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 id="2147483735" r:id="rId2"/>
  </p:sldMasterIdLst>
  <p:notesMasterIdLst>
    <p:notesMasterId r:id="rId35"/>
  </p:notesMasterIdLst>
  <p:handoutMasterIdLst>
    <p:handoutMasterId r:id="rId36"/>
  </p:handoutMasterIdLst>
  <p:sldIdLst>
    <p:sldId id="257" r:id="rId3"/>
    <p:sldId id="420" r:id="rId4"/>
    <p:sldId id="330" r:id="rId5"/>
    <p:sldId id="462" r:id="rId6"/>
    <p:sldId id="463" r:id="rId7"/>
    <p:sldId id="470" r:id="rId8"/>
    <p:sldId id="464" r:id="rId9"/>
    <p:sldId id="472" r:id="rId10"/>
    <p:sldId id="475" r:id="rId11"/>
    <p:sldId id="476" r:id="rId12"/>
    <p:sldId id="488" r:id="rId13"/>
    <p:sldId id="467" r:id="rId14"/>
    <p:sldId id="452" r:id="rId15"/>
    <p:sldId id="453" r:id="rId16"/>
    <p:sldId id="454" r:id="rId17"/>
    <p:sldId id="456" r:id="rId18"/>
    <p:sldId id="457" r:id="rId19"/>
    <p:sldId id="458" r:id="rId20"/>
    <p:sldId id="455" r:id="rId21"/>
    <p:sldId id="478" r:id="rId22"/>
    <p:sldId id="469" r:id="rId23"/>
    <p:sldId id="480" r:id="rId24"/>
    <p:sldId id="481" r:id="rId25"/>
    <p:sldId id="482" r:id="rId26"/>
    <p:sldId id="483" r:id="rId27"/>
    <p:sldId id="484" r:id="rId28"/>
    <p:sldId id="346" r:id="rId29"/>
    <p:sldId id="485" r:id="rId30"/>
    <p:sldId id="486" r:id="rId31"/>
    <p:sldId id="487" r:id="rId32"/>
    <p:sldId id="339" r:id="rId33"/>
    <p:sldId id="471" r:id="rId34"/>
  </p:sldIdLst>
  <p:sldSz cx="12192000" cy="6858000"/>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67AE"/>
    <a:srgbClr val="DABC00"/>
    <a:srgbClr val="00973A"/>
    <a:srgbClr val="446EB2"/>
    <a:srgbClr val="629FD7"/>
    <a:srgbClr val="5B9BD5"/>
    <a:srgbClr val="529449"/>
    <a:srgbClr val="E1C930"/>
    <a:srgbClr val="6084BD"/>
    <a:srgbClr val="3A67AE"/>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4" autoAdjust="0"/>
    <p:restoredTop sz="94660"/>
  </p:normalViewPr>
  <p:slideViewPr>
    <p:cSldViewPr snapToGrid="0">
      <p:cViewPr varScale="1">
        <p:scale>
          <a:sx n="115" d="100"/>
          <a:sy n="115" d="100"/>
        </p:scale>
        <p:origin x="648" y="126"/>
      </p:cViewPr>
      <p:guideLst/>
    </p:cSldViewPr>
  </p:slideViewPr>
  <p:notesTextViewPr>
    <p:cViewPr>
      <p:scale>
        <a:sx n="3" d="2"/>
        <a:sy n="3" d="2"/>
      </p:scale>
      <p:origin x="0" y="0"/>
    </p:cViewPr>
  </p:notesTextViewPr>
  <p:sorterViewPr>
    <p:cViewPr>
      <p:scale>
        <a:sx n="80" d="100"/>
        <a:sy n="80" d="100"/>
      </p:scale>
      <p:origin x="0" y="0"/>
    </p:cViewPr>
  </p:sorterViewPr>
  <p:notesViewPr>
    <p:cSldViewPr snapToGrid="0">
      <p:cViewPr varScale="1">
        <p:scale>
          <a:sx n="85" d="100"/>
          <a:sy n="85" d="100"/>
        </p:scale>
        <p:origin x="380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0115B8-73A6-4C7E-8AED-2D7D738BFA0B}" type="doc">
      <dgm:prSet loTypeId="urn:microsoft.com/office/officeart/2005/8/layout/hChevron3" loCatId="process" qsTypeId="urn:microsoft.com/office/officeart/2005/8/quickstyle/simple1" qsCatId="simple" csTypeId="urn:microsoft.com/office/officeart/2005/8/colors/accent1_2" csCatId="accent1" phldr="1"/>
      <dgm:spPr/>
    </dgm:pt>
    <dgm:pt modelId="{F3052BC8-E39C-4BA0-965B-49E8459C5030}">
      <dgm:prSet phldrT="[Texto]" custT="1"/>
      <dgm:spPr>
        <a:solidFill>
          <a:srgbClr val="00973A"/>
        </a:solidFill>
      </dgm:spPr>
      <dgm:t>
        <a:bodyPr/>
        <a:lstStyle/>
        <a:p>
          <a:r>
            <a:rPr lang="pt-BR" sz="3600" dirty="0"/>
            <a:t>2019</a:t>
          </a:r>
        </a:p>
      </dgm:t>
    </dgm:pt>
    <dgm:pt modelId="{47BABE4B-CE79-4D1D-AEE4-FEAD8E7F1789}" type="parTrans" cxnId="{88707B47-F8F3-4129-B933-203CFDB0470F}">
      <dgm:prSet/>
      <dgm:spPr/>
      <dgm:t>
        <a:bodyPr/>
        <a:lstStyle/>
        <a:p>
          <a:endParaRPr lang="pt-BR"/>
        </a:p>
      </dgm:t>
    </dgm:pt>
    <dgm:pt modelId="{417D698D-ADA8-4A80-99F7-F5DE2FA84518}" type="sibTrans" cxnId="{88707B47-F8F3-4129-B933-203CFDB0470F}">
      <dgm:prSet/>
      <dgm:spPr/>
      <dgm:t>
        <a:bodyPr/>
        <a:lstStyle/>
        <a:p>
          <a:endParaRPr lang="pt-BR"/>
        </a:p>
      </dgm:t>
    </dgm:pt>
    <dgm:pt modelId="{5954FCE3-DC37-4F26-8DF5-6B28AE3E442F}">
      <dgm:prSet phldrT="[Texto]" custT="1"/>
      <dgm:spPr>
        <a:solidFill>
          <a:srgbClr val="B49A00"/>
        </a:solidFill>
      </dgm:spPr>
      <dgm:t>
        <a:bodyPr/>
        <a:lstStyle/>
        <a:p>
          <a:r>
            <a:rPr lang="pt-BR" sz="3600" dirty="0"/>
            <a:t>2020</a:t>
          </a:r>
          <a:endParaRPr lang="pt-BR" sz="2600" dirty="0"/>
        </a:p>
      </dgm:t>
    </dgm:pt>
    <dgm:pt modelId="{B00B0DFE-73D1-4498-B171-EB8A047A9991}" type="parTrans" cxnId="{6F208678-8CB1-42E2-B331-D73DBFBCBBA1}">
      <dgm:prSet/>
      <dgm:spPr/>
      <dgm:t>
        <a:bodyPr/>
        <a:lstStyle/>
        <a:p>
          <a:endParaRPr lang="pt-BR"/>
        </a:p>
      </dgm:t>
    </dgm:pt>
    <dgm:pt modelId="{B6613B2D-AF5C-4D3A-96E6-D8C0AC4BD7C6}" type="sibTrans" cxnId="{6F208678-8CB1-42E2-B331-D73DBFBCBBA1}">
      <dgm:prSet/>
      <dgm:spPr/>
      <dgm:t>
        <a:bodyPr/>
        <a:lstStyle/>
        <a:p>
          <a:endParaRPr lang="pt-BR"/>
        </a:p>
      </dgm:t>
    </dgm:pt>
    <dgm:pt modelId="{8F24D096-63A9-43A2-8286-F4340C11CCD1}">
      <dgm:prSet phldrT="[Texto]" custT="1"/>
      <dgm:spPr/>
      <dgm:t>
        <a:bodyPr/>
        <a:lstStyle/>
        <a:p>
          <a:r>
            <a:rPr lang="pt-BR" sz="3600" dirty="0"/>
            <a:t>2021</a:t>
          </a:r>
        </a:p>
      </dgm:t>
    </dgm:pt>
    <dgm:pt modelId="{82570BB2-B8B3-49C2-BE3E-8F58A760C7F7}" type="parTrans" cxnId="{2FEB8BEB-1EF4-470B-9666-74ACD71AB82E}">
      <dgm:prSet/>
      <dgm:spPr/>
      <dgm:t>
        <a:bodyPr/>
        <a:lstStyle/>
        <a:p>
          <a:endParaRPr lang="pt-BR"/>
        </a:p>
      </dgm:t>
    </dgm:pt>
    <dgm:pt modelId="{02CF77EF-021D-49A1-B2C0-5A64182F040A}" type="sibTrans" cxnId="{2FEB8BEB-1EF4-470B-9666-74ACD71AB82E}">
      <dgm:prSet/>
      <dgm:spPr/>
      <dgm:t>
        <a:bodyPr/>
        <a:lstStyle/>
        <a:p>
          <a:endParaRPr lang="pt-BR"/>
        </a:p>
      </dgm:t>
    </dgm:pt>
    <dgm:pt modelId="{0AFAEF32-6D25-49BA-A869-FDA09C5EC5EB}">
      <dgm:prSet custT="1"/>
      <dgm:spPr>
        <a:solidFill>
          <a:srgbClr val="00973A"/>
        </a:solidFill>
      </dgm:spPr>
      <dgm:t>
        <a:bodyPr/>
        <a:lstStyle/>
        <a:p>
          <a:r>
            <a:rPr lang="pt-BR" sz="3600" dirty="0"/>
            <a:t>2022</a:t>
          </a:r>
        </a:p>
      </dgm:t>
    </dgm:pt>
    <dgm:pt modelId="{2E39DFEE-F523-4DC0-8BBE-82F9FFE935E0}" type="parTrans" cxnId="{85D9790D-301F-4ACB-B95F-E163B578F008}">
      <dgm:prSet/>
      <dgm:spPr/>
      <dgm:t>
        <a:bodyPr/>
        <a:lstStyle/>
        <a:p>
          <a:endParaRPr lang="pt-BR"/>
        </a:p>
      </dgm:t>
    </dgm:pt>
    <dgm:pt modelId="{23102D9A-A9C8-4CC0-9127-9AD07AE80AAC}" type="sibTrans" cxnId="{85D9790D-301F-4ACB-B95F-E163B578F008}">
      <dgm:prSet/>
      <dgm:spPr/>
      <dgm:t>
        <a:bodyPr/>
        <a:lstStyle/>
        <a:p>
          <a:endParaRPr lang="pt-BR"/>
        </a:p>
      </dgm:t>
    </dgm:pt>
    <dgm:pt modelId="{C4719228-366B-4D07-9236-2F8DD0D8FE2B}" type="pres">
      <dgm:prSet presAssocID="{4A0115B8-73A6-4C7E-8AED-2D7D738BFA0B}" presName="Name0" presStyleCnt="0">
        <dgm:presLayoutVars>
          <dgm:dir/>
          <dgm:resizeHandles val="exact"/>
        </dgm:presLayoutVars>
      </dgm:prSet>
      <dgm:spPr/>
    </dgm:pt>
    <dgm:pt modelId="{95C34928-8E41-4DE6-AF11-6C915F22F36D}" type="pres">
      <dgm:prSet presAssocID="{F3052BC8-E39C-4BA0-965B-49E8459C5030}" presName="parTxOnly" presStyleLbl="node1" presStyleIdx="0" presStyleCnt="4" custLinFactY="-20958" custLinFactNeighborX="36516" custLinFactNeighborY="-100000">
        <dgm:presLayoutVars>
          <dgm:bulletEnabled val="1"/>
        </dgm:presLayoutVars>
      </dgm:prSet>
      <dgm:spPr/>
      <dgm:t>
        <a:bodyPr/>
        <a:lstStyle/>
        <a:p>
          <a:endParaRPr lang="pt-BR"/>
        </a:p>
      </dgm:t>
    </dgm:pt>
    <dgm:pt modelId="{767B161C-BFAA-4961-A979-571D2490265C}" type="pres">
      <dgm:prSet presAssocID="{417D698D-ADA8-4A80-99F7-F5DE2FA84518}" presName="parSpace" presStyleCnt="0"/>
      <dgm:spPr/>
    </dgm:pt>
    <dgm:pt modelId="{69DCD4F4-B12D-44D9-AA44-B673689E6866}" type="pres">
      <dgm:prSet presAssocID="{5954FCE3-DC37-4F26-8DF5-6B28AE3E442F}" presName="parTxOnly" presStyleLbl="node1" presStyleIdx="1" presStyleCnt="4" custLinFactY="-21773" custLinFactNeighborX="35131" custLinFactNeighborY="-100000">
        <dgm:presLayoutVars>
          <dgm:bulletEnabled val="1"/>
        </dgm:presLayoutVars>
      </dgm:prSet>
      <dgm:spPr/>
      <dgm:t>
        <a:bodyPr/>
        <a:lstStyle/>
        <a:p>
          <a:endParaRPr lang="pt-BR"/>
        </a:p>
      </dgm:t>
    </dgm:pt>
    <dgm:pt modelId="{CDF4C27E-E3FD-4CAF-A0E6-0EBD96093F95}" type="pres">
      <dgm:prSet presAssocID="{B6613B2D-AF5C-4D3A-96E6-D8C0AC4BD7C6}" presName="parSpace" presStyleCnt="0"/>
      <dgm:spPr/>
    </dgm:pt>
    <dgm:pt modelId="{F8B2D6AE-D897-45B2-A6B3-45701476D2E5}" type="pres">
      <dgm:prSet presAssocID="{8F24D096-63A9-43A2-8286-F4340C11CCD1}" presName="parTxOnly" presStyleLbl="node1" presStyleIdx="2" presStyleCnt="4" custLinFactY="-22766" custLinFactNeighborX="32636" custLinFactNeighborY="-100000">
        <dgm:presLayoutVars>
          <dgm:bulletEnabled val="1"/>
        </dgm:presLayoutVars>
      </dgm:prSet>
      <dgm:spPr/>
      <dgm:t>
        <a:bodyPr/>
        <a:lstStyle/>
        <a:p>
          <a:endParaRPr lang="pt-BR"/>
        </a:p>
      </dgm:t>
    </dgm:pt>
    <dgm:pt modelId="{AFF14317-0D14-4F12-897C-D306E7FBE1C4}" type="pres">
      <dgm:prSet presAssocID="{02CF77EF-021D-49A1-B2C0-5A64182F040A}" presName="parSpace" presStyleCnt="0"/>
      <dgm:spPr/>
    </dgm:pt>
    <dgm:pt modelId="{325B3247-296C-4061-9F99-B26B64D668A6}" type="pres">
      <dgm:prSet presAssocID="{0AFAEF32-6D25-49BA-A869-FDA09C5EC5EB}" presName="parTxOnly" presStyleLbl="node1" presStyleIdx="3" presStyleCnt="4" custLinFactY="-22702" custLinFactNeighborX="26947" custLinFactNeighborY="-100000">
        <dgm:presLayoutVars>
          <dgm:bulletEnabled val="1"/>
        </dgm:presLayoutVars>
      </dgm:prSet>
      <dgm:spPr/>
      <dgm:t>
        <a:bodyPr/>
        <a:lstStyle/>
        <a:p>
          <a:endParaRPr lang="pt-BR"/>
        </a:p>
      </dgm:t>
    </dgm:pt>
  </dgm:ptLst>
  <dgm:cxnLst>
    <dgm:cxn modelId="{C5EF8EC1-7798-48BB-A818-DACA4BDA0D9C}" type="presOf" srcId="{8F24D096-63A9-43A2-8286-F4340C11CCD1}" destId="{F8B2D6AE-D897-45B2-A6B3-45701476D2E5}" srcOrd="0" destOrd="0" presId="urn:microsoft.com/office/officeart/2005/8/layout/hChevron3"/>
    <dgm:cxn modelId="{2FEB8BEB-1EF4-470B-9666-74ACD71AB82E}" srcId="{4A0115B8-73A6-4C7E-8AED-2D7D738BFA0B}" destId="{8F24D096-63A9-43A2-8286-F4340C11CCD1}" srcOrd="2" destOrd="0" parTransId="{82570BB2-B8B3-49C2-BE3E-8F58A760C7F7}" sibTransId="{02CF77EF-021D-49A1-B2C0-5A64182F040A}"/>
    <dgm:cxn modelId="{53CCAD8E-4CA4-4931-86BC-FD243464A92E}" type="presOf" srcId="{F3052BC8-E39C-4BA0-965B-49E8459C5030}" destId="{95C34928-8E41-4DE6-AF11-6C915F22F36D}" srcOrd="0" destOrd="0" presId="urn:microsoft.com/office/officeart/2005/8/layout/hChevron3"/>
    <dgm:cxn modelId="{6F208678-8CB1-42E2-B331-D73DBFBCBBA1}" srcId="{4A0115B8-73A6-4C7E-8AED-2D7D738BFA0B}" destId="{5954FCE3-DC37-4F26-8DF5-6B28AE3E442F}" srcOrd="1" destOrd="0" parTransId="{B00B0DFE-73D1-4498-B171-EB8A047A9991}" sibTransId="{B6613B2D-AF5C-4D3A-96E6-D8C0AC4BD7C6}"/>
    <dgm:cxn modelId="{F6E78996-B2C8-40A7-BF54-0D486530096E}" type="presOf" srcId="{0AFAEF32-6D25-49BA-A869-FDA09C5EC5EB}" destId="{325B3247-296C-4061-9F99-B26B64D668A6}" srcOrd="0" destOrd="0" presId="urn:microsoft.com/office/officeart/2005/8/layout/hChevron3"/>
    <dgm:cxn modelId="{85D9790D-301F-4ACB-B95F-E163B578F008}" srcId="{4A0115B8-73A6-4C7E-8AED-2D7D738BFA0B}" destId="{0AFAEF32-6D25-49BA-A869-FDA09C5EC5EB}" srcOrd="3" destOrd="0" parTransId="{2E39DFEE-F523-4DC0-8BBE-82F9FFE935E0}" sibTransId="{23102D9A-A9C8-4CC0-9127-9AD07AE80AAC}"/>
    <dgm:cxn modelId="{A6451AE5-B0D0-44BF-8F0B-704AC4DA9819}" type="presOf" srcId="{5954FCE3-DC37-4F26-8DF5-6B28AE3E442F}" destId="{69DCD4F4-B12D-44D9-AA44-B673689E6866}" srcOrd="0" destOrd="0" presId="urn:microsoft.com/office/officeart/2005/8/layout/hChevron3"/>
    <dgm:cxn modelId="{88707B47-F8F3-4129-B933-203CFDB0470F}" srcId="{4A0115B8-73A6-4C7E-8AED-2D7D738BFA0B}" destId="{F3052BC8-E39C-4BA0-965B-49E8459C5030}" srcOrd="0" destOrd="0" parTransId="{47BABE4B-CE79-4D1D-AEE4-FEAD8E7F1789}" sibTransId="{417D698D-ADA8-4A80-99F7-F5DE2FA84518}"/>
    <dgm:cxn modelId="{D0A4260A-140F-49AC-99DA-054D647B85F0}" type="presOf" srcId="{4A0115B8-73A6-4C7E-8AED-2D7D738BFA0B}" destId="{C4719228-366B-4D07-9236-2F8DD0D8FE2B}" srcOrd="0" destOrd="0" presId="urn:microsoft.com/office/officeart/2005/8/layout/hChevron3"/>
    <dgm:cxn modelId="{58670086-B062-4D34-B8EA-07BCDC34293E}" type="presParOf" srcId="{C4719228-366B-4D07-9236-2F8DD0D8FE2B}" destId="{95C34928-8E41-4DE6-AF11-6C915F22F36D}" srcOrd="0" destOrd="0" presId="urn:microsoft.com/office/officeart/2005/8/layout/hChevron3"/>
    <dgm:cxn modelId="{AEFE71E9-86DA-44C9-8A7E-02FCB3C03A88}" type="presParOf" srcId="{C4719228-366B-4D07-9236-2F8DD0D8FE2B}" destId="{767B161C-BFAA-4961-A979-571D2490265C}" srcOrd="1" destOrd="0" presId="urn:microsoft.com/office/officeart/2005/8/layout/hChevron3"/>
    <dgm:cxn modelId="{7DF1D6B1-E4F1-448D-AF2A-AE7FA8192C6B}" type="presParOf" srcId="{C4719228-366B-4D07-9236-2F8DD0D8FE2B}" destId="{69DCD4F4-B12D-44D9-AA44-B673689E6866}" srcOrd="2" destOrd="0" presId="urn:microsoft.com/office/officeart/2005/8/layout/hChevron3"/>
    <dgm:cxn modelId="{314404DA-1C1E-4F25-BDBC-31BA1459DFCE}" type="presParOf" srcId="{C4719228-366B-4D07-9236-2F8DD0D8FE2B}" destId="{CDF4C27E-E3FD-4CAF-A0E6-0EBD96093F95}" srcOrd="3" destOrd="0" presId="urn:microsoft.com/office/officeart/2005/8/layout/hChevron3"/>
    <dgm:cxn modelId="{A7F46F94-41B0-434D-B179-DB0328E9F911}" type="presParOf" srcId="{C4719228-366B-4D07-9236-2F8DD0D8FE2B}" destId="{F8B2D6AE-D897-45B2-A6B3-45701476D2E5}" srcOrd="4" destOrd="0" presId="urn:microsoft.com/office/officeart/2005/8/layout/hChevron3"/>
    <dgm:cxn modelId="{0B9CCEFD-15E9-4CA7-B4A5-BCB18C6C319B}" type="presParOf" srcId="{C4719228-366B-4D07-9236-2F8DD0D8FE2B}" destId="{AFF14317-0D14-4F12-897C-D306E7FBE1C4}" srcOrd="5" destOrd="0" presId="urn:microsoft.com/office/officeart/2005/8/layout/hChevron3"/>
    <dgm:cxn modelId="{5B367AF6-DAD1-49C2-A4C3-A935A253F999}" type="presParOf" srcId="{C4719228-366B-4D07-9236-2F8DD0D8FE2B}" destId="{325B3247-296C-4061-9F99-B26B64D668A6}" srcOrd="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C34928-8E41-4DE6-AF11-6C915F22F36D}">
      <dsp:nvSpPr>
        <dsp:cNvPr id="0" name=""/>
        <dsp:cNvSpPr/>
      </dsp:nvSpPr>
      <dsp:spPr>
        <a:xfrm>
          <a:off x="237475" y="0"/>
          <a:ext cx="3207879" cy="1283151"/>
        </a:xfrm>
        <a:prstGeom prst="homePlate">
          <a:avLst/>
        </a:prstGeom>
        <a:solidFill>
          <a:srgbClr val="00973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96012" rIns="48006" bIns="96012" numCol="1" spcCol="1270" anchor="ctr" anchorCtr="0">
          <a:noAutofit/>
        </a:bodyPr>
        <a:lstStyle/>
        <a:p>
          <a:pPr lvl="0" algn="ctr" defTabSz="1600200">
            <a:lnSpc>
              <a:spcPct val="90000"/>
            </a:lnSpc>
            <a:spcBef>
              <a:spcPct val="0"/>
            </a:spcBef>
            <a:spcAft>
              <a:spcPct val="35000"/>
            </a:spcAft>
          </a:pPr>
          <a:r>
            <a:rPr lang="pt-BR" sz="3600" kern="1200" dirty="0"/>
            <a:t>2019</a:t>
          </a:r>
        </a:p>
      </dsp:txBody>
      <dsp:txXfrm>
        <a:off x="237475" y="0"/>
        <a:ext cx="2887091" cy="1283151"/>
      </dsp:txXfrm>
    </dsp:sp>
    <dsp:sp modelId="{69DCD4F4-B12D-44D9-AA44-B673689E6866}">
      <dsp:nvSpPr>
        <dsp:cNvPr id="0" name=""/>
        <dsp:cNvSpPr/>
      </dsp:nvSpPr>
      <dsp:spPr>
        <a:xfrm>
          <a:off x="2794892" y="0"/>
          <a:ext cx="3207879" cy="1283151"/>
        </a:xfrm>
        <a:prstGeom prst="chevron">
          <a:avLst/>
        </a:prstGeom>
        <a:solidFill>
          <a:srgbClr val="B49A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96012" rIns="48006" bIns="96012" numCol="1" spcCol="1270" anchor="ctr" anchorCtr="0">
          <a:noAutofit/>
        </a:bodyPr>
        <a:lstStyle/>
        <a:p>
          <a:pPr lvl="0" algn="ctr" defTabSz="1600200">
            <a:lnSpc>
              <a:spcPct val="90000"/>
            </a:lnSpc>
            <a:spcBef>
              <a:spcPct val="0"/>
            </a:spcBef>
            <a:spcAft>
              <a:spcPct val="35000"/>
            </a:spcAft>
          </a:pPr>
          <a:r>
            <a:rPr lang="pt-BR" sz="3600" kern="1200" dirty="0"/>
            <a:t>2020</a:t>
          </a:r>
          <a:endParaRPr lang="pt-BR" sz="2600" kern="1200" dirty="0"/>
        </a:p>
      </dsp:txBody>
      <dsp:txXfrm>
        <a:off x="3436468" y="0"/>
        <a:ext cx="1924728" cy="1283151"/>
      </dsp:txXfrm>
    </dsp:sp>
    <dsp:sp modelId="{F8B2D6AE-D897-45B2-A6B3-45701476D2E5}">
      <dsp:nvSpPr>
        <dsp:cNvPr id="0" name=""/>
        <dsp:cNvSpPr/>
      </dsp:nvSpPr>
      <dsp:spPr>
        <a:xfrm>
          <a:off x="5345189" y="0"/>
          <a:ext cx="3207879" cy="128315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96012" rIns="48006" bIns="96012" numCol="1" spcCol="1270" anchor="ctr" anchorCtr="0">
          <a:noAutofit/>
        </a:bodyPr>
        <a:lstStyle/>
        <a:p>
          <a:pPr lvl="0" algn="ctr" defTabSz="1600200">
            <a:lnSpc>
              <a:spcPct val="90000"/>
            </a:lnSpc>
            <a:spcBef>
              <a:spcPct val="0"/>
            </a:spcBef>
            <a:spcAft>
              <a:spcPct val="35000"/>
            </a:spcAft>
          </a:pPr>
          <a:r>
            <a:rPr lang="pt-BR" sz="3600" kern="1200" dirty="0"/>
            <a:t>2021</a:t>
          </a:r>
        </a:p>
      </dsp:txBody>
      <dsp:txXfrm>
        <a:off x="5986765" y="0"/>
        <a:ext cx="1924728" cy="1283151"/>
      </dsp:txXfrm>
    </dsp:sp>
    <dsp:sp modelId="{325B3247-296C-4061-9F99-B26B64D668A6}">
      <dsp:nvSpPr>
        <dsp:cNvPr id="0" name=""/>
        <dsp:cNvSpPr/>
      </dsp:nvSpPr>
      <dsp:spPr>
        <a:xfrm>
          <a:off x="7705305" y="0"/>
          <a:ext cx="3207879" cy="1283151"/>
        </a:xfrm>
        <a:prstGeom prst="chevron">
          <a:avLst/>
        </a:prstGeom>
        <a:solidFill>
          <a:srgbClr val="00973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96012" rIns="48006" bIns="96012" numCol="1" spcCol="1270" anchor="ctr" anchorCtr="0">
          <a:noAutofit/>
        </a:bodyPr>
        <a:lstStyle/>
        <a:p>
          <a:pPr lvl="0" algn="ctr" defTabSz="1600200">
            <a:lnSpc>
              <a:spcPct val="90000"/>
            </a:lnSpc>
            <a:spcBef>
              <a:spcPct val="0"/>
            </a:spcBef>
            <a:spcAft>
              <a:spcPct val="35000"/>
            </a:spcAft>
          </a:pPr>
          <a:r>
            <a:rPr lang="pt-BR" sz="3600" kern="1200" dirty="0"/>
            <a:t>2022</a:t>
          </a:r>
        </a:p>
      </dsp:txBody>
      <dsp:txXfrm>
        <a:off x="8346881" y="0"/>
        <a:ext cx="1924728" cy="1283151"/>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9B7470B9-9BC4-47A1-B7C3-A94A60854FDC}"/>
              </a:ext>
            </a:extLst>
          </p:cNvPr>
          <p:cNvSpPr>
            <a:spLocks noGrp="1"/>
          </p:cNvSpPr>
          <p:nvPr>
            <p:ph type="hdr" sz="quarter"/>
          </p:nvPr>
        </p:nvSpPr>
        <p:spPr>
          <a:xfrm>
            <a:off x="0" y="0"/>
            <a:ext cx="2945659" cy="498055"/>
          </a:xfrm>
          <a:prstGeom prst="rect">
            <a:avLst/>
          </a:prstGeom>
        </p:spPr>
        <p:txBody>
          <a:bodyPr vert="horz" lIns="93177" tIns="46589" rIns="93177" bIns="46589"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78886652-948E-4A17-8C08-D48C64D7AF02}"/>
              </a:ext>
            </a:extLst>
          </p:cNvPr>
          <p:cNvSpPr>
            <a:spLocks noGrp="1"/>
          </p:cNvSpPr>
          <p:nvPr>
            <p:ph type="dt" sz="quarter" idx="1"/>
          </p:nvPr>
        </p:nvSpPr>
        <p:spPr>
          <a:xfrm>
            <a:off x="3850443" y="0"/>
            <a:ext cx="2945659" cy="498055"/>
          </a:xfrm>
          <a:prstGeom prst="rect">
            <a:avLst/>
          </a:prstGeom>
        </p:spPr>
        <p:txBody>
          <a:bodyPr vert="horz" lIns="93177" tIns="46589" rIns="93177" bIns="46589" rtlCol="0"/>
          <a:lstStyle>
            <a:lvl1pPr algn="r">
              <a:defRPr sz="1200"/>
            </a:lvl1pPr>
          </a:lstStyle>
          <a:p>
            <a:fld id="{A2C2EAEE-9F92-4BB3-A6E8-A302F43EBDFE}" type="datetimeFigureOut">
              <a:rPr lang="pt-BR" smtClean="0"/>
              <a:t>07/12/2022</a:t>
            </a:fld>
            <a:endParaRPr lang="pt-BR"/>
          </a:p>
        </p:txBody>
      </p:sp>
      <p:sp>
        <p:nvSpPr>
          <p:cNvPr id="4" name="Espaço Reservado para Rodapé 3">
            <a:extLst>
              <a:ext uri="{FF2B5EF4-FFF2-40B4-BE49-F238E27FC236}">
                <a16:creationId xmlns:a16="http://schemas.microsoft.com/office/drawing/2014/main" id="{4C20362C-920C-47DB-9537-DEA03081D541}"/>
              </a:ext>
            </a:extLst>
          </p:cNvPr>
          <p:cNvSpPr>
            <a:spLocks noGrp="1"/>
          </p:cNvSpPr>
          <p:nvPr>
            <p:ph type="ftr" sz="quarter" idx="2"/>
          </p:nvPr>
        </p:nvSpPr>
        <p:spPr>
          <a:xfrm>
            <a:off x="0" y="9428584"/>
            <a:ext cx="2945659" cy="498054"/>
          </a:xfrm>
          <a:prstGeom prst="rect">
            <a:avLst/>
          </a:prstGeom>
        </p:spPr>
        <p:txBody>
          <a:bodyPr vert="horz" lIns="93177" tIns="46589" rIns="93177" bIns="46589"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3E6A1518-CB6E-43A4-BE0A-4AADFB3A07E9}"/>
              </a:ext>
            </a:extLst>
          </p:cNvPr>
          <p:cNvSpPr>
            <a:spLocks noGrp="1"/>
          </p:cNvSpPr>
          <p:nvPr>
            <p:ph type="sldNum" sz="quarter" idx="3"/>
          </p:nvPr>
        </p:nvSpPr>
        <p:spPr>
          <a:xfrm>
            <a:off x="3850443" y="9428584"/>
            <a:ext cx="2945659" cy="498054"/>
          </a:xfrm>
          <a:prstGeom prst="rect">
            <a:avLst/>
          </a:prstGeom>
        </p:spPr>
        <p:txBody>
          <a:bodyPr vert="horz" lIns="93177" tIns="46589" rIns="93177" bIns="46589" rtlCol="0" anchor="b"/>
          <a:lstStyle>
            <a:lvl1pPr algn="r">
              <a:defRPr sz="1200"/>
            </a:lvl1pPr>
          </a:lstStyle>
          <a:p>
            <a:fld id="{04EB4CE9-BF74-4308-BF6D-EE2A42C7E748}" type="slidenum">
              <a:rPr lang="pt-BR" smtClean="0"/>
              <a:t>‹nº›</a:t>
            </a:fld>
            <a:endParaRPr lang="pt-BR"/>
          </a:p>
        </p:txBody>
      </p:sp>
    </p:spTree>
    <p:extLst>
      <p:ext uri="{BB962C8B-B14F-4D97-AF65-F5344CB8AC3E}">
        <p14:creationId xmlns:p14="http://schemas.microsoft.com/office/powerpoint/2010/main" val="24051989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8055"/>
          </a:xfrm>
          <a:prstGeom prst="rect">
            <a:avLst/>
          </a:prstGeom>
        </p:spPr>
        <p:txBody>
          <a:bodyPr vert="horz" lIns="93177" tIns="46589" rIns="93177" bIns="46589" rtlCol="0"/>
          <a:lstStyle>
            <a:lvl1pPr algn="l">
              <a:defRPr sz="1200"/>
            </a:lvl1pPr>
          </a:lstStyle>
          <a:p>
            <a:endParaRPr lang="pt-BR"/>
          </a:p>
        </p:txBody>
      </p:sp>
      <p:sp>
        <p:nvSpPr>
          <p:cNvPr id="3" name="Espaço Reservado para Data 2"/>
          <p:cNvSpPr>
            <a:spLocks noGrp="1"/>
          </p:cNvSpPr>
          <p:nvPr>
            <p:ph type="dt" idx="1"/>
          </p:nvPr>
        </p:nvSpPr>
        <p:spPr>
          <a:xfrm>
            <a:off x="3850443" y="0"/>
            <a:ext cx="2945659" cy="498055"/>
          </a:xfrm>
          <a:prstGeom prst="rect">
            <a:avLst/>
          </a:prstGeom>
        </p:spPr>
        <p:txBody>
          <a:bodyPr vert="horz" lIns="93177" tIns="46589" rIns="93177" bIns="46589" rtlCol="0"/>
          <a:lstStyle>
            <a:lvl1pPr algn="r">
              <a:defRPr sz="1200"/>
            </a:lvl1pPr>
          </a:lstStyle>
          <a:p>
            <a:fld id="{698C31D5-BD93-7444-9868-DE6FA95EFE2E}" type="datetimeFigureOut">
              <a:rPr lang="pt-BR" smtClean="0"/>
              <a:t>07/12/2022</a:t>
            </a:fld>
            <a:endParaRPr lang="pt-BR"/>
          </a:p>
        </p:txBody>
      </p:sp>
      <p:sp>
        <p:nvSpPr>
          <p:cNvPr id="4" name="Espaço Reservado para Imagem de Sli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3177" tIns="46589" rIns="93177" bIns="46589" rtlCol="0" anchor="ctr"/>
          <a:lstStyle/>
          <a:p>
            <a:endParaRPr lang="pt-BR"/>
          </a:p>
        </p:txBody>
      </p:sp>
      <p:sp>
        <p:nvSpPr>
          <p:cNvPr id="5" name="Espaço Reservado para Anotações 4"/>
          <p:cNvSpPr>
            <a:spLocks noGrp="1"/>
          </p:cNvSpPr>
          <p:nvPr>
            <p:ph type="body" sz="quarter" idx="3"/>
          </p:nvPr>
        </p:nvSpPr>
        <p:spPr>
          <a:xfrm>
            <a:off x="679768" y="4777194"/>
            <a:ext cx="5438140" cy="3908614"/>
          </a:xfrm>
          <a:prstGeom prst="rect">
            <a:avLst/>
          </a:prstGeom>
        </p:spPr>
        <p:txBody>
          <a:bodyPr vert="horz" lIns="93177" tIns="46589" rIns="93177" bIns="46589"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428584"/>
            <a:ext cx="2945659" cy="498054"/>
          </a:xfrm>
          <a:prstGeom prst="rect">
            <a:avLst/>
          </a:prstGeom>
        </p:spPr>
        <p:txBody>
          <a:bodyPr vert="horz" lIns="93177" tIns="46589" rIns="93177" bIns="46589"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3" y="9428584"/>
            <a:ext cx="2945659" cy="498054"/>
          </a:xfrm>
          <a:prstGeom prst="rect">
            <a:avLst/>
          </a:prstGeom>
        </p:spPr>
        <p:txBody>
          <a:bodyPr vert="horz" lIns="93177" tIns="46589" rIns="93177" bIns="46589" rtlCol="0" anchor="b"/>
          <a:lstStyle>
            <a:lvl1pPr algn="r">
              <a:defRPr sz="1200"/>
            </a:lvl1pPr>
          </a:lstStyle>
          <a:p>
            <a:fld id="{7F4D86E0-C3BC-5F49-9C78-759465778EC3}" type="slidenum">
              <a:rPr lang="pt-BR" smtClean="0"/>
              <a:t>‹nº›</a:t>
            </a:fld>
            <a:endParaRPr lang="pt-BR"/>
          </a:p>
        </p:txBody>
      </p:sp>
    </p:spTree>
    <p:extLst>
      <p:ext uri="{BB962C8B-B14F-4D97-AF65-F5344CB8AC3E}">
        <p14:creationId xmlns:p14="http://schemas.microsoft.com/office/powerpoint/2010/main" val="989891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Situação atual da construção de Angra 3 </a:t>
            </a:r>
          </a:p>
          <a:p>
            <a:r>
              <a:rPr lang="pt-BR" dirty="0"/>
              <a:t>67,26% das obras civis já foram realizadas. </a:t>
            </a:r>
          </a:p>
          <a:p>
            <a:r>
              <a:rPr lang="pt-BR" dirty="0"/>
              <a:t>O avanço físico geral do empreendimento, considerando todas as demais disciplinas envolvidas, é de 65,29%. </a:t>
            </a:r>
          </a:p>
          <a:p>
            <a:r>
              <a:rPr lang="pt-BR" dirty="0"/>
              <a:t>O investimento já realizado é da ordem de US$ 1.6 bilhões. </a:t>
            </a:r>
          </a:p>
          <a:p>
            <a:r>
              <a:rPr lang="pt-BR" dirty="0"/>
              <a:t>Os recursos estimados para conclusão são da ordem de US$ 3.013 bilhões.</a:t>
            </a:r>
          </a:p>
        </p:txBody>
      </p:sp>
      <p:sp>
        <p:nvSpPr>
          <p:cNvPr id="4" name="Espaço Reservado para Número de Slide 3"/>
          <p:cNvSpPr>
            <a:spLocks noGrp="1"/>
          </p:cNvSpPr>
          <p:nvPr>
            <p:ph type="sldNum" sz="quarter" idx="10"/>
          </p:nvPr>
        </p:nvSpPr>
        <p:spPr/>
        <p:txBody>
          <a:bodyPr/>
          <a:lstStyle/>
          <a:p>
            <a:fld id="{5C4F9D39-E940-4F02-BBAC-28DA45790B78}" type="slidenum">
              <a:rPr lang="pt-BR" smtClean="0"/>
              <a:t>9</a:t>
            </a:fld>
            <a:endParaRPr lang="pt-BR" dirty="0"/>
          </a:p>
        </p:txBody>
      </p:sp>
    </p:spTree>
    <p:extLst>
      <p:ext uri="{BB962C8B-B14F-4D97-AF65-F5344CB8AC3E}">
        <p14:creationId xmlns:p14="http://schemas.microsoft.com/office/powerpoint/2010/main" val="1591654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Situação atual da construção de Angra 3 </a:t>
            </a:r>
          </a:p>
          <a:p>
            <a:r>
              <a:rPr lang="pt-BR" dirty="0"/>
              <a:t>67,26% das obras civis já foram realizadas. </a:t>
            </a:r>
          </a:p>
          <a:p>
            <a:r>
              <a:rPr lang="pt-BR" dirty="0"/>
              <a:t>O avanço físico geral do empreendimento, considerando todas as demais disciplinas envolvidas, é de 65,29%. </a:t>
            </a:r>
          </a:p>
          <a:p>
            <a:r>
              <a:rPr lang="pt-BR" dirty="0"/>
              <a:t>O investimento já realizado é da ordem de US$ 1.6 bilhões. </a:t>
            </a:r>
          </a:p>
          <a:p>
            <a:r>
              <a:rPr lang="pt-BR" dirty="0"/>
              <a:t>Os recursos estimados para conclusão são da ordem de US$ 3.013 bilhões.</a:t>
            </a:r>
          </a:p>
        </p:txBody>
      </p:sp>
      <p:sp>
        <p:nvSpPr>
          <p:cNvPr id="4" name="Espaço Reservado para Número de Slide 3"/>
          <p:cNvSpPr>
            <a:spLocks noGrp="1"/>
          </p:cNvSpPr>
          <p:nvPr>
            <p:ph type="sldNum" sz="quarter" idx="10"/>
          </p:nvPr>
        </p:nvSpPr>
        <p:spPr/>
        <p:txBody>
          <a:bodyPr/>
          <a:lstStyle/>
          <a:p>
            <a:fld id="{5C4F9D39-E940-4F02-BBAC-28DA45790B78}" type="slidenum">
              <a:rPr lang="pt-BR" smtClean="0"/>
              <a:t>10</a:t>
            </a:fld>
            <a:endParaRPr lang="pt-BR" dirty="0"/>
          </a:p>
        </p:txBody>
      </p:sp>
    </p:spTree>
    <p:extLst>
      <p:ext uri="{BB962C8B-B14F-4D97-AF65-F5344CB8AC3E}">
        <p14:creationId xmlns:p14="http://schemas.microsoft.com/office/powerpoint/2010/main" val="4278633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800" dirty="0"/>
              <a:t>Ref.: 30/11/2022, conforme dados do monitoramento da expansão da geração</a:t>
            </a:r>
          </a:p>
        </p:txBody>
      </p:sp>
      <p:sp>
        <p:nvSpPr>
          <p:cNvPr id="4" name="Espaço Reservado para Número de Slide 3"/>
          <p:cNvSpPr>
            <a:spLocks noGrp="1"/>
          </p:cNvSpPr>
          <p:nvPr>
            <p:ph type="sldNum" sz="quarter" idx="5"/>
          </p:nvPr>
        </p:nvSpPr>
        <p:spPr/>
        <p:txBody>
          <a:bodyPr/>
          <a:lstStyle/>
          <a:p>
            <a:fld id="{B23CE896-9DE1-427A-8239-AE42F26789ED}" type="slidenum">
              <a:rPr lang="pt-BR" smtClean="0"/>
              <a:t>22</a:t>
            </a:fld>
            <a:endParaRPr lang="pt-BR"/>
          </a:p>
        </p:txBody>
      </p:sp>
    </p:spTree>
    <p:extLst>
      <p:ext uri="{BB962C8B-B14F-4D97-AF65-F5344CB8AC3E}">
        <p14:creationId xmlns:p14="http://schemas.microsoft.com/office/powerpoint/2010/main" val="2015293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Usina em teste: UTE</a:t>
            </a:r>
            <a:r>
              <a:rPr lang="pt-BR" baseline="0" dirty="0" smtClean="0"/>
              <a:t> Monte Cristo Sucuba, prevista para operação até janeiro/2023, completando 76% do contratado no Leilão 01/2019.</a:t>
            </a:r>
            <a:endParaRPr lang="pt-BR" dirty="0"/>
          </a:p>
        </p:txBody>
      </p:sp>
      <p:sp>
        <p:nvSpPr>
          <p:cNvPr id="4" name="Espaço Reservado para Número de Slide 3"/>
          <p:cNvSpPr>
            <a:spLocks noGrp="1"/>
          </p:cNvSpPr>
          <p:nvPr>
            <p:ph type="sldNum" sz="quarter" idx="5"/>
          </p:nvPr>
        </p:nvSpPr>
        <p:spPr/>
        <p:txBody>
          <a:bodyPr/>
          <a:lstStyle/>
          <a:p>
            <a:fld id="{B23CE896-9DE1-427A-8239-AE42F26789ED}" type="slidenum">
              <a:rPr lang="pt-BR" smtClean="0"/>
              <a:t>23</a:t>
            </a:fld>
            <a:endParaRPr lang="pt-BR"/>
          </a:p>
        </p:txBody>
      </p:sp>
    </p:spTree>
    <p:extLst>
      <p:ext uri="{BB962C8B-B14F-4D97-AF65-F5344CB8AC3E}">
        <p14:creationId xmlns:p14="http://schemas.microsoft.com/office/powerpoint/2010/main" val="2210166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450010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28</a:t>
            </a:fld>
            <a:endParaRPr lang="en-US" dirty="0"/>
          </a:p>
        </p:txBody>
      </p:sp>
    </p:spTree>
    <p:extLst>
      <p:ext uri="{BB962C8B-B14F-4D97-AF65-F5344CB8AC3E}">
        <p14:creationId xmlns:p14="http://schemas.microsoft.com/office/powerpoint/2010/main" val="3555813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8.sv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ndo padrao">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7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op 3">
    <p:spTree>
      <p:nvGrpSpPr>
        <p:cNvPr id="1" name=""/>
        <p:cNvGrpSpPr/>
        <p:nvPr/>
      </p:nvGrpSpPr>
      <p:grpSpPr>
        <a:xfrm>
          <a:off x="0" y="0"/>
          <a:ext cx="0" cy="0"/>
          <a:chOff x="0" y="0"/>
          <a:chExt cx="0" cy="0"/>
        </a:xfrm>
      </p:grpSpPr>
    </p:spTree>
    <p:extLst>
      <p:ext uri="{BB962C8B-B14F-4D97-AF65-F5344CB8AC3E}">
        <p14:creationId xmlns:p14="http://schemas.microsoft.com/office/powerpoint/2010/main" val="639301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apa">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816B7F37-3030-4241-B0D0-06F127BD65F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4578350"/>
          </a:xfrm>
          <a:prstGeom prst="rect">
            <a:avLst/>
          </a:prstGeom>
        </p:spPr>
      </p:pic>
    </p:spTree>
    <p:extLst>
      <p:ext uri="{BB962C8B-B14F-4D97-AF65-F5344CB8AC3E}">
        <p14:creationId xmlns:p14="http://schemas.microsoft.com/office/powerpoint/2010/main" val="2781869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final">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0C0E0194-12C4-45A8-A262-2AC25342AD0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36222" y="2453532"/>
            <a:ext cx="8319556" cy="1950936"/>
          </a:xfrm>
          <a:prstGeom prst="rect">
            <a:avLst/>
          </a:prstGeom>
        </p:spPr>
      </p:pic>
    </p:spTree>
    <p:extLst>
      <p:ext uri="{BB962C8B-B14F-4D97-AF65-F5344CB8AC3E}">
        <p14:creationId xmlns:p14="http://schemas.microsoft.com/office/powerpoint/2010/main" val="2044995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Fundo padrao">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68066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Enfase na imagem">
    <p:spTree>
      <p:nvGrpSpPr>
        <p:cNvPr id="1" name=""/>
        <p:cNvGrpSpPr/>
        <p:nvPr/>
      </p:nvGrpSpPr>
      <p:grpSpPr>
        <a:xfrm>
          <a:off x="0" y="0"/>
          <a:ext cx="0" cy="0"/>
          <a:chOff x="0" y="0"/>
          <a:chExt cx="0" cy="0"/>
        </a:xfrm>
      </p:grpSpPr>
      <p:sp>
        <p:nvSpPr>
          <p:cNvPr id="7" name="Espaço Reservado para Imagem 6">
            <a:extLst>
              <a:ext uri="{FF2B5EF4-FFF2-40B4-BE49-F238E27FC236}">
                <a16:creationId xmlns:a16="http://schemas.microsoft.com/office/drawing/2014/main" id="{3012F93A-4229-4333-9BBA-CA32D2C61AA6}"/>
              </a:ext>
            </a:extLst>
          </p:cNvPr>
          <p:cNvSpPr>
            <a:spLocks noGrp="1"/>
          </p:cNvSpPr>
          <p:nvPr>
            <p:ph type="pic" sz="quarter" idx="10" hasCustomPrompt="1"/>
          </p:nvPr>
        </p:nvSpPr>
        <p:spPr>
          <a:xfrm>
            <a:off x="6591301" y="847154"/>
            <a:ext cx="4510088" cy="4505325"/>
          </a:xfrm>
          <a:prstGeom prst="ellipse">
            <a:avLst/>
          </a:prstGeom>
        </p:spPr>
        <p:txBody>
          <a:bodyPr/>
          <a:lstStyle>
            <a:lvl1pPr marL="0" indent="0" algn="ctr">
              <a:buNone/>
              <a:defRPr>
                <a:solidFill>
                  <a:srgbClr val="3B67AE"/>
                </a:solidFill>
              </a:defRPr>
            </a:lvl1pPr>
          </a:lstStyle>
          <a:p>
            <a:r>
              <a:rPr lang="pt-BR" dirty="0"/>
              <a:t>Insira sua imagem</a:t>
            </a:r>
          </a:p>
          <a:p>
            <a:r>
              <a:rPr lang="pt-BR" dirty="0"/>
              <a:t>aqui</a:t>
            </a:r>
          </a:p>
        </p:txBody>
      </p:sp>
      <p:grpSp>
        <p:nvGrpSpPr>
          <p:cNvPr id="2" name="Gráfico 3">
            <a:extLst>
              <a:ext uri="{FF2B5EF4-FFF2-40B4-BE49-F238E27FC236}">
                <a16:creationId xmlns:a16="http://schemas.microsoft.com/office/drawing/2014/main" id="{EF5353E4-13F4-4389-AFE5-56C8C5D67115}"/>
              </a:ext>
            </a:extLst>
          </p:cNvPr>
          <p:cNvGrpSpPr/>
          <p:nvPr/>
        </p:nvGrpSpPr>
        <p:grpSpPr>
          <a:xfrm>
            <a:off x="5931015" y="184642"/>
            <a:ext cx="5830348" cy="5830348"/>
            <a:chOff x="5931015" y="184642"/>
            <a:chExt cx="5830348" cy="5830348"/>
          </a:xfrm>
        </p:grpSpPr>
        <p:sp>
          <p:nvSpPr>
            <p:cNvPr id="3" name="Forma Livre: Forma 2">
              <a:extLst>
                <a:ext uri="{FF2B5EF4-FFF2-40B4-BE49-F238E27FC236}">
                  <a16:creationId xmlns:a16="http://schemas.microsoft.com/office/drawing/2014/main" id="{51E07660-1935-4362-9207-73D7C8791E60}"/>
                </a:ext>
              </a:extLst>
            </p:cNvPr>
            <p:cNvSpPr/>
            <p:nvPr/>
          </p:nvSpPr>
          <p:spPr>
            <a:xfrm>
              <a:off x="5931015" y="184642"/>
              <a:ext cx="8041" cy="8041"/>
            </a:xfrm>
            <a:custGeom>
              <a:avLst/>
              <a:gdLst/>
              <a:ahLst/>
              <a:cxnLst/>
              <a:rect l="l" t="t" r="r" b="b"/>
              <a:pathLst>
                <a:path w="8041" h="8041"/>
              </a:pathLst>
            </a:custGeom>
            <a:solidFill>
              <a:srgbClr val="00973A"/>
            </a:solidFill>
            <a:ln w="8040" cap="flat">
              <a:noFill/>
              <a:prstDash val="solid"/>
              <a:miter/>
            </a:ln>
          </p:spPr>
          <p:txBody>
            <a:bodyPr rtlCol="0" anchor="ctr"/>
            <a:lstStyle/>
            <a:p>
              <a:endParaRPr lang="pt-BR"/>
            </a:p>
          </p:txBody>
        </p:sp>
        <p:sp>
          <p:nvSpPr>
            <p:cNvPr id="5" name="Forma Livre: Forma 4">
              <a:extLst>
                <a:ext uri="{FF2B5EF4-FFF2-40B4-BE49-F238E27FC236}">
                  <a16:creationId xmlns:a16="http://schemas.microsoft.com/office/drawing/2014/main" id="{6EAF24E9-E244-42E5-947A-20799A2E7F15}"/>
                </a:ext>
              </a:extLst>
            </p:cNvPr>
            <p:cNvSpPr/>
            <p:nvPr/>
          </p:nvSpPr>
          <p:spPr>
            <a:xfrm>
              <a:off x="5931015" y="184642"/>
              <a:ext cx="8041" cy="8041"/>
            </a:xfrm>
            <a:custGeom>
              <a:avLst/>
              <a:gdLst/>
              <a:ahLst/>
              <a:cxnLst/>
              <a:rect l="l" t="t" r="r" b="b"/>
              <a:pathLst>
                <a:path w="8041" h="8041"/>
              </a:pathLst>
            </a:custGeom>
            <a:solidFill>
              <a:srgbClr val="00973A"/>
            </a:solidFill>
            <a:ln w="8040" cap="flat">
              <a:noFill/>
              <a:prstDash val="solid"/>
              <a:miter/>
            </a:ln>
          </p:spPr>
          <p:txBody>
            <a:bodyPr rtlCol="0" anchor="ctr"/>
            <a:lstStyle/>
            <a:p>
              <a:endParaRPr lang="pt-BR"/>
            </a:p>
          </p:txBody>
        </p:sp>
        <p:sp>
          <p:nvSpPr>
            <p:cNvPr id="6" name="Forma Livre: Forma 5">
              <a:extLst>
                <a:ext uri="{FF2B5EF4-FFF2-40B4-BE49-F238E27FC236}">
                  <a16:creationId xmlns:a16="http://schemas.microsoft.com/office/drawing/2014/main" id="{FFDA74C7-1255-462D-A7BF-41A10839DFCD}"/>
                </a:ext>
              </a:extLst>
            </p:cNvPr>
            <p:cNvSpPr/>
            <p:nvPr/>
          </p:nvSpPr>
          <p:spPr>
            <a:xfrm>
              <a:off x="7363034" y="4951952"/>
              <a:ext cx="3634924" cy="1064515"/>
            </a:xfrm>
            <a:custGeom>
              <a:avLst/>
              <a:gdLst>
                <a:gd name="connsiteX0" fmla="*/ 12218 w 3634924"/>
                <a:gd name="connsiteY0" fmla="*/ 565086 h 1064515"/>
                <a:gd name="connsiteX1" fmla="*/ 125287 w 3634924"/>
                <a:gd name="connsiteY1" fmla="*/ 535572 h 1064515"/>
                <a:gd name="connsiteX2" fmla="*/ 2132616 w 3634924"/>
                <a:gd name="connsiteY2" fmla="*/ 818887 h 1064515"/>
                <a:gd name="connsiteX3" fmla="*/ 3490725 w 3634924"/>
                <a:gd name="connsiteY3" fmla="*/ 26362 h 1064515"/>
                <a:gd name="connsiteX4" fmla="*/ 3606688 w 3634924"/>
                <a:gd name="connsiteY4" fmla="*/ 20813 h 1064515"/>
                <a:gd name="connsiteX5" fmla="*/ 3606688 w 3634924"/>
                <a:gd name="connsiteY5" fmla="*/ 20813 h 1064515"/>
                <a:gd name="connsiteX6" fmla="*/ 3612318 w 3634924"/>
                <a:gd name="connsiteY6" fmla="*/ 140636 h 1064515"/>
                <a:gd name="connsiteX7" fmla="*/ 3078820 w 3634924"/>
                <a:gd name="connsiteY7" fmla="*/ 589613 h 1064515"/>
                <a:gd name="connsiteX8" fmla="*/ 2172021 w 3634924"/>
                <a:gd name="connsiteY8" fmla="*/ 981010 h 1064515"/>
                <a:gd name="connsiteX9" fmla="*/ 42777 w 3634924"/>
                <a:gd name="connsiteY9" fmla="*/ 682095 h 1064515"/>
                <a:gd name="connsiteX10" fmla="*/ 12218 w 3634924"/>
                <a:gd name="connsiteY10" fmla="*/ 565086 h 1064515"/>
                <a:gd name="connsiteX11" fmla="*/ 12218 w 3634924"/>
                <a:gd name="connsiteY11" fmla="*/ 565086 h 106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34924" h="1064515">
                  <a:moveTo>
                    <a:pt x="12218" y="565086"/>
                  </a:moveTo>
                  <a:cubicBezTo>
                    <a:pt x="35781" y="526404"/>
                    <a:pt x="85882" y="513135"/>
                    <a:pt x="125287" y="535572"/>
                  </a:cubicBezTo>
                  <a:cubicBezTo>
                    <a:pt x="713227" y="870515"/>
                    <a:pt x="1424851" y="990822"/>
                    <a:pt x="2132616" y="818887"/>
                  </a:cubicBezTo>
                  <a:cubicBezTo>
                    <a:pt x="2657106" y="691504"/>
                    <a:pt x="3124981" y="418161"/>
                    <a:pt x="3490725" y="26362"/>
                  </a:cubicBezTo>
                  <a:cubicBezTo>
                    <a:pt x="3521445" y="-6530"/>
                    <a:pt x="3572832" y="-8942"/>
                    <a:pt x="3606688" y="20813"/>
                  </a:cubicBezTo>
                  <a:lnTo>
                    <a:pt x="3606688" y="20813"/>
                  </a:lnTo>
                  <a:cubicBezTo>
                    <a:pt x="3642073" y="51935"/>
                    <a:pt x="3644485" y="106137"/>
                    <a:pt x="3612318" y="140636"/>
                  </a:cubicBezTo>
                  <a:cubicBezTo>
                    <a:pt x="3451882" y="312491"/>
                    <a:pt x="3272871" y="462793"/>
                    <a:pt x="3078820" y="589613"/>
                  </a:cubicBezTo>
                  <a:cubicBezTo>
                    <a:pt x="2803628" y="769429"/>
                    <a:pt x="2498198" y="901798"/>
                    <a:pt x="2172021" y="981010"/>
                  </a:cubicBezTo>
                  <a:cubicBezTo>
                    <a:pt x="1443750" y="1157931"/>
                    <a:pt x="691112" y="1051618"/>
                    <a:pt x="42777" y="682095"/>
                  </a:cubicBezTo>
                  <a:cubicBezTo>
                    <a:pt x="1523" y="658532"/>
                    <a:pt x="-12470" y="605697"/>
                    <a:pt x="12218" y="565086"/>
                  </a:cubicBezTo>
                  <a:lnTo>
                    <a:pt x="12218" y="565086"/>
                  </a:lnTo>
                  <a:close/>
                </a:path>
              </a:pathLst>
            </a:custGeom>
            <a:solidFill>
              <a:srgbClr val="00973A"/>
            </a:solidFill>
            <a:ln w="8040" cap="flat">
              <a:noFill/>
              <a:prstDash val="solid"/>
              <a:miter/>
            </a:ln>
          </p:spPr>
          <p:txBody>
            <a:bodyPr rtlCol="0" anchor="ctr"/>
            <a:lstStyle/>
            <a:p>
              <a:endParaRPr lang="pt-BR"/>
            </a:p>
          </p:txBody>
        </p:sp>
        <p:sp>
          <p:nvSpPr>
            <p:cNvPr id="8" name="Forma Livre: Forma 7">
              <a:extLst>
                <a:ext uri="{FF2B5EF4-FFF2-40B4-BE49-F238E27FC236}">
                  <a16:creationId xmlns:a16="http://schemas.microsoft.com/office/drawing/2014/main" id="{9B77BB1C-CA2E-4639-AA1B-2E97A09A3935}"/>
                </a:ext>
              </a:extLst>
            </p:cNvPr>
            <p:cNvSpPr/>
            <p:nvPr/>
          </p:nvSpPr>
          <p:spPr>
            <a:xfrm>
              <a:off x="10832763" y="1084477"/>
              <a:ext cx="929649" cy="3662366"/>
            </a:xfrm>
            <a:custGeom>
              <a:avLst/>
              <a:gdLst>
                <a:gd name="connsiteX0" fmla="*/ 326184 w 929649"/>
                <a:gd name="connsiteY0" fmla="*/ 3647032 h 3662366"/>
                <a:gd name="connsiteX1" fmla="*/ 304391 w 929649"/>
                <a:gd name="connsiteY1" fmla="*/ 3532274 h 3662366"/>
                <a:gd name="connsiteX2" fmla="*/ 721924 w 929649"/>
                <a:gd name="connsiteY2" fmla="*/ 1548508 h 3662366"/>
                <a:gd name="connsiteX3" fmla="*/ 22443 w 929649"/>
                <a:gd name="connsiteY3" fmla="*/ 140218 h 3662366"/>
                <a:gd name="connsiteX4" fmla="*/ 24695 w 929649"/>
                <a:gd name="connsiteY4" fmla="*/ 24174 h 3662366"/>
                <a:gd name="connsiteX5" fmla="*/ 24695 w 929649"/>
                <a:gd name="connsiteY5" fmla="*/ 24174 h 3662366"/>
                <a:gd name="connsiteX6" fmla="*/ 144599 w 929649"/>
                <a:gd name="connsiteY6" fmla="*/ 26586 h 3662366"/>
                <a:gd name="connsiteX7" fmla="*/ 556744 w 929649"/>
                <a:gd name="connsiteY7" fmla="*/ 589034 h 3662366"/>
                <a:gd name="connsiteX8" fmla="*/ 886380 w 929649"/>
                <a:gd name="connsiteY8" fmla="*/ 1520121 h 3662366"/>
                <a:gd name="connsiteX9" fmla="*/ 445123 w 929649"/>
                <a:gd name="connsiteY9" fmla="*/ 3624434 h 3662366"/>
                <a:gd name="connsiteX10" fmla="*/ 326184 w 929649"/>
                <a:gd name="connsiteY10" fmla="*/ 3647032 h 3662366"/>
                <a:gd name="connsiteX11" fmla="*/ 326184 w 929649"/>
                <a:gd name="connsiteY11" fmla="*/ 3647032 h 366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9649" h="3662366">
                  <a:moveTo>
                    <a:pt x="326184" y="3647032"/>
                  </a:moveTo>
                  <a:cubicBezTo>
                    <a:pt x="289191" y="3620896"/>
                    <a:pt x="279381" y="3570071"/>
                    <a:pt x="304391" y="3532274"/>
                  </a:cubicBezTo>
                  <a:cubicBezTo>
                    <a:pt x="678016" y="2968218"/>
                    <a:pt x="845929" y="2266245"/>
                    <a:pt x="721924" y="1548508"/>
                  </a:cubicBezTo>
                  <a:cubicBezTo>
                    <a:pt x="630086" y="1016620"/>
                    <a:pt x="388750" y="531454"/>
                    <a:pt x="22443" y="140218"/>
                  </a:cubicBezTo>
                  <a:cubicBezTo>
                    <a:pt x="-8357" y="107327"/>
                    <a:pt x="-7312" y="55859"/>
                    <a:pt x="24695" y="24174"/>
                  </a:cubicBezTo>
                  <a:lnTo>
                    <a:pt x="24695" y="24174"/>
                  </a:lnTo>
                  <a:cubicBezTo>
                    <a:pt x="58149" y="-9039"/>
                    <a:pt x="112351" y="-7833"/>
                    <a:pt x="144599" y="26586"/>
                  </a:cubicBezTo>
                  <a:cubicBezTo>
                    <a:pt x="305275" y="198200"/>
                    <a:pt x="443274" y="386862"/>
                    <a:pt x="556744" y="589034"/>
                  </a:cubicBezTo>
                  <a:cubicBezTo>
                    <a:pt x="717662" y="875646"/>
                    <a:pt x="829202" y="1189359"/>
                    <a:pt x="886380" y="1520121"/>
                  </a:cubicBezTo>
                  <a:cubicBezTo>
                    <a:pt x="1013924" y="2258605"/>
                    <a:pt x="857349" y="3002396"/>
                    <a:pt x="445123" y="3624434"/>
                  </a:cubicBezTo>
                  <a:cubicBezTo>
                    <a:pt x="418746" y="3664000"/>
                    <a:pt x="365026" y="3674454"/>
                    <a:pt x="326184" y="3647032"/>
                  </a:cubicBezTo>
                  <a:lnTo>
                    <a:pt x="326184" y="3647032"/>
                  </a:lnTo>
                  <a:close/>
                </a:path>
              </a:pathLst>
            </a:custGeom>
            <a:solidFill>
              <a:srgbClr val="00973A"/>
            </a:solidFill>
            <a:ln w="8040" cap="flat">
              <a:noFill/>
              <a:prstDash val="solid"/>
              <a:miter/>
            </a:ln>
          </p:spPr>
          <p:txBody>
            <a:bodyPr rtlCol="0" anchor="ctr"/>
            <a:lstStyle/>
            <a:p>
              <a:endParaRPr lang="pt-BR"/>
            </a:p>
          </p:txBody>
        </p:sp>
        <p:sp>
          <p:nvSpPr>
            <p:cNvPr id="9" name="Forma Livre: Forma 8">
              <a:extLst>
                <a:ext uri="{FF2B5EF4-FFF2-40B4-BE49-F238E27FC236}">
                  <a16:creationId xmlns:a16="http://schemas.microsoft.com/office/drawing/2014/main" id="{698681B0-BBDB-4242-BFA9-F7F3E44D1EB8}"/>
                </a:ext>
              </a:extLst>
            </p:cNvPr>
            <p:cNvSpPr/>
            <p:nvPr/>
          </p:nvSpPr>
          <p:spPr>
            <a:xfrm>
              <a:off x="6443795" y="184657"/>
              <a:ext cx="3526139" cy="1376017"/>
            </a:xfrm>
            <a:custGeom>
              <a:avLst/>
              <a:gdLst>
                <a:gd name="connsiteX0" fmla="*/ 3519327 w 3526139"/>
                <a:gd name="connsiteY0" fmla="*/ 316352 h 1376017"/>
                <a:gd name="connsiteX1" fmla="*/ 3411566 w 3526139"/>
                <a:gd name="connsiteY1" fmla="*/ 361467 h 1376017"/>
                <a:gd name="connsiteX2" fmla="*/ 1384294 w 3526139"/>
                <a:gd name="connsiteY2" fmla="*/ 364281 h 1376017"/>
                <a:gd name="connsiteX3" fmla="*/ 151638 w 3526139"/>
                <a:gd name="connsiteY3" fmla="*/ 1340483 h 1376017"/>
                <a:gd name="connsiteX4" fmla="*/ 37604 w 3526139"/>
                <a:gd name="connsiteY4" fmla="*/ 1362356 h 1376017"/>
                <a:gd name="connsiteX5" fmla="*/ 37604 w 3526139"/>
                <a:gd name="connsiteY5" fmla="*/ 1362356 h 1376017"/>
                <a:gd name="connsiteX6" fmla="*/ 15167 w 3526139"/>
                <a:gd name="connsiteY6" fmla="*/ 1244543 h 1376017"/>
                <a:gd name="connsiteX7" fmla="*/ 479906 w 3526139"/>
                <a:gd name="connsiteY7" fmla="*/ 724798 h 1376017"/>
                <a:gd name="connsiteX8" fmla="*/ 1322452 w 3526139"/>
                <a:gd name="connsiteY8" fmla="*/ 209315 h 1376017"/>
                <a:gd name="connsiteX9" fmla="*/ 3472524 w 3526139"/>
                <a:gd name="connsiteY9" fmla="*/ 204811 h 1376017"/>
                <a:gd name="connsiteX10" fmla="*/ 3519327 w 3526139"/>
                <a:gd name="connsiteY10" fmla="*/ 316352 h 1376017"/>
                <a:gd name="connsiteX11" fmla="*/ 3519327 w 3526139"/>
                <a:gd name="connsiteY11" fmla="*/ 316352 h 137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26139" h="1376017">
                  <a:moveTo>
                    <a:pt x="3519327" y="316352"/>
                  </a:moveTo>
                  <a:cubicBezTo>
                    <a:pt x="3501474" y="358009"/>
                    <a:pt x="3453706" y="378113"/>
                    <a:pt x="3411566" y="361467"/>
                  </a:cubicBezTo>
                  <a:cubicBezTo>
                    <a:pt x="2782291" y="112893"/>
                    <a:pt x="2060775" y="94155"/>
                    <a:pt x="1384294" y="364281"/>
                  </a:cubicBezTo>
                  <a:cubicBezTo>
                    <a:pt x="883045" y="564363"/>
                    <a:pt x="458354" y="900995"/>
                    <a:pt x="151638" y="1340483"/>
                  </a:cubicBezTo>
                  <a:cubicBezTo>
                    <a:pt x="125823" y="1377395"/>
                    <a:pt x="75320" y="1387045"/>
                    <a:pt x="37604" y="1362356"/>
                  </a:cubicBezTo>
                  <a:lnTo>
                    <a:pt x="37604" y="1362356"/>
                  </a:lnTo>
                  <a:cubicBezTo>
                    <a:pt x="-1801" y="1336542"/>
                    <a:pt x="-11853" y="1283225"/>
                    <a:pt x="15167" y="1244543"/>
                  </a:cubicBezTo>
                  <a:cubicBezTo>
                    <a:pt x="149788" y="1051780"/>
                    <a:pt x="305720" y="877674"/>
                    <a:pt x="479906" y="724798"/>
                  </a:cubicBezTo>
                  <a:cubicBezTo>
                    <a:pt x="726952" y="507989"/>
                    <a:pt x="1010669" y="333803"/>
                    <a:pt x="1322452" y="209315"/>
                  </a:cubicBezTo>
                  <a:cubicBezTo>
                    <a:pt x="2018475" y="-68532"/>
                    <a:pt x="2778591" y="-69497"/>
                    <a:pt x="3472524" y="204811"/>
                  </a:cubicBezTo>
                  <a:cubicBezTo>
                    <a:pt x="3516754" y="222342"/>
                    <a:pt x="3538065" y="272684"/>
                    <a:pt x="3519327" y="316352"/>
                  </a:cubicBezTo>
                  <a:lnTo>
                    <a:pt x="3519327" y="316352"/>
                  </a:lnTo>
                  <a:close/>
                </a:path>
              </a:pathLst>
            </a:custGeom>
            <a:solidFill>
              <a:srgbClr val="3B67AE"/>
            </a:solidFill>
            <a:ln w="8040" cap="flat">
              <a:noFill/>
              <a:prstDash val="solid"/>
              <a:miter/>
            </a:ln>
          </p:spPr>
          <p:txBody>
            <a:bodyPr rtlCol="0" anchor="ctr"/>
            <a:lstStyle/>
            <a:p>
              <a:endParaRPr lang="pt-BR"/>
            </a:p>
          </p:txBody>
        </p:sp>
        <p:sp>
          <p:nvSpPr>
            <p:cNvPr id="10" name="Forma Livre: Forma 9">
              <a:extLst>
                <a:ext uri="{FF2B5EF4-FFF2-40B4-BE49-F238E27FC236}">
                  <a16:creationId xmlns:a16="http://schemas.microsoft.com/office/drawing/2014/main" id="{5C792570-19B1-4A26-8844-BFD8EC8F0BBE}"/>
                </a:ext>
              </a:extLst>
            </p:cNvPr>
            <p:cNvSpPr/>
            <p:nvPr/>
          </p:nvSpPr>
          <p:spPr>
            <a:xfrm>
              <a:off x="5931037" y="1803309"/>
              <a:ext cx="1223654" cy="3586430"/>
            </a:xfrm>
            <a:custGeom>
              <a:avLst/>
              <a:gdLst>
                <a:gd name="connsiteX0" fmla="*/ 397085 w 1223654"/>
                <a:gd name="connsiteY0" fmla="*/ 9246 h 3586430"/>
                <a:gd name="connsiteX1" fmla="*/ 434882 w 1223654"/>
                <a:gd name="connsiteY1" fmla="*/ 119822 h 3586430"/>
                <a:gd name="connsiteX2" fmla="*/ 301387 w 1223654"/>
                <a:gd name="connsiteY2" fmla="*/ 2142672 h 3586430"/>
                <a:gd name="connsiteX3" fmla="*/ 1192586 w 1223654"/>
                <a:gd name="connsiteY3" fmla="*/ 3438135 h 3586430"/>
                <a:gd name="connsiteX4" fmla="*/ 1206739 w 1223654"/>
                <a:gd name="connsiteY4" fmla="*/ 3553375 h 3586430"/>
                <a:gd name="connsiteX5" fmla="*/ 1206739 w 1223654"/>
                <a:gd name="connsiteY5" fmla="*/ 3553375 h 3586430"/>
                <a:gd name="connsiteX6" fmla="*/ 1087720 w 1223654"/>
                <a:gd name="connsiteY6" fmla="*/ 3567850 h 3586430"/>
                <a:gd name="connsiteX7" fmla="*/ 600383 w 1223654"/>
                <a:gd name="connsiteY7" fmla="*/ 3069174 h 3586430"/>
                <a:gd name="connsiteX8" fmla="*/ 142721 w 1223654"/>
                <a:gd name="connsiteY8" fmla="*/ 2193898 h 3586430"/>
                <a:gd name="connsiteX9" fmla="*/ 282649 w 1223654"/>
                <a:gd name="connsiteY9" fmla="*/ 48330 h 3586430"/>
                <a:gd name="connsiteX10" fmla="*/ 397085 w 1223654"/>
                <a:gd name="connsiteY10" fmla="*/ 9246 h 3586430"/>
                <a:gd name="connsiteX11" fmla="*/ 397085 w 1223654"/>
                <a:gd name="connsiteY11" fmla="*/ 9246 h 3586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3654" h="3586430">
                  <a:moveTo>
                    <a:pt x="397085" y="9246"/>
                  </a:moveTo>
                  <a:cubicBezTo>
                    <a:pt x="437455" y="29914"/>
                    <a:pt x="454343" y="78889"/>
                    <a:pt x="434882" y="119822"/>
                  </a:cubicBezTo>
                  <a:cubicBezTo>
                    <a:pt x="144570" y="731003"/>
                    <a:pt x="77421" y="1449544"/>
                    <a:pt x="301387" y="2142672"/>
                  </a:cubicBezTo>
                  <a:cubicBezTo>
                    <a:pt x="467371" y="2656225"/>
                    <a:pt x="774731" y="3102548"/>
                    <a:pt x="1192586" y="3438135"/>
                  </a:cubicBezTo>
                  <a:cubicBezTo>
                    <a:pt x="1227728" y="3466362"/>
                    <a:pt x="1233921" y="3517427"/>
                    <a:pt x="1206739" y="3553375"/>
                  </a:cubicBezTo>
                  <a:lnTo>
                    <a:pt x="1206739" y="3553375"/>
                  </a:lnTo>
                  <a:cubicBezTo>
                    <a:pt x="1178271" y="3591010"/>
                    <a:pt x="1124471" y="3597444"/>
                    <a:pt x="1087720" y="3567850"/>
                  </a:cubicBezTo>
                  <a:cubicBezTo>
                    <a:pt x="904446" y="3420603"/>
                    <a:pt x="741196" y="3253252"/>
                    <a:pt x="600383" y="3069174"/>
                  </a:cubicBezTo>
                  <a:cubicBezTo>
                    <a:pt x="400623" y="2808135"/>
                    <a:pt x="245898" y="2513321"/>
                    <a:pt x="142721" y="2193898"/>
                  </a:cubicBezTo>
                  <a:cubicBezTo>
                    <a:pt x="-87759" y="1480746"/>
                    <a:pt x="-37658" y="722318"/>
                    <a:pt x="282649" y="48330"/>
                  </a:cubicBezTo>
                  <a:cubicBezTo>
                    <a:pt x="303075" y="5467"/>
                    <a:pt x="354785" y="-12467"/>
                    <a:pt x="397085" y="9246"/>
                  </a:cubicBezTo>
                  <a:lnTo>
                    <a:pt x="397085" y="9246"/>
                  </a:lnTo>
                  <a:close/>
                </a:path>
              </a:pathLst>
            </a:custGeom>
            <a:solidFill>
              <a:srgbClr val="3B67AE"/>
            </a:solidFill>
            <a:ln w="8040" cap="flat">
              <a:noFill/>
              <a:prstDash val="solid"/>
              <a:miter/>
            </a:ln>
          </p:spPr>
          <p:txBody>
            <a:bodyPr rtlCol="0" anchor="ctr"/>
            <a:lstStyle/>
            <a:p>
              <a:endParaRPr lang="pt-BR"/>
            </a:p>
          </p:txBody>
        </p:sp>
        <p:sp>
          <p:nvSpPr>
            <p:cNvPr id="11" name="Forma Livre: Forma 10">
              <a:extLst>
                <a:ext uri="{FF2B5EF4-FFF2-40B4-BE49-F238E27FC236}">
                  <a16:creationId xmlns:a16="http://schemas.microsoft.com/office/drawing/2014/main" id="{583C844D-C96A-4364-9F10-FFC2C39C2609}"/>
                </a:ext>
              </a:extLst>
            </p:cNvPr>
            <p:cNvSpPr/>
            <p:nvPr/>
          </p:nvSpPr>
          <p:spPr>
            <a:xfrm>
              <a:off x="6457318" y="711106"/>
              <a:ext cx="4778282" cy="4778911"/>
            </a:xfrm>
            <a:custGeom>
              <a:avLst/>
              <a:gdLst>
                <a:gd name="connsiteX0" fmla="*/ 2389755 w 4778282"/>
                <a:gd name="connsiteY0" fmla="*/ 4778911 h 4778911"/>
                <a:gd name="connsiteX1" fmla="*/ 1592164 w 4778282"/>
                <a:gd name="connsiteY1" fmla="*/ 4640994 h 4778911"/>
                <a:gd name="connsiteX2" fmla="*/ 233813 w 4778282"/>
                <a:gd name="connsiteY2" fmla="*/ 3417666 h 4778911"/>
                <a:gd name="connsiteX3" fmla="*/ 138356 w 4778282"/>
                <a:gd name="connsiteY3" fmla="*/ 1592164 h 4778911"/>
                <a:gd name="connsiteX4" fmla="*/ 1361684 w 4778282"/>
                <a:gd name="connsiteY4" fmla="*/ 233813 h 4778911"/>
                <a:gd name="connsiteX5" fmla="*/ 3187186 w 4778282"/>
                <a:gd name="connsiteY5" fmla="*/ 138356 h 4778911"/>
                <a:gd name="connsiteX6" fmla="*/ 4778268 w 4778282"/>
                <a:gd name="connsiteY6" fmla="*/ 2340539 h 4778911"/>
                <a:gd name="connsiteX7" fmla="*/ 4709269 w 4778282"/>
                <a:gd name="connsiteY7" fmla="*/ 2409941 h 4778911"/>
                <a:gd name="connsiteX8" fmla="*/ 4709269 w 4778282"/>
                <a:gd name="connsiteY8" fmla="*/ 2409941 h 4778911"/>
                <a:gd name="connsiteX9" fmla="*/ 4641557 w 4778282"/>
                <a:gd name="connsiteY9" fmla="*/ 2342630 h 4778911"/>
                <a:gd name="connsiteX10" fmla="*/ 3141589 w 4778282"/>
                <a:gd name="connsiteY10" fmla="*/ 267267 h 4778911"/>
                <a:gd name="connsiteX11" fmla="*/ 1420550 w 4778282"/>
                <a:gd name="connsiteY11" fmla="*/ 357256 h 4778911"/>
                <a:gd name="connsiteX12" fmla="*/ 267267 w 4778282"/>
                <a:gd name="connsiteY12" fmla="*/ 1637842 h 4778911"/>
                <a:gd name="connsiteX13" fmla="*/ 1637841 w 4778282"/>
                <a:gd name="connsiteY13" fmla="*/ 4512163 h 4778911"/>
                <a:gd name="connsiteX14" fmla="*/ 2924217 w 4778282"/>
                <a:gd name="connsiteY14" fmla="*/ 4577302 h 4778911"/>
                <a:gd name="connsiteX15" fmla="*/ 3006807 w 4778282"/>
                <a:gd name="connsiteY15" fmla="*/ 4625312 h 4778911"/>
                <a:gd name="connsiteX16" fmla="*/ 3006807 w 4778282"/>
                <a:gd name="connsiteY16" fmla="*/ 4625312 h 4778911"/>
                <a:gd name="connsiteX17" fmla="*/ 2957672 w 4778282"/>
                <a:gd name="connsiteY17" fmla="*/ 4709832 h 4778911"/>
                <a:gd name="connsiteX18" fmla="*/ 2389755 w 4778282"/>
                <a:gd name="connsiteY18" fmla="*/ 4778911 h 4778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78282" h="4778911">
                  <a:moveTo>
                    <a:pt x="2389755" y="4778911"/>
                  </a:moveTo>
                  <a:cubicBezTo>
                    <a:pt x="2120353" y="4778911"/>
                    <a:pt x="1851433" y="4732832"/>
                    <a:pt x="1592164" y="4640994"/>
                  </a:cubicBezTo>
                  <a:cubicBezTo>
                    <a:pt x="990793" y="4427965"/>
                    <a:pt x="508443" y="3993543"/>
                    <a:pt x="233813" y="3417666"/>
                  </a:cubicBezTo>
                  <a:cubicBezTo>
                    <a:pt x="-40816" y="2841788"/>
                    <a:pt x="-74672" y="2193454"/>
                    <a:pt x="138356" y="1592164"/>
                  </a:cubicBezTo>
                  <a:cubicBezTo>
                    <a:pt x="351385" y="990793"/>
                    <a:pt x="785807" y="508362"/>
                    <a:pt x="1361684" y="233813"/>
                  </a:cubicBezTo>
                  <a:cubicBezTo>
                    <a:pt x="1937562" y="-40816"/>
                    <a:pt x="2585896" y="-74672"/>
                    <a:pt x="3187186" y="138356"/>
                  </a:cubicBezTo>
                  <a:cubicBezTo>
                    <a:pt x="4125993" y="470887"/>
                    <a:pt x="4758003" y="1350184"/>
                    <a:pt x="4778268" y="2340539"/>
                  </a:cubicBezTo>
                  <a:cubicBezTo>
                    <a:pt x="4779072" y="2378899"/>
                    <a:pt x="4747629" y="2410262"/>
                    <a:pt x="4709269" y="2409941"/>
                  </a:cubicBezTo>
                  <a:lnTo>
                    <a:pt x="4709269" y="2409941"/>
                  </a:lnTo>
                  <a:cubicBezTo>
                    <a:pt x="4672116" y="2409619"/>
                    <a:pt x="4642361" y="2379703"/>
                    <a:pt x="4641557" y="2342630"/>
                  </a:cubicBezTo>
                  <a:cubicBezTo>
                    <a:pt x="4622176" y="1409292"/>
                    <a:pt x="4026354" y="580739"/>
                    <a:pt x="3141589" y="267267"/>
                  </a:cubicBezTo>
                  <a:cubicBezTo>
                    <a:pt x="2574638" y="66462"/>
                    <a:pt x="1963456" y="98388"/>
                    <a:pt x="1420550" y="357256"/>
                  </a:cubicBezTo>
                  <a:cubicBezTo>
                    <a:pt x="877645" y="616123"/>
                    <a:pt x="468073" y="1070890"/>
                    <a:pt x="267267" y="1637842"/>
                  </a:cubicBezTo>
                  <a:cubicBezTo>
                    <a:pt x="-147290" y="2808173"/>
                    <a:pt x="467510" y="4097605"/>
                    <a:pt x="1637841" y="4512163"/>
                  </a:cubicBezTo>
                  <a:cubicBezTo>
                    <a:pt x="2054571" y="4659811"/>
                    <a:pt x="2497838" y="4682007"/>
                    <a:pt x="2924217" y="4577302"/>
                  </a:cubicBezTo>
                  <a:cubicBezTo>
                    <a:pt x="2960325" y="4568456"/>
                    <a:pt x="2996916" y="4589526"/>
                    <a:pt x="3006807" y="4625312"/>
                  </a:cubicBezTo>
                  <a:lnTo>
                    <a:pt x="3006807" y="4625312"/>
                  </a:lnTo>
                  <a:cubicBezTo>
                    <a:pt x="3017020" y="4662304"/>
                    <a:pt x="2994905" y="4700664"/>
                    <a:pt x="2957672" y="4709832"/>
                  </a:cubicBezTo>
                  <a:cubicBezTo>
                    <a:pt x="2770377" y="4755912"/>
                    <a:pt x="2579945" y="4778911"/>
                    <a:pt x="2389755" y="4778911"/>
                  </a:cubicBezTo>
                  <a:close/>
                </a:path>
              </a:pathLst>
            </a:custGeom>
            <a:solidFill>
              <a:srgbClr val="DABC00"/>
            </a:solidFill>
            <a:ln w="8040" cap="flat">
              <a:noFill/>
              <a:prstDash val="solid"/>
              <a:miter/>
            </a:ln>
          </p:spPr>
          <p:txBody>
            <a:bodyPr rtlCol="0" anchor="ctr"/>
            <a:lstStyle/>
            <a:p>
              <a:endParaRPr lang="pt-BR"/>
            </a:p>
          </p:txBody>
        </p:sp>
      </p:grpSp>
    </p:spTree>
    <p:extLst>
      <p:ext uri="{BB962C8B-B14F-4D97-AF65-F5344CB8AC3E}">
        <p14:creationId xmlns:p14="http://schemas.microsoft.com/office/powerpoint/2010/main" val="1057354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op 3">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80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11" name="Imagem 10">
            <a:extLst>
              <a:ext uri="{FF2B5EF4-FFF2-40B4-BE49-F238E27FC236}">
                <a16:creationId xmlns:a16="http://schemas.microsoft.com/office/drawing/2014/main" id="{A7A059CA-9B30-48FC-8A84-2D773B9D04C4}"/>
              </a:ext>
            </a:extLst>
          </p:cNvPr>
          <p:cNvPicPr>
            <a:picLocks noChangeAspect="1"/>
          </p:cNvPicPr>
          <p:nvPr userDrawn="1"/>
        </p:nvPicPr>
        <p:blipFill>
          <a:blip r:embed="rId2">
            <a:alphaModFix amt="35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3" name="Retângulo 12"/>
          <p:cNvSpPr/>
          <p:nvPr userDrawn="1"/>
        </p:nvSpPr>
        <p:spPr>
          <a:xfrm>
            <a:off x="0" y="0"/>
            <a:ext cx="12192000"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n>
                <a:noFill/>
              </a:ln>
              <a:solidFill>
                <a:schemeClr val="bg2">
                  <a:lumMod val="90000"/>
                </a:schemeClr>
              </a:solidFill>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556083" y="492981"/>
            <a:ext cx="128016" cy="704088"/>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12/7/2022</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31495993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1886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fase na imagem">
    <p:spTree>
      <p:nvGrpSpPr>
        <p:cNvPr id="1" name=""/>
        <p:cNvGrpSpPr/>
        <p:nvPr/>
      </p:nvGrpSpPr>
      <p:grpSpPr>
        <a:xfrm>
          <a:off x="0" y="0"/>
          <a:ext cx="0" cy="0"/>
          <a:chOff x="0" y="0"/>
          <a:chExt cx="0" cy="0"/>
        </a:xfrm>
      </p:grpSpPr>
      <p:sp>
        <p:nvSpPr>
          <p:cNvPr id="7" name="Espaço Reservado para Imagem 6">
            <a:extLst>
              <a:ext uri="{FF2B5EF4-FFF2-40B4-BE49-F238E27FC236}">
                <a16:creationId xmlns:a16="http://schemas.microsoft.com/office/drawing/2014/main" id="{3012F93A-4229-4333-9BBA-CA32D2C61AA6}"/>
              </a:ext>
            </a:extLst>
          </p:cNvPr>
          <p:cNvSpPr>
            <a:spLocks noGrp="1"/>
          </p:cNvSpPr>
          <p:nvPr>
            <p:ph type="pic" sz="quarter" idx="10" hasCustomPrompt="1"/>
          </p:nvPr>
        </p:nvSpPr>
        <p:spPr>
          <a:xfrm>
            <a:off x="6591301" y="847154"/>
            <a:ext cx="4510088" cy="4505325"/>
          </a:xfrm>
          <a:prstGeom prst="ellipse">
            <a:avLst/>
          </a:prstGeom>
        </p:spPr>
        <p:txBody>
          <a:bodyPr/>
          <a:lstStyle>
            <a:lvl1pPr marL="0" indent="0" algn="ctr">
              <a:buNone/>
              <a:defRPr>
                <a:solidFill>
                  <a:srgbClr val="3B67AE"/>
                </a:solidFill>
              </a:defRPr>
            </a:lvl1pPr>
          </a:lstStyle>
          <a:p>
            <a:r>
              <a:rPr lang="pt-BR" dirty="0"/>
              <a:t>Insira sua imagem</a:t>
            </a:r>
          </a:p>
          <a:p>
            <a:r>
              <a:rPr lang="pt-BR" dirty="0"/>
              <a:t>aqui</a:t>
            </a:r>
          </a:p>
        </p:txBody>
      </p:sp>
      <p:grpSp>
        <p:nvGrpSpPr>
          <p:cNvPr id="2" name="Gráfico 3">
            <a:extLst>
              <a:ext uri="{FF2B5EF4-FFF2-40B4-BE49-F238E27FC236}">
                <a16:creationId xmlns:a16="http://schemas.microsoft.com/office/drawing/2014/main" id="{EF5353E4-13F4-4389-AFE5-56C8C5D67115}"/>
              </a:ext>
            </a:extLst>
          </p:cNvPr>
          <p:cNvGrpSpPr/>
          <p:nvPr/>
        </p:nvGrpSpPr>
        <p:grpSpPr>
          <a:xfrm>
            <a:off x="5931015" y="184642"/>
            <a:ext cx="5830348" cy="5830348"/>
            <a:chOff x="5931015" y="184642"/>
            <a:chExt cx="5830348" cy="5830348"/>
          </a:xfrm>
        </p:grpSpPr>
        <p:sp>
          <p:nvSpPr>
            <p:cNvPr id="3" name="Forma Livre: Forma 2">
              <a:extLst>
                <a:ext uri="{FF2B5EF4-FFF2-40B4-BE49-F238E27FC236}">
                  <a16:creationId xmlns:a16="http://schemas.microsoft.com/office/drawing/2014/main" id="{51E07660-1935-4362-9207-73D7C8791E60}"/>
                </a:ext>
              </a:extLst>
            </p:cNvPr>
            <p:cNvSpPr/>
            <p:nvPr/>
          </p:nvSpPr>
          <p:spPr>
            <a:xfrm>
              <a:off x="5931015" y="184642"/>
              <a:ext cx="8041" cy="8041"/>
            </a:xfrm>
            <a:custGeom>
              <a:avLst/>
              <a:gdLst/>
              <a:ahLst/>
              <a:cxnLst/>
              <a:rect l="l" t="t" r="r" b="b"/>
              <a:pathLst>
                <a:path w="8041" h="8041"/>
              </a:pathLst>
            </a:custGeom>
            <a:solidFill>
              <a:srgbClr val="00973A"/>
            </a:solidFill>
            <a:ln w="8040" cap="flat">
              <a:noFill/>
              <a:prstDash val="solid"/>
              <a:miter/>
            </a:ln>
          </p:spPr>
          <p:txBody>
            <a:bodyPr rtlCol="0" anchor="ctr"/>
            <a:lstStyle/>
            <a:p>
              <a:endParaRPr lang="pt-BR"/>
            </a:p>
          </p:txBody>
        </p:sp>
        <p:sp>
          <p:nvSpPr>
            <p:cNvPr id="5" name="Forma Livre: Forma 4">
              <a:extLst>
                <a:ext uri="{FF2B5EF4-FFF2-40B4-BE49-F238E27FC236}">
                  <a16:creationId xmlns:a16="http://schemas.microsoft.com/office/drawing/2014/main" id="{6EAF24E9-E244-42E5-947A-20799A2E7F15}"/>
                </a:ext>
              </a:extLst>
            </p:cNvPr>
            <p:cNvSpPr/>
            <p:nvPr/>
          </p:nvSpPr>
          <p:spPr>
            <a:xfrm>
              <a:off x="5931015" y="184642"/>
              <a:ext cx="8041" cy="8041"/>
            </a:xfrm>
            <a:custGeom>
              <a:avLst/>
              <a:gdLst/>
              <a:ahLst/>
              <a:cxnLst/>
              <a:rect l="l" t="t" r="r" b="b"/>
              <a:pathLst>
                <a:path w="8041" h="8041"/>
              </a:pathLst>
            </a:custGeom>
            <a:solidFill>
              <a:srgbClr val="00973A"/>
            </a:solidFill>
            <a:ln w="8040" cap="flat">
              <a:noFill/>
              <a:prstDash val="solid"/>
              <a:miter/>
            </a:ln>
          </p:spPr>
          <p:txBody>
            <a:bodyPr rtlCol="0" anchor="ctr"/>
            <a:lstStyle/>
            <a:p>
              <a:endParaRPr lang="pt-BR"/>
            </a:p>
          </p:txBody>
        </p:sp>
        <p:sp>
          <p:nvSpPr>
            <p:cNvPr id="6" name="Forma Livre: Forma 5">
              <a:extLst>
                <a:ext uri="{FF2B5EF4-FFF2-40B4-BE49-F238E27FC236}">
                  <a16:creationId xmlns:a16="http://schemas.microsoft.com/office/drawing/2014/main" id="{FFDA74C7-1255-462D-A7BF-41A10839DFCD}"/>
                </a:ext>
              </a:extLst>
            </p:cNvPr>
            <p:cNvSpPr/>
            <p:nvPr/>
          </p:nvSpPr>
          <p:spPr>
            <a:xfrm>
              <a:off x="7363034" y="4951952"/>
              <a:ext cx="3634924" cy="1064515"/>
            </a:xfrm>
            <a:custGeom>
              <a:avLst/>
              <a:gdLst>
                <a:gd name="connsiteX0" fmla="*/ 12218 w 3634924"/>
                <a:gd name="connsiteY0" fmla="*/ 565086 h 1064515"/>
                <a:gd name="connsiteX1" fmla="*/ 125287 w 3634924"/>
                <a:gd name="connsiteY1" fmla="*/ 535572 h 1064515"/>
                <a:gd name="connsiteX2" fmla="*/ 2132616 w 3634924"/>
                <a:gd name="connsiteY2" fmla="*/ 818887 h 1064515"/>
                <a:gd name="connsiteX3" fmla="*/ 3490725 w 3634924"/>
                <a:gd name="connsiteY3" fmla="*/ 26362 h 1064515"/>
                <a:gd name="connsiteX4" fmla="*/ 3606688 w 3634924"/>
                <a:gd name="connsiteY4" fmla="*/ 20813 h 1064515"/>
                <a:gd name="connsiteX5" fmla="*/ 3606688 w 3634924"/>
                <a:gd name="connsiteY5" fmla="*/ 20813 h 1064515"/>
                <a:gd name="connsiteX6" fmla="*/ 3612318 w 3634924"/>
                <a:gd name="connsiteY6" fmla="*/ 140636 h 1064515"/>
                <a:gd name="connsiteX7" fmla="*/ 3078820 w 3634924"/>
                <a:gd name="connsiteY7" fmla="*/ 589613 h 1064515"/>
                <a:gd name="connsiteX8" fmla="*/ 2172021 w 3634924"/>
                <a:gd name="connsiteY8" fmla="*/ 981010 h 1064515"/>
                <a:gd name="connsiteX9" fmla="*/ 42777 w 3634924"/>
                <a:gd name="connsiteY9" fmla="*/ 682095 h 1064515"/>
                <a:gd name="connsiteX10" fmla="*/ 12218 w 3634924"/>
                <a:gd name="connsiteY10" fmla="*/ 565086 h 1064515"/>
                <a:gd name="connsiteX11" fmla="*/ 12218 w 3634924"/>
                <a:gd name="connsiteY11" fmla="*/ 565086 h 106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34924" h="1064515">
                  <a:moveTo>
                    <a:pt x="12218" y="565086"/>
                  </a:moveTo>
                  <a:cubicBezTo>
                    <a:pt x="35781" y="526404"/>
                    <a:pt x="85882" y="513135"/>
                    <a:pt x="125287" y="535572"/>
                  </a:cubicBezTo>
                  <a:cubicBezTo>
                    <a:pt x="713227" y="870515"/>
                    <a:pt x="1424851" y="990822"/>
                    <a:pt x="2132616" y="818887"/>
                  </a:cubicBezTo>
                  <a:cubicBezTo>
                    <a:pt x="2657106" y="691504"/>
                    <a:pt x="3124981" y="418161"/>
                    <a:pt x="3490725" y="26362"/>
                  </a:cubicBezTo>
                  <a:cubicBezTo>
                    <a:pt x="3521445" y="-6530"/>
                    <a:pt x="3572832" y="-8942"/>
                    <a:pt x="3606688" y="20813"/>
                  </a:cubicBezTo>
                  <a:lnTo>
                    <a:pt x="3606688" y="20813"/>
                  </a:lnTo>
                  <a:cubicBezTo>
                    <a:pt x="3642073" y="51935"/>
                    <a:pt x="3644485" y="106137"/>
                    <a:pt x="3612318" y="140636"/>
                  </a:cubicBezTo>
                  <a:cubicBezTo>
                    <a:pt x="3451882" y="312491"/>
                    <a:pt x="3272871" y="462793"/>
                    <a:pt x="3078820" y="589613"/>
                  </a:cubicBezTo>
                  <a:cubicBezTo>
                    <a:pt x="2803628" y="769429"/>
                    <a:pt x="2498198" y="901798"/>
                    <a:pt x="2172021" y="981010"/>
                  </a:cubicBezTo>
                  <a:cubicBezTo>
                    <a:pt x="1443750" y="1157931"/>
                    <a:pt x="691112" y="1051618"/>
                    <a:pt x="42777" y="682095"/>
                  </a:cubicBezTo>
                  <a:cubicBezTo>
                    <a:pt x="1523" y="658532"/>
                    <a:pt x="-12470" y="605697"/>
                    <a:pt x="12218" y="565086"/>
                  </a:cubicBezTo>
                  <a:lnTo>
                    <a:pt x="12218" y="565086"/>
                  </a:lnTo>
                  <a:close/>
                </a:path>
              </a:pathLst>
            </a:custGeom>
            <a:solidFill>
              <a:srgbClr val="00973A"/>
            </a:solidFill>
            <a:ln w="8040" cap="flat">
              <a:noFill/>
              <a:prstDash val="solid"/>
              <a:miter/>
            </a:ln>
          </p:spPr>
          <p:txBody>
            <a:bodyPr rtlCol="0" anchor="ctr"/>
            <a:lstStyle/>
            <a:p>
              <a:endParaRPr lang="pt-BR"/>
            </a:p>
          </p:txBody>
        </p:sp>
        <p:sp>
          <p:nvSpPr>
            <p:cNvPr id="8" name="Forma Livre: Forma 7">
              <a:extLst>
                <a:ext uri="{FF2B5EF4-FFF2-40B4-BE49-F238E27FC236}">
                  <a16:creationId xmlns:a16="http://schemas.microsoft.com/office/drawing/2014/main" id="{9B77BB1C-CA2E-4639-AA1B-2E97A09A3935}"/>
                </a:ext>
              </a:extLst>
            </p:cNvPr>
            <p:cNvSpPr/>
            <p:nvPr/>
          </p:nvSpPr>
          <p:spPr>
            <a:xfrm>
              <a:off x="10832763" y="1084477"/>
              <a:ext cx="929649" cy="3662366"/>
            </a:xfrm>
            <a:custGeom>
              <a:avLst/>
              <a:gdLst>
                <a:gd name="connsiteX0" fmla="*/ 326184 w 929649"/>
                <a:gd name="connsiteY0" fmla="*/ 3647032 h 3662366"/>
                <a:gd name="connsiteX1" fmla="*/ 304391 w 929649"/>
                <a:gd name="connsiteY1" fmla="*/ 3532274 h 3662366"/>
                <a:gd name="connsiteX2" fmla="*/ 721924 w 929649"/>
                <a:gd name="connsiteY2" fmla="*/ 1548508 h 3662366"/>
                <a:gd name="connsiteX3" fmla="*/ 22443 w 929649"/>
                <a:gd name="connsiteY3" fmla="*/ 140218 h 3662366"/>
                <a:gd name="connsiteX4" fmla="*/ 24695 w 929649"/>
                <a:gd name="connsiteY4" fmla="*/ 24174 h 3662366"/>
                <a:gd name="connsiteX5" fmla="*/ 24695 w 929649"/>
                <a:gd name="connsiteY5" fmla="*/ 24174 h 3662366"/>
                <a:gd name="connsiteX6" fmla="*/ 144599 w 929649"/>
                <a:gd name="connsiteY6" fmla="*/ 26586 h 3662366"/>
                <a:gd name="connsiteX7" fmla="*/ 556744 w 929649"/>
                <a:gd name="connsiteY7" fmla="*/ 589034 h 3662366"/>
                <a:gd name="connsiteX8" fmla="*/ 886380 w 929649"/>
                <a:gd name="connsiteY8" fmla="*/ 1520121 h 3662366"/>
                <a:gd name="connsiteX9" fmla="*/ 445123 w 929649"/>
                <a:gd name="connsiteY9" fmla="*/ 3624434 h 3662366"/>
                <a:gd name="connsiteX10" fmla="*/ 326184 w 929649"/>
                <a:gd name="connsiteY10" fmla="*/ 3647032 h 3662366"/>
                <a:gd name="connsiteX11" fmla="*/ 326184 w 929649"/>
                <a:gd name="connsiteY11" fmla="*/ 3647032 h 366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9649" h="3662366">
                  <a:moveTo>
                    <a:pt x="326184" y="3647032"/>
                  </a:moveTo>
                  <a:cubicBezTo>
                    <a:pt x="289191" y="3620896"/>
                    <a:pt x="279381" y="3570071"/>
                    <a:pt x="304391" y="3532274"/>
                  </a:cubicBezTo>
                  <a:cubicBezTo>
                    <a:pt x="678016" y="2968218"/>
                    <a:pt x="845929" y="2266245"/>
                    <a:pt x="721924" y="1548508"/>
                  </a:cubicBezTo>
                  <a:cubicBezTo>
                    <a:pt x="630086" y="1016620"/>
                    <a:pt x="388750" y="531454"/>
                    <a:pt x="22443" y="140218"/>
                  </a:cubicBezTo>
                  <a:cubicBezTo>
                    <a:pt x="-8357" y="107327"/>
                    <a:pt x="-7312" y="55859"/>
                    <a:pt x="24695" y="24174"/>
                  </a:cubicBezTo>
                  <a:lnTo>
                    <a:pt x="24695" y="24174"/>
                  </a:lnTo>
                  <a:cubicBezTo>
                    <a:pt x="58149" y="-9039"/>
                    <a:pt x="112351" y="-7833"/>
                    <a:pt x="144599" y="26586"/>
                  </a:cubicBezTo>
                  <a:cubicBezTo>
                    <a:pt x="305275" y="198200"/>
                    <a:pt x="443274" y="386862"/>
                    <a:pt x="556744" y="589034"/>
                  </a:cubicBezTo>
                  <a:cubicBezTo>
                    <a:pt x="717662" y="875646"/>
                    <a:pt x="829202" y="1189359"/>
                    <a:pt x="886380" y="1520121"/>
                  </a:cubicBezTo>
                  <a:cubicBezTo>
                    <a:pt x="1013924" y="2258605"/>
                    <a:pt x="857349" y="3002396"/>
                    <a:pt x="445123" y="3624434"/>
                  </a:cubicBezTo>
                  <a:cubicBezTo>
                    <a:pt x="418746" y="3664000"/>
                    <a:pt x="365026" y="3674454"/>
                    <a:pt x="326184" y="3647032"/>
                  </a:cubicBezTo>
                  <a:lnTo>
                    <a:pt x="326184" y="3647032"/>
                  </a:lnTo>
                  <a:close/>
                </a:path>
              </a:pathLst>
            </a:custGeom>
            <a:solidFill>
              <a:srgbClr val="00973A"/>
            </a:solidFill>
            <a:ln w="8040" cap="flat">
              <a:noFill/>
              <a:prstDash val="solid"/>
              <a:miter/>
            </a:ln>
          </p:spPr>
          <p:txBody>
            <a:bodyPr rtlCol="0" anchor="ctr"/>
            <a:lstStyle/>
            <a:p>
              <a:endParaRPr lang="pt-BR"/>
            </a:p>
          </p:txBody>
        </p:sp>
        <p:sp>
          <p:nvSpPr>
            <p:cNvPr id="9" name="Forma Livre: Forma 8">
              <a:extLst>
                <a:ext uri="{FF2B5EF4-FFF2-40B4-BE49-F238E27FC236}">
                  <a16:creationId xmlns:a16="http://schemas.microsoft.com/office/drawing/2014/main" id="{698681B0-BBDB-4242-BFA9-F7F3E44D1EB8}"/>
                </a:ext>
              </a:extLst>
            </p:cNvPr>
            <p:cNvSpPr/>
            <p:nvPr/>
          </p:nvSpPr>
          <p:spPr>
            <a:xfrm>
              <a:off x="6443795" y="184657"/>
              <a:ext cx="3526139" cy="1376017"/>
            </a:xfrm>
            <a:custGeom>
              <a:avLst/>
              <a:gdLst>
                <a:gd name="connsiteX0" fmla="*/ 3519327 w 3526139"/>
                <a:gd name="connsiteY0" fmla="*/ 316352 h 1376017"/>
                <a:gd name="connsiteX1" fmla="*/ 3411566 w 3526139"/>
                <a:gd name="connsiteY1" fmla="*/ 361467 h 1376017"/>
                <a:gd name="connsiteX2" fmla="*/ 1384294 w 3526139"/>
                <a:gd name="connsiteY2" fmla="*/ 364281 h 1376017"/>
                <a:gd name="connsiteX3" fmla="*/ 151638 w 3526139"/>
                <a:gd name="connsiteY3" fmla="*/ 1340483 h 1376017"/>
                <a:gd name="connsiteX4" fmla="*/ 37604 w 3526139"/>
                <a:gd name="connsiteY4" fmla="*/ 1362356 h 1376017"/>
                <a:gd name="connsiteX5" fmla="*/ 37604 w 3526139"/>
                <a:gd name="connsiteY5" fmla="*/ 1362356 h 1376017"/>
                <a:gd name="connsiteX6" fmla="*/ 15167 w 3526139"/>
                <a:gd name="connsiteY6" fmla="*/ 1244543 h 1376017"/>
                <a:gd name="connsiteX7" fmla="*/ 479906 w 3526139"/>
                <a:gd name="connsiteY7" fmla="*/ 724798 h 1376017"/>
                <a:gd name="connsiteX8" fmla="*/ 1322452 w 3526139"/>
                <a:gd name="connsiteY8" fmla="*/ 209315 h 1376017"/>
                <a:gd name="connsiteX9" fmla="*/ 3472524 w 3526139"/>
                <a:gd name="connsiteY9" fmla="*/ 204811 h 1376017"/>
                <a:gd name="connsiteX10" fmla="*/ 3519327 w 3526139"/>
                <a:gd name="connsiteY10" fmla="*/ 316352 h 1376017"/>
                <a:gd name="connsiteX11" fmla="*/ 3519327 w 3526139"/>
                <a:gd name="connsiteY11" fmla="*/ 316352 h 137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26139" h="1376017">
                  <a:moveTo>
                    <a:pt x="3519327" y="316352"/>
                  </a:moveTo>
                  <a:cubicBezTo>
                    <a:pt x="3501474" y="358009"/>
                    <a:pt x="3453706" y="378113"/>
                    <a:pt x="3411566" y="361467"/>
                  </a:cubicBezTo>
                  <a:cubicBezTo>
                    <a:pt x="2782291" y="112893"/>
                    <a:pt x="2060775" y="94155"/>
                    <a:pt x="1384294" y="364281"/>
                  </a:cubicBezTo>
                  <a:cubicBezTo>
                    <a:pt x="883045" y="564363"/>
                    <a:pt x="458354" y="900995"/>
                    <a:pt x="151638" y="1340483"/>
                  </a:cubicBezTo>
                  <a:cubicBezTo>
                    <a:pt x="125823" y="1377395"/>
                    <a:pt x="75320" y="1387045"/>
                    <a:pt x="37604" y="1362356"/>
                  </a:cubicBezTo>
                  <a:lnTo>
                    <a:pt x="37604" y="1362356"/>
                  </a:lnTo>
                  <a:cubicBezTo>
                    <a:pt x="-1801" y="1336542"/>
                    <a:pt x="-11853" y="1283225"/>
                    <a:pt x="15167" y="1244543"/>
                  </a:cubicBezTo>
                  <a:cubicBezTo>
                    <a:pt x="149788" y="1051780"/>
                    <a:pt x="305720" y="877674"/>
                    <a:pt x="479906" y="724798"/>
                  </a:cubicBezTo>
                  <a:cubicBezTo>
                    <a:pt x="726952" y="507989"/>
                    <a:pt x="1010669" y="333803"/>
                    <a:pt x="1322452" y="209315"/>
                  </a:cubicBezTo>
                  <a:cubicBezTo>
                    <a:pt x="2018475" y="-68532"/>
                    <a:pt x="2778591" y="-69497"/>
                    <a:pt x="3472524" y="204811"/>
                  </a:cubicBezTo>
                  <a:cubicBezTo>
                    <a:pt x="3516754" y="222342"/>
                    <a:pt x="3538065" y="272684"/>
                    <a:pt x="3519327" y="316352"/>
                  </a:cubicBezTo>
                  <a:lnTo>
                    <a:pt x="3519327" y="316352"/>
                  </a:lnTo>
                  <a:close/>
                </a:path>
              </a:pathLst>
            </a:custGeom>
            <a:solidFill>
              <a:srgbClr val="3B67AE"/>
            </a:solidFill>
            <a:ln w="8040" cap="flat">
              <a:noFill/>
              <a:prstDash val="solid"/>
              <a:miter/>
            </a:ln>
          </p:spPr>
          <p:txBody>
            <a:bodyPr rtlCol="0" anchor="ctr"/>
            <a:lstStyle/>
            <a:p>
              <a:endParaRPr lang="pt-BR"/>
            </a:p>
          </p:txBody>
        </p:sp>
        <p:sp>
          <p:nvSpPr>
            <p:cNvPr id="10" name="Forma Livre: Forma 9">
              <a:extLst>
                <a:ext uri="{FF2B5EF4-FFF2-40B4-BE49-F238E27FC236}">
                  <a16:creationId xmlns:a16="http://schemas.microsoft.com/office/drawing/2014/main" id="{5C792570-19B1-4A26-8844-BFD8EC8F0BBE}"/>
                </a:ext>
              </a:extLst>
            </p:cNvPr>
            <p:cNvSpPr/>
            <p:nvPr/>
          </p:nvSpPr>
          <p:spPr>
            <a:xfrm>
              <a:off x="5931037" y="1803309"/>
              <a:ext cx="1223654" cy="3586430"/>
            </a:xfrm>
            <a:custGeom>
              <a:avLst/>
              <a:gdLst>
                <a:gd name="connsiteX0" fmla="*/ 397085 w 1223654"/>
                <a:gd name="connsiteY0" fmla="*/ 9246 h 3586430"/>
                <a:gd name="connsiteX1" fmla="*/ 434882 w 1223654"/>
                <a:gd name="connsiteY1" fmla="*/ 119822 h 3586430"/>
                <a:gd name="connsiteX2" fmla="*/ 301387 w 1223654"/>
                <a:gd name="connsiteY2" fmla="*/ 2142672 h 3586430"/>
                <a:gd name="connsiteX3" fmla="*/ 1192586 w 1223654"/>
                <a:gd name="connsiteY3" fmla="*/ 3438135 h 3586430"/>
                <a:gd name="connsiteX4" fmla="*/ 1206739 w 1223654"/>
                <a:gd name="connsiteY4" fmla="*/ 3553375 h 3586430"/>
                <a:gd name="connsiteX5" fmla="*/ 1206739 w 1223654"/>
                <a:gd name="connsiteY5" fmla="*/ 3553375 h 3586430"/>
                <a:gd name="connsiteX6" fmla="*/ 1087720 w 1223654"/>
                <a:gd name="connsiteY6" fmla="*/ 3567850 h 3586430"/>
                <a:gd name="connsiteX7" fmla="*/ 600383 w 1223654"/>
                <a:gd name="connsiteY7" fmla="*/ 3069174 h 3586430"/>
                <a:gd name="connsiteX8" fmla="*/ 142721 w 1223654"/>
                <a:gd name="connsiteY8" fmla="*/ 2193898 h 3586430"/>
                <a:gd name="connsiteX9" fmla="*/ 282649 w 1223654"/>
                <a:gd name="connsiteY9" fmla="*/ 48330 h 3586430"/>
                <a:gd name="connsiteX10" fmla="*/ 397085 w 1223654"/>
                <a:gd name="connsiteY10" fmla="*/ 9246 h 3586430"/>
                <a:gd name="connsiteX11" fmla="*/ 397085 w 1223654"/>
                <a:gd name="connsiteY11" fmla="*/ 9246 h 3586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3654" h="3586430">
                  <a:moveTo>
                    <a:pt x="397085" y="9246"/>
                  </a:moveTo>
                  <a:cubicBezTo>
                    <a:pt x="437455" y="29914"/>
                    <a:pt x="454343" y="78889"/>
                    <a:pt x="434882" y="119822"/>
                  </a:cubicBezTo>
                  <a:cubicBezTo>
                    <a:pt x="144570" y="731003"/>
                    <a:pt x="77421" y="1449544"/>
                    <a:pt x="301387" y="2142672"/>
                  </a:cubicBezTo>
                  <a:cubicBezTo>
                    <a:pt x="467371" y="2656225"/>
                    <a:pt x="774731" y="3102548"/>
                    <a:pt x="1192586" y="3438135"/>
                  </a:cubicBezTo>
                  <a:cubicBezTo>
                    <a:pt x="1227728" y="3466362"/>
                    <a:pt x="1233921" y="3517427"/>
                    <a:pt x="1206739" y="3553375"/>
                  </a:cubicBezTo>
                  <a:lnTo>
                    <a:pt x="1206739" y="3553375"/>
                  </a:lnTo>
                  <a:cubicBezTo>
                    <a:pt x="1178271" y="3591010"/>
                    <a:pt x="1124471" y="3597444"/>
                    <a:pt x="1087720" y="3567850"/>
                  </a:cubicBezTo>
                  <a:cubicBezTo>
                    <a:pt x="904446" y="3420603"/>
                    <a:pt x="741196" y="3253252"/>
                    <a:pt x="600383" y="3069174"/>
                  </a:cubicBezTo>
                  <a:cubicBezTo>
                    <a:pt x="400623" y="2808135"/>
                    <a:pt x="245898" y="2513321"/>
                    <a:pt x="142721" y="2193898"/>
                  </a:cubicBezTo>
                  <a:cubicBezTo>
                    <a:pt x="-87759" y="1480746"/>
                    <a:pt x="-37658" y="722318"/>
                    <a:pt x="282649" y="48330"/>
                  </a:cubicBezTo>
                  <a:cubicBezTo>
                    <a:pt x="303075" y="5467"/>
                    <a:pt x="354785" y="-12467"/>
                    <a:pt x="397085" y="9246"/>
                  </a:cubicBezTo>
                  <a:lnTo>
                    <a:pt x="397085" y="9246"/>
                  </a:lnTo>
                  <a:close/>
                </a:path>
              </a:pathLst>
            </a:custGeom>
            <a:solidFill>
              <a:srgbClr val="3B67AE"/>
            </a:solidFill>
            <a:ln w="8040" cap="flat">
              <a:noFill/>
              <a:prstDash val="solid"/>
              <a:miter/>
            </a:ln>
          </p:spPr>
          <p:txBody>
            <a:bodyPr rtlCol="0" anchor="ctr"/>
            <a:lstStyle/>
            <a:p>
              <a:endParaRPr lang="pt-BR"/>
            </a:p>
          </p:txBody>
        </p:sp>
        <p:sp>
          <p:nvSpPr>
            <p:cNvPr id="11" name="Forma Livre: Forma 10">
              <a:extLst>
                <a:ext uri="{FF2B5EF4-FFF2-40B4-BE49-F238E27FC236}">
                  <a16:creationId xmlns:a16="http://schemas.microsoft.com/office/drawing/2014/main" id="{583C844D-C96A-4364-9F10-FFC2C39C2609}"/>
                </a:ext>
              </a:extLst>
            </p:cNvPr>
            <p:cNvSpPr/>
            <p:nvPr/>
          </p:nvSpPr>
          <p:spPr>
            <a:xfrm>
              <a:off x="6457318" y="711106"/>
              <a:ext cx="4778282" cy="4778911"/>
            </a:xfrm>
            <a:custGeom>
              <a:avLst/>
              <a:gdLst>
                <a:gd name="connsiteX0" fmla="*/ 2389755 w 4778282"/>
                <a:gd name="connsiteY0" fmla="*/ 4778911 h 4778911"/>
                <a:gd name="connsiteX1" fmla="*/ 1592164 w 4778282"/>
                <a:gd name="connsiteY1" fmla="*/ 4640994 h 4778911"/>
                <a:gd name="connsiteX2" fmla="*/ 233813 w 4778282"/>
                <a:gd name="connsiteY2" fmla="*/ 3417666 h 4778911"/>
                <a:gd name="connsiteX3" fmla="*/ 138356 w 4778282"/>
                <a:gd name="connsiteY3" fmla="*/ 1592164 h 4778911"/>
                <a:gd name="connsiteX4" fmla="*/ 1361684 w 4778282"/>
                <a:gd name="connsiteY4" fmla="*/ 233813 h 4778911"/>
                <a:gd name="connsiteX5" fmla="*/ 3187186 w 4778282"/>
                <a:gd name="connsiteY5" fmla="*/ 138356 h 4778911"/>
                <a:gd name="connsiteX6" fmla="*/ 4778268 w 4778282"/>
                <a:gd name="connsiteY6" fmla="*/ 2340539 h 4778911"/>
                <a:gd name="connsiteX7" fmla="*/ 4709269 w 4778282"/>
                <a:gd name="connsiteY7" fmla="*/ 2409941 h 4778911"/>
                <a:gd name="connsiteX8" fmla="*/ 4709269 w 4778282"/>
                <a:gd name="connsiteY8" fmla="*/ 2409941 h 4778911"/>
                <a:gd name="connsiteX9" fmla="*/ 4641557 w 4778282"/>
                <a:gd name="connsiteY9" fmla="*/ 2342630 h 4778911"/>
                <a:gd name="connsiteX10" fmla="*/ 3141589 w 4778282"/>
                <a:gd name="connsiteY10" fmla="*/ 267267 h 4778911"/>
                <a:gd name="connsiteX11" fmla="*/ 1420550 w 4778282"/>
                <a:gd name="connsiteY11" fmla="*/ 357256 h 4778911"/>
                <a:gd name="connsiteX12" fmla="*/ 267267 w 4778282"/>
                <a:gd name="connsiteY12" fmla="*/ 1637842 h 4778911"/>
                <a:gd name="connsiteX13" fmla="*/ 1637841 w 4778282"/>
                <a:gd name="connsiteY13" fmla="*/ 4512163 h 4778911"/>
                <a:gd name="connsiteX14" fmla="*/ 2924217 w 4778282"/>
                <a:gd name="connsiteY14" fmla="*/ 4577302 h 4778911"/>
                <a:gd name="connsiteX15" fmla="*/ 3006807 w 4778282"/>
                <a:gd name="connsiteY15" fmla="*/ 4625312 h 4778911"/>
                <a:gd name="connsiteX16" fmla="*/ 3006807 w 4778282"/>
                <a:gd name="connsiteY16" fmla="*/ 4625312 h 4778911"/>
                <a:gd name="connsiteX17" fmla="*/ 2957672 w 4778282"/>
                <a:gd name="connsiteY17" fmla="*/ 4709832 h 4778911"/>
                <a:gd name="connsiteX18" fmla="*/ 2389755 w 4778282"/>
                <a:gd name="connsiteY18" fmla="*/ 4778911 h 4778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78282" h="4778911">
                  <a:moveTo>
                    <a:pt x="2389755" y="4778911"/>
                  </a:moveTo>
                  <a:cubicBezTo>
                    <a:pt x="2120353" y="4778911"/>
                    <a:pt x="1851433" y="4732832"/>
                    <a:pt x="1592164" y="4640994"/>
                  </a:cubicBezTo>
                  <a:cubicBezTo>
                    <a:pt x="990793" y="4427965"/>
                    <a:pt x="508443" y="3993543"/>
                    <a:pt x="233813" y="3417666"/>
                  </a:cubicBezTo>
                  <a:cubicBezTo>
                    <a:pt x="-40816" y="2841788"/>
                    <a:pt x="-74672" y="2193454"/>
                    <a:pt x="138356" y="1592164"/>
                  </a:cubicBezTo>
                  <a:cubicBezTo>
                    <a:pt x="351385" y="990793"/>
                    <a:pt x="785807" y="508362"/>
                    <a:pt x="1361684" y="233813"/>
                  </a:cubicBezTo>
                  <a:cubicBezTo>
                    <a:pt x="1937562" y="-40816"/>
                    <a:pt x="2585896" y="-74672"/>
                    <a:pt x="3187186" y="138356"/>
                  </a:cubicBezTo>
                  <a:cubicBezTo>
                    <a:pt x="4125993" y="470887"/>
                    <a:pt x="4758003" y="1350184"/>
                    <a:pt x="4778268" y="2340539"/>
                  </a:cubicBezTo>
                  <a:cubicBezTo>
                    <a:pt x="4779072" y="2378899"/>
                    <a:pt x="4747629" y="2410262"/>
                    <a:pt x="4709269" y="2409941"/>
                  </a:cubicBezTo>
                  <a:lnTo>
                    <a:pt x="4709269" y="2409941"/>
                  </a:lnTo>
                  <a:cubicBezTo>
                    <a:pt x="4672116" y="2409619"/>
                    <a:pt x="4642361" y="2379703"/>
                    <a:pt x="4641557" y="2342630"/>
                  </a:cubicBezTo>
                  <a:cubicBezTo>
                    <a:pt x="4622176" y="1409292"/>
                    <a:pt x="4026354" y="580739"/>
                    <a:pt x="3141589" y="267267"/>
                  </a:cubicBezTo>
                  <a:cubicBezTo>
                    <a:pt x="2574638" y="66462"/>
                    <a:pt x="1963456" y="98388"/>
                    <a:pt x="1420550" y="357256"/>
                  </a:cubicBezTo>
                  <a:cubicBezTo>
                    <a:pt x="877645" y="616123"/>
                    <a:pt x="468073" y="1070890"/>
                    <a:pt x="267267" y="1637842"/>
                  </a:cubicBezTo>
                  <a:cubicBezTo>
                    <a:pt x="-147290" y="2808173"/>
                    <a:pt x="467510" y="4097605"/>
                    <a:pt x="1637841" y="4512163"/>
                  </a:cubicBezTo>
                  <a:cubicBezTo>
                    <a:pt x="2054571" y="4659811"/>
                    <a:pt x="2497838" y="4682007"/>
                    <a:pt x="2924217" y="4577302"/>
                  </a:cubicBezTo>
                  <a:cubicBezTo>
                    <a:pt x="2960325" y="4568456"/>
                    <a:pt x="2996916" y="4589526"/>
                    <a:pt x="3006807" y="4625312"/>
                  </a:cubicBezTo>
                  <a:lnTo>
                    <a:pt x="3006807" y="4625312"/>
                  </a:lnTo>
                  <a:cubicBezTo>
                    <a:pt x="3017020" y="4662304"/>
                    <a:pt x="2994905" y="4700664"/>
                    <a:pt x="2957672" y="4709832"/>
                  </a:cubicBezTo>
                  <a:cubicBezTo>
                    <a:pt x="2770377" y="4755912"/>
                    <a:pt x="2579945" y="4778911"/>
                    <a:pt x="2389755" y="4778911"/>
                  </a:cubicBezTo>
                  <a:close/>
                </a:path>
              </a:pathLst>
            </a:custGeom>
            <a:solidFill>
              <a:srgbClr val="DABC00"/>
            </a:solidFill>
            <a:ln w="8040" cap="flat">
              <a:noFill/>
              <a:prstDash val="solid"/>
              <a:miter/>
            </a:ln>
          </p:spPr>
          <p:txBody>
            <a:bodyPr rtlCol="0" anchor="ctr"/>
            <a:lstStyle/>
            <a:p>
              <a:endParaRPr lang="pt-BR"/>
            </a:p>
          </p:txBody>
        </p:sp>
      </p:grpSp>
    </p:spTree>
    <p:extLst>
      <p:ext uri="{BB962C8B-B14F-4D97-AF65-F5344CB8AC3E}">
        <p14:creationId xmlns:p14="http://schemas.microsoft.com/office/powerpoint/2010/main" val="227694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Layout Personalizado">
    <p:spTree>
      <p:nvGrpSpPr>
        <p:cNvPr id="1" name=""/>
        <p:cNvGrpSpPr/>
        <p:nvPr/>
      </p:nvGrpSpPr>
      <p:grpSpPr>
        <a:xfrm>
          <a:off x="0" y="0"/>
          <a:ext cx="0" cy="0"/>
          <a:chOff x="0" y="0"/>
          <a:chExt cx="0" cy="0"/>
        </a:xfrm>
      </p:grpSpPr>
      <p:grpSp>
        <p:nvGrpSpPr>
          <p:cNvPr id="2" name="Gráfico 4">
            <a:extLst>
              <a:ext uri="{FF2B5EF4-FFF2-40B4-BE49-F238E27FC236}">
                <a16:creationId xmlns:a16="http://schemas.microsoft.com/office/drawing/2014/main" id="{90100C7E-6E9B-4366-93D3-45215D5743DA}"/>
              </a:ext>
            </a:extLst>
          </p:cNvPr>
          <p:cNvGrpSpPr/>
          <p:nvPr/>
        </p:nvGrpSpPr>
        <p:grpSpPr>
          <a:xfrm>
            <a:off x="5931015" y="184642"/>
            <a:ext cx="5830348" cy="5830348"/>
            <a:chOff x="5931015" y="184642"/>
            <a:chExt cx="5830348" cy="5830348"/>
          </a:xfrm>
        </p:grpSpPr>
        <p:sp>
          <p:nvSpPr>
            <p:cNvPr id="3" name="Forma Livre: Forma 2">
              <a:extLst>
                <a:ext uri="{FF2B5EF4-FFF2-40B4-BE49-F238E27FC236}">
                  <a16:creationId xmlns:a16="http://schemas.microsoft.com/office/drawing/2014/main" id="{3DB0F103-33BC-4D81-AC29-7E6B31A75175}"/>
                </a:ext>
              </a:extLst>
            </p:cNvPr>
            <p:cNvSpPr/>
            <p:nvPr/>
          </p:nvSpPr>
          <p:spPr>
            <a:xfrm>
              <a:off x="5931015" y="184642"/>
              <a:ext cx="8041" cy="8041"/>
            </a:xfrm>
            <a:custGeom>
              <a:avLst/>
              <a:gdLst/>
              <a:ahLst/>
              <a:cxnLst/>
              <a:rect l="l" t="t" r="r" b="b"/>
              <a:pathLst>
                <a:path w="8041" h="8041"/>
              </a:pathLst>
            </a:custGeom>
            <a:solidFill>
              <a:srgbClr val="00973A"/>
            </a:solidFill>
            <a:ln w="8040" cap="flat">
              <a:noFill/>
              <a:prstDash val="solid"/>
              <a:miter/>
            </a:ln>
          </p:spPr>
          <p:txBody>
            <a:bodyPr rtlCol="0" anchor="ctr"/>
            <a:lstStyle/>
            <a:p>
              <a:endParaRPr lang="pt-BR"/>
            </a:p>
          </p:txBody>
        </p:sp>
        <p:sp>
          <p:nvSpPr>
            <p:cNvPr id="4" name="Forma Livre: Forma 3">
              <a:extLst>
                <a:ext uri="{FF2B5EF4-FFF2-40B4-BE49-F238E27FC236}">
                  <a16:creationId xmlns:a16="http://schemas.microsoft.com/office/drawing/2014/main" id="{9B374123-72FB-448D-9949-77887ED764D2}"/>
                </a:ext>
              </a:extLst>
            </p:cNvPr>
            <p:cNvSpPr/>
            <p:nvPr/>
          </p:nvSpPr>
          <p:spPr>
            <a:xfrm>
              <a:off x="5931015" y="184642"/>
              <a:ext cx="8041" cy="8041"/>
            </a:xfrm>
            <a:custGeom>
              <a:avLst/>
              <a:gdLst/>
              <a:ahLst/>
              <a:cxnLst/>
              <a:rect l="l" t="t" r="r" b="b"/>
              <a:pathLst>
                <a:path w="8041" h="8041"/>
              </a:pathLst>
            </a:custGeom>
            <a:solidFill>
              <a:srgbClr val="00973A"/>
            </a:solidFill>
            <a:ln w="8040" cap="flat">
              <a:noFill/>
              <a:prstDash val="solid"/>
              <a:miter/>
            </a:ln>
          </p:spPr>
          <p:txBody>
            <a:bodyPr rtlCol="0" anchor="ctr"/>
            <a:lstStyle/>
            <a:p>
              <a:endParaRPr lang="pt-BR"/>
            </a:p>
          </p:txBody>
        </p:sp>
        <p:sp>
          <p:nvSpPr>
            <p:cNvPr id="6" name="Forma Livre: Forma 5">
              <a:extLst>
                <a:ext uri="{FF2B5EF4-FFF2-40B4-BE49-F238E27FC236}">
                  <a16:creationId xmlns:a16="http://schemas.microsoft.com/office/drawing/2014/main" id="{49FCDF9D-953C-46EF-8589-1E8752BA906B}"/>
                </a:ext>
              </a:extLst>
            </p:cNvPr>
            <p:cNvSpPr/>
            <p:nvPr/>
          </p:nvSpPr>
          <p:spPr>
            <a:xfrm>
              <a:off x="7363034" y="4951952"/>
              <a:ext cx="3634924" cy="1064515"/>
            </a:xfrm>
            <a:custGeom>
              <a:avLst/>
              <a:gdLst>
                <a:gd name="connsiteX0" fmla="*/ 12218 w 3634924"/>
                <a:gd name="connsiteY0" fmla="*/ 565086 h 1064515"/>
                <a:gd name="connsiteX1" fmla="*/ 125287 w 3634924"/>
                <a:gd name="connsiteY1" fmla="*/ 535572 h 1064515"/>
                <a:gd name="connsiteX2" fmla="*/ 2132616 w 3634924"/>
                <a:gd name="connsiteY2" fmla="*/ 818887 h 1064515"/>
                <a:gd name="connsiteX3" fmla="*/ 3490725 w 3634924"/>
                <a:gd name="connsiteY3" fmla="*/ 26362 h 1064515"/>
                <a:gd name="connsiteX4" fmla="*/ 3606688 w 3634924"/>
                <a:gd name="connsiteY4" fmla="*/ 20813 h 1064515"/>
                <a:gd name="connsiteX5" fmla="*/ 3606688 w 3634924"/>
                <a:gd name="connsiteY5" fmla="*/ 20813 h 1064515"/>
                <a:gd name="connsiteX6" fmla="*/ 3612318 w 3634924"/>
                <a:gd name="connsiteY6" fmla="*/ 140636 h 1064515"/>
                <a:gd name="connsiteX7" fmla="*/ 3078820 w 3634924"/>
                <a:gd name="connsiteY7" fmla="*/ 589613 h 1064515"/>
                <a:gd name="connsiteX8" fmla="*/ 2172021 w 3634924"/>
                <a:gd name="connsiteY8" fmla="*/ 981010 h 1064515"/>
                <a:gd name="connsiteX9" fmla="*/ 42777 w 3634924"/>
                <a:gd name="connsiteY9" fmla="*/ 682095 h 1064515"/>
                <a:gd name="connsiteX10" fmla="*/ 12218 w 3634924"/>
                <a:gd name="connsiteY10" fmla="*/ 565086 h 1064515"/>
                <a:gd name="connsiteX11" fmla="*/ 12218 w 3634924"/>
                <a:gd name="connsiteY11" fmla="*/ 565086 h 106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34924" h="1064515">
                  <a:moveTo>
                    <a:pt x="12218" y="565086"/>
                  </a:moveTo>
                  <a:cubicBezTo>
                    <a:pt x="35781" y="526404"/>
                    <a:pt x="85882" y="513135"/>
                    <a:pt x="125287" y="535572"/>
                  </a:cubicBezTo>
                  <a:cubicBezTo>
                    <a:pt x="713227" y="870515"/>
                    <a:pt x="1424851" y="990822"/>
                    <a:pt x="2132616" y="818887"/>
                  </a:cubicBezTo>
                  <a:cubicBezTo>
                    <a:pt x="2657106" y="691504"/>
                    <a:pt x="3124981" y="418161"/>
                    <a:pt x="3490725" y="26362"/>
                  </a:cubicBezTo>
                  <a:cubicBezTo>
                    <a:pt x="3521445" y="-6530"/>
                    <a:pt x="3572832" y="-8942"/>
                    <a:pt x="3606688" y="20813"/>
                  </a:cubicBezTo>
                  <a:lnTo>
                    <a:pt x="3606688" y="20813"/>
                  </a:lnTo>
                  <a:cubicBezTo>
                    <a:pt x="3642073" y="51935"/>
                    <a:pt x="3644485" y="106137"/>
                    <a:pt x="3612318" y="140636"/>
                  </a:cubicBezTo>
                  <a:cubicBezTo>
                    <a:pt x="3451882" y="312491"/>
                    <a:pt x="3272871" y="462793"/>
                    <a:pt x="3078820" y="589613"/>
                  </a:cubicBezTo>
                  <a:cubicBezTo>
                    <a:pt x="2803628" y="769429"/>
                    <a:pt x="2498198" y="901798"/>
                    <a:pt x="2172021" y="981010"/>
                  </a:cubicBezTo>
                  <a:cubicBezTo>
                    <a:pt x="1443750" y="1157931"/>
                    <a:pt x="691112" y="1051618"/>
                    <a:pt x="42777" y="682095"/>
                  </a:cubicBezTo>
                  <a:cubicBezTo>
                    <a:pt x="1523" y="658532"/>
                    <a:pt x="-12470" y="605697"/>
                    <a:pt x="12218" y="565086"/>
                  </a:cubicBezTo>
                  <a:lnTo>
                    <a:pt x="12218" y="565086"/>
                  </a:lnTo>
                  <a:close/>
                </a:path>
              </a:pathLst>
            </a:custGeom>
            <a:solidFill>
              <a:srgbClr val="00973A"/>
            </a:solidFill>
            <a:ln w="8040" cap="flat">
              <a:noFill/>
              <a:prstDash val="solid"/>
              <a:miter/>
            </a:ln>
          </p:spPr>
          <p:txBody>
            <a:bodyPr rtlCol="0" anchor="ctr"/>
            <a:lstStyle/>
            <a:p>
              <a:endParaRPr lang="pt-BR"/>
            </a:p>
          </p:txBody>
        </p:sp>
        <p:sp>
          <p:nvSpPr>
            <p:cNvPr id="7" name="Forma Livre: Forma 6">
              <a:extLst>
                <a:ext uri="{FF2B5EF4-FFF2-40B4-BE49-F238E27FC236}">
                  <a16:creationId xmlns:a16="http://schemas.microsoft.com/office/drawing/2014/main" id="{AE97677F-2E57-47B6-B664-271C20BC1BEF}"/>
                </a:ext>
              </a:extLst>
            </p:cNvPr>
            <p:cNvSpPr/>
            <p:nvPr/>
          </p:nvSpPr>
          <p:spPr>
            <a:xfrm>
              <a:off x="10832763" y="1084477"/>
              <a:ext cx="929649" cy="3662366"/>
            </a:xfrm>
            <a:custGeom>
              <a:avLst/>
              <a:gdLst>
                <a:gd name="connsiteX0" fmla="*/ 326184 w 929649"/>
                <a:gd name="connsiteY0" fmla="*/ 3647032 h 3662366"/>
                <a:gd name="connsiteX1" fmla="*/ 304391 w 929649"/>
                <a:gd name="connsiteY1" fmla="*/ 3532274 h 3662366"/>
                <a:gd name="connsiteX2" fmla="*/ 721924 w 929649"/>
                <a:gd name="connsiteY2" fmla="*/ 1548508 h 3662366"/>
                <a:gd name="connsiteX3" fmla="*/ 22443 w 929649"/>
                <a:gd name="connsiteY3" fmla="*/ 140218 h 3662366"/>
                <a:gd name="connsiteX4" fmla="*/ 24695 w 929649"/>
                <a:gd name="connsiteY4" fmla="*/ 24174 h 3662366"/>
                <a:gd name="connsiteX5" fmla="*/ 24695 w 929649"/>
                <a:gd name="connsiteY5" fmla="*/ 24174 h 3662366"/>
                <a:gd name="connsiteX6" fmla="*/ 144599 w 929649"/>
                <a:gd name="connsiteY6" fmla="*/ 26586 h 3662366"/>
                <a:gd name="connsiteX7" fmla="*/ 556744 w 929649"/>
                <a:gd name="connsiteY7" fmla="*/ 589034 h 3662366"/>
                <a:gd name="connsiteX8" fmla="*/ 886380 w 929649"/>
                <a:gd name="connsiteY8" fmla="*/ 1520121 h 3662366"/>
                <a:gd name="connsiteX9" fmla="*/ 445123 w 929649"/>
                <a:gd name="connsiteY9" fmla="*/ 3624434 h 3662366"/>
                <a:gd name="connsiteX10" fmla="*/ 326184 w 929649"/>
                <a:gd name="connsiteY10" fmla="*/ 3647032 h 3662366"/>
                <a:gd name="connsiteX11" fmla="*/ 326184 w 929649"/>
                <a:gd name="connsiteY11" fmla="*/ 3647032 h 366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9649" h="3662366">
                  <a:moveTo>
                    <a:pt x="326184" y="3647032"/>
                  </a:moveTo>
                  <a:cubicBezTo>
                    <a:pt x="289191" y="3620896"/>
                    <a:pt x="279381" y="3570071"/>
                    <a:pt x="304391" y="3532274"/>
                  </a:cubicBezTo>
                  <a:cubicBezTo>
                    <a:pt x="678016" y="2968218"/>
                    <a:pt x="845929" y="2266245"/>
                    <a:pt x="721924" y="1548508"/>
                  </a:cubicBezTo>
                  <a:cubicBezTo>
                    <a:pt x="630086" y="1016620"/>
                    <a:pt x="388750" y="531454"/>
                    <a:pt x="22443" y="140218"/>
                  </a:cubicBezTo>
                  <a:cubicBezTo>
                    <a:pt x="-8357" y="107327"/>
                    <a:pt x="-7312" y="55859"/>
                    <a:pt x="24695" y="24174"/>
                  </a:cubicBezTo>
                  <a:lnTo>
                    <a:pt x="24695" y="24174"/>
                  </a:lnTo>
                  <a:cubicBezTo>
                    <a:pt x="58149" y="-9039"/>
                    <a:pt x="112351" y="-7833"/>
                    <a:pt x="144599" y="26586"/>
                  </a:cubicBezTo>
                  <a:cubicBezTo>
                    <a:pt x="305275" y="198200"/>
                    <a:pt x="443274" y="386862"/>
                    <a:pt x="556744" y="589034"/>
                  </a:cubicBezTo>
                  <a:cubicBezTo>
                    <a:pt x="717662" y="875646"/>
                    <a:pt x="829202" y="1189359"/>
                    <a:pt x="886380" y="1520121"/>
                  </a:cubicBezTo>
                  <a:cubicBezTo>
                    <a:pt x="1013924" y="2258605"/>
                    <a:pt x="857349" y="3002396"/>
                    <a:pt x="445123" y="3624434"/>
                  </a:cubicBezTo>
                  <a:cubicBezTo>
                    <a:pt x="418746" y="3664000"/>
                    <a:pt x="365026" y="3674454"/>
                    <a:pt x="326184" y="3647032"/>
                  </a:cubicBezTo>
                  <a:lnTo>
                    <a:pt x="326184" y="3647032"/>
                  </a:lnTo>
                  <a:close/>
                </a:path>
              </a:pathLst>
            </a:custGeom>
            <a:solidFill>
              <a:srgbClr val="00973A"/>
            </a:solidFill>
            <a:ln w="8040" cap="flat">
              <a:noFill/>
              <a:prstDash val="solid"/>
              <a:miter/>
            </a:ln>
          </p:spPr>
          <p:txBody>
            <a:bodyPr rtlCol="0" anchor="ctr"/>
            <a:lstStyle/>
            <a:p>
              <a:endParaRPr lang="pt-BR"/>
            </a:p>
          </p:txBody>
        </p:sp>
        <p:sp>
          <p:nvSpPr>
            <p:cNvPr id="8" name="Forma Livre: Forma 7">
              <a:extLst>
                <a:ext uri="{FF2B5EF4-FFF2-40B4-BE49-F238E27FC236}">
                  <a16:creationId xmlns:a16="http://schemas.microsoft.com/office/drawing/2014/main" id="{9313C51E-3D24-4037-B730-EB8EA3CE60E7}"/>
                </a:ext>
              </a:extLst>
            </p:cNvPr>
            <p:cNvSpPr/>
            <p:nvPr/>
          </p:nvSpPr>
          <p:spPr>
            <a:xfrm>
              <a:off x="6443795" y="184657"/>
              <a:ext cx="3526139" cy="1376017"/>
            </a:xfrm>
            <a:custGeom>
              <a:avLst/>
              <a:gdLst>
                <a:gd name="connsiteX0" fmla="*/ 3519327 w 3526139"/>
                <a:gd name="connsiteY0" fmla="*/ 316352 h 1376017"/>
                <a:gd name="connsiteX1" fmla="*/ 3411566 w 3526139"/>
                <a:gd name="connsiteY1" fmla="*/ 361467 h 1376017"/>
                <a:gd name="connsiteX2" fmla="*/ 1384294 w 3526139"/>
                <a:gd name="connsiteY2" fmla="*/ 364281 h 1376017"/>
                <a:gd name="connsiteX3" fmla="*/ 151638 w 3526139"/>
                <a:gd name="connsiteY3" fmla="*/ 1340483 h 1376017"/>
                <a:gd name="connsiteX4" fmla="*/ 37604 w 3526139"/>
                <a:gd name="connsiteY4" fmla="*/ 1362356 h 1376017"/>
                <a:gd name="connsiteX5" fmla="*/ 37604 w 3526139"/>
                <a:gd name="connsiteY5" fmla="*/ 1362356 h 1376017"/>
                <a:gd name="connsiteX6" fmla="*/ 15167 w 3526139"/>
                <a:gd name="connsiteY6" fmla="*/ 1244543 h 1376017"/>
                <a:gd name="connsiteX7" fmla="*/ 479906 w 3526139"/>
                <a:gd name="connsiteY7" fmla="*/ 724798 h 1376017"/>
                <a:gd name="connsiteX8" fmla="*/ 1322452 w 3526139"/>
                <a:gd name="connsiteY8" fmla="*/ 209315 h 1376017"/>
                <a:gd name="connsiteX9" fmla="*/ 3472524 w 3526139"/>
                <a:gd name="connsiteY9" fmla="*/ 204811 h 1376017"/>
                <a:gd name="connsiteX10" fmla="*/ 3519327 w 3526139"/>
                <a:gd name="connsiteY10" fmla="*/ 316352 h 1376017"/>
                <a:gd name="connsiteX11" fmla="*/ 3519327 w 3526139"/>
                <a:gd name="connsiteY11" fmla="*/ 316352 h 137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26139" h="1376017">
                  <a:moveTo>
                    <a:pt x="3519327" y="316352"/>
                  </a:moveTo>
                  <a:cubicBezTo>
                    <a:pt x="3501474" y="358009"/>
                    <a:pt x="3453706" y="378113"/>
                    <a:pt x="3411566" y="361467"/>
                  </a:cubicBezTo>
                  <a:cubicBezTo>
                    <a:pt x="2782291" y="112893"/>
                    <a:pt x="2060775" y="94155"/>
                    <a:pt x="1384294" y="364281"/>
                  </a:cubicBezTo>
                  <a:cubicBezTo>
                    <a:pt x="883045" y="564363"/>
                    <a:pt x="458354" y="900995"/>
                    <a:pt x="151638" y="1340483"/>
                  </a:cubicBezTo>
                  <a:cubicBezTo>
                    <a:pt x="125823" y="1377395"/>
                    <a:pt x="75320" y="1387045"/>
                    <a:pt x="37604" y="1362356"/>
                  </a:cubicBezTo>
                  <a:lnTo>
                    <a:pt x="37604" y="1362356"/>
                  </a:lnTo>
                  <a:cubicBezTo>
                    <a:pt x="-1801" y="1336542"/>
                    <a:pt x="-11853" y="1283225"/>
                    <a:pt x="15167" y="1244543"/>
                  </a:cubicBezTo>
                  <a:cubicBezTo>
                    <a:pt x="149788" y="1051780"/>
                    <a:pt x="305720" y="877674"/>
                    <a:pt x="479906" y="724798"/>
                  </a:cubicBezTo>
                  <a:cubicBezTo>
                    <a:pt x="726952" y="507989"/>
                    <a:pt x="1010669" y="333803"/>
                    <a:pt x="1322452" y="209315"/>
                  </a:cubicBezTo>
                  <a:cubicBezTo>
                    <a:pt x="2018475" y="-68532"/>
                    <a:pt x="2778591" y="-69497"/>
                    <a:pt x="3472524" y="204811"/>
                  </a:cubicBezTo>
                  <a:cubicBezTo>
                    <a:pt x="3516754" y="222342"/>
                    <a:pt x="3538065" y="272684"/>
                    <a:pt x="3519327" y="316352"/>
                  </a:cubicBezTo>
                  <a:lnTo>
                    <a:pt x="3519327" y="316352"/>
                  </a:lnTo>
                  <a:close/>
                </a:path>
              </a:pathLst>
            </a:custGeom>
            <a:solidFill>
              <a:srgbClr val="3B67AE"/>
            </a:solidFill>
            <a:ln w="8040" cap="flat">
              <a:noFill/>
              <a:prstDash val="solid"/>
              <a:miter/>
            </a:ln>
          </p:spPr>
          <p:txBody>
            <a:bodyPr rtlCol="0" anchor="ctr"/>
            <a:lstStyle/>
            <a:p>
              <a:endParaRPr lang="pt-BR"/>
            </a:p>
          </p:txBody>
        </p:sp>
        <p:sp>
          <p:nvSpPr>
            <p:cNvPr id="9" name="Forma Livre: Forma 8">
              <a:extLst>
                <a:ext uri="{FF2B5EF4-FFF2-40B4-BE49-F238E27FC236}">
                  <a16:creationId xmlns:a16="http://schemas.microsoft.com/office/drawing/2014/main" id="{AF09B7C6-9C05-4982-B726-2C952D4F9FEA}"/>
                </a:ext>
              </a:extLst>
            </p:cNvPr>
            <p:cNvSpPr/>
            <p:nvPr/>
          </p:nvSpPr>
          <p:spPr>
            <a:xfrm>
              <a:off x="5931037" y="1803309"/>
              <a:ext cx="1223654" cy="3586430"/>
            </a:xfrm>
            <a:custGeom>
              <a:avLst/>
              <a:gdLst>
                <a:gd name="connsiteX0" fmla="*/ 397085 w 1223654"/>
                <a:gd name="connsiteY0" fmla="*/ 9246 h 3586430"/>
                <a:gd name="connsiteX1" fmla="*/ 434882 w 1223654"/>
                <a:gd name="connsiteY1" fmla="*/ 119822 h 3586430"/>
                <a:gd name="connsiteX2" fmla="*/ 301387 w 1223654"/>
                <a:gd name="connsiteY2" fmla="*/ 2142672 h 3586430"/>
                <a:gd name="connsiteX3" fmla="*/ 1192586 w 1223654"/>
                <a:gd name="connsiteY3" fmla="*/ 3438135 h 3586430"/>
                <a:gd name="connsiteX4" fmla="*/ 1206739 w 1223654"/>
                <a:gd name="connsiteY4" fmla="*/ 3553375 h 3586430"/>
                <a:gd name="connsiteX5" fmla="*/ 1206739 w 1223654"/>
                <a:gd name="connsiteY5" fmla="*/ 3553375 h 3586430"/>
                <a:gd name="connsiteX6" fmla="*/ 1087720 w 1223654"/>
                <a:gd name="connsiteY6" fmla="*/ 3567850 h 3586430"/>
                <a:gd name="connsiteX7" fmla="*/ 600383 w 1223654"/>
                <a:gd name="connsiteY7" fmla="*/ 3069174 h 3586430"/>
                <a:gd name="connsiteX8" fmla="*/ 142721 w 1223654"/>
                <a:gd name="connsiteY8" fmla="*/ 2193898 h 3586430"/>
                <a:gd name="connsiteX9" fmla="*/ 282649 w 1223654"/>
                <a:gd name="connsiteY9" fmla="*/ 48330 h 3586430"/>
                <a:gd name="connsiteX10" fmla="*/ 397085 w 1223654"/>
                <a:gd name="connsiteY10" fmla="*/ 9246 h 3586430"/>
                <a:gd name="connsiteX11" fmla="*/ 397085 w 1223654"/>
                <a:gd name="connsiteY11" fmla="*/ 9246 h 3586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3654" h="3586430">
                  <a:moveTo>
                    <a:pt x="397085" y="9246"/>
                  </a:moveTo>
                  <a:cubicBezTo>
                    <a:pt x="437455" y="29914"/>
                    <a:pt x="454343" y="78889"/>
                    <a:pt x="434882" y="119822"/>
                  </a:cubicBezTo>
                  <a:cubicBezTo>
                    <a:pt x="144570" y="731003"/>
                    <a:pt x="77421" y="1449544"/>
                    <a:pt x="301387" y="2142672"/>
                  </a:cubicBezTo>
                  <a:cubicBezTo>
                    <a:pt x="467371" y="2656225"/>
                    <a:pt x="774731" y="3102548"/>
                    <a:pt x="1192586" y="3438135"/>
                  </a:cubicBezTo>
                  <a:cubicBezTo>
                    <a:pt x="1227728" y="3466362"/>
                    <a:pt x="1233921" y="3517427"/>
                    <a:pt x="1206739" y="3553375"/>
                  </a:cubicBezTo>
                  <a:lnTo>
                    <a:pt x="1206739" y="3553375"/>
                  </a:lnTo>
                  <a:cubicBezTo>
                    <a:pt x="1178271" y="3591010"/>
                    <a:pt x="1124471" y="3597444"/>
                    <a:pt x="1087720" y="3567850"/>
                  </a:cubicBezTo>
                  <a:cubicBezTo>
                    <a:pt x="904446" y="3420603"/>
                    <a:pt x="741196" y="3253252"/>
                    <a:pt x="600383" y="3069174"/>
                  </a:cubicBezTo>
                  <a:cubicBezTo>
                    <a:pt x="400623" y="2808135"/>
                    <a:pt x="245898" y="2513321"/>
                    <a:pt x="142721" y="2193898"/>
                  </a:cubicBezTo>
                  <a:cubicBezTo>
                    <a:pt x="-87759" y="1480746"/>
                    <a:pt x="-37658" y="722318"/>
                    <a:pt x="282649" y="48330"/>
                  </a:cubicBezTo>
                  <a:cubicBezTo>
                    <a:pt x="303075" y="5467"/>
                    <a:pt x="354785" y="-12467"/>
                    <a:pt x="397085" y="9246"/>
                  </a:cubicBezTo>
                  <a:lnTo>
                    <a:pt x="397085" y="9246"/>
                  </a:lnTo>
                  <a:close/>
                </a:path>
              </a:pathLst>
            </a:custGeom>
            <a:solidFill>
              <a:srgbClr val="3B67AE"/>
            </a:solidFill>
            <a:ln w="8040" cap="flat">
              <a:noFill/>
              <a:prstDash val="solid"/>
              <a:miter/>
            </a:ln>
          </p:spPr>
          <p:txBody>
            <a:bodyPr rtlCol="0" anchor="ctr"/>
            <a:lstStyle/>
            <a:p>
              <a:endParaRPr lang="pt-BR"/>
            </a:p>
          </p:txBody>
        </p:sp>
        <p:sp>
          <p:nvSpPr>
            <p:cNvPr id="10" name="Forma Livre: Forma 9">
              <a:extLst>
                <a:ext uri="{FF2B5EF4-FFF2-40B4-BE49-F238E27FC236}">
                  <a16:creationId xmlns:a16="http://schemas.microsoft.com/office/drawing/2014/main" id="{31C9CE33-67E9-43F6-9B33-034202799F11}"/>
                </a:ext>
              </a:extLst>
            </p:cNvPr>
            <p:cNvSpPr/>
            <p:nvPr/>
          </p:nvSpPr>
          <p:spPr>
            <a:xfrm>
              <a:off x="6457318" y="711106"/>
              <a:ext cx="4778282" cy="4778911"/>
            </a:xfrm>
            <a:custGeom>
              <a:avLst/>
              <a:gdLst>
                <a:gd name="connsiteX0" fmla="*/ 2389755 w 4778282"/>
                <a:gd name="connsiteY0" fmla="*/ 4778911 h 4778911"/>
                <a:gd name="connsiteX1" fmla="*/ 1592164 w 4778282"/>
                <a:gd name="connsiteY1" fmla="*/ 4640994 h 4778911"/>
                <a:gd name="connsiteX2" fmla="*/ 233813 w 4778282"/>
                <a:gd name="connsiteY2" fmla="*/ 3417666 h 4778911"/>
                <a:gd name="connsiteX3" fmla="*/ 138356 w 4778282"/>
                <a:gd name="connsiteY3" fmla="*/ 1592164 h 4778911"/>
                <a:gd name="connsiteX4" fmla="*/ 1361684 w 4778282"/>
                <a:gd name="connsiteY4" fmla="*/ 233813 h 4778911"/>
                <a:gd name="connsiteX5" fmla="*/ 3187186 w 4778282"/>
                <a:gd name="connsiteY5" fmla="*/ 138356 h 4778911"/>
                <a:gd name="connsiteX6" fmla="*/ 4778268 w 4778282"/>
                <a:gd name="connsiteY6" fmla="*/ 2340539 h 4778911"/>
                <a:gd name="connsiteX7" fmla="*/ 4709269 w 4778282"/>
                <a:gd name="connsiteY7" fmla="*/ 2409941 h 4778911"/>
                <a:gd name="connsiteX8" fmla="*/ 4709269 w 4778282"/>
                <a:gd name="connsiteY8" fmla="*/ 2409941 h 4778911"/>
                <a:gd name="connsiteX9" fmla="*/ 4641557 w 4778282"/>
                <a:gd name="connsiteY9" fmla="*/ 2342630 h 4778911"/>
                <a:gd name="connsiteX10" fmla="*/ 3141589 w 4778282"/>
                <a:gd name="connsiteY10" fmla="*/ 267267 h 4778911"/>
                <a:gd name="connsiteX11" fmla="*/ 1420550 w 4778282"/>
                <a:gd name="connsiteY11" fmla="*/ 357256 h 4778911"/>
                <a:gd name="connsiteX12" fmla="*/ 267267 w 4778282"/>
                <a:gd name="connsiteY12" fmla="*/ 1637842 h 4778911"/>
                <a:gd name="connsiteX13" fmla="*/ 1637841 w 4778282"/>
                <a:gd name="connsiteY13" fmla="*/ 4512163 h 4778911"/>
                <a:gd name="connsiteX14" fmla="*/ 2924217 w 4778282"/>
                <a:gd name="connsiteY14" fmla="*/ 4577302 h 4778911"/>
                <a:gd name="connsiteX15" fmla="*/ 3006807 w 4778282"/>
                <a:gd name="connsiteY15" fmla="*/ 4625312 h 4778911"/>
                <a:gd name="connsiteX16" fmla="*/ 3006807 w 4778282"/>
                <a:gd name="connsiteY16" fmla="*/ 4625312 h 4778911"/>
                <a:gd name="connsiteX17" fmla="*/ 2957672 w 4778282"/>
                <a:gd name="connsiteY17" fmla="*/ 4709832 h 4778911"/>
                <a:gd name="connsiteX18" fmla="*/ 2389755 w 4778282"/>
                <a:gd name="connsiteY18" fmla="*/ 4778911 h 4778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78282" h="4778911">
                  <a:moveTo>
                    <a:pt x="2389755" y="4778911"/>
                  </a:moveTo>
                  <a:cubicBezTo>
                    <a:pt x="2120353" y="4778911"/>
                    <a:pt x="1851433" y="4732832"/>
                    <a:pt x="1592164" y="4640994"/>
                  </a:cubicBezTo>
                  <a:cubicBezTo>
                    <a:pt x="990793" y="4427965"/>
                    <a:pt x="508443" y="3993543"/>
                    <a:pt x="233813" y="3417666"/>
                  </a:cubicBezTo>
                  <a:cubicBezTo>
                    <a:pt x="-40816" y="2841788"/>
                    <a:pt x="-74672" y="2193454"/>
                    <a:pt x="138356" y="1592164"/>
                  </a:cubicBezTo>
                  <a:cubicBezTo>
                    <a:pt x="351385" y="990793"/>
                    <a:pt x="785807" y="508362"/>
                    <a:pt x="1361684" y="233813"/>
                  </a:cubicBezTo>
                  <a:cubicBezTo>
                    <a:pt x="1937562" y="-40816"/>
                    <a:pt x="2585896" y="-74672"/>
                    <a:pt x="3187186" y="138356"/>
                  </a:cubicBezTo>
                  <a:cubicBezTo>
                    <a:pt x="4125993" y="470887"/>
                    <a:pt x="4758003" y="1350184"/>
                    <a:pt x="4778268" y="2340539"/>
                  </a:cubicBezTo>
                  <a:cubicBezTo>
                    <a:pt x="4779072" y="2378899"/>
                    <a:pt x="4747629" y="2410262"/>
                    <a:pt x="4709269" y="2409941"/>
                  </a:cubicBezTo>
                  <a:lnTo>
                    <a:pt x="4709269" y="2409941"/>
                  </a:lnTo>
                  <a:cubicBezTo>
                    <a:pt x="4672116" y="2409619"/>
                    <a:pt x="4642361" y="2379703"/>
                    <a:pt x="4641557" y="2342630"/>
                  </a:cubicBezTo>
                  <a:cubicBezTo>
                    <a:pt x="4622176" y="1409292"/>
                    <a:pt x="4026354" y="580739"/>
                    <a:pt x="3141589" y="267267"/>
                  </a:cubicBezTo>
                  <a:cubicBezTo>
                    <a:pt x="2574638" y="66462"/>
                    <a:pt x="1963456" y="98388"/>
                    <a:pt x="1420550" y="357256"/>
                  </a:cubicBezTo>
                  <a:cubicBezTo>
                    <a:pt x="877645" y="616123"/>
                    <a:pt x="468073" y="1070890"/>
                    <a:pt x="267267" y="1637842"/>
                  </a:cubicBezTo>
                  <a:cubicBezTo>
                    <a:pt x="-147290" y="2808173"/>
                    <a:pt x="467510" y="4097605"/>
                    <a:pt x="1637841" y="4512163"/>
                  </a:cubicBezTo>
                  <a:cubicBezTo>
                    <a:pt x="2054571" y="4659811"/>
                    <a:pt x="2497838" y="4682007"/>
                    <a:pt x="2924217" y="4577302"/>
                  </a:cubicBezTo>
                  <a:cubicBezTo>
                    <a:pt x="2960325" y="4568456"/>
                    <a:pt x="2996916" y="4589526"/>
                    <a:pt x="3006807" y="4625312"/>
                  </a:cubicBezTo>
                  <a:lnTo>
                    <a:pt x="3006807" y="4625312"/>
                  </a:lnTo>
                  <a:cubicBezTo>
                    <a:pt x="3017020" y="4662304"/>
                    <a:pt x="2994905" y="4700664"/>
                    <a:pt x="2957672" y="4709832"/>
                  </a:cubicBezTo>
                  <a:cubicBezTo>
                    <a:pt x="2770377" y="4755912"/>
                    <a:pt x="2579945" y="4778911"/>
                    <a:pt x="2389755" y="4778911"/>
                  </a:cubicBezTo>
                  <a:close/>
                </a:path>
              </a:pathLst>
            </a:custGeom>
            <a:solidFill>
              <a:srgbClr val="DABC00"/>
            </a:solidFill>
            <a:ln w="8040" cap="flat">
              <a:noFill/>
              <a:prstDash val="solid"/>
              <a:miter/>
            </a:ln>
          </p:spPr>
          <p:txBody>
            <a:bodyPr rtlCol="0" anchor="ctr"/>
            <a:lstStyle/>
            <a:p>
              <a:endParaRPr lang="pt-BR"/>
            </a:p>
          </p:txBody>
        </p:sp>
      </p:grpSp>
    </p:spTree>
    <p:extLst>
      <p:ext uri="{BB962C8B-B14F-4D97-AF65-F5344CB8AC3E}">
        <p14:creationId xmlns:p14="http://schemas.microsoft.com/office/powerpoint/2010/main" val="129426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Layout Personalizado">
    <p:spTree>
      <p:nvGrpSpPr>
        <p:cNvPr id="1" name=""/>
        <p:cNvGrpSpPr/>
        <p:nvPr/>
      </p:nvGrpSpPr>
      <p:grpSpPr>
        <a:xfrm>
          <a:off x="0" y="0"/>
          <a:ext cx="0" cy="0"/>
          <a:chOff x="0" y="0"/>
          <a:chExt cx="0" cy="0"/>
        </a:xfrm>
      </p:grpSpPr>
      <p:pic>
        <p:nvPicPr>
          <p:cNvPr id="3" name="Gráfico 2">
            <a:extLst>
              <a:ext uri="{FF2B5EF4-FFF2-40B4-BE49-F238E27FC236}">
                <a16:creationId xmlns:a16="http://schemas.microsoft.com/office/drawing/2014/main" id="{0783428F-E1C7-4586-AEC6-AB0D93157A0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50788"/>
            <a:ext cx="12192000" cy="3429000"/>
          </a:xfrm>
          <a:prstGeom prst="rect">
            <a:avLst/>
          </a:prstGeom>
        </p:spPr>
      </p:pic>
      <p:pic>
        <p:nvPicPr>
          <p:cNvPr id="4" name="Gráfico 3">
            <a:extLst>
              <a:ext uri="{FF2B5EF4-FFF2-40B4-BE49-F238E27FC236}">
                <a16:creationId xmlns:a16="http://schemas.microsoft.com/office/drawing/2014/main" id="{A7968C03-0413-414C-BCAA-5AA1C72A5EB4}"/>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53858" y="473744"/>
            <a:ext cx="2827789" cy="2827789"/>
          </a:xfrm>
          <a:prstGeom prst="rect">
            <a:avLst/>
          </a:prstGeom>
        </p:spPr>
      </p:pic>
      <p:sp>
        <p:nvSpPr>
          <p:cNvPr id="5" name="Espaço Reservado para Imagem 6">
            <a:extLst>
              <a:ext uri="{FF2B5EF4-FFF2-40B4-BE49-F238E27FC236}">
                <a16:creationId xmlns:a16="http://schemas.microsoft.com/office/drawing/2014/main" id="{7E1D0E75-1ABB-48A8-B7AC-624B1D8F9B99}"/>
              </a:ext>
            </a:extLst>
          </p:cNvPr>
          <p:cNvSpPr>
            <a:spLocks noGrp="1"/>
          </p:cNvSpPr>
          <p:nvPr>
            <p:ph type="pic" sz="quarter" idx="10" hasCustomPrompt="1"/>
          </p:nvPr>
        </p:nvSpPr>
        <p:spPr>
          <a:xfrm>
            <a:off x="475431" y="796470"/>
            <a:ext cx="2184642" cy="2182336"/>
          </a:xfrm>
          <a:prstGeom prst="ellipse">
            <a:avLst/>
          </a:prstGeom>
        </p:spPr>
        <p:txBody>
          <a:bodyPr/>
          <a:lstStyle>
            <a:lvl1pPr marL="0" indent="0" algn="ctr">
              <a:buNone/>
              <a:defRPr>
                <a:solidFill>
                  <a:schemeClr val="bg1"/>
                </a:solidFill>
              </a:defRPr>
            </a:lvl1pPr>
          </a:lstStyle>
          <a:p>
            <a:r>
              <a:rPr lang="pt-BR" dirty="0"/>
              <a:t>Insira sua imagem</a:t>
            </a:r>
          </a:p>
          <a:p>
            <a:r>
              <a:rPr lang="pt-BR" dirty="0"/>
              <a:t>aqui</a:t>
            </a:r>
          </a:p>
        </p:txBody>
      </p:sp>
      <p:pic>
        <p:nvPicPr>
          <p:cNvPr id="6" name="Imagem 5">
            <a:extLst>
              <a:ext uri="{FF2B5EF4-FFF2-40B4-BE49-F238E27FC236}">
                <a16:creationId xmlns:a16="http://schemas.microsoft.com/office/drawing/2014/main" id="{2F33EA50-3137-41B2-B048-92EA207EB8EC}"/>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11411537" y="116861"/>
            <a:ext cx="592091" cy="592091"/>
          </a:xfrm>
          <a:prstGeom prst="rect">
            <a:avLst/>
          </a:prstGeom>
        </p:spPr>
      </p:pic>
    </p:spTree>
    <p:extLst>
      <p:ext uri="{BB962C8B-B14F-4D97-AF65-F5344CB8AC3E}">
        <p14:creationId xmlns:p14="http://schemas.microsoft.com/office/powerpoint/2010/main" val="3705148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m e bloco de texto">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783F9565-EC9C-4871-9FA0-D0EF903CE4C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6350"/>
            <a:ext cx="12191998" cy="6845299"/>
          </a:xfrm>
          <a:prstGeom prst="rect">
            <a:avLst/>
          </a:prstGeom>
        </p:spPr>
      </p:pic>
      <p:sp>
        <p:nvSpPr>
          <p:cNvPr id="6" name="Espaço Reservado para Imagem 6">
            <a:extLst>
              <a:ext uri="{FF2B5EF4-FFF2-40B4-BE49-F238E27FC236}">
                <a16:creationId xmlns:a16="http://schemas.microsoft.com/office/drawing/2014/main" id="{C2E3F8F4-F9B5-4E8D-81C8-D77BE5193357}"/>
              </a:ext>
            </a:extLst>
          </p:cNvPr>
          <p:cNvSpPr>
            <a:spLocks noGrp="1"/>
          </p:cNvSpPr>
          <p:nvPr>
            <p:ph type="pic" sz="quarter" idx="10" hasCustomPrompt="1"/>
          </p:nvPr>
        </p:nvSpPr>
        <p:spPr>
          <a:xfrm>
            <a:off x="782974" y="1662545"/>
            <a:ext cx="3564581" cy="3560819"/>
          </a:xfrm>
          <a:prstGeom prst="ellipse">
            <a:avLst/>
          </a:prstGeom>
        </p:spPr>
        <p:txBody>
          <a:bodyPr/>
          <a:lstStyle>
            <a:lvl1pPr marL="0" indent="0" algn="ctr">
              <a:buNone/>
              <a:defRPr>
                <a:solidFill>
                  <a:schemeClr val="bg1"/>
                </a:solidFill>
              </a:defRPr>
            </a:lvl1pPr>
          </a:lstStyle>
          <a:p>
            <a:r>
              <a:rPr lang="pt-BR" dirty="0"/>
              <a:t>Insira sua imagem</a:t>
            </a:r>
          </a:p>
          <a:p>
            <a:r>
              <a:rPr lang="pt-BR" dirty="0"/>
              <a:t>aqui</a:t>
            </a:r>
          </a:p>
        </p:txBody>
      </p:sp>
      <p:pic>
        <p:nvPicPr>
          <p:cNvPr id="7" name="Imagem 6">
            <a:extLst>
              <a:ext uri="{FF2B5EF4-FFF2-40B4-BE49-F238E27FC236}">
                <a16:creationId xmlns:a16="http://schemas.microsoft.com/office/drawing/2014/main" id="{F3A5638B-AA30-440A-AF45-B33DB7BAAAE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11537" y="116861"/>
            <a:ext cx="592091" cy="592091"/>
          </a:xfrm>
          <a:prstGeom prst="rect">
            <a:avLst/>
          </a:prstGeom>
        </p:spPr>
      </p:pic>
    </p:spTree>
    <p:extLst>
      <p:ext uri="{BB962C8B-B14F-4D97-AF65-F5344CB8AC3E}">
        <p14:creationId xmlns:p14="http://schemas.microsoft.com/office/powerpoint/2010/main" val="2472208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Layout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3423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p 3">
    <p:spTree>
      <p:nvGrpSpPr>
        <p:cNvPr id="1" name=""/>
        <p:cNvGrpSpPr/>
        <p:nvPr/>
      </p:nvGrpSpPr>
      <p:grpSpPr>
        <a:xfrm>
          <a:off x="0" y="0"/>
          <a:ext cx="0" cy="0"/>
          <a:chOff x="0" y="0"/>
          <a:chExt cx="0" cy="0"/>
        </a:xfrm>
      </p:grpSpPr>
      <p:grpSp>
        <p:nvGrpSpPr>
          <p:cNvPr id="6" name="Agrupar 5">
            <a:extLst>
              <a:ext uri="{FF2B5EF4-FFF2-40B4-BE49-F238E27FC236}">
                <a16:creationId xmlns:a16="http://schemas.microsoft.com/office/drawing/2014/main" id="{D0460CDC-58C0-4666-B642-734AD02677D5}"/>
              </a:ext>
            </a:extLst>
          </p:cNvPr>
          <p:cNvGrpSpPr/>
          <p:nvPr userDrawn="1"/>
        </p:nvGrpSpPr>
        <p:grpSpPr>
          <a:xfrm>
            <a:off x="2490662" y="1864112"/>
            <a:ext cx="1193415" cy="4269988"/>
            <a:chOff x="1057011" y="1241571"/>
            <a:chExt cx="1367408" cy="4892529"/>
          </a:xfrm>
        </p:grpSpPr>
        <p:sp>
          <p:nvSpPr>
            <p:cNvPr id="7" name="Elipse 6">
              <a:extLst>
                <a:ext uri="{FF2B5EF4-FFF2-40B4-BE49-F238E27FC236}">
                  <a16:creationId xmlns:a16="http://schemas.microsoft.com/office/drawing/2014/main" id="{BF1F666E-8887-47EB-BE49-A8ECDC6A5F08}"/>
                </a:ext>
              </a:extLst>
            </p:cNvPr>
            <p:cNvSpPr/>
            <p:nvPr/>
          </p:nvSpPr>
          <p:spPr>
            <a:xfrm>
              <a:off x="1057013" y="1241571"/>
              <a:ext cx="1367406" cy="1367406"/>
            </a:xfrm>
            <a:prstGeom prst="ellipse">
              <a:avLst/>
            </a:prstGeom>
            <a:solidFill>
              <a:srgbClr val="DAB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8" name="Retângulo 7">
              <a:extLst>
                <a:ext uri="{FF2B5EF4-FFF2-40B4-BE49-F238E27FC236}">
                  <a16:creationId xmlns:a16="http://schemas.microsoft.com/office/drawing/2014/main" id="{04841C13-5D22-4B5E-B0BE-02AED989CF97}"/>
                </a:ext>
              </a:extLst>
            </p:cNvPr>
            <p:cNvSpPr/>
            <p:nvPr/>
          </p:nvSpPr>
          <p:spPr>
            <a:xfrm>
              <a:off x="1057011" y="1921080"/>
              <a:ext cx="1367407" cy="4213020"/>
            </a:xfrm>
            <a:prstGeom prst="rect">
              <a:avLst/>
            </a:prstGeom>
            <a:solidFill>
              <a:srgbClr val="DAB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grpSp>
        <p:nvGrpSpPr>
          <p:cNvPr id="9" name="Agrupar 8">
            <a:extLst>
              <a:ext uri="{FF2B5EF4-FFF2-40B4-BE49-F238E27FC236}">
                <a16:creationId xmlns:a16="http://schemas.microsoft.com/office/drawing/2014/main" id="{AE4DF11E-7A61-40C5-82A9-E78234F7DF8E}"/>
              </a:ext>
            </a:extLst>
          </p:cNvPr>
          <p:cNvGrpSpPr/>
          <p:nvPr userDrawn="1"/>
        </p:nvGrpSpPr>
        <p:grpSpPr>
          <a:xfrm>
            <a:off x="4035372" y="3057525"/>
            <a:ext cx="1193415" cy="3076574"/>
            <a:chOff x="1057011" y="2608977"/>
            <a:chExt cx="1367408" cy="3525122"/>
          </a:xfrm>
          <a:solidFill>
            <a:srgbClr val="3B67AE"/>
          </a:solidFill>
        </p:grpSpPr>
        <p:sp>
          <p:nvSpPr>
            <p:cNvPr id="10" name="Elipse 9">
              <a:extLst>
                <a:ext uri="{FF2B5EF4-FFF2-40B4-BE49-F238E27FC236}">
                  <a16:creationId xmlns:a16="http://schemas.microsoft.com/office/drawing/2014/main" id="{B56EBBD7-3A2A-4250-88F4-2575C705C19A}"/>
                </a:ext>
              </a:extLst>
            </p:cNvPr>
            <p:cNvSpPr/>
            <p:nvPr/>
          </p:nvSpPr>
          <p:spPr>
            <a:xfrm>
              <a:off x="1057013" y="2608977"/>
              <a:ext cx="1367406" cy="13674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1" name="Retângulo 10">
              <a:extLst>
                <a:ext uri="{FF2B5EF4-FFF2-40B4-BE49-F238E27FC236}">
                  <a16:creationId xmlns:a16="http://schemas.microsoft.com/office/drawing/2014/main" id="{17C71D88-5E3D-4B3B-A636-83F81CE3C576}"/>
                </a:ext>
              </a:extLst>
            </p:cNvPr>
            <p:cNvSpPr/>
            <p:nvPr/>
          </p:nvSpPr>
          <p:spPr>
            <a:xfrm>
              <a:off x="1057011" y="3280094"/>
              <a:ext cx="1367407" cy="285400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grpSp>
        <p:nvGrpSpPr>
          <p:cNvPr id="3" name="Agrupar 2">
            <a:extLst>
              <a:ext uri="{FF2B5EF4-FFF2-40B4-BE49-F238E27FC236}">
                <a16:creationId xmlns:a16="http://schemas.microsoft.com/office/drawing/2014/main" id="{7C674F80-104B-4271-A789-5448FC57A126}"/>
              </a:ext>
            </a:extLst>
          </p:cNvPr>
          <p:cNvGrpSpPr/>
          <p:nvPr userDrawn="1"/>
        </p:nvGrpSpPr>
        <p:grpSpPr>
          <a:xfrm>
            <a:off x="945952" y="3057525"/>
            <a:ext cx="1193415" cy="3076574"/>
            <a:chOff x="1057011" y="2608977"/>
            <a:chExt cx="1367408" cy="3525122"/>
          </a:xfrm>
        </p:grpSpPr>
        <p:sp>
          <p:nvSpPr>
            <p:cNvPr id="4" name="Elipse 3">
              <a:extLst>
                <a:ext uri="{FF2B5EF4-FFF2-40B4-BE49-F238E27FC236}">
                  <a16:creationId xmlns:a16="http://schemas.microsoft.com/office/drawing/2014/main" id="{902E54CF-FD9F-4726-9841-0056F1B0F8DE}"/>
                </a:ext>
              </a:extLst>
            </p:cNvPr>
            <p:cNvSpPr/>
            <p:nvPr/>
          </p:nvSpPr>
          <p:spPr>
            <a:xfrm>
              <a:off x="1057013" y="2608977"/>
              <a:ext cx="1367406" cy="1367406"/>
            </a:xfrm>
            <a:prstGeom prst="ellipse">
              <a:avLst/>
            </a:prstGeom>
            <a:solidFill>
              <a:srgbClr val="0097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Retângulo 4">
              <a:extLst>
                <a:ext uri="{FF2B5EF4-FFF2-40B4-BE49-F238E27FC236}">
                  <a16:creationId xmlns:a16="http://schemas.microsoft.com/office/drawing/2014/main" id="{12371534-ED2A-4674-8874-89DDB7F191D5}"/>
                </a:ext>
              </a:extLst>
            </p:cNvPr>
            <p:cNvSpPr/>
            <p:nvPr/>
          </p:nvSpPr>
          <p:spPr>
            <a:xfrm>
              <a:off x="1057011" y="3280094"/>
              <a:ext cx="1367407" cy="2854005"/>
            </a:xfrm>
            <a:prstGeom prst="rect">
              <a:avLst/>
            </a:prstGeom>
            <a:solidFill>
              <a:srgbClr val="0097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sp>
        <p:nvSpPr>
          <p:cNvPr id="12" name="Espaço Reservado para Imagem 6">
            <a:extLst>
              <a:ext uri="{FF2B5EF4-FFF2-40B4-BE49-F238E27FC236}">
                <a16:creationId xmlns:a16="http://schemas.microsoft.com/office/drawing/2014/main" id="{70E3738F-97FE-4C58-A9A7-F762C449FDE5}"/>
              </a:ext>
            </a:extLst>
          </p:cNvPr>
          <p:cNvSpPr>
            <a:spLocks noGrp="1"/>
          </p:cNvSpPr>
          <p:nvPr>
            <p:ph type="pic" sz="quarter" idx="10" hasCustomPrompt="1"/>
          </p:nvPr>
        </p:nvSpPr>
        <p:spPr>
          <a:xfrm>
            <a:off x="945951" y="3053392"/>
            <a:ext cx="1193413" cy="1192152"/>
          </a:xfrm>
          <a:prstGeom prst="ellipse">
            <a:avLst/>
          </a:prstGeom>
        </p:spPr>
        <p:txBody>
          <a:bodyPr/>
          <a:lstStyle>
            <a:lvl1pPr marL="0" indent="0" algn="ctr">
              <a:buNone/>
              <a:defRPr sz="1050">
                <a:solidFill>
                  <a:schemeClr val="bg1"/>
                </a:solidFill>
              </a:defRPr>
            </a:lvl1pPr>
          </a:lstStyle>
          <a:p>
            <a:r>
              <a:rPr lang="pt-BR" dirty="0"/>
              <a:t>Imagem ou ícone aqui</a:t>
            </a:r>
          </a:p>
        </p:txBody>
      </p:sp>
      <p:sp>
        <p:nvSpPr>
          <p:cNvPr id="13" name="Espaço Reservado para Imagem 6">
            <a:extLst>
              <a:ext uri="{FF2B5EF4-FFF2-40B4-BE49-F238E27FC236}">
                <a16:creationId xmlns:a16="http://schemas.microsoft.com/office/drawing/2014/main" id="{C5A71C52-06BB-495B-9BBC-ADFDCC1200BF}"/>
              </a:ext>
            </a:extLst>
          </p:cNvPr>
          <p:cNvSpPr>
            <a:spLocks noGrp="1"/>
          </p:cNvSpPr>
          <p:nvPr>
            <p:ph type="pic" sz="quarter" idx="11" hasCustomPrompt="1"/>
          </p:nvPr>
        </p:nvSpPr>
        <p:spPr>
          <a:xfrm>
            <a:off x="2490662" y="1864112"/>
            <a:ext cx="1186148" cy="1162458"/>
          </a:xfrm>
          <a:prstGeom prst="ellipse">
            <a:avLst/>
          </a:prstGeom>
        </p:spPr>
        <p:txBody>
          <a:bodyPr/>
          <a:lstStyle>
            <a:lvl1pPr marL="0" indent="0" algn="ctr">
              <a:buNone/>
              <a:defRPr sz="1050">
                <a:solidFill>
                  <a:schemeClr val="bg1"/>
                </a:solidFill>
              </a:defRPr>
            </a:lvl1pPr>
          </a:lstStyle>
          <a:p>
            <a:r>
              <a:rPr lang="pt-BR" dirty="0"/>
              <a:t>Imagem ou ícone aqui</a:t>
            </a:r>
          </a:p>
        </p:txBody>
      </p:sp>
      <p:sp>
        <p:nvSpPr>
          <p:cNvPr id="14" name="Espaço Reservado para Imagem 6">
            <a:extLst>
              <a:ext uri="{FF2B5EF4-FFF2-40B4-BE49-F238E27FC236}">
                <a16:creationId xmlns:a16="http://schemas.microsoft.com/office/drawing/2014/main" id="{A909DE56-455B-4F05-AFCB-65F20763C846}"/>
              </a:ext>
            </a:extLst>
          </p:cNvPr>
          <p:cNvSpPr>
            <a:spLocks noGrp="1"/>
          </p:cNvSpPr>
          <p:nvPr>
            <p:ph type="pic" sz="quarter" idx="12" hasCustomPrompt="1"/>
          </p:nvPr>
        </p:nvSpPr>
        <p:spPr>
          <a:xfrm>
            <a:off x="4035374" y="3058154"/>
            <a:ext cx="1193413" cy="1192152"/>
          </a:xfrm>
          <a:prstGeom prst="ellipse">
            <a:avLst/>
          </a:prstGeom>
        </p:spPr>
        <p:txBody>
          <a:bodyPr/>
          <a:lstStyle>
            <a:lvl1pPr marL="0" indent="0" algn="ctr">
              <a:buNone/>
              <a:defRPr sz="1050">
                <a:solidFill>
                  <a:schemeClr val="bg1"/>
                </a:solidFill>
              </a:defRPr>
            </a:lvl1pPr>
          </a:lstStyle>
          <a:p>
            <a:r>
              <a:rPr lang="pt-BR" dirty="0"/>
              <a:t>Imagem  ou ícone aqui</a:t>
            </a:r>
          </a:p>
        </p:txBody>
      </p:sp>
    </p:spTree>
    <p:extLst>
      <p:ext uri="{BB962C8B-B14F-4D97-AF65-F5344CB8AC3E}">
        <p14:creationId xmlns:p14="http://schemas.microsoft.com/office/powerpoint/2010/main" val="995592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nas">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id="{A97D4323-2D5A-4647-B8EB-F72146301C04}"/>
              </a:ext>
            </a:extLst>
          </p:cNvPr>
          <p:cNvSpPr/>
          <p:nvPr userDrawn="1"/>
        </p:nvSpPr>
        <p:spPr>
          <a:xfrm>
            <a:off x="276836" y="1135720"/>
            <a:ext cx="3581867" cy="4876892"/>
          </a:xfrm>
          <a:prstGeom prst="rect">
            <a:avLst/>
          </a:prstGeom>
          <a:solidFill>
            <a:schemeClr val="bg1">
              <a:alpha val="50000"/>
            </a:schemeClr>
          </a:solidFill>
          <a:ln w="31750">
            <a:solidFill>
              <a:srgbClr val="0097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7" name="Retângulo 6">
            <a:extLst>
              <a:ext uri="{FF2B5EF4-FFF2-40B4-BE49-F238E27FC236}">
                <a16:creationId xmlns:a16="http://schemas.microsoft.com/office/drawing/2014/main" id="{72481C7D-E6EB-489D-B109-F89B33D91744}"/>
              </a:ext>
            </a:extLst>
          </p:cNvPr>
          <p:cNvSpPr/>
          <p:nvPr userDrawn="1"/>
        </p:nvSpPr>
        <p:spPr>
          <a:xfrm>
            <a:off x="4305066" y="1135720"/>
            <a:ext cx="3581867" cy="4876892"/>
          </a:xfrm>
          <a:prstGeom prst="rect">
            <a:avLst/>
          </a:prstGeom>
          <a:solidFill>
            <a:schemeClr val="bg1">
              <a:alpha val="50000"/>
            </a:schemeClr>
          </a:solidFill>
          <a:ln w="31750">
            <a:solidFill>
              <a:srgbClr val="DAB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8" name="Retângulo 7">
            <a:extLst>
              <a:ext uri="{FF2B5EF4-FFF2-40B4-BE49-F238E27FC236}">
                <a16:creationId xmlns:a16="http://schemas.microsoft.com/office/drawing/2014/main" id="{F7C4D0E2-D484-48C6-AB40-0640F25DE000}"/>
              </a:ext>
            </a:extLst>
          </p:cNvPr>
          <p:cNvSpPr/>
          <p:nvPr userDrawn="1"/>
        </p:nvSpPr>
        <p:spPr>
          <a:xfrm>
            <a:off x="8333296" y="1135720"/>
            <a:ext cx="3581867" cy="4876892"/>
          </a:xfrm>
          <a:prstGeom prst="rect">
            <a:avLst/>
          </a:prstGeom>
          <a:solidFill>
            <a:schemeClr val="bg1">
              <a:alpha val="50000"/>
            </a:schemeClr>
          </a:solidFill>
          <a:ln w="31750">
            <a:solidFill>
              <a:srgbClr val="3B67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 name="Retângulo 2">
            <a:extLst>
              <a:ext uri="{FF2B5EF4-FFF2-40B4-BE49-F238E27FC236}">
                <a16:creationId xmlns:a16="http://schemas.microsoft.com/office/drawing/2014/main" id="{896D8A90-36BD-42B1-912F-724067BA2F2D}"/>
              </a:ext>
            </a:extLst>
          </p:cNvPr>
          <p:cNvSpPr/>
          <p:nvPr userDrawn="1"/>
        </p:nvSpPr>
        <p:spPr>
          <a:xfrm>
            <a:off x="276836" y="1092587"/>
            <a:ext cx="3581867" cy="675066"/>
          </a:xfrm>
          <a:prstGeom prst="rect">
            <a:avLst/>
          </a:prstGeom>
          <a:solidFill>
            <a:srgbClr val="00973A"/>
          </a:solidFill>
          <a:ln w="31750">
            <a:solidFill>
              <a:srgbClr val="0097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 name="Retângulo 3">
            <a:extLst>
              <a:ext uri="{FF2B5EF4-FFF2-40B4-BE49-F238E27FC236}">
                <a16:creationId xmlns:a16="http://schemas.microsoft.com/office/drawing/2014/main" id="{A06C4DC1-EB73-4D56-AD9A-9BB5106E1424}"/>
              </a:ext>
            </a:extLst>
          </p:cNvPr>
          <p:cNvSpPr/>
          <p:nvPr userDrawn="1"/>
        </p:nvSpPr>
        <p:spPr>
          <a:xfrm>
            <a:off x="4305066" y="1092587"/>
            <a:ext cx="3581867" cy="675066"/>
          </a:xfrm>
          <a:prstGeom prst="rect">
            <a:avLst/>
          </a:prstGeom>
          <a:solidFill>
            <a:srgbClr val="DABC00"/>
          </a:solidFill>
          <a:ln w="31750">
            <a:solidFill>
              <a:srgbClr val="DAB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Retângulo 4">
            <a:extLst>
              <a:ext uri="{FF2B5EF4-FFF2-40B4-BE49-F238E27FC236}">
                <a16:creationId xmlns:a16="http://schemas.microsoft.com/office/drawing/2014/main" id="{63539344-AB4D-4D8C-B320-324A78AA00E2}"/>
              </a:ext>
            </a:extLst>
          </p:cNvPr>
          <p:cNvSpPr/>
          <p:nvPr userDrawn="1"/>
        </p:nvSpPr>
        <p:spPr>
          <a:xfrm>
            <a:off x="8333296" y="1092587"/>
            <a:ext cx="3581867" cy="675066"/>
          </a:xfrm>
          <a:prstGeom prst="rect">
            <a:avLst/>
          </a:prstGeom>
          <a:solidFill>
            <a:srgbClr val="3B67AE"/>
          </a:solidFill>
          <a:ln w="31750">
            <a:solidFill>
              <a:srgbClr val="3B67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3932272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 5">
    <p:spTree>
      <p:nvGrpSpPr>
        <p:cNvPr id="1" name=""/>
        <p:cNvGrpSpPr/>
        <p:nvPr/>
      </p:nvGrpSpPr>
      <p:grpSpPr>
        <a:xfrm>
          <a:off x="0" y="0"/>
          <a:ext cx="0" cy="0"/>
          <a:chOff x="0" y="0"/>
          <a:chExt cx="0" cy="0"/>
        </a:xfrm>
      </p:grpSpPr>
      <p:pic>
        <p:nvPicPr>
          <p:cNvPr id="4" name="Gráfico 3">
            <a:extLst>
              <a:ext uri="{FF2B5EF4-FFF2-40B4-BE49-F238E27FC236}">
                <a16:creationId xmlns:a16="http://schemas.microsoft.com/office/drawing/2014/main" id="{E5A9704F-A1BA-4DF7-A058-D67506359152}"/>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819472" y="896758"/>
            <a:ext cx="10639104" cy="5064484"/>
          </a:xfrm>
          <a:prstGeom prst="rect">
            <a:avLst/>
          </a:prstGeom>
        </p:spPr>
      </p:pic>
    </p:spTree>
    <p:extLst>
      <p:ext uri="{BB962C8B-B14F-4D97-AF65-F5344CB8AC3E}">
        <p14:creationId xmlns:p14="http://schemas.microsoft.com/office/powerpoint/2010/main" val="1863917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Imagem 8">
            <a:extLst>
              <a:ext uri="{FF2B5EF4-FFF2-40B4-BE49-F238E27FC236}">
                <a16:creationId xmlns:a16="http://schemas.microsoft.com/office/drawing/2014/main" id="{B5B6594C-4771-4900-9F44-79A494723577}"/>
              </a:ext>
            </a:extLst>
          </p:cNvPr>
          <p:cNvPicPr>
            <a:picLocks noChangeAspect="1"/>
          </p:cNvPicPr>
          <p:nvPr userDrawn="1"/>
        </p:nvPicPr>
        <p:blipFill>
          <a:blip r:embed="rId12">
            <a:alphaModFix amt="3500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Retângulo 10">
            <a:extLst>
              <a:ext uri="{FF2B5EF4-FFF2-40B4-BE49-F238E27FC236}">
                <a16:creationId xmlns:a16="http://schemas.microsoft.com/office/drawing/2014/main" id="{C149A348-BFFF-49D5-8674-FC5F0035931D}"/>
              </a:ext>
            </a:extLst>
          </p:cNvPr>
          <p:cNvSpPr/>
          <p:nvPr userDrawn="1"/>
        </p:nvSpPr>
        <p:spPr>
          <a:xfrm>
            <a:off x="0" y="6143625"/>
            <a:ext cx="12192000" cy="714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Imagem 11" descr="Uma imagem contendo medidor, relógio&#10;&#10;Descrição gerada automaticamente">
            <a:extLst>
              <a:ext uri="{FF2B5EF4-FFF2-40B4-BE49-F238E27FC236}">
                <a16:creationId xmlns:a16="http://schemas.microsoft.com/office/drawing/2014/main" id="{600B110F-C7B9-4198-89AB-B834BF72D30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715674" y="6356804"/>
            <a:ext cx="2314401" cy="501196"/>
          </a:xfrm>
          <a:prstGeom prst="rect">
            <a:avLst/>
          </a:prstGeom>
        </p:spPr>
      </p:pic>
      <p:cxnSp>
        <p:nvCxnSpPr>
          <p:cNvPr id="14" name="Conector reto 13">
            <a:extLst>
              <a:ext uri="{FF2B5EF4-FFF2-40B4-BE49-F238E27FC236}">
                <a16:creationId xmlns:a16="http://schemas.microsoft.com/office/drawing/2014/main" id="{147F622F-8190-4310-AA71-84A6B4A8365D}"/>
              </a:ext>
            </a:extLst>
          </p:cNvPr>
          <p:cNvCxnSpPr>
            <a:cxnSpLocks/>
          </p:cNvCxnSpPr>
          <p:nvPr userDrawn="1"/>
        </p:nvCxnSpPr>
        <p:spPr>
          <a:xfrm flipH="1">
            <a:off x="0" y="6143625"/>
            <a:ext cx="12192001" cy="0"/>
          </a:xfrm>
          <a:prstGeom prst="line">
            <a:avLst/>
          </a:prstGeom>
          <a:ln w="12700" cmpd="sng">
            <a:solidFill>
              <a:srgbClr val="3B67AE"/>
            </a:solidFill>
          </a:ln>
        </p:spPr>
        <p:style>
          <a:lnRef idx="1">
            <a:schemeClr val="accent1"/>
          </a:lnRef>
          <a:fillRef idx="0">
            <a:schemeClr val="accent1"/>
          </a:fillRef>
          <a:effectRef idx="0">
            <a:schemeClr val="accent1"/>
          </a:effectRef>
          <a:fontRef idx="minor">
            <a:schemeClr val="tx1"/>
          </a:fontRef>
        </p:style>
      </p:cxnSp>
      <p:pic>
        <p:nvPicPr>
          <p:cNvPr id="15" name="Imagem 14">
            <a:extLst>
              <a:ext uri="{FF2B5EF4-FFF2-40B4-BE49-F238E27FC236}">
                <a16:creationId xmlns:a16="http://schemas.microsoft.com/office/drawing/2014/main" id="{2B472A25-FB70-42AE-AFA1-324F8C938C4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0" y="6272717"/>
            <a:ext cx="2478689" cy="538647"/>
          </a:xfrm>
          <a:prstGeom prst="rect">
            <a:avLst/>
          </a:prstGeom>
        </p:spPr>
      </p:pic>
      <p:cxnSp>
        <p:nvCxnSpPr>
          <p:cNvPr id="19" name="Conector reto 18">
            <a:extLst>
              <a:ext uri="{FF2B5EF4-FFF2-40B4-BE49-F238E27FC236}">
                <a16:creationId xmlns:a16="http://schemas.microsoft.com/office/drawing/2014/main" id="{5EAFCEB8-0E50-423C-8E13-F2401D9B21DD}"/>
              </a:ext>
            </a:extLst>
          </p:cNvPr>
          <p:cNvCxnSpPr>
            <a:cxnSpLocks/>
          </p:cNvCxnSpPr>
          <p:nvPr userDrawn="1"/>
        </p:nvCxnSpPr>
        <p:spPr>
          <a:xfrm flipH="1">
            <a:off x="0" y="6203156"/>
            <a:ext cx="12192001" cy="0"/>
          </a:xfrm>
          <a:prstGeom prst="line">
            <a:avLst/>
          </a:prstGeom>
          <a:ln w="12700" cmpd="sng">
            <a:solidFill>
              <a:srgbClr val="00973A"/>
            </a:solidFill>
          </a:ln>
        </p:spPr>
        <p:style>
          <a:lnRef idx="1">
            <a:schemeClr val="accent1"/>
          </a:lnRef>
          <a:fillRef idx="0">
            <a:schemeClr val="accent1"/>
          </a:fillRef>
          <a:effectRef idx="0">
            <a:schemeClr val="accent1"/>
          </a:effectRef>
          <a:fontRef idx="minor">
            <a:schemeClr val="tx1"/>
          </a:fontRef>
        </p:style>
      </p:cxnSp>
      <p:cxnSp>
        <p:nvCxnSpPr>
          <p:cNvPr id="20" name="Conector reto 19">
            <a:extLst>
              <a:ext uri="{FF2B5EF4-FFF2-40B4-BE49-F238E27FC236}">
                <a16:creationId xmlns:a16="http://schemas.microsoft.com/office/drawing/2014/main" id="{1BAE4D27-2558-4CF3-AB10-2E376C0B32C3}"/>
              </a:ext>
            </a:extLst>
          </p:cNvPr>
          <p:cNvCxnSpPr>
            <a:cxnSpLocks/>
          </p:cNvCxnSpPr>
          <p:nvPr userDrawn="1"/>
        </p:nvCxnSpPr>
        <p:spPr>
          <a:xfrm flipH="1">
            <a:off x="0" y="6172200"/>
            <a:ext cx="12192001" cy="0"/>
          </a:xfrm>
          <a:prstGeom prst="line">
            <a:avLst/>
          </a:prstGeom>
          <a:ln w="12700" cmpd="sng">
            <a:solidFill>
              <a:srgbClr val="DABC00"/>
            </a:solidFill>
          </a:ln>
        </p:spPr>
        <p:style>
          <a:lnRef idx="1">
            <a:schemeClr val="accent1"/>
          </a:lnRef>
          <a:fillRef idx="0">
            <a:schemeClr val="accent1"/>
          </a:fillRef>
          <a:effectRef idx="0">
            <a:schemeClr val="accent1"/>
          </a:effectRef>
          <a:fontRef idx="minor">
            <a:schemeClr val="tx1"/>
          </a:fontRef>
        </p:style>
      </p:cxnSp>
      <p:pic>
        <p:nvPicPr>
          <p:cNvPr id="86" name="Imagem 85">
            <a:extLst>
              <a:ext uri="{FF2B5EF4-FFF2-40B4-BE49-F238E27FC236}">
                <a16:creationId xmlns:a16="http://schemas.microsoft.com/office/drawing/2014/main" id="{13313913-2C55-4A4E-92A3-272AC11A5415}"/>
              </a:ext>
            </a:extLst>
          </p:cNvPr>
          <p:cNvPicPr>
            <a:picLocks noChangeAspect="1"/>
          </p:cNvPicPr>
          <p:nvPr userDrawn="1"/>
        </p:nvPicPr>
        <p:blipFill>
          <a:blip r:embed="rId15" cstate="print">
            <a:extLst>
              <a:ext uri="{28A0092B-C50C-407E-A947-70E740481C1C}">
                <a14:useLocalDpi xmlns:a14="http://schemas.microsoft.com/office/drawing/2010/main" val="0"/>
              </a:ext>
            </a:extLst>
          </a:blip>
          <a:srcRect/>
          <a:stretch/>
        </p:blipFill>
        <p:spPr>
          <a:xfrm>
            <a:off x="11411537" y="116861"/>
            <a:ext cx="592091" cy="592091"/>
          </a:xfrm>
          <a:prstGeom prst="rect">
            <a:avLst/>
          </a:prstGeom>
        </p:spPr>
      </p:pic>
    </p:spTree>
    <p:extLst>
      <p:ext uri="{BB962C8B-B14F-4D97-AF65-F5344CB8AC3E}">
        <p14:creationId xmlns:p14="http://schemas.microsoft.com/office/powerpoint/2010/main" val="1785215253"/>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5" r:id="rId4"/>
    <p:sldLayoutId id="2147483756" r:id="rId5"/>
    <p:sldLayoutId id="2147483757" r:id="rId6"/>
    <p:sldLayoutId id="2147483758" r:id="rId7"/>
    <p:sldLayoutId id="2147483759" r:id="rId8"/>
    <p:sldLayoutId id="2147483760" r:id="rId9"/>
    <p:sldLayoutId id="2147483766"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A7A059CA-9B30-48FC-8A84-2D773B9D04C4}"/>
              </a:ext>
            </a:extLst>
          </p:cNvPr>
          <p:cNvPicPr>
            <a:picLocks noChangeAspect="1"/>
          </p:cNvPicPr>
          <p:nvPr userDrawn="1"/>
        </p:nvPicPr>
        <p:blipFill>
          <a:blip r:embed="rId9">
            <a:alphaModFix amt="35000"/>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79604692"/>
      </p:ext>
    </p:extLst>
  </p:cSld>
  <p:clrMap bg1="lt1" tx1="dk1" bg2="lt2" tx2="dk2" accent1="accent1" accent2="accent2" accent3="accent3" accent4="accent4" accent5="accent5" accent6="accent6" hlink="hlink" folHlink="folHlink"/>
  <p:sldLayoutIdLst>
    <p:sldLayoutId id="2147483736" r:id="rId1"/>
    <p:sldLayoutId id="2147483739" r:id="rId2"/>
    <p:sldLayoutId id="2147483761" r:id="rId3"/>
    <p:sldLayoutId id="2147483763" r:id="rId4"/>
    <p:sldLayoutId id="2147483764" r:id="rId5"/>
    <p:sldLayoutId id="2147483765" r:id="rId6"/>
    <p:sldLayoutId id="214748376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5.xml"/><Relationship Id="rId5" Type="http://schemas.openxmlformats.org/officeDocument/2006/relationships/image" Target="../media/image17.sv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9.svg"/><Relationship Id="rId5" Type="http://schemas.openxmlformats.org/officeDocument/2006/relationships/image" Target="../media/image25.png"/><Relationship Id="rId4" Type="http://schemas.openxmlformats.org/officeDocument/2006/relationships/image" Target="../media/image460.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6.svg"/><Relationship Id="rId2" Type="http://schemas.openxmlformats.org/officeDocument/2006/relationships/image" Target="../media/image2.png"/><Relationship Id="rId1" Type="http://schemas.openxmlformats.org/officeDocument/2006/relationships/slideLayout" Target="../slideLayouts/slideLayout16.xml"/><Relationship Id="rId6" Type="http://schemas.openxmlformats.org/officeDocument/2006/relationships/image" Target="../media/image29.png"/><Relationship Id="rId11" Type="http://schemas.openxmlformats.org/officeDocument/2006/relationships/image" Target="../media/image32.png"/><Relationship Id="rId5" Type="http://schemas.openxmlformats.org/officeDocument/2006/relationships/image" Target="../media/image28.png"/><Relationship Id="rId10" Type="http://schemas.openxmlformats.org/officeDocument/2006/relationships/image" Target="../media/image34.svg"/><Relationship Id="rId4" Type="http://schemas.openxmlformats.org/officeDocument/2006/relationships/image" Target="../media/image27.png"/><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16.xml"/><Relationship Id="rId6" Type="http://schemas.openxmlformats.org/officeDocument/2006/relationships/image" Target="../media/image33.png"/><Relationship Id="rId5" Type="http://schemas.openxmlformats.org/officeDocument/2006/relationships/image" Target="../media/image21.sv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16.xml"/><Relationship Id="rId6" Type="http://schemas.openxmlformats.org/officeDocument/2006/relationships/image" Target="../media/image34.png"/><Relationship Id="rId5" Type="http://schemas.openxmlformats.org/officeDocument/2006/relationships/image" Target="../media/image21.sv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7"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16.xml"/><Relationship Id="rId6" Type="http://schemas.openxmlformats.org/officeDocument/2006/relationships/image" Target="../media/image2.png"/><Relationship Id="rId5" Type="http://schemas.openxmlformats.org/officeDocument/2006/relationships/image" Target="../media/image21.svg"/><Relationship Id="rId9"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1.svg"/><Relationship Id="rId2" Type="http://schemas.openxmlformats.org/officeDocument/2006/relationships/image" Target="../media/image2.png"/><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37.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16.xml"/><Relationship Id="rId6" Type="http://schemas.openxmlformats.org/officeDocument/2006/relationships/image" Target="../media/image21.svg"/><Relationship Id="rId5" Type="http://schemas.openxmlformats.org/officeDocument/2006/relationships/image" Target="../media/image1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1.svg"/><Relationship Id="rId2" Type="http://schemas.openxmlformats.org/officeDocument/2006/relationships/image" Target="../media/image2.png"/><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37.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5.jpeg"/><Relationship Id="rId1" Type="http://schemas.openxmlformats.org/officeDocument/2006/relationships/slideLayout" Target="../slideLayouts/slideLayout13.xml"/><Relationship Id="rId4" Type="http://schemas.openxmlformats.org/officeDocument/2006/relationships/image" Target="../media/image21.sv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9.svg"/><Relationship Id="rId5" Type="http://schemas.openxmlformats.org/officeDocument/2006/relationships/image" Target="../media/image25.png"/><Relationship Id="rId4" Type="http://schemas.openxmlformats.org/officeDocument/2006/relationships/image" Target="../media/image46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m 19"/>
          <p:cNvPicPr>
            <a:picLocks noChangeAspect="1"/>
          </p:cNvPicPr>
          <p:nvPr/>
        </p:nvPicPr>
        <p:blipFill>
          <a:blip r:embed="rId2"/>
          <a:stretch>
            <a:fillRect/>
          </a:stretch>
        </p:blipFill>
        <p:spPr>
          <a:xfrm>
            <a:off x="1548" y="-18541"/>
            <a:ext cx="12190476" cy="4107297"/>
          </a:xfrm>
          <a:prstGeom prst="rect">
            <a:avLst/>
          </a:prstGeom>
        </p:spPr>
      </p:pic>
      <p:pic>
        <p:nvPicPr>
          <p:cNvPr id="25" name="Imagem 24"/>
          <p:cNvPicPr>
            <a:picLocks noChangeAspect="1"/>
          </p:cNvPicPr>
          <p:nvPr/>
        </p:nvPicPr>
        <p:blipFill rotWithShape="1">
          <a:blip r:embed="rId3"/>
          <a:srcRect t="38491" b="17963"/>
          <a:stretch/>
        </p:blipFill>
        <p:spPr>
          <a:xfrm>
            <a:off x="1548" y="1533589"/>
            <a:ext cx="12190476" cy="1788488"/>
          </a:xfrm>
          <a:prstGeom prst="rect">
            <a:avLst/>
          </a:prstGeom>
        </p:spPr>
      </p:pic>
      <p:sp>
        <p:nvSpPr>
          <p:cNvPr id="23" name="Retângulo 22"/>
          <p:cNvSpPr/>
          <p:nvPr/>
        </p:nvSpPr>
        <p:spPr>
          <a:xfrm flipV="1">
            <a:off x="-14168" y="-18536"/>
            <a:ext cx="12206168" cy="4114985"/>
          </a:xfrm>
          <a:prstGeom prst="rect">
            <a:avLst/>
          </a:prstGeom>
          <a:gradFill>
            <a:gsLst>
              <a:gs pos="0">
                <a:schemeClr val="tx2">
                  <a:lumMod val="75000"/>
                  <a:alpha val="36000"/>
                </a:schemeClr>
              </a:gs>
              <a:gs pos="70000">
                <a:srgbClr val="224A90">
                  <a:alpha val="60000"/>
                </a:srgbClr>
              </a:gs>
              <a:gs pos="83000">
                <a:srgbClr val="224A90">
                  <a:alpha val="68000"/>
                </a:srgbClr>
              </a:gs>
              <a:gs pos="100000">
                <a:schemeClr val="accent1">
                  <a:lumMod val="75000"/>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aixaDeTexto 2">
            <a:extLst>
              <a:ext uri="{FF2B5EF4-FFF2-40B4-BE49-F238E27FC236}">
                <a16:creationId xmlns:a16="http://schemas.microsoft.com/office/drawing/2014/main" id="{7351C50D-0BF9-412A-8571-773DAA8DDB6C}"/>
              </a:ext>
            </a:extLst>
          </p:cNvPr>
          <p:cNvSpPr txBox="1"/>
          <p:nvPr/>
        </p:nvSpPr>
        <p:spPr>
          <a:xfrm>
            <a:off x="144736" y="4628128"/>
            <a:ext cx="100879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E7E6E6">
                    <a:lumMod val="25000"/>
                  </a:srgbClr>
                </a:solidFill>
                <a:effectLst/>
                <a:uLnTx/>
                <a:uFillTx/>
                <a:latin typeface="Arial Black" panose="020B0A04020102020204" pitchFamily="34" charset="0"/>
                <a:ea typeface="+mn-ea"/>
                <a:cs typeface="+mn-cs"/>
              </a:rPr>
              <a:t>Ministério de Minas e Energia</a:t>
            </a:r>
          </a:p>
        </p:txBody>
      </p:sp>
      <p:sp>
        <p:nvSpPr>
          <p:cNvPr id="5" name="CaixaDeTexto 4">
            <a:extLst>
              <a:ext uri="{FF2B5EF4-FFF2-40B4-BE49-F238E27FC236}">
                <a16:creationId xmlns:a16="http://schemas.microsoft.com/office/drawing/2014/main" id="{2A50C0EB-B61A-4C37-BC33-81A44C5B8F51}"/>
              </a:ext>
            </a:extLst>
          </p:cNvPr>
          <p:cNvSpPr txBox="1"/>
          <p:nvPr/>
        </p:nvSpPr>
        <p:spPr>
          <a:xfrm>
            <a:off x="10307276" y="6409283"/>
            <a:ext cx="1798040" cy="338554"/>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u="none" strike="noStrike" kern="1200" cap="none" spc="0" normalizeH="0" baseline="0" noProof="0" dirty="0">
                <a:ln>
                  <a:noFill/>
                </a:ln>
                <a:solidFill>
                  <a:srgbClr val="E7E6E6">
                    <a:lumMod val="50000"/>
                  </a:srgbClr>
                </a:solidFill>
                <a:effectLst/>
                <a:uLnTx/>
                <a:uFillTx/>
                <a:latin typeface="Calibri Light" panose="020F0302020204030204"/>
                <a:ea typeface="+mn-ea"/>
                <a:cs typeface="+mn-cs"/>
              </a:rPr>
              <a:t>08/12/2022</a:t>
            </a:r>
            <a:endParaRPr kumimoji="0" lang="pt-BR" sz="2000" b="0" u="none" strike="noStrike" kern="1200" cap="none" spc="0" normalizeH="0" baseline="0" noProof="0" dirty="0">
              <a:ln>
                <a:noFill/>
              </a:ln>
              <a:solidFill>
                <a:srgbClr val="E7E6E6">
                  <a:lumMod val="50000"/>
                </a:srgbClr>
              </a:solidFill>
              <a:effectLst/>
              <a:uLnTx/>
              <a:uFillTx/>
              <a:latin typeface="Calibri Light" panose="020F0302020204030204"/>
              <a:ea typeface="+mn-ea"/>
              <a:cs typeface="+mn-cs"/>
            </a:endParaRPr>
          </a:p>
        </p:txBody>
      </p:sp>
      <p:pic>
        <p:nvPicPr>
          <p:cNvPr id="6" name="Gráfico 1">
            <a:extLst>
              <a:ext uri="{FF2B5EF4-FFF2-40B4-BE49-F238E27FC236}">
                <a16:creationId xmlns:a16="http://schemas.microsoft.com/office/drawing/2014/main" id="{F1D21BF4-9F3C-4616-A367-B59CA04C11D6}"/>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77978" y="6296762"/>
            <a:ext cx="1165178" cy="370738"/>
          </a:xfrm>
          <a:prstGeom prst="rect">
            <a:avLst/>
          </a:prstGeom>
        </p:spPr>
      </p:pic>
      <p:sp>
        <p:nvSpPr>
          <p:cNvPr id="15" name="Retângulo 14"/>
          <p:cNvSpPr/>
          <p:nvPr/>
        </p:nvSpPr>
        <p:spPr>
          <a:xfrm>
            <a:off x="1548" y="-10847"/>
            <a:ext cx="526275" cy="752720"/>
          </a:xfrm>
          <a:prstGeom prst="rect">
            <a:avLst/>
          </a:prstGeom>
          <a:solidFill>
            <a:srgbClr val="0038A8">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tângulo 15"/>
          <p:cNvSpPr/>
          <p:nvPr/>
        </p:nvSpPr>
        <p:spPr>
          <a:xfrm>
            <a:off x="-14168" y="594556"/>
            <a:ext cx="309277" cy="609584"/>
          </a:xfrm>
          <a:prstGeom prst="rect">
            <a:avLst/>
          </a:prstGeom>
          <a:solidFill>
            <a:schemeClr val="accent6">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CaixaDeTexto 27">
            <a:extLst>
              <a:ext uri="{FF2B5EF4-FFF2-40B4-BE49-F238E27FC236}">
                <a16:creationId xmlns:a16="http://schemas.microsoft.com/office/drawing/2014/main" id="{7351C50D-0BF9-412A-8571-773DAA8DDB6C}"/>
              </a:ext>
            </a:extLst>
          </p:cNvPr>
          <p:cNvSpPr txBox="1"/>
          <p:nvPr/>
        </p:nvSpPr>
        <p:spPr>
          <a:xfrm>
            <a:off x="318713" y="1485047"/>
            <a:ext cx="11587095"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pt-BR" sz="48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REALIZAÇÕES</a:t>
            </a:r>
            <a:endParaRPr kumimoji="0" lang="pt-BR"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2019 - 2022</a:t>
            </a:r>
          </a:p>
        </p:txBody>
      </p:sp>
      <p:sp>
        <p:nvSpPr>
          <p:cNvPr id="2" name="CaixaDeTexto 1">
            <a:extLst>
              <a:ext uri="{FF2B5EF4-FFF2-40B4-BE49-F238E27FC236}">
                <a16:creationId xmlns:a16="http://schemas.microsoft.com/office/drawing/2014/main" id="{1F764554-B531-2A4C-901F-3D0BCAD99427}"/>
              </a:ext>
            </a:extLst>
          </p:cNvPr>
          <p:cNvSpPr txBox="1"/>
          <p:nvPr/>
        </p:nvSpPr>
        <p:spPr>
          <a:xfrm>
            <a:off x="140470" y="5004739"/>
            <a:ext cx="100879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0" i="0" u="none" strike="noStrike" kern="1200" cap="none" spc="0" normalizeH="0" baseline="0" noProof="0" dirty="0" smtClean="0">
                <a:ln>
                  <a:noFill/>
                </a:ln>
                <a:solidFill>
                  <a:srgbClr val="44546A">
                    <a:lumMod val="75000"/>
                  </a:srgbClr>
                </a:solidFill>
                <a:effectLst/>
                <a:uLnTx/>
                <a:uFillTx/>
                <a:latin typeface="Calibri" panose="020F0502020204030204"/>
                <a:ea typeface="+mn-ea"/>
                <a:cs typeface="+mn-cs"/>
              </a:rPr>
              <a:t>Energia</a:t>
            </a:r>
            <a:r>
              <a:rPr kumimoji="0" lang="pt-BR" sz="2000" b="0" i="0" u="none" strike="noStrike" kern="1200" cap="none" spc="0" normalizeH="0" noProof="0" dirty="0" smtClean="0">
                <a:ln>
                  <a:noFill/>
                </a:ln>
                <a:solidFill>
                  <a:srgbClr val="44546A">
                    <a:lumMod val="75000"/>
                  </a:srgbClr>
                </a:solidFill>
                <a:effectLst/>
                <a:uLnTx/>
                <a:uFillTx/>
                <a:latin typeface="Calibri" panose="020F0502020204030204"/>
                <a:ea typeface="+mn-ea"/>
                <a:cs typeface="+mn-cs"/>
              </a:rPr>
              <a:t> Elétrica</a:t>
            </a:r>
            <a:endParaRPr kumimoji="0" lang="pt-BR" sz="2000" b="0" i="0" u="none" strike="noStrike" kern="1200" cap="none" spc="0" normalizeH="0" noProof="0" dirty="0">
              <a:ln>
                <a:noFill/>
              </a:ln>
              <a:solidFill>
                <a:srgbClr val="44546A">
                  <a:lumMod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8859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nvSpPr>
        <p:spPr>
          <a:xfrm>
            <a:off x="668413" y="1302185"/>
            <a:ext cx="6634154" cy="4944518"/>
          </a:xfrm>
          <a:prstGeom prst="rect">
            <a:avLst/>
          </a:prstGeom>
        </p:spPr>
        <p:txBody>
          <a:bodyPr vert="horz"/>
          <a:lstStyle>
            <a:lvl1pPr marL="228600" indent="-228600" algn="l" defTabSz="914400" rtl="0" eaLnBrk="1" latinLnBrk="0" hangingPunct="1">
              <a:lnSpc>
                <a:spcPct val="80000"/>
              </a:lnSpc>
              <a:spcBef>
                <a:spcPts val="1000"/>
              </a:spcBef>
              <a:buFont typeface="Arial" panose="020B0604020202020204" pitchFamily="34" charset="0"/>
              <a:buChar char="•"/>
              <a:defRPr sz="2800" kern="1200">
                <a:solidFill>
                  <a:srgbClr val="161616"/>
                </a:solidFill>
                <a:latin typeface="+mn-lt"/>
                <a:ea typeface="+mn-ea"/>
                <a:cs typeface="+mn-cs"/>
              </a:defRPr>
            </a:lvl1pPr>
            <a:lvl2pPr marL="685800" indent="-228600" algn="l" defTabSz="914400" rtl="0" eaLnBrk="1" latinLnBrk="0" hangingPunct="1">
              <a:lnSpc>
                <a:spcPct val="80000"/>
              </a:lnSpc>
              <a:spcBef>
                <a:spcPts val="500"/>
              </a:spcBef>
              <a:buFont typeface="Arial" panose="020B0604020202020204" pitchFamily="34" charset="0"/>
              <a:buChar char="•"/>
              <a:defRPr sz="2400" kern="1200">
                <a:solidFill>
                  <a:srgbClr val="161616"/>
                </a:solidFill>
                <a:latin typeface="+mn-lt"/>
                <a:ea typeface="+mn-ea"/>
                <a:cs typeface="+mn-cs"/>
              </a:defRPr>
            </a:lvl2pPr>
            <a:lvl3pPr marL="1143000" indent="-228600" algn="l" defTabSz="914400" rtl="0" eaLnBrk="1" latinLnBrk="0" hangingPunct="1">
              <a:lnSpc>
                <a:spcPct val="80000"/>
              </a:lnSpc>
              <a:spcBef>
                <a:spcPts val="500"/>
              </a:spcBef>
              <a:buFont typeface="Arial" panose="020B0604020202020204" pitchFamily="34" charset="0"/>
              <a:buChar char="•"/>
              <a:defRPr sz="2000" kern="1200">
                <a:solidFill>
                  <a:srgbClr val="161616"/>
                </a:solidFill>
                <a:latin typeface="+mn-lt"/>
                <a:ea typeface="+mn-ea"/>
                <a:cs typeface="+mn-cs"/>
              </a:defRPr>
            </a:lvl3pPr>
            <a:lvl4pPr marL="1600200" indent="-228600" algn="l" defTabSz="914400" rtl="0" eaLnBrk="1" latinLnBrk="0" hangingPunct="1">
              <a:lnSpc>
                <a:spcPct val="80000"/>
              </a:lnSpc>
              <a:spcBef>
                <a:spcPts val="500"/>
              </a:spcBef>
              <a:buFont typeface="Arial" panose="020B0604020202020204" pitchFamily="34" charset="0"/>
              <a:buChar char="•"/>
              <a:defRPr sz="1800" kern="1200">
                <a:solidFill>
                  <a:srgbClr val="161616"/>
                </a:solidFill>
                <a:latin typeface="+mn-lt"/>
                <a:ea typeface="+mn-ea"/>
                <a:cs typeface="+mn-cs"/>
              </a:defRPr>
            </a:lvl4pPr>
            <a:lvl5pPr marL="2057400" indent="-228600" algn="l" defTabSz="914400" rtl="0" eaLnBrk="1" latinLnBrk="0" hangingPunct="1">
              <a:lnSpc>
                <a:spcPct val="80000"/>
              </a:lnSpc>
              <a:spcBef>
                <a:spcPts val="500"/>
              </a:spcBef>
              <a:buFont typeface="Arial" panose="020B0604020202020204" pitchFamily="34" charset="0"/>
              <a:buChar char="•"/>
              <a:defRPr sz="1800" kern="1200">
                <a:solidFill>
                  <a:srgbClr val="16161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00"/>
              </a:lnSpc>
            </a:pPr>
            <a:r>
              <a:rPr lang="pt-BR" sz="1800" dirty="0"/>
              <a:t>Separação lastro e energia</a:t>
            </a:r>
          </a:p>
          <a:p>
            <a:pPr>
              <a:lnSpc>
                <a:spcPts val="2100"/>
              </a:lnSpc>
            </a:pPr>
            <a:r>
              <a:rPr lang="pt-BR" sz="1800" dirty="0" smtClean="0"/>
              <a:t>Distribuição</a:t>
            </a:r>
            <a:endParaRPr lang="pt-BR" sz="1800" dirty="0"/>
          </a:p>
          <a:p>
            <a:pPr lvl="1">
              <a:lnSpc>
                <a:spcPts val="2100"/>
              </a:lnSpc>
            </a:pPr>
            <a:r>
              <a:rPr lang="pt-BR" sz="1600" dirty="0">
                <a:solidFill>
                  <a:srgbClr val="002060"/>
                </a:solidFill>
              </a:rPr>
              <a:t>Comercialização regulada </a:t>
            </a:r>
            <a:r>
              <a:rPr lang="pt-BR" sz="1600" i="1" dirty="0">
                <a:solidFill>
                  <a:srgbClr val="002060"/>
                </a:solidFill>
              </a:rPr>
              <a:t>versus</a:t>
            </a:r>
            <a:r>
              <a:rPr lang="pt-BR" sz="1600" dirty="0">
                <a:solidFill>
                  <a:srgbClr val="002060"/>
                </a:solidFill>
              </a:rPr>
              <a:t> serviço público de comercialização </a:t>
            </a:r>
            <a:r>
              <a:rPr lang="pt-BR" sz="1600" dirty="0" smtClean="0">
                <a:solidFill>
                  <a:srgbClr val="002060"/>
                </a:solidFill>
              </a:rPr>
              <a:t>Outras </a:t>
            </a:r>
            <a:r>
              <a:rPr lang="pt-BR" sz="1600" dirty="0">
                <a:solidFill>
                  <a:srgbClr val="002060"/>
                </a:solidFill>
              </a:rPr>
              <a:t>receitas – 10 anos para compor efeitos à modicidad</a:t>
            </a:r>
            <a:r>
              <a:rPr lang="pt-BR" sz="1800" dirty="0">
                <a:solidFill>
                  <a:srgbClr val="002060"/>
                </a:solidFill>
              </a:rPr>
              <a:t>e</a:t>
            </a:r>
          </a:p>
          <a:p>
            <a:pPr>
              <a:lnSpc>
                <a:spcPts val="2100"/>
              </a:lnSpc>
            </a:pPr>
            <a:r>
              <a:rPr lang="pt-BR" sz="1800" dirty="0"/>
              <a:t>Geração</a:t>
            </a:r>
          </a:p>
          <a:p>
            <a:pPr lvl="1">
              <a:lnSpc>
                <a:spcPts val="2100"/>
              </a:lnSpc>
            </a:pPr>
            <a:r>
              <a:rPr lang="pt-BR" sz="1600" dirty="0">
                <a:solidFill>
                  <a:srgbClr val="002060"/>
                </a:solidFill>
              </a:rPr>
              <a:t>Possibilidade de </a:t>
            </a:r>
            <a:r>
              <a:rPr lang="pt-BR" sz="1600" b="1" dirty="0">
                <a:solidFill>
                  <a:srgbClr val="00973A"/>
                </a:solidFill>
              </a:rPr>
              <a:t>antecipação da prorrogação </a:t>
            </a:r>
            <a:r>
              <a:rPr lang="pt-BR" sz="1600" dirty="0">
                <a:solidFill>
                  <a:srgbClr val="002060"/>
                </a:solidFill>
              </a:rPr>
              <a:t>de concessões, no regime de PIE, prazo de 30 anos, pagamento: </a:t>
            </a:r>
            <a:r>
              <a:rPr lang="pt-BR" sz="1600" b="1" dirty="0">
                <a:solidFill>
                  <a:srgbClr val="00973A"/>
                </a:solidFill>
              </a:rPr>
              <a:t>50% CDE/50% União</a:t>
            </a:r>
          </a:p>
          <a:p>
            <a:pPr lvl="1">
              <a:lnSpc>
                <a:spcPts val="2100"/>
              </a:lnSpc>
            </a:pPr>
            <a:r>
              <a:rPr lang="pt-BR" sz="1600" b="1" dirty="0">
                <a:solidFill>
                  <a:srgbClr val="446EB2"/>
                </a:solidFill>
              </a:rPr>
              <a:t>Licitação como regra</a:t>
            </a:r>
            <a:r>
              <a:rPr lang="pt-BR" sz="1600" dirty="0">
                <a:solidFill>
                  <a:srgbClr val="002060"/>
                </a:solidFill>
              </a:rPr>
              <a:t>, no regime de PIE, prazo de 20 anos, pagamento: </a:t>
            </a:r>
            <a:r>
              <a:rPr lang="pt-BR" sz="1600" b="1" dirty="0">
                <a:solidFill>
                  <a:srgbClr val="446EB2"/>
                </a:solidFill>
              </a:rPr>
              <a:t>50% CDE/50% União</a:t>
            </a:r>
          </a:p>
          <a:p>
            <a:pPr lvl="1">
              <a:lnSpc>
                <a:spcPts val="2100"/>
              </a:lnSpc>
            </a:pPr>
            <a:r>
              <a:rPr lang="pt-BR" sz="1600" b="1" dirty="0">
                <a:solidFill>
                  <a:srgbClr val="DABC00"/>
                </a:solidFill>
              </a:rPr>
              <a:t>Privatização</a:t>
            </a:r>
            <a:r>
              <a:rPr lang="pt-BR" sz="1600" dirty="0">
                <a:solidFill>
                  <a:srgbClr val="002060"/>
                </a:solidFill>
              </a:rPr>
              <a:t> no regime de produção independente de energia, sem pagamento de UBP, pagamento: </a:t>
            </a:r>
            <a:r>
              <a:rPr lang="pt-BR" sz="1600" b="1" dirty="0">
                <a:solidFill>
                  <a:srgbClr val="DABC00"/>
                </a:solidFill>
              </a:rPr>
              <a:t>50% CDE/50% União</a:t>
            </a:r>
          </a:p>
          <a:p>
            <a:pPr>
              <a:lnSpc>
                <a:spcPts val="2100"/>
              </a:lnSpc>
            </a:pPr>
            <a:r>
              <a:rPr lang="pt-BR" sz="1800" dirty="0"/>
              <a:t>Autoprodução</a:t>
            </a:r>
          </a:p>
          <a:p>
            <a:pPr lvl="1">
              <a:lnSpc>
                <a:spcPts val="2100"/>
              </a:lnSpc>
            </a:pPr>
            <a:r>
              <a:rPr lang="pt-BR" sz="1600" dirty="0">
                <a:solidFill>
                  <a:srgbClr val="002060"/>
                </a:solidFill>
              </a:rPr>
              <a:t>Requisitos da autoprodução, consumo líquido, </a:t>
            </a:r>
            <a:r>
              <a:rPr lang="pt-BR" sz="1600" dirty="0" smtClean="0">
                <a:solidFill>
                  <a:srgbClr val="002060"/>
                </a:solidFill>
              </a:rPr>
              <a:t>participação </a:t>
            </a:r>
            <a:r>
              <a:rPr lang="pt-BR" sz="1600" dirty="0">
                <a:solidFill>
                  <a:srgbClr val="002060"/>
                </a:solidFill>
              </a:rPr>
              <a:t>societária</a:t>
            </a:r>
          </a:p>
          <a:p>
            <a:pPr lvl="1">
              <a:lnSpc>
                <a:spcPts val="2100"/>
              </a:lnSpc>
            </a:pPr>
            <a:r>
              <a:rPr lang="pt-BR" sz="1600" dirty="0">
                <a:solidFill>
                  <a:srgbClr val="002060"/>
                </a:solidFill>
              </a:rPr>
              <a:t>Equiparação de consumidor a autoprodutor, carga mínima </a:t>
            </a:r>
            <a:r>
              <a:rPr lang="pt-BR" sz="1600" dirty="0" smtClean="0">
                <a:solidFill>
                  <a:srgbClr val="002060"/>
                </a:solidFill>
              </a:rPr>
              <a:t>individual</a:t>
            </a:r>
            <a:endParaRPr lang="pt-BR" sz="1600" dirty="0"/>
          </a:p>
        </p:txBody>
      </p:sp>
      <p:pic>
        <p:nvPicPr>
          <p:cNvPr id="6" name="Gráfico 24">
            <a:extLst>
              <a:ext uri="{FF2B5EF4-FFF2-40B4-BE49-F238E27FC236}">
                <a16:creationId xmlns:a16="http://schemas.microsoft.com/office/drawing/2014/main" id="{547FE20C-BEBE-4C3A-9FE9-3156CEF5EA45}"/>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963341" y="1335602"/>
            <a:ext cx="4063964" cy="4063964"/>
          </a:xfrm>
          <a:prstGeom prst="rect">
            <a:avLst/>
          </a:prstGeom>
        </p:spPr>
      </p:pic>
      <p:pic>
        <p:nvPicPr>
          <p:cNvPr id="7" name="Gráfico 4">
            <a:extLst>
              <a:ext uri="{FF2B5EF4-FFF2-40B4-BE49-F238E27FC236}">
                <a16:creationId xmlns:a16="http://schemas.microsoft.com/office/drawing/2014/main" id="{B250D85A-8B92-4559-8131-AB40F423A1A6}"/>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9152925" y="2049065"/>
            <a:ext cx="1684796" cy="2555590"/>
          </a:xfrm>
          <a:prstGeom prst="rect">
            <a:avLst/>
          </a:prstGeom>
        </p:spPr>
      </p:pic>
      <p:pic>
        <p:nvPicPr>
          <p:cNvPr id="8" name="Imagem 7">
            <a:extLst>
              <a:ext uri="{FF2B5EF4-FFF2-40B4-BE49-F238E27FC236}">
                <a16:creationId xmlns:a16="http://schemas.microsoft.com/office/drawing/2014/main" id="{1FD39D2E-EB13-C6DE-0B53-900633362A65}"/>
              </a:ext>
            </a:extLst>
          </p:cNvPr>
          <p:cNvPicPr>
            <a:picLocks noChangeAspect="1"/>
          </p:cNvPicPr>
          <p:nvPr/>
        </p:nvPicPr>
        <p:blipFill>
          <a:blip r:embed="rId7"/>
          <a:stretch>
            <a:fillRect/>
          </a:stretch>
        </p:blipFill>
        <p:spPr>
          <a:xfrm>
            <a:off x="10732770" y="0"/>
            <a:ext cx="1449546" cy="1472555"/>
          </a:xfrm>
          <a:prstGeom prst="rect">
            <a:avLst/>
          </a:prstGeom>
        </p:spPr>
      </p:pic>
      <p:sp>
        <p:nvSpPr>
          <p:cNvPr id="9" name="Retângulo 37">
            <a:extLst>
              <a:ext uri="{FF2B5EF4-FFF2-40B4-BE49-F238E27FC236}">
                <a16:creationId xmlns:a16="http://schemas.microsoft.com/office/drawing/2014/main" id="{F4D17E43-D727-ED64-59BE-06A70B923F87}"/>
              </a:ext>
            </a:extLst>
          </p:cNvPr>
          <p:cNvSpPr/>
          <p:nvPr/>
        </p:nvSpPr>
        <p:spPr>
          <a:xfrm>
            <a:off x="880689" y="687522"/>
            <a:ext cx="9083676" cy="523220"/>
          </a:xfrm>
          <a:prstGeom prst="rect">
            <a:avLst/>
          </a:prstGeom>
        </p:spPr>
        <p:txBody>
          <a:bodyPr wrap="square">
            <a:spAutoFit/>
          </a:bodyPr>
          <a:lstStyle/>
          <a:p>
            <a:pPr lvl="0">
              <a:defRPr/>
            </a:pPr>
            <a:r>
              <a:rPr lang="pt-BR" sz="2800" b="1" dirty="0" smtClean="0">
                <a:solidFill>
                  <a:schemeClr val="tx1">
                    <a:lumMod val="65000"/>
                    <a:lumOff val="35000"/>
                  </a:schemeClr>
                </a:solidFill>
                <a:latin typeface="Calibri"/>
                <a:cs typeface="Calibri"/>
              </a:rPr>
              <a:t>Proposta de texto para o </a:t>
            </a:r>
            <a:r>
              <a:rPr lang="pt-BR" sz="2800" b="1" dirty="0">
                <a:solidFill>
                  <a:schemeClr val="tx1">
                    <a:lumMod val="65000"/>
                    <a:lumOff val="35000"/>
                  </a:schemeClr>
                </a:solidFill>
                <a:latin typeface="Calibri"/>
                <a:cs typeface="Calibri"/>
              </a:rPr>
              <a:t>PL 414/2021</a:t>
            </a:r>
          </a:p>
        </p:txBody>
      </p:sp>
      <p:sp>
        <p:nvSpPr>
          <p:cNvPr id="10" name="CaixaDeTexto 9">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smtClean="0">
                <a:solidFill>
                  <a:schemeClr val="tx1">
                    <a:lumMod val="75000"/>
                    <a:lumOff val="25000"/>
                  </a:schemeClr>
                </a:solidFill>
              </a:rPr>
              <a:t>Entregas</a:t>
            </a:r>
            <a:endParaRPr lang="pt-BR" sz="2400" dirty="0">
              <a:solidFill>
                <a:schemeClr val="tx1">
                  <a:lumMod val="75000"/>
                  <a:lumOff val="25000"/>
                </a:schemeClr>
              </a:solidFill>
            </a:endParaRPr>
          </a:p>
        </p:txBody>
      </p:sp>
      <p:sp>
        <p:nvSpPr>
          <p:cNvPr id="11" name="Retângulo 10">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2" name="Conector reto 11"/>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
        <p:nvSpPr>
          <p:cNvPr id="13" name="Retângulo: Cantos Arredondados 28">
            <a:extLst>
              <a:ext uri="{FF2B5EF4-FFF2-40B4-BE49-F238E27FC236}">
                <a16:creationId xmlns:a16="http://schemas.microsoft.com/office/drawing/2014/main" id="{C00DDE39-AFF7-445F-8B0C-6A092EE7456B}"/>
              </a:ext>
            </a:extLst>
          </p:cNvPr>
          <p:cNvSpPr/>
          <p:nvPr/>
        </p:nvSpPr>
        <p:spPr>
          <a:xfrm>
            <a:off x="10424992" y="322301"/>
            <a:ext cx="307777" cy="307777"/>
          </a:xfrm>
          <a:prstGeom prst="roundRect">
            <a:avLst/>
          </a:prstGeom>
          <a:solidFill>
            <a:srgbClr val="A1C4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5</a:t>
            </a:r>
            <a:endParaRPr lang="pt-BR" dirty="0"/>
          </a:p>
        </p:txBody>
      </p:sp>
    </p:spTree>
    <p:extLst>
      <p:ext uri="{BB962C8B-B14F-4D97-AF65-F5344CB8AC3E}">
        <p14:creationId xmlns:p14="http://schemas.microsoft.com/office/powerpoint/2010/main" val="2376202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Forma Livre: Forma 67">
            <a:extLst>
              <a:ext uri="{FF2B5EF4-FFF2-40B4-BE49-F238E27FC236}">
                <a16:creationId xmlns:a16="http://schemas.microsoft.com/office/drawing/2014/main" id="{9F6C1256-9E6E-4652-8B96-BCB9528BD9F2}"/>
              </a:ext>
            </a:extLst>
          </p:cNvPr>
          <p:cNvSpPr/>
          <p:nvPr/>
        </p:nvSpPr>
        <p:spPr>
          <a:xfrm>
            <a:off x="3412139" y="887966"/>
            <a:ext cx="8051511" cy="977944"/>
          </a:xfrm>
          <a:custGeom>
            <a:avLst/>
            <a:gdLst>
              <a:gd name="connsiteX0" fmla="*/ 7927346 w 8051511"/>
              <a:gd name="connsiteY0" fmla="*/ 0 h 977944"/>
              <a:gd name="connsiteX1" fmla="*/ 6821 w 8051511"/>
              <a:gd name="connsiteY1" fmla="*/ 0 h 977944"/>
              <a:gd name="connsiteX2" fmla="*/ 4052 w 8051511"/>
              <a:gd name="connsiteY2" fmla="*/ 11506 h 977944"/>
              <a:gd name="connsiteX3" fmla="*/ 292316 w 8051511"/>
              <a:gd name="connsiteY3" fmla="*/ 488295 h 977944"/>
              <a:gd name="connsiteX4" fmla="*/ 3621 w 8051511"/>
              <a:gd name="connsiteY4" fmla="*/ 965331 h 977944"/>
              <a:gd name="connsiteX5" fmla="*/ 6575 w 8051511"/>
              <a:gd name="connsiteY5" fmla="*/ 977944 h 977944"/>
              <a:gd name="connsiteX6" fmla="*/ 6821 w 8051511"/>
              <a:gd name="connsiteY6" fmla="*/ 977944 h 977944"/>
              <a:gd name="connsiteX7" fmla="*/ 7927346 w 8051511"/>
              <a:gd name="connsiteY7" fmla="*/ 977944 h 977944"/>
              <a:gd name="connsiteX8" fmla="*/ 8051512 w 8051511"/>
              <a:gd name="connsiteY8" fmla="*/ 853778 h 977944"/>
              <a:gd name="connsiteX9" fmla="*/ 8051512 w 8051511"/>
              <a:gd name="connsiteY9" fmla="*/ 124166 h 977944"/>
              <a:gd name="connsiteX10" fmla="*/ 7927346 w 8051511"/>
              <a:gd name="connsiteY10" fmla="*/ 0 h 977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51511" h="977944">
                <a:moveTo>
                  <a:pt x="7927346" y="0"/>
                </a:moveTo>
                <a:lnTo>
                  <a:pt x="6821" y="0"/>
                </a:lnTo>
                <a:cubicBezTo>
                  <a:pt x="422" y="0"/>
                  <a:pt x="-1609" y="8553"/>
                  <a:pt x="4052" y="11506"/>
                </a:cubicBezTo>
                <a:cubicBezTo>
                  <a:pt x="175411" y="101585"/>
                  <a:pt x="292316" y="281311"/>
                  <a:pt x="292316" y="488295"/>
                </a:cubicBezTo>
                <a:cubicBezTo>
                  <a:pt x="292316" y="695525"/>
                  <a:pt x="175226" y="875375"/>
                  <a:pt x="3621" y="965331"/>
                </a:cubicBezTo>
                <a:cubicBezTo>
                  <a:pt x="-2532" y="968530"/>
                  <a:pt x="-378" y="977944"/>
                  <a:pt x="6575" y="977944"/>
                </a:cubicBezTo>
                <a:cubicBezTo>
                  <a:pt x="6636" y="977944"/>
                  <a:pt x="6759" y="977944"/>
                  <a:pt x="6821" y="977944"/>
                </a:cubicBezTo>
                <a:lnTo>
                  <a:pt x="7927346" y="977944"/>
                </a:lnTo>
                <a:cubicBezTo>
                  <a:pt x="7995643" y="977944"/>
                  <a:pt x="8051512" y="922076"/>
                  <a:pt x="8051512" y="853778"/>
                </a:cubicBezTo>
                <a:lnTo>
                  <a:pt x="8051512" y="124166"/>
                </a:lnTo>
                <a:cubicBezTo>
                  <a:pt x="8051512" y="55868"/>
                  <a:pt x="7995643" y="0"/>
                  <a:pt x="7927346" y="0"/>
                </a:cubicBezTo>
                <a:close/>
              </a:path>
            </a:pathLst>
          </a:custGeom>
          <a:solidFill>
            <a:srgbClr val="DABC00"/>
          </a:solidFill>
          <a:ln w="6153" cap="flat">
            <a:noFill/>
            <a:prstDash val="solid"/>
            <a:miter/>
          </a:ln>
        </p:spPr>
        <p:txBody>
          <a:bodyPr rtlCol="0" anchor="ctr"/>
          <a:lstStyle/>
          <a:p>
            <a:endParaRPr lang="pt-BR"/>
          </a:p>
        </p:txBody>
      </p:sp>
      <p:sp>
        <p:nvSpPr>
          <p:cNvPr id="69" name="Forma Livre: Forma 68">
            <a:extLst>
              <a:ext uri="{FF2B5EF4-FFF2-40B4-BE49-F238E27FC236}">
                <a16:creationId xmlns:a16="http://schemas.microsoft.com/office/drawing/2014/main" id="{FF3F9703-8255-49FF-A368-CEF4C9F1078F}"/>
              </a:ext>
            </a:extLst>
          </p:cNvPr>
          <p:cNvSpPr/>
          <p:nvPr/>
        </p:nvSpPr>
        <p:spPr>
          <a:xfrm>
            <a:off x="2917629" y="1910703"/>
            <a:ext cx="8051511" cy="977944"/>
          </a:xfrm>
          <a:custGeom>
            <a:avLst/>
            <a:gdLst>
              <a:gd name="connsiteX0" fmla="*/ 7927407 w 8051511"/>
              <a:gd name="connsiteY0" fmla="*/ 0 h 977944"/>
              <a:gd name="connsiteX1" fmla="*/ 6821 w 8051511"/>
              <a:gd name="connsiteY1" fmla="*/ 0 h 977944"/>
              <a:gd name="connsiteX2" fmla="*/ 4052 w 8051511"/>
              <a:gd name="connsiteY2" fmla="*/ 11506 h 977944"/>
              <a:gd name="connsiteX3" fmla="*/ 292316 w 8051511"/>
              <a:gd name="connsiteY3" fmla="*/ 488295 h 977944"/>
              <a:gd name="connsiteX4" fmla="*/ 3621 w 8051511"/>
              <a:gd name="connsiteY4" fmla="*/ 965331 h 977944"/>
              <a:gd name="connsiteX5" fmla="*/ 6575 w 8051511"/>
              <a:gd name="connsiteY5" fmla="*/ 977944 h 977944"/>
              <a:gd name="connsiteX6" fmla="*/ 6821 w 8051511"/>
              <a:gd name="connsiteY6" fmla="*/ 977944 h 977944"/>
              <a:gd name="connsiteX7" fmla="*/ 7927346 w 8051511"/>
              <a:gd name="connsiteY7" fmla="*/ 977944 h 977944"/>
              <a:gd name="connsiteX8" fmla="*/ 8051512 w 8051511"/>
              <a:gd name="connsiteY8" fmla="*/ 853778 h 977944"/>
              <a:gd name="connsiteX9" fmla="*/ 8051512 w 8051511"/>
              <a:gd name="connsiteY9" fmla="*/ 124104 h 977944"/>
              <a:gd name="connsiteX10" fmla="*/ 7927407 w 8051511"/>
              <a:gd name="connsiteY10" fmla="*/ 0 h 977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51511" h="977944">
                <a:moveTo>
                  <a:pt x="7927407" y="0"/>
                </a:moveTo>
                <a:lnTo>
                  <a:pt x="6821" y="0"/>
                </a:lnTo>
                <a:cubicBezTo>
                  <a:pt x="422" y="0"/>
                  <a:pt x="-1609" y="8553"/>
                  <a:pt x="4052" y="11506"/>
                </a:cubicBezTo>
                <a:cubicBezTo>
                  <a:pt x="175411" y="101585"/>
                  <a:pt x="292316" y="281311"/>
                  <a:pt x="292316" y="488295"/>
                </a:cubicBezTo>
                <a:cubicBezTo>
                  <a:pt x="292316" y="695525"/>
                  <a:pt x="175226" y="875375"/>
                  <a:pt x="3621" y="965331"/>
                </a:cubicBezTo>
                <a:cubicBezTo>
                  <a:pt x="-2532" y="968530"/>
                  <a:pt x="-378" y="977944"/>
                  <a:pt x="6575" y="977944"/>
                </a:cubicBezTo>
                <a:cubicBezTo>
                  <a:pt x="6636" y="977944"/>
                  <a:pt x="6759" y="977944"/>
                  <a:pt x="6821" y="977944"/>
                </a:cubicBezTo>
                <a:lnTo>
                  <a:pt x="7927346" y="977944"/>
                </a:lnTo>
                <a:cubicBezTo>
                  <a:pt x="7995643" y="977944"/>
                  <a:pt x="8051512" y="922076"/>
                  <a:pt x="8051512" y="853778"/>
                </a:cubicBezTo>
                <a:lnTo>
                  <a:pt x="8051512" y="124104"/>
                </a:lnTo>
                <a:cubicBezTo>
                  <a:pt x="8051573" y="55868"/>
                  <a:pt x="7995643" y="0"/>
                  <a:pt x="7927407" y="0"/>
                </a:cubicBezTo>
                <a:close/>
              </a:path>
            </a:pathLst>
          </a:custGeom>
          <a:solidFill>
            <a:srgbClr val="3B67AE"/>
          </a:solidFill>
          <a:ln w="6153" cap="flat">
            <a:noFill/>
            <a:prstDash val="solid"/>
            <a:miter/>
          </a:ln>
        </p:spPr>
        <p:txBody>
          <a:bodyPr rtlCol="0" anchor="ctr"/>
          <a:lstStyle/>
          <a:p>
            <a:endParaRPr lang="pt-BR"/>
          </a:p>
        </p:txBody>
      </p:sp>
      <p:sp>
        <p:nvSpPr>
          <p:cNvPr id="70" name="Forma Livre: Forma 69">
            <a:extLst>
              <a:ext uri="{FF2B5EF4-FFF2-40B4-BE49-F238E27FC236}">
                <a16:creationId xmlns:a16="http://schemas.microsoft.com/office/drawing/2014/main" id="{FFB30EC0-D178-4E64-89A9-51AFF18BE2B9}"/>
              </a:ext>
            </a:extLst>
          </p:cNvPr>
          <p:cNvSpPr/>
          <p:nvPr/>
        </p:nvSpPr>
        <p:spPr>
          <a:xfrm>
            <a:off x="2429334" y="2933379"/>
            <a:ext cx="8051511" cy="977944"/>
          </a:xfrm>
          <a:custGeom>
            <a:avLst/>
            <a:gdLst>
              <a:gd name="connsiteX0" fmla="*/ 7927407 w 8051511"/>
              <a:gd name="connsiteY0" fmla="*/ 0 h 977944"/>
              <a:gd name="connsiteX1" fmla="*/ 6821 w 8051511"/>
              <a:gd name="connsiteY1" fmla="*/ 0 h 977944"/>
              <a:gd name="connsiteX2" fmla="*/ 4052 w 8051511"/>
              <a:gd name="connsiteY2" fmla="*/ 11506 h 977944"/>
              <a:gd name="connsiteX3" fmla="*/ 292316 w 8051511"/>
              <a:gd name="connsiteY3" fmla="*/ 488295 h 977944"/>
              <a:gd name="connsiteX4" fmla="*/ 3621 w 8051511"/>
              <a:gd name="connsiteY4" fmla="*/ 965331 h 977944"/>
              <a:gd name="connsiteX5" fmla="*/ 6575 w 8051511"/>
              <a:gd name="connsiteY5" fmla="*/ 977944 h 977944"/>
              <a:gd name="connsiteX6" fmla="*/ 6821 w 8051511"/>
              <a:gd name="connsiteY6" fmla="*/ 977944 h 977944"/>
              <a:gd name="connsiteX7" fmla="*/ 7927346 w 8051511"/>
              <a:gd name="connsiteY7" fmla="*/ 977944 h 977944"/>
              <a:gd name="connsiteX8" fmla="*/ 8051512 w 8051511"/>
              <a:gd name="connsiteY8" fmla="*/ 853778 h 977944"/>
              <a:gd name="connsiteX9" fmla="*/ 8051512 w 8051511"/>
              <a:gd name="connsiteY9" fmla="*/ 124166 h 977944"/>
              <a:gd name="connsiteX10" fmla="*/ 7927407 w 8051511"/>
              <a:gd name="connsiteY10" fmla="*/ 0 h 977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51511" h="977944">
                <a:moveTo>
                  <a:pt x="7927407" y="0"/>
                </a:moveTo>
                <a:lnTo>
                  <a:pt x="6821" y="0"/>
                </a:lnTo>
                <a:cubicBezTo>
                  <a:pt x="422" y="0"/>
                  <a:pt x="-1609" y="8553"/>
                  <a:pt x="4052" y="11506"/>
                </a:cubicBezTo>
                <a:cubicBezTo>
                  <a:pt x="175411" y="101585"/>
                  <a:pt x="292316" y="281311"/>
                  <a:pt x="292316" y="488295"/>
                </a:cubicBezTo>
                <a:cubicBezTo>
                  <a:pt x="292316" y="695525"/>
                  <a:pt x="175226" y="875375"/>
                  <a:pt x="3621" y="965331"/>
                </a:cubicBezTo>
                <a:cubicBezTo>
                  <a:pt x="-2532" y="968530"/>
                  <a:pt x="-378" y="977944"/>
                  <a:pt x="6575" y="977944"/>
                </a:cubicBezTo>
                <a:cubicBezTo>
                  <a:pt x="6636" y="977944"/>
                  <a:pt x="6759" y="977944"/>
                  <a:pt x="6821" y="977944"/>
                </a:cubicBezTo>
                <a:lnTo>
                  <a:pt x="7927346" y="977944"/>
                </a:lnTo>
                <a:cubicBezTo>
                  <a:pt x="7995643" y="977944"/>
                  <a:pt x="8051512" y="922076"/>
                  <a:pt x="8051512" y="853778"/>
                </a:cubicBezTo>
                <a:lnTo>
                  <a:pt x="8051512" y="124166"/>
                </a:lnTo>
                <a:cubicBezTo>
                  <a:pt x="8051512" y="55869"/>
                  <a:pt x="7995643" y="0"/>
                  <a:pt x="7927407" y="0"/>
                </a:cubicBezTo>
                <a:close/>
              </a:path>
            </a:pathLst>
          </a:custGeom>
          <a:solidFill>
            <a:srgbClr val="00973A"/>
          </a:solidFill>
          <a:ln w="6153" cap="flat">
            <a:noFill/>
            <a:prstDash val="solid"/>
            <a:miter/>
          </a:ln>
        </p:spPr>
        <p:txBody>
          <a:bodyPr rtlCol="0" anchor="ctr"/>
          <a:lstStyle/>
          <a:p>
            <a:endParaRPr lang="pt-BR"/>
          </a:p>
        </p:txBody>
      </p:sp>
      <p:sp>
        <p:nvSpPr>
          <p:cNvPr id="72" name="Forma Livre: Forma 71">
            <a:extLst>
              <a:ext uri="{FF2B5EF4-FFF2-40B4-BE49-F238E27FC236}">
                <a16:creationId xmlns:a16="http://schemas.microsoft.com/office/drawing/2014/main" id="{B6E7DB5B-8DE1-40DC-8355-20405F11B269}"/>
              </a:ext>
            </a:extLst>
          </p:cNvPr>
          <p:cNvSpPr/>
          <p:nvPr/>
        </p:nvSpPr>
        <p:spPr>
          <a:xfrm>
            <a:off x="1941039" y="3956731"/>
            <a:ext cx="8051511" cy="977944"/>
          </a:xfrm>
          <a:custGeom>
            <a:avLst/>
            <a:gdLst>
              <a:gd name="connsiteX0" fmla="*/ 7927346 w 8051511"/>
              <a:gd name="connsiteY0" fmla="*/ 0 h 977944"/>
              <a:gd name="connsiteX1" fmla="*/ 6821 w 8051511"/>
              <a:gd name="connsiteY1" fmla="*/ 0 h 977944"/>
              <a:gd name="connsiteX2" fmla="*/ 4052 w 8051511"/>
              <a:gd name="connsiteY2" fmla="*/ 11506 h 977944"/>
              <a:gd name="connsiteX3" fmla="*/ 292316 w 8051511"/>
              <a:gd name="connsiteY3" fmla="*/ 488295 h 977944"/>
              <a:gd name="connsiteX4" fmla="*/ 3621 w 8051511"/>
              <a:gd name="connsiteY4" fmla="*/ 965331 h 977944"/>
              <a:gd name="connsiteX5" fmla="*/ 6575 w 8051511"/>
              <a:gd name="connsiteY5" fmla="*/ 977944 h 977944"/>
              <a:gd name="connsiteX6" fmla="*/ 6821 w 8051511"/>
              <a:gd name="connsiteY6" fmla="*/ 977944 h 977944"/>
              <a:gd name="connsiteX7" fmla="*/ 7927346 w 8051511"/>
              <a:gd name="connsiteY7" fmla="*/ 977944 h 977944"/>
              <a:gd name="connsiteX8" fmla="*/ 8051512 w 8051511"/>
              <a:gd name="connsiteY8" fmla="*/ 853778 h 977944"/>
              <a:gd name="connsiteX9" fmla="*/ 8051512 w 8051511"/>
              <a:gd name="connsiteY9" fmla="*/ 124166 h 977944"/>
              <a:gd name="connsiteX10" fmla="*/ 7927346 w 8051511"/>
              <a:gd name="connsiteY10" fmla="*/ 0 h 977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51511" h="977944">
                <a:moveTo>
                  <a:pt x="7927346" y="0"/>
                </a:moveTo>
                <a:lnTo>
                  <a:pt x="6821" y="0"/>
                </a:lnTo>
                <a:cubicBezTo>
                  <a:pt x="422" y="0"/>
                  <a:pt x="-1609" y="8553"/>
                  <a:pt x="4052" y="11506"/>
                </a:cubicBezTo>
                <a:cubicBezTo>
                  <a:pt x="175411" y="101585"/>
                  <a:pt x="292316" y="281311"/>
                  <a:pt x="292316" y="488295"/>
                </a:cubicBezTo>
                <a:cubicBezTo>
                  <a:pt x="292316" y="695525"/>
                  <a:pt x="175226" y="875375"/>
                  <a:pt x="3621" y="965331"/>
                </a:cubicBezTo>
                <a:cubicBezTo>
                  <a:pt x="-2532" y="968530"/>
                  <a:pt x="-378" y="977944"/>
                  <a:pt x="6575" y="977944"/>
                </a:cubicBezTo>
                <a:cubicBezTo>
                  <a:pt x="6636" y="977944"/>
                  <a:pt x="6759" y="977944"/>
                  <a:pt x="6821" y="977944"/>
                </a:cubicBezTo>
                <a:lnTo>
                  <a:pt x="7927346" y="977944"/>
                </a:lnTo>
                <a:cubicBezTo>
                  <a:pt x="7995643" y="977944"/>
                  <a:pt x="8051512" y="922076"/>
                  <a:pt x="8051512" y="853778"/>
                </a:cubicBezTo>
                <a:lnTo>
                  <a:pt x="8051512" y="124166"/>
                </a:lnTo>
                <a:cubicBezTo>
                  <a:pt x="8051512" y="55868"/>
                  <a:pt x="7995643" y="0"/>
                  <a:pt x="7927346" y="0"/>
                </a:cubicBezTo>
                <a:close/>
              </a:path>
            </a:pathLst>
          </a:custGeom>
          <a:solidFill>
            <a:srgbClr val="DABC00"/>
          </a:solidFill>
          <a:ln w="6153" cap="flat">
            <a:noFill/>
            <a:prstDash val="solid"/>
            <a:miter/>
          </a:ln>
        </p:spPr>
        <p:txBody>
          <a:bodyPr rtlCol="0" anchor="ctr"/>
          <a:lstStyle/>
          <a:p>
            <a:endParaRPr lang="pt-BR"/>
          </a:p>
        </p:txBody>
      </p:sp>
      <p:sp>
        <p:nvSpPr>
          <p:cNvPr id="74" name="Forma Livre: Forma 73">
            <a:extLst>
              <a:ext uri="{FF2B5EF4-FFF2-40B4-BE49-F238E27FC236}">
                <a16:creationId xmlns:a16="http://schemas.microsoft.com/office/drawing/2014/main" id="{868EAB63-3C8B-416C-A618-34AC19AC7DB1}"/>
              </a:ext>
            </a:extLst>
          </p:cNvPr>
          <p:cNvSpPr/>
          <p:nvPr/>
        </p:nvSpPr>
        <p:spPr>
          <a:xfrm>
            <a:off x="1452743" y="4981376"/>
            <a:ext cx="8051511" cy="977943"/>
          </a:xfrm>
          <a:custGeom>
            <a:avLst/>
            <a:gdLst>
              <a:gd name="connsiteX0" fmla="*/ 7927346 w 8051511"/>
              <a:gd name="connsiteY0" fmla="*/ 0 h 977943"/>
              <a:gd name="connsiteX1" fmla="*/ 6821 w 8051511"/>
              <a:gd name="connsiteY1" fmla="*/ 0 h 977943"/>
              <a:gd name="connsiteX2" fmla="*/ 4052 w 8051511"/>
              <a:gd name="connsiteY2" fmla="*/ 11506 h 977943"/>
              <a:gd name="connsiteX3" fmla="*/ 292316 w 8051511"/>
              <a:gd name="connsiteY3" fmla="*/ 488295 h 977943"/>
              <a:gd name="connsiteX4" fmla="*/ 3621 w 8051511"/>
              <a:gd name="connsiteY4" fmla="*/ 965330 h 977943"/>
              <a:gd name="connsiteX5" fmla="*/ 6575 w 8051511"/>
              <a:gd name="connsiteY5" fmla="*/ 977944 h 977943"/>
              <a:gd name="connsiteX6" fmla="*/ 6821 w 8051511"/>
              <a:gd name="connsiteY6" fmla="*/ 977944 h 977943"/>
              <a:gd name="connsiteX7" fmla="*/ 7927346 w 8051511"/>
              <a:gd name="connsiteY7" fmla="*/ 977944 h 977943"/>
              <a:gd name="connsiteX8" fmla="*/ 8051511 w 8051511"/>
              <a:gd name="connsiteY8" fmla="*/ 853778 h 977943"/>
              <a:gd name="connsiteX9" fmla="*/ 8051511 w 8051511"/>
              <a:gd name="connsiteY9" fmla="*/ 124166 h 977943"/>
              <a:gd name="connsiteX10" fmla="*/ 7927346 w 8051511"/>
              <a:gd name="connsiteY10" fmla="*/ 0 h 97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51511" h="977943">
                <a:moveTo>
                  <a:pt x="7927346" y="0"/>
                </a:moveTo>
                <a:lnTo>
                  <a:pt x="6821" y="0"/>
                </a:lnTo>
                <a:cubicBezTo>
                  <a:pt x="422" y="0"/>
                  <a:pt x="-1609" y="8552"/>
                  <a:pt x="4052" y="11506"/>
                </a:cubicBezTo>
                <a:cubicBezTo>
                  <a:pt x="175411" y="101584"/>
                  <a:pt x="292316" y="281311"/>
                  <a:pt x="292316" y="488295"/>
                </a:cubicBezTo>
                <a:cubicBezTo>
                  <a:pt x="292316" y="695525"/>
                  <a:pt x="175226" y="875375"/>
                  <a:pt x="3621" y="965330"/>
                </a:cubicBezTo>
                <a:cubicBezTo>
                  <a:pt x="-2532" y="968530"/>
                  <a:pt x="-378" y="977944"/>
                  <a:pt x="6575" y="977944"/>
                </a:cubicBezTo>
                <a:cubicBezTo>
                  <a:pt x="6636" y="977944"/>
                  <a:pt x="6759" y="977944"/>
                  <a:pt x="6821" y="977944"/>
                </a:cubicBezTo>
                <a:lnTo>
                  <a:pt x="7927346" y="977944"/>
                </a:lnTo>
                <a:cubicBezTo>
                  <a:pt x="7995643" y="977944"/>
                  <a:pt x="8051511" y="922076"/>
                  <a:pt x="8051511" y="853778"/>
                </a:cubicBezTo>
                <a:lnTo>
                  <a:pt x="8051511" y="124166"/>
                </a:lnTo>
                <a:cubicBezTo>
                  <a:pt x="8051511" y="55868"/>
                  <a:pt x="7995643" y="0"/>
                  <a:pt x="7927346" y="0"/>
                </a:cubicBezTo>
                <a:close/>
              </a:path>
            </a:pathLst>
          </a:custGeom>
          <a:solidFill>
            <a:srgbClr val="3B67AE"/>
          </a:solidFill>
          <a:ln w="6153" cap="flat">
            <a:noFill/>
            <a:prstDash val="solid"/>
            <a:miter/>
          </a:ln>
        </p:spPr>
        <p:txBody>
          <a:bodyPr rtlCol="0" anchor="ctr"/>
          <a:lstStyle/>
          <a:p>
            <a:endParaRPr lang="pt-BR"/>
          </a:p>
        </p:txBody>
      </p:sp>
      <p:sp>
        <p:nvSpPr>
          <p:cNvPr id="12" name="CaixaDeTexto 11">
            <a:extLst>
              <a:ext uri="{FF2B5EF4-FFF2-40B4-BE49-F238E27FC236}">
                <a16:creationId xmlns:a16="http://schemas.microsoft.com/office/drawing/2014/main" id="{BC9EEBE6-94E9-470D-A1C6-C2A04C41039A}"/>
              </a:ext>
            </a:extLst>
          </p:cNvPr>
          <p:cNvSpPr txBox="1"/>
          <p:nvPr/>
        </p:nvSpPr>
        <p:spPr>
          <a:xfrm>
            <a:off x="2880985" y="849372"/>
            <a:ext cx="533334" cy="1015663"/>
          </a:xfrm>
          <a:prstGeom prst="rect">
            <a:avLst/>
          </a:prstGeom>
          <a:noFill/>
        </p:spPr>
        <p:txBody>
          <a:bodyPr wrap="square" rtlCol="0">
            <a:spAutoFit/>
          </a:bodyPr>
          <a:lstStyle/>
          <a:p>
            <a:pPr algn="ctr"/>
            <a:r>
              <a:rPr lang="pt-BR" sz="6000" dirty="0">
                <a:solidFill>
                  <a:srgbClr val="3B67AE"/>
                </a:solidFill>
              </a:rPr>
              <a:t>1</a:t>
            </a:r>
          </a:p>
        </p:txBody>
      </p:sp>
      <p:sp>
        <p:nvSpPr>
          <p:cNvPr id="13" name="CaixaDeTexto 12">
            <a:extLst>
              <a:ext uri="{FF2B5EF4-FFF2-40B4-BE49-F238E27FC236}">
                <a16:creationId xmlns:a16="http://schemas.microsoft.com/office/drawing/2014/main" id="{2012F556-4611-4769-9E77-E1D7AE0A601E}"/>
              </a:ext>
            </a:extLst>
          </p:cNvPr>
          <p:cNvSpPr txBox="1"/>
          <p:nvPr/>
        </p:nvSpPr>
        <p:spPr>
          <a:xfrm>
            <a:off x="2411202" y="1886308"/>
            <a:ext cx="533334" cy="1015663"/>
          </a:xfrm>
          <a:prstGeom prst="rect">
            <a:avLst/>
          </a:prstGeom>
          <a:noFill/>
        </p:spPr>
        <p:txBody>
          <a:bodyPr wrap="square" rtlCol="0">
            <a:spAutoFit/>
          </a:bodyPr>
          <a:lstStyle/>
          <a:p>
            <a:pPr algn="ctr"/>
            <a:r>
              <a:rPr lang="pt-BR" sz="6000" dirty="0">
                <a:solidFill>
                  <a:srgbClr val="3B67AE"/>
                </a:solidFill>
              </a:rPr>
              <a:t>2</a:t>
            </a:r>
          </a:p>
        </p:txBody>
      </p:sp>
      <p:sp>
        <p:nvSpPr>
          <p:cNvPr id="14" name="CaixaDeTexto 13">
            <a:extLst>
              <a:ext uri="{FF2B5EF4-FFF2-40B4-BE49-F238E27FC236}">
                <a16:creationId xmlns:a16="http://schemas.microsoft.com/office/drawing/2014/main" id="{70025858-C328-43DA-9578-A9A1AA0A5E40}"/>
              </a:ext>
            </a:extLst>
          </p:cNvPr>
          <p:cNvSpPr txBox="1"/>
          <p:nvPr/>
        </p:nvSpPr>
        <p:spPr>
          <a:xfrm>
            <a:off x="1931544" y="2915136"/>
            <a:ext cx="533334" cy="1015663"/>
          </a:xfrm>
          <a:prstGeom prst="rect">
            <a:avLst/>
          </a:prstGeom>
          <a:noFill/>
        </p:spPr>
        <p:txBody>
          <a:bodyPr wrap="square" rtlCol="0">
            <a:spAutoFit/>
          </a:bodyPr>
          <a:lstStyle/>
          <a:p>
            <a:pPr algn="ctr"/>
            <a:r>
              <a:rPr lang="pt-BR" sz="6000">
                <a:solidFill>
                  <a:srgbClr val="3B67AE"/>
                </a:solidFill>
              </a:rPr>
              <a:t>3</a:t>
            </a:r>
            <a:endParaRPr lang="pt-BR" sz="6000" dirty="0">
              <a:solidFill>
                <a:srgbClr val="3B67AE"/>
              </a:solidFill>
            </a:endParaRPr>
          </a:p>
        </p:txBody>
      </p:sp>
      <p:sp>
        <p:nvSpPr>
          <p:cNvPr id="15" name="CaixaDeTexto 14">
            <a:extLst>
              <a:ext uri="{FF2B5EF4-FFF2-40B4-BE49-F238E27FC236}">
                <a16:creationId xmlns:a16="http://schemas.microsoft.com/office/drawing/2014/main" id="{9436E44D-4B92-46FA-8A70-98DA63EF6F3A}"/>
              </a:ext>
            </a:extLst>
          </p:cNvPr>
          <p:cNvSpPr txBox="1"/>
          <p:nvPr/>
        </p:nvSpPr>
        <p:spPr>
          <a:xfrm>
            <a:off x="1425453" y="3930799"/>
            <a:ext cx="533334" cy="1015663"/>
          </a:xfrm>
          <a:prstGeom prst="rect">
            <a:avLst/>
          </a:prstGeom>
          <a:noFill/>
        </p:spPr>
        <p:txBody>
          <a:bodyPr wrap="square" rtlCol="0">
            <a:spAutoFit/>
          </a:bodyPr>
          <a:lstStyle/>
          <a:p>
            <a:pPr algn="ctr"/>
            <a:r>
              <a:rPr lang="pt-BR" sz="6000">
                <a:solidFill>
                  <a:srgbClr val="3B67AE"/>
                </a:solidFill>
              </a:rPr>
              <a:t>4</a:t>
            </a:r>
            <a:endParaRPr lang="pt-BR" sz="6000" dirty="0">
              <a:solidFill>
                <a:srgbClr val="3B67AE"/>
              </a:solidFill>
            </a:endParaRPr>
          </a:p>
        </p:txBody>
      </p:sp>
      <p:sp>
        <p:nvSpPr>
          <p:cNvPr id="16" name="CaixaDeTexto 15">
            <a:extLst>
              <a:ext uri="{FF2B5EF4-FFF2-40B4-BE49-F238E27FC236}">
                <a16:creationId xmlns:a16="http://schemas.microsoft.com/office/drawing/2014/main" id="{039C3CAB-9ADE-441A-8DDB-16D62D675019}"/>
              </a:ext>
            </a:extLst>
          </p:cNvPr>
          <p:cNvSpPr txBox="1"/>
          <p:nvPr/>
        </p:nvSpPr>
        <p:spPr>
          <a:xfrm>
            <a:off x="964845" y="4959212"/>
            <a:ext cx="533334" cy="1015663"/>
          </a:xfrm>
          <a:prstGeom prst="rect">
            <a:avLst/>
          </a:prstGeom>
          <a:noFill/>
        </p:spPr>
        <p:txBody>
          <a:bodyPr wrap="square" rtlCol="0">
            <a:spAutoFit/>
          </a:bodyPr>
          <a:lstStyle/>
          <a:p>
            <a:pPr algn="ctr"/>
            <a:r>
              <a:rPr lang="pt-BR" sz="6000">
                <a:solidFill>
                  <a:srgbClr val="3B67AE"/>
                </a:solidFill>
              </a:rPr>
              <a:t>5</a:t>
            </a:r>
            <a:endParaRPr lang="pt-BR" sz="6000" dirty="0">
              <a:solidFill>
                <a:srgbClr val="3B67AE"/>
              </a:solidFill>
            </a:endParaRPr>
          </a:p>
        </p:txBody>
      </p:sp>
      <p:sp>
        <p:nvSpPr>
          <p:cNvPr id="61" name="CaixaDeTexto 60">
            <a:extLst>
              <a:ext uri="{FF2B5EF4-FFF2-40B4-BE49-F238E27FC236}">
                <a16:creationId xmlns:a16="http://schemas.microsoft.com/office/drawing/2014/main" id="{ED2B0C63-D8F0-4F68-854D-360CFA720A4E}"/>
              </a:ext>
            </a:extLst>
          </p:cNvPr>
          <p:cNvSpPr txBox="1"/>
          <p:nvPr/>
        </p:nvSpPr>
        <p:spPr>
          <a:xfrm>
            <a:off x="3829050" y="923925"/>
            <a:ext cx="7571589" cy="861774"/>
          </a:xfrm>
          <a:prstGeom prst="rect">
            <a:avLst/>
          </a:prstGeom>
          <a:noFill/>
        </p:spPr>
        <p:txBody>
          <a:bodyPr wrap="square" rtlCol="0">
            <a:spAutoFit/>
          </a:bodyPr>
          <a:lstStyle/>
          <a:p>
            <a:r>
              <a:rPr lang="pt-BR" b="1" u="sng" dirty="0">
                <a:solidFill>
                  <a:schemeClr val="bg1"/>
                </a:solidFill>
              </a:rPr>
              <a:t>ANGRA 3</a:t>
            </a:r>
          </a:p>
          <a:p>
            <a:pPr marL="285750" indent="-285750">
              <a:buFont typeface="Arial" panose="020B0604020202020204" pitchFamily="34" charset="0"/>
              <a:buChar char="•"/>
            </a:pPr>
            <a:r>
              <a:rPr lang="pt-BR" sz="1600" b="1" dirty="0">
                <a:solidFill>
                  <a:schemeClr val="bg1"/>
                </a:solidFill>
              </a:rPr>
              <a:t>Modelagem</a:t>
            </a:r>
            <a:r>
              <a:rPr lang="pt-BR" sz="1600" dirty="0">
                <a:solidFill>
                  <a:schemeClr val="bg1"/>
                </a:solidFill>
              </a:rPr>
              <a:t> para viabilização econômica da usina e estudos do BNDES.</a:t>
            </a:r>
          </a:p>
          <a:p>
            <a:pPr marL="285750" indent="-285750">
              <a:buFont typeface="Arial" panose="020B0604020202020204" pitchFamily="34" charset="0"/>
              <a:buChar char="•"/>
            </a:pPr>
            <a:r>
              <a:rPr lang="pt-BR" sz="1600" dirty="0">
                <a:solidFill>
                  <a:schemeClr val="bg1"/>
                </a:solidFill>
              </a:rPr>
              <a:t>Cálculo do </a:t>
            </a:r>
            <a:r>
              <a:rPr lang="pt-BR" sz="1600" b="1" dirty="0">
                <a:solidFill>
                  <a:schemeClr val="bg1"/>
                </a:solidFill>
              </a:rPr>
              <a:t>preço da energia </a:t>
            </a:r>
            <a:r>
              <a:rPr lang="pt-BR" sz="1600" dirty="0">
                <a:solidFill>
                  <a:schemeClr val="bg1"/>
                </a:solidFill>
              </a:rPr>
              <a:t>para aprovação pelo </a:t>
            </a:r>
            <a:r>
              <a:rPr lang="pt-BR" sz="1600" b="1" dirty="0">
                <a:solidFill>
                  <a:schemeClr val="bg1"/>
                </a:solidFill>
              </a:rPr>
              <a:t>CNPE</a:t>
            </a:r>
            <a:r>
              <a:rPr lang="pt-BR" sz="1600" dirty="0">
                <a:solidFill>
                  <a:schemeClr val="bg1"/>
                </a:solidFill>
              </a:rPr>
              <a:t>.</a:t>
            </a:r>
          </a:p>
        </p:txBody>
      </p:sp>
      <p:sp>
        <p:nvSpPr>
          <p:cNvPr id="62" name="CaixaDeTexto 61">
            <a:extLst>
              <a:ext uri="{FF2B5EF4-FFF2-40B4-BE49-F238E27FC236}">
                <a16:creationId xmlns:a16="http://schemas.microsoft.com/office/drawing/2014/main" id="{DBFE0068-E215-4F0A-BAA3-32E8D3B8E3ED}"/>
              </a:ext>
            </a:extLst>
          </p:cNvPr>
          <p:cNvSpPr txBox="1"/>
          <p:nvPr/>
        </p:nvSpPr>
        <p:spPr>
          <a:xfrm>
            <a:off x="3267075" y="1962277"/>
            <a:ext cx="7571589" cy="861774"/>
          </a:xfrm>
          <a:prstGeom prst="rect">
            <a:avLst/>
          </a:prstGeom>
          <a:noFill/>
        </p:spPr>
        <p:txBody>
          <a:bodyPr wrap="square" rtlCol="0">
            <a:spAutoFit/>
          </a:bodyPr>
          <a:lstStyle/>
          <a:p>
            <a:r>
              <a:rPr lang="pt-BR" b="1" u="sng" dirty="0">
                <a:solidFill>
                  <a:schemeClr val="bg1"/>
                </a:solidFill>
              </a:rPr>
              <a:t>Desestatização </a:t>
            </a:r>
            <a:r>
              <a:rPr lang="pt-BR" b="1" u="sng" dirty="0" smtClean="0">
                <a:solidFill>
                  <a:schemeClr val="bg1"/>
                </a:solidFill>
              </a:rPr>
              <a:t>da COPEL</a:t>
            </a:r>
            <a:endParaRPr lang="pt-BR" b="1" u="sng" dirty="0">
              <a:solidFill>
                <a:schemeClr val="bg1"/>
              </a:solidFill>
            </a:endParaRPr>
          </a:p>
          <a:p>
            <a:pPr marL="285750" indent="-285750">
              <a:buFont typeface="Arial" panose="020B0604020202020204" pitchFamily="34" charset="0"/>
              <a:buChar char="•"/>
            </a:pPr>
            <a:r>
              <a:rPr lang="pt-BR" sz="1600" dirty="0" smtClean="0">
                <a:solidFill>
                  <a:schemeClr val="bg1"/>
                </a:solidFill>
              </a:rPr>
              <a:t>Desestatização da </a:t>
            </a:r>
            <a:r>
              <a:rPr lang="pt-BR" sz="1600" b="1" dirty="0">
                <a:solidFill>
                  <a:schemeClr val="bg1"/>
                </a:solidFill>
              </a:rPr>
              <a:t>UHE Foz do Areia </a:t>
            </a:r>
            <a:r>
              <a:rPr lang="pt-BR" sz="1600" dirty="0">
                <a:solidFill>
                  <a:schemeClr val="bg1"/>
                </a:solidFill>
              </a:rPr>
              <a:t>– </a:t>
            </a:r>
            <a:r>
              <a:rPr lang="pt-BR" sz="1600" dirty="0" smtClean="0">
                <a:solidFill>
                  <a:schemeClr val="bg1"/>
                </a:solidFill>
              </a:rPr>
              <a:t>Valor mínimo de outorga de </a:t>
            </a:r>
            <a:r>
              <a:rPr lang="pt-BR" sz="1600" b="1" dirty="0" smtClean="0">
                <a:solidFill>
                  <a:schemeClr val="bg1"/>
                </a:solidFill>
              </a:rPr>
              <a:t>R</a:t>
            </a:r>
            <a:r>
              <a:rPr lang="pt-BR" sz="1600" b="1" dirty="0">
                <a:solidFill>
                  <a:schemeClr val="bg1"/>
                </a:solidFill>
              </a:rPr>
              <a:t>$ 1,83 </a:t>
            </a:r>
            <a:r>
              <a:rPr lang="pt-BR" sz="1600" b="1" dirty="0" smtClean="0">
                <a:solidFill>
                  <a:schemeClr val="bg1"/>
                </a:solidFill>
              </a:rPr>
              <a:t>bilhão.</a:t>
            </a:r>
          </a:p>
          <a:p>
            <a:pPr marL="285750" indent="-285750">
              <a:buFont typeface="Arial" panose="020B0604020202020204" pitchFamily="34" charset="0"/>
              <a:buChar char="•"/>
            </a:pPr>
            <a:r>
              <a:rPr lang="pt-BR" sz="1600" b="1" dirty="0" smtClean="0">
                <a:solidFill>
                  <a:schemeClr val="bg1"/>
                </a:solidFill>
              </a:rPr>
              <a:t> </a:t>
            </a:r>
            <a:r>
              <a:rPr lang="pt-BR" sz="1600" dirty="0" smtClean="0">
                <a:solidFill>
                  <a:schemeClr val="bg1"/>
                </a:solidFill>
              </a:rPr>
              <a:t>Nova frente: início da </a:t>
            </a:r>
            <a:r>
              <a:rPr lang="pt-BR" sz="1600" b="1" dirty="0" smtClean="0">
                <a:solidFill>
                  <a:schemeClr val="bg1"/>
                </a:solidFill>
              </a:rPr>
              <a:t>modelagem</a:t>
            </a:r>
            <a:r>
              <a:rPr lang="pt-BR" sz="1600" dirty="0" smtClean="0">
                <a:solidFill>
                  <a:schemeClr val="bg1"/>
                </a:solidFill>
              </a:rPr>
              <a:t> de desestatização da Copel.</a:t>
            </a:r>
            <a:endParaRPr lang="pt-BR" sz="1600" dirty="0">
              <a:solidFill>
                <a:schemeClr val="bg1"/>
              </a:solidFill>
            </a:endParaRPr>
          </a:p>
        </p:txBody>
      </p:sp>
      <p:sp>
        <p:nvSpPr>
          <p:cNvPr id="63" name="CaixaDeTexto 62">
            <a:extLst>
              <a:ext uri="{FF2B5EF4-FFF2-40B4-BE49-F238E27FC236}">
                <a16:creationId xmlns:a16="http://schemas.microsoft.com/office/drawing/2014/main" id="{E243811E-176C-42D6-B521-492E4EEB1548}"/>
              </a:ext>
            </a:extLst>
          </p:cNvPr>
          <p:cNvSpPr txBox="1"/>
          <p:nvPr/>
        </p:nvSpPr>
        <p:spPr>
          <a:xfrm>
            <a:off x="2762250" y="2994451"/>
            <a:ext cx="7571589" cy="861774"/>
          </a:xfrm>
          <a:prstGeom prst="rect">
            <a:avLst/>
          </a:prstGeom>
          <a:noFill/>
        </p:spPr>
        <p:txBody>
          <a:bodyPr wrap="square" rtlCol="0">
            <a:spAutoFit/>
          </a:bodyPr>
          <a:lstStyle/>
          <a:p>
            <a:r>
              <a:rPr lang="pt-BR" b="1" u="sng" dirty="0">
                <a:solidFill>
                  <a:schemeClr val="bg1"/>
                </a:solidFill>
              </a:rPr>
              <a:t>Itaipu – Revisão do Anexo C</a:t>
            </a:r>
          </a:p>
          <a:p>
            <a:pPr marL="285750" indent="-285750">
              <a:buFont typeface="Arial" panose="020B0604020202020204" pitchFamily="34" charset="0"/>
              <a:buChar char="•"/>
            </a:pPr>
            <a:r>
              <a:rPr lang="pt-BR" sz="1600" dirty="0">
                <a:solidFill>
                  <a:schemeClr val="bg1"/>
                </a:solidFill>
              </a:rPr>
              <a:t>Negociações para a definição da tarifa de 2023.</a:t>
            </a:r>
          </a:p>
          <a:p>
            <a:pPr marL="285750" indent="-285750">
              <a:buFont typeface="Arial" panose="020B0604020202020204" pitchFamily="34" charset="0"/>
              <a:buChar char="•"/>
            </a:pPr>
            <a:r>
              <a:rPr lang="pt-BR" sz="1600" dirty="0">
                <a:solidFill>
                  <a:schemeClr val="bg1"/>
                </a:solidFill>
              </a:rPr>
              <a:t>Avaliação de modelos de comercialização de energia após 2023.</a:t>
            </a:r>
          </a:p>
        </p:txBody>
      </p:sp>
      <p:sp>
        <p:nvSpPr>
          <p:cNvPr id="64" name="CaixaDeTexto 63">
            <a:extLst>
              <a:ext uri="{FF2B5EF4-FFF2-40B4-BE49-F238E27FC236}">
                <a16:creationId xmlns:a16="http://schemas.microsoft.com/office/drawing/2014/main" id="{55A88471-364E-4449-984C-96E17D096C63}"/>
              </a:ext>
            </a:extLst>
          </p:cNvPr>
          <p:cNvSpPr txBox="1"/>
          <p:nvPr/>
        </p:nvSpPr>
        <p:spPr>
          <a:xfrm>
            <a:off x="2310205" y="4036150"/>
            <a:ext cx="7571589" cy="861774"/>
          </a:xfrm>
          <a:prstGeom prst="rect">
            <a:avLst/>
          </a:prstGeom>
          <a:noFill/>
        </p:spPr>
        <p:txBody>
          <a:bodyPr wrap="square" rtlCol="0">
            <a:spAutoFit/>
          </a:bodyPr>
          <a:lstStyle/>
          <a:p>
            <a:r>
              <a:rPr lang="pt-BR" b="1" u="sng" dirty="0">
                <a:solidFill>
                  <a:schemeClr val="bg1"/>
                </a:solidFill>
              </a:rPr>
              <a:t>Concessões vincendas de distribuição de energia elétrica</a:t>
            </a:r>
          </a:p>
          <a:p>
            <a:pPr marL="285750" indent="-285750">
              <a:buFont typeface="Arial" panose="020B0604020202020204" pitchFamily="34" charset="0"/>
              <a:buChar char="•"/>
            </a:pPr>
            <a:r>
              <a:rPr lang="pt-BR" sz="1600" b="1" dirty="0">
                <a:solidFill>
                  <a:schemeClr val="bg1"/>
                </a:solidFill>
              </a:rPr>
              <a:t>20 concessões </a:t>
            </a:r>
            <a:r>
              <a:rPr lang="pt-BR" sz="1600" dirty="0">
                <a:solidFill>
                  <a:schemeClr val="bg1"/>
                </a:solidFill>
              </a:rPr>
              <a:t>de distribuição de energia elétrica a vencer entre </a:t>
            </a:r>
            <a:r>
              <a:rPr lang="pt-BR" sz="1600" b="1" dirty="0">
                <a:solidFill>
                  <a:schemeClr val="bg1"/>
                </a:solidFill>
              </a:rPr>
              <a:t>2025 e 2031</a:t>
            </a:r>
            <a:r>
              <a:rPr lang="pt-BR" sz="1600" dirty="0">
                <a:solidFill>
                  <a:schemeClr val="bg1"/>
                </a:solidFill>
              </a:rPr>
              <a:t>.</a:t>
            </a:r>
          </a:p>
          <a:p>
            <a:pPr marL="285750" indent="-285750">
              <a:buFont typeface="Arial" panose="020B0604020202020204" pitchFamily="34" charset="0"/>
              <a:buChar char="•"/>
            </a:pPr>
            <a:r>
              <a:rPr lang="pt-BR" sz="1600" b="1" dirty="0">
                <a:solidFill>
                  <a:schemeClr val="bg1"/>
                </a:solidFill>
              </a:rPr>
              <a:t>Consulta Pública </a:t>
            </a:r>
            <a:r>
              <a:rPr lang="pt-BR" sz="1600" dirty="0">
                <a:solidFill>
                  <a:schemeClr val="bg1"/>
                </a:solidFill>
              </a:rPr>
              <a:t>sobre as diretrizes para o </a:t>
            </a:r>
            <a:r>
              <a:rPr lang="pt-BR" sz="1600" b="1" dirty="0">
                <a:solidFill>
                  <a:schemeClr val="bg1"/>
                </a:solidFill>
              </a:rPr>
              <a:t>novo contrato </a:t>
            </a:r>
            <a:r>
              <a:rPr lang="pt-BR" sz="1600" dirty="0">
                <a:solidFill>
                  <a:schemeClr val="bg1"/>
                </a:solidFill>
              </a:rPr>
              <a:t>de concessão.</a:t>
            </a:r>
          </a:p>
        </p:txBody>
      </p:sp>
      <p:sp>
        <p:nvSpPr>
          <p:cNvPr id="65" name="CaixaDeTexto 64">
            <a:extLst>
              <a:ext uri="{FF2B5EF4-FFF2-40B4-BE49-F238E27FC236}">
                <a16:creationId xmlns:a16="http://schemas.microsoft.com/office/drawing/2014/main" id="{DE0F2CB1-B749-4838-914D-5203BC6E4E0D}"/>
              </a:ext>
            </a:extLst>
          </p:cNvPr>
          <p:cNvSpPr txBox="1"/>
          <p:nvPr/>
        </p:nvSpPr>
        <p:spPr>
          <a:xfrm>
            <a:off x="1824430" y="5068324"/>
            <a:ext cx="7571589" cy="861774"/>
          </a:xfrm>
          <a:prstGeom prst="rect">
            <a:avLst/>
          </a:prstGeom>
          <a:noFill/>
        </p:spPr>
        <p:txBody>
          <a:bodyPr wrap="square" rtlCol="0">
            <a:spAutoFit/>
          </a:bodyPr>
          <a:lstStyle/>
          <a:p>
            <a:r>
              <a:rPr lang="pt-BR" b="1" u="sng" dirty="0" smtClean="0">
                <a:solidFill>
                  <a:schemeClr val="bg1"/>
                </a:solidFill>
              </a:rPr>
              <a:t>Compartilhamento de Postes</a:t>
            </a:r>
            <a:endParaRPr lang="pt-BR" b="1" u="sng" dirty="0">
              <a:solidFill>
                <a:schemeClr val="bg1"/>
              </a:solidFill>
            </a:endParaRPr>
          </a:p>
          <a:p>
            <a:pPr marL="285750" indent="-285750">
              <a:buFont typeface="Arial" panose="020B0604020202020204" pitchFamily="34" charset="0"/>
              <a:buChar char="•"/>
            </a:pPr>
            <a:r>
              <a:rPr lang="pt-BR" sz="1600" dirty="0" smtClean="0">
                <a:solidFill>
                  <a:schemeClr val="bg1"/>
                </a:solidFill>
              </a:rPr>
              <a:t>Interlocução com o setor de telecomunicações para definir alternativas para o </a:t>
            </a:r>
            <a:r>
              <a:rPr lang="pt-BR" sz="1600" b="1" dirty="0" smtClean="0">
                <a:solidFill>
                  <a:schemeClr val="bg1"/>
                </a:solidFill>
              </a:rPr>
              <a:t>compartilhamento de infraestruturas </a:t>
            </a:r>
            <a:r>
              <a:rPr lang="pt-BR" sz="1600" dirty="0" smtClean="0">
                <a:solidFill>
                  <a:schemeClr val="bg1"/>
                </a:solidFill>
              </a:rPr>
              <a:t>do setor de energia elétrica.</a:t>
            </a:r>
            <a:endParaRPr lang="pt-BR" sz="1600" dirty="0">
              <a:solidFill>
                <a:schemeClr val="bg1"/>
              </a:solidFill>
            </a:endParaRPr>
          </a:p>
        </p:txBody>
      </p:sp>
      <p:sp>
        <p:nvSpPr>
          <p:cNvPr id="2" name="CaixaDeTexto 1">
            <a:extLst>
              <a:ext uri="{FF2B5EF4-FFF2-40B4-BE49-F238E27FC236}">
                <a16:creationId xmlns:a16="http://schemas.microsoft.com/office/drawing/2014/main" id="{98B43CAD-F0C6-6826-32FF-4C050520E802}"/>
              </a:ext>
            </a:extLst>
          </p:cNvPr>
          <p:cNvSpPr txBox="1"/>
          <p:nvPr/>
        </p:nvSpPr>
        <p:spPr>
          <a:xfrm>
            <a:off x="847724" y="206801"/>
            <a:ext cx="11400639" cy="523220"/>
          </a:xfrm>
          <a:prstGeom prst="rect">
            <a:avLst/>
          </a:prstGeom>
          <a:noFill/>
        </p:spPr>
        <p:txBody>
          <a:bodyPr wrap="square" rtlCol="0">
            <a:spAutoFit/>
          </a:bodyPr>
          <a:lstStyle/>
          <a:p>
            <a:r>
              <a:rPr lang="pt-BR" sz="2800" b="1" dirty="0">
                <a:solidFill>
                  <a:schemeClr val="tx1">
                    <a:lumMod val="75000"/>
                    <a:lumOff val="25000"/>
                  </a:schemeClr>
                </a:solidFill>
              </a:rPr>
              <a:t>Ações em andamento e outras entregas</a:t>
            </a:r>
          </a:p>
        </p:txBody>
      </p:sp>
      <p:sp>
        <p:nvSpPr>
          <p:cNvPr id="3" name="Retângulo 2">
            <a:extLst>
              <a:ext uri="{FF2B5EF4-FFF2-40B4-BE49-F238E27FC236}">
                <a16:creationId xmlns:a16="http://schemas.microsoft.com/office/drawing/2014/main" id="{89E49151-9611-C637-9D54-4D9209F06717}"/>
              </a:ext>
            </a:extLst>
          </p:cNvPr>
          <p:cNvSpPr/>
          <p:nvPr/>
        </p:nvSpPr>
        <p:spPr>
          <a:xfrm>
            <a:off x="668413" y="120893"/>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788769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m 19"/>
          <p:cNvPicPr>
            <a:picLocks noChangeAspect="1"/>
          </p:cNvPicPr>
          <p:nvPr/>
        </p:nvPicPr>
        <p:blipFill>
          <a:blip r:embed="rId2"/>
          <a:stretch>
            <a:fillRect/>
          </a:stretch>
        </p:blipFill>
        <p:spPr>
          <a:xfrm>
            <a:off x="1548" y="-18541"/>
            <a:ext cx="12190476" cy="4107297"/>
          </a:xfrm>
          <a:prstGeom prst="rect">
            <a:avLst/>
          </a:prstGeom>
        </p:spPr>
      </p:pic>
      <p:pic>
        <p:nvPicPr>
          <p:cNvPr id="25" name="Imagem 24"/>
          <p:cNvPicPr>
            <a:picLocks noChangeAspect="1"/>
          </p:cNvPicPr>
          <p:nvPr/>
        </p:nvPicPr>
        <p:blipFill rotWithShape="1">
          <a:blip r:embed="rId3"/>
          <a:srcRect t="38491" b="17963"/>
          <a:stretch/>
        </p:blipFill>
        <p:spPr>
          <a:xfrm>
            <a:off x="1548" y="1533589"/>
            <a:ext cx="12190476" cy="1788488"/>
          </a:xfrm>
          <a:prstGeom prst="rect">
            <a:avLst/>
          </a:prstGeom>
        </p:spPr>
      </p:pic>
      <p:sp>
        <p:nvSpPr>
          <p:cNvPr id="23" name="Retângulo 22"/>
          <p:cNvSpPr/>
          <p:nvPr/>
        </p:nvSpPr>
        <p:spPr>
          <a:xfrm flipV="1">
            <a:off x="-14168" y="-18536"/>
            <a:ext cx="12206168" cy="4114985"/>
          </a:xfrm>
          <a:prstGeom prst="rect">
            <a:avLst/>
          </a:prstGeom>
          <a:gradFill>
            <a:gsLst>
              <a:gs pos="0">
                <a:schemeClr val="tx2">
                  <a:lumMod val="75000"/>
                  <a:alpha val="36000"/>
                </a:schemeClr>
              </a:gs>
              <a:gs pos="70000">
                <a:srgbClr val="224A90">
                  <a:alpha val="60000"/>
                </a:srgbClr>
              </a:gs>
              <a:gs pos="83000">
                <a:srgbClr val="224A90">
                  <a:alpha val="68000"/>
                </a:srgbClr>
              </a:gs>
              <a:gs pos="100000">
                <a:schemeClr val="accent1">
                  <a:lumMod val="75000"/>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aixaDeTexto 2">
            <a:extLst>
              <a:ext uri="{FF2B5EF4-FFF2-40B4-BE49-F238E27FC236}">
                <a16:creationId xmlns:a16="http://schemas.microsoft.com/office/drawing/2014/main" id="{7351C50D-0BF9-412A-8571-773DAA8DDB6C}"/>
              </a:ext>
            </a:extLst>
          </p:cNvPr>
          <p:cNvSpPr txBox="1"/>
          <p:nvPr/>
        </p:nvSpPr>
        <p:spPr>
          <a:xfrm>
            <a:off x="144736" y="5053448"/>
            <a:ext cx="100879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E7E6E6">
                    <a:lumMod val="25000"/>
                  </a:srgbClr>
                </a:solidFill>
                <a:effectLst/>
                <a:uLnTx/>
                <a:uFillTx/>
                <a:latin typeface="Arial Black" panose="020B0A04020102020204" pitchFamily="34" charset="0"/>
                <a:ea typeface="+mn-ea"/>
                <a:cs typeface="+mn-cs"/>
              </a:rPr>
              <a:t>Ministério de Minas e Energia</a:t>
            </a:r>
          </a:p>
        </p:txBody>
      </p:sp>
      <p:sp>
        <p:nvSpPr>
          <p:cNvPr id="15" name="Retângulo 14"/>
          <p:cNvSpPr/>
          <p:nvPr/>
        </p:nvSpPr>
        <p:spPr>
          <a:xfrm>
            <a:off x="1548" y="-10847"/>
            <a:ext cx="526275" cy="752720"/>
          </a:xfrm>
          <a:prstGeom prst="rect">
            <a:avLst/>
          </a:prstGeom>
          <a:solidFill>
            <a:srgbClr val="0038A8">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tângulo 15"/>
          <p:cNvSpPr/>
          <p:nvPr/>
        </p:nvSpPr>
        <p:spPr>
          <a:xfrm>
            <a:off x="-14168" y="594556"/>
            <a:ext cx="309277" cy="609584"/>
          </a:xfrm>
          <a:prstGeom prst="rect">
            <a:avLst/>
          </a:prstGeom>
          <a:solidFill>
            <a:schemeClr val="accent6">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CaixaDeTexto 1">
            <a:extLst>
              <a:ext uri="{FF2B5EF4-FFF2-40B4-BE49-F238E27FC236}">
                <a16:creationId xmlns:a16="http://schemas.microsoft.com/office/drawing/2014/main" id="{4571FE7A-2D11-0478-BCAB-54E72983F0E2}"/>
              </a:ext>
            </a:extLst>
          </p:cNvPr>
          <p:cNvSpPr txBox="1"/>
          <p:nvPr/>
        </p:nvSpPr>
        <p:spPr>
          <a:xfrm>
            <a:off x="447450" y="1523522"/>
            <a:ext cx="11587095"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8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Planejamento </a:t>
            </a:r>
            <a:r>
              <a:rPr kumimoji="0" lang="pt-BR"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e Desenvolvimento</a:t>
            </a:r>
            <a:r>
              <a:rPr kumimoji="0" lang="pt-BR" sz="48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pt-BR"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Energético</a:t>
            </a:r>
          </a:p>
        </p:txBody>
      </p:sp>
    </p:spTree>
    <p:extLst>
      <p:ext uri="{BB962C8B-B14F-4D97-AF65-F5344CB8AC3E}">
        <p14:creationId xmlns:p14="http://schemas.microsoft.com/office/powerpoint/2010/main" val="3065171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77EFD1-A389-4C83-93C7-56F288CD66AD}"/>
              </a:ext>
            </a:extLst>
          </p:cNvPr>
          <p:cNvSpPr>
            <a:spLocks noGrp="1"/>
          </p:cNvSpPr>
          <p:nvPr>
            <p:ph type="title"/>
          </p:nvPr>
        </p:nvSpPr>
        <p:spPr>
          <a:xfrm>
            <a:off x="714433" y="829879"/>
            <a:ext cx="10168128" cy="695037"/>
          </a:xfrm>
        </p:spPr>
        <p:txBody>
          <a:bodyPr>
            <a:normAutofit/>
          </a:bodyPr>
          <a:lstStyle/>
          <a:p>
            <a:pPr>
              <a:lnSpc>
                <a:spcPct val="100000"/>
              </a:lnSpc>
              <a:spcBef>
                <a:spcPts val="0"/>
              </a:spcBef>
              <a:defRPr/>
            </a:pPr>
            <a:r>
              <a:rPr lang="pt-BR" sz="2400" b="1" dirty="0">
                <a:solidFill>
                  <a:schemeClr val="tx1">
                    <a:lumMod val="65000"/>
                    <a:lumOff val="35000"/>
                  </a:schemeClr>
                </a:solidFill>
                <a:latin typeface="Arial Black" panose="020B0A04020102020204" pitchFamily="34" charset="0"/>
                <a:ea typeface="+mn-ea"/>
                <a:cs typeface="+mn-cs"/>
              </a:rPr>
              <a:t>Leilões de Geração e Transmissão (2022)</a:t>
            </a:r>
          </a:p>
        </p:txBody>
      </p:sp>
      <p:sp>
        <p:nvSpPr>
          <p:cNvPr id="4" name="Retângulo 3">
            <a:extLst>
              <a:ext uri="{FF2B5EF4-FFF2-40B4-BE49-F238E27FC236}">
                <a16:creationId xmlns:a16="http://schemas.microsoft.com/office/drawing/2014/main" id="{C149A348-BFFF-49D5-8674-FC5F0035931D}"/>
              </a:ext>
            </a:extLst>
          </p:cNvPr>
          <p:cNvSpPr/>
          <p:nvPr/>
        </p:nvSpPr>
        <p:spPr>
          <a:xfrm>
            <a:off x="0" y="6143625"/>
            <a:ext cx="12192000" cy="714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descr="Uma imagem contendo medidor, relógio&#10;&#10;Descrição gerada automaticamente">
            <a:extLst>
              <a:ext uri="{FF2B5EF4-FFF2-40B4-BE49-F238E27FC236}">
                <a16:creationId xmlns:a16="http://schemas.microsoft.com/office/drawing/2014/main" id="{600B110F-C7B9-4198-89AB-B834BF72D3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06621" y="6310169"/>
            <a:ext cx="2314401" cy="501196"/>
          </a:xfrm>
          <a:prstGeom prst="rect">
            <a:avLst/>
          </a:prstGeom>
        </p:spPr>
      </p:pic>
      <p:cxnSp>
        <p:nvCxnSpPr>
          <p:cNvPr id="6" name="Conector reto 5">
            <a:extLst>
              <a:ext uri="{FF2B5EF4-FFF2-40B4-BE49-F238E27FC236}">
                <a16:creationId xmlns:a16="http://schemas.microsoft.com/office/drawing/2014/main" id="{147F622F-8190-4310-AA71-84A6B4A8365D}"/>
              </a:ext>
            </a:extLst>
          </p:cNvPr>
          <p:cNvCxnSpPr>
            <a:cxnSpLocks/>
          </p:cNvCxnSpPr>
          <p:nvPr/>
        </p:nvCxnSpPr>
        <p:spPr>
          <a:xfrm flipH="1">
            <a:off x="0" y="6143625"/>
            <a:ext cx="12192001" cy="0"/>
          </a:xfrm>
          <a:prstGeom prst="line">
            <a:avLst/>
          </a:prstGeom>
          <a:ln w="25400" cmpd="dbl">
            <a:solidFill>
              <a:srgbClr val="00973A"/>
            </a:solidFill>
          </a:ln>
        </p:spPr>
        <p:style>
          <a:lnRef idx="1">
            <a:schemeClr val="accent1"/>
          </a:lnRef>
          <a:fillRef idx="0">
            <a:schemeClr val="accent1"/>
          </a:fillRef>
          <a:effectRef idx="0">
            <a:schemeClr val="accent1"/>
          </a:effectRef>
          <a:fontRef idx="minor">
            <a:schemeClr val="tx1"/>
          </a:fontRef>
        </p:style>
      </p:cxnSp>
      <p:pic>
        <p:nvPicPr>
          <p:cNvPr id="7" name="Imagem 6">
            <a:extLst>
              <a:ext uri="{FF2B5EF4-FFF2-40B4-BE49-F238E27FC236}">
                <a16:creationId xmlns:a16="http://schemas.microsoft.com/office/drawing/2014/main" id="{307D8DE6-9BE5-49D1-B631-0B444032D48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8107" y="6231033"/>
            <a:ext cx="2457864" cy="538648"/>
          </a:xfrm>
          <a:prstGeom prst="rect">
            <a:avLst/>
          </a:prstGeom>
        </p:spPr>
      </p:pic>
      <p:pic>
        <p:nvPicPr>
          <p:cNvPr id="12" name="Imagem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2622" y="2090738"/>
            <a:ext cx="248341" cy="248341"/>
          </a:xfrm>
          <a:prstGeom prst="rect">
            <a:avLst/>
          </a:prstGeom>
        </p:spPr>
      </p:pic>
      <p:pic>
        <p:nvPicPr>
          <p:cNvPr id="13" name="Imagem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7870" y="2245310"/>
            <a:ext cx="421351" cy="421351"/>
          </a:xfrm>
          <a:prstGeom prst="rect">
            <a:avLst/>
          </a:prstGeom>
        </p:spPr>
      </p:pic>
      <p:pic>
        <p:nvPicPr>
          <p:cNvPr id="14" name="Imagem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30884" y="2636259"/>
            <a:ext cx="338797" cy="322573"/>
          </a:xfrm>
          <a:prstGeom prst="rect">
            <a:avLst/>
          </a:prstGeom>
        </p:spPr>
      </p:pic>
      <p:pic>
        <p:nvPicPr>
          <p:cNvPr id="15" name="Picture 2" descr="https://www.nicepng.com/png/full/264-2649742_gas-high-quality-png-icon-for-natural-gas.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3645024" y="2569610"/>
            <a:ext cx="171660" cy="24673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https://static.thenounproject.com/png/1235878-200.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23816" y="2074861"/>
            <a:ext cx="272259" cy="280097"/>
          </a:xfrm>
          <a:prstGeom prst="rect">
            <a:avLst/>
          </a:prstGeom>
          <a:noFill/>
          <a:extLst>
            <a:ext uri="{909E8E84-426E-40DD-AFC4-6F175D3DCCD1}">
              <a14:hiddenFill xmlns:a14="http://schemas.microsoft.com/office/drawing/2010/main">
                <a:solidFill>
                  <a:srgbClr val="FFFFFF"/>
                </a:solidFill>
              </a14:hiddenFill>
            </a:ext>
          </a:extLst>
        </p:spPr>
      </p:pic>
      <p:sp>
        <p:nvSpPr>
          <p:cNvPr id="18" name="Retângulo 17"/>
          <p:cNvSpPr/>
          <p:nvPr/>
        </p:nvSpPr>
        <p:spPr>
          <a:xfrm>
            <a:off x="7333267" y="1406269"/>
            <a:ext cx="2190282" cy="1054139"/>
          </a:xfrm>
          <a:prstGeom prst="rect">
            <a:avLst/>
          </a:prstGeom>
          <a:solidFill>
            <a:srgbClr val="457B9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LEN A-5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176,8 MWm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Investimentos: R$ 2,95bi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Deságio Médio: 26,38%</a:t>
            </a:r>
          </a:p>
        </p:txBody>
      </p:sp>
      <p:sp>
        <p:nvSpPr>
          <p:cNvPr id="19" name="Retângulo 18"/>
          <p:cNvSpPr/>
          <p:nvPr/>
        </p:nvSpPr>
        <p:spPr>
          <a:xfrm>
            <a:off x="4965825" y="1406269"/>
            <a:ext cx="2160895" cy="1054140"/>
          </a:xfrm>
          <a:prstGeom prst="rect">
            <a:avLst/>
          </a:prstGeom>
          <a:solidFill>
            <a:srgbClr val="457B9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LEN A-4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237,5 MWm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Investimentos: R$ 7,03bi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Deságio Médio: 9,36%</a:t>
            </a:r>
          </a:p>
        </p:txBody>
      </p:sp>
      <p:sp>
        <p:nvSpPr>
          <p:cNvPr id="20" name="Retângulo 19"/>
          <p:cNvSpPr/>
          <p:nvPr/>
        </p:nvSpPr>
        <p:spPr>
          <a:xfrm>
            <a:off x="4958641" y="2600692"/>
            <a:ext cx="2181994" cy="1062876"/>
          </a:xfrm>
          <a:prstGeom prst="rect">
            <a:avLst/>
          </a:prstGeom>
          <a:solidFill>
            <a:srgbClr val="457B9D"/>
          </a:solidFill>
          <a:ln w="12700" cap="flat" cmpd="sng" algn="ctr">
            <a:noFill/>
            <a:prstDash val="solid"/>
            <a:miter lim="800000"/>
          </a:ln>
          <a:effectLst/>
        </p:spPr>
        <p:txBody>
          <a:bodyPr rtlCol="0" anchor="ctr"/>
          <a:lstStyle/>
          <a:p>
            <a:pPr algn="ctr">
              <a:defRPr/>
            </a:pPr>
            <a:r>
              <a:rPr lang="pt-BR" sz="2000" b="1" kern="0" dirty="0">
                <a:solidFill>
                  <a:schemeClr val="accent4">
                    <a:lumMod val="60000"/>
                    <a:lumOff val="40000"/>
                  </a:schemeClr>
                </a:solidFill>
                <a:effectLst>
                  <a:outerShdw blurRad="38100" dist="38100" dir="2700000" algn="tl">
                    <a:srgbClr val="000000">
                      <a:alpha val="43137"/>
                    </a:srgbClr>
                  </a:outerShdw>
                </a:effectLst>
                <a:latin typeface="Calibri" panose="020F0502020204030204"/>
              </a:rPr>
              <a:t>Sistemas Isolados</a:t>
            </a:r>
          </a:p>
          <a:p>
            <a:pPr algn="ctr">
              <a:defRPr/>
            </a:pPr>
            <a:r>
              <a:rPr lang="pt-BR" sz="1400" kern="0" dirty="0">
                <a:solidFill>
                  <a:schemeClr val="accent4">
                    <a:lumMod val="60000"/>
                    <a:lumOff val="40000"/>
                  </a:schemeClr>
                </a:solidFill>
                <a:effectLst>
                  <a:outerShdw blurRad="38100" dist="38100" dir="2700000" algn="tl">
                    <a:srgbClr val="000000">
                      <a:alpha val="43137"/>
                    </a:srgbClr>
                  </a:outerShdw>
                </a:effectLst>
                <a:latin typeface="Calibri" panose="020F0502020204030204"/>
              </a:rPr>
              <a:t>Cancelado</a:t>
            </a:r>
          </a:p>
        </p:txBody>
      </p:sp>
      <p:sp>
        <p:nvSpPr>
          <p:cNvPr id="21" name="Retângulo 20"/>
          <p:cNvSpPr/>
          <p:nvPr/>
        </p:nvSpPr>
        <p:spPr>
          <a:xfrm>
            <a:off x="9706681" y="2573984"/>
            <a:ext cx="2190282" cy="1054139"/>
          </a:xfrm>
          <a:prstGeom prst="rect">
            <a:avLst/>
          </a:prstGeom>
          <a:solidFill>
            <a:srgbClr val="457B9D"/>
          </a:solidFill>
          <a:ln w="12700" cap="flat" cmpd="sng" algn="ctr">
            <a:noFill/>
            <a:prstDash val="solid"/>
            <a:miter lim="800000"/>
          </a:ln>
          <a:effectLst/>
        </p:spPr>
        <p:txBody>
          <a:bodyPr rtlCol="0" anchor="ctr"/>
          <a:lstStyle/>
          <a:p>
            <a:pPr algn="ctr">
              <a:defRPr/>
            </a:pPr>
            <a:r>
              <a:rPr lang="pt-BR" sz="2000" b="1" kern="0" dirty="0">
                <a:solidFill>
                  <a:schemeClr val="accent4">
                    <a:lumMod val="60000"/>
                    <a:lumOff val="40000"/>
                  </a:schemeClr>
                </a:solidFill>
                <a:effectLst>
                  <a:outerShdw blurRad="38100" dist="38100" dir="2700000" algn="tl">
                    <a:srgbClr val="000000">
                      <a:alpha val="43137"/>
                    </a:srgbClr>
                  </a:outerShdw>
                </a:effectLst>
                <a:latin typeface="Calibri" panose="020F0502020204030204"/>
              </a:rPr>
              <a:t>LEN A-6</a:t>
            </a:r>
          </a:p>
          <a:p>
            <a:pPr algn="ctr">
              <a:defRPr/>
            </a:pPr>
            <a:r>
              <a:rPr lang="pt-BR" sz="1400" kern="0" dirty="0">
                <a:solidFill>
                  <a:schemeClr val="accent4">
                    <a:lumMod val="60000"/>
                    <a:lumOff val="40000"/>
                  </a:schemeClr>
                </a:solidFill>
                <a:effectLst>
                  <a:outerShdw blurRad="38100" dist="38100" dir="2700000" algn="tl">
                    <a:srgbClr val="000000">
                      <a:alpha val="43137"/>
                    </a:srgbClr>
                  </a:outerShdw>
                </a:effectLst>
                <a:latin typeface="Calibri" panose="020F0502020204030204"/>
              </a:rPr>
              <a:t>Cancelado</a:t>
            </a:r>
          </a:p>
        </p:txBody>
      </p:sp>
      <p:sp>
        <p:nvSpPr>
          <p:cNvPr id="22" name="Retângulo 21"/>
          <p:cNvSpPr/>
          <p:nvPr/>
        </p:nvSpPr>
        <p:spPr>
          <a:xfrm>
            <a:off x="9706681" y="1406269"/>
            <a:ext cx="2181994" cy="1062876"/>
          </a:xfrm>
          <a:prstGeom prst="rect">
            <a:avLst/>
          </a:prstGeom>
          <a:solidFill>
            <a:srgbClr val="457B9D"/>
          </a:solidFill>
          <a:ln w="12700" cap="flat" cmpd="sng" algn="ctr">
            <a:noFill/>
            <a:prstDash val="solid"/>
            <a:miter lim="800000"/>
          </a:ln>
          <a:effectLst/>
        </p:spPr>
        <p:txBody>
          <a:bodyPr rtlCol="0" anchor="ctr"/>
          <a:lstStyle/>
          <a:p>
            <a:pPr lvl="0" algn="ctr">
              <a:defRPr/>
            </a:pPr>
            <a:r>
              <a:rPr lang="pt-BR" sz="2000" b="1" kern="0" dirty="0">
                <a:solidFill>
                  <a:prstClr val="white"/>
                </a:solidFill>
                <a:effectLst>
                  <a:outerShdw blurRad="38100" dist="38100" dir="2700000" algn="tl">
                    <a:srgbClr val="000000">
                      <a:alpha val="43137"/>
                    </a:srgbClr>
                  </a:outerShdw>
                </a:effectLst>
              </a:rPr>
              <a:t>LRCAP (Eletrobras) </a:t>
            </a:r>
            <a:br>
              <a:rPr lang="pt-BR" sz="2000" b="1" kern="0" dirty="0">
                <a:solidFill>
                  <a:prstClr val="white"/>
                </a:solidFill>
                <a:effectLst>
                  <a:outerShdw blurRad="38100" dist="38100" dir="2700000" algn="tl">
                    <a:srgbClr val="000000">
                      <a:alpha val="43137"/>
                    </a:srgbClr>
                  </a:outerShdw>
                </a:effectLst>
              </a:rPr>
            </a:br>
            <a:r>
              <a:rPr lang="pt-BR" sz="1400" kern="0" dirty="0">
                <a:solidFill>
                  <a:prstClr val="white"/>
                </a:solidFill>
                <a:effectLst>
                  <a:outerShdw blurRad="38100" dist="38100" dir="2700000" algn="tl">
                    <a:srgbClr val="000000">
                      <a:alpha val="43137"/>
                    </a:srgbClr>
                  </a:outerShdw>
                </a:effectLst>
              </a:rPr>
              <a:t>754 MW</a:t>
            </a:r>
          </a:p>
          <a:p>
            <a:pPr lvl="0" algn="ctr">
              <a:defRPr/>
            </a:pPr>
            <a:r>
              <a:rPr lang="pt-BR" sz="1400" kern="0" dirty="0">
                <a:solidFill>
                  <a:prstClr val="white"/>
                </a:solidFill>
                <a:effectLst>
                  <a:outerShdw blurRad="38100" dist="38100" dir="2700000" algn="tl">
                    <a:srgbClr val="000000">
                      <a:alpha val="43137"/>
                    </a:srgbClr>
                  </a:outerShdw>
                </a:effectLst>
              </a:rPr>
              <a:t>Investimentos: R$ 4,15bi</a:t>
            </a:r>
          </a:p>
          <a:p>
            <a:pPr lvl="0" algn="ctr">
              <a:defRPr/>
            </a:pPr>
            <a:r>
              <a:rPr lang="pt-BR" sz="1400" kern="0" dirty="0">
                <a:solidFill>
                  <a:prstClr val="white"/>
                </a:solidFill>
                <a:effectLst>
                  <a:outerShdw blurRad="38100" dist="38100" dir="2700000" algn="tl">
                    <a:srgbClr val="000000">
                      <a:alpha val="43137"/>
                    </a:srgbClr>
                  </a:outerShdw>
                </a:effectLst>
              </a:rPr>
              <a:t>Deságio Médio: 0,00% </a:t>
            </a:r>
          </a:p>
        </p:txBody>
      </p:sp>
      <p:sp>
        <p:nvSpPr>
          <p:cNvPr id="23" name="Retângulo 22"/>
          <p:cNvSpPr/>
          <p:nvPr/>
        </p:nvSpPr>
        <p:spPr>
          <a:xfrm>
            <a:off x="7336505" y="2588133"/>
            <a:ext cx="2190282" cy="1054139"/>
          </a:xfrm>
          <a:prstGeom prst="rect">
            <a:avLst/>
          </a:prstGeom>
          <a:solidFill>
            <a:srgbClr val="457B9D"/>
          </a:solidFill>
          <a:ln w="12700" cap="flat" cmpd="sng" algn="ctr">
            <a:noFill/>
            <a:prstDash val="solid"/>
            <a:miter lim="800000"/>
          </a:ln>
          <a:effectLst/>
        </p:spPr>
        <p:txBody>
          <a:bodyPr rtlCol="0" anchor="ctr"/>
          <a:lstStyle/>
          <a:p>
            <a:pPr marR="0" lvl="0" indent="0" algn="ctr" fontAlgn="auto">
              <a:lnSpc>
                <a:spcPct val="100000"/>
              </a:lnSpc>
              <a:spcBef>
                <a:spcPts val="0"/>
              </a:spcBef>
              <a:spcAft>
                <a:spcPts val="0"/>
              </a:spcAft>
              <a:buClrTx/>
              <a:buSzTx/>
              <a:buFontTx/>
              <a:buNone/>
              <a:tabLst/>
              <a:defRPr/>
            </a:pPr>
            <a:r>
              <a:rPr lang="pt-BR" sz="2000" b="1" kern="0" dirty="0">
                <a:solidFill>
                  <a:schemeClr val="accent4">
                    <a:lumMod val="60000"/>
                    <a:lumOff val="40000"/>
                  </a:schemeClr>
                </a:solidFill>
                <a:effectLst>
                  <a:outerShdw blurRad="38100" dist="38100" dir="2700000" algn="tl">
                    <a:srgbClr val="000000">
                      <a:alpha val="43137"/>
                    </a:srgbClr>
                  </a:outerShdw>
                </a:effectLst>
                <a:latin typeface="Calibri" panose="020F0502020204030204"/>
              </a:rPr>
              <a:t>Reserva de Capacidade</a:t>
            </a:r>
          </a:p>
          <a:p>
            <a:pPr lvl="0" algn="ctr">
              <a:defRPr/>
            </a:pPr>
            <a:r>
              <a:rPr lang="pt-BR" sz="1400" kern="0" dirty="0">
                <a:solidFill>
                  <a:schemeClr val="accent4">
                    <a:lumMod val="60000"/>
                    <a:lumOff val="40000"/>
                  </a:schemeClr>
                </a:solidFill>
                <a:effectLst>
                  <a:outerShdw blurRad="38100" dist="38100" dir="2700000" algn="tl">
                    <a:srgbClr val="000000">
                      <a:alpha val="43137"/>
                    </a:srgbClr>
                  </a:outerShdw>
                </a:effectLst>
                <a:latin typeface="Calibri" panose="020F0502020204030204"/>
              </a:rPr>
              <a:t>Cancelado</a:t>
            </a:r>
          </a:p>
        </p:txBody>
      </p:sp>
      <p:sp>
        <p:nvSpPr>
          <p:cNvPr id="24" name="Título 13"/>
          <p:cNvSpPr txBox="1">
            <a:spLocks/>
          </p:cNvSpPr>
          <p:nvPr/>
        </p:nvSpPr>
        <p:spPr>
          <a:xfrm>
            <a:off x="113833" y="1379876"/>
            <a:ext cx="2966269" cy="1337600"/>
          </a:xfrm>
          <a:prstGeom prst="rect">
            <a:avLst/>
          </a:prstGeom>
        </p:spPr>
        <p:txBody>
          <a:bodyPr/>
          <a:lstStyle>
            <a:lvl1pPr algn="l" defTabSz="914400" rtl="0" eaLnBrk="1" latinLnBrk="0" hangingPunct="1">
              <a:lnSpc>
                <a:spcPct val="90000"/>
              </a:lnSpc>
              <a:spcBef>
                <a:spcPct val="0"/>
              </a:spcBef>
              <a:buNone/>
              <a:defRPr sz="3600" kern="1200" baseline="0">
                <a:solidFill>
                  <a:schemeClr val="bg1"/>
                </a:solidFill>
                <a:latin typeface="Raleway ExtraBold" panose="020B0903030101060003" pitchFamily="34" charset="0"/>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black"/>
                </a:solidFill>
                <a:effectLst/>
                <a:uLnTx/>
                <a:uFillTx/>
                <a:latin typeface="Calibri" panose="020F0502020204030204"/>
                <a:ea typeface="+mj-ea"/>
                <a:cs typeface="+mj-cs"/>
              </a:rPr>
              <a:t>Leilões de Geração</a:t>
            </a:r>
          </a:p>
          <a:p>
            <a:pPr marL="144000" marR="0" lvl="0" indent="-144000" algn="l" defTabSz="914400" rtl="0" eaLnBrk="1" fontAlgn="auto" latinLnBrk="0" hangingPunct="1">
              <a:lnSpc>
                <a:spcPct val="150000"/>
              </a:lnSpc>
              <a:spcBef>
                <a:spcPct val="0"/>
              </a:spcBef>
              <a:spcAft>
                <a:spcPts val="0"/>
              </a:spcAft>
              <a:buClrTx/>
              <a:buSzTx/>
              <a:buFont typeface="Arial" panose="020B0604020202020204" pitchFamily="34" charset="0"/>
              <a:buChar char="•"/>
              <a:tabLst/>
              <a:defRPr/>
            </a:pPr>
            <a:r>
              <a:rPr kumimoji="0" lang="pt-BR" sz="1600" b="1" i="0" u="none" strike="noStrike" kern="1200" cap="none" spc="0" normalizeH="0" baseline="0" noProof="0" dirty="0">
                <a:ln>
                  <a:noFill/>
                </a:ln>
                <a:solidFill>
                  <a:schemeClr val="tx1"/>
                </a:solidFill>
                <a:effectLst/>
                <a:uLnTx/>
                <a:uFillTx/>
                <a:latin typeface="Calibri" panose="020F0502020204030204"/>
              </a:rPr>
              <a:t>Energia Nova</a:t>
            </a:r>
            <a:br>
              <a:rPr kumimoji="0" lang="pt-BR" sz="1600" b="1" i="0" u="none" strike="noStrike" kern="1200" cap="none" spc="0" normalizeH="0" baseline="0" noProof="0" dirty="0">
                <a:ln>
                  <a:noFill/>
                </a:ln>
                <a:solidFill>
                  <a:schemeClr val="tx1"/>
                </a:solidFill>
                <a:effectLst/>
                <a:uLnTx/>
                <a:uFillTx/>
                <a:latin typeface="Calibri" panose="020F0502020204030204"/>
              </a:rPr>
            </a:br>
            <a:r>
              <a:rPr kumimoji="0" lang="pt-BR" sz="1600" b="1" i="0" u="none" strike="noStrike" kern="1200" cap="none" spc="0" normalizeH="0" baseline="0" noProof="0" dirty="0">
                <a:ln>
                  <a:noFill/>
                </a:ln>
                <a:solidFill>
                  <a:schemeClr val="tx1"/>
                </a:solidFill>
                <a:effectLst/>
                <a:uLnTx/>
                <a:uFillTx/>
                <a:latin typeface="Calibri" panose="020F0502020204030204"/>
              </a:rPr>
              <a:t>(A-4</a:t>
            </a:r>
            <a:r>
              <a:rPr kumimoji="0" lang="pt-BR" sz="1600" b="1" i="0" u="none" strike="noStrike" kern="1200" cap="none" spc="0" normalizeH="0" noProof="0" dirty="0">
                <a:ln>
                  <a:noFill/>
                </a:ln>
                <a:solidFill>
                  <a:schemeClr val="tx1"/>
                </a:solidFill>
                <a:effectLst/>
                <a:uLnTx/>
                <a:uFillTx/>
                <a:latin typeface="Calibri" panose="020F0502020204030204"/>
              </a:rPr>
              <a:t> e </a:t>
            </a:r>
            <a:r>
              <a:rPr kumimoji="0" lang="pt-BR" sz="1600" b="1" i="0" u="none" strike="noStrike" kern="1200" cap="none" spc="0" normalizeH="0" baseline="0" noProof="0" dirty="0">
                <a:ln>
                  <a:noFill/>
                </a:ln>
                <a:solidFill>
                  <a:schemeClr val="tx1"/>
                </a:solidFill>
                <a:effectLst/>
                <a:uLnTx/>
                <a:uFillTx/>
                <a:latin typeface="Calibri" panose="020F0502020204030204"/>
              </a:rPr>
              <a:t>A-5)</a:t>
            </a:r>
          </a:p>
          <a:p>
            <a:pPr marL="144000" indent="-144000">
              <a:lnSpc>
                <a:spcPct val="150000"/>
              </a:lnSpc>
              <a:buFont typeface="Arial" panose="020B0604020202020204" pitchFamily="34" charset="0"/>
              <a:buChar char="•"/>
              <a:defRPr/>
            </a:pPr>
            <a:r>
              <a:rPr lang="pt-BR" sz="1600" b="1" dirty="0">
                <a:solidFill>
                  <a:schemeClr val="tx1"/>
                </a:solidFill>
                <a:latin typeface="Calibri" panose="020F0502020204030204"/>
              </a:rPr>
              <a:t>Reserva de Capacidade</a:t>
            </a:r>
            <a:br>
              <a:rPr lang="pt-BR" sz="1600" b="1" dirty="0">
                <a:solidFill>
                  <a:schemeClr val="tx1"/>
                </a:solidFill>
                <a:latin typeface="Calibri" panose="020F0502020204030204"/>
              </a:rPr>
            </a:br>
            <a:r>
              <a:rPr lang="pt-BR" sz="1600" b="1" dirty="0">
                <a:solidFill>
                  <a:schemeClr val="tx1"/>
                </a:solidFill>
                <a:latin typeface="Calibri" panose="020F0502020204030204"/>
              </a:rPr>
              <a:t>(Lei 14.182/21 - Eletrobras)</a:t>
            </a:r>
          </a:p>
        </p:txBody>
      </p:sp>
      <p:pic>
        <p:nvPicPr>
          <p:cNvPr id="25" name="Gráfico 46">
            <a:extLst>
              <a:ext uri="{FF2B5EF4-FFF2-40B4-BE49-F238E27FC236}">
                <a16:creationId xmlns:a16="http://schemas.microsoft.com/office/drawing/2014/main" id="{632CF3C6-A76F-483E-BF00-185BDECF9B78}"/>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3217768" y="4310949"/>
            <a:ext cx="1521225" cy="1521225"/>
          </a:xfrm>
          <a:prstGeom prst="rect">
            <a:avLst/>
          </a:prstGeom>
        </p:spPr>
      </p:pic>
      <p:sp>
        <p:nvSpPr>
          <p:cNvPr id="26" name="Título 13"/>
          <p:cNvSpPr txBox="1">
            <a:spLocks/>
          </p:cNvSpPr>
          <p:nvPr/>
        </p:nvSpPr>
        <p:spPr>
          <a:xfrm>
            <a:off x="113833" y="4140525"/>
            <a:ext cx="3096226" cy="927232"/>
          </a:xfrm>
          <a:prstGeom prst="rect">
            <a:avLst/>
          </a:prstGeom>
        </p:spPr>
        <p:txBody>
          <a:bodyPr/>
          <a:lstStyle>
            <a:defPPr>
              <a:defRPr lang="pt-BR"/>
            </a:defPPr>
            <a:lvl1pPr marR="0" lvl="0" indent="0" fontAlgn="auto">
              <a:lnSpc>
                <a:spcPct val="90000"/>
              </a:lnSpc>
              <a:spcBef>
                <a:spcPct val="0"/>
              </a:spcBef>
              <a:spcAft>
                <a:spcPts val="0"/>
              </a:spcAft>
              <a:buClrTx/>
              <a:buSzTx/>
              <a:buFontTx/>
              <a:buNone/>
              <a:tabLst/>
              <a:defRPr kumimoji="0" sz="2800" b="1" i="0" u="none" strike="noStrike" cap="none" spc="0" normalizeH="0" baseline="0">
                <a:ln>
                  <a:noFill/>
                </a:ln>
                <a:solidFill>
                  <a:prstClr val="black"/>
                </a:solidFill>
                <a:effectLst/>
                <a:uLnTx/>
                <a:uFillTx/>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black"/>
                </a:solidFill>
                <a:effectLst/>
                <a:uLnTx/>
                <a:uFillTx/>
                <a:latin typeface="Calibri" panose="020F0502020204030204"/>
                <a:ea typeface="+mj-ea"/>
                <a:cs typeface="+mj-cs"/>
              </a:rPr>
              <a:t>Leilões de Transmissão</a:t>
            </a:r>
          </a:p>
          <a:p>
            <a:pPr marL="144000" indent="-144000">
              <a:lnSpc>
                <a:spcPct val="150000"/>
              </a:lnSpc>
              <a:buFont typeface="Arial" panose="020B0604020202020204" pitchFamily="34" charset="0"/>
              <a:buChar char="•"/>
              <a:defRPr/>
            </a:pPr>
            <a:r>
              <a:rPr lang="pt-BR" sz="1600" dirty="0">
                <a:solidFill>
                  <a:schemeClr val="tx1"/>
                </a:solidFill>
                <a:latin typeface="Calibri" panose="020F0502020204030204"/>
              </a:rPr>
              <a:t>1º Leilão (</a:t>
            </a:r>
            <a:r>
              <a:rPr lang="pt-BR" sz="1600" dirty="0" err="1">
                <a:solidFill>
                  <a:schemeClr val="tx1"/>
                </a:solidFill>
                <a:latin typeface="Calibri" panose="020F0502020204030204"/>
              </a:rPr>
              <a:t>Jun</a:t>
            </a:r>
            <a:r>
              <a:rPr lang="pt-BR" sz="1600" dirty="0">
                <a:solidFill>
                  <a:schemeClr val="tx1"/>
                </a:solidFill>
                <a:latin typeface="Calibri" panose="020F0502020204030204"/>
              </a:rPr>
              <a:t>/22)</a:t>
            </a:r>
          </a:p>
          <a:p>
            <a:pPr marL="144000" indent="-144000">
              <a:lnSpc>
                <a:spcPct val="150000"/>
              </a:lnSpc>
              <a:buFont typeface="Arial" panose="020B0604020202020204" pitchFamily="34" charset="0"/>
              <a:buChar char="•"/>
              <a:defRPr/>
            </a:pPr>
            <a:r>
              <a:rPr lang="pt-BR" sz="1600" dirty="0">
                <a:solidFill>
                  <a:schemeClr val="tx1"/>
                </a:solidFill>
                <a:latin typeface="Calibri" panose="020F0502020204030204"/>
              </a:rPr>
              <a:t>2º Leilão (Dez/22)</a:t>
            </a:r>
            <a:endParaRPr lang="pt-BR" sz="1600" b="0" i="1" dirty="0">
              <a:solidFill>
                <a:schemeClr val="tx1"/>
              </a:solidFill>
              <a:latin typeface="Calibri" panose="020F0502020204030204"/>
            </a:endParaRPr>
          </a:p>
          <a:p>
            <a:pPr marL="144000" indent="-144000">
              <a:lnSpc>
                <a:spcPct val="150000"/>
              </a:lnSpc>
              <a:buFont typeface="Arial" panose="020B0604020202020204" pitchFamily="34" charset="0"/>
              <a:buChar char="•"/>
              <a:defRPr/>
            </a:pPr>
            <a:endParaRPr lang="pt-BR" sz="1000" b="0" i="1" dirty="0">
              <a:solidFill>
                <a:schemeClr val="accent2">
                  <a:lumMod val="75000"/>
                </a:schemeClr>
              </a:solidFill>
              <a:latin typeface="Calibri" panose="020F0502020204030204"/>
            </a:endParaRPr>
          </a:p>
        </p:txBody>
      </p:sp>
      <p:sp>
        <p:nvSpPr>
          <p:cNvPr id="27" name="Retângulo 26"/>
          <p:cNvSpPr/>
          <p:nvPr/>
        </p:nvSpPr>
        <p:spPr>
          <a:xfrm>
            <a:off x="5868584" y="4420212"/>
            <a:ext cx="2484341" cy="1324863"/>
          </a:xfrm>
          <a:prstGeom prst="rect">
            <a:avLst/>
          </a:prstGeom>
          <a:solidFill>
            <a:schemeClr val="accent2">
              <a:lumMod val="75000"/>
            </a:schemeClr>
          </a:solidFill>
          <a:ln w="12700" cap="flat" cmpd="sng" algn="ctr">
            <a:noFill/>
            <a:prstDash val="solid"/>
            <a:miter lim="800000"/>
          </a:ln>
          <a:effectLst/>
        </p:spPr>
        <p:txBody>
          <a:bodyPr rtlCol="0" anchor="ctr"/>
          <a:lstStyle/>
          <a:p>
            <a:pPr lvl="0" algn="ctr">
              <a:defRPr/>
            </a:pPr>
            <a:r>
              <a:rPr lang="pt-BR" sz="2000" b="1" kern="0" dirty="0">
                <a:solidFill>
                  <a:prstClr val="white"/>
                </a:solidFill>
                <a:effectLst>
                  <a:outerShdw blurRad="38100" dist="38100" dir="2700000" algn="tl">
                    <a:srgbClr val="000000">
                      <a:alpha val="43137"/>
                    </a:srgbClr>
                  </a:outerShdw>
                </a:effectLst>
                <a:latin typeface="Calibri" panose="020F0502020204030204"/>
              </a:rPr>
              <a:t>1º Leilão 2022 </a:t>
            </a:r>
          </a:p>
          <a:p>
            <a:pPr marL="0" marR="0" lvl="0" indent="0" algn="ctr" defTabSz="914400" rtl="0" eaLnBrk="1" fontAlgn="auto" latinLnBrk="0" hangingPunct="1">
              <a:lnSpc>
                <a:spcPct val="100000"/>
              </a:lnSpc>
              <a:spcBef>
                <a:spcPts val="0"/>
              </a:spcBef>
              <a:spcAft>
                <a:spcPts val="0"/>
              </a:spcAft>
              <a:buClrTx/>
              <a:buSzTx/>
              <a:buFontTx/>
              <a:buNone/>
              <a:tabLst/>
              <a:defRPr/>
            </a:pPr>
            <a:r>
              <a:rPr lang="pt-BR" sz="1400" kern="0" dirty="0">
                <a:solidFill>
                  <a:prstClr val="white"/>
                </a:solidFill>
                <a:effectLst>
                  <a:outerShdw blurRad="38100" dist="38100" dir="2700000" algn="tl">
                    <a:srgbClr val="000000">
                      <a:alpha val="43137"/>
                    </a:srgbClr>
                  </a:outerShdw>
                </a:effectLst>
                <a:latin typeface="Calibri" panose="020F0502020204030204"/>
              </a:rPr>
              <a:t>5.425 km de LT</a:t>
            </a:r>
          </a:p>
          <a:p>
            <a:pPr marL="0" marR="0" lvl="0" indent="0" algn="ctr" defTabSz="914400" rtl="0" eaLnBrk="1" fontAlgn="auto" latinLnBrk="0" hangingPunct="1">
              <a:lnSpc>
                <a:spcPct val="100000"/>
              </a:lnSpc>
              <a:spcBef>
                <a:spcPts val="0"/>
              </a:spcBef>
              <a:spcAft>
                <a:spcPts val="0"/>
              </a:spcAft>
              <a:buClrTx/>
              <a:buSzTx/>
              <a:buFontTx/>
              <a:buNone/>
              <a:tabLst/>
              <a:defRPr/>
            </a:pPr>
            <a:r>
              <a:rPr lang="pt-BR" sz="1400" kern="0" dirty="0">
                <a:solidFill>
                  <a:prstClr val="white"/>
                </a:solidFill>
                <a:effectLst>
                  <a:outerShdw blurRad="38100" dist="38100" dir="2700000" algn="tl">
                    <a:srgbClr val="000000">
                      <a:alpha val="43137"/>
                    </a:srgbClr>
                  </a:outerShdw>
                </a:effectLst>
                <a:latin typeface="Calibri" panose="020F0502020204030204"/>
              </a:rPr>
              <a:t>6.180 MVA</a:t>
            </a:r>
          </a:p>
          <a:p>
            <a:pPr lvl="0" algn="ctr">
              <a:defRPr/>
            </a:pPr>
            <a:r>
              <a:rPr lang="pt-BR" sz="1400" kern="0" dirty="0">
                <a:solidFill>
                  <a:prstClr val="white"/>
                </a:solidFill>
                <a:effectLst>
                  <a:outerShdw blurRad="38100" dist="38100" dir="2700000" algn="tl">
                    <a:srgbClr val="000000">
                      <a:alpha val="43137"/>
                    </a:srgbClr>
                  </a:outerShdw>
                </a:effectLst>
              </a:rPr>
              <a:t>R$ 15,3 bilhões Investimentos</a:t>
            </a:r>
          </a:p>
        </p:txBody>
      </p:sp>
      <p:pic>
        <p:nvPicPr>
          <p:cNvPr id="28" name="Gráfico 67">
            <a:extLst>
              <a:ext uri="{FF2B5EF4-FFF2-40B4-BE49-F238E27FC236}">
                <a16:creationId xmlns:a16="http://schemas.microsoft.com/office/drawing/2014/main" id="{739E2570-3FE1-46F9-9DFE-BBDE1AF8CF4E}"/>
              </a:ext>
            </a:extLst>
          </p:cNvPr>
          <p:cNvPicPr>
            <a:picLocks noChangeAspect="1"/>
          </p:cNvPicPr>
          <p:nvPr/>
        </p:nvPicPr>
        <p:blipFill rotWithShape="1">
          <a:blip r:embed="rId11">
            <a:biLevel thresh="50000"/>
            <a:extLst>
              <a:ext uri="{96DAC541-7B7A-43D3-8B79-37D633B846F1}">
                <asvg:svgBlip xmlns:asvg="http://schemas.microsoft.com/office/drawing/2016/SVG/main" xmlns="" r:embed="rId12"/>
              </a:ext>
            </a:extLst>
          </a:blip>
          <a:srcRect l="15585" t="23528" r="17787" b="17921"/>
          <a:stretch/>
        </p:blipFill>
        <p:spPr>
          <a:xfrm>
            <a:off x="3626302" y="4768693"/>
            <a:ext cx="689285" cy="605735"/>
          </a:xfrm>
          <a:prstGeom prst="rect">
            <a:avLst/>
          </a:prstGeom>
        </p:spPr>
      </p:pic>
      <p:sp>
        <p:nvSpPr>
          <p:cNvPr id="29" name="Retângulo 28"/>
          <p:cNvSpPr/>
          <p:nvPr/>
        </p:nvSpPr>
        <p:spPr>
          <a:xfrm>
            <a:off x="8596783" y="4418710"/>
            <a:ext cx="2484341" cy="1324863"/>
          </a:xfrm>
          <a:prstGeom prst="rect">
            <a:avLst/>
          </a:prstGeom>
          <a:solidFill>
            <a:schemeClr val="accent2">
              <a:lumMod val="75000"/>
            </a:schemeClr>
          </a:solidFill>
          <a:ln w="12700" cap="flat" cmpd="sng" algn="ctr">
            <a:noFill/>
            <a:prstDash val="solid"/>
            <a:miter lim="800000"/>
          </a:ln>
          <a:effectLst/>
        </p:spPr>
        <p:txBody>
          <a:bodyPr rtlCol="0" anchor="ctr"/>
          <a:lstStyle/>
          <a:p>
            <a:pPr lvl="0" algn="ctr">
              <a:defRPr/>
            </a:pPr>
            <a:r>
              <a:rPr lang="pt-BR" sz="2000" b="1" kern="0" dirty="0">
                <a:solidFill>
                  <a:prstClr val="white"/>
                </a:solidFill>
                <a:effectLst>
                  <a:outerShdw blurRad="38100" dist="38100" dir="2700000" algn="tl">
                    <a:srgbClr val="000000">
                      <a:alpha val="43137"/>
                    </a:srgbClr>
                  </a:outerShdw>
                </a:effectLst>
                <a:latin typeface="Calibri" panose="020F0502020204030204"/>
              </a:rPr>
              <a:t>2º Leilão 2022 </a:t>
            </a:r>
          </a:p>
          <a:p>
            <a:pPr marL="0" marR="0" lvl="0" indent="0" algn="ctr" defTabSz="914400" rtl="0" eaLnBrk="1" fontAlgn="auto" latinLnBrk="0" hangingPunct="1">
              <a:lnSpc>
                <a:spcPct val="100000"/>
              </a:lnSpc>
              <a:spcBef>
                <a:spcPts val="0"/>
              </a:spcBef>
              <a:spcAft>
                <a:spcPts val="0"/>
              </a:spcAft>
              <a:buClrTx/>
              <a:buSzTx/>
              <a:buFontTx/>
              <a:buNone/>
              <a:tabLst/>
              <a:defRPr/>
            </a:pPr>
            <a:r>
              <a:rPr lang="pt-BR" sz="1400" kern="0" dirty="0">
                <a:solidFill>
                  <a:prstClr val="white"/>
                </a:solidFill>
                <a:effectLst>
                  <a:outerShdw blurRad="38100" dist="38100" dir="2700000" algn="tl">
                    <a:srgbClr val="000000">
                      <a:alpha val="43137"/>
                    </a:srgbClr>
                  </a:outerShdw>
                </a:effectLst>
                <a:latin typeface="Calibri" panose="020F0502020204030204"/>
              </a:rPr>
              <a:t>710 km de LT</a:t>
            </a:r>
          </a:p>
          <a:p>
            <a:pPr lvl="0" algn="ctr">
              <a:defRPr/>
            </a:pPr>
            <a:r>
              <a:rPr lang="pt-BR" sz="1400" kern="0" dirty="0">
                <a:solidFill>
                  <a:prstClr val="white"/>
                </a:solidFill>
                <a:effectLst>
                  <a:outerShdw blurRad="38100" dist="38100" dir="2700000" algn="tl">
                    <a:srgbClr val="000000">
                      <a:alpha val="43137"/>
                    </a:srgbClr>
                  </a:outerShdw>
                </a:effectLst>
              </a:rPr>
              <a:t>3.650 MVA</a:t>
            </a:r>
          </a:p>
          <a:p>
            <a:pPr lvl="0" algn="ctr">
              <a:defRPr/>
            </a:pPr>
            <a:r>
              <a:rPr lang="pt-BR" sz="1400" kern="0" dirty="0">
                <a:solidFill>
                  <a:prstClr val="white"/>
                </a:solidFill>
                <a:effectLst>
                  <a:outerShdw blurRad="38100" dist="38100" dir="2700000" algn="tl">
                    <a:srgbClr val="000000">
                      <a:alpha val="43137"/>
                    </a:srgbClr>
                  </a:outerShdw>
                </a:effectLst>
              </a:rPr>
              <a:t>R$ 3,51 bilhões Investimentos</a:t>
            </a:r>
          </a:p>
        </p:txBody>
      </p:sp>
      <p:pic>
        <p:nvPicPr>
          <p:cNvPr id="3" name="Gráfico 46">
            <a:extLst>
              <a:ext uri="{FF2B5EF4-FFF2-40B4-BE49-F238E27FC236}">
                <a16:creationId xmlns:a16="http://schemas.microsoft.com/office/drawing/2014/main" id="{EF13EA97-BCE0-64BD-07A0-EE47EF2D15A0}"/>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3254284" y="1750213"/>
            <a:ext cx="1521225" cy="1521225"/>
          </a:xfrm>
          <a:prstGeom prst="rect">
            <a:avLst/>
          </a:prstGeom>
        </p:spPr>
      </p:pic>
      <p:sp>
        <p:nvSpPr>
          <p:cNvPr id="30" name="CaixaDeTexto 29">
            <a:extLst>
              <a:ext uri="{FF2B5EF4-FFF2-40B4-BE49-F238E27FC236}">
                <a16:creationId xmlns:a16="http://schemas.microsoft.com/office/drawing/2014/main" id="{58FC0EF7-0EEE-44A6-A764-DC5C34D066EF}"/>
              </a:ext>
            </a:extLst>
          </p:cNvPr>
          <p:cNvSpPr txBox="1"/>
          <p:nvPr/>
        </p:nvSpPr>
        <p:spPr>
          <a:xfrm>
            <a:off x="714433" y="426436"/>
            <a:ext cx="10722317" cy="461665"/>
          </a:xfrm>
          <a:prstGeom prst="rect">
            <a:avLst/>
          </a:prstGeom>
          <a:noFill/>
        </p:spPr>
        <p:txBody>
          <a:bodyPr wrap="square" rtlCol="0">
            <a:spAutoFit/>
          </a:bodyPr>
          <a:lstStyle/>
          <a:p>
            <a:r>
              <a:rPr lang="pt-BR" sz="2400" dirty="0" smtClean="0">
                <a:solidFill>
                  <a:schemeClr val="tx1">
                    <a:lumMod val="75000"/>
                    <a:lumOff val="25000"/>
                  </a:schemeClr>
                </a:solidFill>
              </a:rPr>
              <a:t>Realizações</a:t>
            </a:r>
            <a:endParaRPr lang="pt-BR" sz="2400" dirty="0">
              <a:solidFill>
                <a:schemeClr val="tx1">
                  <a:lumMod val="75000"/>
                  <a:lumOff val="25000"/>
                </a:schemeClr>
              </a:solidFill>
            </a:endParaRPr>
          </a:p>
        </p:txBody>
      </p:sp>
      <p:cxnSp>
        <p:nvCxnSpPr>
          <p:cNvPr id="31" name="Conector reto 30"/>
          <p:cNvCxnSpPr/>
          <p:nvPr/>
        </p:nvCxnSpPr>
        <p:spPr>
          <a:xfrm flipV="1">
            <a:off x="644783" y="813747"/>
            <a:ext cx="4276351" cy="400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2559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77EFD1-A389-4C83-93C7-56F288CD66AD}"/>
              </a:ext>
            </a:extLst>
          </p:cNvPr>
          <p:cNvSpPr>
            <a:spLocks noGrp="1"/>
          </p:cNvSpPr>
          <p:nvPr>
            <p:ph type="title"/>
          </p:nvPr>
        </p:nvSpPr>
        <p:spPr>
          <a:xfrm>
            <a:off x="714433" y="838517"/>
            <a:ext cx="10168128" cy="695037"/>
          </a:xfrm>
        </p:spPr>
        <p:txBody>
          <a:bodyPr>
            <a:normAutofit/>
          </a:bodyPr>
          <a:lstStyle/>
          <a:p>
            <a:pPr>
              <a:lnSpc>
                <a:spcPct val="100000"/>
              </a:lnSpc>
              <a:spcBef>
                <a:spcPts val="0"/>
              </a:spcBef>
              <a:defRPr/>
            </a:pPr>
            <a:r>
              <a:rPr lang="pt-BR" sz="2400" b="1" dirty="0">
                <a:solidFill>
                  <a:schemeClr val="tx1">
                    <a:lumMod val="65000"/>
                    <a:lumOff val="35000"/>
                  </a:schemeClr>
                </a:solidFill>
                <a:latin typeface="Arial Black" panose="020B0A04020102020204" pitchFamily="34" charset="0"/>
                <a:ea typeface="+mn-ea"/>
                <a:cs typeface="+mn-cs"/>
              </a:rPr>
              <a:t>Revisão Ordinária de Garantias Físicas (ROGF) - </a:t>
            </a:r>
            <a:r>
              <a:rPr lang="pt-BR" sz="2400" b="1" dirty="0" err="1">
                <a:solidFill>
                  <a:schemeClr val="tx1">
                    <a:lumMod val="65000"/>
                    <a:lumOff val="35000"/>
                  </a:schemeClr>
                </a:solidFill>
                <a:latin typeface="Arial Black" panose="020B0A04020102020204" pitchFamily="34" charset="0"/>
                <a:ea typeface="+mn-ea"/>
                <a:cs typeface="+mn-cs"/>
              </a:rPr>
              <a:t>UHEs</a:t>
            </a:r>
            <a:endParaRPr lang="pt-BR" sz="2400" b="1" dirty="0">
              <a:solidFill>
                <a:schemeClr val="tx1">
                  <a:lumMod val="65000"/>
                  <a:lumOff val="35000"/>
                </a:schemeClr>
              </a:solidFill>
              <a:latin typeface="Arial Black" panose="020B0A04020102020204" pitchFamily="34" charset="0"/>
              <a:ea typeface="+mn-ea"/>
              <a:cs typeface="+mn-cs"/>
            </a:endParaRPr>
          </a:p>
        </p:txBody>
      </p:sp>
      <p:sp>
        <p:nvSpPr>
          <p:cNvPr id="4" name="Retângulo 3">
            <a:extLst>
              <a:ext uri="{FF2B5EF4-FFF2-40B4-BE49-F238E27FC236}">
                <a16:creationId xmlns:a16="http://schemas.microsoft.com/office/drawing/2014/main" id="{C149A348-BFFF-49D5-8674-FC5F0035931D}"/>
              </a:ext>
            </a:extLst>
          </p:cNvPr>
          <p:cNvSpPr/>
          <p:nvPr/>
        </p:nvSpPr>
        <p:spPr>
          <a:xfrm>
            <a:off x="0" y="6143625"/>
            <a:ext cx="12192000" cy="714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descr="Uma imagem contendo medidor, relógio&#10;&#10;Descrição gerada automaticamente">
            <a:extLst>
              <a:ext uri="{FF2B5EF4-FFF2-40B4-BE49-F238E27FC236}">
                <a16:creationId xmlns:a16="http://schemas.microsoft.com/office/drawing/2014/main" id="{600B110F-C7B9-4198-89AB-B834BF72D3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06621" y="6310169"/>
            <a:ext cx="2314401" cy="501196"/>
          </a:xfrm>
          <a:prstGeom prst="rect">
            <a:avLst/>
          </a:prstGeom>
        </p:spPr>
      </p:pic>
      <p:cxnSp>
        <p:nvCxnSpPr>
          <p:cNvPr id="6" name="Conector reto 5">
            <a:extLst>
              <a:ext uri="{FF2B5EF4-FFF2-40B4-BE49-F238E27FC236}">
                <a16:creationId xmlns:a16="http://schemas.microsoft.com/office/drawing/2014/main" id="{147F622F-8190-4310-AA71-84A6B4A8365D}"/>
              </a:ext>
            </a:extLst>
          </p:cNvPr>
          <p:cNvCxnSpPr>
            <a:cxnSpLocks/>
          </p:cNvCxnSpPr>
          <p:nvPr/>
        </p:nvCxnSpPr>
        <p:spPr>
          <a:xfrm flipH="1">
            <a:off x="0" y="6143625"/>
            <a:ext cx="12192001" cy="0"/>
          </a:xfrm>
          <a:prstGeom prst="line">
            <a:avLst/>
          </a:prstGeom>
          <a:ln w="25400" cmpd="dbl">
            <a:solidFill>
              <a:srgbClr val="00973A"/>
            </a:solidFill>
          </a:ln>
        </p:spPr>
        <p:style>
          <a:lnRef idx="1">
            <a:schemeClr val="accent1"/>
          </a:lnRef>
          <a:fillRef idx="0">
            <a:schemeClr val="accent1"/>
          </a:fillRef>
          <a:effectRef idx="0">
            <a:schemeClr val="accent1"/>
          </a:effectRef>
          <a:fontRef idx="minor">
            <a:schemeClr val="tx1"/>
          </a:fontRef>
        </p:style>
      </p:cxnSp>
      <p:pic>
        <p:nvPicPr>
          <p:cNvPr id="7" name="Imagem 6">
            <a:extLst>
              <a:ext uri="{FF2B5EF4-FFF2-40B4-BE49-F238E27FC236}">
                <a16:creationId xmlns:a16="http://schemas.microsoft.com/office/drawing/2014/main" id="{307D8DE6-9BE5-49D1-B631-0B444032D48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8107" y="6231033"/>
            <a:ext cx="2457864" cy="538648"/>
          </a:xfrm>
          <a:prstGeom prst="rect">
            <a:avLst/>
          </a:prstGeom>
        </p:spPr>
      </p:pic>
      <p:sp>
        <p:nvSpPr>
          <p:cNvPr id="30" name="Espaço Reservado para Conteúdo 2">
            <a:extLst>
              <a:ext uri="{FF2B5EF4-FFF2-40B4-BE49-F238E27FC236}">
                <a16:creationId xmlns:a16="http://schemas.microsoft.com/office/drawing/2014/main" id="{4426F2FC-6D9C-4D63-A761-83FEB42DBA0D}"/>
              </a:ext>
            </a:extLst>
          </p:cNvPr>
          <p:cNvSpPr>
            <a:spLocks noGrp="1"/>
          </p:cNvSpPr>
          <p:nvPr>
            <p:ph idx="1"/>
          </p:nvPr>
        </p:nvSpPr>
        <p:spPr>
          <a:xfrm>
            <a:off x="53869" y="1275412"/>
            <a:ext cx="6772429" cy="5207888"/>
          </a:xfrm>
        </p:spPr>
        <p:txBody>
          <a:bodyPr>
            <a:noAutofit/>
          </a:bodyPr>
          <a:lstStyle/>
          <a:p>
            <a:pPr lvl="1" algn="just">
              <a:lnSpc>
                <a:spcPts val="2400"/>
              </a:lnSpc>
              <a:spcBef>
                <a:spcPts val="300"/>
              </a:spcBef>
              <a:spcAft>
                <a:spcPts val="300"/>
              </a:spcAft>
            </a:pPr>
            <a:r>
              <a:rPr lang="pt-BR" sz="1600" dirty="0"/>
              <a:t>A </a:t>
            </a:r>
            <a:r>
              <a:rPr lang="pt-BR" sz="1600" b="1" dirty="0">
                <a:solidFill>
                  <a:srgbClr val="3B67AE"/>
                </a:solidFill>
              </a:rPr>
              <a:t>Revisão Ordinária de Garantia Física </a:t>
            </a:r>
            <a:r>
              <a:rPr lang="pt-BR" sz="1600" dirty="0"/>
              <a:t>acontece a cada </a:t>
            </a:r>
            <a:r>
              <a:rPr lang="pt-BR" sz="1600" b="1" dirty="0">
                <a:solidFill>
                  <a:srgbClr val="00973A"/>
                </a:solidFill>
              </a:rPr>
              <a:t>cinco anos</a:t>
            </a:r>
            <a:r>
              <a:rPr lang="pt-BR" sz="1600" dirty="0"/>
              <a:t>, conforme o Decreto nº 2.655/1998.</a:t>
            </a:r>
          </a:p>
          <a:p>
            <a:pPr lvl="1" algn="just">
              <a:lnSpc>
                <a:spcPts val="2400"/>
              </a:lnSpc>
              <a:spcBef>
                <a:spcPts val="300"/>
              </a:spcBef>
              <a:spcAft>
                <a:spcPts val="300"/>
              </a:spcAft>
            </a:pPr>
            <a:r>
              <a:rPr lang="pt-BR" sz="1600" dirty="0"/>
              <a:t>120 das 150 usinas hidrelétricas da configuração de referência.</a:t>
            </a:r>
          </a:p>
          <a:p>
            <a:pPr lvl="2" algn="just">
              <a:lnSpc>
                <a:spcPts val="2400"/>
              </a:lnSpc>
              <a:spcBef>
                <a:spcPts val="300"/>
              </a:spcBef>
              <a:spcAft>
                <a:spcPts val="300"/>
              </a:spcAft>
              <a:buFont typeface="Wingdings" panose="05000000000000000000" pitchFamily="2" charset="2"/>
              <a:buChar char="ü"/>
            </a:pPr>
            <a:r>
              <a:rPr lang="pt-BR" sz="1400" b="1" dirty="0">
                <a:solidFill>
                  <a:srgbClr val="DABC00"/>
                </a:solidFill>
              </a:rPr>
              <a:t>80% </a:t>
            </a:r>
            <a:r>
              <a:rPr lang="pt-BR" sz="1400" dirty="0"/>
              <a:t>do parque gerador hidrelétrico despachado centralizadamente.</a:t>
            </a:r>
          </a:p>
          <a:p>
            <a:pPr lvl="2" algn="just">
              <a:lnSpc>
                <a:spcPts val="2400"/>
              </a:lnSpc>
              <a:spcBef>
                <a:spcPts val="300"/>
              </a:spcBef>
              <a:spcAft>
                <a:spcPts val="300"/>
              </a:spcAft>
              <a:buFont typeface="Wingdings" panose="05000000000000000000" pitchFamily="2" charset="2"/>
              <a:buChar char="ü"/>
            </a:pPr>
            <a:r>
              <a:rPr lang="pt-BR" sz="1400" dirty="0"/>
              <a:t>Montante de </a:t>
            </a:r>
            <a:r>
              <a:rPr lang="pt-BR" sz="1400" b="1" dirty="0">
                <a:solidFill>
                  <a:srgbClr val="3B67AE"/>
                </a:solidFill>
              </a:rPr>
              <a:t>35.675,7 MW médios</a:t>
            </a:r>
            <a:r>
              <a:rPr lang="pt-BR" sz="1400" dirty="0"/>
              <a:t>.</a:t>
            </a:r>
          </a:p>
          <a:p>
            <a:pPr lvl="1" algn="just">
              <a:lnSpc>
                <a:spcPts val="2400"/>
              </a:lnSpc>
              <a:spcBef>
                <a:spcPts val="300"/>
              </a:spcBef>
              <a:spcAft>
                <a:spcPts val="300"/>
              </a:spcAft>
            </a:pPr>
            <a:r>
              <a:rPr lang="pt-BR" sz="1600" dirty="0"/>
              <a:t>Redução de </a:t>
            </a:r>
            <a:r>
              <a:rPr lang="pt-BR" sz="1600" b="1" dirty="0">
                <a:solidFill>
                  <a:srgbClr val="00973A"/>
                </a:solidFill>
              </a:rPr>
              <a:t>3,54%</a:t>
            </a:r>
            <a:r>
              <a:rPr lang="pt-BR" sz="1600" dirty="0"/>
              <a:t>, equivalente a </a:t>
            </a:r>
            <a:r>
              <a:rPr lang="pt-BR" sz="1600" b="1" dirty="0">
                <a:solidFill>
                  <a:srgbClr val="DABC00"/>
                </a:solidFill>
              </a:rPr>
              <a:t>1.261,3 MW médios</a:t>
            </a:r>
            <a:r>
              <a:rPr lang="pt-BR" sz="1600" dirty="0"/>
              <a:t>, passando a vigorar a partir de 1º janeiro de 2023.</a:t>
            </a:r>
          </a:p>
          <a:p>
            <a:pPr lvl="1" algn="just">
              <a:lnSpc>
                <a:spcPts val="2400"/>
              </a:lnSpc>
              <a:spcBef>
                <a:spcPts val="300"/>
              </a:spcBef>
              <a:spcAft>
                <a:spcPts val="300"/>
              </a:spcAft>
            </a:pPr>
            <a:r>
              <a:rPr lang="pt-BR" sz="1600" b="1" dirty="0">
                <a:solidFill>
                  <a:srgbClr val="3B67AE"/>
                </a:solidFill>
              </a:rPr>
              <a:t>Principais Benefícios</a:t>
            </a:r>
            <a:r>
              <a:rPr lang="pt-BR" sz="1600" dirty="0"/>
              <a:t>:</a:t>
            </a:r>
          </a:p>
          <a:p>
            <a:pPr lvl="2" algn="just">
              <a:lnSpc>
                <a:spcPts val="2400"/>
              </a:lnSpc>
              <a:spcBef>
                <a:spcPts val="300"/>
              </a:spcBef>
              <a:spcAft>
                <a:spcPts val="300"/>
              </a:spcAft>
              <a:buFont typeface="Wingdings" panose="05000000000000000000" pitchFamily="2" charset="2"/>
              <a:buChar char="ü"/>
            </a:pPr>
            <a:r>
              <a:rPr lang="pt-BR" sz="1400" dirty="0"/>
              <a:t>Fortalecimento da adequabilidade da oferta do sistema e das operações de comercialização.</a:t>
            </a:r>
          </a:p>
          <a:p>
            <a:pPr lvl="2" algn="just">
              <a:lnSpc>
                <a:spcPts val="2400"/>
              </a:lnSpc>
              <a:spcBef>
                <a:spcPts val="300"/>
              </a:spcBef>
              <a:spcAft>
                <a:spcPts val="300"/>
              </a:spcAft>
              <a:buFont typeface="Wingdings" panose="05000000000000000000" pitchFamily="2" charset="2"/>
              <a:buChar char="ü"/>
            </a:pPr>
            <a:r>
              <a:rPr lang="pt-BR" sz="1400" dirty="0"/>
              <a:t>Previsibilidade, transparência e segurança jurídica ao setor.</a:t>
            </a:r>
          </a:p>
          <a:p>
            <a:pPr lvl="2" algn="just">
              <a:lnSpc>
                <a:spcPts val="2400"/>
              </a:lnSpc>
              <a:spcBef>
                <a:spcPts val="300"/>
              </a:spcBef>
              <a:spcAft>
                <a:spcPts val="300"/>
              </a:spcAft>
              <a:buFont typeface="Wingdings" panose="05000000000000000000" pitchFamily="2" charset="2"/>
              <a:buChar char="ü"/>
            </a:pPr>
            <a:r>
              <a:rPr lang="pt-BR" sz="1400" dirty="0"/>
              <a:t>Melhoria na eficiência alocativa (por meio da redução de distorções do sistema), propiciando redução das tarifas de energia ao consumidor final.</a:t>
            </a:r>
            <a:endParaRPr lang="pt-BR" sz="1600" dirty="0"/>
          </a:p>
        </p:txBody>
      </p:sp>
      <p:pic>
        <p:nvPicPr>
          <p:cNvPr id="3" name="Gráfico 2">
            <a:extLst>
              <a:ext uri="{FF2B5EF4-FFF2-40B4-BE49-F238E27FC236}">
                <a16:creationId xmlns:a16="http://schemas.microsoft.com/office/drawing/2014/main" id="{EA366861-3AF5-E23F-F631-880CADB3203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820864" y="1397018"/>
            <a:ext cx="4063964" cy="4063964"/>
          </a:xfrm>
          <a:prstGeom prst="rect">
            <a:avLst/>
          </a:prstGeom>
        </p:spPr>
      </p:pic>
      <p:pic>
        <p:nvPicPr>
          <p:cNvPr id="10" name="Imagem 9">
            <a:extLst>
              <a:ext uri="{FF2B5EF4-FFF2-40B4-BE49-F238E27FC236}">
                <a16:creationId xmlns:a16="http://schemas.microsoft.com/office/drawing/2014/main" id="{F2F755D8-ECDC-F34E-0F95-5ECE59E1A6CF}"/>
              </a:ext>
            </a:extLst>
          </p:cNvPr>
          <p:cNvPicPr>
            <a:picLocks noChangeAspect="1"/>
          </p:cNvPicPr>
          <p:nvPr/>
        </p:nvPicPr>
        <p:blipFill>
          <a:blip r:embed="rId6"/>
          <a:stretch>
            <a:fillRect/>
          </a:stretch>
        </p:blipFill>
        <p:spPr>
          <a:xfrm>
            <a:off x="8293394" y="1860698"/>
            <a:ext cx="3115341" cy="3136604"/>
          </a:xfrm>
          <a:prstGeom prst="ellipse">
            <a:avLst/>
          </a:prstGeom>
        </p:spPr>
      </p:pic>
      <p:sp>
        <p:nvSpPr>
          <p:cNvPr id="11" name="CaixaDeTexto 10">
            <a:extLst>
              <a:ext uri="{FF2B5EF4-FFF2-40B4-BE49-F238E27FC236}">
                <a16:creationId xmlns:a16="http://schemas.microsoft.com/office/drawing/2014/main" id="{58FC0EF7-0EEE-44A6-A764-DC5C34D066EF}"/>
              </a:ext>
            </a:extLst>
          </p:cNvPr>
          <p:cNvSpPr txBox="1"/>
          <p:nvPr/>
        </p:nvSpPr>
        <p:spPr>
          <a:xfrm>
            <a:off x="714433" y="426436"/>
            <a:ext cx="10722317" cy="461665"/>
          </a:xfrm>
          <a:prstGeom prst="rect">
            <a:avLst/>
          </a:prstGeom>
          <a:noFill/>
        </p:spPr>
        <p:txBody>
          <a:bodyPr wrap="square" rtlCol="0">
            <a:spAutoFit/>
          </a:bodyPr>
          <a:lstStyle/>
          <a:p>
            <a:r>
              <a:rPr lang="pt-BR" sz="2400" dirty="0" smtClean="0">
                <a:solidFill>
                  <a:schemeClr val="tx1">
                    <a:lumMod val="75000"/>
                    <a:lumOff val="25000"/>
                  </a:schemeClr>
                </a:solidFill>
              </a:rPr>
              <a:t>Realizações</a:t>
            </a:r>
            <a:endParaRPr lang="pt-BR" sz="2400" dirty="0">
              <a:solidFill>
                <a:schemeClr val="tx1">
                  <a:lumMod val="75000"/>
                  <a:lumOff val="25000"/>
                </a:schemeClr>
              </a:solidFill>
            </a:endParaRPr>
          </a:p>
        </p:txBody>
      </p:sp>
      <p:cxnSp>
        <p:nvCxnSpPr>
          <p:cNvPr id="12" name="Conector reto 11"/>
          <p:cNvCxnSpPr/>
          <p:nvPr/>
        </p:nvCxnSpPr>
        <p:spPr>
          <a:xfrm flipV="1">
            <a:off x="644783" y="813747"/>
            <a:ext cx="4276351" cy="400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7406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77EFD1-A389-4C83-93C7-56F288CD66AD}"/>
              </a:ext>
            </a:extLst>
          </p:cNvPr>
          <p:cNvSpPr>
            <a:spLocks noGrp="1"/>
          </p:cNvSpPr>
          <p:nvPr>
            <p:ph type="title"/>
          </p:nvPr>
        </p:nvSpPr>
        <p:spPr>
          <a:xfrm>
            <a:off x="755998" y="805433"/>
            <a:ext cx="10168128" cy="695037"/>
          </a:xfrm>
        </p:spPr>
        <p:txBody>
          <a:bodyPr>
            <a:normAutofit/>
          </a:bodyPr>
          <a:lstStyle/>
          <a:p>
            <a:pPr>
              <a:lnSpc>
                <a:spcPct val="100000"/>
              </a:lnSpc>
              <a:spcBef>
                <a:spcPts val="0"/>
              </a:spcBef>
              <a:defRPr/>
            </a:pPr>
            <a:r>
              <a:rPr lang="pt-BR" sz="2400" b="1" dirty="0">
                <a:solidFill>
                  <a:schemeClr val="tx1">
                    <a:lumMod val="65000"/>
                    <a:lumOff val="35000"/>
                  </a:schemeClr>
                </a:solidFill>
                <a:latin typeface="Arial Black" panose="020B0A04020102020204" pitchFamily="34" charset="0"/>
                <a:ea typeface="+mn-ea"/>
                <a:cs typeface="+mn-cs"/>
              </a:rPr>
              <a:t>Geração de Energia Elétrica Offshore</a:t>
            </a:r>
          </a:p>
        </p:txBody>
      </p:sp>
      <p:sp>
        <p:nvSpPr>
          <p:cNvPr id="4" name="Retângulo 3">
            <a:extLst>
              <a:ext uri="{FF2B5EF4-FFF2-40B4-BE49-F238E27FC236}">
                <a16:creationId xmlns:a16="http://schemas.microsoft.com/office/drawing/2014/main" id="{C149A348-BFFF-49D5-8674-FC5F0035931D}"/>
              </a:ext>
            </a:extLst>
          </p:cNvPr>
          <p:cNvSpPr/>
          <p:nvPr/>
        </p:nvSpPr>
        <p:spPr>
          <a:xfrm>
            <a:off x="0" y="6143625"/>
            <a:ext cx="12192000" cy="714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descr="Uma imagem contendo medidor, relógio&#10;&#10;Descrição gerada automaticamente">
            <a:extLst>
              <a:ext uri="{FF2B5EF4-FFF2-40B4-BE49-F238E27FC236}">
                <a16:creationId xmlns:a16="http://schemas.microsoft.com/office/drawing/2014/main" id="{600B110F-C7B9-4198-89AB-B834BF72D3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06621" y="6310169"/>
            <a:ext cx="2314401" cy="501196"/>
          </a:xfrm>
          <a:prstGeom prst="rect">
            <a:avLst/>
          </a:prstGeom>
        </p:spPr>
      </p:pic>
      <p:cxnSp>
        <p:nvCxnSpPr>
          <p:cNvPr id="6" name="Conector reto 5">
            <a:extLst>
              <a:ext uri="{FF2B5EF4-FFF2-40B4-BE49-F238E27FC236}">
                <a16:creationId xmlns:a16="http://schemas.microsoft.com/office/drawing/2014/main" id="{147F622F-8190-4310-AA71-84A6B4A8365D}"/>
              </a:ext>
            </a:extLst>
          </p:cNvPr>
          <p:cNvCxnSpPr>
            <a:cxnSpLocks/>
          </p:cNvCxnSpPr>
          <p:nvPr/>
        </p:nvCxnSpPr>
        <p:spPr>
          <a:xfrm flipH="1">
            <a:off x="0" y="6143625"/>
            <a:ext cx="12192001" cy="0"/>
          </a:xfrm>
          <a:prstGeom prst="line">
            <a:avLst/>
          </a:prstGeom>
          <a:ln w="25400" cmpd="dbl">
            <a:solidFill>
              <a:srgbClr val="00973A"/>
            </a:solidFill>
          </a:ln>
        </p:spPr>
        <p:style>
          <a:lnRef idx="1">
            <a:schemeClr val="accent1"/>
          </a:lnRef>
          <a:fillRef idx="0">
            <a:schemeClr val="accent1"/>
          </a:fillRef>
          <a:effectRef idx="0">
            <a:schemeClr val="accent1"/>
          </a:effectRef>
          <a:fontRef idx="minor">
            <a:schemeClr val="tx1"/>
          </a:fontRef>
        </p:style>
      </p:cxnSp>
      <p:pic>
        <p:nvPicPr>
          <p:cNvPr id="7" name="Imagem 6">
            <a:extLst>
              <a:ext uri="{FF2B5EF4-FFF2-40B4-BE49-F238E27FC236}">
                <a16:creationId xmlns:a16="http://schemas.microsoft.com/office/drawing/2014/main" id="{307D8DE6-9BE5-49D1-B631-0B444032D48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8107" y="6231033"/>
            <a:ext cx="2457864" cy="538648"/>
          </a:xfrm>
          <a:prstGeom prst="rect">
            <a:avLst/>
          </a:prstGeom>
        </p:spPr>
      </p:pic>
      <p:sp>
        <p:nvSpPr>
          <p:cNvPr id="30" name="Espaço Reservado para Conteúdo 2">
            <a:extLst>
              <a:ext uri="{FF2B5EF4-FFF2-40B4-BE49-F238E27FC236}">
                <a16:creationId xmlns:a16="http://schemas.microsoft.com/office/drawing/2014/main" id="{4426F2FC-6D9C-4D63-A761-83FEB42DBA0D}"/>
              </a:ext>
            </a:extLst>
          </p:cNvPr>
          <p:cNvSpPr>
            <a:spLocks noGrp="1"/>
          </p:cNvSpPr>
          <p:nvPr>
            <p:ph idx="1"/>
          </p:nvPr>
        </p:nvSpPr>
        <p:spPr>
          <a:xfrm>
            <a:off x="63149" y="1319592"/>
            <a:ext cx="7526765" cy="4806976"/>
          </a:xfrm>
        </p:spPr>
        <p:txBody>
          <a:bodyPr>
            <a:noAutofit/>
          </a:bodyPr>
          <a:lstStyle/>
          <a:p>
            <a:pPr lvl="1" algn="just">
              <a:lnSpc>
                <a:spcPts val="2400"/>
              </a:lnSpc>
              <a:spcBef>
                <a:spcPts val="200"/>
              </a:spcBef>
              <a:spcAft>
                <a:spcPts val="1200"/>
              </a:spcAft>
            </a:pPr>
            <a:r>
              <a:rPr lang="pt-BR" sz="1600" b="1" dirty="0">
                <a:solidFill>
                  <a:srgbClr val="3B67AE"/>
                </a:solidFill>
              </a:rPr>
              <a:t>Decreto </a:t>
            </a:r>
            <a:r>
              <a:rPr lang="pt-BR" sz="1600" b="1" dirty="0" smtClean="0">
                <a:solidFill>
                  <a:srgbClr val="3B67AE"/>
                </a:solidFill>
              </a:rPr>
              <a:t>10.946/2022: </a:t>
            </a:r>
            <a:r>
              <a:rPr lang="pt-BR" sz="1600" dirty="0" smtClean="0"/>
              <a:t>cessão </a:t>
            </a:r>
            <a:r>
              <a:rPr lang="pt-BR" sz="1600" dirty="0"/>
              <a:t>de uso de espaços físicos e o aproveitamento dos recursos naturais em águas interiores de domínio da União, no mar territorial, na zona econômica exclusiva e na plataforma </a:t>
            </a:r>
            <a:r>
              <a:rPr lang="pt-BR" sz="1600" dirty="0" smtClean="0"/>
              <a:t>continental.</a:t>
            </a:r>
            <a:endParaRPr lang="pt-BR" sz="1600" dirty="0"/>
          </a:p>
          <a:p>
            <a:pPr lvl="1" algn="just">
              <a:lnSpc>
                <a:spcPts val="2400"/>
              </a:lnSpc>
              <a:spcBef>
                <a:spcPts val="200"/>
              </a:spcBef>
              <a:spcAft>
                <a:spcPts val="200"/>
              </a:spcAft>
            </a:pPr>
            <a:r>
              <a:rPr lang="pt-BR" sz="1600" dirty="0"/>
              <a:t>Normativos publicados (Consultas Públicas 134/2022 e nº 135/2022):</a:t>
            </a:r>
          </a:p>
          <a:p>
            <a:pPr lvl="2" algn="just">
              <a:lnSpc>
                <a:spcPts val="2400"/>
              </a:lnSpc>
              <a:spcBef>
                <a:spcPts val="200"/>
              </a:spcBef>
              <a:spcAft>
                <a:spcPts val="200"/>
              </a:spcAft>
              <a:buFont typeface="Wingdings" panose="05000000000000000000" pitchFamily="2" charset="2"/>
              <a:buChar char="ü"/>
            </a:pPr>
            <a:r>
              <a:rPr lang="pt-BR" sz="1400" b="1" dirty="0">
                <a:solidFill>
                  <a:srgbClr val="00973A"/>
                </a:solidFill>
              </a:rPr>
              <a:t>Portaria 52/GM/MME</a:t>
            </a:r>
            <a:r>
              <a:rPr lang="pt-BR" sz="1400" dirty="0"/>
              <a:t>: </a:t>
            </a:r>
            <a:r>
              <a:rPr lang="pt-BR" sz="1400" dirty="0" smtClean="0"/>
              <a:t>normas </a:t>
            </a:r>
            <a:r>
              <a:rPr lang="pt-BR" sz="1400" dirty="0"/>
              <a:t>e procedimentos </a:t>
            </a:r>
            <a:r>
              <a:rPr lang="pt-BR" sz="1400" dirty="0" smtClean="0"/>
              <a:t>relativos </a:t>
            </a:r>
            <a:r>
              <a:rPr lang="pt-BR" sz="1400" dirty="0"/>
              <a:t>à </a:t>
            </a:r>
            <a:r>
              <a:rPr lang="pt-BR" sz="1400" b="1" dirty="0">
                <a:solidFill>
                  <a:srgbClr val="00973A"/>
                </a:solidFill>
              </a:rPr>
              <a:t>cessão de uso onerosa </a:t>
            </a:r>
            <a:r>
              <a:rPr lang="pt-BR" sz="1400" dirty="0"/>
              <a:t>para exploração de energia elétrica offshore e delegações ANEEL.</a:t>
            </a:r>
          </a:p>
          <a:p>
            <a:pPr lvl="2" algn="just">
              <a:lnSpc>
                <a:spcPts val="2400"/>
              </a:lnSpc>
              <a:spcBef>
                <a:spcPts val="200"/>
              </a:spcBef>
              <a:spcAft>
                <a:spcPts val="200"/>
              </a:spcAft>
              <a:buFont typeface="Wingdings" panose="05000000000000000000" pitchFamily="2" charset="2"/>
              <a:buChar char="ü"/>
            </a:pPr>
            <a:r>
              <a:rPr lang="pt-BR" sz="1400" b="1" dirty="0">
                <a:solidFill>
                  <a:srgbClr val="DABC00"/>
                </a:solidFill>
              </a:rPr>
              <a:t>Portaria Interministerial MME/MMA 03/2022</a:t>
            </a:r>
            <a:r>
              <a:rPr lang="pt-BR" sz="1400" dirty="0"/>
              <a:t>: </a:t>
            </a:r>
            <a:r>
              <a:rPr lang="pt-BR" sz="1400" dirty="0" smtClean="0"/>
              <a:t>criação do </a:t>
            </a:r>
            <a:r>
              <a:rPr lang="pt-BR" sz="1400" b="1" dirty="0">
                <a:solidFill>
                  <a:srgbClr val="DABC00"/>
                </a:solidFill>
              </a:rPr>
              <a:t>Portal Único</a:t>
            </a:r>
            <a:r>
              <a:rPr lang="pt-BR" sz="1400" dirty="0"/>
              <a:t> de Gestão do Uso das Áreas Offshore (ferramenta digital, on-line e pública).</a:t>
            </a:r>
          </a:p>
          <a:p>
            <a:pPr lvl="1" algn="just">
              <a:lnSpc>
                <a:spcPts val="2400"/>
              </a:lnSpc>
              <a:spcBef>
                <a:spcPts val="200"/>
              </a:spcBef>
              <a:spcAft>
                <a:spcPts val="200"/>
              </a:spcAft>
            </a:pPr>
            <a:r>
              <a:rPr lang="pt-BR" sz="1600" b="1" dirty="0" smtClean="0">
                <a:solidFill>
                  <a:srgbClr val="3B67AE"/>
                </a:solidFill>
              </a:rPr>
              <a:t>Próximos </a:t>
            </a:r>
            <a:r>
              <a:rPr lang="pt-BR" sz="1600" b="1" dirty="0">
                <a:solidFill>
                  <a:srgbClr val="3B67AE"/>
                </a:solidFill>
              </a:rPr>
              <a:t>Passos</a:t>
            </a:r>
            <a:r>
              <a:rPr lang="pt-BR" sz="1600" dirty="0"/>
              <a:t>:</a:t>
            </a:r>
          </a:p>
          <a:p>
            <a:pPr lvl="2" algn="just">
              <a:lnSpc>
                <a:spcPts val="2400"/>
              </a:lnSpc>
              <a:spcBef>
                <a:spcPts val="200"/>
              </a:spcBef>
              <a:spcAft>
                <a:spcPts val="200"/>
              </a:spcAft>
              <a:buFont typeface="Wingdings" panose="05000000000000000000" pitchFamily="2" charset="2"/>
              <a:buChar char="ü"/>
            </a:pPr>
            <a:r>
              <a:rPr lang="pt-BR" sz="1400" dirty="0"/>
              <a:t>Publicação das portarias com orientações e definições referentes a: </a:t>
            </a:r>
          </a:p>
          <a:p>
            <a:pPr lvl="3" algn="just">
              <a:lnSpc>
                <a:spcPts val="2400"/>
              </a:lnSpc>
              <a:spcBef>
                <a:spcPts val="200"/>
              </a:spcBef>
              <a:spcAft>
                <a:spcPts val="200"/>
              </a:spcAft>
            </a:pPr>
            <a:r>
              <a:rPr lang="pt-BR" sz="1400" dirty="0"/>
              <a:t>Metodologia para cálculo do valor devido à União pelo uso do bem público; </a:t>
            </a:r>
          </a:p>
          <a:p>
            <a:pPr lvl="3" algn="just">
              <a:lnSpc>
                <a:spcPts val="2400"/>
              </a:lnSpc>
              <a:spcBef>
                <a:spcPts val="200"/>
              </a:spcBef>
              <a:spcAft>
                <a:spcPts val="200"/>
              </a:spcAft>
            </a:pPr>
            <a:r>
              <a:rPr lang="pt-BR" sz="1400" dirty="0"/>
              <a:t>Limite máximo de área a ser cedida em um mesmo </a:t>
            </a:r>
            <a:r>
              <a:rPr lang="pt-BR" sz="1400" dirty="0" smtClean="0"/>
              <a:t>contrato.</a:t>
            </a:r>
            <a:endParaRPr lang="pt-BR" sz="1400" dirty="0"/>
          </a:p>
          <a:p>
            <a:pPr lvl="2" algn="just">
              <a:lnSpc>
                <a:spcPts val="2400"/>
              </a:lnSpc>
              <a:spcBef>
                <a:spcPts val="200"/>
              </a:spcBef>
              <a:spcAft>
                <a:spcPts val="200"/>
              </a:spcAft>
              <a:buFont typeface="Wingdings" panose="05000000000000000000" pitchFamily="2" charset="2"/>
              <a:buChar char="ü"/>
            </a:pPr>
            <a:r>
              <a:rPr lang="pt-BR" sz="1400" dirty="0"/>
              <a:t>Abertura de </a:t>
            </a:r>
            <a:r>
              <a:rPr lang="pt-BR" sz="1400" b="1" dirty="0">
                <a:solidFill>
                  <a:srgbClr val="00973A"/>
                </a:solidFill>
              </a:rPr>
              <a:t>Consulta Pública </a:t>
            </a:r>
            <a:r>
              <a:rPr lang="pt-BR" sz="1400" dirty="0"/>
              <a:t>da portaria de P&amp;D (cessão de áreas gratuitas).</a:t>
            </a:r>
          </a:p>
        </p:txBody>
      </p:sp>
      <p:pic>
        <p:nvPicPr>
          <p:cNvPr id="3" name="Gráfico 2">
            <a:extLst>
              <a:ext uri="{FF2B5EF4-FFF2-40B4-BE49-F238E27FC236}">
                <a16:creationId xmlns:a16="http://schemas.microsoft.com/office/drawing/2014/main" id="{F6421F17-FE2C-EF97-7815-A78C005BA746}"/>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820864" y="1397018"/>
            <a:ext cx="4063964" cy="4063964"/>
          </a:xfrm>
          <a:prstGeom prst="rect">
            <a:avLst/>
          </a:prstGeom>
        </p:spPr>
      </p:pic>
      <p:pic>
        <p:nvPicPr>
          <p:cNvPr id="9" name="Imagem 8">
            <a:extLst>
              <a:ext uri="{FF2B5EF4-FFF2-40B4-BE49-F238E27FC236}">
                <a16:creationId xmlns:a16="http://schemas.microsoft.com/office/drawing/2014/main" id="{6AC75282-E91C-7CED-B9D5-7B80052BD5BD}"/>
              </a:ext>
            </a:extLst>
          </p:cNvPr>
          <p:cNvPicPr>
            <a:picLocks noChangeAspect="1"/>
          </p:cNvPicPr>
          <p:nvPr/>
        </p:nvPicPr>
        <p:blipFill>
          <a:blip r:embed="rId6"/>
          <a:stretch>
            <a:fillRect/>
          </a:stretch>
        </p:blipFill>
        <p:spPr>
          <a:xfrm>
            <a:off x="8282763" y="1840114"/>
            <a:ext cx="3136604" cy="3231615"/>
          </a:xfrm>
          <a:prstGeom prst="ellipse">
            <a:avLst/>
          </a:prstGeom>
        </p:spPr>
      </p:pic>
      <p:sp>
        <p:nvSpPr>
          <p:cNvPr id="10" name="CaixaDeTexto 9">
            <a:extLst>
              <a:ext uri="{FF2B5EF4-FFF2-40B4-BE49-F238E27FC236}">
                <a16:creationId xmlns:a16="http://schemas.microsoft.com/office/drawing/2014/main" id="{58FC0EF7-0EEE-44A6-A764-DC5C34D066EF}"/>
              </a:ext>
            </a:extLst>
          </p:cNvPr>
          <p:cNvSpPr txBox="1"/>
          <p:nvPr/>
        </p:nvSpPr>
        <p:spPr>
          <a:xfrm>
            <a:off x="755998" y="418122"/>
            <a:ext cx="10722317" cy="461665"/>
          </a:xfrm>
          <a:prstGeom prst="rect">
            <a:avLst/>
          </a:prstGeom>
          <a:noFill/>
        </p:spPr>
        <p:txBody>
          <a:bodyPr wrap="square" rtlCol="0">
            <a:spAutoFit/>
          </a:bodyPr>
          <a:lstStyle/>
          <a:p>
            <a:r>
              <a:rPr lang="pt-BR" sz="2400" dirty="0" smtClean="0">
                <a:solidFill>
                  <a:schemeClr val="tx1">
                    <a:lumMod val="75000"/>
                    <a:lumOff val="25000"/>
                  </a:schemeClr>
                </a:solidFill>
              </a:rPr>
              <a:t>Entregas</a:t>
            </a:r>
            <a:endParaRPr lang="pt-BR" sz="2400" dirty="0">
              <a:solidFill>
                <a:schemeClr val="tx1">
                  <a:lumMod val="75000"/>
                  <a:lumOff val="25000"/>
                </a:schemeClr>
              </a:solidFill>
            </a:endParaRPr>
          </a:p>
        </p:txBody>
      </p:sp>
      <p:cxnSp>
        <p:nvCxnSpPr>
          <p:cNvPr id="11" name="Conector reto 10"/>
          <p:cNvCxnSpPr/>
          <p:nvPr/>
        </p:nvCxnSpPr>
        <p:spPr>
          <a:xfrm flipV="1">
            <a:off x="669722" y="805433"/>
            <a:ext cx="4276351" cy="400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7886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áfico 2">
            <a:extLst>
              <a:ext uri="{FF2B5EF4-FFF2-40B4-BE49-F238E27FC236}">
                <a16:creationId xmlns:a16="http://schemas.microsoft.com/office/drawing/2014/main" id="{F6421F17-FE2C-EF97-7815-A78C005BA746}"/>
              </a:ext>
            </a:extLst>
          </p:cNvPr>
          <p:cNvPicPr>
            <a:picLocks noChangeAspect="1"/>
          </p:cNvPicPr>
          <p:nvPr/>
        </p:nvPicPr>
        <p:blipFill>
          <a:blip r:embed="rId2">
            <a:extLst>
              <a:ext uri="{96DAC541-7B7A-43D3-8B79-37D633B846F1}">
                <asvg:svgBlip xmlns:asvg="http://schemas.microsoft.com/office/drawing/2016/SVG/main" xmlns="" r:embed="rId5"/>
              </a:ext>
            </a:extLst>
          </a:blip>
          <a:stretch>
            <a:fillRect/>
          </a:stretch>
        </p:blipFill>
        <p:spPr>
          <a:xfrm>
            <a:off x="4064018" y="1397018"/>
            <a:ext cx="4063964" cy="4063964"/>
          </a:xfrm>
          <a:prstGeom prst="rect">
            <a:avLst/>
          </a:prstGeom>
        </p:spPr>
      </p:pic>
      <p:sp>
        <p:nvSpPr>
          <p:cNvPr id="2" name="Título 1">
            <a:extLst>
              <a:ext uri="{FF2B5EF4-FFF2-40B4-BE49-F238E27FC236}">
                <a16:creationId xmlns:a16="http://schemas.microsoft.com/office/drawing/2014/main" id="{9977EFD1-A389-4C83-93C7-56F288CD66AD}"/>
              </a:ext>
            </a:extLst>
          </p:cNvPr>
          <p:cNvSpPr>
            <a:spLocks noGrp="1"/>
          </p:cNvSpPr>
          <p:nvPr>
            <p:ph type="title"/>
          </p:nvPr>
        </p:nvSpPr>
        <p:spPr>
          <a:xfrm>
            <a:off x="747686" y="846998"/>
            <a:ext cx="10578514" cy="695037"/>
          </a:xfrm>
        </p:spPr>
        <p:txBody>
          <a:bodyPr>
            <a:normAutofit/>
          </a:bodyPr>
          <a:lstStyle/>
          <a:p>
            <a:pPr>
              <a:lnSpc>
                <a:spcPct val="100000"/>
              </a:lnSpc>
              <a:spcBef>
                <a:spcPts val="0"/>
              </a:spcBef>
              <a:defRPr/>
            </a:pPr>
            <a:r>
              <a:rPr lang="pt-BR" sz="2400" b="1" dirty="0">
                <a:solidFill>
                  <a:schemeClr val="tx1">
                    <a:lumMod val="65000"/>
                    <a:lumOff val="35000"/>
                  </a:schemeClr>
                </a:solidFill>
                <a:latin typeface="Arial Black" panose="020B0A04020102020204" pitchFamily="34" charset="0"/>
                <a:ea typeface="+mn-ea"/>
                <a:cs typeface="+mn-cs"/>
              </a:rPr>
              <a:t>REIDI e </a:t>
            </a:r>
            <a:r>
              <a:rPr lang="pt-BR" sz="2400" b="1" dirty="0" smtClean="0">
                <a:solidFill>
                  <a:schemeClr val="tx1">
                    <a:lumMod val="65000"/>
                    <a:lumOff val="35000"/>
                  </a:schemeClr>
                </a:solidFill>
                <a:latin typeface="Arial Black" panose="020B0A04020102020204" pitchFamily="34" charset="0"/>
                <a:ea typeface="+mn-ea"/>
                <a:cs typeface="+mn-cs"/>
              </a:rPr>
              <a:t>Debentures Incentivadas</a:t>
            </a:r>
            <a:endParaRPr lang="pt-BR" sz="2400" b="1" dirty="0">
              <a:solidFill>
                <a:schemeClr val="tx1">
                  <a:lumMod val="65000"/>
                  <a:lumOff val="35000"/>
                </a:schemeClr>
              </a:solidFill>
              <a:latin typeface="Arial Black" panose="020B0A04020102020204" pitchFamily="34" charset="0"/>
              <a:ea typeface="+mn-ea"/>
              <a:cs typeface="+mn-cs"/>
            </a:endParaRPr>
          </a:p>
        </p:txBody>
      </p:sp>
      <p:sp>
        <p:nvSpPr>
          <p:cNvPr id="4" name="Retângulo 3">
            <a:extLst>
              <a:ext uri="{FF2B5EF4-FFF2-40B4-BE49-F238E27FC236}">
                <a16:creationId xmlns:a16="http://schemas.microsoft.com/office/drawing/2014/main" id="{C149A348-BFFF-49D5-8674-FC5F0035931D}"/>
              </a:ext>
            </a:extLst>
          </p:cNvPr>
          <p:cNvSpPr/>
          <p:nvPr/>
        </p:nvSpPr>
        <p:spPr>
          <a:xfrm>
            <a:off x="0" y="6143625"/>
            <a:ext cx="12192000" cy="714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descr="Uma imagem contendo medidor, relógio&#10;&#10;Descrição gerada automaticamente">
            <a:extLst>
              <a:ext uri="{FF2B5EF4-FFF2-40B4-BE49-F238E27FC236}">
                <a16:creationId xmlns:a16="http://schemas.microsoft.com/office/drawing/2014/main" id="{600B110F-C7B9-4198-89AB-B834BF72D3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06621" y="6310169"/>
            <a:ext cx="2314401" cy="501196"/>
          </a:xfrm>
          <a:prstGeom prst="rect">
            <a:avLst/>
          </a:prstGeom>
        </p:spPr>
      </p:pic>
      <p:cxnSp>
        <p:nvCxnSpPr>
          <p:cNvPr id="6" name="Conector reto 5">
            <a:extLst>
              <a:ext uri="{FF2B5EF4-FFF2-40B4-BE49-F238E27FC236}">
                <a16:creationId xmlns:a16="http://schemas.microsoft.com/office/drawing/2014/main" id="{147F622F-8190-4310-AA71-84A6B4A8365D}"/>
              </a:ext>
            </a:extLst>
          </p:cNvPr>
          <p:cNvCxnSpPr>
            <a:cxnSpLocks/>
          </p:cNvCxnSpPr>
          <p:nvPr/>
        </p:nvCxnSpPr>
        <p:spPr>
          <a:xfrm flipH="1">
            <a:off x="0" y="6143625"/>
            <a:ext cx="12192001" cy="0"/>
          </a:xfrm>
          <a:prstGeom prst="line">
            <a:avLst/>
          </a:prstGeom>
          <a:ln w="25400" cmpd="dbl">
            <a:solidFill>
              <a:srgbClr val="00973A"/>
            </a:solidFill>
          </a:ln>
        </p:spPr>
        <p:style>
          <a:lnRef idx="1">
            <a:schemeClr val="accent1"/>
          </a:lnRef>
          <a:fillRef idx="0">
            <a:schemeClr val="accent1"/>
          </a:fillRef>
          <a:effectRef idx="0">
            <a:schemeClr val="accent1"/>
          </a:effectRef>
          <a:fontRef idx="minor">
            <a:schemeClr val="tx1"/>
          </a:fontRef>
        </p:style>
      </p:cxnSp>
      <p:pic>
        <p:nvPicPr>
          <p:cNvPr id="7" name="Imagem 6">
            <a:extLst>
              <a:ext uri="{FF2B5EF4-FFF2-40B4-BE49-F238E27FC236}">
                <a16:creationId xmlns:a16="http://schemas.microsoft.com/office/drawing/2014/main" id="{307D8DE6-9BE5-49D1-B631-0B444032D48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28107" y="6231033"/>
            <a:ext cx="2457864" cy="538648"/>
          </a:xfrm>
          <a:prstGeom prst="rect">
            <a:avLst/>
          </a:prstGeom>
        </p:spPr>
      </p:pic>
      <p:sp>
        <p:nvSpPr>
          <p:cNvPr id="10" name="Espaço Reservado para Conteúdo 2">
            <a:extLst>
              <a:ext uri="{FF2B5EF4-FFF2-40B4-BE49-F238E27FC236}">
                <a16:creationId xmlns:a16="http://schemas.microsoft.com/office/drawing/2014/main" id="{4426F2FC-6D9C-4D63-A761-83FEB42DBA0D}"/>
              </a:ext>
            </a:extLst>
          </p:cNvPr>
          <p:cNvSpPr>
            <a:spLocks noGrp="1"/>
          </p:cNvSpPr>
          <p:nvPr>
            <p:ph idx="1"/>
          </p:nvPr>
        </p:nvSpPr>
        <p:spPr>
          <a:xfrm>
            <a:off x="8183476" y="2276765"/>
            <a:ext cx="4008525" cy="2394103"/>
          </a:xfrm>
        </p:spPr>
        <p:txBody>
          <a:bodyPr>
            <a:noAutofit/>
          </a:bodyPr>
          <a:lstStyle/>
          <a:p>
            <a:pPr algn="just">
              <a:lnSpc>
                <a:spcPts val="2400"/>
              </a:lnSpc>
              <a:spcBef>
                <a:spcPts val="200"/>
              </a:spcBef>
              <a:spcAft>
                <a:spcPts val="1200"/>
              </a:spcAft>
            </a:pPr>
            <a:r>
              <a:rPr lang="pt-BR" sz="1800" b="1" dirty="0" smtClean="0">
                <a:solidFill>
                  <a:srgbClr val="00973A"/>
                </a:solidFill>
              </a:rPr>
              <a:t>Debentures Incentivadas</a:t>
            </a:r>
          </a:p>
          <a:p>
            <a:pPr marL="457200" lvl="1" indent="0" algn="ctr">
              <a:lnSpc>
                <a:spcPts val="2400"/>
              </a:lnSpc>
              <a:spcBef>
                <a:spcPts val="200"/>
              </a:spcBef>
              <a:spcAft>
                <a:spcPts val="1200"/>
              </a:spcAft>
              <a:buNone/>
            </a:pPr>
            <a:r>
              <a:rPr lang="pt-BR" sz="1600" b="1" u="sng" dirty="0" smtClean="0">
                <a:solidFill>
                  <a:srgbClr val="DABC00"/>
                </a:solidFill>
              </a:rPr>
              <a:t>Portaria </a:t>
            </a:r>
            <a:r>
              <a:rPr lang="pt-BR" sz="1600" b="1" u="sng" dirty="0">
                <a:solidFill>
                  <a:srgbClr val="DABC00"/>
                </a:solidFill>
              </a:rPr>
              <a:t>Normativa nº 53/GM/MME</a:t>
            </a:r>
            <a:r>
              <a:rPr lang="pt-BR" sz="1600" b="1" dirty="0">
                <a:solidFill>
                  <a:srgbClr val="DABC00"/>
                </a:solidFill>
              </a:rPr>
              <a:t> </a:t>
            </a:r>
            <a:endParaRPr lang="pt-BR" sz="1600" b="1" dirty="0" smtClean="0">
              <a:solidFill>
                <a:srgbClr val="DABC00"/>
              </a:solidFill>
            </a:endParaRPr>
          </a:p>
          <a:p>
            <a:pPr marL="457200" lvl="1" indent="0" algn="ctr">
              <a:lnSpc>
                <a:spcPts val="2400"/>
              </a:lnSpc>
              <a:spcBef>
                <a:spcPts val="200"/>
              </a:spcBef>
              <a:spcAft>
                <a:spcPts val="200"/>
              </a:spcAft>
              <a:buNone/>
            </a:pPr>
            <a:r>
              <a:rPr lang="pt-BR" sz="1600" dirty="0" smtClean="0"/>
              <a:t>Inclusão </a:t>
            </a:r>
            <a:r>
              <a:rPr lang="pt-BR" sz="1600" dirty="0"/>
              <a:t>de projetos de </a:t>
            </a:r>
            <a:r>
              <a:rPr lang="pt-BR" sz="1600" b="1" dirty="0">
                <a:solidFill>
                  <a:srgbClr val="446EB2"/>
                </a:solidFill>
              </a:rPr>
              <a:t>melhorias de transmissão</a:t>
            </a:r>
            <a:r>
              <a:rPr lang="pt-BR" sz="1600" dirty="0"/>
              <a:t> como Prioritários para fins de emissão de </a:t>
            </a:r>
            <a:r>
              <a:rPr lang="pt-BR" sz="1600" b="1" dirty="0">
                <a:solidFill>
                  <a:srgbClr val="446EB2"/>
                </a:solidFill>
              </a:rPr>
              <a:t>Debêntures </a:t>
            </a:r>
            <a:r>
              <a:rPr lang="pt-BR" sz="1600" b="1" dirty="0" smtClean="0">
                <a:solidFill>
                  <a:srgbClr val="446EB2"/>
                </a:solidFill>
              </a:rPr>
              <a:t>Incentivadas</a:t>
            </a:r>
            <a:r>
              <a:rPr lang="pt-BR" sz="1600" dirty="0"/>
              <a:t>.</a:t>
            </a:r>
            <a:endParaRPr lang="pt-BR" sz="1800" dirty="0"/>
          </a:p>
          <a:p>
            <a:pPr algn="just">
              <a:lnSpc>
                <a:spcPts val="2400"/>
              </a:lnSpc>
              <a:spcBef>
                <a:spcPts val="200"/>
              </a:spcBef>
              <a:spcAft>
                <a:spcPts val="200"/>
              </a:spcAft>
              <a:buFont typeface="Wingdings" panose="05000000000000000000" pitchFamily="2" charset="2"/>
              <a:buChar char="§"/>
            </a:pPr>
            <a:endParaRPr lang="pt-BR" sz="1800" dirty="0"/>
          </a:p>
          <a:p>
            <a:pPr marL="0" indent="0" algn="just">
              <a:lnSpc>
                <a:spcPts val="2400"/>
              </a:lnSpc>
              <a:spcBef>
                <a:spcPts val="600"/>
              </a:spcBef>
              <a:spcAft>
                <a:spcPts val="600"/>
              </a:spcAft>
              <a:buNone/>
            </a:pPr>
            <a:endParaRPr lang="pt-BR" sz="1800" dirty="0"/>
          </a:p>
        </p:txBody>
      </p:sp>
      <p:pic>
        <p:nvPicPr>
          <p:cNvPr id="3" name="Imagem 2">
            <a:extLst>
              <a:ext uri="{FF2B5EF4-FFF2-40B4-BE49-F238E27FC236}">
                <a16:creationId xmlns:a16="http://schemas.microsoft.com/office/drawing/2014/main" id="{DB741ABE-F558-0F84-8F99-45F4E50DB83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434956" y="-139917"/>
            <a:ext cx="1957935" cy="1957935"/>
          </a:xfrm>
          <a:prstGeom prst="rect">
            <a:avLst/>
          </a:prstGeom>
        </p:spPr>
      </p:pic>
      <p:sp>
        <p:nvSpPr>
          <p:cNvPr id="11" name="Espaço Reservado para Conteúdo 2">
            <a:extLst>
              <a:ext uri="{FF2B5EF4-FFF2-40B4-BE49-F238E27FC236}">
                <a16:creationId xmlns:a16="http://schemas.microsoft.com/office/drawing/2014/main" id="{4426F2FC-6D9C-4D63-A761-83FEB42DBA0D}"/>
              </a:ext>
            </a:extLst>
          </p:cNvPr>
          <p:cNvSpPr txBox="1">
            <a:spLocks/>
          </p:cNvSpPr>
          <p:nvPr/>
        </p:nvSpPr>
        <p:spPr>
          <a:xfrm>
            <a:off x="56302" y="2276765"/>
            <a:ext cx="4119458" cy="2394103"/>
          </a:xfr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ts val="2400"/>
              </a:lnSpc>
              <a:spcBef>
                <a:spcPts val="200"/>
              </a:spcBef>
              <a:spcAft>
                <a:spcPts val="1200"/>
              </a:spcAft>
            </a:pPr>
            <a:r>
              <a:rPr lang="pt-BR" sz="1800" b="1" dirty="0" smtClean="0">
                <a:solidFill>
                  <a:srgbClr val="00973A"/>
                </a:solidFill>
              </a:rPr>
              <a:t>REIDI</a:t>
            </a:r>
            <a:endParaRPr lang="pt-BR" sz="1800" b="1" dirty="0">
              <a:solidFill>
                <a:srgbClr val="00973A"/>
              </a:solidFill>
            </a:endParaRPr>
          </a:p>
          <a:p>
            <a:pPr marL="457200" lvl="1" indent="0" algn="ctr">
              <a:lnSpc>
                <a:spcPts val="2400"/>
              </a:lnSpc>
              <a:spcBef>
                <a:spcPts val="200"/>
              </a:spcBef>
              <a:spcAft>
                <a:spcPts val="1200"/>
              </a:spcAft>
              <a:buNone/>
            </a:pPr>
            <a:r>
              <a:rPr lang="pt-BR" sz="1600" b="1" u="sng" dirty="0">
                <a:solidFill>
                  <a:srgbClr val="DABC00"/>
                </a:solidFill>
              </a:rPr>
              <a:t>Alteração da Portaria de REIDI</a:t>
            </a:r>
          </a:p>
          <a:p>
            <a:pPr marL="457200" lvl="1" indent="0" algn="ctr">
              <a:lnSpc>
                <a:spcPts val="2400"/>
              </a:lnSpc>
              <a:spcBef>
                <a:spcPts val="200"/>
              </a:spcBef>
              <a:spcAft>
                <a:spcPts val="200"/>
              </a:spcAft>
              <a:buNone/>
            </a:pPr>
            <a:r>
              <a:rPr lang="pt-BR" sz="1600" dirty="0"/>
              <a:t>Exclusão desse regime em projetos de </a:t>
            </a:r>
            <a:r>
              <a:rPr lang="pt-BR" sz="1600" b="1" dirty="0">
                <a:solidFill>
                  <a:srgbClr val="3B67AE"/>
                </a:solidFill>
              </a:rPr>
              <a:t>reforços e de melhoria de transmissão</a:t>
            </a:r>
            <a:r>
              <a:rPr lang="pt-BR" sz="1600" dirty="0" smtClean="0"/>
              <a:t>.</a:t>
            </a:r>
          </a:p>
          <a:p>
            <a:pPr marL="457200" lvl="1" indent="0" algn="ctr">
              <a:lnSpc>
                <a:spcPts val="2400"/>
              </a:lnSpc>
              <a:spcBef>
                <a:spcPts val="200"/>
              </a:spcBef>
              <a:spcAft>
                <a:spcPts val="200"/>
              </a:spcAft>
              <a:buNone/>
            </a:pPr>
            <a:endParaRPr lang="pt-BR" sz="1600" b="1" dirty="0" smtClean="0">
              <a:solidFill>
                <a:srgbClr val="00973A"/>
              </a:solidFill>
            </a:endParaRPr>
          </a:p>
          <a:p>
            <a:pPr marL="457200" lvl="1" indent="0" algn="ctr">
              <a:lnSpc>
                <a:spcPts val="2400"/>
              </a:lnSpc>
              <a:spcBef>
                <a:spcPts val="200"/>
              </a:spcBef>
              <a:spcAft>
                <a:spcPts val="200"/>
              </a:spcAft>
              <a:buNone/>
            </a:pPr>
            <a:r>
              <a:rPr lang="pt-BR" sz="1600" b="1" dirty="0" smtClean="0">
                <a:solidFill>
                  <a:srgbClr val="00973A"/>
                </a:solidFill>
              </a:rPr>
              <a:t>Desburocratização</a:t>
            </a:r>
            <a:endParaRPr lang="pt-BR" sz="1800" dirty="0" smtClean="0"/>
          </a:p>
          <a:p>
            <a:pPr marL="0" indent="0" algn="just">
              <a:lnSpc>
                <a:spcPts val="2400"/>
              </a:lnSpc>
              <a:spcBef>
                <a:spcPts val="600"/>
              </a:spcBef>
              <a:spcAft>
                <a:spcPts val="600"/>
              </a:spcAft>
              <a:buFont typeface="Arial" panose="020B0604020202020204" pitchFamily="34" charset="0"/>
              <a:buNone/>
            </a:pPr>
            <a:endParaRPr lang="pt-BR" sz="1800" dirty="0"/>
          </a:p>
        </p:txBody>
      </p:sp>
      <p:sp>
        <p:nvSpPr>
          <p:cNvPr id="14" name="CaixaDeTexto 13">
            <a:extLst>
              <a:ext uri="{FF2B5EF4-FFF2-40B4-BE49-F238E27FC236}">
                <a16:creationId xmlns:a16="http://schemas.microsoft.com/office/drawing/2014/main" id="{58FC0EF7-0EEE-44A6-A764-DC5C34D066EF}"/>
              </a:ext>
            </a:extLst>
          </p:cNvPr>
          <p:cNvSpPr txBox="1"/>
          <p:nvPr/>
        </p:nvSpPr>
        <p:spPr>
          <a:xfrm>
            <a:off x="747686" y="418122"/>
            <a:ext cx="10722317" cy="461665"/>
          </a:xfrm>
          <a:prstGeom prst="rect">
            <a:avLst/>
          </a:prstGeom>
          <a:noFill/>
        </p:spPr>
        <p:txBody>
          <a:bodyPr wrap="square" rtlCol="0">
            <a:spAutoFit/>
          </a:bodyPr>
          <a:lstStyle/>
          <a:p>
            <a:r>
              <a:rPr lang="pt-BR" sz="2400" dirty="0" smtClean="0">
                <a:solidFill>
                  <a:schemeClr val="tx1">
                    <a:lumMod val="75000"/>
                    <a:lumOff val="25000"/>
                  </a:schemeClr>
                </a:solidFill>
              </a:rPr>
              <a:t>Entregas</a:t>
            </a:r>
            <a:endParaRPr lang="pt-BR" sz="2400" dirty="0">
              <a:solidFill>
                <a:schemeClr val="tx1">
                  <a:lumMod val="75000"/>
                  <a:lumOff val="25000"/>
                </a:schemeClr>
              </a:solidFill>
            </a:endParaRPr>
          </a:p>
        </p:txBody>
      </p:sp>
      <p:cxnSp>
        <p:nvCxnSpPr>
          <p:cNvPr id="16" name="Conector reto 15"/>
          <p:cNvCxnSpPr/>
          <p:nvPr/>
        </p:nvCxnSpPr>
        <p:spPr>
          <a:xfrm flipV="1">
            <a:off x="661410" y="788760"/>
            <a:ext cx="5672888" cy="20679"/>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tângulo: Cantos Arredondados 29">
            <a:extLst>
              <a:ext uri="{FF2B5EF4-FFF2-40B4-BE49-F238E27FC236}">
                <a16:creationId xmlns:a16="http://schemas.microsoft.com/office/drawing/2014/main" id="{27AA3F40-A54B-437D-B8B1-1992A81F881F}"/>
              </a:ext>
            </a:extLst>
          </p:cNvPr>
          <p:cNvSpPr/>
          <p:nvPr/>
        </p:nvSpPr>
        <p:spPr>
          <a:xfrm>
            <a:off x="10281067" y="441439"/>
            <a:ext cx="307777" cy="307777"/>
          </a:xfrm>
          <a:prstGeom prst="roundRect">
            <a:avLst/>
          </a:prstGeom>
          <a:solidFill>
            <a:srgbClr val="A1C4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6</a:t>
            </a:r>
            <a:endParaRPr lang="pt-BR" dirty="0"/>
          </a:p>
        </p:txBody>
      </p:sp>
      <p:sp>
        <p:nvSpPr>
          <p:cNvPr id="18" name="Retângulo: Cantos Arredondados 30">
            <a:extLst>
              <a:ext uri="{FF2B5EF4-FFF2-40B4-BE49-F238E27FC236}">
                <a16:creationId xmlns:a16="http://schemas.microsoft.com/office/drawing/2014/main" id="{8C43BBAD-9E40-4774-976E-7CDA18F5EC2E}"/>
              </a:ext>
            </a:extLst>
          </p:cNvPr>
          <p:cNvSpPr/>
          <p:nvPr/>
        </p:nvSpPr>
        <p:spPr>
          <a:xfrm>
            <a:off x="10281067" y="823680"/>
            <a:ext cx="307777" cy="307777"/>
          </a:xfrm>
          <a:prstGeom prst="roundRect">
            <a:avLst/>
          </a:prstGeom>
          <a:solidFill>
            <a:srgbClr val="A1C4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7</a:t>
            </a:r>
            <a:endParaRPr lang="pt-BR" dirty="0"/>
          </a:p>
        </p:txBody>
      </p:sp>
      <p:pic>
        <p:nvPicPr>
          <p:cNvPr id="8" name="Imagem 7"/>
          <p:cNvPicPr>
            <a:picLocks noChangeAspect="1"/>
          </p:cNvPicPr>
          <p:nvPr/>
        </p:nvPicPr>
        <p:blipFill>
          <a:blip r:embed="rId9"/>
          <a:stretch>
            <a:fillRect/>
          </a:stretch>
        </p:blipFill>
        <p:spPr>
          <a:xfrm>
            <a:off x="4530435" y="1849491"/>
            <a:ext cx="3133899" cy="3146458"/>
          </a:xfrm>
          <a:prstGeom prst="ellipse">
            <a:avLst/>
          </a:prstGeom>
        </p:spPr>
      </p:pic>
    </p:spTree>
    <p:extLst>
      <p:ext uri="{BB962C8B-B14F-4D97-AF65-F5344CB8AC3E}">
        <p14:creationId xmlns:p14="http://schemas.microsoft.com/office/powerpoint/2010/main" val="1988042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77EFD1-A389-4C83-93C7-56F288CD66AD}"/>
              </a:ext>
            </a:extLst>
          </p:cNvPr>
          <p:cNvSpPr>
            <a:spLocks noGrp="1"/>
          </p:cNvSpPr>
          <p:nvPr>
            <p:ph type="title"/>
          </p:nvPr>
        </p:nvSpPr>
        <p:spPr>
          <a:xfrm>
            <a:off x="747686" y="839050"/>
            <a:ext cx="10578514" cy="695037"/>
          </a:xfrm>
        </p:spPr>
        <p:txBody>
          <a:bodyPr>
            <a:normAutofit fontScale="90000"/>
          </a:bodyPr>
          <a:lstStyle/>
          <a:p>
            <a:pPr>
              <a:lnSpc>
                <a:spcPct val="100000"/>
              </a:lnSpc>
              <a:spcBef>
                <a:spcPts val="0"/>
              </a:spcBef>
              <a:defRPr/>
            </a:pPr>
            <a:r>
              <a:rPr lang="pt-BR" sz="2400" b="1" dirty="0">
                <a:solidFill>
                  <a:schemeClr val="tx1">
                    <a:lumMod val="65000"/>
                    <a:lumOff val="35000"/>
                  </a:schemeClr>
                </a:solidFill>
                <a:latin typeface="Arial Black" panose="020B0A04020102020204" pitchFamily="34" charset="0"/>
                <a:ea typeface="+mn-ea"/>
                <a:cs typeface="+mn-cs"/>
              </a:rPr>
              <a:t>Acesso de consumidores livres e autoprodutores à Rede Básica</a:t>
            </a:r>
          </a:p>
        </p:txBody>
      </p:sp>
      <p:sp>
        <p:nvSpPr>
          <p:cNvPr id="4" name="Retângulo 3">
            <a:extLst>
              <a:ext uri="{FF2B5EF4-FFF2-40B4-BE49-F238E27FC236}">
                <a16:creationId xmlns:a16="http://schemas.microsoft.com/office/drawing/2014/main" id="{C149A348-BFFF-49D5-8674-FC5F0035931D}"/>
              </a:ext>
            </a:extLst>
          </p:cNvPr>
          <p:cNvSpPr/>
          <p:nvPr/>
        </p:nvSpPr>
        <p:spPr>
          <a:xfrm>
            <a:off x="0" y="6143625"/>
            <a:ext cx="12192000" cy="714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descr="Uma imagem contendo medidor, relógio&#10;&#10;Descrição gerada automaticamente">
            <a:extLst>
              <a:ext uri="{FF2B5EF4-FFF2-40B4-BE49-F238E27FC236}">
                <a16:creationId xmlns:a16="http://schemas.microsoft.com/office/drawing/2014/main" id="{600B110F-C7B9-4198-89AB-B834BF72D3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06621" y="6310169"/>
            <a:ext cx="2314401" cy="501196"/>
          </a:xfrm>
          <a:prstGeom prst="rect">
            <a:avLst/>
          </a:prstGeom>
        </p:spPr>
      </p:pic>
      <p:cxnSp>
        <p:nvCxnSpPr>
          <p:cNvPr id="6" name="Conector reto 5">
            <a:extLst>
              <a:ext uri="{FF2B5EF4-FFF2-40B4-BE49-F238E27FC236}">
                <a16:creationId xmlns:a16="http://schemas.microsoft.com/office/drawing/2014/main" id="{147F622F-8190-4310-AA71-84A6B4A8365D}"/>
              </a:ext>
            </a:extLst>
          </p:cNvPr>
          <p:cNvCxnSpPr>
            <a:cxnSpLocks/>
          </p:cNvCxnSpPr>
          <p:nvPr/>
        </p:nvCxnSpPr>
        <p:spPr>
          <a:xfrm flipH="1">
            <a:off x="0" y="6143625"/>
            <a:ext cx="12192001" cy="0"/>
          </a:xfrm>
          <a:prstGeom prst="line">
            <a:avLst/>
          </a:prstGeom>
          <a:ln w="25400" cmpd="dbl">
            <a:solidFill>
              <a:srgbClr val="00973A"/>
            </a:solidFill>
          </a:ln>
        </p:spPr>
        <p:style>
          <a:lnRef idx="1">
            <a:schemeClr val="accent1"/>
          </a:lnRef>
          <a:fillRef idx="0">
            <a:schemeClr val="accent1"/>
          </a:fillRef>
          <a:effectRef idx="0">
            <a:schemeClr val="accent1"/>
          </a:effectRef>
          <a:fontRef idx="minor">
            <a:schemeClr val="tx1"/>
          </a:fontRef>
        </p:style>
      </p:cxnSp>
      <p:pic>
        <p:nvPicPr>
          <p:cNvPr id="7" name="Imagem 6">
            <a:extLst>
              <a:ext uri="{FF2B5EF4-FFF2-40B4-BE49-F238E27FC236}">
                <a16:creationId xmlns:a16="http://schemas.microsoft.com/office/drawing/2014/main" id="{307D8DE6-9BE5-49D1-B631-0B444032D48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8107" y="6231033"/>
            <a:ext cx="2457864" cy="538648"/>
          </a:xfrm>
          <a:prstGeom prst="rect">
            <a:avLst/>
          </a:prstGeom>
        </p:spPr>
      </p:pic>
      <p:sp>
        <p:nvSpPr>
          <p:cNvPr id="12" name="Espaço Reservado para Conteúdo 2">
            <a:extLst>
              <a:ext uri="{FF2B5EF4-FFF2-40B4-BE49-F238E27FC236}">
                <a16:creationId xmlns:a16="http://schemas.microsoft.com/office/drawing/2014/main" id="{8E5D45CF-E459-2606-F33D-E1D27D097225}"/>
              </a:ext>
            </a:extLst>
          </p:cNvPr>
          <p:cNvSpPr>
            <a:spLocks noGrp="1"/>
          </p:cNvSpPr>
          <p:nvPr>
            <p:ph idx="1"/>
          </p:nvPr>
        </p:nvSpPr>
        <p:spPr>
          <a:xfrm>
            <a:off x="474669" y="1562430"/>
            <a:ext cx="5294363" cy="4041676"/>
          </a:xfrm>
        </p:spPr>
        <p:txBody>
          <a:bodyPr>
            <a:noAutofit/>
          </a:bodyPr>
          <a:lstStyle/>
          <a:p>
            <a:pPr algn="just">
              <a:lnSpc>
                <a:spcPct val="150000"/>
              </a:lnSpc>
              <a:spcBef>
                <a:spcPts val="200"/>
              </a:spcBef>
              <a:spcAft>
                <a:spcPts val="200"/>
              </a:spcAft>
              <a:buFont typeface="Wingdings" panose="05000000000000000000" pitchFamily="2" charset="2"/>
              <a:buChar char="§"/>
            </a:pPr>
            <a:r>
              <a:rPr lang="pt-BR" sz="1600" dirty="0"/>
              <a:t>Modernização do </a:t>
            </a:r>
            <a:r>
              <a:rPr lang="pt-BR" sz="1600" b="1" dirty="0">
                <a:solidFill>
                  <a:srgbClr val="3B67AE"/>
                </a:solidFill>
              </a:rPr>
              <a:t>Decreto 5.597/2005 </a:t>
            </a:r>
            <a:r>
              <a:rPr lang="pt-BR" sz="1600" dirty="0"/>
              <a:t>- Acesso de consumidores livres e autoprodutores à Rede </a:t>
            </a:r>
            <a:r>
              <a:rPr lang="pt-BR" sz="1600" dirty="0" smtClean="0"/>
              <a:t>Básica.</a:t>
            </a:r>
            <a:endParaRPr lang="pt-BR" sz="1600" dirty="0"/>
          </a:p>
          <a:p>
            <a:pPr lvl="1" algn="just">
              <a:lnSpc>
                <a:spcPct val="150000"/>
              </a:lnSpc>
              <a:spcBef>
                <a:spcPts val="200"/>
              </a:spcBef>
              <a:spcAft>
                <a:spcPts val="200"/>
              </a:spcAft>
            </a:pPr>
            <a:r>
              <a:rPr lang="pt-BR" sz="1600" dirty="0"/>
              <a:t>Simplificação nos procedimentos de acesso à Rede Básica </a:t>
            </a:r>
            <a:r>
              <a:rPr lang="pt-BR" sz="1600" dirty="0" smtClean="0"/>
              <a:t>por consumidores livres.</a:t>
            </a:r>
            <a:endParaRPr lang="pt-BR" sz="1600" dirty="0"/>
          </a:p>
          <a:p>
            <a:pPr lvl="1" algn="just">
              <a:lnSpc>
                <a:spcPct val="150000"/>
              </a:lnSpc>
              <a:spcBef>
                <a:spcPts val="200"/>
              </a:spcBef>
              <a:spcAft>
                <a:spcPts val="200"/>
              </a:spcAft>
            </a:pPr>
            <a:r>
              <a:rPr lang="pt-BR" sz="1600" dirty="0" smtClean="0"/>
              <a:t>Possibilidade </a:t>
            </a:r>
            <a:r>
              <a:rPr lang="pt-BR" sz="1600" dirty="0"/>
              <a:t>de acesso de múltiplas unidades consumidoras em um mesmo </a:t>
            </a:r>
            <a:r>
              <a:rPr lang="pt-BR" sz="1600" dirty="0" smtClean="0"/>
              <a:t>ponto da rede, </a:t>
            </a:r>
            <a:r>
              <a:rPr lang="pt-BR" sz="1600" dirty="0"/>
              <a:t>caracterizando </a:t>
            </a:r>
            <a:r>
              <a:rPr lang="pt-BR" sz="1600" b="1" dirty="0">
                <a:solidFill>
                  <a:srgbClr val="00973A"/>
                </a:solidFill>
              </a:rPr>
              <a:t>condomínios </a:t>
            </a:r>
            <a:r>
              <a:rPr lang="pt-BR" sz="1600" b="1" dirty="0" smtClean="0">
                <a:solidFill>
                  <a:srgbClr val="00973A"/>
                </a:solidFill>
              </a:rPr>
              <a:t>industriais</a:t>
            </a:r>
            <a:r>
              <a:rPr lang="pt-BR" sz="1600" dirty="0" smtClean="0"/>
              <a:t>.</a:t>
            </a:r>
            <a:endParaRPr lang="pt-BR" sz="1600" dirty="0"/>
          </a:p>
          <a:p>
            <a:pPr algn="just">
              <a:lnSpc>
                <a:spcPct val="150000"/>
              </a:lnSpc>
              <a:spcBef>
                <a:spcPts val="200"/>
              </a:spcBef>
              <a:spcAft>
                <a:spcPts val="200"/>
              </a:spcAft>
              <a:buFont typeface="Wingdings" panose="05000000000000000000" pitchFamily="2" charset="2"/>
              <a:buChar char="§"/>
            </a:pPr>
            <a:r>
              <a:rPr lang="pt-BR" sz="1600" dirty="0" smtClean="0"/>
              <a:t>Situação </a:t>
            </a:r>
            <a:r>
              <a:rPr lang="pt-BR" sz="1600" dirty="0"/>
              <a:t>Atual: </a:t>
            </a:r>
            <a:endParaRPr lang="pt-BR" sz="1600" dirty="0" smtClean="0"/>
          </a:p>
          <a:p>
            <a:pPr lvl="1" algn="just">
              <a:lnSpc>
                <a:spcPct val="150000"/>
              </a:lnSpc>
              <a:spcBef>
                <a:spcPts val="200"/>
              </a:spcBef>
              <a:spcAft>
                <a:spcPts val="200"/>
              </a:spcAft>
              <a:buFont typeface="Wingdings" panose="05000000000000000000" pitchFamily="2" charset="2"/>
              <a:buChar char="§"/>
            </a:pPr>
            <a:r>
              <a:rPr lang="pt-BR" sz="1600" dirty="0"/>
              <a:t>Minuta de </a:t>
            </a:r>
            <a:r>
              <a:rPr lang="pt-BR" sz="1600" b="1" dirty="0">
                <a:solidFill>
                  <a:srgbClr val="3B67AE"/>
                </a:solidFill>
              </a:rPr>
              <a:t>Decreto</a:t>
            </a:r>
            <a:r>
              <a:rPr lang="pt-BR" sz="1600" dirty="0"/>
              <a:t> e </a:t>
            </a:r>
            <a:r>
              <a:rPr lang="pt-BR" sz="1600" b="1" dirty="0">
                <a:solidFill>
                  <a:srgbClr val="DABC00"/>
                </a:solidFill>
              </a:rPr>
              <a:t>Nota Técnica </a:t>
            </a:r>
            <a:r>
              <a:rPr lang="pt-BR" sz="1600" dirty="0"/>
              <a:t>concluídos. </a:t>
            </a:r>
          </a:p>
        </p:txBody>
      </p:sp>
      <p:pic>
        <p:nvPicPr>
          <p:cNvPr id="3" name="Imagem 2">
            <a:extLst>
              <a:ext uri="{FF2B5EF4-FFF2-40B4-BE49-F238E27FC236}">
                <a16:creationId xmlns:a16="http://schemas.microsoft.com/office/drawing/2014/main" id="{F39A2215-91A3-619C-5E17-2632B96DA265}"/>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434956" y="-139917"/>
            <a:ext cx="1957935" cy="1957935"/>
          </a:xfrm>
          <a:prstGeom prst="rect">
            <a:avLst/>
          </a:prstGeom>
        </p:spPr>
      </p:pic>
      <p:pic>
        <p:nvPicPr>
          <p:cNvPr id="10" name="Imagem 9">
            <a:extLst>
              <a:ext uri="{FF2B5EF4-FFF2-40B4-BE49-F238E27FC236}">
                <a16:creationId xmlns:a16="http://schemas.microsoft.com/office/drawing/2014/main" id="{54EBC01D-4D2F-1AAA-FD95-29E97D96872E}"/>
              </a:ext>
            </a:extLst>
          </p:cNvPr>
          <p:cNvPicPr>
            <a:picLocks noChangeAspect="1"/>
          </p:cNvPicPr>
          <p:nvPr/>
        </p:nvPicPr>
        <p:blipFill>
          <a:blip r:embed="rId5"/>
          <a:stretch>
            <a:fillRect/>
          </a:stretch>
        </p:blipFill>
        <p:spPr>
          <a:xfrm>
            <a:off x="8262851" y="1818018"/>
            <a:ext cx="3158357" cy="3236120"/>
          </a:xfrm>
          <a:prstGeom prst="ellipse">
            <a:avLst/>
          </a:prstGeom>
        </p:spPr>
      </p:pic>
      <p:pic>
        <p:nvPicPr>
          <p:cNvPr id="11" name="Gráfico 7">
            <a:extLst>
              <a:ext uri="{FF2B5EF4-FFF2-40B4-BE49-F238E27FC236}">
                <a16:creationId xmlns:a16="http://schemas.microsoft.com/office/drawing/2014/main" id="{132F087B-14B4-5724-AF27-90BC149F86B6}"/>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7820864" y="1397018"/>
            <a:ext cx="4063964" cy="4063964"/>
          </a:xfrm>
          <a:prstGeom prst="rect">
            <a:avLst/>
          </a:prstGeom>
        </p:spPr>
      </p:pic>
      <p:sp>
        <p:nvSpPr>
          <p:cNvPr id="13" name="CaixaDeTexto 12">
            <a:extLst>
              <a:ext uri="{FF2B5EF4-FFF2-40B4-BE49-F238E27FC236}">
                <a16:creationId xmlns:a16="http://schemas.microsoft.com/office/drawing/2014/main" id="{58FC0EF7-0EEE-44A6-A764-DC5C34D066EF}"/>
              </a:ext>
            </a:extLst>
          </p:cNvPr>
          <p:cNvSpPr txBox="1"/>
          <p:nvPr/>
        </p:nvSpPr>
        <p:spPr>
          <a:xfrm>
            <a:off x="747686" y="418122"/>
            <a:ext cx="10722317" cy="461665"/>
          </a:xfrm>
          <a:prstGeom prst="rect">
            <a:avLst/>
          </a:prstGeom>
          <a:noFill/>
        </p:spPr>
        <p:txBody>
          <a:bodyPr wrap="square" rtlCol="0">
            <a:spAutoFit/>
          </a:bodyPr>
          <a:lstStyle/>
          <a:p>
            <a:r>
              <a:rPr lang="pt-BR" sz="2400" dirty="0" smtClean="0">
                <a:solidFill>
                  <a:schemeClr val="tx1">
                    <a:lumMod val="75000"/>
                    <a:lumOff val="25000"/>
                  </a:schemeClr>
                </a:solidFill>
              </a:rPr>
              <a:t>Entregas</a:t>
            </a:r>
            <a:endParaRPr lang="pt-BR" sz="2400" dirty="0">
              <a:solidFill>
                <a:schemeClr val="tx1">
                  <a:lumMod val="75000"/>
                  <a:lumOff val="25000"/>
                </a:schemeClr>
              </a:solidFill>
            </a:endParaRPr>
          </a:p>
        </p:txBody>
      </p:sp>
      <p:cxnSp>
        <p:nvCxnSpPr>
          <p:cNvPr id="14" name="Conector reto 13"/>
          <p:cNvCxnSpPr/>
          <p:nvPr/>
        </p:nvCxnSpPr>
        <p:spPr>
          <a:xfrm flipV="1">
            <a:off x="661410" y="788760"/>
            <a:ext cx="5672888" cy="20679"/>
          </a:xfrm>
          <a:prstGeom prst="line">
            <a:avLst/>
          </a:prstGeom>
        </p:spPr>
        <p:style>
          <a:lnRef idx="1">
            <a:schemeClr val="accent1"/>
          </a:lnRef>
          <a:fillRef idx="0">
            <a:schemeClr val="accent1"/>
          </a:fillRef>
          <a:effectRef idx="0">
            <a:schemeClr val="accent1"/>
          </a:effectRef>
          <a:fontRef idx="minor">
            <a:schemeClr val="tx1"/>
          </a:fontRef>
        </p:style>
      </p:cxnSp>
      <p:sp>
        <p:nvSpPr>
          <p:cNvPr id="15" name="Retângulo: Cantos Arredondados 28">
            <a:extLst>
              <a:ext uri="{FF2B5EF4-FFF2-40B4-BE49-F238E27FC236}">
                <a16:creationId xmlns:a16="http://schemas.microsoft.com/office/drawing/2014/main" id="{C00DDE39-AFF7-445F-8B0C-6A092EE7456B}"/>
              </a:ext>
            </a:extLst>
          </p:cNvPr>
          <p:cNvSpPr/>
          <p:nvPr/>
        </p:nvSpPr>
        <p:spPr>
          <a:xfrm>
            <a:off x="10424992" y="322301"/>
            <a:ext cx="307777" cy="307777"/>
          </a:xfrm>
          <a:prstGeom prst="roundRect">
            <a:avLst/>
          </a:prstGeom>
          <a:solidFill>
            <a:srgbClr val="A1C4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8</a:t>
            </a:r>
            <a:endParaRPr lang="pt-BR" dirty="0"/>
          </a:p>
        </p:txBody>
      </p:sp>
    </p:spTree>
    <p:extLst>
      <p:ext uri="{BB962C8B-B14F-4D97-AF65-F5344CB8AC3E}">
        <p14:creationId xmlns:p14="http://schemas.microsoft.com/office/powerpoint/2010/main" val="23679213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77EFD1-A389-4C83-93C7-56F288CD66AD}"/>
              </a:ext>
            </a:extLst>
          </p:cNvPr>
          <p:cNvSpPr>
            <a:spLocks noGrp="1"/>
          </p:cNvSpPr>
          <p:nvPr>
            <p:ph type="title"/>
          </p:nvPr>
        </p:nvSpPr>
        <p:spPr>
          <a:xfrm>
            <a:off x="842694" y="597432"/>
            <a:ext cx="10578514" cy="695037"/>
          </a:xfrm>
        </p:spPr>
        <p:txBody>
          <a:bodyPr>
            <a:normAutofit/>
          </a:bodyPr>
          <a:lstStyle/>
          <a:p>
            <a:pPr>
              <a:lnSpc>
                <a:spcPct val="100000"/>
              </a:lnSpc>
              <a:spcBef>
                <a:spcPts val="0"/>
              </a:spcBef>
              <a:defRPr/>
            </a:pPr>
            <a:r>
              <a:rPr lang="pt-BR" sz="2400" b="1" dirty="0" smtClean="0">
                <a:solidFill>
                  <a:schemeClr val="tx1">
                    <a:lumMod val="65000"/>
                    <a:lumOff val="35000"/>
                  </a:schemeClr>
                </a:solidFill>
                <a:latin typeface="Arial Black" panose="020B0A04020102020204" pitchFamily="34" charset="0"/>
                <a:ea typeface="+mn-ea"/>
                <a:cs typeface="+mn-cs"/>
              </a:rPr>
              <a:t>Planejamento </a:t>
            </a:r>
            <a:r>
              <a:rPr lang="pt-BR" sz="2400" b="1" dirty="0">
                <a:solidFill>
                  <a:schemeClr val="tx1">
                    <a:lumMod val="65000"/>
                    <a:lumOff val="35000"/>
                  </a:schemeClr>
                </a:solidFill>
                <a:latin typeface="Arial Black" panose="020B0A04020102020204" pitchFamily="34" charset="0"/>
                <a:ea typeface="+mn-ea"/>
                <a:cs typeface="+mn-cs"/>
              </a:rPr>
              <a:t>dos Sistemas Isolados </a:t>
            </a:r>
          </a:p>
        </p:txBody>
      </p:sp>
      <p:sp>
        <p:nvSpPr>
          <p:cNvPr id="4" name="Retângulo 3">
            <a:extLst>
              <a:ext uri="{FF2B5EF4-FFF2-40B4-BE49-F238E27FC236}">
                <a16:creationId xmlns:a16="http://schemas.microsoft.com/office/drawing/2014/main" id="{C149A348-BFFF-49D5-8674-FC5F0035931D}"/>
              </a:ext>
            </a:extLst>
          </p:cNvPr>
          <p:cNvSpPr/>
          <p:nvPr/>
        </p:nvSpPr>
        <p:spPr>
          <a:xfrm>
            <a:off x="0" y="6143625"/>
            <a:ext cx="12192000" cy="714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descr="Uma imagem contendo medidor, relógio&#10;&#10;Descrição gerada automaticamente">
            <a:extLst>
              <a:ext uri="{FF2B5EF4-FFF2-40B4-BE49-F238E27FC236}">
                <a16:creationId xmlns:a16="http://schemas.microsoft.com/office/drawing/2014/main" id="{600B110F-C7B9-4198-89AB-B834BF72D3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06621" y="6310169"/>
            <a:ext cx="2314401" cy="501196"/>
          </a:xfrm>
          <a:prstGeom prst="rect">
            <a:avLst/>
          </a:prstGeom>
        </p:spPr>
      </p:pic>
      <p:cxnSp>
        <p:nvCxnSpPr>
          <p:cNvPr id="6" name="Conector reto 5">
            <a:extLst>
              <a:ext uri="{FF2B5EF4-FFF2-40B4-BE49-F238E27FC236}">
                <a16:creationId xmlns:a16="http://schemas.microsoft.com/office/drawing/2014/main" id="{147F622F-8190-4310-AA71-84A6B4A8365D}"/>
              </a:ext>
            </a:extLst>
          </p:cNvPr>
          <p:cNvCxnSpPr>
            <a:cxnSpLocks/>
          </p:cNvCxnSpPr>
          <p:nvPr/>
        </p:nvCxnSpPr>
        <p:spPr>
          <a:xfrm flipH="1">
            <a:off x="0" y="6143625"/>
            <a:ext cx="12192001" cy="0"/>
          </a:xfrm>
          <a:prstGeom prst="line">
            <a:avLst/>
          </a:prstGeom>
          <a:ln w="25400" cmpd="dbl">
            <a:solidFill>
              <a:srgbClr val="00973A"/>
            </a:solidFill>
          </a:ln>
        </p:spPr>
        <p:style>
          <a:lnRef idx="1">
            <a:schemeClr val="accent1"/>
          </a:lnRef>
          <a:fillRef idx="0">
            <a:schemeClr val="accent1"/>
          </a:fillRef>
          <a:effectRef idx="0">
            <a:schemeClr val="accent1"/>
          </a:effectRef>
          <a:fontRef idx="minor">
            <a:schemeClr val="tx1"/>
          </a:fontRef>
        </p:style>
      </p:cxnSp>
      <p:pic>
        <p:nvPicPr>
          <p:cNvPr id="7" name="Imagem 6">
            <a:extLst>
              <a:ext uri="{FF2B5EF4-FFF2-40B4-BE49-F238E27FC236}">
                <a16:creationId xmlns:a16="http://schemas.microsoft.com/office/drawing/2014/main" id="{307D8DE6-9BE5-49D1-B631-0B444032D48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8107" y="6231033"/>
            <a:ext cx="2457864" cy="538648"/>
          </a:xfrm>
          <a:prstGeom prst="rect">
            <a:avLst/>
          </a:prstGeom>
        </p:spPr>
      </p:pic>
      <p:sp>
        <p:nvSpPr>
          <p:cNvPr id="9" name="Espaço Reservado para Conteúdo 2">
            <a:extLst>
              <a:ext uri="{FF2B5EF4-FFF2-40B4-BE49-F238E27FC236}">
                <a16:creationId xmlns:a16="http://schemas.microsoft.com/office/drawing/2014/main" id="{049E9667-7186-4F7A-EEEE-1EA7AB7B371D}"/>
              </a:ext>
            </a:extLst>
          </p:cNvPr>
          <p:cNvSpPr>
            <a:spLocks noGrp="1"/>
          </p:cNvSpPr>
          <p:nvPr>
            <p:ph idx="1"/>
          </p:nvPr>
        </p:nvSpPr>
        <p:spPr>
          <a:xfrm>
            <a:off x="485556" y="1292469"/>
            <a:ext cx="7012524" cy="4518071"/>
          </a:xfrm>
        </p:spPr>
        <p:txBody>
          <a:bodyPr>
            <a:noAutofit/>
          </a:bodyPr>
          <a:lstStyle/>
          <a:p>
            <a:pPr marL="228600" lvl="1" algn="just">
              <a:lnSpc>
                <a:spcPts val="2400"/>
              </a:lnSpc>
              <a:spcBef>
                <a:spcPts val="200"/>
              </a:spcBef>
              <a:spcAft>
                <a:spcPts val="200"/>
              </a:spcAft>
              <a:buFont typeface="Wingdings" panose="05000000000000000000" pitchFamily="2" charset="2"/>
              <a:buChar char="§"/>
            </a:pPr>
            <a:r>
              <a:rPr lang="pt-BR" sz="1600" dirty="0"/>
              <a:t>Incorporação de melhorias decorrentes da </a:t>
            </a:r>
            <a:r>
              <a:rPr lang="pt-BR" sz="1600" b="1" dirty="0">
                <a:solidFill>
                  <a:srgbClr val="3B67AE"/>
                </a:solidFill>
              </a:rPr>
              <a:t>Consulta Pública 120/2022 </a:t>
            </a:r>
            <a:r>
              <a:rPr lang="pt-BR" sz="1600" dirty="0"/>
              <a:t>ao planejamento dos Sistemas Isolados e aprimoramentos dos próximos certames.</a:t>
            </a:r>
          </a:p>
          <a:p>
            <a:pPr lvl="1" algn="just">
              <a:lnSpc>
                <a:spcPts val="2400"/>
              </a:lnSpc>
              <a:spcBef>
                <a:spcPts val="200"/>
              </a:spcBef>
              <a:spcAft>
                <a:spcPts val="200"/>
              </a:spcAft>
            </a:pPr>
            <a:r>
              <a:rPr lang="pt-BR" sz="1600" b="1" dirty="0" smtClean="0">
                <a:solidFill>
                  <a:srgbClr val="00973A"/>
                </a:solidFill>
              </a:rPr>
              <a:t>Transição </a:t>
            </a:r>
            <a:r>
              <a:rPr lang="pt-BR" sz="1600" b="1" dirty="0">
                <a:solidFill>
                  <a:srgbClr val="00973A"/>
                </a:solidFill>
              </a:rPr>
              <a:t>energética na </a:t>
            </a:r>
            <a:r>
              <a:rPr lang="pt-BR" sz="1600" b="1" dirty="0" smtClean="0">
                <a:solidFill>
                  <a:srgbClr val="00973A"/>
                </a:solidFill>
              </a:rPr>
              <a:t>Amazônia:</a:t>
            </a:r>
            <a:r>
              <a:rPr lang="pt-BR" sz="1600" dirty="0" smtClean="0"/>
              <a:t> competição </a:t>
            </a:r>
            <a:r>
              <a:rPr lang="pt-BR" sz="1600" dirty="0"/>
              <a:t>e soluções renováveis. </a:t>
            </a:r>
          </a:p>
          <a:p>
            <a:pPr marL="228600" lvl="1" algn="just">
              <a:lnSpc>
                <a:spcPts val="2400"/>
              </a:lnSpc>
              <a:spcBef>
                <a:spcPts val="200"/>
              </a:spcBef>
              <a:spcAft>
                <a:spcPts val="200"/>
              </a:spcAft>
              <a:buFont typeface="Wingdings" panose="05000000000000000000" pitchFamily="2" charset="2"/>
              <a:buChar char="§"/>
            </a:pPr>
            <a:r>
              <a:rPr lang="pt-BR" sz="1600" b="1" dirty="0">
                <a:solidFill>
                  <a:srgbClr val="DABC00"/>
                </a:solidFill>
              </a:rPr>
              <a:t>Principais </a:t>
            </a:r>
            <a:r>
              <a:rPr lang="pt-BR" sz="1600" b="1" dirty="0" smtClean="0">
                <a:solidFill>
                  <a:srgbClr val="DABC00"/>
                </a:solidFill>
              </a:rPr>
              <a:t>objetivos:</a:t>
            </a:r>
            <a:endParaRPr lang="pt-BR" sz="1600" b="1" dirty="0">
              <a:solidFill>
                <a:srgbClr val="DABC00"/>
              </a:solidFill>
            </a:endParaRPr>
          </a:p>
          <a:p>
            <a:pPr lvl="1" algn="just">
              <a:lnSpc>
                <a:spcPts val="2400"/>
              </a:lnSpc>
              <a:spcBef>
                <a:spcPts val="200"/>
              </a:spcBef>
              <a:spcAft>
                <a:spcPts val="200"/>
              </a:spcAft>
              <a:buFont typeface="Wingdings" panose="05000000000000000000" pitchFamily="2" charset="2"/>
              <a:buChar char="ü"/>
            </a:pPr>
            <a:r>
              <a:rPr lang="pt-BR" sz="1400" b="1" dirty="0">
                <a:solidFill>
                  <a:srgbClr val="3B67AE"/>
                </a:solidFill>
              </a:rPr>
              <a:t>T</a:t>
            </a:r>
            <a:r>
              <a:rPr lang="pt-BR" sz="1400" b="1" dirty="0" smtClean="0">
                <a:solidFill>
                  <a:srgbClr val="3B67AE"/>
                </a:solidFill>
              </a:rPr>
              <a:t>ransparência</a:t>
            </a:r>
            <a:r>
              <a:rPr lang="pt-BR" sz="1400" dirty="0"/>
              <a:t>:  </a:t>
            </a:r>
            <a:r>
              <a:rPr lang="pt-BR" sz="1400" dirty="0" smtClean="0"/>
              <a:t>base </a:t>
            </a:r>
            <a:r>
              <a:rPr lang="pt-BR" sz="1400" dirty="0"/>
              <a:t>centralizada de informações e acompanhamento do SISOL, o Sistema de Acompanhamento dos Sistemas Isolados – </a:t>
            </a:r>
            <a:r>
              <a:rPr lang="pt-BR" sz="1400" dirty="0" smtClean="0"/>
              <a:t>SASI, </a:t>
            </a:r>
            <a:r>
              <a:rPr lang="pt-BR" sz="1400" dirty="0"/>
              <a:t>para tornar acessível as informações sobre o </a:t>
            </a:r>
            <a:r>
              <a:rPr lang="pt-BR" sz="1400" b="1" dirty="0">
                <a:solidFill>
                  <a:srgbClr val="00973A"/>
                </a:solidFill>
              </a:rPr>
              <a:t>custo efetivo de geração</a:t>
            </a:r>
            <a:r>
              <a:rPr lang="pt-BR" sz="1400" dirty="0"/>
              <a:t>, fixo e variável de cada localidade.</a:t>
            </a:r>
          </a:p>
          <a:p>
            <a:pPr lvl="1" algn="just">
              <a:lnSpc>
                <a:spcPts val="2400"/>
              </a:lnSpc>
              <a:spcBef>
                <a:spcPts val="200"/>
              </a:spcBef>
              <a:spcAft>
                <a:spcPts val="200"/>
              </a:spcAft>
              <a:buFont typeface="Wingdings" panose="05000000000000000000" pitchFamily="2" charset="2"/>
              <a:buChar char="ü"/>
            </a:pPr>
            <a:r>
              <a:rPr lang="pt-BR" sz="1400" b="1" dirty="0" smtClean="0">
                <a:solidFill>
                  <a:srgbClr val="3B67AE"/>
                </a:solidFill>
              </a:rPr>
              <a:t>Inovação</a:t>
            </a:r>
            <a:r>
              <a:rPr lang="pt-BR" sz="1400" dirty="0" smtClean="0"/>
              <a:t> e </a:t>
            </a:r>
            <a:r>
              <a:rPr lang="pt-BR" sz="1400" b="1" dirty="0" smtClean="0">
                <a:solidFill>
                  <a:srgbClr val="00973A"/>
                </a:solidFill>
              </a:rPr>
              <a:t>livre competição </a:t>
            </a:r>
            <a:r>
              <a:rPr lang="pt-BR" sz="1400" dirty="0" smtClean="0"/>
              <a:t>das fontes de energia limpa.</a:t>
            </a:r>
            <a:endParaRPr lang="pt-BR" sz="1400" dirty="0"/>
          </a:p>
          <a:p>
            <a:pPr lvl="1" algn="just">
              <a:lnSpc>
                <a:spcPts val="2400"/>
              </a:lnSpc>
              <a:spcBef>
                <a:spcPts val="200"/>
              </a:spcBef>
              <a:spcAft>
                <a:spcPts val="200"/>
              </a:spcAft>
              <a:buFont typeface="Wingdings" panose="05000000000000000000" pitchFamily="2" charset="2"/>
              <a:buChar char="ü"/>
            </a:pPr>
            <a:r>
              <a:rPr lang="pt-BR" sz="1400" b="1" dirty="0">
                <a:solidFill>
                  <a:srgbClr val="DABC00"/>
                </a:solidFill>
              </a:rPr>
              <a:t>Previsibilidade</a:t>
            </a:r>
            <a:r>
              <a:rPr lang="pt-BR" sz="1400" dirty="0"/>
              <a:t>: definição dos marcos para publicação dos relatórios de planejamento.</a:t>
            </a:r>
          </a:p>
          <a:p>
            <a:pPr lvl="1" algn="just">
              <a:lnSpc>
                <a:spcPts val="2400"/>
              </a:lnSpc>
              <a:spcBef>
                <a:spcPts val="200"/>
              </a:spcBef>
              <a:spcAft>
                <a:spcPts val="200"/>
              </a:spcAft>
              <a:buFont typeface="Wingdings" panose="05000000000000000000" pitchFamily="2" charset="2"/>
              <a:buChar char="ü"/>
            </a:pPr>
            <a:r>
              <a:rPr lang="pt-BR" sz="1400" dirty="0"/>
              <a:t>Redução de </a:t>
            </a:r>
            <a:r>
              <a:rPr lang="pt-BR" sz="1400" dirty="0" smtClean="0"/>
              <a:t>tarifas.</a:t>
            </a:r>
            <a:endParaRPr lang="pt-BR" sz="1400" dirty="0"/>
          </a:p>
          <a:p>
            <a:pPr algn="just">
              <a:lnSpc>
                <a:spcPts val="2400"/>
              </a:lnSpc>
              <a:spcBef>
                <a:spcPts val="200"/>
              </a:spcBef>
              <a:spcAft>
                <a:spcPts val="200"/>
              </a:spcAft>
              <a:buFont typeface="Wingdings" panose="05000000000000000000" pitchFamily="2" charset="2"/>
              <a:buChar char="§"/>
            </a:pPr>
            <a:r>
              <a:rPr lang="pt-BR" sz="1600" dirty="0"/>
              <a:t>Situação Atual: </a:t>
            </a:r>
            <a:endParaRPr lang="pt-BR" sz="1600" dirty="0" smtClean="0"/>
          </a:p>
          <a:p>
            <a:pPr lvl="1" algn="just">
              <a:lnSpc>
                <a:spcPts val="2400"/>
              </a:lnSpc>
              <a:spcBef>
                <a:spcPts val="200"/>
              </a:spcBef>
              <a:spcAft>
                <a:spcPts val="200"/>
              </a:spcAft>
            </a:pPr>
            <a:r>
              <a:rPr lang="pt-BR" sz="1600" dirty="0"/>
              <a:t>Minuta de </a:t>
            </a:r>
            <a:r>
              <a:rPr lang="pt-BR" sz="1600" b="1" dirty="0">
                <a:solidFill>
                  <a:srgbClr val="446EB2"/>
                </a:solidFill>
              </a:rPr>
              <a:t>Portaria</a:t>
            </a:r>
            <a:r>
              <a:rPr lang="pt-BR" sz="1600" dirty="0"/>
              <a:t> e </a:t>
            </a:r>
            <a:r>
              <a:rPr lang="pt-BR" sz="1600" b="1" dirty="0">
                <a:solidFill>
                  <a:srgbClr val="DABC00"/>
                </a:solidFill>
              </a:rPr>
              <a:t>Nota Técnica </a:t>
            </a:r>
            <a:r>
              <a:rPr lang="pt-BR" sz="1600" dirty="0"/>
              <a:t>concluídos.</a:t>
            </a:r>
          </a:p>
          <a:p>
            <a:pPr lvl="1" algn="just">
              <a:lnSpc>
                <a:spcPts val="2400"/>
              </a:lnSpc>
              <a:spcBef>
                <a:spcPts val="200"/>
              </a:spcBef>
              <a:spcAft>
                <a:spcPts val="200"/>
              </a:spcAft>
            </a:pPr>
            <a:endParaRPr lang="pt-BR" sz="1600" dirty="0"/>
          </a:p>
          <a:p>
            <a:pPr lvl="2" algn="just">
              <a:lnSpc>
                <a:spcPts val="2400"/>
              </a:lnSpc>
              <a:spcBef>
                <a:spcPts val="600"/>
              </a:spcBef>
              <a:spcAft>
                <a:spcPts val="600"/>
              </a:spcAft>
            </a:pPr>
            <a:endParaRPr lang="pt-BR" sz="1600" dirty="0"/>
          </a:p>
          <a:p>
            <a:pPr marL="0" indent="0" algn="just">
              <a:lnSpc>
                <a:spcPts val="2400"/>
              </a:lnSpc>
              <a:spcBef>
                <a:spcPts val="600"/>
              </a:spcBef>
              <a:spcAft>
                <a:spcPts val="600"/>
              </a:spcAft>
              <a:buNone/>
            </a:pPr>
            <a:endParaRPr lang="pt-BR" sz="1600" dirty="0"/>
          </a:p>
        </p:txBody>
      </p:sp>
      <p:pic>
        <p:nvPicPr>
          <p:cNvPr id="3" name="Imagem 2">
            <a:extLst>
              <a:ext uri="{FF2B5EF4-FFF2-40B4-BE49-F238E27FC236}">
                <a16:creationId xmlns:a16="http://schemas.microsoft.com/office/drawing/2014/main" id="{FA391816-757B-BF00-0AA7-72E42857A473}"/>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434956" y="-139917"/>
            <a:ext cx="1957935" cy="1957935"/>
          </a:xfrm>
          <a:prstGeom prst="rect">
            <a:avLst/>
          </a:prstGeom>
        </p:spPr>
      </p:pic>
      <p:pic>
        <p:nvPicPr>
          <p:cNvPr id="8" name="Gráfico 7">
            <a:extLst>
              <a:ext uri="{FF2B5EF4-FFF2-40B4-BE49-F238E27FC236}">
                <a16:creationId xmlns:a16="http://schemas.microsoft.com/office/drawing/2014/main" id="{132F087B-14B4-5724-AF27-90BC149F86B6}"/>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7820864" y="1397018"/>
            <a:ext cx="4063964" cy="4063964"/>
          </a:xfrm>
          <a:prstGeom prst="rect">
            <a:avLst/>
          </a:prstGeom>
        </p:spPr>
      </p:pic>
      <p:pic>
        <p:nvPicPr>
          <p:cNvPr id="13" name="Imagem 12">
            <a:extLst>
              <a:ext uri="{FF2B5EF4-FFF2-40B4-BE49-F238E27FC236}">
                <a16:creationId xmlns:a16="http://schemas.microsoft.com/office/drawing/2014/main" id="{3D7C9DC4-B2FE-7615-50CE-2D4800322698}"/>
              </a:ext>
            </a:extLst>
          </p:cNvPr>
          <p:cNvPicPr>
            <a:picLocks noChangeAspect="1"/>
          </p:cNvPicPr>
          <p:nvPr/>
        </p:nvPicPr>
        <p:blipFill>
          <a:blip r:embed="rId7"/>
          <a:stretch>
            <a:fillRect/>
          </a:stretch>
        </p:blipFill>
        <p:spPr>
          <a:xfrm>
            <a:off x="8256638" y="1818018"/>
            <a:ext cx="3164570" cy="3221965"/>
          </a:xfrm>
          <a:prstGeom prst="ellipse">
            <a:avLst/>
          </a:prstGeom>
        </p:spPr>
      </p:pic>
      <p:sp>
        <p:nvSpPr>
          <p:cNvPr id="12" name="Retângulo: Cantos Arredondados 28">
            <a:extLst>
              <a:ext uri="{FF2B5EF4-FFF2-40B4-BE49-F238E27FC236}">
                <a16:creationId xmlns:a16="http://schemas.microsoft.com/office/drawing/2014/main" id="{C00DDE39-AFF7-445F-8B0C-6A092EE7456B}"/>
              </a:ext>
            </a:extLst>
          </p:cNvPr>
          <p:cNvSpPr/>
          <p:nvPr/>
        </p:nvSpPr>
        <p:spPr>
          <a:xfrm>
            <a:off x="10424992" y="322301"/>
            <a:ext cx="307777" cy="307777"/>
          </a:xfrm>
          <a:prstGeom prst="roundRect">
            <a:avLst/>
          </a:prstGeom>
          <a:solidFill>
            <a:srgbClr val="A1C4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9</a:t>
            </a:r>
            <a:endParaRPr lang="pt-BR" dirty="0"/>
          </a:p>
        </p:txBody>
      </p:sp>
    </p:spTree>
    <p:extLst>
      <p:ext uri="{BB962C8B-B14F-4D97-AF65-F5344CB8AC3E}">
        <p14:creationId xmlns:p14="http://schemas.microsoft.com/office/powerpoint/2010/main" val="3099738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77EFD1-A389-4C83-93C7-56F288CD66AD}"/>
              </a:ext>
            </a:extLst>
          </p:cNvPr>
          <p:cNvSpPr>
            <a:spLocks noGrp="1"/>
          </p:cNvSpPr>
          <p:nvPr>
            <p:ph type="title"/>
          </p:nvPr>
        </p:nvSpPr>
        <p:spPr>
          <a:xfrm>
            <a:off x="842694" y="597432"/>
            <a:ext cx="10168128" cy="695037"/>
          </a:xfrm>
        </p:spPr>
        <p:txBody>
          <a:bodyPr>
            <a:normAutofit/>
          </a:bodyPr>
          <a:lstStyle/>
          <a:p>
            <a:pPr>
              <a:lnSpc>
                <a:spcPct val="100000"/>
              </a:lnSpc>
              <a:spcBef>
                <a:spcPts val="0"/>
              </a:spcBef>
              <a:defRPr/>
            </a:pPr>
            <a:r>
              <a:rPr lang="pt-BR" sz="2400" b="1" dirty="0">
                <a:solidFill>
                  <a:schemeClr val="tx1">
                    <a:lumMod val="65000"/>
                    <a:lumOff val="35000"/>
                  </a:schemeClr>
                </a:solidFill>
                <a:latin typeface="Arial Black" panose="020B0A04020102020204" pitchFamily="34" charset="0"/>
                <a:ea typeface="+mn-ea"/>
                <a:cs typeface="+mn-cs"/>
              </a:rPr>
              <a:t>Procedimento Competitivo por Margem (PCM)</a:t>
            </a:r>
          </a:p>
        </p:txBody>
      </p:sp>
      <p:sp>
        <p:nvSpPr>
          <p:cNvPr id="4" name="Retângulo 3">
            <a:extLst>
              <a:ext uri="{FF2B5EF4-FFF2-40B4-BE49-F238E27FC236}">
                <a16:creationId xmlns:a16="http://schemas.microsoft.com/office/drawing/2014/main" id="{C149A348-BFFF-49D5-8674-FC5F0035931D}"/>
              </a:ext>
            </a:extLst>
          </p:cNvPr>
          <p:cNvSpPr/>
          <p:nvPr/>
        </p:nvSpPr>
        <p:spPr>
          <a:xfrm>
            <a:off x="0" y="6143625"/>
            <a:ext cx="12192000" cy="714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descr="Uma imagem contendo medidor, relógio&#10;&#10;Descrição gerada automaticamente">
            <a:extLst>
              <a:ext uri="{FF2B5EF4-FFF2-40B4-BE49-F238E27FC236}">
                <a16:creationId xmlns:a16="http://schemas.microsoft.com/office/drawing/2014/main" id="{600B110F-C7B9-4198-89AB-B834BF72D3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06621" y="6310169"/>
            <a:ext cx="2314401" cy="501196"/>
          </a:xfrm>
          <a:prstGeom prst="rect">
            <a:avLst/>
          </a:prstGeom>
        </p:spPr>
      </p:pic>
      <p:cxnSp>
        <p:nvCxnSpPr>
          <p:cNvPr id="6" name="Conector reto 5">
            <a:extLst>
              <a:ext uri="{FF2B5EF4-FFF2-40B4-BE49-F238E27FC236}">
                <a16:creationId xmlns:a16="http://schemas.microsoft.com/office/drawing/2014/main" id="{147F622F-8190-4310-AA71-84A6B4A8365D}"/>
              </a:ext>
            </a:extLst>
          </p:cNvPr>
          <p:cNvCxnSpPr>
            <a:cxnSpLocks/>
          </p:cNvCxnSpPr>
          <p:nvPr/>
        </p:nvCxnSpPr>
        <p:spPr>
          <a:xfrm flipH="1">
            <a:off x="0" y="6143625"/>
            <a:ext cx="12192001" cy="0"/>
          </a:xfrm>
          <a:prstGeom prst="line">
            <a:avLst/>
          </a:prstGeom>
          <a:ln w="25400" cmpd="dbl">
            <a:solidFill>
              <a:srgbClr val="00973A"/>
            </a:solidFill>
          </a:ln>
        </p:spPr>
        <p:style>
          <a:lnRef idx="1">
            <a:schemeClr val="accent1"/>
          </a:lnRef>
          <a:fillRef idx="0">
            <a:schemeClr val="accent1"/>
          </a:fillRef>
          <a:effectRef idx="0">
            <a:schemeClr val="accent1"/>
          </a:effectRef>
          <a:fontRef idx="minor">
            <a:schemeClr val="tx1"/>
          </a:fontRef>
        </p:style>
      </p:cxnSp>
      <p:pic>
        <p:nvPicPr>
          <p:cNvPr id="7" name="Imagem 6">
            <a:extLst>
              <a:ext uri="{FF2B5EF4-FFF2-40B4-BE49-F238E27FC236}">
                <a16:creationId xmlns:a16="http://schemas.microsoft.com/office/drawing/2014/main" id="{307D8DE6-9BE5-49D1-B631-0B444032D48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8107" y="6231033"/>
            <a:ext cx="2457864" cy="538648"/>
          </a:xfrm>
          <a:prstGeom prst="rect">
            <a:avLst/>
          </a:prstGeom>
        </p:spPr>
      </p:pic>
      <p:sp>
        <p:nvSpPr>
          <p:cNvPr id="10" name="Espaço Reservado para Conteúdo 2">
            <a:extLst>
              <a:ext uri="{FF2B5EF4-FFF2-40B4-BE49-F238E27FC236}">
                <a16:creationId xmlns:a16="http://schemas.microsoft.com/office/drawing/2014/main" id="{4426F2FC-6D9C-4D63-A761-83FEB42DBA0D}"/>
              </a:ext>
            </a:extLst>
          </p:cNvPr>
          <p:cNvSpPr>
            <a:spLocks noGrp="1"/>
          </p:cNvSpPr>
          <p:nvPr>
            <p:ph idx="1"/>
          </p:nvPr>
        </p:nvSpPr>
        <p:spPr>
          <a:xfrm>
            <a:off x="514970" y="1228733"/>
            <a:ext cx="6554046" cy="5332034"/>
          </a:xfrm>
        </p:spPr>
        <p:txBody>
          <a:bodyPr>
            <a:noAutofit/>
          </a:bodyPr>
          <a:lstStyle/>
          <a:p>
            <a:pPr algn="just">
              <a:lnSpc>
                <a:spcPts val="2200"/>
              </a:lnSpc>
              <a:spcBef>
                <a:spcPts val="200"/>
              </a:spcBef>
              <a:spcAft>
                <a:spcPts val="200"/>
              </a:spcAft>
              <a:buFont typeface="Wingdings" panose="05000000000000000000" pitchFamily="2" charset="2"/>
              <a:buChar char="§"/>
            </a:pPr>
            <a:r>
              <a:rPr lang="pt-BR" sz="1400" b="1" dirty="0">
                <a:solidFill>
                  <a:srgbClr val="00973A"/>
                </a:solidFill>
              </a:rPr>
              <a:t>Decreto </a:t>
            </a:r>
            <a:r>
              <a:rPr lang="pt-BR" sz="1400" b="1" dirty="0" smtClean="0">
                <a:solidFill>
                  <a:srgbClr val="00973A"/>
                </a:solidFill>
              </a:rPr>
              <a:t>10.893/2021: </a:t>
            </a:r>
            <a:r>
              <a:rPr lang="pt-BR" sz="1400" dirty="0" smtClean="0"/>
              <a:t>procedimento </a:t>
            </a:r>
            <a:r>
              <a:rPr lang="pt-BR" sz="1400" dirty="0"/>
              <a:t>competitivo para a contratação de margem de </a:t>
            </a:r>
            <a:r>
              <a:rPr lang="pt-BR" sz="1400" dirty="0" smtClean="0"/>
              <a:t>escoamento.</a:t>
            </a:r>
            <a:endParaRPr lang="pt-BR" sz="1400" dirty="0"/>
          </a:p>
          <a:p>
            <a:pPr lvl="1" algn="just">
              <a:lnSpc>
                <a:spcPts val="2200"/>
              </a:lnSpc>
              <a:spcBef>
                <a:spcPts val="200"/>
              </a:spcBef>
              <a:spcAft>
                <a:spcPts val="200"/>
              </a:spcAft>
            </a:pPr>
            <a:r>
              <a:rPr lang="pt-BR" sz="1400" dirty="0"/>
              <a:t>Situação </a:t>
            </a:r>
            <a:r>
              <a:rPr lang="pt-BR" sz="1400" b="1" dirty="0">
                <a:solidFill>
                  <a:srgbClr val="3B67AE"/>
                </a:solidFill>
              </a:rPr>
              <a:t>Estrutural</a:t>
            </a:r>
            <a:r>
              <a:rPr lang="pt-BR" sz="1400" dirty="0"/>
              <a:t> (rápida expansão das fontes de geração renováveis) e situação </a:t>
            </a:r>
            <a:r>
              <a:rPr lang="pt-BR" sz="1400" b="1" dirty="0">
                <a:solidFill>
                  <a:srgbClr val="00973A"/>
                </a:solidFill>
              </a:rPr>
              <a:t>Conjuntural</a:t>
            </a:r>
            <a:r>
              <a:rPr lang="pt-BR" sz="1400" dirty="0"/>
              <a:t> (“C</a:t>
            </a:r>
            <a:r>
              <a:rPr lang="pt-BR" sz="1400" i="1" dirty="0"/>
              <a:t>orrida pelo desconto</a:t>
            </a:r>
            <a:r>
              <a:rPr lang="pt-BR" sz="1400" dirty="0"/>
              <a:t>”)</a:t>
            </a:r>
          </a:p>
          <a:p>
            <a:pPr algn="just">
              <a:lnSpc>
                <a:spcPts val="2200"/>
              </a:lnSpc>
              <a:spcBef>
                <a:spcPts val="200"/>
              </a:spcBef>
              <a:spcAft>
                <a:spcPts val="200"/>
              </a:spcAft>
              <a:buFont typeface="Wingdings" panose="05000000000000000000" pitchFamily="2" charset="2"/>
              <a:buChar char="§"/>
            </a:pPr>
            <a:r>
              <a:rPr lang="pt-BR" sz="1600" b="1" dirty="0" smtClean="0">
                <a:solidFill>
                  <a:srgbClr val="DABC00"/>
                </a:solidFill>
              </a:rPr>
              <a:t>Procedimento </a:t>
            </a:r>
            <a:r>
              <a:rPr lang="pt-BR" sz="1600" b="1" dirty="0">
                <a:solidFill>
                  <a:srgbClr val="DABC00"/>
                </a:solidFill>
              </a:rPr>
              <a:t>Competitivo por Margem de Escoamento</a:t>
            </a:r>
          </a:p>
          <a:p>
            <a:pPr lvl="1" algn="just">
              <a:lnSpc>
                <a:spcPts val="2200"/>
              </a:lnSpc>
              <a:spcBef>
                <a:spcPts val="200"/>
              </a:spcBef>
              <a:spcAft>
                <a:spcPts val="200"/>
              </a:spcAft>
            </a:pPr>
            <a:r>
              <a:rPr lang="pt-BR" sz="1400" b="1" dirty="0">
                <a:solidFill>
                  <a:srgbClr val="00973A"/>
                </a:solidFill>
              </a:rPr>
              <a:t>Produto: </a:t>
            </a:r>
            <a:r>
              <a:rPr lang="pt-BR" sz="1400" dirty="0"/>
              <a:t>Margens, por barramento, disponibilizadas de acordo com os horizontes anuais do PAR vigente no </a:t>
            </a:r>
            <a:r>
              <a:rPr lang="pt-BR" sz="1400" dirty="0" smtClean="0"/>
              <a:t>ONS.</a:t>
            </a:r>
          </a:p>
          <a:p>
            <a:pPr lvl="1" algn="just">
              <a:lnSpc>
                <a:spcPts val="2200"/>
              </a:lnSpc>
              <a:spcBef>
                <a:spcPts val="200"/>
              </a:spcBef>
              <a:spcAft>
                <a:spcPts val="200"/>
              </a:spcAft>
            </a:pPr>
            <a:r>
              <a:rPr lang="pt-BR" sz="1300" b="1" dirty="0" smtClean="0">
                <a:solidFill>
                  <a:srgbClr val="446EB2"/>
                </a:solidFill>
              </a:rPr>
              <a:t>Procedimento</a:t>
            </a:r>
            <a:r>
              <a:rPr lang="pt-BR" sz="1300" b="1" dirty="0">
                <a:solidFill>
                  <a:srgbClr val="446EB2"/>
                </a:solidFill>
              </a:rPr>
              <a:t>: </a:t>
            </a:r>
            <a:r>
              <a:rPr lang="pt-BR" sz="1300" dirty="0"/>
              <a:t>Leilão </a:t>
            </a:r>
            <a:r>
              <a:rPr lang="pt-BR" sz="1300" dirty="0">
                <a:solidFill>
                  <a:srgbClr val="FF0000"/>
                </a:solidFill>
              </a:rPr>
              <a:t>(Eficiência e </a:t>
            </a:r>
            <a:r>
              <a:rPr lang="pt-BR" sz="1300" dirty="0" smtClean="0">
                <a:solidFill>
                  <a:srgbClr val="FF0000"/>
                </a:solidFill>
              </a:rPr>
              <a:t>Transparência)</a:t>
            </a:r>
          </a:p>
          <a:p>
            <a:pPr lvl="1" algn="just">
              <a:lnSpc>
                <a:spcPts val="2200"/>
              </a:lnSpc>
              <a:spcBef>
                <a:spcPts val="200"/>
              </a:spcBef>
              <a:spcAft>
                <a:spcPts val="200"/>
              </a:spcAft>
            </a:pPr>
            <a:r>
              <a:rPr lang="pt-BR" sz="1300" b="1" dirty="0" smtClean="0">
                <a:solidFill>
                  <a:srgbClr val="DABC00"/>
                </a:solidFill>
              </a:rPr>
              <a:t>Elegibilidade</a:t>
            </a:r>
            <a:r>
              <a:rPr lang="pt-BR" sz="1300" b="1" dirty="0">
                <a:solidFill>
                  <a:srgbClr val="DABC00"/>
                </a:solidFill>
              </a:rPr>
              <a:t>: </a:t>
            </a:r>
            <a:r>
              <a:rPr lang="pt-BR" sz="1300" dirty="0"/>
              <a:t>Qualquer empreendimento de geração, sem fazer distinção entre tipos de fontes </a:t>
            </a:r>
            <a:r>
              <a:rPr lang="pt-BR" sz="1300" dirty="0">
                <a:solidFill>
                  <a:srgbClr val="FF0000"/>
                </a:solidFill>
              </a:rPr>
              <a:t>(Neutralidade </a:t>
            </a:r>
            <a:r>
              <a:rPr lang="pt-BR" sz="1300" dirty="0" smtClean="0">
                <a:solidFill>
                  <a:srgbClr val="FF0000"/>
                </a:solidFill>
              </a:rPr>
              <a:t>Tecnológica)</a:t>
            </a:r>
          </a:p>
          <a:p>
            <a:pPr lvl="1" algn="just">
              <a:lnSpc>
                <a:spcPts val="2200"/>
              </a:lnSpc>
              <a:spcBef>
                <a:spcPts val="200"/>
              </a:spcBef>
              <a:spcAft>
                <a:spcPts val="200"/>
              </a:spcAft>
            </a:pPr>
            <a:r>
              <a:rPr lang="pt-BR" sz="1300" b="1" dirty="0" smtClean="0">
                <a:solidFill>
                  <a:srgbClr val="00973A"/>
                </a:solidFill>
              </a:rPr>
              <a:t>Lances</a:t>
            </a:r>
            <a:r>
              <a:rPr lang="pt-BR" sz="1300" b="1" dirty="0">
                <a:solidFill>
                  <a:srgbClr val="00973A"/>
                </a:solidFill>
              </a:rPr>
              <a:t>: </a:t>
            </a:r>
            <a:r>
              <a:rPr lang="pt-BR" sz="1300" dirty="0"/>
              <a:t>Revertidos para modicidade tarifária do serviço público de transmissão </a:t>
            </a:r>
            <a:r>
              <a:rPr lang="pt-BR" sz="1300" dirty="0">
                <a:solidFill>
                  <a:srgbClr val="FF0000"/>
                </a:solidFill>
              </a:rPr>
              <a:t>(Modicidade Tarifária)</a:t>
            </a:r>
          </a:p>
          <a:p>
            <a:pPr algn="just">
              <a:lnSpc>
                <a:spcPts val="2200"/>
              </a:lnSpc>
              <a:spcBef>
                <a:spcPts val="200"/>
              </a:spcBef>
              <a:spcAft>
                <a:spcPts val="200"/>
              </a:spcAft>
              <a:tabLst>
                <a:tab pos="8967788" algn="l"/>
              </a:tabLst>
            </a:pPr>
            <a:r>
              <a:rPr lang="pt-BR" sz="1600" dirty="0" smtClean="0"/>
              <a:t>Situação </a:t>
            </a:r>
            <a:r>
              <a:rPr lang="pt-BR" sz="1600" dirty="0"/>
              <a:t>Atual: </a:t>
            </a:r>
            <a:endParaRPr lang="pt-BR" sz="1600" dirty="0" smtClean="0"/>
          </a:p>
          <a:p>
            <a:pPr lvl="1" algn="just">
              <a:lnSpc>
                <a:spcPts val="2200"/>
              </a:lnSpc>
              <a:spcBef>
                <a:spcPts val="200"/>
              </a:spcBef>
              <a:spcAft>
                <a:spcPts val="200"/>
              </a:spcAft>
              <a:tabLst>
                <a:tab pos="8967788" algn="l"/>
              </a:tabLst>
            </a:pPr>
            <a:r>
              <a:rPr lang="pt-BR" sz="1400" dirty="0"/>
              <a:t>Consulta Pública das </a:t>
            </a:r>
            <a:r>
              <a:rPr lang="pt-BR" sz="1400" b="1" dirty="0">
                <a:solidFill>
                  <a:srgbClr val="00973A"/>
                </a:solidFill>
              </a:rPr>
              <a:t>Diretrizes</a:t>
            </a:r>
            <a:r>
              <a:rPr lang="pt-BR" sz="1400" dirty="0"/>
              <a:t> encerrada.</a:t>
            </a:r>
          </a:p>
          <a:p>
            <a:pPr lvl="1" algn="just">
              <a:lnSpc>
                <a:spcPts val="2200"/>
              </a:lnSpc>
              <a:spcBef>
                <a:spcPts val="200"/>
              </a:spcBef>
              <a:spcAft>
                <a:spcPts val="200"/>
              </a:spcAft>
              <a:tabLst>
                <a:tab pos="8967788" algn="l"/>
              </a:tabLst>
            </a:pPr>
            <a:r>
              <a:rPr lang="pt-BR" sz="1400" dirty="0"/>
              <a:t>Abertura da Consulta Pública da </a:t>
            </a:r>
            <a:r>
              <a:rPr lang="pt-BR" sz="1400" b="1" dirty="0">
                <a:solidFill>
                  <a:srgbClr val="446EB2"/>
                </a:solidFill>
              </a:rPr>
              <a:t>Sistemática</a:t>
            </a:r>
            <a:r>
              <a:rPr lang="pt-BR" sz="1400" dirty="0"/>
              <a:t> do Leilão </a:t>
            </a:r>
            <a:r>
              <a:rPr lang="pt-BR" sz="1400" dirty="0" smtClean="0"/>
              <a:t>em dezembro/2022</a:t>
            </a:r>
            <a:r>
              <a:rPr lang="pt-BR" sz="1400" dirty="0"/>
              <a:t>.</a:t>
            </a:r>
          </a:p>
          <a:p>
            <a:pPr marL="0" indent="0" algn="just">
              <a:lnSpc>
                <a:spcPts val="2200"/>
              </a:lnSpc>
              <a:spcBef>
                <a:spcPts val="600"/>
              </a:spcBef>
              <a:spcAft>
                <a:spcPts val="600"/>
              </a:spcAft>
              <a:buNone/>
            </a:pPr>
            <a:endParaRPr lang="pt-BR" sz="1600" dirty="0"/>
          </a:p>
        </p:txBody>
      </p:sp>
      <p:pic>
        <p:nvPicPr>
          <p:cNvPr id="3" name="Imagem 2">
            <a:extLst>
              <a:ext uri="{FF2B5EF4-FFF2-40B4-BE49-F238E27FC236}">
                <a16:creationId xmlns:a16="http://schemas.microsoft.com/office/drawing/2014/main" id="{C12E6158-38BB-3401-B2B0-53037210907D}"/>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434956" y="-139917"/>
            <a:ext cx="1957935" cy="1957935"/>
          </a:xfrm>
          <a:prstGeom prst="rect">
            <a:avLst/>
          </a:prstGeom>
        </p:spPr>
      </p:pic>
      <p:sp>
        <p:nvSpPr>
          <p:cNvPr id="12" name="Retângulo: Cantos Arredondados 28">
            <a:extLst>
              <a:ext uri="{FF2B5EF4-FFF2-40B4-BE49-F238E27FC236}">
                <a16:creationId xmlns:a16="http://schemas.microsoft.com/office/drawing/2014/main" id="{C00DDE39-AFF7-445F-8B0C-6A092EE7456B}"/>
              </a:ext>
            </a:extLst>
          </p:cNvPr>
          <p:cNvSpPr/>
          <p:nvPr/>
        </p:nvSpPr>
        <p:spPr>
          <a:xfrm>
            <a:off x="10424992" y="322301"/>
            <a:ext cx="307777" cy="307777"/>
          </a:xfrm>
          <a:prstGeom prst="roundRect">
            <a:avLst/>
          </a:prstGeom>
          <a:solidFill>
            <a:srgbClr val="A1C49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pt-BR" dirty="0" smtClean="0"/>
              <a:t>10</a:t>
            </a:r>
            <a:endParaRPr lang="pt-BR" dirty="0"/>
          </a:p>
        </p:txBody>
      </p:sp>
      <p:sp>
        <p:nvSpPr>
          <p:cNvPr id="13" name="Retângulo: Cantos Arredondados 28">
            <a:extLst>
              <a:ext uri="{FF2B5EF4-FFF2-40B4-BE49-F238E27FC236}">
                <a16:creationId xmlns:a16="http://schemas.microsoft.com/office/drawing/2014/main" id="{C00DDE39-AFF7-445F-8B0C-6A092EE7456B}"/>
              </a:ext>
            </a:extLst>
          </p:cNvPr>
          <p:cNvSpPr/>
          <p:nvPr/>
        </p:nvSpPr>
        <p:spPr>
          <a:xfrm>
            <a:off x="10425866" y="714716"/>
            <a:ext cx="307777" cy="307777"/>
          </a:xfrm>
          <a:prstGeom prst="roundRect">
            <a:avLst/>
          </a:prstGeom>
          <a:solidFill>
            <a:srgbClr val="A1C49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pt-BR" dirty="0" smtClean="0"/>
              <a:t>11</a:t>
            </a:r>
            <a:endParaRPr lang="pt-BR" dirty="0"/>
          </a:p>
        </p:txBody>
      </p:sp>
      <p:pic>
        <p:nvPicPr>
          <p:cNvPr id="14" name="Imagem 13">
            <a:extLst>
              <a:ext uri="{FF2B5EF4-FFF2-40B4-BE49-F238E27FC236}">
                <a16:creationId xmlns:a16="http://schemas.microsoft.com/office/drawing/2014/main" id="{54EBC01D-4D2F-1AAA-FD95-29E97D96872E}"/>
              </a:ext>
            </a:extLst>
          </p:cNvPr>
          <p:cNvPicPr>
            <a:picLocks noChangeAspect="1"/>
          </p:cNvPicPr>
          <p:nvPr/>
        </p:nvPicPr>
        <p:blipFill>
          <a:blip r:embed="rId5"/>
          <a:stretch>
            <a:fillRect/>
          </a:stretch>
        </p:blipFill>
        <p:spPr>
          <a:xfrm>
            <a:off x="8262851" y="1818018"/>
            <a:ext cx="3158357" cy="3236120"/>
          </a:xfrm>
          <a:prstGeom prst="ellipse">
            <a:avLst/>
          </a:prstGeom>
        </p:spPr>
      </p:pic>
      <p:pic>
        <p:nvPicPr>
          <p:cNvPr id="15" name="Gráfico 7">
            <a:extLst>
              <a:ext uri="{FF2B5EF4-FFF2-40B4-BE49-F238E27FC236}">
                <a16:creationId xmlns:a16="http://schemas.microsoft.com/office/drawing/2014/main" id="{132F087B-14B4-5724-AF27-90BC149F86B6}"/>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7820864" y="1397018"/>
            <a:ext cx="4063964" cy="4063964"/>
          </a:xfrm>
          <a:prstGeom prst="rect">
            <a:avLst/>
          </a:prstGeom>
        </p:spPr>
      </p:pic>
    </p:spTree>
    <p:extLst>
      <p:ext uri="{BB962C8B-B14F-4D97-AF65-F5344CB8AC3E}">
        <p14:creationId xmlns:p14="http://schemas.microsoft.com/office/powerpoint/2010/main" val="2394553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794413" y="522893"/>
            <a:ext cx="11377246" cy="523220"/>
          </a:xfrm>
          <a:prstGeom prst="rect">
            <a:avLst/>
          </a:prstGeom>
          <a:noFill/>
        </p:spPr>
        <p:txBody>
          <a:bodyPr wrap="square" rtlCol="0">
            <a:spAutoFit/>
          </a:bodyPr>
          <a:lstStyle/>
          <a:p>
            <a:pPr lvl="0"/>
            <a:r>
              <a:rPr lang="pt-BR" sz="2800" b="1" dirty="0">
                <a:solidFill>
                  <a:schemeClr val="tx1">
                    <a:lumMod val="75000"/>
                    <a:lumOff val="25000"/>
                  </a:schemeClr>
                </a:solidFill>
              </a:rPr>
              <a:t>Desafios Enfrentados</a:t>
            </a:r>
          </a:p>
        </p:txBody>
      </p:sp>
      <p:sp>
        <p:nvSpPr>
          <p:cNvPr id="2" name="Retângulo 1"/>
          <p:cNvSpPr/>
          <p:nvPr/>
        </p:nvSpPr>
        <p:spPr>
          <a:xfrm>
            <a:off x="357554" y="1167007"/>
            <a:ext cx="4905562" cy="3139321"/>
          </a:xfrm>
          <a:prstGeom prst="rect">
            <a:avLst/>
          </a:prstGeom>
        </p:spPr>
        <p:txBody>
          <a:bodyPr wrap="square">
            <a:spAutoFit/>
          </a:bodyPr>
          <a:lstStyle/>
          <a:p>
            <a:pPr marL="285750" indent="-285750">
              <a:spcAft>
                <a:spcPts val="0"/>
              </a:spcAft>
              <a:buFont typeface="Arial" panose="020B0604020202020204" pitchFamily="34" charset="0"/>
              <a:buChar char="•"/>
            </a:pPr>
            <a:r>
              <a:rPr lang="pt-BR" dirty="0">
                <a:ea typeface="Calibri" panose="020F0502020204030204" pitchFamily="34" charset="0"/>
              </a:rPr>
              <a:t>A </a:t>
            </a:r>
            <a:r>
              <a:rPr lang="pt-BR" dirty="0"/>
              <a:t>pandemia de </a:t>
            </a:r>
            <a:r>
              <a:rPr lang="pt-BR" b="1" dirty="0">
                <a:solidFill>
                  <a:srgbClr val="3B67AE"/>
                </a:solidFill>
                <a:ea typeface="Calibri" panose="020F0502020204030204" pitchFamily="34" charset="0"/>
              </a:rPr>
              <a:t>Covid-19 </a:t>
            </a:r>
            <a:r>
              <a:rPr lang="pt-BR" dirty="0">
                <a:ea typeface="Calibri" panose="020F0502020204030204" pitchFamily="34" charset="0"/>
              </a:rPr>
              <a:t>impactou o setor elétrico como resultado do isolamento social e da paralisação das atividades produtivas, causando a redução do consumo.</a:t>
            </a:r>
          </a:p>
          <a:p>
            <a:pPr marL="285750" indent="-285750">
              <a:spcAft>
                <a:spcPts val="0"/>
              </a:spcAft>
              <a:buFont typeface="Arial" panose="020B0604020202020204" pitchFamily="34" charset="0"/>
              <a:buChar char="•"/>
            </a:pPr>
            <a:endParaRPr lang="pt-BR" dirty="0">
              <a:ea typeface="Calibri" panose="020F0502020204030204" pitchFamily="34" charset="0"/>
            </a:endParaRPr>
          </a:p>
          <a:p>
            <a:pPr marL="285750" indent="-285750">
              <a:spcAft>
                <a:spcPts val="0"/>
              </a:spcAft>
              <a:buFont typeface="Arial" panose="020B0604020202020204" pitchFamily="34" charset="0"/>
              <a:buChar char="•"/>
            </a:pPr>
            <a:r>
              <a:rPr lang="pt-BR" dirty="0">
                <a:ea typeface="Calibri" panose="020F0502020204030204" pitchFamily="34" charset="0"/>
              </a:rPr>
              <a:t>Em 2021, o país enfrentou o pior período de </a:t>
            </a:r>
            <a:r>
              <a:rPr lang="pt-BR" b="1" dirty="0">
                <a:solidFill>
                  <a:srgbClr val="00973A"/>
                </a:solidFill>
                <a:ea typeface="Calibri" panose="020F0502020204030204" pitchFamily="34" charset="0"/>
              </a:rPr>
              <a:t>escassez hídrica </a:t>
            </a:r>
            <a:r>
              <a:rPr lang="pt-BR" dirty="0">
                <a:ea typeface="Calibri" panose="020F0502020204030204" pitchFamily="34" charset="0"/>
              </a:rPr>
              <a:t>dos últimos 91 anos.</a:t>
            </a:r>
          </a:p>
          <a:p>
            <a:pPr marL="285750" indent="-285750">
              <a:spcAft>
                <a:spcPts val="0"/>
              </a:spcAft>
              <a:buFont typeface="Arial" panose="020B0604020202020204" pitchFamily="34" charset="0"/>
              <a:buChar char="•"/>
            </a:pPr>
            <a:endParaRPr lang="pt-BR" dirty="0">
              <a:ea typeface="Calibri" panose="020F0502020204030204" pitchFamily="34" charset="0"/>
            </a:endParaRPr>
          </a:p>
          <a:p>
            <a:pPr>
              <a:spcAft>
                <a:spcPts val="0"/>
              </a:spcAft>
            </a:pPr>
            <a:endParaRPr lang="pt-BR" dirty="0">
              <a:ea typeface="Calibri" panose="020F0502020204030204" pitchFamily="34" charset="0"/>
            </a:endParaRPr>
          </a:p>
          <a:p>
            <a:pPr>
              <a:spcAft>
                <a:spcPts val="0"/>
              </a:spcAft>
            </a:pPr>
            <a:endParaRPr lang="pt-BR" dirty="0">
              <a:ea typeface="Calibri" panose="020F0502020204030204" pitchFamily="34" charset="0"/>
            </a:endParaRPr>
          </a:p>
          <a:p>
            <a:pPr>
              <a:spcAft>
                <a:spcPts val="0"/>
              </a:spcAft>
            </a:pPr>
            <a:r>
              <a:rPr lang="pt-BR" dirty="0">
                <a:ea typeface="Calibri" panose="020F0502020204030204" pitchFamily="34" charset="0"/>
              </a:rPr>
              <a:t> </a:t>
            </a:r>
            <a:endParaRPr lang="pt-BR" sz="1600" dirty="0">
              <a:effectLst/>
              <a:ea typeface="Calibri" panose="020F0502020204030204" pitchFamily="34" charset="0"/>
            </a:endParaRPr>
          </a:p>
        </p:txBody>
      </p:sp>
      <p:pic>
        <p:nvPicPr>
          <p:cNvPr id="6" name="Imagem 5">
            <a:extLst>
              <a:ext uri="{FF2B5EF4-FFF2-40B4-BE49-F238E27FC236}">
                <a16:creationId xmlns:a16="http://schemas.microsoft.com/office/drawing/2014/main" id="{B4FB818A-76E1-9305-95E2-BFA181E3FBC8}"/>
              </a:ext>
            </a:extLst>
          </p:cNvPr>
          <p:cNvPicPr>
            <a:picLocks noChangeAspect="1"/>
          </p:cNvPicPr>
          <p:nvPr/>
        </p:nvPicPr>
        <p:blipFill>
          <a:blip r:embed="rId2"/>
          <a:stretch>
            <a:fillRect/>
          </a:stretch>
        </p:blipFill>
        <p:spPr>
          <a:xfrm>
            <a:off x="6570921" y="871871"/>
            <a:ext cx="4529470" cy="4497572"/>
          </a:xfrm>
          <a:prstGeom prst="ellipse">
            <a:avLst/>
          </a:prstGeom>
        </p:spPr>
      </p:pic>
      <p:sp>
        <p:nvSpPr>
          <p:cNvPr id="7" name="CaixaDeTexto 6">
            <a:extLst>
              <a:ext uri="{FF2B5EF4-FFF2-40B4-BE49-F238E27FC236}">
                <a16:creationId xmlns:a16="http://schemas.microsoft.com/office/drawing/2014/main" id="{5006BD68-5123-1376-9A3F-D8CD60111EE0}"/>
              </a:ext>
            </a:extLst>
          </p:cNvPr>
          <p:cNvSpPr txBox="1"/>
          <p:nvPr/>
        </p:nvSpPr>
        <p:spPr>
          <a:xfrm>
            <a:off x="7538484" y="1254641"/>
            <a:ext cx="2137144" cy="1384995"/>
          </a:xfrm>
          <a:prstGeom prst="rect">
            <a:avLst/>
          </a:prstGeom>
          <a:noFill/>
        </p:spPr>
        <p:txBody>
          <a:bodyPr wrap="square" rtlCol="0">
            <a:spAutoFit/>
          </a:bodyPr>
          <a:lstStyle/>
          <a:p>
            <a:r>
              <a:rPr lang="pt-BR" sz="2800" dirty="0">
                <a:solidFill>
                  <a:srgbClr val="3B67AE"/>
                </a:solidFill>
                <a:effectLst>
                  <a:outerShdw blurRad="38100" dist="38100" dir="2700000" algn="tl">
                    <a:srgbClr val="000000">
                      <a:alpha val="43137"/>
                    </a:srgbClr>
                  </a:outerShdw>
                </a:effectLst>
                <a:latin typeface="Impact" panose="020B0806030902050204" pitchFamily="34" charset="0"/>
              </a:rPr>
              <a:t>PIOR SECA </a:t>
            </a:r>
          </a:p>
          <a:p>
            <a:r>
              <a:rPr lang="pt-BR" sz="2800" dirty="0">
                <a:solidFill>
                  <a:srgbClr val="3B67AE"/>
                </a:solidFill>
                <a:effectLst>
                  <a:outerShdw blurRad="38100" dist="38100" dir="2700000" algn="tl">
                    <a:srgbClr val="000000">
                      <a:alpha val="43137"/>
                    </a:srgbClr>
                  </a:outerShdw>
                </a:effectLst>
                <a:latin typeface="Impact" panose="020B0806030902050204" pitchFamily="34" charset="0"/>
              </a:rPr>
              <a:t>DOS ÚLTIMOS </a:t>
            </a:r>
            <a:r>
              <a:rPr lang="pt-BR" sz="2800" dirty="0">
                <a:solidFill>
                  <a:srgbClr val="DABC00"/>
                </a:solidFill>
                <a:effectLst>
                  <a:outerShdw blurRad="38100" dist="38100" dir="2700000" algn="tl">
                    <a:srgbClr val="000000">
                      <a:alpha val="43137"/>
                    </a:srgbClr>
                  </a:outerShdw>
                </a:effectLst>
                <a:latin typeface="Impact" panose="020B0806030902050204" pitchFamily="34" charset="0"/>
              </a:rPr>
              <a:t>91 ANOS</a:t>
            </a:r>
          </a:p>
        </p:txBody>
      </p:sp>
      <p:pic>
        <p:nvPicPr>
          <p:cNvPr id="9" name="Imagem 8">
            <a:extLst>
              <a:ext uri="{FF2B5EF4-FFF2-40B4-BE49-F238E27FC236}">
                <a16:creationId xmlns:a16="http://schemas.microsoft.com/office/drawing/2014/main" id="{5F5B8636-2210-414C-2FE0-6F923D970D09}"/>
              </a:ext>
            </a:extLst>
          </p:cNvPr>
          <p:cNvPicPr>
            <a:picLocks noChangeAspect="1"/>
          </p:cNvPicPr>
          <p:nvPr/>
        </p:nvPicPr>
        <p:blipFill>
          <a:blip r:embed="rId3"/>
          <a:stretch>
            <a:fillRect/>
          </a:stretch>
        </p:blipFill>
        <p:spPr>
          <a:xfrm>
            <a:off x="1928600" y="3530005"/>
            <a:ext cx="2154309" cy="2200940"/>
          </a:xfrm>
          <a:prstGeom prst="ellipse">
            <a:avLst/>
          </a:prstGeom>
        </p:spPr>
      </p:pic>
      <p:pic>
        <p:nvPicPr>
          <p:cNvPr id="10" name="Gráfico 9">
            <a:extLst>
              <a:ext uri="{FF2B5EF4-FFF2-40B4-BE49-F238E27FC236}">
                <a16:creationId xmlns:a16="http://schemas.microsoft.com/office/drawing/2014/main" id="{FA35514D-ADF9-559C-FC3B-513287EF819A}"/>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619423" y="3237609"/>
            <a:ext cx="2798803" cy="2798803"/>
          </a:xfrm>
          <a:prstGeom prst="rect">
            <a:avLst/>
          </a:prstGeom>
        </p:spPr>
      </p:pic>
      <p:sp>
        <p:nvSpPr>
          <p:cNvPr id="4" name="Retângulo 3">
            <a:extLst>
              <a:ext uri="{FF2B5EF4-FFF2-40B4-BE49-F238E27FC236}">
                <a16:creationId xmlns:a16="http://schemas.microsoft.com/office/drawing/2014/main" id="{DDC4D56C-E5D6-C5DF-61D4-B19CF3EF72CE}"/>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552037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a:srcRect t="2574" b="2570"/>
          <a:stretch/>
        </p:blipFill>
        <p:spPr>
          <a:xfrm>
            <a:off x="1073814" y="1463039"/>
            <a:ext cx="10265713" cy="3981797"/>
          </a:xfrm>
          <a:prstGeom prst="rect">
            <a:avLst/>
          </a:prstGeom>
        </p:spPr>
      </p:pic>
      <p:sp>
        <p:nvSpPr>
          <p:cNvPr id="3" name="CaixaDeTexto 2">
            <a:extLst>
              <a:ext uri="{FF2B5EF4-FFF2-40B4-BE49-F238E27FC236}">
                <a16:creationId xmlns:a16="http://schemas.microsoft.com/office/drawing/2014/main" id="{B79A3170-3369-40C2-BE01-A0F6D1E24F84}"/>
              </a:ext>
            </a:extLst>
          </p:cNvPr>
          <p:cNvSpPr txBox="1"/>
          <p:nvPr/>
        </p:nvSpPr>
        <p:spPr>
          <a:xfrm>
            <a:off x="754769" y="228196"/>
            <a:ext cx="11400639" cy="523220"/>
          </a:xfrm>
          <a:prstGeom prst="rect">
            <a:avLst/>
          </a:prstGeom>
          <a:noFill/>
        </p:spPr>
        <p:txBody>
          <a:bodyPr wrap="square" rtlCol="0">
            <a:spAutoFit/>
          </a:bodyPr>
          <a:lstStyle/>
          <a:p>
            <a:r>
              <a:rPr lang="pt-BR" sz="2800" b="1" dirty="0">
                <a:solidFill>
                  <a:schemeClr val="tx1">
                    <a:lumMod val="75000"/>
                    <a:lumOff val="25000"/>
                  </a:schemeClr>
                </a:solidFill>
              </a:rPr>
              <a:t>Ações em andamento e outras entregas</a:t>
            </a:r>
          </a:p>
        </p:txBody>
      </p:sp>
      <p:sp>
        <p:nvSpPr>
          <p:cNvPr id="4" name="Retângulo 3">
            <a:extLst>
              <a:ext uri="{FF2B5EF4-FFF2-40B4-BE49-F238E27FC236}">
                <a16:creationId xmlns:a16="http://schemas.microsoft.com/office/drawing/2014/main" id="{13A06EAB-FAB5-35C8-8308-16A41352B51C}"/>
              </a:ext>
            </a:extLst>
          </p:cNvPr>
          <p:cNvSpPr/>
          <p:nvPr/>
        </p:nvSpPr>
        <p:spPr>
          <a:xfrm>
            <a:off x="668413" y="120893"/>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904592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m 19"/>
          <p:cNvPicPr>
            <a:picLocks noChangeAspect="1"/>
          </p:cNvPicPr>
          <p:nvPr/>
        </p:nvPicPr>
        <p:blipFill>
          <a:blip r:embed="rId2"/>
          <a:stretch>
            <a:fillRect/>
          </a:stretch>
        </p:blipFill>
        <p:spPr>
          <a:xfrm>
            <a:off x="1548" y="-18541"/>
            <a:ext cx="12190476" cy="4107297"/>
          </a:xfrm>
          <a:prstGeom prst="rect">
            <a:avLst/>
          </a:prstGeom>
        </p:spPr>
      </p:pic>
      <p:pic>
        <p:nvPicPr>
          <p:cNvPr id="25" name="Imagem 24"/>
          <p:cNvPicPr>
            <a:picLocks noChangeAspect="1"/>
          </p:cNvPicPr>
          <p:nvPr/>
        </p:nvPicPr>
        <p:blipFill rotWithShape="1">
          <a:blip r:embed="rId3"/>
          <a:srcRect t="38491" b="17963"/>
          <a:stretch/>
        </p:blipFill>
        <p:spPr>
          <a:xfrm>
            <a:off x="1548" y="1533589"/>
            <a:ext cx="12190476" cy="1788488"/>
          </a:xfrm>
          <a:prstGeom prst="rect">
            <a:avLst/>
          </a:prstGeom>
        </p:spPr>
      </p:pic>
      <p:sp>
        <p:nvSpPr>
          <p:cNvPr id="23" name="Retângulo 22"/>
          <p:cNvSpPr/>
          <p:nvPr/>
        </p:nvSpPr>
        <p:spPr>
          <a:xfrm flipV="1">
            <a:off x="-14168" y="-18536"/>
            <a:ext cx="12206168" cy="4114985"/>
          </a:xfrm>
          <a:prstGeom prst="rect">
            <a:avLst/>
          </a:prstGeom>
          <a:gradFill>
            <a:gsLst>
              <a:gs pos="0">
                <a:schemeClr val="tx2">
                  <a:lumMod val="75000"/>
                  <a:alpha val="36000"/>
                </a:schemeClr>
              </a:gs>
              <a:gs pos="70000">
                <a:srgbClr val="224A90">
                  <a:alpha val="60000"/>
                </a:srgbClr>
              </a:gs>
              <a:gs pos="83000">
                <a:srgbClr val="224A90">
                  <a:alpha val="68000"/>
                </a:srgbClr>
              </a:gs>
              <a:gs pos="100000">
                <a:schemeClr val="accent1">
                  <a:lumMod val="75000"/>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aixaDeTexto 2">
            <a:extLst>
              <a:ext uri="{FF2B5EF4-FFF2-40B4-BE49-F238E27FC236}">
                <a16:creationId xmlns:a16="http://schemas.microsoft.com/office/drawing/2014/main" id="{7351C50D-0BF9-412A-8571-773DAA8DDB6C}"/>
              </a:ext>
            </a:extLst>
          </p:cNvPr>
          <p:cNvSpPr txBox="1"/>
          <p:nvPr/>
        </p:nvSpPr>
        <p:spPr>
          <a:xfrm>
            <a:off x="144736" y="5053448"/>
            <a:ext cx="100879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E7E6E6">
                    <a:lumMod val="25000"/>
                  </a:srgbClr>
                </a:solidFill>
                <a:effectLst/>
                <a:uLnTx/>
                <a:uFillTx/>
                <a:latin typeface="Arial Black" panose="020B0A04020102020204" pitchFamily="34" charset="0"/>
                <a:ea typeface="+mn-ea"/>
                <a:cs typeface="+mn-cs"/>
              </a:rPr>
              <a:t>Ministério de Minas e Energia</a:t>
            </a:r>
          </a:p>
        </p:txBody>
      </p:sp>
      <p:sp>
        <p:nvSpPr>
          <p:cNvPr id="15" name="Retângulo 14"/>
          <p:cNvSpPr/>
          <p:nvPr/>
        </p:nvSpPr>
        <p:spPr>
          <a:xfrm>
            <a:off x="1548" y="-10847"/>
            <a:ext cx="526275" cy="752720"/>
          </a:xfrm>
          <a:prstGeom prst="rect">
            <a:avLst/>
          </a:prstGeom>
          <a:solidFill>
            <a:srgbClr val="0038A8">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tângulo 15"/>
          <p:cNvSpPr/>
          <p:nvPr/>
        </p:nvSpPr>
        <p:spPr>
          <a:xfrm>
            <a:off x="-14168" y="594556"/>
            <a:ext cx="309277" cy="609584"/>
          </a:xfrm>
          <a:prstGeom prst="rect">
            <a:avLst/>
          </a:prstGeom>
          <a:solidFill>
            <a:schemeClr val="accent6">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CaixaDeTexto 1">
            <a:extLst>
              <a:ext uri="{FF2B5EF4-FFF2-40B4-BE49-F238E27FC236}">
                <a16:creationId xmlns:a16="http://schemas.microsoft.com/office/drawing/2014/main" id="{4571FE7A-2D11-0478-BCAB-54E72983F0E2}"/>
              </a:ext>
            </a:extLst>
          </p:cNvPr>
          <p:cNvSpPr txBox="1"/>
          <p:nvPr/>
        </p:nvSpPr>
        <p:spPr>
          <a:xfrm>
            <a:off x="303238" y="1525896"/>
            <a:ext cx="1158709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8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Energia </a:t>
            </a:r>
            <a:r>
              <a:rPr kumimoji="0" lang="pt-BR"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Elétrica</a:t>
            </a:r>
          </a:p>
        </p:txBody>
      </p:sp>
    </p:spTree>
    <p:extLst>
      <p:ext uri="{BB962C8B-B14F-4D97-AF65-F5344CB8AC3E}">
        <p14:creationId xmlns:p14="http://schemas.microsoft.com/office/powerpoint/2010/main" val="2440851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agem 28" descr="Uma imagem contendo texto, mapa&#10;&#10;Descrição gerada automaticamente">
            <a:extLst>
              <a:ext uri="{FF2B5EF4-FFF2-40B4-BE49-F238E27FC236}">
                <a16:creationId xmlns:a16="http://schemas.microsoft.com/office/drawing/2014/main" id="{24396CB8-DBCD-43B2-A6A2-163722E50A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1212" y="853160"/>
            <a:ext cx="6318531" cy="6075786"/>
          </a:xfrm>
          <a:prstGeom prst="rect">
            <a:avLst/>
          </a:prstGeom>
          <a:ln>
            <a:noFill/>
          </a:ln>
          <a:effectLst>
            <a:outerShdw blurRad="292100" dist="139700" dir="2700000" algn="tl" rotWithShape="0">
              <a:srgbClr val="333333">
                <a:alpha val="65000"/>
              </a:srgbClr>
            </a:outerShdw>
          </a:effectLst>
        </p:spPr>
      </p:pic>
      <p:sp>
        <p:nvSpPr>
          <p:cNvPr id="8" name="CaixaDeTexto 7">
            <a:extLst>
              <a:ext uri="{FF2B5EF4-FFF2-40B4-BE49-F238E27FC236}">
                <a16:creationId xmlns:a16="http://schemas.microsoft.com/office/drawing/2014/main" id="{846A859E-85DD-4562-8FD4-D88F43CC3A3C}"/>
              </a:ext>
            </a:extLst>
          </p:cNvPr>
          <p:cNvSpPr txBox="1"/>
          <p:nvPr/>
        </p:nvSpPr>
        <p:spPr>
          <a:xfrm>
            <a:off x="794413" y="606411"/>
            <a:ext cx="10829897" cy="461665"/>
          </a:xfrm>
          <a:prstGeom prst="rect">
            <a:avLst/>
          </a:prstGeom>
          <a:noFill/>
        </p:spPr>
        <p:txBody>
          <a:bodyPr wrap="square" rtlCol="0">
            <a:spAutoFit/>
          </a:bodyPr>
          <a:lstStyle/>
          <a:p>
            <a:pPr>
              <a:defRPr/>
            </a:pPr>
            <a:r>
              <a:rPr lang="pt-BR" sz="2400" b="1" dirty="0">
                <a:solidFill>
                  <a:schemeClr val="tx1">
                    <a:lumMod val="65000"/>
                    <a:lumOff val="35000"/>
                  </a:schemeClr>
                </a:solidFill>
                <a:latin typeface="Arial Black" panose="020B0A04020102020204" pitchFamily="34" charset="0"/>
              </a:rPr>
              <a:t>Expansão </a:t>
            </a:r>
            <a:r>
              <a:rPr lang="pt-BR" sz="2400" b="1" dirty="0" smtClean="0">
                <a:solidFill>
                  <a:schemeClr val="tx1">
                    <a:lumMod val="65000"/>
                    <a:lumOff val="35000"/>
                  </a:schemeClr>
                </a:solidFill>
                <a:latin typeface="Arial Black" panose="020B0A04020102020204" pitchFamily="34" charset="0"/>
              </a:rPr>
              <a:t>do Sistema Elétrico Brasileiro – 2019 a 2022*</a:t>
            </a:r>
            <a:endParaRPr lang="pt-BR" sz="2400" b="1" dirty="0">
              <a:solidFill>
                <a:schemeClr val="tx1">
                  <a:lumMod val="65000"/>
                  <a:lumOff val="35000"/>
                </a:schemeClr>
              </a:solidFill>
              <a:latin typeface="Arial Black" panose="020B0A04020102020204" pitchFamily="34" charset="0"/>
            </a:endParaRPr>
          </a:p>
        </p:txBody>
      </p:sp>
      <p:sp>
        <p:nvSpPr>
          <p:cNvPr id="3" name="Retângulo 2">
            <a:extLst>
              <a:ext uri="{FF2B5EF4-FFF2-40B4-BE49-F238E27FC236}">
                <a16:creationId xmlns:a16="http://schemas.microsoft.com/office/drawing/2014/main" id="{FFC913BE-A4BA-7AE8-4856-EEDC8C48F949}"/>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CaixaDeTexto 14">
            <a:extLst>
              <a:ext uri="{FF2B5EF4-FFF2-40B4-BE49-F238E27FC236}">
                <a16:creationId xmlns:a16="http://schemas.microsoft.com/office/drawing/2014/main" id="{305E0EFD-CCA7-4A11-9BA8-A98A3A85FA22}"/>
              </a:ext>
            </a:extLst>
          </p:cNvPr>
          <p:cNvSpPr txBox="1"/>
          <p:nvPr/>
        </p:nvSpPr>
        <p:spPr>
          <a:xfrm>
            <a:off x="-375061" y="4663406"/>
            <a:ext cx="4487655" cy="830997"/>
          </a:xfrm>
          <a:prstGeom prst="rect">
            <a:avLst/>
          </a:prstGeom>
          <a:noFill/>
        </p:spPr>
        <p:txBody>
          <a:bodyPr wrap="square" rtlCol="0">
            <a:spAutoFit/>
          </a:bodyPr>
          <a:lstStyle>
            <a:defPPr>
              <a:defRPr lang="pt-BR"/>
            </a:defPPr>
            <a:lvl1pPr algn="ctr">
              <a:defRPr sz="6000" b="1">
                <a:solidFill>
                  <a:srgbClr val="FFFF00"/>
                </a:solidFill>
                <a:effectLst>
                  <a:outerShdw blurRad="38100" dist="38100" dir="2700000" algn="tl">
                    <a:srgbClr val="000000">
                      <a:alpha val="43137"/>
                    </a:srgbClr>
                  </a:outerShdw>
                </a:effectLst>
                <a:latin typeface="Raleway" panose="020B0604020202020204" charset="0"/>
                <a:ea typeface="+mj-ea"/>
                <a:cs typeface="+mj-cs"/>
              </a:defRPr>
            </a:lvl1pPr>
          </a:lstStyle>
          <a:p>
            <a:r>
              <a:rPr lang="pt-BR" sz="4800" dirty="0" smtClean="0">
                <a:solidFill>
                  <a:srgbClr val="0070C0"/>
                </a:solidFill>
              </a:rPr>
              <a:t>+15 Mil MW</a:t>
            </a:r>
            <a:endParaRPr lang="pt-BR" sz="4800" dirty="0">
              <a:solidFill>
                <a:srgbClr val="0070C0"/>
              </a:solidFill>
            </a:endParaRPr>
          </a:p>
        </p:txBody>
      </p:sp>
      <p:sp>
        <p:nvSpPr>
          <p:cNvPr id="22" name="CaixaDeTexto 21">
            <a:extLst>
              <a:ext uri="{FF2B5EF4-FFF2-40B4-BE49-F238E27FC236}">
                <a16:creationId xmlns:a16="http://schemas.microsoft.com/office/drawing/2014/main" id="{DA09D051-85BD-44AA-8C9B-456D09B9F451}"/>
              </a:ext>
            </a:extLst>
          </p:cNvPr>
          <p:cNvSpPr txBox="1"/>
          <p:nvPr/>
        </p:nvSpPr>
        <p:spPr>
          <a:xfrm>
            <a:off x="115108" y="5351155"/>
            <a:ext cx="3659780" cy="338554"/>
          </a:xfrm>
          <a:prstGeom prst="rect">
            <a:avLst/>
          </a:prstGeom>
          <a:noFill/>
        </p:spPr>
        <p:txBody>
          <a:bodyPr wrap="square" rtlCol="0">
            <a:spAutoFit/>
          </a:bodyPr>
          <a:lstStyle/>
          <a:p>
            <a:pPr marL="0" lvl="1" algn="ctr">
              <a:spcBef>
                <a:spcPts val="1000"/>
              </a:spcBef>
            </a:pPr>
            <a:r>
              <a:rPr lang="pt-BR" sz="1600" dirty="0" smtClean="0">
                <a:solidFill>
                  <a:srgbClr val="435070"/>
                </a:solidFill>
                <a:latin typeface="Raleway" panose="020B0604020202020204" charset="0"/>
              </a:rPr>
              <a:t>Expansão de Geração Distribuída</a:t>
            </a:r>
            <a:endParaRPr lang="pt-BR" sz="1600" dirty="0">
              <a:solidFill>
                <a:srgbClr val="435070"/>
              </a:solidFill>
              <a:latin typeface="Raleway" panose="020B0604020202020204" charset="0"/>
            </a:endParaRPr>
          </a:p>
        </p:txBody>
      </p:sp>
      <p:sp>
        <p:nvSpPr>
          <p:cNvPr id="23" name="CaixaDeTexto 22">
            <a:extLst>
              <a:ext uri="{FF2B5EF4-FFF2-40B4-BE49-F238E27FC236}">
                <a16:creationId xmlns:a16="http://schemas.microsoft.com/office/drawing/2014/main" id="{176B279F-5637-4EF6-AF6C-F81B08F25F89}"/>
              </a:ext>
            </a:extLst>
          </p:cNvPr>
          <p:cNvSpPr txBox="1"/>
          <p:nvPr/>
        </p:nvSpPr>
        <p:spPr>
          <a:xfrm>
            <a:off x="184736" y="1729589"/>
            <a:ext cx="3478212" cy="830997"/>
          </a:xfrm>
          <a:prstGeom prst="rect">
            <a:avLst/>
          </a:prstGeom>
          <a:noFill/>
        </p:spPr>
        <p:txBody>
          <a:bodyPr wrap="square" rtlCol="0">
            <a:spAutoFit/>
          </a:bodyPr>
          <a:lstStyle>
            <a:defPPr>
              <a:defRPr lang="pt-BR"/>
            </a:defPPr>
            <a:lvl1pPr>
              <a:defRPr sz="3200" b="1">
                <a:solidFill>
                  <a:srgbClr val="FFFF00"/>
                </a:solidFill>
                <a:effectLst>
                  <a:outerShdw blurRad="38100" dist="38100" dir="2700000" algn="tl">
                    <a:srgbClr val="000000">
                      <a:alpha val="43137"/>
                    </a:srgbClr>
                  </a:outerShdw>
                </a:effectLst>
                <a:latin typeface="Raleway" panose="020B0604020202020204" charset="0"/>
                <a:ea typeface="+mj-ea"/>
                <a:cs typeface="+mj-cs"/>
              </a:defRPr>
            </a:lvl1pPr>
          </a:lstStyle>
          <a:p>
            <a:pPr algn="ctr"/>
            <a:r>
              <a:rPr lang="pt-BR" sz="4800" dirty="0" smtClean="0">
                <a:solidFill>
                  <a:srgbClr val="0070C0"/>
                </a:solidFill>
              </a:rPr>
              <a:t>+25 Mil MW</a:t>
            </a:r>
            <a:endParaRPr lang="pt-BR" sz="4800" dirty="0">
              <a:solidFill>
                <a:srgbClr val="0070C0"/>
              </a:solidFill>
            </a:endParaRPr>
          </a:p>
        </p:txBody>
      </p:sp>
      <p:sp>
        <p:nvSpPr>
          <p:cNvPr id="26" name="CaixaDeTexto 25">
            <a:extLst>
              <a:ext uri="{FF2B5EF4-FFF2-40B4-BE49-F238E27FC236}">
                <a16:creationId xmlns:a16="http://schemas.microsoft.com/office/drawing/2014/main" id="{4C73960E-F682-40BE-BF27-0BE3BA803A32}"/>
              </a:ext>
            </a:extLst>
          </p:cNvPr>
          <p:cNvSpPr txBox="1"/>
          <p:nvPr/>
        </p:nvSpPr>
        <p:spPr>
          <a:xfrm>
            <a:off x="599416" y="2419114"/>
            <a:ext cx="2648852" cy="584775"/>
          </a:xfrm>
          <a:prstGeom prst="rect">
            <a:avLst/>
          </a:prstGeom>
          <a:noFill/>
        </p:spPr>
        <p:txBody>
          <a:bodyPr wrap="square" rtlCol="0">
            <a:spAutoFit/>
          </a:bodyPr>
          <a:lstStyle/>
          <a:p>
            <a:pPr marL="0" lvl="1" algn="ctr">
              <a:spcBef>
                <a:spcPts val="1000"/>
              </a:spcBef>
            </a:pPr>
            <a:r>
              <a:rPr lang="pt-BR" sz="1600" dirty="0" smtClean="0">
                <a:solidFill>
                  <a:srgbClr val="435070"/>
                </a:solidFill>
                <a:latin typeface="Raleway" panose="020B0604020202020204" charset="0"/>
              </a:rPr>
              <a:t>Expansão de Geração Centralizada</a:t>
            </a:r>
            <a:endParaRPr lang="pt-BR" sz="1600" dirty="0">
              <a:solidFill>
                <a:srgbClr val="435070"/>
              </a:solidFill>
              <a:latin typeface="Raleway" panose="020B0604020202020204" charset="0"/>
            </a:endParaRPr>
          </a:p>
        </p:txBody>
      </p:sp>
      <p:sp>
        <p:nvSpPr>
          <p:cNvPr id="32" name="CaixaDeTexto 31">
            <a:extLst>
              <a:ext uri="{FF2B5EF4-FFF2-40B4-BE49-F238E27FC236}">
                <a16:creationId xmlns:a16="http://schemas.microsoft.com/office/drawing/2014/main" id="{8D24DA0A-0AC6-4604-BB27-47D90DA6C36F}"/>
              </a:ext>
            </a:extLst>
          </p:cNvPr>
          <p:cNvSpPr txBox="1"/>
          <p:nvPr/>
        </p:nvSpPr>
        <p:spPr>
          <a:xfrm>
            <a:off x="7414795" y="5073720"/>
            <a:ext cx="4691858" cy="1015663"/>
          </a:xfrm>
          <a:prstGeom prst="rect">
            <a:avLst/>
          </a:prstGeom>
          <a:noFill/>
        </p:spPr>
        <p:txBody>
          <a:bodyPr wrap="square" rtlCol="0">
            <a:spAutoFit/>
          </a:bodyPr>
          <a:lstStyle>
            <a:defPPr>
              <a:defRPr lang="pt-BR"/>
            </a:defPPr>
            <a:lvl1pPr algn="ctr">
              <a:defRPr sz="6000" b="1">
                <a:solidFill>
                  <a:srgbClr val="FFFF00"/>
                </a:solidFill>
                <a:effectLst>
                  <a:outerShdw blurRad="38100" dist="38100" dir="2700000" algn="tl">
                    <a:srgbClr val="000000">
                      <a:alpha val="43137"/>
                    </a:srgbClr>
                  </a:outerShdw>
                </a:effectLst>
                <a:latin typeface="Raleway" panose="020B0604020202020204" charset="0"/>
                <a:ea typeface="+mj-ea"/>
                <a:cs typeface="+mj-cs"/>
              </a:defRPr>
            </a:lvl1pPr>
          </a:lstStyle>
          <a:p>
            <a:r>
              <a:rPr lang="pt-BR" dirty="0" smtClean="0">
                <a:solidFill>
                  <a:schemeClr val="accent6">
                    <a:lumMod val="75000"/>
                  </a:schemeClr>
                </a:solidFill>
              </a:rPr>
              <a:t>R$ 200 bi</a:t>
            </a:r>
            <a:endParaRPr lang="pt-BR" dirty="0">
              <a:solidFill>
                <a:schemeClr val="accent6">
                  <a:lumMod val="75000"/>
                </a:schemeClr>
              </a:solidFill>
            </a:endParaRPr>
          </a:p>
        </p:txBody>
      </p:sp>
      <p:sp>
        <p:nvSpPr>
          <p:cNvPr id="33" name="CaixaDeTexto 32">
            <a:extLst>
              <a:ext uri="{FF2B5EF4-FFF2-40B4-BE49-F238E27FC236}">
                <a16:creationId xmlns:a16="http://schemas.microsoft.com/office/drawing/2014/main" id="{70905ADF-FF6F-47BC-8ECF-3A0BAF37C302}"/>
              </a:ext>
            </a:extLst>
          </p:cNvPr>
          <p:cNvSpPr txBox="1"/>
          <p:nvPr/>
        </p:nvSpPr>
        <p:spPr>
          <a:xfrm>
            <a:off x="7496642" y="5831565"/>
            <a:ext cx="4707622" cy="707886"/>
          </a:xfrm>
          <a:prstGeom prst="rect">
            <a:avLst/>
          </a:prstGeom>
          <a:noFill/>
        </p:spPr>
        <p:txBody>
          <a:bodyPr wrap="square" rtlCol="0">
            <a:spAutoFit/>
          </a:bodyPr>
          <a:lstStyle/>
          <a:p>
            <a:pPr marL="0" lvl="1" algn="ctr">
              <a:spcBef>
                <a:spcPts val="1000"/>
              </a:spcBef>
            </a:pPr>
            <a:r>
              <a:rPr lang="pt-BR" sz="2000" dirty="0" smtClean="0">
                <a:solidFill>
                  <a:schemeClr val="accent6">
                    <a:lumMod val="75000"/>
                  </a:schemeClr>
                </a:solidFill>
                <a:latin typeface="Raleway" panose="020B0604020202020204" charset="0"/>
              </a:rPr>
              <a:t>Investimentos realizados em Geração e Transmissão</a:t>
            </a:r>
            <a:endParaRPr lang="pt-BR" sz="2000" dirty="0">
              <a:solidFill>
                <a:schemeClr val="accent6">
                  <a:lumMod val="75000"/>
                </a:schemeClr>
              </a:solidFill>
              <a:latin typeface="Raleway" panose="020B0604020202020204" charset="0"/>
            </a:endParaRPr>
          </a:p>
        </p:txBody>
      </p:sp>
      <p:sp>
        <p:nvSpPr>
          <p:cNvPr id="36" name="CaixaDeTexto 35">
            <a:extLst>
              <a:ext uri="{FF2B5EF4-FFF2-40B4-BE49-F238E27FC236}">
                <a16:creationId xmlns:a16="http://schemas.microsoft.com/office/drawing/2014/main" id="{C387F8A5-64A6-4C0F-A041-5A67B1B7ED20}"/>
              </a:ext>
            </a:extLst>
          </p:cNvPr>
          <p:cNvSpPr txBox="1"/>
          <p:nvPr/>
        </p:nvSpPr>
        <p:spPr>
          <a:xfrm>
            <a:off x="0" y="6431516"/>
            <a:ext cx="4114800" cy="307777"/>
          </a:xfrm>
          <a:prstGeom prst="rect">
            <a:avLst/>
          </a:prstGeom>
          <a:noFill/>
        </p:spPr>
        <p:txBody>
          <a:bodyPr wrap="square" rtlCol="0">
            <a:spAutoFit/>
          </a:bodyPr>
          <a:lstStyle/>
          <a:p>
            <a:r>
              <a:rPr lang="pt-BR" sz="1400" dirty="0" smtClean="0">
                <a:solidFill>
                  <a:srgbClr val="435070"/>
                </a:solidFill>
                <a:latin typeface="+mj-lt"/>
              </a:rPr>
              <a:t>Fonte: MME. Dados até </a:t>
            </a:r>
            <a:r>
              <a:rPr lang="pt-BR" sz="1400" dirty="0" err="1" smtClean="0">
                <a:solidFill>
                  <a:srgbClr val="435070"/>
                </a:solidFill>
                <a:latin typeface="+mj-lt"/>
              </a:rPr>
              <a:t>nov</a:t>
            </a:r>
            <a:r>
              <a:rPr lang="pt-BR" sz="1400" dirty="0" smtClean="0">
                <a:solidFill>
                  <a:srgbClr val="435070"/>
                </a:solidFill>
                <a:latin typeface="+mj-lt"/>
              </a:rPr>
              <a:t>/2022. </a:t>
            </a:r>
            <a:endParaRPr lang="pt-BR" sz="1400" dirty="0">
              <a:solidFill>
                <a:srgbClr val="435070"/>
              </a:solidFill>
              <a:latin typeface="+mj-lt"/>
            </a:endParaRPr>
          </a:p>
        </p:txBody>
      </p:sp>
      <p:sp>
        <p:nvSpPr>
          <p:cNvPr id="37" name="CaixaDeTexto 36">
            <a:extLst>
              <a:ext uri="{FF2B5EF4-FFF2-40B4-BE49-F238E27FC236}">
                <a16:creationId xmlns:a16="http://schemas.microsoft.com/office/drawing/2014/main" id="{B8069BF8-833D-4754-9ED2-7F7F500844B5}"/>
              </a:ext>
            </a:extLst>
          </p:cNvPr>
          <p:cNvSpPr txBox="1"/>
          <p:nvPr/>
        </p:nvSpPr>
        <p:spPr>
          <a:xfrm>
            <a:off x="8148661" y="1661269"/>
            <a:ext cx="4487655" cy="830997"/>
          </a:xfrm>
          <a:prstGeom prst="rect">
            <a:avLst/>
          </a:prstGeom>
          <a:noFill/>
        </p:spPr>
        <p:txBody>
          <a:bodyPr wrap="square" rtlCol="0">
            <a:spAutoFit/>
          </a:bodyPr>
          <a:lstStyle>
            <a:defPPr>
              <a:defRPr lang="pt-BR"/>
            </a:defPPr>
            <a:lvl1pPr algn="ctr">
              <a:defRPr sz="6000" b="1">
                <a:solidFill>
                  <a:srgbClr val="FFFF00"/>
                </a:solidFill>
                <a:effectLst>
                  <a:outerShdw blurRad="38100" dist="38100" dir="2700000" algn="tl">
                    <a:srgbClr val="000000">
                      <a:alpha val="43137"/>
                    </a:srgbClr>
                  </a:outerShdw>
                </a:effectLst>
                <a:latin typeface="Raleway" panose="020B0604020202020204" charset="0"/>
                <a:ea typeface="+mj-ea"/>
                <a:cs typeface="+mj-cs"/>
              </a:defRPr>
            </a:lvl1pPr>
          </a:lstStyle>
          <a:p>
            <a:r>
              <a:rPr lang="pt-BR" sz="4800" dirty="0" smtClean="0">
                <a:solidFill>
                  <a:srgbClr val="0070C0"/>
                </a:solidFill>
              </a:rPr>
              <a:t>+32 </a:t>
            </a:r>
            <a:r>
              <a:rPr lang="pt-BR" sz="4800" dirty="0">
                <a:solidFill>
                  <a:srgbClr val="0070C0"/>
                </a:solidFill>
              </a:rPr>
              <a:t>Mil </a:t>
            </a:r>
            <a:r>
              <a:rPr lang="pt-BR" sz="4800" dirty="0" smtClean="0">
                <a:solidFill>
                  <a:srgbClr val="0070C0"/>
                </a:solidFill>
              </a:rPr>
              <a:t>km</a:t>
            </a:r>
            <a:endParaRPr lang="pt-BR" sz="4800" dirty="0">
              <a:solidFill>
                <a:srgbClr val="0070C0"/>
              </a:solidFill>
            </a:endParaRPr>
          </a:p>
        </p:txBody>
      </p:sp>
      <p:sp>
        <p:nvSpPr>
          <p:cNvPr id="38" name="CaixaDeTexto 37">
            <a:extLst>
              <a:ext uri="{FF2B5EF4-FFF2-40B4-BE49-F238E27FC236}">
                <a16:creationId xmlns:a16="http://schemas.microsoft.com/office/drawing/2014/main" id="{257B0BA6-8678-4808-BA41-5EDA4F7C961B}"/>
              </a:ext>
            </a:extLst>
          </p:cNvPr>
          <p:cNvSpPr txBox="1"/>
          <p:nvPr/>
        </p:nvSpPr>
        <p:spPr>
          <a:xfrm>
            <a:off x="9160666" y="2419114"/>
            <a:ext cx="2463644" cy="338554"/>
          </a:xfrm>
          <a:prstGeom prst="rect">
            <a:avLst/>
          </a:prstGeom>
          <a:noFill/>
        </p:spPr>
        <p:txBody>
          <a:bodyPr wrap="square" rtlCol="0">
            <a:spAutoFit/>
          </a:bodyPr>
          <a:lstStyle/>
          <a:p>
            <a:pPr marL="0" lvl="1" algn="ctr">
              <a:spcBef>
                <a:spcPts val="1000"/>
              </a:spcBef>
            </a:pPr>
            <a:r>
              <a:rPr lang="pt-BR" sz="1600" dirty="0">
                <a:solidFill>
                  <a:srgbClr val="435070"/>
                </a:solidFill>
                <a:latin typeface="Raleway" panose="020B0604020202020204" charset="0"/>
              </a:rPr>
              <a:t>Linhas de Transmissão</a:t>
            </a:r>
          </a:p>
        </p:txBody>
      </p:sp>
      <p:sp>
        <p:nvSpPr>
          <p:cNvPr id="40" name="CaixaDeTexto 39">
            <a:extLst>
              <a:ext uri="{FF2B5EF4-FFF2-40B4-BE49-F238E27FC236}">
                <a16:creationId xmlns:a16="http://schemas.microsoft.com/office/drawing/2014/main" id="{176B279F-5637-4EF6-AF6C-F81B08F25F89}"/>
              </a:ext>
            </a:extLst>
          </p:cNvPr>
          <p:cNvSpPr txBox="1"/>
          <p:nvPr/>
        </p:nvSpPr>
        <p:spPr>
          <a:xfrm>
            <a:off x="508623" y="3521354"/>
            <a:ext cx="3097553" cy="584775"/>
          </a:xfrm>
          <a:prstGeom prst="rect">
            <a:avLst/>
          </a:prstGeom>
          <a:noFill/>
        </p:spPr>
        <p:txBody>
          <a:bodyPr wrap="square" rtlCol="0">
            <a:spAutoFit/>
          </a:bodyPr>
          <a:lstStyle>
            <a:defPPr>
              <a:defRPr lang="pt-BR"/>
            </a:defPPr>
            <a:lvl1pPr>
              <a:defRPr sz="3200" b="1">
                <a:solidFill>
                  <a:srgbClr val="FFFF00"/>
                </a:solidFill>
                <a:effectLst>
                  <a:outerShdw blurRad="38100" dist="38100" dir="2700000" algn="tl">
                    <a:srgbClr val="000000">
                      <a:alpha val="43137"/>
                    </a:srgbClr>
                  </a:outerShdw>
                </a:effectLst>
                <a:latin typeface="Raleway" panose="020B0604020202020204" charset="0"/>
                <a:ea typeface="+mj-ea"/>
                <a:cs typeface="+mj-cs"/>
              </a:defRPr>
            </a:lvl1pPr>
          </a:lstStyle>
          <a:p>
            <a:pPr algn="ctr"/>
            <a:r>
              <a:rPr lang="pt-BR" smtClean="0">
                <a:solidFill>
                  <a:srgbClr val="0070C0"/>
                </a:solidFill>
              </a:rPr>
              <a:t>85% </a:t>
            </a:r>
            <a:r>
              <a:rPr lang="pt-BR" dirty="0" smtClean="0">
                <a:solidFill>
                  <a:srgbClr val="0070C0"/>
                </a:solidFill>
              </a:rPr>
              <a:t>renovável</a:t>
            </a:r>
            <a:endParaRPr lang="pt-BR" dirty="0">
              <a:solidFill>
                <a:srgbClr val="0070C0"/>
              </a:solidFill>
            </a:endParaRPr>
          </a:p>
        </p:txBody>
      </p:sp>
      <p:sp>
        <p:nvSpPr>
          <p:cNvPr id="41" name="CaixaDeTexto 40">
            <a:extLst>
              <a:ext uri="{FF2B5EF4-FFF2-40B4-BE49-F238E27FC236}">
                <a16:creationId xmlns:a16="http://schemas.microsoft.com/office/drawing/2014/main" id="{B8069BF8-833D-4754-9ED2-7F7F500844B5}"/>
              </a:ext>
            </a:extLst>
          </p:cNvPr>
          <p:cNvSpPr txBox="1"/>
          <p:nvPr/>
        </p:nvSpPr>
        <p:spPr>
          <a:xfrm>
            <a:off x="8148661" y="3348284"/>
            <a:ext cx="4487655" cy="830997"/>
          </a:xfrm>
          <a:prstGeom prst="rect">
            <a:avLst/>
          </a:prstGeom>
          <a:noFill/>
        </p:spPr>
        <p:txBody>
          <a:bodyPr wrap="square" rtlCol="0">
            <a:spAutoFit/>
          </a:bodyPr>
          <a:lstStyle>
            <a:defPPr>
              <a:defRPr lang="pt-BR"/>
            </a:defPPr>
            <a:lvl1pPr algn="ctr">
              <a:defRPr sz="6000" b="1">
                <a:solidFill>
                  <a:srgbClr val="FFFF00"/>
                </a:solidFill>
                <a:effectLst>
                  <a:outerShdw blurRad="38100" dist="38100" dir="2700000" algn="tl">
                    <a:srgbClr val="000000">
                      <a:alpha val="43137"/>
                    </a:srgbClr>
                  </a:outerShdw>
                </a:effectLst>
                <a:latin typeface="Raleway" panose="020B0604020202020204" charset="0"/>
                <a:ea typeface="+mj-ea"/>
                <a:cs typeface="+mj-cs"/>
              </a:defRPr>
            </a:lvl1pPr>
          </a:lstStyle>
          <a:p>
            <a:r>
              <a:rPr lang="pt-BR" sz="4800" dirty="0" smtClean="0">
                <a:solidFill>
                  <a:srgbClr val="0070C0"/>
                </a:solidFill>
              </a:rPr>
              <a:t>+70 Mil MVA</a:t>
            </a:r>
            <a:endParaRPr lang="pt-BR" sz="4800" dirty="0">
              <a:solidFill>
                <a:srgbClr val="0070C0"/>
              </a:solidFill>
            </a:endParaRPr>
          </a:p>
        </p:txBody>
      </p:sp>
      <p:sp>
        <p:nvSpPr>
          <p:cNvPr id="42" name="CaixaDeTexto 41">
            <a:extLst>
              <a:ext uri="{FF2B5EF4-FFF2-40B4-BE49-F238E27FC236}">
                <a16:creationId xmlns:a16="http://schemas.microsoft.com/office/drawing/2014/main" id="{257B0BA6-8678-4808-BA41-5EDA4F7C961B}"/>
              </a:ext>
            </a:extLst>
          </p:cNvPr>
          <p:cNvSpPr txBox="1"/>
          <p:nvPr/>
        </p:nvSpPr>
        <p:spPr>
          <a:xfrm>
            <a:off x="8902461" y="4106129"/>
            <a:ext cx="3204192" cy="338554"/>
          </a:xfrm>
          <a:prstGeom prst="rect">
            <a:avLst/>
          </a:prstGeom>
          <a:noFill/>
        </p:spPr>
        <p:txBody>
          <a:bodyPr wrap="square" rtlCol="0">
            <a:spAutoFit/>
          </a:bodyPr>
          <a:lstStyle/>
          <a:p>
            <a:pPr marL="0" lvl="1" algn="ctr">
              <a:spcBef>
                <a:spcPts val="1000"/>
              </a:spcBef>
            </a:pPr>
            <a:r>
              <a:rPr lang="pt-BR" sz="1600" dirty="0" smtClean="0">
                <a:solidFill>
                  <a:srgbClr val="435070"/>
                </a:solidFill>
                <a:latin typeface="Raleway" panose="020B0604020202020204" charset="0"/>
              </a:rPr>
              <a:t>Transformação (Subestações)</a:t>
            </a:r>
            <a:endParaRPr lang="pt-BR" sz="1600" dirty="0">
              <a:solidFill>
                <a:srgbClr val="435070"/>
              </a:solidFill>
              <a:latin typeface="Raleway" panose="020B0604020202020204" charset="0"/>
            </a:endParaRPr>
          </a:p>
        </p:txBody>
      </p:sp>
    </p:spTree>
    <p:extLst>
      <p:ext uri="{BB962C8B-B14F-4D97-AF65-F5344CB8AC3E}">
        <p14:creationId xmlns:p14="http://schemas.microsoft.com/office/powerpoint/2010/main" val="31139614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Resultado de imagem para mapa roraim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4259" y="649181"/>
            <a:ext cx="4223911" cy="5212292"/>
          </a:xfrm>
          <a:prstGeom prst="rect">
            <a:avLst/>
          </a:prstGeom>
          <a:noFill/>
          <a:extLst>
            <a:ext uri="{909E8E84-426E-40DD-AFC4-6F175D3DCCD1}">
              <a14:hiddenFill xmlns:a14="http://schemas.microsoft.com/office/drawing/2010/main">
                <a:solidFill>
                  <a:srgbClr val="FFFFFF"/>
                </a:solidFill>
              </a14:hiddenFill>
            </a:ext>
          </a:extLst>
        </p:spPr>
      </p:pic>
      <p:sp>
        <p:nvSpPr>
          <p:cNvPr id="26" name="CaixaDeTexto 25">
            <a:extLst>
              <a:ext uri="{FF2B5EF4-FFF2-40B4-BE49-F238E27FC236}">
                <a16:creationId xmlns:a16="http://schemas.microsoft.com/office/drawing/2014/main" id="{088B3F36-8C9D-4263-933D-FF2A8FA2B920}"/>
              </a:ext>
            </a:extLst>
          </p:cNvPr>
          <p:cNvSpPr txBox="1"/>
          <p:nvPr/>
        </p:nvSpPr>
        <p:spPr>
          <a:xfrm>
            <a:off x="457201" y="2282246"/>
            <a:ext cx="6708370" cy="461665"/>
          </a:xfrm>
          <a:prstGeom prst="rect">
            <a:avLst/>
          </a:prstGeom>
          <a:solidFill>
            <a:srgbClr val="C55A11"/>
          </a:solidFill>
          <a:ln w="19050">
            <a:solidFill>
              <a:srgbClr val="C55A11"/>
            </a:solidFill>
          </a:ln>
        </p:spPr>
        <p:txBody>
          <a:bodyPr wrap="square" rtlCol="0">
            <a:spAutoFit/>
          </a:bodyPr>
          <a:lstStyle/>
          <a:p>
            <a:pPr algn="ctr">
              <a:defRPr/>
            </a:pPr>
            <a:r>
              <a:rPr lang="pt-BR" sz="2400" b="1" dirty="0" smtClean="0">
                <a:solidFill>
                  <a:schemeClr val="bg1"/>
                </a:solidFill>
              </a:rPr>
              <a:t>Leilão Sistemas Isolados 01/2019</a:t>
            </a:r>
            <a:endParaRPr lang="pt-BR" sz="2400" b="1" dirty="0">
              <a:solidFill>
                <a:schemeClr val="bg1"/>
              </a:solidFill>
            </a:endParaRPr>
          </a:p>
        </p:txBody>
      </p:sp>
      <p:sp>
        <p:nvSpPr>
          <p:cNvPr id="37" name="CaixaDeTexto 36">
            <a:extLst>
              <a:ext uri="{FF2B5EF4-FFF2-40B4-BE49-F238E27FC236}">
                <a16:creationId xmlns:a16="http://schemas.microsoft.com/office/drawing/2014/main" id="{088B3F36-8C9D-4263-933D-FF2A8FA2B920}"/>
              </a:ext>
            </a:extLst>
          </p:cNvPr>
          <p:cNvSpPr txBox="1"/>
          <p:nvPr/>
        </p:nvSpPr>
        <p:spPr>
          <a:xfrm>
            <a:off x="457200" y="4867856"/>
            <a:ext cx="6708370" cy="461665"/>
          </a:xfrm>
          <a:prstGeom prst="rect">
            <a:avLst/>
          </a:prstGeom>
          <a:solidFill>
            <a:srgbClr val="435070"/>
          </a:solidFill>
        </p:spPr>
        <p:txBody>
          <a:bodyPr wrap="square" rtlCol="0">
            <a:spAutoFit/>
          </a:bodyPr>
          <a:lstStyle/>
          <a:p>
            <a:pPr algn="ctr">
              <a:defRPr/>
            </a:pPr>
            <a:r>
              <a:rPr lang="pt-BR" sz="2400" b="1" dirty="0" smtClean="0">
                <a:solidFill>
                  <a:schemeClr val="bg1"/>
                </a:solidFill>
              </a:rPr>
              <a:t>Plano de Substituição</a:t>
            </a:r>
            <a:endParaRPr lang="pt-BR" sz="2400" b="1" dirty="0">
              <a:solidFill>
                <a:schemeClr val="bg1"/>
              </a:solidFill>
            </a:endParaRPr>
          </a:p>
        </p:txBody>
      </p:sp>
      <p:sp>
        <p:nvSpPr>
          <p:cNvPr id="38" name="Retângulo: Cantos Arredondados 3">
            <a:extLst>
              <a:ext uri="{FF2B5EF4-FFF2-40B4-BE49-F238E27FC236}">
                <a16:creationId xmlns:a16="http://schemas.microsoft.com/office/drawing/2014/main" id="{811B2F16-7BE1-4B86-8F87-917EB84B2FC2}"/>
              </a:ext>
            </a:extLst>
          </p:cNvPr>
          <p:cNvSpPr/>
          <p:nvPr/>
        </p:nvSpPr>
        <p:spPr>
          <a:xfrm>
            <a:off x="457200" y="5502407"/>
            <a:ext cx="2499276" cy="461664"/>
          </a:xfrm>
          <a:prstGeom prst="roundRect">
            <a:avLst/>
          </a:prstGeom>
          <a:noFill/>
          <a:ln w="28575">
            <a:solidFill>
              <a:srgbClr val="43507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ts val="600"/>
              </a:spcAft>
            </a:pPr>
            <a:r>
              <a:rPr lang="pt-BR" sz="2000" b="1" dirty="0" smtClean="0">
                <a:solidFill>
                  <a:srgbClr val="435070"/>
                </a:solidFill>
              </a:rPr>
              <a:t>Aprovado pelo CMSE</a:t>
            </a:r>
            <a:endParaRPr lang="pt-BR" sz="2000" b="1" dirty="0">
              <a:solidFill>
                <a:srgbClr val="435070"/>
              </a:solidFill>
            </a:endParaRPr>
          </a:p>
        </p:txBody>
      </p:sp>
      <p:sp>
        <p:nvSpPr>
          <p:cNvPr id="18" name="CaixaDeTexto 17">
            <a:extLst>
              <a:ext uri="{FF2B5EF4-FFF2-40B4-BE49-F238E27FC236}">
                <a16:creationId xmlns:a16="http://schemas.microsoft.com/office/drawing/2014/main" id="{13C75F0C-2A27-4B9E-9FB3-B2EFB3151160}"/>
              </a:ext>
            </a:extLst>
          </p:cNvPr>
          <p:cNvSpPr txBox="1"/>
          <p:nvPr/>
        </p:nvSpPr>
        <p:spPr>
          <a:xfrm>
            <a:off x="1" y="39298"/>
            <a:ext cx="12192000" cy="646331"/>
          </a:xfrm>
          <a:prstGeom prst="rect">
            <a:avLst/>
          </a:prstGeom>
          <a:noFill/>
        </p:spPr>
        <p:txBody>
          <a:bodyPr wrap="square" rtlCol="0">
            <a:spAutoFit/>
          </a:bodyPr>
          <a:lstStyle>
            <a:defPPr>
              <a:defRPr lang="pt-BR"/>
            </a:defPPr>
            <a:lvl1pPr algn="ctr">
              <a:defRPr sz="3600" b="1">
                <a:solidFill>
                  <a:srgbClr val="00973A"/>
                </a:solidFill>
                <a:latin typeface="+mj-lt"/>
                <a:cs typeface="Calibri" panose="020F0502020204030204" pitchFamily="34" charset="0"/>
              </a:defRPr>
            </a:lvl1pPr>
          </a:lstStyle>
          <a:p>
            <a:r>
              <a:rPr lang="pt-BR" dirty="0"/>
              <a:t>Atendimento </a:t>
            </a:r>
            <a:r>
              <a:rPr lang="pt-BR" dirty="0" err="1"/>
              <a:t>Eletroenergético</a:t>
            </a:r>
            <a:r>
              <a:rPr lang="pt-BR" dirty="0"/>
              <a:t> de Roraima</a:t>
            </a:r>
          </a:p>
        </p:txBody>
      </p:sp>
      <p:sp>
        <p:nvSpPr>
          <p:cNvPr id="19" name="Retângulo Arredondado 18"/>
          <p:cNvSpPr/>
          <p:nvPr/>
        </p:nvSpPr>
        <p:spPr>
          <a:xfrm>
            <a:off x="457200" y="701370"/>
            <a:ext cx="1853497" cy="1314690"/>
          </a:xfrm>
          <a:prstGeom prst="roundRect">
            <a:avLst>
              <a:gd name="adj" fmla="val 5286"/>
            </a:avLst>
          </a:prstGeom>
          <a:solidFill>
            <a:srgbClr val="4350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t>650 mil habitantes no estado de Roraima</a:t>
            </a:r>
          </a:p>
        </p:txBody>
      </p:sp>
      <p:sp>
        <p:nvSpPr>
          <p:cNvPr id="20" name="Retângulo 19"/>
          <p:cNvSpPr/>
          <p:nvPr/>
        </p:nvSpPr>
        <p:spPr>
          <a:xfrm>
            <a:off x="3419343" y="1466628"/>
            <a:ext cx="3393348" cy="646331"/>
          </a:xfrm>
          <a:prstGeom prst="rect">
            <a:avLst/>
          </a:prstGeom>
          <a:ln w="19050">
            <a:solidFill>
              <a:srgbClr val="C55A11"/>
            </a:solidFill>
            <a:prstDash val="dash"/>
          </a:ln>
        </p:spPr>
        <p:txBody>
          <a:bodyPr wrap="square">
            <a:spAutoFit/>
          </a:bodyPr>
          <a:lstStyle/>
          <a:p>
            <a:pPr algn="ctr"/>
            <a:r>
              <a:rPr lang="pt-BR" dirty="0">
                <a:solidFill>
                  <a:schemeClr val="tx2">
                    <a:lumMod val="50000"/>
                  </a:schemeClr>
                </a:solidFill>
              </a:rPr>
              <a:t> </a:t>
            </a:r>
            <a:r>
              <a:rPr lang="pt-BR" dirty="0">
                <a:solidFill>
                  <a:srgbClr val="C55A11"/>
                </a:solidFill>
              </a:rPr>
              <a:t>Atendido por usinas termelétricas, mas em expansão </a:t>
            </a:r>
          </a:p>
        </p:txBody>
      </p:sp>
      <p:sp>
        <p:nvSpPr>
          <p:cNvPr id="21" name="Retângulo 20"/>
          <p:cNvSpPr/>
          <p:nvPr/>
        </p:nvSpPr>
        <p:spPr>
          <a:xfrm>
            <a:off x="3510392" y="722869"/>
            <a:ext cx="1934446" cy="646331"/>
          </a:xfrm>
          <a:prstGeom prst="rect">
            <a:avLst/>
          </a:prstGeom>
          <a:ln w="19050">
            <a:solidFill>
              <a:srgbClr val="C55A11"/>
            </a:solidFill>
            <a:prstDash val="dash"/>
          </a:ln>
        </p:spPr>
        <p:txBody>
          <a:bodyPr wrap="square">
            <a:spAutoFit/>
          </a:bodyPr>
          <a:lstStyle/>
          <a:p>
            <a:pPr algn="ctr"/>
            <a:r>
              <a:rPr lang="pt-BR" dirty="0">
                <a:solidFill>
                  <a:srgbClr val="C55A11"/>
                </a:solidFill>
              </a:rPr>
              <a:t>Única UF não interligada ao SIN</a:t>
            </a:r>
          </a:p>
        </p:txBody>
      </p:sp>
      <p:cxnSp>
        <p:nvCxnSpPr>
          <p:cNvPr id="23" name="Conector Angulado 22"/>
          <p:cNvCxnSpPr>
            <a:stCxn id="19" idx="3"/>
            <a:endCxn id="20" idx="1"/>
          </p:cNvCxnSpPr>
          <p:nvPr/>
        </p:nvCxnSpPr>
        <p:spPr>
          <a:xfrm>
            <a:off x="2310697" y="1358715"/>
            <a:ext cx="1108646" cy="431079"/>
          </a:xfrm>
          <a:prstGeom prst="bentConnector3">
            <a:avLst>
              <a:gd name="adj1" fmla="val 50000"/>
            </a:avLst>
          </a:prstGeom>
          <a:ln w="1905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5" name="Conector Angulado 24"/>
          <p:cNvCxnSpPr>
            <a:stCxn id="19" idx="3"/>
            <a:endCxn id="21" idx="1"/>
          </p:cNvCxnSpPr>
          <p:nvPr/>
        </p:nvCxnSpPr>
        <p:spPr>
          <a:xfrm flipV="1">
            <a:off x="2310697" y="1046035"/>
            <a:ext cx="1199695" cy="312680"/>
          </a:xfrm>
          <a:prstGeom prst="bentConnector3">
            <a:avLst>
              <a:gd name="adj1" fmla="val 50000"/>
            </a:avLst>
          </a:prstGeom>
          <a:ln w="19050">
            <a:solidFill>
              <a:srgbClr val="C55A11"/>
            </a:solidFill>
          </a:ln>
        </p:spPr>
        <p:style>
          <a:lnRef idx="1">
            <a:schemeClr val="accent1"/>
          </a:lnRef>
          <a:fillRef idx="0">
            <a:schemeClr val="accent1"/>
          </a:fillRef>
          <a:effectRef idx="0">
            <a:schemeClr val="accent1"/>
          </a:effectRef>
          <a:fontRef idx="minor">
            <a:schemeClr val="tx1"/>
          </a:fontRef>
        </p:style>
      </p:cxnSp>
      <p:sp>
        <p:nvSpPr>
          <p:cNvPr id="99" name="Retângulo: Cantos Arredondados 3">
            <a:extLst>
              <a:ext uri="{FF2B5EF4-FFF2-40B4-BE49-F238E27FC236}">
                <a16:creationId xmlns:a16="http://schemas.microsoft.com/office/drawing/2014/main" id="{811B2F16-7BE1-4B86-8F87-917EB84B2FC2}"/>
              </a:ext>
            </a:extLst>
          </p:cNvPr>
          <p:cNvSpPr/>
          <p:nvPr/>
        </p:nvSpPr>
        <p:spPr>
          <a:xfrm>
            <a:off x="2510444" y="2990039"/>
            <a:ext cx="2366872" cy="1559317"/>
          </a:xfrm>
          <a:prstGeom prst="roundRect">
            <a:avLst>
              <a:gd name="adj" fmla="val 2809"/>
            </a:avLst>
          </a:prstGeom>
          <a:noFill/>
          <a:ln w="28575">
            <a:solidFill>
              <a:srgbClr val="C55A1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0" fontAlgn="base" hangingPunct="0">
              <a:spcBef>
                <a:spcPct val="0"/>
              </a:spcBef>
              <a:spcAft>
                <a:spcPts val="600"/>
              </a:spcAft>
            </a:pPr>
            <a:r>
              <a:rPr lang="pt-BR" sz="2000" b="1" dirty="0">
                <a:solidFill>
                  <a:srgbClr val="C55A11"/>
                </a:solidFill>
              </a:rPr>
              <a:t>9 empreendimentos de </a:t>
            </a:r>
            <a:r>
              <a:rPr lang="pt-BR" sz="2000" b="1" dirty="0" smtClean="0">
                <a:solidFill>
                  <a:srgbClr val="C55A11"/>
                </a:solidFill>
              </a:rPr>
              <a:t>geração térmica</a:t>
            </a:r>
          </a:p>
          <a:p>
            <a:pPr algn="ctr" eaLnBrk="0" fontAlgn="base" hangingPunct="0">
              <a:spcBef>
                <a:spcPct val="0"/>
              </a:spcBef>
              <a:spcAft>
                <a:spcPts val="600"/>
              </a:spcAft>
            </a:pPr>
            <a:r>
              <a:rPr lang="pt-BR" sz="2000" b="1" dirty="0" smtClean="0">
                <a:solidFill>
                  <a:srgbClr val="C55A11"/>
                </a:solidFill>
              </a:rPr>
              <a:t>308 MW</a:t>
            </a:r>
          </a:p>
          <a:p>
            <a:pPr algn="ctr" eaLnBrk="0" fontAlgn="base" hangingPunct="0">
              <a:spcBef>
                <a:spcPct val="0"/>
              </a:spcBef>
              <a:spcAft>
                <a:spcPts val="600"/>
              </a:spcAft>
            </a:pPr>
            <a:r>
              <a:rPr lang="pt-BR" sz="2000" b="1" dirty="0" smtClean="0">
                <a:solidFill>
                  <a:srgbClr val="C55A11"/>
                </a:solidFill>
              </a:rPr>
              <a:t>Prazo: 21/22</a:t>
            </a:r>
            <a:endParaRPr lang="pt-BR" sz="2000" b="1" dirty="0">
              <a:solidFill>
                <a:srgbClr val="C55A11"/>
              </a:solidFill>
            </a:endParaRPr>
          </a:p>
        </p:txBody>
      </p:sp>
      <p:sp>
        <p:nvSpPr>
          <p:cNvPr id="113" name="Retângulo Arredondado 112"/>
          <p:cNvSpPr/>
          <p:nvPr/>
        </p:nvSpPr>
        <p:spPr>
          <a:xfrm>
            <a:off x="3480569" y="5511902"/>
            <a:ext cx="3867882" cy="442674"/>
          </a:xfrm>
          <a:prstGeom prst="roundRect">
            <a:avLst/>
          </a:prstGeom>
          <a:ln w="28575">
            <a:solidFill>
              <a:srgbClr val="435070"/>
            </a:solidFill>
          </a:ln>
        </p:spPr>
        <p:txBody>
          <a:bodyPr wrap="square">
            <a:spAutoFit/>
          </a:bodyPr>
          <a:lstStyle/>
          <a:p>
            <a:r>
              <a:rPr lang="pt-BR" sz="2000" b="1" dirty="0">
                <a:solidFill>
                  <a:srgbClr val="435070"/>
                </a:solidFill>
              </a:rPr>
              <a:t>Garantia de suprimento ao estado </a:t>
            </a:r>
          </a:p>
        </p:txBody>
      </p:sp>
      <p:sp>
        <p:nvSpPr>
          <p:cNvPr id="114" name="Seta para a Direita 113"/>
          <p:cNvSpPr/>
          <p:nvPr/>
        </p:nvSpPr>
        <p:spPr>
          <a:xfrm>
            <a:off x="3045165" y="5617823"/>
            <a:ext cx="346715" cy="230832"/>
          </a:xfrm>
          <a:prstGeom prst="rightArrow">
            <a:avLst/>
          </a:prstGeom>
          <a:solidFill>
            <a:srgbClr val="435070"/>
          </a:solidFill>
          <a:ln>
            <a:solidFill>
              <a:srgbClr val="435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563447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aixaDeTexto 24">
            <a:extLst>
              <a:ext uri="{FF2B5EF4-FFF2-40B4-BE49-F238E27FC236}">
                <a16:creationId xmlns:a16="http://schemas.microsoft.com/office/drawing/2014/main" id="{13C75F0C-2A27-4B9E-9FB3-B2EFB3151160}"/>
              </a:ext>
            </a:extLst>
          </p:cNvPr>
          <p:cNvSpPr txBox="1"/>
          <p:nvPr/>
        </p:nvSpPr>
        <p:spPr>
          <a:xfrm>
            <a:off x="1" y="39298"/>
            <a:ext cx="12192000" cy="646331"/>
          </a:xfrm>
          <a:prstGeom prst="rect">
            <a:avLst/>
          </a:prstGeom>
          <a:noFill/>
        </p:spPr>
        <p:txBody>
          <a:bodyPr wrap="square" rtlCol="0">
            <a:spAutoFit/>
          </a:bodyPr>
          <a:lstStyle>
            <a:defPPr>
              <a:defRPr lang="pt-BR"/>
            </a:defPPr>
            <a:lvl1pPr algn="ctr">
              <a:defRPr sz="3600" b="1">
                <a:solidFill>
                  <a:srgbClr val="00973A"/>
                </a:solidFill>
                <a:latin typeface="+mj-lt"/>
                <a:cs typeface="Calibri" panose="020F050202020403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600" b="1" i="0" u="none" strike="noStrike" kern="1200" cap="none" spc="0" normalizeH="0" baseline="0" noProof="0" dirty="0" smtClean="0">
                <a:ln>
                  <a:noFill/>
                </a:ln>
                <a:solidFill>
                  <a:srgbClr val="00973A"/>
                </a:solidFill>
                <a:effectLst/>
                <a:uLnTx/>
                <a:uFillTx/>
                <a:latin typeface="Calibri Light" panose="020F0302020204030204"/>
                <a:ea typeface="+mn-ea"/>
                <a:cs typeface="Calibri" panose="020F0502020204030204" pitchFamily="34" charset="0"/>
              </a:rPr>
              <a:t>“Linhão” - LT 500kV </a:t>
            </a:r>
            <a:r>
              <a:rPr kumimoji="0" lang="pt-BR" sz="3600" b="1" i="0" u="none" strike="noStrike" kern="1200" cap="none" spc="0" normalizeH="0" baseline="0" noProof="0" dirty="0" err="1">
                <a:ln>
                  <a:noFill/>
                </a:ln>
                <a:solidFill>
                  <a:srgbClr val="00973A"/>
                </a:solidFill>
                <a:effectLst/>
                <a:uLnTx/>
                <a:uFillTx/>
                <a:latin typeface="Calibri Light" panose="020F0302020204030204"/>
                <a:ea typeface="+mn-ea"/>
                <a:cs typeface="Calibri" panose="020F0502020204030204" pitchFamily="34" charset="0"/>
              </a:rPr>
              <a:t>Lechuga</a:t>
            </a:r>
            <a:r>
              <a:rPr kumimoji="0" lang="pt-BR" sz="3600" b="1" i="0" u="none" strike="noStrike" kern="1200" cap="none" spc="0" normalizeH="0" baseline="0" noProof="0" dirty="0">
                <a:ln>
                  <a:noFill/>
                </a:ln>
                <a:solidFill>
                  <a:srgbClr val="00973A"/>
                </a:solidFill>
                <a:effectLst/>
                <a:uLnTx/>
                <a:uFillTx/>
                <a:latin typeface="Calibri Light" panose="020F0302020204030204"/>
                <a:ea typeface="+mn-ea"/>
                <a:cs typeface="Calibri" panose="020F0502020204030204" pitchFamily="34" charset="0"/>
              </a:rPr>
              <a:t> - Equador - Boa Vista </a:t>
            </a:r>
          </a:p>
        </p:txBody>
      </p:sp>
      <p:sp>
        <p:nvSpPr>
          <p:cNvPr id="19" name="Retângulo: Cantos Arredondados 5">
            <a:extLst>
              <a:ext uri="{FF2B5EF4-FFF2-40B4-BE49-F238E27FC236}">
                <a16:creationId xmlns:a16="http://schemas.microsoft.com/office/drawing/2014/main" id="{EF8BDFF6-CC59-4DEF-975B-8A8BFAC8CFCB}"/>
              </a:ext>
            </a:extLst>
          </p:cNvPr>
          <p:cNvSpPr/>
          <p:nvPr/>
        </p:nvSpPr>
        <p:spPr>
          <a:xfrm>
            <a:off x="235422" y="930124"/>
            <a:ext cx="5175707" cy="508132"/>
          </a:xfrm>
          <a:prstGeom prst="roundRect">
            <a:avLst>
              <a:gd name="adj" fmla="val 2809"/>
            </a:avLst>
          </a:prstGeom>
          <a:solidFill>
            <a:srgbClr val="C55A1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ts val="0"/>
              </a:spcAft>
              <a:buClrTx/>
              <a:buSzTx/>
              <a:buFontTx/>
              <a:buNone/>
              <a:tabLst/>
              <a:defRPr/>
            </a:pPr>
            <a:r>
              <a:rPr kumimoji="0" lang="pt-BR" sz="2000" b="1" i="0" u="none" strike="noStrike" kern="1200" cap="none" spc="0" normalizeH="0" baseline="0" noProof="0" dirty="0" smtClean="0">
                <a:ln>
                  <a:noFill/>
                </a:ln>
                <a:solidFill>
                  <a:prstClr val="white"/>
                </a:solidFill>
                <a:effectLst/>
                <a:uLnTx/>
                <a:uFillTx/>
                <a:latin typeface="Calibri" panose="020F0502020204030204"/>
                <a:ea typeface="+mn-ea"/>
                <a:cs typeface="+mn-cs"/>
              </a:rPr>
              <a:t>Principais Conquistas</a:t>
            </a:r>
            <a:endParaRPr kumimoji="0" lang="pt-BR"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tângulo 2"/>
          <p:cNvSpPr/>
          <p:nvPr/>
        </p:nvSpPr>
        <p:spPr>
          <a:xfrm>
            <a:off x="235422" y="1547373"/>
            <a:ext cx="6998913" cy="4750659"/>
          </a:xfrm>
          <a:prstGeom prst="rect">
            <a:avLst/>
          </a:prstGeom>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tabLst/>
              <a:defRPr/>
            </a:pPr>
            <a:r>
              <a:rPr kumimoji="0" lang="pt-BR" sz="1800" b="1" i="0" u="sng" strike="noStrike" kern="1200" cap="none" spc="0" normalizeH="0" baseline="0" noProof="0" dirty="0" smtClean="0">
                <a:ln>
                  <a:noFill/>
                </a:ln>
                <a:solidFill>
                  <a:srgbClr val="C55A11"/>
                </a:solidFill>
                <a:effectLst/>
                <a:uLnTx/>
                <a:uFillTx/>
                <a:latin typeface="Calibri" panose="020F0502020204030204"/>
                <a:ea typeface="+mn-ea"/>
                <a:cs typeface="+mn-cs"/>
              </a:rPr>
              <a:t>Resolução nº 09 CNPE</a:t>
            </a:r>
            <a:r>
              <a:rPr kumimoji="0" lang="pt-BR" sz="1800" b="0" i="0" u="none" strike="noStrike" kern="1200" cap="none" spc="0" normalizeH="0" baseline="0" noProof="0" dirty="0" smtClean="0">
                <a:ln>
                  <a:noFill/>
                </a:ln>
                <a:solidFill>
                  <a:srgbClr val="C55A11"/>
                </a:solidFill>
                <a:effectLst/>
                <a:uLnTx/>
                <a:uFillTx/>
                <a:latin typeface="Calibri" panose="020F0502020204030204"/>
                <a:ea typeface="+mn-ea"/>
                <a:cs typeface="+mn-cs"/>
              </a:rPr>
              <a:t>: Reconhece a Interligação do Sistema Elétrico de Roraima ao SIN como de Interesse Estratégico para o país - </a:t>
            </a:r>
            <a:r>
              <a:rPr kumimoji="0" lang="pt-BR" sz="1800" b="1" i="0" u="none" strike="noStrike" kern="1200" cap="none" spc="0" normalizeH="0" baseline="0" noProof="0" dirty="0" smtClean="0">
                <a:ln>
                  <a:noFill/>
                </a:ln>
                <a:solidFill>
                  <a:srgbClr val="C55A11"/>
                </a:solidFill>
                <a:effectLst/>
                <a:uLnTx/>
                <a:uFillTx/>
                <a:latin typeface="Calibri" panose="020F0502020204030204"/>
                <a:ea typeface="+mn-ea"/>
                <a:cs typeface="+mn-cs"/>
              </a:rPr>
              <a:t>21/09/2022</a:t>
            </a:r>
            <a:r>
              <a:rPr kumimoji="0" lang="pt-BR" sz="1800" b="0" i="0" u="none" strike="noStrike" kern="1200" cap="none" spc="0" normalizeH="0" baseline="0" noProof="0" dirty="0" smtClean="0">
                <a:ln>
                  <a:noFill/>
                </a:ln>
                <a:solidFill>
                  <a:srgbClr val="C55A11"/>
                </a:solidFill>
                <a:effectLst/>
                <a:uLnTx/>
                <a:uFillTx/>
                <a:latin typeface="Calibri" panose="020F0502020204030204"/>
                <a:ea typeface="+mn-ea"/>
                <a:cs typeface="+mn-cs"/>
              </a:rPr>
              <a:t>;</a:t>
            </a:r>
            <a:endParaRPr kumimoji="0" lang="pt-BR" sz="1800" b="0" i="0" u="sng" strike="noStrike" kern="1200" cap="none" spc="0" normalizeH="0" baseline="0" noProof="0" dirty="0" smtClean="0">
              <a:ln>
                <a:noFill/>
              </a:ln>
              <a:solidFill>
                <a:srgbClr val="C55A11"/>
              </a:solidFill>
              <a:effectLst/>
              <a:uLnTx/>
              <a:uFillTx/>
              <a:latin typeface="Calibri" panose="020F0502020204030204"/>
              <a:ea typeface="+mn-ea"/>
              <a:cs typeface="+mn-cs"/>
            </a:endParaRPr>
          </a:p>
          <a:p>
            <a:pPr marL="0" marR="0" lvl="0" indent="0" algn="just" defTabSz="914400" rtl="0" eaLnBrk="1" fontAlgn="auto" latinLnBrk="0" hangingPunct="1">
              <a:lnSpc>
                <a:spcPts val="3000"/>
              </a:lnSpc>
              <a:spcBef>
                <a:spcPts val="0"/>
              </a:spcBef>
              <a:spcAft>
                <a:spcPts val="600"/>
              </a:spcAft>
              <a:buClrTx/>
              <a:buSzTx/>
              <a:buFontTx/>
              <a:buNone/>
              <a:tabLst/>
              <a:defRPr/>
            </a:pPr>
            <a:r>
              <a:rPr kumimoji="0" lang="pt-BR" sz="1800" b="1" i="0" u="sng" strike="noStrike" kern="1200" cap="none" spc="0" normalizeH="0" baseline="0" noProof="0" dirty="0" smtClean="0">
                <a:ln>
                  <a:noFill/>
                </a:ln>
                <a:solidFill>
                  <a:srgbClr val="C55A11"/>
                </a:solidFill>
                <a:effectLst/>
                <a:uLnTx/>
                <a:uFillTx/>
                <a:latin typeface="Calibri" panose="020F0502020204030204"/>
                <a:ea typeface="+mn-ea"/>
                <a:cs typeface="+mn-cs"/>
              </a:rPr>
              <a:t>Acordo </a:t>
            </a:r>
            <a:r>
              <a:rPr kumimoji="0" lang="pt-BR" sz="1800" b="1" i="0" u="sng" strike="noStrike" kern="1200" cap="none" spc="0" normalizeH="0" baseline="0" noProof="0" dirty="0">
                <a:ln>
                  <a:noFill/>
                </a:ln>
                <a:solidFill>
                  <a:srgbClr val="C55A11"/>
                </a:solidFill>
                <a:effectLst/>
                <a:uLnTx/>
                <a:uFillTx/>
                <a:latin typeface="Calibri" panose="020F0502020204030204"/>
                <a:ea typeface="+mn-ea"/>
                <a:cs typeface="+mn-cs"/>
              </a:rPr>
              <a:t>Judicial</a:t>
            </a:r>
            <a:r>
              <a:rPr kumimoji="0" lang="pt-BR" sz="1800" b="0" i="0" u="none" strike="noStrike" kern="1200" cap="none" spc="0" normalizeH="0" baseline="0" noProof="0" dirty="0">
                <a:ln>
                  <a:noFill/>
                </a:ln>
                <a:solidFill>
                  <a:srgbClr val="C55A11"/>
                </a:solidFill>
                <a:effectLst/>
                <a:uLnTx/>
                <a:uFillTx/>
                <a:latin typeface="Calibri" panose="020F0502020204030204"/>
                <a:ea typeface="+mn-ea"/>
                <a:cs typeface="+mn-cs"/>
              </a:rPr>
              <a:t>:</a:t>
            </a:r>
            <a:r>
              <a:rPr kumimoji="0" lang="pt-BR" sz="1800" b="1" i="0" u="none" strike="noStrike" kern="1200" cap="none" spc="0" normalizeH="0" baseline="0" noProof="0" dirty="0">
                <a:ln>
                  <a:noFill/>
                </a:ln>
                <a:solidFill>
                  <a:srgbClr val="C55A11"/>
                </a:solidFill>
                <a:effectLst/>
                <a:uLnTx/>
                <a:uFillTx/>
                <a:latin typeface="Calibri" panose="020F0502020204030204"/>
                <a:ea typeface="+mn-ea"/>
                <a:cs typeface="+mn-cs"/>
              </a:rPr>
              <a:t> </a:t>
            </a:r>
            <a:r>
              <a:rPr kumimoji="0" lang="pt-BR" sz="1800" b="0" i="0" u="none" strike="noStrike" kern="1200" cap="none" spc="0" normalizeH="0" baseline="0" noProof="0" dirty="0">
                <a:ln>
                  <a:noFill/>
                </a:ln>
                <a:solidFill>
                  <a:srgbClr val="C55A11"/>
                </a:solidFill>
                <a:effectLst/>
                <a:uLnTx/>
                <a:uFillTx/>
                <a:latin typeface="Calibri" panose="020F0502020204030204"/>
                <a:ea typeface="+mn-ea"/>
                <a:cs typeface="+mn-cs"/>
              </a:rPr>
              <a:t>Encerra as ações </a:t>
            </a:r>
            <a:r>
              <a:rPr kumimoji="0" lang="pt-BR" sz="1800" b="0" i="0" u="none" strike="noStrike" kern="1200" cap="none" spc="0" normalizeH="0" baseline="0" noProof="0" dirty="0" smtClean="0">
                <a:ln>
                  <a:noFill/>
                </a:ln>
                <a:solidFill>
                  <a:srgbClr val="C55A11"/>
                </a:solidFill>
                <a:effectLst/>
                <a:uLnTx/>
                <a:uFillTx/>
                <a:latin typeface="Calibri" panose="020F0502020204030204"/>
                <a:ea typeface="+mn-ea"/>
                <a:cs typeface="+mn-cs"/>
              </a:rPr>
              <a:t>civis públicas - </a:t>
            </a:r>
            <a:r>
              <a:rPr kumimoji="0" lang="pt-BR" sz="1800" b="1" i="0" u="none" strike="noStrike" kern="1200" cap="none" spc="0" normalizeH="0" baseline="0" noProof="0" dirty="0" smtClean="0">
                <a:ln>
                  <a:noFill/>
                </a:ln>
                <a:solidFill>
                  <a:srgbClr val="C55A11"/>
                </a:solidFill>
                <a:effectLst/>
                <a:uLnTx/>
                <a:uFillTx/>
                <a:latin typeface="Calibri" panose="020F0502020204030204"/>
                <a:ea typeface="+mn-ea"/>
                <a:cs typeface="+mn-cs"/>
              </a:rPr>
              <a:t>22/09/2022</a:t>
            </a:r>
            <a:r>
              <a:rPr kumimoji="0" lang="pt-BR" sz="1800" b="0" i="0" u="none" strike="noStrike" kern="1200" cap="none" spc="0" normalizeH="0" baseline="0" noProof="0" dirty="0" smtClean="0">
                <a:ln>
                  <a:noFill/>
                </a:ln>
                <a:solidFill>
                  <a:srgbClr val="C55A11"/>
                </a:solidFill>
                <a:effectLst/>
                <a:uLnTx/>
                <a:uFillTx/>
                <a:latin typeface="Calibri" panose="020F0502020204030204"/>
                <a:ea typeface="+mn-ea"/>
                <a:cs typeface="+mn-cs"/>
              </a:rPr>
              <a:t>;</a:t>
            </a:r>
          </a:p>
          <a:p>
            <a:pPr lvl="0" algn="just">
              <a:lnSpc>
                <a:spcPts val="3000"/>
              </a:lnSpc>
              <a:spcAft>
                <a:spcPts val="600"/>
              </a:spcAft>
              <a:defRPr/>
            </a:pPr>
            <a:r>
              <a:rPr kumimoji="0" lang="pt-BR" sz="1800" b="1" i="0" u="sng" strike="noStrike" kern="1200" cap="none" spc="0" normalizeH="0" baseline="0" noProof="0" dirty="0" smtClean="0">
                <a:ln>
                  <a:noFill/>
                </a:ln>
                <a:solidFill>
                  <a:srgbClr val="C55A11"/>
                </a:solidFill>
                <a:effectLst/>
                <a:uLnTx/>
                <a:uFillTx/>
                <a:latin typeface="Calibri" panose="020F0502020204030204"/>
                <a:ea typeface="+mn-ea"/>
                <a:cs typeface="+mn-cs"/>
              </a:rPr>
              <a:t>Compensação Ambiental</a:t>
            </a:r>
            <a:r>
              <a:rPr kumimoji="0" lang="pt-BR" sz="1800" b="0" i="0" u="none" strike="noStrike" kern="1200" cap="none" spc="0" normalizeH="0" baseline="0" noProof="0" dirty="0" smtClean="0">
                <a:ln>
                  <a:noFill/>
                </a:ln>
                <a:solidFill>
                  <a:srgbClr val="C55A11"/>
                </a:solidFill>
                <a:effectLst/>
                <a:uLnTx/>
                <a:uFillTx/>
                <a:latin typeface="Calibri" panose="020F0502020204030204"/>
                <a:ea typeface="+mn-ea"/>
                <a:cs typeface="+mn-cs"/>
              </a:rPr>
              <a:t>: </a:t>
            </a:r>
          </a:p>
          <a:p>
            <a:pPr lvl="0" algn="just">
              <a:lnSpc>
                <a:spcPts val="3000"/>
              </a:lnSpc>
              <a:spcAft>
                <a:spcPts val="600"/>
              </a:spcAft>
              <a:defRPr/>
            </a:pPr>
            <a:r>
              <a:rPr lang="pt-BR" dirty="0" smtClean="0">
                <a:solidFill>
                  <a:srgbClr val="C55A11"/>
                </a:solidFill>
              </a:rPr>
              <a:t>Decreto </a:t>
            </a:r>
            <a:r>
              <a:rPr lang="pt-BR" dirty="0">
                <a:solidFill>
                  <a:srgbClr val="C55A11"/>
                </a:solidFill>
              </a:rPr>
              <a:t>nº 11.059: Pró-Amazônia Legal e CGPAL. Provê recursos para atendimento ao pleito - </a:t>
            </a:r>
            <a:r>
              <a:rPr lang="pt-BR" b="1" dirty="0">
                <a:solidFill>
                  <a:srgbClr val="C55A11"/>
                </a:solidFill>
              </a:rPr>
              <a:t>03/05/2022.</a:t>
            </a:r>
          </a:p>
          <a:p>
            <a:pPr marL="0" marR="0" lvl="0" indent="0" algn="just" defTabSz="914400" rtl="0" eaLnBrk="1" fontAlgn="auto" latinLnBrk="0" hangingPunct="1">
              <a:lnSpc>
                <a:spcPts val="3000"/>
              </a:lnSpc>
              <a:spcBef>
                <a:spcPts val="0"/>
              </a:spcBef>
              <a:spcAft>
                <a:spcPts val="600"/>
              </a:spcAft>
              <a:buClrTx/>
              <a:buSzTx/>
              <a:buFontTx/>
              <a:buNone/>
              <a:tabLst/>
              <a:defRPr/>
            </a:pPr>
            <a:r>
              <a:rPr kumimoji="0" lang="pt-BR" sz="1800" b="0" i="0" u="none" strike="noStrike" kern="1200" cap="none" spc="0" normalizeH="0" baseline="0" noProof="0" dirty="0" smtClean="0">
                <a:ln>
                  <a:noFill/>
                </a:ln>
                <a:solidFill>
                  <a:srgbClr val="C55A11"/>
                </a:solidFill>
                <a:effectLst/>
                <a:uLnTx/>
                <a:uFillTx/>
                <a:latin typeface="Calibri" panose="020F0502020204030204"/>
                <a:ea typeface="+mn-ea"/>
                <a:cs typeface="+mn-cs"/>
              </a:rPr>
              <a:t>Pagamento da compensação ambiental aos indígenas - </a:t>
            </a:r>
            <a:r>
              <a:rPr kumimoji="0" lang="pt-BR" sz="1800" b="1" i="0" u="none" strike="noStrike" kern="1200" cap="none" spc="0" normalizeH="0" baseline="0" noProof="0" dirty="0" smtClean="0">
                <a:ln>
                  <a:noFill/>
                </a:ln>
                <a:solidFill>
                  <a:srgbClr val="C55A11"/>
                </a:solidFill>
                <a:effectLst/>
                <a:uLnTx/>
                <a:uFillTx/>
                <a:latin typeface="Calibri" panose="020F0502020204030204"/>
                <a:ea typeface="+mn-ea"/>
                <a:cs typeface="+mn-cs"/>
              </a:rPr>
              <a:t>06/10/2022</a:t>
            </a:r>
            <a:r>
              <a:rPr kumimoji="0" lang="pt-BR" sz="1800" b="0" i="0" u="none" strike="noStrike" kern="1200" cap="none" spc="0" normalizeH="0" baseline="0" noProof="0" dirty="0" smtClean="0">
                <a:ln>
                  <a:noFill/>
                </a:ln>
                <a:solidFill>
                  <a:srgbClr val="C55A11"/>
                </a:solidFill>
                <a:effectLst/>
                <a:uLnTx/>
                <a:uFillTx/>
                <a:latin typeface="Calibri" panose="020F0502020204030204"/>
                <a:ea typeface="+mn-ea"/>
                <a:cs typeface="+mn-cs"/>
              </a:rPr>
              <a:t>;</a:t>
            </a:r>
          </a:p>
          <a:p>
            <a:pPr marL="0" marR="0" lvl="0" indent="0" algn="just" defTabSz="914400" rtl="0" eaLnBrk="1" fontAlgn="auto" latinLnBrk="0" hangingPunct="1">
              <a:lnSpc>
                <a:spcPts val="3000"/>
              </a:lnSpc>
              <a:spcBef>
                <a:spcPts val="0"/>
              </a:spcBef>
              <a:spcAft>
                <a:spcPts val="600"/>
              </a:spcAft>
              <a:buClrTx/>
              <a:buSzTx/>
              <a:buFontTx/>
              <a:buNone/>
              <a:tabLst/>
              <a:defRPr/>
            </a:pPr>
            <a:r>
              <a:rPr kumimoji="0" lang="pt-BR" sz="1800" b="1" i="0" u="sng" strike="noStrike" kern="1200" cap="none" spc="0" normalizeH="0" baseline="0" noProof="0" dirty="0" smtClean="0">
                <a:ln>
                  <a:noFill/>
                </a:ln>
                <a:solidFill>
                  <a:srgbClr val="C55A11"/>
                </a:solidFill>
                <a:effectLst/>
                <a:uLnTx/>
                <a:uFillTx/>
                <a:latin typeface="Calibri" panose="020F0502020204030204"/>
                <a:ea typeface="+mn-ea"/>
                <a:cs typeface="+mn-cs"/>
              </a:rPr>
              <a:t>Início das Obras</a:t>
            </a:r>
            <a:r>
              <a:rPr kumimoji="0" lang="pt-BR" sz="1800" b="0" i="0" u="none" strike="noStrike" kern="1200" cap="none" spc="0" normalizeH="0" baseline="0" noProof="0" dirty="0" smtClean="0">
                <a:ln>
                  <a:noFill/>
                </a:ln>
                <a:solidFill>
                  <a:srgbClr val="C55A11"/>
                </a:solidFill>
                <a:effectLst/>
                <a:uLnTx/>
                <a:uFillTx/>
                <a:latin typeface="Calibri" panose="020F0502020204030204"/>
                <a:ea typeface="+mn-ea"/>
                <a:cs typeface="+mn-cs"/>
              </a:rPr>
              <a:t>: Construção da casa de relés - </a:t>
            </a:r>
            <a:r>
              <a:rPr kumimoji="0" lang="pt-BR" sz="1800" b="1" i="0" u="none" strike="noStrike" kern="1200" cap="none" spc="0" normalizeH="0" baseline="0" noProof="0" dirty="0" smtClean="0">
                <a:ln>
                  <a:noFill/>
                </a:ln>
                <a:solidFill>
                  <a:srgbClr val="C55A11"/>
                </a:solidFill>
                <a:effectLst/>
                <a:uLnTx/>
                <a:uFillTx/>
                <a:latin typeface="Calibri" panose="020F0502020204030204"/>
                <a:ea typeface="+mn-ea"/>
                <a:cs typeface="+mn-cs"/>
              </a:rPr>
              <a:t>11/10/2022</a:t>
            </a:r>
            <a:r>
              <a:rPr kumimoji="0" lang="pt-BR" sz="1800" b="0" i="0" u="none" strike="noStrike" kern="1200" cap="none" spc="0" normalizeH="0" baseline="0" noProof="0" dirty="0" smtClean="0">
                <a:ln>
                  <a:noFill/>
                </a:ln>
                <a:solidFill>
                  <a:srgbClr val="C55A11"/>
                </a:solidFill>
                <a:effectLst/>
                <a:uLnTx/>
                <a:uFillTx/>
                <a:latin typeface="Calibri" panose="020F0502020204030204"/>
                <a:ea typeface="+mn-ea"/>
                <a:cs typeface="+mn-cs"/>
              </a:rPr>
              <a:t>;</a:t>
            </a:r>
          </a:p>
          <a:p>
            <a:pPr marL="0" marR="0" lvl="0" indent="0" algn="just" defTabSz="914400" rtl="0" eaLnBrk="1" fontAlgn="auto" latinLnBrk="0" hangingPunct="1">
              <a:lnSpc>
                <a:spcPts val="3000"/>
              </a:lnSpc>
              <a:spcBef>
                <a:spcPts val="0"/>
              </a:spcBef>
              <a:spcAft>
                <a:spcPts val="0"/>
              </a:spcAft>
              <a:buClrTx/>
              <a:buSzTx/>
              <a:buFontTx/>
              <a:buNone/>
              <a:tabLst/>
              <a:defRPr/>
            </a:pPr>
            <a:r>
              <a:rPr kumimoji="0" lang="pt-BR" sz="1800" b="1" i="0" u="sng" strike="noStrike" kern="1200" cap="none" spc="0" normalizeH="0" baseline="0" noProof="0" dirty="0" smtClean="0">
                <a:ln>
                  <a:noFill/>
                </a:ln>
                <a:solidFill>
                  <a:srgbClr val="C55A11"/>
                </a:solidFill>
                <a:effectLst/>
                <a:uLnTx/>
                <a:uFillTx/>
                <a:latin typeface="Calibri" panose="020F0502020204030204"/>
                <a:ea typeface="+mn-ea"/>
                <a:cs typeface="+mn-cs"/>
              </a:rPr>
              <a:t>Reunião com os Indígenas</a:t>
            </a:r>
            <a:r>
              <a:rPr kumimoji="0" lang="pt-BR" sz="1800" b="0" i="0" u="none" strike="noStrike" kern="1200" cap="none" spc="0" normalizeH="0" baseline="0" noProof="0" dirty="0" smtClean="0">
                <a:ln>
                  <a:noFill/>
                </a:ln>
                <a:solidFill>
                  <a:srgbClr val="C55A11"/>
                </a:solidFill>
                <a:effectLst/>
                <a:uLnTx/>
                <a:uFillTx/>
                <a:latin typeface="Calibri" panose="020F0502020204030204"/>
                <a:ea typeface="+mn-ea"/>
                <a:cs typeface="+mn-cs"/>
              </a:rPr>
              <a:t>:</a:t>
            </a:r>
            <a:r>
              <a:rPr kumimoji="0" lang="pt-BR" sz="1800" b="0" i="0" u="none" strike="noStrike" kern="1200" cap="none" spc="0" normalizeH="0" baseline="0" noProof="0" dirty="0">
                <a:ln>
                  <a:noFill/>
                </a:ln>
                <a:solidFill>
                  <a:srgbClr val="C55A11"/>
                </a:solidFill>
                <a:effectLst/>
                <a:uLnTx/>
                <a:uFillTx/>
                <a:latin typeface="Calibri" panose="020F0502020204030204"/>
                <a:ea typeface="+mn-ea"/>
                <a:cs typeface="+mn-cs"/>
              </a:rPr>
              <a:t> Reuniões preparatórias com Indígenas, para início das obras na Terra Indígena </a:t>
            </a:r>
            <a:r>
              <a:rPr kumimoji="0" lang="pt-BR" sz="1800" b="0" i="0" u="none" strike="noStrike" kern="1200" cap="none" spc="0" normalizeH="0" baseline="0" noProof="0" dirty="0" smtClean="0">
                <a:ln>
                  <a:noFill/>
                </a:ln>
                <a:solidFill>
                  <a:srgbClr val="C55A11"/>
                </a:solidFill>
                <a:effectLst/>
                <a:uLnTx/>
                <a:uFillTx/>
                <a:latin typeface="Calibri" panose="020F0502020204030204"/>
                <a:ea typeface="+mn-ea"/>
                <a:cs typeface="+mn-cs"/>
              </a:rPr>
              <a:t>- </a:t>
            </a:r>
            <a:r>
              <a:rPr kumimoji="0" lang="pt-BR" sz="1800" b="1" i="0" u="none" strike="noStrike" kern="1200" cap="none" spc="0" normalizeH="0" baseline="0" noProof="0" dirty="0" smtClean="0">
                <a:ln>
                  <a:noFill/>
                </a:ln>
                <a:solidFill>
                  <a:srgbClr val="C55A11"/>
                </a:solidFill>
                <a:effectLst/>
                <a:uLnTx/>
                <a:uFillTx/>
                <a:latin typeface="Calibri" panose="020F0502020204030204"/>
                <a:ea typeface="+mn-ea"/>
                <a:cs typeface="+mn-cs"/>
              </a:rPr>
              <a:t>17/10/2022</a:t>
            </a:r>
            <a:r>
              <a:rPr kumimoji="0" lang="pt-BR" sz="1800" b="0" i="0" u="none" strike="noStrike" kern="1200" cap="none" spc="0" normalizeH="0" baseline="0" noProof="0" dirty="0" smtClean="0">
                <a:ln>
                  <a:noFill/>
                </a:ln>
                <a:solidFill>
                  <a:srgbClr val="C55A11"/>
                </a:solidFill>
                <a:effectLst/>
                <a:uLnTx/>
                <a:uFillTx/>
                <a:latin typeface="Calibri" panose="020F0502020204030204"/>
                <a:ea typeface="+mn-ea"/>
                <a:cs typeface="+mn-cs"/>
              </a:rPr>
              <a:t>;</a:t>
            </a:r>
          </a:p>
          <a:p>
            <a:pPr marL="0" marR="0" lvl="0" indent="0" algn="just" defTabSz="914400" rtl="0" eaLnBrk="1" fontAlgn="auto" latinLnBrk="0" hangingPunct="1">
              <a:lnSpc>
                <a:spcPts val="3000"/>
              </a:lnSpc>
              <a:spcBef>
                <a:spcPts val="0"/>
              </a:spcBef>
              <a:spcAft>
                <a:spcPts val="0"/>
              </a:spcAft>
              <a:buClrTx/>
              <a:buSzTx/>
              <a:buFontTx/>
              <a:buNone/>
              <a:tabLst/>
              <a:defRPr/>
            </a:pPr>
            <a:r>
              <a:rPr kumimoji="0" lang="pt-BR" sz="1800" b="0" i="0" u="none" strike="noStrike" kern="1200" cap="none" spc="0" normalizeH="0" baseline="0" noProof="0" dirty="0" smtClean="0">
                <a:ln>
                  <a:noFill/>
                </a:ln>
                <a:solidFill>
                  <a:srgbClr val="C55A11"/>
                </a:solidFill>
                <a:effectLst/>
                <a:uLnTx/>
                <a:uFillTx/>
                <a:latin typeface="Calibri" panose="020F0502020204030204"/>
                <a:ea typeface="+mn-ea"/>
                <a:cs typeface="+mn-cs"/>
              </a:rPr>
              <a:t>Planejado </a:t>
            </a:r>
            <a:r>
              <a:rPr kumimoji="0" lang="pt-BR" sz="1800" b="0" i="0" u="none" strike="noStrike" kern="1200" cap="none" spc="0" normalizeH="0" baseline="0" noProof="0" dirty="0">
                <a:ln>
                  <a:noFill/>
                </a:ln>
                <a:solidFill>
                  <a:srgbClr val="C55A11"/>
                </a:solidFill>
                <a:effectLst/>
                <a:uLnTx/>
                <a:uFillTx/>
                <a:latin typeface="Calibri" panose="020F0502020204030204"/>
                <a:ea typeface="+mn-ea"/>
                <a:cs typeface="+mn-cs"/>
              </a:rPr>
              <a:t>finalizar as 6 reuniões ambientais </a:t>
            </a:r>
            <a:r>
              <a:rPr kumimoji="0" lang="pt-BR" sz="1800" b="0" i="0" u="none" strike="noStrike" kern="1200" cap="none" spc="0" normalizeH="0" baseline="0" noProof="0" dirty="0" smtClean="0">
                <a:ln>
                  <a:noFill/>
                </a:ln>
                <a:solidFill>
                  <a:srgbClr val="C55A11"/>
                </a:solidFill>
                <a:effectLst/>
                <a:uLnTx/>
                <a:uFillTx/>
                <a:latin typeface="Calibri" panose="020F0502020204030204"/>
                <a:ea typeface="+mn-ea"/>
                <a:cs typeface="+mn-cs"/>
              </a:rPr>
              <a:t>com </a:t>
            </a:r>
            <a:r>
              <a:rPr kumimoji="0" lang="pt-BR" sz="1800" b="0" i="0" u="none" strike="noStrike" kern="1200" cap="none" spc="0" normalizeH="0" baseline="0" noProof="0" dirty="0">
                <a:ln>
                  <a:noFill/>
                </a:ln>
                <a:solidFill>
                  <a:srgbClr val="C55A11"/>
                </a:solidFill>
                <a:effectLst/>
                <a:uLnTx/>
                <a:uFillTx/>
                <a:latin typeface="Calibri" panose="020F0502020204030204"/>
                <a:ea typeface="+mn-ea"/>
                <a:cs typeface="+mn-cs"/>
              </a:rPr>
              <a:t>indígenas até </a:t>
            </a:r>
            <a:r>
              <a:rPr kumimoji="0" lang="pt-BR" sz="1800" b="0" i="0" u="none" strike="noStrike" kern="1200" cap="none" spc="0" normalizeH="0" baseline="0" noProof="0" dirty="0" smtClean="0">
                <a:ln>
                  <a:noFill/>
                </a:ln>
                <a:solidFill>
                  <a:srgbClr val="C55A11"/>
                </a:solidFill>
                <a:effectLst/>
                <a:uLnTx/>
                <a:uFillTx/>
                <a:latin typeface="Calibri" panose="020F0502020204030204"/>
                <a:ea typeface="+mn-ea"/>
                <a:cs typeface="+mn-cs"/>
              </a:rPr>
              <a:t>Jan/23.</a:t>
            </a:r>
            <a:endParaRPr kumimoji="0" lang="pt-BR" sz="1800" b="0" i="0" u="none" strike="noStrike" kern="1200" cap="none" spc="0" normalizeH="0" baseline="0" noProof="0" dirty="0">
              <a:ln>
                <a:noFill/>
              </a:ln>
              <a:solidFill>
                <a:srgbClr val="C55A11"/>
              </a:solidFill>
              <a:effectLst/>
              <a:uLnTx/>
              <a:uFillTx/>
              <a:latin typeface="Calibri" panose="020F0502020204030204"/>
              <a:ea typeface="+mn-ea"/>
              <a:cs typeface="+mn-cs"/>
            </a:endParaRPr>
          </a:p>
        </p:txBody>
      </p:sp>
      <p:cxnSp>
        <p:nvCxnSpPr>
          <p:cNvPr id="22" name="Elbow Connector 29">
            <a:extLst>
              <a:ext uri="{FF2B5EF4-FFF2-40B4-BE49-F238E27FC236}">
                <a16:creationId xmlns:a16="http://schemas.microsoft.com/office/drawing/2014/main" id="{C69959F4-5DCD-4000-9446-A8285A481927}"/>
              </a:ext>
            </a:extLst>
          </p:cNvPr>
          <p:cNvCxnSpPr>
            <a:cxnSpLocks/>
          </p:cNvCxnSpPr>
          <p:nvPr/>
        </p:nvCxnSpPr>
        <p:spPr>
          <a:xfrm flipV="1">
            <a:off x="4988062" y="4547062"/>
            <a:ext cx="3092589" cy="171858"/>
          </a:xfrm>
          <a:prstGeom prst="bentConnector3">
            <a:avLst>
              <a:gd name="adj1" fmla="val 50000"/>
            </a:avLst>
          </a:prstGeom>
          <a:ln w="19050">
            <a:solidFill>
              <a:schemeClr val="accent2">
                <a:lumMod val="75000"/>
              </a:schemeClr>
            </a:solidFill>
            <a:prstDash val="sysDot"/>
            <a:headEnd type="oval"/>
            <a:tailEnd type="none" w="med" len="med"/>
          </a:ln>
        </p:spPr>
        <p:style>
          <a:lnRef idx="1">
            <a:schemeClr val="accent1"/>
          </a:lnRef>
          <a:fillRef idx="0">
            <a:schemeClr val="accent1"/>
          </a:fillRef>
          <a:effectRef idx="0">
            <a:schemeClr val="accent1"/>
          </a:effectRef>
          <a:fontRef idx="minor">
            <a:schemeClr val="tx1"/>
          </a:fontRef>
        </p:style>
      </p:cxnSp>
      <p:cxnSp>
        <p:nvCxnSpPr>
          <p:cNvPr id="23" name="Elbow Connector 29">
            <a:extLst>
              <a:ext uri="{FF2B5EF4-FFF2-40B4-BE49-F238E27FC236}">
                <a16:creationId xmlns:a16="http://schemas.microsoft.com/office/drawing/2014/main" id="{C69959F4-5DCD-4000-9446-A8285A481927}"/>
              </a:ext>
            </a:extLst>
          </p:cNvPr>
          <p:cNvCxnSpPr>
            <a:cxnSpLocks/>
          </p:cNvCxnSpPr>
          <p:nvPr/>
        </p:nvCxnSpPr>
        <p:spPr>
          <a:xfrm flipV="1">
            <a:off x="6096001" y="2215599"/>
            <a:ext cx="2723803" cy="1836015"/>
          </a:xfrm>
          <a:prstGeom prst="bentConnector3">
            <a:avLst>
              <a:gd name="adj1" fmla="val 50000"/>
            </a:avLst>
          </a:prstGeom>
          <a:ln w="19050">
            <a:solidFill>
              <a:srgbClr val="C55A11"/>
            </a:solidFill>
            <a:prstDash val="sysDot"/>
            <a:headEnd type="oval"/>
            <a:tailEnd type="none" w="med" len="med"/>
          </a:ln>
        </p:spPr>
        <p:style>
          <a:lnRef idx="1">
            <a:schemeClr val="accent1"/>
          </a:lnRef>
          <a:fillRef idx="0">
            <a:schemeClr val="accent1"/>
          </a:fillRef>
          <a:effectRef idx="0">
            <a:schemeClr val="accent1"/>
          </a:effectRef>
          <a:fontRef idx="minor">
            <a:schemeClr val="tx1"/>
          </a:fontRef>
        </p:style>
      </p:cxnSp>
      <p:pic>
        <p:nvPicPr>
          <p:cNvPr id="27" name="Imagem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1013" y="930124"/>
            <a:ext cx="3408675" cy="2570949"/>
          </a:xfrm>
          <a:prstGeom prst="rect">
            <a:avLst/>
          </a:prstGeom>
          <a:ln w="38100">
            <a:solidFill>
              <a:srgbClr val="C55A11"/>
            </a:solidFill>
          </a:ln>
        </p:spPr>
      </p:pic>
      <p:sp>
        <p:nvSpPr>
          <p:cNvPr id="28" name="Retângulo 27"/>
          <p:cNvSpPr/>
          <p:nvPr/>
        </p:nvSpPr>
        <p:spPr>
          <a:xfrm>
            <a:off x="8136080" y="3499199"/>
            <a:ext cx="3658543" cy="61555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200" b="0" i="0" u="none" strike="noStrike" kern="1200" cap="none" spc="0" normalizeH="0" baseline="0" noProof="0" dirty="0" smtClean="0">
                <a:ln>
                  <a:noFill/>
                </a:ln>
                <a:solidFill>
                  <a:srgbClr val="435070"/>
                </a:solidFill>
                <a:effectLst/>
                <a:uLnTx/>
                <a:uFillTx/>
                <a:latin typeface="Calibri" panose="020F0502020204030204"/>
                <a:ea typeface="+mn-ea"/>
                <a:cs typeface="+mn-cs"/>
              </a:rPr>
              <a:t>Estágio atual da Construção da </a:t>
            </a:r>
            <a:r>
              <a:rPr kumimoji="0" lang="pt-BR" sz="1200" b="1" i="0" u="none" strike="noStrike" kern="1200" cap="none" spc="0" normalizeH="0" baseline="0" noProof="0" dirty="0" smtClean="0">
                <a:ln>
                  <a:noFill/>
                </a:ln>
                <a:solidFill>
                  <a:srgbClr val="435070"/>
                </a:solidFill>
                <a:effectLst/>
                <a:uLnTx/>
                <a:uFillTx/>
                <a:latin typeface="Calibri" panose="020F0502020204030204"/>
                <a:ea typeface="+mn-ea"/>
                <a:cs typeface="+mn-cs"/>
              </a:rPr>
              <a:t>Casa de Relés </a:t>
            </a:r>
            <a:r>
              <a:rPr kumimoji="0" lang="pt-BR" sz="1200" b="0" i="0" u="none" strike="noStrike" kern="1200" cap="none" spc="0" normalizeH="0" baseline="0" noProof="0" dirty="0" smtClean="0">
                <a:ln>
                  <a:noFill/>
                </a:ln>
                <a:solidFill>
                  <a:srgbClr val="435070"/>
                </a:solidFill>
                <a:effectLst/>
                <a:uLnTx/>
                <a:uFillTx/>
                <a:latin typeface="Calibri" panose="020F0502020204030204"/>
                <a:ea typeface="+mn-ea"/>
                <a:cs typeface="+mn-cs"/>
              </a:rPr>
              <a:t>(</a:t>
            </a:r>
            <a:r>
              <a:rPr kumimoji="0" lang="pt-BR" sz="1200" b="0" i="0" u="none" strike="noStrike" kern="1200" cap="none" spc="0" normalizeH="0" baseline="0" noProof="0" dirty="0" err="1" smtClean="0">
                <a:ln>
                  <a:noFill/>
                </a:ln>
                <a:solidFill>
                  <a:srgbClr val="435070"/>
                </a:solidFill>
                <a:effectLst/>
                <a:uLnTx/>
                <a:uFillTx/>
                <a:latin typeface="Calibri" panose="020F0502020204030204"/>
                <a:ea typeface="+mn-ea"/>
                <a:cs typeface="+mn-cs"/>
              </a:rPr>
              <a:t>Nov</a:t>
            </a:r>
            <a:r>
              <a:rPr kumimoji="0" lang="pt-BR" sz="1200" b="0" i="0" u="none" strike="noStrike" kern="1200" cap="none" spc="0" normalizeH="0" baseline="0" noProof="0" dirty="0" smtClean="0">
                <a:ln>
                  <a:noFill/>
                </a:ln>
                <a:solidFill>
                  <a:srgbClr val="435070"/>
                </a:solidFill>
                <a:effectLst/>
                <a:uLnTx/>
                <a:uFillTx/>
                <a:latin typeface="Calibri" panose="020F0502020204030204"/>
                <a:ea typeface="+mn-ea"/>
                <a:cs typeface="+mn-cs"/>
              </a:rPr>
              <a:t>/22) </a:t>
            </a:r>
            <a:r>
              <a:rPr kumimoji="0" lang="pt-BR" sz="1200" b="0" i="0" u="none" strike="noStrike" kern="1200" cap="none" spc="0" normalizeH="0" baseline="0" noProof="0" dirty="0">
                <a:ln>
                  <a:noFill/>
                </a:ln>
                <a:solidFill>
                  <a:srgbClr val="435070"/>
                </a:solidFill>
                <a:effectLst/>
                <a:uLnTx/>
                <a:uFillTx/>
                <a:latin typeface="Calibri" panose="020F0502020204030204"/>
                <a:ea typeface="+mn-ea"/>
                <a:cs typeface="+mn-cs"/>
              </a:rPr>
              <a:t>-</a:t>
            </a:r>
            <a:r>
              <a:rPr kumimoji="0" lang="pt-BR" sz="1200" b="0" i="0" u="none" strike="noStrike" kern="1200" cap="none" spc="0" normalizeH="0" baseline="0" noProof="0" dirty="0" smtClean="0">
                <a:ln>
                  <a:noFill/>
                </a:ln>
                <a:solidFill>
                  <a:srgbClr val="435070"/>
                </a:solidFill>
                <a:effectLst/>
                <a:uLnTx/>
                <a:uFillTx/>
                <a:latin typeface="Calibri" panose="020F0502020204030204"/>
                <a:ea typeface="+mn-ea"/>
                <a:cs typeface="+mn-cs"/>
              </a:rPr>
              <a:t> Subestação Boa Vista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000" b="0" i="0" u="none" strike="noStrike" kern="1200" cap="none" spc="0" normalizeH="0" baseline="0" noProof="0" dirty="0" smtClean="0">
                <a:ln>
                  <a:noFill/>
                </a:ln>
                <a:solidFill>
                  <a:srgbClr val="435070"/>
                </a:solidFill>
                <a:effectLst/>
                <a:uLnTx/>
                <a:uFillTx/>
                <a:latin typeface="Calibri" panose="020F0502020204030204"/>
                <a:ea typeface="+mn-ea"/>
                <a:cs typeface="+mn-cs"/>
              </a:rPr>
              <a:t>Fonte: </a:t>
            </a:r>
            <a:r>
              <a:rPr kumimoji="0" lang="pt-BR" sz="1000" b="0" i="0" u="none" strike="noStrike" kern="1200" cap="none" spc="0" normalizeH="0" baseline="0" noProof="0" dirty="0" err="1" smtClean="0">
                <a:ln>
                  <a:noFill/>
                </a:ln>
                <a:solidFill>
                  <a:srgbClr val="435070"/>
                </a:solidFill>
                <a:effectLst/>
                <a:uLnTx/>
                <a:uFillTx/>
                <a:latin typeface="Calibri" panose="020F0502020204030204"/>
                <a:ea typeface="+mn-ea"/>
                <a:cs typeface="+mn-cs"/>
              </a:rPr>
              <a:t>Transnorte</a:t>
            </a:r>
            <a:r>
              <a:rPr kumimoji="0" lang="pt-BR" sz="1000" b="0" i="0" u="none" strike="noStrike" kern="1200" cap="none" spc="0" normalizeH="0" baseline="0" noProof="0" dirty="0" smtClean="0">
                <a:ln>
                  <a:noFill/>
                </a:ln>
                <a:solidFill>
                  <a:srgbClr val="435070"/>
                </a:solidFill>
                <a:effectLst/>
                <a:uLnTx/>
                <a:uFillTx/>
                <a:latin typeface="Calibri" panose="020F0502020204030204"/>
                <a:ea typeface="+mn-ea"/>
                <a:cs typeface="+mn-cs"/>
              </a:rPr>
              <a:t> Energia.</a:t>
            </a:r>
            <a:endParaRPr kumimoji="0" lang="pt-BR"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Retângulo 28"/>
          <p:cNvSpPr/>
          <p:nvPr/>
        </p:nvSpPr>
        <p:spPr>
          <a:xfrm>
            <a:off x="8204205" y="5723203"/>
            <a:ext cx="3757759" cy="43088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200" b="0" i="0" u="none" strike="noStrike" kern="1200" cap="none" spc="0" normalizeH="0" baseline="0" noProof="0" dirty="0" smtClean="0">
                <a:ln>
                  <a:noFill/>
                </a:ln>
                <a:solidFill>
                  <a:srgbClr val="435070"/>
                </a:solidFill>
                <a:effectLst/>
                <a:uLnTx/>
                <a:uFillTx/>
                <a:latin typeface="Calibri" panose="020F0502020204030204"/>
                <a:ea typeface="+mn-ea"/>
                <a:cs typeface="+mn-cs"/>
              </a:rPr>
              <a:t>Reuniões na Terra Indígena </a:t>
            </a:r>
            <a:r>
              <a:rPr kumimoji="0" lang="pt-BR" sz="1200" b="0" i="0" u="none" strike="noStrike" kern="1200" cap="none" spc="0" normalizeH="0" baseline="0" noProof="0" dirty="0" err="1" smtClean="0">
                <a:ln>
                  <a:noFill/>
                </a:ln>
                <a:solidFill>
                  <a:srgbClr val="435070"/>
                </a:solidFill>
                <a:effectLst/>
                <a:uLnTx/>
                <a:uFillTx/>
                <a:latin typeface="Calibri" panose="020F0502020204030204"/>
                <a:ea typeface="+mn-ea"/>
                <a:cs typeface="+mn-cs"/>
              </a:rPr>
              <a:t>Waimiri</a:t>
            </a:r>
            <a:r>
              <a:rPr kumimoji="0" lang="pt-BR" sz="1200" b="0" i="0" u="none" strike="noStrike" kern="1200" cap="none" spc="0" normalizeH="0" baseline="0" noProof="0" dirty="0" smtClean="0">
                <a:ln>
                  <a:noFill/>
                </a:ln>
                <a:solidFill>
                  <a:srgbClr val="435070"/>
                </a:solidFill>
                <a:effectLst/>
                <a:uLnTx/>
                <a:uFillTx/>
                <a:latin typeface="Calibri" panose="020F0502020204030204"/>
                <a:ea typeface="+mn-ea"/>
                <a:cs typeface="+mn-cs"/>
              </a:rPr>
              <a:t> </a:t>
            </a:r>
            <a:r>
              <a:rPr kumimoji="0" lang="pt-BR" sz="1200" b="0" i="0" u="none" strike="noStrike" kern="1200" cap="none" spc="0" normalizeH="0" baseline="0" noProof="0" dirty="0" err="1" smtClean="0">
                <a:ln>
                  <a:noFill/>
                </a:ln>
                <a:solidFill>
                  <a:srgbClr val="435070"/>
                </a:solidFill>
                <a:effectLst/>
                <a:uLnTx/>
                <a:uFillTx/>
                <a:latin typeface="Calibri" panose="020F0502020204030204"/>
                <a:ea typeface="+mn-ea"/>
                <a:cs typeface="+mn-cs"/>
              </a:rPr>
              <a:t>Atroari</a:t>
            </a:r>
            <a:r>
              <a:rPr kumimoji="0" lang="pt-BR" sz="1200" b="0" i="0" u="none" strike="noStrike" kern="1200" cap="none" spc="0" normalizeH="0" baseline="0" noProof="0" dirty="0" smtClean="0">
                <a:ln>
                  <a:noFill/>
                </a:ln>
                <a:solidFill>
                  <a:srgbClr val="435070"/>
                </a:solidFill>
                <a:effectLst/>
                <a:uLnTx/>
                <a:uFillTx/>
                <a:latin typeface="Calibri" panose="020F0502020204030204"/>
                <a:ea typeface="+mn-ea"/>
                <a:cs typeface="+mn-cs"/>
              </a:rPr>
              <a:t> (Out/22)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000" b="0" i="0" u="none" strike="noStrike" kern="1200" cap="none" spc="0" normalizeH="0" baseline="0" noProof="0" dirty="0">
                <a:ln>
                  <a:noFill/>
                </a:ln>
                <a:solidFill>
                  <a:srgbClr val="435070"/>
                </a:solidFill>
                <a:effectLst/>
                <a:uLnTx/>
                <a:uFillTx/>
                <a:latin typeface="Calibri" panose="020F0502020204030204"/>
                <a:ea typeface="+mn-ea"/>
                <a:cs typeface="+mn-cs"/>
              </a:rPr>
              <a:t>Fonte: </a:t>
            </a:r>
            <a:r>
              <a:rPr kumimoji="0" lang="pt-BR" sz="1000" b="0" i="0" u="none" strike="noStrike" kern="1200" cap="none" spc="0" normalizeH="0" baseline="0" noProof="0" dirty="0" err="1">
                <a:ln>
                  <a:noFill/>
                </a:ln>
                <a:solidFill>
                  <a:srgbClr val="435070"/>
                </a:solidFill>
                <a:effectLst/>
                <a:uLnTx/>
                <a:uFillTx/>
                <a:latin typeface="Calibri" panose="020F0502020204030204"/>
                <a:ea typeface="+mn-ea"/>
                <a:cs typeface="+mn-cs"/>
              </a:rPr>
              <a:t>Transnorte</a:t>
            </a:r>
            <a:r>
              <a:rPr kumimoji="0" lang="pt-BR" sz="1000" b="0" i="0" u="none" strike="noStrike" kern="1200" cap="none" spc="0" normalizeH="0" baseline="0" noProof="0" dirty="0">
                <a:ln>
                  <a:noFill/>
                </a:ln>
                <a:solidFill>
                  <a:srgbClr val="435070"/>
                </a:solidFill>
                <a:effectLst/>
                <a:uLnTx/>
                <a:uFillTx/>
                <a:latin typeface="Calibri" panose="020F0502020204030204"/>
                <a:ea typeface="+mn-ea"/>
                <a:cs typeface="+mn-cs"/>
              </a:rPr>
              <a:t> </a:t>
            </a:r>
            <a:r>
              <a:rPr kumimoji="0" lang="pt-BR" sz="1000" b="0" i="0" u="none" strike="noStrike" kern="1200" cap="none" spc="0" normalizeH="0" baseline="0" noProof="0" dirty="0" smtClean="0">
                <a:ln>
                  <a:noFill/>
                </a:ln>
                <a:solidFill>
                  <a:srgbClr val="435070"/>
                </a:solidFill>
                <a:effectLst/>
                <a:uLnTx/>
                <a:uFillTx/>
                <a:latin typeface="Calibri" panose="020F0502020204030204"/>
                <a:ea typeface="+mn-ea"/>
                <a:cs typeface="+mn-cs"/>
              </a:rPr>
              <a:t>Energia.</a:t>
            </a:r>
            <a:endParaRPr kumimoji="0" lang="pt-BR"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0" name="Imagem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0651" y="4225808"/>
            <a:ext cx="4004869" cy="1497395"/>
          </a:xfrm>
          <a:prstGeom prst="rect">
            <a:avLst/>
          </a:prstGeom>
          <a:ln w="28575">
            <a:solidFill>
              <a:srgbClr val="C55A11"/>
            </a:solidFill>
          </a:ln>
        </p:spPr>
      </p:pic>
    </p:spTree>
    <p:extLst>
      <p:ext uri="{BB962C8B-B14F-4D97-AF65-F5344CB8AC3E}">
        <p14:creationId xmlns:p14="http://schemas.microsoft.com/office/powerpoint/2010/main" val="930467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ixaDeTexto 8">
            <a:extLst>
              <a:ext uri="{FF2B5EF4-FFF2-40B4-BE49-F238E27FC236}">
                <a16:creationId xmlns:a16="http://schemas.microsoft.com/office/drawing/2014/main" id="{159A56FC-691C-4D46-BC60-ACD888CCD1C2}"/>
              </a:ext>
            </a:extLst>
          </p:cNvPr>
          <p:cNvSpPr txBox="1"/>
          <p:nvPr/>
        </p:nvSpPr>
        <p:spPr>
          <a:xfrm>
            <a:off x="795789" y="405500"/>
            <a:ext cx="7995623" cy="707886"/>
          </a:xfrm>
          <a:prstGeom prst="rect">
            <a:avLst/>
          </a:prstGeom>
          <a:noFill/>
        </p:spPr>
        <p:txBody>
          <a:bodyPr wrap="square" rtlCol="0">
            <a:spAutoFit/>
          </a:bodyPr>
          <a:lstStyle/>
          <a:p>
            <a:r>
              <a:rPr lang="pt-BR" sz="2000" b="1" dirty="0">
                <a:solidFill>
                  <a:srgbClr val="58595B"/>
                </a:solidFill>
              </a:rPr>
              <a:t>Aprimoramento das diretrizes sobre intercâmbios internacionais de energia elétrica </a:t>
            </a:r>
          </a:p>
        </p:txBody>
      </p:sp>
      <p:sp>
        <p:nvSpPr>
          <p:cNvPr id="11" name="CaixaDeTexto 10">
            <a:extLst>
              <a:ext uri="{FF2B5EF4-FFF2-40B4-BE49-F238E27FC236}">
                <a16:creationId xmlns:a16="http://schemas.microsoft.com/office/drawing/2014/main" id="{159A56FC-691C-4D46-BC60-ACD888CCD1C2}"/>
              </a:ext>
            </a:extLst>
          </p:cNvPr>
          <p:cNvSpPr txBox="1"/>
          <p:nvPr/>
        </p:nvSpPr>
        <p:spPr>
          <a:xfrm>
            <a:off x="317260" y="1288048"/>
            <a:ext cx="8619893" cy="523220"/>
          </a:xfrm>
          <a:prstGeom prst="rect">
            <a:avLst/>
          </a:prstGeom>
          <a:noFill/>
        </p:spPr>
        <p:txBody>
          <a:bodyPr wrap="square" rtlCol="0">
            <a:spAutoFit/>
          </a:bodyPr>
          <a:lstStyle/>
          <a:p>
            <a:pPr algn="just"/>
            <a:r>
              <a:rPr lang="pt-BR" sz="1400" dirty="0">
                <a:solidFill>
                  <a:srgbClr val="58595B"/>
                </a:solidFill>
              </a:rPr>
              <a:t>Estabelecimento e aperfeiçoamento das diretrizes sobre intercâmbios internacionais de energia elétrica do Brasil com Argentina e Uruguai, tanto no sentido de </a:t>
            </a:r>
            <a:r>
              <a:rPr lang="pt-BR" sz="1400" b="1" dirty="0">
                <a:solidFill>
                  <a:srgbClr val="58595B"/>
                </a:solidFill>
              </a:rPr>
              <a:t>importação</a:t>
            </a:r>
            <a:r>
              <a:rPr lang="pt-BR" sz="1400" dirty="0">
                <a:solidFill>
                  <a:srgbClr val="58595B"/>
                </a:solidFill>
              </a:rPr>
              <a:t> quanto de </a:t>
            </a:r>
            <a:r>
              <a:rPr lang="pt-BR" sz="1400" b="1" dirty="0">
                <a:solidFill>
                  <a:srgbClr val="58595B"/>
                </a:solidFill>
              </a:rPr>
              <a:t>exportação</a:t>
            </a:r>
            <a:r>
              <a:rPr lang="pt-BR" sz="1400" dirty="0">
                <a:solidFill>
                  <a:srgbClr val="58595B"/>
                </a:solidFill>
              </a:rPr>
              <a:t>. </a:t>
            </a:r>
          </a:p>
        </p:txBody>
      </p:sp>
      <p:sp>
        <p:nvSpPr>
          <p:cNvPr id="27" name="CaixaDeTexto 26">
            <a:extLst>
              <a:ext uri="{FF2B5EF4-FFF2-40B4-BE49-F238E27FC236}">
                <a16:creationId xmlns:a16="http://schemas.microsoft.com/office/drawing/2014/main" id="{F43D018A-A656-414E-9695-C1F7B2DD93A1}"/>
              </a:ext>
            </a:extLst>
          </p:cNvPr>
          <p:cNvSpPr txBox="1"/>
          <p:nvPr/>
        </p:nvSpPr>
        <p:spPr>
          <a:xfrm>
            <a:off x="212365" y="3383711"/>
            <a:ext cx="3088395" cy="276999"/>
          </a:xfrm>
          <a:prstGeom prst="rect">
            <a:avLst/>
          </a:prstGeom>
          <a:noFill/>
        </p:spPr>
        <p:txBody>
          <a:bodyPr wrap="square" rtlCol="0">
            <a:spAutoFit/>
          </a:bodyPr>
          <a:lstStyle/>
          <a:p>
            <a:pPr marL="285750" indent="-285750">
              <a:buFont typeface="Wingdings" panose="05000000000000000000" pitchFamily="2" charset="2"/>
              <a:buChar char="§"/>
            </a:pPr>
            <a:r>
              <a:rPr lang="pt-BR" sz="1200" b="1" dirty="0">
                <a:solidFill>
                  <a:srgbClr val="58595B"/>
                </a:solidFill>
              </a:rPr>
              <a:t>Publicação da PRT MME </a:t>
            </a:r>
            <a:r>
              <a:rPr lang="pt-BR" sz="1200" b="1" dirty="0" smtClean="0">
                <a:solidFill>
                  <a:srgbClr val="58595B"/>
                </a:solidFill>
              </a:rPr>
              <a:t>418/2019</a:t>
            </a:r>
            <a:endParaRPr lang="pt-BR" sz="1200" dirty="0">
              <a:solidFill>
                <a:srgbClr val="58595B"/>
              </a:solidFill>
            </a:endParaRPr>
          </a:p>
        </p:txBody>
      </p:sp>
      <p:graphicFrame>
        <p:nvGraphicFramePr>
          <p:cNvPr id="2" name="Diagrama 1"/>
          <p:cNvGraphicFramePr/>
          <p:nvPr>
            <p:extLst/>
          </p:nvPr>
        </p:nvGraphicFramePr>
        <p:xfrm>
          <a:off x="212365" y="1917638"/>
          <a:ext cx="10913185" cy="20508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1" name="CaixaDeTexto 30">
            <a:extLst>
              <a:ext uri="{FF2B5EF4-FFF2-40B4-BE49-F238E27FC236}">
                <a16:creationId xmlns:a16="http://schemas.microsoft.com/office/drawing/2014/main" id="{F43D018A-A656-414E-9695-C1F7B2DD93A1}"/>
              </a:ext>
            </a:extLst>
          </p:cNvPr>
          <p:cNvSpPr txBox="1"/>
          <p:nvPr/>
        </p:nvSpPr>
        <p:spPr>
          <a:xfrm>
            <a:off x="3083008" y="3793525"/>
            <a:ext cx="2918781" cy="461665"/>
          </a:xfrm>
          <a:prstGeom prst="rect">
            <a:avLst/>
          </a:prstGeom>
          <a:noFill/>
        </p:spPr>
        <p:txBody>
          <a:bodyPr wrap="square" rtlCol="0">
            <a:spAutoFit/>
          </a:bodyPr>
          <a:lstStyle/>
          <a:p>
            <a:pPr marL="285750" indent="-285750">
              <a:buFont typeface="Wingdings" panose="05000000000000000000" pitchFamily="2" charset="2"/>
              <a:buChar char="§"/>
            </a:pPr>
            <a:r>
              <a:rPr lang="pt-BR" sz="1200" b="1" dirty="0">
                <a:solidFill>
                  <a:srgbClr val="58595B"/>
                </a:solidFill>
              </a:rPr>
              <a:t>Importação de energia da Argentina e Uruguai (PRT 339/2018</a:t>
            </a:r>
            <a:r>
              <a:rPr lang="pt-BR" sz="1200" b="1" dirty="0" smtClean="0">
                <a:solidFill>
                  <a:srgbClr val="58595B"/>
                </a:solidFill>
              </a:rPr>
              <a:t>)</a:t>
            </a:r>
            <a:endParaRPr lang="pt-BR" sz="1200" dirty="0">
              <a:solidFill>
                <a:srgbClr val="58595B"/>
              </a:solidFill>
            </a:endParaRPr>
          </a:p>
        </p:txBody>
      </p:sp>
      <p:sp>
        <p:nvSpPr>
          <p:cNvPr id="32" name="CaixaDeTexto 31">
            <a:extLst>
              <a:ext uri="{FF2B5EF4-FFF2-40B4-BE49-F238E27FC236}">
                <a16:creationId xmlns:a16="http://schemas.microsoft.com/office/drawing/2014/main" id="{F43D018A-A656-414E-9695-C1F7B2DD93A1}"/>
              </a:ext>
            </a:extLst>
          </p:cNvPr>
          <p:cNvSpPr txBox="1"/>
          <p:nvPr/>
        </p:nvSpPr>
        <p:spPr>
          <a:xfrm>
            <a:off x="3083008" y="3327840"/>
            <a:ext cx="3088395" cy="461665"/>
          </a:xfrm>
          <a:prstGeom prst="rect">
            <a:avLst/>
          </a:prstGeom>
          <a:noFill/>
        </p:spPr>
        <p:txBody>
          <a:bodyPr wrap="square" rtlCol="0">
            <a:spAutoFit/>
          </a:bodyPr>
          <a:lstStyle/>
          <a:p>
            <a:pPr marL="285750" indent="-285750">
              <a:buFont typeface="Wingdings" panose="05000000000000000000" pitchFamily="2" charset="2"/>
              <a:buChar char="§"/>
            </a:pPr>
            <a:r>
              <a:rPr lang="pt-BR" sz="1200" b="1" dirty="0">
                <a:solidFill>
                  <a:srgbClr val="58595B"/>
                </a:solidFill>
              </a:rPr>
              <a:t>Realização das Consultas Públicas MME 96/2020 e </a:t>
            </a:r>
            <a:r>
              <a:rPr lang="pt-BR" sz="1200" b="1" dirty="0" smtClean="0">
                <a:solidFill>
                  <a:srgbClr val="58595B"/>
                </a:solidFill>
              </a:rPr>
              <a:t>97/2020</a:t>
            </a:r>
            <a:endParaRPr lang="pt-BR" sz="1200" dirty="0">
              <a:solidFill>
                <a:srgbClr val="58595B"/>
              </a:solidFill>
            </a:endParaRPr>
          </a:p>
        </p:txBody>
      </p:sp>
      <p:sp>
        <p:nvSpPr>
          <p:cNvPr id="8" name="CaixaDeTexto 7">
            <a:extLst>
              <a:ext uri="{FF2B5EF4-FFF2-40B4-BE49-F238E27FC236}">
                <a16:creationId xmlns:a16="http://schemas.microsoft.com/office/drawing/2014/main" id="{F43D018A-A656-414E-9695-C1F7B2DD93A1}"/>
              </a:ext>
            </a:extLst>
          </p:cNvPr>
          <p:cNvSpPr txBox="1"/>
          <p:nvPr/>
        </p:nvSpPr>
        <p:spPr>
          <a:xfrm>
            <a:off x="7414952" y="3327840"/>
            <a:ext cx="4494415" cy="2031325"/>
          </a:xfrm>
          <a:prstGeom prst="rect">
            <a:avLst/>
          </a:prstGeom>
          <a:noFill/>
        </p:spPr>
        <p:txBody>
          <a:bodyPr wrap="square" rtlCol="0">
            <a:spAutoFit/>
          </a:bodyPr>
          <a:lstStyle/>
          <a:p>
            <a:pPr marL="285750" indent="-285750">
              <a:buFont typeface="Wingdings" panose="05000000000000000000" pitchFamily="2" charset="2"/>
              <a:buChar char="§"/>
            </a:pPr>
            <a:r>
              <a:rPr lang="pt-BR" sz="1400" b="1" dirty="0">
                <a:solidFill>
                  <a:srgbClr val="58595B"/>
                </a:solidFill>
              </a:rPr>
              <a:t>Publicação da PRT GM/MME 49/2022</a:t>
            </a:r>
            <a:r>
              <a:rPr lang="pt-BR" sz="1400" dirty="0">
                <a:solidFill>
                  <a:srgbClr val="58595B"/>
                </a:solidFill>
              </a:rPr>
              <a:t>: diretrizes para a exportação de energia advinda de excedentes hidrelétricos destinada à República Argentina e à República Oriental do Uruguai.</a:t>
            </a:r>
          </a:p>
          <a:p>
            <a:pPr marL="285750" indent="-285750">
              <a:buFont typeface="Wingdings" panose="05000000000000000000" pitchFamily="2" charset="2"/>
              <a:buChar char="§"/>
            </a:pPr>
            <a:r>
              <a:rPr lang="pt-BR" sz="1400" b="1" dirty="0">
                <a:solidFill>
                  <a:srgbClr val="58595B"/>
                </a:solidFill>
              </a:rPr>
              <a:t>Aprimoramentos nas PRT 339/2018 e 418/2019 </a:t>
            </a:r>
            <a:r>
              <a:rPr lang="pt-BR" sz="1400" dirty="0">
                <a:solidFill>
                  <a:srgbClr val="58595B"/>
                </a:solidFill>
              </a:rPr>
              <a:t>(fase de conclusão): importação e exportação de energia termelétrica.</a:t>
            </a:r>
          </a:p>
          <a:p>
            <a:pPr marL="285750" indent="-285750">
              <a:buFont typeface="Wingdings" panose="05000000000000000000" pitchFamily="2" charset="2"/>
              <a:buChar char="§"/>
            </a:pPr>
            <a:r>
              <a:rPr lang="pt-BR" sz="1400" b="1" dirty="0">
                <a:solidFill>
                  <a:srgbClr val="58595B"/>
                </a:solidFill>
              </a:rPr>
              <a:t>Novo Memorando de Entendimentos entre Brasil e Argentina</a:t>
            </a:r>
            <a:r>
              <a:rPr lang="pt-BR" sz="1400" dirty="0">
                <a:solidFill>
                  <a:srgbClr val="58595B"/>
                </a:solidFill>
              </a:rPr>
              <a:t>: assinado em 24/11/2022.</a:t>
            </a:r>
          </a:p>
        </p:txBody>
      </p:sp>
      <p:sp>
        <p:nvSpPr>
          <p:cNvPr id="13" name="CaixaDeTexto 12">
            <a:extLst>
              <a:ext uri="{FF2B5EF4-FFF2-40B4-BE49-F238E27FC236}">
                <a16:creationId xmlns:a16="http://schemas.microsoft.com/office/drawing/2014/main" id="{159A56FC-691C-4D46-BC60-ACD888CCD1C2}"/>
              </a:ext>
            </a:extLst>
          </p:cNvPr>
          <p:cNvSpPr txBox="1"/>
          <p:nvPr/>
        </p:nvSpPr>
        <p:spPr>
          <a:xfrm>
            <a:off x="268998" y="5492100"/>
            <a:ext cx="2975127" cy="369332"/>
          </a:xfrm>
          <a:prstGeom prst="rect">
            <a:avLst/>
          </a:prstGeom>
          <a:noFill/>
        </p:spPr>
        <p:txBody>
          <a:bodyPr wrap="square" rtlCol="0">
            <a:spAutoFit/>
          </a:bodyPr>
          <a:lstStyle/>
          <a:p>
            <a:r>
              <a:rPr lang="pt-BR" b="1" dirty="0">
                <a:solidFill>
                  <a:srgbClr val="00B050"/>
                </a:solidFill>
              </a:rPr>
              <a:t>Destaques: resultado 2022</a:t>
            </a:r>
          </a:p>
        </p:txBody>
      </p:sp>
      <p:sp>
        <p:nvSpPr>
          <p:cNvPr id="3" name="Retângulo 2"/>
          <p:cNvSpPr/>
          <p:nvPr/>
        </p:nvSpPr>
        <p:spPr>
          <a:xfrm>
            <a:off x="125261" y="5974844"/>
            <a:ext cx="11413043" cy="523220"/>
          </a:xfrm>
          <a:prstGeom prst="rect">
            <a:avLst/>
          </a:prstGeom>
        </p:spPr>
        <p:txBody>
          <a:bodyPr wrap="square">
            <a:spAutoFit/>
          </a:bodyPr>
          <a:lstStyle/>
          <a:p>
            <a:pPr marL="342900" indent="-342900" algn="just">
              <a:buFont typeface="Wingdings" panose="05000000000000000000" pitchFamily="2" charset="2"/>
              <a:buChar char="§"/>
            </a:pPr>
            <a:r>
              <a:rPr lang="pt-BR" sz="1400" dirty="0">
                <a:solidFill>
                  <a:srgbClr val="00B050"/>
                </a:solidFill>
              </a:rPr>
              <a:t>Expressiva exportação comercial de energia termelétrica, destacadamente para a Argentina, a partir de maio/2022 (PRT 418/2019); </a:t>
            </a:r>
          </a:p>
          <a:p>
            <a:pPr marL="342900" indent="-342900" algn="just">
              <a:buFont typeface="Wingdings" panose="05000000000000000000" pitchFamily="2" charset="2"/>
              <a:buChar char="§"/>
            </a:pPr>
            <a:r>
              <a:rPr lang="pt-BR" sz="1400" dirty="0">
                <a:solidFill>
                  <a:srgbClr val="00B050"/>
                </a:solidFill>
              </a:rPr>
              <a:t>Estimativa de faturamento dos comercializadores com a exportação de energia elétrica de R$ 1,7 bi entre </a:t>
            </a:r>
            <a:r>
              <a:rPr lang="pt-BR" sz="1400" dirty="0" err="1">
                <a:solidFill>
                  <a:srgbClr val="00B050"/>
                </a:solidFill>
              </a:rPr>
              <a:t>mai</a:t>
            </a:r>
            <a:r>
              <a:rPr lang="pt-BR" sz="1400" dirty="0">
                <a:solidFill>
                  <a:srgbClr val="00B050"/>
                </a:solidFill>
              </a:rPr>
              <a:t>/2022 e set/2022;</a:t>
            </a:r>
          </a:p>
        </p:txBody>
      </p:sp>
      <p:sp>
        <p:nvSpPr>
          <p:cNvPr id="5" name="Retângulo 4">
            <a:extLst>
              <a:ext uri="{FF2B5EF4-FFF2-40B4-BE49-F238E27FC236}">
                <a16:creationId xmlns:a16="http://schemas.microsoft.com/office/drawing/2014/main" id="{E827A477-9F23-76D1-CBB0-6869D61FF664}"/>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206770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159A56FC-691C-4D46-BC60-ACD888CCD1C2}"/>
              </a:ext>
            </a:extLst>
          </p:cNvPr>
          <p:cNvSpPr txBox="1"/>
          <p:nvPr/>
        </p:nvSpPr>
        <p:spPr>
          <a:xfrm>
            <a:off x="787197" y="1866917"/>
            <a:ext cx="4779247" cy="954107"/>
          </a:xfrm>
          <a:prstGeom prst="rect">
            <a:avLst/>
          </a:prstGeom>
          <a:noFill/>
        </p:spPr>
        <p:txBody>
          <a:bodyPr wrap="square" rtlCol="0">
            <a:spAutoFit/>
          </a:bodyPr>
          <a:lstStyle/>
          <a:p>
            <a:pPr algn="just">
              <a:defRPr/>
            </a:pPr>
            <a:r>
              <a:rPr lang="pt-BR" sz="1400" dirty="0">
                <a:solidFill>
                  <a:srgbClr val="58595B"/>
                </a:solidFill>
              </a:rPr>
              <a:t>Harmonizar iniciativas de diferentes instituições no sentido de atender as diretrizes postas no §1º do artigo 30 da Lei nº 14.182, de 12 de julho de 2021, em prol da segurança energética e dos usos múltiplos da água.</a:t>
            </a:r>
          </a:p>
        </p:txBody>
      </p:sp>
      <p:sp>
        <p:nvSpPr>
          <p:cNvPr id="5" name="CaixaDeTexto 4">
            <a:extLst>
              <a:ext uri="{FF2B5EF4-FFF2-40B4-BE49-F238E27FC236}">
                <a16:creationId xmlns:a16="http://schemas.microsoft.com/office/drawing/2014/main" id="{159A56FC-691C-4D46-BC60-ACD888CCD1C2}"/>
              </a:ext>
            </a:extLst>
          </p:cNvPr>
          <p:cNvSpPr txBox="1"/>
          <p:nvPr/>
        </p:nvSpPr>
        <p:spPr>
          <a:xfrm>
            <a:off x="809703" y="588405"/>
            <a:ext cx="7995623" cy="400110"/>
          </a:xfrm>
          <a:prstGeom prst="rect">
            <a:avLst/>
          </a:prstGeom>
          <a:noFill/>
        </p:spPr>
        <p:txBody>
          <a:bodyPr wrap="square" rtlCol="0">
            <a:spAutoFit/>
          </a:bodyPr>
          <a:lstStyle/>
          <a:p>
            <a:r>
              <a:rPr lang="pt-BR" sz="2000" b="1" dirty="0">
                <a:solidFill>
                  <a:srgbClr val="58595B"/>
                </a:solidFill>
              </a:rPr>
              <a:t>Plano de Recuperação dos Reservatórios (PRR)</a:t>
            </a:r>
          </a:p>
        </p:txBody>
      </p:sp>
      <p:pic>
        <p:nvPicPr>
          <p:cNvPr id="10" name="Imagem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3052" y="784503"/>
            <a:ext cx="4498336" cy="4505325"/>
          </a:xfrm>
          <a:prstGeom prst="ellipse">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CaixaDeTexto 11">
            <a:extLst>
              <a:ext uri="{FF2B5EF4-FFF2-40B4-BE49-F238E27FC236}">
                <a16:creationId xmlns:a16="http://schemas.microsoft.com/office/drawing/2014/main" id="{159A56FC-691C-4D46-BC60-ACD888CCD1C2}"/>
              </a:ext>
            </a:extLst>
          </p:cNvPr>
          <p:cNvSpPr txBox="1"/>
          <p:nvPr/>
        </p:nvSpPr>
        <p:spPr>
          <a:xfrm>
            <a:off x="645907" y="1520611"/>
            <a:ext cx="2553419" cy="369332"/>
          </a:xfrm>
          <a:prstGeom prst="rect">
            <a:avLst/>
          </a:prstGeom>
          <a:noFill/>
        </p:spPr>
        <p:txBody>
          <a:bodyPr wrap="square" rtlCol="0">
            <a:spAutoFit/>
          </a:bodyPr>
          <a:lstStyle/>
          <a:p>
            <a:r>
              <a:rPr lang="pt-BR" b="1" dirty="0">
                <a:solidFill>
                  <a:srgbClr val="58595B"/>
                </a:solidFill>
              </a:rPr>
              <a:t>Objetivo</a:t>
            </a:r>
          </a:p>
        </p:txBody>
      </p:sp>
      <p:sp>
        <p:nvSpPr>
          <p:cNvPr id="13" name="CaixaDeTexto 12">
            <a:extLst>
              <a:ext uri="{FF2B5EF4-FFF2-40B4-BE49-F238E27FC236}">
                <a16:creationId xmlns:a16="http://schemas.microsoft.com/office/drawing/2014/main" id="{159A56FC-691C-4D46-BC60-ACD888CCD1C2}"/>
              </a:ext>
            </a:extLst>
          </p:cNvPr>
          <p:cNvSpPr txBox="1"/>
          <p:nvPr/>
        </p:nvSpPr>
        <p:spPr>
          <a:xfrm>
            <a:off x="739870" y="3368344"/>
            <a:ext cx="5387615" cy="1674754"/>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
              <a:defRPr/>
            </a:pPr>
            <a:r>
              <a:rPr lang="pt-BR" sz="1400" b="1" dirty="0">
                <a:solidFill>
                  <a:srgbClr val="58595B"/>
                </a:solidFill>
              </a:rPr>
              <a:t>Resolução CNPE nº 2/2021 </a:t>
            </a:r>
            <a:r>
              <a:rPr lang="pt-BR" sz="1400" dirty="0">
                <a:solidFill>
                  <a:srgbClr val="58595B"/>
                </a:solidFill>
              </a:rPr>
              <a:t>instituiu GT para elaboração do Plano; </a:t>
            </a:r>
            <a:r>
              <a:rPr lang="pt-BR" sz="1400" b="1" dirty="0">
                <a:solidFill>
                  <a:srgbClr val="58595B"/>
                </a:solidFill>
              </a:rPr>
              <a:t>Resolução CNPE nº 8/2022 </a:t>
            </a:r>
            <a:r>
              <a:rPr lang="pt-BR" sz="1400" dirty="0">
                <a:solidFill>
                  <a:srgbClr val="58595B"/>
                </a:solidFill>
              </a:rPr>
              <a:t>aprovou o PRR;</a:t>
            </a:r>
          </a:p>
          <a:p>
            <a:pPr marL="342900" indent="-342900" algn="just">
              <a:lnSpc>
                <a:spcPct val="150000"/>
              </a:lnSpc>
              <a:buFont typeface="Wingdings" panose="05000000000000000000" pitchFamily="2" charset="2"/>
              <a:buChar char="§"/>
              <a:defRPr/>
            </a:pPr>
            <a:r>
              <a:rPr lang="pt-BR" sz="1400" b="1" dirty="0">
                <a:solidFill>
                  <a:srgbClr val="58595B"/>
                </a:solidFill>
              </a:rPr>
              <a:t>Situação atual</a:t>
            </a:r>
            <a:r>
              <a:rPr lang="pt-BR" sz="1400" dirty="0">
                <a:solidFill>
                  <a:srgbClr val="58595B"/>
                </a:solidFill>
              </a:rPr>
              <a:t>: Plano em fase de detalhamento e implementação, tendo como próxima etapa a apresentação ao CNPE do Relatório de Indicadores e Metas do PRR. Prazo: 7 de abril de 2023.</a:t>
            </a:r>
          </a:p>
        </p:txBody>
      </p:sp>
      <p:sp>
        <p:nvSpPr>
          <p:cNvPr id="14" name="CaixaDeTexto 13">
            <a:extLst>
              <a:ext uri="{FF2B5EF4-FFF2-40B4-BE49-F238E27FC236}">
                <a16:creationId xmlns:a16="http://schemas.microsoft.com/office/drawing/2014/main" id="{159A56FC-691C-4D46-BC60-ACD888CCD1C2}"/>
              </a:ext>
            </a:extLst>
          </p:cNvPr>
          <p:cNvSpPr txBox="1"/>
          <p:nvPr/>
        </p:nvSpPr>
        <p:spPr>
          <a:xfrm>
            <a:off x="645907" y="3121387"/>
            <a:ext cx="2553419" cy="369332"/>
          </a:xfrm>
          <a:prstGeom prst="rect">
            <a:avLst/>
          </a:prstGeom>
          <a:noFill/>
        </p:spPr>
        <p:txBody>
          <a:bodyPr wrap="square" rtlCol="0">
            <a:spAutoFit/>
          </a:bodyPr>
          <a:lstStyle/>
          <a:p>
            <a:r>
              <a:rPr lang="pt-BR" b="1" dirty="0">
                <a:solidFill>
                  <a:srgbClr val="58595B"/>
                </a:solidFill>
              </a:rPr>
              <a:t>Ações</a:t>
            </a:r>
          </a:p>
        </p:txBody>
      </p:sp>
      <p:sp>
        <p:nvSpPr>
          <p:cNvPr id="15" name="Retângulo 14"/>
          <p:cNvSpPr/>
          <p:nvPr/>
        </p:nvSpPr>
        <p:spPr>
          <a:xfrm>
            <a:off x="668413" y="5636134"/>
            <a:ext cx="6096000" cy="835613"/>
          </a:xfrm>
          <a:prstGeom prst="rect">
            <a:avLst/>
          </a:prstGeom>
        </p:spPr>
        <p:txBody>
          <a:bodyPr>
            <a:spAutoFit/>
          </a:bodyPr>
          <a:lstStyle/>
          <a:p>
            <a:pPr algn="just">
              <a:lnSpc>
                <a:spcPct val="115000"/>
              </a:lnSpc>
              <a:spcAft>
                <a:spcPts val="0"/>
              </a:spcAft>
            </a:pPr>
            <a:r>
              <a:rPr lang="pt-BR" sz="1400" b="1" dirty="0" smtClean="0">
                <a:solidFill>
                  <a:srgbClr val="00973A"/>
                </a:solidFill>
              </a:rPr>
              <a:t>Iniciativa </a:t>
            </a:r>
            <a:r>
              <a:rPr lang="pt-BR" sz="1400" b="1" dirty="0">
                <a:solidFill>
                  <a:srgbClr val="00973A"/>
                </a:solidFill>
              </a:rPr>
              <a:t>gradual, sustentável e estruturante, com vistas à viabilização da recuperação dos reservatórios ao longo de 10 anos, preservando a segurança energética, os usos múltiplos e a modicidade tarifária.</a:t>
            </a:r>
          </a:p>
        </p:txBody>
      </p:sp>
      <p:sp>
        <p:nvSpPr>
          <p:cNvPr id="2" name="Retângulo 1">
            <a:extLst>
              <a:ext uri="{FF2B5EF4-FFF2-40B4-BE49-F238E27FC236}">
                <a16:creationId xmlns:a16="http://schemas.microsoft.com/office/drawing/2014/main" id="{15EA056C-A8F0-A26C-859D-BB5BCFEC34D2}"/>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086381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ixaDeTexto 8">
            <a:extLst>
              <a:ext uri="{FF2B5EF4-FFF2-40B4-BE49-F238E27FC236}">
                <a16:creationId xmlns:a16="http://schemas.microsoft.com/office/drawing/2014/main" id="{159A56FC-691C-4D46-BC60-ACD888CCD1C2}"/>
              </a:ext>
            </a:extLst>
          </p:cNvPr>
          <p:cNvSpPr txBox="1"/>
          <p:nvPr/>
        </p:nvSpPr>
        <p:spPr>
          <a:xfrm>
            <a:off x="668413" y="1569002"/>
            <a:ext cx="7159743" cy="738664"/>
          </a:xfrm>
          <a:prstGeom prst="rect">
            <a:avLst/>
          </a:prstGeom>
          <a:noFill/>
        </p:spPr>
        <p:txBody>
          <a:bodyPr wrap="square" rtlCol="0">
            <a:spAutoFit/>
          </a:bodyPr>
          <a:lstStyle/>
          <a:p>
            <a:pPr algn="just">
              <a:defRPr/>
            </a:pPr>
            <a:r>
              <a:rPr lang="pt-BR" sz="1400" dirty="0">
                <a:solidFill>
                  <a:srgbClr val="58595B"/>
                </a:solidFill>
              </a:rPr>
              <a:t>Dar visibilidade à temática, importante no contexto da modernização do setor elétrico brasileiro, e relacionada ao suporte das condições de segurança, confiabilidade e qualidade da operação do Sistema Interligado Nacional (SIN).</a:t>
            </a:r>
          </a:p>
        </p:txBody>
      </p:sp>
      <p:sp>
        <p:nvSpPr>
          <p:cNvPr id="10" name="CaixaDeTexto 9">
            <a:extLst>
              <a:ext uri="{FF2B5EF4-FFF2-40B4-BE49-F238E27FC236}">
                <a16:creationId xmlns:a16="http://schemas.microsoft.com/office/drawing/2014/main" id="{159A56FC-691C-4D46-BC60-ACD888CCD1C2}"/>
              </a:ext>
            </a:extLst>
          </p:cNvPr>
          <p:cNvSpPr txBox="1"/>
          <p:nvPr/>
        </p:nvSpPr>
        <p:spPr>
          <a:xfrm>
            <a:off x="889294" y="558152"/>
            <a:ext cx="7995623" cy="461665"/>
          </a:xfrm>
          <a:prstGeom prst="rect">
            <a:avLst/>
          </a:prstGeom>
          <a:noFill/>
        </p:spPr>
        <p:txBody>
          <a:bodyPr wrap="square" rtlCol="0">
            <a:spAutoFit/>
          </a:bodyPr>
          <a:lstStyle/>
          <a:p>
            <a:r>
              <a:rPr lang="pt-BR" sz="2400" b="1" dirty="0">
                <a:solidFill>
                  <a:srgbClr val="58595B"/>
                </a:solidFill>
              </a:rPr>
              <a:t>Serviços Ancilares</a:t>
            </a:r>
          </a:p>
        </p:txBody>
      </p:sp>
      <p:sp>
        <p:nvSpPr>
          <p:cNvPr id="17" name="CaixaDeTexto 16">
            <a:extLst>
              <a:ext uri="{FF2B5EF4-FFF2-40B4-BE49-F238E27FC236}">
                <a16:creationId xmlns:a16="http://schemas.microsoft.com/office/drawing/2014/main" id="{159A56FC-691C-4D46-BC60-ACD888CCD1C2}"/>
              </a:ext>
            </a:extLst>
          </p:cNvPr>
          <p:cNvSpPr txBox="1"/>
          <p:nvPr/>
        </p:nvSpPr>
        <p:spPr>
          <a:xfrm>
            <a:off x="668413" y="1203973"/>
            <a:ext cx="2553419" cy="369332"/>
          </a:xfrm>
          <a:prstGeom prst="rect">
            <a:avLst/>
          </a:prstGeom>
          <a:noFill/>
        </p:spPr>
        <p:txBody>
          <a:bodyPr wrap="square" rtlCol="0">
            <a:spAutoFit/>
          </a:bodyPr>
          <a:lstStyle/>
          <a:p>
            <a:r>
              <a:rPr lang="pt-BR" b="1" dirty="0">
                <a:solidFill>
                  <a:srgbClr val="58595B"/>
                </a:solidFill>
              </a:rPr>
              <a:t>Objetivo</a:t>
            </a:r>
          </a:p>
        </p:txBody>
      </p:sp>
      <p:sp>
        <p:nvSpPr>
          <p:cNvPr id="18" name="CaixaDeTexto 17">
            <a:extLst>
              <a:ext uri="{FF2B5EF4-FFF2-40B4-BE49-F238E27FC236}">
                <a16:creationId xmlns:a16="http://schemas.microsoft.com/office/drawing/2014/main" id="{159A56FC-691C-4D46-BC60-ACD888CCD1C2}"/>
              </a:ext>
            </a:extLst>
          </p:cNvPr>
          <p:cNvSpPr txBox="1"/>
          <p:nvPr/>
        </p:nvSpPr>
        <p:spPr>
          <a:xfrm>
            <a:off x="668413" y="2676999"/>
            <a:ext cx="6878141" cy="3829190"/>
          </a:xfrm>
          <a:prstGeom prst="rect">
            <a:avLst/>
          </a:prstGeom>
          <a:noFill/>
        </p:spPr>
        <p:txBody>
          <a:bodyPr wrap="square" rtlCol="0">
            <a:spAutoFit/>
          </a:bodyPr>
          <a:lstStyle/>
          <a:p>
            <a:pPr algn="just">
              <a:defRPr/>
            </a:pPr>
            <a:r>
              <a:rPr lang="pt-BR" sz="1400" dirty="0">
                <a:solidFill>
                  <a:srgbClr val="58595B"/>
                </a:solidFill>
              </a:rPr>
              <a:t>Proposição de </a:t>
            </a:r>
            <a:r>
              <a:rPr lang="pt-BR" sz="1400" b="1" dirty="0">
                <a:solidFill>
                  <a:srgbClr val="3B67AE"/>
                </a:solidFill>
              </a:rPr>
              <a:t>Consulta Pública </a:t>
            </a:r>
            <a:r>
              <a:rPr lang="pt-BR" sz="1400" b="1" dirty="0">
                <a:solidFill>
                  <a:srgbClr val="58595B"/>
                </a:solidFill>
              </a:rPr>
              <a:t>(a ser publicada) </a:t>
            </a:r>
            <a:r>
              <a:rPr lang="pt-BR" sz="1400" dirty="0">
                <a:solidFill>
                  <a:srgbClr val="58595B"/>
                </a:solidFill>
              </a:rPr>
              <a:t>pelo MME, visando:</a:t>
            </a:r>
          </a:p>
          <a:p>
            <a:pPr marL="285750" indent="-285750" algn="just">
              <a:lnSpc>
                <a:spcPct val="150000"/>
              </a:lnSpc>
              <a:buFont typeface="Wingdings" panose="05000000000000000000" pitchFamily="2" charset="2"/>
              <a:buChar char="§"/>
              <a:defRPr/>
            </a:pPr>
            <a:r>
              <a:rPr lang="pt-BR" sz="1400" dirty="0">
                <a:solidFill>
                  <a:srgbClr val="58595B"/>
                </a:solidFill>
              </a:rPr>
              <a:t>Contribuir, sob a ótica da </a:t>
            </a:r>
            <a:r>
              <a:rPr lang="pt-BR" sz="1400" b="1" dirty="0">
                <a:solidFill>
                  <a:srgbClr val="58595B"/>
                </a:solidFill>
              </a:rPr>
              <a:t>governança setorial</a:t>
            </a:r>
            <a:r>
              <a:rPr lang="pt-BR" sz="1400" dirty="0">
                <a:solidFill>
                  <a:srgbClr val="58595B"/>
                </a:solidFill>
              </a:rPr>
              <a:t>, com a evidenciação da necessidade de avaliação sinérgica entre as instituições, com a devida temporalidade; </a:t>
            </a:r>
          </a:p>
          <a:p>
            <a:pPr marL="285750" indent="-285750" algn="just">
              <a:lnSpc>
                <a:spcPct val="150000"/>
              </a:lnSpc>
              <a:buFont typeface="Wingdings" panose="05000000000000000000" pitchFamily="2" charset="2"/>
              <a:buChar char="§"/>
              <a:defRPr/>
            </a:pPr>
            <a:r>
              <a:rPr lang="pt-BR" sz="1400" dirty="0">
                <a:solidFill>
                  <a:srgbClr val="58595B"/>
                </a:solidFill>
              </a:rPr>
              <a:t>Ampliar a </a:t>
            </a:r>
            <a:r>
              <a:rPr lang="pt-BR" sz="1400" b="1" dirty="0">
                <a:solidFill>
                  <a:srgbClr val="58595B"/>
                </a:solidFill>
              </a:rPr>
              <a:t>transparência e diálogo </a:t>
            </a:r>
            <a:r>
              <a:rPr lang="pt-BR" sz="1400" dirty="0">
                <a:solidFill>
                  <a:srgbClr val="58595B"/>
                </a:solidFill>
              </a:rPr>
              <a:t>setorial, não restringindo o recebimento de contribuições pelo MME àquelas recebidas após o evento IMME; e </a:t>
            </a:r>
          </a:p>
          <a:p>
            <a:pPr marL="285750" indent="-285750" algn="just">
              <a:lnSpc>
                <a:spcPct val="150000"/>
              </a:lnSpc>
              <a:buFont typeface="Wingdings" panose="05000000000000000000" pitchFamily="2" charset="2"/>
              <a:buChar char="§"/>
              <a:defRPr/>
            </a:pPr>
            <a:r>
              <a:rPr lang="pt-BR" sz="1400" dirty="0">
                <a:solidFill>
                  <a:srgbClr val="58595B"/>
                </a:solidFill>
              </a:rPr>
              <a:t>Avaliar</a:t>
            </a:r>
            <a:r>
              <a:rPr lang="pt-BR" sz="1400" b="1" dirty="0">
                <a:solidFill>
                  <a:srgbClr val="58595B"/>
                </a:solidFill>
              </a:rPr>
              <a:t> </a:t>
            </a:r>
            <a:r>
              <a:rPr lang="pt-BR" sz="1400" b="1" dirty="0">
                <a:solidFill>
                  <a:srgbClr val="00973A"/>
                </a:solidFill>
              </a:rPr>
              <a:t>diretrizes gerais </a:t>
            </a:r>
            <a:r>
              <a:rPr lang="pt-BR" sz="1400" dirty="0">
                <a:solidFill>
                  <a:srgbClr val="58595B"/>
                </a:solidFill>
              </a:rPr>
              <a:t>a serem consideradas nos trabalhos setoriais:</a:t>
            </a:r>
          </a:p>
          <a:p>
            <a:pPr marL="742950" lvl="1" indent="-285750" algn="just">
              <a:lnSpc>
                <a:spcPct val="150000"/>
              </a:lnSpc>
              <a:buFont typeface="Wingdings" panose="05000000000000000000" pitchFamily="2" charset="2"/>
              <a:buChar char="§"/>
              <a:defRPr/>
            </a:pPr>
            <a:r>
              <a:rPr lang="pt-BR" sz="1400" b="1" dirty="0">
                <a:solidFill>
                  <a:srgbClr val="58595B"/>
                </a:solidFill>
              </a:rPr>
              <a:t>Clareza e transparência</a:t>
            </a:r>
            <a:r>
              <a:rPr lang="pt-BR" sz="1400" dirty="0">
                <a:solidFill>
                  <a:srgbClr val="58595B"/>
                </a:solidFill>
              </a:rPr>
              <a:t> na definição dos requisitos sistêmicos;</a:t>
            </a:r>
          </a:p>
          <a:p>
            <a:pPr marL="742950" lvl="1" indent="-285750" algn="just">
              <a:lnSpc>
                <a:spcPct val="150000"/>
              </a:lnSpc>
              <a:buFont typeface="Wingdings" panose="05000000000000000000" pitchFamily="2" charset="2"/>
              <a:buChar char="§"/>
              <a:defRPr/>
            </a:pPr>
            <a:r>
              <a:rPr lang="pt-BR" sz="1400" b="1" dirty="0">
                <a:solidFill>
                  <a:srgbClr val="58595B"/>
                </a:solidFill>
              </a:rPr>
              <a:t>Neutralidade tecnológica</a:t>
            </a:r>
            <a:r>
              <a:rPr lang="pt-BR" sz="1400" dirty="0">
                <a:solidFill>
                  <a:srgbClr val="58595B"/>
                </a:solidFill>
              </a:rPr>
              <a:t>;</a:t>
            </a:r>
          </a:p>
          <a:p>
            <a:pPr marL="742950" lvl="1" indent="-285750" algn="just">
              <a:lnSpc>
                <a:spcPct val="150000"/>
              </a:lnSpc>
              <a:buFont typeface="Wingdings" panose="05000000000000000000" pitchFamily="2" charset="2"/>
              <a:buChar char="§"/>
              <a:defRPr/>
            </a:pPr>
            <a:r>
              <a:rPr lang="pt-BR" sz="1400" b="1" dirty="0">
                <a:solidFill>
                  <a:srgbClr val="58595B"/>
                </a:solidFill>
              </a:rPr>
              <a:t>Adoção de mecanismos concorrenciais</a:t>
            </a:r>
            <a:r>
              <a:rPr lang="pt-BR" sz="1400" dirty="0">
                <a:solidFill>
                  <a:srgbClr val="58595B"/>
                </a:solidFill>
              </a:rPr>
              <a:t>, quando a competição for viável e desde que haja alocação eficiente dos custos; Economicidade, sem implicar em duplicidade de pagamentos;</a:t>
            </a:r>
          </a:p>
          <a:p>
            <a:pPr marL="742950" lvl="1" indent="-285750" algn="just">
              <a:lnSpc>
                <a:spcPct val="150000"/>
              </a:lnSpc>
              <a:buFont typeface="Wingdings" panose="05000000000000000000" pitchFamily="2" charset="2"/>
              <a:buChar char="§"/>
              <a:defRPr/>
            </a:pPr>
            <a:r>
              <a:rPr lang="pt-BR" sz="1400" b="1" dirty="0">
                <a:solidFill>
                  <a:srgbClr val="58595B"/>
                </a:solidFill>
              </a:rPr>
              <a:t>Qualidade</a:t>
            </a:r>
            <a:r>
              <a:rPr lang="pt-BR" sz="1400" dirty="0">
                <a:solidFill>
                  <a:srgbClr val="58595B"/>
                </a:solidFill>
              </a:rPr>
              <a:t> e </a:t>
            </a:r>
            <a:r>
              <a:rPr lang="pt-BR" sz="1400" b="1" dirty="0">
                <a:solidFill>
                  <a:srgbClr val="58595B"/>
                </a:solidFill>
              </a:rPr>
              <a:t>confiabilidade</a:t>
            </a:r>
            <a:r>
              <a:rPr lang="pt-BR" sz="1400" dirty="0">
                <a:solidFill>
                  <a:srgbClr val="58595B"/>
                </a:solidFill>
              </a:rPr>
              <a:t> do serviço prestado.</a:t>
            </a:r>
          </a:p>
        </p:txBody>
      </p:sp>
      <p:sp>
        <p:nvSpPr>
          <p:cNvPr id="20" name="CaixaDeTexto 19">
            <a:extLst>
              <a:ext uri="{FF2B5EF4-FFF2-40B4-BE49-F238E27FC236}">
                <a16:creationId xmlns:a16="http://schemas.microsoft.com/office/drawing/2014/main" id="{159A56FC-691C-4D46-BC60-ACD888CCD1C2}"/>
              </a:ext>
            </a:extLst>
          </p:cNvPr>
          <p:cNvSpPr txBox="1"/>
          <p:nvPr/>
        </p:nvSpPr>
        <p:spPr>
          <a:xfrm>
            <a:off x="668413" y="2303363"/>
            <a:ext cx="2553419" cy="369332"/>
          </a:xfrm>
          <a:prstGeom prst="rect">
            <a:avLst/>
          </a:prstGeom>
          <a:noFill/>
        </p:spPr>
        <p:txBody>
          <a:bodyPr wrap="square" rtlCol="0">
            <a:spAutoFit/>
          </a:bodyPr>
          <a:lstStyle/>
          <a:p>
            <a:r>
              <a:rPr lang="pt-BR" b="1" dirty="0">
                <a:solidFill>
                  <a:srgbClr val="58595B"/>
                </a:solidFill>
              </a:rPr>
              <a:t>Ações em andamento</a:t>
            </a:r>
          </a:p>
        </p:txBody>
      </p:sp>
      <p:pic>
        <p:nvPicPr>
          <p:cNvPr id="3" name="Image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13482" y="2279860"/>
            <a:ext cx="3155661" cy="3101573"/>
          </a:xfrm>
          <a:prstGeom prst="ellipse">
            <a:avLst/>
          </a:prstGeom>
        </p:spPr>
      </p:pic>
      <p:pic>
        <p:nvPicPr>
          <p:cNvPr id="2" name="Gráfico 1">
            <a:extLst>
              <a:ext uri="{FF2B5EF4-FFF2-40B4-BE49-F238E27FC236}">
                <a16:creationId xmlns:a16="http://schemas.microsoft.com/office/drawing/2014/main" id="{6F09E7E7-8599-F16A-8592-38E7F4B75834}"/>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954498" y="1790286"/>
            <a:ext cx="4063964" cy="4063964"/>
          </a:xfrm>
          <a:prstGeom prst="rect">
            <a:avLst/>
          </a:prstGeom>
        </p:spPr>
      </p:pic>
      <p:sp>
        <p:nvSpPr>
          <p:cNvPr id="4" name="Retângulo 3">
            <a:extLst>
              <a:ext uri="{FF2B5EF4-FFF2-40B4-BE49-F238E27FC236}">
                <a16:creationId xmlns:a16="http://schemas.microsoft.com/office/drawing/2014/main" id="{2F991AF7-320E-58C6-97C8-FCF5025188EA}"/>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454185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22BC9125-69EE-4F63-855A-3DE583702EA6}"/>
              </a:ext>
            </a:extLst>
          </p:cNvPr>
          <p:cNvSpPr txBox="1"/>
          <p:nvPr/>
        </p:nvSpPr>
        <p:spPr>
          <a:xfrm>
            <a:off x="7512873" y="1409197"/>
            <a:ext cx="3902249" cy="1323439"/>
          </a:xfrm>
          <a:prstGeom prst="rect">
            <a:avLst/>
          </a:prstGeom>
          <a:solidFill>
            <a:srgbClr val="FFFFFF">
              <a:alpha val="50196"/>
            </a:srgbClr>
          </a:solidFill>
        </p:spPr>
        <p:txBody>
          <a:bodyPr wrap="square">
            <a:spAutoFit/>
          </a:bodyPr>
          <a:lstStyle/>
          <a:p>
            <a:pPr marR="0" lvl="0" algn="l" defTabSz="914400" rtl="0" eaLnBrk="1" fontAlgn="auto" latinLnBrk="0" hangingPunct="1">
              <a:lnSpc>
                <a:spcPct val="100000"/>
              </a:lnSpc>
              <a:spcBef>
                <a:spcPts val="0"/>
              </a:spcBef>
              <a:spcAft>
                <a:spcPts val="0"/>
              </a:spcAft>
              <a:buClrTx/>
              <a:buSzPct val="80000"/>
              <a:tabLst/>
              <a:defRPr/>
            </a:pPr>
            <a:endParaRPr kumimoji="0" lang="pt-BR" sz="1600" b="1" u="none" strike="noStrike" kern="1200" cap="none" spc="0" normalizeH="0" baseline="0" noProof="0" dirty="0">
              <a:ln>
                <a:noFill/>
              </a:ln>
              <a:solidFill>
                <a:schemeClr val="tx1">
                  <a:lumMod val="65000"/>
                  <a:lumOff val="35000"/>
                </a:schemeClr>
              </a:solidFill>
              <a:effectLst/>
              <a:uLnTx/>
              <a:uFillTx/>
              <a:latin typeface="+mj-lt"/>
              <a:ea typeface="+mn-ea"/>
              <a:cs typeface="+mn-cs"/>
            </a:endParaRPr>
          </a:p>
          <a:p>
            <a:pPr marR="0" lvl="0" algn="l" defTabSz="914400" rtl="0" eaLnBrk="1" fontAlgn="auto" latinLnBrk="0" hangingPunct="1">
              <a:lnSpc>
                <a:spcPct val="100000"/>
              </a:lnSpc>
              <a:spcBef>
                <a:spcPts val="0"/>
              </a:spcBef>
              <a:spcAft>
                <a:spcPts val="0"/>
              </a:spcAft>
              <a:buClrTx/>
              <a:buSzPct val="80000"/>
              <a:tabLst/>
              <a:defRPr/>
            </a:pPr>
            <a:r>
              <a:rPr lang="pt-BR" sz="1600" b="1" dirty="0" smtClean="0">
                <a:solidFill>
                  <a:schemeClr val="tx1">
                    <a:lumMod val="65000"/>
                    <a:lumOff val="35000"/>
                  </a:schemeClr>
                </a:solidFill>
                <a:latin typeface="+mj-lt"/>
              </a:rPr>
              <a:t>Exclusão dos serviços de distribuição, transmissão e encargos da base de incidência do ICMS (-6,2%)</a:t>
            </a:r>
            <a:endParaRPr lang="pt-BR" sz="1600" b="1" dirty="0">
              <a:solidFill>
                <a:schemeClr val="tx1">
                  <a:lumMod val="65000"/>
                  <a:lumOff val="35000"/>
                </a:schemeClr>
              </a:solidFill>
              <a:latin typeface="+mj-lt"/>
            </a:endParaRPr>
          </a:p>
          <a:p>
            <a:pPr marR="0" lvl="0" algn="l" defTabSz="914400" rtl="0" eaLnBrk="1" fontAlgn="auto" latinLnBrk="0" hangingPunct="1">
              <a:lnSpc>
                <a:spcPct val="100000"/>
              </a:lnSpc>
              <a:spcBef>
                <a:spcPts val="0"/>
              </a:spcBef>
              <a:spcAft>
                <a:spcPts val="0"/>
              </a:spcAft>
              <a:buClrTx/>
              <a:buSzPct val="80000"/>
              <a:tabLst/>
              <a:defRPr/>
            </a:pPr>
            <a:r>
              <a:rPr kumimoji="0" lang="pt-BR" sz="1600" b="1" u="none" strike="noStrike" kern="1200" cap="none" spc="0" normalizeH="0" baseline="0" noProof="0" dirty="0">
                <a:ln>
                  <a:noFill/>
                </a:ln>
                <a:solidFill>
                  <a:schemeClr val="tx1">
                    <a:lumMod val="65000"/>
                    <a:lumOff val="35000"/>
                  </a:schemeClr>
                </a:solidFill>
                <a:effectLst/>
                <a:uLnTx/>
                <a:uFillTx/>
                <a:latin typeface="+mj-lt"/>
                <a:ea typeface="+mn-ea"/>
                <a:cs typeface="+mn-cs"/>
              </a:rPr>
              <a:t> </a:t>
            </a:r>
          </a:p>
        </p:txBody>
      </p:sp>
      <p:sp>
        <p:nvSpPr>
          <p:cNvPr id="48" name="TextBox 47">
            <a:extLst>
              <a:ext uri="{FF2B5EF4-FFF2-40B4-BE49-F238E27FC236}">
                <a16:creationId xmlns:a16="http://schemas.microsoft.com/office/drawing/2014/main" id="{20D45921-B92E-4D71-A70C-C858C2A48279}"/>
              </a:ext>
            </a:extLst>
          </p:cNvPr>
          <p:cNvSpPr txBox="1"/>
          <p:nvPr/>
        </p:nvSpPr>
        <p:spPr>
          <a:xfrm>
            <a:off x="5818366" y="2958363"/>
            <a:ext cx="3719382" cy="584775"/>
          </a:xfrm>
          <a:prstGeom prst="rect">
            <a:avLst/>
          </a:prstGeom>
          <a:solidFill>
            <a:srgbClr val="FFFFFF">
              <a:alpha val="50196"/>
            </a:srgbClr>
          </a:solidFill>
        </p:spPr>
        <p:txBody>
          <a:bodyPr wrap="square">
            <a:spAutoFit/>
          </a:bodyPr>
          <a:lstStyle/>
          <a:p>
            <a:pPr marR="0" lvl="0" algn="l" defTabSz="914400" rtl="0" eaLnBrk="1" fontAlgn="auto" latinLnBrk="0" hangingPunct="1">
              <a:lnSpc>
                <a:spcPct val="100000"/>
              </a:lnSpc>
              <a:spcBef>
                <a:spcPts val="0"/>
              </a:spcBef>
              <a:spcAft>
                <a:spcPts val="0"/>
              </a:spcAft>
              <a:buClrTx/>
              <a:buSzPct val="80000"/>
              <a:tabLst/>
              <a:defRPr/>
            </a:pPr>
            <a:endParaRPr lang="pt-BR" sz="1600" b="1" dirty="0">
              <a:solidFill>
                <a:schemeClr val="tx1">
                  <a:lumMod val="65000"/>
                  <a:lumOff val="35000"/>
                </a:schemeClr>
              </a:solidFill>
              <a:latin typeface="+mj-lt"/>
            </a:endParaRPr>
          </a:p>
          <a:p>
            <a:pPr>
              <a:buSzPct val="80000"/>
            </a:pPr>
            <a:r>
              <a:rPr kumimoji="0" lang="pt-BR" sz="1600" b="1" u="none" strike="noStrike" kern="1200" cap="none" spc="0" normalizeH="0" baseline="0" noProof="0" dirty="0" smtClean="0">
                <a:ln>
                  <a:noFill/>
                </a:ln>
                <a:solidFill>
                  <a:schemeClr val="tx1">
                    <a:lumMod val="65000"/>
                    <a:lumOff val="35000"/>
                  </a:schemeClr>
                </a:solidFill>
                <a:effectLst/>
                <a:uLnTx/>
                <a:uFillTx/>
                <a:latin typeface="+mj-lt"/>
                <a:ea typeface="+mn-ea"/>
                <a:cs typeface="+mn-cs"/>
              </a:rPr>
              <a:t>Redução</a:t>
            </a:r>
            <a:r>
              <a:rPr kumimoji="0" lang="pt-BR" sz="1600" b="1" u="none" strike="noStrike" kern="1200" cap="none" spc="0" normalizeH="0" noProof="0" dirty="0" smtClean="0">
                <a:ln>
                  <a:noFill/>
                </a:ln>
                <a:solidFill>
                  <a:schemeClr val="tx1">
                    <a:lumMod val="65000"/>
                    <a:lumOff val="35000"/>
                  </a:schemeClr>
                </a:solidFill>
                <a:effectLst/>
                <a:uLnTx/>
                <a:uFillTx/>
                <a:latin typeface="+mj-lt"/>
                <a:ea typeface="+mn-ea"/>
                <a:cs typeface="+mn-cs"/>
              </a:rPr>
              <a:t> das alíquotas do ICMS (-6,5%)</a:t>
            </a:r>
            <a:endParaRPr kumimoji="0" lang="pt-BR" sz="1600" b="1" u="none" strike="noStrike" kern="1200" cap="none" spc="0" normalizeH="0" baseline="0" noProof="0" dirty="0">
              <a:ln>
                <a:noFill/>
              </a:ln>
              <a:solidFill>
                <a:schemeClr val="tx1">
                  <a:lumMod val="65000"/>
                  <a:lumOff val="35000"/>
                </a:schemeClr>
              </a:solidFill>
              <a:effectLst/>
              <a:uLnTx/>
              <a:uFillTx/>
              <a:latin typeface="+mj-lt"/>
              <a:ea typeface="+mn-ea"/>
              <a:cs typeface="+mn-cs"/>
            </a:endParaRPr>
          </a:p>
        </p:txBody>
      </p:sp>
      <p:sp>
        <p:nvSpPr>
          <p:cNvPr id="49" name="TextBox 48">
            <a:extLst>
              <a:ext uri="{FF2B5EF4-FFF2-40B4-BE49-F238E27FC236}">
                <a16:creationId xmlns:a16="http://schemas.microsoft.com/office/drawing/2014/main" id="{BE70B9CB-35C6-4B90-B701-BE0442A3AD7B}"/>
              </a:ext>
            </a:extLst>
          </p:cNvPr>
          <p:cNvSpPr txBox="1"/>
          <p:nvPr/>
        </p:nvSpPr>
        <p:spPr>
          <a:xfrm>
            <a:off x="3854253" y="4283378"/>
            <a:ext cx="3928227" cy="1077218"/>
          </a:xfrm>
          <a:prstGeom prst="rect">
            <a:avLst/>
          </a:prstGeom>
          <a:solidFill>
            <a:srgbClr val="FFFFFF">
              <a:alpha val="50196"/>
            </a:srgbClr>
          </a:solidFill>
        </p:spPr>
        <p:txBody>
          <a:bodyPr wrap="square">
            <a:spAutoFit/>
          </a:bodyPr>
          <a:lstStyle/>
          <a:p>
            <a:pPr>
              <a:buSzPct val="80000"/>
            </a:pPr>
            <a:endParaRPr kumimoji="0" lang="pt-BR" sz="1600" b="1" u="none" strike="noStrike" kern="1200" cap="none" spc="0" normalizeH="0" baseline="0" noProof="0" dirty="0">
              <a:ln>
                <a:noFill/>
              </a:ln>
              <a:solidFill>
                <a:schemeClr val="tx1">
                  <a:lumMod val="65000"/>
                  <a:lumOff val="35000"/>
                </a:schemeClr>
              </a:solidFill>
              <a:effectLst/>
              <a:uLnTx/>
              <a:uFillTx/>
              <a:latin typeface="+mj-lt"/>
              <a:ea typeface="+mn-ea"/>
              <a:cs typeface="+mn-cs"/>
            </a:endParaRPr>
          </a:p>
          <a:p>
            <a:pPr marR="0" lvl="0" algn="l" defTabSz="914400" rtl="0" eaLnBrk="1" fontAlgn="auto" latinLnBrk="0" hangingPunct="1">
              <a:lnSpc>
                <a:spcPct val="100000"/>
              </a:lnSpc>
              <a:spcBef>
                <a:spcPts val="0"/>
              </a:spcBef>
              <a:spcAft>
                <a:spcPts val="0"/>
              </a:spcAft>
              <a:buClrTx/>
              <a:buSzPct val="80000"/>
              <a:tabLst/>
              <a:defRPr/>
            </a:pPr>
            <a:r>
              <a:rPr lang="pt-BR" sz="1600" b="1" dirty="0" smtClean="0">
                <a:solidFill>
                  <a:schemeClr val="tx1">
                    <a:lumMod val="65000"/>
                    <a:lumOff val="35000"/>
                  </a:schemeClr>
                </a:solidFill>
                <a:latin typeface="+mj-lt"/>
              </a:rPr>
              <a:t>Devolução de Créditos de PIS/COFINS incidentes sobre o ICMS (-5,5%) </a:t>
            </a:r>
            <a:endParaRPr lang="pt-BR" sz="1600" b="1" dirty="0">
              <a:solidFill>
                <a:schemeClr val="tx1">
                  <a:lumMod val="65000"/>
                  <a:lumOff val="35000"/>
                </a:schemeClr>
              </a:solidFill>
              <a:latin typeface="+mj-lt"/>
            </a:endParaRPr>
          </a:p>
          <a:p>
            <a:pPr marR="0" lvl="0" algn="l" defTabSz="914400" rtl="0" eaLnBrk="1" fontAlgn="auto" latinLnBrk="0" hangingPunct="1">
              <a:lnSpc>
                <a:spcPct val="100000"/>
              </a:lnSpc>
              <a:spcBef>
                <a:spcPts val="0"/>
              </a:spcBef>
              <a:spcAft>
                <a:spcPts val="0"/>
              </a:spcAft>
              <a:buClrTx/>
              <a:buSzPct val="80000"/>
              <a:tabLst/>
              <a:defRPr/>
            </a:pPr>
            <a:r>
              <a:rPr lang="pt-BR" sz="1600" b="1" dirty="0">
                <a:solidFill>
                  <a:schemeClr val="tx1">
                    <a:lumMod val="65000"/>
                    <a:lumOff val="35000"/>
                  </a:schemeClr>
                </a:solidFill>
                <a:latin typeface="+mj-lt"/>
              </a:rPr>
              <a:t> </a:t>
            </a:r>
          </a:p>
        </p:txBody>
      </p:sp>
      <p:sp>
        <p:nvSpPr>
          <p:cNvPr id="50" name="TextBox 49">
            <a:extLst>
              <a:ext uri="{FF2B5EF4-FFF2-40B4-BE49-F238E27FC236}">
                <a16:creationId xmlns:a16="http://schemas.microsoft.com/office/drawing/2014/main" id="{6FFF3C8C-29CD-4C67-9429-474010FBDDE5}"/>
              </a:ext>
            </a:extLst>
          </p:cNvPr>
          <p:cNvSpPr txBox="1"/>
          <p:nvPr/>
        </p:nvSpPr>
        <p:spPr>
          <a:xfrm>
            <a:off x="1608149" y="5584033"/>
            <a:ext cx="4892404" cy="584775"/>
          </a:xfrm>
          <a:prstGeom prst="rect">
            <a:avLst/>
          </a:prstGeom>
          <a:solidFill>
            <a:srgbClr val="FFFFFF">
              <a:alpha val="50196"/>
            </a:srgbClr>
          </a:solidFill>
        </p:spPr>
        <p:txBody>
          <a:bodyPr wrap="square">
            <a:spAutoFit/>
          </a:bodyPr>
          <a:lstStyle/>
          <a:p>
            <a:pPr marR="0" lvl="0" algn="l" defTabSz="914400" rtl="0" eaLnBrk="1" fontAlgn="auto" latinLnBrk="0" hangingPunct="1">
              <a:lnSpc>
                <a:spcPct val="100000"/>
              </a:lnSpc>
              <a:spcBef>
                <a:spcPts val="0"/>
              </a:spcBef>
              <a:spcAft>
                <a:spcPts val="0"/>
              </a:spcAft>
              <a:buClrTx/>
              <a:buSzPct val="80000"/>
              <a:tabLst/>
              <a:defRPr/>
            </a:pPr>
            <a:endParaRPr lang="pt-BR" sz="1600" b="1" dirty="0">
              <a:solidFill>
                <a:schemeClr val="tx1">
                  <a:lumMod val="65000"/>
                  <a:lumOff val="35000"/>
                </a:schemeClr>
              </a:solidFill>
              <a:latin typeface="+mj-lt"/>
            </a:endParaRPr>
          </a:p>
          <a:p>
            <a:pPr lvl="0">
              <a:buSzPct val="80000"/>
              <a:defRPr/>
            </a:pPr>
            <a:r>
              <a:rPr lang="pt-BR" sz="1600" b="1" dirty="0" smtClean="0">
                <a:solidFill>
                  <a:schemeClr val="tx1">
                    <a:lumMod val="65000"/>
                    <a:lumOff val="35000"/>
                  </a:schemeClr>
                </a:solidFill>
                <a:latin typeface="+mj-lt"/>
              </a:rPr>
              <a:t>Aporte </a:t>
            </a:r>
            <a:r>
              <a:rPr lang="pt-BR" sz="1600" b="1" dirty="0">
                <a:solidFill>
                  <a:schemeClr val="tx1">
                    <a:lumMod val="65000"/>
                    <a:lumOff val="35000"/>
                  </a:schemeClr>
                </a:solidFill>
                <a:latin typeface="+mj-lt"/>
              </a:rPr>
              <a:t>de recursos da Capitalização da </a:t>
            </a:r>
            <a:r>
              <a:rPr lang="pt-BR" sz="1600" b="1" dirty="0" smtClean="0">
                <a:solidFill>
                  <a:schemeClr val="tx1">
                    <a:lumMod val="65000"/>
                    <a:lumOff val="35000"/>
                  </a:schemeClr>
                </a:solidFill>
                <a:latin typeface="+mj-lt"/>
              </a:rPr>
              <a:t>Eletrobras (-2,3%)</a:t>
            </a:r>
            <a:endParaRPr lang="pt-BR" sz="1600" b="1" dirty="0">
              <a:solidFill>
                <a:schemeClr val="tx1">
                  <a:lumMod val="65000"/>
                  <a:lumOff val="35000"/>
                </a:schemeClr>
              </a:solidFill>
              <a:latin typeface="+mj-lt"/>
            </a:endParaRPr>
          </a:p>
        </p:txBody>
      </p:sp>
      <p:sp>
        <p:nvSpPr>
          <p:cNvPr id="26" name="Oval 25">
            <a:extLst>
              <a:ext uri="{FF2B5EF4-FFF2-40B4-BE49-F238E27FC236}">
                <a16:creationId xmlns:a16="http://schemas.microsoft.com/office/drawing/2014/main" id="{D5AD64FE-AC39-C349-B419-771C32380387}"/>
              </a:ext>
            </a:extLst>
          </p:cNvPr>
          <p:cNvSpPr>
            <a:spLocks noChangeAspect="1"/>
          </p:cNvSpPr>
          <p:nvPr/>
        </p:nvSpPr>
        <p:spPr>
          <a:xfrm>
            <a:off x="4310477" y="2528415"/>
            <a:ext cx="1357703" cy="1357703"/>
          </a:xfrm>
          <a:prstGeom prst="ellipse">
            <a:avLst/>
          </a:prstGeom>
          <a:solidFill>
            <a:schemeClr val="accent3">
              <a:alpha val="91000"/>
            </a:schemeClr>
          </a:solidFill>
          <a:ln w="9525" cmpd="sng">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99" dirty="0">
              <a:latin typeface="Noto Sans ExtraLight" panose="020B0302040504020204" pitchFamily="34" charset="0"/>
            </a:endParaRPr>
          </a:p>
        </p:txBody>
      </p:sp>
      <p:sp>
        <p:nvSpPr>
          <p:cNvPr id="62" name="Oval 61">
            <a:extLst>
              <a:ext uri="{FF2B5EF4-FFF2-40B4-BE49-F238E27FC236}">
                <a16:creationId xmlns:a16="http://schemas.microsoft.com/office/drawing/2014/main" id="{E3259A99-5DA1-6E4D-959A-9810B380F9DD}"/>
              </a:ext>
            </a:extLst>
          </p:cNvPr>
          <p:cNvSpPr>
            <a:spLocks noChangeAspect="1"/>
          </p:cNvSpPr>
          <p:nvPr/>
        </p:nvSpPr>
        <p:spPr>
          <a:xfrm>
            <a:off x="2632396" y="3502589"/>
            <a:ext cx="1357703" cy="1357700"/>
          </a:xfrm>
          <a:prstGeom prst="ellipse">
            <a:avLst/>
          </a:prstGeom>
          <a:solidFill>
            <a:schemeClr val="accent2">
              <a:alpha val="91000"/>
            </a:schemeClr>
          </a:solidFill>
          <a:ln w="9525"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99" dirty="0">
              <a:latin typeface="Noto Sans ExtraLight" panose="020B0302040504020204" pitchFamily="34" charset="0"/>
            </a:endParaRPr>
          </a:p>
        </p:txBody>
      </p:sp>
      <p:sp>
        <p:nvSpPr>
          <p:cNvPr id="72" name="Oval 71">
            <a:extLst>
              <a:ext uri="{FF2B5EF4-FFF2-40B4-BE49-F238E27FC236}">
                <a16:creationId xmlns:a16="http://schemas.microsoft.com/office/drawing/2014/main" id="{E19C55E5-E7A5-6043-94A4-C965261A39AB}"/>
              </a:ext>
            </a:extLst>
          </p:cNvPr>
          <p:cNvSpPr>
            <a:spLocks noChangeAspect="1"/>
          </p:cNvSpPr>
          <p:nvPr/>
        </p:nvSpPr>
        <p:spPr>
          <a:xfrm>
            <a:off x="954316" y="4476759"/>
            <a:ext cx="1357703" cy="1357703"/>
          </a:xfrm>
          <a:prstGeom prst="ellipse">
            <a:avLst/>
          </a:prstGeom>
          <a:solidFill>
            <a:schemeClr val="accent1">
              <a:alpha val="91000"/>
            </a:schemeClr>
          </a:solidFill>
          <a:ln w="9525"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99" dirty="0">
              <a:latin typeface="Noto Sans ExtraLight" panose="020B0302040504020204" pitchFamily="34" charset="0"/>
            </a:endParaRPr>
          </a:p>
        </p:txBody>
      </p:sp>
      <p:sp>
        <p:nvSpPr>
          <p:cNvPr id="80" name="Oval 79">
            <a:extLst>
              <a:ext uri="{FF2B5EF4-FFF2-40B4-BE49-F238E27FC236}">
                <a16:creationId xmlns:a16="http://schemas.microsoft.com/office/drawing/2014/main" id="{1DA76121-581E-8842-B6C9-6893117F5BD0}"/>
              </a:ext>
            </a:extLst>
          </p:cNvPr>
          <p:cNvSpPr/>
          <p:nvPr/>
        </p:nvSpPr>
        <p:spPr>
          <a:xfrm>
            <a:off x="855130" y="4445289"/>
            <a:ext cx="513254" cy="513254"/>
          </a:xfrm>
          <a:prstGeom prst="ellipse">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lnSpc>
                <a:spcPct val="89000"/>
              </a:lnSpc>
            </a:pPr>
            <a:endParaRPr lang="en-US" sz="2133" dirty="0">
              <a:latin typeface="Noto Sans ExtraLight" panose="020B0302040504020204" pitchFamily="34" charset="0"/>
            </a:endParaRPr>
          </a:p>
        </p:txBody>
      </p:sp>
      <p:sp>
        <p:nvSpPr>
          <p:cNvPr id="81" name="Oval 80">
            <a:extLst>
              <a:ext uri="{FF2B5EF4-FFF2-40B4-BE49-F238E27FC236}">
                <a16:creationId xmlns:a16="http://schemas.microsoft.com/office/drawing/2014/main" id="{17F9AF66-8B02-CA4B-B9CC-FA2D549A2381}"/>
              </a:ext>
            </a:extLst>
          </p:cNvPr>
          <p:cNvSpPr/>
          <p:nvPr/>
        </p:nvSpPr>
        <p:spPr>
          <a:xfrm>
            <a:off x="2614608" y="3417780"/>
            <a:ext cx="513254" cy="513254"/>
          </a:xfrm>
          <a:prstGeom prst="ellipse">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lnSpc>
                <a:spcPct val="89000"/>
              </a:lnSpc>
            </a:pPr>
            <a:endParaRPr lang="en-US" sz="2133" dirty="0">
              <a:latin typeface="Noto Sans ExtraLight" panose="020B0302040504020204" pitchFamily="34" charset="0"/>
            </a:endParaRPr>
          </a:p>
        </p:txBody>
      </p:sp>
      <p:sp>
        <p:nvSpPr>
          <p:cNvPr id="82" name="Oval 81">
            <a:extLst>
              <a:ext uri="{FF2B5EF4-FFF2-40B4-BE49-F238E27FC236}">
                <a16:creationId xmlns:a16="http://schemas.microsoft.com/office/drawing/2014/main" id="{CA090128-5481-D84A-9B79-A5F41793CF7B}"/>
              </a:ext>
            </a:extLst>
          </p:cNvPr>
          <p:cNvSpPr/>
          <p:nvPr/>
        </p:nvSpPr>
        <p:spPr>
          <a:xfrm>
            <a:off x="4300160" y="2411792"/>
            <a:ext cx="513254" cy="513254"/>
          </a:xfrm>
          <a:prstGeom prst="ellipse">
            <a:avLst/>
          </a:prstGeom>
          <a:solidFill>
            <a:schemeClr val="accent3">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lnSpc>
                <a:spcPct val="89000"/>
              </a:lnSpc>
            </a:pPr>
            <a:endParaRPr lang="en-US" sz="2133" dirty="0">
              <a:latin typeface="Noto Sans ExtraLight" panose="020B0302040504020204" pitchFamily="34" charset="0"/>
            </a:endParaRPr>
          </a:p>
        </p:txBody>
      </p:sp>
      <p:cxnSp>
        <p:nvCxnSpPr>
          <p:cNvPr id="84" name="Straight Arrow Connector 83">
            <a:extLst>
              <a:ext uri="{FF2B5EF4-FFF2-40B4-BE49-F238E27FC236}">
                <a16:creationId xmlns:a16="http://schemas.microsoft.com/office/drawing/2014/main" id="{C208641F-E692-A744-A0E6-50272C31BB93}"/>
              </a:ext>
            </a:extLst>
          </p:cNvPr>
          <p:cNvCxnSpPr/>
          <p:nvPr/>
        </p:nvCxnSpPr>
        <p:spPr>
          <a:xfrm flipV="1">
            <a:off x="2215977" y="4545686"/>
            <a:ext cx="495322" cy="256881"/>
          </a:xfrm>
          <a:prstGeom prst="straightConnector1">
            <a:avLst/>
          </a:prstGeom>
          <a:ln w="50800" cap="rnd">
            <a:solidFill>
              <a:schemeClr val="bg1">
                <a:lumMod val="85000"/>
              </a:schemeClr>
            </a:solidFill>
            <a:prstDash val="sysDash"/>
            <a:round/>
            <a:headEnd type="none"/>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86" name="Straight Arrow Connector 85">
            <a:extLst>
              <a:ext uri="{FF2B5EF4-FFF2-40B4-BE49-F238E27FC236}">
                <a16:creationId xmlns:a16="http://schemas.microsoft.com/office/drawing/2014/main" id="{58B65FFF-063C-5642-84AD-D52EB53B0710}"/>
              </a:ext>
            </a:extLst>
          </p:cNvPr>
          <p:cNvCxnSpPr/>
          <p:nvPr/>
        </p:nvCxnSpPr>
        <p:spPr>
          <a:xfrm flipV="1">
            <a:off x="5588218" y="2581931"/>
            <a:ext cx="495322" cy="256881"/>
          </a:xfrm>
          <a:prstGeom prst="straightConnector1">
            <a:avLst/>
          </a:prstGeom>
          <a:ln w="50800" cap="rnd">
            <a:solidFill>
              <a:schemeClr val="bg1">
                <a:lumMod val="85000"/>
              </a:schemeClr>
            </a:solidFill>
            <a:prstDash val="sysDash"/>
            <a:round/>
            <a:headEnd type="none"/>
            <a:tailEnd type="triangle" w="lg" len="lg"/>
          </a:ln>
          <a:effectLst/>
        </p:spPr>
        <p:style>
          <a:lnRef idx="2">
            <a:schemeClr val="accent1"/>
          </a:lnRef>
          <a:fillRef idx="0">
            <a:schemeClr val="accent1"/>
          </a:fillRef>
          <a:effectRef idx="1">
            <a:schemeClr val="accent1"/>
          </a:effectRef>
          <a:fontRef idx="minor">
            <a:schemeClr val="tx1"/>
          </a:fontRef>
        </p:style>
      </p:cxnSp>
      <p:sp>
        <p:nvSpPr>
          <p:cNvPr id="89" name="Oval 88">
            <a:extLst>
              <a:ext uri="{FF2B5EF4-FFF2-40B4-BE49-F238E27FC236}">
                <a16:creationId xmlns:a16="http://schemas.microsoft.com/office/drawing/2014/main" id="{1200BAF4-F22D-6A4A-A107-AA3387F2EBCC}"/>
              </a:ext>
            </a:extLst>
          </p:cNvPr>
          <p:cNvSpPr>
            <a:spLocks noChangeAspect="1"/>
          </p:cNvSpPr>
          <p:nvPr/>
        </p:nvSpPr>
        <p:spPr>
          <a:xfrm>
            <a:off x="5988556" y="1554247"/>
            <a:ext cx="1357703" cy="1357700"/>
          </a:xfrm>
          <a:prstGeom prst="ellipse">
            <a:avLst/>
          </a:prstGeom>
          <a:solidFill>
            <a:schemeClr val="accent4">
              <a:alpha val="91000"/>
            </a:schemeClr>
          </a:solidFill>
          <a:ln w="9525" cmpd="sng">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99" dirty="0">
              <a:latin typeface="Noto Sans ExtraLight" panose="020B0302040504020204" pitchFamily="34" charset="0"/>
            </a:endParaRPr>
          </a:p>
        </p:txBody>
      </p:sp>
      <p:sp>
        <p:nvSpPr>
          <p:cNvPr id="97" name="Oval 96">
            <a:extLst>
              <a:ext uri="{FF2B5EF4-FFF2-40B4-BE49-F238E27FC236}">
                <a16:creationId xmlns:a16="http://schemas.microsoft.com/office/drawing/2014/main" id="{FE6D5415-6A48-064A-AC61-84A75876E754}"/>
              </a:ext>
            </a:extLst>
          </p:cNvPr>
          <p:cNvSpPr/>
          <p:nvPr/>
        </p:nvSpPr>
        <p:spPr>
          <a:xfrm>
            <a:off x="5917812" y="1433676"/>
            <a:ext cx="513254" cy="513254"/>
          </a:xfrm>
          <a:prstGeom prst="ellipse">
            <a:avLst/>
          </a:prstGeom>
          <a:solidFill>
            <a:schemeClr val="accent4">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lnSpc>
                <a:spcPct val="89000"/>
              </a:lnSpc>
            </a:pPr>
            <a:endParaRPr lang="en-US" sz="2133" dirty="0">
              <a:latin typeface="Noto Sans ExtraLight" panose="020B0302040504020204" pitchFamily="34" charset="0"/>
            </a:endParaRPr>
          </a:p>
        </p:txBody>
      </p:sp>
      <p:sp>
        <p:nvSpPr>
          <p:cNvPr id="98" name="TextBox 97">
            <a:extLst>
              <a:ext uri="{FF2B5EF4-FFF2-40B4-BE49-F238E27FC236}">
                <a16:creationId xmlns:a16="http://schemas.microsoft.com/office/drawing/2014/main" id="{5D167E18-1980-DF45-95D4-0AA35631A5FF}"/>
              </a:ext>
            </a:extLst>
          </p:cNvPr>
          <p:cNvSpPr txBox="1"/>
          <p:nvPr/>
        </p:nvSpPr>
        <p:spPr>
          <a:xfrm>
            <a:off x="970532" y="4540333"/>
            <a:ext cx="282450" cy="323165"/>
          </a:xfrm>
          <a:prstGeom prst="rect">
            <a:avLst/>
          </a:prstGeom>
          <a:noFill/>
        </p:spPr>
        <p:txBody>
          <a:bodyPr wrap="none" rtlCol="0" anchor="ctr" anchorCtr="0">
            <a:spAutoFit/>
          </a:bodyPr>
          <a:lstStyle/>
          <a:p>
            <a:pPr algn="ctr"/>
            <a:r>
              <a:rPr lang="en-US" sz="1500" b="1" dirty="0">
                <a:solidFill>
                  <a:schemeClr val="bg1"/>
                </a:solidFill>
                <a:latin typeface="Noto Sans" panose="020B0502040504020204" pitchFamily="34" charset="0"/>
                <a:ea typeface="League Spartan" charset="0"/>
                <a:cs typeface="Poppins" pitchFamily="2" charset="77"/>
              </a:rPr>
              <a:t>1</a:t>
            </a:r>
          </a:p>
        </p:txBody>
      </p:sp>
      <p:sp>
        <p:nvSpPr>
          <p:cNvPr id="99" name="TextBox 98">
            <a:extLst>
              <a:ext uri="{FF2B5EF4-FFF2-40B4-BE49-F238E27FC236}">
                <a16:creationId xmlns:a16="http://schemas.microsoft.com/office/drawing/2014/main" id="{5FE55F98-CE44-074E-ADAA-AAE2B7D91A18}"/>
              </a:ext>
            </a:extLst>
          </p:cNvPr>
          <p:cNvSpPr txBox="1"/>
          <p:nvPr/>
        </p:nvSpPr>
        <p:spPr>
          <a:xfrm>
            <a:off x="2732424" y="3503269"/>
            <a:ext cx="282450" cy="323165"/>
          </a:xfrm>
          <a:prstGeom prst="rect">
            <a:avLst/>
          </a:prstGeom>
          <a:noFill/>
        </p:spPr>
        <p:txBody>
          <a:bodyPr wrap="none" rtlCol="0" anchor="ctr" anchorCtr="0">
            <a:spAutoFit/>
          </a:bodyPr>
          <a:lstStyle/>
          <a:p>
            <a:pPr algn="ctr"/>
            <a:r>
              <a:rPr lang="en-US" sz="1500" b="1" dirty="0">
                <a:solidFill>
                  <a:schemeClr val="bg1"/>
                </a:solidFill>
                <a:latin typeface="Noto Sans" panose="020B0502040504020204" pitchFamily="34" charset="0"/>
                <a:ea typeface="League Spartan" charset="0"/>
                <a:cs typeface="Poppins" pitchFamily="2" charset="77"/>
              </a:rPr>
              <a:t>2</a:t>
            </a:r>
          </a:p>
        </p:txBody>
      </p:sp>
      <p:sp>
        <p:nvSpPr>
          <p:cNvPr id="100" name="TextBox 99">
            <a:extLst>
              <a:ext uri="{FF2B5EF4-FFF2-40B4-BE49-F238E27FC236}">
                <a16:creationId xmlns:a16="http://schemas.microsoft.com/office/drawing/2014/main" id="{0C7B744C-3D56-D442-A5E3-010F48A2F51B}"/>
              </a:ext>
            </a:extLst>
          </p:cNvPr>
          <p:cNvSpPr txBox="1"/>
          <p:nvPr/>
        </p:nvSpPr>
        <p:spPr>
          <a:xfrm>
            <a:off x="4416258" y="2499659"/>
            <a:ext cx="282450" cy="323165"/>
          </a:xfrm>
          <a:prstGeom prst="rect">
            <a:avLst/>
          </a:prstGeom>
          <a:noFill/>
        </p:spPr>
        <p:txBody>
          <a:bodyPr wrap="none" rtlCol="0" anchor="ctr" anchorCtr="0">
            <a:spAutoFit/>
          </a:bodyPr>
          <a:lstStyle/>
          <a:p>
            <a:pPr algn="ctr"/>
            <a:r>
              <a:rPr lang="en-US" sz="1500" b="1" dirty="0">
                <a:solidFill>
                  <a:schemeClr val="bg1"/>
                </a:solidFill>
                <a:latin typeface="Noto Sans" panose="020B0502040504020204" pitchFamily="34" charset="0"/>
                <a:ea typeface="League Spartan" charset="0"/>
                <a:cs typeface="Poppins" pitchFamily="2" charset="77"/>
              </a:rPr>
              <a:t>3</a:t>
            </a:r>
          </a:p>
        </p:txBody>
      </p:sp>
      <p:sp>
        <p:nvSpPr>
          <p:cNvPr id="101" name="TextBox 100">
            <a:extLst>
              <a:ext uri="{FF2B5EF4-FFF2-40B4-BE49-F238E27FC236}">
                <a16:creationId xmlns:a16="http://schemas.microsoft.com/office/drawing/2014/main" id="{DB3A1C63-00A9-5145-B5B7-770C70AA88A4}"/>
              </a:ext>
            </a:extLst>
          </p:cNvPr>
          <p:cNvSpPr txBox="1"/>
          <p:nvPr/>
        </p:nvSpPr>
        <p:spPr>
          <a:xfrm>
            <a:off x="6033185" y="1529503"/>
            <a:ext cx="282450" cy="323165"/>
          </a:xfrm>
          <a:prstGeom prst="rect">
            <a:avLst/>
          </a:prstGeom>
          <a:noFill/>
        </p:spPr>
        <p:txBody>
          <a:bodyPr wrap="none" rtlCol="0" anchor="ctr" anchorCtr="0">
            <a:spAutoFit/>
          </a:bodyPr>
          <a:lstStyle/>
          <a:p>
            <a:pPr algn="ctr"/>
            <a:r>
              <a:rPr lang="en-US" sz="1500" b="1" dirty="0">
                <a:solidFill>
                  <a:schemeClr val="bg1"/>
                </a:solidFill>
                <a:latin typeface="Noto Sans" panose="020B0502040504020204" pitchFamily="34" charset="0"/>
                <a:ea typeface="League Spartan" charset="0"/>
                <a:cs typeface="Poppins" pitchFamily="2" charset="77"/>
              </a:rPr>
              <a:t>4</a:t>
            </a:r>
          </a:p>
        </p:txBody>
      </p:sp>
      <p:sp>
        <p:nvSpPr>
          <p:cNvPr id="102" name="TextBox 101">
            <a:extLst>
              <a:ext uri="{FF2B5EF4-FFF2-40B4-BE49-F238E27FC236}">
                <a16:creationId xmlns:a16="http://schemas.microsoft.com/office/drawing/2014/main" id="{5BCBD8C3-BE82-C845-B66D-88204CE3915E}"/>
              </a:ext>
            </a:extLst>
          </p:cNvPr>
          <p:cNvSpPr txBox="1"/>
          <p:nvPr/>
        </p:nvSpPr>
        <p:spPr>
          <a:xfrm>
            <a:off x="7750473" y="581649"/>
            <a:ext cx="282450" cy="323165"/>
          </a:xfrm>
          <a:prstGeom prst="rect">
            <a:avLst/>
          </a:prstGeom>
          <a:noFill/>
        </p:spPr>
        <p:txBody>
          <a:bodyPr wrap="none" rtlCol="0" anchor="ctr" anchorCtr="0">
            <a:spAutoFit/>
          </a:bodyPr>
          <a:lstStyle/>
          <a:p>
            <a:pPr algn="ctr"/>
            <a:r>
              <a:rPr lang="en-US" sz="1500" b="1" dirty="0">
                <a:solidFill>
                  <a:schemeClr val="bg1"/>
                </a:solidFill>
                <a:latin typeface="Noto Sans" panose="020B0502040504020204" pitchFamily="34" charset="0"/>
                <a:ea typeface="League Spartan" charset="0"/>
                <a:cs typeface="Poppins" pitchFamily="2" charset="77"/>
              </a:rPr>
              <a:t>5</a:t>
            </a:r>
          </a:p>
        </p:txBody>
      </p:sp>
      <p:pic>
        <p:nvPicPr>
          <p:cNvPr id="53" name="Picture 10" descr="relógio | Ícone de app, Relogios, Iphone">
            <a:extLst>
              <a:ext uri="{FF2B5EF4-FFF2-40B4-BE49-F238E27FC236}">
                <a16:creationId xmlns:a16="http://schemas.microsoft.com/office/drawing/2014/main" id="{9E35046D-6610-42AB-B35C-E7BA6BFA09AF}"/>
              </a:ext>
            </a:extLst>
          </p:cNvPr>
          <p:cNvPicPr>
            <a:picLocks noChangeAspect="1" noChangeArrowheads="1"/>
          </p:cNvPicPr>
          <p:nvPr/>
        </p:nvPicPr>
        <p:blipFill rotWithShape="1">
          <a:blip r:embed="rId3" cstate="print">
            <a:clrChange>
              <a:clrFrom>
                <a:srgbClr val="D8D3C5"/>
              </a:clrFrom>
              <a:clrTo>
                <a:srgbClr val="D8D3C5">
                  <a:alpha val="0"/>
                </a:srgbClr>
              </a:clrTo>
            </a:clrChange>
            <a:extLst>
              <a:ext uri="{28A0092B-C50C-407E-A947-70E740481C1C}">
                <a14:useLocalDpi xmlns:a14="http://schemas.microsoft.com/office/drawing/2010/main" val="0"/>
              </a:ext>
            </a:extLst>
          </a:blip>
          <a:srcRect/>
          <a:stretch/>
        </p:blipFill>
        <p:spPr bwMode="auto">
          <a:xfrm>
            <a:off x="4700451" y="2897703"/>
            <a:ext cx="607062" cy="61912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4" name="Picture 10" descr="relógio | Ícone de app, Relogios, Iphone">
            <a:extLst>
              <a:ext uri="{FF2B5EF4-FFF2-40B4-BE49-F238E27FC236}">
                <a16:creationId xmlns:a16="http://schemas.microsoft.com/office/drawing/2014/main" id="{DE6BBAD5-8EF3-429F-AA0B-85D273011BDE}"/>
              </a:ext>
            </a:extLst>
          </p:cNvPr>
          <p:cNvPicPr>
            <a:picLocks noChangeAspect="1" noChangeArrowheads="1"/>
          </p:cNvPicPr>
          <p:nvPr/>
        </p:nvPicPr>
        <p:blipFill rotWithShape="1">
          <a:blip r:embed="rId3" cstate="print">
            <a:clrChange>
              <a:clrFrom>
                <a:srgbClr val="D8D3C5"/>
              </a:clrFrom>
              <a:clrTo>
                <a:srgbClr val="D8D3C5">
                  <a:alpha val="0"/>
                </a:srgbClr>
              </a:clrTo>
            </a:clrChange>
            <a:extLst>
              <a:ext uri="{28A0092B-C50C-407E-A947-70E740481C1C}">
                <a14:useLocalDpi xmlns:a14="http://schemas.microsoft.com/office/drawing/2010/main" val="0"/>
              </a:ext>
            </a:extLst>
          </a:blip>
          <a:srcRect/>
          <a:stretch/>
        </p:blipFill>
        <p:spPr bwMode="auto">
          <a:xfrm>
            <a:off x="3022996" y="3871876"/>
            <a:ext cx="607062" cy="61912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5" name="Picture 10" descr="relógio | Ícone de app, Relogios, Iphone">
            <a:extLst>
              <a:ext uri="{FF2B5EF4-FFF2-40B4-BE49-F238E27FC236}">
                <a16:creationId xmlns:a16="http://schemas.microsoft.com/office/drawing/2014/main" id="{C1860A38-4014-41F3-99FB-057BD36FB88C}"/>
              </a:ext>
            </a:extLst>
          </p:cNvPr>
          <p:cNvPicPr>
            <a:picLocks noChangeAspect="1" noChangeArrowheads="1"/>
          </p:cNvPicPr>
          <p:nvPr/>
        </p:nvPicPr>
        <p:blipFill rotWithShape="1">
          <a:blip r:embed="rId3" cstate="print">
            <a:clrChange>
              <a:clrFrom>
                <a:srgbClr val="D8D3C5"/>
              </a:clrFrom>
              <a:clrTo>
                <a:srgbClr val="D8D3C5">
                  <a:alpha val="0"/>
                </a:srgbClr>
              </a:clrTo>
            </a:clrChange>
            <a:extLst>
              <a:ext uri="{28A0092B-C50C-407E-A947-70E740481C1C}">
                <a14:useLocalDpi xmlns:a14="http://schemas.microsoft.com/office/drawing/2010/main" val="0"/>
              </a:ext>
            </a:extLst>
          </a:blip>
          <a:srcRect/>
          <a:stretch/>
        </p:blipFill>
        <p:spPr bwMode="auto">
          <a:xfrm>
            <a:off x="1342111" y="4846047"/>
            <a:ext cx="607062" cy="61912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4110" name="Picture 14" descr="Growth bar chart icon Royalty Free Vector Image">
            <a:extLst>
              <a:ext uri="{FF2B5EF4-FFF2-40B4-BE49-F238E27FC236}">
                <a16:creationId xmlns:a16="http://schemas.microsoft.com/office/drawing/2014/main" id="{6CEF54BA-818C-4A9C-99C8-0154FFF8F259}"/>
              </a:ext>
            </a:extLst>
          </p:cNvPr>
          <p:cNvPicPr>
            <a:picLocks noChangeAspect="1" noChangeArrowheads="1"/>
          </p:cNvPicPr>
          <p:nvPr/>
        </p:nvPicPr>
        <p:blipFill rotWithShape="1">
          <a:blip r:embed="rId4"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p:blipFill>
        <p:spPr bwMode="auto">
          <a:xfrm>
            <a:off x="6250154" y="1890393"/>
            <a:ext cx="846719" cy="700066"/>
          </a:xfrm>
          <a:prstGeom prst="rect">
            <a:avLst/>
          </a:prstGeom>
          <a:noFill/>
          <a:extLst>
            <a:ext uri="{909E8E84-426E-40DD-AFC4-6F175D3DCCD1}">
              <a14:hiddenFill xmlns:a14="http://schemas.microsoft.com/office/drawing/2010/main">
                <a:solidFill>
                  <a:srgbClr val="FFFFFF"/>
                </a:solidFill>
              </a14:hiddenFill>
            </a:ext>
          </a:extLst>
        </p:spPr>
      </p:pic>
      <p:sp>
        <p:nvSpPr>
          <p:cNvPr id="32" name="CaixaDeTexto 31">
            <a:extLst>
              <a:ext uri="{FF2B5EF4-FFF2-40B4-BE49-F238E27FC236}">
                <a16:creationId xmlns:a16="http://schemas.microsoft.com/office/drawing/2014/main" id="{159A56FC-691C-4D46-BC60-ACD888CCD1C2}"/>
              </a:ext>
            </a:extLst>
          </p:cNvPr>
          <p:cNvSpPr txBox="1"/>
          <p:nvPr/>
        </p:nvSpPr>
        <p:spPr>
          <a:xfrm>
            <a:off x="809703" y="588405"/>
            <a:ext cx="7995623" cy="400110"/>
          </a:xfrm>
          <a:prstGeom prst="rect">
            <a:avLst/>
          </a:prstGeom>
          <a:noFill/>
        </p:spPr>
        <p:txBody>
          <a:bodyPr wrap="square" rtlCol="0">
            <a:spAutoFit/>
          </a:bodyPr>
          <a:lstStyle/>
          <a:p>
            <a:r>
              <a:rPr lang="pt-BR" sz="2000" b="1" dirty="0" smtClean="0">
                <a:solidFill>
                  <a:srgbClr val="58595B"/>
                </a:solidFill>
              </a:rPr>
              <a:t>Medidas para alívio no bolso do consumidor em 2022</a:t>
            </a:r>
            <a:endParaRPr lang="pt-BR" sz="2000" b="1" dirty="0">
              <a:solidFill>
                <a:srgbClr val="58595B"/>
              </a:solidFill>
            </a:endParaRPr>
          </a:p>
        </p:txBody>
      </p:sp>
      <p:sp>
        <p:nvSpPr>
          <p:cNvPr id="33" name="Retângulo 32">
            <a:extLst>
              <a:ext uri="{FF2B5EF4-FFF2-40B4-BE49-F238E27FC236}">
                <a16:creationId xmlns:a16="http://schemas.microsoft.com/office/drawing/2014/main" id="{15EA056C-A8F0-A26C-859D-BB5BCFEC34D2}"/>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14490726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ço Reservado para Imagem 2"/>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a:stretch>
            <a:fillRect/>
          </a:stretch>
        </p:blipFill>
        <p:spPr/>
      </p:pic>
      <p:sp>
        <p:nvSpPr>
          <p:cNvPr id="4" name="CaixaDeTexto 3">
            <a:extLst>
              <a:ext uri="{FF2B5EF4-FFF2-40B4-BE49-F238E27FC236}">
                <a16:creationId xmlns:a16="http://schemas.microsoft.com/office/drawing/2014/main" id="{13C75F0C-2A27-4B9E-9FB3-B2EFB3151160}"/>
              </a:ext>
            </a:extLst>
          </p:cNvPr>
          <p:cNvSpPr txBox="1"/>
          <p:nvPr/>
        </p:nvSpPr>
        <p:spPr>
          <a:xfrm>
            <a:off x="-1" y="-1555"/>
            <a:ext cx="12344401" cy="646331"/>
          </a:xfrm>
          <a:prstGeom prst="rect">
            <a:avLst/>
          </a:prstGeom>
          <a:noFill/>
        </p:spPr>
        <p:txBody>
          <a:bodyPr wrap="square" rtlCol="0">
            <a:spAutoFit/>
          </a:bodyPr>
          <a:lstStyle>
            <a:defPPr>
              <a:defRPr lang="pt-BR"/>
            </a:defPPr>
            <a:lvl1pPr algn="ctr">
              <a:defRPr sz="3600" b="1">
                <a:solidFill>
                  <a:srgbClr val="00973A"/>
                </a:solidFill>
                <a:latin typeface="+mj-lt"/>
                <a:cs typeface="Calibri" panose="020F0502020204030204" pitchFamily="34" charset="0"/>
              </a:defRPr>
            </a:lvl1pPr>
          </a:lstStyle>
          <a:p>
            <a:r>
              <a:rPr lang="pt-BR" dirty="0"/>
              <a:t>Proposta de Decreto </a:t>
            </a:r>
            <a:r>
              <a:rPr lang="pt-BR" dirty="0" smtClean="0"/>
              <a:t>de </a:t>
            </a:r>
            <a:r>
              <a:rPr lang="pt-BR" dirty="0"/>
              <a:t>Segurança de Barragens</a:t>
            </a:r>
          </a:p>
        </p:txBody>
      </p:sp>
      <p:sp>
        <p:nvSpPr>
          <p:cNvPr id="5" name="CaixaDeTexto 4">
            <a:extLst>
              <a:ext uri="{FF2B5EF4-FFF2-40B4-BE49-F238E27FC236}">
                <a16:creationId xmlns:a16="http://schemas.microsoft.com/office/drawing/2014/main" id="{80AC3EBB-C3B1-4789-9C74-56538DFBA32F}"/>
              </a:ext>
            </a:extLst>
          </p:cNvPr>
          <p:cNvSpPr txBox="1"/>
          <p:nvPr/>
        </p:nvSpPr>
        <p:spPr>
          <a:xfrm>
            <a:off x="228599" y="1108802"/>
            <a:ext cx="5897881" cy="2015936"/>
          </a:xfrm>
          <a:prstGeom prst="rect">
            <a:avLst/>
          </a:prstGeom>
          <a:noFill/>
        </p:spPr>
        <p:txBody>
          <a:bodyPr wrap="square" rtlCol="0">
            <a:spAutoFit/>
          </a:bodyPr>
          <a:lstStyle/>
          <a:p>
            <a:pPr marL="285750" lvl="1" indent="-285750" algn="just" eaLnBrk="0" fontAlgn="base" hangingPunct="0">
              <a:lnSpc>
                <a:spcPts val="2500"/>
              </a:lnSpc>
              <a:buFont typeface="Arial" panose="020B0604020202020204" pitchFamily="34" charset="0"/>
              <a:buChar char="•"/>
              <a:defRPr/>
            </a:pPr>
            <a:r>
              <a:rPr lang="pt-BR" sz="1600" dirty="0" smtClean="0">
                <a:solidFill>
                  <a:srgbClr val="435070"/>
                </a:solidFill>
                <a:latin typeface="+mj-lt"/>
              </a:rPr>
              <a:t>Regulamentação da Lei nº 12.334/2020 – </a:t>
            </a:r>
            <a:r>
              <a:rPr lang="pt-BR" sz="1600" b="1" dirty="0" smtClean="0">
                <a:solidFill>
                  <a:srgbClr val="435070"/>
                </a:solidFill>
                <a:latin typeface="+mj-lt"/>
              </a:rPr>
              <a:t>Segurança de Barragens;</a:t>
            </a:r>
          </a:p>
          <a:p>
            <a:pPr marL="285750" lvl="1" indent="-285750" algn="just" eaLnBrk="0" fontAlgn="base" hangingPunct="0">
              <a:lnSpc>
                <a:spcPts val="2500"/>
              </a:lnSpc>
              <a:buFont typeface="Arial" panose="020B0604020202020204" pitchFamily="34" charset="0"/>
              <a:buChar char="•"/>
              <a:defRPr/>
            </a:pPr>
            <a:r>
              <a:rPr lang="pt-BR" sz="1600" b="1" dirty="0" smtClean="0">
                <a:solidFill>
                  <a:srgbClr val="435070"/>
                </a:solidFill>
                <a:latin typeface="+mj-lt"/>
              </a:rPr>
              <a:t>GT coordenado pela Casa Civil </a:t>
            </a:r>
            <a:r>
              <a:rPr lang="pt-BR" sz="1600" dirty="0" smtClean="0">
                <a:solidFill>
                  <a:srgbClr val="435070"/>
                </a:solidFill>
                <a:latin typeface="+mj-lt"/>
              </a:rPr>
              <a:t>com participação dos órgãos responsáveis;</a:t>
            </a:r>
          </a:p>
          <a:p>
            <a:pPr marL="285750" lvl="1" indent="-285750" algn="just" eaLnBrk="0" fontAlgn="base" hangingPunct="0">
              <a:lnSpc>
                <a:spcPts val="2500"/>
              </a:lnSpc>
              <a:buFont typeface="Arial" panose="020B0604020202020204" pitchFamily="34" charset="0"/>
              <a:buChar char="•"/>
              <a:defRPr/>
            </a:pPr>
            <a:r>
              <a:rPr lang="pt-BR" sz="1600" dirty="0" smtClean="0">
                <a:solidFill>
                  <a:srgbClr val="435070"/>
                </a:solidFill>
                <a:latin typeface="+mj-lt"/>
              </a:rPr>
              <a:t>Primar </a:t>
            </a:r>
            <a:r>
              <a:rPr lang="pt-BR" sz="1600" dirty="0">
                <a:solidFill>
                  <a:srgbClr val="435070"/>
                </a:solidFill>
                <a:latin typeface="+mj-lt"/>
              </a:rPr>
              <a:t>pela </a:t>
            </a:r>
            <a:r>
              <a:rPr lang="pt-BR" sz="1600" b="1" dirty="0">
                <a:solidFill>
                  <a:srgbClr val="435070"/>
                </a:solidFill>
                <a:latin typeface="+mj-lt"/>
              </a:rPr>
              <a:t>objetividade </a:t>
            </a:r>
            <a:r>
              <a:rPr lang="pt-BR" sz="1600" b="1" dirty="0" smtClean="0">
                <a:solidFill>
                  <a:srgbClr val="435070"/>
                </a:solidFill>
                <a:latin typeface="+mj-lt"/>
              </a:rPr>
              <a:t>e simplicidade </a:t>
            </a:r>
            <a:r>
              <a:rPr lang="pt-BR" sz="1600" dirty="0" smtClean="0">
                <a:solidFill>
                  <a:srgbClr val="435070"/>
                </a:solidFill>
                <a:latin typeface="+mj-lt"/>
              </a:rPr>
              <a:t>do normativo; </a:t>
            </a:r>
            <a:endParaRPr lang="pt-BR" sz="1600" dirty="0">
              <a:solidFill>
                <a:srgbClr val="435070"/>
              </a:solidFill>
              <a:latin typeface="+mj-lt"/>
            </a:endParaRPr>
          </a:p>
          <a:p>
            <a:pPr marL="285750" lvl="1" indent="-285750" algn="just" eaLnBrk="0" fontAlgn="base" hangingPunct="0">
              <a:lnSpc>
                <a:spcPts val="2500"/>
              </a:lnSpc>
              <a:buFont typeface="Arial" panose="020B0604020202020204" pitchFamily="34" charset="0"/>
              <a:buChar char="•"/>
              <a:defRPr/>
            </a:pPr>
            <a:r>
              <a:rPr lang="pt-BR" sz="1600" b="1" dirty="0">
                <a:solidFill>
                  <a:srgbClr val="435070"/>
                </a:solidFill>
                <a:latin typeface="+mj-lt"/>
              </a:rPr>
              <a:t>Definição </a:t>
            </a:r>
            <a:r>
              <a:rPr lang="pt-BR" sz="1600" b="1" dirty="0" smtClean="0">
                <a:solidFill>
                  <a:srgbClr val="435070"/>
                </a:solidFill>
                <a:latin typeface="+mj-lt"/>
              </a:rPr>
              <a:t>de responsabilidades</a:t>
            </a:r>
            <a:r>
              <a:rPr lang="pt-BR" sz="1600" dirty="0" smtClean="0">
                <a:solidFill>
                  <a:srgbClr val="435070"/>
                </a:solidFill>
                <a:latin typeface="+mj-lt"/>
              </a:rPr>
              <a:t>; </a:t>
            </a:r>
            <a:endParaRPr lang="pt-BR" sz="1600" dirty="0">
              <a:solidFill>
                <a:srgbClr val="435070"/>
              </a:solidFill>
              <a:latin typeface="+mj-lt"/>
            </a:endParaRPr>
          </a:p>
          <a:p>
            <a:pPr marL="285750" lvl="1" indent="-285750" algn="just" eaLnBrk="0" fontAlgn="base" hangingPunct="0">
              <a:lnSpc>
                <a:spcPts val="2500"/>
              </a:lnSpc>
              <a:buFont typeface="Arial" panose="020B0604020202020204" pitchFamily="34" charset="0"/>
              <a:buChar char="•"/>
              <a:defRPr/>
            </a:pPr>
            <a:r>
              <a:rPr lang="pt-BR" sz="1600" dirty="0" smtClean="0">
                <a:solidFill>
                  <a:srgbClr val="435070"/>
                </a:solidFill>
                <a:latin typeface="+mj-lt"/>
              </a:rPr>
              <a:t>Estabelecimento </a:t>
            </a:r>
            <a:r>
              <a:rPr lang="pt-BR" sz="1600" dirty="0">
                <a:solidFill>
                  <a:srgbClr val="435070"/>
                </a:solidFill>
                <a:latin typeface="+mj-lt"/>
              </a:rPr>
              <a:t>de </a:t>
            </a:r>
            <a:r>
              <a:rPr lang="pt-BR" sz="1600" b="1" dirty="0">
                <a:solidFill>
                  <a:srgbClr val="435070"/>
                </a:solidFill>
                <a:latin typeface="+mj-lt"/>
              </a:rPr>
              <a:t>critérios </a:t>
            </a:r>
            <a:r>
              <a:rPr lang="pt-BR" sz="1600" b="1" dirty="0" smtClean="0">
                <a:solidFill>
                  <a:srgbClr val="435070"/>
                </a:solidFill>
                <a:latin typeface="+mj-lt"/>
              </a:rPr>
              <a:t>técnicos</a:t>
            </a:r>
            <a:r>
              <a:rPr lang="pt-BR" sz="1600" dirty="0">
                <a:solidFill>
                  <a:srgbClr val="435070"/>
                </a:solidFill>
                <a:latin typeface="+mj-lt"/>
              </a:rPr>
              <a:t>.</a:t>
            </a:r>
            <a:endParaRPr lang="pt-BR" sz="1600" dirty="0" smtClean="0">
              <a:solidFill>
                <a:srgbClr val="435070"/>
              </a:solidFill>
              <a:latin typeface="+mj-lt"/>
            </a:endParaRPr>
          </a:p>
        </p:txBody>
      </p:sp>
      <p:sp>
        <p:nvSpPr>
          <p:cNvPr id="6" name="CaixaDeTexto 5">
            <a:extLst>
              <a:ext uri="{FF2B5EF4-FFF2-40B4-BE49-F238E27FC236}">
                <a16:creationId xmlns:a16="http://schemas.microsoft.com/office/drawing/2014/main" id="{E55EC2CB-863E-44FC-8067-5BF9CE086F92}"/>
              </a:ext>
            </a:extLst>
          </p:cNvPr>
          <p:cNvSpPr txBox="1"/>
          <p:nvPr/>
        </p:nvSpPr>
        <p:spPr>
          <a:xfrm>
            <a:off x="0" y="614301"/>
            <a:ext cx="10646049" cy="430887"/>
          </a:xfrm>
          <a:prstGeom prst="rect">
            <a:avLst/>
          </a:prstGeom>
          <a:noFill/>
        </p:spPr>
        <p:txBody>
          <a:bodyPr wrap="square" rtlCol="0">
            <a:spAutoFit/>
          </a:bodyPr>
          <a:lstStyle/>
          <a:p>
            <a:pPr lvl="0">
              <a:defRPr/>
            </a:pPr>
            <a:r>
              <a:rPr lang="pt-BR" sz="2200" b="1" u="sng" dirty="0" smtClean="0">
                <a:solidFill>
                  <a:schemeClr val="accent2">
                    <a:lumMod val="75000"/>
                  </a:schemeClr>
                </a:solidFill>
              </a:rPr>
              <a:t>Objetivo:</a:t>
            </a:r>
            <a:endParaRPr lang="pt-BR" sz="2200" b="1" u="sng" dirty="0">
              <a:solidFill>
                <a:schemeClr val="accent2">
                  <a:lumMod val="75000"/>
                </a:schemeClr>
              </a:solidFill>
            </a:endParaRPr>
          </a:p>
        </p:txBody>
      </p:sp>
      <p:sp>
        <p:nvSpPr>
          <p:cNvPr id="7" name="CaixaDeTexto 6">
            <a:extLst>
              <a:ext uri="{FF2B5EF4-FFF2-40B4-BE49-F238E27FC236}">
                <a16:creationId xmlns:a16="http://schemas.microsoft.com/office/drawing/2014/main" id="{80AC3EBB-C3B1-4789-9C74-56538DFBA32F}"/>
              </a:ext>
            </a:extLst>
          </p:cNvPr>
          <p:cNvSpPr txBox="1"/>
          <p:nvPr/>
        </p:nvSpPr>
        <p:spPr>
          <a:xfrm>
            <a:off x="228599" y="4118789"/>
            <a:ext cx="5598623" cy="2310504"/>
          </a:xfrm>
          <a:prstGeom prst="rect">
            <a:avLst/>
          </a:prstGeom>
          <a:noFill/>
        </p:spPr>
        <p:txBody>
          <a:bodyPr wrap="square" rtlCol="0">
            <a:spAutoFit/>
          </a:bodyPr>
          <a:lstStyle/>
          <a:p>
            <a:pPr marL="342900" lvl="1" indent="-342900" algn="just" eaLnBrk="0" fontAlgn="base" hangingPunct="0">
              <a:lnSpc>
                <a:spcPts val="2500"/>
              </a:lnSpc>
              <a:buFont typeface="Arial" panose="020B0604020202020204" pitchFamily="34" charset="0"/>
              <a:buChar char="•"/>
              <a:defRPr/>
            </a:pPr>
            <a:r>
              <a:rPr lang="pt-BR" sz="1600" dirty="0" smtClean="0">
                <a:solidFill>
                  <a:srgbClr val="435070"/>
                </a:solidFill>
                <a:latin typeface="+mj-lt"/>
              </a:rPr>
              <a:t>Proposta de Decreto revisada e no aguardo de </a:t>
            </a:r>
            <a:r>
              <a:rPr lang="pt-BR" sz="1600" b="1" dirty="0" smtClean="0">
                <a:solidFill>
                  <a:srgbClr val="435070"/>
                </a:solidFill>
                <a:latin typeface="+mj-lt"/>
              </a:rPr>
              <a:t>publicação da Casa Civil ainda em 2022</a:t>
            </a:r>
            <a:r>
              <a:rPr lang="pt-BR" sz="1600" dirty="0" smtClean="0">
                <a:solidFill>
                  <a:srgbClr val="435070"/>
                </a:solidFill>
                <a:latin typeface="+mj-lt"/>
              </a:rPr>
              <a:t>;</a:t>
            </a:r>
            <a:endParaRPr lang="pt-BR" sz="1600" b="1" dirty="0" smtClean="0">
              <a:solidFill>
                <a:srgbClr val="435070"/>
              </a:solidFill>
              <a:latin typeface="+mj-lt"/>
            </a:endParaRPr>
          </a:p>
          <a:p>
            <a:pPr marL="342900" lvl="1" indent="-342900" algn="just" eaLnBrk="0" fontAlgn="base" hangingPunct="0">
              <a:lnSpc>
                <a:spcPts val="2500"/>
              </a:lnSpc>
              <a:buFont typeface="Arial" panose="020B0604020202020204" pitchFamily="34" charset="0"/>
              <a:buChar char="•"/>
              <a:defRPr/>
            </a:pPr>
            <a:r>
              <a:rPr lang="pt-BR" sz="1600" dirty="0" smtClean="0">
                <a:solidFill>
                  <a:srgbClr val="435070"/>
                </a:solidFill>
                <a:latin typeface="+mj-lt"/>
              </a:rPr>
              <a:t>Estabelecimento de </a:t>
            </a:r>
            <a:r>
              <a:rPr lang="pt-BR" sz="1600" b="1" dirty="0" smtClean="0">
                <a:solidFill>
                  <a:srgbClr val="435070"/>
                </a:solidFill>
                <a:latin typeface="+mj-lt"/>
              </a:rPr>
              <a:t>Comitê </a:t>
            </a:r>
            <a:r>
              <a:rPr lang="pt-BR" sz="1600" b="1" dirty="0">
                <a:solidFill>
                  <a:srgbClr val="435070"/>
                </a:solidFill>
                <a:latin typeface="+mj-lt"/>
              </a:rPr>
              <a:t>Interministerial de Segurança de Barragens</a:t>
            </a:r>
            <a:r>
              <a:rPr lang="pt-BR" sz="1600" dirty="0">
                <a:solidFill>
                  <a:srgbClr val="435070"/>
                </a:solidFill>
                <a:latin typeface="+mj-lt"/>
              </a:rPr>
              <a:t> – CSB</a:t>
            </a:r>
            <a:r>
              <a:rPr lang="pt-BR" sz="1600" dirty="0" smtClean="0">
                <a:solidFill>
                  <a:srgbClr val="435070"/>
                </a:solidFill>
                <a:latin typeface="+mj-lt"/>
              </a:rPr>
              <a:t>;</a:t>
            </a:r>
          </a:p>
          <a:p>
            <a:pPr marL="342900" lvl="1" indent="-342900" algn="just" eaLnBrk="0" fontAlgn="base" hangingPunct="0">
              <a:lnSpc>
                <a:spcPts val="2500"/>
              </a:lnSpc>
              <a:buFont typeface="Arial" panose="020B0604020202020204" pitchFamily="34" charset="0"/>
              <a:buChar char="•"/>
              <a:defRPr/>
            </a:pPr>
            <a:r>
              <a:rPr lang="pt-BR" sz="1600" b="1" dirty="0">
                <a:solidFill>
                  <a:srgbClr val="435070"/>
                </a:solidFill>
                <a:latin typeface="+mj-lt"/>
              </a:rPr>
              <a:t>Formalização de </a:t>
            </a:r>
            <a:r>
              <a:rPr lang="pt-BR" sz="1600" b="1" dirty="0" smtClean="0">
                <a:solidFill>
                  <a:srgbClr val="435070"/>
                </a:solidFill>
                <a:latin typeface="+mj-lt"/>
              </a:rPr>
              <a:t>Acordo de Cooperação Técnica - </a:t>
            </a:r>
            <a:r>
              <a:rPr lang="pt-BR" sz="1600" dirty="0" smtClean="0">
                <a:solidFill>
                  <a:srgbClr val="435070"/>
                </a:solidFill>
                <a:latin typeface="+mj-lt"/>
              </a:rPr>
              <a:t>ACT</a:t>
            </a:r>
            <a:r>
              <a:rPr lang="pt-BR" sz="1600" b="1" dirty="0" smtClean="0">
                <a:solidFill>
                  <a:srgbClr val="435070"/>
                </a:solidFill>
                <a:latin typeface="+mj-lt"/>
              </a:rPr>
              <a:t> </a:t>
            </a:r>
            <a:r>
              <a:rPr lang="pt-BR" sz="1600" dirty="0">
                <a:solidFill>
                  <a:srgbClr val="435070"/>
                </a:solidFill>
                <a:latin typeface="+mj-lt"/>
              </a:rPr>
              <a:t>– entre órgãos </a:t>
            </a:r>
            <a:r>
              <a:rPr lang="pt-BR" sz="1600" dirty="0" smtClean="0">
                <a:solidFill>
                  <a:srgbClr val="435070"/>
                </a:solidFill>
                <a:latin typeface="+mj-lt"/>
              </a:rPr>
              <a:t>federais;</a:t>
            </a:r>
          </a:p>
          <a:p>
            <a:pPr marL="342900" lvl="1" indent="-342900" algn="just" eaLnBrk="0" fontAlgn="base" hangingPunct="0">
              <a:lnSpc>
                <a:spcPts val="2500"/>
              </a:lnSpc>
              <a:buFont typeface="Arial" panose="020B0604020202020204" pitchFamily="34" charset="0"/>
              <a:buChar char="•"/>
              <a:defRPr/>
            </a:pPr>
            <a:r>
              <a:rPr lang="pt-BR" sz="1600" dirty="0" smtClean="0">
                <a:solidFill>
                  <a:srgbClr val="435070"/>
                </a:solidFill>
                <a:latin typeface="+mj-lt"/>
              </a:rPr>
              <a:t>Definição de </a:t>
            </a:r>
            <a:r>
              <a:rPr lang="pt-BR" sz="1600" b="1" dirty="0" smtClean="0">
                <a:solidFill>
                  <a:srgbClr val="435070"/>
                </a:solidFill>
                <a:latin typeface="+mj-lt"/>
              </a:rPr>
              <a:t>conceitos de proteção</a:t>
            </a:r>
            <a:r>
              <a:rPr lang="pt-BR" sz="1600" dirty="0" smtClean="0">
                <a:solidFill>
                  <a:srgbClr val="435070"/>
                </a:solidFill>
                <a:latin typeface="+mj-lt"/>
              </a:rPr>
              <a:t>.</a:t>
            </a:r>
          </a:p>
        </p:txBody>
      </p:sp>
      <p:sp>
        <p:nvSpPr>
          <p:cNvPr id="8" name="CaixaDeTexto 7">
            <a:extLst>
              <a:ext uri="{FF2B5EF4-FFF2-40B4-BE49-F238E27FC236}">
                <a16:creationId xmlns:a16="http://schemas.microsoft.com/office/drawing/2014/main" id="{E55EC2CB-863E-44FC-8067-5BF9CE086F92}"/>
              </a:ext>
            </a:extLst>
          </p:cNvPr>
          <p:cNvSpPr txBox="1"/>
          <p:nvPr/>
        </p:nvSpPr>
        <p:spPr>
          <a:xfrm>
            <a:off x="0" y="3604154"/>
            <a:ext cx="10646049" cy="430887"/>
          </a:xfrm>
          <a:prstGeom prst="rect">
            <a:avLst/>
          </a:prstGeom>
          <a:noFill/>
        </p:spPr>
        <p:txBody>
          <a:bodyPr wrap="square" rtlCol="0">
            <a:spAutoFit/>
          </a:bodyPr>
          <a:lstStyle/>
          <a:p>
            <a:pPr lvl="0">
              <a:defRPr/>
            </a:pPr>
            <a:r>
              <a:rPr lang="pt-BR" sz="2200" b="1" u="sng" dirty="0" smtClean="0">
                <a:solidFill>
                  <a:schemeClr val="accent2">
                    <a:lumMod val="75000"/>
                  </a:schemeClr>
                </a:solidFill>
              </a:rPr>
              <a:t>Resultados:</a:t>
            </a:r>
            <a:endParaRPr lang="pt-BR" sz="2200" b="1" u="sng" dirty="0">
              <a:solidFill>
                <a:schemeClr val="accent2">
                  <a:lumMod val="75000"/>
                </a:schemeClr>
              </a:solidFill>
            </a:endParaRPr>
          </a:p>
        </p:txBody>
      </p:sp>
    </p:spTree>
    <p:extLst>
      <p:ext uri="{BB962C8B-B14F-4D97-AF65-F5344CB8AC3E}">
        <p14:creationId xmlns:p14="http://schemas.microsoft.com/office/powerpoint/2010/main" val="482162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áfico 24">
            <a:extLst>
              <a:ext uri="{FF2B5EF4-FFF2-40B4-BE49-F238E27FC236}">
                <a16:creationId xmlns:a16="http://schemas.microsoft.com/office/drawing/2014/main" id="{547FE20C-BEBE-4C3A-9FE9-3156CEF5EA4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82381" y="1801115"/>
            <a:ext cx="4063964" cy="4063964"/>
          </a:xfrm>
          <a:prstGeom prst="rect">
            <a:avLst/>
          </a:prstGeom>
        </p:spPr>
      </p:pic>
      <p:sp>
        <p:nvSpPr>
          <p:cNvPr id="7" name="CaixaDeTexto 6">
            <a:extLst>
              <a:ext uri="{FF2B5EF4-FFF2-40B4-BE49-F238E27FC236}">
                <a16:creationId xmlns:a16="http://schemas.microsoft.com/office/drawing/2014/main" id="{58FC0EF7-0EEE-44A6-A764-DC5C34D066EF}"/>
              </a:ext>
            </a:extLst>
          </p:cNvPr>
          <p:cNvSpPr txBox="1"/>
          <p:nvPr/>
        </p:nvSpPr>
        <p:spPr>
          <a:xfrm>
            <a:off x="880690" y="706678"/>
            <a:ext cx="10722317" cy="523220"/>
          </a:xfrm>
          <a:prstGeom prst="rect">
            <a:avLst/>
          </a:prstGeom>
          <a:noFill/>
        </p:spPr>
        <p:txBody>
          <a:bodyPr wrap="square" rtlCol="0">
            <a:spAutoFit/>
          </a:bodyPr>
          <a:lstStyle/>
          <a:p>
            <a:r>
              <a:rPr lang="pt-BR" sz="2800" b="1" dirty="0">
                <a:solidFill>
                  <a:schemeClr val="tx1">
                    <a:lumMod val="75000"/>
                    <a:lumOff val="25000"/>
                  </a:schemeClr>
                </a:solidFill>
              </a:rPr>
              <a:t>Capitalização da Eletrobras</a:t>
            </a:r>
          </a:p>
        </p:txBody>
      </p:sp>
      <p:pic>
        <p:nvPicPr>
          <p:cNvPr id="3" name="Imagem 2">
            <a:extLst>
              <a:ext uri="{FF2B5EF4-FFF2-40B4-BE49-F238E27FC236}">
                <a16:creationId xmlns:a16="http://schemas.microsoft.com/office/drawing/2014/main" id="{3A570C8A-62A4-6FA2-8FE2-572F1DEAC448}"/>
              </a:ext>
            </a:extLst>
          </p:cNvPr>
          <p:cNvPicPr>
            <a:picLocks noChangeAspect="1"/>
          </p:cNvPicPr>
          <p:nvPr/>
        </p:nvPicPr>
        <p:blipFill>
          <a:blip r:embed="rId4"/>
          <a:stretch>
            <a:fillRect/>
          </a:stretch>
        </p:blipFill>
        <p:spPr>
          <a:xfrm>
            <a:off x="744279" y="2256709"/>
            <a:ext cx="3136606" cy="3152775"/>
          </a:xfrm>
          <a:prstGeom prst="ellipse">
            <a:avLst/>
          </a:prstGeom>
        </p:spPr>
      </p:pic>
      <p:sp>
        <p:nvSpPr>
          <p:cNvPr id="4" name="Retângulo 3">
            <a:extLst>
              <a:ext uri="{FF2B5EF4-FFF2-40B4-BE49-F238E27FC236}">
                <a16:creationId xmlns:a16="http://schemas.microsoft.com/office/drawing/2014/main" id="{5B42B915-12BE-B18E-A7B3-BA7082ED0A44}"/>
              </a:ext>
            </a:extLst>
          </p:cNvPr>
          <p:cNvSpPr/>
          <p:nvPr/>
        </p:nvSpPr>
        <p:spPr>
          <a:xfrm>
            <a:off x="6730409" y="1277217"/>
            <a:ext cx="5179210" cy="3970318"/>
          </a:xfrm>
          <a:prstGeom prst="rect">
            <a:avLst/>
          </a:prstGeom>
        </p:spPr>
        <p:txBody>
          <a:bodyPr wrap="square">
            <a:spAutoFit/>
          </a:bodyPr>
          <a:lstStyle/>
          <a:p>
            <a:pPr marL="285750" indent="-285750">
              <a:spcAft>
                <a:spcPts val="0"/>
              </a:spcAft>
              <a:buFont typeface="Arial" panose="020B0604020202020204" pitchFamily="34" charset="0"/>
              <a:buChar char="•"/>
            </a:pPr>
            <a:r>
              <a:rPr lang="pt-BR" b="1" dirty="0">
                <a:ea typeface="Calibri" panose="020F0502020204030204" pitchFamily="34" charset="0"/>
              </a:rPr>
              <a:t>Lei 14.182</a:t>
            </a:r>
            <a:r>
              <a:rPr lang="pt-BR" dirty="0">
                <a:ea typeface="Calibri" panose="020F0502020204030204" pitchFamily="34" charset="0"/>
              </a:rPr>
              <a:t>, de 12 de julho de 2021, </a:t>
            </a:r>
            <a:r>
              <a:rPr lang="pt-BR" b="1" dirty="0">
                <a:solidFill>
                  <a:srgbClr val="DABC00"/>
                </a:solidFill>
                <a:ea typeface="Calibri" panose="020F0502020204030204" pitchFamily="34" charset="0"/>
              </a:rPr>
              <a:t>capitalização</a:t>
            </a:r>
            <a:r>
              <a:rPr lang="pt-BR" dirty="0">
                <a:solidFill>
                  <a:srgbClr val="DABC00"/>
                </a:solidFill>
                <a:ea typeface="Calibri" panose="020F0502020204030204" pitchFamily="34" charset="0"/>
              </a:rPr>
              <a:t> </a:t>
            </a:r>
            <a:r>
              <a:rPr lang="pt-BR" dirty="0">
                <a:ea typeface="Calibri" panose="020F0502020204030204" pitchFamily="34" charset="0"/>
              </a:rPr>
              <a:t>da empresa com a emissão de novas ações. </a:t>
            </a:r>
          </a:p>
          <a:p>
            <a:pPr marL="285750" indent="-285750">
              <a:spcAft>
                <a:spcPts val="0"/>
              </a:spcAft>
              <a:buFont typeface="Arial" panose="020B0604020202020204" pitchFamily="34" charset="0"/>
              <a:buChar char="•"/>
            </a:pPr>
            <a:endParaRPr lang="pt-BR" dirty="0">
              <a:ea typeface="Calibri" panose="020F0502020204030204" pitchFamily="34" charset="0"/>
            </a:endParaRPr>
          </a:p>
          <a:p>
            <a:pPr marL="285750" indent="-285750">
              <a:spcAft>
                <a:spcPts val="0"/>
              </a:spcAft>
              <a:buFont typeface="Arial" panose="020B0604020202020204" pitchFamily="34" charset="0"/>
              <a:buChar char="•"/>
            </a:pPr>
            <a:r>
              <a:rPr lang="pt-BR" dirty="0">
                <a:ea typeface="Calibri" panose="020F0502020204030204" pitchFamily="34" charset="0"/>
              </a:rPr>
              <a:t>Novos contratos de concessão referentes a </a:t>
            </a:r>
            <a:r>
              <a:rPr lang="pt-BR" b="1" dirty="0">
                <a:solidFill>
                  <a:srgbClr val="00973A"/>
                </a:solidFill>
                <a:ea typeface="Calibri" panose="020F0502020204030204" pitchFamily="34" charset="0"/>
              </a:rPr>
              <a:t>22 usinas </a:t>
            </a:r>
            <a:r>
              <a:rPr lang="pt-BR" dirty="0">
                <a:ea typeface="Calibri" panose="020F0502020204030204" pitchFamily="34" charset="0"/>
              </a:rPr>
              <a:t>hidrelétricas controladas pela empresa. </a:t>
            </a:r>
          </a:p>
          <a:p>
            <a:pPr marL="285750" indent="-285750">
              <a:spcAft>
                <a:spcPts val="0"/>
              </a:spcAft>
              <a:buFont typeface="Arial" panose="020B0604020202020204" pitchFamily="34" charset="0"/>
              <a:buChar char="•"/>
            </a:pPr>
            <a:endParaRPr lang="pt-BR" dirty="0"/>
          </a:p>
          <a:p>
            <a:pPr marL="285750" indent="-285750">
              <a:spcAft>
                <a:spcPts val="0"/>
              </a:spcAft>
              <a:buFont typeface="Arial" panose="020B0604020202020204" pitchFamily="34" charset="0"/>
              <a:buChar char="•"/>
            </a:pPr>
            <a:r>
              <a:rPr lang="pt-BR" b="1" dirty="0">
                <a:solidFill>
                  <a:srgbClr val="3B67AE"/>
                </a:solidFill>
              </a:rPr>
              <a:t>R$ 8,7 bilhões </a:t>
            </a:r>
            <a:r>
              <a:rPr lang="pt-BR" dirty="0"/>
              <a:t>para programas regionais, </a:t>
            </a:r>
            <a:r>
              <a:rPr lang="pt-BR" b="1" dirty="0">
                <a:solidFill>
                  <a:srgbClr val="DABC00"/>
                </a:solidFill>
              </a:rPr>
              <a:t>R$ 32 bilhões </a:t>
            </a:r>
            <a:r>
              <a:rPr lang="pt-BR" dirty="0"/>
              <a:t>para a Conta de Desenvolvimento Energético (CDE) e </a:t>
            </a:r>
            <a:r>
              <a:rPr lang="pt-BR" b="1" dirty="0">
                <a:solidFill>
                  <a:srgbClr val="00973A"/>
                </a:solidFill>
              </a:rPr>
              <a:t>R$ 25,4 bilhões </a:t>
            </a:r>
            <a:r>
              <a:rPr lang="pt-BR" dirty="0"/>
              <a:t>para pagamento de outorga para a União.</a:t>
            </a:r>
          </a:p>
          <a:p>
            <a:pPr marL="285750" indent="-285750">
              <a:spcAft>
                <a:spcPts val="0"/>
              </a:spcAft>
              <a:buFont typeface="Arial" panose="020B0604020202020204" pitchFamily="34" charset="0"/>
              <a:buChar char="•"/>
            </a:pPr>
            <a:endParaRPr lang="pt-BR" dirty="0"/>
          </a:p>
          <a:p>
            <a:pPr marL="285750" indent="-285750">
              <a:spcAft>
                <a:spcPts val="0"/>
              </a:spcAft>
              <a:buFont typeface="Arial" panose="020B0604020202020204" pitchFamily="34" charset="0"/>
              <a:buChar char="•"/>
            </a:pPr>
            <a:r>
              <a:rPr lang="pt-BR" dirty="0"/>
              <a:t>Os trabalhadores brasileiros puderam participar da operação utilizando suas contas do </a:t>
            </a:r>
            <a:r>
              <a:rPr lang="pt-BR" dirty="0" smtClean="0"/>
              <a:t>FGTS, </a:t>
            </a:r>
            <a:r>
              <a:rPr lang="pt-BR" dirty="0"/>
              <a:t>o que totalizou </a:t>
            </a:r>
            <a:r>
              <a:rPr lang="pt-BR" b="1" dirty="0">
                <a:solidFill>
                  <a:srgbClr val="3B67AE"/>
                </a:solidFill>
              </a:rPr>
              <a:t>R$ 6 bilhões</a:t>
            </a:r>
            <a:r>
              <a:rPr lang="pt-BR" dirty="0">
                <a:solidFill>
                  <a:srgbClr val="3B67AE"/>
                </a:solidFill>
              </a:rPr>
              <a:t> </a:t>
            </a:r>
            <a:r>
              <a:rPr lang="pt-BR" dirty="0"/>
              <a:t>da operação. </a:t>
            </a:r>
          </a:p>
        </p:txBody>
      </p:sp>
      <p:sp>
        <p:nvSpPr>
          <p:cNvPr id="8" name="CaixaDeTexto 7">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smtClean="0">
                <a:solidFill>
                  <a:schemeClr val="tx1">
                    <a:lumMod val="75000"/>
                    <a:lumOff val="25000"/>
                  </a:schemeClr>
                </a:solidFill>
              </a:rPr>
              <a:t>Realizações</a:t>
            </a:r>
            <a:endParaRPr lang="pt-BR" sz="2400" dirty="0">
              <a:solidFill>
                <a:schemeClr val="tx1">
                  <a:lumMod val="75000"/>
                  <a:lumOff val="25000"/>
                </a:schemeClr>
              </a:solidFill>
            </a:endParaRPr>
          </a:p>
        </p:txBody>
      </p:sp>
      <p:sp>
        <p:nvSpPr>
          <p:cNvPr id="17" name="Retângulo 16">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8" name="Conector reto 17"/>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31190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0AF40A39-3B8B-4815-8862-3DE8A9E9008E}"/>
              </a:ext>
            </a:extLst>
          </p:cNvPr>
          <p:cNvSpPr txBox="1"/>
          <p:nvPr/>
        </p:nvSpPr>
        <p:spPr>
          <a:xfrm>
            <a:off x="756088" y="399763"/>
            <a:ext cx="10626103" cy="461665"/>
          </a:xfrm>
          <a:prstGeom prst="rect">
            <a:avLst/>
          </a:prstGeom>
          <a:noFill/>
        </p:spPr>
        <p:txBody>
          <a:bodyPr wrap="square" rtlCol="0">
            <a:spAutoFit/>
          </a:bodyPr>
          <a:lstStyle/>
          <a:p>
            <a:pPr marR="0" lvl="0" indent="0" fontAlgn="auto">
              <a:lnSpc>
                <a:spcPct val="100000"/>
              </a:lnSpc>
              <a:spcBef>
                <a:spcPts val="0"/>
              </a:spcBef>
              <a:spcAft>
                <a:spcPts val="0"/>
              </a:spcAft>
              <a:buClrTx/>
              <a:buSzTx/>
              <a:buFontTx/>
              <a:buNone/>
              <a:tabLst/>
              <a:defRPr/>
            </a:pPr>
            <a:r>
              <a:rPr lang="pt-BR" sz="2400" b="1" dirty="0">
                <a:solidFill>
                  <a:srgbClr val="58595B"/>
                </a:solidFill>
              </a:rPr>
              <a:t>Programas de Universalização do Acesso à Energia Elétrica</a:t>
            </a:r>
          </a:p>
        </p:txBody>
      </p:sp>
      <p:sp>
        <p:nvSpPr>
          <p:cNvPr id="20" name="CaixaDeTexto 19">
            <a:extLst>
              <a:ext uri="{FF2B5EF4-FFF2-40B4-BE49-F238E27FC236}">
                <a16:creationId xmlns:a16="http://schemas.microsoft.com/office/drawing/2014/main" id="{159A56FC-691C-4D46-BC60-ACD888CCD1C2}"/>
              </a:ext>
            </a:extLst>
          </p:cNvPr>
          <p:cNvSpPr txBox="1"/>
          <p:nvPr/>
        </p:nvSpPr>
        <p:spPr>
          <a:xfrm>
            <a:off x="836087" y="1173447"/>
            <a:ext cx="4704219" cy="3693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smtClean="0">
                <a:ln>
                  <a:noFill/>
                </a:ln>
                <a:solidFill>
                  <a:srgbClr val="58595B"/>
                </a:solidFill>
                <a:effectLst/>
                <a:uLnTx/>
                <a:uFillTx/>
                <a:latin typeface="Calibri" panose="020F0502020204030204"/>
                <a:ea typeface="+mn-ea"/>
                <a:cs typeface="+mn-cs"/>
              </a:rPr>
              <a:t>MLA - PRINCIPAIS </a:t>
            </a:r>
            <a:r>
              <a:rPr kumimoji="0" lang="pt-BR" sz="1800" b="1" i="0" u="none" strike="noStrike" kern="1200" cap="none" spc="0" normalizeH="0" baseline="0" noProof="0" dirty="0">
                <a:ln>
                  <a:noFill/>
                </a:ln>
                <a:solidFill>
                  <a:srgbClr val="58595B"/>
                </a:solidFill>
                <a:effectLst/>
                <a:uLnTx/>
                <a:uFillTx/>
                <a:latin typeface="Calibri" panose="020F0502020204030204"/>
                <a:ea typeface="+mn-ea"/>
                <a:cs typeface="+mn-cs"/>
              </a:rPr>
              <a:t>REALIZAÇÕES (2022)</a:t>
            </a:r>
            <a:endParaRPr lang="pt-BR" sz="1400" b="1" dirty="0">
              <a:solidFill>
                <a:srgbClr val="002060"/>
              </a:solidFill>
            </a:endParaRPr>
          </a:p>
        </p:txBody>
      </p:sp>
      <p:sp>
        <p:nvSpPr>
          <p:cNvPr id="23" name="CaixaDeTexto 22">
            <a:extLst>
              <a:ext uri="{FF2B5EF4-FFF2-40B4-BE49-F238E27FC236}">
                <a16:creationId xmlns:a16="http://schemas.microsoft.com/office/drawing/2014/main" id="{29F45211-B397-4725-A5C8-E20644D4DFD8}"/>
              </a:ext>
            </a:extLst>
          </p:cNvPr>
          <p:cNvSpPr txBox="1"/>
          <p:nvPr/>
        </p:nvSpPr>
        <p:spPr>
          <a:xfrm>
            <a:off x="1246591" y="1695568"/>
            <a:ext cx="7795935" cy="2031325"/>
          </a:xfrm>
          <a:prstGeom prst="rect">
            <a:avLst/>
          </a:prstGeom>
          <a:noFill/>
        </p:spPr>
        <p:txBody>
          <a:bodyPr wrap="square" rtlCol="0">
            <a:spAutoFit/>
          </a:bodyPr>
          <a:lstStyle/>
          <a:p>
            <a:pPr marL="171450" marR="0" lvl="0" indent="-17145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pt-BR" sz="1600" b="1" i="0" u="none" strike="noStrike" kern="1200" cap="none" spc="0" normalizeH="0" baseline="0" noProof="0" dirty="0" smtClean="0">
                <a:ln>
                  <a:noFill/>
                </a:ln>
                <a:solidFill>
                  <a:srgbClr val="ED7D31">
                    <a:lumMod val="75000"/>
                  </a:srgbClr>
                </a:solidFill>
                <a:effectLst/>
                <a:uLnTx/>
                <a:uFillTx/>
                <a:latin typeface="Calibri" panose="020F0502020204030204"/>
                <a:ea typeface="+mn-ea"/>
                <a:cs typeface="+mn-cs"/>
              </a:rPr>
              <a:t>7.317 </a:t>
            </a:r>
            <a:r>
              <a:rPr kumimoji="0" lang="pt-BR" sz="16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ligações</a:t>
            </a:r>
            <a:r>
              <a:rPr kumimoji="0" lang="pt-BR" sz="1600" i="0" u="none" strike="noStrike" kern="1200" cap="none" spc="0" normalizeH="0" baseline="0" noProof="0" dirty="0">
                <a:ln>
                  <a:noFill/>
                </a:ln>
                <a:effectLst/>
                <a:uLnTx/>
                <a:uFillTx/>
                <a:latin typeface="Calibri" panose="020F0502020204030204"/>
                <a:ea typeface="+mn-ea"/>
                <a:cs typeface="+mn-cs"/>
              </a:rPr>
              <a:t>,</a:t>
            </a:r>
            <a:r>
              <a:rPr kumimoji="0" lang="pt-BR" sz="1600" i="0" u="none" strike="noStrike" kern="1200" cap="none" spc="0" normalizeH="0" noProof="0" dirty="0">
                <a:ln>
                  <a:noFill/>
                </a:ln>
                <a:effectLst/>
                <a:uLnTx/>
                <a:uFillTx/>
                <a:latin typeface="Calibri" panose="020F0502020204030204"/>
                <a:ea typeface="+mn-ea"/>
                <a:cs typeface="+mn-cs"/>
              </a:rPr>
              <a:t> atendendo cerca de </a:t>
            </a:r>
            <a:r>
              <a:rPr kumimoji="0" lang="pt-BR" sz="1600" b="1" i="0" u="none" strike="noStrike" kern="1200" cap="none" spc="0" normalizeH="0" noProof="0" dirty="0">
                <a:ln>
                  <a:noFill/>
                </a:ln>
                <a:solidFill>
                  <a:srgbClr val="ED7D31">
                    <a:lumMod val="75000"/>
                  </a:srgbClr>
                </a:solidFill>
                <a:effectLst/>
                <a:uLnTx/>
                <a:uFillTx/>
                <a:latin typeface="Calibri" panose="020F0502020204030204"/>
                <a:ea typeface="+mn-ea"/>
                <a:cs typeface="+mn-cs"/>
              </a:rPr>
              <a:t>29 mil pessoas </a:t>
            </a:r>
            <a:r>
              <a:rPr kumimoji="0" lang="pt-BR" sz="1600" i="0" u="none" strike="noStrike" kern="1200" cap="none" spc="0" normalizeH="0" noProof="0" dirty="0" smtClean="0">
                <a:ln>
                  <a:noFill/>
                </a:ln>
                <a:effectLst/>
                <a:uLnTx/>
                <a:uFillTx/>
                <a:latin typeface="Calibri" panose="020F0502020204030204"/>
                <a:ea typeface="+mn-ea"/>
                <a:cs typeface="+mn-cs"/>
              </a:rPr>
              <a:t>(</a:t>
            </a:r>
            <a:r>
              <a:rPr kumimoji="0" lang="pt-BR" sz="1600" i="0" u="none" strike="noStrike" kern="1200" cap="none" spc="0" normalizeH="0" noProof="0" dirty="0">
                <a:ln>
                  <a:noFill/>
                </a:ln>
                <a:effectLst/>
                <a:uLnTx/>
                <a:uFillTx/>
                <a:latin typeface="Calibri" panose="020F0502020204030204"/>
                <a:ea typeface="+mn-ea"/>
                <a:cs typeface="+mn-cs"/>
              </a:rPr>
              <a:t>Investimento – </a:t>
            </a:r>
            <a:r>
              <a:rPr kumimoji="0" lang="pt-BR" sz="1600" b="1" i="0" u="none" strike="noStrike" kern="1200" cap="none" spc="0" normalizeH="0" noProof="0" dirty="0">
                <a:ln>
                  <a:noFill/>
                </a:ln>
                <a:solidFill>
                  <a:srgbClr val="ED7D31">
                    <a:lumMod val="75000"/>
                  </a:srgbClr>
                </a:solidFill>
                <a:effectLst/>
                <a:uLnTx/>
                <a:uFillTx/>
                <a:latin typeface="Calibri" panose="020F0502020204030204"/>
                <a:ea typeface="+mn-ea"/>
                <a:cs typeface="+mn-cs"/>
              </a:rPr>
              <a:t>R$ 400 milhões</a:t>
            </a:r>
            <a:r>
              <a:rPr kumimoji="0" lang="pt-BR" sz="1600" i="0" u="none" strike="noStrike" kern="1200" cap="none" spc="0" normalizeH="0" noProof="0" dirty="0">
                <a:ln>
                  <a:noFill/>
                </a:ln>
                <a:effectLst/>
                <a:uLnTx/>
                <a:uFillTx/>
                <a:latin typeface="Calibri" panose="020F0502020204030204"/>
                <a:ea typeface="+mn-ea"/>
                <a:cs typeface="+mn-cs"/>
              </a:rPr>
              <a:t>)</a:t>
            </a:r>
            <a:r>
              <a:rPr kumimoji="0" lang="pt-BR" sz="1600" i="0" u="none" strike="noStrike" kern="1200" cap="none" spc="0" normalizeH="0" baseline="0" noProof="0" dirty="0">
                <a:ln>
                  <a:noFill/>
                </a:ln>
                <a:effectLst/>
                <a:uLnTx/>
                <a:uFillTx/>
                <a:latin typeface="Calibri" panose="020F0502020204030204"/>
                <a:ea typeface="+mn-ea"/>
                <a:cs typeface="+mn-cs"/>
              </a:rPr>
              <a:t>;</a:t>
            </a:r>
          </a:p>
          <a:p>
            <a:pPr marL="171450" marR="0" lvl="0" indent="-17145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pt-BR" sz="1600" i="0" u="none" strike="noStrike" kern="1200" cap="none" spc="0" normalizeH="0" baseline="0" noProof="0" dirty="0">
                <a:ln>
                  <a:noFill/>
                </a:ln>
                <a:effectLst/>
                <a:uLnTx/>
                <a:uFillTx/>
                <a:latin typeface="Calibri" panose="020F0502020204030204"/>
                <a:ea typeface="+mn-ea"/>
                <a:cs typeface="+mn-cs"/>
              </a:rPr>
              <a:t>Prorrogação do </a:t>
            </a:r>
            <a:r>
              <a:rPr kumimoji="0" lang="pt-BR" sz="1600" b="1" i="0" u="none" strike="noStrike" kern="1200" cap="none" spc="0" normalizeH="0" baseline="0" noProof="0" dirty="0">
                <a:ln>
                  <a:noFill/>
                </a:ln>
                <a:solidFill>
                  <a:srgbClr val="B49A00"/>
                </a:solidFill>
                <a:effectLst/>
                <a:uLnTx/>
                <a:uFillTx/>
                <a:latin typeface="Calibri" panose="020F0502020204030204"/>
                <a:ea typeface="+mn-ea"/>
                <a:cs typeface="+mn-cs"/>
              </a:rPr>
              <a:t>Programa Mais Luz para a Amazônia </a:t>
            </a:r>
            <a:r>
              <a:rPr kumimoji="0" lang="pt-BR" sz="1600" i="0" u="none" strike="noStrike" kern="1200" cap="none" spc="0" normalizeH="0" baseline="0" noProof="0" dirty="0">
                <a:ln>
                  <a:noFill/>
                </a:ln>
                <a:effectLst/>
                <a:uLnTx/>
                <a:uFillTx/>
                <a:latin typeface="Calibri" panose="020F0502020204030204"/>
                <a:ea typeface="+mn-ea"/>
                <a:cs typeface="+mn-cs"/>
              </a:rPr>
              <a:t>para o final de </a:t>
            </a:r>
            <a:r>
              <a:rPr kumimoji="0" lang="pt-BR" sz="1600" b="1" i="0" u="none" strike="noStrike" kern="1200" cap="none" spc="0" normalizeH="0" baseline="0" noProof="0" dirty="0">
                <a:ln>
                  <a:noFill/>
                </a:ln>
                <a:solidFill>
                  <a:srgbClr val="B49A00"/>
                </a:solidFill>
                <a:effectLst/>
                <a:uLnTx/>
                <a:uFillTx/>
                <a:latin typeface="Calibri" panose="020F0502020204030204"/>
                <a:ea typeface="+mn-ea"/>
                <a:cs typeface="+mn-cs"/>
              </a:rPr>
              <a:t>2030</a:t>
            </a:r>
            <a:r>
              <a:rPr kumimoji="0" lang="pt-BR" sz="1600" i="0" u="none" strike="noStrike" kern="1200" cap="none" spc="0" normalizeH="0" baseline="0" noProof="0" dirty="0">
                <a:ln>
                  <a:noFill/>
                </a:ln>
                <a:effectLst/>
                <a:uLnTx/>
                <a:uFillTx/>
                <a:latin typeface="Calibri" panose="020F0502020204030204"/>
                <a:ea typeface="+mn-ea"/>
                <a:cs typeface="+mn-cs"/>
              </a:rPr>
              <a:t>, </a:t>
            </a:r>
            <a:r>
              <a:rPr kumimoji="0" lang="pt-BR" sz="1600" i="0" u="none" strike="noStrike" kern="1200" cap="none" spc="0" normalizeH="0" baseline="0" noProof="0" dirty="0" smtClean="0">
                <a:ln>
                  <a:noFill/>
                </a:ln>
                <a:effectLst/>
                <a:uLnTx/>
                <a:uFillTx/>
                <a:latin typeface="Calibri" panose="020F0502020204030204"/>
                <a:ea typeface="+mn-ea"/>
                <a:cs typeface="+mn-cs"/>
              </a:rPr>
              <a:t>acrescentando </a:t>
            </a:r>
            <a:r>
              <a:rPr kumimoji="0" lang="pt-BR" sz="1600" i="0" u="none" strike="noStrike" kern="1200" cap="none" spc="0" normalizeH="0" noProof="0" dirty="0" smtClean="0">
                <a:ln>
                  <a:noFill/>
                </a:ln>
                <a:effectLst/>
                <a:uLnTx/>
                <a:uFillTx/>
                <a:latin typeface="Calibri" panose="020F0502020204030204"/>
                <a:ea typeface="+mn-ea"/>
                <a:cs typeface="+mn-cs"/>
              </a:rPr>
              <a:t>cerca </a:t>
            </a:r>
            <a:r>
              <a:rPr kumimoji="0" lang="pt-BR" sz="1600" i="0" u="none" strike="noStrike" kern="1200" cap="none" spc="0" normalizeH="0" noProof="0" dirty="0">
                <a:ln>
                  <a:noFill/>
                </a:ln>
                <a:effectLst/>
                <a:uLnTx/>
                <a:uFillTx/>
                <a:latin typeface="Calibri" panose="020F0502020204030204"/>
                <a:ea typeface="+mn-ea"/>
                <a:cs typeface="+mn-cs"/>
              </a:rPr>
              <a:t>de </a:t>
            </a:r>
            <a:r>
              <a:rPr kumimoji="0" lang="pt-BR" sz="1600" b="1" i="0" u="none" strike="noStrike" kern="1200" cap="none" spc="0" normalizeH="0" noProof="0" dirty="0">
                <a:ln>
                  <a:noFill/>
                </a:ln>
                <a:solidFill>
                  <a:srgbClr val="B49A00"/>
                </a:solidFill>
                <a:effectLst/>
                <a:uLnTx/>
                <a:uFillTx/>
                <a:latin typeface="Calibri" panose="020F0502020204030204"/>
                <a:ea typeface="+mn-ea"/>
                <a:cs typeface="+mn-cs"/>
              </a:rPr>
              <a:t>210 mil </a:t>
            </a:r>
            <a:r>
              <a:rPr kumimoji="0" lang="pt-BR" sz="1600" i="0" u="none" strike="noStrike" kern="1200" cap="none" spc="0" normalizeH="0" noProof="0" dirty="0" smtClean="0">
                <a:ln>
                  <a:noFill/>
                </a:ln>
                <a:effectLst/>
                <a:uLnTx/>
                <a:uFillTx/>
                <a:latin typeface="Calibri" panose="020F0502020204030204"/>
                <a:ea typeface="+mn-ea"/>
                <a:cs typeface="+mn-cs"/>
              </a:rPr>
              <a:t>famílias a serem atendidas</a:t>
            </a:r>
            <a:r>
              <a:rPr kumimoji="0" lang="pt-BR" sz="1600" i="0" u="none" strike="noStrike" kern="1200" cap="none" spc="0" normalizeH="0" baseline="0" noProof="0" dirty="0" smtClean="0">
                <a:ln>
                  <a:noFill/>
                </a:ln>
                <a:effectLst/>
                <a:uLnTx/>
                <a:uFillTx/>
                <a:latin typeface="Calibri" panose="020F0502020204030204"/>
                <a:ea typeface="+mn-ea"/>
                <a:cs typeface="+mn-cs"/>
              </a:rPr>
              <a:t>;</a:t>
            </a:r>
            <a:endParaRPr kumimoji="0" lang="pt-BR" sz="1600" i="0" u="none" strike="noStrike" kern="1200" cap="none" spc="0" normalizeH="0" baseline="0" noProof="0" dirty="0">
              <a:ln>
                <a:noFill/>
              </a:ln>
              <a:effectLst/>
              <a:uLnTx/>
              <a:uFillTx/>
              <a:latin typeface="Calibri" panose="020F0502020204030204"/>
              <a:ea typeface="+mn-ea"/>
              <a:cs typeface="+mn-cs"/>
            </a:endParaRPr>
          </a:p>
          <a:p>
            <a:pPr marL="171450" marR="0" lvl="0" indent="-17145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pt-BR" sz="1600" b="1" i="0" u="none" strike="noStrike" kern="1200" cap="none" spc="0" normalizeH="0" baseline="0" noProof="0" dirty="0" smtClean="0">
                <a:ln>
                  <a:noFill/>
                </a:ln>
                <a:solidFill>
                  <a:srgbClr val="00973A"/>
                </a:solidFill>
                <a:effectLst/>
                <a:uLnTx/>
                <a:uFillTx/>
                <a:latin typeface="Calibri" panose="020F0502020204030204"/>
                <a:ea typeface="+mn-ea"/>
                <a:cs typeface="+mn-cs"/>
              </a:rPr>
              <a:t>Para </a:t>
            </a:r>
            <a:r>
              <a:rPr kumimoji="0" lang="pt-BR" sz="1600" b="1" i="0" u="none" strike="noStrike" kern="1200" cap="none" spc="0" normalizeH="0" noProof="0" dirty="0" smtClean="0">
                <a:ln>
                  <a:noFill/>
                </a:ln>
                <a:solidFill>
                  <a:srgbClr val="00973A"/>
                </a:solidFill>
                <a:effectLst/>
                <a:uLnTx/>
                <a:uFillTx/>
                <a:latin typeface="Calibri" panose="020F0502020204030204"/>
                <a:ea typeface="+mn-ea"/>
                <a:cs typeface="+mn-cs"/>
              </a:rPr>
              <a:t>2023, </a:t>
            </a:r>
            <a:r>
              <a:rPr kumimoji="0" lang="pt-BR" sz="1600" i="0" u="none" strike="noStrike" kern="1200" cap="none" spc="0" normalizeH="0" noProof="0" dirty="0" smtClean="0">
                <a:ln>
                  <a:noFill/>
                </a:ln>
                <a:effectLst/>
                <a:uLnTx/>
                <a:uFillTx/>
                <a:latin typeface="Calibri" panose="020F0502020204030204"/>
                <a:ea typeface="+mn-ea"/>
                <a:cs typeface="+mn-cs"/>
              </a:rPr>
              <a:t>previsão </a:t>
            </a:r>
            <a:r>
              <a:rPr kumimoji="0" lang="pt-BR" sz="1600" i="0" u="none" strike="noStrike" kern="1200" cap="none" spc="0" normalizeH="0" noProof="0" dirty="0">
                <a:ln>
                  <a:noFill/>
                </a:ln>
                <a:effectLst/>
                <a:uLnTx/>
                <a:uFillTx/>
                <a:latin typeface="Calibri" panose="020F0502020204030204"/>
                <a:ea typeface="+mn-ea"/>
                <a:cs typeface="+mn-cs"/>
              </a:rPr>
              <a:t>de atender </a:t>
            </a:r>
            <a:r>
              <a:rPr kumimoji="0" lang="pt-BR" sz="1600" b="1" i="0" u="none" strike="noStrike" kern="1200" cap="none" spc="0" normalizeH="0" noProof="0" dirty="0">
                <a:ln>
                  <a:noFill/>
                </a:ln>
                <a:solidFill>
                  <a:srgbClr val="00973A"/>
                </a:solidFill>
                <a:effectLst/>
                <a:uLnTx/>
                <a:uFillTx/>
                <a:latin typeface="Calibri" panose="020F0502020204030204"/>
                <a:ea typeface="+mn-ea"/>
                <a:cs typeface="+mn-cs"/>
              </a:rPr>
              <a:t>29.461 famílias</a:t>
            </a:r>
            <a:r>
              <a:rPr kumimoji="0" lang="pt-BR" sz="1600" i="0" u="none" strike="noStrike" kern="1200" cap="none" spc="0" normalizeH="0" noProof="0" dirty="0">
                <a:ln>
                  <a:noFill/>
                </a:ln>
                <a:effectLst/>
                <a:uLnTx/>
                <a:uFillTx/>
                <a:latin typeface="Calibri" panose="020F0502020204030204"/>
                <a:ea typeface="+mn-ea"/>
                <a:cs typeface="+mn-cs"/>
              </a:rPr>
              <a:t>, com investimento </a:t>
            </a:r>
            <a:r>
              <a:rPr kumimoji="0" lang="pt-BR" sz="1600" i="0" u="none" strike="noStrike" kern="1200" cap="none" spc="0" normalizeH="0" noProof="0" dirty="0" smtClean="0">
                <a:ln>
                  <a:noFill/>
                </a:ln>
                <a:effectLst/>
                <a:uLnTx/>
                <a:uFillTx/>
                <a:latin typeface="Calibri" panose="020F0502020204030204"/>
                <a:ea typeface="+mn-ea"/>
                <a:cs typeface="+mn-cs"/>
              </a:rPr>
              <a:t>de </a:t>
            </a:r>
            <a:r>
              <a:rPr kumimoji="0" lang="pt-BR" sz="1600" b="1" i="0" u="none" strike="noStrike" kern="1200" cap="none" spc="0" normalizeH="0" noProof="0" dirty="0">
                <a:ln>
                  <a:noFill/>
                </a:ln>
                <a:solidFill>
                  <a:srgbClr val="00973A"/>
                </a:solidFill>
                <a:effectLst/>
                <a:uLnTx/>
                <a:uFillTx/>
                <a:latin typeface="Calibri" panose="020F0502020204030204"/>
                <a:ea typeface="+mn-ea"/>
                <a:cs typeface="+mn-cs"/>
              </a:rPr>
              <a:t>R$ </a:t>
            </a:r>
            <a:r>
              <a:rPr kumimoji="0" lang="pt-BR" sz="1600" b="1" i="0" u="none" strike="noStrike" kern="1200" cap="none" spc="0" normalizeH="0" noProof="0" dirty="0" smtClean="0">
                <a:ln>
                  <a:noFill/>
                </a:ln>
                <a:solidFill>
                  <a:srgbClr val="00973A"/>
                </a:solidFill>
                <a:effectLst/>
                <a:uLnTx/>
                <a:uFillTx/>
                <a:latin typeface="Calibri" panose="020F0502020204030204"/>
                <a:ea typeface="+mn-ea"/>
                <a:cs typeface="+mn-cs"/>
              </a:rPr>
              <a:t>750 </a:t>
            </a:r>
            <a:r>
              <a:rPr kumimoji="0" lang="pt-BR" sz="1600" b="1" i="0" u="none" strike="noStrike" kern="1200" cap="none" spc="0" normalizeH="0" noProof="0" dirty="0">
                <a:ln>
                  <a:noFill/>
                </a:ln>
                <a:solidFill>
                  <a:srgbClr val="00973A"/>
                </a:solidFill>
                <a:effectLst/>
                <a:uLnTx/>
                <a:uFillTx/>
                <a:latin typeface="Calibri" panose="020F0502020204030204"/>
                <a:ea typeface="+mn-ea"/>
                <a:cs typeface="+mn-cs"/>
              </a:rPr>
              <a:t>milhões</a:t>
            </a:r>
            <a:r>
              <a:rPr kumimoji="0" lang="pt-BR" sz="1600" i="0" u="none" strike="noStrike" kern="1200" cap="none" spc="0" normalizeH="0" noProof="0" dirty="0">
                <a:ln>
                  <a:noFill/>
                </a:ln>
                <a:effectLst/>
                <a:uLnTx/>
                <a:uFillTx/>
                <a:latin typeface="Calibri" panose="020F0502020204030204"/>
                <a:ea typeface="+mn-ea"/>
                <a:cs typeface="+mn-cs"/>
              </a:rPr>
              <a:t>; e</a:t>
            </a:r>
            <a:endParaRPr kumimoji="0" lang="pt-BR" sz="1600" i="0" u="none" strike="noStrike" kern="1200" cap="none" spc="0" normalizeH="0" baseline="0" noProof="0" dirty="0">
              <a:ln>
                <a:noFill/>
              </a:ln>
              <a:effectLst/>
              <a:uLnTx/>
              <a:uFillTx/>
              <a:latin typeface="Calibri" panose="020F0502020204030204"/>
              <a:ea typeface="+mn-ea"/>
              <a:cs typeface="+mn-cs"/>
            </a:endParaRPr>
          </a:p>
          <a:p>
            <a:pPr marL="171450" lvl="0" indent="-171450" algn="just">
              <a:spcBef>
                <a:spcPts val="600"/>
              </a:spcBef>
              <a:spcAft>
                <a:spcPts val="600"/>
              </a:spcAft>
              <a:buFont typeface="Wingdings" panose="05000000000000000000" pitchFamily="2" charset="2"/>
              <a:buChar char="§"/>
            </a:pPr>
            <a:r>
              <a:rPr lang="pt-BR" sz="1600" dirty="0"/>
              <a:t>Estruturação de novas formas de </a:t>
            </a:r>
            <a:r>
              <a:rPr lang="pt-BR" sz="1600" b="1" dirty="0">
                <a:solidFill>
                  <a:srgbClr val="3B67AE"/>
                </a:solidFill>
              </a:rPr>
              <a:t>captação de recursos </a:t>
            </a:r>
            <a:r>
              <a:rPr lang="pt-BR" sz="1600" dirty="0"/>
              <a:t>para redução do uso da CDE (Emendas orçamentárias e recursos de fundos de investimento). </a:t>
            </a:r>
          </a:p>
        </p:txBody>
      </p:sp>
      <p:pic>
        <p:nvPicPr>
          <p:cNvPr id="8" name="Picture 46">
            <a:extLst>
              <a:ext uri="{FF2B5EF4-FFF2-40B4-BE49-F238E27FC236}">
                <a16:creationId xmlns:a16="http://schemas.microsoft.com/office/drawing/2014/main" id="{41EB464A-A9A0-73B9-88EA-DDEDF1866C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9982379" y="130651"/>
            <a:ext cx="1760810" cy="1685481"/>
          </a:xfrm>
          <a:prstGeom prst="rect">
            <a:avLst/>
          </a:prstGeom>
        </p:spPr>
      </p:pic>
      <p:sp>
        <p:nvSpPr>
          <p:cNvPr id="9" name="CaixaDeTexto 8">
            <a:extLst>
              <a:ext uri="{FF2B5EF4-FFF2-40B4-BE49-F238E27FC236}">
                <a16:creationId xmlns:a16="http://schemas.microsoft.com/office/drawing/2014/main" id="{0AF40A39-3B8B-4815-8862-3DE8A9E9008E}"/>
              </a:ext>
            </a:extLst>
          </p:cNvPr>
          <p:cNvSpPr txBox="1"/>
          <p:nvPr/>
        </p:nvSpPr>
        <p:spPr>
          <a:xfrm>
            <a:off x="756088" y="773337"/>
            <a:ext cx="10626103" cy="400110"/>
          </a:xfrm>
          <a:prstGeom prst="rect">
            <a:avLst/>
          </a:prstGeom>
          <a:noFill/>
        </p:spPr>
        <p:txBody>
          <a:bodyPr wrap="square" rtlCol="0">
            <a:spAutoFit/>
          </a:bodyPr>
          <a:lstStyle/>
          <a:p>
            <a:pPr>
              <a:defRPr/>
            </a:pPr>
            <a:r>
              <a:rPr lang="pt-BR" sz="2000" dirty="0" smtClean="0">
                <a:solidFill>
                  <a:srgbClr val="58595B"/>
                </a:solidFill>
              </a:rPr>
              <a:t>Programas Luz para Todos e Mais </a:t>
            </a:r>
            <a:r>
              <a:rPr lang="pt-BR" sz="2000" dirty="0">
                <a:solidFill>
                  <a:srgbClr val="58595B"/>
                </a:solidFill>
              </a:rPr>
              <a:t>Luz Para a Amazônia</a:t>
            </a:r>
          </a:p>
        </p:txBody>
      </p:sp>
      <p:grpSp>
        <p:nvGrpSpPr>
          <p:cNvPr id="10" name="Agrupar 9">
            <a:extLst>
              <a:ext uri="{FF2B5EF4-FFF2-40B4-BE49-F238E27FC236}">
                <a16:creationId xmlns:a16="http://schemas.microsoft.com/office/drawing/2014/main" id="{FBEB893F-99B8-8EA3-AFE0-3930D7D1C3D7}"/>
              </a:ext>
            </a:extLst>
          </p:cNvPr>
          <p:cNvGrpSpPr/>
          <p:nvPr/>
        </p:nvGrpSpPr>
        <p:grpSpPr>
          <a:xfrm>
            <a:off x="9575322" y="1816132"/>
            <a:ext cx="2347615" cy="1705534"/>
            <a:chOff x="2354144" y="961388"/>
            <a:chExt cx="2272928" cy="5106039"/>
          </a:xfrm>
          <a:solidFill>
            <a:schemeClr val="accent4">
              <a:lumMod val="75000"/>
            </a:schemeClr>
          </a:solidFill>
        </p:grpSpPr>
        <p:sp>
          <p:nvSpPr>
            <p:cNvPr id="11" name="Retângulo: Cantos Arredondados 11">
              <a:extLst>
                <a:ext uri="{FF2B5EF4-FFF2-40B4-BE49-F238E27FC236}">
                  <a16:creationId xmlns:a16="http://schemas.microsoft.com/office/drawing/2014/main" id="{72BCDBAC-5FDD-9CAE-1F9F-AB7518EAFE6E}"/>
                </a:ext>
              </a:extLst>
            </p:cNvPr>
            <p:cNvSpPr/>
            <p:nvPr/>
          </p:nvSpPr>
          <p:spPr>
            <a:xfrm>
              <a:off x="2354144" y="961388"/>
              <a:ext cx="2272928" cy="5106039"/>
            </a:xfrm>
            <a:prstGeom prst="roundRect">
              <a:avLst>
                <a:gd name="adj" fmla="val 10000"/>
              </a:avLst>
            </a:prstGeom>
            <a:gr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sp>
          <p:nvSpPr>
            <p:cNvPr id="12" name="Retângulo: Cantos Arredondados 4">
              <a:extLst>
                <a:ext uri="{FF2B5EF4-FFF2-40B4-BE49-F238E27FC236}">
                  <a16:creationId xmlns:a16="http://schemas.microsoft.com/office/drawing/2014/main" id="{9D93080C-5B3A-4CD1-0973-D7A203042D98}"/>
                </a:ext>
              </a:extLst>
            </p:cNvPr>
            <p:cNvSpPr txBox="1"/>
            <p:nvPr/>
          </p:nvSpPr>
          <p:spPr>
            <a:xfrm>
              <a:off x="2400936" y="961388"/>
              <a:ext cx="2153288" cy="444925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t" anchorCtr="1">
              <a:noAutofit/>
            </a:bodyPr>
            <a:lstStyle/>
            <a:p>
              <a:pPr marL="0" marR="0" lvl="0" indent="0" algn="l" defTabSz="889000" rtl="0" eaLnBrk="1" fontAlgn="auto" latinLnBrk="0" hangingPunct="1">
                <a:lnSpc>
                  <a:spcPct val="90000"/>
                </a:lnSpc>
                <a:spcBef>
                  <a:spcPct val="0"/>
                </a:spcBef>
                <a:spcAft>
                  <a:spcPct val="35000"/>
                </a:spcAft>
                <a:buClrTx/>
                <a:buSzTx/>
                <a:buFontTx/>
                <a:buNone/>
                <a:tabLst/>
                <a:defRPr/>
              </a:pPr>
              <a:r>
                <a:rPr kumimoji="0" lang="pt-BR" sz="1800" b="1" i="0" u="none" strike="noStrike" kern="1200" cap="none" spc="0" normalizeH="0" baseline="0" noProof="0" dirty="0">
                  <a:ln>
                    <a:noFill/>
                  </a:ln>
                  <a:solidFill>
                    <a:sysClr val="window" lastClr="FFFFFF"/>
                  </a:solidFill>
                  <a:effectLst/>
                  <a:uLnTx/>
                  <a:uFillTx/>
                  <a:latin typeface="Calibri" panose="020F0502020204030204"/>
                  <a:ea typeface="+mn-ea"/>
                  <a:cs typeface="+mn-cs"/>
                </a:rPr>
                <a:t>Metas - MLA até dezembro de 2030 </a:t>
              </a:r>
            </a:p>
            <a:p>
              <a:pPr marL="285750" marR="0" lvl="0" indent="-285750" algn="l" defTabSz="889000" rtl="0" eaLnBrk="1" fontAlgn="auto" latinLnBrk="0" hangingPunct="1">
                <a:lnSpc>
                  <a:spcPct val="90000"/>
                </a:lnSpc>
                <a:spcBef>
                  <a:spcPct val="0"/>
                </a:spcBef>
                <a:spcAft>
                  <a:spcPct val="35000"/>
                </a:spcAft>
                <a:buClrTx/>
                <a:buSzTx/>
                <a:buFont typeface="Wingdings" panose="05000000000000000000" pitchFamily="2" charset="2"/>
                <a:buChar char="§"/>
                <a:tabLst/>
                <a:defRPr/>
              </a:pPr>
              <a:r>
                <a:rPr kumimoji="0" lang="pt-BR" sz="1400" b="1" i="0" u="none" strike="noStrike" kern="1200" cap="none" spc="0" normalizeH="0" baseline="0" noProof="0" dirty="0">
                  <a:ln>
                    <a:noFill/>
                  </a:ln>
                  <a:solidFill>
                    <a:sysClr val="window" lastClr="FFFFFF"/>
                  </a:solidFill>
                  <a:effectLst/>
                  <a:uLnTx/>
                  <a:uFillTx/>
                  <a:latin typeface="Calibri" panose="020F0502020204030204"/>
                  <a:ea typeface="+mn-ea"/>
                  <a:cs typeface="+mn-cs"/>
                </a:rPr>
                <a:t>Inicial de 219.221</a:t>
              </a:r>
            </a:p>
            <a:p>
              <a:pPr marL="285750" marR="0" lvl="0" indent="-285750" algn="l" defTabSz="889000" rtl="0" eaLnBrk="1" fontAlgn="auto" latinLnBrk="0" hangingPunct="1">
                <a:lnSpc>
                  <a:spcPct val="90000"/>
                </a:lnSpc>
                <a:spcBef>
                  <a:spcPct val="0"/>
                </a:spcBef>
                <a:spcAft>
                  <a:spcPct val="35000"/>
                </a:spcAft>
                <a:buClrTx/>
                <a:buSzTx/>
                <a:buFont typeface="Wingdings" panose="05000000000000000000" pitchFamily="2" charset="2"/>
                <a:buChar char="§"/>
                <a:tabLst/>
                <a:defRPr/>
              </a:pPr>
              <a:r>
                <a:rPr kumimoji="0" lang="pt-BR" sz="1400" b="1" i="0" u="none" strike="noStrike" kern="1200" cap="none" spc="0" normalizeH="0" baseline="0" noProof="0" dirty="0">
                  <a:ln>
                    <a:noFill/>
                  </a:ln>
                  <a:solidFill>
                    <a:sysClr val="window" lastClr="FFFFFF"/>
                  </a:solidFill>
                  <a:effectLst/>
                  <a:uLnTx/>
                  <a:uFillTx/>
                  <a:latin typeface="Calibri" panose="020F0502020204030204"/>
                  <a:ea typeface="+mn-ea"/>
                  <a:cs typeface="+mn-cs"/>
                </a:rPr>
                <a:t>Investimento previsto de R$ 11 bilhões</a:t>
              </a:r>
            </a:p>
          </p:txBody>
        </p:sp>
      </p:grpSp>
      <p:sp>
        <p:nvSpPr>
          <p:cNvPr id="2" name="Retângulo 1">
            <a:extLst>
              <a:ext uri="{FF2B5EF4-FFF2-40B4-BE49-F238E27FC236}">
                <a16:creationId xmlns:a16="http://schemas.microsoft.com/office/drawing/2014/main" id="{B81A2162-0D27-1BFC-1EAE-E4968E3809A2}"/>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CaixaDeTexto 13">
            <a:extLst>
              <a:ext uri="{FF2B5EF4-FFF2-40B4-BE49-F238E27FC236}">
                <a16:creationId xmlns:a16="http://schemas.microsoft.com/office/drawing/2014/main" id="{29F45211-B397-4725-A5C8-E20644D4DFD8}"/>
              </a:ext>
            </a:extLst>
          </p:cNvPr>
          <p:cNvSpPr txBox="1"/>
          <p:nvPr/>
        </p:nvSpPr>
        <p:spPr>
          <a:xfrm>
            <a:off x="1180090" y="4770585"/>
            <a:ext cx="7671244" cy="1384995"/>
          </a:xfrm>
          <a:prstGeom prst="rect">
            <a:avLst/>
          </a:prstGeom>
          <a:noFill/>
        </p:spPr>
        <p:txBody>
          <a:bodyPr wrap="square" rtlCol="0">
            <a:spAutoFit/>
          </a:bodyPr>
          <a:lstStyle/>
          <a:p>
            <a:pPr marL="171450" marR="0" lvl="0" indent="-17145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pt-BR" sz="1600" b="1" i="0" u="none" strike="noStrike" kern="1200" cap="none" spc="0" normalizeH="0" baseline="0" noProof="0" dirty="0" smtClean="0">
                <a:ln>
                  <a:noFill/>
                </a:ln>
                <a:solidFill>
                  <a:srgbClr val="ED7D31">
                    <a:lumMod val="75000"/>
                  </a:srgbClr>
                </a:solidFill>
                <a:effectLst/>
                <a:uLnTx/>
                <a:uFillTx/>
                <a:latin typeface="Calibri" panose="020F0502020204030204"/>
                <a:ea typeface="+mn-ea"/>
                <a:cs typeface="+mn-cs"/>
              </a:rPr>
              <a:t>57.165 </a:t>
            </a:r>
            <a:r>
              <a:rPr kumimoji="0" lang="pt-BR" sz="16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ligações</a:t>
            </a:r>
            <a:r>
              <a:rPr kumimoji="0" lang="pt-BR" sz="1600" i="0" u="none" strike="noStrike" kern="1200" cap="none" spc="0" normalizeH="0" baseline="0" noProof="0" dirty="0">
                <a:ln>
                  <a:noFill/>
                </a:ln>
                <a:effectLst/>
                <a:uLnTx/>
                <a:uFillTx/>
                <a:latin typeface="Calibri" panose="020F0502020204030204"/>
                <a:ea typeface="+mn-ea"/>
                <a:cs typeface="+mn-cs"/>
              </a:rPr>
              <a:t>,</a:t>
            </a:r>
            <a:r>
              <a:rPr kumimoji="0" lang="pt-BR" sz="1600" i="0" u="none" strike="noStrike" kern="1200" cap="none" spc="0" normalizeH="0" noProof="0" dirty="0">
                <a:ln>
                  <a:noFill/>
                </a:ln>
                <a:effectLst/>
                <a:uLnTx/>
                <a:uFillTx/>
                <a:latin typeface="Calibri" panose="020F0502020204030204"/>
                <a:ea typeface="+mn-ea"/>
                <a:cs typeface="+mn-cs"/>
              </a:rPr>
              <a:t> atendendo cerca de </a:t>
            </a:r>
            <a:r>
              <a:rPr kumimoji="0" lang="pt-BR" sz="1600" b="1" i="0" u="none" strike="noStrike" kern="1200" cap="none" spc="0" normalizeH="0" noProof="0" dirty="0">
                <a:ln>
                  <a:noFill/>
                </a:ln>
                <a:solidFill>
                  <a:srgbClr val="ED7D31">
                    <a:lumMod val="75000"/>
                  </a:srgbClr>
                </a:solidFill>
                <a:effectLst/>
                <a:uLnTx/>
                <a:uFillTx/>
                <a:latin typeface="Calibri" panose="020F0502020204030204"/>
                <a:ea typeface="+mn-ea"/>
                <a:cs typeface="+mn-cs"/>
              </a:rPr>
              <a:t>228 mil pessoas </a:t>
            </a:r>
            <a:r>
              <a:rPr kumimoji="0" lang="pt-BR" sz="1600" i="0" u="none" strike="noStrike" kern="1200" cap="none" spc="0" normalizeH="0" noProof="0" dirty="0" smtClean="0">
                <a:ln>
                  <a:noFill/>
                </a:ln>
                <a:effectLst/>
                <a:uLnTx/>
                <a:uFillTx/>
                <a:latin typeface="Calibri" panose="020F0502020204030204"/>
                <a:ea typeface="+mn-ea"/>
                <a:cs typeface="+mn-cs"/>
              </a:rPr>
              <a:t>(</a:t>
            </a:r>
            <a:r>
              <a:rPr kumimoji="0" lang="pt-BR" sz="1600" i="0" u="none" strike="noStrike" kern="1200" cap="none" spc="0" normalizeH="0" noProof="0" dirty="0">
                <a:ln>
                  <a:noFill/>
                </a:ln>
                <a:effectLst/>
                <a:uLnTx/>
                <a:uFillTx/>
                <a:latin typeface="Calibri" panose="020F0502020204030204"/>
                <a:ea typeface="+mn-ea"/>
                <a:cs typeface="+mn-cs"/>
              </a:rPr>
              <a:t>Investimento – </a:t>
            </a:r>
            <a:r>
              <a:rPr kumimoji="0" lang="pt-BR" sz="1600" b="1" i="0" u="none" strike="noStrike" kern="1200" cap="none" spc="0" normalizeH="0" noProof="0" dirty="0">
                <a:ln>
                  <a:noFill/>
                </a:ln>
                <a:solidFill>
                  <a:srgbClr val="ED7D31">
                    <a:lumMod val="75000"/>
                  </a:srgbClr>
                </a:solidFill>
                <a:effectLst/>
                <a:uLnTx/>
                <a:uFillTx/>
                <a:latin typeface="Calibri" panose="020F0502020204030204"/>
                <a:ea typeface="+mn-ea"/>
                <a:cs typeface="+mn-cs"/>
              </a:rPr>
              <a:t>R$ 375 milhões</a:t>
            </a:r>
            <a:r>
              <a:rPr kumimoji="0" lang="pt-BR" sz="1600" i="0" u="none" strike="noStrike" kern="1200" cap="none" spc="0" normalizeH="0" noProof="0" dirty="0">
                <a:ln>
                  <a:noFill/>
                </a:ln>
                <a:effectLst/>
                <a:uLnTx/>
                <a:uFillTx/>
                <a:latin typeface="Calibri" panose="020F0502020204030204"/>
                <a:ea typeface="+mn-ea"/>
                <a:cs typeface="+mn-cs"/>
              </a:rPr>
              <a:t>)</a:t>
            </a:r>
            <a:r>
              <a:rPr kumimoji="0" lang="pt-BR" sz="1600" i="0" u="none" strike="noStrike" kern="1200" cap="none" spc="0" normalizeH="0" baseline="0" noProof="0" dirty="0">
                <a:ln>
                  <a:noFill/>
                </a:ln>
                <a:effectLst/>
                <a:uLnTx/>
                <a:uFillTx/>
                <a:latin typeface="Calibri" panose="020F0502020204030204"/>
                <a:ea typeface="+mn-ea"/>
                <a:cs typeface="+mn-cs"/>
              </a:rPr>
              <a:t>;</a:t>
            </a:r>
          </a:p>
          <a:p>
            <a:pPr marL="171450" marR="0" lvl="0" indent="-17145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pt-BR" sz="1600" i="0" u="none" strike="noStrike" kern="1200" cap="none" spc="0" normalizeH="0" baseline="0" noProof="0" dirty="0">
                <a:ln>
                  <a:noFill/>
                </a:ln>
                <a:effectLst/>
                <a:uLnTx/>
                <a:uFillTx/>
                <a:latin typeface="Calibri" panose="020F0502020204030204"/>
                <a:ea typeface="+mn-ea"/>
                <a:cs typeface="+mn-cs"/>
              </a:rPr>
              <a:t>Prorrogação do </a:t>
            </a:r>
            <a:r>
              <a:rPr kumimoji="0" lang="pt-BR" sz="1600" b="1" i="0" u="none" strike="noStrike" kern="1200" cap="none" spc="0" normalizeH="0" baseline="0" noProof="0" dirty="0">
                <a:ln>
                  <a:noFill/>
                </a:ln>
                <a:solidFill>
                  <a:srgbClr val="B49A00"/>
                </a:solidFill>
                <a:effectLst/>
                <a:uLnTx/>
                <a:uFillTx/>
                <a:latin typeface="Calibri" panose="020F0502020204030204"/>
                <a:ea typeface="+mn-ea"/>
                <a:cs typeface="+mn-cs"/>
              </a:rPr>
              <a:t>Programa Luz para Todos </a:t>
            </a:r>
            <a:r>
              <a:rPr kumimoji="0" lang="pt-BR" sz="1600" i="0" u="none" strike="noStrike" kern="1200" cap="none" spc="0" normalizeH="0" baseline="0" noProof="0" dirty="0">
                <a:ln>
                  <a:noFill/>
                </a:ln>
                <a:effectLst/>
                <a:uLnTx/>
                <a:uFillTx/>
                <a:latin typeface="Calibri" panose="020F0502020204030204"/>
                <a:ea typeface="+mn-ea"/>
                <a:cs typeface="+mn-cs"/>
              </a:rPr>
              <a:t>para o final de </a:t>
            </a:r>
            <a:r>
              <a:rPr kumimoji="0" lang="pt-BR" sz="1600" b="1" i="0" u="none" strike="noStrike" kern="1200" cap="none" spc="0" normalizeH="0" baseline="0" noProof="0" dirty="0">
                <a:ln>
                  <a:noFill/>
                </a:ln>
                <a:solidFill>
                  <a:srgbClr val="B49A00"/>
                </a:solidFill>
                <a:effectLst/>
                <a:uLnTx/>
                <a:uFillTx/>
                <a:latin typeface="Calibri" panose="020F0502020204030204"/>
                <a:ea typeface="+mn-ea"/>
                <a:cs typeface="+mn-cs"/>
              </a:rPr>
              <a:t>2026</a:t>
            </a:r>
            <a:r>
              <a:rPr kumimoji="0" lang="pt-BR" sz="1600" i="0" u="none" strike="noStrike" kern="1200" cap="none" spc="0" normalizeH="0" baseline="0" noProof="0" dirty="0">
                <a:ln>
                  <a:noFill/>
                </a:ln>
                <a:effectLst/>
                <a:uLnTx/>
                <a:uFillTx/>
                <a:latin typeface="Calibri" panose="020F0502020204030204"/>
              </a:rPr>
              <a:t>, </a:t>
            </a:r>
            <a:r>
              <a:rPr lang="pt-BR" sz="1600" dirty="0" smtClean="0">
                <a:latin typeface="Calibri" panose="020F0502020204030204"/>
              </a:rPr>
              <a:t>acrescentando </a:t>
            </a:r>
            <a:r>
              <a:rPr kumimoji="0" lang="pt-BR" sz="1600" i="0" u="none" strike="noStrike" kern="1200" cap="none" spc="0" normalizeH="0" noProof="0" dirty="0" smtClean="0">
                <a:ln>
                  <a:noFill/>
                </a:ln>
                <a:effectLst/>
                <a:uLnTx/>
                <a:uFillTx/>
                <a:latin typeface="Calibri" panose="020F0502020204030204"/>
              </a:rPr>
              <a:t>cerca </a:t>
            </a:r>
            <a:r>
              <a:rPr kumimoji="0" lang="pt-BR" sz="1600" i="0" u="none" strike="noStrike" kern="1200" cap="none" spc="0" normalizeH="0" noProof="0" dirty="0">
                <a:ln>
                  <a:noFill/>
                </a:ln>
                <a:effectLst/>
                <a:uLnTx/>
                <a:uFillTx/>
                <a:latin typeface="Calibri" panose="020F0502020204030204"/>
              </a:rPr>
              <a:t>de </a:t>
            </a:r>
            <a:r>
              <a:rPr kumimoji="0" lang="pt-BR" sz="1600" b="1" i="0" u="none" strike="noStrike" kern="1200" cap="none" spc="0" normalizeH="0" noProof="0" dirty="0">
                <a:ln>
                  <a:noFill/>
                </a:ln>
                <a:solidFill>
                  <a:srgbClr val="B49A00"/>
                </a:solidFill>
                <a:effectLst/>
                <a:uLnTx/>
                <a:uFillTx/>
                <a:latin typeface="Calibri" panose="020F0502020204030204"/>
                <a:ea typeface="+mn-ea"/>
                <a:cs typeface="+mn-cs"/>
              </a:rPr>
              <a:t>133 mil </a:t>
            </a:r>
            <a:r>
              <a:rPr kumimoji="0" lang="pt-BR" sz="1600" i="0" u="none" strike="noStrike" kern="1200" cap="none" spc="0" normalizeH="0" noProof="0" dirty="0" smtClean="0">
                <a:ln>
                  <a:noFill/>
                </a:ln>
                <a:effectLst/>
                <a:uLnTx/>
                <a:uFillTx/>
                <a:latin typeface="Calibri" panose="020F0502020204030204"/>
                <a:ea typeface="+mn-ea"/>
                <a:cs typeface="+mn-cs"/>
              </a:rPr>
              <a:t>famílias a serem atendidas</a:t>
            </a:r>
            <a:r>
              <a:rPr kumimoji="0" lang="pt-BR" sz="1600" i="0" u="none" strike="noStrike" kern="1200" cap="none" spc="0" normalizeH="0" baseline="0" noProof="0" dirty="0" smtClean="0">
                <a:ln>
                  <a:noFill/>
                </a:ln>
                <a:effectLst/>
                <a:uLnTx/>
                <a:uFillTx/>
                <a:latin typeface="Calibri" panose="020F0502020204030204"/>
                <a:ea typeface="+mn-ea"/>
                <a:cs typeface="+mn-cs"/>
              </a:rPr>
              <a:t>;</a:t>
            </a:r>
            <a:endParaRPr kumimoji="0" lang="pt-BR" sz="1600" i="0" u="none" strike="noStrike" kern="1200" cap="none" spc="0" normalizeH="0" baseline="0" noProof="0" dirty="0">
              <a:ln>
                <a:noFill/>
              </a:ln>
              <a:effectLst/>
              <a:uLnTx/>
              <a:uFillTx/>
              <a:latin typeface="Calibri" panose="020F0502020204030204"/>
              <a:ea typeface="+mn-ea"/>
              <a:cs typeface="+mn-cs"/>
            </a:endParaRPr>
          </a:p>
          <a:p>
            <a:pPr marL="171450" marR="0" lvl="0" indent="-17145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pt-BR" sz="1600" b="1" i="0" u="none" strike="noStrike" kern="1200" cap="none" spc="0" normalizeH="0" baseline="0" noProof="0" dirty="0" smtClean="0">
                <a:ln>
                  <a:noFill/>
                </a:ln>
                <a:solidFill>
                  <a:srgbClr val="00973A"/>
                </a:solidFill>
                <a:effectLst/>
                <a:uLnTx/>
                <a:uFillTx/>
                <a:latin typeface="Calibri" panose="020F0502020204030204"/>
                <a:ea typeface="+mn-ea"/>
                <a:cs typeface="+mn-cs"/>
              </a:rPr>
              <a:t>Para </a:t>
            </a:r>
            <a:r>
              <a:rPr kumimoji="0" lang="pt-BR" sz="1600" b="1" i="0" u="none" strike="noStrike" kern="1200" cap="none" spc="0" normalizeH="0" noProof="0" dirty="0" smtClean="0">
                <a:ln>
                  <a:noFill/>
                </a:ln>
                <a:solidFill>
                  <a:srgbClr val="00973A"/>
                </a:solidFill>
                <a:effectLst/>
                <a:uLnTx/>
                <a:uFillTx/>
                <a:latin typeface="Calibri" panose="020F0502020204030204"/>
                <a:ea typeface="+mn-ea"/>
                <a:cs typeface="+mn-cs"/>
              </a:rPr>
              <a:t>2023, </a:t>
            </a:r>
            <a:r>
              <a:rPr lang="pt-BR" sz="1600" dirty="0">
                <a:latin typeface="Calibri" panose="020F0502020204030204"/>
              </a:rPr>
              <a:t>p</a:t>
            </a:r>
            <a:r>
              <a:rPr kumimoji="0" lang="pt-BR" sz="1600" i="0" u="none" strike="noStrike" kern="1200" cap="none" spc="0" normalizeH="0" noProof="0" dirty="0" smtClean="0">
                <a:ln>
                  <a:noFill/>
                </a:ln>
                <a:effectLst/>
                <a:uLnTx/>
                <a:uFillTx/>
                <a:latin typeface="Calibri" panose="020F0502020204030204"/>
                <a:ea typeface="+mn-ea"/>
                <a:cs typeface="+mn-cs"/>
              </a:rPr>
              <a:t>revisão </a:t>
            </a:r>
            <a:r>
              <a:rPr kumimoji="0" lang="pt-BR" sz="1600" i="0" u="none" strike="noStrike" kern="1200" cap="none" spc="0" normalizeH="0" noProof="0" dirty="0">
                <a:ln>
                  <a:noFill/>
                </a:ln>
                <a:effectLst/>
                <a:uLnTx/>
                <a:uFillTx/>
                <a:latin typeface="Calibri" panose="020F0502020204030204"/>
                <a:ea typeface="+mn-ea"/>
                <a:cs typeface="+mn-cs"/>
              </a:rPr>
              <a:t>de atender </a:t>
            </a:r>
            <a:r>
              <a:rPr kumimoji="0" lang="pt-BR" sz="1600" b="1" i="0" u="none" strike="noStrike" kern="1200" cap="none" spc="0" normalizeH="0" noProof="0" dirty="0">
                <a:ln>
                  <a:noFill/>
                </a:ln>
                <a:solidFill>
                  <a:srgbClr val="00973A"/>
                </a:solidFill>
                <a:effectLst/>
                <a:uLnTx/>
                <a:uFillTx/>
                <a:latin typeface="Calibri" panose="020F0502020204030204"/>
                <a:ea typeface="+mn-ea"/>
                <a:cs typeface="+mn-cs"/>
              </a:rPr>
              <a:t>74.956 famílias</a:t>
            </a:r>
            <a:r>
              <a:rPr kumimoji="0" lang="pt-BR" sz="1600" i="0" u="none" strike="noStrike" kern="1200" cap="none" spc="0" normalizeH="0" noProof="0" dirty="0">
                <a:ln>
                  <a:noFill/>
                </a:ln>
                <a:effectLst/>
                <a:uLnTx/>
                <a:uFillTx/>
                <a:latin typeface="Calibri" panose="020F0502020204030204"/>
                <a:ea typeface="+mn-ea"/>
                <a:cs typeface="+mn-cs"/>
              </a:rPr>
              <a:t>, com investimento </a:t>
            </a:r>
            <a:r>
              <a:rPr kumimoji="0" lang="pt-BR" sz="1600" i="0" u="none" strike="noStrike" kern="1200" cap="none" spc="0" normalizeH="0" noProof="0" dirty="0" smtClean="0">
                <a:ln>
                  <a:noFill/>
                </a:ln>
                <a:effectLst/>
                <a:uLnTx/>
                <a:uFillTx/>
                <a:latin typeface="Calibri" panose="020F0502020204030204"/>
                <a:ea typeface="+mn-ea"/>
                <a:cs typeface="+mn-cs"/>
              </a:rPr>
              <a:t>de </a:t>
            </a:r>
            <a:r>
              <a:rPr kumimoji="0" lang="pt-BR" sz="1600" b="1" i="0" u="none" strike="noStrike" kern="1200" cap="none" spc="0" normalizeH="0" noProof="0" dirty="0" smtClean="0">
                <a:ln>
                  <a:noFill/>
                </a:ln>
                <a:solidFill>
                  <a:srgbClr val="00973A"/>
                </a:solidFill>
                <a:effectLst/>
                <a:uLnTx/>
                <a:uFillTx/>
                <a:latin typeface="Calibri" panose="020F0502020204030204"/>
                <a:ea typeface="+mn-ea"/>
                <a:cs typeface="+mn-cs"/>
              </a:rPr>
              <a:t>R</a:t>
            </a:r>
            <a:r>
              <a:rPr kumimoji="0" lang="pt-BR" sz="1600" b="1" i="0" u="none" strike="noStrike" kern="1200" cap="none" spc="0" normalizeH="0" noProof="0" dirty="0">
                <a:ln>
                  <a:noFill/>
                </a:ln>
                <a:solidFill>
                  <a:srgbClr val="00973A"/>
                </a:solidFill>
                <a:effectLst/>
                <a:uLnTx/>
                <a:uFillTx/>
                <a:latin typeface="Calibri" panose="020F0502020204030204"/>
                <a:ea typeface="+mn-ea"/>
                <a:cs typeface="+mn-cs"/>
              </a:rPr>
              <a:t>$ </a:t>
            </a:r>
            <a:r>
              <a:rPr kumimoji="0" lang="pt-BR" sz="1600" b="1" i="0" u="none" strike="noStrike" kern="1200" cap="none" spc="0" normalizeH="0" noProof="0" dirty="0" smtClean="0">
                <a:ln>
                  <a:noFill/>
                </a:ln>
                <a:solidFill>
                  <a:srgbClr val="00973A"/>
                </a:solidFill>
                <a:effectLst/>
                <a:uLnTx/>
                <a:uFillTx/>
                <a:latin typeface="Calibri" panose="020F0502020204030204"/>
                <a:ea typeface="+mn-ea"/>
                <a:cs typeface="+mn-cs"/>
              </a:rPr>
              <a:t>870 </a:t>
            </a:r>
            <a:r>
              <a:rPr kumimoji="0" lang="pt-BR" sz="1600" b="1" i="0" u="none" strike="noStrike" kern="1200" cap="none" spc="0" normalizeH="0" noProof="0" dirty="0">
                <a:ln>
                  <a:noFill/>
                </a:ln>
                <a:solidFill>
                  <a:srgbClr val="00973A"/>
                </a:solidFill>
                <a:effectLst/>
                <a:uLnTx/>
                <a:uFillTx/>
                <a:latin typeface="Calibri" panose="020F0502020204030204"/>
                <a:ea typeface="+mn-ea"/>
                <a:cs typeface="+mn-cs"/>
              </a:rPr>
              <a:t>milhões</a:t>
            </a:r>
            <a:r>
              <a:rPr kumimoji="0" lang="pt-BR" sz="1600" i="0" u="none" strike="noStrike" kern="1200" cap="none" spc="0" normalizeH="0" noProof="0" dirty="0">
                <a:ln>
                  <a:noFill/>
                </a:ln>
                <a:effectLst/>
                <a:uLnTx/>
                <a:uFillTx/>
                <a:latin typeface="Calibri" panose="020F0502020204030204"/>
              </a:rPr>
              <a:t>.</a:t>
            </a:r>
            <a:endParaRPr lang="pt-BR" sz="1600" dirty="0"/>
          </a:p>
        </p:txBody>
      </p:sp>
      <p:grpSp>
        <p:nvGrpSpPr>
          <p:cNvPr id="15" name="Agrupar 14">
            <a:extLst>
              <a:ext uri="{FF2B5EF4-FFF2-40B4-BE49-F238E27FC236}">
                <a16:creationId xmlns:a16="http://schemas.microsoft.com/office/drawing/2014/main" id="{CD90CA62-41D6-5969-214C-68CBE78AD821}"/>
              </a:ext>
            </a:extLst>
          </p:cNvPr>
          <p:cNvGrpSpPr/>
          <p:nvPr/>
        </p:nvGrpSpPr>
        <p:grpSpPr>
          <a:xfrm>
            <a:off x="9707118" y="4476370"/>
            <a:ext cx="2311331" cy="2329173"/>
            <a:chOff x="2341116" y="0"/>
            <a:chExt cx="2272928" cy="5106039"/>
          </a:xfrm>
          <a:solidFill>
            <a:schemeClr val="accent1">
              <a:lumMod val="75000"/>
            </a:schemeClr>
          </a:solidFill>
        </p:grpSpPr>
        <p:sp>
          <p:nvSpPr>
            <p:cNvPr id="16" name="Retângulo: Cantos Arredondados 8">
              <a:extLst>
                <a:ext uri="{FF2B5EF4-FFF2-40B4-BE49-F238E27FC236}">
                  <a16:creationId xmlns:a16="http://schemas.microsoft.com/office/drawing/2014/main" id="{64A4CA55-66B4-48A0-22CF-8A6DCDAB41DB}"/>
                </a:ext>
              </a:extLst>
            </p:cNvPr>
            <p:cNvSpPr/>
            <p:nvPr/>
          </p:nvSpPr>
          <p:spPr>
            <a:xfrm>
              <a:off x="2341116" y="0"/>
              <a:ext cx="2272928" cy="5106039"/>
            </a:xfrm>
            <a:prstGeom prst="roundRect">
              <a:avLst>
                <a:gd name="adj" fmla="val 10000"/>
              </a:avLst>
            </a:prstGeom>
            <a:gr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sp>
          <p:nvSpPr>
            <p:cNvPr id="17" name="Retângulo: Cantos Arredondados 4">
              <a:extLst>
                <a:ext uri="{FF2B5EF4-FFF2-40B4-BE49-F238E27FC236}">
                  <a16:creationId xmlns:a16="http://schemas.microsoft.com/office/drawing/2014/main" id="{CE83AE9D-456F-FF92-5EAB-6B1C616D0E0B}"/>
                </a:ext>
              </a:extLst>
            </p:cNvPr>
            <p:cNvSpPr txBox="1"/>
            <p:nvPr/>
          </p:nvSpPr>
          <p:spPr>
            <a:xfrm>
              <a:off x="2441532" y="315097"/>
              <a:ext cx="2072096" cy="4211388"/>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t" anchorCtr="1">
              <a:noAutofit/>
            </a:bodyPr>
            <a:lstStyle/>
            <a:p>
              <a:pPr marL="0" marR="0" lvl="0" indent="0" algn="just" defTabSz="889000" rtl="0" eaLnBrk="1" fontAlgn="auto" latinLnBrk="0" hangingPunct="1">
                <a:lnSpc>
                  <a:spcPct val="90000"/>
                </a:lnSpc>
                <a:spcBef>
                  <a:spcPct val="0"/>
                </a:spcBef>
                <a:spcAft>
                  <a:spcPct val="35000"/>
                </a:spcAft>
                <a:buClrTx/>
                <a:buSzTx/>
                <a:buFontTx/>
                <a:buNone/>
                <a:tabLst/>
                <a:defRPr/>
              </a:pPr>
              <a:r>
                <a:rPr kumimoji="0" lang="pt-BR" sz="1800" b="1" i="0" u="none" strike="noStrike" kern="1200" cap="none" spc="0" normalizeH="0" baseline="0" noProof="0" dirty="0">
                  <a:ln>
                    <a:noFill/>
                  </a:ln>
                  <a:solidFill>
                    <a:sysClr val="window" lastClr="FFFFFF"/>
                  </a:solidFill>
                  <a:effectLst/>
                  <a:uLnTx/>
                  <a:uFillTx/>
                  <a:latin typeface="Calibri" panose="020F0502020204030204"/>
                  <a:ea typeface="+mn-ea"/>
                  <a:cs typeface="+mn-cs"/>
                </a:rPr>
                <a:t>Metas LPT até dezembro de 2026</a:t>
              </a:r>
            </a:p>
            <a:p>
              <a:pPr marL="285750" marR="0" lvl="0" indent="-285750" algn="just" defTabSz="889000" rtl="0" eaLnBrk="1" fontAlgn="auto" latinLnBrk="0" hangingPunct="1">
                <a:lnSpc>
                  <a:spcPct val="90000"/>
                </a:lnSpc>
                <a:spcBef>
                  <a:spcPts val="600"/>
                </a:spcBef>
                <a:spcAft>
                  <a:spcPct val="35000"/>
                </a:spcAft>
                <a:buClrTx/>
                <a:buSzTx/>
                <a:buFont typeface="Wingdings" panose="05000000000000000000" pitchFamily="2" charset="2"/>
                <a:buChar char="§"/>
                <a:tabLst/>
                <a:defRPr/>
              </a:pPr>
              <a:r>
                <a:rPr kumimoji="0" lang="pt-BR" sz="1400" b="1" i="0" u="none" strike="noStrike" kern="1200" cap="none" spc="0" normalizeH="0" baseline="0" noProof="0" dirty="0">
                  <a:ln>
                    <a:noFill/>
                  </a:ln>
                  <a:solidFill>
                    <a:sysClr val="window" lastClr="FFFFFF"/>
                  </a:solidFill>
                  <a:effectLst/>
                  <a:uLnTx/>
                  <a:uFillTx/>
                  <a:latin typeface="Calibri" panose="020F0502020204030204"/>
                  <a:ea typeface="+mn-ea"/>
                  <a:cs typeface="+mn-cs"/>
                </a:rPr>
                <a:t>133.756 domicílios a serem atendidos</a:t>
              </a:r>
            </a:p>
            <a:p>
              <a:pPr marL="285750" marR="0" lvl="0" indent="-285750" algn="just" defTabSz="889000" rtl="0" eaLnBrk="1" fontAlgn="auto" latinLnBrk="0" hangingPunct="1">
                <a:lnSpc>
                  <a:spcPct val="90000"/>
                </a:lnSpc>
                <a:spcBef>
                  <a:spcPts val="600"/>
                </a:spcBef>
                <a:spcAft>
                  <a:spcPts val="600"/>
                </a:spcAft>
                <a:buClrTx/>
                <a:buSzTx/>
                <a:buFont typeface="Wingdings" panose="05000000000000000000" pitchFamily="2" charset="2"/>
                <a:buChar char="§"/>
                <a:tabLst/>
                <a:defRPr/>
              </a:pPr>
              <a:r>
                <a:rPr kumimoji="0" lang="pt-BR" sz="1400" b="1" i="0" u="none" strike="noStrike" kern="1200" cap="none" spc="0" normalizeH="0" baseline="0" noProof="0" dirty="0">
                  <a:ln>
                    <a:noFill/>
                  </a:ln>
                  <a:solidFill>
                    <a:sysClr val="window" lastClr="FFFFFF"/>
                  </a:solidFill>
                  <a:effectLst/>
                  <a:uLnTx/>
                  <a:uFillTx/>
                  <a:latin typeface="Calibri" panose="020F0502020204030204"/>
                  <a:ea typeface="+mn-ea"/>
                  <a:cs typeface="+mn-cs"/>
                </a:rPr>
                <a:t>Investimento previsto de R$ 2,2 bilhões</a:t>
              </a:r>
            </a:p>
          </p:txBody>
        </p:sp>
      </p:grpSp>
      <p:sp>
        <p:nvSpPr>
          <p:cNvPr id="18" name="CaixaDeTexto 17">
            <a:extLst>
              <a:ext uri="{FF2B5EF4-FFF2-40B4-BE49-F238E27FC236}">
                <a16:creationId xmlns:a16="http://schemas.microsoft.com/office/drawing/2014/main" id="{159A56FC-691C-4D46-BC60-ACD888CCD1C2}"/>
              </a:ext>
            </a:extLst>
          </p:cNvPr>
          <p:cNvSpPr txBox="1"/>
          <p:nvPr/>
        </p:nvSpPr>
        <p:spPr>
          <a:xfrm>
            <a:off x="836086" y="4250773"/>
            <a:ext cx="4704219" cy="3693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smtClean="0">
                <a:ln>
                  <a:noFill/>
                </a:ln>
                <a:solidFill>
                  <a:srgbClr val="58595B"/>
                </a:solidFill>
                <a:effectLst/>
                <a:uLnTx/>
                <a:uFillTx/>
                <a:latin typeface="Calibri" panose="020F0502020204030204"/>
                <a:ea typeface="+mn-ea"/>
                <a:cs typeface="+mn-cs"/>
              </a:rPr>
              <a:t>LPT - PRINCIPAIS </a:t>
            </a:r>
            <a:r>
              <a:rPr kumimoji="0" lang="pt-BR" sz="1800" b="1" i="0" u="none" strike="noStrike" kern="1200" cap="none" spc="0" normalizeH="0" baseline="0" noProof="0" dirty="0">
                <a:ln>
                  <a:noFill/>
                </a:ln>
                <a:solidFill>
                  <a:srgbClr val="58595B"/>
                </a:solidFill>
                <a:effectLst/>
                <a:uLnTx/>
                <a:uFillTx/>
                <a:latin typeface="Calibri" panose="020F0502020204030204"/>
                <a:ea typeface="+mn-ea"/>
                <a:cs typeface="+mn-cs"/>
              </a:rPr>
              <a:t>REALIZAÇÕES (2022)</a:t>
            </a:r>
            <a:endParaRPr lang="pt-BR" sz="1400" b="1" dirty="0">
              <a:solidFill>
                <a:srgbClr val="002060"/>
              </a:solidFill>
            </a:endParaRPr>
          </a:p>
        </p:txBody>
      </p:sp>
    </p:spTree>
    <p:extLst>
      <p:ext uri="{BB962C8B-B14F-4D97-AF65-F5344CB8AC3E}">
        <p14:creationId xmlns:p14="http://schemas.microsoft.com/office/powerpoint/2010/main" val="6604483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41896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5" name="Gráfico 24">
            <a:extLst>
              <a:ext uri="{FF2B5EF4-FFF2-40B4-BE49-F238E27FC236}">
                <a16:creationId xmlns:a16="http://schemas.microsoft.com/office/drawing/2014/main" id="{547FE20C-BEBE-4C3A-9FE9-3156CEF5EA4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82381" y="1801115"/>
            <a:ext cx="4063964" cy="4063964"/>
          </a:xfrm>
          <a:prstGeom prst="rect">
            <a:avLst/>
          </a:prstGeom>
        </p:spPr>
      </p:pic>
      <p:sp>
        <p:nvSpPr>
          <p:cNvPr id="7" name="CaixaDeTexto 6">
            <a:extLst>
              <a:ext uri="{FF2B5EF4-FFF2-40B4-BE49-F238E27FC236}">
                <a16:creationId xmlns:a16="http://schemas.microsoft.com/office/drawing/2014/main" id="{58FC0EF7-0EEE-44A6-A764-DC5C34D066EF}"/>
              </a:ext>
            </a:extLst>
          </p:cNvPr>
          <p:cNvSpPr txBox="1"/>
          <p:nvPr/>
        </p:nvSpPr>
        <p:spPr>
          <a:xfrm>
            <a:off x="880688" y="727015"/>
            <a:ext cx="10722317" cy="523220"/>
          </a:xfrm>
          <a:prstGeom prst="rect">
            <a:avLst/>
          </a:prstGeom>
          <a:noFill/>
        </p:spPr>
        <p:txBody>
          <a:bodyPr wrap="square" rtlCol="0">
            <a:spAutoFit/>
          </a:bodyPr>
          <a:lstStyle/>
          <a:p>
            <a:r>
              <a:rPr lang="pt-BR" sz="2800" b="1" dirty="0">
                <a:solidFill>
                  <a:schemeClr val="tx1">
                    <a:lumMod val="75000"/>
                    <a:lumOff val="25000"/>
                  </a:schemeClr>
                </a:solidFill>
              </a:rPr>
              <a:t>Revisão do Contrato de Cessão Onerosa</a:t>
            </a:r>
          </a:p>
        </p:txBody>
      </p:sp>
      <p:sp>
        <p:nvSpPr>
          <p:cNvPr id="9" name="Retângulo 8">
            <a:extLst>
              <a:ext uri="{FF2B5EF4-FFF2-40B4-BE49-F238E27FC236}">
                <a16:creationId xmlns:a16="http://schemas.microsoft.com/office/drawing/2014/main" id="{F6827397-B042-2A0C-F0F5-84A7546F4BB5}"/>
              </a:ext>
            </a:extLst>
          </p:cNvPr>
          <p:cNvSpPr/>
          <p:nvPr/>
        </p:nvSpPr>
        <p:spPr>
          <a:xfrm>
            <a:off x="6794205" y="988625"/>
            <a:ext cx="5115414" cy="4555093"/>
          </a:xfrm>
          <a:prstGeom prst="rect">
            <a:avLst/>
          </a:prstGeom>
        </p:spPr>
        <p:txBody>
          <a:bodyPr wrap="square">
            <a:spAutoFit/>
          </a:bodyPr>
          <a:lstStyle/>
          <a:p>
            <a:pPr marL="285750" indent="-285750" algn="just" fontAlgn="base">
              <a:spcAft>
                <a:spcPts val="600"/>
              </a:spcAft>
              <a:buFont typeface="Arial" panose="020B0604020202020204" pitchFamily="34" charset="0"/>
              <a:buChar char="•"/>
            </a:pPr>
            <a:r>
              <a:rPr lang="pt-BR" dirty="0"/>
              <a:t>Após meses de negociação, a União concluiu o pagamento de </a:t>
            </a:r>
            <a:r>
              <a:rPr lang="pt-BR" b="1" dirty="0">
                <a:solidFill>
                  <a:srgbClr val="3B67AE"/>
                </a:solidFill>
              </a:rPr>
              <a:t>R$ 34,4 bilhões </a:t>
            </a:r>
            <a:r>
              <a:rPr lang="pt-BR" dirty="0"/>
              <a:t>à Petrobras referentes a revisão do contrato de cessão onerosa.</a:t>
            </a:r>
          </a:p>
          <a:p>
            <a:pPr marL="285750" indent="-285750" algn="just" fontAlgn="base">
              <a:spcAft>
                <a:spcPts val="600"/>
              </a:spcAft>
              <a:buFont typeface="Arial" panose="020B0604020202020204" pitchFamily="34" charset="0"/>
              <a:buChar char="•"/>
            </a:pPr>
            <a:endParaRPr lang="pt-BR" dirty="0"/>
          </a:p>
          <a:p>
            <a:pPr marL="285750" indent="-285750" algn="just" fontAlgn="base">
              <a:spcAft>
                <a:spcPts val="600"/>
              </a:spcAft>
              <a:buFont typeface="Arial" panose="020B0604020202020204" pitchFamily="34" charset="0"/>
              <a:buChar char="•"/>
            </a:pPr>
            <a:r>
              <a:rPr lang="pt-BR" dirty="0"/>
              <a:t>A revisão dos termo da cessão onerosa foi estabelecida no contrato inicial, assinado em 2010. Pelo acordo, a Petrobras pagou </a:t>
            </a:r>
            <a:r>
              <a:rPr lang="pt-BR" b="1" dirty="0">
                <a:solidFill>
                  <a:srgbClr val="00973A"/>
                </a:solidFill>
              </a:rPr>
              <a:t>R$ 76,4 bilhões</a:t>
            </a:r>
            <a:r>
              <a:rPr lang="pt-BR" dirty="0"/>
              <a:t> pelo direito de explorar </a:t>
            </a:r>
            <a:r>
              <a:rPr lang="pt-BR" b="1" dirty="0">
                <a:solidFill>
                  <a:srgbClr val="E1C930"/>
                </a:solidFill>
              </a:rPr>
              <a:t>5 bilhões de barris de óleo</a:t>
            </a:r>
            <a:r>
              <a:rPr lang="pt-BR" dirty="0"/>
              <a:t> equivalente –petróleo e gás natural no </a:t>
            </a:r>
            <a:r>
              <a:rPr lang="pt-BR" dirty="0" err="1"/>
              <a:t>pré</a:t>
            </a:r>
            <a:r>
              <a:rPr lang="pt-BR" dirty="0"/>
              <a:t>-sal da Bacia de Santos.</a:t>
            </a:r>
          </a:p>
          <a:p>
            <a:pPr marL="285750" indent="-285750" algn="just" fontAlgn="base">
              <a:spcAft>
                <a:spcPts val="600"/>
              </a:spcAft>
              <a:buFont typeface="Arial" panose="020B0604020202020204" pitchFamily="34" charset="0"/>
              <a:buChar char="•"/>
            </a:pPr>
            <a:endParaRPr lang="pt-BR" dirty="0"/>
          </a:p>
          <a:p>
            <a:pPr marL="285750" indent="-285750" algn="just" fontAlgn="base">
              <a:spcAft>
                <a:spcPts val="600"/>
              </a:spcAft>
              <a:buFont typeface="Arial" panose="020B0604020202020204" pitchFamily="34" charset="0"/>
              <a:buChar char="•"/>
            </a:pPr>
            <a:r>
              <a:rPr lang="pt-BR" dirty="0">
                <a:ea typeface="Calibri" panose="020F0502020204030204" pitchFamily="34" charset="0"/>
              </a:rPr>
              <a:t>A revisão propiciou a realização do Leilão dos Excedentes da Cessão onerosa com arrecadação superior a </a:t>
            </a:r>
            <a:r>
              <a:rPr lang="pt-BR" b="1" dirty="0">
                <a:solidFill>
                  <a:srgbClr val="3B67AE"/>
                </a:solidFill>
                <a:ea typeface="Calibri" panose="020F0502020204030204" pitchFamily="34" charset="0"/>
              </a:rPr>
              <a:t>R$ 80 bilhões</a:t>
            </a:r>
            <a:r>
              <a:rPr lang="pt-BR" b="1" dirty="0">
                <a:ea typeface="Calibri" panose="020F0502020204030204" pitchFamily="34" charset="0"/>
              </a:rPr>
              <a:t>.</a:t>
            </a:r>
          </a:p>
        </p:txBody>
      </p:sp>
      <p:pic>
        <p:nvPicPr>
          <p:cNvPr id="3" name="Imagem 2">
            <a:extLst>
              <a:ext uri="{FF2B5EF4-FFF2-40B4-BE49-F238E27FC236}">
                <a16:creationId xmlns:a16="http://schemas.microsoft.com/office/drawing/2014/main" id="{4BFC2EBF-2ABF-A730-3FEC-DE12B60753E8}"/>
              </a:ext>
            </a:extLst>
          </p:cNvPr>
          <p:cNvPicPr>
            <a:picLocks noChangeAspect="1"/>
          </p:cNvPicPr>
          <p:nvPr/>
        </p:nvPicPr>
        <p:blipFill>
          <a:blip r:embed="rId4"/>
          <a:stretch>
            <a:fillRect/>
          </a:stretch>
        </p:blipFill>
        <p:spPr>
          <a:xfrm>
            <a:off x="758677" y="2243470"/>
            <a:ext cx="3132839" cy="3179135"/>
          </a:xfrm>
          <a:prstGeom prst="ellipse">
            <a:avLst/>
          </a:prstGeom>
        </p:spPr>
      </p:pic>
      <p:sp>
        <p:nvSpPr>
          <p:cNvPr id="2" name="Retângulo 1">
            <a:extLst>
              <a:ext uri="{FF2B5EF4-FFF2-40B4-BE49-F238E27FC236}">
                <a16:creationId xmlns:a16="http://schemas.microsoft.com/office/drawing/2014/main" id="{F16D3F6A-1E16-5F96-BBF4-E4EE8A6C3E12}"/>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smtClean="0">
                <a:solidFill>
                  <a:schemeClr val="tx1">
                    <a:lumMod val="75000"/>
                    <a:lumOff val="25000"/>
                  </a:schemeClr>
                </a:solidFill>
              </a:rPr>
              <a:t>Realizações</a:t>
            </a:r>
            <a:endParaRPr lang="pt-BR" sz="2400" dirty="0">
              <a:solidFill>
                <a:schemeClr val="tx1">
                  <a:lumMod val="75000"/>
                  <a:lumOff val="25000"/>
                </a:schemeClr>
              </a:solidFill>
            </a:endParaRPr>
          </a:p>
        </p:txBody>
      </p:sp>
      <p:cxnSp>
        <p:nvCxnSpPr>
          <p:cNvPr id="10" name="Conector reto 9"/>
          <p:cNvCxnSpPr/>
          <p:nvPr/>
        </p:nvCxnSpPr>
        <p:spPr>
          <a:xfrm>
            <a:off x="794413" y="742938"/>
            <a:ext cx="4201536" cy="5667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6229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áfico 24">
            <a:extLst>
              <a:ext uri="{FF2B5EF4-FFF2-40B4-BE49-F238E27FC236}">
                <a16:creationId xmlns:a16="http://schemas.microsoft.com/office/drawing/2014/main" id="{547FE20C-BEBE-4C3A-9FE9-3156CEF5EA4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82381" y="1801115"/>
            <a:ext cx="4063964" cy="4063964"/>
          </a:xfrm>
          <a:prstGeom prst="rect">
            <a:avLst/>
          </a:prstGeom>
        </p:spPr>
      </p:pic>
      <p:sp>
        <p:nvSpPr>
          <p:cNvPr id="7" name="CaixaDeTexto 6">
            <a:extLst>
              <a:ext uri="{FF2B5EF4-FFF2-40B4-BE49-F238E27FC236}">
                <a16:creationId xmlns:a16="http://schemas.microsoft.com/office/drawing/2014/main" id="{58FC0EF7-0EEE-44A6-A764-DC5C34D066EF}"/>
              </a:ext>
            </a:extLst>
          </p:cNvPr>
          <p:cNvSpPr txBox="1"/>
          <p:nvPr/>
        </p:nvSpPr>
        <p:spPr>
          <a:xfrm>
            <a:off x="880688" y="711178"/>
            <a:ext cx="10722317" cy="523220"/>
          </a:xfrm>
          <a:prstGeom prst="rect">
            <a:avLst/>
          </a:prstGeom>
          <a:noFill/>
        </p:spPr>
        <p:txBody>
          <a:bodyPr wrap="square" rtlCol="0">
            <a:spAutoFit/>
          </a:bodyPr>
          <a:lstStyle/>
          <a:p>
            <a:r>
              <a:rPr lang="pt-BR" sz="2800" b="1" dirty="0" smtClean="0">
                <a:solidFill>
                  <a:schemeClr val="tx1">
                    <a:lumMod val="75000"/>
                    <a:lumOff val="25000"/>
                  </a:schemeClr>
                </a:solidFill>
              </a:rPr>
              <a:t>Desestatizações</a:t>
            </a:r>
            <a:endParaRPr lang="pt-BR" sz="2800" b="1" dirty="0">
              <a:solidFill>
                <a:schemeClr val="tx1">
                  <a:lumMod val="75000"/>
                  <a:lumOff val="25000"/>
                </a:schemeClr>
              </a:solidFill>
            </a:endParaRPr>
          </a:p>
        </p:txBody>
      </p:sp>
      <p:pic>
        <p:nvPicPr>
          <p:cNvPr id="8" name="Imagem 7">
            <a:extLst>
              <a:ext uri="{FF2B5EF4-FFF2-40B4-BE49-F238E27FC236}">
                <a16:creationId xmlns:a16="http://schemas.microsoft.com/office/drawing/2014/main" id="{0FD01925-03B4-9731-C4F2-23627603F394}"/>
              </a:ext>
            </a:extLst>
          </p:cNvPr>
          <p:cNvPicPr>
            <a:picLocks noChangeAspect="1"/>
          </p:cNvPicPr>
          <p:nvPr/>
        </p:nvPicPr>
        <p:blipFill>
          <a:blip r:embed="rId4"/>
          <a:stretch>
            <a:fillRect/>
          </a:stretch>
        </p:blipFill>
        <p:spPr>
          <a:xfrm>
            <a:off x="739627" y="2267946"/>
            <a:ext cx="3162522" cy="3144026"/>
          </a:xfrm>
          <a:prstGeom prst="ellipse">
            <a:avLst/>
          </a:prstGeom>
        </p:spPr>
      </p:pic>
      <p:sp>
        <p:nvSpPr>
          <p:cNvPr id="9" name="Retângulo 8">
            <a:extLst>
              <a:ext uri="{FF2B5EF4-FFF2-40B4-BE49-F238E27FC236}">
                <a16:creationId xmlns:a16="http://schemas.microsoft.com/office/drawing/2014/main" id="{F6827397-B042-2A0C-F0F5-84A7546F4BB5}"/>
              </a:ext>
            </a:extLst>
          </p:cNvPr>
          <p:cNvSpPr/>
          <p:nvPr/>
        </p:nvSpPr>
        <p:spPr>
          <a:xfrm>
            <a:off x="6500553" y="988625"/>
            <a:ext cx="5409066" cy="4478149"/>
          </a:xfrm>
          <a:prstGeom prst="rect">
            <a:avLst/>
          </a:prstGeom>
        </p:spPr>
        <p:txBody>
          <a:bodyPr wrap="square">
            <a:spAutoFit/>
          </a:bodyPr>
          <a:lstStyle/>
          <a:p>
            <a:pPr marL="285750" indent="-285750" algn="just" fontAlgn="base">
              <a:lnSpc>
                <a:spcPts val="2500"/>
              </a:lnSpc>
              <a:spcAft>
                <a:spcPts val="600"/>
              </a:spcAft>
              <a:buFont typeface="Arial" panose="020B0604020202020204" pitchFamily="34" charset="0"/>
              <a:buChar char="•"/>
            </a:pPr>
            <a:r>
              <a:rPr lang="pt-BR" b="1" dirty="0">
                <a:solidFill>
                  <a:srgbClr val="3B67AE"/>
                </a:solidFill>
                <a:ea typeface="Calibri" panose="020F0502020204030204" pitchFamily="34" charset="0"/>
              </a:rPr>
              <a:t>CEEE-Geração (RS)</a:t>
            </a:r>
          </a:p>
          <a:p>
            <a:pPr marL="742950" lvl="1" indent="-285750" algn="just" fontAlgn="base">
              <a:lnSpc>
                <a:spcPts val="2500"/>
              </a:lnSpc>
              <a:spcAft>
                <a:spcPts val="600"/>
              </a:spcAft>
              <a:buFont typeface="Wingdings" panose="05000000000000000000" pitchFamily="2" charset="2"/>
              <a:buChar char="ü"/>
            </a:pPr>
            <a:r>
              <a:rPr lang="pt-BR" b="1" dirty="0" smtClean="0">
                <a:solidFill>
                  <a:srgbClr val="3B67AE"/>
                </a:solidFill>
                <a:ea typeface="Calibri" panose="020F0502020204030204" pitchFamily="34" charset="0"/>
              </a:rPr>
              <a:t>13 </a:t>
            </a:r>
            <a:r>
              <a:rPr lang="pt-BR" b="1" dirty="0">
                <a:solidFill>
                  <a:srgbClr val="3B67AE"/>
                </a:solidFill>
                <a:ea typeface="Calibri" panose="020F0502020204030204" pitchFamily="34" charset="0"/>
              </a:rPr>
              <a:t>usinas </a:t>
            </a:r>
            <a:r>
              <a:rPr lang="pt-BR" dirty="0">
                <a:ea typeface="Calibri" panose="020F0502020204030204" pitchFamily="34" charset="0"/>
              </a:rPr>
              <a:t>da CEEE-G, pelo prazo de 30 anos, </a:t>
            </a:r>
            <a:r>
              <a:rPr lang="pt-BR" dirty="0" smtClean="0">
                <a:ea typeface="Calibri" panose="020F0502020204030204" pitchFamily="34" charset="0"/>
              </a:rPr>
              <a:t>como Produção </a:t>
            </a:r>
            <a:r>
              <a:rPr lang="pt-BR" dirty="0">
                <a:ea typeface="Calibri" panose="020F0502020204030204" pitchFamily="34" charset="0"/>
              </a:rPr>
              <a:t>Independente de Energia – </a:t>
            </a:r>
            <a:r>
              <a:rPr lang="pt-BR" b="1" dirty="0">
                <a:solidFill>
                  <a:srgbClr val="3B67AE"/>
                </a:solidFill>
                <a:ea typeface="Calibri" panose="020F0502020204030204" pitchFamily="34" charset="0"/>
              </a:rPr>
              <a:t>PIE</a:t>
            </a:r>
            <a:r>
              <a:rPr lang="pt-BR" dirty="0">
                <a:ea typeface="Calibri" panose="020F0502020204030204" pitchFamily="34" charset="0"/>
              </a:rPr>
              <a:t>. </a:t>
            </a:r>
            <a:endParaRPr lang="pt-BR" dirty="0" smtClean="0">
              <a:ea typeface="Calibri" panose="020F0502020204030204" pitchFamily="34" charset="0"/>
            </a:endParaRPr>
          </a:p>
          <a:p>
            <a:pPr marL="285750" indent="-285750" algn="just" fontAlgn="base">
              <a:lnSpc>
                <a:spcPts val="2500"/>
              </a:lnSpc>
              <a:spcAft>
                <a:spcPts val="600"/>
              </a:spcAft>
              <a:buFont typeface="Arial" panose="020B0604020202020204" pitchFamily="34" charset="0"/>
              <a:buChar char="•"/>
            </a:pPr>
            <a:r>
              <a:rPr lang="pt-BR" b="1" dirty="0" smtClean="0">
                <a:solidFill>
                  <a:srgbClr val="00973A"/>
                </a:solidFill>
                <a:ea typeface="Calibri" panose="020F0502020204030204" pitchFamily="34" charset="0"/>
              </a:rPr>
              <a:t>CEB-Distribuidora </a:t>
            </a:r>
            <a:r>
              <a:rPr lang="pt-BR" b="1" dirty="0">
                <a:solidFill>
                  <a:srgbClr val="00973A"/>
                </a:solidFill>
                <a:ea typeface="Calibri" panose="020F0502020204030204" pitchFamily="34" charset="0"/>
              </a:rPr>
              <a:t>(DF)</a:t>
            </a:r>
          </a:p>
          <a:p>
            <a:pPr marL="742950" lvl="1" indent="-285750" algn="just" fontAlgn="base">
              <a:lnSpc>
                <a:spcPts val="2500"/>
              </a:lnSpc>
              <a:spcAft>
                <a:spcPts val="600"/>
              </a:spcAft>
              <a:buFont typeface="Wingdings" panose="05000000000000000000" pitchFamily="2" charset="2"/>
              <a:buChar char="ü"/>
            </a:pPr>
            <a:r>
              <a:rPr lang="pt-BR" dirty="0">
                <a:ea typeface="Calibri" panose="020F0502020204030204" pitchFamily="34" charset="0"/>
              </a:rPr>
              <a:t>Sessão pública de privatização realizada em 4 de dezembro de 2020. </a:t>
            </a:r>
            <a:endParaRPr lang="pt-BR" dirty="0" smtClean="0">
              <a:ea typeface="Calibri" panose="020F0502020204030204" pitchFamily="34" charset="0"/>
            </a:endParaRPr>
          </a:p>
          <a:p>
            <a:pPr marL="285750" indent="-285750" algn="just" fontAlgn="base">
              <a:lnSpc>
                <a:spcPts val="2500"/>
              </a:lnSpc>
              <a:spcAft>
                <a:spcPts val="600"/>
              </a:spcAft>
              <a:buFont typeface="Arial" panose="020B0604020202020204" pitchFamily="34" charset="0"/>
              <a:buChar char="•"/>
            </a:pPr>
            <a:r>
              <a:rPr lang="pt-BR" b="1" dirty="0" smtClean="0">
                <a:solidFill>
                  <a:srgbClr val="DABC00"/>
                </a:solidFill>
                <a:ea typeface="Calibri" panose="020F0502020204030204" pitchFamily="34" charset="0"/>
              </a:rPr>
              <a:t>CEEE-Distribuidora </a:t>
            </a:r>
            <a:r>
              <a:rPr lang="pt-BR" b="1" dirty="0">
                <a:solidFill>
                  <a:srgbClr val="DABC00"/>
                </a:solidFill>
                <a:ea typeface="Calibri" panose="020F0502020204030204" pitchFamily="34" charset="0"/>
              </a:rPr>
              <a:t>(</a:t>
            </a:r>
            <a:r>
              <a:rPr lang="pt-BR" b="1" dirty="0" smtClean="0">
                <a:solidFill>
                  <a:srgbClr val="DABC00"/>
                </a:solidFill>
                <a:ea typeface="Calibri" panose="020F0502020204030204" pitchFamily="34" charset="0"/>
              </a:rPr>
              <a:t>RS)</a:t>
            </a:r>
          </a:p>
          <a:p>
            <a:pPr marL="742950" lvl="1" indent="-285750" algn="just" fontAlgn="base">
              <a:lnSpc>
                <a:spcPts val="2500"/>
              </a:lnSpc>
              <a:spcAft>
                <a:spcPts val="600"/>
              </a:spcAft>
              <a:buFont typeface="Wingdings" panose="05000000000000000000" pitchFamily="2" charset="2"/>
              <a:buChar char="ü"/>
            </a:pPr>
            <a:r>
              <a:rPr lang="pt-BR" dirty="0">
                <a:ea typeface="Calibri" panose="020F0502020204030204" pitchFamily="34" charset="0"/>
              </a:rPr>
              <a:t>Sessão pública de com abertura das propostas econômicas realizada em 31 de março de 2021.</a:t>
            </a:r>
          </a:p>
          <a:p>
            <a:pPr marL="285750" indent="-285750" algn="just" fontAlgn="base">
              <a:lnSpc>
                <a:spcPts val="2500"/>
              </a:lnSpc>
              <a:spcAft>
                <a:spcPts val="600"/>
              </a:spcAft>
              <a:buFont typeface="Arial" panose="020B0604020202020204" pitchFamily="34" charset="0"/>
              <a:buChar char="•"/>
            </a:pPr>
            <a:r>
              <a:rPr lang="pt-BR" b="1" dirty="0" smtClean="0">
                <a:solidFill>
                  <a:srgbClr val="3B67AE"/>
                </a:solidFill>
                <a:ea typeface="Calibri" panose="020F0502020204030204" pitchFamily="34" charset="0"/>
              </a:rPr>
              <a:t>CEA </a:t>
            </a:r>
            <a:r>
              <a:rPr lang="pt-BR" b="1" dirty="0">
                <a:solidFill>
                  <a:srgbClr val="3B67AE"/>
                </a:solidFill>
                <a:ea typeface="Calibri" panose="020F0502020204030204" pitchFamily="34" charset="0"/>
              </a:rPr>
              <a:t>Distribuidora (</a:t>
            </a:r>
            <a:r>
              <a:rPr lang="pt-BR" b="1" dirty="0" smtClean="0">
                <a:solidFill>
                  <a:srgbClr val="3B67AE"/>
                </a:solidFill>
                <a:ea typeface="Calibri" panose="020F0502020204030204" pitchFamily="34" charset="0"/>
              </a:rPr>
              <a:t>AP)</a:t>
            </a:r>
          </a:p>
          <a:p>
            <a:pPr marL="742950" lvl="1" indent="-285750" algn="just" fontAlgn="base">
              <a:lnSpc>
                <a:spcPts val="2500"/>
              </a:lnSpc>
              <a:spcAft>
                <a:spcPts val="600"/>
              </a:spcAft>
              <a:buFont typeface="Wingdings" panose="05000000000000000000" pitchFamily="2" charset="2"/>
              <a:buChar char="ü"/>
            </a:pPr>
            <a:r>
              <a:rPr lang="pt-BR" dirty="0">
                <a:ea typeface="Calibri" panose="020F0502020204030204" pitchFamily="34" charset="0"/>
              </a:rPr>
              <a:t>Sessão pública de privatização realizada em 25 de junho de 2021.</a:t>
            </a:r>
          </a:p>
        </p:txBody>
      </p:sp>
      <p:sp>
        <p:nvSpPr>
          <p:cNvPr id="10" name="CaixaDeTexto 9">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smtClean="0">
                <a:solidFill>
                  <a:schemeClr val="tx1">
                    <a:lumMod val="75000"/>
                    <a:lumOff val="25000"/>
                  </a:schemeClr>
                </a:solidFill>
              </a:rPr>
              <a:t>Realizações</a:t>
            </a:r>
            <a:endParaRPr lang="pt-BR" sz="2400" dirty="0">
              <a:solidFill>
                <a:schemeClr val="tx1">
                  <a:lumMod val="75000"/>
                  <a:lumOff val="25000"/>
                </a:schemeClr>
              </a:solidFill>
            </a:endParaRPr>
          </a:p>
        </p:txBody>
      </p:sp>
      <p:sp>
        <p:nvSpPr>
          <p:cNvPr id="13" name="Retângulo 12">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4" name="Conector reto 13"/>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2019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áfico 24">
            <a:extLst>
              <a:ext uri="{FF2B5EF4-FFF2-40B4-BE49-F238E27FC236}">
                <a16:creationId xmlns:a16="http://schemas.microsoft.com/office/drawing/2014/main" id="{547FE20C-BEBE-4C3A-9FE9-3156CEF5EA4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82381" y="1801115"/>
            <a:ext cx="4063964" cy="4063964"/>
          </a:xfrm>
          <a:prstGeom prst="rect">
            <a:avLst/>
          </a:prstGeom>
        </p:spPr>
      </p:pic>
      <p:pic>
        <p:nvPicPr>
          <p:cNvPr id="2" name="Imagem 1">
            <a:extLst>
              <a:ext uri="{FF2B5EF4-FFF2-40B4-BE49-F238E27FC236}">
                <a16:creationId xmlns:a16="http://schemas.microsoft.com/office/drawing/2014/main" id="{51B46DFF-A5B8-EBAE-0866-17621B3B37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912" y="2240560"/>
            <a:ext cx="3136603" cy="3171412"/>
          </a:xfrm>
          <a:prstGeom prst="ellipse">
            <a:avLst/>
          </a:prstGeom>
        </p:spPr>
      </p:pic>
      <p:sp>
        <p:nvSpPr>
          <p:cNvPr id="5" name="Retângulo 4">
            <a:extLst>
              <a:ext uri="{FF2B5EF4-FFF2-40B4-BE49-F238E27FC236}">
                <a16:creationId xmlns:a16="http://schemas.microsoft.com/office/drawing/2014/main" id="{B1C116D9-8528-4219-8652-B769966E472C}"/>
              </a:ext>
            </a:extLst>
          </p:cNvPr>
          <p:cNvSpPr/>
          <p:nvPr/>
        </p:nvSpPr>
        <p:spPr>
          <a:xfrm>
            <a:off x="6824836" y="970090"/>
            <a:ext cx="5357481" cy="2585323"/>
          </a:xfrm>
          <a:prstGeom prst="rect">
            <a:avLst/>
          </a:prstGeom>
        </p:spPr>
        <p:txBody>
          <a:bodyPr wrap="square">
            <a:spAutoFit/>
          </a:bodyPr>
          <a:lstStyle/>
          <a:p>
            <a:r>
              <a:rPr lang="pt-BR" b="1" u="sng" dirty="0">
                <a:solidFill>
                  <a:srgbClr val="3B67AE"/>
                </a:solidFill>
              </a:rPr>
              <a:t>Alta Tensão</a:t>
            </a:r>
          </a:p>
          <a:p>
            <a:endParaRPr lang="pt-BR" b="1" u="sng" dirty="0">
              <a:solidFill>
                <a:srgbClr val="3B67AE"/>
              </a:solidFill>
            </a:endParaRPr>
          </a:p>
          <a:p>
            <a:pPr marL="285750" indent="-285750">
              <a:buFont typeface="Arial" panose="020B0604020202020204" pitchFamily="34" charset="0"/>
              <a:buChar char="•"/>
            </a:pPr>
            <a:r>
              <a:rPr lang="pt-BR" b="1" dirty="0"/>
              <a:t>Portaria 50/2022: </a:t>
            </a:r>
            <a:r>
              <a:rPr lang="pt-BR" dirty="0"/>
              <a:t>permite aos consumidores do mercado de </a:t>
            </a:r>
            <a:r>
              <a:rPr lang="pt-BR" b="1" dirty="0">
                <a:solidFill>
                  <a:srgbClr val="DABC00"/>
                </a:solidFill>
              </a:rPr>
              <a:t>Alta Tensão </a:t>
            </a:r>
            <a:r>
              <a:rPr lang="pt-BR" dirty="0"/>
              <a:t>comprar energia elétrica de qualquer supridor.</a:t>
            </a:r>
          </a:p>
          <a:p>
            <a:pPr marL="285750" indent="-285750">
              <a:buFont typeface="Arial" panose="020B0604020202020204" pitchFamily="34" charset="0"/>
              <a:buChar char="•"/>
            </a:pPr>
            <a:endParaRPr lang="pt-BR" dirty="0"/>
          </a:p>
          <a:p>
            <a:pPr marL="285750" indent="-285750">
              <a:buFont typeface="Arial" panose="020B0604020202020204" pitchFamily="34" charset="0"/>
              <a:buChar char="•"/>
            </a:pPr>
            <a:r>
              <a:rPr lang="pt-BR" dirty="0"/>
              <a:t>Cerca de </a:t>
            </a:r>
            <a:r>
              <a:rPr lang="pt-BR" b="1" dirty="0">
                <a:solidFill>
                  <a:srgbClr val="00973A"/>
                </a:solidFill>
              </a:rPr>
              <a:t>106 mil novas unidades consumidoras </a:t>
            </a:r>
            <a:r>
              <a:rPr lang="pt-BR" dirty="0"/>
              <a:t>aptas a migrar para o mercado livre.</a:t>
            </a:r>
          </a:p>
          <a:p>
            <a:pPr marL="285750" indent="-285750">
              <a:buFont typeface="Arial" panose="020B0604020202020204" pitchFamily="34" charset="0"/>
              <a:buChar char="•"/>
            </a:pPr>
            <a:endParaRPr lang="pt-BR" dirty="0"/>
          </a:p>
        </p:txBody>
      </p:sp>
      <p:sp>
        <p:nvSpPr>
          <p:cNvPr id="6" name="Retângulo 5">
            <a:extLst>
              <a:ext uri="{FF2B5EF4-FFF2-40B4-BE49-F238E27FC236}">
                <a16:creationId xmlns:a16="http://schemas.microsoft.com/office/drawing/2014/main" id="{9E36F0A7-383F-7BDC-2CFF-8FF2E7109AD2}"/>
              </a:ext>
            </a:extLst>
          </p:cNvPr>
          <p:cNvSpPr/>
          <p:nvPr/>
        </p:nvSpPr>
        <p:spPr>
          <a:xfrm>
            <a:off x="6834518" y="3337493"/>
            <a:ext cx="5357481" cy="2585323"/>
          </a:xfrm>
          <a:prstGeom prst="rect">
            <a:avLst/>
          </a:prstGeom>
        </p:spPr>
        <p:txBody>
          <a:bodyPr wrap="square">
            <a:spAutoFit/>
          </a:bodyPr>
          <a:lstStyle/>
          <a:p>
            <a:r>
              <a:rPr lang="pt-BR" b="1" u="sng" dirty="0">
                <a:solidFill>
                  <a:srgbClr val="DABC00"/>
                </a:solidFill>
              </a:rPr>
              <a:t>Baixa Tensão</a:t>
            </a:r>
          </a:p>
          <a:p>
            <a:endParaRPr lang="pt-BR" b="1" u="sng" dirty="0">
              <a:solidFill>
                <a:srgbClr val="3B67AE"/>
              </a:solidFill>
            </a:endParaRPr>
          </a:p>
          <a:p>
            <a:pPr marL="285750" indent="-285750">
              <a:buFont typeface="Arial" panose="020B0604020202020204" pitchFamily="34" charset="0"/>
              <a:buChar char="•"/>
            </a:pPr>
            <a:r>
              <a:rPr lang="pt-BR" dirty="0"/>
              <a:t>Consumidores residenciais, comerciais e industriais conectados em </a:t>
            </a:r>
            <a:r>
              <a:rPr lang="pt-BR" b="1" dirty="0">
                <a:solidFill>
                  <a:srgbClr val="3B67AE"/>
                </a:solidFill>
              </a:rPr>
              <a:t>Baixa Tensão</a:t>
            </a:r>
            <a:r>
              <a:rPr lang="pt-BR" dirty="0"/>
              <a:t>. </a:t>
            </a:r>
          </a:p>
          <a:p>
            <a:pPr marL="285750" indent="-285750">
              <a:buFont typeface="Arial" panose="020B0604020202020204" pitchFamily="34" charset="0"/>
              <a:buChar char="•"/>
            </a:pPr>
            <a:endParaRPr lang="pt-BR" dirty="0"/>
          </a:p>
          <a:p>
            <a:pPr marL="285750" indent="-285750">
              <a:buFont typeface="Arial" panose="020B0604020202020204" pitchFamily="34" charset="0"/>
              <a:buChar char="•"/>
            </a:pPr>
            <a:r>
              <a:rPr lang="pt-BR" dirty="0"/>
              <a:t>Consulta Pública 137/2022 encerrada em 1º de novembro.</a:t>
            </a:r>
          </a:p>
          <a:p>
            <a:pPr marL="285750" indent="-285750">
              <a:buFont typeface="Arial" panose="020B0604020202020204" pitchFamily="34" charset="0"/>
              <a:buChar char="•"/>
            </a:pPr>
            <a:endParaRPr lang="pt-BR" dirty="0"/>
          </a:p>
          <a:p>
            <a:pPr marL="285750" indent="-285750">
              <a:buFont typeface="Arial" panose="020B0604020202020204" pitchFamily="34" charset="0"/>
              <a:buChar char="•"/>
            </a:pPr>
            <a:r>
              <a:rPr lang="pt-BR" b="1" dirty="0">
                <a:solidFill>
                  <a:srgbClr val="3B67AE"/>
                </a:solidFill>
              </a:rPr>
              <a:t>Relatório</a:t>
            </a:r>
            <a:r>
              <a:rPr lang="pt-BR" dirty="0"/>
              <a:t> será entregue à </a:t>
            </a:r>
            <a:r>
              <a:rPr lang="pt-BR" b="1" dirty="0">
                <a:solidFill>
                  <a:srgbClr val="00973A"/>
                </a:solidFill>
              </a:rPr>
              <a:t>Equipe de Transição</a:t>
            </a:r>
            <a:r>
              <a:rPr lang="pt-BR" dirty="0"/>
              <a:t>.</a:t>
            </a:r>
          </a:p>
        </p:txBody>
      </p:sp>
      <p:sp>
        <p:nvSpPr>
          <p:cNvPr id="8" name="CaixaDeTexto 7">
            <a:extLst>
              <a:ext uri="{FF2B5EF4-FFF2-40B4-BE49-F238E27FC236}">
                <a16:creationId xmlns:a16="http://schemas.microsoft.com/office/drawing/2014/main" id="{AF90245F-C8B4-106B-83BC-566E2F53CC25}"/>
              </a:ext>
            </a:extLst>
          </p:cNvPr>
          <p:cNvSpPr txBox="1"/>
          <p:nvPr/>
        </p:nvSpPr>
        <p:spPr>
          <a:xfrm>
            <a:off x="880689" y="708480"/>
            <a:ext cx="11377246" cy="523220"/>
          </a:xfrm>
          <a:prstGeom prst="rect">
            <a:avLst/>
          </a:prstGeom>
          <a:noFill/>
        </p:spPr>
        <p:txBody>
          <a:bodyPr wrap="square" rtlCol="0">
            <a:spAutoFit/>
          </a:bodyPr>
          <a:lstStyle/>
          <a:p>
            <a:pPr lvl="0"/>
            <a:r>
              <a:rPr lang="pt-BR" sz="2800" b="1" dirty="0">
                <a:solidFill>
                  <a:schemeClr val="tx1">
                    <a:lumMod val="75000"/>
                    <a:lumOff val="25000"/>
                  </a:schemeClr>
                </a:solidFill>
              </a:rPr>
              <a:t>Abertura de Mercado</a:t>
            </a:r>
          </a:p>
        </p:txBody>
      </p:sp>
      <p:pic>
        <p:nvPicPr>
          <p:cNvPr id="7" name="Imagem 6">
            <a:extLst>
              <a:ext uri="{FF2B5EF4-FFF2-40B4-BE49-F238E27FC236}">
                <a16:creationId xmlns:a16="http://schemas.microsoft.com/office/drawing/2014/main" id="{1FD39D2E-EB13-C6DE-0B53-900633362A65}"/>
              </a:ext>
            </a:extLst>
          </p:cNvPr>
          <p:cNvPicPr>
            <a:picLocks noChangeAspect="1"/>
          </p:cNvPicPr>
          <p:nvPr/>
        </p:nvPicPr>
        <p:blipFill>
          <a:blip r:embed="rId5"/>
          <a:stretch>
            <a:fillRect/>
          </a:stretch>
        </p:blipFill>
        <p:spPr>
          <a:xfrm>
            <a:off x="10732770" y="0"/>
            <a:ext cx="1449546" cy="1472555"/>
          </a:xfrm>
          <a:prstGeom prst="rect">
            <a:avLst/>
          </a:prstGeom>
        </p:spPr>
      </p:pic>
      <p:sp>
        <p:nvSpPr>
          <p:cNvPr id="26" name="CaixaDeTexto 25">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smtClean="0">
                <a:solidFill>
                  <a:schemeClr val="tx1">
                    <a:lumMod val="75000"/>
                    <a:lumOff val="25000"/>
                  </a:schemeClr>
                </a:solidFill>
              </a:rPr>
              <a:t>Realizações</a:t>
            </a:r>
            <a:endParaRPr lang="pt-BR" sz="2400" dirty="0">
              <a:solidFill>
                <a:schemeClr val="tx1">
                  <a:lumMod val="75000"/>
                  <a:lumOff val="25000"/>
                </a:schemeClr>
              </a:solidFill>
            </a:endParaRPr>
          </a:p>
        </p:txBody>
      </p:sp>
      <p:sp>
        <p:nvSpPr>
          <p:cNvPr id="27" name="Retângulo 26">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28" name="Conector reto 27"/>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tângulo: Cantos Arredondados 28">
            <a:extLst>
              <a:ext uri="{FF2B5EF4-FFF2-40B4-BE49-F238E27FC236}">
                <a16:creationId xmlns:a16="http://schemas.microsoft.com/office/drawing/2014/main" id="{C00DDE39-AFF7-445F-8B0C-6A092EE7456B}"/>
              </a:ext>
            </a:extLst>
          </p:cNvPr>
          <p:cNvSpPr/>
          <p:nvPr/>
        </p:nvSpPr>
        <p:spPr>
          <a:xfrm>
            <a:off x="10424992" y="322301"/>
            <a:ext cx="307777" cy="307777"/>
          </a:xfrm>
          <a:prstGeom prst="roundRect">
            <a:avLst/>
          </a:prstGeom>
          <a:solidFill>
            <a:srgbClr val="A1C4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1</a:t>
            </a:r>
            <a:endParaRPr lang="pt-BR" dirty="0"/>
          </a:p>
        </p:txBody>
      </p:sp>
      <p:sp>
        <p:nvSpPr>
          <p:cNvPr id="16" name="Retângulo: Cantos Arredondados 28">
            <a:extLst>
              <a:ext uri="{FF2B5EF4-FFF2-40B4-BE49-F238E27FC236}">
                <a16:creationId xmlns:a16="http://schemas.microsoft.com/office/drawing/2014/main" id="{C00DDE39-AFF7-445F-8B0C-6A092EE7456B}"/>
              </a:ext>
            </a:extLst>
          </p:cNvPr>
          <p:cNvSpPr/>
          <p:nvPr/>
        </p:nvSpPr>
        <p:spPr>
          <a:xfrm>
            <a:off x="10425866" y="714716"/>
            <a:ext cx="307777" cy="307777"/>
          </a:xfrm>
          <a:prstGeom prst="roundRect">
            <a:avLst/>
          </a:prstGeom>
          <a:solidFill>
            <a:srgbClr val="A1C4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2</a:t>
            </a:r>
            <a:endParaRPr lang="pt-BR" dirty="0"/>
          </a:p>
        </p:txBody>
      </p:sp>
    </p:spTree>
    <p:extLst>
      <p:ext uri="{BB962C8B-B14F-4D97-AF65-F5344CB8AC3E}">
        <p14:creationId xmlns:p14="http://schemas.microsoft.com/office/powerpoint/2010/main" val="3403894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áfico 24">
            <a:extLst>
              <a:ext uri="{FF2B5EF4-FFF2-40B4-BE49-F238E27FC236}">
                <a16:creationId xmlns:a16="http://schemas.microsoft.com/office/drawing/2014/main" id="{547FE20C-BEBE-4C3A-9FE9-3156CEF5EA4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82381" y="1801115"/>
            <a:ext cx="4063964" cy="4063964"/>
          </a:xfrm>
          <a:prstGeom prst="rect">
            <a:avLst/>
          </a:prstGeom>
        </p:spPr>
      </p:pic>
      <p:sp>
        <p:nvSpPr>
          <p:cNvPr id="5" name="Retângulo 4">
            <a:extLst>
              <a:ext uri="{FF2B5EF4-FFF2-40B4-BE49-F238E27FC236}">
                <a16:creationId xmlns:a16="http://schemas.microsoft.com/office/drawing/2014/main" id="{B1C116D9-8528-4219-8652-B769966E472C}"/>
              </a:ext>
            </a:extLst>
          </p:cNvPr>
          <p:cNvSpPr/>
          <p:nvPr/>
        </p:nvSpPr>
        <p:spPr>
          <a:xfrm>
            <a:off x="6824836" y="970090"/>
            <a:ext cx="5357481" cy="4686155"/>
          </a:xfrm>
          <a:prstGeom prst="rect">
            <a:avLst/>
          </a:prstGeom>
        </p:spPr>
        <p:txBody>
          <a:bodyPr wrap="square">
            <a:spAutoFit/>
          </a:bodyPr>
          <a:lstStyle/>
          <a:p>
            <a:pPr>
              <a:lnSpc>
                <a:spcPts val="2400"/>
              </a:lnSpc>
              <a:spcAft>
                <a:spcPts val="1200"/>
              </a:spcAft>
            </a:pPr>
            <a:r>
              <a:rPr lang="pt-BR" b="1" u="sng" dirty="0">
                <a:solidFill>
                  <a:srgbClr val="3B67AE"/>
                </a:solidFill>
              </a:rPr>
              <a:t>Consulta Pública 136/2022:</a:t>
            </a:r>
          </a:p>
          <a:p>
            <a:pPr marL="285750" indent="-285750">
              <a:lnSpc>
                <a:spcPts val="2400"/>
              </a:lnSpc>
              <a:spcAft>
                <a:spcPts val="1200"/>
              </a:spcAft>
              <a:buFont typeface="Arial" panose="020B0604020202020204" pitchFamily="34" charset="0"/>
              <a:buChar char="•"/>
            </a:pPr>
            <a:r>
              <a:rPr lang="pt-BR" b="1" dirty="0">
                <a:solidFill>
                  <a:srgbClr val="00973A"/>
                </a:solidFill>
              </a:rPr>
              <a:t>Decreto: </a:t>
            </a:r>
            <a:r>
              <a:rPr lang="pt-BR" dirty="0"/>
              <a:t>regulamentar a </a:t>
            </a:r>
            <a:r>
              <a:rPr lang="pt-BR" b="1" dirty="0">
                <a:solidFill>
                  <a:srgbClr val="3B67AE"/>
                </a:solidFill>
              </a:rPr>
              <a:t>licitação</a:t>
            </a:r>
            <a:r>
              <a:rPr lang="pt-BR" dirty="0"/>
              <a:t> e a </a:t>
            </a:r>
            <a:r>
              <a:rPr lang="pt-BR" b="1" dirty="0">
                <a:solidFill>
                  <a:srgbClr val="DABC00"/>
                </a:solidFill>
              </a:rPr>
              <a:t>prorrogação</a:t>
            </a:r>
            <a:r>
              <a:rPr lang="pt-BR" dirty="0"/>
              <a:t> das concessões de serviço público de transmissão de energia elétrica em </a:t>
            </a:r>
            <a:r>
              <a:rPr lang="pt-BR" b="1" dirty="0">
                <a:solidFill>
                  <a:srgbClr val="00973A"/>
                </a:solidFill>
              </a:rPr>
              <a:t>fim de vigência</a:t>
            </a:r>
            <a:r>
              <a:rPr lang="pt-BR" dirty="0"/>
              <a:t>.</a:t>
            </a:r>
          </a:p>
          <a:p>
            <a:pPr marL="742950" lvl="1" indent="-285750">
              <a:lnSpc>
                <a:spcPts val="2400"/>
              </a:lnSpc>
              <a:buFont typeface="Wingdings" panose="05000000000000000000" pitchFamily="2" charset="2"/>
              <a:buChar char="ü"/>
            </a:pPr>
            <a:r>
              <a:rPr lang="pt-BR" sz="1600" b="1" dirty="0">
                <a:solidFill>
                  <a:srgbClr val="3B67AE"/>
                </a:solidFill>
              </a:rPr>
              <a:t>Licitação</a:t>
            </a:r>
            <a:r>
              <a:rPr lang="pt-BR" sz="1600" dirty="0"/>
              <a:t> das concessões de transmissão em fim de vigência, como regra geral.</a:t>
            </a:r>
          </a:p>
          <a:p>
            <a:pPr marL="742950" lvl="1" indent="-285750">
              <a:lnSpc>
                <a:spcPts val="2400"/>
              </a:lnSpc>
              <a:buFont typeface="Wingdings" panose="05000000000000000000" pitchFamily="2" charset="2"/>
              <a:buChar char="ü"/>
            </a:pPr>
            <a:r>
              <a:rPr lang="pt-BR" sz="1600" b="1" dirty="0">
                <a:solidFill>
                  <a:srgbClr val="DABC00"/>
                </a:solidFill>
              </a:rPr>
              <a:t>Prorrogação</a:t>
            </a:r>
            <a:r>
              <a:rPr lang="pt-BR" sz="1600" dirty="0"/>
              <a:t> quando a licitação for inviável ou resultar em evidente prejuízo ao interesse público, fundamentado pela ANEEL, em consulta pública específica.</a:t>
            </a:r>
          </a:p>
          <a:p>
            <a:pPr marL="742950" lvl="1" indent="-285750">
              <a:lnSpc>
                <a:spcPts val="2400"/>
              </a:lnSpc>
              <a:buFont typeface="Wingdings" panose="05000000000000000000" pitchFamily="2" charset="2"/>
              <a:buChar char="ü"/>
            </a:pPr>
            <a:r>
              <a:rPr lang="pt-BR" sz="1600" b="1" dirty="0">
                <a:solidFill>
                  <a:srgbClr val="3B67AE"/>
                </a:solidFill>
              </a:rPr>
              <a:t>Licitação</a:t>
            </a:r>
            <a:r>
              <a:rPr lang="pt-BR" sz="1600" dirty="0"/>
              <a:t> sem a prévia reversão dos bens e indenização paga pelo vencedor do certame.</a:t>
            </a:r>
          </a:p>
          <a:p>
            <a:pPr marL="742950" lvl="1" indent="-285750">
              <a:lnSpc>
                <a:spcPts val="2400"/>
              </a:lnSpc>
              <a:buFont typeface="Wingdings" panose="05000000000000000000" pitchFamily="2" charset="2"/>
              <a:buChar char="ü"/>
            </a:pPr>
            <a:r>
              <a:rPr lang="pt-BR" sz="1600" b="1" dirty="0">
                <a:solidFill>
                  <a:srgbClr val="3B67AE"/>
                </a:solidFill>
              </a:rPr>
              <a:t>Licitação</a:t>
            </a:r>
            <a:r>
              <a:rPr lang="pt-BR" sz="1600" dirty="0"/>
              <a:t> pode incluir melhorias, reforços e novas instalações previstos pelo planejamento setorial.</a:t>
            </a:r>
          </a:p>
        </p:txBody>
      </p:sp>
      <p:sp>
        <p:nvSpPr>
          <p:cNvPr id="8" name="CaixaDeTexto 7">
            <a:extLst>
              <a:ext uri="{FF2B5EF4-FFF2-40B4-BE49-F238E27FC236}">
                <a16:creationId xmlns:a16="http://schemas.microsoft.com/office/drawing/2014/main" id="{AF90245F-C8B4-106B-83BC-566E2F53CC25}"/>
              </a:ext>
            </a:extLst>
          </p:cNvPr>
          <p:cNvSpPr txBox="1"/>
          <p:nvPr/>
        </p:nvSpPr>
        <p:spPr>
          <a:xfrm>
            <a:off x="880689" y="722307"/>
            <a:ext cx="11377246" cy="523220"/>
          </a:xfrm>
          <a:prstGeom prst="rect">
            <a:avLst/>
          </a:prstGeom>
          <a:noFill/>
        </p:spPr>
        <p:txBody>
          <a:bodyPr wrap="square" rtlCol="0">
            <a:spAutoFit/>
          </a:bodyPr>
          <a:lstStyle/>
          <a:p>
            <a:pPr lvl="0"/>
            <a:r>
              <a:rPr lang="pt-BR" sz="2800" b="1" dirty="0">
                <a:solidFill>
                  <a:schemeClr val="tx1">
                    <a:lumMod val="75000"/>
                    <a:lumOff val="25000"/>
                  </a:schemeClr>
                </a:solidFill>
              </a:rPr>
              <a:t>Concessões Vincendas de Transmissão</a:t>
            </a:r>
          </a:p>
        </p:txBody>
      </p:sp>
      <p:pic>
        <p:nvPicPr>
          <p:cNvPr id="4" name="Imagem 3">
            <a:extLst>
              <a:ext uri="{FF2B5EF4-FFF2-40B4-BE49-F238E27FC236}">
                <a16:creationId xmlns:a16="http://schemas.microsoft.com/office/drawing/2014/main" id="{CC5565CF-DB4E-4DBB-9BB7-6567044CA489}"/>
              </a:ext>
            </a:extLst>
          </p:cNvPr>
          <p:cNvPicPr>
            <a:picLocks noChangeAspect="1"/>
          </p:cNvPicPr>
          <p:nvPr/>
        </p:nvPicPr>
        <p:blipFill>
          <a:blip r:embed="rId4"/>
          <a:stretch>
            <a:fillRect/>
          </a:stretch>
        </p:blipFill>
        <p:spPr>
          <a:xfrm>
            <a:off x="745067" y="2257779"/>
            <a:ext cx="3127022" cy="3172178"/>
          </a:xfrm>
          <a:prstGeom prst="ellipse">
            <a:avLst/>
          </a:prstGeom>
        </p:spPr>
      </p:pic>
      <p:sp>
        <p:nvSpPr>
          <p:cNvPr id="7" name="CaixaDeTexto 6">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smtClean="0">
                <a:solidFill>
                  <a:schemeClr val="tx1">
                    <a:lumMod val="75000"/>
                    <a:lumOff val="25000"/>
                  </a:schemeClr>
                </a:solidFill>
              </a:rPr>
              <a:t>Entregas</a:t>
            </a:r>
            <a:endParaRPr lang="pt-BR" sz="2400" dirty="0">
              <a:solidFill>
                <a:schemeClr val="tx1">
                  <a:lumMod val="75000"/>
                  <a:lumOff val="25000"/>
                </a:schemeClr>
              </a:solidFill>
            </a:endParaRPr>
          </a:p>
        </p:txBody>
      </p:sp>
      <p:sp>
        <p:nvSpPr>
          <p:cNvPr id="11" name="Retângulo 10">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2" name="Conector reto 11"/>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6791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áfico 24">
            <a:extLst>
              <a:ext uri="{FF2B5EF4-FFF2-40B4-BE49-F238E27FC236}">
                <a16:creationId xmlns:a16="http://schemas.microsoft.com/office/drawing/2014/main" id="{547FE20C-BEBE-4C3A-9FE9-3156CEF5EA4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82381" y="1801115"/>
            <a:ext cx="4063964" cy="4063964"/>
          </a:xfrm>
          <a:prstGeom prst="rect">
            <a:avLst/>
          </a:prstGeom>
        </p:spPr>
      </p:pic>
      <p:sp>
        <p:nvSpPr>
          <p:cNvPr id="8" name="CaixaDeTexto 7">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smtClean="0">
                <a:solidFill>
                  <a:schemeClr val="tx1">
                    <a:lumMod val="75000"/>
                    <a:lumOff val="25000"/>
                  </a:schemeClr>
                </a:solidFill>
              </a:rPr>
              <a:t>Entregas</a:t>
            </a:r>
            <a:endParaRPr lang="pt-BR" sz="2400" dirty="0">
              <a:solidFill>
                <a:schemeClr val="tx1">
                  <a:lumMod val="75000"/>
                  <a:lumOff val="25000"/>
                </a:schemeClr>
              </a:solidFill>
            </a:endParaRPr>
          </a:p>
        </p:txBody>
      </p:sp>
      <p:sp>
        <p:nvSpPr>
          <p:cNvPr id="11" name="Retângulo 10">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2" name="Conector reto 11"/>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
        <p:nvSpPr>
          <p:cNvPr id="13" name="Espaço Reservado para Conteúdo 4"/>
          <p:cNvSpPr txBox="1">
            <a:spLocks/>
          </p:cNvSpPr>
          <p:nvPr/>
        </p:nvSpPr>
        <p:spPr>
          <a:xfrm>
            <a:off x="6810831" y="1472104"/>
            <a:ext cx="5115414" cy="3247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80"/>
              </a:lnSpc>
            </a:pPr>
            <a:r>
              <a:rPr lang="pt-BR" sz="1800" b="1" dirty="0" smtClean="0">
                <a:solidFill>
                  <a:srgbClr val="3B67AE"/>
                </a:solidFill>
                <a:cs typeface="Calibri"/>
              </a:rPr>
              <a:t>Regulamentar o art</a:t>
            </a:r>
            <a:r>
              <a:rPr lang="pt-BR" sz="1800" b="1" dirty="0">
                <a:solidFill>
                  <a:srgbClr val="3B67AE"/>
                </a:solidFill>
                <a:cs typeface="Calibri"/>
              </a:rPr>
              <a:t>. 26 da Lei 11.488/2007</a:t>
            </a:r>
          </a:p>
          <a:p>
            <a:pPr marL="742950" lvl="1" indent="-285750">
              <a:lnSpc>
                <a:spcPts val="2400"/>
              </a:lnSpc>
              <a:buFont typeface="Wingdings" panose="05000000000000000000" pitchFamily="2" charset="2"/>
              <a:buChar char="ü"/>
            </a:pPr>
            <a:r>
              <a:rPr lang="pt-BR" sz="1600" dirty="0" smtClean="0"/>
              <a:t>Aumento do limite </a:t>
            </a:r>
            <a:r>
              <a:rPr lang="pt-BR" sz="1600" dirty="0"/>
              <a:t>de carga mínima elegível à equiparação de 3 MW para </a:t>
            </a:r>
            <a:r>
              <a:rPr lang="pt-BR" sz="1600" b="1" dirty="0">
                <a:solidFill>
                  <a:srgbClr val="00973A"/>
                </a:solidFill>
              </a:rPr>
              <a:t>30 </a:t>
            </a:r>
            <a:r>
              <a:rPr lang="pt-BR" sz="1600" b="1" dirty="0" smtClean="0">
                <a:solidFill>
                  <a:srgbClr val="00973A"/>
                </a:solidFill>
              </a:rPr>
              <a:t>MW</a:t>
            </a:r>
            <a:r>
              <a:rPr lang="pt-BR" sz="1600" dirty="0" smtClean="0"/>
              <a:t>.</a:t>
            </a:r>
          </a:p>
          <a:p>
            <a:pPr marL="742950" lvl="1" indent="-285750">
              <a:lnSpc>
                <a:spcPts val="2400"/>
              </a:lnSpc>
              <a:buFont typeface="Wingdings" panose="05000000000000000000" pitchFamily="2" charset="2"/>
              <a:buChar char="ü"/>
            </a:pPr>
            <a:r>
              <a:rPr lang="pt-BR" sz="1600" dirty="0">
                <a:sym typeface="Wingdings" panose="05000000000000000000" pitchFamily="2" charset="2"/>
              </a:rPr>
              <a:t>Ações </a:t>
            </a:r>
            <a:r>
              <a:rPr lang="pt-BR" sz="1600" dirty="0" err="1">
                <a:sym typeface="Wingdings" panose="05000000000000000000" pitchFamily="2" charset="2"/>
              </a:rPr>
              <a:t>superpreferenciais</a:t>
            </a:r>
            <a:r>
              <a:rPr lang="pt-BR" sz="1600" dirty="0">
                <a:sym typeface="Wingdings" panose="05000000000000000000" pitchFamily="2" charset="2"/>
              </a:rPr>
              <a:t> com participação societária mínima de </a:t>
            </a:r>
            <a:r>
              <a:rPr lang="pt-BR" sz="1600" b="1" dirty="0">
                <a:solidFill>
                  <a:srgbClr val="DABC00"/>
                </a:solidFill>
                <a:sym typeface="Wingdings" panose="05000000000000000000" pitchFamily="2" charset="2"/>
              </a:rPr>
              <a:t>30</a:t>
            </a:r>
            <a:r>
              <a:rPr lang="pt-BR" sz="1600" b="1" dirty="0" smtClean="0">
                <a:solidFill>
                  <a:srgbClr val="DABC00"/>
                </a:solidFill>
                <a:sym typeface="Wingdings" panose="05000000000000000000" pitchFamily="2" charset="2"/>
              </a:rPr>
              <a:t>%</a:t>
            </a:r>
            <a:r>
              <a:rPr lang="pt-BR" sz="1600" dirty="0" smtClean="0">
                <a:sym typeface="Wingdings" panose="05000000000000000000" pitchFamily="2" charset="2"/>
              </a:rPr>
              <a:t>.</a:t>
            </a:r>
          </a:p>
          <a:p>
            <a:pPr marL="742950" lvl="1" indent="-285750">
              <a:lnSpc>
                <a:spcPts val="2400"/>
              </a:lnSpc>
              <a:buFont typeface="Wingdings" panose="05000000000000000000" pitchFamily="2" charset="2"/>
              <a:buChar char="ü"/>
            </a:pPr>
            <a:r>
              <a:rPr lang="pt-BR" sz="1600" dirty="0" smtClean="0"/>
              <a:t>Pagamento </a:t>
            </a:r>
            <a:r>
              <a:rPr lang="pt-BR" sz="1600" dirty="0"/>
              <a:t>de Encargos de Serviços do Sistema – </a:t>
            </a:r>
            <a:r>
              <a:rPr lang="pt-BR" sz="1600" b="1" dirty="0">
                <a:solidFill>
                  <a:srgbClr val="3B67AE"/>
                </a:solidFill>
              </a:rPr>
              <a:t>ESS elétrico </a:t>
            </a:r>
            <a:r>
              <a:rPr lang="pt-BR" sz="1600" dirty="0"/>
              <a:t>pelo consumo bruto</a:t>
            </a:r>
            <a:r>
              <a:rPr lang="pt-BR" sz="1600" dirty="0" smtClean="0"/>
              <a:t>.</a:t>
            </a:r>
            <a:endParaRPr lang="pt-BR" sz="1800" dirty="0" smtClean="0">
              <a:solidFill>
                <a:srgbClr val="002060"/>
              </a:solidFill>
            </a:endParaRPr>
          </a:p>
        </p:txBody>
      </p:sp>
      <p:sp>
        <p:nvSpPr>
          <p:cNvPr id="14" name="CaixaDeTexto 13">
            <a:extLst>
              <a:ext uri="{FF2B5EF4-FFF2-40B4-BE49-F238E27FC236}">
                <a16:creationId xmlns:a16="http://schemas.microsoft.com/office/drawing/2014/main" id="{58FC0EF7-0EEE-44A6-A764-DC5C34D066EF}"/>
              </a:ext>
            </a:extLst>
          </p:cNvPr>
          <p:cNvSpPr txBox="1"/>
          <p:nvPr/>
        </p:nvSpPr>
        <p:spPr>
          <a:xfrm>
            <a:off x="880688" y="711178"/>
            <a:ext cx="10722317" cy="523220"/>
          </a:xfrm>
          <a:prstGeom prst="rect">
            <a:avLst/>
          </a:prstGeom>
          <a:noFill/>
        </p:spPr>
        <p:txBody>
          <a:bodyPr wrap="square" rtlCol="0">
            <a:spAutoFit/>
          </a:bodyPr>
          <a:lstStyle/>
          <a:p>
            <a:r>
              <a:rPr lang="pt-BR" sz="2800" b="1" dirty="0" smtClean="0">
                <a:solidFill>
                  <a:schemeClr val="tx1">
                    <a:lumMod val="75000"/>
                    <a:lumOff val="25000"/>
                  </a:schemeClr>
                </a:solidFill>
              </a:rPr>
              <a:t>Decreto de Autoprodução</a:t>
            </a:r>
            <a:endParaRPr lang="pt-BR" sz="2800" b="1" dirty="0">
              <a:solidFill>
                <a:schemeClr val="tx1">
                  <a:lumMod val="75000"/>
                  <a:lumOff val="25000"/>
                </a:schemeClr>
              </a:solidFill>
            </a:endParaRPr>
          </a:p>
        </p:txBody>
      </p:sp>
      <p:pic>
        <p:nvPicPr>
          <p:cNvPr id="4" name="Imagem 3"/>
          <p:cNvPicPr>
            <a:picLocks noChangeAspect="1"/>
          </p:cNvPicPr>
          <p:nvPr/>
        </p:nvPicPr>
        <p:blipFill>
          <a:blip r:embed="rId4"/>
          <a:stretch>
            <a:fillRect/>
          </a:stretch>
        </p:blipFill>
        <p:spPr>
          <a:xfrm>
            <a:off x="708018" y="2249097"/>
            <a:ext cx="3212689" cy="3168000"/>
          </a:xfrm>
          <a:prstGeom prst="ellipse">
            <a:avLst/>
          </a:prstGeom>
        </p:spPr>
      </p:pic>
      <p:pic>
        <p:nvPicPr>
          <p:cNvPr id="17" name="Imagem 16">
            <a:extLst>
              <a:ext uri="{FF2B5EF4-FFF2-40B4-BE49-F238E27FC236}">
                <a16:creationId xmlns:a16="http://schemas.microsoft.com/office/drawing/2014/main" id="{1FD39D2E-EB13-C6DE-0B53-900633362A65}"/>
              </a:ext>
            </a:extLst>
          </p:cNvPr>
          <p:cNvPicPr>
            <a:picLocks noChangeAspect="1"/>
          </p:cNvPicPr>
          <p:nvPr/>
        </p:nvPicPr>
        <p:blipFill>
          <a:blip r:embed="rId5"/>
          <a:stretch>
            <a:fillRect/>
          </a:stretch>
        </p:blipFill>
        <p:spPr>
          <a:xfrm>
            <a:off x="10732770" y="0"/>
            <a:ext cx="1449546" cy="1472555"/>
          </a:xfrm>
          <a:prstGeom prst="rect">
            <a:avLst/>
          </a:prstGeom>
        </p:spPr>
      </p:pic>
      <p:sp>
        <p:nvSpPr>
          <p:cNvPr id="10" name="Retângulo: Cantos Arredondados 28">
            <a:extLst>
              <a:ext uri="{FF2B5EF4-FFF2-40B4-BE49-F238E27FC236}">
                <a16:creationId xmlns:a16="http://schemas.microsoft.com/office/drawing/2014/main" id="{C00DDE39-AFF7-445F-8B0C-6A092EE7456B}"/>
              </a:ext>
            </a:extLst>
          </p:cNvPr>
          <p:cNvSpPr/>
          <p:nvPr/>
        </p:nvSpPr>
        <p:spPr>
          <a:xfrm>
            <a:off x="10424992" y="322301"/>
            <a:ext cx="307777" cy="307777"/>
          </a:xfrm>
          <a:prstGeom prst="roundRect">
            <a:avLst/>
          </a:prstGeom>
          <a:solidFill>
            <a:srgbClr val="A1C4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3</a:t>
            </a:r>
            <a:endParaRPr lang="pt-BR" dirty="0"/>
          </a:p>
        </p:txBody>
      </p:sp>
    </p:spTree>
    <p:extLst>
      <p:ext uri="{BB962C8B-B14F-4D97-AF65-F5344CB8AC3E}">
        <p14:creationId xmlns:p14="http://schemas.microsoft.com/office/powerpoint/2010/main" val="4011354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áfico 24">
            <a:extLst>
              <a:ext uri="{FF2B5EF4-FFF2-40B4-BE49-F238E27FC236}">
                <a16:creationId xmlns:a16="http://schemas.microsoft.com/office/drawing/2014/main" id="{547FE20C-BEBE-4C3A-9FE9-3156CEF5EA4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82381" y="1801115"/>
            <a:ext cx="4063964" cy="4063964"/>
          </a:xfrm>
          <a:prstGeom prst="rect">
            <a:avLst/>
          </a:prstGeom>
        </p:spPr>
      </p:pic>
      <p:sp>
        <p:nvSpPr>
          <p:cNvPr id="9" name="Retângulo 8">
            <a:extLst>
              <a:ext uri="{FF2B5EF4-FFF2-40B4-BE49-F238E27FC236}">
                <a16:creationId xmlns:a16="http://schemas.microsoft.com/office/drawing/2014/main" id="{F6827397-B042-2A0C-F0F5-84A7546F4BB5}"/>
              </a:ext>
            </a:extLst>
          </p:cNvPr>
          <p:cNvSpPr/>
          <p:nvPr/>
        </p:nvSpPr>
        <p:spPr>
          <a:xfrm>
            <a:off x="6633557" y="1624806"/>
            <a:ext cx="5350877" cy="1985159"/>
          </a:xfrm>
          <a:prstGeom prst="rect">
            <a:avLst/>
          </a:prstGeom>
        </p:spPr>
        <p:txBody>
          <a:bodyPr wrap="square">
            <a:spAutoFit/>
          </a:bodyPr>
          <a:lstStyle/>
          <a:p>
            <a:pPr marL="285750" indent="-285750" algn="just" fontAlgn="base">
              <a:spcAft>
                <a:spcPts val="600"/>
              </a:spcAft>
              <a:buFont typeface="Arial" panose="020B0604020202020204" pitchFamily="34" charset="0"/>
              <a:buChar char="•"/>
            </a:pPr>
            <a:r>
              <a:rPr lang="pt-BR" dirty="0" smtClean="0"/>
              <a:t>Proposta de Projeto de Lei - PL</a:t>
            </a:r>
          </a:p>
          <a:p>
            <a:pPr marL="742950" lvl="1" indent="-285750">
              <a:lnSpc>
                <a:spcPts val="2400"/>
              </a:lnSpc>
              <a:buFont typeface="Wingdings" panose="05000000000000000000" pitchFamily="2" charset="2"/>
              <a:buChar char="ü"/>
            </a:pPr>
            <a:r>
              <a:rPr lang="pt-BR" sz="1600" dirty="0" smtClean="0"/>
              <a:t>Manutenção das medidas relacionadas a Equalização </a:t>
            </a:r>
            <a:r>
              <a:rPr lang="pt-BR" sz="1600" dirty="0"/>
              <a:t>Tarifária nos </a:t>
            </a:r>
            <a:r>
              <a:rPr lang="pt-BR" sz="1600" b="1" dirty="0">
                <a:solidFill>
                  <a:srgbClr val="DABC00"/>
                </a:solidFill>
              </a:rPr>
              <a:t>Sistemas Isolados</a:t>
            </a:r>
            <a:r>
              <a:rPr lang="pt-BR" sz="1600" dirty="0"/>
              <a:t>, </a:t>
            </a:r>
            <a:r>
              <a:rPr lang="pt-BR" sz="1600" b="1" dirty="0">
                <a:solidFill>
                  <a:srgbClr val="446EB2"/>
                </a:solidFill>
              </a:rPr>
              <a:t>Universalização</a:t>
            </a:r>
            <a:r>
              <a:rPr lang="pt-BR" sz="1600" dirty="0"/>
              <a:t> e </a:t>
            </a:r>
            <a:r>
              <a:rPr lang="pt-BR" sz="1600" b="1" dirty="0">
                <a:solidFill>
                  <a:srgbClr val="00973A"/>
                </a:solidFill>
              </a:rPr>
              <a:t>Tarifa </a:t>
            </a:r>
            <a:r>
              <a:rPr lang="pt-BR" sz="1600" b="1" dirty="0" smtClean="0">
                <a:solidFill>
                  <a:srgbClr val="00973A"/>
                </a:solidFill>
              </a:rPr>
              <a:t>Social </a:t>
            </a:r>
            <a:r>
              <a:rPr lang="pt-BR" sz="1600" dirty="0"/>
              <a:t>de Energia Elétrica</a:t>
            </a:r>
            <a:r>
              <a:rPr lang="pt-BR" sz="1600" dirty="0" smtClean="0"/>
              <a:t>.</a:t>
            </a:r>
            <a:endParaRPr lang="pt-BR" sz="1600" dirty="0" smtClean="0"/>
          </a:p>
          <a:p>
            <a:pPr marL="742950" lvl="1" indent="-285750">
              <a:lnSpc>
                <a:spcPts val="2400"/>
              </a:lnSpc>
              <a:buFont typeface="Wingdings" panose="05000000000000000000" pitchFamily="2" charset="2"/>
              <a:buChar char="ü"/>
            </a:pPr>
            <a:r>
              <a:rPr lang="pt-BR" sz="1600" dirty="0"/>
              <a:t>Estabelecimento de </a:t>
            </a:r>
            <a:r>
              <a:rPr lang="pt-BR" sz="1600" b="1" dirty="0">
                <a:solidFill>
                  <a:srgbClr val="446EB2"/>
                </a:solidFill>
              </a:rPr>
              <a:t>teto </a:t>
            </a:r>
            <a:r>
              <a:rPr lang="pt-BR" sz="1600" dirty="0"/>
              <a:t>e </a:t>
            </a:r>
            <a:r>
              <a:rPr lang="pt-BR" sz="1600" dirty="0"/>
              <a:t>de </a:t>
            </a:r>
            <a:r>
              <a:rPr lang="pt-BR" sz="1600" b="1" dirty="0" smtClean="0">
                <a:solidFill>
                  <a:srgbClr val="446EB2"/>
                </a:solidFill>
              </a:rPr>
              <a:t>redução </a:t>
            </a:r>
            <a:r>
              <a:rPr lang="pt-BR" sz="1600" b="1" dirty="0">
                <a:solidFill>
                  <a:srgbClr val="446EB2"/>
                </a:solidFill>
              </a:rPr>
              <a:t>gradual </a:t>
            </a:r>
            <a:r>
              <a:rPr lang="pt-BR" sz="1600" dirty="0" smtClean="0"/>
              <a:t>dos subsídios existentes</a:t>
            </a:r>
            <a:r>
              <a:rPr lang="pt-BR" sz="1600" dirty="0" smtClean="0"/>
              <a:t>.</a:t>
            </a:r>
            <a:endParaRPr lang="pt-BR" sz="1600" dirty="0"/>
          </a:p>
        </p:txBody>
      </p:sp>
      <p:sp>
        <p:nvSpPr>
          <p:cNvPr id="8" name="CaixaDeTexto 7">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smtClean="0">
                <a:solidFill>
                  <a:schemeClr val="tx1">
                    <a:lumMod val="75000"/>
                    <a:lumOff val="25000"/>
                  </a:schemeClr>
                </a:solidFill>
              </a:rPr>
              <a:t>Entregas</a:t>
            </a:r>
            <a:endParaRPr lang="pt-BR" sz="2400" dirty="0">
              <a:solidFill>
                <a:schemeClr val="tx1">
                  <a:lumMod val="75000"/>
                  <a:lumOff val="25000"/>
                </a:schemeClr>
              </a:solidFill>
            </a:endParaRPr>
          </a:p>
        </p:txBody>
      </p:sp>
      <p:sp>
        <p:nvSpPr>
          <p:cNvPr id="11" name="CaixaDeTexto 10">
            <a:extLst>
              <a:ext uri="{FF2B5EF4-FFF2-40B4-BE49-F238E27FC236}">
                <a16:creationId xmlns:a16="http://schemas.microsoft.com/office/drawing/2014/main" id="{AF90245F-C8B4-106B-83BC-566E2F53CC25}"/>
              </a:ext>
            </a:extLst>
          </p:cNvPr>
          <p:cNvSpPr txBox="1"/>
          <p:nvPr/>
        </p:nvSpPr>
        <p:spPr>
          <a:xfrm>
            <a:off x="880689" y="755559"/>
            <a:ext cx="11377246" cy="523220"/>
          </a:xfrm>
          <a:prstGeom prst="rect">
            <a:avLst/>
          </a:prstGeom>
          <a:noFill/>
        </p:spPr>
        <p:txBody>
          <a:bodyPr wrap="square" rtlCol="0">
            <a:spAutoFit/>
          </a:bodyPr>
          <a:lstStyle/>
          <a:p>
            <a:pPr lvl="0"/>
            <a:r>
              <a:rPr lang="pt-BR" sz="2800" b="1" dirty="0">
                <a:solidFill>
                  <a:schemeClr val="tx1">
                    <a:lumMod val="75000"/>
                    <a:lumOff val="25000"/>
                  </a:schemeClr>
                </a:solidFill>
              </a:rPr>
              <a:t>Redução e Racionalização dos Subsídios da CDE</a:t>
            </a:r>
          </a:p>
        </p:txBody>
      </p:sp>
      <p:sp>
        <p:nvSpPr>
          <p:cNvPr id="12" name="Retângulo 11">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3" name="Conector reto 12"/>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pic>
        <p:nvPicPr>
          <p:cNvPr id="5" name="Imagem 4"/>
          <p:cNvPicPr>
            <a:picLocks noChangeAspect="1"/>
          </p:cNvPicPr>
          <p:nvPr/>
        </p:nvPicPr>
        <p:blipFill>
          <a:blip r:embed="rId4"/>
          <a:stretch>
            <a:fillRect/>
          </a:stretch>
        </p:blipFill>
        <p:spPr>
          <a:xfrm>
            <a:off x="734917" y="2233356"/>
            <a:ext cx="3230255" cy="3211936"/>
          </a:xfrm>
          <a:prstGeom prst="ellipse">
            <a:avLst/>
          </a:prstGeom>
        </p:spPr>
      </p:pic>
      <p:pic>
        <p:nvPicPr>
          <p:cNvPr id="16" name="Imagem 15">
            <a:extLst>
              <a:ext uri="{FF2B5EF4-FFF2-40B4-BE49-F238E27FC236}">
                <a16:creationId xmlns:a16="http://schemas.microsoft.com/office/drawing/2014/main" id="{1FD39D2E-EB13-C6DE-0B53-900633362A65}"/>
              </a:ext>
            </a:extLst>
          </p:cNvPr>
          <p:cNvPicPr>
            <a:picLocks noChangeAspect="1"/>
          </p:cNvPicPr>
          <p:nvPr/>
        </p:nvPicPr>
        <p:blipFill>
          <a:blip r:embed="rId5"/>
          <a:stretch>
            <a:fillRect/>
          </a:stretch>
        </p:blipFill>
        <p:spPr>
          <a:xfrm>
            <a:off x="10732770" y="0"/>
            <a:ext cx="1449546" cy="1472555"/>
          </a:xfrm>
          <a:prstGeom prst="rect">
            <a:avLst/>
          </a:prstGeom>
        </p:spPr>
      </p:pic>
      <p:sp>
        <p:nvSpPr>
          <p:cNvPr id="10" name="Retângulo 9">
            <a:extLst>
              <a:ext uri="{FF2B5EF4-FFF2-40B4-BE49-F238E27FC236}">
                <a16:creationId xmlns:a16="http://schemas.microsoft.com/office/drawing/2014/main" id="{F6827397-B042-2A0C-F0F5-84A7546F4BB5}"/>
              </a:ext>
            </a:extLst>
          </p:cNvPr>
          <p:cNvSpPr/>
          <p:nvPr/>
        </p:nvSpPr>
        <p:spPr>
          <a:xfrm>
            <a:off x="6719455" y="3753037"/>
            <a:ext cx="5462861" cy="1985159"/>
          </a:xfrm>
          <a:prstGeom prst="rect">
            <a:avLst/>
          </a:prstGeom>
        </p:spPr>
        <p:txBody>
          <a:bodyPr wrap="square">
            <a:spAutoFit/>
          </a:bodyPr>
          <a:lstStyle/>
          <a:p>
            <a:pPr marL="285750" indent="-285750" algn="just" fontAlgn="base">
              <a:spcAft>
                <a:spcPts val="600"/>
              </a:spcAft>
              <a:buFont typeface="Arial" panose="020B0604020202020204" pitchFamily="34" charset="0"/>
              <a:buChar char="•"/>
            </a:pPr>
            <a:r>
              <a:rPr lang="pt-BR" dirty="0" smtClean="0"/>
              <a:t>Proposta de Emenda à Constituição - PEC</a:t>
            </a:r>
          </a:p>
          <a:p>
            <a:pPr marL="742950" lvl="1" indent="-285750">
              <a:lnSpc>
                <a:spcPts val="2400"/>
              </a:lnSpc>
              <a:buFont typeface="Wingdings" panose="05000000000000000000" pitchFamily="2" charset="2"/>
              <a:buChar char="ü"/>
            </a:pPr>
            <a:r>
              <a:rPr lang="pt-BR" sz="1600" b="1" dirty="0" smtClean="0">
                <a:solidFill>
                  <a:srgbClr val="00973A"/>
                </a:solidFill>
              </a:rPr>
              <a:t>Subsídios limitados </a:t>
            </a:r>
            <a:r>
              <a:rPr lang="pt-BR" sz="1600" dirty="0" smtClean="0"/>
              <a:t>conforme </a:t>
            </a:r>
            <a:r>
              <a:rPr lang="pt-BR" sz="1600" b="1" dirty="0">
                <a:solidFill>
                  <a:srgbClr val="00973A"/>
                </a:solidFill>
              </a:rPr>
              <a:t>lei complementar</a:t>
            </a:r>
            <a:r>
              <a:rPr lang="pt-BR" sz="1600" dirty="0"/>
              <a:t>.</a:t>
            </a:r>
          </a:p>
          <a:p>
            <a:pPr marL="742950" lvl="1" indent="-285750">
              <a:lnSpc>
                <a:spcPts val="2400"/>
              </a:lnSpc>
              <a:buFont typeface="Wingdings" panose="05000000000000000000" pitchFamily="2" charset="2"/>
              <a:buChar char="ü"/>
            </a:pPr>
            <a:r>
              <a:rPr lang="pt-BR" sz="1600" b="1" dirty="0" smtClean="0">
                <a:solidFill>
                  <a:srgbClr val="446EB2"/>
                </a:solidFill>
              </a:rPr>
              <a:t>Finalidade específica </a:t>
            </a:r>
            <a:r>
              <a:rPr lang="pt-BR" sz="1600" dirty="0" smtClean="0"/>
              <a:t>para situações </a:t>
            </a:r>
            <a:r>
              <a:rPr lang="pt-BR" sz="1600" dirty="0"/>
              <a:t>de </a:t>
            </a:r>
            <a:r>
              <a:rPr lang="pt-BR" sz="1600" b="1" dirty="0">
                <a:solidFill>
                  <a:srgbClr val="446EB2"/>
                </a:solidFill>
              </a:rPr>
              <a:t>vulnerabilidade econômica e social </a:t>
            </a:r>
            <a:r>
              <a:rPr lang="pt-BR" sz="1600" dirty="0"/>
              <a:t>e de acesso à </a:t>
            </a:r>
            <a:r>
              <a:rPr lang="pt-BR" sz="1600" dirty="0" smtClean="0"/>
              <a:t>eletricidade.</a:t>
            </a:r>
            <a:endParaRPr lang="pt-BR" sz="1600" dirty="0"/>
          </a:p>
          <a:p>
            <a:pPr marL="742950" lvl="1" indent="-285750">
              <a:lnSpc>
                <a:spcPts val="2400"/>
              </a:lnSpc>
              <a:buFont typeface="Wingdings" panose="05000000000000000000" pitchFamily="2" charset="2"/>
              <a:buChar char="ü"/>
            </a:pPr>
            <a:r>
              <a:rPr lang="pt-BR" sz="1600" b="1" dirty="0" smtClean="0">
                <a:solidFill>
                  <a:srgbClr val="DABC00"/>
                </a:solidFill>
              </a:rPr>
              <a:t>Período </a:t>
            </a:r>
            <a:r>
              <a:rPr lang="pt-BR" sz="1600" b="1" dirty="0">
                <a:solidFill>
                  <a:srgbClr val="DABC00"/>
                </a:solidFill>
              </a:rPr>
              <a:t>transitório </a:t>
            </a:r>
            <a:r>
              <a:rPr lang="pt-BR" sz="1600" dirty="0"/>
              <a:t>para </a:t>
            </a:r>
            <a:r>
              <a:rPr lang="pt-BR" sz="1600" dirty="0" smtClean="0"/>
              <a:t>fim </a:t>
            </a:r>
            <a:r>
              <a:rPr lang="pt-BR" sz="1600" dirty="0"/>
              <a:t>dos </a:t>
            </a:r>
            <a:r>
              <a:rPr lang="pt-BR" sz="1600" dirty="0" smtClean="0"/>
              <a:t>atuais subsídios.</a:t>
            </a:r>
            <a:endParaRPr lang="pt-BR" sz="1600" dirty="0"/>
          </a:p>
        </p:txBody>
      </p:sp>
      <p:sp>
        <p:nvSpPr>
          <p:cNvPr id="14" name="Retângulo: Cantos Arredondados 28">
            <a:extLst>
              <a:ext uri="{FF2B5EF4-FFF2-40B4-BE49-F238E27FC236}">
                <a16:creationId xmlns:a16="http://schemas.microsoft.com/office/drawing/2014/main" id="{C00DDE39-AFF7-445F-8B0C-6A092EE7456B}"/>
              </a:ext>
            </a:extLst>
          </p:cNvPr>
          <p:cNvSpPr/>
          <p:nvPr/>
        </p:nvSpPr>
        <p:spPr>
          <a:xfrm>
            <a:off x="10424992" y="322301"/>
            <a:ext cx="307777" cy="307777"/>
          </a:xfrm>
          <a:prstGeom prst="roundRect">
            <a:avLst/>
          </a:prstGeom>
          <a:solidFill>
            <a:srgbClr val="A1C4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4</a:t>
            </a:r>
            <a:endParaRPr lang="pt-BR" dirty="0"/>
          </a:p>
        </p:txBody>
      </p:sp>
    </p:spTree>
    <p:extLst>
      <p:ext uri="{BB962C8B-B14F-4D97-AF65-F5344CB8AC3E}">
        <p14:creationId xmlns:p14="http://schemas.microsoft.com/office/powerpoint/2010/main" val="1010194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tângulo 37">
            <a:extLst>
              <a:ext uri="{FF2B5EF4-FFF2-40B4-BE49-F238E27FC236}">
                <a16:creationId xmlns:a16="http://schemas.microsoft.com/office/drawing/2014/main" id="{F4D17E43-D727-ED64-59BE-06A70B923F87}"/>
              </a:ext>
            </a:extLst>
          </p:cNvPr>
          <p:cNvSpPr/>
          <p:nvPr/>
        </p:nvSpPr>
        <p:spPr>
          <a:xfrm>
            <a:off x="880689" y="687522"/>
            <a:ext cx="9083676" cy="523220"/>
          </a:xfrm>
          <a:prstGeom prst="rect">
            <a:avLst/>
          </a:prstGeom>
        </p:spPr>
        <p:txBody>
          <a:bodyPr wrap="square">
            <a:spAutoFit/>
          </a:bodyPr>
          <a:lstStyle/>
          <a:p>
            <a:pPr lvl="0">
              <a:defRPr/>
            </a:pPr>
            <a:r>
              <a:rPr lang="pt-BR" sz="2800" b="1" dirty="0" smtClean="0">
                <a:solidFill>
                  <a:schemeClr val="tx1">
                    <a:lumMod val="65000"/>
                    <a:lumOff val="35000"/>
                  </a:schemeClr>
                </a:solidFill>
                <a:latin typeface="Calibri"/>
                <a:cs typeface="Calibri"/>
              </a:rPr>
              <a:t>Proposta de texto para o </a:t>
            </a:r>
            <a:r>
              <a:rPr lang="pt-BR" sz="2800" b="1" dirty="0">
                <a:solidFill>
                  <a:schemeClr val="tx1">
                    <a:lumMod val="65000"/>
                    <a:lumOff val="35000"/>
                  </a:schemeClr>
                </a:solidFill>
                <a:latin typeface="Calibri"/>
                <a:cs typeface="Calibri"/>
              </a:rPr>
              <a:t>PL 414/2021</a:t>
            </a:r>
          </a:p>
        </p:txBody>
      </p:sp>
      <p:sp>
        <p:nvSpPr>
          <p:cNvPr id="6" name="Espaço Reservado para Conteúdo 4"/>
          <p:cNvSpPr txBox="1">
            <a:spLocks/>
          </p:cNvSpPr>
          <p:nvPr/>
        </p:nvSpPr>
        <p:spPr>
          <a:xfrm>
            <a:off x="593389" y="1453349"/>
            <a:ext cx="8236709" cy="4860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00"/>
              </a:lnSpc>
            </a:pPr>
            <a:r>
              <a:rPr lang="pt-BR" sz="1800" dirty="0"/>
              <a:t>Abertura de mercado</a:t>
            </a:r>
          </a:p>
          <a:p>
            <a:pPr lvl="1">
              <a:lnSpc>
                <a:spcPts val="2100"/>
              </a:lnSpc>
            </a:pPr>
            <a:r>
              <a:rPr lang="pt-BR" sz="1600" dirty="0">
                <a:solidFill>
                  <a:srgbClr val="002060"/>
                </a:solidFill>
              </a:rPr>
              <a:t>Vedação dos descontos na tarifa de uso para consumidores de baixa tensão</a:t>
            </a:r>
          </a:p>
          <a:p>
            <a:pPr lvl="1">
              <a:lnSpc>
                <a:spcPts val="2100"/>
              </a:lnSpc>
            </a:pPr>
            <a:r>
              <a:rPr lang="pt-BR" sz="1600" dirty="0">
                <a:solidFill>
                  <a:srgbClr val="002060"/>
                </a:solidFill>
              </a:rPr>
              <a:t>Encargo de </a:t>
            </a:r>
            <a:r>
              <a:rPr lang="pt-BR" sz="1600" b="1" dirty="0">
                <a:solidFill>
                  <a:srgbClr val="446EB2"/>
                </a:solidFill>
              </a:rPr>
              <a:t>sobrecontratação</a:t>
            </a:r>
            <a:r>
              <a:rPr lang="pt-BR" sz="1600" dirty="0">
                <a:solidFill>
                  <a:srgbClr val="002060"/>
                </a:solidFill>
              </a:rPr>
              <a:t> involuntária</a:t>
            </a:r>
          </a:p>
          <a:p>
            <a:pPr lvl="1">
              <a:lnSpc>
                <a:spcPts val="2100"/>
              </a:lnSpc>
            </a:pPr>
            <a:r>
              <a:rPr lang="pt-BR" sz="1600" dirty="0">
                <a:solidFill>
                  <a:srgbClr val="002060"/>
                </a:solidFill>
              </a:rPr>
              <a:t>Mecanismos de ajuste de </a:t>
            </a:r>
            <a:r>
              <a:rPr lang="pt-BR" sz="1600" b="1" dirty="0">
                <a:solidFill>
                  <a:srgbClr val="DABC00"/>
                </a:solidFill>
              </a:rPr>
              <a:t>portfólio</a:t>
            </a:r>
            <a:r>
              <a:rPr lang="pt-BR" sz="1600" dirty="0">
                <a:solidFill>
                  <a:srgbClr val="002060"/>
                </a:solidFill>
              </a:rPr>
              <a:t> das distribuidoras</a:t>
            </a:r>
          </a:p>
          <a:p>
            <a:pPr lvl="1">
              <a:lnSpc>
                <a:spcPts val="2100"/>
              </a:lnSpc>
            </a:pPr>
            <a:r>
              <a:rPr lang="pt-BR" sz="1600" dirty="0">
                <a:solidFill>
                  <a:srgbClr val="002060"/>
                </a:solidFill>
              </a:rPr>
              <a:t>Encargo de </a:t>
            </a:r>
            <a:r>
              <a:rPr lang="pt-BR" sz="1600" b="1" dirty="0">
                <a:solidFill>
                  <a:srgbClr val="00973A"/>
                </a:solidFill>
              </a:rPr>
              <a:t>migração</a:t>
            </a:r>
            <a:r>
              <a:rPr lang="pt-BR" sz="1600" dirty="0">
                <a:solidFill>
                  <a:srgbClr val="002060"/>
                </a:solidFill>
              </a:rPr>
              <a:t> (contratação de operações financeiras)</a:t>
            </a:r>
          </a:p>
          <a:p>
            <a:pPr lvl="1">
              <a:lnSpc>
                <a:spcPts val="2100"/>
              </a:lnSpc>
            </a:pPr>
            <a:r>
              <a:rPr lang="pt-BR" sz="1600" dirty="0">
                <a:solidFill>
                  <a:srgbClr val="002060"/>
                </a:solidFill>
              </a:rPr>
              <a:t>Separação das atividades de </a:t>
            </a:r>
            <a:r>
              <a:rPr lang="pt-BR" sz="1600" b="1" dirty="0" smtClean="0">
                <a:solidFill>
                  <a:srgbClr val="446EB2"/>
                </a:solidFill>
              </a:rPr>
              <a:t>fio e energia</a:t>
            </a:r>
          </a:p>
          <a:p>
            <a:pPr lvl="1">
              <a:lnSpc>
                <a:spcPts val="2100"/>
              </a:lnSpc>
            </a:pPr>
            <a:r>
              <a:rPr lang="pt-BR" sz="1600" dirty="0" smtClean="0">
                <a:solidFill>
                  <a:srgbClr val="002060"/>
                </a:solidFill>
              </a:rPr>
              <a:t>Requisitos </a:t>
            </a:r>
            <a:r>
              <a:rPr lang="pt-BR" sz="1600" dirty="0">
                <a:solidFill>
                  <a:srgbClr val="002060"/>
                </a:solidFill>
              </a:rPr>
              <a:t>do agente </a:t>
            </a:r>
            <a:r>
              <a:rPr lang="pt-BR" sz="1600" b="1" dirty="0">
                <a:solidFill>
                  <a:srgbClr val="00973A"/>
                </a:solidFill>
              </a:rPr>
              <a:t>varejista</a:t>
            </a:r>
          </a:p>
          <a:p>
            <a:pPr lvl="1">
              <a:lnSpc>
                <a:spcPts val="2100"/>
              </a:lnSpc>
            </a:pPr>
            <a:r>
              <a:rPr lang="pt-BR" sz="1600" dirty="0">
                <a:solidFill>
                  <a:srgbClr val="002060"/>
                </a:solidFill>
              </a:rPr>
              <a:t>Requisitos de </a:t>
            </a:r>
            <a:r>
              <a:rPr lang="pt-BR" sz="1600" b="1" dirty="0">
                <a:solidFill>
                  <a:srgbClr val="DABC00"/>
                </a:solidFill>
              </a:rPr>
              <a:t>segurança</a:t>
            </a:r>
            <a:r>
              <a:rPr lang="pt-BR" sz="1600" dirty="0">
                <a:solidFill>
                  <a:srgbClr val="002060"/>
                </a:solidFill>
              </a:rPr>
              <a:t> do mercado (garantias financeiras)</a:t>
            </a:r>
          </a:p>
          <a:p>
            <a:pPr lvl="1">
              <a:lnSpc>
                <a:spcPts val="2100"/>
              </a:lnSpc>
            </a:pPr>
            <a:r>
              <a:rPr lang="pt-BR" sz="1600" dirty="0">
                <a:solidFill>
                  <a:srgbClr val="002060"/>
                </a:solidFill>
              </a:rPr>
              <a:t>Monitoramento da CCEE</a:t>
            </a:r>
          </a:p>
          <a:p>
            <a:pPr lvl="1">
              <a:lnSpc>
                <a:spcPts val="2100"/>
              </a:lnSpc>
            </a:pPr>
            <a:r>
              <a:rPr lang="pt-BR" sz="1600" dirty="0">
                <a:solidFill>
                  <a:srgbClr val="002060"/>
                </a:solidFill>
              </a:rPr>
              <a:t>Responsabilidade civil dos administradores dos agentes por atos dolosos</a:t>
            </a:r>
          </a:p>
          <a:p>
            <a:pPr lvl="1">
              <a:lnSpc>
                <a:spcPts val="2100"/>
              </a:lnSpc>
            </a:pPr>
            <a:r>
              <a:rPr lang="pt-BR" sz="1600" dirty="0">
                <a:solidFill>
                  <a:srgbClr val="002060"/>
                </a:solidFill>
              </a:rPr>
              <a:t>Definição pela Aneel dos requisitos para atuação do agente </a:t>
            </a:r>
            <a:r>
              <a:rPr lang="pt-BR" sz="1600" b="1" dirty="0">
                <a:solidFill>
                  <a:srgbClr val="446EB2"/>
                </a:solidFill>
              </a:rPr>
              <a:t>varejista</a:t>
            </a:r>
          </a:p>
          <a:p>
            <a:pPr lvl="1">
              <a:lnSpc>
                <a:spcPts val="2100"/>
              </a:lnSpc>
            </a:pPr>
            <a:r>
              <a:rPr lang="pt-BR" sz="1600" dirty="0">
                <a:solidFill>
                  <a:srgbClr val="002060"/>
                </a:solidFill>
              </a:rPr>
              <a:t>Obrigatoriedade de </a:t>
            </a:r>
            <a:r>
              <a:rPr lang="pt-BR" sz="1600" dirty="0" smtClean="0">
                <a:solidFill>
                  <a:srgbClr val="002060"/>
                </a:solidFill>
              </a:rPr>
              <a:t>preço </a:t>
            </a:r>
            <a:r>
              <a:rPr lang="pt-BR" sz="1600" dirty="0">
                <a:solidFill>
                  <a:srgbClr val="002060"/>
                </a:solidFill>
              </a:rPr>
              <a:t>de referência de </a:t>
            </a:r>
            <a:r>
              <a:rPr lang="pt-BR" sz="1600" dirty="0" smtClean="0">
                <a:solidFill>
                  <a:srgbClr val="002060"/>
                </a:solidFill>
              </a:rPr>
              <a:t>um produto </a:t>
            </a:r>
            <a:r>
              <a:rPr lang="pt-BR" sz="1600" dirty="0">
                <a:solidFill>
                  <a:srgbClr val="002060"/>
                </a:solidFill>
              </a:rPr>
              <a:t>padrão</a:t>
            </a:r>
          </a:p>
          <a:p>
            <a:pPr lvl="1">
              <a:lnSpc>
                <a:spcPts val="2100"/>
              </a:lnSpc>
            </a:pPr>
            <a:r>
              <a:rPr lang="pt-BR" sz="1600" dirty="0">
                <a:solidFill>
                  <a:srgbClr val="002060"/>
                </a:solidFill>
              </a:rPr>
              <a:t>Atuação como </a:t>
            </a:r>
            <a:r>
              <a:rPr lang="pt-BR" sz="1600" b="1" dirty="0">
                <a:solidFill>
                  <a:srgbClr val="00973A"/>
                </a:solidFill>
              </a:rPr>
              <a:t>agregador</a:t>
            </a:r>
            <a:r>
              <a:rPr lang="pt-BR" sz="1600" dirty="0">
                <a:solidFill>
                  <a:srgbClr val="002060"/>
                </a:solidFill>
              </a:rPr>
              <a:t> de </a:t>
            </a:r>
            <a:r>
              <a:rPr lang="pt-BR" sz="1600" dirty="0" smtClean="0">
                <a:solidFill>
                  <a:srgbClr val="002060"/>
                </a:solidFill>
              </a:rPr>
              <a:t>cargas</a:t>
            </a:r>
            <a:endParaRPr lang="pt-BR" sz="1600" dirty="0">
              <a:solidFill>
                <a:srgbClr val="002060"/>
              </a:solidFill>
            </a:endParaRPr>
          </a:p>
        </p:txBody>
      </p:sp>
      <p:pic>
        <p:nvPicPr>
          <p:cNvPr id="5" name="Gráfico 24">
            <a:extLst>
              <a:ext uri="{FF2B5EF4-FFF2-40B4-BE49-F238E27FC236}">
                <a16:creationId xmlns:a16="http://schemas.microsoft.com/office/drawing/2014/main" id="{547FE20C-BEBE-4C3A-9FE9-3156CEF5EA45}"/>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963341" y="1335602"/>
            <a:ext cx="4063964" cy="4063964"/>
          </a:xfrm>
          <a:prstGeom prst="rect">
            <a:avLst/>
          </a:prstGeom>
        </p:spPr>
      </p:pic>
      <p:pic>
        <p:nvPicPr>
          <p:cNvPr id="7" name="Gráfico 4">
            <a:extLst>
              <a:ext uri="{FF2B5EF4-FFF2-40B4-BE49-F238E27FC236}">
                <a16:creationId xmlns:a16="http://schemas.microsoft.com/office/drawing/2014/main" id="{B250D85A-8B92-4559-8131-AB40F423A1A6}"/>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9152925" y="2049065"/>
            <a:ext cx="1684796" cy="2555590"/>
          </a:xfrm>
          <a:prstGeom prst="rect">
            <a:avLst/>
          </a:prstGeom>
        </p:spPr>
      </p:pic>
      <p:pic>
        <p:nvPicPr>
          <p:cNvPr id="8" name="Imagem 7">
            <a:extLst>
              <a:ext uri="{FF2B5EF4-FFF2-40B4-BE49-F238E27FC236}">
                <a16:creationId xmlns:a16="http://schemas.microsoft.com/office/drawing/2014/main" id="{1FD39D2E-EB13-C6DE-0B53-900633362A65}"/>
              </a:ext>
            </a:extLst>
          </p:cNvPr>
          <p:cNvPicPr>
            <a:picLocks noChangeAspect="1"/>
          </p:cNvPicPr>
          <p:nvPr/>
        </p:nvPicPr>
        <p:blipFill>
          <a:blip r:embed="rId7"/>
          <a:stretch>
            <a:fillRect/>
          </a:stretch>
        </p:blipFill>
        <p:spPr>
          <a:xfrm>
            <a:off x="10732770" y="0"/>
            <a:ext cx="1449546" cy="1472555"/>
          </a:xfrm>
          <a:prstGeom prst="rect">
            <a:avLst/>
          </a:prstGeom>
        </p:spPr>
      </p:pic>
      <p:sp>
        <p:nvSpPr>
          <p:cNvPr id="9" name="CaixaDeTexto 8">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smtClean="0">
                <a:solidFill>
                  <a:schemeClr val="tx1">
                    <a:lumMod val="75000"/>
                    <a:lumOff val="25000"/>
                  </a:schemeClr>
                </a:solidFill>
              </a:rPr>
              <a:t>Entregas</a:t>
            </a:r>
            <a:endParaRPr lang="pt-BR" sz="2400" dirty="0">
              <a:solidFill>
                <a:schemeClr val="tx1">
                  <a:lumMod val="75000"/>
                  <a:lumOff val="25000"/>
                </a:schemeClr>
              </a:solidFill>
            </a:endParaRPr>
          </a:p>
        </p:txBody>
      </p:sp>
      <p:sp>
        <p:nvSpPr>
          <p:cNvPr id="10" name="Retângulo 9">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1" name="Conector reto 10"/>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tângulo: Cantos Arredondados 28">
            <a:extLst>
              <a:ext uri="{FF2B5EF4-FFF2-40B4-BE49-F238E27FC236}">
                <a16:creationId xmlns:a16="http://schemas.microsoft.com/office/drawing/2014/main" id="{C00DDE39-AFF7-445F-8B0C-6A092EE7456B}"/>
              </a:ext>
            </a:extLst>
          </p:cNvPr>
          <p:cNvSpPr/>
          <p:nvPr/>
        </p:nvSpPr>
        <p:spPr>
          <a:xfrm>
            <a:off x="10424992" y="322301"/>
            <a:ext cx="307777" cy="307777"/>
          </a:xfrm>
          <a:prstGeom prst="roundRect">
            <a:avLst/>
          </a:prstGeom>
          <a:solidFill>
            <a:srgbClr val="A1C4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5</a:t>
            </a:r>
            <a:endParaRPr lang="pt-BR" dirty="0"/>
          </a:p>
        </p:txBody>
      </p:sp>
    </p:spTree>
    <p:extLst>
      <p:ext uri="{BB962C8B-B14F-4D97-AF65-F5344CB8AC3E}">
        <p14:creationId xmlns:p14="http://schemas.microsoft.com/office/powerpoint/2010/main" val="1504349362"/>
      </p:ext>
    </p:extLst>
  </p:cSld>
  <p:clrMapOvr>
    <a:masterClrMapping/>
  </p:clrMapOvr>
</p:sld>
</file>

<file path=ppt/theme/theme1.xml><?xml version="1.0" encoding="utf-8"?>
<a:theme xmlns:a="http://schemas.openxmlformats.org/drawingml/2006/main" name="MME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4108</TotalTime>
  <Words>3014</Words>
  <Application>Microsoft Office PowerPoint</Application>
  <PresentationFormat>Widescreen</PresentationFormat>
  <Paragraphs>370</Paragraphs>
  <Slides>32</Slides>
  <Notes>6</Notes>
  <HiddenSlides>1</HiddenSlides>
  <MMClips>0</MMClips>
  <ScaleCrop>false</ScaleCrop>
  <HeadingPairs>
    <vt:vector size="6" baseType="variant">
      <vt:variant>
        <vt:lpstr>Fontes usadas</vt:lpstr>
      </vt:variant>
      <vt:variant>
        <vt:i4>11</vt:i4>
      </vt:variant>
      <vt:variant>
        <vt:lpstr>Tema</vt:lpstr>
      </vt:variant>
      <vt:variant>
        <vt:i4>2</vt:i4>
      </vt:variant>
      <vt:variant>
        <vt:lpstr>Títulos de slides</vt:lpstr>
      </vt:variant>
      <vt:variant>
        <vt:i4>32</vt:i4>
      </vt:variant>
    </vt:vector>
  </HeadingPairs>
  <TitlesOfParts>
    <vt:vector size="45" baseType="lpstr">
      <vt:lpstr>Arial</vt:lpstr>
      <vt:lpstr>Arial Black</vt:lpstr>
      <vt:lpstr>Calibri</vt:lpstr>
      <vt:lpstr>Calibri Light</vt:lpstr>
      <vt:lpstr>Impact</vt:lpstr>
      <vt:lpstr>League Spartan</vt:lpstr>
      <vt:lpstr>Noto Sans</vt:lpstr>
      <vt:lpstr>Noto Sans ExtraLight</vt:lpstr>
      <vt:lpstr>Poppins</vt:lpstr>
      <vt:lpstr>Raleway</vt:lpstr>
      <vt:lpstr>Wingdings</vt:lpstr>
      <vt:lpstr>MME 1</vt:lpstr>
      <vt:lpstr>MME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Leilões de Geração e Transmissão (2022)</vt:lpstr>
      <vt:lpstr>Revisão Ordinária de Garantias Físicas (ROGF) - UHEs</vt:lpstr>
      <vt:lpstr>Geração de Energia Elétrica Offshore</vt:lpstr>
      <vt:lpstr>REIDI e Debentures Incentivadas</vt:lpstr>
      <vt:lpstr>Acesso de consumidores livres e autoprodutores à Rede Básica</vt:lpstr>
      <vt:lpstr>Planejamento dos Sistemas Isolados </vt:lpstr>
      <vt:lpstr>Procedimento Competitivo por Margem (PCM)</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Alexandre Girão</dc:creator>
  <cp:lastModifiedBy>Isabela Sales Vieira</cp:lastModifiedBy>
  <cp:revision>211</cp:revision>
  <cp:lastPrinted>2022-12-07T22:35:13Z</cp:lastPrinted>
  <dcterms:created xsi:type="dcterms:W3CDTF">2020-06-24T16:19:29Z</dcterms:created>
  <dcterms:modified xsi:type="dcterms:W3CDTF">2022-12-07T22:36:06Z</dcterms:modified>
</cp:coreProperties>
</file>