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35" r:id="rId2"/>
  </p:sldMasterIdLst>
  <p:notesMasterIdLst>
    <p:notesMasterId r:id="rId35"/>
  </p:notesMasterIdLst>
  <p:handoutMasterIdLst>
    <p:handoutMasterId r:id="rId36"/>
  </p:handoutMasterIdLst>
  <p:sldIdLst>
    <p:sldId id="257" r:id="rId3"/>
    <p:sldId id="420" r:id="rId4"/>
    <p:sldId id="330" r:id="rId5"/>
    <p:sldId id="462" r:id="rId6"/>
    <p:sldId id="463" r:id="rId7"/>
    <p:sldId id="470" r:id="rId8"/>
    <p:sldId id="464" r:id="rId9"/>
    <p:sldId id="472" r:id="rId10"/>
    <p:sldId id="475" r:id="rId11"/>
    <p:sldId id="476" r:id="rId12"/>
    <p:sldId id="488" r:id="rId13"/>
    <p:sldId id="467" r:id="rId14"/>
    <p:sldId id="452" r:id="rId15"/>
    <p:sldId id="453" r:id="rId16"/>
    <p:sldId id="454" r:id="rId17"/>
    <p:sldId id="456" r:id="rId18"/>
    <p:sldId id="457" r:id="rId19"/>
    <p:sldId id="458" r:id="rId20"/>
    <p:sldId id="455" r:id="rId21"/>
    <p:sldId id="478" r:id="rId22"/>
    <p:sldId id="469" r:id="rId23"/>
    <p:sldId id="480" r:id="rId24"/>
    <p:sldId id="481" r:id="rId25"/>
    <p:sldId id="482" r:id="rId26"/>
    <p:sldId id="483" r:id="rId27"/>
    <p:sldId id="484" r:id="rId28"/>
    <p:sldId id="346" r:id="rId29"/>
    <p:sldId id="485" r:id="rId30"/>
    <p:sldId id="486" r:id="rId31"/>
    <p:sldId id="487" r:id="rId32"/>
    <p:sldId id="339" r:id="rId33"/>
    <p:sldId id="471" r:id="rId34"/>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7AE"/>
    <a:srgbClr val="DABC00"/>
    <a:srgbClr val="00973A"/>
    <a:srgbClr val="446EB2"/>
    <a:srgbClr val="629FD7"/>
    <a:srgbClr val="5B9BD5"/>
    <a:srgbClr val="529449"/>
    <a:srgbClr val="E1C930"/>
    <a:srgbClr val="6084BD"/>
    <a:srgbClr val="3A67A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4" autoAdjust="0"/>
    <p:restoredTop sz="94660"/>
  </p:normalViewPr>
  <p:slideViewPr>
    <p:cSldViewPr snapToGrid="0">
      <p:cViewPr varScale="1">
        <p:scale>
          <a:sx n="115" d="100"/>
          <a:sy n="115" d="100"/>
        </p:scale>
        <p:origin x="648" y="12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115B8-73A6-4C7E-8AED-2D7D738BFA0B}" type="doc">
      <dgm:prSet loTypeId="urn:microsoft.com/office/officeart/2005/8/layout/hChevron3" loCatId="process" qsTypeId="urn:microsoft.com/office/officeart/2005/8/quickstyle/simple1" qsCatId="simple" csTypeId="urn:microsoft.com/office/officeart/2005/8/colors/accent1_2" csCatId="accent1" phldr="1"/>
      <dgm:spPr/>
    </dgm:pt>
    <dgm:pt modelId="{F3052BC8-E39C-4BA0-965B-49E8459C5030}">
      <dgm:prSet phldrT="[Texto]" custT="1"/>
      <dgm:spPr>
        <a:solidFill>
          <a:srgbClr val="00973A"/>
        </a:solidFill>
      </dgm:spPr>
      <dgm:t>
        <a:bodyPr/>
        <a:lstStyle/>
        <a:p>
          <a:r>
            <a:rPr lang="pt-BR" sz="3600" dirty="0"/>
            <a:t>2019</a:t>
          </a:r>
        </a:p>
      </dgm:t>
    </dgm:pt>
    <dgm:pt modelId="{47BABE4B-CE79-4D1D-AEE4-FEAD8E7F1789}" type="parTrans" cxnId="{88707B47-F8F3-4129-B933-203CFDB0470F}">
      <dgm:prSet/>
      <dgm:spPr/>
      <dgm:t>
        <a:bodyPr/>
        <a:lstStyle/>
        <a:p>
          <a:endParaRPr lang="pt-BR"/>
        </a:p>
      </dgm:t>
    </dgm:pt>
    <dgm:pt modelId="{417D698D-ADA8-4A80-99F7-F5DE2FA84518}" type="sibTrans" cxnId="{88707B47-F8F3-4129-B933-203CFDB0470F}">
      <dgm:prSet/>
      <dgm:spPr/>
      <dgm:t>
        <a:bodyPr/>
        <a:lstStyle/>
        <a:p>
          <a:endParaRPr lang="pt-BR"/>
        </a:p>
      </dgm:t>
    </dgm:pt>
    <dgm:pt modelId="{5954FCE3-DC37-4F26-8DF5-6B28AE3E442F}">
      <dgm:prSet phldrT="[Texto]" custT="1"/>
      <dgm:spPr>
        <a:solidFill>
          <a:srgbClr val="B49A00"/>
        </a:solidFill>
      </dgm:spPr>
      <dgm:t>
        <a:bodyPr/>
        <a:lstStyle/>
        <a:p>
          <a:r>
            <a:rPr lang="pt-BR" sz="3600" dirty="0"/>
            <a:t>2020</a:t>
          </a:r>
          <a:endParaRPr lang="pt-BR" sz="2600" dirty="0"/>
        </a:p>
      </dgm:t>
    </dgm:pt>
    <dgm:pt modelId="{B00B0DFE-73D1-4498-B171-EB8A047A9991}" type="parTrans" cxnId="{6F208678-8CB1-42E2-B331-D73DBFBCBBA1}">
      <dgm:prSet/>
      <dgm:spPr/>
      <dgm:t>
        <a:bodyPr/>
        <a:lstStyle/>
        <a:p>
          <a:endParaRPr lang="pt-BR"/>
        </a:p>
      </dgm:t>
    </dgm:pt>
    <dgm:pt modelId="{B6613B2D-AF5C-4D3A-96E6-D8C0AC4BD7C6}" type="sibTrans" cxnId="{6F208678-8CB1-42E2-B331-D73DBFBCBBA1}">
      <dgm:prSet/>
      <dgm:spPr/>
      <dgm:t>
        <a:bodyPr/>
        <a:lstStyle/>
        <a:p>
          <a:endParaRPr lang="pt-BR"/>
        </a:p>
      </dgm:t>
    </dgm:pt>
    <dgm:pt modelId="{8F24D096-63A9-43A2-8286-F4340C11CCD1}">
      <dgm:prSet phldrT="[Texto]" custT="1"/>
      <dgm:spPr/>
      <dgm:t>
        <a:bodyPr/>
        <a:lstStyle/>
        <a:p>
          <a:r>
            <a:rPr lang="pt-BR" sz="3600" dirty="0"/>
            <a:t>2021</a:t>
          </a:r>
        </a:p>
      </dgm:t>
    </dgm:pt>
    <dgm:pt modelId="{82570BB2-B8B3-49C2-BE3E-8F58A760C7F7}" type="parTrans" cxnId="{2FEB8BEB-1EF4-470B-9666-74ACD71AB82E}">
      <dgm:prSet/>
      <dgm:spPr/>
      <dgm:t>
        <a:bodyPr/>
        <a:lstStyle/>
        <a:p>
          <a:endParaRPr lang="pt-BR"/>
        </a:p>
      </dgm:t>
    </dgm:pt>
    <dgm:pt modelId="{02CF77EF-021D-49A1-B2C0-5A64182F040A}" type="sibTrans" cxnId="{2FEB8BEB-1EF4-470B-9666-74ACD71AB82E}">
      <dgm:prSet/>
      <dgm:spPr/>
      <dgm:t>
        <a:bodyPr/>
        <a:lstStyle/>
        <a:p>
          <a:endParaRPr lang="pt-BR"/>
        </a:p>
      </dgm:t>
    </dgm:pt>
    <dgm:pt modelId="{0AFAEF32-6D25-49BA-A869-FDA09C5EC5EB}">
      <dgm:prSet custT="1"/>
      <dgm:spPr>
        <a:solidFill>
          <a:srgbClr val="00973A"/>
        </a:solidFill>
      </dgm:spPr>
      <dgm:t>
        <a:bodyPr/>
        <a:lstStyle/>
        <a:p>
          <a:r>
            <a:rPr lang="pt-BR" sz="3600" dirty="0"/>
            <a:t>2022</a:t>
          </a:r>
        </a:p>
      </dgm:t>
    </dgm:pt>
    <dgm:pt modelId="{2E39DFEE-F523-4DC0-8BBE-82F9FFE935E0}" type="parTrans" cxnId="{85D9790D-301F-4ACB-B95F-E163B578F008}">
      <dgm:prSet/>
      <dgm:spPr/>
      <dgm:t>
        <a:bodyPr/>
        <a:lstStyle/>
        <a:p>
          <a:endParaRPr lang="pt-BR"/>
        </a:p>
      </dgm:t>
    </dgm:pt>
    <dgm:pt modelId="{23102D9A-A9C8-4CC0-9127-9AD07AE80AAC}" type="sibTrans" cxnId="{85D9790D-301F-4ACB-B95F-E163B578F008}">
      <dgm:prSet/>
      <dgm:spPr/>
      <dgm:t>
        <a:bodyPr/>
        <a:lstStyle/>
        <a:p>
          <a:endParaRPr lang="pt-BR"/>
        </a:p>
      </dgm:t>
    </dgm:pt>
    <dgm:pt modelId="{C4719228-366B-4D07-9236-2F8DD0D8FE2B}" type="pres">
      <dgm:prSet presAssocID="{4A0115B8-73A6-4C7E-8AED-2D7D738BFA0B}" presName="Name0" presStyleCnt="0">
        <dgm:presLayoutVars>
          <dgm:dir/>
          <dgm:resizeHandles val="exact"/>
        </dgm:presLayoutVars>
      </dgm:prSet>
      <dgm:spPr/>
    </dgm:pt>
    <dgm:pt modelId="{95C34928-8E41-4DE6-AF11-6C915F22F36D}" type="pres">
      <dgm:prSet presAssocID="{F3052BC8-E39C-4BA0-965B-49E8459C5030}" presName="parTxOnly" presStyleLbl="node1" presStyleIdx="0" presStyleCnt="4" custLinFactY="-20958" custLinFactNeighborX="36516" custLinFactNeighborY="-100000">
        <dgm:presLayoutVars>
          <dgm:bulletEnabled val="1"/>
        </dgm:presLayoutVars>
      </dgm:prSet>
      <dgm:spPr/>
      <dgm:t>
        <a:bodyPr/>
        <a:lstStyle/>
        <a:p>
          <a:endParaRPr lang="pt-BR"/>
        </a:p>
      </dgm:t>
    </dgm:pt>
    <dgm:pt modelId="{767B161C-BFAA-4961-A979-571D2490265C}" type="pres">
      <dgm:prSet presAssocID="{417D698D-ADA8-4A80-99F7-F5DE2FA84518}" presName="parSpace" presStyleCnt="0"/>
      <dgm:spPr/>
    </dgm:pt>
    <dgm:pt modelId="{69DCD4F4-B12D-44D9-AA44-B673689E6866}" type="pres">
      <dgm:prSet presAssocID="{5954FCE3-DC37-4F26-8DF5-6B28AE3E442F}" presName="parTxOnly" presStyleLbl="node1" presStyleIdx="1" presStyleCnt="4" custLinFactY="-21773" custLinFactNeighborX="35131" custLinFactNeighborY="-100000">
        <dgm:presLayoutVars>
          <dgm:bulletEnabled val="1"/>
        </dgm:presLayoutVars>
      </dgm:prSet>
      <dgm:spPr/>
      <dgm:t>
        <a:bodyPr/>
        <a:lstStyle/>
        <a:p>
          <a:endParaRPr lang="pt-BR"/>
        </a:p>
      </dgm:t>
    </dgm:pt>
    <dgm:pt modelId="{CDF4C27E-E3FD-4CAF-A0E6-0EBD96093F95}" type="pres">
      <dgm:prSet presAssocID="{B6613B2D-AF5C-4D3A-96E6-D8C0AC4BD7C6}" presName="parSpace" presStyleCnt="0"/>
      <dgm:spPr/>
    </dgm:pt>
    <dgm:pt modelId="{F8B2D6AE-D897-45B2-A6B3-45701476D2E5}" type="pres">
      <dgm:prSet presAssocID="{8F24D096-63A9-43A2-8286-F4340C11CCD1}" presName="parTxOnly" presStyleLbl="node1" presStyleIdx="2" presStyleCnt="4" custLinFactY="-22766" custLinFactNeighborX="32636" custLinFactNeighborY="-100000">
        <dgm:presLayoutVars>
          <dgm:bulletEnabled val="1"/>
        </dgm:presLayoutVars>
      </dgm:prSet>
      <dgm:spPr/>
      <dgm:t>
        <a:bodyPr/>
        <a:lstStyle/>
        <a:p>
          <a:endParaRPr lang="pt-BR"/>
        </a:p>
      </dgm:t>
    </dgm:pt>
    <dgm:pt modelId="{AFF14317-0D14-4F12-897C-D306E7FBE1C4}" type="pres">
      <dgm:prSet presAssocID="{02CF77EF-021D-49A1-B2C0-5A64182F040A}" presName="parSpace" presStyleCnt="0"/>
      <dgm:spPr/>
    </dgm:pt>
    <dgm:pt modelId="{325B3247-296C-4061-9F99-B26B64D668A6}" type="pres">
      <dgm:prSet presAssocID="{0AFAEF32-6D25-49BA-A869-FDA09C5EC5EB}" presName="parTxOnly" presStyleLbl="node1" presStyleIdx="3" presStyleCnt="4" custLinFactY="-22702" custLinFactNeighborX="26947" custLinFactNeighborY="-100000">
        <dgm:presLayoutVars>
          <dgm:bulletEnabled val="1"/>
        </dgm:presLayoutVars>
      </dgm:prSet>
      <dgm:spPr/>
      <dgm:t>
        <a:bodyPr/>
        <a:lstStyle/>
        <a:p>
          <a:endParaRPr lang="pt-BR"/>
        </a:p>
      </dgm:t>
    </dgm:pt>
  </dgm:ptLst>
  <dgm:cxnLst>
    <dgm:cxn modelId="{C5EF8EC1-7798-48BB-A818-DACA4BDA0D9C}" type="presOf" srcId="{8F24D096-63A9-43A2-8286-F4340C11CCD1}" destId="{F8B2D6AE-D897-45B2-A6B3-45701476D2E5}" srcOrd="0" destOrd="0" presId="urn:microsoft.com/office/officeart/2005/8/layout/hChevron3"/>
    <dgm:cxn modelId="{2FEB8BEB-1EF4-470B-9666-74ACD71AB82E}" srcId="{4A0115B8-73A6-4C7E-8AED-2D7D738BFA0B}" destId="{8F24D096-63A9-43A2-8286-F4340C11CCD1}" srcOrd="2" destOrd="0" parTransId="{82570BB2-B8B3-49C2-BE3E-8F58A760C7F7}" sibTransId="{02CF77EF-021D-49A1-B2C0-5A64182F040A}"/>
    <dgm:cxn modelId="{53CCAD8E-4CA4-4931-86BC-FD243464A92E}" type="presOf" srcId="{F3052BC8-E39C-4BA0-965B-49E8459C5030}" destId="{95C34928-8E41-4DE6-AF11-6C915F22F36D}" srcOrd="0" destOrd="0" presId="urn:microsoft.com/office/officeart/2005/8/layout/hChevron3"/>
    <dgm:cxn modelId="{6F208678-8CB1-42E2-B331-D73DBFBCBBA1}" srcId="{4A0115B8-73A6-4C7E-8AED-2D7D738BFA0B}" destId="{5954FCE3-DC37-4F26-8DF5-6B28AE3E442F}" srcOrd="1" destOrd="0" parTransId="{B00B0DFE-73D1-4498-B171-EB8A047A9991}" sibTransId="{B6613B2D-AF5C-4D3A-96E6-D8C0AC4BD7C6}"/>
    <dgm:cxn modelId="{F6E78996-B2C8-40A7-BF54-0D486530096E}" type="presOf" srcId="{0AFAEF32-6D25-49BA-A869-FDA09C5EC5EB}" destId="{325B3247-296C-4061-9F99-B26B64D668A6}" srcOrd="0" destOrd="0" presId="urn:microsoft.com/office/officeart/2005/8/layout/hChevron3"/>
    <dgm:cxn modelId="{85D9790D-301F-4ACB-B95F-E163B578F008}" srcId="{4A0115B8-73A6-4C7E-8AED-2D7D738BFA0B}" destId="{0AFAEF32-6D25-49BA-A869-FDA09C5EC5EB}" srcOrd="3" destOrd="0" parTransId="{2E39DFEE-F523-4DC0-8BBE-82F9FFE935E0}" sibTransId="{23102D9A-A9C8-4CC0-9127-9AD07AE80AAC}"/>
    <dgm:cxn modelId="{A6451AE5-B0D0-44BF-8F0B-704AC4DA9819}" type="presOf" srcId="{5954FCE3-DC37-4F26-8DF5-6B28AE3E442F}" destId="{69DCD4F4-B12D-44D9-AA44-B673689E6866}" srcOrd="0" destOrd="0" presId="urn:microsoft.com/office/officeart/2005/8/layout/hChevron3"/>
    <dgm:cxn modelId="{88707B47-F8F3-4129-B933-203CFDB0470F}" srcId="{4A0115B8-73A6-4C7E-8AED-2D7D738BFA0B}" destId="{F3052BC8-E39C-4BA0-965B-49E8459C5030}" srcOrd="0" destOrd="0" parTransId="{47BABE4B-CE79-4D1D-AEE4-FEAD8E7F1789}" sibTransId="{417D698D-ADA8-4A80-99F7-F5DE2FA84518}"/>
    <dgm:cxn modelId="{D0A4260A-140F-49AC-99DA-054D647B85F0}" type="presOf" srcId="{4A0115B8-73A6-4C7E-8AED-2D7D738BFA0B}" destId="{C4719228-366B-4D07-9236-2F8DD0D8FE2B}" srcOrd="0" destOrd="0" presId="urn:microsoft.com/office/officeart/2005/8/layout/hChevron3"/>
    <dgm:cxn modelId="{58670086-B062-4D34-B8EA-07BCDC34293E}" type="presParOf" srcId="{C4719228-366B-4D07-9236-2F8DD0D8FE2B}" destId="{95C34928-8E41-4DE6-AF11-6C915F22F36D}" srcOrd="0" destOrd="0" presId="urn:microsoft.com/office/officeart/2005/8/layout/hChevron3"/>
    <dgm:cxn modelId="{AEFE71E9-86DA-44C9-8A7E-02FCB3C03A88}" type="presParOf" srcId="{C4719228-366B-4D07-9236-2F8DD0D8FE2B}" destId="{767B161C-BFAA-4961-A979-571D2490265C}" srcOrd="1" destOrd="0" presId="urn:microsoft.com/office/officeart/2005/8/layout/hChevron3"/>
    <dgm:cxn modelId="{7DF1D6B1-E4F1-448D-AF2A-AE7FA8192C6B}" type="presParOf" srcId="{C4719228-366B-4D07-9236-2F8DD0D8FE2B}" destId="{69DCD4F4-B12D-44D9-AA44-B673689E6866}" srcOrd="2" destOrd="0" presId="urn:microsoft.com/office/officeart/2005/8/layout/hChevron3"/>
    <dgm:cxn modelId="{314404DA-1C1E-4F25-BDBC-31BA1459DFCE}" type="presParOf" srcId="{C4719228-366B-4D07-9236-2F8DD0D8FE2B}" destId="{CDF4C27E-E3FD-4CAF-A0E6-0EBD96093F95}" srcOrd="3" destOrd="0" presId="urn:microsoft.com/office/officeart/2005/8/layout/hChevron3"/>
    <dgm:cxn modelId="{A7F46F94-41B0-434D-B179-DB0328E9F911}" type="presParOf" srcId="{C4719228-366B-4D07-9236-2F8DD0D8FE2B}" destId="{F8B2D6AE-D897-45B2-A6B3-45701476D2E5}" srcOrd="4" destOrd="0" presId="urn:microsoft.com/office/officeart/2005/8/layout/hChevron3"/>
    <dgm:cxn modelId="{0B9CCEFD-15E9-4CA7-B4A5-BCB18C6C319B}" type="presParOf" srcId="{C4719228-366B-4D07-9236-2F8DD0D8FE2B}" destId="{AFF14317-0D14-4F12-897C-D306E7FBE1C4}" srcOrd="5" destOrd="0" presId="urn:microsoft.com/office/officeart/2005/8/layout/hChevron3"/>
    <dgm:cxn modelId="{5B367AF6-DAD1-49C2-A4C3-A935A253F999}" type="presParOf" srcId="{C4719228-366B-4D07-9236-2F8DD0D8FE2B}" destId="{325B3247-296C-4061-9F99-B26B64D668A6}"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34928-8E41-4DE6-AF11-6C915F22F36D}">
      <dsp:nvSpPr>
        <dsp:cNvPr id="0" name=""/>
        <dsp:cNvSpPr/>
      </dsp:nvSpPr>
      <dsp:spPr>
        <a:xfrm>
          <a:off x="237475" y="0"/>
          <a:ext cx="3207879" cy="1283151"/>
        </a:xfrm>
        <a:prstGeom prst="homePlate">
          <a:avLst/>
        </a:prstGeom>
        <a:solidFill>
          <a:srgbClr val="0097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pt-BR" sz="3600" kern="1200" dirty="0"/>
            <a:t>2019</a:t>
          </a:r>
        </a:p>
      </dsp:txBody>
      <dsp:txXfrm>
        <a:off x="237475" y="0"/>
        <a:ext cx="2887091" cy="1283151"/>
      </dsp:txXfrm>
    </dsp:sp>
    <dsp:sp modelId="{69DCD4F4-B12D-44D9-AA44-B673689E6866}">
      <dsp:nvSpPr>
        <dsp:cNvPr id="0" name=""/>
        <dsp:cNvSpPr/>
      </dsp:nvSpPr>
      <dsp:spPr>
        <a:xfrm>
          <a:off x="2794892" y="0"/>
          <a:ext cx="3207879" cy="1283151"/>
        </a:xfrm>
        <a:prstGeom prst="chevron">
          <a:avLst/>
        </a:prstGeom>
        <a:solidFill>
          <a:srgbClr val="B49A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pt-BR" sz="3600" kern="1200" dirty="0"/>
            <a:t>2020</a:t>
          </a:r>
          <a:endParaRPr lang="pt-BR" sz="2600" kern="1200" dirty="0"/>
        </a:p>
      </dsp:txBody>
      <dsp:txXfrm>
        <a:off x="3436468" y="0"/>
        <a:ext cx="1924728" cy="1283151"/>
      </dsp:txXfrm>
    </dsp:sp>
    <dsp:sp modelId="{F8B2D6AE-D897-45B2-A6B3-45701476D2E5}">
      <dsp:nvSpPr>
        <dsp:cNvPr id="0" name=""/>
        <dsp:cNvSpPr/>
      </dsp:nvSpPr>
      <dsp:spPr>
        <a:xfrm>
          <a:off x="5345189" y="0"/>
          <a:ext cx="3207879" cy="1283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pt-BR" sz="3600" kern="1200" dirty="0"/>
            <a:t>2021</a:t>
          </a:r>
        </a:p>
      </dsp:txBody>
      <dsp:txXfrm>
        <a:off x="5986765" y="0"/>
        <a:ext cx="1924728" cy="1283151"/>
      </dsp:txXfrm>
    </dsp:sp>
    <dsp:sp modelId="{325B3247-296C-4061-9F99-B26B64D668A6}">
      <dsp:nvSpPr>
        <dsp:cNvPr id="0" name=""/>
        <dsp:cNvSpPr/>
      </dsp:nvSpPr>
      <dsp:spPr>
        <a:xfrm>
          <a:off x="7705305" y="0"/>
          <a:ext cx="3207879" cy="1283151"/>
        </a:xfrm>
        <a:prstGeom prst="chevron">
          <a:avLst/>
        </a:prstGeom>
        <a:solidFill>
          <a:srgbClr val="0097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pt-BR" sz="3600" kern="1200" dirty="0"/>
            <a:t>2022</a:t>
          </a:r>
        </a:p>
      </dsp:txBody>
      <dsp:txXfrm>
        <a:off x="8346881" y="0"/>
        <a:ext cx="1924728" cy="128315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B7470B9-9BC4-47A1-B7C3-A94A60854FD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8886652-948E-4A17-8C08-D48C64D7AF02}"/>
              </a:ext>
            </a:extLst>
          </p:cNvPr>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A2C2EAEE-9F92-4BB3-A6E8-A302F43EBDFE}" type="datetimeFigureOut">
              <a:rPr lang="pt-BR" smtClean="0"/>
              <a:t>07/12/2022</a:t>
            </a:fld>
            <a:endParaRPr lang="pt-BR"/>
          </a:p>
        </p:txBody>
      </p:sp>
      <p:sp>
        <p:nvSpPr>
          <p:cNvPr id="4" name="Espaço Reservado para Rodapé 3">
            <a:extLst>
              <a:ext uri="{FF2B5EF4-FFF2-40B4-BE49-F238E27FC236}">
                <a16:creationId xmlns:a16="http://schemas.microsoft.com/office/drawing/2014/main" id="{4C20362C-920C-47DB-9537-DEA03081D541}"/>
              </a:ext>
            </a:extLst>
          </p:cNvPr>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E6A1518-CB6E-43A4-BE0A-4AADFB3A07E9}"/>
              </a:ext>
            </a:extLst>
          </p:cNvPr>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04EB4CE9-BF74-4308-BF6D-EE2A42C7E748}" type="slidenum">
              <a:rPr lang="pt-BR" smtClean="0"/>
              <a:t>‹nº›</a:t>
            </a:fld>
            <a:endParaRPr lang="pt-BR"/>
          </a:p>
        </p:txBody>
      </p:sp>
    </p:spTree>
    <p:extLst>
      <p:ext uri="{BB962C8B-B14F-4D97-AF65-F5344CB8AC3E}">
        <p14:creationId xmlns:p14="http://schemas.microsoft.com/office/powerpoint/2010/main" val="240519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698C31D5-BD93-7444-9868-DE6FA95EFE2E}" type="datetimeFigureOut">
              <a:rPr lang="pt-BR" smtClean="0"/>
              <a:t>07/12/2022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7F4D86E0-C3BC-5F49-9C78-759465778EC3}" type="slidenum">
              <a:rPr lang="pt-BR" smtClean="0"/>
              <a:t>‹nº›</a:t>
            </a:fld>
            <a:endParaRPr lang="pt-BR"/>
          </a:p>
        </p:txBody>
      </p:sp>
    </p:spTree>
    <p:extLst>
      <p:ext uri="{BB962C8B-B14F-4D97-AF65-F5344CB8AC3E}">
        <p14:creationId xmlns:p14="http://schemas.microsoft.com/office/powerpoint/2010/main" val="989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Situação atual da construção de Angra 3 </a:t>
            </a:r>
          </a:p>
          <a:p>
            <a:r>
              <a:rPr lang="pt-BR" dirty="0"/>
              <a:t>67,26% das obras civis já foram realizadas. </a:t>
            </a:r>
          </a:p>
          <a:p>
            <a:r>
              <a:rPr lang="pt-BR" dirty="0"/>
              <a:t>O avanço físico geral do empreendimento, considerando todas as demais disciplinas envolvidas, é de 65,29%. </a:t>
            </a:r>
          </a:p>
          <a:p>
            <a:r>
              <a:rPr lang="pt-BR" dirty="0"/>
              <a:t>O investimento já realizado é da ordem de US$ 1.6 bilhões. </a:t>
            </a:r>
          </a:p>
          <a:p>
            <a:r>
              <a:rPr lang="pt-BR" dirty="0"/>
              <a:t>Os recursos estimados para conclusão são da ordem de US$ 3.013 bilhões.</a:t>
            </a:r>
          </a:p>
        </p:txBody>
      </p:sp>
      <p:sp>
        <p:nvSpPr>
          <p:cNvPr id="4" name="Espaço Reservado para Número de Slide 3"/>
          <p:cNvSpPr>
            <a:spLocks noGrp="1"/>
          </p:cNvSpPr>
          <p:nvPr>
            <p:ph type="sldNum" sz="quarter" idx="10"/>
          </p:nvPr>
        </p:nvSpPr>
        <p:spPr/>
        <p:txBody>
          <a:bodyPr/>
          <a:lstStyle/>
          <a:p>
            <a:fld id="{5C4F9D39-E940-4F02-BBAC-28DA45790B78}" type="slidenum">
              <a:rPr lang="pt-BR" smtClean="0"/>
              <a:t>9</a:t>
            </a:fld>
            <a:endParaRPr lang="pt-BR" dirty="0"/>
          </a:p>
        </p:txBody>
      </p:sp>
    </p:spTree>
    <p:extLst>
      <p:ext uri="{BB962C8B-B14F-4D97-AF65-F5344CB8AC3E}">
        <p14:creationId xmlns:p14="http://schemas.microsoft.com/office/powerpoint/2010/main" val="159165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Situação atual da construção de Angra 3 </a:t>
            </a:r>
          </a:p>
          <a:p>
            <a:r>
              <a:rPr lang="pt-BR" dirty="0"/>
              <a:t>67,26% das obras civis já foram realizadas. </a:t>
            </a:r>
          </a:p>
          <a:p>
            <a:r>
              <a:rPr lang="pt-BR" dirty="0"/>
              <a:t>O avanço físico geral do empreendimento, considerando todas as demais disciplinas envolvidas, é de 65,29%. </a:t>
            </a:r>
          </a:p>
          <a:p>
            <a:r>
              <a:rPr lang="pt-BR" dirty="0"/>
              <a:t>O investimento já realizado é da ordem de US$ 1.6 bilhões. </a:t>
            </a:r>
          </a:p>
          <a:p>
            <a:r>
              <a:rPr lang="pt-BR" dirty="0"/>
              <a:t>Os recursos estimados para conclusão são da ordem de US$ 3.013 bilhões.</a:t>
            </a:r>
          </a:p>
        </p:txBody>
      </p:sp>
      <p:sp>
        <p:nvSpPr>
          <p:cNvPr id="4" name="Espaço Reservado para Número de Slide 3"/>
          <p:cNvSpPr>
            <a:spLocks noGrp="1"/>
          </p:cNvSpPr>
          <p:nvPr>
            <p:ph type="sldNum" sz="quarter" idx="10"/>
          </p:nvPr>
        </p:nvSpPr>
        <p:spPr/>
        <p:txBody>
          <a:bodyPr/>
          <a:lstStyle/>
          <a:p>
            <a:fld id="{5C4F9D39-E940-4F02-BBAC-28DA45790B78}" type="slidenum">
              <a:rPr lang="pt-BR" smtClean="0"/>
              <a:t>10</a:t>
            </a:fld>
            <a:endParaRPr lang="pt-BR" dirty="0"/>
          </a:p>
        </p:txBody>
      </p:sp>
    </p:spTree>
    <p:extLst>
      <p:ext uri="{BB962C8B-B14F-4D97-AF65-F5344CB8AC3E}">
        <p14:creationId xmlns:p14="http://schemas.microsoft.com/office/powerpoint/2010/main" val="427863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800" dirty="0"/>
              <a:t>Ref.: 30/11/2022, conforme dados do monitoramento da expansão da geração</a:t>
            </a:r>
          </a:p>
        </p:txBody>
      </p:sp>
      <p:sp>
        <p:nvSpPr>
          <p:cNvPr id="4" name="Espaço Reservado para Número de Slide 3"/>
          <p:cNvSpPr>
            <a:spLocks noGrp="1"/>
          </p:cNvSpPr>
          <p:nvPr>
            <p:ph type="sldNum" sz="quarter" idx="5"/>
          </p:nvPr>
        </p:nvSpPr>
        <p:spPr/>
        <p:txBody>
          <a:bodyPr/>
          <a:lstStyle/>
          <a:p>
            <a:fld id="{B23CE896-9DE1-427A-8239-AE42F26789ED}" type="slidenum">
              <a:rPr lang="pt-BR" smtClean="0"/>
              <a:t>22</a:t>
            </a:fld>
            <a:endParaRPr lang="pt-BR"/>
          </a:p>
        </p:txBody>
      </p:sp>
    </p:spTree>
    <p:extLst>
      <p:ext uri="{BB962C8B-B14F-4D97-AF65-F5344CB8AC3E}">
        <p14:creationId xmlns:p14="http://schemas.microsoft.com/office/powerpoint/2010/main" val="201529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Usina em teste: UTE</a:t>
            </a:r>
            <a:r>
              <a:rPr lang="pt-BR" baseline="0" dirty="0" smtClean="0"/>
              <a:t> Monte Cristo Sucuba, prevista para operação até janeiro/2023, completando 76% do contratado no Leilão 01/2019.</a:t>
            </a:r>
            <a:endParaRPr lang="pt-BR" dirty="0"/>
          </a:p>
        </p:txBody>
      </p:sp>
      <p:sp>
        <p:nvSpPr>
          <p:cNvPr id="4" name="Espaço Reservado para Número de Slide 3"/>
          <p:cNvSpPr>
            <a:spLocks noGrp="1"/>
          </p:cNvSpPr>
          <p:nvPr>
            <p:ph type="sldNum" sz="quarter" idx="5"/>
          </p:nvPr>
        </p:nvSpPr>
        <p:spPr/>
        <p:txBody>
          <a:bodyPr/>
          <a:lstStyle/>
          <a:p>
            <a:fld id="{B23CE896-9DE1-427A-8239-AE42F26789ED}" type="slidenum">
              <a:rPr lang="pt-BR" smtClean="0"/>
              <a:t>23</a:t>
            </a:fld>
            <a:endParaRPr lang="pt-BR"/>
          </a:p>
        </p:txBody>
      </p:sp>
    </p:spTree>
    <p:extLst>
      <p:ext uri="{BB962C8B-B14F-4D97-AF65-F5344CB8AC3E}">
        <p14:creationId xmlns:p14="http://schemas.microsoft.com/office/powerpoint/2010/main" val="221016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45001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28</a:t>
            </a:fld>
            <a:endParaRPr lang="en-US" dirty="0"/>
          </a:p>
        </p:txBody>
      </p:sp>
    </p:spTree>
    <p:extLst>
      <p:ext uri="{BB962C8B-B14F-4D97-AF65-F5344CB8AC3E}">
        <p14:creationId xmlns:p14="http://schemas.microsoft.com/office/powerpoint/2010/main" val="355581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ndo padrao">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7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op 3">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0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816B7F37-3030-4241-B0D0-06F127BD65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4578350"/>
          </a:xfrm>
          <a:prstGeom prst="rect">
            <a:avLst/>
          </a:prstGeom>
        </p:spPr>
      </p:pic>
    </p:spTree>
    <p:extLst>
      <p:ext uri="{BB962C8B-B14F-4D97-AF65-F5344CB8AC3E}">
        <p14:creationId xmlns:p14="http://schemas.microsoft.com/office/powerpoint/2010/main" val="278186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final">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C0E0194-12C4-45A8-A262-2AC25342AD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6222" y="2453532"/>
            <a:ext cx="8319556" cy="1950936"/>
          </a:xfrm>
          <a:prstGeom prst="rect">
            <a:avLst/>
          </a:prstGeom>
        </p:spPr>
      </p:pic>
    </p:spTree>
    <p:extLst>
      <p:ext uri="{BB962C8B-B14F-4D97-AF65-F5344CB8AC3E}">
        <p14:creationId xmlns:p14="http://schemas.microsoft.com/office/powerpoint/2010/main" val="204499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ndo padra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806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fase na imagem">
    <p:spTree>
      <p:nvGrpSpPr>
        <p:cNvPr id="1" name=""/>
        <p:cNvGrpSpPr/>
        <p:nvPr/>
      </p:nvGrpSpPr>
      <p:grpSpPr>
        <a:xfrm>
          <a:off x="0" y="0"/>
          <a:ext cx="0" cy="0"/>
          <a:chOff x="0" y="0"/>
          <a:chExt cx="0" cy="0"/>
        </a:xfrm>
      </p:grpSpPr>
      <p:sp>
        <p:nvSpPr>
          <p:cNvPr id="7" name="Espaço Reservado para Imagem 6">
            <a:extLst>
              <a:ext uri="{FF2B5EF4-FFF2-40B4-BE49-F238E27FC236}">
                <a16:creationId xmlns:a16="http://schemas.microsoft.com/office/drawing/2014/main" id="{3012F93A-4229-4333-9BBA-CA32D2C61AA6}"/>
              </a:ext>
            </a:extLst>
          </p:cNvPr>
          <p:cNvSpPr>
            <a:spLocks noGrp="1"/>
          </p:cNvSpPr>
          <p:nvPr>
            <p:ph type="pic" sz="quarter" idx="10" hasCustomPrompt="1"/>
          </p:nvPr>
        </p:nvSpPr>
        <p:spPr>
          <a:xfrm>
            <a:off x="6591301" y="847154"/>
            <a:ext cx="4510088" cy="4505325"/>
          </a:xfrm>
          <a:prstGeom prst="ellipse">
            <a:avLst/>
          </a:prstGeom>
        </p:spPr>
        <p:txBody>
          <a:bodyPr/>
          <a:lstStyle>
            <a:lvl1pPr marL="0" indent="0" algn="ctr">
              <a:buNone/>
              <a:defRPr>
                <a:solidFill>
                  <a:srgbClr val="3B67AE"/>
                </a:solidFill>
              </a:defRPr>
            </a:lvl1pPr>
          </a:lstStyle>
          <a:p>
            <a:r>
              <a:rPr lang="pt-BR" dirty="0"/>
              <a:t>Insira sua imagem</a:t>
            </a:r>
          </a:p>
          <a:p>
            <a:r>
              <a:rPr lang="pt-BR" dirty="0"/>
              <a:t>aqui</a:t>
            </a:r>
          </a:p>
        </p:txBody>
      </p:sp>
      <p:grpSp>
        <p:nvGrpSpPr>
          <p:cNvPr id="2" name="Gráfico 3">
            <a:extLst>
              <a:ext uri="{FF2B5EF4-FFF2-40B4-BE49-F238E27FC236}">
                <a16:creationId xmlns:a16="http://schemas.microsoft.com/office/drawing/2014/main" id="{EF5353E4-13F4-4389-AFE5-56C8C5D67115}"/>
              </a:ext>
            </a:extLst>
          </p:cNvPr>
          <p:cNvGrpSpPr/>
          <p:nvPr/>
        </p:nvGrpSpPr>
        <p:grpSpPr>
          <a:xfrm>
            <a:off x="5931015" y="184642"/>
            <a:ext cx="5830348" cy="5830348"/>
            <a:chOff x="5931015" y="184642"/>
            <a:chExt cx="5830348" cy="5830348"/>
          </a:xfrm>
        </p:grpSpPr>
        <p:sp>
          <p:nvSpPr>
            <p:cNvPr id="3" name="Forma Livre: Forma 2">
              <a:extLst>
                <a:ext uri="{FF2B5EF4-FFF2-40B4-BE49-F238E27FC236}">
                  <a16:creationId xmlns:a16="http://schemas.microsoft.com/office/drawing/2014/main" id="{51E07660-1935-4362-9207-73D7C8791E60}"/>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5" name="Forma Livre: Forma 4">
              <a:extLst>
                <a:ext uri="{FF2B5EF4-FFF2-40B4-BE49-F238E27FC236}">
                  <a16:creationId xmlns:a16="http://schemas.microsoft.com/office/drawing/2014/main" id="{6EAF24E9-E244-42E5-947A-20799A2E7F15}"/>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FFDA74C7-1255-462D-A7BF-41A10839DFCD}"/>
                </a:ext>
              </a:extLst>
            </p:cNvPr>
            <p:cNvSpPr/>
            <p:nvPr/>
          </p:nvSpPr>
          <p:spPr>
            <a:xfrm>
              <a:off x="7363034" y="4951952"/>
              <a:ext cx="3634924" cy="1064515"/>
            </a:xfrm>
            <a:custGeom>
              <a:avLst/>
              <a:gdLst>
                <a:gd name="connsiteX0" fmla="*/ 12218 w 3634924"/>
                <a:gd name="connsiteY0" fmla="*/ 565086 h 1064515"/>
                <a:gd name="connsiteX1" fmla="*/ 125287 w 3634924"/>
                <a:gd name="connsiteY1" fmla="*/ 535572 h 1064515"/>
                <a:gd name="connsiteX2" fmla="*/ 2132616 w 3634924"/>
                <a:gd name="connsiteY2" fmla="*/ 818887 h 1064515"/>
                <a:gd name="connsiteX3" fmla="*/ 3490725 w 3634924"/>
                <a:gd name="connsiteY3" fmla="*/ 26362 h 1064515"/>
                <a:gd name="connsiteX4" fmla="*/ 3606688 w 3634924"/>
                <a:gd name="connsiteY4" fmla="*/ 20813 h 1064515"/>
                <a:gd name="connsiteX5" fmla="*/ 3606688 w 3634924"/>
                <a:gd name="connsiteY5" fmla="*/ 20813 h 1064515"/>
                <a:gd name="connsiteX6" fmla="*/ 3612318 w 3634924"/>
                <a:gd name="connsiteY6" fmla="*/ 140636 h 1064515"/>
                <a:gd name="connsiteX7" fmla="*/ 3078820 w 3634924"/>
                <a:gd name="connsiteY7" fmla="*/ 589613 h 1064515"/>
                <a:gd name="connsiteX8" fmla="*/ 2172021 w 3634924"/>
                <a:gd name="connsiteY8" fmla="*/ 981010 h 1064515"/>
                <a:gd name="connsiteX9" fmla="*/ 42777 w 3634924"/>
                <a:gd name="connsiteY9" fmla="*/ 682095 h 1064515"/>
                <a:gd name="connsiteX10" fmla="*/ 12218 w 3634924"/>
                <a:gd name="connsiteY10" fmla="*/ 565086 h 1064515"/>
                <a:gd name="connsiteX11" fmla="*/ 12218 w 3634924"/>
                <a:gd name="connsiteY11" fmla="*/ 565086 h 10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4924" h="1064515">
                  <a:moveTo>
                    <a:pt x="12218" y="565086"/>
                  </a:moveTo>
                  <a:cubicBezTo>
                    <a:pt x="35781" y="526404"/>
                    <a:pt x="85882" y="513135"/>
                    <a:pt x="125287" y="535572"/>
                  </a:cubicBezTo>
                  <a:cubicBezTo>
                    <a:pt x="713227" y="870515"/>
                    <a:pt x="1424851" y="990822"/>
                    <a:pt x="2132616" y="818887"/>
                  </a:cubicBezTo>
                  <a:cubicBezTo>
                    <a:pt x="2657106" y="691504"/>
                    <a:pt x="3124981" y="418161"/>
                    <a:pt x="3490725" y="26362"/>
                  </a:cubicBezTo>
                  <a:cubicBezTo>
                    <a:pt x="3521445" y="-6530"/>
                    <a:pt x="3572832" y="-8942"/>
                    <a:pt x="3606688" y="20813"/>
                  </a:cubicBezTo>
                  <a:lnTo>
                    <a:pt x="3606688" y="20813"/>
                  </a:lnTo>
                  <a:cubicBezTo>
                    <a:pt x="3642073" y="51935"/>
                    <a:pt x="3644485" y="106137"/>
                    <a:pt x="3612318" y="140636"/>
                  </a:cubicBezTo>
                  <a:cubicBezTo>
                    <a:pt x="3451882" y="312491"/>
                    <a:pt x="3272871" y="462793"/>
                    <a:pt x="3078820" y="589613"/>
                  </a:cubicBezTo>
                  <a:cubicBezTo>
                    <a:pt x="2803628" y="769429"/>
                    <a:pt x="2498198" y="901798"/>
                    <a:pt x="2172021" y="981010"/>
                  </a:cubicBezTo>
                  <a:cubicBezTo>
                    <a:pt x="1443750" y="1157931"/>
                    <a:pt x="691112" y="1051618"/>
                    <a:pt x="42777" y="682095"/>
                  </a:cubicBezTo>
                  <a:cubicBezTo>
                    <a:pt x="1523" y="658532"/>
                    <a:pt x="-12470" y="605697"/>
                    <a:pt x="12218" y="565086"/>
                  </a:cubicBezTo>
                  <a:lnTo>
                    <a:pt x="12218" y="565086"/>
                  </a:lnTo>
                  <a:close/>
                </a:path>
              </a:pathLst>
            </a:custGeom>
            <a:solidFill>
              <a:srgbClr val="00973A"/>
            </a:solidFill>
            <a:ln w="8040"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9B77BB1C-CA2E-4639-AA1B-2E97A09A3935}"/>
                </a:ext>
              </a:extLst>
            </p:cNvPr>
            <p:cNvSpPr/>
            <p:nvPr/>
          </p:nvSpPr>
          <p:spPr>
            <a:xfrm>
              <a:off x="10832763" y="1084477"/>
              <a:ext cx="929649" cy="3662366"/>
            </a:xfrm>
            <a:custGeom>
              <a:avLst/>
              <a:gdLst>
                <a:gd name="connsiteX0" fmla="*/ 326184 w 929649"/>
                <a:gd name="connsiteY0" fmla="*/ 3647032 h 3662366"/>
                <a:gd name="connsiteX1" fmla="*/ 304391 w 929649"/>
                <a:gd name="connsiteY1" fmla="*/ 3532274 h 3662366"/>
                <a:gd name="connsiteX2" fmla="*/ 721924 w 929649"/>
                <a:gd name="connsiteY2" fmla="*/ 1548508 h 3662366"/>
                <a:gd name="connsiteX3" fmla="*/ 22443 w 929649"/>
                <a:gd name="connsiteY3" fmla="*/ 140218 h 3662366"/>
                <a:gd name="connsiteX4" fmla="*/ 24695 w 929649"/>
                <a:gd name="connsiteY4" fmla="*/ 24174 h 3662366"/>
                <a:gd name="connsiteX5" fmla="*/ 24695 w 929649"/>
                <a:gd name="connsiteY5" fmla="*/ 24174 h 3662366"/>
                <a:gd name="connsiteX6" fmla="*/ 144599 w 929649"/>
                <a:gd name="connsiteY6" fmla="*/ 26586 h 3662366"/>
                <a:gd name="connsiteX7" fmla="*/ 556744 w 929649"/>
                <a:gd name="connsiteY7" fmla="*/ 589034 h 3662366"/>
                <a:gd name="connsiteX8" fmla="*/ 886380 w 929649"/>
                <a:gd name="connsiteY8" fmla="*/ 1520121 h 3662366"/>
                <a:gd name="connsiteX9" fmla="*/ 445123 w 929649"/>
                <a:gd name="connsiteY9" fmla="*/ 3624434 h 3662366"/>
                <a:gd name="connsiteX10" fmla="*/ 326184 w 929649"/>
                <a:gd name="connsiteY10" fmla="*/ 3647032 h 3662366"/>
                <a:gd name="connsiteX11" fmla="*/ 326184 w 929649"/>
                <a:gd name="connsiteY11" fmla="*/ 3647032 h 36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49" h="3662366">
                  <a:moveTo>
                    <a:pt x="326184" y="3647032"/>
                  </a:moveTo>
                  <a:cubicBezTo>
                    <a:pt x="289191" y="3620896"/>
                    <a:pt x="279381" y="3570071"/>
                    <a:pt x="304391" y="3532274"/>
                  </a:cubicBezTo>
                  <a:cubicBezTo>
                    <a:pt x="678016" y="2968218"/>
                    <a:pt x="845929" y="2266245"/>
                    <a:pt x="721924" y="1548508"/>
                  </a:cubicBezTo>
                  <a:cubicBezTo>
                    <a:pt x="630086" y="1016620"/>
                    <a:pt x="388750" y="531454"/>
                    <a:pt x="22443" y="140218"/>
                  </a:cubicBezTo>
                  <a:cubicBezTo>
                    <a:pt x="-8357" y="107327"/>
                    <a:pt x="-7312" y="55859"/>
                    <a:pt x="24695" y="24174"/>
                  </a:cubicBezTo>
                  <a:lnTo>
                    <a:pt x="24695" y="24174"/>
                  </a:lnTo>
                  <a:cubicBezTo>
                    <a:pt x="58149" y="-9039"/>
                    <a:pt x="112351" y="-7833"/>
                    <a:pt x="144599" y="26586"/>
                  </a:cubicBezTo>
                  <a:cubicBezTo>
                    <a:pt x="305275" y="198200"/>
                    <a:pt x="443274" y="386862"/>
                    <a:pt x="556744" y="589034"/>
                  </a:cubicBezTo>
                  <a:cubicBezTo>
                    <a:pt x="717662" y="875646"/>
                    <a:pt x="829202" y="1189359"/>
                    <a:pt x="886380" y="1520121"/>
                  </a:cubicBezTo>
                  <a:cubicBezTo>
                    <a:pt x="1013924" y="2258605"/>
                    <a:pt x="857349" y="3002396"/>
                    <a:pt x="445123" y="3624434"/>
                  </a:cubicBezTo>
                  <a:cubicBezTo>
                    <a:pt x="418746" y="3664000"/>
                    <a:pt x="365026" y="3674454"/>
                    <a:pt x="326184" y="3647032"/>
                  </a:cubicBezTo>
                  <a:lnTo>
                    <a:pt x="326184" y="3647032"/>
                  </a:lnTo>
                  <a:close/>
                </a:path>
              </a:pathLst>
            </a:custGeom>
            <a:solidFill>
              <a:srgbClr val="00973A"/>
            </a:solidFill>
            <a:ln w="804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698681B0-BBDB-4242-BFA9-F7F3E44D1EB8}"/>
                </a:ext>
              </a:extLst>
            </p:cNvPr>
            <p:cNvSpPr/>
            <p:nvPr/>
          </p:nvSpPr>
          <p:spPr>
            <a:xfrm>
              <a:off x="6443795" y="184657"/>
              <a:ext cx="3526139" cy="1376017"/>
            </a:xfrm>
            <a:custGeom>
              <a:avLst/>
              <a:gdLst>
                <a:gd name="connsiteX0" fmla="*/ 3519327 w 3526139"/>
                <a:gd name="connsiteY0" fmla="*/ 316352 h 1376017"/>
                <a:gd name="connsiteX1" fmla="*/ 3411566 w 3526139"/>
                <a:gd name="connsiteY1" fmla="*/ 361467 h 1376017"/>
                <a:gd name="connsiteX2" fmla="*/ 1384294 w 3526139"/>
                <a:gd name="connsiteY2" fmla="*/ 364281 h 1376017"/>
                <a:gd name="connsiteX3" fmla="*/ 151638 w 3526139"/>
                <a:gd name="connsiteY3" fmla="*/ 1340483 h 1376017"/>
                <a:gd name="connsiteX4" fmla="*/ 37604 w 3526139"/>
                <a:gd name="connsiteY4" fmla="*/ 1362356 h 1376017"/>
                <a:gd name="connsiteX5" fmla="*/ 37604 w 3526139"/>
                <a:gd name="connsiteY5" fmla="*/ 1362356 h 1376017"/>
                <a:gd name="connsiteX6" fmla="*/ 15167 w 3526139"/>
                <a:gd name="connsiteY6" fmla="*/ 1244543 h 1376017"/>
                <a:gd name="connsiteX7" fmla="*/ 479906 w 3526139"/>
                <a:gd name="connsiteY7" fmla="*/ 724798 h 1376017"/>
                <a:gd name="connsiteX8" fmla="*/ 1322452 w 3526139"/>
                <a:gd name="connsiteY8" fmla="*/ 209315 h 1376017"/>
                <a:gd name="connsiteX9" fmla="*/ 3472524 w 3526139"/>
                <a:gd name="connsiteY9" fmla="*/ 204811 h 1376017"/>
                <a:gd name="connsiteX10" fmla="*/ 3519327 w 3526139"/>
                <a:gd name="connsiteY10" fmla="*/ 316352 h 1376017"/>
                <a:gd name="connsiteX11" fmla="*/ 3519327 w 3526139"/>
                <a:gd name="connsiteY11" fmla="*/ 316352 h 13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139" h="1376017">
                  <a:moveTo>
                    <a:pt x="3519327" y="316352"/>
                  </a:moveTo>
                  <a:cubicBezTo>
                    <a:pt x="3501474" y="358009"/>
                    <a:pt x="3453706" y="378113"/>
                    <a:pt x="3411566" y="361467"/>
                  </a:cubicBezTo>
                  <a:cubicBezTo>
                    <a:pt x="2782291" y="112893"/>
                    <a:pt x="2060775" y="94155"/>
                    <a:pt x="1384294" y="364281"/>
                  </a:cubicBezTo>
                  <a:cubicBezTo>
                    <a:pt x="883045" y="564363"/>
                    <a:pt x="458354" y="900995"/>
                    <a:pt x="151638" y="1340483"/>
                  </a:cubicBezTo>
                  <a:cubicBezTo>
                    <a:pt x="125823" y="1377395"/>
                    <a:pt x="75320" y="1387045"/>
                    <a:pt x="37604" y="1362356"/>
                  </a:cubicBezTo>
                  <a:lnTo>
                    <a:pt x="37604" y="1362356"/>
                  </a:lnTo>
                  <a:cubicBezTo>
                    <a:pt x="-1801" y="1336542"/>
                    <a:pt x="-11853" y="1283225"/>
                    <a:pt x="15167" y="1244543"/>
                  </a:cubicBezTo>
                  <a:cubicBezTo>
                    <a:pt x="149788" y="1051780"/>
                    <a:pt x="305720" y="877674"/>
                    <a:pt x="479906" y="724798"/>
                  </a:cubicBezTo>
                  <a:cubicBezTo>
                    <a:pt x="726952" y="507989"/>
                    <a:pt x="1010669" y="333803"/>
                    <a:pt x="1322452" y="209315"/>
                  </a:cubicBezTo>
                  <a:cubicBezTo>
                    <a:pt x="2018475" y="-68532"/>
                    <a:pt x="2778591" y="-69497"/>
                    <a:pt x="3472524" y="204811"/>
                  </a:cubicBezTo>
                  <a:cubicBezTo>
                    <a:pt x="3516754" y="222342"/>
                    <a:pt x="3538065" y="272684"/>
                    <a:pt x="3519327" y="316352"/>
                  </a:cubicBezTo>
                  <a:lnTo>
                    <a:pt x="3519327" y="316352"/>
                  </a:lnTo>
                  <a:close/>
                </a:path>
              </a:pathLst>
            </a:custGeom>
            <a:solidFill>
              <a:srgbClr val="3B67AE"/>
            </a:solidFill>
            <a:ln w="8040"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5C792570-19B1-4A26-8844-BFD8EC8F0BBE}"/>
                </a:ext>
              </a:extLst>
            </p:cNvPr>
            <p:cNvSpPr/>
            <p:nvPr/>
          </p:nvSpPr>
          <p:spPr>
            <a:xfrm>
              <a:off x="5931037" y="1803309"/>
              <a:ext cx="1223654" cy="3586430"/>
            </a:xfrm>
            <a:custGeom>
              <a:avLst/>
              <a:gdLst>
                <a:gd name="connsiteX0" fmla="*/ 397085 w 1223654"/>
                <a:gd name="connsiteY0" fmla="*/ 9246 h 3586430"/>
                <a:gd name="connsiteX1" fmla="*/ 434882 w 1223654"/>
                <a:gd name="connsiteY1" fmla="*/ 119822 h 3586430"/>
                <a:gd name="connsiteX2" fmla="*/ 301387 w 1223654"/>
                <a:gd name="connsiteY2" fmla="*/ 2142672 h 3586430"/>
                <a:gd name="connsiteX3" fmla="*/ 1192586 w 1223654"/>
                <a:gd name="connsiteY3" fmla="*/ 3438135 h 3586430"/>
                <a:gd name="connsiteX4" fmla="*/ 1206739 w 1223654"/>
                <a:gd name="connsiteY4" fmla="*/ 3553375 h 3586430"/>
                <a:gd name="connsiteX5" fmla="*/ 1206739 w 1223654"/>
                <a:gd name="connsiteY5" fmla="*/ 3553375 h 3586430"/>
                <a:gd name="connsiteX6" fmla="*/ 1087720 w 1223654"/>
                <a:gd name="connsiteY6" fmla="*/ 3567850 h 3586430"/>
                <a:gd name="connsiteX7" fmla="*/ 600383 w 1223654"/>
                <a:gd name="connsiteY7" fmla="*/ 3069174 h 3586430"/>
                <a:gd name="connsiteX8" fmla="*/ 142721 w 1223654"/>
                <a:gd name="connsiteY8" fmla="*/ 2193898 h 3586430"/>
                <a:gd name="connsiteX9" fmla="*/ 282649 w 1223654"/>
                <a:gd name="connsiteY9" fmla="*/ 48330 h 3586430"/>
                <a:gd name="connsiteX10" fmla="*/ 397085 w 1223654"/>
                <a:gd name="connsiteY10" fmla="*/ 9246 h 3586430"/>
                <a:gd name="connsiteX11" fmla="*/ 397085 w 1223654"/>
                <a:gd name="connsiteY11" fmla="*/ 9246 h 358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54" h="3586430">
                  <a:moveTo>
                    <a:pt x="397085" y="9246"/>
                  </a:moveTo>
                  <a:cubicBezTo>
                    <a:pt x="437455" y="29914"/>
                    <a:pt x="454343" y="78889"/>
                    <a:pt x="434882" y="119822"/>
                  </a:cubicBezTo>
                  <a:cubicBezTo>
                    <a:pt x="144570" y="731003"/>
                    <a:pt x="77421" y="1449544"/>
                    <a:pt x="301387" y="2142672"/>
                  </a:cubicBezTo>
                  <a:cubicBezTo>
                    <a:pt x="467371" y="2656225"/>
                    <a:pt x="774731" y="3102548"/>
                    <a:pt x="1192586" y="3438135"/>
                  </a:cubicBezTo>
                  <a:cubicBezTo>
                    <a:pt x="1227728" y="3466362"/>
                    <a:pt x="1233921" y="3517427"/>
                    <a:pt x="1206739" y="3553375"/>
                  </a:cubicBezTo>
                  <a:lnTo>
                    <a:pt x="1206739" y="3553375"/>
                  </a:lnTo>
                  <a:cubicBezTo>
                    <a:pt x="1178271" y="3591010"/>
                    <a:pt x="1124471" y="3597444"/>
                    <a:pt x="1087720" y="3567850"/>
                  </a:cubicBezTo>
                  <a:cubicBezTo>
                    <a:pt x="904446" y="3420603"/>
                    <a:pt x="741196" y="3253252"/>
                    <a:pt x="600383" y="3069174"/>
                  </a:cubicBezTo>
                  <a:cubicBezTo>
                    <a:pt x="400623" y="2808135"/>
                    <a:pt x="245898" y="2513321"/>
                    <a:pt x="142721" y="2193898"/>
                  </a:cubicBezTo>
                  <a:cubicBezTo>
                    <a:pt x="-87759" y="1480746"/>
                    <a:pt x="-37658" y="722318"/>
                    <a:pt x="282649" y="48330"/>
                  </a:cubicBezTo>
                  <a:cubicBezTo>
                    <a:pt x="303075" y="5467"/>
                    <a:pt x="354785" y="-12467"/>
                    <a:pt x="397085" y="9246"/>
                  </a:cubicBezTo>
                  <a:lnTo>
                    <a:pt x="397085" y="9246"/>
                  </a:lnTo>
                  <a:close/>
                </a:path>
              </a:pathLst>
            </a:custGeom>
            <a:solidFill>
              <a:srgbClr val="3B67AE"/>
            </a:solidFill>
            <a:ln w="8040" cap="flat">
              <a:no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583C844D-C96A-4364-9F10-FFC2C39C2609}"/>
                </a:ext>
              </a:extLst>
            </p:cNvPr>
            <p:cNvSpPr/>
            <p:nvPr/>
          </p:nvSpPr>
          <p:spPr>
            <a:xfrm>
              <a:off x="6457318" y="711106"/>
              <a:ext cx="4778282" cy="4778911"/>
            </a:xfrm>
            <a:custGeom>
              <a:avLst/>
              <a:gdLst>
                <a:gd name="connsiteX0" fmla="*/ 2389755 w 4778282"/>
                <a:gd name="connsiteY0" fmla="*/ 4778911 h 4778911"/>
                <a:gd name="connsiteX1" fmla="*/ 1592164 w 4778282"/>
                <a:gd name="connsiteY1" fmla="*/ 4640994 h 4778911"/>
                <a:gd name="connsiteX2" fmla="*/ 233813 w 4778282"/>
                <a:gd name="connsiteY2" fmla="*/ 3417666 h 4778911"/>
                <a:gd name="connsiteX3" fmla="*/ 138356 w 4778282"/>
                <a:gd name="connsiteY3" fmla="*/ 1592164 h 4778911"/>
                <a:gd name="connsiteX4" fmla="*/ 1361684 w 4778282"/>
                <a:gd name="connsiteY4" fmla="*/ 233813 h 4778911"/>
                <a:gd name="connsiteX5" fmla="*/ 3187186 w 4778282"/>
                <a:gd name="connsiteY5" fmla="*/ 138356 h 4778911"/>
                <a:gd name="connsiteX6" fmla="*/ 4778268 w 4778282"/>
                <a:gd name="connsiteY6" fmla="*/ 2340539 h 4778911"/>
                <a:gd name="connsiteX7" fmla="*/ 4709269 w 4778282"/>
                <a:gd name="connsiteY7" fmla="*/ 2409941 h 4778911"/>
                <a:gd name="connsiteX8" fmla="*/ 4709269 w 4778282"/>
                <a:gd name="connsiteY8" fmla="*/ 2409941 h 4778911"/>
                <a:gd name="connsiteX9" fmla="*/ 4641557 w 4778282"/>
                <a:gd name="connsiteY9" fmla="*/ 2342630 h 4778911"/>
                <a:gd name="connsiteX10" fmla="*/ 3141589 w 4778282"/>
                <a:gd name="connsiteY10" fmla="*/ 267267 h 4778911"/>
                <a:gd name="connsiteX11" fmla="*/ 1420550 w 4778282"/>
                <a:gd name="connsiteY11" fmla="*/ 357256 h 4778911"/>
                <a:gd name="connsiteX12" fmla="*/ 267267 w 4778282"/>
                <a:gd name="connsiteY12" fmla="*/ 1637842 h 4778911"/>
                <a:gd name="connsiteX13" fmla="*/ 1637841 w 4778282"/>
                <a:gd name="connsiteY13" fmla="*/ 4512163 h 4778911"/>
                <a:gd name="connsiteX14" fmla="*/ 2924217 w 4778282"/>
                <a:gd name="connsiteY14" fmla="*/ 4577302 h 4778911"/>
                <a:gd name="connsiteX15" fmla="*/ 3006807 w 4778282"/>
                <a:gd name="connsiteY15" fmla="*/ 4625312 h 4778911"/>
                <a:gd name="connsiteX16" fmla="*/ 3006807 w 4778282"/>
                <a:gd name="connsiteY16" fmla="*/ 4625312 h 4778911"/>
                <a:gd name="connsiteX17" fmla="*/ 2957672 w 4778282"/>
                <a:gd name="connsiteY17" fmla="*/ 4709832 h 4778911"/>
                <a:gd name="connsiteX18" fmla="*/ 2389755 w 4778282"/>
                <a:gd name="connsiteY18" fmla="*/ 4778911 h 477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8282" h="4778911">
                  <a:moveTo>
                    <a:pt x="2389755" y="4778911"/>
                  </a:moveTo>
                  <a:cubicBezTo>
                    <a:pt x="2120353" y="4778911"/>
                    <a:pt x="1851433" y="4732832"/>
                    <a:pt x="1592164" y="4640994"/>
                  </a:cubicBezTo>
                  <a:cubicBezTo>
                    <a:pt x="990793" y="4427965"/>
                    <a:pt x="508443" y="3993543"/>
                    <a:pt x="233813" y="3417666"/>
                  </a:cubicBezTo>
                  <a:cubicBezTo>
                    <a:pt x="-40816" y="2841788"/>
                    <a:pt x="-74672" y="2193454"/>
                    <a:pt x="138356" y="1592164"/>
                  </a:cubicBezTo>
                  <a:cubicBezTo>
                    <a:pt x="351385" y="990793"/>
                    <a:pt x="785807" y="508362"/>
                    <a:pt x="1361684" y="233813"/>
                  </a:cubicBezTo>
                  <a:cubicBezTo>
                    <a:pt x="1937562" y="-40816"/>
                    <a:pt x="2585896" y="-74672"/>
                    <a:pt x="3187186" y="138356"/>
                  </a:cubicBezTo>
                  <a:cubicBezTo>
                    <a:pt x="4125993" y="470887"/>
                    <a:pt x="4758003" y="1350184"/>
                    <a:pt x="4778268" y="2340539"/>
                  </a:cubicBezTo>
                  <a:cubicBezTo>
                    <a:pt x="4779072" y="2378899"/>
                    <a:pt x="4747629" y="2410262"/>
                    <a:pt x="4709269" y="2409941"/>
                  </a:cubicBezTo>
                  <a:lnTo>
                    <a:pt x="4709269" y="2409941"/>
                  </a:lnTo>
                  <a:cubicBezTo>
                    <a:pt x="4672116" y="2409619"/>
                    <a:pt x="4642361" y="2379703"/>
                    <a:pt x="4641557" y="2342630"/>
                  </a:cubicBezTo>
                  <a:cubicBezTo>
                    <a:pt x="4622176" y="1409292"/>
                    <a:pt x="4026354" y="580739"/>
                    <a:pt x="3141589" y="267267"/>
                  </a:cubicBezTo>
                  <a:cubicBezTo>
                    <a:pt x="2574638" y="66462"/>
                    <a:pt x="1963456" y="98388"/>
                    <a:pt x="1420550" y="357256"/>
                  </a:cubicBezTo>
                  <a:cubicBezTo>
                    <a:pt x="877645" y="616123"/>
                    <a:pt x="468073" y="1070890"/>
                    <a:pt x="267267" y="1637842"/>
                  </a:cubicBezTo>
                  <a:cubicBezTo>
                    <a:pt x="-147290" y="2808173"/>
                    <a:pt x="467510" y="4097605"/>
                    <a:pt x="1637841" y="4512163"/>
                  </a:cubicBezTo>
                  <a:cubicBezTo>
                    <a:pt x="2054571" y="4659811"/>
                    <a:pt x="2497838" y="4682007"/>
                    <a:pt x="2924217" y="4577302"/>
                  </a:cubicBezTo>
                  <a:cubicBezTo>
                    <a:pt x="2960325" y="4568456"/>
                    <a:pt x="2996916" y="4589526"/>
                    <a:pt x="3006807" y="4625312"/>
                  </a:cubicBezTo>
                  <a:lnTo>
                    <a:pt x="3006807" y="4625312"/>
                  </a:lnTo>
                  <a:cubicBezTo>
                    <a:pt x="3017020" y="4662304"/>
                    <a:pt x="2994905" y="4700664"/>
                    <a:pt x="2957672" y="4709832"/>
                  </a:cubicBezTo>
                  <a:cubicBezTo>
                    <a:pt x="2770377" y="4755912"/>
                    <a:pt x="2579945" y="4778911"/>
                    <a:pt x="2389755" y="4778911"/>
                  </a:cubicBezTo>
                  <a:close/>
                </a:path>
              </a:pathLst>
            </a:custGeom>
            <a:solidFill>
              <a:srgbClr val="DABC00"/>
            </a:solidFill>
            <a:ln w="8040" cap="flat">
              <a:noFill/>
              <a:prstDash val="solid"/>
              <a:miter/>
            </a:ln>
          </p:spPr>
          <p:txBody>
            <a:bodyPr rtlCol="0" anchor="ctr"/>
            <a:lstStyle/>
            <a:p>
              <a:endParaRPr lang="pt-BR"/>
            </a:p>
          </p:txBody>
        </p:sp>
      </p:grpSp>
    </p:spTree>
    <p:extLst>
      <p:ext uri="{BB962C8B-B14F-4D97-AF65-F5344CB8AC3E}">
        <p14:creationId xmlns:p14="http://schemas.microsoft.com/office/powerpoint/2010/main" val="1057354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p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A7A059CA-9B30-48FC-8A84-2D773B9D04C4}"/>
              </a:ext>
            </a:extLst>
          </p:cNvPr>
          <p:cNvPicPr>
            <a:picLocks noChangeAspect="1"/>
          </p:cNvPicPr>
          <p:nvPr userDrawn="1"/>
        </p:nvPicPr>
        <p:blipFill>
          <a:blip r:embed="rId2">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tângulo 12"/>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noFill/>
              </a:ln>
              <a:solidFill>
                <a:schemeClr val="bg2">
                  <a:lumMod val="90000"/>
                </a:schemeClr>
              </a:solidFill>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556083" y="492981"/>
            <a:ext cx="128016" cy="70408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12/7/2022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4959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8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fase na imagem">
    <p:spTree>
      <p:nvGrpSpPr>
        <p:cNvPr id="1" name=""/>
        <p:cNvGrpSpPr/>
        <p:nvPr/>
      </p:nvGrpSpPr>
      <p:grpSpPr>
        <a:xfrm>
          <a:off x="0" y="0"/>
          <a:ext cx="0" cy="0"/>
          <a:chOff x="0" y="0"/>
          <a:chExt cx="0" cy="0"/>
        </a:xfrm>
      </p:grpSpPr>
      <p:sp>
        <p:nvSpPr>
          <p:cNvPr id="7" name="Espaço Reservado para Imagem 6">
            <a:extLst>
              <a:ext uri="{FF2B5EF4-FFF2-40B4-BE49-F238E27FC236}">
                <a16:creationId xmlns:a16="http://schemas.microsoft.com/office/drawing/2014/main" id="{3012F93A-4229-4333-9BBA-CA32D2C61AA6}"/>
              </a:ext>
            </a:extLst>
          </p:cNvPr>
          <p:cNvSpPr>
            <a:spLocks noGrp="1"/>
          </p:cNvSpPr>
          <p:nvPr>
            <p:ph type="pic" sz="quarter" idx="10" hasCustomPrompt="1"/>
          </p:nvPr>
        </p:nvSpPr>
        <p:spPr>
          <a:xfrm>
            <a:off x="6591301" y="847154"/>
            <a:ext cx="4510088" cy="4505325"/>
          </a:xfrm>
          <a:prstGeom prst="ellipse">
            <a:avLst/>
          </a:prstGeom>
        </p:spPr>
        <p:txBody>
          <a:bodyPr/>
          <a:lstStyle>
            <a:lvl1pPr marL="0" indent="0" algn="ctr">
              <a:buNone/>
              <a:defRPr>
                <a:solidFill>
                  <a:srgbClr val="3B67AE"/>
                </a:solidFill>
              </a:defRPr>
            </a:lvl1pPr>
          </a:lstStyle>
          <a:p>
            <a:r>
              <a:rPr lang="pt-BR" dirty="0"/>
              <a:t>Insira sua imagem</a:t>
            </a:r>
          </a:p>
          <a:p>
            <a:r>
              <a:rPr lang="pt-BR" dirty="0"/>
              <a:t>aqui</a:t>
            </a:r>
          </a:p>
        </p:txBody>
      </p:sp>
      <p:grpSp>
        <p:nvGrpSpPr>
          <p:cNvPr id="2" name="Gráfico 3">
            <a:extLst>
              <a:ext uri="{FF2B5EF4-FFF2-40B4-BE49-F238E27FC236}">
                <a16:creationId xmlns:a16="http://schemas.microsoft.com/office/drawing/2014/main" id="{EF5353E4-13F4-4389-AFE5-56C8C5D67115}"/>
              </a:ext>
            </a:extLst>
          </p:cNvPr>
          <p:cNvGrpSpPr/>
          <p:nvPr/>
        </p:nvGrpSpPr>
        <p:grpSpPr>
          <a:xfrm>
            <a:off x="5931015" y="184642"/>
            <a:ext cx="5830348" cy="5830348"/>
            <a:chOff x="5931015" y="184642"/>
            <a:chExt cx="5830348" cy="5830348"/>
          </a:xfrm>
        </p:grpSpPr>
        <p:sp>
          <p:nvSpPr>
            <p:cNvPr id="3" name="Forma Livre: Forma 2">
              <a:extLst>
                <a:ext uri="{FF2B5EF4-FFF2-40B4-BE49-F238E27FC236}">
                  <a16:creationId xmlns:a16="http://schemas.microsoft.com/office/drawing/2014/main" id="{51E07660-1935-4362-9207-73D7C8791E60}"/>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5" name="Forma Livre: Forma 4">
              <a:extLst>
                <a:ext uri="{FF2B5EF4-FFF2-40B4-BE49-F238E27FC236}">
                  <a16:creationId xmlns:a16="http://schemas.microsoft.com/office/drawing/2014/main" id="{6EAF24E9-E244-42E5-947A-20799A2E7F15}"/>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FFDA74C7-1255-462D-A7BF-41A10839DFCD}"/>
                </a:ext>
              </a:extLst>
            </p:cNvPr>
            <p:cNvSpPr/>
            <p:nvPr/>
          </p:nvSpPr>
          <p:spPr>
            <a:xfrm>
              <a:off x="7363034" y="4951952"/>
              <a:ext cx="3634924" cy="1064515"/>
            </a:xfrm>
            <a:custGeom>
              <a:avLst/>
              <a:gdLst>
                <a:gd name="connsiteX0" fmla="*/ 12218 w 3634924"/>
                <a:gd name="connsiteY0" fmla="*/ 565086 h 1064515"/>
                <a:gd name="connsiteX1" fmla="*/ 125287 w 3634924"/>
                <a:gd name="connsiteY1" fmla="*/ 535572 h 1064515"/>
                <a:gd name="connsiteX2" fmla="*/ 2132616 w 3634924"/>
                <a:gd name="connsiteY2" fmla="*/ 818887 h 1064515"/>
                <a:gd name="connsiteX3" fmla="*/ 3490725 w 3634924"/>
                <a:gd name="connsiteY3" fmla="*/ 26362 h 1064515"/>
                <a:gd name="connsiteX4" fmla="*/ 3606688 w 3634924"/>
                <a:gd name="connsiteY4" fmla="*/ 20813 h 1064515"/>
                <a:gd name="connsiteX5" fmla="*/ 3606688 w 3634924"/>
                <a:gd name="connsiteY5" fmla="*/ 20813 h 1064515"/>
                <a:gd name="connsiteX6" fmla="*/ 3612318 w 3634924"/>
                <a:gd name="connsiteY6" fmla="*/ 140636 h 1064515"/>
                <a:gd name="connsiteX7" fmla="*/ 3078820 w 3634924"/>
                <a:gd name="connsiteY7" fmla="*/ 589613 h 1064515"/>
                <a:gd name="connsiteX8" fmla="*/ 2172021 w 3634924"/>
                <a:gd name="connsiteY8" fmla="*/ 981010 h 1064515"/>
                <a:gd name="connsiteX9" fmla="*/ 42777 w 3634924"/>
                <a:gd name="connsiteY9" fmla="*/ 682095 h 1064515"/>
                <a:gd name="connsiteX10" fmla="*/ 12218 w 3634924"/>
                <a:gd name="connsiteY10" fmla="*/ 565086 h 1064515"/>
                <a:gd name="connsiteX11" fmla="*/ 12218 w 3634924"/>
                <a:gd name="connsiteY11" fmla="*/ 565086 h 10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4924" h="1064515">
                  <a:moveTo>
                    <a:pt x="12218" y="565086"/>
                  </a:moveTo>
                  <a:cubicBezTo>
                    <a:pt x="35781" y="526404"/>
                    <a:pt x="85882" y="513135"/>
                    <a:pt x="125287" y="535572"/>
                  </a:cubicBezTo>
                  <a:cubicBezTo>
                    <a:pt x="713227" y="870515"/>
                    <a:pt x="1424851" y="990822"/>
                    <a:pt x="2132616" y="818887"/>
                  </a:cubicBezTo>
                  <a:cubicBezTo>
                    <a:pt x="2657106" y="691504"/>
                    <a:pt x="3124981" y="418161"/>
                    <a:pt x="3490725" y="26362"/>
                  </a:cubicBezTo>
                  <a:cubicBezTo>
                    <a:pt x="3521445" y="-6530"/>
                    <a:pt x="3572832" y="-8942"/>
                    <a:pt x="3606688" y="20813"/>
                  </a:cubicBezTo>
                  <a:lnTo>
                    <a:pt x="3606688" y="20813"/>
                  </a:lnTo>
                  <a:cubicBezTo>
                    <a:pt x="3642073" y="51935"/>
                    <a:pt x="3644485" y="106137"/>
                    <a:pt x="3612318" y="140636"/>
                  </a:cubicBezTo>
                  <a:cubicBezTo>
                    <a:pt x="3451882" y="312491"/>
                    <a:pt x="3272871" y="462793"/>
                    <a:pt x="3078820" y="589613"/>
                  </a:cubicBezTo>
                  <a:cubicBezTo>
                    <a:pt x="2803628" y="769429"/>
                    <a:pt x="2498198" y="901798"/>
                    <a:pt x="2172021" y="981010"/>
                  </a:cubicBezTo>
                  <a:cubicBezTo>
                    <a:pt x="1443750" y="1157931"/>
                    <a:pt x="691112" y="1051618"/>
                    <a:pt x="42777" y="682095"/>
                  </a:cubicBezTo>
                  <a:cubicBezTo>
                    <a:pt x="1523" y="658532"/>
                    <a:pt x="-12470" y="605697"/>
                    <a:pt x="12218" y="565086"/>
                  </a:cubicBezTo>
                  <a:lnTo>
                    <a:pt x="12218" y="565086"/>
                  </a:lnTo>
                  <a:close/>
                </a:path>
              </a:pathLst>
            </a:custGeom>
            <a:solidFill>
              <a:srgbClr val="00973A"/>
            </a:solidFill>
            <a:ln w="8040"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9B77BB1C-CA2E-4639-AA1B-2E97A09A3935}"/>
                </a:ext>
              </a:extLst>
            </p:cNvPr>
            <p:cNvSpPr/>
            <p:nvPr/>
          </p:nvSpPr>
          <p:spPr>
            <a:xfrm>
              <a:off x="10832763" y="1084477"/>
              <a:ext cx="929649" cy="3662366"/>
            </a:xfrm>
            <a:custGeom>
              <a:avLst/>
              <a:gdLst>
                <a:gd name="connsiteX0" fmla="*/ 326184 w 929649"/>
                <a:gd name="connsiteY0" fmla="*/ 3647032 h 3662366"/>
                <a:gd name="connsiteX1" fmla="*/ 304391 w 929649"/>
                <a:gd name="connsiteY1" fmla="*/ 3532274 h 3662366"/>
                <a:gd name="connsiteX2" fmla="*/ 721924 w 929649"/>
                <a:gd name="connsiteY2" fmla="*/ 1548508 h 3662366"/>
                <a:gd name="connsiteX3" fmla="*/ 22443 w 929649"/>
                <a:gd name="connsiteY3" fmla="*/ 140218 h 3662366"/>
                <a:gd name="connsiteX4" fmla="*/ 24695 w 929649"/>
                <a:gd name="connsiteY4" fmla="*/ 24174 h 3662366"/>
                <a:gd name="connsiteX5" fmla="*/ 24695 w 929649"/>
                <a:gd name="connsiteY5" fmla="*/ 24174 h 3662366"/>
                <a:gd name="connsiteX6" fmla="*/ 144599 w 929649"/>
                <a:gd name="connsiteY6" fmla="*/ 26586 h 3662366"/>
                <a:gd name="connsiteX7" fmla="*/ 556744 w 929649"/>
                <a:gd name="connsiteY7" fmla="*/ 589034 h 3662366"/>
                <a:gd name="connsiteX8" fmla="*/ 886380 w 929649"/>
                <a:gd name="connsiteY8" fmla="*/ 1520121 h 3662366"/>
                <a:gd name="connsiteX9" fmla="*/ 445123 w 929649"/>
                <a:gd name="connsiteY9" fmla="*/ 3624434 h 3662366"/>
                <a:gd name="connsiteX10" fmla="*/ 326184 w 929649"/>
                <a:gd name="connsiteY10" fmla="*/ 3647032 h 3662366"/>
                <a:gd name="connsiteX11" fmla="*/ 326184 w 929649"/>
                <a:gd name="connsiteY11" fmla="*/ 3647032 h 36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49" h="3662366">
                  <a:moveTo>
                    <a:pt x="326184" y="3647032"/>
                  </a:moveTo>
                  <a:cubicBezTo>
                    <a:pt x="289191" y="3620896"/>
                    <a:pt x="279381" y="3570071"/>
                    <a:pt x="304391" y="3532274"/>
                  </a:cubicBezTo>
                  <a:cubicBezTo>
                    <a:pt x="678016" y="2968218"/>
                    <a:pt x="845929" y="2266245"/>
                    <a:pt x="721924" y="1548508"/>
                  </a:cubicBezTo>
                  <a:cubicBezTo>
                    <a:pt x="630086" y="1016620"/>
                    <a:pt x="388750" y="531454"/>
                    <a:pt x="22443" y="140218"/>
                  </a:cubicBezTo>
                  <a:cubicBezTo>
                    <a:pt x="-8357" y="107327"/>
                    <a:pt x="-7312" y="55859"/>
                    <a:pt x="24695" y="24174"/>
                  </a:cubicBezTo>
                  <a:lnTo>
                    <a:pt x="24695" y="24174"/>
                  </a:lnTo>
                  <a:cubicBezTo>
                    <a:pt x="58149" y="-9039"/>
                    <a:pt x="112351" y="-7833"/>
                    <a:pt x="144599" y="26586"/>
                  </a:cubicBezTo>
                  <a:cubicBezTo>
                    <a:pt x="305275" y="198200"/>
                    <a:pt x="443274" y="386862"/>
                    <a:pt x="556744" y="589034"/>
                  </a:cubicBezTo>
                  <a:cubicBezTo>
                    <a:pt x="717662" y="875646"/>
                    <a:pt x="829202" y="1189359"/>
                    <a:pt x="886380" y="1520121"/>
                  </a:cubicBezTo>
                  <a:cubicBezTo>
                    <a:pt x="1013924" y="2258605"/>
                    <a:pt x="857349" y="3002396"/>
                    <a:pt x="445123" y="3624434"/>
                  </a:cubicBezTo>
                  <a:cubicBezTo>
                    <a:pt x="418746" y="3664000"/>
                    <a:pt x="365026" y="3674454"/>
                    <a:pt x="326184" y="3647032"/>
                  </a:cubicBezTo>
                  <a:lnTo>
                    <a:pt x="326184" y="3647032"/>
                  </a:lnTo>
                  <a:close/>
                </a:path>
              </a:pathLst>
            </a:custGeom>
            <a:solidFill>
              <a:srgbClr val="00973A"/>
            </a:solidFill>
            <a:ln w="804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698681B0-BBDB-4242-BFA9-F7F3E44D1EB8}"/>
                </a:ext>
              </a:extLst>
            </p:cNvPr>
            <p:cNvSpPr/>
            <p:nvPr/>
          </p:nvSpPr>
          <p:spPr>
            <a:xfrm>
              <a:off x="6443795" y="184657"/>
              <a:ext cx="3526139" cy="1376017"/>
            </a:xfrm>
            <a:custGeom>
              <a:avLst/>
              <a:gdLst>
                <a:gd name="connsiteX0" fmla="*/ 3519327 w 3526139"/>
                <a:gd name="connsiteY0" fmla="*/ 316352 h 1376017"/>
                <a:gd name="connsiteX1" fmla="*/ 3411566 w 3526139"/>
                <a:gd name="connsiteY1" fmla="*/ 361467 h 1376017"/>
                <a:gd name="connsiteX2" fmla="*/ 1384294 w 3526139"/>
                <a:gd name="connsiteY2" fmla="*/ 364281 h 1376017"/>
                <a:gd name="connsiteX3" fmla="*/ 151638 w 3526139"/>
                <a:gd name="connsiteY3" fmla="*/ 1340483 h 1376017"/>
                <a:gd name="connsiteX4" fmla="*/ 37604 w 3526139"/>
                <a:gd name="connsiteY4" fmla="*/ 1362356 h 1376017"/>
                <a:gd name="connsiteX5" fmla="*/ 37604 w 3526139"/>
                <a:gd name="connsiteY5" fmla="*/ 1362356 h 1376017"/>
                <a:gd name="connsiteX6" fmla="*/ 15167 w 3526139"/>
                <a:gd name="connsiteY6" fmla="*/ 1244543 h 1376017"/>
                <a:gd name="connsiteX7" fmla="*/ 479906 w 3526139"/>
                <a:gd name="connsiteY7" fmla="*/ 724798 h 1376017"/>
                <a:gd name="connsiteX8" fmla="*/ 1322452 w 3526139"/>
                <a:gd name="connsiteY8" fmla="*/ 209315 h 1376017"/>
                <a:gd name="connsiteX9" fmla="*/ 3472524 w 3526139"/>
                <a:gd name="connsiteY9" fmla="*/ 204811 h 1376017"/>
                <a:gd name="connsiteX10" fmla="*/ 3519327 w 3526139"/>
                <a:gd name="connsiteY10" fmla="*/ 316352 h 1376017"/>
                <a:gd name="connsiteX11" fmla="*/ 3519327 w 3526139"/>
                <a:gd name="connsiteY11" fmla="*/ 316352 h 13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139" h="1376017">
                  <a:moveTo>
                    <a:pt x="3519327" y="316352"/>
                  </a:moveTo>
                  <a:cubicBezTo>
                    <a:pt x="3501474" y="358009"/>
                    <a:pt x="3453706" y="378113"/>
                    <a:pt x="3411566" y="361467"/>
                  </a:cubicBezTo>
                  <a:cubicBezTo>
                    <a:pt x="2782291" y="112893"/>
                    <a:pt x="2060775" y="94155"/>
                    <a:pt x="1384294" y="364281"/>
                  </a:cubicBezTo>
                  <a:cubicBezTo>
                    <a:pt x="883045" y="564363"/>
                    <a:pt x="458354" y="900995"/>
                    <a:pt x="151638" y="1340483"/>
                  </a:cubicBezTo>
                  <a:cubicBezTo>
                    <a:pt x="125823" y="1377395"/>
                    <a:pt x="75320" y="1387045"/>
                    <a:pt x="37604" y="1362356"/>
                  </a:cubicBezTo>
                  <a:lnTo>
                    <a:pt x="37604" y="1362356"/>
                  </a:lnTo>
                  <a:cubicBezTo>
                    <a:pt x="-1801" y="1336542"/>
                    <a:pt x="-11853" y="1283225"/>
                    <a:pt x="15167" y="1244543"/>
                  </a:cubicBezTo>
                  <a:cubicBezTo>
                    <a:pt x="149788" y="1051780"/>
                    <a:pt x="305720" y="877674"/>
                    <a:pt x="479906" y="724798"/>
                  </a:cubicBezTo>
                  <a:cubicBezTo>
                    <a:pt x="726952" y="507989"/>
                    <a:pt x="1010669" y="333803"/>
                    <a:pt x="1322452" y="209315"/>
                  </a:cubicBezTo>
                  <a:cubicBezTo>
                    <a:pt x="2018475" y="-68532"/>
                    <a:pt x="2778591" y="-69497"/>
                    <a:pt x="3472524" y="204811"/>
                  </a:cubicBezTo>
                  <a:cubicBezTo>
                    <a:pt x="3516754" y="222342"/>
                    <a:pt x="3538065" y="272684"/>
                    <a:pt x="3519327" y="316352"/>
                  </a:cubicBezTo>
                  <a:lnTo>
                    <a:pt x="3519327" y="316352"/>
                  </a:lnTo>
                  <a:close/>
                </a:path>
              </a:pathLst>
            </a:custGeom>
            <a:solidFill>
              <a:srgbClr val="3B67AE"/>
            </a:solidFill>
            <a:ln w="8040"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5C792570-19B1-4A26-8844-BFD8EC8F0BBE}"/>
                </a:ext>
              </a:extLst>
            </p:cNvPr>
            <p:cNvSpPr/>
            <p:nvPr/>
          </p:nvSpPr>
          <p:spPr>
            <a:xfrm>
              <a:off x="5931037" y="1803309"/>
              <a:ext cx="1223654" cy="3586430"/>
            </a:xfrm>
            <a:custGeom>
              <a:avLst/>
              <a:gdLst>
                <a:gd name="connsiteX0" fmla="*/ 397085 w 1223654"/>
                <a:gd name="connsiteY0" fmla="*/ 9246 h 3586430"/>
                <a:gd name="connsiteX1" fmla="*/ 434882 w 1223654"/>
                <a:gd name="connsiteY1" fmla="*/ 119822 h 3586430"/>
                <a:gd name="connsiteX2" fmla="*/ 301387 w 1223654"/>
                <a:gd name="connsiteY2" fmla="*/ 2142672 h 3586430"/>
                <a:gd name="connsiteX3" fmla="*/ 1192586 w 1223654"/>
                <a:gd name="connsiteY3" fmla="*/ 3438135 h 3586430"/>
                <a:gd name="connsiteX4" fmla="*/ 1206739 w 1223654"/>
                <a:gd name="connsiteY4" fmla="*/ 3553375 h 3586430"/>
                <a:gd name="connsiteX5" fmla="*/ 1206739 w 1223654"/>
                <a:gd name="connsiteY5" fmla="*/ 3553375 h 3586430"/>
                <a:gd name="connsiteX6" fmla="*/ 1087720 w 1223654"/>
                <a:gd name="connsiteY6" fmla="*/ 3567850 h 3586430"/>
                <a:gd name="connsiteX7" fmla="*/ 600383 w 1223654"/>
                <a:gd name="connsiteY7" fmla="*/ 3069174 h 3586430"/>
                <a:gd name="connsiteX8" fmla="*/ 142721 w 1223654"/>
                <a:gd name="connsiteY8" fmla="*/ 2193898 h 3586430"/>
                <a:gd name="connsiteX9" fmla="*/ 282649 w 1223654"/>
                <a:gd name="connsiteY9" fmla="*/ 48330 h 3586430"/>
                <a:gd name="connsiteX10" fmla="*/ 397085 w 1223654"/>
                <a:gd name="connsiteY10" fmla="*/ 9246 h 3586430"/>
                <a:gd name="connsiteX11" fmla="*/ 397085 w 1223654"/>
                <a:gd name="connsiteY11" fmla="*/ 9246 h 358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54" h="3586430">
                  <a:moveTo>
                    <a:pt x="397085" y="9246"/>
                  </a:moveTo>
                  <a:cubicBezTo>
                    <a:pt x="437455" y="29914"/>
                    <a:pt x="454343" y="78889"/>
                    <a:pt x="434882" y="119822"/>
                  </a:cubicBezTo>
                  <a:cubicBezTo>
                    <a:pt x="144570" y="731003"/>
                    <a:pt x="77421" y="1449544"/>
                    <a:pt x="301387" y="2142672"/>
                  </a:cubicBezTo>
                  <a:cubicBezTo>
                    <a:pt x="467371" y="2656225"/>
                    <a:pt x="774731" y="3102548"/>
                    <a:pt x="1192586" y="3438135"/>
                  </a:cubicBezTo>
                  <a:cubicBezTo>
                    <a:pt x="1227728" y="3466362"/>
                    <a:pt x="1233921" y="3517427"/>
                    <a:pt x="1206739" y="3553375"/>
                  </a:cubicBezTo>
                  <a:lnTo>
                    <a:pt x="1206739" y="3553375"/>
                  </a:lnTo>
                  <a:cubicBezTo>
                    <a:pt x="1178271" y="3591010"/>
                    <a:pt x="1124471" y="3597444"/>
                    <a:pt x="1087720" y="3567850"/>
                  </a:cubicBezTo>
                  <a:cubicBezTo>
                    <a:pt x="904446" y="3420603"/>
                    <a:pt x="741196" y="3253252"/>
                    <a:pt x="600383" y="3069174"/>
                  </a:cubicBezTo>
                  <a:cubicBezTo>
                    <a:pt x="400623" y="2808135"/>
                    <a:pt x="245898" y="2513321"/>
                    <a:pt x="142721" y="2193898"/>
                  </a:cubicBezTo>
                  <a:cubicBezTo>
                    <a:pt x="-87759" y="1480746"/>
                    <a:pt x="-37658" y="722318"/>
                    <a:pt x="282649" y="48330"/>
                  </a:cubicBezTo>
                  <a:cubicBezTo>
                    <a:pt x="303075" y="5467"/>
                    <a:pt x="354785" y="-12467"/>
                    <a:pt x="397085" y="9246"/>
                  </a:cubicBezTo>
                  <a:lnTo>
                    <a:pt x="397085" y="9246"/>
                  </a:lnTo>
                  <a:close/>
                </a:path>
              </a:pathLst>
            </a:custGeom>
            <a:solidFill>
              <a:srgbClr val="3B67AE"/>
            </a:solidFill>
            <a:ln w="8040" cap="flat">
              <a:no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583C844D-C96A-4364-9F10-FFC2C39C2609}"/>
                </a:ext>
              </a:extLst>
            </p:cNvPr>
            <p:cNvSpPr/>
            <p:nvPr/>
          </p:nvSpPr>
          <p:spPr>
            <a:xfrm>
              <a:off x="6457318" y="711106"/>
              <a:ext cx="4778282" cy="4778911"/>
            </a:xfrm>
            <a:custGeom>
              <a:avLst/>
              <a:gdLst>
                <a:gd name="connsiteX0" fmla="*/ 2389755 w 4778282"/>
                <a:gd name="connsiteY0" fmla="*/ 4778911 h 4778911"/>
                <a:gd name="connsiteX1" fmla="*/ 1592164 w 4778282"/>
                <a:gd name="connsiteY1" fmla="*/ 4640994 h 4778911"/>
                <a:gd name="connsiteX2" fmla="*/ 233813 w 4778282"/>
                <a:gd name="connsiteY2" fmla="*/ 3417666 h 4778911"/>
                <a:gd name="connsiteX3" fmla="*/ 138356 w 4778282"/>
                <a:gd name="connsiteY3" fmla="*/ 1592164 h 4778911"/>
                <a:gd name="connsiteX4" fmla="*/ 1361684 w 4778282"/>
                <a:gd name="connsiteY4" fmla="*/ 233813 h 4778911"/>
                <a:gd name="connsiteX5" fmla="*/ 3187186 w 4778282"/>
                <a:gd name="connsiteY5" fmla="*/ 138356 h 4778911"/>
                <a:gd name="connsiteX6" fmla="*/ 4778268 w 4778282"/>
                <a:gd name="connsiteY6" fmla="*/ 2340539 h 4778911"/>
                <a:gd name="connsiteX7" fmla="*/ 4709269 w 4778282"/>
                <a:gd name="connsiteY7" fmla="*/ 2409941 h 4778911"/>
                <a:gd name="connsiteX8" fmla="*/ 4709269 w 4778282"/>
                <a:gd name="connsiteY8" fmla="*/ 2409941 h 4778911"/>
                <a:gd name="connsiteX9" fmla="*/ 4641557 w 4778282"/>
                <a:gd name="connsiteY9" fmla="*/ 2342630 h 4778911"/>
                <a:gd name="connsiteX10" fmla="*/ 3141589 w 4778282"/>
                <a:gd name="connsiteY10" fmla="*/ 267267 h 4778911"/>
                <a:gd name="connsiteX11" fmla="*/ 1420550 w 4778282"/>
                <a:gd name="connsiteY11" fmla="*/ 357256 h 4778911"/>
                <a:gd name="connsiteX12" fmla="*/ 267267 w 4778282"/>
                <a:gd name="connsiteY12" fmla="*/ 1637842 h 4778911"/>
                <a:gd name="connsiteX13" fmla="*/ 1637841 w 4778282"/>
                <a:gd name="connsiteY13" fmla="*/ 4512163 h 4778911"/>
                <a:gd name="connsiteX14" fmla="*/ 2924217 w 4778282"/>
                <a:gd name="connsiteY14" fmla="*/ 4577302 h 4778911"/>
                <a:gd name="connsiteX15" fmla="*/ 3006807 w 4778282"/>
                <a:gd name="connsiteY15" fmla="*/ 4625312 h 4778911"/>
                <a:gd name="connsiteX16" fmla="*/ 3006807 w 4778282"/>
                <a:gd name="connsiteY16" fmla="*/ 4625312 h 4778911"/>
                <a:gd name="connsiteX17" fmla="*/ 2957672 w 4778282"/>
                <a:gd name="connsiteY17" fmla="*/ 4709832 h 4778911"/>
                <a:gd name="connsiteX18" fmla="*/ 2389755 w 4778282"/>
                <a:gd name="connsiteY18" fmla="*/ 4778911 h 477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8282" h="4778911">
                  <a:moveTo>
                    <a:pt x="2389755" y="4778911"/>
                  </a:moveTo>
                  <a:cubicBezTo>
                    <a:pt x="2120353" y="4778911"/>
                    <a:pt x="1851433" y="4732832"/>
                    <a:pt x="1592164" y="4640994"/>
                  </a:cubicBezTo>
                  <a:cubicBezTo>
                    <a:pt x="990793" y="4427965"/>
                    <a:pt x="508443" y="3993543"/>
                    <a:pt x="233813" y="3417666"/>
                  </a:cubicBezTo>
                  <a:cubicBezTo>
                    <a:pt x="-40816" y="2841788"/>
                    <a:pt x="-74672" y="2193454"/>
                    <a:pt x="138356" y="1592164"/>
                  </a:cubicBezTo>
                  <a:cubicBezTo>
                    <a:pt x="351385" y="990793"/>
                    <a:pt x="785807" y="508362"/>
                    <a:pt x="1361684" y="233813"/>
                  </a:cubicBezTo>
                  <a:cubicBezTo>
                    <a:pt x="1937562" y="-40816"/>
                    <a:pt x="2585896" y="-74672"/>
                    <a:pt x="3187186" y="138356"/>
                  </a:cubicBezTo>
                  <a:cubicBezTo>
                    <a:pt x="4125993" y="470887"/>
                    <a:pt x="4758003" y="1350184"/>
                    <a:pt x="4778268" y="2340539"/>
                  </a:cubicBezTo>
                  <a:cubicBezTo>
                    <a:pt x="4779072" y="2378899"/>
                    <a:pt x="4747629" y="2410262"/>
                    <a:pt x="4709269" y="2409941"/>
                  </a:cubicBezTo>
                  <a:lnTo>
                    <a:pt x="4709269" y="2409941"/>
                  </a:lnTo>
                  <a:cubicBezTo>
                    <a:pt x="4672116" y="2409619"/>
                    <a:pt x="4642361" y="2379703"/>
                    <a:pt x="4641557" y="2342630"/>
                  </a:cubicBezTo>
                  <a:cubicBezTo>
                    <a:pt x="4622176" y="1409292"/>
                    <a:pt x="4026354" y="580739"/>
                    <a:pt x="3141589" y="267267"/>
                  </a:cubicBezTo>
                  <a:cubicBezTo>
                    <a:pt x="2574638" y="66462"/>
                    <a:pt x="1963456" y="98388"/>
                    <a:pt x="1420550" y="357256"/>
                  </a:cubicBezTo>
                  <a:cubicBezTo>
                    <a:pt x="877645" y="616123"/>
                    <a:pt x="468073" y="1070890"/>
                    <a:pt x="267267" y="1637842"/>
                  </a:cubicBezTo>
                  <a:cubicBezTo>
                    <a:pt x="-147290" y="2808173"/>
                    <a:pt x="467510" y="4097605"/>
                    <a:pt x="1637841" y="4512163"/>
                  </a:cubicBezTo>
                  <a:cubicBezTo>
                    <a:pt x="2054571" y="4659811"/>
                    <a:pt x="2497838" y="4682007"/>
                    <a:pt x="2924217" y="4577302"/>
                  </a:cubicBezTo>
                  <a:cubicBezTo>
                    <a:pt x="2960325" y="4568456"/>
                    <a:pt x="2996916" y="4589526"/>
                    <a:pt x="3006807" y="4625312"/>
                  </a:cubicBezTo>
                  <a:lnTo>
                    <a:pt x="3006807" y="4625312"/>
                  </a:lnTo>
                  <a:cubicBezTo>
                    <a:pt x="3017020" y="4662304"/>
                    <a:pt x="2994905" y="4700664"/>
                    <a:pt x="2957672" y="4709832"/>
                  </a:cubicBezTo>
                  <a:cubicBezTo>
                    <a:pt x="2770377" y="4755912"/>
                    <a:pt x="2579945" y="4778911"/>
                    <a:pt x="2389755" y="4778911"/>
                  </a:cubicBezTo>
                  <a:close/>
                </a:path>
              </a:pathLst>
            </a:custGeom>
            <a:solidFill>
              <a:srgbClr val="DABC00"/>
            </a:solidFill>
            <a:ln w="8040" cap="flat">
              <a:noFill/>
              <a:prstDash val="solid"/>
              <a:miter/>
            </a:ln>
          </p:spPr>
          <p:txBody>
            <a:bodyPr rtlCol="0" anchor="ctr"/>
            <a:lstStyle/>
            <a:p>
              <a:endParaRPr lang="pt-BR"/>
            </a:p>
          </p:txBody>
        </p:sp>
      </p:grpSp>
    </p:spTree>
    <p:extLst>
      <p:ext uri="{BB962C8B-B14F-4D97-AF65-F5344CB8AC3E}">
        <p14:creationId xmlns:p14="http://schemas.microsoft.com/office/powerpoint/2010/main" val="227694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grpSp>
        <p:nvGrpSpPr>
          <p:cNvPr id="2" name="Gráfico 4">
            <a:extLst>
              <a:ext uri="{FF2B5EF4-FFF2-40B4-BE49-F238E27FC236}">
                <a16:creationId xmlns:a16="http://schemas.microsoft.com/office/drawing/2014/main" id="{90100C7E-6E9B-4366-93D3-45215D5743DA}"/>
              </a:ext>
            </a:extLst>
          </p:cNvPr>
          <p:cNvGrpSpPr/>
          <p:nvPr/>
        </p:nvGrpSpPr>
        <p:grpSpPr>
          <a:xfrm>
            <a:off x="5931015" y="184642"/>
            <a:ext cx="5830348" cy="5830348"/>
            <a:chOff x="5931015" y="184642"/>
            <a:chExt cx="5830348" cy="5830348"/>
          </a:xfrm>
        </p:grpSpPr>
        <p:sp>
          <p:nvSpPr>
            <p:cNvPr id="3" name="Forma Livre: Forma 2">
              <a:extLst>
                <a:ext uri="{FF2B5EF4-FFF2-40B4-BE49-F238E27FC236}">
                  <a16:creationId xmlns:a16="http://schemas.microsoft.com/office/drawing/2014/main" id="{3DB0F103-33BC-4D81-AC29-7E6B31A75175}"/>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4" name="Forma Livre: Forma 3">
              <a:extLst>
                <a:ext uri="{FF2B5EF4-FFF2-40B4-BE49-F238E27FC236}">
                  <a16:creationId xmlns:a16="http://schemas.microsoft.com/office/drawing/2014/main" id="{9B374123-72FB-448D-9949-77887ED764D2}"/>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49FCDF9D-953C-46EF-8589-1E8752BA906B}"/>
                </a:ext>
              </a:extLst>
            </p:cNvPr>
            <p:cNvSpPr/>
            <p:nvPr/>
          </p:nvSpPr>
          <p:spPr>
            <a:xfrm>
              <a:off x="7363034" y="4951952"/>
              <a:ext cx="3634924" cy="1064515"/>
            </a:xfrm>
            <a:custGeom>
              <a:avLst/>
              <a:gdLst>
                <a:gd name="connsiteX0" fmla="*/ 12218 w 3634924"/>
                <a:gd name="connsiteY0" fmla="*/ 565086 h 1064515"/>
                <a:gd name="connsiteX1" fmla="*/ 125287 w 3634924"/>
                <a:gd name="connsiteY1" fmla="*/ 535572 h 1064515"/>
                <a:gd name="connsiteX2" fmla="*/ 2132616 w 3634924"/>
                <a:gd name="connsiteY2" fmla="*/ 818887 h 1064515"/>
                <a:gd name="connsiteX3" fmla="*/ 3490725 w 3634924"/>
                <a:gd name="connsiteY3" fmla="*/ 26362 h 1064515"/>
                <a:gd name="connsiteX4" fmla="*/ 3606688 w 3634924"/>
                <a:gd name="connsiteY4" fmla="*/ 20813 h 1064515"/>
                <a:gd name="connsiteX5" fmla="*/ 3606688 w 3634924"/>
                <a:gd name="connsiteY5" fmla="*/ 20813 h 1064515"/>
                <a:gd name="connsiteX6" fmla="*/ 3612318 w 3634924"/>
                <a:gd name="connsiteY6" fmla="*/ 140636 h 1064515"/>
                <a:gd name="connsiteX7" fmla="*/ 3078820 w 3634924"/>
                <a:gd name="connsiteY7" fmla="*/ 589613 h 1064515"/>
                <a:gd name="connsiteX8" fmla="*/ 2172021 w 3634924"/>
                <a:gd name="connsiteY8" fmla="*/ 981010 h 1064515"/>
                <a:gd name="connsiteX9" fmla="*/ 42777 w 3634924"/>
                <a:gd name="connsiteY9" fmla="*/ 682095 h 1064515"/>
                <a:gd name="connsiteX10" fmla="*/ 12218 w 3634924"/>
                <a:gd name="connsiteY10" fmla="*/ 565086 h 1064515"/>
                <a:gd name="connsiteX11" fmla="*/ 12218 w 3634924"/>
                <a:gd name="connsiteY11" fmla="*/ 565086 h 10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4924" h="1064515">
                  <a:moveTo>
                    <a:pt x="12218" y="565086"/>
                  </a:moveTo>
                  <a:cubicBezTo>
                    <a:pt x="35781" y="526404"/>
                    <a:pt x="85882" y="513135"/>
                    <a:pt x="125287" y="535572"/>
                  </a:cubicBezTo>
                  <a:cubicBezTo>
                    <a:pt x="713227" y="870515"/>
                    <a:pt x="1424851" y="990822"/>
                    <a:pt x="2132616" y="818887"/>
                  </a:cubicBezTo>
                  <a:cubicBezTo>
                    <a:pt x="2657106" y="691504"/>
                    <a:pt x="3124981" y="418161"/>
                    <a:pt x="3490725" y="26362"/>
                  </a:cubicBezTo>
                  <a:cubicBezTo>
                    <a:pt x="3521445" y="-6530"/>
                    <a:pt x="3572832" y="-8942"/>
                    <a:pt x="3606688" y="20813"/>
                  </a:cubicBezTo>
                  <a:lnTo>
                    <a:pt x="3606688" y="20813"/>
                  </a:lnTo>
                  <a:cubicBezTo>
                    <a:pt x="3642073" y="51935"/>
                    <a:pt x="3644485" y="106137"/>
                    <a:pt x="3612318" y="140636"/>
                  </a:cubicBezTo>
                  <a:cubicBezTo>
                    <a:pt x="3451882" y="312491"/>
                    <a:pt x="3272871" y="462793"/>
                    <a:pt x="3078820" y="589613"/>
                  </a:cubicBezTo>
                  <a:cubicBezTo>
                    <a:pt x="2803628" y="769429"/>
                    <a:pt x="2498198" y="901798"/>
                    <a:pt x="2172021" y="981010"/>
                  </a:cubicBezTo>
                  <a:cubicBezTo>
                    <a:pt x="1443750" y="1157931"/>
                    <a:pt x="691112" y="1051618"/>
                    <a:pt x="42777" y="682095"/>
                  </a:cubicBezTo>
                  <a:cubicBezTo>
                    <a:pt x="1523" y="658532"/>
                    <a:pt x="-12470" y="605697"/>
                    <a:pt x="12218" y="565086"/>
                  </a:cubicBezTo>
                  <a:lnTo>
                    <a:pt x="12218" y="565086"/>
                  </a:lnTo>
                  <a:close/>
                </a:path>
              </a:pathLst>
            </a:custGeom>
            <a:solidFill>
              <a:srgbClr val="00973A"/>
            </a:solidFill>
            <a:ln w="8040"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AE97677F-2E57-47B6-B664-271C20BC1BEF}"/>
                </a:ext>
              </a:extLst>
            </p:cNvPr>
            <p:cNvSpPr/>
            <p:nvPr/>
          </p:nvSpPr>
          <p:spPr>
            <a:xfrm>
              <a:off x="10832763" y="1084477"/>
              <a:ext cx="929649" cy="3662366"/>
            </a:xfrm>
            <a:custGeom>
              <a:avLst/>
              <a:gdLst>
                <a:gd name="connsiteX0" fmla="*/ 326184 w 929649"/>
                <a:gd name="connsiteY0" fmla="*/ 3647032 h 3662366"/>
                <a:gd name="connsiteX1" fmla="*/ 304391 w 929649"/>
                <a:gd name="connsiteY1" fmla="*/ 3532274 h 3662366"/>
                <a:gd name="connsiteX2" fmla="*/ 721924 w 929649"/>
                <a:gd name="connsiteY2" fmla="*/ 1548508 h 3662366"/>
                <a:gd name="connsiteX3" fmla="*/ 22443 w 929649"/>
                <a:gd name="connsiteY3" fmla="*/ 140218 h 3662366"/>
                <a:gd name="connsiteX4" fmla="*/ 24695 w 929649"/>
                <a:gd name="connsiteY4" fmla="*/ 24174 h 3662366"/>
                <a:gd name="connsiteX5" fmla="*/ 24695 w 929649"/>
                <a:gd name="connsiteY5" fmla="*/ 24174 h 3662366"/>
                <a:gd name="connsiteX6" fmla="*/ 144599 w 929649"/>
                <a:gd name="connsiteY6" fmla="*/ 26586 h 3662366"/>
                <a:gd name="connsiteX7" fmla="*/ 556744 w 929649"/>
                <a:gd name="connsiteY7" fmla="*/ 589034 h 3662366"/>
                <a:gd name="connsiteX8" fmla="*/ 886380 w 929649"/>
                <a:gd name="connsiteY8" fmla="*/ 1520121 h 3662366"/>
                <a:gd name="connsiteX9" fmla="*/ 445123 w 929649"/>
                <a:gd name="connsiteY9" fmla="*/ 3624434 h 3662366"/>
                <a:gd name="connsiteX10" fmla="*/ 326184 w 929649"/>
                <a:gd name="connsiteY10" fmla="*/ 3647032 h 3662366"/>
                <a:gd name="connsiteX11" fmla="*/ 326184 w 929649"/>
                <a:gd name="connsiteY11" fmla="*/ 3647032 h 36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49" h="3662366">
                  <a:moveTo>
                    <a:pt x="326184" y="3647032"/>
                  </a:moveTo>
                  <a:cubicBezTo>
                    <a:pt x="289191" y="3620896"/>
                    <a:pt x="279381" y="3570071"/>
                    <a:pt x="304391" y="3532274"/>
                  </a:cubicBezTo>
                  <a:cubicBezTo>
                    <a:pt x="678016" y="2968218"/>
                    <a:pt x="845929" y="2266245"/>
                    <a:pt x="721924" y="1548508"/>
                  </a:cubicBezTo>
                  <a:cubicBezTo>
                    <a:pt x="630086" y="1016620"/>
                    <a:pt x="388750" y="531454"/>
                    <a:pt x="22443" y="140218"/>
                  </a:cubicBezTo>
                  <a:cubicBezTo>
                    <a:pt x="-8357" y="107327"/>
                    <a:pt x="-7312" y="55859"/>
                    <a:pt x="24695" y="24174"/>
                  </a:cubicBezTo>
                  <a:lnTo>
                    <a:pt x="24695" y="24174"/>
                  </a:lnTo>
                  <a:cubicBezTo>
                    <a:pt x="58149" y="-9039"/>
                    <a:pt x="112351" y="-7833"/>
                    <a:pt x="144599" y="26586"/>
                  </a:cubicBezTo>
                  <a:cubicBezTo>
                    <a:pt x="305275" y="198200"/>
                    <a:pt x="443274" y="386862"/>
                    <a:pt x="556744" y="589034"/>
                  </a:cubicBezTo>
                  <a:cubicBezTo>
                    <a:pt x="717662" y="875646"/>
                    <a:pt x="829202" y="1189359"/>
                    <a:pt x="886380" y="1520121"/>
                  </a:cubicBezTo>
                  <a:cubicBezTo>
                    <a:pt x="1013924" y="2258605"/>
                    <a:pt x="857349" y="3002396"/>
                    <a:pt x="445123" y="3624434"/>
                  </a:cubicBezTo>
                  <a:cubicBezTo>
                    <a:pt x="418746" y="3664000"/>
                    <a:pt x="365026" y="3674454"/>
                    <a:pt x="326184" y="3647032"/>
                  </a:cubicBezTo>
                  <a:lnTo>
                    <a:pt x="326184" y="3647032"/>
                  </a:lnTo>
                  <a:close/>
                </a:path>
              </a:pathLst>
            </a:custGeom>
            <a:solidFill>
              <a:srgbClr val="00973A"/>
            </a:solidFill>
            <a:ln w="8040"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9313C51E-3D24-4037-B730-EB8EA3CE60E7}"/>
                </a:ext>
              </a:extLst>
            </p:cNvPr>
            <p:cNvSpPr/>
            <p:nvPr/>
          </p:nvSpPr>
          <p:spPr>
            <a:xfrm>
              <a:off x="6443795" y="184657"/>
              <a:ext cx="3526139" cy="1376017"/>
            </a:xfrm>
            <a:custGeom>
              <a:avLst/>
              <a:gdLst>
                <a:gd name="connsiteX0" fmla="*/ 3519327 w 3526139"/>
                <a:gd name="connsiteY0" fmla="*/ 316352 h 1376017"/>
                <a:gd name="connsiteX1" fmla="*/ 3411566 w 3526139"/>
                <a:gd name="connsiteY1" fmla="*/ 361467 h 1376017"/>
                <a:gd name="connsiteX2" fmla="*/ 1384294 w 3526139"/>
                <a:gd name="connsiteY2" fmla="*/ 364281 h 1376017"/>
                <a:gd name="connsiteX3" fmla="*/ 151638 w 3526139"/>
                <a:gd name="connsiteY3" fmla="*/ 1340483 h 1376017"/>
                <a:gd name="connsiteX4" fmla="*/ 37604 w 3526139"/>
                <a:gd name="connsiteY4" fmla="*/ 1362356 h 1376017"/>
                <a:gd name="connsiteX5" fmla="*/ 37604 w 3526139"/>
                <a:gd name="connsiteY5" fmla="*/ 1362356 h 1376017"/>
                <a:gd name="connsiteX6" fmla="*/ 15167 w 3526139"/>
                <a:gd name="connsiteY6" fmla="*/ 1244543 h 1376017"/>
                <a:gd name="connsiteX7" fmla="*/ 479906 w 3526139"/>
                <a:gd name="connsiteY7" fmla="*/ 724798 h 1376017"/>
                <a:gd name="connsiteX8" fmla="*/ 1322452 w 3526139"/>
                <a:gd name="connsiteY8" fmla="*/ 209315 h 1376017"/>
                <a:gd name="connsiteX9" fmla="*/ 3472524 w 3526139"/>
                <a:gd name="connsiteY9" fmla="*/ 204811 h 1376017"/>
                <a:gd name="connsiteX10" fmla="*/ 3519327 w 3526139"/>
                <a:gd name="connsiteY10" fmla="*/ 316352 h 1376017"/>
                <a:gd name="connsiteX11" fmla="*/ 3519327 w 3526139"/>
                <a:gd name="connsiteY11" fmla="*/ 316352 h 13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139" h="1376017">
                  <a:moveTo>
                    <a:pt x="3519327" y="316352"/>
                  </a:moveTo>
                  <a:cubicBezTo>
                    <a:pt x="3501474" y="358009"/>
                    <a:pt x="3453706" y="378113"/>
                    <a:pt x="3411566" y="361467"/>
                  </a:cubicBezTo>
                  <a:cubicBezTo>
                    <a:pt x="2782291" y="112893"/>
                    <a:pt x="2060775" y="94155"/>
                    <a:pt x="1384294" y="364281"/>
                  </a:cubicBezTo>
                  <a:cubicBezTo>
                    <a:pt x="883045" y="564363"/>
                    <a:pt x="458354" y="900995"/>
                    <a:pt x="151638" y="1340483"/>
                  </a:cubicBezTo>
                  <a:cubicBezTo>
                    <a:pt x="125823" y="1377395"/>
                    <a:pt x="75320" y="1387045"/>
                    <a:pt x="37604" y="1362356"/>
                  </a:cubicBezTo>
                  <a:lnTo>
                    <a:pt x="37604" y="1362356"/>
                  </a:lnTo>
                  <a:cubicBezTo>
                    <a:pt x="-1801" y="1336542"/>
                    <a:pt x="-11853" y="1283225"/>
                    <a:pt x="15167" y="1244543"/>
                  </a:cubicBezTo>
                  <a:cubicBezTo>
                    <a:pt x="149788" y="1051780"/>
                    <a:pt x="305720" y="877674"/>
                    <a:pt x="479906" y="724798"/>
                  </a:cubicBezTo>
                  <a:cubicBezTo>
                    <a:pt x="726952" y="507989"/>
                    <a:pt x="1010669" y="333803"/>
                    <a:pt x="1322452" y="209315"/>
                  </a:cubicBezTo>
                  <a:cubicBezTo>
                    <a:pt x="2018475" y="-68532"/>
                    <a:pt x="2778591" y="-69497"/>
                    <a:pt x="3472524" y="204811"/>
                  </a:cubicBezTo>
                  <a:cubicBezTo>
                    <a:pt x="3516754" y="222342"/>
                    <a:pt x="3538065" y="272684"/>
                    <a:pt x="3519327" y="316352"/>
                  </a:cubicBezTo>
                  <a:lnTo>
                    <a:pt x="3519327" y="316352"/>
                  </a:lnTo>
                  <a:close/>
                </a:path>
              </a:pathLst>
            </a:custGeom>
            <a:solidFill>
              <a:srgbClr val="3B67AE"/>
            </a:solidFill>
            <a:ln w="804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AF09B7C6-9C05-4982-B726-2C952D4F9FEA}"/>
                </a:ext>
              </a:extLst>
            </p:cNvPr>
            <p:cNvSpPr/>
            <p:nvPr/>
          </p:nvSpPr>
          <p:spPr>
            <a:xfrm>
              <a:off x="5931037" y="1803309"/>
              <a:ext cx="1223654" cy="3586430"/>
            </a:xfrm>
            <a:custGeom>
              <a:avLst/>
              <a:gdLst>
                <a:gd name="connsiteX0" fmla="*/ 397085 w 1223654"/>
                <a:gd name="connsiteY0" fmla="*/ 9246 h 3586430"/>
                <a:gd name="connsiteX1" fmla="*/ 434882 w 1223654"/>
                <a:gd name="connsiteY1" fmla="*/ 119822 h 3586430"/>
                <a:gd name="connsiteX2" fmla="*/ 301387 w 1223654"/>
                <a:gd name="connsiteY2" fmla="*/ 2142672 h 3586430"/>
                <a:gd name="connsiteX3" fmla="*/ 1192586 w 1223654"/>
                <a:gd name="connsiteY3" fmla="*/ 3438135 h 3586430"/>
                <a:gd name="connsiteX4" fmla="*/ 1206739 w 1223654"/>
                <a:gd name="connsiteY4" fmla="*/ 3553375 h 3586430"/>
                <a:gd name="connsiteX5" fmla="*/ 1206739 w 1223654"/>
                <a:gd name="connsiteY5" fmla="*/ 3553375 h 3586430"/>
                <a:gd name="connsiteX6" fmla="*/ 1087720 w 1223654"/>
                <a:gd name="connsiteY6" fmla="*/ 3567850 h 3586430"/>
                <a:gd name="connsiteX7" fmla="*/ 600383 w 1223654"/>
                <a:gd name="connsiteY7" fmla="*/ 3069174 h 3586430"/>
                <a:gd name="connsiteX8" fmla="*/ 142721 w 1223654"/>
                <a:gd name="connsiteY8" fmla="*/ 2193898 h 3586430"/>
                <a:gd name="connsiteX9" fmla="*/ 282649 w 1223654"/>
                <a:gd name="connsiteY9" fmla="*/ 48330 h 3586430"/>
                <a:gd name="connsiteX10" fmla="*/ 397085 w 1223654"/>
                <a:gd name="connsiteY10" fmla="*/ 9246 h 3586430"/>
                <a:gd name="connsiteX11" fmla="*/ 397085 w 1223654"/>
                <a:gd name="connsiteY11" fmla="*/ 9246 h 358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54" h="3586430">
                  <a:moveTo>
                    <a:pt x="397085" y="9246"/>
                  </a:moveTo>
                  <a:cubicBezTo>
                    <a:pt x="437455" y="29914"/>
                    <a:pt x="454343" y="78889"/>
                    <a:pt x="434882" y="119822"/>
                  </a:cubicBezTo>
                  <a:cubicBezTo>
                    <a:pt x="144570" y="731003"/>
                    <a:pt x="77421" y="1449544"/>
                    <a:pt x="301387" y="2142672"/>
                  </a:cubicBezTo>
                  <a:cubicBezTo>
                    <a:pt x="467371" y="2656225"/>
                    <a:pt x="774731" y="3102548"/>
                    <a:pt x="1192586" y="3438135"/>
                  </a:cubicBezTo>
                  <a:cubicBezTo>
                    <a:pt x="1227728" y="3466362"/>
                    <a:pt x="1233921" y="3517427"/>
                    <a:pt x="1206739" y="3553375"/>
                  </a:cubicBezTo>
                  <a:lnTo>
                    <a:pt x="1206739" y="3553375"/>
                  </a:lnTo>
                  <a:cubicBezTo>
                    <a:pt x="1178271" y="3591010"/>
                    <a:pt x="1124471" y="3597444"/>
                    <a:pt x="1087720" y="3567850"/>
                  </a:cubicBezTo>
                  <a:cubicBezTo>
                    <a:pt x="904446" y="3420603"/>
                    <a:pt x="741196" y="3253252"/>
                    <a:pt x="600383" y="3069174"/>
                  </a:cubicBezTo>
                  <a:cubicBezTo>
                    <a:pt x="400623" y="2808135"/>
                    <a:pt x="245898" y="2513321"/>
                    <a:pt x="142721" y="2193898"/>
                  </a:cubicBezTo>
                  <a:cubicBezTo>
                    <a:pt x="-87759" y="1480746"/>
                    <a:pt x="-37658" y="722318"/>
                    <a:pt x="282649" y="48330"/>
                  </a:cubicBezTo>
                  <a:cubicBezTo>
                    <a:pt x="303075" y="5467"/>
                    <a:pt x="354785" y="-12467"/>
                    <a:pt x="397085" y="9246"/>
                  </a:cubicBezTo>
                  <a:lnTo>
                    <a:pt x="397085" y="9246"/>
                  </a:lnTo>
                  <a:close/>
                </a:path>
              </a:pathLst>
            </a:custGeom>
            <a:solidFill>
              <a:srgbClr val="3B67AE"/>
            </a:solidFill>
            <a:ln w="8040"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31C9CE33-67E9-43F6-9B33-034202799F11}"/>
                </a:ext>
              </a:extLst>
            </p:cNvPr>
            <p:cNvSpPr/>
            <p:nvPr/>
          </p:nvSpPr>
          <p:spPr>
            <a:xfrm>
              <a:off x="6457318" y="711106"/>
              <a:ext cx="4778282" cy="4778911"/>
            </a:xfrm>
            <a:custGeom>
              <a:avLst/>
              <a:gdLst>
                <a:gd name="connsiteX0" fmla="*/ 2389755 w 4778282"/>
                <a:gd name="connsiteY0" fmla="*/ 4778911 h 4778911"/>
                <a:gd name="connsiteX1" fmla="*/ 1592164 w 4778282"/>
                <a:gd name="connsiteY1" fmla="*/ 4640994 h 4778911"/>
                <a:gd name="connsiteX2" fmla="*/ 233813 w 4778282"/>
                <a:gd name="connsiteY2" fmla="*/ 3417666 h 4778911"/>
                <a:gd name="connsiteX3" fmla="*/ 138356 w 4778282"/>
                <a:gd name="connsiteY3" fmla="*/ 1592164 h 4778911"/>
                <a:gd name="connsiteX4" fmla="*/ 1361684 w 4778282"/>
                <a:gd name="connsiteY4" fmla="*/ 233813 h 4778911"/>
                <a:gd name="connsiteX5" fmla="*/ 3187186 w 4778282"/>
                <a:gd name="connsiteY5" fmla="*/ 138356 h 4778911"/>
                <a:gd name="connsiteX6" fmla="*/ 4778268 w 4778282"/>
                <a:gd name="connsiteY6" fmla="*/ 2340539 h 4778911"/>
                <a:gd name="connsiteX7" fmla="*/ 4709269 w 4778282"/>
                <a:gd name="connsiteY7" fmla="*/ 2409941 h 4778911"/>
                <a:gd name="connsiteX8" fmla="*/ 4709269 w 4778282"/>
                <a:gd name="connsiteY8" fmla="*/ 2409941 h 4778911"/>
                <a:gd name="connsiteX9" fmla="*/ 4641557 w 4778282"/>
                <a:gd name="connsiteY9" fmla="*/ 2342630 h 4778911"/>
                <a:gd name="connsiteX10" fmla="*/ 3141589 w 4778282"/>
                <a:gd name="connsiteY10" fmla="*/ 267267 h 4778911"/>
                <a:gd name="connsiteX11" fmla="*/ 1420550 w 4778282"/>
                <a:gd name="connsiteY11" fmla="*/ 357256 h 4778911"/>
                <a:gd name="connsiteX12" fmla="*/ 267267 w 4778282"/>
                <a:gd name="connsiteY12" fmla="*/ 1637842 h 4778911"/>
                <a:gd name="connsiteX13" fmla="*/ 1637841 w 4778282"/>
                <a:gd name="connsiteY13" fmla="*/ 4512163 h 4778911"/>
                <a:gd name="connsiteX14" fmla="*/ 2924217 w 4778282"/>
                <a:gd name="connsiteY14" fmla="*/ 4577302 h 4778911"/>
                <a:gd name="connsiteX15" fmla="*/ 3006807 w 4778282"/>
                <a:gd name="connsiteY15" fmla="*/ 4625312 h 4778911"/>
                <a:gd name="connsiteX16" fmla="*/ 3006807 w 4778282"/>
                <a:gd name="connsiteY16" fmla="*/ 4625312 h 4778911"/>
                <a:gd name="connsiteX17" fmla="*/ 2957672 w 4778282"/>
                <a:gd name="connsiteY17" fmla="*/ 4709832 h 4778911"/>
                <a:gd name="connsiteX18" fmla="*/ 2389755 w 4778282"/>
                <a:gd name="connsiteY18" fmla="*/ 4778911 h 477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8282" h="4778911">
                  <a:moveTo>
                    <a:pt x="2389755" y="4778911"/>
                  </a:moveTo>
                  <a:cubicBezTo>
                    <a:pt x="2120353" y="4778911"/>
                    <a:pt x="1851433" y="4732832"/>
                    <a:pt x="1592164" y="4640994"/>
                  </a:cubicBezTo>
                  <a:cubicBezTo>
                    <a:pt x="990793" y="4427965"/>
                    <a:pt x="508443" y="3993543"/>
                    <a:pt x="233813" y="3417666"/>
                  </a:cubicBezTo>
                  <a:cubicBezTo>
                    <a:pt x="-40816" y="2841788"/>
                    <a:pt x="-74672" y="2193454"/>
                    <a:pt x="138356" y="1592164"/>
                  </a:cubicBezTo>
                  <a:cubicBezTo>
                    <a:pt x="351385" y="990793"/>
                    <a:pt x="785807" y="508362"/>
                    <a:pt x="1361684" y="233813"/>
                  </a:cubicBezTo>
                  <a:cubicBezTo>
                    <a:pt x="1937562" y="-40816"/>
                    <a:pt x="2585896" y="-74672"/>
                    <a:pt x="3187186" y="138356"/>
                  </a:cubicBezTo>
                  <a:cubicBezTo>
                    <a:pt x="4125993" y="470887"/>
                    <a:pt x="4758003" y="1350184"/>
                    <a:pt x="4778268" y="2340539"/>
                  </a:cubicBezTo>
                  <a:cubicBezTo>
                    <a:pt x="4779072" y="2378899"/>
                    <a:pt x="4747629" y="2410262"/>
                    <a:pt x="4709269" y="2409941"/>
                  </a:cubicBezTo>
                  <a:lnTo>
                    <a:pt x="4709269" y="2409941"/>
                  </a:lnTo>
                  <a:cubicBezTo>
                    <a:pt x="4672116" y="2409619"/>
                    <a:pt x="4642361" y="2379703"/>
                    <a:pt x="4641557" y="2342630"/>
                  </a:cubicBezTo>
                  <a:cubicBezTo>
                    <a:pt x="4622176" y="1409292"/>
                    <a:pt x="4026354" y="580739"/>
                    <a:pt x="3141589" y="267267"/>
                  </a:cubicBezTo>
                  <a:cubicBezTo>
                    <a:pt x="2574638" y="66462"/>
                    <a:pt x="1963456" y="98388"/>
                    <a:pt x="1420550" y="357256"/>
                  </a:cubicBezTo>
                  <a:cubicBezTo>
                    <a:pt x="877645" y="616123"/>
                    <a:pt x="468073" y="1070890"/>
                    <a:pt x="267267" y="1637842"/>
                  </a:cubicBezTo>
                  <a:cubicBezTo>
                    <a:pt x="-147290" y="2808173"/>
                    <a:pt x="467510" y="4097605"/>
                    <a:pt x="1637841" y="4512163"/>
                  </a:cubicBezTo>
                  <a:cubicBezTo>
                    <a:pt x="2054571" y="4659811"/>
                    <a:pt x="2497838" y="4682007"/>
                    <a:pt x="2924217" y="4577302"/>
                  </a:cubicBezTo>
                  <a:cubicBezTo>
                    <a:pt x="2960325" y="4568456"/>
                    <a:pt x="2996916" y="4589526"/>
                    <a:pt x="3006807" y="4625312"/>
                  </a:cubicBezTo>
                  <a:lnTo>
                    <a:pt x="3006807" y="4625312"/>
                  </a:lnTo>
                  <a:cubicBezTo>
                    <a:pt x="3017020" y="4662304"/>
                    <a:pt x="2994905" y="4700664"/>
                    <a:pt x="2957672" y="4709832"/>
                  </a:cubicBezTo>
                  <a:cubicBezTo>
                    <a:pt x="2770377" y="4755912"/>
                    <a:pt x="2579945" y="4778911"/>
                    <a:pt x="2389755" y="4778911"/>
                  </a:cubicBezTo>
                  <a:close/>
                </a:path>
              </a:pathLst>
            </a:custGeom>
            <a:solidFill>
              <a:srgbClr val="DABC00"/>
            </a:solidFill>
            <a:ln w="8040" cap="flat">
              <a:noFill/>
              <a:prstDash val="solid"/>
              <a:miter/>
            </a:ln>
          </p:spPr>
          <p:txBody>
            <a:bodyPr rtlCol="0" anchor="ctr"/>
            <a:lstStyle/>
            <a:p>
              <a:endParaRPr lang="pt-BR"/>
            </a:p>
          </p:txBody>
        </p:sp>
      </p:grpSp>
    </p:spTree>
    <p:extLst>
      <p:ext uri="{BB962C8B-B14F-4D97-AF65-F5344CB8AC3E}">
        <p14:creationId xmlns:p14="http://schemas.microsoft.com/office/powerpoint/2010/main" val="129426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Layout Personalizado">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0783428F-E1C7-4586-AEC6-AB0D93157A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0788"/>
            <a:ext cx="12192000" cy="3429000"/>
          </a:xfrm>
          <a:prstGeom prst="rect">
            <a:avLst/>
          </a:prstGeom>
        </p:spPr>
      </p:pic>
      <p:pic>
        <p:nvPicPr>
          <p:cNvPr id="4" name="Gráfico 3">
            <a:extLst>
              <a:ext uri="{FF2B5EF4-FFF2-40B4-BE49-F238E27FC236}">
                <a16:creationId xmlns:a16="http://schemas.microsoft.com/office/drawing/2014/main" id="{A7968C03-0413-414C-BCAA-5AA1C72A5EB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53858" y="473744"/>
            <a:ext cx="2827789" cy="2827789"/>
          </a:xfrm>
          <a:prstGeom prst="rect">
            <a:avLst/>
          </a:prstGeom>
        </p:spPr>
      </p:pic>
      <p:sp>
        <p:nvSpPr>
          <p:cNvPr id="5" name="Espaço Reservado para Imagem 6">
            <a:extLst>
              <a:ext uri="{FF2B5EF4-FFF2-40B4-BE49-F238E27FC236}">
                <a16:creationId xmlns:a16="http://schemas.microsoft.com/office/drawing/2014/main" id="{7E1D0E75-1ABB-48A8-B7AC-624B1D8F9B99}"/>
              </a:ext>
            </a:extLst>
          </p:cNvPr>
          <p:cNvSpPr>
            <a:spLocks noGrp="1"/>
          </p:cNvSpPr>
          <p:nvPr>
            <p:ph type="pic" sz="quarter" idx="10" hasCustomPrompt="1"/>
          </p:nvPr>
        </p:nvSpPr>
        <p:spPr>
          <a:xfrm>
            <a:off x="475431" y="796470"/>
            <a:ext cx="2184642" cy="2182336"/>
          </a:xfrm>
          <a:prstGeom prst="ellipse">
            <a:avLst/>
          </a:prstGeom>
        </p:spPr>
        <p:txBody>
          <a:bodyPr/>
          <a:lstStyle>
            <a:lvl1pPr marL="0" indent="0" algn="ctr">
              <a:buNone/>
              <a:defRPr>
                <a:solidFill>
                  <a:schemeClr val="bg1"/>
                </a:solidFill>
              </a:defRPr>
            </a:lvl1pPr>
          </a:lstStyle>
          <a:p>
            <a:r>
              <a:rPr lang="pt-BR" dirty="0"/>
              <a:t>Insira sua imagem</a:t>
            </a:r>
          </a:p>
          <a:p>
            <a:r>
              <a:rPr lang="pt-BR" dirty="0"/>
              <a:t>aqui</a:t>
            </a:r>
          </a:p>
        </p:txBody>
      </p:sp>
      <p:pic>
        <p:nvPicPr>
          <p:cNvPr id="6" name="Imagem 5">
            <a:extLst>
              <a:ext uri="{FF2B5EF4-FFF2-40B4-BE49-F238E27FC236}">
                <a16:creationId xmlns:a16="http://schemas.microsoft.com/office/drawing/2014/main" id="{2F33EA50-3137-41B2-B048-92EA207EB8E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411537" y="116861"/>
            <a:ext cx="592091" cy="592091"/>
          </a:xfrm>
          <a:prstGeom prst="rect">
            <a:avLst/>
          </a:prstGeom>
        </p:spPr>
      </p:pic>
    </p:spTree>
    <p:extLst>
      <p:ext uri="{BB962C8B-B14F-4D97-AF65-F5344CB8AC3E}">
        <p14:creationId xmlns:p14="http://schemas.microsoft.com/office/powerpoint/2010/main" val="370514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m e bloco de text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83F9565-EC9C-4871-9FA0-D0EF903CE4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350"/>
            <a:ext cx="12191998" cy="6845299"/>
          </a:xfrm>
          <a:prstGeom prst="rect">
            <a:avLst/>
          </a:prstGeom>
        </p:spPr>
      </p:pic>
      <p:sp>
        <p:nvSpPr>
          <p:cNvPr id="6" name="Espaço Reservado para Imagem 6">
            <a:extLst>
              <a:ext uri="{FF2B5EF4-FFF2-40B4-BE49-F238E27FC236}">
                <a16:creationId xmlns:a16="http://schemas.microsoft.com/office/drawing/2014/main" id="{C2E3F8F4-F9B5-4E8D-81C8-D77BE5193357}"/>
              </a:ext>
            </a:extLst>
          </p:cNvPr>
          <p:cNvSpPr>
            <a:spLocks noGrp="1"/>
          </p:cNvSpPr>
          <p:nvPr>
            <p:ph type="pic" sz="quarter" idx="10" hasCustomPrompt="1"/>
          </p:nvPr>
        </p:nvSpPr>
        <p:spPr>
          <a:xfrm>
            <a:off x="782974" y="1662545"/>
            <a:ext cx="3564581" cy="3560819"/>
          </a:xfrm>
          <a:prstGeom prst="ellipse">
            <a:avLst/>
          </a:prstGeom>
        </p:spPr>
        <p:txBody>
          <a:bodyPr/>
          <a:lstStyle>
            <a:lvl1pPr marL="0" indent="0" algn="ctr">
              <a:buNone/>
              <a:defRPr>
                <a:solidFill>
                  <a:schemeClr val="bg1"/>
                </a:solidFill>
              </a:defRPr>
            </a:lvl1pPr>
          </a:lstStyle>
          <a:p>
            <a:r>
              <a:rPr lang="pt-BR" dirty="0"/>
              <a:t>Insira sua imagem</a:t>
            </a:r>
          </a:p>
          <a:p>
            <a:r>
              <a:rPr lang="pt-BR" dirty="0"/>
              <a:t>aqui</a:t>
            </a:r>
          </a:p>
        </p:txBody>
      </p:sp>
      <p:pic>
        <p:nvPicPr>
          <p:cNvPr id="7" name="Imagem 6">
            <a:extLst>
              <a:ext uri="{FF2B5EF4-FFF2-40B4-BE49-F238E27FC236}">
                <a16:creationId xmlns:a16="http://schemas.microsoft.com/office/drawing/2014/main" id="{F3A5638B-AA30-440A-AF45-B33DB7BAAA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11537" y="116861"/>
            <a:ext cx="592091" cy="592091"/>
          </a:xfrm>
          <a:prstGeom prst="rect">
            <a:avLst/>
          </a:prstGeom>
        </p:spPr>
      </p:pic>
    </p:spTree>
    <p:extLst>
      <p:ext uri="{BB962C8B-B14F-4D97-AF65-F5344CB8AC3E}">
        <p14:creationId xmlns:p14="http://schemas.microsoft.com/office/powerpoint/2010/main" val="247220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2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D0460CDC-58C0-4666-B642-734AD02677D5}"/>
              </a:ext>
            </a:extLst>
          </p:cNvPr>
          <p:cNvGrpSpPr/>
          <p:nvPr userDrawn="1"/>
        </p:nvGrpSpPr>
        <p:grpSpPr>
          <a:xfrm>
            <a:off x="2490662" y="1864112"/>
            <a:ext cx="1193415" cy="4269988"/>
            <a:chOff x="1057011" y="1241571"/>
            <a:chExt cx="1367408" cy="4892529"/>
          </a:xfrm>
        </p:grpSpPr>
        <p:sp>
          <p:nvSpPr>
            <p:cNvPr id="7" name="Elipse 6">
              <a:extLst>
                <a:ext uri="{FF2B5EF4-FFF2-40B4-BE49-F238E27FC236}">
                  <a16:creationId xmlns:a16="http://schemas.microsoft.com/office/drawing/2014/main" id="{BF1F666E-8887-47EB-BE49-A8ECDC6A5F08}"/>
                </a:ext>
              </a:extLst>
            </p:cNvPr>
            <p:cNvSpPr/>
            <p:nvPr/>
          </p:nvSpPr>
          <p:spPr>
            <a:xfrm>
              <a:off x="1057013" y="1241571"/>
              <a:ext cx="1367406" cy="1367406"/>
            </a:xfrm>
            <a:prstGeom prst="ellipse">
              <a:avLst/>
            </a:prstGeom>
            <a:solidFill>
              <a:srgbClr val="DA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04841C13-5D22-4B5E-B0BE-02AED989CF97}"/>
                </a:ext>
              </a:extLst>
            </p:cNvPr>
            <p:cNvSpPr/>
            <p:nvPr/>
          </p:nvSpPr>
          <p:spPr>
            <a:xfrm>
              <a:off x="1057011" y="1921080"/>
              <a:ext cx="1367407" cy="4213020"/>
            </a:xfrm>
            <a:prstGeom prst="rect">
              <a:avLst/>
            </a:prstGeom>
            <a:solidFill>
              <a:srgbClr val="DA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9" name="Agrupar 8">
            <a:extLst>
              <a:ext uri="{FF2B5EF4-FFF2-40B4-BE49-F238E27FC236}">
                <a16:creationId xmlns:a16="http://schemas.microsoft.com/office/drawing/2014/main" id="{AE4DF11E-7A61-40C5-82A9-E78234F7DF8E}"/>
              </a:ext>
            </a:extLst>
          </p:cNvPr>
          <p:cNvGrpSpPr/>
          <p:nvPr userDrawn="1"/>
        </p:nvGrpSpPr>
        <p:grpSpPr>
          <a:xfrm>
            <a:off x="4035372" y="3057525"/>
            <a:ext cx="1193415" cy="3076574"/>
            <a:chOff x="1057011" y="2608977"/>
            <a:chExt cx="1367408" cy="3525122"/>
          </a:xfrm>
          <a:solidFill>
            <a:srgbClr val="3B67AE"/>
          </a:solidFill>
        </p:grpSpPr>
        <p:sp>
          <p:nvSpPr>
            <p:cNvPr id="10" name="Elipse 9">
              <a:extLst>
                <a:ext uri="{FF2B5EF4-FFF2-40B4-BE49-F238E27FC236}">
                  <a16:creationId xmlns:a16="http://schemas.microsoft.com/office/drawing/2014/main" id="{B56EBBD7-3A2A-4250-88F4-2575C705C19A}"/>
                </a:ext>
              </a:extLst>
            </p:cNvPr>
            <p:cNvSpPr/>
            <p:nvPr/>
          </p:nvSpPr>
          <p:spPr>
            <a:xfrm>
              <a:off x="1057013" y="2608977"/>
              <a:ext cx="1367406" cy="1367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a:extLst>
                <a:ext uri="{FF2B5EF4-FFF2-40B4-BE49-F238E27FC236}">
                  <a16:creationId xmlns:a16="http://schemas.microsoft.com/office/drawing/2014/main" id="{17C71D88-5E3D-4B3B-A636-83F81CE3C576}"/>
                </a:ext>
              </a:extLst>
            </p:cNvPr>
            <p:cNvSpPr/>
            <p:nvPr/>
          </p:nvSpPr>
          <p:spPr>
            <a:xfrm>
              <a:off x="1057011" y="3280094"/>
              <a:ext cx="1367407" cy="2854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 name="Agrupar 2">
            <a:extLst>
              <a:ext uri="{FF2B5EF4-FFF2-40B4-BE49-F238E27FC236}">
                <a16:creationId xmlns:a16="http://schemas.microsoft.com/office/drawing/2014/main" id="{7C674F80-104B-4271-A789-5448FC57A126}"/>
              </a:ext>
            </a:extLst>
          </p:cNvPr>
          <p:cNvGrpSpPr/>
          <p:nvPr userDrawn="1"/>
        </p:nvGrpSpPr>
        <p:grpSpPr>
          <a:xfrm>
            <a:off x="945952" y="3057525"/>
            <a:ext cx="1193415" cy="3076574"/>
            <a:chOff x="1057011" y="2608977"/>
            <a:chExt cx="1367408" cy="3525122"/>
          </a:xfrm>
        </p:grpSpPr>
        <p:sp>
          <p:nvSpPr>
            <p:cNvPr id="4" name="Elipse 3">
              <a:extLst>
                <a:ext uri="{FF2B5EF4-FFF2-40B4-BE49-F238E27FC236}">
                  <a16:creationId xmlns:a16="http://schemas.microsoft.com/office/drawing/2014/main" id="{902E54CF-FD9F-4726-9841-0056F1B0F8DE}"/>
                </a:ext>
              </a:extLst>
            </p:cNvPr>
            <p:cNvSpPr/>
            <p:nvPr/>
          </p:nvSpPr>
          <p:spPr>
            <a:xfrm>
              <a:off x="1057013" y="2608977"/>
              <a:ext cx="1367406" cy="1367406"/>
            </a:xfrm>
            <a:prstGeom prst="ellipse">
              <a:avLst/>
            </a:prstGeom>
            <a:solidFill>
              <a:srgbClr val="00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12371534-ED2A-4674-8874-89DDB7F191D5}"/>
                </a:ext>
              </a:extLst>
            </p:cNvPr>
            <p:cNvSpPr/>
            <p:nvPr/>
          </p:nvSpPr>
          <p:spPr>
            <a:xfrm>
              <a:off x="1057011" y="3280094"/>
              <a:ext cx="1367407" cy="2854005"/>
            </a:xfrm>
            <a:prstGeom prst="rect">
              <a:avLst/>
            </a:prstGeom>
            <a:solidFill>
              <a:srgbClr val="00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2" name="Espaço Reservado para Imagem 6">
            <a:extLst>
              <a:ext uri="{FF2B5EF4-FFF2-40B4-BE49-F238E27FC236}">
                <a16:creationId xmlns:a16="http://schemas.microsoft.com/office/drawing/2014/main" id="{70E3738F-97FE-4C58-A9A7-F762C449FDE5}"/>
              </a:ext>
            </a:extLst>
          </p:cNvPr>
          <p:cNvSpPr>
            <a:spLocks noGrp="1"/>
          </p:cNvSpPr>
          <p:nvPr>
            <p:ph type="pic" sz="quarter" idx="10" hasCustomPrompt="1"/>
          </p:nvPr>
        </p:nvSpPr>
        <p:spPr>
          <a:xfrm>
            <a:off x="945951" y="3053392"/>
            <a:ext cx="1193413" cy="1192152"/>
          </a:xfrm>
          <a:prstGeom prst="ellipse">
            <a:avLst/>
          </a:prstGeom>
        </p:spPr>
        <p:txBody>
          <a:bodyPr/>
          <a:lstStyle>
            <a:lvl1pPr marL="0" indent="0" algn="ctr">
              <a:buNone/>
              <a:defRPr sz="1050">
                <a:solidFill>
                  <a:schemeClr val="bg1"/>
                </a:solidFill>
              </a:defRPr>
            </a:lvl1pPr>
          </a:lstStyle>
          <a:p>
            <a:r>
              <a:rPr lang="pt-BR" dirty="0"/>
              <a:t>Imagem ou ícone aqui</a:t>
            </a:r>
          </a:p>
        </p:txBody>
      </p:sp>
      <p:sp>
        <p:nvSpPr>
          <p:cNvPr id="13" name="Espaço Reservado para Imagem 6">
            <a:extLst>
              <a:ext uri="{FF2B5EF4-FFF2-40B4-BE49-F238E27FC236}">
                <a16:creationId xmlns:a16="http://schemas.microsoft.com/office/drawing/2014/main" id="{C5A71C52-06BB-495B-9BBC-ADFDCC1200BF}"/>
              </a:ext>
            </a:extLst>
          </p:cNvPr>
          <p:cNvSpPr>
            <a:spLocks noGrp="1"/>
          </p:cNvSpPr>
          <p:nvPr>
            <p:ph type="pic" sz="quarter" idx="11" hasCustomPrompt="1"/>
          </p:nvPr>
        </p:nvSpPr>
        <p:spPr>
          <a:xfrm>
            <a:off x="2490662" y="1864112"/>
            <a:ext cx="1186148" cy="1162458"/>
          </a:xfrm>
          <a:prstGeom prst="ellipse">
            <a:avLst/>
          </a:prstGeom>
        </p:spPr>
        <p:txBody>
          <a:bodyPr/>
          <a:lstStyle>
            <a:lvl1pPr marL="0" indent="0" algn="ctr">
              <a:buNone/>
              <a:defRPr sz="1050">
                <a:solidFill>
                  <a:schemeClr val="bg1"/>
                </a:solidFill>
              </a:defRPr>
            </a:lvl1pPr>
          </a:lstStyle>
          <a:p>
            <a:r>
              <a:rPr lang="pt-BR" dirty="0"/>
              <a:t>Imagem ou ícone aqui</a:t>
            </a:r>
          </a:p>
        </p:txBody>
      </p:sp>
      <p:sp>
        <p:nvSpPr>
          <p:cNvPr id="14" name="Espaço Reservado para Imagem 6">
            <a:extLst>
              <a:ext uri="{FF2B5EF4-FFF2-40B4-BE49-F238E27FC236}">
                <a16:creationId xmlns:a16="http://schemas.microsoft.com/office/drawing/2014/main" id="{A909DE56-455B-4F05-AFCB-65F20763C846}"/>
              </a:ext>
            </a:extLst>
          </p:cNvPr>
          <p:cNvSpPr>
            <a:spLocks noGrp="1"/>
          </p:cNvSpPr>
          <p:nvPr>
            <p:ph type="pic" sz="quarter" idx="12" hasCustomPrompt="1"/>
          </p:nvPr>
        </p:nvSpPr>
        <p:spPr>
          <a:xfrm>
            <a:off x="4035374" y="3058154"/>
            <a:ext cx="1193413" cy="1192152"/>
          </a:xfrm>
          <a:prstGeom prst="ellipse">
            <a:avLst/>
          </a:prstGeom>
        </p:spPr>
        <p:txBody>
          <a:bodyPr/>
          <a:lstStyle>
            <a:lvl1pPr marL="0" indent="0" algn="ctr">
              <a:buNone/>
              <a:defRPr sz="1050">
                <a:solidFill>
                  <a:schemeClr val="bg1"/>
                </a:solidFill>
              </a:defRPr>
            </a:lvl1pPr>
          </a:lstStyle>
          <a:p>
            <a:r>
              <a:rPr lang="pt-BR" dirty="0"/>
              <a:t>Imagem  ou ícone aqui</a:t>
            </a:r>
          </a:p>
        </p:txBody>
      </p:sp>
    </p:spTree>
    <p:extLst>
      <p:ext uri="{BB962C8B-B14F-4D97-AF65-F5344CB8AC3E}">
        <p14:creationId xmlns:p14="http://schemas.microsoft.com/office/powerpoint/2010/main" val="99559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nas">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A97D4323-2D5A-4647-B8EB-F72146301C04}"/>
              </a:ext>
            </a:extLst>
          </p:cNvPr>
          <p:cNvSpPr/>
          <p:nvPr userDrawn="1"/>
        </p:nvSpPr>
        <p:spPr>
          <a:xfrm>
            <a:off x="276836" y="1135720"/>
            <a:ext cx="3581867" cy="4876892"/>
          </a:xfrm>
          <a:prstGeom prst="rect">
            <a:avLst/>
          </a:prstGeom>
          <a:solidFill>
            <a:schemeClr val="bg1">
              <a:alpha val="50000"/>
            </a:schemeClr>
          </a:solidFill>
          <a:ln w="31750">
            <a:solidFill>
              <a:srgbClr val="009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72481C7D-E6EB-489D-B109-F89B33D91744}"/>
              </a:ext>
            </a:extLst>
          </p:cNvPr>
          <p:cNvSpPr/>
          <p:nvPr userDrawn="1"/>
        </p:nvSpPr>
        <p:spPr>
          <a:xfrm>
            <a:off x="4305066" y="1135720"/>
            <a:ext cx="3581867" cy="4876892"/>
          </a:xfrm>
          <a:prstGeom prst="rect">
            <a:avLst/>
          </a:prstGeom>
          <a:solidFill>
            <a:schemeClr val="bg1">
              <a:alpha val="50000"/>
            </a:schemeClr>
          </a:solidFill>
          <a:ln w="31750">
            <a:solidFill>
              <a:srgbClr val="D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7C4D0E2-D484-48C6-AB40-0640F25DE000}"/>
              </a:ext>
            </a:extLst>
          </p:cNvPr>
          <p:cNvSpPr/>
          <p:nvPr userDrawn="1"/>
        </p:nvSpPr>
        <p:spPr>
          <a:xfrm>
            <a:off x="8333296" y="1135720"/>
            <a:ext cx="3581867" cy="4876892"/>
          </a:xfrm>
          <a:prstGeom prst="rect">
            <a:avLst/>
          </a:prstGeom>
          <a:solidFill>
            <a:schemeClr val="bg1">
              <a:alpha val="50000"/>
            </a:schemeClr>
          </a:solidFill>
          <a:ln w="31750">
            <a:solidFill>
              <a:srgbClr val="3B6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a:extLst>
              <a:ext uri="{FF2B5EF4-FFF2-40B4-BE49-F238E27FC236}">
                <a16:creationId xmlns:a16="http://schemas.microsoft.com/office/drawing/2014/main" id="{896D8A90-36BD-42B1-912F-724067BA2F2D}"/>
              </a:ext>
            </a:extLst>
          </p:cNvPr>
          <p:cNvSpPr/>
          <p:nvPr userDrawn="1"/>
        </p:nvSpPr>
        <p:spPr>
          <a:xfrm>
            <a:off x="276836" y="1092587"/>
            <a:ext cx="3581867" cy="675066"/>
          </a:xfrm>
          <a:prstGeom prst="rect">
            <a:avLst/>
          </a:prstGeom>
          <a:solidFill>
            <a:srgbClr val="00973A"/>
          </a:solidFill>
          <a:ln w="31750">
            <a:solidFill>
              <a:srgbClr val="009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3">
            <a:extLst>
              <a:ext uri="{FF2B5EF4-FFF2-40B4-BE49-F238E27FC236}">
                <a16:creationId xmlns:a16="http://schemas.microsoft.com/office/drawing/2014/main" id="{A06C4DC1-EB73-4D56-AD9A-9BB5106E1424}"/>
              </a:ext>
            </a:extLst>
          </p:cNvPr>
          <p:cNvSpPr/>
          <p:nvPr userDrawn="1"/>
        </p:nvSpPr>
        <p:spPr>
          <a:xfrm>
            <a:off x="4305066" y="1092587"/>
            <a:ext cx="3581867" cy="675066"/>
          </a:xfrm>
          <a:prstGeom prst="rect">
            <a:avLst/>
          </a:prstGeom>
          <a:solidFill>
            <a:srgbClr val="DABC00"/>
          </a:solidFill>
          <a:ln w="31750">
            <a:solidFill>
              <a:srgbClr val="D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63539344-AB4D-4D8C-B320-324A78AA00E2}"/>
              </a:ext>
            </a:extLst>
          </p:cNvPr>
          <p:cNvSpPr/>
          <p:nvPr userDrawn="1"/>
        </p:nvSpPr>
        <p:spPr>
          <a:xfrm>
            <a:off x="8333296" y="1092587"/>
            <a:ext cx="3581867" cy="675066"/>
          </a:xfrm>
          <a:prstGeom prst="rect">
            <a:avLst/>
          </a:prstGeom>
          <a:solidFill>
            <a:srgbClr val="3B67AE"/>
          </a:solidFill>
          <a:ln w="31750">
            <a:solidFill>
              <a:srgbClr val="3B6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3227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5">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E5A9704F-A1BA-4DF7-A058-D6750635915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9472" y="896758"/>
            <a:ext cx="10639104" cy="5064484"/>
          </a:xfrm>
          <a:prstGeom prst="rect">
            <a:avLst/>
          </a:prstGeom>
        </p:spPr>
      </p:pic>
    </p:spTree>
    <p:extLst>
      <p:ext uri="{BB962C8B-B14F-4D97-AF65-F5344CB8AC3E}">
        <p14:creationId xmlns:p14="http://schemas.microsoft.com/office/powerpoint/2010/main" val="186391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B5B6594C-4771-4900-9F44-79A494723577}"/>
              </a:ext>
            </a:extLst>
          </p:cNvPr>
          <p:cNvPicPr>
            <a:picLocks noChangeAspect="1"/>
          </p:cNvPicPr>
          <p:nvPr userDrawn="1"/>
        </p:nvPicPr>
        <p:blipFill>
          <a:blip r:embed="rId1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tângulo 10">
            <a:extLst>
              <a:ext uri="{FF2B5EF4-FFF2-40B4-BE49-F238E27FC236}">
                <a16:creationId xmlns:a16="http://schemas.microsoft.com/office/drawing/2014/main" id="{C149A348-BFFF-49D5-8674-FC5F0035931D}"/>
              </a:ext>
            </a:extLst>
          </p:cNvPr>
          <p:cNvSpPr/>
          <p:nvPr userDrawn="1"/>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15674" y="6356804"/>
            <a:ext cx="2314401" cy="501196"/>
          </a:xfrm>
          <a:prstGeom prst="rect">
            <a:avLst/>
          </a:prstGeom>
        </p:spPr>
      </p:pic>
      <p:cxnSp>
        <p:nvCxnSpPr>
          <p:cNvPr id="14" name="Conector reto 13">
            <a:extLst>
              <a:ext uri="{FF2B5EF4-FFF2-40B4-BE49-F238E27FC236}">
                <a16:creationId xmlns:a16="http://schemas.microsoft.com/office/drawing/2014/main" id="{147F622F-8190-4310-AA71-84A6B4A8365D}"/>
              </a:ext>
            </a:extLst>
          </p:cNvPr>
          <p:cNvCxnSpPr>
            <a:cxnSpLocks/>
          </p:cNvCxnSpPr>
          <p:nvPr userDrawn="1"/>
        </p:nvCxnSpPr>
        <p:spPr>
          <a:xfrm flipH="1">
            <a:off x="0" y="6143625"/>
            <a:ext cx="12192001" cy="0"/>
          </a:xfrm>
          <a:prstGeom prst="line">
            <a:avLst/>
          </a:prstGeom>
          <a:ln w="12700" cmpd="sng">
            <a:solidFill>
              <a:srgbClr val="3B67AE"/>
            </a:solidFill>
          </a:ln>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2B472A25-FB70-42AE-AFA1-324F8C938C4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6272717"/>
            <a:ext cx="2478689" cy="538647"/>
          </a:xfrm>
          <a:prstGeom prst="rect">
            <a:avLst/>
          </a:prstGeom>
        </p:spPr>
      </p:pic>
      <p:cxnSp>
        <p:nvCxnSpPr>
          <p:cNvPr id="19" name="Conector reto 18">
            <a:extLst>
              <a:ext uri="{FF2B5EF4-FFF2-40B4-BE49-F238E27FC236}">
                <a16:creationId xmlns:a16="http://schemas.microsoft.com/office/drawing/2014/main" id="{5EAFCEB8-0E50-423C-8E13-F2401D9B21DD}"/>
              </a:ext>
            </a:extLst>
          </p:cNvPr>
          <p:cNvCxnSpPr>
            <a:cxnSpLocks/>
          </p:cNvCxnSpPr>
          <p:nvPr userDrawn="1"/>
        </p:nvCxnSpPr>
        <p:spPr>
          <a:xfrm flipH="1">
            <a:off x="0" y="6203156"/>
            <a:ext cx="12192001" cy="0"/>
          </a:xfrm>
          <a:prstGeom prst="line">
            <a:avLst/>
          </a:prstGeom>
          <a:ln w="12700" cmpd="sng">
            <a:solidFill>
              <a:srgbClr val="00973A"/>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1BAE4D27-2558-4CF3-AB10-2E376C0B32C3}"/>
              </a:ext>
            </a:extLst>
          </p:cNvPr>
          <p:cNvCxnSpPr>
            <a:cxnSpLocks/>
          </p:cNvCxnSpPr>
          <p:nvPr userDrawn="1"/>
        </p:nvCxnSpPr>
        <p:spPr>
          <a:xfrm flipH="1">
            <a:off x="0" y="6172200"/>
            <a:ext cx="12192001" cy="0"/>
          </a:xfrm>
          <a:prstGeom prst="line">
            <a:avLst/>
          </a:prstGeom>
          <a:ln w="12700" cmpd="sng">
            <a:solidFill>
              <a:srgbClr val="DABC00"/>
            </a:solidFill>
          </a:ln>
        </p:spPr>
        <p:style>
          <a:lnRef idx="1">
            <a:schemeClr val="accent1"/>
          </a:lnRef>
          <a:fillRef idx="0">
            <a:schemeClr val="accent1"/>
          </a:fillRef>
          <a:effectRef idx="0">
            <a:schemeClr val="accent1"/>
          </a:effectRef>
          <a:fontRef idx="minor">
            <a:schemeClr val="tx1"/>
          </a:fontRef>
        </p:style>
      </p:cxnSp>
      <p:pic>
        <p:nvPicPr>
          <p:cNvPr id="86" name="Imagem 85">
            <a:extLst>
              <a:ext uri="{FF2B5EF4-FFF2-40B4-BE49-F238E27FC236}">
                <a16:creationId xmlns:a16="http://schemas.microsoft.com/office/drawing/2014/main" id="{13313913-2C55-4A4E-92A3-272AC11A541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1411537" y="116861"/>
            <a:ext cx="592091" cy="592091"/>
          </a:xfrm>
          <a:prstGeom prst="rect">
            <a:avLst/>
          </a:prstGeom>
        </p:spPr>
      </p:pic>
    </p:spTree>
    <p:extLst>
      <p:ext uri="{BB962C8B-B14F-4D97-AF65-F5344CB8AC3E}">
        <p14:creationId xmlns:p14="http://schemas.microsoft.com/office/powerpoint/2010/main" val="17852152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5" r:id="rId4"/>
    <p:sldLayoutId id="2147483756" r:id="rId5"/>
    <p:sldLayoutId id="2147483757" r:id="rId6"/>
    <p:sldLayoutId id="2147483758" r:id="rId7"/>
    <p:sldLayoutId id="2147483759" r:id="rId8"/>
    <p:sldLayoutId id="2147483760" r:id="rId9"/>
    <p:sldLayoutId id="21474837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7A059CA-9B30-48FC-8A84-2D773B9D04C4}"/>
              </a:ext>
            </a:extLst>
          </p:cNvPr>
          <p:cNvPicPr>
            <a:picLocks noChangeAspect="1"/>
          </p:cNvPicPr>
          <p:nvPr userDrawn="1"/>
        </p:nvPicPr>
        <p:blipFill>
          <a:blip r:embed="rId9">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9604692"/>
      </p:ext>
    </p:extLst>
  </p:cSld>
  <p:clrMap bg1="lt1" tx1="dk1" bg2="lt2" tx2="dk2" accent1="accent1" accent2="accent2" accent3="accent3" accent4="accent4" accent5="accent5" accent6="accent6" hlink="hlink" folHlink="folHlink"/>
  <p:sldLayoutIdLst>
    <p:sldLayoutId id="2147483736" r:id="rId1"/>
    <p:sldLayoutId id="2147483739" r:id="rId2"/>
    <p:sldLayoutId id="2147483761" r:id="rId3"/>
    <p:sldLayoutId id="2147483763" r:id="rId4"/>
    <p:sldLayoutId id="2147483764" r:id="rId5"/>
    <p:sldLayoutId id="2147483765" r:id="rId6"/>
    <p:sldLayoutId id="21474837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9.svg"/><Relationship Id="rId5" Type="http://schemas.openxmlformats.org/officeDocument/2006/relationships/image" Target="../media/image25.png"/><Relationship Id="rId4" Type="http://schemas.openxmlformats.org/officeDocument/2006/relationships/image" Target="../media/image46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4.svg"/><Relationship Id="rId4" Type="http://schemas.openxmlformats.org/officeDocument/2006/relationships/image" Target="../media/image27.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21.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21.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21.sv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9.svg"/><Relationship Id="rId5" Type="http://schemas.openxmlformats.org/officeDocument/2006/relationships/image" Target="../media/image25.png"/><Relationship Id="rId4" Type="http://schemas.openxmlformats.org/officeDocument/2006/relationships/image" Target="../media/image4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p:cNvPicPr>
            <a:picLocks noChangeAspect="1"/>
          </p:cNvPicPr>
          <p:nvPr/>
        </p:nvPicPr>
        <p:blipFill>
          <a:blip r:embed="rId2"/>
          <a:stretch>
            <a:fillRect/>
          </a:stretch>
        </p:blipFill>
        <p:spPr>
          <a:xfrm>
            <a:off x="1548" y="-18541"/>
            <a:ext cx="12190476" cy="4107297"/>
          </a:xfrm>
          <a:prstGeom prst="rect">
            <a:avLst/>
          </a:prstGeom>
        </p:spPr>
      </p:pic>
      <p:pic>
        <p:nvPicPr>
          <p:cNvPr id="25" name="Imagem 24"/>
          <p:cNvPicPr>
            <a:picLocks noChangeAspect="1"/>
          </p:cNvPicPr>
          <p:nvPr/>
        </p:nvPicPr>
        <p:blipFill rotWithShape="1">
          <a:blip r:embed="rId3"/>
          <a:srcRect t="38491" b="17963"/>
          <a:stretch/>
        </p:blipFill>
        <p:spPr>
          <a:xfrm>
            <a:off x="1548" y="1533589"/>
            <a:ext cx="12190476" cy="1788488"/>
          </a:xfrm>
          <a:prstGeom prst="rect">
            <a:avLst/>
          </a:prstGeom>
        </p:spPr>
      </p:pic>
      <p:sp>
        <p:nvSpPr>
          <p:cNvPr id="23" name="Retângulo 22"/>
          <p:cNvSpPr/>
          <p:nvPr/>
        </p:nvSpPr>
        <p:spPr>
          <a:xfrm flipV="1">
            <a:off x="-14168" y="-18536"/>
            <a:ext cx="12206168" cy="4114985"/>
          </a:xfrm>
          <a:prstGeom prst="rect">
            <a:avLst/>
          </a:prstGeom>
          <a:gradFill>
            <a:gsLst>
              <a:gs pos="0">
                <a:schemeClr val="tx2">
                  <a:lumMod val="75000"/>
                  <a:alpha val="36000"/>
                </a:schemeClr>
              </a:gs>
              <a:gs pos="70000">
                <a:srgbClr val="224A90">
                  <a:alpha val="60000"/>
                </a:srgbClr>
              </a:gs>
              <a:gs pos="83000">
                <a:srgbClr val="224A90">
                  <a:alpha val="68000"/>
                </a:srgbClr>
              </a:gs>
              <a:gs pos="100000">
                <a:schemeClr val="accent1">
                  <a:lumMod val="7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7351C50D-0BF9-412A-8571-773DAA8DDB6C}"/>
              </a:ext>
            </a:extLst>
          </p:cNvPr>
          <p:cNvSpPr txBox="1"/>
          <p:nvPr/>
        </p:nvSpPr>
        <p:spPr>
          <a:xfrm>
            <a:off x="144736" y="4628128"/>
            <a:ext cx="100879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E7E6E6">
                    <a:lumMod val="25000"/>
                  </a:srgbClr>
                </a:solidFill>
                <a:effectLst/>
                <a:uLnTx/>
                <a:uFillTx/>
                <a:latin typeface="Arial Black" panose="020B0A04020102020204" pitchFamily="34" charset="0"/>
                <a:ea typeface="+mn-ea"/>
                <a:cs typeface="+mn-cs"/>
              </a:rPr>
              <a:t>Ministério de Minas e Energia</a:t>
            </a:r>
          </a:p>
        </p:txBody>
      </p:sp>
      <p:sp>
        <p:nvSpPr>
          <p:cNvPr id="5" name="CaixaDeTexto 4">
            <a:extLst>
              <a:ext uri="{FF2B5EF4-FFF2-40B4-BE49-F238E27FC236}">
                <a16:creationId xmlns:a16="http://schemas.microsoft.com/office/drawing/2014/main" id="{2A50C0EB-B61A-4C37-BC33-81A44C5B8F51}"/>
              </a:ext>
            </a:extLst>
          </p:cNvPr>
          <p:cNvSpPr txBox="1"/>
          <p:nvPr/>
        </p:nvSpPr>
        <p:spPr>
          <a:xfrm>
            <a:off x="10307276" y="6409283"/>
            <a:ext cx="179804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08/12/2022</a:t>
            </a:r>
            <a:endParaRPr kumimoji="0" lang="pt-BR" sz="2000" b="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endParaRPr>
          </a:p>
        </p:txBody>
      </p:sp>
      <p:pic>
        <p:nvPicPr>
          <p:cNvPr id="6" name="Gráfico 1">
            <a:extLst>
              <a:ext uri="{FF2B5EF4-FFF2-40B4-BE49-F238E27FC236}">
                <a16:creationId xmlns:a16="http://schemas.microsoft.com/office/drawing/2014/main" id="{F1D21BF4-9F3C-4616-A367-B59CA04C11D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7978" y="6296762"/>
            <a:ext cx="1165178" cy="370738"/>
          </a:xfrm>
          <a:prstGeom prst="rect">
            <a:avLst/>
          </a:prstGeom>
        </p:spPr>
      </p:pic>
      <p:sp>
        <p:nvSpPr>
          <p:cNvPr id="15" name="Retângulo 14"/>
          <p:cNvSpPr/>
          <p:nvPr/>
        </p:nvSpPr>
        <p:spPr>
          <a:xfrm>
            <a:off x="1548" y="-10847"/>
            <a:ext cx="526275" cy="752720"/>
          </a:xfrm>
          <a:prstGeom prst="rect">
            <a:avLst/>
          </a:prstGeom>
          <a:solidFill>
            <a:srgbClr val="0038A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15"/>
          <p:cNvSpPr/>
          <p:nvPr/>
        </p:nvSpPr>
        <p:spPr>
          <a:xfrm>
            <a:off x="-14168" y="594556"/>
            <a:ext cx="309277" cy="609584"/>
          </a:xfrm>
          <a:prstGeom prst="rect">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aixaDeTexto 27">
            <a:extLst>
              <a:ext uri="{FF2B5EF4-FFF2-40B4-BE49-F238E27FC236}">
                <a16:creationId xmlns:a16="http://schemas.microsoft.com/office/drawing/2014/main" id="{7351C50D-0BF9-412A-8571-773DAA8DDB6C}"/>
              </a:ext>
            </a:extLst>
          </p:cNvPr>
          <p:cNvSpPr txBox="1"/>
          <p:nvPr/>
        </p:nvSpPr>
        <p:spPr>
          <a:xfrm>
            <a:off x="318713" y="1485047"/>
            <a:ext cx="1158709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pt-BR"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REALIZAÇÕES</a:t>
            </a:r>
            <a:endPar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2019 - 2022</a:t>
            </a:r>
          </a:p>
        </p:txBody>
      </p:sp>
      <p:sp>
        <p:nvSpPr>
          <p:cNvPr id="2" name="CaixaDeTexto 1">
            <a:extLst>
              <a:ext uri="{FF2B5EF4-FFF2-40B4-BE49-F238E27FC236}">
                <a16:creationId xmlns:a16="http://schemas.microsoft.com/office/drawing/2014/main" id="{1F764554-B531-2A4C-901F-3D0BCAD99427}"/>
              </a:ext>
            </a:extLst>
          </p:cNvPr>
          <p:cNvSpPr txBox="1"/>
          <p:nvPr/>
        </p:nvSpPr>
        <p:spPr>
          <a:xfrm>
            <a:off x="140470" y="5004739"/>
            <a:ext cx="100879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smtClean="0">
                <a:ln>
                  <a:noFill/>
                </a:ln>
                <a:solidFill>
                  <a:srgbClr val="44546A">
                    <a:lumMod val="75000"/>
                  </a:srgbClr>
                </a:solidFill>
                <a:effectLst/>
                <a:uLnTx/>
                <a:uFillTx/>
                <a:latin typeface="Calibri" panose="020F0502020204030204"/>
                <a:ea typeface="+mn-ea"/>
                <a:cs typeface="+mn-cs"/>
              </a:rPr>
              <a:t>Energia</a:t>
            </a:r>
            <a:r>
              <a:rPr kumimoji="0" lang="pt-BR" sz="2000" b="0" i="0" u="none" strike="noStrike" kern="1200" cap="none" spc="0" normalizeH="0" noProof="0" dirty="0" smtClean="0">
                <a:ln>
                  <a:noFill/>
                </a:ln>
                <a:solidFill>
                  <a:srgbClr val="44546A">
                    <a:lumMod val="75000"/>
                  </a:srgbClr>
                </a:solidFill>
                <a:effectLst/>
                <a:uLnTx/>
                <a:uFillTx/>
                <a:latin typeface="Calibri" panose="020F0502020204030204"/>
                <a:ea typeface="+mn-ea"/>
                <a:cs typeface="+mn-cs"/>
              </a:rPr>
              <a:t> Elétrica</a:t>
            </a:r>
            <a:endParaRPr kumimoji="0" lang="pt-BR" sz="2000" b="0" i="0" u="none" strike="noStrike" kern="1200" cap="none" spc="0" normalizeH="0" noProof="0" dirty="0">
              <a:ln>
                <a:noFill/>
              </a:ln>
              <a:solidFill>
                <a:srgbClr val="44546A">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85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nvSpPr>
        <p:spPr>
          <a:xfrm>
            <a:off x="668413" y="1302185"/>
            <a:ext cx="6634154" cy="4944518"/>
          </a:xfrm>
          <a:prstGeom prst="rect">
            <a:avLst/>
          </a:prstGeom>
        </p:spPr>
        <p:txBody>
          <a:bodyPr vert="horz"/>
          <a:lstStyle>
            <a:lvl1pPr marL="228600" indent="-228600" algn="l" defTabSz="914400" rtl="0" eaLnBrk="1" latinLnBrk="0" hangingPunct="1">
              <a:lnSpc>
                <a:spcPct val="80000"/>
              </a:lnSpc>
              <a:spcBef>
                <a:spcPts val="1000"/>
              </a:spcBef>
              <a:buFont typeface="Arial" panose="020B0604020202020204" pitchFamily="34" charset="0"/>
              <a:buChar char="•"/>
              <a:defRPr sz="2800" kern="1200">
                <a:solidFill>
                  <a:srgbClr val="161616"/>
                </a:solidFill>
                <a:latin typeface="+mn-lt"/>
                <a:ea typeface="+mn-ea"/>
                <a:cs typeface="+mn-cs"/>
              </a:defRPr>
            </a:lvl1pPr>
            <a:lvl2pPr marL="685800" indent="-228600" algn="l" defTabSz="914400" rtl="0" eaLnBrk="1" latinLnBrk="0" hangingPunct="1">
              <a:lnSpc>
                <a:spcPct val="80000"/>
              </a:lnSpc>
              <a:spcBef>
                <a:spcPts val="500"/>
              </a:spcBef>
              <a:buFont typeface="Arial" panose="020B0604020202020204" pitchFamily="34" charset="0"/>
              <a:buChar char="•"/>
              <a:defRPr sz="2400" kern="1200">
                <a:solidFill>
                  <a:srgbClr val="161616"/>
                </a:solidFill>
                <a:latin typeface="+mn-lt"/>
                <a:ea typeface="+mn-ea"/>
                <a:cs typeface="+mn-cs"/>
              </a:defRPr>
            </a:lvl2pPr>
            <a:lvl3pPr marL="1143000" indent="-228600" algn="l" defTabSz="914400" rtl="0" eaLnBrk="1" latinLnBrk="0" hangingPunct="1">
              <a:lnSpc>
                <a:spcPct val="80000"/>
              </a:lnSpc>
              <a:spcBef>
                <a:spcPts val="500"/>
              </a:spcBef>
              <a:buFont typeface="Arial" panose="020B0604020202020204" pitchFamily="34" charset="0"/>
              <a:buChar char="•"/>
              <a:defRPr sz="2000" kern="1200">
                <a:solidFill>
                  <a:srgbClr val="161616"/>
                </a:solidFill>
                <a:latin typeface="+mn-lt"/>
                <a:ea typeface="+mn-ea"/>
                <a:cs typeface="+mn-cs"/>
              </a:defRPr>
            </a:lvl3pPr>
            <a:lvl4pPr marL="1600200" indent="-228600" algn="l" defTabSz="914400" rtl="0" eaLnBrk="1" latinLnBrk="0" hangingPunct="1">
              <a:lnSpc>
                <a:spcPct val="80000"/>
              </a:lnSpc>
              <a:spcBef>
                <a:spcPts val="500"/>
              </a:spcBef>
              <a:buFont typeface="Arial" panose="020B0604020202020204" pitchFamily="34" charset="0"/>
              <a:buChar char="•"/>
              <a:defRPr sz="1800" kern="1200">
                <a:solidFill>
                  <a:srgbClr val="161616"/>
                </a:solidFill>
                <a:latin typeface="+mn-lt"/>
                <a:ea typeface="+mn-ea"/>
                <a:cs typeface="+mn-cs"/>
              </a:defRPr>
            </a:lvl4pPr>
            <a:lvl5pPr marL="2057400" indent="-228600" algn="l" defTabSz="914400" rtl="0" eaLnBrk="1" latinLnBrk="0" hangingPunct="1">
              <a:lnSpc>
                <a:spcPct val="80000"/>
              </a:lnSpc>
              <a:spcBef>
                <a:spcPts val="500"/>
              </a:spcBef>
              <a:buFont typeface="Arial" panose="020B0604020202020204" pitchFamily="34" charset="0"/>
              <a:buChar char="•"/>
              <a:defRPr sz="1800" kern="1200">
                <a:solidFill>
                  <a:srgbClr val="16161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00"/>
              </a:lnSpc>
            </a:pPr>
            <a:r>
              <a:rPr lang="pt-BR" sz="1800" dirty="0"/>
              <a:t>Separação lastro e energia</a:t>
            </a:r>
          </a:p>
          <a:p>
            <a:pPr>
              <a:lnSpc>
                <a:spcPts val="2100"/>
              </a:lnSpc>
            </a:pPr>
            <a:r>
              <a:rPr lang="pt-BR" sz="1800" dirty="0" smtClean="0"/>
              <a:t>Distribuição</a:t>
            </a:r>
            <a:endParaRPr lang="pt-BR" sz="1800" dirty="0"/>
          </a:p>
          <a:p>
            <a:pPr lvl="1">
              <a:lnSpc>
                <a:spcPts val="2100"/>
              </a:lnSpc>
            </a:pPr>
            <a:r>
              <a:rPr lang="pt-BR" sz="1600" dirty="0">
                <a:solidFill>
                  <a:srgbClr val="002060"/>
                </a:solidFill>
              </a:rPr>
              <a:t>Comercialização regulada </a:t>
            </a:r>
            <a:r>
              <a:rPr lang="pt-BR" sz="1600" i="1" dirty="0">
                <a:solidFill>
                  <a:srgbClr val="002060"/>
                </a:solidFill>
              </a:rPr>
              <a:t>versus</a:t>
            </a:r>
            <a:r>
              <a:rPr lang="pt-BR" sz="1600" dirty="0">
                <a:solidFill>
                  <a:srgbClr val="002060"/>
                </a:solidFill>
              </a:rPr>
              <a:t> serviço público de comercialização </a:t>
            </a:r>
            <a:r>
              <a:rPr lang="pt-BR" sz="1600" dirty="0" smtClean="0">
                <a:solidFill>
                  <a:srgbClr val="002060"/>
                </a:solidFill>
              </a:rPr>
              <a:t>Outras </a:t>
            </a:r>
            <a:r>
              <a:rPr lang="pt-BR" sz="1600" dirty="0">
                <a:solidFill>
                  <a:srgbClr val="002060"/>
                </a:solidFill>
              </a:rPr>
              <a:t>receitas – 10 anos para compor efeitos à modicidad</a:t>
            </a:r>
            <a:r>
              <a:rPr lang="pt-BR" sz="1800" dirty="0">
                <a:solidFill>
                  <a:srgbClr val="002060"/>
                </a:solidFill>
              </a:rPr>
              <a:t>e</a:t>
            </a:r>
          </a:p>
          <a:p>
            <a:pPr>
              <a:lnSpc>
                <a:spcPts val="2100"/>
              </a:lnSpc>
            </a:pPr>
            <a:r>
              <a:rPr lang="pt-BR" sz="1800" dirty="0"/>
              <a:t>Geração</a:t>
            </a:r>
          </a:p>
          <a:p>
            <a:pPr lvl="1">
              <a:lnSpc>
                <a:spcPts val="2100"/>
              </a:lnSpc>
            </a:pPr>
            <a:r>
              <a:rPr lang="pt-BR" sz="1600" dirty="0">
                <a:solidFill>
                  <a:srgbClr val="002060"/>
                </a:solidFill>
              </a:rPr>
              <a:t>Possibilidade de </a:t>
            </a:r>
            <a:r>
              <a:rPr lang="pt-BR" sz="1600" b="1" dirty="0">
                <a:solidFill>
                  <a:srgbClr val="00973A"/>
                </a:solidFill>
              </a:rPr>
              <a:t>antecipação da prorrogação </a:t>
            </a:r>
            <a:r>
              <a:rPr lang="pt-BR" sz="1600" dirty="0">
                <a:solidFill>
                  <a:srgbClr val="002060"/>
                </a:solidFill>
              </a:rPr>
              <a:t>de concessões, no regime de PIE, prazo de 30 anos, pagamento: </a:t>
            </a:r>
            <a:r>
              <a:rPr lang="pt-BR" sz="1600" b="1" dirty="0">
                <a:solidFill>
                  <a:srgbClr val="00973A"/>
                </a:solidFill>
              </a:rPr>
              <a:t>50% CDE/50% União</a:t>
            </a:r>
          </a:p>
          <a:p>
            <a:pPr lvl="1">
              <a:lnSpc>
                <a:spcPts val="2100"/>
              </a:lnSpc>
            </a:pPr>
            <a:r>
              <a:rPr lang="pt-BR" sz="1600" b="1" dirty="0">
                <a:solidFill>
                  <a:srgbClr val="446EB2"/>
                </a:solidFill>
              </a:rPr>
              <a:t>Licitação como regra</a:t>
            </a:r>
            <a:r>
              <a:rPr lang="pt-BR" sz="1600" dirty="0">
                <a:solidFill>
                  <a:srgbClr val="002060"/>
                </a:solidFill>
              </a:rPr>
              <a:t>, no regime de PIE, prazo de 20 anos, pagamento: </a:t>
            </a:r>
            <a:r>
              <a:rPr lang="pt-BR" sz="1600" b="1" dirty="0">
                <a:solidFill>
                  <a:srgbClr val="446EB2"/>
                </a:solidFill>
              </a:rPr>
              <a:t>50% CDE/50% União</a:t>
            </a:r>
          </a:p>
          <a:p>
            <a:pPr lvl="1">
              <a:lnSpc>
                <a:spcPts val="2100"/>
              </a:lnSpc>
            </a:pPr>
            <a:r>
              <a:rPr lang="pt-BR" sz="1600" b="1" dirty="0">
                <a:solidFill>
                  <a:srgbClr val="DABC00"/>
                </a:solidFill>
              </a:rPr>
              <a:t>Privatização</a:t>
            </a:r>
            <a:r>
              <a:rPr lang="pt-BR" sz="1600" dirty="0">
                <a:solidFill>
                  <a:srgbClr val="002060"/>
                </a:solidFill>
              </a:rPr>
              <a:t> no regime de produção independente de energia, sem pagamento de UBP, pagamento: </a:t>
            </a:r>
            <a:r>
              <a:rPr lang="pt-BR" sz="1600" b="1" dirty="0">
                <a:solidFill>
                  <a:srgbClr val="DABC00"/>
                </a:solidFill>
              </a:rPr>
              <a:t>50% CDE/50% União</a:t>
            </a:r>
          </a:p>
          <a:p>
            <a:pPr>
              <a:lnSpc>
                <a:spcPts val="2100"/>
              </a:lnSpc>
            </a:pPr>
            <a:r>
              <a:rPr lang="pt-BR" sz="1800" dirty="0"/>
              <a:t>Autoprodução</a:t>
            </a:r>
          </a:p>
          <a:p>
            <a:pPr lvl="1">
              <a:lnSpc>
                <a:spcPts val="2100"/>
              </a:lnSpc>
            </a:pPr>
            <a:r>
              <a:rPr lang="pt-BR" sz="1600" dirty="0">
                <a:solidFill>
                  <a:srgbClr val="002060"/>
                </a:solidFill>
              </a:rPr>
              <a:t>Requisitos da autoprodução, consumo líquido, </a:t>
            </a:r>
            <a:r>
              <a:rPr lang="pt-BR" sz="1600" dirty="0" smtClean="0">
                <a:solidFill>
                  <a:srgbClr val="002060"/>
                </a:solidFill>
              </a:rPr>
              <a:t>participação </a:t>
            </a:r>
            <a:r>
              <a:rPr lang="pt-BR" sz="1600" dirty="0">
                <a:solidFill>
                  <a:srgbClr val="002060"/>
                </a:solidFill>
              </a:rPr>
              <a:t>societária</a:t>
            </a:r>
          </a:p>
          <a:p>
            <a:pPr lvl="1">
              <a:lnSpc>
                <a:spcPts val="2100"/>
              </a:lnSpc>
            </a:pPr>
            <a:r>
              <a:rPr lang="pt-BR" sz="1600" dirty="0">
                <a:solidFill>
                  <a:srgbClr val="002060"/>
                </a:solidFill>
              </a:rPr>
              <a:t>Equiparação de consumidor a autoprodutor, carga mínima </a:t>
            </a:r>
            <a:r>
              <a:rPr lang="pt-BR" sz="1600" dirty="0" smtClean="0">
                <a:solidFill>
                  <a:srgbClr val="002060"/>
                </a:solidFill>
              </a:rPr>
              <a:t>individual</a:t>
            </a:r>
            <a:endParaRPr lang="pt-BR" sz="1600" dirty="0"/>
          </a:p>
        </p:txBody>
      </p:sp>
      <p:pic>
        <p:nvPicPr>
          <p:cNvPr id="6" name="Gráfico 24">
            <a:extLst>
              <a:ext uri="{FF2B5EF4-FFF2-40B4-BE49-F238E27FC236}">
                <a16:creationId xmlns:a16="http://schemas.microsoft.com/office/drawing/2014/main" id="{547FE20C-BEBE-4C3A-9FE9-3156CEF5EA4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63341" y="1335602"/>
            <a:ext cx="4063964" cy="4063964"/>
          </a:xfrm>
          <a:prstGeom prst="rect">
            <a:avLst/>
          </a:prstGeom>
        </p:spPr>
      </p:pic>
      <p:pic>
        <p:nvPicPr>
          <p:cNvPr id="7" name="Gráfico 4">
            <a:extLst>
              <a:ext uri="{FF2B5EF4-FFF2-40B4-BE49-F238E27FC236}">
                <a16:creationId xmlns:a16="http://schemas.microsoft.com/office/drawing/2014/main" id="{B250D85A-8B92-4559-8131-AB40F423A1A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152925" y="2049065"/>
            <a:ext cx="1684796" cy="2555590"/>
          </a:xfrm>
          <a:prstGeom prst="rect">
            <a:avLst/>
          </a:prstGeom>
        </p:spPr>
      </p:pic>
      <p:pic>
        <p:nvPicPr>
          <p:cNvPr id="8" name="Imagem 7">
            <a:extLst>
              <a:ext uri="{FF2B5EF4-FFF2-40B4-BE49-F238E27FC236}">
                <a16:creationId xmlns:a16="http://schemas.microsoft.com/office/drawing/2014/main" id="{1FD39D2E-EB13-C6DE-0B53-900633362A65}"/>
              </a:ext>
            </a:extLst>
          </p:cNvPr>
          <p:cNvPicPr>
            <a:picLocks noChangeAspect="1"/>
          </p:cNvPicPr>
          <p:nvPr/>
        </p:nvPicPr>
        <p:blipFill>
          <a:blip r:embed="rId7"/>
          <a:stretch>
            <a:fillRect/>
          </a:stretch>
        </p:blipFill>
        <p:spPr>
          <a:xfrm>
            <a:off x="10732770" y="0"/>
            <a:ext cx="1449546" cy="1472555"/>
          </a:xfrm>
          <a:prstGeom prst="rect">
            <a:avLst/>
          </a:prstGeom>
        </p:spPr>
      </p:pic>
      <p:sp>
        <p:nvSpPr>
          <p:cNvPr id="9" name="Retângulo 37">
            <a:extLst>
              <a:ext uri="{FF2B5EF4-FFF2-40B4-BE49-F238E27FC236}">
                <a16:creationId xmlns:a16="http://schemas.microsoft.com/office/drawing/2014/main" id="{F4D17E43-D727-ED64-59BE-06A70B923F87}"/>
              </a:ext>
            </a:extLst>
          </p:cNvPr>
          <p:cNvSpPr/>
          <p:nvPr/>
        </p:nvSpPr>
        <p:spPr>
          <a:xfrm>
            <a:off x="880689" y="687522"/>
            <a:ext cx="9083676" cy="523220"/>
          </a:xfrm>
          <a:prstGeom prst="rect">
            <a:avLst/>
          </a:prstGeom>
        </p:spPr>
        <p:txBody>
          <a:bodyPr wrap="square">
            <a:spAutoFit/>
          </a:bodyPr>
          <a:lstStyle/>
          <a:p>
            <a:pPr lvl="0">
              <a:defRPr/>
            </a:pPr>
            <a:r>
              <a:rPr lang="pt-BR" sz="2800" b="1" dirty="0" smtClean="0">
                <a:solidFill>
                  <a:schemeClr val="tx1">
                    <a:lumMod val="65000"/>
                    <a:lumOff val="35000"/>
                  </a:schemeClr>
                </a:solidFill>
                <a:latin typeface="Calibri"/>
                <a:cs typeface="Calibri"/>
              </a:rPr>
              <a:t>Proposta de texto para o </a:t>
            </a:r>
            <a:r>
              <a:rPr lang="pt-BR" sz="2800" b="1" dirty="0">
                <a:solidFill>
                  <a:schemeClr val="tx1">
                    <a:lumMod val="65000"/>
                    <a:lumOff val="35000"/>
                  </a:schemeClr>
                </a:solidFill>
                <a:latin typeface="Calibri"/>
                <a:cs typeface="Calibri"/>
              </a:rPr>
              <a:t>PL 414/2021</a:t>
            </a:r>
          </a:p>
        </p:txBody>
      </p:sp>
      <p:sp>
        <p:nvSpPr>
          <p:cNvPr id="10" name="CaixaDeTexto 9">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sp>
        <p:nvSpPr>
          <p:cNvPr id="11" name="Retângulo 10">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5</a:t>
            </a:r>
            <a:endParaRPr lang="pt-BR" dirty="0"/>
          </a:p>
        </p:txBody>
      </p:sp>
    </p:spTree>
    <p:extLst>
      <p:ext uri="{BB962C8B-B14F-4D97-AF65-F5344CB8AC3E}">
        <p14:creationId xmlns:p14="http://schemas.microsoft.com/office/powerpoint/2010/main" val="237620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rma Livre: Forma 67">
            <a:extLst>
              <a:ext uri="{FF2B5EF4-FFF2-40B4-BE49-F238E27FC236}">
                <a16:creationId xmlns:a16="http://schemas.microsoft.com/office/drawing/2014/main" id="{9F6C1256-9E6E-4652-8B96-BCB9528BD9F2}"/>
              </a:ext>
            </a:extLst>
          </p:cNvPr>
          <p:cNvSpPr/>
          <p:nvPr/>
        </p:nvSpPr>
        <p:spPr>
          <a:xfrm>
            <a:off x="3412139" y="887966"/>
            <a:ext cx="8051511" cy="977944"/>
          </a:xfrm>
          <a:custGeom>
            <a:avLst/>
            <a:gdLst>
              <a:gd name="connsiteX0" fmla="*/ 7927346 w 8051511"/>
              <a:gd name="connsiteY0" fmla="*/ 0 h 977944"/>
              <a:gd name="connsiteX1" fmla="*/ 6821 w 8051511"/>
              <a:gd name="connsiteY1" fmla="*/ 0 h 977944"/>
              <a:gd name="connsiteX2" fmla="*/ 4052 w 8051511"/>
              <a:gd name="connsiteY2" fmla="*/ 11506 h 977944"/>
              <a:gd name="connsiteX3" fmla="*/ 292316 w 8051511"/>
              <a:gd name="connsiteY3" fmla="*/ 488295 h 977944"/>
              <a:gd name="connsiteX4" fmla="*/ 3621 w 8051511"/>
              <a:gd name="connsiteY4" fmla="*/ 965331 h 977944"/>
              <a:gd name="connsiteX5" fmla="*/ 6575 w 8051511"/>
              <a:gd name="connsiteY5" fmla="*/ 977944 h 977944"/>
              <a:gd name="connsiteX6" fmla="*/ 6821 w 8051511"/>
              <a:gd name="connsiteY6" fmla="*/ 977944 h 977944"/>
              <a:gd name="connsiteX7" fmla="*/ 7927346 w 8051511"/>
              <a:gd name="connsiteY7" fmla="*/ 977944 h 977944"/>
              <a:gd name="connsiteX8" fmla="*/ 8051512 w 8051511"/>
              <a:gd name="connsiteY8" fmla="*/ 853778 h 977944"/>
              <a:gd name="connsiteX9" fmla="*/ 8051512 w 8051511"/>
              <a:gd name="connsiteY9" fmla="*/ 124166 h 977944"/>
              <a:gd name="connsiteX10" fmla="*/ 7927346 w 8051511"/>
              <a:gd name="connsiteY10" fmla="*/ 0 h 9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1511" h="977944">
                <a:moveTo>
                  <a:pt x="7927346" y="0"/>
                </a:moveTo>
                <a:lnTo>
                  <a:pt x="6821" y="0"/>
                </a:lnTo>
                <a:cubicBezTo>
                  <a:pt x="422" y="0"/>
                  <a:pt x="-1609" y="8553"/>
                  <a:pt x="4052" y="11506"/>
                </a:cubicBezTo>
                <a:cubicBezTo>
                  <a:pt x="175411" y="101585"/>
                  <a:pt x="292316" y="281311"/>
                  <a:pt x="292316" y="488295"/>
                </a:cubicBezTo>
                <a:cubicBezTo>
                  <a:pt x="292316" y="695525"/>
                  <a:pt x="175226" y="875375"/>
                  <a:pt x="3621" y="965331"/>
                </a:cubicBezTo>
                <a:cubicBezTo>
                  <a:pt x="-2532" y="968530"/>
                  <a:pt x="-378" y="977944"/>
                  <a:pt x="6575" y="977944"/>
                </a:cubicBezTo>
                <a:cubicBezTo>
                  <a:pt x="6636" y="977944"/>
                  <a:pt x="6759" y="977944"/>
                  <a:pt x="6821" y="977944"/>
                </a:cubicBezTo>
                <a:lnTo>
                  <a:pt x="7927346" y="977944"/>
                </a:lnTo>
                <a:cubicBezTo>
                  <a:pt x="7995643" y="977944"/>
                  <a:pt x="8051512" y="922076"/>
                  <a:pt x="8051512" y="853778"/>
                </a:cubicBezTo>
                <a:lnTo>
                  <a:pt x="8051512" y="124166"/>
                </a:lnTo>
                <a:cubicBezTo>
                  <a:pt x="8051512" y="55868"/>
                  <a:pt x="7995643" y="0"/>
                  <a:pt x="7927346" y="0"/>
                </a:cubicBezTo>
                <a:close/>
              </a:path>
            </a:pathLst>
          </a:custGeom>
          <a:solidFill>
            <a:srgbClr val="DABC00"/>
          </a:solidFill>
          <a:ln w="6153"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FF3F9703-8255-49FF-A368-CEF4C9F1078F}"/>
              </a:ext>
            </a:extLst>
          </p:cNvPr>
          <p:cNvSpPr/>
          <p:nvPr/>
        </p:nvSpPr>
        <p:spPr>
          <a:xfrm>
            <a:off x="2917629" y="1910703"/>
            <a:ext cx="8051511" cy="977944"/>
          </a:xfrm>
          <a:custGeom>
            <a:avLst/>
            <a:gdLst>
              <a:gd name="connsiteX0" fmla="*/ 7927407 w 8051511"/>
              <a:gd name="connsiteY0" fmla="*/ 0 h 977944"/>
              <a:gd name="connsiteX1" fmla="*/ 6821 w 8051511"/>
              <a:gd name="connsiteY1" fmla="*/ 0 h 977944"/>
              <a:gd name="connsiteX2" fmla="*/ 4052 w 8051511"/>
              <a:gd name="connsiteY2" fmla="*/ 11506 h 977944"/>
              <a:gd name="connsiteX3" fmla="*/ 292316 w 8051511"/>
              <a:gd name="connsiteY3" fmla="*/ 488295 h 977944"/>
              <a:gd name="connsiteX4" fmla="*/ 3621 w 8051511"/>
              <a:gd name="connsiteY4" fmla="*/ 965331 h 977944"/>
              <a:gd name="connsiteX5" fmla="*/ 6575 w 8051511"/>
              <a:gd name="connsiteY5" fmla="*/ 977944 h 977944"/>
              <a:gd name="connsiteX6" fmla="*/ 6821 w 8051511"/>
              <a:gd name="connsiteY6" fmla="*/ 977944 h 977944"/>
              <a:gd name="connsiteX7" fmla="*/ 7927346 w 8051511"/>
              <a:gd name="connsiteY7" fmla="*/ 977944 h 977944"/>
              <a:gd name="connsiteX8" fmla="*/ 8051512 w 8051511"/>
              <a:gd name="connsiteY8" fmla="*/ 853778 h 977944"/>
              <a:gd name="connsiteX9" fmla="*/ 8051512 w 8051511"/>
              <a:gd name="connsiteY9" fmla="*/ 124104 h 977944"/>
              <a:gd name="connsiteX10" fmla="*/ 7927407 w 8051511"/>
              <a:gd name="connsiteY10" fmla="*/ 0 h 9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1511" h="977944">
                <a:moveTo>
                  <a:pt x="7927407" y="0"/>
                </a:moveTo>
                <a:lnTo>
                  <a:pt x="6821" y="0"/>
                </a:lnTo>
                <a:cubicBezTo>
                  <a:pt x="422" y="0"/>
                  <a:pt x="-1609" y="8553"/>
                  <a:pt x="4052" y="11506"/>
                </a:cubicBezTo>
                <a:cubicBezTo>
                  <a:pt x="175411" y="101585"/>
                  <a:pt x="292316" y="281311"/>
                  <a:pt x="292316" y="488295"/>
                </a:cubicBezTo>
                <a:cubicBezTo>
                  <a:pt x="292316" y="695525"/>
                  <a:pt x="175226" y="875375"/>
                  <a:pt x="3621" y="965331"/>
                </a:cubicBezTo>
                <a:cubicBezTo>
                  <a:pt x="-2532" y="968530"/>
                  <a:pt x="-378" y="977944"/>
                  <a:pt x="6575" y="977944"/>
                </a:cubicBezTo>
                <a:cubicBezTo>
                  <a:pt x="6636" y="977944"/>
                  <a:pt x="6759" y="977944"/>
                  <a:pt x="6821" y="977944"/>
                </a:cubicBezTo>
                <a:lnTo>
                  <a:pt x="7927346" y="977944"/>
                </a:lnTo>
                <a:cubicBezTo>
                  <a:pt x="7995643" y="977944"/>
                  <a:pt x="8051512" y="922076"/>
                  <a:pt x="8051512" y="853778"/>
                </a:cubicBezTo>
                <a:lnTo>
                  <a:pt x="8051512" y="124104"/>
                </a:lnTo>
                <a:cubicBezTo>
                  <a:pt x="8051573" y="55868"/>
                  <a:pt x="7995643" y="0"/>
                  <a:pt x="7927407" y="0"/>
                </a:cubicBezTo>
                <a:close/>
              </a:path>
            </a:pathLst>
          </a:custGeom>
          <a:solidFill>
            <a:srgbClr val="3B67AE"/>
          </a:solidFill>
          <a:ln w="6153"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FFB30EC0-D178-4E64-89A9-51AFF18BE2B9}"/>
              </a:ext>
            </a:extLst>
          </p:cNvPr>
          <p:cNvSpPr/>
          <p:nvPr/>
        </p:nvSpPr>
        <p:spPr>
          <a:xfrm>
            <a:off x="2429334" y="2933379"/>
            <a:ext cx="8051511" cy="977944"/>
          </a:xfrm>
          <a:custGeom>
            <a:avLst/>
            <a:gdLst>
              <a:gd name="connsiteX0" fmla="*/ 7927407 w 8051511"/>
              <a:gd name="connsiteY0" fmla="*/ 0 h 977944"/>
              <a:gd name="connsiteX1" fmla="*/ 6821 w 8051511"/>
              <a:gd name="connsiteY1" fmla="*/ 0 h 977944"/>
              <a:gd name="connsiteX2" fmla="*/ 4052 w 8051511"/>
              <a:gd name="connsiteY2" fmla="*/ 11506 h 977944"/>
              <a:gd name="connsiteX3" fmla="*/ 292316 w 8051511"/>
              <a:gd name="connsiteY3" fmla="*/ 488295 h 977944"/>
              <a:gd name="connsiteX4" fmla="*/ 3621 w 8051511"/>
              <a:gd name="connsiteY4" fmla="*/ 965331 h 977944"/>
              <a:gd name="connsiteX5" fmla="*/ 6575 w 8051511"/>
              <a:gd name="connsiteY5" fmla="*/ 977944 h 977944"/>
              <a:gd name="connsiteX6" fmla="*/ 6821 w 8051511"/>
              <a:gd name="connsiteY6" fmla="*/ 977944 h 977944"/>
              <a:gd name="connsiteX7" fmla="*/ 7927346 w 8051511"/>
              <a:gd name="connsiteY7" fmla="*/ 977944 h 977944"/>
              <a:gd name="connsiteX8" fmla="*/ 8051512 w 8051511"/>
              <a:gd name="connsiteY8" fmla="*/ 853778 h 977944"/>
              <a:gd name="connsiteX9" fmla="*/ 8051512 w 8051511"/>
              <a:gd name="connsiteY9" fmla="*/ 124166 h 977944"/>
              <a:gd name="connsiteX10" fmla="*/ 7927407 w 8051511"/>
              <a:gd name="connsiteY10" fmla="*/ 0 h 9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1511" h="977944">
                <a:moveTo>
                  <a:pt x="7927407" y="0"/>
                </a:moveTo>
                <a:lnTo>
                  <a:pt x="6821" y="0"/>
                </a:lnTo>
                <a:cubicBezTo>
                  <a:pt x="422" y="0"/>
                  <a:pt x="-1609" y="8553"/>
                  <a:pt x="4052" y="11506"/>
                </a:cubicBezTo>
                <a:cubicBezTo>
                  <a:pt x="175411" y="101585"/>
                  <a:pt x="292316" y="281311"/>
                  <a:pt x="292316" y="488295"/>
                </a:cubicBezTo>
                <a:cubicBezTo>
                  <a:pt x="292316" y="695525"/>
                  <a:pt x="175226" y="875375"/>
                  <a:pt x="3621" y="965331"/>
                </a:cubicBezTo>
                <a:cubicBezTo>
                  <a:pt x="-2532" y="968530"/>
                  <a:pt x="-378" y="977944"/>
                  <a:pt x="6575" y="977944"/>
                </a:cubicBezTo>
                <a:cubicBezTo>
                  <a:pt x="6636" y="977944"/>
                  <a:pt x="6759" y="977944"/>
                  <a:pt x="6821" y="977944"/>
                </a:cubicBezTo>
                <a:lnTo>
                  <a:pt x="7927346" y="977944"/>
                </a:lnTo>
                <a:cubicBezTo>
                  <a:pt x="7995643" y="977944"/>
                  <a:pt x="8051512" y="922076"/>
                  <a:pt x="8051512" y="853778"/>
                </a:cubicBezTo>
                <a:lnTo>
                  <a:pt x="8051512" y="124166"/>
                </a:lnTo>
                <a:cubicBezTo>
                  <a:pt x="8051512" y="55869"/>
                  <a:pt x="7995643" y="0"/>
                  <a:pt x="7927407" y="0"/>
                </a:cubicBezTo>
                <a:close/>
              </a:path>
            </a:pathLst>
          </a:custGeom>
          <a:solidFill>
            <a:srgbClr val="00973A"/>
          </a:solidFill>
          <a:ln w="6153"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B6E7DB5B-8DE1-40DC-8355-20405F11B269}"/>
              </a:ext>
            </a:extLst>
          </p:cNvPr>
          <p:cNvSpPr/>
          <p:nvPr/>
        </p:nvSpPr>
        <p:spPr>
          <a:xfrm>
            <a:off x="1941039" y="3956731"/>
            <a:ext cx="8051511" cy="977944"/>
          </a:xfrm>
          <a:custGeom>
            <a:avLst/>
            <a:gdLst>
              <a:gd name="connsiteX0" fmla="*/ 7927346 w 8051511"/>
              <a:gd name="connsiteY0" fmla="*/ 0 h 977944"/>
              <a:gd name="connsiteX1" fmla="*/ 6821 w 8051511"/>
              <a:gd name="connsiteY1" fmla="*/ 0 h 977944"/>
              <a:gd name="connsiteX2" fmla="*/ 4052 w 8051511"/>
              <a:gd name="connsiteY2" fmla="*/ 11506 h 977944"/>
              <a:gd name="connsiteX3" fmla="*/ 292316 w 8051511"/>
              <a:gd name="connsiteY3" fmla="*/ 488295 h 977944"/>
              <a:gd name="connsiteX4" fmla="*/ 3621 w 8051511"/>
              <a:gd name="connsiteY4" fmla="*/ 965331 h 977944"/>
              <a:gd name="connsiteX5" fmla="*/ 6575 w 8051511"/>
              <a:gd name="connsiteY5" fmla="*/ 977944 h 977944"/>
              <a:gd name="connsiteX6" fmla="*/ 6821 w 8051511"/>
              <a:gd name="connsiteY6" fmla="*/ 977944 h 977944"/>
              <a:gd name="connsiteX7" fmla="*/ 7927346 w 8051511"/>
              <a:gd name="connsiteY7" fmla="*/ 977944 h 977944"/>
              <a:gd name="connsiteX8" fmla="*/ 8051512 w 8051511"/>
              <a:gd name="connsiteY8" fmla="*/ 853778 h 977944"/>
              <a:gd name="connsiteX9" fmla="*/ 8051512 w 8051511"/>
              <a:gd name="connsiteY9" fmla="*/ 124166 h 977944"/>
              <a:gd name="connsiteX10" fmla="*/ 7927346 w 8051511"/>
              <a:gd name="connsiteY10" fmla="*/ 0 h 97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1511" h="977944">
                <a:moveTo>
                  <a:pt x="7927346" y="0"/>
                </a:moveTo>
                <a:lnTo>
                  <a:pt x="6821" y="0"/>
                </a:lnTo>
                <a:cubicBezTo>
                  <a:pt x="422" y="0"/>
                  <a:pt x="-1609" y="8553"/>
                  <a:pt x="4052" y="11506"/>
                </a:cubicBezTo>
                <a:cubicBezTo>
                  <a:pt x="175411" y="101585"/>
                  <a:pt x="292316" y="281311"/>
                  <a:pt x="292316" y="488295"/>
                </a:cubicBezTo>
                <a:cubicBezTo>
                  <a:pt x="292316" y="695525"/>
                  <a:pt x="175226" y="875375"/>
                  <a:pt x="3621" y="965331"/>
                </a:cubicBezTo>
                <a:cubicBezTo>
                  <a:pt x="-2532" y="968530"/>
                  <a:pt x="-378" y="977944"/>
                  <a:pt x="6575" y="977944"/>
                </a:cubicBezTo>
                <a:cubicBezTo>
                  <a:pt x="6636" y="977944"/>
                  <a:pt x="6759" y="977944"/>
                  <a:pt x="6821" y="977944"/>
                </a:cubicBezTo>
                <a:lnTo>
                  <a:pt x="7927346" y="977944"/>
                </a:lnTo>
                <a:cubicBezTo>
                  <a:pt x="7995643" y="977944"/>
                  <a:pt x="8051512" y="922076"/>
                  <a:pt x="8051512" y="853778"/>
                </a:cubicBezTo>
                <a:lnTo>
                  <a:pt x="8051512" y="124166"/>
                </a:lnTo>
                <a:cubicBezTo>
                  <a:pt x="8051512" y="55868"/>
                  <a:pt x="7995643" y="0"/>
                  <a:pt x="7927346" y="0"/>
                </a:cubicBezTo>
                <a:close/>
              </a:path>
            </a:pathLst>
          </a:custGeom>
          <a:solidFill>
            <a:srgbClr val="DABC00"/>
          </a:solidFill>
          <a:ln w="6153"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868EAB63-3C8B-416C-A618-34AC19AC7DB1}"/>
              </a:ext>
            </a:extLst>
          </p:cNvPr>
          <p:cNvSpPr/>
          <p:nvPr/>
        </p:nvSpPr>
        <p:spPr>
          <a:xfrm>
            <a:off x="1452743" y="4981376"/>
            <a:ext cx="8051511" cy="977943"/>
          </a:xfrm>
          <a:custGeom>
            <a:avLst/>
            <a:gdLst>
              <a:gd name="connsiteX0" fmla="*/ 7927346 w 8051511"/>
              <a:gd name="connsiteY0" fmla="*/ 0 h 977943"/>
              <a:gd name="connsiteX1" fmla="*/ 6821 w 8051511"/>
              <a:gd name="connsiteY1" fmla="*/ 0 h 977943"/>
              <a:gd name="connsiteX2" fmla="*/ 4052 w 8051511"/>
              <a:gd name="connsiteY2" fmla="*/ 11506 h 977943"/>
              <a:gd name="connsiteX3" fmla="*/ 292316 w 8051511"/>
              <a:gd name="connsiteY3" fmla="*/ 488295 h 977943"/>
              <a:gd name="connsiteX4" fmla="*/ 3621 w 8051511"/>
              <a:gd name="connsiteY4" fmla="*/ 965330 h 977943"/>
              <a:gd name="connsiteX5" fmla="*/ 6575 w 8051511"/>
              <a:gd name="connsiteY5" fmla="*/ 977944 h 977943"/>
              <a:gd name="connsiteX6" fmla="*/ 6821 w 8051511"/>
              <a:gd name="connsiteY6" fmla="*/ 977944 h 977943"/>
              <a:gd name="connsiteX7" fmla="*/ 7927346 w 8051511"/>
              <a:gd name="connsiteY7" fmla="*/ 977944 h 977943"/>
              <a:gd name="connsiteX8" fmla="*/ 8051511 w 8051511"/>
              <a:gd name="connsiteY8" fmla="*/ 853778 h 977943"/>
              <a:gd name="connsiteX9" fmla="*/ 8051511 w 8051511"/>
              <a:gd name="connsiteY9" fmla="*/ 124166 h 977943"/>
              <a:gd name="connsiteX10" fmla="*/ 7927346 w 8051511"/>
              <a:gd name="connsiteY10" fmla="*/ 0 h 97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1511" h="977943">
                <a:moveTo>
                  <a:pt x="7927346" y="0"/>
                </a:moveTo>
                <a:lnTo>
                  <a:pt x="6821" y="0"/>
                </a:lnTo>
                <a:cubicBezTo>
                  <a:pt x="422" y="0"/>
                  <a:pt x="-1609" y="8552"/>
                  <a:pt x="4052" y="11506"/>
                </a:cubicBezTo>
                <a:cubicBezTo>
                  <a:pt x="175411" y="101584"/>
                  <a:pt x="292316" y="281311"/>
                  <a:pt x="292316" y="488295"/>
                </a:cubicBezTo>
                <a:cubicBezTo>
                  <a:pt x="292316" y="695525"/>
                  <a:pt x="175226" y="875375"/>
                  <a:pt x="3621" y="965330"/>
                </a:cubicBezTo>
                <a:cubicBezTo>
                  <a:pt x="-2532" y="968530"/>
                  <a:pt x="-378" y="977944"/>
                  <a:pt x="6575" y="977944"/>
                </a:cubicBezTo>
                <a:cubicBezTo>
                  <a:pt x="6636" y="977944"/>
                  <a:pt x="6759" y="977944"/>
                  <a:pt x="6821" y="977944"/>
                </a:cubicBezTo>
                <a:lnTo>
                  <a:pt x="7927346" y="977944"/>
                </a:lnTo>
                <a:cubicBezTo>
                  <a:pt x="7995643" y="977944"/>
                  <a:pt x="8051511" y="922076"/>
                  <a:pt x="8051511" y="853778"/>
                </a:cubicBezTo>
                <a:lnTo>
                  <a:pt x="8051511" y="124166"/>
                </a:lnTo>
                <a:cubicBezTo>
                  <a:pt x="8051511" y="55868"/>
                  <a:pt x="7995643" y="0"/>
                  <a:pt x="7927346" y="0"/>
                </a:cubicBezTo>
                <a:close/>
              </a:path>
            </a:pathLst>
          </a:custGeom>
          <a:solidFill>
            <a:srgbClr val="3B67AE"/>
          </a:solidFill>
          <a:ln w="6153" cap="flat">
            <a:noFill/>
            <a:prstDash val="solid"/>
            <a:miter/>
          </a:ln>
        </p:spPr>
        <p:txBody>
          <a:bodyPr rtlCol="0" anchor="ctr"/>
          <a:lstStyle/>
          <a:p>
            <a:endParaRPr lang="pt-BR"/>
          </a:p>
        </p:txBody>
      </p:sp>
      <p:sp>
        <p:nvSpPr>
          <p:cNvPr id="12" name="CaixaDeTexto 11">
            <a:extLst>
              <a:ext uri="{FF2B5EF4-FFF2-40B4-BE49-F238E27FC236}">
                <a16:creationId xmlns:a16="http://schemas.microsoft.com/office/drawing/2014/main" id="{BC9EEBE6-94E9-470D-A1C6-C2A04C41039A}"/>
              </a:ext>
            </a:extLst>
          </p:cNvPr>
          <p:cNvSpPr txBox="1"/>
          <p:nvPr/>
        </p:nvSpPr>
        <p:spPr>
          <a:xfrm>
            <a:off x="2880985" y="849372"/>
            <a:ext cx="533334" cy="1015663"/>
          </a:xfrm>
          <a:prstGeom prst="rect">
            <a:avLst/>
          </a:prstGeom>
          <a:noFill/>
        </p:spPr>
        <p:txBody>
          <a:bodyPr wrap="square" rtlCol="0">
            <a:spAutoFit/>
          </a:bodyPr>
          <a:lstStyle/>
          <a:p>
            <a:pPr algn="ctr"/>
            <a:r>
              <a:rPr lang="pt-BR" sz="6000" dirty="0">
                <a:solidFill>
                  <a:srgbClr val="3B67AE"/>
                </a:solidFill>
              </a:rPr>
              <a:t>1</a:t>
            </a:r>
          </a:p>
        </p:txBody>
      </p:sp>
      <p:sp>
        <p:nvSpPr>
          <p:cNvPr id="13" name="CaixaDeTexto 12">
            <a:extLst>
              <a:ext uri="{FF2B5EF4-FFF2-40B4-BE49-F238E27FC236}">
                <a16:creationId xmlns:a16="http://schemas.microsoft.com/office/drawing/2014/main" id="{2012F556-4611-4769-9E77-E1D7AE0A601E}"/>
              </a:ext>
            </a:extLst>
          </p:cNvPr>
          <p:cNvSpPr txBox="1"/>
          <p:nvPr/>
        </p:nvSpPr>
        <p:spPr>
          <a:xfrm>
            <a:off x="2411202" y="1886308"/>
            <a:ext cx="533334" cy="1015663"/>
          </a:xfrm>
          <a:prstGeom prst="rect">
            <a:avLst/>
          </a:prstGeom>
          <a:noFill/>
        </p:spPr>
        <p:txBody>
          <a:bodyPr wrap="square" rtlCol="0">
            <a:spAutoFit/>
          </a:bodyPr>
          <a:lstStyle/>
          <a:p>
            <a:pPr algn="ctr"/>
            <a:r>
              <a:rPr lang="pt-BR" sz="6000" dirty="0">
                <a:solidFill>
                  <a:srgbClr val="3B67AE"/>
                </a:solidFill>
              </a:rPr>
              <a:t>2</a:t>
            </a:r>
          </a:p>
        </p:txBody>
      </p:sp>
      <p:sp>
        <p:nvSpPr>
          <p:cNvPr id="14" name="CaixaDeTexto 13">
            <a:extLst>
              <a:ext uri="{FF2B5EF4-FFF2-40B4-BE49-F238E27FC236}">
                <a16:creationId xmlns:a16="http://schemas.microsoft.com/office/drawing/2014/main" id="{70025858-C328-43DA-9578-A9A1AA0A5E40}"/>
              </a:ext>
            </a:extLst>
          </p:cNvPr>
          <p:cNvSpPr txBox="1"/>
          <p:nvPr/>
        </p:nvSpPr>
        <p:spPr>
          <a:xfrm>
            <a:off x="1931544" y="2915136"/>
            <a:ext cx="533334" cy="1015663"/>
          </a:xfrm>
          <a:prstGeom prst="rect">
            <a:avLst/>
          </a:prstGeom>
          <a:noFill/>
        </p:spPr>
        <p:txBody>
          <a:bodyPr wrap="square" rtlCol="0">
            <a:spAutoFit/>
          </a:bodyPr>
          <a:lstStyle/>
          <a:p>
            <a:pPr algn="ctr"/>
            <a:r>
              <a:rPr lang="pt-BR" sz="6000">
                <a:solidFill>
                  <a:srgbClr val="3B67AE"/>
                </a:solidFill>
              </a:rPr>
              <a:t>3</a:t>
            </a:r>
            <a:endParaRPr lang="pt-BR" sz="6000" dirty="0">
              <a:solidFill>
                <a:srgbClr val="3B67AE"/>
              </a:solidFill>
            </a:endParaRPr>
          </a:p>
        </p:txBody>
      </p:sp>
      <p:sp>
        <p:nvSpPr>
          <p:cNvPr id="15" name="CaixaDeTexto 14">
            <a:extLst>
              <a:ext uri="{FF2B5EF4-FFF2-40B4-BE49-F238E27FC236}">
                <a16:creationId xmlns:a16="http://schemas.microsoft.com/office/drawing/2014/main" id="{9436E44D-4B92-46FA-8A70-98DA63EF6F3A}"/>
              </a:ext>
            </a:extLst>
          </p:cNvPr>
          <p:cNvSpPr txBox="1"/>
          <p:nvPr/>
        </p:nvSpPr>
        <p:spPr>
          <a:xfrm>
            <a:off x="1425453" y="3930799"/>
            <a:ext cx="533334" cy="1015663"/>
          </a:xfrm>
          <a:prstGeom prst="rect">
            <a:avLst/>
          </a:prstGeom>
          <a:noFill/>
        </p:spPr>
        <p:txBody>
          <a:bodyPr wrap="square" rtlCol="0">
            <a:spAutoFit/>
          </a:bodyPr>
          <a:lstStyle/>
          <a:p>
            <a:pPr algn="ctr"/>
            <a:r>
              <a:rPr lang="pt-BR" sz="6000">
                <a:solidFill>
                  <a:srgbClr val="3B67AE"/>
                </a:solidFill>
              </a:rPr>
              <a:t>4</a:t>
            </a:r>
            <a:endParaRPr lang="pt-BR" sz="6000" dirty="0">
              <a:solidFill>
                <a:srgbClr val="3B67AE"/>
              </a:solidFill>
            </a:endParaRPr>
          </a:p>
        </p:txBody>
      </p:sp>
      <p:sp>
        <p:nvSpPr>
          <p:cNvPr id="16" name="CaixaDeTexto 15">
            <a:extLst>
              <a:ext uri="{FF2B5EF4-FFF2-40B4-BE49-F238E27FC236}">
                <a16:creationId xmlns:a16="http://schemas.microsoft.com/office/drawing/2014/main" id="{039C3CAB-9ADE-441A-8DDB-16D62D675019}"/>
              </a:ext>
            </a:extLst>
          </p:cNvPr>
          <p:cNvSpPr txBox="1"/>
          <p:nvPr/>
        </p:nvSpPr>
        <p:spPr>
          <a:xfrm>
            <a:off x="964845" y="4959212"/>
            <a:ext cx="533334" cy="1015663"/>
          </a:xfrm>
          <a:prstGeom prst="rect">
            <a:avLst/>
          </a:prstGeom>
          <a:noFill/>
        </p:spPr>
        <p:txBody>
          <a:bodyPr wrap="square" rtlCol="0">
            <a:spAutoFit/>
          </a:bodyPr>
          <a:lstStyle/>
          <a:p>
            <a:pPr algn="ctr"/>
            <a:r>
              <a:rPr lang="pt-BR" sz="6000">
                <a:solidFill>
                  <a:srgbClr val="3B67AE"/>
                </a:solidFill>
              </a:rPr>
              <a:t>5</a:t>
            </a:r>
            <a:endParaRPr lang="pt-BR" sz="6000" dirty="0">
              <a:solidFill>
                <a:srgbClr val="3B67AE"/>
              </a:solidFill>
            </a:endParaRPr>
          </a:p>
        </p:txBody>
      </p:sp>
      <p:sp>
        <p:nvSpPr>
          <p:cNvPr id="61" name="CaixaDeTexto 60">
            <a:extLst>
              <a:ext uri="{FF2B5EF4-FFF2-40B4-BE49-F238E27FC236}">
                <a16:creationId xmlns:a16="http://schemas.microsoft.com/office/drawing/2014/main" id="{ED2B0C63-D8F0-4F68-854D-360CFA720A4E}"/>
              </a:ext>
            </a:extLst>
          </p:cNvPr>
          <p:cNvSpPr txBox="1"/>
          <p:nvPr/>
        </p:nvSpPr>
        <p:spPr>
          <a:xfrm>
            <a:off x="3829050" y="923925"/>
            <a:ext cx="7571589" cy="861774"/>
          </a:xfrm>
          <a:prstGeom prst="rect">
            <a:avLst/>
          </a:prstGeom>
          <a:noFill/>
        </p:spPr>
        <p:txBody>
          <a:bodyPr wrap="square" rtlCol="0">
            <a:spAutoFit/>
          </a:bodyPr>
          <a:lstStyle/>
          <a:p>
            <a:r>
              <a:rPr lang="pt-BR" b="1" u="sng" dirty="0">
                <a:solidFill>
                  <a:schemeClr val="bg1"/>
                </a:solidFill>
              </a:rPr>
              <a:t>ANGRA 3</a:t>
            </a:r>
          </a:p>
          <a:p>
            <a:pPr marL="285750" indent="-285750">
              <a:buFont typeface="Arial" panose="020B0604020202020204" pitchFamily="34" charset="0"/>
              <a:buChar char="•"/>
            </a:pPr>
            <a:r>
              <a:rPr lang="pt-BR" sz="1600" b="1" dirty="0">
                <a:solidFill>
                  <a:schemeClr val="bg1"/>
                </a:solidFill>
              </a:rPr>
              <a:t>Modelagem</a:t>
            </a:r>
            <a:r>
              <a:rPr lang="pt-BR" sz="1600" dirty="0">
                <a:solidFill>
                  <a:schemeClr val="bg1"/>
                </a:solidFill>
              </a:rPr>
              <a:t> para viabilização econômica da usina e estudos do BNDES.</a:t>
            </a:r>
          </a:p>
          <a:p>
            <a:pPr marL="285750" indent="-285750">
              <a:buFont typeface="Arial" panose="020B0604020202020204" pitchFamily="34" charset="0"/>
              <a:buChar char="•"/>
            </a:pPr>
            <a:r>
              <a:rPr lang="pt-BR" sz="1600" dirty="0">
                <a:solidFill>
                  <a:schemeClr val="bg1"/>
                </a:solidFill>
              </a:rPr>
              <a:t>Cálculo do </a:t>
            </a:r>
            <a:r>
              <a:rPr lang="pt-BR" sz="1600" b="1" dirty="0">
                <a:solidFill>
                  <a:schemeClr val="bg1"/>
                </a:solidFill>
              </a:rPr>
              <a:t>preço da energia </a:t>
            </a:r>
            <a:r>
              <a:rPr lang="pt-BR" sz="1600" dirty="0">
                <a:solidFill>
                  <a:schemeClr val="bg1"/>
                </a:solidFill>
              </a:rPr>
              <a:t>para aprovação pelo </a:t>
            </a:r>
            <a:r>
              <a:rPr lang="pt-BR" sz="1600" b="1" dirty="0">
                <a:solidFill>
                  <a:schemeClr val="bg1"/>
                </a:solidFill>
              </a:rPr>
              <a:t>CNPE</a:t>
            </a:r>
            <a:r>
              <a:rPr lang="pt-BR" sz="1600" dirty="0">
                <a:solidFill>
                  <a:schemeClr val="bg1"/>
                </a:solidFill>
              </a:rPr>
              <a:t>.</a:t>
            </a:r>
          </a:p>
        </p:txBody>
      </p:sp>
      <p:sp>
        <p:nvSpPr>
          <p:cNvPr id="62" name="CaixaDeTexto 61">
            <a:extLst>
              <a:ext uri="{FF2B5EF4-FFF2-40B4-BE49-F238E27FC236}">
                <a16:creationId xmlns:a16="http://schemas.microsoft.com/office/drawing/2014/main" id="{DBFE0068-E215-4F0A-BAA3-32E8D3B8E3ED}"/>
              </a:ext>
            </a:extLst>
          </p:cNvPr>
          <p:cNvSpPr txBox="1"/>
          <p:nvPr/>
        </p:nvSpPr>
        <p:spPr>
          <a:xfrm>
            <a:off x="3267075" y="1962277"/>
            <a:ext cx="7571589" cy="861774"/>
          </a:xfrm>
          <a:prstGeom prst="rect">
            <a:avLst/>
          </a:prstGeom>
          <a:noFill/>
        </p:spPr>
        <p:txBody>
          <a:bodyPr wrap="square" rtlCol="0">
            <a:spAutoFit/>
          </a:bodyPr>
          <a:lstStyle/>
          <a:p>
            <a:r>
              <a:rPr lang="pt-BR" b="1" u="sng" dirty="0">
                <a:solidFill>
                  <a:schemeClr val="bg1"/>
                </a:solidFill>
              </a:rPr>
              <a:t>Desestatização </a:t>
            </a:r>
            <a:r>
              <a:rPr lang="pt-BR" b="1" u="sng" dirty="0" smtClean="0">
                <a:solidFill>
                  <a:schemeClr val="bg1"/>
                </a:solidFill>
              </a:rPr>
              <a:t>da COPEL</a:t>
            </a:r>
            <a:endParaRPr lang="pt-BR" b="1" u="sng" dirty="0">
              <a:solidFill>
                <a:schemeClr val="bg1"/>
              </a:solidFill>
            </a:endParaRPr>
          </a:p>
          <a:p>
            <a:pPr marL="285750" indent="-285750">
              <a:buFont typeface="Arial" panose="020B0604020202020204" pitchFamily="34" charset="0"/>
              <a:buChar char="•"/>
            </a:pPr>
            <a:r>
              <a:rPr lang="pt-BR" sz="1600" dirty="0" smtClean="0">
                <a:solidFill>
                  <a:schemeClr val="bg1"/>
                </a:solidFill>
              </a:rPr>
              <a:t>Desestatização da </a:t>
            </a:r>
            <a:r>
              <a:rPr lang="pt-BR" sz="1600" b="1" dirty="0">
                <a:solidFill>
                  <a:schemeClr val="bg1"/>
                </a:solidFill>
              </a:rPr>
              <a:t>UHE Foz do Areia </a:t>
            </a:r>
            <a:r>
              <a:rPr lang="pt-BR" sz="1600" dirty="0">
                <a:solidFill>
                  <a:schemeClr val="bg1"/>
                </a:solidFill>
              </a:rPr>
              <a:t>– </a:t>
            </a:r>
            <a:r>
              <a:rPr lang="pt-BR" sz="1600" dirty="0" smtClean="0">
                <a:solidFill>
                  <a:schemeClr val="bg1"/>
                </a:solidFill>
              </a:rPr>
              <a:t>Valor mínimo de outorga de </a:t>
            </a:r>
            <a:r>
              <a:rPr lang="pt-BR" sz="1600" b="1" dirty="0" smtClean="0">
                <a:solidFill>
                  <a:schemeClr val="bg1"/>
                </a:solidFill>
              </a:rPr>
              <a:t>R</a:t>
            </a:r>
            <a:r>
              <a:rPr lang="pt-BR" sz="1600" b="1" dirty="0">
                <a:solidFill>
                  <a:schemeClr val="bg1"/>
                </a:solidFill>
              </a:rPr>
              <a:t>$ 1,83 </a:t>
            </a:r>
            <a:r>
              <a:rPr lang="pt-BR" sz="1600" b="1" dirty="0" smtClean="0">
                <a:solidFill>
                  <a:schemeClr val="bg1"/>
                </a:solidFill>
              </a:rPr>
              <a:t>bilhão.</a:t>
            </a:r>
          </a:p>
          <a:p>
            <a:pPr marL="285750" indent="-285750">
              <a:buFont typeface="Arial" panose="020B0604020202020204" pitchFamily="34" charset="0"/>
              <a:buChar char="•"/>
            </a:pPr>
            <a:r>
              <a:rPr lang="pt-BR" sz="1600" b="1" dirty="0" smtClean="0">
                <a:solidFill>
                  <a:schemeClr val="bg1"/>
                </a:solidFill>
              </a:rPr>
              <a:t> </a:t>
            </a:r>
            <a:r>
              <a:rPr lang="pt-BR" sz="1600" dirty="0" smtClean="0">
                <a:solidFill>
                  <a:schemeClr val="bg1"/>
                </a:solidFill>
              </a:rPr>
              <a:t>Nova frente: início da </a:t>
            </a:r>
            <a:r>
              <a:rPr lang="pt-BR" sz="1600" b="1" dirty="0" smtClean="0">
                <a:solidFill>
                  <a:schemeClr val="bg1"/>
                </a:solidFill>
              </a:rPr>
              <a:t>modelagem</a:t>
            </a:r>
            <a:r>
              <a:rPr lang="pt-BR" sz="1600" dirty="0" smtClean="0">
                <a:solidFill>
                  <a:schemeClr val="bg1"/>
                </a:solidFill>
              </a:rPr>
              <a:t> de desestatização da Copel.</a:t>
            </a:r>
            <a:endParaRPr lang="pt-BR" sz="1600" dirty="0">
              <a:solidFill>
                <a:schemeClr val="bg1"/>
              </a:solidFill>
            </a:endParaRPr>
          </a:p>
        </p:txBody>
      </p:sp>
      <p:sp>
        <p:nvSpPr>
          <p:cNvPr id="63" name="CaixaDeTexto 62">
            <a:extLst>
              <a:ext uri="{FF2B5EF4-FFF2-40B4-BE49-F238E27FC236}">
                <a16:creationId xmlns:a16="http://schemas.microsoft.com/office/drawing/2014/main" id="{E243811E-176C-42D6-B521-492E4EEB1548}"/>
              </a:ext>
            </a:extLst>
          </p:cNvPr>
          <p:cNvSpPr txBox="1"/>
          <p:nvPr/>
        </p:nvSpPr>
        <p:spPr>
          <a:xfrm>
            <a:off x="2762250" y="2994451"/>
            <a:ext cx="7571589" cy="861774"/>
          </a:xfrm>
          <a:prstGeom prst="rect">
            <a:avLst/>
          </a:prstGeom>
          <a:noFill/>
        </p:spPr>
        <p:txBody>
          <a:bodyPr wrap="square" rtlCol="0">
            <a:spAutoFit/>
          </a:bodyPr>
          <a:lstStyle/>
          <a:p>
            <a:r>
              <a:rPr lang="pt-BR" b="1" u="sng" dirty="0">
                <a:solidFill>
                  <a:schemeClr val="bg1"/>
                </a:solidFill>
              </a:rPr>
              <a:t>Itaipu – Revisão do Anexo C</a:t>
            </a:r>
          </a:p>
          <a:p>
            <a:pPr marL="285750" indent="-285750">
              <a:buFont typeface="Arial" panose="020B0604020202020204" pitchFamily="34" charset="0"/>
              <a:buChar char="•"/>
            </a:pPr>
            <a:r>
              <a:rPr lang="pt-BR" sz="1600" dirty="0">
                <a:solidFill>
                  <a:schemeClr val="bg1"/>
                </a:solidFill>
              </a:rPr>
              <a:t>Negociações para a definição da tarifa de 2023.</a:t>
            </a:r>
          </a:p>
          <a:p>
            <a:pPr marL="285750" indent="-285750">
              <a:buFont typeface="Arial" panose="020B0604020202020204" pitchFamily="34" charset="0"/>
              <a:buChar char="•"/>
            </a:pPr>
            <a:r>
              <a:rPr lang="pt-BR" sz="1600" dirty="0">
                <a:solidFill>
                  <a:schemeClr val="bg1"/>
                </a:solidFill>
              </a:rPr>
              <a:t>Avaliação de modelos de comercialização de energia após 2023.</a:t>
            </a:r>
          </a:p>
        </p:txBody>
      </p:sp>
      <p:sp>
        <p:nvSpPr>
          <p:cNvPr id="64" name="CaixaDeTexto 63">
            <a:extLst>
              <a:ext uri="{FF2B5EF4-FFF2-40B4-BE49-F238E27FC236}">
                <a16:creationId xmlns:a16="http://schemas.microsoft.com/office/drawing/2014/main" id="{55A88471-364E-4449-984C-96E17D096C63}"/>
              </a:ext>
            </a:extLst>
          </p:cNvPr>
          <p:cNvSpPr txBox="1"/>
          <p:nvPr/>
        </p:nvSpPr>
        <p:spPr>
          <a:xfrm>
            <a:off x="2310205" y="4036150"/>
            <a:ext cx="7571589" cy="861774"/>
          </a:xfrm>
          <a:prstGeom prst="rect">
            <a:avLst/>
          </a:prstGeom>
          <a:noFill/>
        </p:spPr>
        <p:txBody>
          <a:bodyPr wrap="square" rtlCol="0">
            <a:spAutoFit/>
          </a:bodyPr>
          <a:lstStyle/>
          <a:p>
            <a:r>
              <a:rPr lang="pt-BR" b="1" u="sng" dirty="0">
                <a:solidFill>
                  <a:schemeClr val="bg1"/>
                </a:solidFill>
              </a:rPr>
              <a:t>Concessões vincendas de distribuição de energia elétrica</a:t>
            </a:r>
          </a:p>
          <a:p>
            <a:pPr marL="285750" indent="-285750">
              <a:buFont typeface="Arial" panose="020B0604020202020204" pitchFamily="34" charset="0"/>
              <a:buChar char="•"/>
            </a:pPr>
            <a:r>
              <a:rPr lang="pt-BR" sz="1600" b="1" dirty="0">
                <a:solidFill>
                  <a:schemeClr val="bg1"/>
                </a:solidFill>
              </a:rPr>
              <a:t>20 concessões </a:t>
            </a:r>
            <a:r>
              <a:rPr lang="pt-BR" sz="1600" dirty="0">
                <a:solidFill>
                  <a:schemeClr val="bg1"/>
                </a:solidFill>
              </a:rPr>
              <a:t>de distribuição de energia elétrica a vencer entre </a:t>
            </a:r>
            <a:r>
              <a:rPr lang="pt-BR" sz="1600" b="1" dirty="0">
                <a:solidFill>
                  <a:schemeClr val="bg1"/>
                </a:solidFill>
              </a:rPr>
              <a:t>2025 e 2031</a:t>
            </a:r>
            <a:r>
              <a:rPr lang="pt-BR" sz="1600" dirty="0">
                <a:solidFill>
                  <a:schemeClr val="bg1"/>
                </a:solidFill>
              </a:rPr>
              <a:t>.</a:t>
            </a:r>
          </a:p>
          <a:p>
            <a:pPr marL="285750" indent="-285750">
              <a:buFont typeface="Arial" panose="020B0604020202020204" pitchFamily="34" charset="0"/>
              <a:buChar char="•"/>
            </a:pPr>
            <a:r>
              <a:rPr lang="pt-BR" sz="1600" b="1" dirty="0">
                <a:solidFill>
                  <a:schemeClr val="bg1"/>
                </a:solidFill>
              </a:rPr>
              <a:t>Consulta Pública </a:t>
            </a:r>
            <a:r>
              <a:rPr lang="pt-BR" sz="1600" dirty="0">
                <a:solidFill>
                  <a:schemeClr val="bg1"/>
                </a:solidFill>
              </a:rPr>
              <a:t>sobre as diretrizes para o </a:t>
            </a:r>
            <a:r>
              <a:rPr lang="pt-BR" sz="1600" b="1" dirty="0">
                <a:solidFill>
                  <a:schemeClr val="bg1"/>
                </a:solidFill>
              </a:rPr>
              <a:t>novo contrato </a:t>
            </a:r>
            <a:r>
              <a:rPr lang="pt-BR" sz="1600" dirty="0">
                <a:solidFill>
                  <a:schemeClr val="bg1"/>
                </a:solidFill>
              </a:rPr>
              <a:t>de concessão.</a:t>
            </a:r>
          </a:p>
        </p:txBody>
      </p:sp>
      <p:sp>
        <p:nvSpPr>
          <p:cNvPr id="65" name="CaixaDeTexto 64">
            <a:extLst>
              <a:ext uri="{FF2B5EF4-FFF2-40B4-BE49-F238E27FC236}">
                <a16:creationId xmlns:a16="http://schemas.microsoft.com/office/drawing/2014/main" id="{DE0F2CB1-B749-4838-914D-5203BC6E4E0D}"/>
              </a:ext>
            </a:extLst>
          </p:cNvPr>
          <p:cNvSpPr txBox="1"/>
          <p:nvPr/>
        </p:nvSpPr>
        <p:spPr>
          <a:xfrm>
            <a:off x="1824430" y="5068324"/>
            <a:ext cx="7571589" cy="861774"/>
          </a:xfrm>
          <a:prstGeom prst="rect">
            <a:avLst/>
          </a:prstGeom>
          <a:noFill/>
        </p:spPr>
        <p:txBody>
          <a:bodyPr wrap="square" rtlCol="0">
            <a:spAutoFit/>
          </a:bodyPr>
          <a:lstStyle/>
          <a:p>
            <a:r>
              <a:rPr lang="pt-BR" b="1" u="sng" dirty="0" smtClean="0">
                <a:solidFill>
                  <a:schemeClr val="bg1"/>
                </a:solidFill>
              </a:rPr>
              <a:t>Compartilhamento de Postes</a:t>
            </a:r>
            <a:endParaRPr lang="pt-BR" b="1" u="sng" dirty="0">
              <a:solidFill>
                <a:schemeClr val="bg1"/>
              </a:solidFill>
            </a:endParaRPr>
          </a:p>
          <a:p>
            <a:pPr marL="285750" indent="-285750">
              <a:buFont typeface="Arial" panose="020B0604020202020204" pitchFamily="34" charset="0"/>
              <a:buChar char="•"/>
            </a:pPr>
            <a:r>
              <a:rPr lang="pt-BR" sz="1600" dirty="0" smtClean="0">
                <a:solidFill>
                  <a:schemeClr val="bg1"/>
                </a:solidFill>
              </a:rPr>
              <a:t>Interlocução com o setor de telecomunicações para definir alternativas para o </a:t>
            </a:r>
            <a:r>
              <a:rPr lang="pt-BR" sz="1600" b="1" dirty="0" smtClean="0">
                <a:solidFill>
                  <a:schemeClr val="bg1"/>
                </a:solidFill>
              </a:rPr>
              <a:t>compartilhamento de infraestruturas </a:t>
            </a:r>
            <a:r>
              <a:rPr lang="pt-BR" sz="1600" dirty="0" smtClean="0">
                <a:solidFill>
                  <a:schemeClr val="bg1"/>
                </a:solidFill>
              </a:rPr>
              <a:t>do setor de energia elétrica.</a:t>
            </a:r>
            <a:endParaRPr lang="pt-BR" sz="1600" dirty="0">
              <a:solidFill>
                <a:schemeClr val="bg1"/>
              </a:solidFill>
            </a:endParaRPr>
          </a:p>
        </p:txBody>
      </p:sp>
      <p:sp>
        <p:nvSpPr>
          <p:cNvPr id="2" name="CaixaDeTexto 1">
            <a:extLst>
              <a:ext uri="{FF2B5EF4-FFF2-40B4-BE49-F238E27FC236}">
                <a16:creationId xmlns:a16="http://schemas.microsoft.com/office/drawing/2014/main" id="{98B43CAD-F0C6-6826-32FF-4C050520E802}"/>
              </a:ext>
            </a:extLst>
          </p:cNvPr>
          <p:cNvSpPr txBox="1"/>
          <p:nvPr/>
        </p:nvSpPr>
        <p:spPr>
          <a:xfrm>
            <a:off x="847724" y="206801"/>
            <a:ext cx="11400639" cy="523220"/>
          </a:xfrm>
          <a:prstGeom prst="rect">
            <a:avLst/>
          </a:prstGeom>
          <a:noFill/>
        </p:spPr>
        <p:txBody>
          <a:bodyPr wrap="square" rtlCol="0">
            <a:spAutoFit/>
          </a:bodyPr>
          <a:lstStyle/>
          <a:p>
            <a:r>
              <a:rPr lang="pt-BR" sz="2800" b="1" dirty="0">
                <a:solidFill>
                  <a:schemeClr val="tx1">
                    <a:lumMod val="75000"/>
                    <a:lumOff val="25000"/>
                  </a:schemeClr>
                </a:solidFill>
              </a:rPr>
              <a:t>Ações em andamento e outras entregas</a:t>
            </a:r>
          </a:p>
        </p:txBody>
      </p:sp>
      <p:sp>
        <p:nvSpPr>
          <p:cNvPr id="3" name="Retângulo 2">
            <a:extLst>
              <a:ext uri="{FF2B5EF4-FFF2-40B4-BE49-F238E27FC236}">
                <a16:creationId xmlns:a16="http://schemas.microsoft.com/office/drawing/2014/main" id="{89E49151-9611-C637-9D54-4D9209F06717}"/>
              </a:ext>
            </a:extLst>
          </p:cNvPr>
          <p:cNvSpPr/>
          <p:nvPr/>
        </p:nvSpPr>
        <p:spPr>
          <a:xfrm>
            <a:off x="668413" y="120893"/>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88769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p:cNvPicPr>
            <a:picLocks noChangeAspect="1"/>
          </p:cNvPicPr>
          <p:nvPr/>
        </p:nvPicPr>
        <p:blipFill>
          <a:blip r:embed="rId2"/>
          <a:stretch>
            <a:fillRect/>
          </a:stretch>
        </p:blipFill>
        <p:spPr>
          <a:xfrm>
            <a:off x="1548" y="-18541"/>
            <a:ext cx="12190476" cy="4107297"/>
          </a:xfrm>
          <a:prstGeom prst="rect">
            <a:avLst/>
          </a:prstGeom>
        </p:spPr>
      </p:pic>
      <p:pic>
        <p:nvPicPr>
          <p:cNvPr id="25" name="Imagem 24"/>
          <p:cNvPicPr>
            <a:picLocks noChangeAspect="1"/>
          </p:cNvPicPr>
          <p:nvPr/>
        </p:nvPicPr>
        <p:blipFill rotWithShape="1">
          <a:blip r:embed="rId3"/>
          <a:srcRect t="38491" b="17963"/>
          <a:stretch/>
        </p:blipFill>
        <p:spPr>
          <a:xfrm>
            <a:off x="1548" y="1533589"/>
            <a:ext cx="12190476" cy="1788488"/>
          </a:xfrm>
          <a:prstGeom prst="rect">
            <a:avLst/>
          </a:prstGeom>
        </p:spPr>
      </p:pic>
      <p:sp>
        <p:nvSpPr>
          <p:cNvPr id="23" name="Retângulo 22"/>
          <p:cNvSpPr/>
          <p:nvPr/>
        </p:nvSpPr>
        <p:spPr>
          <a:xfrm flipV="1">
            <a:off x="-14168" y="-18536"/>
            <a:ext cx="12206168" cy="4114985"/>
          </a:xfrm>
          <a:prstGeom prst="rect">
            <a:avLst/>
          </a:prstGeom>
          <a:gradFill>
            <a:gsLst>
              <a:gs pos="0">
                <a:schemeClr val="tx2">
                  <a:lumMod val="75000"/>
                  <a:alpha val="36000"/>
                </a:schemeClr>
              </a:gs>
              <a:gs pos="70000">
                <a:srgbClr val="224A90">
                  <a:alpha val="60000"/>
                </a:srgbClr>
              </a:gs>
              <a:gs pos="83000">
                <a:srgbClr val="224A90">
                  <a:alpha val="68000"/>
                </a:srgbClr>
              </a:gs>
              <a:gs pos="100000">
                <a:schemeClr val="accent1">
                  <a:lumMod val="7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7351C50D-0BF9-412A-8571-773DAA8DDB6C}"/>
              </a:ext>
            </a:extLst>
          </p:cNvPr>
          <p:cNvSpPr txBox="1"/>
          <p:nvPr/>
        </p:nvSpPr>
        <p:spPr>
          <a:xfrm>
            <a:off x="144736" y="5053448"/>
            <a:ext cx="100879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E7E6E6">
                    <a:lumMod val="25000"/>
                  </a:srgbClr>
                </a:solidFill>
                <a:effectLst/>
                <a:uLnTx/>
                <a:uFillTx/>
                <a:latin typeface="Arial Black" panose="020B0A04020102020204" pitchFamily="34" charset="0"/>
                <a:ea typeface="+mn-ea"/>
                <a:cs typeface="+mn-cs"/>
              </a:rPr>
              <a:t>Ministério de Minas e Energia</a:t>
            </a:r>
          </a:p>
        </p:txBody>
      </p:sp>
      <p:sp>
        <p:nvSpPr>
          <p:cNvPr id="15" name="Retângulo 14"/>
          <p:cNvSpPr/>
          <p:nvPr/>
        </p:nvSpPr>
        <p:spPr>
          <a:xfrm>
            <a:off x="1548" y="-10847"/>
            <a:ext cx="526275" cy="752720"/>
          </a:xfrm>
          <a:prstGeom prst="rect">
            <a:avLst/>
          </a:prstGeom>
          <a:solidFill>
            <a:srgbClr val="0038A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15"/>
          <p:cNvSpPr/>
          <p:nvPr/>
        </p:nvSpPr>
        <p:spPr>
          <a:xfrm>
            <a:off x="-14168" y="594556"/>
            <a:ext cx="309277" cy="609584"/>
          </a:xfrm>
          <a:prstGeom prst="rect">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4571FE7A-2D11-0478-BCAB-54E72983F0E2}"/>
              </a:ext>
            </a:extLst>
          </p:cNvPr>
          <p:cNvSpPr txBox="1"/>
          <p:nvPr/>
        </p:nvSpPr>
        <p:spPr>
          <a:xfrm>
            <a:off x="447450" y="1523522"/>
            <a:ext cx="1158709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Planejamento </a:t>
            </a: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 Desenvolvimento</a:t>
            </a:r>
            <a:r>
              <a:rPr kumimoji="0" lang="pt-BR" sz="48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Energético</a:t>
            </a:r>
          </a:p>
        </p:txBody>
      </p:sp>
    </p:spTree>
    <p:extLst>
      <p:ext uri="{BB962C8B-B14F-4D97-AF65-F5344CB8AC3E}">
        <p14:creationId xmlns:p14="http://schemas.microsoft.com/office/powerpoint/2010/main" val="306517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714433" y="829879"/>
            <a:ext cx="10168128" cy="695037"/>
          </a:xfrm>
        </p:spPr>
        <p:txBody>
          <a:bodyPr>
            <a:normAutofit/>
          </a:bodyPr>
          <a:lstStyle/>
          <a:p>
            <a:pPr>
              <a:lnSpc>
                <a:spcPct val="100000"/>
              </a:lnSpc>
              <a:spcBef>
                <a:spcPts val="0"/>
              </a:spcBef>
              <a:defRPr/>
            </a:pPr>
            <a:r>
              <a:rPr lang="pt-BR" sz="2400" b="1" dirty="0">
                <a:solidFill>
                  <a:schemeClr val="tx1">
                    <a:lumMod val="65000"/>
                    <a:lumOff val="35000"/>
                  </a:schemeClr>
                </a:solidFill>
                <a:latin typeface="Arial Black" panose="020B0A04020102020204" pitchFamily="34" charset="0"/>
                <a:ea typeface="+mn-ea"/>
                <a:cs typeface="+mn-cs"/>
              </a:rPr>
              <a:t>Leilões de Geração e Transmissão (2022)</a:t>
            </a: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622" y="2090738"/>
            <a:ext cx="248341" cy="248341"/>
          </a:xfrm>
          <a:prstGeom prst="rect">
            <a:avLst/>
          </a:prstGeom>
        </p:spPr>
      </p:pic>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7870" y="2245310"/>
            <a:ext cx="421351" cy="421351"/>
          </a:xfrm>
          <a:prstGeom prst="rect">
            <a:avLst/>
          </a:prstGeom>
        </p:spPr>
      </p:pic>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0884" y="2636259"/>
            <a:ext cx="338797" cy="322573"/>
          </a:xfrm>
          <a:prstGeom prst="rect">
            <a:avLst/>
          </a:prstGeom>
        </p:spPr>
      </p:pic>
      <p:pic>
        <p:nvPicPr>
          <p:cNvPr id="15" name="Picture 2" descr="https://www.nicepng.com/png/full/264-2649742_gas-high-quality-png-icon-for-natural-ga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45024" y="2569610"/>
            <a:ext cx="171660" cy="2467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static.thenounproject.com/png/1235878-20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3816" y="2074861"/>
            <a:ext cx="272259" cy="280097"/>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p:cNvSpPr/>
          <p:nvPr/>
        </p:nvSpPr>
        <p:spPr>
          <a:xfrm>
            <a:off x="7333267" y="1406269"/>
            <a:ext cx="2190282" cy="1054139"/>
          </a:xfrm>
          <a:prstGeom prst="rect">
            <a:avLst/>
          </a:prstGeom>
          <a:solidFill>
            <a:srgbClr val="457B9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LEN A-5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176,8 MWm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Investimentos: R$ 2,95bi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Deságio Médio: 26,38%</a:t>
            </a:r>
          </a:p>
        </p:txBody>
      </p:sp>
      <p:sp>
        <p:nvSpPr>
          <p:cNvPr id="19" name="Retângulo 18"/>
          <p:cNvSpPr/>
          <p:nvPr/>
        </p:nvSpPr>
        <p:spPr>
          <a:xfrm>
            <a:off x="4965825" y="1406269"/>
            <a:ext cx="2160895" cy="1054140"/>
          </a:xfrm>
          <a:prstGeom prst="rect">
            <a:avLst/>
          </a:prstGeom>
          <a:solidFill>
            <a:srgbClr val="457B9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LEN A-4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237,5 MWm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Investimentos: R$ 7,03bi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Deságio Médio: 9,36%</a:t>
            </a:r>
          </a:p>
        </p:txBody>
      </p:sp>
      <p:sp>
        <p:nvSpPr>
          <p:cNvPr id="20" name="Retângulo 19"/>
          <p:cNvSpPr/>
          <p:nvPr/>
        </p:nvSpPr>
        <p:spPr>
          <a:xfrm>
            <a:off x="4958641" y="2600692"/>
            <a:ext cx="2181994" cy="1062876"/>
          </a:xfrm>
          <a:prstGeom prst="rect">
            <a:avLst/>
          </a:prstGeom>
          <a:solidFill>
            <a:srgbClr val="457B9D"/>
          </a:solidFill>
          <a:ln w="12700" cap="flat" cmpd="sng" algn="ctr">
            <a:noFill/>
            <a:prstDash val="solid"/>
            <a:miter lim="800000"/>
          </a:ln>
          <a:effectLst/>
        </p:spPr>
        <p:txBody>
          <a:bodyPr rtlCol="0" anchor="ctr"/>
          <a:lstStyle/>
          <a:p>
            <a:pPr algn="ctr">
              <a:defRPr/>
            </a:pPr>
            <a:r>
              <a:rPr lang="pt-BR" sz="2000" b="1" kern="0" dirty="0">
                <a:solidFill>
                  <a:schemeClr val="accent4">
                    <a:lumMod val="60000"/>
                    <a:lumOff val="40000"/>
                  </a:schemeClr>
                </a:solidFill>
                <a:effectLst>
                  <a:outerShdw blurRad="38100" dist="38100" dir="2700000" algn="tl">
                    <a:srgbClr val="000000">
                      <a:alpha val="43137"/>
                    </a:srgbClr>
                  </a:outerShdw>
                </a:effectLst>
                <a:latin typeface="Calibri" panose="020F0502020204030204"/>
              </a:rPr>
              <a:t>Sistemas Isolados</a:t>
            </a:r>
          </a:p>
          <a:p>
            <a:pPr algn="ctr">
              <a:defRPr/>
            </a:pPr>
            <a:r>
              <a:rPr lang="pt-BR" sz="1400" kern="0" dirty="0">
                <a:solidFill>
                  <a:schemeClr val="accent4">
                    <a:lumMod val="60000"/>
                    <a:lumOff val="40000"/>
                  </a:schemeClr>
                </a:solidFill>
                <a:effectLst>
                  <a:outerShdw blurRad="38100" dist="38100" dir="2700000" algn="tl">
                    <a:srgbClr val="000000">
                      <a:alpha val="43137"/>
                    </a:srgbClr>
                  </a:outerShdw>
                </a:effectLst>
                <a:latin typeface="Calibri" panose="020F0502020204030204"/>
              </a:rPr>
              <a:t>Cancelado</a:t>
            </a:r>
          </a:p>
        </p:txBody>
      </p:sp>
      <p:sp>
        <p:nvSpPr>
          <p:cNvPr id="21" name="Retângulo 20"/>
          <p:cNvSpPr/>
          <p:nvPr/>
        </p:nvSpPr>
        <p:spPr>
          <a:xfrm>
            <a:off x="9706681" y="2573984"/>
            <a:ext cx="2190282" cy="1054139"/>
          </a:xfrm>
          <a:prstGeom prst="rect">
            <a:avLst/>
          </a:prstGeom>
          <a:solidFill>
            <a:srgbClr val="457B9D"/>
          </a:solidFill>
          <a:ln w="12700" cap="flat" cmpd="sng" algn="ctr">
            <a:noFill/>
            <a:prstDash val="solid"/>
            <a:miter lim="800000"/>
          </a:ln>
          <a:effectLst/>
        </p:spPr>
        <p:txBody>
          <a:bodyPr rtlCol="0" anchor="ctr"/>
          <a:lstStyle/>
          <a:p>
            <a:pPr algn="ctr">
              <a:defRPr/>
            </a:pPr>
            <a:r>
              <a:rPr lang="pt-BR" sz="2000" b="1" kern="0" dirty="0">
                <a:solidFill>
                  <a:schemeClr val="accent4">
                    <a:lumMod val="60000"/>
                    <a:lumOff val="40000"/>
                  </a:schemeClr>
                </a:solidFill>
                <a:effectLst>
                  <a:outerShdw blurRad="38100" dist="38100" dir="2700000" algn="tl">
                    <a:srgbClr val="000000">
                      <a:alpha val="43137"/>
                    </a:srgbClr>
                  </a:outerShdw>
                </a:effectLst>
                <a:latin typeface="Calibri" panose="020F0502020204030204"/>
              </a:rPr>
              <a:t>LEN A-6</a:t>
            </a:r>
          </a:p>
          <a:p>
            <a:pPr algn="ctr">
              <a:defRPr/>
            </a:pPr>
            <a:r>
              <a:rPr lang="pt-BR" sz="1400" kern="0" dirty="0">
                <a:solidFill>
                  <a:schemeClr val="accent4">
                    <a:lumMod val="60000"/>
                    <a:lumOff val="40000"/>
                  </a:schemeClr>
                </a:solidFill>
                <a:effectLst>
                  <a:outerShdw blurRad="38100" dist="38100" dir="2700000" algn="tl">
                    <a:srgbClr val="000000">
                      <a:alpha val="43137"/>
                    </a:srgbClr>
                  </a:outerShdw>
                </a:effectLst>
                <a:latin typeface="Calibri" panose="020F0502020204030204"/>
              </a:rPr>
              <a:t>Cancelado</a:t>
            </a:r>
          </a:p>
        </p:txBody>
      </p:sp>
      <p:sp>
        <p:nvSpPr>
          <p:cNvPr id="22" name="Retângulo 21"/>
          <p:cNvSpPr/>
          <p:nvPr/>
        </p:nvSpPr>
        <p:spPr>
          <a:xfrm>
            <a:off x="9706681" y="1406269"/>
            <a:ext cx="2181994" cy="1062876"/>
          </a:xfrm>
          <a:prstGeom prst="rect">
            <a:avLst/>
          </a:prstGeom>
          <a:solidFill>
            <a:srgbClr val="457B9D"/>
          </a:solidFill>
          <a:ln w="12700" cap="flat" cmpd="sng" algn="ctr">
            <a:noFill/>
            <a:prstDash val="solid"/>
            <a:miter lim="800000"/>
          </a:ln>
          <a:effectLst/>
        </p:spPr>
        <p:txBody>
          <a:bodyPr rtlCol="0" anchor="ctr"/>
          <a:lstStyle/>
          <a:p>
            <a:pPr lvl="0" algn="ctr">
              <a:defRPr/>
            </a:pPr>
            <a:r>
              <a:rPr lang="pt-BR" sz="2000" b="1" kern="0" dirty="0">
                <a:solidFill>
                  <a:prstClr val="white"/>
                </a:solidFill>
                <a:effectLst>
                  <a:outerShdw blurRad="38100" dist="38100" dir="2700000" algn="tl">
                    <a:srgbClr val="000000">
                      <a:alpha val="43137"/>
                    </a:srgbClr>
                  </a:outerShdw>
                </a:effectLst>
              </a:rPr>
              <a:t>LRCAP (Eletrobras) </a:t>
            </a:r>
            <a:br>
              <a:rPr lang="pt-BR" sz="2000" b="1" kern="0" dirty="0">
                <a:solidFill>
                  <a:prstClr val="white"/>
                </a:solidFill>
                <a:effectLst>
                  <a:outerShdw blurRad="38100" dist="38100" dir="2700000" algn="tl">
                    <a:srgbClr val="000000">
                      <a:alpha val="43137"/>
                    </a:srgbClr>
                  </a:outerShdw>
                </a:effectLst>
              </a:rPr>
            </a:br>
            <a:r>
              <a:rPr lang="pt-BR" sz="1400" kern="0" dirty="0">
                <a:solidFill>
                  <a:prstClr val="white"/>
                </a:solidFill>
                <a:effectLst>
                  <a:outerShdw blurRad="38100" dist="38100" dir="2700000" algn="tl">
                    <a:srgbClr val="000000">
                      <a:alpha val="43137"/>
                    </a:srgbClr>
                  </a:outerShdw>
                </a:effectLst>
              </a:rPr>
              <a:t>754 MW</a:t>
            </a:r>
          </a:p>
          <a:p>
            <a:pPr lvl="0" algn="ctr">
              <a:defRPr/>
            </a:pPr>
            <a:r>
              <a:rPr lang="pt-BR" sz="1400" kern="0" dirty="0">
                <a:solidFill>
                  <a:prstClr val="white"/>
                </a:solidFill>
                <a:effectLst>
                  <a:outerShdw blurRad="38100" dist="38100" dir="2700000" algn="tl">
                    <a:srgbClr val="000000">
                      <a:alpha val="43137"/>
                    </a:srgbClr>
                  </a:outerShdw>
                </a:effectLst>
              </a:rPr>
              <a:t>Investimentos: R$ 4,15bi</a:t>
            </a:r>
          </a:p>
          <a:p>
            <a:pPr lvl="0" algn="ctr">
              <a:defRPr/>
            </a:pPr>
            <a:r>
              <a:rPr lang="pt-BR" sz="1400" kern="0" dirty="0">
                <a:solidFill>
                  <a:prstClr val="white"/>
                </a:solidFill>
                <a:effectLst>
                  <a:outerShdw blurRad="38100" dist="38100" dir="2700000" algn="tl">
                    <a:srgbClr val="000000">
                      <a:alpha val="43137"/>
                    </a:srgbClr>
                  </a:outerShdw>
                </a:effectLst>
              </a:rPr>
              <a:t>Deságio Médio: 0,00% </a:t>
            </a:r>
          </a:p>
        </p:txBody>
      </p:sp>
      <p:sp>
        <p:nvSpPr>
          <p:cNvPr id="23" name="Retângulo 22"/>
          <p:cNvSpPr/>
          <p:nvPr/>
        </p:nvSpPr>
        <p:spPr>
          <a:xfrm>
            <a:off x="7336505" y="2588133"/>
            <a:ext cx="2190282" cy="1054139"/>
          </a:xfrm>
          <a:prstGeom prst="rect">
            <a:avLst/>
          </a:prstGeom>
          <a:solidFill>
            <a:srgbClr val="457B9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defRPr/>
            </a:pPr>
            <a:r>
              <a:rPr lang="pt-BR" sz="2000" b="1" kern="0" dirty="0">
                <a:solidFill>
                  <a:schemeClr val="accent4">
                    <a:lumMod val="60000"/>
                    <a:lumOff val="40000"/>
                  </a:schemeClr>
                </a:solidFill>
                <a:effectLst>
                  <a:outerShdw blurRad="38100" dist="38100" dir="2700000" algn="tl">
                    <a:srgbClr val="000000">
                      <a:alpha val="43137"/>
                    </a:srgbClr>
                  </a:outerShdw>
                </a:effectLst>
                <a:latin typeface="Calibri" panose="020F0502020204030204"/>
              </a:rPr>
              <a:t>Reserva de Capacidade</a:t>
            </a:r>
          </a:p>
          <a:p>
            <a:pPr lvl="0" algn="ctr">
              <a:defRPr/>
            </a:pPr>
            <a:r>
              <a:rPr lang="pt-BR" sz="1400" kern="0" dirty="0">
                <a:solidFill>
                  <a:schemeClr val="accent4">
                    <a:lumMod val="60000"/>
                    <a:lumOff val="40000"/>
                  </a:schemeClr>
                </a:solidFill>
                <a:effectLst>
                  <a:outerShdw blurRad="38100" dist="38100" dir="2700000" algn="tl">
                    <a:srgbClr val="000000">
                      <a:alpha val="43137"/>
                    </a:srgbClr>
                  </a:outerShdw>
                </a:effectLst>
                <a:latin typeface="Calibri" panose="020F0502020204030204"/>
              </a:rPr>
              <a:t>Cancelado</a:t>
            </a:r>
          </a:p>
        </p:txBody>
      </p:sp>
      <p:sp>
        <p:nvSpPr>
          <p:cNvPr id="24" name="Título 13"/>
          <p:cNvSpPr txBox="1">
            <a:spLocks/>
          </p:cNvSpPr>
          <p:nvPr/>
        </p:nvSpPr>
        <p:spPr>
          <a:xfrm>
            <a:off x="113833" y="1379876"/>
            <a:ext cx="2966269" cy="1337600"/>
          </a:xfrm>
          <a:prstGeom prst="rect">
            <a:avLst/>
          </a:prstGeom>
        </p:spPr>
        <p:txBody>
          <a:bodyPr/>
          <a:lstStyle>
            <a:lvl1pPr algn="l" defTabSz="914400" rtl="0" eaLnBrk="1" latinLnBrk="0" hangingPunct="1">
              <a:lnSpc>
                <a:spcPct val="90000"/>
              </a:lnSpc>
              <a:spcBef>
                <a:spcPct val="0"/>
              </a:spcBef>
              <a:buNone/>
              <a:defRPr sz="3600" kern="1200" baseline="0">
                <a:solidFill>
                  <a:schemeClr val="bg1"/>
                </a:solidFill>
                <a:latin typeface="Raleway ExtraBold" panose="020B0903030101060003" pitchFamily="34"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panose="020F0502020204030204"/>
                <a:ea typeface="+mj-ea"/>
                <a:cs typeface="+mj-cs"/>
              </a:rPr>
              <a:t>Leilões de Geração</a:t>
            </a:r>
          </a:p>
          <a:p>
            <a:pPr marL="144000" marR="0" lvl="0" indent="-1440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pt-BR" sz="1600" b="1" i="0" u="none" strike="noStrike" kern="1200" cap="none" spc="0" normalizeH="0" baseline="0" noProof="0" dirty="0">
                <a:ln>
                  <a:noFill/>
                </a:ln>
                <a:solidFill>
                  <a:schemeClr val="tx1"/>
                </a:solidFill>
                <a:effectLst/>
                <a:uLnTx/>
                <a:uFillTx/>
                <a:latin typeface="Calibri" panose="020F0502020204030204"/>
              </a:rPr>
              <a:t>Energia Nova</a:t>
            </a:r>
            <a:br>
              <a:rPr kumimoji="0" lang="pt-BR" sz="1600" b="1" i="0" u="none" strike="noStrike" kern="1200" cap="none" spc="0" normalizeH="0" baseline="0" noProof="0" dirty="0">
                <a:ln>
                  <a:noFill/>
                </a:ln>
                <a:solidFill>
                  <a:schemeClr val="tx1"/>
                </a:solidFill>
                <a:effectLst/>
                <a:uLnTx/>
                <a:uFillTx/>
                <a:latin typeface="Calibri" panose="020F0502020204030204"/>
              </a:rPr>
            </a:br>
            <a:r>
              <a:rPr kumimoji="0" lang="pt-BR" sz="1600" b="1" i="0" u="none" strike="noStrike" kern="1200" cap="none" spc="0" normalizeH="0" baseline="0" noProof="0" dirty="0">
                <a:ln>
                  <a:noFill/>
                </a:ln>
                <a:solidFill>
                  <a:schemeClr val="tx1"/>
                </a:solidFill>
                <a:effectLst/>
                <a:uLnTx/>
                <a:uFillTx/>
                <a:latin typeface="Calibri" panose="020F0502020204030204"/>
              </a:rPr>
              <a:t>(A-4</a:t>
            </a:r>
            <a:r>
              <a:rPr kumimoji="0" lang="pt-BR" sz="1600" b="1" i="0" u="none" strike="noStrike" kern="1200" cap="none" spc="0" normalizeH="0" noProof="0" dirty="0">
                <a:ln>
                  <a:noFill/>
                </a:ln>
                <a:solidFill>
                  <a:schemeClr val="tx1"/>
                </a:solidFill>
                <a:effectLst/>
                <a:uLnTx/>
                <a:uFillTx/>
                <a:latin typeface="Calibri" panose="020F0502020204030204"/>
              </a:rPr>
              <a:t> e </a:t>
            </a:r>
            <a:r>
              <a:rPr kumimoji="0" lang="pt-BR" sz="1600" b="1" i="0" u="none" strike="noStrike" kern="1200" cap="none" spc="0" normalizeH="0" baseline="0" noProof="0" dirty="0">
                <a:ln>
                  <a:noFill/>
                </a:ln>
                <a:solidFill>
                  <a:schemeClr val="tx1"/>
                </a:solidFill>
                <a:effectLst/>
                <a:uLnTx/>
                <a:uFillTx/>
                <a:latin typeface="Calibri" panose="020F0502020204030204"/>
              </a:rPr>
              <a:t>A-5)</a:t>
            </a:r>
          </a:p>
          <a:p>
            <a:pPr marL="144000" indent="-144000">
              <a:lnSpc>
                <a:spcPct val="150000"/>
              </a:lnSpc>
              <a:buFont typeface="Arial" panose="020B0604020202020204" pitchFamily="34" charset="0"/>
              <a:buChar char="•"/>
              <a:defRPr/>
            </a:pPr>
            <a:r>
              <a:rPr lang="pt-BR" sz="1600" b="1" dirty="0">
                <a:solidFill>
                  <a:schemeClr val="tx1"/>
                </a:solidFill>
                <a:latin typeface="Calibri" panose="020F0502020204030204"/>
              </a:rPr>
              <a:t>Reserva de Capacidade</a:t>
            </a:r>
            <a:br>
              <a:rPr lang="pt-BR" sz="1600" b="1" dirty="0">
                <a:solidFill>
                  <a:schemeClr val="tx1"/>
                </a:solidFill>
                <a:latin typeface="Calibri" panose="020F0502020204030204"/>
              </a:rPr>
            </a:br>
            <a:r>
              <a:rPr lang="pt-BR" sz="1600" b="1" dirty="0">
                <a:solidFill>
                  <a:schemeClr val="tx1"/>
                </a:solidFill>
                <a:latin typeface="Calibri" panose="020F0502020204030204"/>
              </a:rPr>
              <a:t>(Lei 14.182/21 - Eletrobras)</a:t>
            </a:r>
          </a:p>
        </p:txBody>
      </p:sp>
      <p:pic>
        <p:nvPicPr>
          <p:cNvPr id="25" name="Gráfico 46">
            <a:extLst>
              <a:ext uri="{FF2B5EF4-FFF2-40B4-BE49-F238E27FC236}">
                <a16:creationId xmlns:a16="http://schemas.microsoft.com/office/drawing/2014/main" id="{632CF3C6-A76F-483E-BF00-185BDECF9B7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217768" y="4310949"/>
            <a:ext cx="1521225" cy="1521225"/>
          </a:xfrm>
          <a:prstGeom prst="rect">
            <a:avLst/>
          </a:prstGeom>
        </p:spPr>
      </p:pic>
      <p:sp>
        <p:nvSpPr>
          <p:cNvPr id="26" name="Título 13"/>
          <p:cNvSpPr txBox="1">
            <a:spLocks/>
          </p:cNvSpPr>
          <p:nvPr/>
        </p:nvSpPr>
        <p:spPr>
          <a:xfrm>
            <a:off x="113833" y="4140525"/>
            <a:ext cx="3096226" cy="927232"/>
          </a:xfrm>
          <a:prstGeom prst="rect">
            <a:avLst/>
          </a:prstGeom>
        </p:spPr>
        <p:txBody>
          <a:bodyPr/>
          <a:lstStyle>
            <a:defPPr>
              <a:defRPr lang="pt-BR"/>
            </a:defPPr>
            <a:lvl1pPr marR="0" lvl="0" indent="0" fontAlgn="auto">
              <a:lnSpc>
                <a:spcPct val="90000"/>
              </a:lnSpc>
              <a:spcBef>
                <a:spcPct val="0"/>
              </a:spcBef>
              <a:spcAft>
                <a:spcPts val="0"/>
              </a:spcAft>
              <a:buClrTx/>
              <a:buSzTx/>
              <a:buFontTx/>
              <a:buNone/>
              <a:tabLst/>
              <a:defRPr kumimoji="0" sz="2800" b="1" i="0" u="none" strike="noStrike" cap="none" spc="0" normalizeH="0" baseline="0">
                <a:ln>
                  <a:noFill/>
                </a:ln>
                <a:solidFill>
                  <a:prstClr val="black"/>
                </a:solidFill>
                <a:effectLst/>
                <a:uLnTx/>
                <a:uFillTx/>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Calibri" panose="020F0502020204030204"/>
                <a:ea typeface="+mj-ea"/>
                <a:cs typeface="+mj-cs"/>
              </a:rPr>
              <a:t>Leilões de Transmissão</a:t>
            </a:r>
          </a:p>
          <a:p>
            <a:pPr marL="144000" indent="-144000">
              <a:lnSpc>
                <a:spcPct val="150000"/>
              </a:lnSpc>
              <a:buFont typeface="Arial" panose="020B0604020202020204" pitchFamily="34" charset="0"/>
              <a:buChar char="•"/>
              <a:defRPr/>
            </a:pPr>
            <a:r>
              <a:rPr lang="pt-BR" sz="1600" dirty="0">
                <a:solidFill>
                  <a:schemeClr val="tx1"/>
                </a:solidFill>
                <a:latin typeface="Calibri" panose="020F0502020204030204"/>
              </a:rPr>
              <a:t>1º Leilão (</a:t>
            </a:r>
            <a:r>
              <a:rPr lang="pt-BR" sz="1600" dirty="0" err="1">
                <a:solidFill>
                  <a:schemeClr val="tx1"/>
                </a:solidFill>
                <a:latin typeface="Calibri" panose="020F0502020204030204"/>
              </a:rPr>
              <a:t>Jun</a:t>
            </a:r>
            <a:r>
              <a:rPr lang="pt-BR" sz="1600" dirty="0">
                <a:solidFill>
                  <a:schemeClr val="tx1"/>
                </a:solidFill>
                <a:latin typeface="Calibri" panose="020F0502020204030204"/>
              </a:rPr>
              <a:t>/22)</a:t>
            </a:r>
          </a:p>
          <a:p>
            <a:pPr marL="144000" indent="-144000">
              <a:lnSpc>
                <a:spcPct val="150000"/>
              </a:lnSpc>
              <a:buFont typeface="Arial" panose="020B0604020202020204" pitchFamily="34" charset="0"/>
              <a:buChar char="•"/>
              <a:defRPr/>
            </a:pPr>
            <a:r>
              <a:rPr lang="pt-BR" sz="1600" dirty="0">
                <a:solidFill>
                  <a:schemeClr val="tx1"/>
                </a:solidFill>
                <a:latin typeface="Calibri" panose="020F0502020204030204"/>
              </a:rPr>
              <a:t>2º Leilão (Dez/22)</a:t>
            </a:r>
            <a:endParaRPr lang="pt-BR" sz="1600" b="0" i="1" dirty="0">
              <a:solidFill>
                <a:schemeClr val="tx1"/>
              </a:solidFill>
              <a:latin typeface="Calibri" panose="020F0502020204030204"/>
            </a:endParaRPr>
          </a:p>
          <a:p>
            <a:pPr marL="144000" indent="-144000">
              <a:lnSpc>
                <a:spcPct val="150000"/>
              </a:lnSpc>
              <a:buFont typeface="Arial" panose="020B0604020202020204" pitchFamily="34" charset="0"/>
              <a:buChar char="•"/>
              <a:defRPr/>
            </a:pPr>
            <a:endParaRPr lang="pt-BR" sz="1000" b="0" i="1" dirty="0">
              <a:solidFill>
                <a:schemeClr val="accent2">
                  <a:lumMod val="75000"/>
                </a:schemeClr>
              </a:solidFill>
              <a:latin typeface="Calibri" panose="020F0502020204030204"/>
            </a:endParaRPr>
          </a:p>
        </p:txBody>
      </p:sp>
      <p:sp>
        <p:nvSpPr>
          <p:cNvPr id="27" name="Retângulo 26"/>
          <p:cNvSpPr/>
          <p:nvPr/>
        </p:nvSpPr>
        <p:spPr>
          <a:xfrm>
            <a:off x="5868584" y="4420212"/>
            <a:ext cx="2484341" cy="1324863"/>
          </a:xfrm>
          <a:prstGeom prst="rect">
            <a:avLst/>
          </a:prstGeom>
          <a:solidFill>
            <a:schemeClr val="accent2">
              <a:lumMod val="75000"/>
            </a:schemeClr>
          </a:solidFill>
          <a:ln w="12700" cap="flat" cmpd="sng" algn="ctr">
            <a:noFill/>
            <a:prstDash val="solid"/>
            <a:miter lim="800000"/>
          </a:ln>
          <a:effectLst/>
        </p:spPr>
        <p:txBody>
          <a:bodyPr rtlCol="0" anchor="ctr"/>
          <a:lstStyle/>
          <a:p>
            <a:pPr lvl="0" algn="ctr">
              <a:defRPr/>
            </a:pPr>
            <a:r>
              <a:rPr lang="pt-BR" sz="2000" b="1" kern="0" dirty="0">
                <a:solidFill>
                  <a:prstClr val="white"/>
                </a:solidFill>
                <a:effectLst>
                  <a:outerShdw blurRad="38100" dist="38100" dir="2700000" algn="tl">
                    <a:srgbClr val="000000">
                      <a:alpha val="43137"/>
                    </a:srgbClr>
                  </a:outerShdw>
                </a:effectLst>
                <a:latin typeface="Calibri" panose="020F0502020204030204"/>
              </a:rPr>
              <a:t>1º Leilão 2022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kern="0" dirty="0">
                <a:solidFill>
                  <a:prstClr val="white"/>
                </a:solidFill>
                <a:effectLst>
                  <a:outerShdw blurRad="38100" dist="38100" dir="2700000" algn="tl">
                    <a:srgbClr val="000000">
                      <a:alpha val="43137"/>
                    </a:srgbClr>
                  </a:outerShdw>
                </a:effectLst>
                <a:latin typeface="Calibri" panose="020F0502020204030204"/>
              </a:rPr>
              <a:t>5.425 km de LT</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kern="0" dirty="0">
                <a:solidFill>
                  <a:prstClr val="white"/>
                </a:solidFill>
                <a:effectLst>
                  <a:outerShdw blurRad="38100" dist="38100" dir="2700000" algn="tl">
                    <a:srgbClr val="000000">
                      <a:alpha val="43137"/>
                    </a:srgbClr>
                  </a:outerShdw>
                </a:effectLst>
                <a:latin typeface="Calibri" panose="020F0502020204030204"/>
              </a:rPr>
              <a:t>6.180 MVA</a:t>
            </a:r>
          </a:p>
          <a:p>
            <a:pPr lvl="0" algn="ctr">
              <a:defRPr/>
            </a:pPr>
            <a:r>
              <a:rPr lang="pt-BR" sz="1400" kern="0" dirty="0">
                <a:solidFill>
                  <a:prstClr val="white"/>
                </a:solidFill>
                <a:effectLst>
                  <a:outerShdw blurRad="38100" dist="38100" dir="2700000" algn="tl">
                    <a:srgbClr val="000000">
                      <a:alpha val="43137"/>
                    </a:srgbClr>
                  </a:outerShdw>
                </a:effectLst>
              </a:rPr>
              <a:t>R$ 15,3 bilhões Investimentos</a:t>
            </a:r>
          </a:p>
        </p:txBody>
      </p:sp>
      <p:pic>
        <p:nvPicPr>
          <p:cNvPr id="28" name="Gráfico 67">
            <a:extLst>
              <a:ext uri="{FF2B5EF4-FFF2-40B4-BE49-F238E27FC236}">
                <a16:creationId xmlns:a16="http://schemas.microsoft.com/office/drawing/2014/main" id="{739E2570-3FE1-46F9-9DFE-BBDE1AF8CF4E}"/>
              </a:ext>
            </a:extLst>
          </p:cNvPr>
          <p:cNvPicPr>
            <a:picLocks noChangeAspect="1"/>
          </p:cNvPicPr>
          <p:nvPr/>
        </p:nvPicPr>
        <p:blipFill rotWithShape="1">
          <a:blip r:embed="rId11">
            <a:biLevel thresh="50000"/>
            <a:extLst>
              <a:ext uri="{96DAC541-7B7A-43D3-8B79-37D633B846F1}">
                <asvg:svgBlip xmlns:asvg="http://schemas.microsoft.com/office/drawing/2016/SVG/main" xmlns="" r:embed="rId12"/>
              </a:ext>
            </a:extLst>
          </a:blip>
          <a:srcRect l="15585" t="23528" r="17787" b="17921"/>
          <a:stretch/>
        </p:blipFill>
        <p:spPr>
          <a:xfrm>
            <a:off x="3626302" y="4768693"/>
            <a:ext cx="689285" cy="605735"/>
          </a:xfrm>
          <a:prstGeom prst="rect">
            <a:avLst/>
          </a:prstGeom>
        </p:spPr>
      </p:pic>
      <p:sp>
        <p:nvSpPr>
          <p:cNvPr id="29" name="Retângulo 28"/>
          <p:cNvSpPr/>
          <p:nvPr/>
        </p:nvSpPr>
        <p:spPr>
          <a:xfrm>
            <a:off x="8596783" y="4418710"/>
            <a:ext cx="2484341" cy="1324863"/>
          </a:xfrm>
          <a:prstGeom prst="rect">
            <a:avLst/>
          </a:prstGeom>
          <a:solidFill>
            <a:schemeClr val="accent2">
              <a:lumMod val="75000"/>
            </a:schemeClr>
          </a:solidFill>
          <a:ln w="12700" cap="flat" cmpd="sng" algn="ctr">
            <a:noFill/>
            <a:prstDash val="solid"/>
            <a:miter lim="800000"/>
          </a:ln>
          <a:effectLst/>
        </p:spPr>
        <p:txBody>
          <a:bodyPr rtlCol="0" anchor="ctr"/>
          <a:lstStyle/>
          <a:p>
            <a:pPr lvl="0" algn="ctr">
              <a:defRPr/>
            </a:pPr>
            <a:r>
              <a:rPr lang="pt-BR" sz="2000" b="1" kern="0" dirty="0">
                <a:solidFill>
                  <a:prstClr val="white"/>
                </a:solidFill>
                <a:effectLst>
                  <a:outerShdw blurRad="38100" dist="38100" dir="2700000" algn="tl">
                    <a:srgbClr val="000000">
                      <a:alpha val="43137"/>
                    </a:srgbClr>
                  </a:outerShdw>
                </a:effectLst>
                <a:latin typeface="Calibri" panose="020F0502020204030204"/>
              </a:rPr>
              <a:t>2º Leilão 2022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kern="0" dirty="0">
                <a:solidFill>
                  <a:prstClr val="white"/>
                </a:solidFill>
                <a:effectLst>
                  <a:outerShdw blurRad="38100" dist="38100" dir="2700000" algn="tl">
                    <a:srgbClr val="000000">
                      <a:alpha val="43137"/>
                    </a:srgbClr>
                  </a:outerShdw>
                </a:effectLst>
                <a:latin typeface="Calibri" panose="020F0502020204030204"/>
              </a:rPr>
              <a:t>710 km de LT</a:t>
            </a:r>
          </a:p>
          <a:p>
            <a:pPr lvl="0" algn="ctr">
              <a:defRPr/>
            </a:pPr>
            <a:r>
              <a:rPr lang="pt-BR" sz="1400" kern="0" dirty="0">
                <a:solidFill>
                  <a:prstClr val="white"/>
                </a:solidFill>
                <a:effectLst>
                  <a:outerShdw blurRad="38100" dist="38100" dir="2700000" algn="tl">
                    <a:srgbClr val="000000">
                      <a:alpha val="43137"/>
                    </a:srgbClr>
                  </a:outerShdw>
                </a:effectLst>
              </a:rPr>
              <a:t>3.650 MVA</a:t>
            </a:r>
          </a:p>
          <a:p>
            <a:pPr lvl="0" algn="ctr">
              <a:defRPr/>
            </a:pPr>
            <a:r>
              <a:rPr lang="pt-BR" sz="1400" kern="0" dirty="0">
                <a:solidFill>
                  <a:prstClr val="white"/>
                </a:solidFill>
                <a:effectLst>
                  <a:outerShdw blurRad="38100" dist="38100" dir="2700000" algn="tl">
                    <a:srgbClr val="000000">
                      <a:alpha val="43137"/>
                    </a:srgbClr>
                  </a:outerShdw>
                </a:effectLst>
              </a:rPr>
              <a:t>R$ 3,51 bilhões Investimentos</a:t>
            </a:r>
          </a:p>
        </p:txBody>
      </p:sp>
      <p:pic>
        <p:nvPicPr>
          <p:cNvPr id="3" name="Gráfico 46">
            <a:extLst>
              <a:ext uri="{FF2B5EF4-FFF2-40B4-BE49-F238E27FC236}">
                <a16:creationId xmlns:a16="http://schemas.microsoft.com/office/drawing/2014/main" id="{EF13EA97-BCE0-64BD-07A0-EE47EF2D15A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254284" y="1750213"/>
            <a:ext cx="1521225" cy="1521225"/>
          </a:xfrm>
          <a:prstGeom prst="rect">
            <a:avLst/>
          </a:prstGeom>
        </p:spPr>
      </p:pic>
      <p:sp>
        <p:nvSpPr>
          <p:cNvPr id="30" name="CaixaDeTexto 29">
            <a:extLst>
              <a:ext uri="{FF2B5EF4-FFF2-40B4-BE49-F238E27FC236}">
                <a16:creationId xmlns:a16="http://schemas.microsoft.com/office/drawing/2014/main" id="{58FC0EF7-0EEE-44A6-A764-DC5C34D066EF}"/>
              </a:ext>
            </a:extLst>
          </p:cNvPr>
          <p:cNvSpPr txBox="1"/>
          <p:nvPr/>
        </p:nvSpPr>
        <p:spPr>
          <a:xfrm>
            <a:off x="714433" y="426436"/>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Realizações</a:t>
            </a:r>
            <a:endParaRPr lang="pt-BR" sz="2400" dirty="0">
              <a:solidFill>
                <a:schemeClr val="tx1">
                  <a:lumMod val="75000"/>
                  <a:lumOff val="25000"/>
                </a:schemeClr>
              </a:solidFill>
            </a:endParaRPr>
          </a:p>
        </p:txBody>
      </p:sp>
      <p:cxnSp>
        <p:nvCxnSpPr>
          <p:cNvPr id="31" name="Conector reto 30"/>
          <p:cNvCxnSpPr/>
          <p:nvPr/>
        </p:nvCxnSpPr>
        <p:spPr>
          <a:xfrm flipV="1">
            <a:off x="644783" y="813747"/>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5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714433" y="838517"/>
            <a:ext cx="10168128" cy="695037"/>
          </a:xfrm>
        </p:spPr>
        <p:txBody>
          <a:bodyPr>
            <a:normAutofit/>
          </a:bodyPr>
          <a:lstStyle/>
          <a:p>
            <a:pPr>
              <a:lnSpc>
                <a:spcPct val="100000"/>
              </a:lnSpc>
              <a:spcBef>
                <a:spcPts val="0"/>
              </a:spcBef>
              <a:defRPr/>
            </a:pPr>
            <a:r>
              <a:rPr lang="pt-BR" sz="2400" b="1" dirty="0">
                <a:solidFill>
                  <a:schemeClr val="tx1">
                    <a:lumMod val="65000"/>
                    <a:lumOff val="35000"/>
                  </a:schemeClr>
                </a:solidFill>
                <a:latin typeface="Arial Black" panose="020B0A04020102020204" pitchFamily="34" charset="0"/>
                <a:ea typeface="+mn-ea"/>
                <a:cs typeface="+mn-cs"/>
              </a:rPr>
              <a:t>Revisão Ordinária de Garantias Físicas (ROGF) - </a:t>
            </a:r>
            <a:r>
              <a:rPr lang="pt-BR" sz="2400" b="1" dirty="0" err="1">
                <a:solidFill>
                  <a:schemeClr val="tx1">
                    <a:lumMod val="65000"/>
                    <a:lumOff val="35000"/>
                  </a:schemeClr>
                </a:solidFill>
                <a:latin typeface="Arial Black" panose="020B0A04020102020204" pitchFamily="34" charset="0"/>
                <a:ea typeface="+mn-ea"/>
                <a:cs typeface="+mn-cs"/>
              </a:rPr>
              <a:t>UHEs</a:t>
            </a:r>
            <a:endParaRPr lang="pt-BR" sz="2400" b="1" dirty="0">
              <a:solidFill>
                <a:schemeClr val="tx1">
                  <a:lumMod val="65000"/>
                  <a:lumOff val="35000"/>
                </a:schemeClr>
              </a:solidFill>
              <a:latin typeface="Arial Black" panose="020B0A04020102020204" pitchFamily="34" charset="0"/>
              <a:ea typeface="+mn-ea"/>
              <a:cs typeface="+mn-cs"/>
            </a:endParaRP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sp>
        <p:nvSpPr>
          <p:cNvPr id="30" name="Espaço Reservado para Conteúdo 2">
            <a:extLst>
              <a:ext uri="{FF2B5EF4-FFF2-40B4-BE49-F238E27FC236}">
                <a16:creationId xmlns:a16="http://schemas.microsoft.com/office/drawing/2014/main" id="{4426F2FC-6D9C-4D63-A761-83FEB42DBA0D}"/>
              </a:ext>
            </a:extLst>
          </p:cNvPr>
          <p:cNvSpPr>
            <a:spLocks noGrp="1"/>
          </p:cNvSpPr>
          <p:nvPr>
            <p:ph idx="1"/>
          </p:nvPr>
        </p:nvSpPr>
        <p:spPr>
          <a:xfrm>
            <a:off x="53869" y="1275412"/>
            <a:ext cx="6772429" cy="5207888"/>
          </a:xfrm>
        </p:spPr>
        <p:txBody>
          <a:bodyPr>
            <a:noAutofit/>
          </a:bodyPr>
          <a:lstStyle/>
          <a:p>
            <a:pPr lvl="1" algn="just">
              <a:lnSpc>
                <a:spcPts val="2400"/>
              </a:lnSpc>
              <a:spcBef>
                <a:spcPts val="300"/>
              </a:spcBef>
              <a:spcAft>
                <a:spcPts val="300"/>
              </a:spcAft>
            </a:pPr>
            <a:r>
              <a:rPr lang="pt-BR" sz="1600" dirty="0"/>
              <a:t>A </a:t>
            </a:r>
            <a:r>
              <a:rPr lang="pt-BR" sz="1600" b="1" dirty="0">
                <a:solidFill>
                  <a:srgbClr val="3B67AE"/>
                </a:solidFill>
              </a:rPr>
              <a:t>Revisão Ordinária de Garantia Física </a:t>
            </a:r>
            <a:r>
              <a:rPr lang="pt-BR" sz="1600" dirty="0"/>
              <a:t>acontece a cada </a:t>
            </a:r>
            <a:r>
              <a:rPr lang="pt-BR" sz="1600" b="1" dirty="0">
                <a:solidFill>
                  <a:srgbClr val="00973A"/>
                </a:solidFill>
              </a:rPr>
              <a:t>cinco anos</a:t>
            </a:r>
            <a:r>
              <a:rPr lang="pt-BR" sz="1600" dirty="0"/>
              <a:t>, conforme o Decreto nº 2.655/1998.</a:t>
            </a:r>
          </a:p>
          <a:p>
            <a:pPr lvl="1" algn="just">
              <a:lnSpc>
                <a:spcPts val="2400"/>
              </a:lnSpc>
              <a:spcBef>
                <a:spcPts val="300"/>
              </a:spcBef>
              <a:spcAft>
                <a:spcPts val="300"/>
              </a:spcAft>
            </a:pPr>
            <a:r>
              <a:rPr lang="pt-BR" sz="1600" dirty="0"/>
              <a:t>120 das 150 usinas hidrelétricas da configuração de referência.</a:t>
            </a:r>
          </a:p>
          <a:p>
            <a:pPr lvl="2" algn="just">
              <a:lnSpc>
                <a:spcPts val="2400"/>
              </a:lnSpc>
              <a:spcBef>
                <a:spcPts val="300"/>
              </a:spcBef>
              <a:spcAft>
                <a:spcPts val="300"/>
              </a:spcAft>
              <a:buFont typeface="Wingdings" panose="05000000000000000000" pitchFamily="2" charset="2"/>
              <a:buChar char="ü"/>
            </a:pPr>
            <a:r>
              <a:rPr lang="pt-BR" sz="1400" b="1" dirty="0">
                <a:solidFill>
                  <a:srgbClr val="DABC00"/>
                </a:solidFill>
              </a:rPr>
              <a:t>80% </a:t>
            </a:r>
            <a:r>
              <a:rPr lang="pt-BR" sz="1400" dirty="0"/>
              <a:t>do parque gerador hidrelétrico despachado centralizadamente.</a:t>
            </a:r>
          </a:p>
          <a:p>
            <a:pPr lvl="2" algn="just">
              <a:lnSpc>
                <a:spcPts val="2400"/>
              </a:lnSpc>
              <a:spcBef>
                <a:spcPts val="300"/>
              </a:spcBef>
              <a:spcAft>
                <a:spcPts val="300"/>
              </a:spcAft>
              <a:buFont typeface="Wingdings" panose="05000000000000000000" pitchFamily="2" charset="2"/>
              <a:buChar char="ü"/>
            </a:pPr>
            <a:r>
              <a:rPr lang="pt-BR" sz="1400" dirty="0"/>
              <a:t>Montante de </a:t>
            </a:r>
            <a:r>
              <a:rPr lang="pt-BR" sz="1400" b="1" dirty="0">
                <a:solidFill>
                  <a:srgbClr val="3B67AE"/>
                </a:solidFill>
              </a:rPr>
              <a:t>35.675,7 MW médios</a:t>
            </a:r>
            <a:r>
              <a:rPr lang="pt-BR" sz="1400" dirty="0"/>
              <a:t>.</a:t>
            </a:r>
          </a:p>
          <a:p>
            <a:pPr lvl="1" algn="just">
              <a:lnSpc>
                <a:spcPts val="2400"/>
              </a:lnSpc>
              <a:spcBef>
                <a:spcPts val="300"/>
              </a:spcBef>
              <a:spcAft>
                <a:spcPts val="300"/>
              </a:spcAft>
            </a:pPr>
            <a:r>
              <a:rPr lang="pt-BR" sz="1600" dirty="0"/>
              <a:t>Redução de </a:t>
            </a:r>
            <a:r>
              <a:rPr lang="pt-BR" sz="1600" b="1" dirty="0">
                <a:solidFill>
                  <a:srgbClr val="00973A"/>
                </a:solidFill>
              </a:rPr>
              <a:t>3,54%</a:t>
            </a:r>
            <a:r>
              <a:rPr lang="pt-BR" sz="1600" dirty="0"/>
              <a:t>, equivalente a </a:t>
            </a:r>
            <a:r>
              <a:rPr lang="pt-BR" sz="1600" b="1" dirty="0">
                <a:solidFill>
                  <a:srgbClr val="DABC00"/>
                </a:solidFill>
              </a:rPr>
              <a:t>1.261,3 MW médios</a:t>
            </a:r>
            <a:r>
              <a:rPr lang="pt-BR" sz="1600" dirty="0"/>
              <a:t>, passando a vigorar a partir de 1º janeiro de 2023.</a:t>
            </a:r>
          </a:p>
          <a:p>
            <a:pPr lvl="1" algn="just">
              <a:lnSpc>
                <a:spcPts val="2400"/>
              </a:lnSpc>
              <a:spcBef>
                <a:spcPts val="300"/>
              </a:spcBef>
              <a:spcAft>
                <a:spcPts val="300"/>
              </a:spcAft>
            </a:pPr>
            <a:r>
              <a:rPr lang="pt-BR" sz="1600" b="1" dirty="0">
                <a:solidFill>
                  <a:srgbClr val="3B67AE"/>
                </a:solidFill>
              </a:rPr>
              <a:t>Principais Benefícios</a:t>
            </a:r>
            <a:r>
              <a:rPr lang="pt-BR" sz="1600" dirty="0"/>
              <a:t>:</a:t>
            </a:r>
          </a:p>
          <a:p>
            <a:pPr lvl="2" algn="just">
              <a:lnSpc>
                <a:spcPts val="2400"/>
              </a:lnSpc>
              <a:spcBef>
                <a:spcPts val="300"/>
              </a:spcBef>
              <a:spcAft>
                <a:spcPts val="300"/>
              </a:spcAft>
              <a:buFont typeface="Wingdings" panose="05000000000000000000" pitchFamily="2" charset="2"/>
              <a:buChar char="ü"/>
            </a:pPr>
            <a:r>
              <a:rPr lang="pt-BR" sz="1400" dirty="0"/>
              <a:t>Fortalecimento da adequabilidade da oferta do sistema e das operações de comercialização.</a:t>
            </a:r>
          </a:p>
          <a:p>
            <a:pPr lvl="2" algn="just">
              <a:lnSpc>
                <a:spcPts val="2400"/>
              </a:lnSpc>
              <a:spcBef>
                <a:spcPts val="300"/>
              </a:spcBef>
              <a:spcAft>
                <a:spcPts val="300"/>
              </a:spcAft>
              <a:buFont typeface="Wingdings" panose="05000000000000000000" pitchFamily="2" charset="2"/>
              <a:buChar char="ü"/>
            </a:pPr>
            <a:r>
              <a:rPr lang="pt-BR" sz="1400" dirty="0"/>
              <a:t>Previsibilidade, transparência e segurança jurídica ao setor.</a:t>
            </a:r>
          </a:p>
          <a:p>
            <a:pPr lvl="2" algn="just">
              <a:lnSpc>
                <a:spcPts val="2400"/>
              </a:lnSpc>
              <a:spcBef>
                <a:spcPts val="300"/>
              </a:spcBef>
              <a:spcAft>
                <a:spcPts val="300"/>
              </a:spcAft>
              <a:buFont typeface="Wingdings" panose="05000000000000000000" pitchFamily="2" charset="2"/>
              <a:buChar char="ü"/>
            </a:pPr>
            <a:r>
              <a:rPr lang="pt-BR" sz="1400" dirty="0"/>
              <a:t>Melhoria na eficiência alocativa (por meio da redução de distorções do sistema), propiciando redução das tarifas de energia ao consumidor final.</a:t>
            </a:r>
            <a:endParaRPr lang="pt-BR" sz="1600" dirty="0"/>
          </a:p>
        </p:txBody>
      </p:sp>
      <p:pic>
        <p:nvPicPr>
          <p:cNvPr id="3" name="Gráfico 2">
            <a:extLst>
              <a:ext uri="{FF2B5EF4-FFF2-40B4-BE49-F238E27FC236}">
                <a16:creationId xmlns:a16="http://schemas.microsoft.com/office/drawing/2014/main" id="{EA366861-3AF5-E23F-F631-880CADB3203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20864" y="1397018"/>
            <a:ext cx="4063964" cy="4063964"/>
          </a:xfrm>
          <a:prstGeom prst="rect">
            <a:avLst/>
          </a:prstGeom>
        </p:spPr>
      </p:pic>
      <p:pic>
        <p:nvPicPr>
          <p:cNvPr id="10" name="Imagem 9">
            <a:extLst>
              <a:ext uri="{FF2B5EF4-FFF2-40B4-BE49-F238E27FC236}">
                <a16:creationId xmlns:a16="http://schemas.microsoft.com/office/drawing/2014/main" id="{F2F755D8-ECDC-F34E-0F95-5ECE59E1A6CF}"/>
              </a:ext>
            </a:extLst>
          </p:cNvPr>
          <p:cNvPicPr>
            <a:picLocks noChangeAspect="1"/>
          </p:cNvPicPr>
          <p:nvPr/>
        </p:nvPicPr>
        <p:blipFill>
          <a:blip r:embed="rId6"/>
          <a:stretch>
            <a:fillRect/>
          </a:stretch>
        </p:blipFill>
        <p:spPr>
          <a:xfrm>
            <a:off x="8293394" y="1860698"/>
            <a:ext cx="3115341" cy="3136604"/>
          </a:xfrm>
          <a:prstGeom prst="ellipse">
            <a:avLst/>
          </a:prstGeom>
        </p:spPr>
      </p:pic>
      <p:sp>
        <p:nvSpPr>
          <p:cNvPr id="11" name="CaixaDeTexto 10">
            <a:extLst>
              <a:ext uri="{FF2B5EF4-FFF2-40B4-BE49-F238E27FC236}">
                <a16:creationId xmlns:a16="http://schemas.microsoft.com/office/drawing/2014/main" id="{58FC0EF7-0EEE-44A6-A764-DC5C34D066EF}"/>
              </a:ext>
            </a:extLst>
          </p:cNvPr>
          <p:cNvSpPr txBox="1"/>
          <p:nvPr/>
        </p:nvSpPr>
        <p:spPr>
          <a:xfrm>
            <a:off x="714433" y="426436"/>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Realizações</a:t>
            </a:r>
            <a:endParaRPr lang="pt-BR" sz="2400" dirty="0">
              <a:solidFill>
                <a:schemeClr val="tx1">
                  <a:lumMod val="75000"/>
                  <a:lumOff val="25000"/>
                </a:schemeClr>
              </a:solidFill>
            </a:endParaRPr>
          </a:p>
        </p:txBody>
      </p:sp>
      <p:cxnSp>
        <p:nvCxnSpPr>
          <p:cNvPr id="12" name="Conector reto 11"/>
          <p:cNvCxnSpPr/>
          <p:nvPr/>
        </p:nvCxnSpPr>
        <p:spPr>
          <a:xfrm flipV="1">
            <a:off x="644783" y="813747"/>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0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755998" y="805433"/>
            <a:ext cx="10168128" cy="695037"/>
          </a:xfrm>
        </p:spPr>
        <p:txBody>
          <a:bodyPr>
            <a:normAutofit/>
          </a:bodyPr>
          <a:lstStyle/>
          <a:p>
            <a:pPr>
              <a:lnSpc>
                <a:spcPct val="100000"/>
              </a:lnSpc>
              <a:spcBef>
                <a:spcPts val="0"/>
              </a:spcBef>
              <a:defRPr/>
            </a:pPr>
            <a:r>
              <a:rPr lang="pt-BR" sz="2400" b="1" dirty="0">
                <a:solidFill>
                  <a:schemeClr val="tx1">
                    <a:lumMod val="65000"/>
                    <a:lumOff val="35000"/>
                  </a:schemeClr>
                </a:solidFill>
                <a:latin typeface="Arial Black" panose="020B0A04020102020204" pitchFamily="34" charset="0"/>
                <a:ea typeface="+mn-ea"/>
                <a:cs typeface="+mn-cs"/>
              </a:rPr>
              <a:t>Geração de Energia Elétrica Offshore</a:t>
            </a: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sp>
        <p:nvSpPr>
          <p:cNvPr id="30" name="Espaço Reservado para Conteúdo 2">
            <a:extLst>
              <a:ext uri="{FF2B5EF4-FFF2-40B4-BE49-F238E27FC236}">
                <a16:creationId xmlns:a16="http://schemas.microsoft.com/office/drawing/2014/main" id="{4426F2FC-6D9C-4D63-A761-83FEB42DBA0D}"/>
              </a:ext>
            </a:extLst>
          </p:cNvPr>
          <p:cNvSpPr>
            <a:spLocks noGrp="1"/>
          </p:cNvSpPr>
          <p:nvPr>
            <p:ph idx="1"/>
          </p:nvPr>
        </p:nvSpPr>
        <p:spPr>
          <a:xfrm>
            <a:off x="63149" y="1319592"/>
            <a:ext cx="7526765" cy="4806976"/>
          </a:xfrm>
        </p:spPr>
        <p:txBody>
          <a:bodyPr>
            <a:noAutofit/>
          </a:bodyPr>
          <a:lstStyle/>
          <a:p>
            <a:pPr lvl="1" algn="just">
              <a:lnSpc>
                <a:spcPts val="2400"/>
              </a:lnSpc>
              <a:spcBef>
                <a:spcPts val="200"/>
              </a:spcBef>
              <a:spcAft>
                <a:spcPts val="1200"/>
              </a:spcAft>
            </a:pPr>
            <a:r>
              <a:rPr lang="pt-BR" sz="1600" b="1" dirty="0">
                <a:solidFill>
                  <a:srgbClr val="3B67AE"/>
                </a:solidFill>
              </a:rPr>
              <a:t>Decreto </a:t>
            </a:r>
            <a:r>
              <a:rPr lang="pt-BR" sz="1600" b="1" dirty="0" smtClean="0">
                <a:solidFill>
                  <a:srgbClr val="3B67AE"/>
                </a:solidFill>
              </a:rPr>
              <a:t>10.946/2022: </a:t>
            </a:r>
            <a:r>
              <a:rPr lang="pt-BR" sz="1600" dirty="0" smtClean="0"/>
              <a:t>cessão </a:t>
            </a:r>
            <a:r>
              <a:rPr lang="pt-BR" sz="1600" dirty="0"/>
              <a:t>de uso de espaços físicos e o aproveitamento dos recursos naturais em águas interiores de domínio da União, no mar territorial, na zona econômica exclusiva e na plataforma </a:t>
            </a:r>
            <a:r>
              <a:rPr lang="pt-BR" sz="1600" dirty="0" smtClean="0"/>
              <a:t>continental.</a:t>
            </a:r>
            <a:endParaRPr lang="pt-BR" sz="1600" dirty="0"/>
          </a:p>
          <a:p>
            <a:pPr lvl="1" algn="just">
              <a:lnSpc>
                <a:spcPts val="2400"/>
              </a:lnSpc>
              <a:spcBef>
                <a:spcPts val="200"/>
              </a:spcBef>
              <a:spcAft>
                <a:spcPts val="200"/>
              </a:spcAft>
            </a:pPr>
            <a:r>
              <a:rPr lang="pt-BR" sz="1600" dirty="0"/>
              <a:t>Normativos publicados (Consultas Públicas 134/2022 e nº 135/2022):</a:t>
            </a:r>
          </a:p>
          <a:p>
            <a:pPr lvl="2" algn="just">
              <a:lnSpc>
                <a:spcPts val="2400"/>
              </a:lnSpc>
              <a:spcBef>
                <a:spcPts val="200"/>
              </a:spcBef>
              <a:spcAft>
                <a:spcPts val="200"/>
              </a:spcAft>
              <a:buFont typeface="Wingdings" panose="05000000000000000000" pitchFamily="2" charset="2"/>
              <a:buChar char="ü"/>
            </a:pPr>
            <a:r>
              <a:rPr lang="pt-BR" sz="1400" b="1" dirty="0">
                <a:solidFill>
                  <a:srgbClr val="00973A"/>
                </a:solidFill>
              </a:rPr>
              <a:t>Portaria 52/GM/MME</a:t>
            </a:r>
            <a:r>
              <a:rPr lang="pt-BR" sz="1400" dirty="0"/>
              <a:t>: </a:t>
            </a:r>
            <a:r>
              <a:rPr lang="pt-BR" sz="1400" dirty="0" smtClean="0"/>
              <a:t>normas </a:t>
            </a:r>
            <a:r>
              <a:rPr lang="pt-BR" sz="1400" dirty="0"/>
              <a:t>e procedimentos </a:t>
            </a:r>
            <a:r>
              <a:rPr lang="pt-BR" sz="1400" dirty="0" smtClean="0"/>
              <a:t>relativos </a:t>
            </a:r>
            <a:r>
              <a:rPr lang="pt-BR" sz="1400" dirty="0"/>
              <a:t>à </a:t>
            </a:r>
            <a:r>
              <a:rPr lang="pt-BR" sz="1400" b="1" dirty="0">
                <a:solidFill>
                  <a:srgbClr val="00973A"/>
                </a:solidFill>
              </a:rPr>
              <a:t>cessão de uso onerosa </a:t>
            </a:r>
            <a:r>
              <a:rPr lang="pt-BR" sz="1400" dirty="0"/>
              <a:t>para exploração de energia elétrica offshore e delegações ANEEL.</a:t>
            </a:r>
          </a:p>
          <a:p>
            <a:pPr lvl="2" algn="just">
              <a:lnSpc>
                <a:spcPts val="2400"/>
              </a:lnSpc>
              <a:spcBef>
                <a:spcPts val="200"/>
              </a:spcBef>
              <a:spcAft>
                <a:spcPts val="200"/>
              </a:spcAft>
              <a:buFont typeface="Wingdings" panose="05000000000000000000" pitchFamily="2" charset="2"/>
              <a:buChar char="ü"/>
            </a:pPr>
            <a:r>
              <a:rPr lang="pt-BR" sz="1400" b="1" dirty="0">
                <a:solidFill>
                  <a:srgbClr val="DABC00"/>
                </a:solidFill>
              </a:rPr>
              <a:t>Portaria Interministerial MME/MMA 03/2022</a:t>
            </a:r>
            <a:r>
              <a:rPr lang="pt-BR" sz="1400" dirty="0"/>
              <a:t>: </a:t>
            </a:r>
            <a:r>
              <a:rPr lang="pt-BR" sz="1400" dirty="0" smtClean="0"/>
              <a:t>criação do </a:t>
            </a:r>
            <a:r>
              <a:rPr lang="pt-BR" sz="1400" b="1" dirty="0">
                <a:solidFill>
                  <a:srgbClr val="DABC00"/>
                </a:solidFill>
              </a:rPr>
              <a:t>Portal Único</a:t>
            </a:r>
            <a:r>
              <a:rPr lang="pt-BR" sz="1400" dirty="0"/>
              <a:t> de Gestão do Uso das Áreas Offshore (ferramenta digital, on-line e pública).</a:t>
            </a:r>
          </a:p>
          <a:p>
            <a:pPr lvl="1" algn="just">
              <a:lnSpc>
                <a:spcPts val="2400"/>
              </a:lnSpc>
              <a:spcBef>
                <a:spcPts val="200"/>
              </a:spcBef>
              <a:spcAft>
                <a:spcPts val="200"/>
              </a:spcAft>
            </a:pPr>
            <a:r>
              <a:rPr lang="pt-BR" sz="1600" b="1" dirty="0" smtClean="0">
                <a:solidFill>
                  <a:srgbClr val="3B67AE"/>
                </a:solidFill>
              </a:rPr>
              <a:t>Próximos </a:t>
            </a:r>
            <a:r>
              <a:rPr lang="pt-BR" sz="1600" b="1" dirty="0">
                <a:solidFill>
                  <a:srgbClr val="3B67AE"/>
                </a:solidFill>
              </a:rPr>
              <a:t>Passos</a:t>
            </a:r>
            <a:r>
              <a:rPr lang="pt-BR" sz="1600" dirty="0"/>
              <a:t>:</a:t>
            </a:r>
          </a:p>
          <a:p>
            <a:pPr lvl="2" algn="just">
              <a:lnSpc>
                <a:spcPts val="2400"/>
              </a:lnSpc>
              <a:spcBef>
                <a:spcPts val="200"/>
              </a:spcBef>
              <a:spcAft>
                <a:spcPts val="200"/>
              </a:spcAft>
              <a:buFont typeface="Wingdings" panose="05000000000000000000" pitchFamily="2" charset="2"/>
              <a:buChar char="ü"/>
            </a:pPr>
            <a:r>
              <a:rPr lang="pt-BR" sz="1400" dirty="0"/>
              <a:t>Publicação das portarias com orientações e definições referentes a: </a:t>
            </a:r>
          </a:p>
          <a:p>
            <a:pPr lvl="3" algn="just">
              <a:lnSpc>
                <a:spcPts val="2400"/>
              </a:lnSpc>
              <a:spcBef>
                <a:spcPts val="200"/>
              </a:spcBef>
              <a:spcAft>
                <a:spcPts val="200"/>
              </a:spcAft>
            </a:pPr>
            <a:r>
              <a:rPr lang="pt-BR" sz="1400" dirty="0"/>
              <a:t>Metodologia para cálculo do valor devido à União pelo uso do bem público; </a:t>
            </a:r>
          </a:p>
          <a:p>
            <a:pPr lvl="3" algn="just">
              <a:lnSpc>
                <a:spcPts val="2400"/>
              </a:lnSpc>
              <a:spcBef>
                <a:spcPts val="200"/>
              </a:spcBef>
              <a:spcAft>
                <a:spcPts val="200"/>
              </a:spcAft>
            </a:pPr>
            <a:r>
              <a:rPr lang="pt-BR" sz="1400" dirty="0"/>
              <a:t>Limite máximo de área a ser cedida em um mesmo </a:t>
            </a:r>
            <a:r>
              <a:rPr lang="pt-BR" sz="1400" dirty="0" smtClean="0"/>
              <a:t>contrato.</a:t>
            </a:r>
            <a:endParaRPr lang="pt-BR" sz="1400" dirty="0"/>
          </a:p>
          <a:p>
            <a:pPr lvl="2" algn="just">
              <a:lnSpc>
                <a:spcPts val="2400"/>
              </a:lnSpc>
              <a:spcBef>
                <a:spcPts val="200"/>
              </a:spcBef>
              <a:spcAft>
                <a:spcPts val="200"/>
              </a:spcAft>
              <a:buFont typeface="Wingdings" panose="05000000000000000000" pitchFamily="2" charset="2"/>
              <a:buChar char="ü"/>
            </a:pPr>
            <a:r>
              <a:rPr lang="pt-BR" sz="1400" dirty="0"/>
              <a:t>Abertura de </a:t>
            </a:r>
            <a:r>
              <a:rPr lang="pt-BR" sz="1400" b="1" dirty="0">
                <a:solidFill>
                  <a:srgbClr val="00973A"/>
                </a:solidFill>
              </a:rPr>
              <a:t>Consulta Pública </a:t>
            </a:r>
            <a:r>
              <a:rPr lang="pt-BR" sz="1400" dirty="0"/>
              <a:t>da portaria de P&amp;D (cessão de áreas gratuitas).</a:t>
            </a:r>
          </a:p>
        </p:txBody>
      </p:sp>
      <p:pic>
        <p:nvPicPr>
          <p:cNvPr id="3" name="Gráfico 2">
            <a:extLst>
              <a:ext uri="{FF2B5EF4-FFF2-40B4-BE49-F238E27FC236}">
                <a16:creationId xmlns:a16="http://schemas.microsoft.com/office/drawing/2014/main" id="{F6421F17-FE2C-EF97-7815-A78C005BA74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820864" y="1397018"/>
            <a:ext cx="4063964" cy="4063964"/>
          </a:xfrm>
          <a:prstGeom prst="rect">
            <a:avLst/>
          </a:prstGeom>
        </p:spPr>
      </p:pic>
      <p:pic>
        <p:nvPicPr>
          <p:cNvPr id="9" name="Imagem 8">
            <a:extLst>
              <a:ext uri="{FF2B5EF4-FFF2-40B4-BE49-F238E27FC236}">
                <a16:creationId xmlns:a16="http://schemas.microsoft.com/office/drawing/2014/main" id="{6AC75282-E91C-7CED-B9D5-7B80052BD5BD}"/>
              </a:ext>
            </a:extLst>
          </p:cNvPr>
          <p:cNvPicPr>
            <a:picLocks noChangeAspect="1"/>
          </p:cNvPicPr>
          <p:nvPr/>
        </p:nvPicPr>
        <p:blipFill>
          <a:blip r:embed="rId6"/>
          <a:stretch>
            <a:fillRect/>
          </a:stretch>
        </p:blipFill>
        <p:spPr>
          <a:xfrm>
            <a:off x="8282763" y="1840114"/>
            <a:ext cx="3136604" cy="3231615"/>
          </a:xfrm>
          <a:prstGeom prst="ellipse">
            <a:avLst/>
          </a:prstGeom>
        </p:spPr>
      </p:pic>
      <p:sp>
        <p:nvSpPr>
          <p:cNvPr id="10" name="CaixaDeTexto 9">
            <a:extLst>
              <a:ext uri="{FF2B5EF4-FFF2-40B4-BE49-F238E27FC236}">
                <a16:creationId xmlns:a16="http://schemas.microsoft.com/office/drawing/2014/main" id="{58FC0EF7-0EEE-44A6-A764-DC5C34D066EF}"/>
              </a:ext>
            </a:extLst>
          </p:cNvPr>
          <p:cNvSpPr txBox="1"/>
          <p:nvPr/>
        </p:nvSpPr>
        <p:spPr>
          <a:xfrm>
            <a:off x="755998" y="4181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cxnSp>
        <p:nvCxnSpPr>
          <p:cNvPr id="11" name="Conector reto 10"/>
          <p:cNvCxnSpPr/>
          <p:nvPr/>
        </p:nvCxnSpPr>
        <p:spPr>
          <a:xfrm flipV="1">
            <a:off x="669722" y="8054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8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áfico 2">
            <a:extLst>
              <a:ext uri="{FF2B5EF4-FFF2-40B4-BE49-F238E27FC236}">
                <a16:creationId xmlns:a16="http://schemas.microsoft.com/office/drawing/2014/main" id="{F6421F17-FE2C-EF97-7815-A78C005BA746}"/>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4064018" y="1397018"/>
            <a:ext cx="4063964" cy="4063964"/>
          </a:xfrm>
          <a:prstGeom prst="rect">
            <a:avLst/>
          </a:prstGeom>
        </p:spPr>
      </p:pic>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747686" y="846998"/>
            <a:ext cx="10578514" cy="695037"/>
          </a:xfrm>
        </p:spPr>
        <p:txBody>
          <a:bodyPr>
            <a:normAutofit/>
          </a:bodyPr>
          <a:lstStyle/>
          <a:p>
            <a:pPr>
              <a:lnSpc>
                <a:spcPct val="100000"/>
              </a:lnSpc>
              <a:spcBef>
                <a:spcPts val="0"/>
              </a:spcBef>
              <a:defRPr/>
            </a:pPr>
            <a:r>
              <a:rPr lang="pt-BR" sz="2400" b="1" dirty="0">
                <a:solidFill>
                  <a:schemeClr val="tx1">
                    <a:lumMod val="65000"/>
                    <a:lumOff val="35000"/>
                  </a:schemeClr>
                </a:solidFill>
                <a:latin typeface="Arial Black" panose="020B0A04020102020204" pitchFamily="34" charset="0"/>
                <a:ea typeface="+mn-ea"/>
                <a:cs typeface="+mn-cs"/>
              </a:rPr>
              <a:t>REIDI e </a:t>
            </a:r>
            <a:r>
              <a:rPr lang="pt-BR" sz="2400" b="1" dirty="0" smtClean="0">
                <a:solidFill>
                  <a:schemeClr val="tx1">
                    <a:lumMod val="65000"/>
                    <a:lumOff val="35000"/>
                  </a:schemeClr>
                </a:solidFill>
                <a:latin typeface="Arial Black" panose="020B0A04020102020204" pitchFamily="34" charset="0"/>
                <a:ea typeface="+mn-ea"/>
                <a:cs typeface="+mn-cs"/>
              </a:rPr>
              <a:t>Debentures Incentivadas</a:t>
            </a:r>
            <a:endParaRPr lang="pt-BR" sz="2400" b="1" dirty="0">
              <a:solidFill>
                <a:schemeClr val="tx1">
                  <a:lumMod val="65000"/>
                  <a:lumOff val="35000"/>
                </a:schemeClr>
              </a:solidFill>
              <a:latin typeface="Arial Black" panose="020B0A04020102020204" pitchFamily="34" charset="0"/>
              <a:ea typeface="+mn-ea"/>
              <a:cs typeface="+mn-cs"/>
            </a:endParaRP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sp>
        <p:nvSpPr>
          <p:cNvPr id="10" name="Espaço Reservado para Conteúdo 2">
            <a:extLst>
              <a:ext uri="{FF2B5EF4-FFF2-40B4-BE49-F238E27FC236}">
                <a16:creationId xmlns:a16="http://schemas.microsoft.com/office/drawing/2014/main" id="{4426F2FC-6D9C-4D63-A761-83FEB42DBA0D}"/>
              </a:ext>
            </a:extLst>
          </p:cNvPr>
          <p:cNvSpPr>
            <a:spLocks noGrp="1"/>
          </p:cNvSpPr>
          <p:nvPr>
            <p:ph idx="1"/>
          </p:nvPr>
        </p:nvSpPr>
        <p:spPr>
          <a:xfrm>
            <a:off x="8183476" y="2276765"/>
            <a:ext cx="4008525" cy="2394103"/>
          </a:xfrm>
        </p:spPr>
        <p:txBody>
          <a:bodyPr>
            <a:noAutofit/>
          </a:bodyPr>
          <a:lstStyle/>
          <a:p>
            <a:pPr algn="just">
              <a:lnSpc>
                <a:spcPts val="2400"/>
              </a:lnSpc>
              <a:spcBef>
                <a:spcPts val="200"/>
              </a:spcBef>
              <a:spcAft>
                <a:spcPts val="1200"/>
              </a:spcAft>
            </a:pPr>
            <a:r>
              <a:rPr lang="pt-BR" sz="1800" b="1" dirty="0" smtClean="0">
                <a:solidFill>
                  <a:srgbClr val="00973A"/>
                </a:solidFill>
              </a:rPr>
              <a:t>Debentures Incentivadas</a:t>
            </a:r>
          </a:p>
          <a:p>
            <a:pPr marL="457200" lvl="1" indent="0" algn="ctr">
              <a:lnSpc>
                <a:spcPts val="2400"/>
              </a:lnSpc>
              <a:spcBef>
                <a:spcPts val="200"/>
              </a:spcBef>
              <a:spcAft>
                <a:spcPts val="1200"/>
              </a:spcAft>
              <a:buNone/>
            </a:pPr>
            <a:r>
              <a:rPr lang="pt-BR" sz="1600" b="1" u="sng" dirty="0" smtClean="0">
                <a:solidFill>
                  <a:srgbClr val="DABC00"/>
                </a:solidFill>
              </a:rPr>
              <a:t>Portaria </a:t>
            </a:r>
            <a:r>
              <a:rPr lang="pt-BR" sz="1600" b="1" u="sng" dirty="0">
                <a:solidFill>
                  <a:srgbClr val="DABC00"/>
                </a:solidFill>
              </a:rPr>
              <a:t>Normativa nº 53/GM/MME</a:t>
            </a:r>
            <a:r>
              <a:rPr lang="pt-BR" sz="1600" b="1" dirty="0">
                <a:solidFill>
                  <a:srgbClr val="DABC00"/>
                </a:solidFill>
              </a:rPr>
              <a:t> </a:t>
            </a:r>
            <a:endParaRPr lang="pt-BR" sz="1600" b="1" dirty="0" smtClean="0">
              <a:solidFill>
                <a:srgbClr val="DABC00"/>
              </a:solidFill>
            </a:endParaRPr>
          </a:p>
          <a:p>
            <a:pPr marL="457200" lvl="1" indent="0" algn="ctr">
              <a:lnSpc>
                <a:spcPts val="2400"/>
              </a:lnSpc>
              <a:spcBef>
                <a:spcPts val="200"/>
              </a:spcBef>
              <a:spcAft>
                <a:spcPts val="200"/>
              </a:spcAft>
              <a:buNone/>
            </a:pPr>
            <a:r>
              <a:rPr lang="pt-BR" sz="1600" dirty="0" smtClean="0"/>
              <a:t>Inclusão </a:t>
            </a:r>
            <a:r>
              <a:rPr lang="pt-BR" sz="1600" dirty="0"/>
              <a:t>de projetos de </a:t>
            </a:r>
            <a:r>
              <a:rPr lang="pt-BR" sz="1600" b="1" dirty="0">
                <a:solidFill>
                  <a:srgbClr val="446EB2"/>
                </a:solidFill>
              </a:rPr>
              <a:t>melhorias de transmissão</a:t>
            </a:r>
            <a:r>
              <a:rPr lang="pt-BR" sz="1600" dirty="0"/>
              <a:t> como Prioritários para fins de emissão de </a:t>
            </a:r>
            <a:r>
              <a:rPr lang="pt-BR" sz="1600" b="1" dirty="0">
                <a:solidFill>
                  <a:srgbClr val="446EB2"/>
                </a:solidFill>
              </a:rPr>
              <a:t>Debêntures </a:t>
            </a:r>
            <a:r>
              <a:rPr lang="pt-BR" sz="1600" b="1" dirty="0" smtClean="0">
                <a:solidFill>
                  <a:srgbClr val="446EB2"/>
                </a:solidFill>
              </a:rPr>
              <a:t>Incentivadas</a:t>
            </a:r>
            <a:r>
              <a:rPr lang="pt-BR" sz="1600" dirty="0"/>
              <a:t>.</a:t>
            </a:r>
            <a:endParaRPr lang="pt-BR" sz="1800" dirty="0"/>
          </a:p>
          <a:p>
            <a:pPr algn="just">
              <a:lnSpc>
                <a:spcPts val="2400"/>
              </a:lnSpc>
              <a:spcBef>
                <a:spcPts val="200"/>
              </a:spcBef>
              <a:spcAft>
                <a:spcPts val="200"/>
              </a:spcAft>
              <a:buFont typeface="Wingdings" panose="05000000000000000000" pitchFamily="2" charset="2"/>
              <a:buChar char="§"/>
            </a:pPr>
            <a:endParaRPr lang="pt-BR" sz="1800" dirty="0"/>
          </a:p>
          <a:p>
            <a:pPr marL="0" indent="0" algn="just">
              <a:lnSpc>
                <a:spcPts val="2400"/>
              </a:lnSpc>
              <a:spcBef>
                <a:spcPts val="600"/>
              </a:spcBef>
              <a:spcAft>
                <a:spcPts val="600"/>
              </a:spcAft>
              <a:buNone/>
            </a:pPr>
            <a:endParaRPr lang="pt-BR" sz="1800" dirty="0"/>
          </a:p>
        </p:txBody>
      </p:sp>
      <p:pic>
        <p:nvPicPr>
          <p:cNvPr id="3" name="Imagem 2">
            <a:extLst>
              <a:ext uri="{FF2B5EF4-FFF2-40B4-BE49-F238E27FC236}">
                <a16:creationId xmlns:a16="http://schemas.microsoft.com/office/drawing/2014/main" id="{DB741ABE-F558-0F84-8F99-45F4E50DB83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4956" y="-139917"/>
            <a:ext cx="1957935" cy="1957935"/>
          </a:xfrm>
          <a:prstGeom prst="rect">
            <a:avLst/>
          </a:prstGeom>
        </p:spPr>
      </p:pic>
      <p:sp>
        <p:nvSpPr>
          <p:cNvPr id="11" name="Espaço Reservado para Conteúdo 2">
            <a:extLst>
              <a:ext uri="{FF2B5EF4-FFF2-40B4-BE49-F238E27FC236}">
                <a16:creationId xmlns:a16="http://schemas.microsoft.com/office/drawing/2014/main" id="{4426F2FC-6D9C-4D63-A761-83FEB42DBA0D}"/>
              </a:ext>
            </a:extLst>
          </p:cNvPr>
          <p:cNvSpPr txBox="1">
            <a:spLocks/>
          </p:cNvSpPr>
          <p:nvPr/>
        </p:nvSpPr>
        <p:spPr>
          <a:xfrm>
            <a:off x="56302" y="2276765"/>
            <a:ext cx="4119458" cy="2394103"/>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400"/>
              </a:lnSpc>
              <a:spcBef>
                <a:spcPts val="200"/>
              </a:spcBef>
              <a:spcAft>
                <a:spcPts val="1200"/>
              </a:spcAft>
            </a:pPr>
            <a:r>
              <a:rPr lang="pt-BR" sz="1800" b="1" dirty="0" smtClean="0">
                <a:solidFill>
                  <a:srgbClr val="00973A"/>
                </a:solidFill>
              </a:rPr>
              <a:t>REIDI</a:t>
            </a:r>
            <a:endParaRPr lang="pt-BR" sz="1800" b="1" dirty="0">
              <a:solidFill>
                <a:srgbClr val="00973A"/>
              </a:solidFill>
            </a:endParaRPr>
          </a:p>
          <a:p>
            <a:pPr marL="457200" lvl="1" indent="0" algn="ctr">
              <a:lnSpc>
                <a:spcPts val="2400"/>
              </a:lnSpc>
              <a:spcBef>
                <a:spcPts val="200"/>
              </a:spcBef>
              <a:spcAft>
                <a:spcPts val="1200"/>
              </a:spcAft>
              <a:buNone/>
            </a:pPr>
            <a:r>
              <a:rPr lang="pt-BR" sz="1600" b="1" u="sng" dirty="0">
                <a:solidFill>
                  <a:srgbClr val="DABC00"/>
                </a:solidFill>
              </a:rPr>
              <a:t>Alteração da Portaria de REIDI</a:t>
            </a:r>
          </a:p>
          <a:p>
            <a:pPr marL="457200" lvl="1" indent="0" algn="ctr">
              <a:lnSpc>
                <a:spcPts val="2400"/>
              </a:lnSpc>
              <a:spcBef>
                <a:spcPts val="200"/>
              </a:spcBef>
              <a:spcAft>
                <a:spcPts val="200"/>
              </a:spcAft>
              <a:buNone/>
            </a:pPr>
            <a:r>
              <a:rPr lang="pt-BR" sz="1600" dirty="0"/>
              <a:t>Exclusão desse regime em projetos de </a:t>
            </a:r>
            <a:r>
              <a:rPr lang="pt-BR" sz="1600" b="1" dirty="0">
                <a:solidFill>
                  <a:srgbClr val="3B67AE"/>
                </a:solidFill>
              </a:rPr>
              <a:t>reforços e de melhoria de transmissão</a:t>
            </a:r>
            <a:r>
              <a:rPr lang="pt-BR" sz="1600" dirty="0" smtClean="0"/>
              <a:t>.</a:t>
            </a:r>
          </a:p>
          <a:p>
            <a:pPr marL="457200" lvl="1" indent="0" algn="ctr">
              <a:lnSpc>
                <a:spcPts val="2400"/>
              </a:lnSpc>
              <a:spcBef>
                <a:spcPts val="200"/>
              </a:spcBef>
              <a:spcAft>
                <a:spcPts val="200"/>
              </a:spcAft>
              <a:buNone/>
            </a:pPr>
            <a:endParaRPr lang="pt-BR" sz="1600" b="1" dirty="0" smtClean="0">
              <a:solidFill>
                <a:srgbClr val="00973A"/>
              </a:solidFill>
            </a:endParaRPr>
          </a:p>
          <a:p>
            <a:pPr marL="457200" lvl="1" indent="0" algn="ctr">
              <a:lnSpc>
                <a:spcPts val="2400"/>
              </a:lnSpc>
              <a:spcBef>
                <a:spcPts val="200"/>
              </a:spcBef>
              <a:spcAft>
                <a:spcPts val="200"/>
              </a:spcAft>
              <a:buNone/>
            </a:pPr>
            <a:r>
              <a:rPr lang="pt-BR" sz="1600" b="1" dirty="0" smtClean="0">
                <a:solidFill>
                  <a:srgbClr val="00973A"/>
                </a:solidFill>
              </a:rPr>
              <a:t>Desburocratização</a:t>
            </a:r>
            <a:endParaRPr lang="pt-BR" sz="1800" dirty="0" smtClean="0"/>
          </a:p>
          <a:p>
            <a:pPr marL="0" indent="0" algn="just">
              <a:lnSpc>
                <a:spcPts val="2400"/>
              </a:lnSpc>
              <a:spcBef>
                <a:spcPts val="600"/>
              </a:spcBef>
              <a:spcAft>
                <a:spcPts val="600"/>
              </a:spcAft>
              <a:buFont typeface="Arial" panose="020B0604020202020204" pitchFamily="34" charset="0"/>
              <a:buNone/>
            </a:pPr>
            <a:endParaRPr lang="pt-BR" sz="1800" dirty="0"/>
          </a:p>
        </p:txBody>
      </p:sp>
      <p:sp>
        <p:nvSpPr>
          <p:cNvPr id="14" name="CaixaDeTexto 13">
            <a:extLst>
              <a:ext uri="{FF2B5EF4-FFF2-40B4-BE49-F238E27FC236}">
                <a16:creationId xmlns:a16="http://schemas.microsoft.com/office/drawing/2014/main" id="{58FC0EF7-0EEE-44A6-A764-DC5C34D066EF}"/>
              </a:ext>
            </a:extLst>
          </p:cNvPr>
          <p:cNvSpPr txBox="1"/>
          <p:nvPr/>
        </p:nvSpPr>
        <p:spPr>
          <a:xfrm>
            <a:off x="747686" y="4181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cxnSp>
        <p:nvCxnSpPr>
          <p:cNvPr id="16" name="Conector reto 15"/>
          <p:cNvCxnSpPr/>
          <p:nvPr/>
        </p:nvCxnSpPr>
        <p:spPr>
          <a:xfrm flipV="1">
            <a:off x="661410" y="788760"/>
            <a:ext cx="5672888" cy="20679"/>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tângulo: Cantos Arredondados 29">
            <a:extLst>
              <a:ext uri="{FF2B5EF4-FFF2-40B4-BE49-F238E27FC236}">
                <a16:creationId xmlns:a16="http://schemas.microsoft.com/office/drawing/2014/main" id="{27AA3F40-A54B-437D-B8B1-1992A81F881F}"/>
              </a:ext>
            </a:extLst>
          </p:cNvPr>
          <p:cNvSpPr/>
          <p:nvPr/>
        </p:nvSpPr>
        <p:spPr>
          <a:xfrm>
            <a:off x="10281067" y="441439"/>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6</a:t>
            </a:r>
            <a:endParaRPr lang="pt-BR" dirty="0"/>
          </a:p>
        </p:txBody>
      </p:sp>
      <p:sp>
        <p:nvSpPr>
          <p:cNvPr id="18" name="Retângulo: Cantos Arredondados 30">
            <a:extLst>
              <a:ext uri="{FF2B5EF4-FFF2-40B4-BE49-F238E27FC236}">
                <a16:creationId xmlns:a16="http://schemas.microsoft.com/office/drawing/2014/main" id="{8C43BBAD-9E40-4774-976E-7CDA18F5EC2E}"/>
              </a:ext>
            </a:extLst>
          </p:cNvPr>
          <p:cNvSpPr/>
          <p:nvPr/>
        </p:nvSpPr>
        <p:spPr>
          <a:xfrm>
            <a:off x="10281067" y="823680"/>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7</a:t>
            </a:r>
            <a:endParaRPr lang="pt-BR" dirty="0"/>
          </a:p>
        </p:txBody>
      </p:sp>
      <p:pic>
        <p:nvPicPr>
          <p:cNvPr id="8" name="Imagem 7"/>
          <p:cNvPicPr>
            <a:picLocks noChangeAspect="1"/>
          </p:cNvPicPr>
          <p:nvPr/>
        </p:nvPicPr>
        <p:blipFill>
          <a:blip r:embed="rId9"/>
          <a:stretch>
            <a:fillRect/>
          </a:stretch>
        </p:blipFill>
        <p:spPr>
          <a:xfrm>
            <a:off x="4530435" y="1849491"/>
            <a:ext cx="3133899" cy="3146458"/>
          </a:xfrm>
          <a:prstGeom prst="ellipse">
            <a:avLst/>
          </a:prstGeom>
        </p:spPr>
      </p:pic>
    </p:spTree>
    <p:extLst>
      <p:ext uri="{BB962C8B-B14F-4D97-AF65-F5344CB8AC3E}">
        <p14:creationId xmlns:p14="http://schemas.microsoft.com/office/powerpoint/2010/main" val="198804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747686" y="839050"/>
            <a:ext cx="10578514" cy="695037"/>
          </a:xfrm>
        </p:spPr>
        <p:txBody>
          <a:bodyPr>
            <a:normAutofit fontScale="90000"/>
          </a:bodyPr>
          <a:lstStyle/>
          <a:p>
            <a:pPr>
              <a:lnSpc>
                <a:spcPct val="100000"/>
              </a:lnSpc>
              <a:spcBef>
                <a:spcPts val="0"/>
              </a:spcBef>
              <a:defRPr/>
            </a:pPr>
            <a:r>
              <a:rPr lang="pt-BR" sz="2400" b="1" dirty="0">
                <a:solidFill>
                  <a:schemeClr val="tx1">
                    <a:lumMod val="65000"/>
                    <a:lumOff val="35000"/>
                  </a:schemeClr>
                </a:solidFill>
                <a:latin typeface="Arial Black" panose="020B0A04020102020204" pitchFamily="34" charset="0"/>
                <a:ea typeface="+mn-ea"/>
                <a:cs typeface="+mn-cs"/>
              </a:rPr>
              <a:t>Acesso de consumidores livres e autoprodutores à Rede Básica</a:t>
            </a: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sp>
        <p:nvSpPr>
          <p:cNvPr id="12" name="Espaço Reservado para Conteúdo 2">
            <a:extLst>
              <a:ext uri="{FF2B5EF4-FFF2-40B4-BE49-F238E27FC236}">
                <a16:creationId xmlns:a16="http://schemas.microsoft.com/office/drawing/2014/main" id="{8E5D45CF-E459-2606-F33D-E1D27D097225}"/>
              </a:ext>
            </a:extLst>
          </p:cNvPr>
          <p:cNvSpPr>
            <a:spLocks noGrp="1"/>
          </p:cNvSpPr>
          <p:nvPr>
            <p:ph idx="1"/>
          </p:nvPr>
        </p:nvSpPr>
        <p:spPr>
          <a:xfrm>
            <a:off x="474669" y="1562430"/>
            <a:ext cx="5294363" cy="4041676"/>
          </a:xfrm>
        </p:spPr>
        <p:txBody>
          <a:bodyPr>
            <a:noAutofit/>
          </a:bodyPr>
          <a:lstStyle/>
          <a:p>
            <a:pPr algn="just">
              <a:lnSpc>
                <a:spcPct val="150000"/>
              </a:lnSpc>
              <a:spcBef>
                <a:spcPts val="200"/>
              </a:spcBef>
              <a:spcAft>
                <a:spcPts val="200"/>
              </a:spcAft>
              <a:buFont typeface="Wingdings" panose="05000000000000000000" pitchFamily="2" charset="2"/>
              <a:buChar char="§"/>
            </a:pPr>
            <a:r>
              <a:rPr lang="pt-BR" sz="1600" dirty="0"/>
              <a:t>Modernização do </a:t>
            </a:r>
            <a:r>
              <a:rPr lang="pt-BR" sz="1600" b="1" dirty="0">
                <a:solidFill>
                  <a:srgbClr val="3B67AE"/>
                </a:solidFill>
              </a:rPr>
              <a:t>Decreto 5.597/2005 </a:t>
            </a:r>
            <a:r>
              <a:rPr lang="pt-BR" sz="1600" dirty="0"/>
              <a:t>- Acesso de consumidores livres e autoprodutores à Rede </a:t>
            </a:r>
            <a:r>
              <a:rPr lang="pt-BR" sz="1600" dirty="0" smtClean="0"/>
              <a:t>Básica.</a:t>
            </a:r>
            <a:endParaRPr lang="pt-BR" sz="1600" dirty="0"/>
          </a:p>
          <a:p>
            <a:pPr lvl="1" algn="just">
              <a:lnSpc>
                <a:spcPct val="150000"/>
              </a:lnSpc>
              <a:spcBef>
                <a:spcPts val="200"/>
              </a:spcBef>
              <a:spcAft>
                <a:spcPts val="200"/>
              </a:spcAft>
            </a:pPr>
            <a:r>
              <a:rPr lang="pt-BR" sz="1600" dirty="0"/>
              <a:t>Simplificação nos procedimentos de acesso à Rede Básica </a:t>
            </a:r>
            <a:r>
              <a:rPr lang="pt-BR" sz="1600" dirty="0" smtClean="0"/>
              <a:t>por consumidores livres.</a:t>
            </a:r>
            <a:endParaRPr lang="pt-BR" sz="1600" dirty="0"/>
          </a:p>
          <a:p>
            <a:pPr lvl="1" algn="just">
              <a:lnSpc>
                <a:spcPct val="150000"/>
              </a:lnSpc>
              <a:spcBef>
                <a:spcPts val="200"/>
              </a:spcBef>
              <a:spcAft>
                <a:spcPts val="200"/>
              </a:spcAft>
            </a:pPr>
            <a:r>
              <a:rPr lang="pt-BR" sz="1600" dirty="0" smtClean="0"/>
              <a:t>Possibilidade </a:t>
            </a:r>
            <a:r>
              <a:rPr lang="pt-BR" sz="1600" dirty="0"/>
              <a:t>de acesso de múltiplas unidades consumidoras em um mesmo </a:t>
            </a:r>
            <a:r>
              <a:rPr lang="pt-BR" sz="1600" dirty="0" smtClean="0"/>
              <a:t>ponto da rede, </a:t>
            </a:r>
            <a:r>
              <a:rPr lang="pt-BR" sz="1600" dirty="0"/>
              <a:t>caracterizando </a:t>
            </a:r>
            <a:r>
              <a:rPr lang="pt-BR" sz="1600" b="1" dirty="0">
                <a:solidFill>
                  <a:srgbClr val="00973A"/>
                </a:solidFill>
              </a:rPr>
              <a:t>condomínios </a:t>
            </a:r>
            <a:r>
              <a:rPr lang="pt-BR" sz="1600" b="1" dirty="0" smtClean="0">
                <a:solidFill>
                  <a:srgbClr val="00973A"/>
                </a:solidFill>
              </a:rPr>
              <a:t>industriais</a:t>
            </a:r>
            <a:r>
              <a:rPr lang="pt-BR" sz="1600" dirty="0" smtClean="0"/>
              <a:t>.</a:t>
            </a:r>
            <a:endParaRPr lang="pt-BR" sz="1600" dirty="0"/>
          </a:p>
          <a:p>
            <a:pPr algn="just">
              <a:lnSpc>
                <a:spcPct val="150000"/>
              </a:lnSpc>
              <a:spcBef>
                <a:spcPts val="200"/>
              </a:spcBef>
              <a:spcAft>
                <a:spcPts val="200"/>
              </a:spcAft>
              <a:buFont typeface="Wingdings" panose="05000000000000000000" pitchFamily="2" charset="2"/>
              <a:buChar char="§"/>
            </a:pPr>
            <a:r>
              <a:rPr lang="pt-BR" sz="1600" dirty="0" smtClean="0"/>
              <a:t>Situação </a:t>
            </a:r>
            <a:r>
              <a:rPr lang="pt-BR" sz="1600" dirty="0"/>
              <a:t>Atual: </a:t>
            </a:r>
            <a:endParaRPr lang="pt-BR" sz="1600" dirty="0" smtClean="0"/>
          </a:p>
          <a:p>
            <a:pPr lvl="1" algn="just">
              <a:lnSpc>
                <a:spcPct val="150000"/>
              </a:lnSpc>
              <a:spcBef>
                <a:spcPts val="200"/>
              </a:spcBef>
              <a:spcAft>
                <a:spcPts val="200"/>
              </a:spcAft>
              <a:buFont typeface="Wingdings" panose="05000000000000000000" pitchFamily="2" charset="2"/>
              <a:buChar char="§"/>
            </a:pPr>
            <a:r>
              <a:rPr lang="pt-BR" sz="1600" dirty="0"/>
              <a:t>Minuta de </a:t>
            </a:r>
            <a:r>
              <a:rPr lang="pt-BR" sz="1600" b="1" dirty="0">
                <a:solidFill>
                  <a:srgbClr val="3B67AE"/>
                </a:solidFill>
              </a:rPr>
              <a:t>Decreto</a:t>
            </a:r>
            <a:r>
              <a:rPr lang="pt-BR" sz="1600" dirty="0"/>
              <a:t> e </a:t>
            </a:r>
            <a:r>
              <a:rPr lang="pt-BR" sz="1600" b="1" dirty="0">
                <a:solidFill>
                  <a:srgbClr val="DABC00"/>
                </a:solidFill>
              </a:rPr>
              <a:t>Nota Técnica </a:t>
            </a:r>
            <a:r>
              <a:rPr lang="pt-BR" sz="1600" dirty="0"/>
              <a:t>concluídos. </a:t>
            </a:r>
          </a:p>
        </p:txBody>
      </p:sp>
      <p:pic>
        <p:nvPicPr>
          <p:cNvPr id="3" name="Imagem 2">
            <a:extLst>
              <a:ext uri="{FF2B5EF4-FFF2-40B4-BE49-F238E27FC236}">
                <a16:creationId xmlns:a16="http://schemas.microsoft.com/office/drawing/2014/main" id="{F39A2215-91A3-619C-5E17-2632B96DA26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4956" y="-139917"/>
            <a:ext cx="1957935" cy="1957935"/>
          </a:xfrm>
          <a:prstGeom prst="rect">
            <a:avLst/>
          </a:prstGeom>
        </p:spPr>
      </p:pic>
      <p:pic>
        <p:nvPicPr>
          <p:cNvPr id="10" name="Imagem 9">
            <a:extLst>
              <a:ext uri="{FF2B5EF4-FFF2-40B4-BE49-F238E27FC236}">
                <a16:creationId xmlns:a16="http://schemas.microsoft.com/office/drawing/2014/main" id="{54EBC01D-4D2F-1AAA-FD95-29E97D96872E}"/>
              </a:ext>
            </a:extLst>
          </p:cNvPr>
          <p:cNvPicPr>
            <a:picLocks noChangeAspect="1"/>
          </p:cNvPicPr>
          <p:nvPr/>
        </p:nvPicPr>
        <p:blipFill>
          <a:blip r:embed="rId5"/>
          <a:stretch>
            <a:fillRect/>
          </a:stretch>
        </p:blipFill>
        <p:spPr>
          <a:xfrm>
            <a:off x="8262851" y="1818018"/>
            <a:ext cx="3158357" cy="3236120"/>
          </a:xfrm>
          <a:prstGeom prst="ellipse">
            <a:avLst/>
          </a:prstGeom>
        </p:spPr>
      </p:pic>
      <p:pic>
        <p:nvPicPr>
          <p:cNvPr id="11" name="Gráfico 7">
            <a:extLst>
              <a:ext uri="{FF2B5EF4-FFF2-40B4-BE49-F238E27FC236}">
                <a16:creationId xmlns:a16="http://schemas.microsoft.com/office/drawing/2014/main" id="{132F087B-14B4-5724-AF27-90BC149F86B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820864" y="1397018"/>
            <a:ext cx="4063964" cy="4063964"/>
          </a:xfrm>
          <a:prstGeom prst="rect">
            <a:avLst/>
          </a:prstGeom>
        </p:spPr>
      </p:pic>
      <p:sp>
        <p:nvSpPr>
          <p:cNvPr id="13" name="CaixaDeTexto 12">
            <a:extLst>
              <a:ext uri="{FF2B5EF4-FFF2-40B4-BE49-F238E27FC236}">
                <a16:creationId xmlns:a16="http://schemas.microsoft.com/office/drawing/2014/main" id="{58FC0EF7-0EEE-44A6-A764-DC5C34D066EF}"/>
              </a:ext>
            </a:extLst>
          </p:cNvPr>
          <p:cNvSpPr txBox="1"/>
          <p:nvPr/>
        </p:nvSpPr>
        <p:spPr>
          <a:xfrm>
            <a:off x="747686" y="4181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cxnSp>
        <p:nvCxnSpPr>
          <p:cNvPr id="14" name="Conector reto 13"/>
          <p:cNvCxnSpPr/>
          <p:nvPr/>
        </p:nvCxnSpPr>
        <p:spPr>
          <a:xfrm flipV="1">
            <a:off x="661410" y="788760"/>
            <a:ext cx="5672888" cy="2067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8</a:t>
            </a:r>
            <a:endParaRPr lang="pt-BR" dirty="0"/>
          </a:p>
        </p:txBody>
      </p:sp>
    </p:spTree>
    <p:extLst>
      <p:ext uri="{BB962C8B-B14F-4D97-AF65-F5344CB8AC3E}">
        <p14:creationId xmlns:p14="http://schemas.microsoft.com/office/powerpoint/2010/main" val="236792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842694" y="597432"/>
            <a:ext cx="10578514" cy="695037"/>
          </a:xfrm>
        </p:spPr>
        <p:txBody>
          <a:bodyPr>
            <a:normAutofit/>
          </a:bodyPr>
          <a:lstStyle/>
          <a:p>
            <a:pPr>
              <a:lnSpc>
                <a:spcPct val="100000"/>
              </a:lnSpc>
              <a:spcBef>
                <a:spcPts val="0"/>
              </a:spcBef>
              <a:defRPr/>
            </a:pPr>
            <a:r>
              <a:rPr lang="pt-BR" sz="2400" b="1" dirty="0" smtClean="0">
                <a:solidFill>
                  <a:schemeClr val="tx1">
                    <a:lumMod val="65000"/>
                    <a:lumOff val="35000"/>
                  </a:schemeClr>
                </a:solidFill>
                <a:latin typeface="Arial Black" panose="020B0A04020102020204" pitchFamily="34" charset="0"/>
                <a:ea typeface="+mn-ea"/>
                <a:cs typeface="+mn-cs"/>
              </a:rPr>
              <a:t>Planejamento </a:t>
            </a:r>
            <a:r>
              <a:rPr lang="pt-BR" sz="2400" b="1" dirty="0">
                <a:solidFill>
                  <a:schemeClr val="tx1">
                    <a:lumMod val="65000"/>
                    <a:lumOff val="35000"/>
                  </a:schemeClr>
                </a:solidFill>
                <a:latin typeface="Arial Black" panose="020B0A04020102020204" pitchFamily="34" charset="0"/>
                <a:ea typeface="+mn-ea"/>
                <a:cs typeface="+mn-cs"/>
              </a:rPr>
              <a:t>dos Sistemas Isolados </a:t>
            </a: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sp>
        <p:nvSpPr>
          <p:cNvPr id="9" name="Espaço Reservado para Conteúdo 2">
            <a:extLst>
              <a:ext uri="{FF2B5EF4-FFF2-40B4-BE49-F238E27FC236}">
                <a16:creationId xmlns:a16="http://schemas.microsoft.com/office/drawing/2014/main" id="{049E9667-7186-4F7A-EEEE-1EA7AB7B371D}"/>
              </a:ext>
            </a:extLst>
          </p:cNvPr>
          <p:cNvSpPr>
            <a:spLocks noGrp="1"/>
          </p:cNvSpPr>
          <p:nvPr>
            <p:ph idx="1"/>
          </p:nvPr>
        </p:nvSpPr>
        <p:spPr>
          <a:xfrm>
            <a:off x="485556" y="1292469"/>
            <a:ext cx="7012524" cy="4518071"/>
          </a:xfrm>
        </p:spPr>
        <p:txBody>
          <a:bodyPr>
            <a:noAutofit/>
          </a:bodyPr>
          <a:lstStyle/>
          <a:p>
            <a:pPr marL="228600" lvl="1" algn="just">
              <a:lnSpc>
                <a:spcPts val="2400"/>
              </a:lnSpc>
              <a:spcBef>
                <a:spcPts val="200"/>
              </a:spcBef>
              <a:spcAft>
                <a:spcPts val="200"/>
              </a:spcAft>
              <a:buFont typeface="Wingdings" panose="05000000000000000000" pitchFamily="2" charset="2"/>
              <a:buChar char="§"/>
            </a:pPr>
            <a:r>
              <a:rPr lang="pt-BR" sz="1600" dirty="0"/>
              <a:t>Incorporação de melhorias decorrentes da </a:t>
            </a:r>
            <a:r>
              <a:rPr lang="pt-BR" sz="1600" b="1" dirty="0">
                <a:solidFill>
                  <a:srgbClr val="3B67AE"/>
                </a:solidFill>
              </a:rPr>
              <a:t>Consulta Pública 120/2022 </a:t>
            </a:r>
            <a:r>
              <a:rPr lang="pt-BR" sz="1600" dirty="0"/>
              <a:t>ao planejamento dos Sistemas Isolados e aprimoramentos dos próximos certames.</a:t>
            </a:r>
          </a:p>
          <a:p>
            <a:pPr lvl="1" algn="just">
              <a:lnSpc>
                <a:spcPts val="2400"/>
              </a:lnSpc>
              <a:spcBef>
                <a:spcPts val="200"/>
              </a:spcBef>
              <a:spcAft>
                <a:spcPts val="200"/>
              </a:spcAft>
            </a:pPr>
            <a:r>
              <a:rPr lang="pt-BR" sz="1600" b="1" dirty="0" smtClean="0">
                <a:solidFill>
                  <a:srgbClr val="00973A"/>
                </a:solidFill>
              </a:rPr>
              <a:t>Transição </a:t>
            </a:r>
            <a:r>
              <a:rPr lang="pt-BR" sz="1600" b="1" dirty="0">
                <a:solidFill>
                  <a:srgbClr val="00973A"/>
                </a:solidFill>
              </a:rPr>
              <a:t>energética na </a:t>
            </a:r>
            <a:r>
              <a:rPr lang="pt-BR" sz="1600" b="1" dirty="0" smtClean="0">
                <a:solidFill>
                  <a:srgbClr val="00973A"/>
                </a:solidFill>
              </a:rPr>
              <a:t>Amazônia:</a:t>
            </a:r>
            <a:r>
              <a:rPr lang="pt-BR" sz="1600" dirty="0" smtClean="0"/>
              <a:t> competição </a:t>
            </a:r>
            <a:r>
              <a:rPr lang="pt-BR" sz="1600" dirty="0"/>
              <a:t>e soluções renováveis. </a:t>
            </a:r>
          </a:p>
          <a:p>
            <a:pPr marL="228600" lvl="1" algn="just">
              <a:lnSpc>
                <a:spcPts val="2400"/>
              </a:lnSpc>
              <a:spcBef>
                <a:spcPts val="200"/>
              </a:spcBef>
              <a:spcAft>
                <a:spcPts val="200"/>
              </a:spcAft>
              <a:buFont typeface="Wingdings" panose="05000000000000000000" pitchFamily="2" charset="2"/>
              <a:buChar char="§"/>
            </a:pPr>
            <a:r>
              <a:rPr lang="pt-BR" sz="1600" b="1" dirty="0">
                <a:solidFill>
                  <a:srgbClr val="DABC00"/>
                </a:solidFill>
              </a:rPr>
              <a:t>Principais </a:t>
            </a:r>
            <a:r>
              <a:rPr lang="pt-BR" sz="1600" b="1" dirty="0" smtClean="0">
                <a:solidFill>
                  <a:srgbClr val="DABC00"/>
                </a:solidFill>
              </a:rPr>
              <a:t>objetivos:</a:t>
            </a:r>
            <a:endParaRPr lang="pt-BR" sz="1600" b="1" dirty="0">
              <a:solidFill>
                <a:srgbClr val="DABC00"/>
              </a:solidFill>
            </a:endParaRPr>
          </a:p>
          <a:p>
            <a:pPr lvl="1" algn="just">
              <a:lnSpc>
                <a:spcPts val="2400"/>
              </a:lnSpc>
              <a:spcBef>
                <a:spcPts val="200"/>
              </a:spcBef>
              <a:spcAft>
                <a:spcPts val="200"/>
              </a:spcAft>
              <a:buFont typeface="Wingdings" panose="05000000000000000000" pitchFamily="2" charset="2"/>
              <a:buChar char="ü"/>
            </a:pPr>
            <a:r>
              <a:rPr lang="pt-BR" sz="1400" b="1" dirty="0">
                <a:solidFill>
                  <a:srgbClr val="3B67AE"/>
                </a:solidFill>
              </a:rPr>
              <a:t>T</a:t>
            </a:r>
            <a:r>
              <a:rPr lang="pt-BR" sz="1400" b="1" dirty="0" smtClean="0">
                <a:solidFill>
                  <a:srgbClr val="3B67AE"/>
                </a:solidFill>
              </a:rPr>
              <a:t>ransparência</a:t>
            </a:r>
            <a:r>
              <a:rPr lang="pt-BR" sz="1400" dirty="0"/>
              <a:t>:  </a:t>
            </a:r>
            <a:r>
              <a:rPr lang="pt-BR" sz="1400" dirty="0" smtClean="0"/>
              <a:t>base </a:t>
            </a:r>
            <a:r>
              <a:rPr lang="pt-BR" sz="1400" dirty="0"/>
              <a:t>centralizada de informações e acompanhamento do SISOL, o Sistema de Acompanhamento dos Sistemas Isolados – </a:t>
            </a:r>
            <a:r>
              <a:rPr lang="pt-BR" sz="1400" dirty="0" smtClean="0"/>
              <a:t>SASI, </a:t>
            </a:r>
            <a:r>
              <a:rPr lang="pt-BR" sz="1400" dirty="0"/>
              <a:t>para tornar acessível as informações sobre o </a:t>
            </a:r>
            <a:r>
              <a:rPr lang="pt-BR" sz="1400" b="1" dirty="0">
                <a:solidFill>
                  <a:srgbClr val="00973A"/>
                </a:solidFill>
              </a:rPr>
              <a:t>custo efetivo de geração</a:t>
            </a:r>
            <a:r>
              <a:rPr lang="pt-BR" sz="1400" dirty="0"/>
              <a:t>, fixo e variável de cada localidade.</a:t>
            </a:r>
          </a:p>
          <a:p>
            <a:pPr lvl="1" algn="just">
              <a:lnSpc>
                <a:spcPts val="2400"/>
              </a:lnSpc>
              <a:spcBef>
                <a:spcPts val="200"/>
              </a:spcBef>
              <a:spcAft>
                <a:spcPts val="200"/>
              </a:spcAft>
              <a:buFont typeface="Wingdings" panose="05000000000000000000" pitchFamily="2" charset="2"/>
              <a:buChar char="ü"/>
            </a:pPr>
            <a:r>
              <a:rPr lang="pt-BR" sz="1400" b="1" dirty="0" smtClean="0">
                <a:solidFill>
                  <a:srgbClr val="3B67AE"/>
                </a:solidFill>
              </a:rPr>
              <a:t>Inovação</a:t>
            </a:r>
            <a:r>
              <a:rPr lang="pt-BR" sz="1400" dirty="0" smtClean="0"/>
              <a:t> e </a:t>
            </a:r>
            <a:r>
              <a:rPr lang="pt-BR" sz="1400" b="1" dirty="0" smtClean="0">
                <a:solidFill>
                  <a:srgbClr val="00973A"/>
                </a:solidFill>
              </a:rPr>
              <a:t>livre competição </a:t>
            </a:r>
            <a:r>
              <a:rPr lang="pt-BR" sz="1400" dirty="0" smtClean="0"/>
              <a:t>das fontes de energia limpa.</a:t>
            </a:r>
            <a:endParaRPr lang="pt-BR" sz="1400" dirty="0"/>
          </a:p>
          <a:p>
            <a:pPr lvl="1" algn="just">
              <a:lnSpc>
                <a:spcPts val="2400"/>
              </a:lnSpc>
              <a:spcBef>
                <a:spcPts val="200"/>
              </a:spcBef>
              <a:spcAft>
                <a:spcPts val="200"/>
              </a:spcAft>
              <a:buFont typeface="Wingdings" panose="05000000000000000000" pitchFamily="2" charset="2"/>
              <a:buChar char="ü"/>
            </a:pPr>
            <a:r>
              <a:rPr lang="pt-BR" sz="1400" b="1" dirty="0">
                <a:solidFill>
                  <a:srgbClr val="DABC00"/>
                </a:solidFill>
              </a:rPr>
              <a:t>Previsibilidade</a:t>
            </a:r>
            <a:r>
              <a:rPr lang="pt-BR" sz="1400" dirty="0"/>
              <a:t>: definição dos marcos para publicação dos relatórios de planejamento.</a:t>
            </a:r>
          </a:p>
          <a:p>
            <a:pPr lvl="1" algn="just">
              <a:lnSpc>
                <a:spcPts val="2400"/>
              </a:lnSpc>
              <a:spcBef>
                <a:spcPts val="200"/>
              </a:spcBef>
              <a:spcAft>
                <a:spcPts val="200"/>
              </a:spcAft>
              <a:buFont typeface="Wingdings" panose="05000000000000000000" pitchFamily="2" charset="2"/>
              <a:buChar char="ü"/>
            </a:pPr>
            <a:r>
              <a:rPr lang="pt-BR" sz="1400" dirty="0"/>
              <a:t>Redução de </a:t>
            </a:r>
            <a:r>
              <a:rPr lang="pt-BR" sz="1400" dirty="0" smtClean="0"/>
              <a:t>tarifas.</a:t>
            </a:r>
            <a:endParaRPr lang="pt-BR" sz="1400" dirty="0"/>
          </a:p>
          <a:p>
            <a:pPr algn="just">
              <a:lnSpc>
                <a:spcPts val="2400"/>
              </a:lnSpc>
              <a:spcBef>
                <a:spcPts val="200"/>
              </a:spcBef>
              <a:spcAft>
                <a:spcPts val="200"/>
              </a:spcAft>
              <a:buFont typeface="Wingdings" panose="05000000000000000000" pitchFamily="2" charset="2"/>
              <a:buChar char="§"/>
            </a:pPr>
            <a:r>
              <a:rPr lang="pt-BR" sz="1600" dirty="0"/>
              <a:t>Situação Atual: </a:t>
            </a:r>
            <a:endParaRPr lang="pt-BR" sz="1600" dirty="0" smtClean="0"/>
          </a:p>
          <a:p>
            <a:pPr lvl="1" algn="just">
              <a:lnSpc>
                <a:spcPts val="2400"/>
              </a:lnSpc>
              <a:spcBef>
                <a:spcPts val="200"/>
              </a:spcBef>
              <a:spcAft>
                <a:spcPts val="200"/>
              </a:spcAft>
            </a:pPr>
            <a:r>
              <a:rPr lang="pt-BR" sz="1600" dirty="0"/>
              <a:t>Minuta de </a:t>
            </a:r>
            <a:r>
              <a:rPr lang="pt-BR" sz="1600" b="1" dirty="0">
                <a:solidFill>
                  <a:srgbClr val="446EB2"/>
                </a:solidFill>
              </a:rPr>
              <a:t>Portaria</a:t>
            </a:r>
            <a:r>
              <a:rPr lang="pt-BR" sz="1600" dirty="0"/>
              <a:t> e </a:t>
            </a:r>
            <a:r>
              <a:rPr lang="pt-BR" sz="1600" b="1" dirty="0">
                <a:solidFill>
                  <a:srgbClr val="DABC00"/>
                </a:solidFill>
              </a:rPr>
              <a:t>Nota Técnica </a:t>
            </a:r>
            <a:r>
              <a:rPr lang="pt-BR" sz="1600" dirty="0"/>
              <a:t>concluídos.</a:t>
            </a:r>
          </a:p>
          <a:p>
            <a:pPr lvl="1" algn="just">
              <a:lnSpc>
                <a:spcPts val="2400"/>
              </a:lnSpc>
              <a:spcBef>
                <a:spcPts val="200"/>
              </a:spcBef>
              <a:spcAft>
                <a:spcPts val="200"/>
              </a:spcAft>
            </a:pPr>
            <a:endParaRPr lang="pt-BR" sz="1600" dirty="0"/>
          </a:p>
          <a:p>
            <a:pPr lvl="2" algn="just">
              <a:lnSpc>
                <a:spcPts val="2400"/>
              </a:lnSpc>
              <a:spcBef>
                <a:spcPts val="600"/>
              </a:spcBef>
              <a:spcAft>
                <a:spcPts val="600"/>
              </a:spcAft>
            </a:pPr>
            <a:endParaRPr lang="pt-BR" sz="1600" dirty="0"/>
          </a:p>
          <a:p>
            <a:pPr marL="0" indent="0" algn="just">
              <a:lnSpc>
                <a:spcPts val="2400"/>
              </a:lnSpc>
              <a:spcBef>
                <a:spcPts val="600"/>
              </a:spcBef>
              <a:spcAft>
                <a:spcPts val="600"/>
              </a:spcAft>
              <a:buNone/>
            </a:pPr>
            <a:endParaRPr lang="pt-BR" sz="1600" dirty="0"/>
          </a:p>
        </p:txBody>
      </p:sp>
      <p:pic>
        <p:nvPicPr>
          <p:cNvPr id="3" name="Imagem 2">
            <a:extLst>
              <a:ext uri="{FF2B5EF4-FFF2-40B4-BE49-F238E27FC236}">
                <a16:creationId xmlns:a16="http://schemas.microsoft.com/office/drawing/2014/main" id="{FA391816-757B-BF00-0AA7-72E42857A47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4956" y="-139917"/>
            <a:ext cx="1957935" cy="1957935"/>
          </a:xfrm>
          <a:prstGeom prst="rect">
            <a:avLst/>
          </a:prstGeom>
        </p:spPr>
      </p:pic>
      <p:pic>
        <p:nvPicPr>
          <p:cNvPr id="8" name="Gráfico 7">
            <a:extLst>
              <a:ext uri="{FF2B5EF4-FFF2-40B4-BE49-F238E27FC236}">
                <a16:creationId xmlns:a16="http://schemas.microsoft.com/office/drawing/2014/main" id="{132F087B-14B4-5724-AF27-90BC149F86B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820864" y="1397018"/>
            <a:ext cx="4063964" cy="4063964"/>
          </a:xfrm>
          <a:prstGeom prst="rect">
            <a:avLst/>
          </a:prstGeom>
        </p:spPr>
      </p:pic>
      <p:pic>
        <p:nvPicPr>
          <p:cNvPr id="13" name="Imagem 12">
            <a:extLst>
              <a:ext uri="{FF2B5EF4-FFF2-40B4-BE49-F238E27FC236}">
                <a16:creationId xmlns:a16="http://schemas.microsoft.com/office/drawing/2014/main" id="{3D7C9DC4-B2FE-7615-50CE-2D4800322698}"/>
              </a:ext>
            </a:extLst>
          </p:cNvPr>
          <p:cNvPicPr>
            <a:picLocks noChangeAspect="1"/>
          </p:cNvPicPr>
          <p:nvPr/>
        </p:nvPicPr>
        <p:blipFill>
          <a:blip r:embed="rId7"/>
          <a:stretch>
            <a:fillRect/>
          </a:stretch>
        </p:blipFill>
        <p:spPr>
          <a:xfrm>
            <a:off x="8256638" y="1818018"/>
            <a:ext cx="3164570" cy="3221965"/>
          </a:xfrm>
          <a:prstGeom prst="ellipse">
            <a:avLst/>
          </a:prstGeom>
        </p:spPr>
      </p:pic>
      <p:sp>
        <p:nvSpPr>
          <p:cNvPr id="12"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9</a:t>
            </a:r>
            <a:endParaRPr lang="pt-BR" dirty="0"/>
          </a:p>
        </p:txBody>
      </p:sp>
    </p:spTree>
    <p:extLst>
      <p:ext uri="{BB962C8B-B14F-4D97-AF65-F5344CB8AC3E}">
        <p14:creationId xmlns:p14="http://schemas.microsoft.com/office/powerpoint/2010/main" val="309973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7EFD1-A389-4C83-93C7-56F288CD66AD}"/>
              </a:ext>
            </a:extLst>
          </p:cNvPr>
          <p:cNvSpPr>
            <a:spLocks noGrp="1"/>
          </p:cNvSpPr>
          <p:nvPr>
            <p:ph type="title"/>
          </p:nvPr>
        </p:nvSpPr>
        <p:spPr>
          <a:xfrm>
            <a:off x="842694" y="597432"/>
            <a:ext cx="10168128" cy="695037"/>
          </a:xfrm>
        </p:spPr>
        <p:txBody>
          <a:bodyPr>
            <a:normAutofit/>
          </a:bodyPr>
          <a:lstStyle/>
          <a:p>
            <a:pPr>
              <a:lnSpc>
                <a:spcPct val="100000"/>
              </a:lnSpc>
              <a:spcBef>
                <a:spcPts val="0"/>
              </a:spcBef>
              <a:defRPr/>
            </a:pPr>
            <a:r>
              <a:rPr lang="pt-BR" sz="2400" b="1" dirty="0">
                <a:solidFill>
                  <a:schemeClr val="tx1">
                    <a:lumMod val="65000"/>
                    <a:lumOff val="35000"/>
                  </a:schemeClr>
                </a:solidFill>
                <a:latin typeface="Arial Black" panose="020B0A04020102020204" pitchFamily="34" charset="0"/>
                <a:ea typeface="+mn-ea"/>
                <a:cs typeface="+mn-cs"/>
              </a:rPr>
              <a:t>Procedimento Competitivo por Margem (PCM)</a:t>
            </a:r>
          </a:p>
        </p:txBody>
      </p:sp>
      <p:sp>
        <p:nvSpPr>
          <p:cNvPr id="4" name="Retângulo 3">
            <a:extLst>
              <a:ext uri="{FF2B5EF4-FFF2-40B4-BE49-F238E27FC236}">
                <a16:creationId xmlns:a16="http://schemas.microsoft.com/office/drawing/2014/main" id="{C149A348-BFFF-49D5-8674-FC5F0035931D}"/>
              </a:ext>
            </a:extLst>
          </p:cNvPr>
          <p:cNvSpPr/>
          <p:nvPr/>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621" y="6310169"/>
            <a:ext cx="2314401" cy="501196"/>
          </a:xfrm>
          <a:prstGeom prst="rect">
            <a:avLst/>
          </a:prstGeom>
        </p:spPr>
      </p:pic>
      <p:cxnSp>
        <p:nvCxnSpPr>
          <p:cNvPr id="6" name="Conector reto 5">
            <a:extLst>
              <a:ext uri="{FF2B5EF4-FFF2-40B4-BE49-F238E27FC236}">
                <a16:creationId xmlns:a16="http://schemas.microsoft.com/office/drawing/2014/main" id="{147F622F-8190-4310-AA71-84A6B4A8365D}"/>
              </a:ext>
            </a:extLst>
          </p:cNvPr>
          <p:cNvCxnSpPr>
            <a:cxnSpLocks/>
          </p:cNvCxnSpPr>
          <p:nvPr/>
        </p:nvCxnSpPr>
        <p:spPr>
          <a:xfrm flipH="1">
            <a:off x="0" y="6143625"/>
            <a:ext cx="12192001" cy="0"/>
          </a:xfrm>
          <a:prstGeom prst="line">
            <a:avLst/>
          </a:prstGeom>
          <a:ln w="25400" cmpd="dbl">
            <a:solidFill>
              <a:srgbClr val="00973A"/>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307D8DE6-9BE5-49D1-B631-0B444032D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107" y="6231033"/>
            <a:ext cx="2457864" cy="538648"/>
          </a:xfrm>
          <a:prstGeom prst="rect">
            <a:avLst/>
          </a:prstGeom>
        </p:spPr>
      </p:pic>
      <p:sp>
        <p:nvSpPr>
          <p:cNvPr id="10" name="Espaço Reservado para Conteúdo 2">
            <a:extLst>
              <a:ext uri="{FF2B5EF4-FFF2-40B4-BE49-F238E27FC236}">
                <a16:creationId xmlns:a16="http://schemas.microsoft.com/office/drawing/2014/main" id="{4426F2FC-6D9C-4D63-A761-83FEB42DBA0D}"/>
              </a:ext>
            </a:extLst>
          </p:cNvPr>
          <p:cNvSpPr>
            <a:spLocks noGrp="1"/>
          </p:cNvSpPr>
          <p:nvPr>
            <p:ph idx="1"/>
          </p:nvPr>
        </p:nvSpPr>
        <p:spPr>
          <a:xfrm>
            <a:off x="514970" y="1228733"/>
            <a:ext cx="6554046" cy="5332034"/>
          </a:xfrm>
        </p:spPr>
        <p:txBody>
          <a:bodyPr>
            <a:noAutofit/>
          </a:bodyPr>
          <a:lstStyle/>
          <a:p>
            <a:pPr algn="just">
              <a:lnSpc>
                <a:spcPts val="2200"/>
              </a:lnSpc>
              <a:spcBef>
                <a:spcPts val="200"/>
              </a:spcBef>
              <a:spcAft>
                <a:spcPts val="200"/>
              </a:spcAft>
              <a:buFont typeface="Wingdings" panose="05000000000000000000" pitchFamily="2" charset="2"/>
              <a:buChar char="§"/>
            </a:pPr>
            <a:r>
              <a:rPr lang="pt-BR" sz="1400" b="1" dirty="0">
                <a:solidFill>
                  <a:srgbClr val="00973A"/>
                </a:solidFill>
              </a:rPr>
              <a:t>Decreto </a:t>
            </a:r>
            <a:r>
              <a:rPr lang="pt-BR" sz="1400" b="1" dirty="0" smtClean="0">
                <a:solidFill>
                  <a:srgbClr val="00973A"/>
                </a:solidFill>
              </a:rPr>
              <a:t>10.893/2021: </a:t>
            </a:r>
            <a:r>
              <a:rPr lang="pt-BR" sz="1400" dirty="0" smtClean="0"/>
              <a:t>procedimento </a:t>
            </a:r>
            <a:r>
              <a:rPr lang="pt-BR" sz="1400" dirty="0"/>
              <a:t>competitivo para a contratação de margem de </a:t>
            </a:r>
            <a:r>
              <a:rPr lang="pt-BR" sz="1400" dirty="0" smtClean="0"/>
              <a:t>escoamento.</a:t>
            </a:r>
            <a:endParaRPr lang="pt-BR" sz="1400" dirty="0"/>
          </a:p>
          <a:p>
            <a:pPr lvl="1" algn="just">
              <a:lnSpc>
                <a:spcPts val="2200"/>
              </a:lnSpc>
              <a:spcBef>
                <a:spcPts val="200"/>
              </a:spcBef>
              <a:spcAft>
                <a:spcPts val="200"/>
              </a:spcAft>
            </a:pPr>
            <a:r>
              <a:rPr lang="pt-BR" sz="1400" dirty="0"/>
              <a:t>Situação </a:t>
            </a:r>
            <a:r>
              <a:rPr lang="pt-BR" sz="1400" b="1" dirty="0">
                <a:solidFill>
                  <a:srgbClr val="3B67AE"/>
                </a:solidFill>
              </a:rPr>
              <a:t>Estrutural</a:t>
            </a:r>
            <a:r>
              <a:rPr lang="pt-BR" sz="1400" dirty="0"/>
              <a:t> (rápida expansão das fontes de geração renováveis) e situação </a:t>
            </a:r>
            <a:r>
              <a:rPr lang="pt-BR" sz="1400" b="1" dirty="0">
                <a:solidFill>
                  <a:srgbClr val="00973A"/>
                </a:solidFill>
              </a:rPr>
              <a:t>Conjuntural</a:t>
            </a:r>
            <a:r>
              <a:rPr lang="pt-BR" sz="1400" dirty="0"/>
              <a:t> (“C</a:t>
            </a:r>
            <a:r>
              <a:rPr lang="pt-BR" sz="1400" i="1" dirty="0"/>
              <a:t>orrida pelo desconto</a:t>
            </a:r>
            <a:r>
              <a:rPr lang="pt-BR" sz="1400" dirty="0"/>
              <a:t>”)</a:t>
            </a:r>
          </a:p>
          <a:p>
            <a:pPr algn="just">
              <a:lnSpc>
                <a:spcPts val="2200"/>
              </a:lnSpc>
              <a:spcBef>
                <a:spcPts val="200"/>
              </a:spcBef>
              <a:spcAft>
                <a:spcPts val="200"/>
              </a:spcAft>
              <a:buFont typeface="Wingdings" panose="05000000000000000000" pitchFamily="2" charset="2"/>
              <a:buChar char="§"/>
            </a:pPr>
            <a:r>
              <a:rPr lang="pt-BR" sz="1600" b="1" dirty="0" smtClean="0">
                <a:solidFill>
                  <a:srgbClr val="DABC00"/>
                </a:solidFill>
              </a:rPr>
              <a:t>Procedimento </a:t>
            </a:r>
            <a:r>
              <a:rPr lang="pt-BR" sz="1600" b="1" dirty="0">
                <a:solidFill>
                  <a:srgbClr val="DABC00"/>
                </a:solidFill>
              </a:rPr>
              <a:t>Competitivo por Margem de Escoamento</a:t>
            </a:r>
          </a:p>
          <a:p>
            <a:pPr lvl="1" algn="just">
              <a:lnSpc>
                <a:spcPts val="2200"/>
              </a:lnSpc>
              <a:spcBef>
                <a:spcPts val="200"/>
              </a:spcBef>
              <a:spcAft>
                <a:spcPts val="200"/>
              </a:spcAft>
            </a:pPr>
            <a:r>
              <a:rPr lang="pt-BR" sz="1400" b="1" dirty="0">
                <a:solidFill>
                  <a:srgbClr val="00973A"/>
                </a:solidFill>
              </a:rPr>
              <a:t>Produto: </a:t>
            </a:r>
            <a:r>
              <a:rPr lang="pt-BR" sz="1400" dirty="0"/>
              <a:t>Margens, por barramento, disponibilizadas de acordo com os horizontes anuais do PAR vigente no </a:t>
            </a:r>
            <a:r>
              <a:rPr lang="pt-BR" sz="1400" dirty="0" smtClean="0"/>
              <a:t>ONS.</a:t>
            </a:r>
          </a:p>
          <a:p>
            <a:pPr lvl="1" algn="just">
              <a:lnSpc>
                <a:spcPts val="2200"/>
              </a:lnSpc>
              <a:spcBef>
                <a:spcPts val="200"/>
              </a:spcBef>
              <a:spcAft>
                <a:spcPts val="200"/>
              </a:spcAft>
            </a:pPr>
            <a:r>
              <a:rPr lang="pt-BR" sz="1300" b="1" dirty="0" smtClean="0">
                <a:solidFill>
                  <a:srgbClr val="446EB2"/>
                </a:solidFill>
              </a:rPr>
              <a:t>Procedimento</a:t>
            </a:r>
            <a:r>
              <a:rPr lang="pt-BR" sz="1300" b="1" dirty="0">
                <a:solidFill>
                  <a:srgbClr val="446EB2"/>
                </a:solidFill>
              </a:rPr>
              <a:t>: </a:t>
            </a:r>
            <a:r>
              <a:rPr lang="pt-BR" sz="1300" dirty="0"/>
              <a:t>Leilão </a:t>
            </a:r>
            <a:r>
              <a:rPr lang="pt-BR" sz="1300" dirty="0">
                <a:solidFill>
                  <a:srgbClr val="FF0000"/>
                </a:solidFill>
              </a:rPr>
              <a:t>(Eficiência e </a:t>
            </a:r>
            <a:r>
              <a:rPr lang="pt-BR" sz="1300" dirty="0" smtClean="0">
                <a:solidFill>
                  <a:srgbClr val="FF0000"/>
                </a:solidFill>
              </a:rPr>
              <a:t>Transparência)</a:t>
            </a:r>
          </a:p>
          <a:p>
            <a:pPr lvl="1" algn="just">
              <a:lnSpc>
                <a:spcPts val="2200"/>
              </a:lnSpc>
              <a:spcBef>
                <a:spcPts val="200"/>
              </a:spcBef>
              <a:spcAft>
                <a:spcPts val="200"/>
              </a:spcAft>
            </a:pPr>
            <a:r>
              <a:rPr lang="pt-BR" sz="1300" b="1" dirty="0" smtClean="0">
                <a:solidFill>
                  <a:srgbClr val="DABC00"/>
                </a:solidFill>
              </a:rPr>
              <a:t>Elegibilidade</a:t>
            </a:r>
            <a:r>
              <a:rPr lang="pt-BR" sz="1300" b="1" dirty="0">
                <a:solidFill>
                  <a:srgbClr val="DABC00"/>
                </a:solidFill>
              </a:rPr>
              <a:t>: </a:t>
            </a:r>
            <a:r>
              <a:rPr lang="pt-BR" sz="1300" dirty="0"/>
              <a:t>Qualquer empreendimento de geração, sem fazer distinção entre tipos de fontes </a:t>
            </a:r>
            <a:r>
              <a:rPr lang="pt-BR" sz="1300" dirty="0">
                <a:solidFill>
                  <a:srgbClr val="FF0000"/>
                </a:solidFill>
              </a:rPr>
              <a:t>(Neutralidade </a:t>
            </a:r>
            <a:r>
              <a:rPr lang="pt-BR" sz="1300" dirty="0" smtClean="0">
                <a:solidFill>
                  <a:srgbClr val="FF0000"/>
                </a:solidFill>
              </a:rPr>
              <a:t>Tecnológica)</a:t>
            </a:r>
          </a:p>
          <a:p>
            <a:pPr lvl="1" algn="just">
              <a:lnSpc>
                <a:spcPts val="2200"/>
              </a:lnSpc>
              <a:spcBef>
                <a:spcPts val="200"/>
              </a:spcBef>
              <a:spcAft>
                <a:spcPts val="200"/>
              </a:spcAft>
            </a:pPr>
            <a:r>
              <a:rPr lang="pt-BR" sz="1300" b="1" dirty="0" smtClean="0">
                <a:solidFill>
                  <a:srgbClr val="00973A"/>
                </a:solidFill>
              </a:rPr>
              <a:t>Lances</a:t>
            </a:r>
            <a:r>
              <a:rPr lang="pt-BR" sz="1300" b="1" dirty="0">
                <a:solidFill>
                  <a:srgbClr val="00973A"/>
                </a:solidFill>
              </a:rPr>
              <a:t>: </a:t>
            </a:r>
            <a:r>
              <a:rPr lang="pt-BR" sz="1300" dirty="0"/>
              <a:t>Revertidos para modicidade tarifária do serviço público de transmissão </a:t>
            </a:r>
            <a:r>
              <a:rPr lang="pt-BR" sz="1300" dirty="0">
                <a:solidFill>
                  <a:srgbClr val="FF0000"/>
                </a:solidFill>
              </a:rPr>
              <a:t>(Modicidade Tarifária)</a:t>
            </a:r>
          </a:p>
          <a:p>
            <a:pPr algn="just">
              <a:lnSpc>
                <a:spcPts val="2200"/>
              </a:lnSpc>
              <a:spcBef>
                <a:spcPts val="200"/>
              </a:spcBef>
              <a:spcAft>
                <a:spcPts val="200"/>
              </a:spcAft>
              <a:tabLst>
                <a:tab pos="8967788" algn="l"/>
              </a:tabLst>
            </a:pPr>
            <a:r>
              <a:rPr lang="pt-BR" sz="1600" dirty="0" smtClean="0"/>
              <a:t>Situação </a:t>
            </a:r>
            <a:r>
              <a:rPr lang="pt-BR" sz="1600" dirty="0"/>
              <a:t>Atual: </a:t>
            </a:r>
            <a:endParaRPr lang="pt-BR" sz="1600" dirty="0" smtClean="0"/>
          </a:p>
          <a:p>
            <a:pPr lvl="1" algn="just">
              <a:lnSpc>
                <a:spcPts val="2200"/>
              </a:lnSpc>
              <a:spcBef>
                <a:spcPts val="200"/>
              </a:spcBef>
              <a:spcAft>
                <a:spcPts val="200"/>
              </a:spcAft>
              <a:tabLst>
                <a:tab pos="8967788" algn="l"/>
              </a:tabLst>
            </a:pPr>
            <a:r>
              <a:rPr lang="pt-BR" sz="1400" dirty="0"/>
              <a:t>Consulta Pública das </a:t>
            </a:r>
            <a:r>
              <a:rPr lang="pt-BR" sz="1400" b="1" dirty="0">
                <a:solidFill>
                  <a:srgbClr val="00973A"/>
                </a:solidFill>
              </a:rPr>
              <a:t>Diretrizes</a:t>
            </a:r>
            <a:r>
              <a:rPr lang="pt-BR" sz="1400" dirty="0"/>
              <a:t> encerrada.</a:t>
            </a:r>
          </a:p>
          <a:p>
            <a:pPr lvl="1" algn="just">
              <a:lnSpc>
                <a:spcPts val="2200"/>
              </a:lnSpc>
              <a:spcBef>
                <a:spcPts val="200"/>
              </a:spcBef>
              <a:spcAft>
                <a:spcPts val="200"/>
              </a:spcAft>
              <a:tabLst>
                <a:tab pos="8967788" algn="l"/>
              </a:tabLst>
            </a:pPr>
            <a:r>
              <a:rPr lang="pt-BR" sz="1400" dirty="0"/>
              <a:t>Abertura da Consulta Pública da </a:t>
            </a:r>
            <a:r>
              <a:rPr lang="pt-BR" sz="1400" b="1" dirty="0">
                <a:solidFill>
                  <a:srgbClr val="446EB2"/>
                </a:solidFill>
              </a:rPr>
              <a:t>Sistemática</a:t>
            </a:r>
            <a:r>
              <a:rPr lang="pt-BR" sz="1400" dirty="0"/>
              <a:t> do Leilão </a:t>
            </a:r>
            <a:r>
              <a:rPr lang="pt-BR" sz="1400" dirty="0" smtClean="0"/>
              <a:t>em dezembro/2022</a:t>
            </a:r>
            <a:r>
              <a:rPr lang="pt-BR" sz="1400" dirty="0"/>
              <a:t>.</a:t>
            </a:r>
          </a:p>
          <a:p>
            <a:pPr marL="0" indent="0" algn="just">
              <a:lnSpc>
                <a:spcPts val="2200"/>
              </a:lnSpc>
              <a:spcBef>
                <a:spcPts val="600"/>
              </a:spcBef>
              <a:spcAft>
                <a:spcPts val="600"/>
              </a:spcAft>
              <a:buNone/>
            </a:pPr>
            <a:endParaRPr lang="pt-BR" sz="1600" dirty="0"/>
          </a:p>
        </p:txBody>
      </p:sp>
      <p:pic>
        <p:nvPicPr>
          <p:cNvPr id="3" name="Imagem 2">
            <a:extLst>
              <a:ext uri="{FF2B5EF4-FFF2-40B4-BE49-F238E27FC236}">
                <a16:creationId xmlns:a16="http://schemas.microsoft.com/office/drawing/2014/main" id="{C12E6158-38BB-3401-B2B0-53037210907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4956" y="-139917"/>
            <a:ext cx="1957935" cy="1957935"/>
          </a:xfrm>
          <a:prstGeom prst="rect">
            <a:avLst/>
          </a:prstGeom>
        </p:spPr>
      </p:pic>
      <p:sp>
        <p:nvSpPr>
          <p:cNvPr id="12"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dirty="0" smtClean="0"/>
              <a:t>10</a:t>
            </a:r>
            <a:endParaRPr lang="pt-BR" dirty="0"/>
          </a:p>
        </p:txBody>
      </p:sp>
      <p:sp>
        <p:nvSpPr>
          <p:cNvPr id="13" name="Retângulo: Cantos Arredondados 28">
            <a:extLst>
              <a:ext uri="{FF2B5EF4-FFF2-40B4-BE49-F238E27FC236}">
                <a16:creationId xmlns:a16="http://schemas.microsoft.com/office/drawing/2014/main" id="{C00DDE39-AFF7-445F-8B0C-6A092EE7456B}"/>
              </a:ext>
            </a:extLst>
          </p:cNvPr>
          <p:cNvSpPr/>
          <p:nvPr/>
        </p:nvSpPr>
        <p:spPr>
          <a:xfrm>
            <a:off x="10425866" y="714716"/>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BR" dirty="0" smtClean="0"/>
              <a:t>11</a:t>
            </a:r>
            <a:endParaRPr lang="pt-BR" dirty="0"/>
          </a:p>
        </p:txBody>
      </p:sp>
      <p:pic>
        <p:nvPicPr>
          <p:cNvPr id="14" name="Imagem 13">
            <a:extLst>
              <a:ext uri="{FF2B5EF4-FFF2-40B4-BE49-F238E27FC236}">
                <a16:creationId xmlns:a16="http://schemas.microsoft.com/office/drawing/2014/main" id="{54EBC01D-4D2F-1AAA-FD95-29E97D96872E}"/>
              </a:ext>
            </a:extLst>
          </p:cNvPr>
          <p:cNvPicPr>
            <a:picLocks noChangeAspect="1"/>
          </p:cNvPicPr>
          <p:nvPr/>
        </p:nvPicPr>
        <p:blipFill>
          <a:blip r:embed="rId5"/>
          <a:stretch>
            <a:fillRect/>
          </a:stretch>
        </p:blipFill>
        <p:spPr>
          <a:xfrm>
            <a:off x="8262851" y="1818018"/>
            <a:ext cx="3158357" cy="3236120"/>
          </a:xfrm>
          <a:prstGeom prst="ellipse">
            <a:avLst/>
          </a:prstGeom>
        </p:spPr>
      </p:pic>
      <p:pic>
        <p:nvPicPr>
          <p:cNvPr id="15" name="Gráfico 7">
            <a:extLst>
              <a:ext uri="{FF2B5EF4-FFF2-40B4-BE49-F238E27FC236}">
                <a16:creationId xmlns:a16="http://schemas.microsoft.com/office/drawing/2014/main" id="{132F087B-14B4-5724-AF27-90BC149F86B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820864" y="1397018"/>
            <a:ext cx="4063964" cy="4063964"/>
          </a:xfrm>
          <a:prstGeom prst="rect">
            <a:avLst/>
          </a:prstGeom>
        </p:spPr>
      </p:pic>
    </p:spTree>
    <p:extLst>
      <p:ext uri="{BB962C8B-B14F-4D97-AF65-F5344CB8AC3E}">
        <p14:creationId xmlns:p14="http://schemas.microsoft.com/office/powerpoint/2010/main" val="239455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94413" y="522893"/>
            <a:ext cx="11377246" cy="523220"/>
          </a:xfrm>
          <a:prstGeom prst="rect">
            <a:avLst/>
          </a:prstGeom>
          <a:noFill/>
        </p:spPr>
        <p:txBody>
          <a:bodyPr wrap="square" rtlCol="0">
            <a:spAutoFit/>
          </a:bodyPr>
          <a:lstStyle/>
          <a:p>
            <a:pPr lvl="0"/>
            <a:r>
              <a:rPr lang="pt-BR" sz="2800" b="1" dirty="0">
                <a:solidFill>
                  <a:schemeClr val="tx1">
                    <a:lumMod val="75000"/>
                    <a:lumOff val="25000"/>
                  </a:schemeClr>
                </a:solidFill>
              </a:rPr>
              <a:t>Desafios Enfrentados</a:t>
            </a:r>
          </a:p>
        </p:txBody>
      </p:sp>
      <p:sp>
        <p:nvSpPr>
          <p:cNvPr id="2" name="Retângulo 1"/>
          <p:cNvSpPr/>
          <p:nvPr/>
        </p:nvSpPr>
        <p:spPr>
          <a:xfrm>
            <a:off x="357554" y="1167007"/>
            <a:ext cx="4905562" cy="3139321"/>
          </a:xfrm>
          <a:prstGeom prst="rect">
            <a:avLst/>
          </a:prstGeom>
        </p:spPr>
        <p:txBody>
          <a:bodyPr wrap="square">
            <a:spAutoFit/>
          </a:bodyPr>
          <a:lstStyle/>
          <a:p>
            <a:pPr marL="285750" indent="-285750">
              <a:spcAft>
                <a:spcPts val="0"/>
              </a:spcAft>
              <a:buFont typeface="Arial" panose="020B0604020202020204" pitchFamily="34" charset="0"/>
              <a:buChar char="•"/>
            </a:pPr>
            <a:r>
              <a:rPr lang="pt-BR" dirty="0">
                <a:ea typeface="Calibri" panose="020F0502020204030204" pitchFamily="34" charset="0"/>
              </a:rPr>
              <a:t>A </a:t>
            </a:r>
            <a:r>
              <a:rPr lang="pt-BR" dirty="0"/>
              <a:t>pandemia de </a:t>
            </a:r>
            <a:r>
              <a:rPr lang="pt-BR" b="1" dirty="0">
                <a:solidFill>
                  <a:srgbClr val="3B67AE"/>
                </a:solidFill>
                <a:ea typeface="Calibri" panose="020F0502020204030204" pitchFamily="34" charset="0"/>
              </a:rPr>
              <a:t>Covid-19 </a:t>
            </a:r>
            <a:r>
              <a:rPr lang="pt-BR" dirty="0">
                <a:ea typeface="Calibri" panose="020F0502020204030204" pitchFamily="34" charset="0"/>
              </a:rPr>
              <a:t>impactou o setor elétrico como resultado do isolamento social e da paralisação das atividades produtivas, causando a redução do consumo.</a:t>
            </a:r>
          </a:p>
          <a:p>
            <a:pPr marL="285750" indent="-285750">
              <a:spcAft>
                <a:spcPts val="0"/>
              </a:spcAft>
              <a:buFont typeface="Arial" panose="020B0604020202020204" pitchFamily="34" charset="0"/>
              <a:buChar char="•"/>
            </a:pPr>
            <a:endParaRPr lang="pt-BR" dirty="0">
              <a:ea typeface="Calibri" panose="020F0502020204030204" pitchFamily="34" charset="0"/>
            </a:endParaRPr>
          </a:p>
          <a:p>
            <a:pPr marL="285750" indent="-285750">
              <a:spcAft>
                <a:spcPts val="0"/>
              </a:spcAft>
              <a:buFont typeface="Arial" panose="020B0604020202020204" pitchFamily="34" charset="0"/>
              <a:buChar char="•"/>
            </a:pPr>
            <a:r>
              <a:rPr lang="pt-BR" dirty="0">
                <a:ea typeface="Calibri" panose="020F0502020204030204" pitchFamily="34" charset="0"/>
              </a:rPr>
              <a:t>Em 2021, o país enfrentou o pior período de </a:t>
            </a:r>
            <a:r>
              <a:rPr lang="pt-BR" b="1" dirty="0">
                <a:solidFill>
                  <a:srgbClr val="00973A"/>
                </a:solidFill>
                <a:ea typeface="Calibri" panose="020F0502020204030204" pitchFamily="34" charset="0"/>
              </a:rPr>
              <a:t>escassez hídrica </a:t>
            </a:r>
            <a:r>
              <a:rPr lang="pt-BR" dirty="0">
                <a:ea typeface="Calibri" panose="020F0502020204030204" pitchFamily="34" charset="0"/>
              </a:rPr>
              <a:t>dos últimos 91 anos.</a:t>
            </a:r>
          </a:p>
          <a:p>
            <a:pPr marL="285750" indent="-285750">
              <a:spcAft>
                <a:spcPts val="0"/>
              </a:spcAft>
              <a:buFont typeface="Arial" panose="020B0604020202020204" pitchFamily="34" charset="0"/>
              <a:buChar char="•"/>
            </a:pPr>
            <a:endParaRPr lang="pt-BR" dirty="0">
              <a:ea typeface="Calibri" panose="020F0502020204030204" pitchFamily="34" charset="0"/>
            </a:endParaRPr>
          </a:p>
          <a:p>
            <a:pPr>
              <a:spcAft>
                <a:spcPts val="0"/>
              </a:spcAft>
            </a:pPr>
            <a:endParaRPr lang="pt-BR" dirty="0">
              <a:ea typeface="Calibri" panose="020F0502020204030204" pitchFamily="34" charset="0"/>
            </a:endParaRPr>
          </a:p>
          <a:p>
            <a:pPr>
              <a:spcAft>
                <a:spcPts val="0"/>
              </a:spcAft>
            </a:pPr>
            <a:endParaRPr lang="pt-BR" dirty="0">
              <a:ea typeface="Calibri" panose="020F0502020204030204" pitchFamily="34" charset="0"/>
            </a:endParaRPr>
          </a:p>
          <a:p>
            <a:pPr>
              <a:spcAft>
                <a:spcPts val="0"/>
              </a:spcAft>
            </a:pPr>
            <a:r>
              <a:rPr lang="pt-BR" dirty="0">
                <a:ea typeface="Calibri" panose="020F0502020204030204" pitchFamily="34" charset="0"/>
              </a:rPr>
              <a:t> </a:t>
            </a:r>
            <a:endParaRPr lang="pt-BR" sz="1600" dirty="0">
              <a:effectLst/>
              <a:ea typeface="Calibri" panose="020F0502020204030204" pitchFamily="34" charset="0"/>
            </a:endParaRPr>
          </a:p>
        </p:txBody>
      </p:sp>
      <p:pic>
        <p:nvPicPr>
          <p:cNvPr id="6" name="Imagem 5">
            <a:extLst>
              <a:ext uri="{FF2B5EF4-FFF2-40B4-BE49-F238E27FC236}">
                <a16:creationId xmlns:a16="http://schemas.microsoft.com/office/drawing/2014/main" id="{B4FB818A-76E1-9305-95E2-BFA181E3FBC8}"/>
              </a:ext>
            </a:extLst>
          </p:cNvPr>
          <p:cNvPicPr>
            <a:picLocks noChangeAspect="1"/>
          </p:cNvPicPr>
          <p:nvPr/>
        </p:nvPicPr>
        <p:blipFill>
          <a:blip r:embed="rId2"/>
          <a:stretch>
            <a:fillRect/>
          </a:stretch>
        </p:blipFill>
        <p:spPr>
          <a:xfrm>
            <a:off x="6570921" y="871871"/>
            <a:ext cx="4529470" cy="4497572"/>
          </a:xfrm>
          <a:prstGeom prst="ellipse">
            <a:avLst/>
          </a:prstGeom>
        </p:spPr>
      </p:pic>
      <p:sp>
        <p:nvSpPr>
          <p:cNvPr id="7" name="CaixaDeTexto 6">
            <a:extLst>
              <a:ext uri="{FF2B5EF4-FFF2-40B4-BE49-F238E27FC236}">
                <a16:creationId xmlns:a16="http://schemas.microsoft.com/office/drawing/2014/main" id="{5006BD68-5123-1376-9A3F-D8CD60111EE0}"/>
              </a:ext>
            </a:extLst>
          </p:cNvPr>
          <p:cNvSpPr txBox="1"/>
          <p:nvPr/>
        </p:nvSpPr>
        <p:spPr>
          <a:xfrm>
            <a:off x="7538484" y="1254641"/>
            <a:ext cx="2137144" cy="1384995"/>
          </a:xfrm>
          <a:prstGeom prst="rect">
            <a:avLst/>
          </a:prstGeom>
          <a:noFill/>
        </p:spPr>
        <p:txBody>
          <a:bodyPr wrap="square" rtlCol="0">
            <a:spAutoFit/>
          </a:bodyPr>
          <a:lstStyle/>
          <a:p>
            <a:r>
              <a:rPr lang="pt-BR" sz="2800" dirty="0">
                <a:solidFill>
                  <a:srgbClr val="3B67AE"/>
                </a:solidFill>
                <a:effectLst>
                  <a:outerShdw blurRad="38100" dist="38100" dir="2700000" algn="tl">
                    <a:srgbClr val="000000">
                      <a:alpha val="43137"/>
                    </a:srgbClr>
                  </a:outerShdw>
                </a:effectLst>
                <a:latin typeface="Impact" panose="020B0806030902050204" pitchFamily="34" charset="0"/>
              </a:rPr>
              <a:t>PIOR SECA </a:t>
            </a:r>
          </a:p>
          <a:p>
            <a:r>
              <a:rPr lang="pt-BR" sz="2800" dirty="0">
                <a:solidFill>
                  <a:srgbClr val="3B67AE"/>
                </a:solidFill>
                <a:effectLst>
                  <a:outerShdw blurRad="38100" dist="38100" dir="2700000" algn="tl">
                    <a:srgbClr val="000000">
                      <a:alpha val="43137"/>
                    </a:srgbClr>
                  </a:outerShdw>
                </a:effectLst>
                <a:latin typeface="Impact" panose="020B0806030902050204" pitchFamily="34" charset="0"/>
              </a:rPr>
              <a:t>DOS ÚLTIMOS </a:t>
            </a:r>
            <a:r>
              <a:rPr lang="pt-BR" sz="2800" dirty="0">
                <a:solidFill>
                  <a:srgbClr val="DABC00"/>
                </a:solidFill>
                <a:effectLst>
                  <a:outerShdw blurRad="38100" dist="38100" dir="2700000" algn="tl">
                    <a:srgbClr val="000000">
                      <a:alpha val="43137"/>
                    </a:srgbClr>
                  </a:outerShdw>
                </a:effectLst>
                <a:latin typeface="Impact" panose="020B0806030902050204" pitchFamily="34" charset="0"/>
              </a:rPr>
              <a:t>91 ANOS</a:t>
            </a:r>
          </a:p>
        </p:txBody>
      </p:sp>
      <p:pic>
        <p:nvPicPr>
          <p:cNvPr id="9" name="Imagem 8">
            <a:extLst>
              <a:ext uri="{FF2B5EF4-FFF2-40B4-BE49-F238E27FC236}">
                <a16:creationId xmlns:a16="http://schemas.microsoft.com/office/drawing/2014/main" id="{5F5B8636-2210-414C-2FE0-6F923D970D09}"/>
              </a:ext>
            </a:extLst>
          </p:cNvPr>
          <p:cNvPicPr>
            <a:picLocks noChangeAspect="1"/>
          </p:cNvPicPr>
          <p:nvPr/>
        </p:nvPicPr>
        <p:blipFill>
          <a:blip r:embed="rId3"/>
          <a:stretch>
            <a:fillRect/>
          </a:stretch>
        </p:blipFill>
        <p:spPr>
          <a:xfrm>
            <a:off x="1928600" y="3530005"/>
            <a:ext cx="2154309" cy="2200940"/>
          </a:xfrm>
          <a:prstGeom prst="ellipse">
            <a:avLst/>
          </a:prstGeom>
        </p:spPr>
      </p:pic>
      <p:pic>
        <p:nvPicPr>
          <p:cNvPr id="10" name="Gráfico 9">
            <a:extLst>
              <a:ext uri="{FF2B5EF4-FFF2-40B4-BE49-F238E27FC236}">
                <a16:creationId xmlns:a16="http://schemas.microsoft.com/office/drawing/2014/main" id="{FA35514D-ADF9-559C-FC3B-513287EF819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19423" y="3237609"/>
            <a:ext cx="2798803" cy="2798803"/>
          </a:xfrm>
          <a:prstGeom prst="rect">
            <a:avLst/>
          </a:prstGeom>
        </p:spPr>
      </p:pic>
      <p:sp>
        <p:nvSpPr>
          <p:cNvPr id="4" name="Retângulo 3">
            <a:extLst>
              <a:ext uri="{FF2B5EF4-FFF2-40B4-BE49-F238E27FC236}">
                <a16:creationId xmlns:a16="http://schemas.microsoft.com/office/drawing/2014/main" id="{DDC4D56C-E5D6-C5DF-61D4-B19CF3EF72CE}"/>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203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t="2574" b="2570"/>
          <a:stretch/>
        </p:blipFill>
        <p:spPr>
          <a:xfrm>
            <a:off x="1073814" y="1463039"/>
            <a:ext cx="10265713" cy="3981797"/>
          </a:xfrm>
          <a:prstGeom prst="rect">
            <a:avLst/>
          </a:prstGeom>
        </p:spPr>
      </p:pic>
      <p:sp>
        <p:nvSpPr>
          <p:cNvPr id="3" name="CaixaDeTexto 2">
            <a:extLst>
              <a:ext uri="{FF2B5EF4-FFF2-40B4-BE49-F238E27FC236}">
                <a16:creationId xmlns:a16="http://schemas.microsoft.com/office/drawing/2014/main" id="{B79A3170-3369-40C2-BE01-A0F6D1E24F84}"/>
              </a:ext>
            </a:extLst>
          </p:cNvPr>
          <p:cNvSpPr txBox="1"/>
          <p:nvPr/>
        </p:nvSpPr>
        <p:spPr>
          <a:xfrm>
            <a:off x="754769" y="228196"/>
            <a:ext cx="11400639" cy="523220"/>
          </a:xfrm>
          <a:prstGeom prst="rect">
            <a:avLst/>
          </a:prstGeom>
          <a:noFill/>
        </p:spPr>
        <p:txBody>
          <a:bodyPr wrap="square" rtlCol="0">
            <a:spAutoFit/>
          </a:bodyPr>
          <a:lstStyle/>
          <a:p>
            <a:r>
              <a:rPr lang="pt-BR" sz="2800" b="1" dirty="0">
                <a:solidFill>
                  <a:schemeClr val="tx1">
                    <a:lumMod val="75000"/>
                    <a:lumOff val="25000"/>
                  </a:schemeClr>
                </a:solidFill>
              </a:rPr>
              <a:t>Ações em andamento e outras entregas</a:t>
            </a:r>
          </a:p>
        </p:txBody>
      </p:sp>
      <p:sp>
        <p:nvSpPr>
          <p:cNvPr id="4" name="Retângulo 3">
            <a:extLst>
              <a:ext uri="{FF2B5EF4-FFF2-40B4-BE49-F238E27FC236}">
                <a16:creationId xmlns:a16="http://schemas.microsoft.com/office/drawing/2014/main" id="{13A06EAB-FAB5-35C8-8308-16A41352B51C}"/>
              </a:ext>
            </a:extLst>
          </p:cNvPr>
          <p:cNvSpPr/>
          <p:nvPr/>
        </p:nvSpPr>
        <p:spPr>
          <a:xfrm>
            <a:off x="668413" y="120893"/>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0459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p:cNvPicPr>
            <a:picLocks noChangeAspect="1"/>
          </p:cNvPicPr>
          <p:nvPr/>
        </p:nvPicPr>
        <p:blipFill>
          <a:blip r:embed="rId2"/>
          <a:stretch>
            <a:fillRect/>
          </a:stretch>
        </p:blipFill>
        <p:spPr>
          <a:xfrm>
            <a:off x="1548" y="-18541"/>
            <a:ext cx="12190476" cy="4107297"/>
          </a:xfrm>
          <a:prstGeom prst="rect">
            <a:avLst/>
          </a:prstGeom>
        </p:spPr>
      </p:pic>
      <p:pic>
        <p:nvPicPr>
          <p:cNvPr id="25" name="Imagem 24"/>
          <p:cNvPicPr>
            <a:picLocks noChangeAspect="1"/>
          </p:cNvPicPr>
          <p:nvPr/>
        </p:nvPicPr>
        <p:blipFill rotWithShape="1">
          <a:blip r:embed="rId3"/>
          <a:srcRect t="38491" b="17963"/>
          <a:stretch/>
        </p:blipFill>
        <p:spPr>
          <a:xfrm>
            <a:off x="1548" y="1533589"/>
            <a:ext cx="12190476" cy="1788488"/>
          </a:xfrm>
          <a:prstGeom prst="rect">
            <a:avLst/>
          </a:prstGeom>
        </p:spPr>
      </p:pic>
      <p:sp>
        <p:nvSpPr>
          <p:cNvPr id="23" name="Retângulo 22"/>
          <p:cNvSpPr/>
          <p:nvPr/>
        </p:nvSpPr>
        <p:spPr>
          <a:xfrm flipV="1">
            <a:off x="-14168" y="-18536"/>
            <a:ext cx="12206168" cy="4114985"/>
          </a:xfrm>
          <a:prstGeom prst="rect">
            <a:avLst/>
          </a:prstGeom>
          <a:gradFill>
            <a:gsLst>
              <a:gs pos="0">
                <a:schemeClr val="tx2">
                  <a:lumMod val="75000"/>
                  <a:alpha val="36000"/>
                </a:schemeClr>
              </a:gs>
              <a:gs pos="70000">
                <a:srgbClr val="224A90">
                  <a:alpha val="60000"/>
                </a:srgbClr>
              </a:gs>
              <a:gs pos="83000">
                <a:srgbClr val="224A90">
                  <a:alpha val="68000"/>
                </a:srgbClr>
              </a:gs>
              <a:gs pos="100000">
                <a:schemeClr val="accent1">
                  <a:lumMod val="7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7351C50D-0BF9-412A-8571-773DAA8DDB6C}"/>
              </a:ext>
            </a:extLst>
          </p:cNvPr>
          <p:cNvSpPr txBox="1"/>
          <p:nvPr/>
        </p:nvSpPr>
        <p:spPr>
          <a:xfrm>
            <a:off x="144736" y="5053448"/>
            <a:ext cx="100879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E7E6E6">
                    <a:lumMod val="25000"/>
                  </a:srgbClr>
                </a:solidFill>
                <a:effectLst/>
                <a:uLnTx/>
                <a:uFillTx/>
                <a:latin typeface="Arial Black" panose="020B0A04020102020204" pitchFamily="34" charset="0"/>
                <a:ea typeface="+mn-ea"/>
                <a:cs typeface="+mn-cs"/>
              </a:rPr>
              <a:t>Ministério de Minas e Energia</a:t>
            </a:r>
          </a:p>
        </p:txBody>
      </p:sp>
      <p:sp>
        <p:nvSpPr>
          <p:cNvPr id="15" name="Retângulo 14"/>
          <p:cNvSpPr/>
          <p:nvPr/>
        </p:nvSpPr>
        <p:spPr>
          <a:xfrm>
            <a:off x="1548" y="-10847"/>
            <a:ext cx="526275" cy="752720"/>
          </a:xfrm>
          <a:prstGeom prst="rect">
            <a:avLst/>
          </a:prstGeom>
          <a:solidFill>
            <a:srgbClr val="0038A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15"/>
          <p:cNvSpPr/>
          <p:nvPr/>
        </p:nvSpPr>
        <p:spPr>
          <a:xfrm>
            <a:off x="-14168" y="594556"/>
            <a:ext cx="309277" cy="609584"/>
          </a:xfrm>
          <a:prstGeom prst="rect">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ixaDeTexto 1">
            <a:extLst>
              <a:ext uri="{FF2B5EF4-FFF2-40B4-BE49-F238E27FC236}">
                <a16:creationId xmlns:a16="http://schemas.microsoft.com/office/drawing/2014/main" id="{4571FE7A-2D11-0478-BCAB-54E72983F0E2}"/>
              </a:ext>
            </a:extLst>
          </p:cNvPr>
          <p:cNvSpPr txBox="1"/>
          <p:nvPr/>
        </p:nvSpPr>
        <p:spPr>
          <a:xfrm>
            <a:off x="303238" y="1525896"/>
            <a:ext cx="115870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Energia </a:t>
            </a: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Elétrica</a:t>
            </a:r>
          </a:p>
        </p:txBody>
      </p:sp>
    </p:spTree>
    <p:extLst>
      <p:ext uri="{BB962C8B-B14F-4D97-AF65-F5344CB8AC3E}">
        <p14:creationId xmlns:p14="http://schemas.microsoft.com/office/powerpoint/2010/main" val="244085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descr="Uma imagem contendo texto, mapa&#10;&#10;Descrição gerada automaticamente">
            <a:extLst>
              <a:ext uri="{FF2B5EF4-FFF2-40B4-BE49-F238E27FC236}">
                <a16:creationId xmlns:a16="http://schemas.microsoft.com/office/drawing/2014/main" id="{24396CB8-DBCD-43B2-A6A2-163722E50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212" y="853160"/>
            <a:ext cx="6318531" cy="6075786"/>
          </a:xfrm>
          <a:prstGeom prst="rect">
            <a:avLst/>
          </a:prstGeom>
          <a:ln>
            <a:noFill/>
          </a:ln>
          <a:effectLst>
            <a:outerShdw blurRad="292100" dist="139700" dir="2700000" algn="tl" rotWithShape="0">
              <a:srgbClr val="333333">
                <a:alpha val="65000"/>
              </a:srgbClr>
            </a:outerShdw>
          </a:effectLst>
        </p:spPr>
      </p:pic>
      <p:sp>
        <p:nvSpPr>
          <p:cNvPr id="8" name="CaixaDeTexto 7">
            <a:extLst>
              <a:ext uri="{FF2B5EF4-FFF2-40B4-BE49-F238E27FC236}">
                <a16:creationId xmlns:a16="http://schemas.microsoft.com/office/drawing/2014/main" id="{846A859E-85DD-4562-8FD4-D88F43CC3A3C}"/>
              </a:ext>
            </a:extLst>
          </p:cNvPr>
          <p:cNvSpPr txBox="1"/>
          <p:nvPr/>
        </p:nvSpPr>
        <p:spPr>
          <a:xfrm>
            <a:off x="794413" y="606411"/>
            <a:ext cx="10829897" cy="461665"/>
          </a:xfrm>
          <a:prstGeom prst="rect">
            <a:avLst/>
          </a:prstGeom>
          <a:noFill/>
        </p:spPr>
        <p:txBody>
          <a:bodyPr wrap="square" rtlCol="0">
            <a:spAutoFit/>
          </a:bodyPr>
          <a:lstStyle/>
          <a:p>
            <a:pPr>
              <a:defRPr/>
            </a:pPr>
            <a:r>
              <a:rPr lang="pt-BR" sz="2400" b="1" dirty="0">
                <a:solidFill>
                  <a:schemeClr val="tx1">
                    <a:lumMod val="65000"/>
                    <a:lumOff val="35000"/>
                  </a:schemeClr>
                </a:solidFill>
                <a:latin typeface="Arial Black" panose="020B0A04020102020204" pitchFamily="34" charset="0"/>
              </a:rPr>
              <a:t>Expansão </a:t>
            </a:r>
            <a:r>
              <a:rPr lang="pt-BR" sz="2400" b="1" dirty="0" smtClean="0">
                <a:solidFill>
                  <a:schemeClr val="tx1">
                    <a:lumMod val="65000"/>
                    <a:lumOff val="35000"/>
                  </a:schemeClr>
                </a:solidFill>
                <a:latin typeface="Arial Black" panose="020B0A04020102020204" pitchFamily="34" charset="0"/>
              </a:rPr>
              <a:t>do Sistema Elétrico Brasileiro – 2019 a 2022*</a:t>
            </a:r>
            <a:endParaRPr lang="pt-BR" sz="2400" b="1" dirty="0">
              <a:solidFill>
                <a:schemeClr val="tx1">
                  <a:lumMod val="65000"/>
                  <a:lumOff val="35000"/>
                </a:schemeClr>
              </a:solidFill>
              <a:latin typeface="Arial Black" panose="020B0A04020102020204" pitchFamily="34" charset="0"/>
            </a:endParaRPr>
          </a:p>
        </p:txBody>
      </p:sp>
      <p:sp>
        <p:nvSpPr>
          <p:cNvPr id="3" name="Retângulo 2">
            <a:extLst>
              <a:ext uri="{FF2B5EF4-FFF2-40B4-BE49-F238E27FC236}">
                <a16:creationId xmlns:a16="http://schemas.microsoft.com/office/drawing/2014/main" id="{FFC913BE-A4BA-7AE8-4856-EEDC8C48F949}"/>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305E0EFD-CCA7-4A11-9BA8-A98A3A85FA22}"/>
              </a:ext>
            </a:extLst>
          </p:cNvPr>
          <p:cNvSpPr txBox="1"/>
          <p:nvPr/>
        </p:nvSpPr>
        <p:spPr>
          <a:xfrm>
            <a:off x="-375061" y="4663406"/>
            <a:ext cx="4487655" cy="830997"/>
          </a:xfrm>
          <a:prstGeom prst="rect">
            <a:avLst/>
          </a:prstGeom>
          <a:noFill/>
        </p:spPr>
        <p:txBody>
          <a:bodyPr wrap="square" rtlCol="0">
            <a:spAutoFit/>
          </a:bodyPr>
          <a:lstStyle>
            <a:defPPr>
              <a:defRPr lang="pt-BR"/>
            </a:defPPr>
            <a:lvl1pPr algn="ctr">
              <a:defRPr sz="6000" b="1">
                <a:solidFill>
                  <a:srgbClr val="FFFF00"/>
                </a:solidFill>
                <a:effectLst>
                  <a:outerShdw blurRad="38100" dist="38100" dir="2700000" algn="tl">
                    <a:srgbClr val="000000">
                      <a:alpha val="43137"/>
                    </a:srgbClr>
                  </a:outerShdw>
                </a:effectLst>
                <a:latin typeface="Raleway" panose="020B0604020202020204" charset="0"/>
                <a:ea typeface="+mj-ea"/>
                <a:cs typeface="+mj-cs"/>
              </a:defRPr>
            </a:lvl1pPr>
          </a:lstStyle>
          <a:p>
            <a:r>
              <a:rPr lang="pt-BR" sz="4800" dirty="0" smtClean="0">
                <a:solidFill>
                  <a:srgbClr val="0070C0"/>
                </a:solidFill>
              </a:rPr>
              <a:t>+15 Mil MW</a:t>
            </a:r>
            <a:endParaRPr lang="pt-BR" sz="4800" dirty="0">
              <a:solidFill>
                <a:srgbClr val="0070C0"/>
              </a:solidFill>
            </a:endParaRPr>
          </a:p>
        </p:txBody>
      </p:sp>
      <p:sp>
        <p:nvSpPr>
          <p:cNvPr id="22" name="CaixaDeTexto 21">
            <a:extLst>
              <a:ext uri="{FF2B5EF4-FFF2-40B4-BE49-F238E27FC236}">
                <a16:creationId xmlns:a16="http://schemas.microsoft.com/office/drawing/2014/main" id="{DA09D051-85BD-44AA-8C9B-456D09B9F451}"/>
              </a:ext>
            </a:extLst>
          </p:cNvPr>
          <p:cNvSpPr txBox="1"/>
          <p:nvPr/>
        </p:nvSpPr>
        <p:spPr>
          <a:xfrm>
            <a:off x="115108" y="5351155"/>
            <a:ext cx="3659780" cy="338554"/>
          </a:xfrm>
          <a:prstGeom prst="rect">
            <a:avLst/>
          </a:prstGeom>
          <a:noFill/>
        </p:spPr>
        <p:txBody>
          <a:bodyPr wrap="square" rtlCol="0">
            <a:spAutoFit/>
          </a:bodyPr>
          <a:lstStyle/>
          <a:p>
            <a:pPr marL="0" lvl="1" algn="ctr">
              <a:spcBef>
                <a:spcPts val="1000"/>
              </a:spcBef>
            </a:pPr>
            <a:r>
              <a:rPr lang="pt-BR" sz="1600" dirty="0" smtClean="0">
                <a:solidFill>
                  <a:srgbClr val="435070"/>
                </a:solidFill>
                <a:latin typeface="Raleway" panose="020B0604020202020204" charset="0"/>
              </a:rPr>
              <a:t>Expansão de Geração Distribuída</a:t>
            </a:r>
            <a:endParaRPr lang="pt-BR" sz="1600" dirty="0">
              <a:solidFill>
                <a:srgbClr val="435070"/>
              </a:solidFill>
              <a:latin typeface="Raleway" panose="020B0604020202020204" charset="0"/>
            </a:endParaRPr>
          </a:p>
        </p:txBody>
      </p:sp>
      <p:sp>
        <p:nvSpPr>
          <p:cNvPr id="23" name="CaixaDeTexto 22">
            <a:extLst>
              <a:ext uri="{FF2B5EF4-FFF2-40B4-BE49-F238E27FC236}">
                <a16:creationId xmlns:a16="http://schemas.microsoft.com/office/drawing/2014/main" id="{176B279F-5637-4EF6-AF6C-F81B08F25F89}"/>
              </a:ext>
            </a:extLst>
          </p:cNvPr>
          <p:cNvSpPr txBox="1"/>
          <p:nvPr/>
        </p:nvSpPr>
        <p:spPr>
          <a:xfrm>
            <a:off x="184736" y="1729589"/>
            <a:ext cx="3478212" cy="830997"/>
          </a:xfrm>
          <a:prstGeom prst="rect">
            <a:avLst/>
          </a:prstGeom>
          <a:noFill/>
        </p:spPr>
        <p:txBody>
          <a:bodyPr wrap="square" rtlCol="0">
            <a:spAutoFit/>
          </a:bodyPr>
          <a:lstStyle>
            <a:defPPr>
              <a:defRPr lang="pt-BR"/>
            </a:defPPr>
            <a:lvl1pPr>
              <a:defRPr sz="3200" b="1">
                <a:solidFill>
                  <a:srgbClr val="FFFF00"/>
                </a:solidFill>
                <a:effectLst>
                  <a:outerShdw blurRad="38100" dist="38100" dir="2700000" algn="tl">
                    <a:srgbClr val="000000">
                      <a:alpha val="43137"/>
                    </a:srgbClr>
                  </a:outerShdw>
                </a:effectLst>
                <a:latin typeface="Raleway" panose="020B0604020202020204" charset="0"/>
                <a:ea typeface="+mj-ea"/>
                <a:cs typeface="+mj-cs"/>
              </a:defRPr>
            </a:lvl1pPr>
          </a:lstStyle>
          <a:p>
            <a:pPr algn="ctr"/>
            <a:r>
              <a:rPr lang="pt-BR" sz="4800" dirty="0" smtClean="0">
                <a:solidFill>
                  <a:srgbClr val="0070C0"/>
                </a:solidFill>
              </a:rPr>
              <a:t>+25 Mil MW</a:t>
            </a:r>
            <a:endParaRPr lang="pt-BR" sz="4800" dirty="0">
              <a:solidFill>
                <a:srgbClr val="0070C0"/>
              </a:solidFill>
            </a:endParaRPr>
          </a:p>
        </p:txBody>
      </p:sp>
      <p:sp>
        <p:nvSpPr>
          <p:cNvPr id="26" name="CaixaDeTexto 25">
            <a:extLst>
              <a:ext uri="{FF2B5EF4-FFF2-40B4-BE49-F238E27FC236}">
                <a16:creationId xmlns:a16="http://schemas.microsoft.com/office/drawing/2014/main" id="{4C73960E-F682-40BE-BF27-0BE3BA803A32}"/>
              </a:ext>
            </a:extLst>
          </p:cNvPr>
          <p:cNvSpPr txBox="1"/>
          <p:nvPr/>
        </p:nvSpPr>
        <p:spPr>
          <a:xfrm>
            <a:off x="599416" y="2419114"/>
            <a:ext cx="2648852" cy="584775"/>
          </a:xfrm>
          <a:prstGeom prst="rect">
            <a:avLst/>
          </a:prstGeom>
          <a:noFill/>
        </p:spPr>
        <p:txBody>
          <a:bodyPr wrap="square" rtlCol="0">
            <a:spAutoFit/>
          </a:bodyPr>
          <a:lstStyle/>
          <a:p>
            <a:pPr marL="0" lvl="1" algn="ctr">
              <a:spcBef>
                <a:spcPts val="1000"/>
              </a:spcBef>
            </a:pPr>
            <a:r>
              <a:rPr lang="pt-BR" sz="1600" dirty="0" smtClean="0">
                <a:solidFill>
                  <a:srgbClr val="435070"/>
                </a:solidFill>
                <a:latin typeface="Raleway" panose="020B0604020202020204" charset="0"/>
              </a:rPr>
              <a:t>Expansão de Geração Centralizada</a:t>
            </a:r>
            <a:endParaRPr lang="pt-BR" sz="1600" dirty="0">
              <a:solidFill>
                <a:srgbClr val="435070"/>
              </a:solidFill>
              <a:latin typeface="Raleway" panose="020B0604020202020204" charset="0"/>
            </a:endParaRPr>
          </a:p>
        </p:txBody>
      </p:sp>
      <p:sp>
        <p:nvSpPr>
          <p:cNvPr id="32" name="CaixaDeTexto 31">
            <a:extLst>
              <a:ext uri="{FF2B5EF4-FFF2-40B4-BE49-F238E27FC236}">
                <a16:creationId xmlns:a16="http://schemas.microsoft.com/office/drawing/2014/main" id="{8D24DA0A-0AC6-4604-BB27-47D90DA6C36F}"/>
              </a:ext>
            </a:extLst>
          </p:cNvPr>
          <p:cNvSpPr txBox="1"/>
          <p:nvPr/>
        </p:nvSpPr>
        <p:spPr>
          <a:xfrm>
            <a:off x="7414795" y="5073720"/>
            <a:ext cx="4691858" cy="1015663"/>
          </a:xfrm>
          <a:prstGeom prst="rect">
            <a:avLst/>
          </a:prstGeom>
          <a:noFill/>
        </p:spPr>
        <p:txBody>
          <a:bodyPr wrap="square" rtlCol="0">
            <a:spAutoFit/>
          </a:bodyPr>
          <a:lstStyle>
            <a:defPPr>
              <a:defRPr lang="pt-BR"/>
            </a:defPPr>
            <a:lvl1pPr algn="ctr">
              <a:defRPr sz="6000" b="1">
                <a:solidFill>
                  <a:srgbClr val="FFFF00"/>
                </a:solidFill>
                <a:effectLst>
                  <a:outerShdw blurRad="38100" dist="38100" dir="2700000" algn="tl">
                    <a:srgbClr val="000000">
                      <a:alpha val="43137"/>
                    </a:srgbClr>
                  </a:outerShdw>
                </a:effectLst>
                <a:latin typeface="Raleway" panose="020B0604020202020204" charset="0"/>
                <a:ea typeface="+mj-ea"/>
                <a:cs typeface="+mj-cs"/>
              </a:defRPr>
            </a:lvl1pPr>
          </a:lstStyle>
          <a:p>
            <a:r>
              <a:rPr lang="pt-BR" dirty="0" smtClean="0">
                <a:solidFill>
                  <a:schemeClr val="accent6">
                    <a:lumMod val="75000"/>
                  </a:schemeClr>
                </a:solidFill>
              </a:rPr>
              <a:t>R$ 200 bi</a:t>
            </a:r>
            <a:endParaRPr lang="pt-BR" dirty="0">
              <a:solidFill>
                <a:schemeClr val="accent6">
                  <a:lumMod val="75000"/>
                </a:schemeClr>
              </a:solidFill>
            </a:endParaRPr>
          </a:p>
        </p:txBody>
      </p:sp>
      <p:sp>
        <p:nvSpPr>
          <p:cNvPr id="33" name="CaixaDeTexto 32">
            <a:extLst>
              <a:ext uri="{FF2B5EF4-FFF2-40B4-BE49-F238E27FC236}">
                <a16:creationId xmlns:a16="http://schemas.microsoft.com/office/drawing/2014/main" id="{70905ADF-FF6F-47BC-8ECF-3A0BAF37C302}"/>
              </a:ext>
            </a:extLst>
          </p:cNvPr>
          <p:cNvSpPr txBox="1"/>
          <p:nvPr/>
        </p:nvSpPr>
        <p:spPr>
          <a:xfrm>
            <a:off x="7496642" y="5831565"/>
            <a:ext cx="4707622" cy="707886"/>
          </a:xfrm>
          <a:prstGeom prst="rect">
            <a:avLst/>
          </a:prstGeom>
          <a:noFill/>
        </p:spPr>
        <p:txBody>
          <a:bodyPr wrap="square" rtlCol="0">
            <a:spAutoFit/>
          </a:bodyPr>
          <a:lstStyle/>
          <a:p>
            <a:pPr marL="0" lvl="1" algn="ctr">
              <a:spcBef>
                <a:spcPts val="1000"/>
              </a:spcBef>
            </a:pPr>
            <a:r>
              <a:rPr lang="pt-BR" sz="2000" dirty="0" smtClean="0">
                <a:solidFill>
                  <a:schemeClr val="accent6">
                    <a:lumMod val="75000"/>
                  </a:schemeClr>
                </a:solidFill>
                <a:latin typeface="Raleway" panose="020B0604020202020204" charset="0"/>
              </a:rPr>
              <a:t>Investimentos realizados em Geração e Transmissão</a:t>
            </a:r>
            <a:endParaRPr lang="pt-BR" sz="2000" dirty="0">
              <a:solidFill>
                <a:schemeClr val="accent6">
                  <a:lumMod val="75000"/>
                </a:schemeClr>
              </a:solidFill>
              <a:latin typeface="Raleway" panose="020B0604020202020204" charset="0"/>
            </a:endParaRPr>
          </a:p>
        </p:txBody>
      </p:sp>
      <p:sp>
        <p:nvSpPr>
          <p:cNvPr id="36" name="CaixaDeTexto 35">
            <a:extLst>
              <a:ext uri="{FF2B5EF4-FFF2-40B4-BE49-F238E27FC236}">
                <a16:creationId xmlns:a16="http://schemas.microsoft.com/office/drawing/2014/main" id="{C387F8A5-64A6-4C0F-A041-5A67B1B7ED20}"/>
              </a:ext>
            </a:extLst>
          </p:cNvPr>
          <p:cNvSpPr txBox="1"/>
          <p:nvPr/>
        </p:nvSpPr>
        <p:spPr>
          <a:xfrm>
            <a:off x="0" y="6431516"/>
            <a:ext cx="4114800" cy="307777"/>
          </a:xfrm>
          <a:prstGeom prst="rect">
            <a:avLst/>
          </a:prstGeom>
          <a:noFill/>
        </p:spPr>
        <p:txBody>
          <a:bodyPr wrap="square" rtlCol="0">
            <a:spAutoFit/>
          </a:bodyPr>
          <a:lstStyle/>
          <a:p>
            <a:r>
              <a:rPr lang="pt-BR" sz="1400" dirty="0" smtClean="0">
                <a:solidFill>
                  <a:srgbClr val="435070"/>
                </a:solidFill>
                <a:latin typeface="+mj-lt"/>
              </a:rPr>
              <a:t>Fonte: MME. Dados até </a:t>
            </a:r>
            <a:r>
              <a:rPr lang="pt-BR" sz="1400" dirty="0" err="1" smtClean="0">
                <a:solidFill>
                  <a:srgbClr val="435070"/>
                </a:solidFill>
                <a:latin typeface="+mj-lt"/>
              </a:rPr>
              <a:t>nov</a:t>
            </a:r>
            <a:r>
              <a:rPr lang="pt-BR" sz="1400" dirty="0" smtClean="0">
                <a:solidFill>
                  <a:srgbClr val="435070"/>
                </a:solidFill>
                <a:latin typeface="+mj-lt"/>
              </a:rPr>
              <a:t>/2022. </a:t>
            </a:r>
            <a:endParaRPr lang="pt-BR" sz="1400" dirty="0">
              <a:solidFill>
                <a:srgbClr val="435070"/>
              </a:solidFill>
              <a:latin typeface="+mj-lt"/>
            </a:endParaRPr>
          </a:p>
        </p:txBody>
      </p:sp>
      <p:sp>
        <p:nvSpPr>
          <p:cNvPr id="37" name="CaixaDeTexto 36">
            <a:extLst>
              <a:ext uri="{FF2B5EF4-FFF2-40B4-BE49-F238E27FC236}">
                <a16:creationId xmlns:a16="http://schemas.microsoft.com/office/drawing/2014/main" id="{B8069BF8-833D-4754-9ED2-7F7F500844B5}"/>
              </a:ext>
            </a:extLst>
          </p:cNvPr>
          <p:cNvSpPr txBox="1"/>
          <p:nvPr/>
        </p:nvSpPr>
        <p:spPr>
          <a:xfrm>
            <a:off x="8148661" y="1661269"/>
            <a:ext cx="4487655" cy="830997"/>
          </a:xfrm>
          <a:prstGeom prst="rect">
            <a:avLst/>
          </a:prstGeom>
          <a:noFill/>
        </p:spPr>
        <p:txBody>
          <a:bodyPr wrap="square" rtlCol="0">
            <a:spAutoFit/>
          </a:bodyPr>
          <a:lstStyle>
            <a:defPPr>
              <a:defRPr lang="pt-BR"/>
            </a:defPPr>
            <a:lvl1pPr algn="ctr">
              <a:defRPr sz="6000" b="1">
                <a:solidFill>
                  <a:srgbClr val="FFFF00"/>
                </a:solidFill>
                <a:effectLst>
                  <a:outerShdw blurRad="38100" dist="38100" dir="2700000" algn="tl">
                    <a:srgbClr val="000000">
                      <a:alpha val="43137"/>
                    </a:srgbClr>
                  </a:outerShdw>
                </a:effectLst>
                <a:latin typeface="Raleway" panose="020B0604020202020204" charset="0"/>
                <a:ea typeface="+mj-ea"/>
                <a:cs typeface="+mj-cs"/>
              </a:defRPr>
            </a:lvl1pPr>
          </a:lstStyle>
          <a:p>
            <a:r>
              <a:rPr lang="pt-BR" sz="4800" dirty="0" smtClean="0">
                <a:solidFill>
                  <a:srgbClr val="0070C0"/>
                </a:solidFill>
              </a:rPr>
              <a:t>+32 </a:t>
            </a:r>
            <a:r>
              <a:rPr lang="pt-BR" sz="4800" dirty="0">
                <a:solidFill>
                  <a:srgbClr val="0070C0"/>
                </a:solidFill>
              </a:rPr>
              <a:t>Mil </a:t>
            </a:r>
            <a:r>
              <a:rPr lang="pt-BR" sz="4800" dirty="0" smtClean="0">
                <a:solidFill>
                  <a:srgbClr val="0070C0"/>
                </a:solidFill>
              </a:rPr>
              <a:t>km</a:t>
            </a:r>
            <a:endParaRPr lang="pt-BR" sz="4800" dirty="0">
              <a:solidFill>
                <a:srgbClr val="0070C0"/>
              </a:solidFill>
            </a:endParaRPr>
          </a:p>
        </p:txBody>
      </p:sp>
      <p:sp>
        <p:nvSpPr>
          <p:cNvPr id="38" name="CaixaDeTexto 37">
            <a:extLst>
              <a:ext uri="{FF2B5EF4-FFF2-40B4-BE49-F238E27FC236}">
                <a16:creationId xmlns:a16="http://schemas.microsoft.com/office/drawing/2014/main" id="{257B0BA6-8678-4808-BA41-5EDA4F7C961B}"/>
              </a:ext>
            </a:extLst>
          </p:cNvPr>
          <p:cNvSpPr txBox="1"/>
          <p:nvPr/>
        </p:nvSpPr>
        <p:spPr>
          <a:xfrm>
            <a:off x="9160666" y="2419114"/>
            <a:ext cx="2463644" cy="338554"/>
          </a:xfrm>
          <a:prstGeom prst="rect">
            <a:avLst/>
          </a:prstGeom>
          <a:noFill/>
        </p:spPr>
        <p:txBody>
          <a:bodyPr wrap="square" rtlCol="0">
            <a:spAutoFit/>
          </a:bodyPr>
          <a:lstStyle/>
          <a:p>
            <a:pPr marL="0" lvl="1" algn="ctr">
              <a:spcBef>
                <a:spcPts val="1000"/>
              </a:spcBef>
            </a:pPr>
            <a:r>
              <a:rPr lang="pt-BR" sz="1600" dirty="0">
                <a:solidFill>
                  <a:srgbClr val="435070"/>
                </a:solidFill>
                <a:latin typeface="Raleway" panose="020B0604020202020204" charset="0"/>
              </a:rPr>
              <a:t>Linhas de Transmissão</a:t>
            </a:r>
          </a:p>
        </p:txBody>
      </p:sp>
      <p:sp>
        <p:nvSpPr>
          <p:cNvPr id="40" name="CaixaDeTexto 39">
            <a:extLst>
              <a:ext uri="{FF2B5EF4-FFF2-40B4-BE49-F238E27FC236}">
                <a16:creationId xmlns:a16="http://schemas.microsoft.com/office/drawing/2014/main" id="{176B279F-5637-4EF6-AF6C-F81B08F25F89}"/>
              </a:ext>
            </a:extLst>
          </p:cNvPr>
          <p:cNvSpPr txBox="1"/>
          <p:nvPr/>
        </p:nvSpPr>
        <p:spPr>
          <a:xfrm>
            <a:off x="508623" y="3521354"/>
            <a:ext cx="3097553" cy="584775"/>
          </a:xfrm>
          <a:prstGeom prst="rect">
            <a:avLst/>
          </a:prstGeom>
          <a:noFill/>
        </p:spPr>
        <p:txBody>
          <a:bodyPr wrap="square" rtlCol="0">
            <a:spAutoFit/>
          </a:bodyPr>
          <a:lstStyle>
            <a:defPPr>
              <a:defRPr lang="pt-BR"/>
            </a:defPPr>
            <a:lvl1pPr>
              <a:defRPr sz="3200" b="1">
                <a:solidFill>
                  <a:srgbClr val="FFFF00"/>
                </a:solidFill>
                <a:effectLst>
                  <a:outerShdw blurRad="38100" dist="38100" dir="2700000" algn="tl">
                    <a:srgbClr val="000000">
                      <a:alpha val="43137"/>
                    </a:srgbClr>
                  </a:outerShdw>
                </a:effectLst>
                <a:latin typeface="Raleway" panose="020B0604020202020204" charset="0"/>
                <a:ea typeface="+mj-ea"/>
                <a:cs typeface="+mj-cs"/>
              </a:defRPr>
            </a:lvl1pPr>
          </a:lstStyle>
          <a:p>
            <a:pPr algn="ctr"/>
            <a:r>
              <a:rPr lang="pt-BR" smtClean="0">
                <a:solidFill>
                  <a:srgbClr val="0070C0"/>
                </a:solidFill>
              </a:rPr>
              <a:t>85% </a:t>
            </a:r>
            <a:r>
              <a:rPr lang="pt-BR" dirty="0" smtClean="0">
                <a:solidFill>
                  <a:srgbClr val="0070C0"/>
                </a:solidFill>
              </a:rPr>
              <a:t>renovável</a:t>
            </a:r>
            <a:endParaRPr lang="pt-BR" dirty="0">
              <a:solidFill>
                <a:srgbClr val="0070C0"/>
              </a:solidFill>
            </a:endParaRPr>
          </a:p>
        </p:txBody>
      </p:sp>
      <p:sp>
        <p:nvSpPr>
          <p:cNvPr id="41" name="CaixaDeTexto 40">
            <a:extLst>
              <a:ext uri="{FF2B5EF4-FFF2-40B4-BE49-F238E27FC236}">
                <a16:creationId xmlns:a16="http://schemas.microsoft.com/office/drawing/2014/main" id="{B8069BF8-833D-4754-9ED2-7F7F500844B5}"/>
              </a:ext>
            </a:extLst>
          </p:cNvPr>
          <p:cNvSpPr txBox="1"/>
          <p:nvPr/>
        </p:nvSpPr>
        <p:spPr>
          <a:xfrm>
            <a:off x="8148661" y="3348284"/>
            <a:ext cx="4487655" cy="830997"/>
          </a:xfrm>
          <a:prstGeom prst="rect">
            <a:avLst/>
          </a:prstGeom>
          <a:noFill/>
        </p:spPr>
        <p:txBody>
          <a:bodyPr wrap="square" rtlCol="0">
            <a:spAutoFit/>
          </a:bodyPr>
          <a:lstStyle>
            <a:defPPr>
              <a:defRPr lang="pt-BR"/>
            </a:defPPr>
            <a:lvl1pPr algn="ctr">
              <a:defRPr sz="6000" b="1">
                <a:solidFill>
                  <a:srgbClr val="FFFF00"/>
                </a:solidFill>
                <a:effectLst>
                  <a:outerShdw blurRad="38100" dist="38100" dir="2700000" algn="tl">
                    <a:srgbClr val="000000">
                      <a:alpha val="43137"/>
                    </a:srgbClr>
                  </a:outerShdw>
                </a:effectLst>
                <a:latin typeface="Raleway" panose="020B0604020202020204" charset="0"/>
                <a:ea typeface="+mj-ea"/>
                <a:cs typeface="+mj-cs"/>
              </a:defRPr>
            </a:lvl1pPr>
          </a:lstStyle>
          <a:p>
            <a:r>
              <a:rPr lang="pt-BR" sz="4800" dirty="0" smtClean="0">
                <a:solidFill>
                  <a:srgbClr val="0070C0"/>
                </a:solidFill>
              </a:rPr>
              <a:t>+70 Mil MVA</a:t>
            </a:r>
            <a:endParaRPr lang="pt-BR" sz="4800" dirty="0">
              <a:solidFill>
                <a:srgbClr val="0070C0"/>
              </a:solidFill>
            </a:endParaRPr>
          </a:p>
        </p:txBody>
      </p:sp>
      <p:sp>
        <p:nvSpPr>
          <p:cNvPr id="42" name="CaixaDeTexto 41">
            <a:extLst>
              <a:ext uri="{FF2B5EF4-FFF2-40B4-BE49-F238E27FC236}">
                <a16:creationId xmlns:a16="http://schemas.microsoft.com/office/drawing/2014/main" id="{257B0BA6-8678-4808-BA41-5EDA4F7C961B}"/>
              </a:ext>
            </a:extLst>
          </p:cNvPr>
          <p:cNvSpPr txBox="1"/>
          <p:nvPr/>
        </p:nvSpPr>
        <p:spPr>
          <a:xfrm>
            <a:off x="8902461" y="4106129"/>
            <a:ext cx="3204192" cy="338554"/>
          </a:xfrm>
          <a:prstGeom prst="rect">
            <a:avLst/>
          </a:prstGeom>
          <a:noFill/>
        </p:spPr>
        <p:txBody>
          <a:bodyPr wrap="square" rtlCol="0">
            <a:spAutoFit/>
          </a:bodyPr>
          <a:lstStyle/>
          <a:p>
            <a:pPr marL="0" lvl="1" algn="ctr">
              <a:spcBef>
                <a:spcPts val="1000"/>
              </a:spcBef>
            </a:pPr>
            <a:r>
              <a:rPr lang="pt-BR" sz="1600" dirty="0" smtClean="0">
                <a:solidFill>
                  <a:srgbClr val="435070"/>
                </a:solidFill>
                <a:latin typeface="Raleway" panose="020B0604020202020204" charset="0"/>
              </a:rPr>
              <a:t>Transformação (Subestações)</a:t>
            </a:r>
            <a:endParaRPr lang="pt-BR" sz="1600" dirty="0">
              <a:solidFill>
                <a:srgbClr val="435070"/>
              </a:solidFill>
              <a:latin typeface="Raleway" panose="020B0604020202020204" charset="0"/>
            </a:endParaRPr>
          </a:p>
        </p:txBody>
      </p:sp>
    </p:spTree>
    <p:extLst>
      <p:ext uri="{BB962C8B-B14F-4D97-AF65-F5344CB8AC3E}">
        <p14:creationId xmlns:p14="http://schemas.microsoft.com/office/powerpoint/2010/main" val="3113961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Resultado de imagem para mapa rora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259" y="649181"/>
            <a:ext cx="4223911" cy="5212292"/>
          </a:xfrm>
          <a:prstGeom prst="rect">
            <a:avLst/>
          </a:prstGeom>
          <a:noFill/>
          <a:extLst>
            <a:ext uri="{909E8E84-426E-40DD-AFC4-6F175D3DCCD1}">
              <a14:hiddenFill xmlns:a14="http://schemas.microsoft.com/office/drawing/2010/main">
                <a:solidFill>
                  <a:srgbClr val="FFFFFF"/>
                </a:solidFill>
              </a14:hiddenFill>
            </a:ext>
          </a:extLst>
        </p:spPr>
      </p:pic>
      <p:sp>
        <p:nvSpPr>
          <p:cNvPr id="26" name="CaixaDeTexto 25">
            <a:extLst>
              <a:ext uri="{FF2B5EF4-FFF2-40B4-BE49-F238E27FC236}">
                <a16:creationId xmlns:a16="http://schemas.microsoft.com/office/drawing/2014/main" id="{088B3F36-8C9D-4263-933D-FF2A8FA2B920}"/>
              </a:ext>
            </a:extLst>
          </p:cNvPr>
          <p:cNvSpPr txBox="1"/>
          <p:nvPr/>
        </p:nvSpPr>
        <p:spPr>
          <a:xfrm>
            <a:off x="457201" y="2282246"/>
            <a:ext cx="6708370" cy="461665"/>
          </a:xfrm>
          <a:prstGeom prst="rect">
            <a:avLst/>
          </a:prstGeom>
          <a:solidFill>
            <a:srgbClr val="C55A11"/>
          </a:solidFill>
          <a:ln w="19050">
            <a:solidFill>
              <a:srgbClr val="C55A11"/>
            </a:solidFill>
          </a:ln>
        </p:spPr>
        <p:txBody>
          <a:bodyPr wrap="square" rtlCol="0">
            <a:spAutoFit/>
          </a:bodyPr>
          <a:lstStyle/>
          <a:p>
            <a:pPr algn="ctr">
              <a:defRPr/>
            </a:pPr>
            <a:r>
              <a:rPr lang="pt-BR" sz="2400" b="1" dirty="0" smtClean="0">
                <a:solidFill>
                  <a:schemeClr val="bg1"/>
                </a:solidFill>
              </a:rPr>
              <a:t>Leilão Sistemas Isolados 01/2019</a:t>
            </a:r>
            <a:endParaRPr lang="pt-BR" sz="2400" b="1" dirty="0">
              <a:solidFill>
                <a:schemeClr val="bg1"/>
              </a:solidFill>
            </a:endParaRPr>
          </a:p>
        </p:txBody>
      </p:sp>
      <p:sp>
        <p:nvSpPr>
          <p:cNvPr id="37" name="CaixaDeTexto 36">
            <a:extLst>
              <a:ext uri="{FF2B5EF4-FFF2-40B4-BE49-F238E27FC236}">
                <a16:creationId xmlns:a16="http://schemas.microsoft.com/office/drawing/2014/main" id="{088B3F36-8C9D-4263-933D-FF2A8FA2B920}"/>
              </a:ext>
            </a:extLst>
          </p:cNvPr>
          <p:cNvSpPr txBox="1"/>
          <p:nvPr/>
        </p:nvSpPr>
        <p:spPr>
          <a:xfrm>
            <a:off x="457200" y="4867856"/>
            <a:ext cx="6708370" cy="461665"/>
          </a:xfrm>
          <a:prstGeom prst="rect">
            <a:avLst/>
          </a:prstGeom>
          <a:solidFill>
            <a:srgbClr val="435070"/>
          </a:solidFill>
        </p:spPr>
        <p:txBody>
          <a:bodyPr wrap="square" rtlCol="0">
            <a:spAutoFit/>
          </a:bodyPr>
          <a:lstStyle/>
          <a:p>
            <a:pPr algn="ctr">
              <a:defRPr/>
            </a:pPr>
            <a:r>
              <a:rPr lang="pt-BR" sz="2400" b="1" dirty="0" smtClean="0">
                <a:solidFill>
                  <a:schemeClr val="bg1"/>
                </a:solidFill>
              </a:rPr>
              <a:t>Plano de Substituição</a:t>
            </a:r>
            <a:endParaRPr lang="pt-BR" sz="2400" b="1" dirty="0">
              <a:solidFill>
                <a:schemeClr val="bg1"/>
              </a:solidFill>
            </a:endParaRPr>
          </a:p>
        </p:txBody>
      </p:sp>
      <p:sp>
        <p:nvSpPr>
          <p:cNvPr id="38" name="Retângulo: Cantos Arredondados 3">
            <a:extLst>
              <a:ext uri="{FF2B5EF4-FFF2-40B4-BE49-F238E27FC236}">
                <a16:creationId xmlns:a16="http://schemas.microsoft.com/office/drawing/2014/main" id="{811B2F16-7BE1-4B86-8F87-917EB84B2FC2}"/>
              </a:ext>
            </a:extLst>
          </p:cNvPr>
          <p:cNvSpPr/>
          <p:nvPr/>
        </p:nvSpPr>
        <p:spPr>
          <a:xfrm>
            <a:off x="457200" y="5502407"/>
            <a:ext cx="2499276" cy="461664"/>
          </a:xfrm>
          <a:prstGeom prst="roundRect">
            <a:avLst/>
          </a:prstGeom>
          <a:noFill/>
          <a:ln w="28575">
            <a:solidFill>
              <a:srgbClr val="43507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fontAlgn="base" hangingPunct="0">
              <a:spcBef>
                <a:spcPct val="0"/>
              </a:spcBef>
              <a:spcAft>
                <a:spcPts val="600"/>
              </a:spcAft>
            </a:pPr>
            <a:r>
              <a:rPr lang="pt-BR" sz="2000" b="1" dirty="0" smtClean="0">
                <a:solidFill>
                  <a:srgbClr val="435070"/>
                </a:solidFill>
              </a:rPr>
              <a:t>Aprovado pelo CMSE</a:t>
            </a:r>
            <a:endParaRPr lang="pt-BR" sz="2000" b="1" dirty="0">
              <a:solidFill>
                <a:srgbClr val="435070"/>
              </a:solidFill>
            </a:endParaRPr>
          </a:p>
        </p:txBody>
      </p:sp>
      <p:sp>
        <p:nvSpPr>
          <p:cNvPr id="18" name="CaixaDeTexto 17">
            <a:extLst>
              <a:ext uri="{FF2B5EF4-FFF2-40B4-BE49-F238E27FC236}">
                <a16:creationId xmlns:a16="http://schemas.microsoft.com/office/drawing/2014/main" id="{13C75F0C-2A27-4B9E-9FB3-B2EFB3151160}"/>
              </a:ext>
            </a:extLst>
          </p:cNvPr>
          <p:cNvSpPr txBox="1"/>
          <p:nvPr/>
        </p:nvSpPr>
        <p:spPr>
          <a:xfrm>
            <a:off x="1" y="39298"/>
            <a:ext cx="12192000" cy="646331"/>
          </a:xfrm>
          <a:prstGeom prst="rect">
            <a:avLst/>
          </a:prstGeom>
          <a:noFill/>
        </p:spPr>
        <p:txBody>
          <a:bodyPr wrap="square" rtlCol="0">
            <a:spAutoFit/>
          </a:bodyPr>
          <a:lstStyle>
            <a:defPPr>
              <a:defRPr lang="pt-BR"/>
            </a:defPPr>
            <a:lvl1pPr algn="ctr">
              <a:defRPr sz="3600" b="1">
                <a:solidFill>
                  <a:srgbClr val="00973A"/>
                </a:solidFill>
                <a:latin typeface="+mj-lt"/>
                <a:cs typeface="Calibri" panose="020F0502020204030204" pitchFamily="34" charset="0"/>
              </a:defRPr>
            </a:lvl1pPr>
          </a:lstStyle>
          <a:p>
            <a:r>
              <a:rPr lang="pt-BR" dirty="0"/>
              <a:t>Atendimento </a:t>
            </a:r>
            <a:r>
              <a:rPr lang="pt-BR" dirty="0" err="1"/>
              <a:t>Eletroenergético</a:t>
            </a:r>
            <a:r>
              <a:rPr lang="pt-BR" dirty="0"/>
              <a:t> de Roraima</a:t>
            </a:r>
          </a:p>
        </p:txBody>
      </p:sp>
      <p:sp>
        <p:nvSpPr>
          <p:cNvPr id="19" name="Retângulo Arredondado 18"/>
          <p:cNvSpPr/>
          <p:nvPr/>
        </p:nvSpPr>
        <p:spPr>
          <a:xfrm>
            <a:off x="457200" y="701370"/>
            <a:ext cx="1853497" cy="1314690"/>
          </a:xfrm>
          <a:prstGeom prst="roundRect">
            <a:avLst>
              <a:gd name="adj" fmla="val 5286"/>
            </a:avLst>
          </a:prstGeom>
          <a:solidFill>
            <a:srgbClr val="435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650 mil habitantes no estado de Roraima</a:t>
            </a:r>
          </a:p>
        </p:txBody>
      </p:sp>
      <p:sp>
        <p:nvSpPr>
          <p:cNvPr id="20" name="Retângulo 19"/>
          <p:cNvSpPr/>
          <p:nvPr/>
        </p:nvSpPr>
        <p:spPr>
          <a:xfrm>
            <a:off x="3419343" y="1466628"/>
            <a:ext cx="3393348" cy="646331"/>
          </a:xfrm>
          <a:prstGeom prst="rect">
            <a:avLst/>
          </a:prstGeom>
          <a:ln w="19050">
            <a:solidFill>
              <a:srgbClr val="C55A11"/>
            </a:solidFill>
            <a:prstDash val="dash"/>
          </a:ln>
        </p:spPr>
        <p:txBody>
          <a:bodyPr wrap="square">
            <a:spAutoFit/>
          </a:bodyPr>
          <a:lstStyle/>
          <a:p>
            <a:pPr algn="ctr"/>
            <a:r>
              <a:rPr lang="pt-BR" dirty="0">
                <a:solidFill>
                  <a:schemeClr val="tx2">
                    <a:lumMod val="50000"/>
                  </a:schemeClr>
                </a:solidFill>
              </a:rPr>
              <a:t> </a:t>
            </a:r>
            <a:r>
              <a:rPr lang="pt-BR" dirty="0">
                <a:solidFill>
                  <a:srgbClr val="C55A11"/>
                </a:solidFill>
              </a:rPr>
              <a:t>Atendido por usinas termelétricas, mas em expansão </a:t>
            </a:r>
          </a:p>
        </p:txBody>
      </p:sp>
      <p:sp>
        <p:nvSpPr>
          <p:cNvPr id="21" name="Retângulo 20"/>
          <p:cNvSpPr/>
          <p:nvPr/>
        </p:nvSpPr>
        <p:spPr>
          <a:xfrm>
            <a:off x="3510392" y="722869"/>
            <a:ext cx="1934446" cy="646331"/>
          </a:xfrm>
          <a:prstGeom prst="rect">
            <a:avLst/>
          </a:prstGeom>
          <a:ln w="19050">
            <a:solidFill>
              <a:srgbClr val="C55A11"/>
            </a:solidFill>
            <a:prstDash val="dash"/>
          </a:ln>
        </p:spPr>
        <p:txBody>
          <a:bodyPr wrap="square">
            <a:spAutoFit/>
          </a:bodyPr>
          <a:lstStyle/>
          <a:p>
            <a:pPr algn="ctr"/>
            <a:r>
              <a:rPr lang="pt-BR" dirty="0">
                <a:solidFill>
                  <a:srgbClr val="C55A11"/>
                </a:solidFill>
              </a:rPr>
              <a:t>Única UF não interligada ao SIN</a:t>
            </a:r>
          </a:p>
        </p:txBody>
      </p:sp>
      <p:cxnSp>
        <p:nvCxnSpPr>
          <p:cNvPr id="23" name="Conector Angulado 22"/>
          <p:cNvCxnSpPr>
            <a:stCxn id="19" idx="3"/>
            <a:endCxn id="20" idx="1"/>
          </p:cNvCxnSpPr>
          <p:nvPr/>
        </p:nvCxnSpPr>
        <p:spPr>
          <a:xfrm>
            <a:off x="2310697" y="1358715"/>
            <a:ext cx="1108646" cy="431079"/>
          </a:xfrm>
          <a:prstGeom prst="bentConnector3">
            <a:avLst>
              <a:gd name="adj1" fmla="val 50000"/>
            </a:avLst>
          </a:prstGeom>
          <a:ln w="19050">
            <a:solidFill>
              <a:srgbClr val="C55A11"/>
            </a:solidFill>
          </a:ln>
        </p:spPr>
        <p:style>
          <a:lnRef idx="1">
            <a:schemeClr val="accent1"/>
          </a:lnRef>
          <a:fillRef idx="0">
            <a:schemeClr val="accent1"/>
          </a:fillRef>
          <a:effectRef idx="0">
            <a:schemeClr val="accent1"/>
          </a:effectRef>
          <a:fontRef idx="minor">
            <a:schemeClr val="tx1"/>
          </a:fontRef>
        </p:style>
      </p:cxnSp>
      <p:cxnSp>
        <p:nvCxnSpPr>
          <p:cNvPr id="25" name="Conector Angulado 24"/>
          <p:cNvCxnSpPr>
            <a:stCxn id="19" idx="3"/>
            <a:endCxn id="21" idx="1"/>
          </p:cNvCxnSpPr>
          <p:nvPr/>
        </p:nvCxnSpPr>
        <p:spPr>
          <a:xfrm flipV="1">
            <a:off x="2310697" y="1046035"/>
            <a:ext cx="1199695" cy="312680"/>
          </a:xfrm>
          <a:prstGeom prst="bentConnector3">
            <a:avLst>
              <a:gd name="adj1" fmla="val 50000"/>
            </a:avLst>
          </a:prstGeom>
          <a:ln w="19050">
            <a:solidFill>
              <a:srgbClr val="C55A11"/>
            </a:solidFill>
          </a:ln>
        </p:spPr>
        <p:style>
          <a:lnRef idx="1">
            <a:schemeClr val="accent1"/>
          </a:lnRef>
          <a:fillRef idx="0">
            <a:schemeClr val="accent1"/>
          </a:fillRef>
          <a:effectRef idx="0">
            <a:schemeClr val="accent1"/>
          </a:effectRef>
          <a:fontRef idx="minor">
            <a:schemeClr val="tx1"/>
          </a:fontRef>
        </p:style>
      </p:cxnSp>
      <p:sp>
        <p:nvSpPr>
          <p:cNvPr id="99" name="Retângulo: Cantos Arredondados 3">
            <a:extLst>
              <a:ext uri="{FF2B5EF4-FFF2-40B4-BE49-F238E27FC236}">
                <a16:creationId xmlns:a16="http://schemas.microsoft.com/office/drawing/2014/main" id="{811B2F16-7BE1-4B86-8F87-917EB84B2FC2}"/>
              </a:ext>
            </a:extLst>
          </p:cNvPr>
          <p:cNvSpPr/>
          <p:nvPr/>
        </p:nvSpPr>
        <p:spPr>
          <a:xfrm>
            <a:off x="2510444" y="2990039"/>
            <a:ext cx="2366872" cy="1559317"/>
          </a:xfrm>
          <a:prstGeom prst="roundRect">
            <a:avLst>
              <a:gd name="adj" fmla="val 2809"/>
            </a:avLst>
          </a:prstGeom>
          <a:no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0" fontAlgn="base" hangingPunct="0">
              <a:spcBef>
                <a:spcPct val="0"/>
              </a:spcBef>
              <a:spcAft>
                <a:spcPts val="600"/>
              </a:spcAft>
            </a:pPr>
            <a:r>
              <a:rPr lang="pt-BR" sz="2000" b="1" dirty="0">
                <a:solidFill>
                  <a:srgbClr val="C55A11"/>
                </a:solidFill>
              </a:rPr>
              <a:t>9 empreendimentos de </a:t>
            </a:r>
            <a:r>
              <a:rPr lang="pt-BR" sz="2000" b="1" dirty="0" smtClean="0">
                <a:solidFill>
                  <a:srgbClr val="C55A11"/>
                </a:solidFill>
              </a:rPr>
              <a:t>geração térmica</a:t>
            </a:r>
          </a:p>
          <a:p>
            <a:pPr algn="ctr" eaLnBrk="0" fontAlgn="base" hangingPunct="0">
              <a:spcBef>
                <a:spcPct val="0"/>
              </a:spcBef>
              <a:spcAft>
                <a:spcPts val="600"/>
              </a:spcAft>
            </a:pPr>
            <a:r>
              <a:rPr lang="pt-BR" sz="2000" b="1" dirty="0" smtClean="0">
                <a:solidFill>
                  <a:srgbClr val="C55A11"/>
                </a:solidFill>
              </a:rPr>
              <a:t>308 MW</a:t>
            </a:r>
          </a:p>
          <a:p>
            <a:pPr algn="ctr" eaLnBrk="0" fontAlgn="base" hangingPunct="0">
              <a:spcBef>
                <a:spcPct val="0"/>
              </a:spcBef>
              <a:spcAft>
                <a:spcPts val="600"/>
              </a:spcAft>
            </a:pPr>
            <a:r>
              <a:rPr lang="pt-BR" sz="2000" b="1" dirty="0" smtClean="0">
                <a:solidFill>
                  <a:srgbClr val="C55A11"/>
                </a:solidFill>
              </a:rPr>
              <a:t>Prazo: 21/22</a:t>
            </a:r>
            <a:endParaRPr lang="pt-BR" sz="2000" b="1" dirty="0">
              <a:solidFill>
                <a:srgbClr val="C55A11"/>
              </a:solidFill>
            </a:endParaRPr>
          </a:p>
        </p:txBody>
      </p:sp>
      <p:sp>
        <p:nvSpPr>
          <p:cNvPr id="113" name="Retângulo Arredondado 112"/>
          <p:cNvSpPr/>
          <p:nvPr/>
        </p:nvSpPr>
        <p:spPr>
          <a:xfrm>
            <a:off x="3480569" y="5511902"/>
            <a:ext cx="3867882" cy="442674"/>
          </a:xfrm>
          <a:prstGeom prst="roundRect">
            <a:avLst/>
          </a:prstGeom>
          <a:ln w="28575">
            <a:solidFill>
              <a:srgbClr val="435070"/>
            </a:solidFill>
          </a:ln>
        </p:spPr>
        <p:txBody>
          <a:bodyPr wrap="square">
            <a:spAutoFit/>
          </a:bodyPr>
          <a:lstStyle/>
          <a:p>
            <a:r>
              <a:rPr lang="pt-BR" sz="2000" b="1" dirty="0">
                <a:solidFill>
                  <a:srgbClr val="435070"/>
                </a:solidFill>
              </a:rPr>
              <a:t>Garantia de suprimento ao estado </a:t>
            </a:r>
          </a:p>
        </p:txBody>
      </p:sp>
      <p:sp>
        <p:nvSpPr>
          <p:cNvPr id="114" name="Seta para a Direita 113"/>
          <p:cNvSpPr/>
          <p:nvPr/>
        </p:nvSpPr>
        <p:spPr>
          <a:xfrm>
            <a:off x="3045165" y="5617823"/>
            <a:ext cx="346715" cy="230832"/>
          </a:xfrm>
          <a:prstGeom prst="rightArrow">
            <a:avLst/>
          </a:prstGeom>
          <a:solidFill>
            <a:srgbClr val="435070"/>
          </a:solidFill>
          <a:ln>
            <a:solidFill>
              <a:srgbClr val="435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6344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ixaDeTexto 24">
            <a:extLst>
              <a:ext uri="{FF2B5EF4-FFF2-40B4-BE49-F238E27FC236}">
                <a16:creationId xmlns:a16="http://schemas.microsoft.com/office/drawing/2014/main" id="{13C75F0C-2A27-4B9E-9FB3-B2EFB3151160}"/>
              </a:ext>
            </a:extLst>
          </p:cNvPr>
          <p:cNvSpPr txBox="1"/>
          <p:nvPr/>
        </p:nvSpPr>
        <p:spPr>
          <a:xfrm>
            <a:off x="1" y="39298"/>
            <a:ext cx="12192000" cy="646331"/>
          </a:xfrm>
          <a:prstGeom prst="rect">
            <a:avLst/>
          </a:prstGeom>
          <a:noFill/>
        </p:spPr>
        <p:txBody>
          <a:bodyPr wrap="square" rtlCol="0">
            <a:spAutoFit/>
          </a:bodyPr>
          <a:lstStyle>
            <a:defPPr>
              <a:defRPr lang="pt-BR"/>
            </a:defPPr>
            <a:lvl1pPr algn="ctr">
              <a:defRPr sz="3600" b="1">
                <a:solidFill>
                  <a:srgbClr val="00973A"/>
                </a:solidFill>
                <a:latin typeface="+mj-lt"/>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smtClean="0">
                <a:ln>
                  <a:noFill/>
                </a:ln>
                <a:solidFill>
                  <a:srgbClr val="00973A"/>
                </a:solidFill>
                <a:effectLst/>
                <a:uLnTx/>
                <a:uFillTx/>
                <a:latin typeface="Calibri Light" panose="020F0302020204030204"/>
                <a:ea typeface="+mn-ea"/>
                <a:cs typeface="Calibri" panose="020F0502020204030204" pitchFamily="34" charset="0"/>
              </a:rPr>
              <a:t>“Linhão” - LT 500kV </a:t>
            </a:r>
            <a:r>
              <a:rPr kumimoji="0" lang="pt-BR" sz="3600" b="1" i="0" u="none" strike="noStrike" kern="1200" cap="none" spc="0" normalizeH="0" baseline="0" noProof="0" dirty="0" err="1">
                <a:ln>
                  <a:noFill/>
                </a:ln>
                <a:solidFill>
                  <a:srgbClr val="00973A"/>
                </a:solidFill>
                <a:effectLst/>
                <a:uLnTx/>
                <a:uFillTx/>
                <a:latin typeface="Calibri Light" panose="020F0302020204030204"/>
                <a:ea typeface="+mn-ea"/>
                <a:cs typeface="Calibri" panose="020F0502020204030204" pitchFamily="34" charset="0"/>
              </a:rPr>
              <a:t>Lechuga</a:t>
            </a:r>
            <a:r>
              <a:rPr kumimoji="0" lang="pt-BR" sz="3600" b="1" i="0" u="none" strike="noStrike" kern="1200" cap="none" spc="0" normalizeH="0" baseline="0" noProof="0" dirty="0">
                <a:ln>
                  <a:noFill/>
                </a:ln>
                <a:solidFill>
                  <a:srgbClr val="00973A"/>
                </a:solidFill>
                <a:effectLst/>
                <a:uLnTx/>
                <a:uFillTx/>
                <a:latin typeface="Calibri Light" panose="020F0302020204030204"/>
                <a:ea typeface="+mn-ea"/>
                <a:cs typeface="Calibri" panose="020F0502020204030204" pitchFamily="34" charset="0"/>
              </a:rPr>
              <a:t> - Equador - Boa Vista </a:t>
            </a:r>
          </a:p>
        </p:txBody>
      </p:sp>
      <p:sp>
        <p:nvSpPr>
          <p:cNvPr id="19" name="Retângulo: Cantos Arredondados 5">
            <a:extLst>
              <a:ext uri="{FF2B5EF4-FFF2-40B4-BE49-F238E27FC236}">
                <a16:creationId xmlns:a16="http://schemas.microsoft.com/office/drawing/2014/main" id="{EF8BDFF6-CC59-4DEF-975B-8A8BFAC8CFCB}"/>
              </a:ext>
            </a:extLst>
          </p:cNvPr>
          <p:cNvSpPr/>
          <p:nvPr/>
        </p:nvSpPr>
        <p:spPr>
          <a:xfrm>
            <a:off x="235422" y="930124"/>
            <a:ext cx="5175707" cy="508132"/>
          </a:xfrm>
          <a:prstGeom prst="roundRect">
            <a:avLst>
              <a:gd name="adj" fmla="val 2809"/>
            </a:avLst>
          </a:prstGeom>
          <a:solidFill>
            <a:srgbClr val="C55A1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pt-B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Principais Conquistas</a:t>
            </a:r>
            <a:endParaRPr kumimoji="0" lang="pt-BR"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tângulo 2"/>
          <p:cNvSpPr/>
          <p:nvPr/>
        </p:nvSpPr>
        <p:spPr>
          <a:xfrm>
            <a:off x="235422" y="1547373"/>
            <a:ext cx="6998913" cy="4750659"/>
          </a:xfrm>
          <a:prstGeom prst="rect">
            <a:avLst/>
          </a:prstGeom>
        </p:spPr>
        <p:txBody>
          <a:bodyPr wrap="square">
            <a:spAutoFit/>
          </a:bodyPr>
          <a:lstStyle/>
          <a:p>
            <a:pPr marL="0" marR="0" lvl="0" indent="0" algn="just" defTabSz="914400" rtl="0" eaLnBrk="1" fontAlgn="auto" latinLnBrk="0" hangingPunct="1">
              <a:lnSpc>
                <a:spcPts val="3000"/>
              </a:lnSpc>
              <a:spcBef>
                <a:spcPts val="0"/>
              </a:spcBef>
              <a:spcAft>
                <a:spcPts val="600"/>
              </a:spcAft>
              <a:buClrTx/>
              <a:buSzTx/>
              <a:buFontTx/>
              <a:buNone/>
              <a:tabLst/>
              <a:defRPr/>
            </a:pPr>
            <a:r>
              <a:rPr kumimoji="0" lang="pt-BR" sz="1800" b="1" i="0" u="sng" strike="noStrike" kern="1200" cap="none" spc="0" normalizeH="0" baseline="0" noProof="0" dirty="0" smtClean="0">
                <a:ln>
                  <a:noFill/>
                </a:ln>
                <a:solidFill>
                  <a:srgbClr val="C55A11"/>
                </a:solidFill>
                <a:effectLst/>
                <a:uLnTx/>
                <a:uFillTx/>
                <a:latin typeface="Calibri" panose="020F0502020204030204"/>
                <a:ea typeface="+mn-ea"/>
                <a:cs typeface="+mn-cs"/>
              </a:rPr>
              <a:t>Resolução nº 09 CNPE</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 Reconhece a Interligação do Sistema Elétrico de Roraima ao SIN como de Interesse Estratégico para o país - </a:t>
            </a:r>
            <a:r>
              <a:rPr kumimoji="0" lang="pt-BR" sz="1800" b="1" i="0" u="none" strike="noStrike" kern="1200" cap="none" spc="0" normalizeH="0" baseline="0" noProof="0" dirty="0" smtClean="0">
                <a:ln>
                  <a:noFill/>
                </a:ln>
                <a:solidFill>
                  <a:srgbClr val="C55A11"/>
                </a:solidFill>
                <a:effectLst/>
                <a:uLnTx/>
                <a:uFillTx/>
                <a:latin typeface="Calibri" panose="020F0502020204030204"/>
                <a:ea typeface="+mn-ea"/>
                <a:cs typeface="+mn-cs"/>
              </a:rPr>
              <a:t>21/09/2022</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a:t>
            </a:r>
            <a:endParaRPr kumimoji="0" lang="pt-BR" sz="1800" b="0" i="0" u="sng" strike="noStrike" kern="1200" cap="none" spc="0" normalizeH="0" baseline="0" noProof="0" dirty="0" smtClean="0">
              <a:ln>
                <a:noFill/>
              </a:ln>
              <a:solidFill>
                <a:srgbClr val="C55A11"/>
              </a:solidFill>
              <a:effectLst/>
              <a:uLnTx/>
              <a:uFillTx/>
              <a:latin typeface="Calibri" panose="020F0502020204030204"/>
              <a:ea typeface="+mn-ea"/>
              <a:cs typeface="+mn-cs"/>
            </a:endParaRPr>
          </a:p>
          <a:p>
            <a:pPr marL="0" marR="0" lvl="0" indent="0" algn="just" defTabSz="914400" rtl="0" eaLnBrk="1" fontAlgn="auto" latinLnBrk="0" hangingPunct="1">
              <a:lnSpc>
                <a:spcPts val="3000"/>
              </a:lnSpc>
              <a:spcBef>
                <a:spcPts val="0"/>
              </a:spcBef>
              <a:spcAft>
                <a:spcPts val="600"/>
              </a:spcAft>
              <a:buClrTx/>
              <a:buSzTx/>
              <a:buFontTx/>
              <a:buNone/>
              <a:tabLst/>
              <a:defRPr/>
            </a:pPr>
            <a:r>
              <a:rPr kumimoji="0" lang="pt-BR" sz="1800" b="1" i="0" u="sng" strike="noStrike" kern="1200" cap="none" spc="0" normalizeH="0" baseline="0" noProof="0" dirty="0" smtClean="0">
                <a:ln>
                  <a:noFill/>
                </a:ln>
                <a:solidFill>
                  <a:srgbClr val="C55A11"/>
                </a:solidFill>
                <a:effectLst/>
                <a:uLnTx/>
                <a:uFillTx/>
                <a:latin typeface="Calibri" panose="020F0502020204030204"/>
                <a:ea typeface="+mn-ea"/>
                <a:cs typeface="+mn-cs"/>
              </a:rPr>
              <a:t>Acordo </a:t>
            </a:r>
            <a:r>
              <a:rPr kumimoji="0" lang="pt-BR" sz="1800" b="1" i="0" u="sng" strike="noStrike" kern="1200" cap="none" spc="0" normalizeH="0" baseline="0" noProof="0" dirty="0">
                <a:ln>
                  <a:noFill/>
                </a:ln>
                <a:solidFill>
                  <a:srgbClr val="C55A11"/>
                </a:solidFill>
                <a:effectLst/>
                <a:uLnTx/>
                <a:uFillTx/>
                <a:latin typeface="Calibri" panose="020F0502020204030204"/>
                <a:ea typeface="+mn-ea"/>
                <a:cs typeface="+mn-cs"/>
              </a:rPr>
              <a:t>Judicial</a:t>
            </a:r>
            <a:r>
              <a:rPr kumimoji="0" lang="pt-BR" sz="1800" b="0" i="0" u="none" strike="noStrike" kern="1200" cap="none" spc="0" normalizeH="0" baseline="0" noProof="0" dirty="0">
                <a:ln>
                  <a:noFill/>
                </a:ln>
                <a:solidFill>
                  <a:srgbClr val="C55A11"/>
                </a:solidFill>
                <a:effectLst/>
                <a:uLnTx/>
                <a:uFillTx/>
                <a:latin typeface="Calibri" panose="020F0502020204030204"/>
                <a:ea typeface="+mn-ea"/>
                <a:cs typeface="+mn-cs"/>
              </a:rPr>
              <a:t>:</a:t>
            </a:r>
            <a:r>
              <a:rPr kumimoji="0" lang="pt-BR" sz="1800" b="1" i="0" u="none" strike="noStrike" kern="1200" cap="none" spc="0" normalizeH="0" baseline="0" noProof="0" dirty="0">
                <a:ln>
                  <a:noFill/>
                </a:ln>
                <a:solidFill>
                  <a:srgbClr val="C55A11"/>
                </a:solidFill>
                <a:effectLst/>
                <a:uLnTx/>
                <a:uFillTx/>
                <a:latin typeface="Calibri" panose="020F0502020204030204"/>
                <a:ea typeface="+mn-ea"/>
                <a:cs typeface="+mn-cs"/>
              </a:rPr>
              <a:t> </a:t>
            </a:r>
            <a:r>
              <a:rPr kumimoji="0" lang="pt-BR" sz="1800" b="0" i="0" u="none" strike="noStrike" kern="1200" cap="none" spc="0" normalizeH="0" baseline="0" noProof="0" dirty="0">
                <a:ln>
                  <a:noFill/>
                </a:ln>
                <a:solidFill>
                  <a:srgbClr val="C55A11"/>
                </a:solidFill>
                <a:effectLst/>
                <a:uLnTx/>
                <a:uFillTx/>
                <a:latin typeface="Calibri" panose="020F0502020204030204"/>
                <a:ea typeface="+mn-ea"/>
                <a:cs typeface="+mn-cs"/>
              </a:rPr>
              <a:t>Encerra as ações </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civis públicas - </a:t>
            </a:r>
            <a:r>
              <a:rPr kumimoji="0" lang="pt-BR" sz="1800" b="1" i="0" u="none" strike="noStrike" kern="1200" cap="none" spc="0" normalizeH="0" baseline="0" noProof="0" dirty="0" smtClean="0">
                <a:ln>
                  <a:noFill/>
                </a:ln>
                <a:solidFill>
                  <a:srgbClr val="C55A11"/>
                </a:solidFill>
                <a:effectLst/>
                <a:uLnTx/>
                <a:uFillTx/>
                <a:latin typeface="Calibri" panose="020F0502020204030204"/>
                <a:ea typeface="+mn-ea"/>
                <a:cs typeface="+mn-cs"/>
              </a:rPr>
              <a:t>22/09/2022</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a:t>
            </a:r>
          </a:p>
          <a:p>
            <a:pPr lvl="0" algn="just">
              <a:lnSpc>
                <a:spcPts val="3000"/>
              </a:lnSpc>
              <a:spcAft>
                <a:spcPts val="600"/>
              </a:spcAft>
              <a:defRPr/>
            </a:pPr>
            <a:r>
              <a:rPr kumimoji="0" lang="pt-BR" sz="1800" b="1" i="0" u="sng" strike="noStrike" kern="1200" cap="none" spc="0" normalizeH="0" baseline="0" noProof="0" dirty="0" smtClean="0">
                <a:ln>
                  <a:noFill/>
                </a:ln>
                <a:solidFill>
                  <a:srgbClr val="C55A11"/>
                </a:solidFill>
                <a:effectLst/>
                <a:uLnTx/>
                <a:uFillTx/>
                <a:latin typeface="Calibri" panose="020F0502020204030204"/>
                <a:ea typeface="+mn-ea"/>
                <a:cs typeface="+mn-cs"/>
              </a:rPr>
              <a:t>Compensação Ambiental</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 </a:t>
            </a:r>
          </a:p>
          <a:p>
            <a:pPr lvl="0" algn="just">
              <a:lnSpc>
                <a:spcPts val="3000"/>
              </a:lnSpc>
              <a:spcAft>
                <a:spcPts val="600"/>
              </a:spcAft>
              <a:defRPr/>
            </a:pPr>
            <a:r>
              <a:rPr lang="pt-BR" dirty="0" smtClean="0">
                <a:solidFill>
                  <a:srgbClr val="C55A11"/>
                </a:solidFill>
              </a:rPr>
              <a:t>Decreto </a:t>
            </a:r>
            <a:r>
              <a:rPr lang="pt-BR" dirty="0">
                <a:solidFill>
                  <a:srgbClr val="C55A11"/>
                </a:solidFill>
              </a:rPr>
              <a:t>nº 11.059: Pró-Amazônia Legal e CGPAL. Provê recursos para atendimento ao pleito - </a:t>
            </a:r>
            <a:r>
              <a:rPr lang="pt-BR" b="1" dirty="0">
                <a:solidFill>
                  <a:srgbClr val="C55A11"/>
                </a:solidFill>
              </a:rPr>
              <a:t>03/05/2022.</a:t>
            </a:r>
          </a:p>
          <a:p>
            <a:pPr marL="0" marR="0" lvl="0" indent="0" algn="just" defTabSz="914400" rtl="0" eaLnBrk="1" fontAlgn="auto" latinLnBrk="0" hangingPunct="1">
              <a:lnSpc>
                <a:spcPts val="3000"/>
              </a:lnSpc>
              <a:spcBef>
                <a:spcPts val="0"/>
              </a:spcBef>
              <a:spcAft>
                <a:spcPts val="600"/>
              </a:spcAft>
              <a:buClrTx/>
              <a:buSzTx/>
              <a:buFontTx/>
              <a:buNone/>
              <a:tabLst/>
              <a:defRPr/>
            </a:pP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Pagamento da compensação ambiental aos indígenas - </a:t>
            </a:r>
            <a:r>
              <a:rPr kumimoji="0" lang="pt-BR" sz="1800" b="1" i="0" u="none" strike="noStrike" kern="1200" cap="none" spc="0" normalizeH="0" baseline="0" noProof="0" dirty="0" smtClean="0">
                <a:ln>
                  <a:noFill/>
                </a:ln>
                <a:solidFill>
                  <a:srgbClr val="C55A11"/>
                </a:solidFill>
                <a:effectLst/>
                <a:uLnTx/>
                <a:uFillTx/>
                <a:latin typeface="Calibri" panose="020F0502020204030204"/>
                <a:ea typeface="+mn-ea"/>
                <a:cs typeface="+mn-cs"/>
              </a:rPr>
              <a:t>06/10/2022</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a:t>
            </a:r>
          </a:p>
          <a:p>
            <a:pPr marL="0" marR="0" lvl="0" indent="0" algn="just" defTabSz="914400" rtl="0" eaLnBrk="1" fontAlgn="auto" latinLnBrk="0" hangingPunct="1">
              <a:lnSpc>
                <a:spcPts val="3000"/>
              </a:lnSpc>
              <a:spcBef>
                <a:spcPts val="0"/>
              </a:spcBef>
              <a:spcAft>
                <a:spcPts val="600"/>
              </a:spcAft>
              <a:buClrTx/>
              <a:buSzTx/>
              <a:buFontTx/>
              <a:buNone/>
              <a:tabLst/>
              <a:defRPr/>
            </a:pPr>
            <a:r>
              <a:rPr kumimoji="0" lang="pt-BR" sz="1800" b="1" i="0" u="sng" strike="noStrike" kern="1200" cap="none" spc="0" normalizeH="0" baseline="0" noProof="0" dirty="0" smtClean="0">
                <a:ln>
                  <a:noFill/>
                </a:ln>
                <a:solidFill>
                  <a:srgbClr val="C55A11"/>
                </a:solidFill>
                <a:effectLst/>
                <a:uLnTx/>
                <a:uFillTx/>
                <a:latin typeface="Calibri" panose="020F0502020204030204"/>
                <a:ea typeface="+mn-ea"/>
                <a:cs typeface="+mn-cs"/>
              </a:rPr>
              <a:t>Início das Obras</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 Construção da casa de relés - </a:t>
            </a:r>
            <a:r>
              <a:rPr kumimoji="0" lang="pt-BR" sz="1800" b="1" i="0" u="none" strike="noStrike" kern="1200" cap="none" spc="0" normalizeH="0" baseline="0" noProof="0" dirty="0" smtClean="0">
                <a:ln>
                  <a:noFill/>
                </a:ln>
                <a:solidFill>
                  <a:srgbClr val="C55A11"/>
                </a:solidFill>
                <a:effectLst/>
                <a:uLnTx/>
                <a:uFillTx/>
                <a:latin typeface="Calibri" panose="020F0502020204030204"/>
                <a:ea typeface="+mn-ea"/>
                <a:cs typeface="+mn-cs"/>
              </a:rPr>
              <a:t>11/10/2022</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a:t>
            </a:r>
          </a:p>
          <a:p>
            <a:pPr marL="0" marR="0" lvl="0" indent="0" algn="just" defTabSz="914400" rtl="0" eaLnBrk="1" fontAlgn="auto" latinLnBrk="0" hangingPunct="1">
              <a:lnSpc>
                <a:spcPts val="3000"/>
              </a:lnSpc>
              <a:spcBef>
                <a:spcPts val="0"/>
              </a:spcBef>
              <a:spcAft>
                <a:spcPts val="0"/>
              </a:spcAft>
              <a:buClrTx/>
              <a:buSzTx/>
              <a:buFontTx/>
              <a:buNone/>
              <a:tabLst/>
              <a:defRPr/>
            </a:pPr>
            <a:r>
              <a:rPr kumimoji="0" lang="pt-BR" sz="1800" b="1" i="0" u="sng" strike="noStrike" kern="1200" cap="none" spc="0" normalizeH="0" baseline="0" noProof="0" dirty="0" smtClean="0">
                <a:ln>
                  <a:noFill/>
                </a:ln>
                <a:solidFill>
                  <a:srgbClr val="C55A11"/>
                </a:solidFill>
                <a:effectLst/>
                <a:uLnTx/>
                <a:uFillTx/>
                <a:latin typeface="Calibri" panose="020F0502020204030204"/>
                <a:ea typeface="+mn-ea"/>
                <a:cs typeface="+mn-cs"/>
              </a:rPr>
              <a:t>Reunião com os Indígenas</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a:t>
            </a:r>
            <a:r>
              <a:rPr kumimoji="0" lang="pt-BR" sz="1800" b="0" i="0" u="none" strike="noStrike" kern="1200" cap="none" spc="0" normalizeH="0" baseline="0" noProof="0" dirty="0">
                <a:ln>
                  <a:noFill/>
                </a:ln>
                <a:solidFill>
                  <a:srgbClr val="C55A11"/>
                </a:solidFill>
                <a:effectLst/>
                <a:uLnTx/>
                <a:uFillTx/>
                <a:latin typeface="Calibri" panose="020F0502020204030204"/>
                <a:ea typeface="+mn-ea"/>
                <a:cs typeface="+mn-cs"/>
              </a:rPr>
              <a:t> Reuniões preparatórias com Indígenas, para início das obras na Terra Indígena </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 </a:t>
            </a:r>
            <a:r>
              <a:rPr kumimoji="0" lang="pt-BR" sz="1800" b="1" i="0" u="none" strike="noStrike" kern="1200" cap="none" spc="0" normalizeH="0" baseline="0" noProof="0" dirty="0" smtClean="0">
                <a:ln>
                  <a:noFill/>
                </a:ln>
                <a:solidFill>
                  <a:srgbClr val="C55A11"/>
                </a:solidFill>
                <a:effectLst/>
                <a:uLnTx/>
                <a:uFillTx/>
                <a:latin typeface="Calibri" panose="020F0502020204030204"/>
                <a:ea typeface="+mn-ea"/>
                <a:cs typeface="+mn-cs"/>
              </a:rPr>
              <a:t>17/10/2022</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a:t>
            </a:r>
          </a:p>
          <a:p>
            <a:pPr marL="0" marR="0" lvl="0" indent="0" algn="just" defTabSz="914400" rtl="0" eaLnBrk="1" fontAlgn="auto" latinLnBrk="0" hangingPunct="1">
              <a:lnSpc>
                <a:spcPts val="3000"/>
              </a:lnSpc>
              <a:spcBef>
                <a:spcPts val="0"/>
              </a:spcBef>
              <a:spcAft>
                <a:spcPts val="0"/>
              </a:spcAft>
              <a:buClrTx/>
              <a:buSzTx/>
              <a:buFontTx/>
              <a:buNone/>
              <a:tabLst/>
              <a:defRPr/>
            </a:pP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Planejado </a:t>
            </a:r>
            <a:r>
              <a:rPr kumimoji="0" lang="pt-BR" sz="1800" b="0" i="0" u="none" strike="noStrike" kern="1200" cap="none" spc="0" normalizeH="0" baseline="0" noProof="0" dirty="0">
                <a:ln>
                  <a:noFill/>
                </a:ln>
                <a:solidFill>
                  <a:srgbClr val="C55A11"/>
                </a:solidFill>
                <a:effectLst/>
                <a:uLnTx/>
                <a:uFillTx/>
                <a:latin typeface="Calibri" panose="020F0502020204030204"/>
                <a:ea typeface="+mn-ea"/>
                <a:cs typeface="+mn-cs"/>
              </a:rPr>
              <a:t>finalizar as 6 reuniões ambientais </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com </a:t>
            </a:r>
            <a:r>
              <a:rPr kumimoji="0" lang="pt-BR" sz="1800" b="0" i="0" u="none" strike="noStrike" kern="1200" cap="none" spc="0" normalizeH="0" baseline="0" noProof="0" dirty="0">
                <a:ln>
                  <a:noFill/>
                </a:ln>
                <a:solidFill>
                  <a:srgbClr val="C55A11"/>
                </a:solidFill>
                <a:effectLst/>
                <a:uLnTx/>
                <a:uFillTx/>
                <a:latin typeface="Calibri" panose="020F0502020204030204"/>
                <a:ea typeface="+mn-ea"/>
                <a:cs typeface="+mn-cs"/>
              </a:rPr>
              <a:t>indígenas até </a:t>
            </a:r>
            <a:r>
              <a:rPr kumimoji="0" lang="pt-BR" sz="1800" b="0" i="0" u="none" strike="noStrike" kern="1200" cap="none" spc="0" normalizeH="0" baseline="0" noProof="0" dirty="0" smtClean="0">
                <a:ln>
                  <a:noFill/>
                </a:ln>
                <a:solidFill>
                  <a:srgbClr val="C55A11"/>
                </a:solidFill>
                <a:effectLst/>
                <a:uLnTx/>
                <a:uFillTx/>
                <a:latin typeface="Calibri" panose="020F0502020204030204"/>
                <a:ea typeface="+mn-ea"/>
                <a:cs typeface="+mn-cs"/>
              </a:rPr>
              <a:t>Jan/23.</a:t>
            </a:r>
            <a:endParaRPr kumimoji="0" lang="pt-BR" sz="1800" b="0" i="0" u="none" strike="noStrike" kern="1200" cap="none" spc="0" normalizeH="0" baseline="0" noProof="0" dirty="0">
              <a:ln>
                <a:noFill/>
              </a:ln>
              <a:solidFill>
                <a:srgbClr val="C55A11"/>
              </a:solidFill>
              <a:effectLst/>
              <a:uLnTx/>
              <a:uFillTx/>
              <a:latin typeface="Calibri" panose="020F0502020204030204"/>
              <a:ea typeface="+mn-ea"/>
              <a:cs typeface="+mn-cs"/>
            </a:endParaRPr>
          </a:p>
        </p:txBody>
      </p:sp>
      <p:cxnSp>
        <p:nvCxnSpPr>
          <p:cNvPr id="22" name="Elbow Connector 29">
            <a:extLst>
              <a:ext uri="{FF2B5EF4-FFF2-40B4-BE49-F238E27FC236}">
                <a16:creationId xmlns:a16="http://schemas.microsoft.com/office/drawing/2014/main" id="{C69959F4-5DCD-4000-9446-A8285A481927}"/>
              </a:ext>
            </a:extLst>
          </p:cNvPr>
          <p:cNvCxnSpPr>
            <a:cxnSpLocks/>
          </p:cNvCxnSpPr>
          <p:nvPr/>
        </p:nvCxnSpPr>
        <p:spPr>
          <a:xfrm flipV="1">
            <a:off x="4988062" y="4547062"/>
            <a:ext cx="3092589" cy="171858"/>
          </a:xfrm>
          <a:prstGeom prst="bentConnector3">
            <a:avLst>
              <a:gd name="adj1" fmla="val 50000"/>
            </a:avLst>
          </a:prstGeom>
          <a:ln w="19050">
            <a:solidFill>
              <a:schemeClr val="accent2">
                <a:lumMod val="75000"/>
              </a:schemeClr>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cxnSp>
        <p:nvCxnSpPr>
          <p:cNvPr id="23" name="Elbow Connector 29">
            <a:extLst>
              <a:ext uri="{FF2B5EF4-FFF2-40B4-BE49-F238E27FC236}">
                <a16:creationId xmlns:a16="http://schemas.microsoft.com/office/drawing/2014/main" id="{C69959F4-5DCD-4000-9446-A8285A481927}"/>
              </a:ext>
            </a:extLst>
          </p:cNvPr>
          <p:cNvCxnSpPr>
            <a:cxnSpLocks/>
          </p:cNvCxnSpPr>
          <p:nvPr/>
        </p:nvCxnSpPr>
        <p:spPr>
          <a:xfrm flipV="1">
            <a:off x="6096001" y="2215599"/>
            <a:ext cx="2723803" cy="1836015"/>
          </a:xfrm>
          <a:prstGeom prst="bentConnector3">
            <a:avLst>
              <a:gd name="adj1" fmla="val 50000"/>
            </a:avLst>
          </a:prstGeom>
          <a:ln w="19050">
            <a:solidFill>
              <a:srgbClr val="C55A11"/>
            </a:solidFill>
            <a:prstDash val="sysDot"/>
            <a:headEnd type="oval"/>
            <a:tailEnd type="none" w="med" len="med"/>
          </a:ln>
        </p:spPr>
        <p:style>
          <a:lnRef idx="1">
            <a:schemeClr val="accent1"/>
          </a:lnRef>
          <a:fillRef idx="0">
            <a:schemeClr val="accent1"/>
          </a:fillRef>
          <a:effectRef idx="0">
            <a:schemeClr val="accent1"/>
          </a:effectRef>
          <a:fontRef idx="minor">
            <a:schemeClr val="tx1"/>
          </a:fontRef>
        </p:style>
      </p:cxnSp>
      <p:pic>
        <p:nvPicPr>
          <p:cNvPr id="27" name="Image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013" y="930124"/>
            <a:ext cx="3408675" cy="2570949"/>
          </a:xfrm>
          <a:prstGeom prst="rect">
            <a:avLst/>
          </a:prstGeom>
          <a:ln w="38100">
            <a:solidFill>
              <a:srgbClr val="C55A11"/>
            </a:solidFill>
          </a:ln>
        </p:spPr>
      </p:pic>
      <p:sp>
        <p:nvSpPr>
          <p:cNvPr id="28" name="Retângulo 27"/>
          <p:cNvSpPr/>
          <p:nvPr/>
        </p:nvSpPr>
        <p:spPr>
          <a:xfrm>
            <a:off x="8136080" y="3499199"/>
            <a:ext cx="3658543"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Estágio atual da Construção da </a:t>
            </a:r>
            <a:r>
              <a:rPr kumimoji="0" lang="pt-BR" sz="1200" b="1" i="0" u="none" strike="noStrike" kern="1200" cap="none" spc="0" normalizeH="0" baseline="0" noProof="0" dirty="0" smtClean="0">
                <a:ln>
                  <a:noFill/>
                </a:ln>
                <a:solidFill>
                  <a:srgbClr val="435070"/>
                </a:solidFill>
                <a:effectLst/>
                <a:uLnTx/>
                <a:uFillTx/>
                <a:latin typeface="Calibri" panose="020F0502020204030204"/>
                <a:ea typeface="+mn-ea"/>
                <a:cs typeface="+mn-cs"/>
              </a:rPr>
              <a:t>Casa de Relés </a:t>
            </a: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a:t>
            </a:r>
            <a:r>
              <a:rPr kumimoji="0" lang="pt-BR" sz="1200" b="0" i="0" u="none" strike="noStrike" kern="1200" cap="none" spc="0" normalizeH="0" baseline="0" noProof="0" dirty="0" err="1" smtClean="0">
                <a:ln>
                  <a:noFill/>
                </a:ln>
                <a:solidFill>
                  <a:srgbClr val="435070"/>
                </a:solidFill>
                <a:effectLst/>
                <a:uLnTx/>
                <a:uFillTx/>
                <a:latin typeface="Calibri" panose="020F0502020204030204"/>
                <a:ea typeface="+mn-ea"/>
                <a:cs typeface="+mn-cs"/>
              </a:rPr>
              <a:t>Nov</a:t>
            </a: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/22) </a:t>
            </a:r>
            <a:r>
              <a:rPr kumimoji="0" lang="pt-BR" sz="1200" b="0" i="0" u="none" strike="noStrike" kern="1200" cap="none" spc="0" normalizeH="0" baseline="0" noProof="0" dirty="0">
                <a:ln>
                  <a:noFill/>
                </a:ln>
                <a:solidFill>
                  <a:srgbClr val="435070"/>
                </a:solidFill>
                <a:effectLst/>
                <a:uLnTx/>
                <a:uFillTx/>
                <a:latin typeface="Calibri" panose="020F0502020204030204"/>
                <a:ea typeface="+mn-ea"/>
                <a:cs typeface="+mn-cs"/>
              </a:rPr>
              <a:t>-</a:t>
            </a: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 Subestação Boa Vista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smtClean="0">
                <a:ln>
                  <a:noFill/>
                </a:ln>
                <a:solidFill>
                  <a:srgbClr val="435070"/>
                </a:solidFill>
                <a:effectLst/>
                <a:uLnTx/>
                <a:uFillTx/>
                <a:latin typeface="Calibri" panose="020F0502020204030204"/>
                <a:ea typeface="+mn-ea"/>
                <a:cs typeface="+mn-cs"/>
              </a:rPr>
              <a:t>Fonte: </a:t>
            </a:r>
            <a:r>
              <a:rPr kumimoji="0" lang="pt-BR" sz="1000" b="0" i="0" u="none" strike="noStrike" kern="1200" cap="none" spc="0" normalizeH="0" baseline="0" noProof="0" dirty="0" err="1" smtClean="0">
                <a:ln>
                  <a:noFill/>
                </a:ln>
                <a:solidFill>
                  <a:srgbClr val="435070"/>
                </a:solidFill>
                <a:effectLst/>
                <a:uLnTx/>
                <a:uFillTx/>
                <a:latin typeface="Calibri" panose="020F0502020204030204"/>
                <a:ea typeface="+mn-ea"/>
                <a:cs typeface="+mn-cs"/>
              </a:rPr>
              <a:t>Transnorte</a:t>
            </a:r>
            <a:r>
              <a:rPr kumimoji="0" lang="pt-BR" sz="1000" b="0" i="0" u="none" strike="noStrike" kern="1200" cap="none" spc="0" normalizeH="0" baseline="0" noProof="0" dirty="0" smtClean="0">
                <a:ln>
                  <a:noFill/>
                </a:ln>
                <a:solidFill>
                  <a:srgbClr val="435070"/>
                </a:solidFill>
                <a:effectLst/>
                <a:uLnTx/>
                <a:uFillTx/>
                <a:latin typeface="Calibri" panose="020F0502020204030204"/>
                <a:ea typeface="+mn-ea"/>
                <a:cs typeface="+mn-cs"/>
              </a:rPr>
              <a:t> Energia.</a:t>
            </a:r>
            <a:endPar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tângulo 28"/>
          <p:cNvSpPr/>
          <p:nvPr/>
        </p:nvSpPr>
        <p:spPr>
          <a:xfrm>
            <a:off x="8204205" y="5723203"/>
            <a:ext cx="3757759"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Reuniões na Terra Indígena </a:t>
            </a:r>
            <a:r>
              <a:rPr kumimoji="0" lang="pt-BR" sz="1200" b="0" i="0" u="none" strike="noStrike" kern="1200" cap="none" spc="0" normalizeH="0" baseline="0" noProof="0" dirty="0" err="1" smtClean="0">
                <a:ln>
                  <a:noFill/>
                </a:ln>
                <a:solidFill>
                  <a:srgbClr val="435070"/>
                </a:solidFill>
                <a:effectLst/>
                <a:uLnTx/>
                <a:uFillTx/>
                <a:latin typeface="Calibri" panose="020F0502020204030204"/>
                <a:ea typeface="+mn-ea"/>
                <a:cs typeface="+mn-cs"/>
              </a:rPr>
              <a:t>Waimiri</a:t>
            </a: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 </a:t>
            </a:r>
            <a:r>
              <a:rPr kumimoji="0" lang="pt-BR" sz="1200" b="0" i="0" u="none" strike="noStrike" kern="1200" cap="none" spc="0" normalizeH="0" baseline="0" noProof="0" dirty="0" err="1" smtClean="0">
                <a:ln>
                  <a:noFill/>
                </a:ln>
                <a:solidFill>
                  <a:srgbClr val="435070"/>
                </a:solidFill>
                <a:effectLst/>
                <a:uLnTx/>
                <a:uFillTx/>
                <a:latin typeface="Calibri" panose="020F0502020204030204"/>
                <a:ea typeface="+mn-ea"/>
                <a:cs typeface="+mn-cs"/>
              </a:rPr>
              <a:t>Atroari</a:t>
            </a:r>
            <a:r>
              <a:rPr kumimoji="0" lang="pt-BR" sz="1200" b="0" i="0" u="none" strike="noStrike" kern="1200" cap="none" spc="0" normalizeH="0" baseline="0" noProof="0" dirty="0" smtClean="0">
                <a:ln>
                  <a:noFill/>
                </a:ln>
                <a:solidFill>
                  <a:srgbClr val="435070"/>
                </a:solidFill>
                <a:effectLst/>
                <a:uLnTx/>
                <a:uFillTx/>
                <a:latin typeface="Calibri" panose="020F0502020204030204"/>
                <a:ea typeface="+mn-ea"/>
                <a:cs typeface="+mn-cs"/>
              </a:rPr>
              <a:t> (Out/22)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435070"/>
                </a:solidFill>
                <a:effectLst/>
                <a:uLnTx/>
                <a:uFillTx/>
                <a:latin typeface="Calibri" panose="020F0502020204030204"/>
                <a:ea typeface="+mn-ea"/>
                <a:cs typeface="+mn-cs"/>
              </a:rPr>
              <a:t>Fonte: </a:t>
            </a:r>
            <a:r>
              <a:rPr kumimoji="0" lang="pt-BR" sz="1000" b="0" i="0" u="none" strike="noStrike" kern="1200" cap="none" spc="0" normalizeH="0" baseline="0" noProof="0" dirty="0" err="1">
                <a:ln>
                  <a:noFill/>
                </a:ln>
                <a:solidFill>
                  <a:srgbClr val="435070"/>
                </a:solidFill>
                <a:effectLst/>
                <a:uLnTx/>
                <a:uFillTx/>
                <a:latin typeface="Calibri" panose="020F0502020204030204"/>
                <a:ea typeface="+mn-ea"/>
                <a:cs typeface="+mn-cs"/>
              </a:rPr>
              <a:t>Transnorte</a:t>
            </a:r>
            <a:r>
              <a:rPr kumimoji="0" lang="pt-BR" sz="1000" b="0" i="0" u="none" strike="noStrike" kern="1200" cap="none" spc="0" normalizeH="0" baseline="0" noProof="0" dirty="0">
                <a:ln>
                  <a:noFill/>
                </a:ln>
                <a:solidFill>
                  <a:srgbClr val="435070"/>
                </a:solidFill>
                <a:effectLst/>
                <a:uLnTx/>
                <a:uFillTx/>
                <a:latin typeface="Calibri" panose="020F0502020204030204"/>
                <a:ea typeface="+mn-ea"/>
                <a:cs typeface="+mn-cs"/>
              </a:rPr>
              <a:t> </a:t>
            </a:r>
            <a:r>
              <a:rPr kumimoji="0" lang="pt-BR" sz="1000" b="0" i="0" u="none" strike="noStrike" kern="1200" cap="none" spc="0" normalizeH="0" baseline="0" noProof="0" dirty="0" smtClean="0">
                <a:ln>
                  <a:noFill/>
                </a:ln>
                <a:solidFill>
                  <a:srgbClr val="435070"/>
                </a:solidFill>
                <a:effectLst/>
                <a:uLnTx/>
                <a:uFillTx/>
                <a:latin typeface="Calibri" panose="020F0502020204030204"/>
                <a:ea typeface="+mn-ea"/>
                <a:cs typeface="+mn-cs"/>
              </a:rPr>
              <a:t>Energia.</a:t>
            </a:r>
            <a:endParaRPr kumimoji="0" lang="pt-B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Imagem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651" y="4225808"/>
            <a:ext cx="4004869" cy="1497395"/>
          </a:xfrm>
          <a:prstGeom prst="rect">
            <a:avLst/>
          </a:prstGeom>
          <a:ln w="28575">
            <a:solidFill>
              <a:srgbClr val="C55A11"/>
            </a:solidFill>
          </a:ln>
        </p:spPr>
      </p:pic>
    </p:spTree>
    <p:extLst>
      <p:ext uri="{BB962C8B-B14F-4D97-AF65-F5344CB8AC3E}">
        <p14:creationId xmlns:p14="http://schemas.microsoft.com/office/powerpoint/2010/main" val="9304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159A56FC-691C-4D46-BC60-ACD888CCD1C2}"/>
              </a:ext>
            </a:extLst>
          </p:cNvPr>
          <p:cNvSpPr txBox="1"/>
          <p:nvPr/>
        </p:nvSpPr>
        <p:spPr>
          <a:xfrm>
            <a:off x="795789" y="405500"/>
            <a:ext cx="7995623" cy="707886"/>
          </a:xfrm>
          <a:prstGeom prst="rect">
            <a:avLst/>
          </a:prstGeom>
          <a:noFill/>
        </p:spPr>
        <p:txBody>
          <a:bodyPr wrap="square" rtlCol="0">
            <a:spAutoFit/>
          </a:bodyPr>
          <a:lstStyle/>
          <a:p>
            <a:r>
              <a:rPr lang="pt-BR" sz="2000" b="1" dirty="0">
                <a:solidFill>
                  <a:srgbClr val="58595B"/>
                </a:solidFill>
              </a:rPr>
              <a:t>Aprimoramento das diretrizes sobre intercâmbios internacionais de energia elétrica </a:t>
            </a:r>
          </a:p>
        </p:txBody>
      </p:sp>
      <p:sp>
        <p:nvSpPr>
          <p:cNvPr id="11" name="CaixaDeTexto 10">
            <a:extLst>
              <a:ext uri="{FF2B5EF4-FFF2-40B4-BE49-F238E27FC236}">
                <a16:creationId xmlns:a16="http://schemas.microsoft.com/office/drawing/2014/main" id="{159A56FC-691C-4D46-BC60-ACD888CCD1C2}"/>
              </a:ext>
            </a:extLst>
          </p:cNvPr>
          <p:cNvSpPr txBox="1"/>
          <p:nvPr/>
        </p:nvSpPr>
        <p:spPr>
          <a:xfrm>
            <a:off x="317260" y="1288048"/>
            <a:ext cx="8619893" cy="523220"/>
          </a:xfrm>
          <a:prstGeom prst="rect">
            <a:avLst/>
          </a:prstGeom>
          <a:noFill/>
        </p:spPr>
        <p:txBody>
          <a:bodyPr wrap="square" rtlCol="0">
            <a:spAutoFit/>
          </a:bodyPr>
          <a:lstStyle/>
          <a:p>
            <a:pPr algn="just"/>
            <a:r>
              <a:rPr lang="pt-BR" sz="1400" dirty="0">
                <a:solidFill>
                  <a:srgbClr val="58595B"/>
                </a:solidFill>
              </a:rPr>
              <a:t>Estabelecimento e aperfeiçoamento das diretrizes sobre intercâmbios internacionais de energia elétrica do Brasil com Argentina e Uruguai, tanto no sentido de </a:t>
            </a:r>
            <a:r>
              <a:rPr lang="pt-BR" sz="1400" b="1" dirty="0">
                <a:solidFill>
                  <a:srgbClr val="58595B"/>
                </a:solidFill>
              </a:rPr>
              <a:t>importação</a:t>
            </a:r>
            <a:r>
              <a:rPr lang="pt-BR" sz="1400" dirty="0">
                <a:solidFill>
                  <a:srgbClr val="58595B"/>
                </a:solidFill>
              </a:rPr>
              <a:t> quanto de </a:t>
            </a:r>
            <a:r>
              <a:rPr lang="pt-BR" sz="1400" b="1" dirty="0">
                <a:solidFill>
                  <a:srgbClr val="58595B"/>
                </a:solidFill>
              </a:rPr>
              <a:t>exportação</a:t>
            </a:r>
            <a:r>
              <a:rPr lang="pt-BR" sz="1400" dirty="0">
                <a:solidFill>
                  <a:srgbClr val="58595B"/>
                </a:solidFill>
              </a:rPr>
              <a:t>. </a:t>
            </a:r>
          </a:p>
        </p:txBody>
      </p:sp>
      <p:sp>
        <p:nvSpPr>
          <p:cNvPr id="27" name="CaixaDeTexto 26">
            <a:extLst>
              <a:ext uri="{FF2B5EF4-FFF2-40B4-BE49-F238E27FC236}">
                <a16:creationId xmlns:a16="http://schemas.microsoft.com/office/drawing/2014/main" id="{F43D018A-A656-414E-9695-C1F7B2DD93A1}"/>
              </a:ext>
            </a:extLst>
          </p:cNvPr>
          <p:cNvSpPr txBox="1"/>
          <p:nvPr/>
        </p:nvSpPr>
        <p:spPr>
          <a:xfrm>
            <a:off x="212365" y="3383711"/>
            <a:ext cx="3088395" cy="276999"/>
          </a:xfrm>
          <a:prstGeom prst="rect">
            <a:avLst/>
          </a:prstGeom>
          <a:noFill/>
        </p:spPr>
        <p:txBody>
          <a:bodyPr wrap="square" rtlCol="0">
            <a:spAutoFit/>
          </a:bodyPr>
          <a:lstStyle/>
          <a:p>
            <a:pPr marL="285750" indent="-285750">
              <a:buFont typeface="Wingdings" panose="05000000000000000000" pitchFamily="2" charset="2"/>
              <a:buChar char="§"/>
            </a:pPr>
            <a:r>
              <a:rPr lang="pt-BR" sz="1200" b="1" dirty="0">
                <a:solidFill>
                  <a:srgbClr val="58595B"/>
                </a:solidFill>
              </a:rPr>
              <a:t>Publicação da PRT MME </a:t>
            </a:r>
            <a:r>
              <a:rPr lang="pt-BR" sz="1200" b="1" dirty="0" smtClean="0">
                <a:solidFill>
                  <a:srgbClr val="58595B"/>
                </a:solidFill>
              </a:rPr>
              <a:t>418/2019</a:t>
            </a:r>
            <a:endParaRPr lang="pt-BR" sz="1200" dirty="0">
              <a:solidFill>
                <a:srgbClr val="58595B"/>
              </a:solidFill>
            </a:endParaRPr>
          </a:p>
        </p:txBody>
      </p:sp>
      <p:graphicFrame>
        <p:nvGraphicFramePr>
          <p:cNvPr id="2" name="Diagrama 1"/>
          <p:cNvGraphicFramePr/>
          <p:nvPr>
            <p:extLst/>
          </p:nvPr>
        </p:nvGraphicFramePr>
        <p:xfrm>
          <a:off x="212365" y="1917638"/>
          <a:ext cx="10913185" cy="2050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aixaDeTexto 30">
            <a:extLst>
              <a:ext uri="{FF2B5EF4-FFF2-40B4-BE49-F238E27FC236}">
                <a16:creationId xmlns:a16="http://schemas.microsoft.com/office/drawing/2014/main" id="{F43D018A-A656-414E-9695-C1F7B2DD93A1}"/>
              </a:ext>
            </a:extLst>
          </p:cNvPr>
          <p:cNvSpPr txBox="1"/>
          <p:nvPr/>
        </p:nvSpPr>
        <p:spPr>
          <a:xfrm>
            <a:off x="3083008" y="3793525"/>
            <a:ext cx="2918781" cy="461665"/>
          </a:xfrm>
          <a:prstGeom prst="rect">
            <a:avLst/>
          </a:prstGeom>
          <a:noFill/>
        </p:spPr>
        <p:txBody>
          <a:bodyPr wrap="square" rtlCol="0">
            <a:spAutoFit/>
          </a:bodyPr>
          <a:lstStyle/>
          <a:p>
            <a:pPr marL="285750" indent="-285750">
              <a:buFont typeface="Wingdings" panose="05000000000000000000" pitchFamily="2" charset="2"/>
              <a:buChar char="§"/>
            </a:pPr>
            <a:r>
              <a:rPr lang="pt-BR" sz="1200" b="1" dirty="0">
                <a:solidFill>
                  <a:srgbClr val="58595B"/>
                </a:solidFill>
              </a:rPr>
              <a:t>Importação de energia da Argentina e Uruguai (PRT 339/2018</a:t>
            </a:r>
            <a:r>
              <a:rPr lang="pt-BR" sz="1200" b="1" dirty="0" smtClean="0">
                <a:solidFill>
                  <a:srgbClr val="58595B"/>
                </a:solidFill>
              </a:rPr>
              <a:t>)</a:t>
            </a:r>
            <a:endParaRPr lang="pt-BR" sz="1200" dirty="0">
              <a:solidFill>
                <a:srgbClr val="58595B"/>
              </a:solidFill>
            </a:endParaRPr>
          </a:p>
        </p:txBody>
      </p:sp>
      <p:sp>
        <p:nvSpPr>
          <p:cNvPr id="32" name="CaixaDeTexto 31">
            <a:extLst>
              <a:ext uri="{FF2B5EF4-FFF2-40B4-BE49-F238E27FC236}">
                <a16:creationId xmlns:a16="http://schemas.microsoft.com/office/drawing/2014/main" id="{F43D018A-A656-414E-9695-C1F7B2DD93A1}"/>
              </a:ext>
            </a:extLst>
          </p:cNvPr>
          <p:cNvSpPr txBox="1"/>
          <p:nvPr/>
        </p:nvSpPr>
        <p:spPr>
          <a:xfrm>
            <a:off x="3083008" y="3327840"/>
            <a:ext cx="3088395" cy="461665"/>
          </a:xfrm>
          <a:prstGeom prst="rect">
            <a:avLst/>
          </a:prstGeom>
          <a:noFill/>
        </p:spPr>
        <p:txBody>
          <a:bodyPr wrap="square" rtlCol="0">
            <a:spAutoFit/>
          </a:bodyPr>
          <a:lstStyle/>
          <a:p>
            <a:pPr marL="285750" indent="-285750">
              <a:buFont typeface="Wingdings" panose="05000000000000000000" pitchFamily="2" charset="2"/>
              <a:buChar char="§"/>
            </a:pPr>
            <a:r>
              <a:rPr lang="pt-BR" sz="1200" b="1" dirty="0">
                <a:solidFill>
                  <a:srgbClr val="58595B"/>
                </a:solidFill>
              </a:rPr>
              <a:t>Realização das Consultas Públicas MME 96/2020 e </a:t>
            </a:r>
            <a:r>
              <a:rPr lang="pt-BR" sz="1200" b="1" dirty="0" smtClean="0">
                <a:solidFill>
                  <a:srgbClr val="58595B"/>
                </a:solidFill>
              </a:rPr>
              <a:t>97/2020</a:t>
            </a:r>
            <a:endParaRPr lang="pt-BR" sz="1200" dirty="0">
              <a:solidFill>
                <a:srgbClr val="58595B"/>
              </a:solidFill>
            </a:endParaRPr>
          </a:p>
        </p:txBody>
      </p:sp>
      <p:sp>
        <p:nvSpPr>
          <p:cNvPr id="8" name="CaixaDeTexto 7">
            <a:extLst>
              <a:ext uri="{FF2B5EF4-FFF2-40B4-BE49-F238E27FC236}">
                <a16:creationId xmlns:a16="http://schemas.microsoft.com/office/drawing/2014/main" id="{F43D018A-A656-414E-9695-C1F7B2DD93A1}"/>
              </a:ext>
            </a:extLst>
          </p:cNvPr>
          <p:cNvSpPr txBox="1"/>
          <p:nvPr/>
        </p:nvSpPr>
        <p:spPr>
          <a:xfrm>
            <a:off x="7414952" y="3327840"/>
            <a:ext cx="4494415" cy="2031325"/>
          </a:xfrm>
          <a:prstGeom prst="rect">
            <a:avLst/>
          </a:prstGeom>
          <a:noFill/>
        </p:spPr>
        <p:txBody>
          <a:bodyPr wrap="square" rtlCol="0">
            <a:spAutoFit/>
          </a:bodyPr>
          <a:lstStyle/>
          <a:p>
            <a:pPr marL="285750" indent="-285750">
              <a:buFont typeface="Wingdings" panose="05000000000000000000" pitchFamily="2" charset="2"/>
              <a:buChar char="§"/>
            </a:pPr>
            <a:r>
              <a:rPr lang="pt-BR" sz="1400" b="1" dirty="0">
                <a:solidFill>
                  <a:srgbClr val="58595B"/>
                </a:solidFill>
              </a:rPr>
              <a:t>Publicação da PRT GM/MME 49/2022</a:t>
            </a:r>
            <a:r>
              <a:rPr lang="pt-BR" sz="1400" dirty="0">
                <a:solidFill>
                  <a:srgbClr val="58595B"/>
                </a:solidFill>
              </a:rPr>
              <a:t>: diretrizes para a exportação de energia advinda de excedentes hidrelétricos destinada à República Argentina e à República Oriental do Uruguai.</a:t>
            </a:r>
          </a:p>
          <a:p>
            <a:pPr marL="285750" indent="-285750">
              <a:buFont typeface="Wingdings" panose="05000000000000000000" pitchFamily="2" charset="2"/>
              <a:buChar char="§"/>
            </a:pPr>
            <a:r>
              <a:rPr lang="pt-BR" sz="1400" b="1" dirty="0">
                <a:solidFill>
                  <a:srgbClr val="58595B"/>
                </a:solidFill>
              </a:rPr>
              <a:t>Aprimoramentos nas PRT 339/2018 e 418/2019 </a:t>
            </a:r>
            <a:r>
              <a:rPr lang="pt-BR" sz="1400" dirty="0">
                <a:solidFill>
                  <a:srgbClr val="58595B"/>
                </a:solidFill>
              </a:rPr>
              <a:t>(fase de conclusão): importação e exportação de energia termelétrica.</a:t>
            </a:r>
          </a:p>
          <a:p>
            <a:pPr marL="285750" indent="-285750">
              <a:buFont typeface="Wingdings" panose="05000000000000000000" pitchFamily="2" charset="2"/>
              <a:buChar char="§"/>
            </a:pPr>
            <a:r>
              <a:rPr lang="pt-BR" sz="1400" b="1" dirty="0">
                <a:solidFill>
                  <a:srgbClr val="58595B"/>
                </a:solidFill>
              </a:rPr>
              <a:t>Novo Memorando de Entendimentos entre Brasil e Argentina</a:t>
            </a:r>
            <a:r>
              <a:rPr lang="pt-BR" sz="1400" dirty="0">
                <a:solidFill>
                  <a:srgbClr val="58595B"/>
                </a:solidFill>
              </a:rPr>
              <a:t>: assinado em 24/11/2022.</a:t>
            </a:r>
          </a:p>
        </p:txBody>
      </p:sp>
      <p:sp>
        <p:nvSpPr>
          <p:cNvPr id="13" name="CaixaDeTexto 12">
            <a:extLst>
              <a:ext uri="{FF2B5EF4-FFF2-40B4-BE49-F238E27FC236}">
                <a16:creationId xmlns:a16="http://schemas.microsoft.com/office/drawing/2014/main" id="{159A56FC-691C-4D46-BC60-ACD888CCD1C2}"/>
              </a:ext>
            </a:extLst>
          </p:cNvPr>
          <p:cNvSpPr txBox="1"/>
          <p:nvPr/>
        </p:nvSpPr>
        <p:spPr>
          <a:xfrm>
            <a:off x="268998" y="5492100"/>
            <a:ext cx="2975127" cy="369332"/>
          </a:xfrm>
          <a:prstGeom prst="rect">
            <a:avLst/>
          </a:prstGeom>
          <a:noFill/>
        </p:spPr>
        <p:txBody>
          <a:bodyPr wrap="square" rtlCol="0">
            <a:spAutoFit/>
          </a:bodyPr>
          <a:lstStyle/>
          <a:p>
            <a:r>
              <a:rPr lang="pt-BR" b="1" dirty="0">
                <a:solidFill>
                  <a:srgbClr val="00B050"/>
                </a:solidFill>
              </a:rPr>
              <a:t>Destaques: resultado 2022</a:t>
            </a:r>
          </a:p>
        </p:txBody>
      </p:sp>
      <p:sp>
        <p:nvSpPr>
          <p:cNvPr id="3" name="Retângulo 2"/>
          <p:cNvSpPr/>
          <p:nvPr/>
        </p:nvSpPr>
        <p:spPr>
          <a:xfrm>
            <a:off x="125261" y="5974844"/>
            <a:ext cx="11413043" cy="523220"/>
          </a:xfrm>
          <a:prstGeom prst="rect">
            <a:avLst/>
          </a:prstGeom>
        </p:spPr>
        <p:txBody>
          <a:bodyPr wrap="square">
            <a:spAutoFit/>
          </a:bodyPr>
          <a:lstStyle/>
          <a:p>
            <a:pPr marL="342900" indent="-342900" algn="just">
              <a:buFont typeface="Wingdings" panose="05000000000000000000" pitchFamily="2" charset="2"/>
              <a:buChar char="§"/>
            </a:pPr>
            <a:r>
              <a:rPr lang="pt-BR" sz="1400" dirty="0">
                <a:solidFill>
                  <a:srgbClr val="00B050"/>
                </a:solidFill>
              </a:rPr>
              <a:t>Expressiva exportação comercial de energia termelétrica, destacadamente para a Argentina, a partir de maio/2022 (PRT 418/2019); </a:t>
            </a:r>
          </a:p>
          <a:p>
            <a:pPr marL="342900" indent="-342900" algn="just">
              <a:buFont typeface="Wingdings" panose="05000000000000000000" pitchFamily="2" charset="2"/>
              <a:buChar char="§"/>
            </a:pPr>
            <a:r>
              <a:rPr lang="pt-BR" sz="1400" dirty="0">
                <a:solidFill>
                  <a:srgbClr val="00B050"/>
                </a:solidFill>
              </a:rPr>
              <a:t>Estimativa de faturamento dos comercializadores com a exportação de energia elétrica de R$ 1,7 bi entre </a:t>
            </a:r>
            <a:r>
              <a:rPr lang="pt-BR" sz="1400" dirty="0" err="1">
                <a:solidFill>
                  <a:srgbClr val="00B050"/>
                </a:solidFill>
              </a:rPr>
              <a:t>mai</a:t>
            </a:r>
            <a:r>
              <a:rPr lang="pt-BR" sz="1400" dirty="0">
                <a:solidFill>
                  <a:srgbClr val="00B050"/>
                </a:solidFill>
              </a:rPr>
              <a:t>/2022 e set/2022;</a:t>
            </a:r>
          </a:p>
        </p:txBody>
      </p:sp>
      <p:sp>
        <p:nvSpPr>
          <p:cNvPr id="5" name="Retângulo 4">
            <a:extLst>
              <a:ext uri="{FF2B5EF4-FFF2-40B4-BE49-F238E27FC236}">
                <a16:creationId xmlns:a16="http://schemas.microsoft.com/office/drawing/2014/main" id="{E827A477-9F23-76D1-CBB0-6869D61FF664}"/>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0677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59A56FC-691C-4D46-BC60-ACD888CCD1C2}"/>
              </a:ext>
            </a:extLst>
          </p:cNvPr>
          <p:cNvSpPr txBox="1"/>
          <p:nvPr/>
        </p:nvSpPr>
        <p:spPr>
          <a:xfrm>
            <a:off x="787197" y="1866917"/>
            <a:ext cx="4779247" cy="954107"/>
          </a:xfrm>
          <a:prstGeom prst="rect">
            <a:avLst/>
          </a:prstGeom>
          <a:noFill/>
        </p:spPr>
        <p:txBody>
          <a:bodyPr wrap="square" rtlCol="0">
            <a:spAutoFit/>
          </a:bodyPr>
          <a:lstStyle/>
          <a:p>
            <a:pPr algn="just">
              <a:defRPr/>
            </a:pPr>
            <a:r>
              <a:rPr lang="pt-BR" sz="1400" dirty="0">
                <a:solidFill>
                  <a:srgbClr val="58595B"/>
                </a:solidFill>
              </a:rPr>
              <a:t>Harmonizar iniciativas de diferentes instituições no sentido de atender as diretrizes postas no §1º do artigo 30 da Lei nº 14.182, de 12 de julho de 2021, em prol da segurança energética e dos usos múltiplos da água.</a:t>
            </a:r>
          </a:p>
        </p:txBody>
      </p:sp>
      <p:sp>
        <p:nvSpPr>
          <p:cNvPr id="5" name="CaixaDeTexto 4">
            <a:extLst>
              <a:ext uri="{FF2B5EF4-FFF2-40B4-BE49-F238E27FC236}">
                <a16:creationId xmlns:a16="http://schemas.microsoft.com/office/drawing/2014/main" id="{159A56FC-691C-4D46-BC60-ACD888CCD1C2}"/>
              </a:ext>
            </a:extLst>
          </p:cNvPr>
          <p:cNvSpPr txBox="1"/>
          <p:nvPr/>
        </p:nvSpPr>
        <p:spPr>
          <a:xfrm>
            <a:off x="809703" y="588405"/>
            <a:ext cx="7995623" cy="400110"/>
          </a:xfrm>
          <a:prstGeom prst="rect">
            <a:avLst/>
          </a:prstGeom>
          <a:noFill/>
        </p:spPr>
        <p:txBody>
          <a:bodyPr wrap="square" rtlCol="0">
            <a:spAutoFit/>
          </a:bodyPr>
          <a:lstStyle/>
          <a:p>
            <a:r>
              <a:rPr lang="pt-BR" sz="2000" b="1" dirty="0">
                <a:solidFill>
                  <a:srgbClr val="58595B"/>
                </a:solidFill>
              </a:rPr>
              <a:t>Plano de Recuperação dos Reservatórios (PRR)</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052" y="784503"/>
            <a:ext cx="4498336" cy="4505325"/>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aixaDeTexto 11">
            <a:extLst>
              <a:ext uri="{FF2B5EF4-FFF2-40B4-BE49-F238E27FC236}">
                <a16:creationId xmlns:a16="http://schemas.microsoft.com/office/drawing/2014/main" id="{159A56FC-691C-4D46-BC60-ACD888CCD1C2}"/>
              </a:ext>
            </a:extLst>
          </p:cNvPr>
          <p:cNvSpPr txBox="1"/>
          <p:nvPr/>
        </p:nvSpPr>
        <p:spPr>
          <a:xfrm>
            <a:off x="645907" y="1520611"/>
            <a:ext cx="2553419" cy="369332"/>
          </a:xfrm>
          <a:prstGeom prst="rect">
            <a:avLst/>
          </a:prstGeom>
          <a:noFill/>
        </p:spPr>
        <p:txBody>
          <a:bodyPr wrap="square" rtlCol="0">
            <a:spAutoFit/>
          </a:bodyPr>
          <a:lstStyle/>
          <a:p>
            <a:r>
              <a:rPr lang="pt-BR" b="1" dirty="0">
                <a:solidFill>
                  <a:srgbClr val="58595B"/>
                </a:solidFill>
              </a:rPr>
              <a:t>Objetivo</a:t>
            </a:r>
          </a:p>
        </p:txBody>
      </p:sp>
      <p:sp>
        <p:nvSpPr>
          <p:cNvPr id="13" name="CaixaDeTexto 12">
            <a:extLst>
              <a:ext uri="{FF2B5EF4-FFF2-40B4-BE49-F238E27FC236}">
                <a16:creationId xmlns:a16="http://schemas.microsoft.com/office/drawing/2014/main" id="{159A56FC-691C-4D46-BC60-ACD888CCD1C2}"/>
              </a:ext>
            </a:extLst>
          </p:cNvPr>
          <p:cNvSpPr txBox="1"/>
          <p:nvPr/>
        </p:nvSpPr>
        <p:spPr>
          <a:xfrm>
            <a:off x="739870" y="3368344"/>
            <a:ext cx="5387615" cy="167475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defRPr/>
            </a:pPr>
            <a:r>
              <a:rPr lang="pt-BR" sz="1400" b="1" dirty="0">
                <a:solidFill>
                  <a:srgbClr val="58595B"/>
                </a:solidFill>
              </a:rPr>
              <a:t>Resolução CNPE nº 2/2021 </a:t>
            </a:r>
            <a:r>
              <a:rPr lang="pt-BR" sz="1400" dirty="0">
                <a:solidFill>
                  <a:srgbClr val="58595B"/>
                </a:solidFill>
              </a:rPr>
              <a:t>instituiu GT para elaboração do Plano; </a:t>
            </a:r>
            <a:r>
              <a:rPr lang="pt-BR" sz="1400" b="1" dirty="0">
                <a:solidFill>
                  <a:srgbClr val="58595B"/>
                </a:solidFill>
              </a:rPr>
              <a:t>Resolução CNPE nº 8/2022 </a:t>
            </a:r>
            <a:r>
              <a:rPr lang="pt-BR" sz="1400" dirty="0">
                <a:solidFill>
                  <a:srgbClr val="58595B"/>
                </a:solidFill>
              </a:rPr>
              <a:t>aprovou o PRR;</a:t>
            </a:r>
          </a:p>
          <a:p>
            <a:pPr marL="342900" indent="-342900" algn="just">
              <a:lnSpc>
                <a:spcPct val="150000"/>
              </a:lnSpc>
              <a:buFont typeface="Wingdings" panose="05000000000000000000" pitchFamily="2" charset="2"/>
              <a:buChar char="§"/>
              <a:defRPr/>
            </a:pPr>
            <a:r>
              <a:rPr lang="pt-BR" sz="1400" b="1" dirty="0">
                <a:solidFill>
                  <a:srgbClr val="58595B"/>
                </a:solidFill>
              </a:rPr>
              <a:t>Situação atual</a:t>
            </a:r>
            <a:r>
              <a:rPr lang="pt-BR" sz="1400" dirty="0">
                <a:solidFill>
                  <a:srgbClr val="58595B"/>
                </a:solidFill>
              </a:rPr>
              <a:t>: Plano em fase de detalhamento e implementação, tendo como próxima etapa a apresentação ao CNPE do Relatório de Indicadores e Metas do PRR. Prazo: 7 de abril de 2023.</a:t>
            </a:r>
          </a:p>
        </p:txBody>
      </p:sp>
      <p:sp>
        <p:nvSpPr>
          <p:cNvPr id="14" name="CaixaDeTexto 13">
            <a:extLst>
              <a:ext uri="{FF2B5EF4-FFF2-40B4-BE49-F238E27FC236}">
                <a16:creationId xmlns:a16="http://schemas.microsoft.com/office/drawing/2014/main" id="{159A56FC-691C-4D46-BC60-ACD888CCD1C2}"/>
              </a:ext>
            </a:extLst>
          </p:cNvPr>
          <p:cNvSpPr txBox="1"/>
          <p:nvPr/>
        </p:nvSpPr>
        <p:spPr>
          <a:xfrm>
            <a:off x="645907" y="3121387"/>
            <a:ext cx="2553419" cy="369332"/>
          </a:xfrm>
          <a:prstGeom prst="rect">
            <a:avLst/>
          </a:prstGeom>
          <a:noFill/>
        </p:spPr>
        <p:txBody>
          <a:bodyPr wrap="square" rtlCol="0">
            <a:spAutoFit/>
          </a:bodyPr>
          <a:lstStyle/>
          <a:p>
            <a:r>
              <a:rPr lang="pt-BR" b="1" dirty="0">
                <a:solidFill>
                  <a:srgbClr val="58595B"/>
                </a:solidFill>
              </a:rPr>
              <a:t>Ações</a:t>
            </a:r>
          </a:p>
        </p:txBody>
      </p:sp>
      <p:sp>
        <p:nvSpPr>
          <p:cNvPr id="15" name="Retângulo 14"/>
          <p:cNvSpPr/>
          <p:nvPr/>
        </p:nvSpPr>
        <p:spPr>
          <a:xfrm>
            <a:off x="668413" y="5636134"/>
            <a:ext cx="6096000" cy="835613"/>
          </a:xfrm>
          <a:prstGeom prst="rect">
            <a:avLst/>
          </a:prstGeom>
        </p:spPr>
        <p:txBody>
          <a:bodyPr>
            <a:spAutoFit/>
          </a:bodyPr>
          <a:lstStyle/>
          <a:p>
            <a:pPr algn="just">
              <a:lnSpc>
                <a:spcPct val="115000"/>
              </a:lnSpc>
              <a:spcAft>
                <a:spcPts val="0"/>
              </a:spcAft>
            </a:pPr>
            <a:r>
              <a:rPr lang="pt-BR" sz="1400" b="1" dirty="0" smtClean="0">
                <a:solidFill>
                  <a:srgbClr val="00973A"/>
                </a:solidFill>
              </a:rPr>
              <a:t>Iniciativa </a:t>
            </a:r>
            <a:r>
              <a:rPr lang="pt-BR" sz="1400" b="1" dirty="0">
                <a:solidFill>
                  <a:srgbClr val="00973A"/>
                </a:solidFill>
              </a:rPr>
              <a:t>gradual, sustentável e estruturante, com vistas à viabilização da recuperação dos reservatórios ao longo de 10 anos, preservando a segurança energética, os usos múltiplos e a modicidade tarifária.</a:t>
            </a:r>
          </a:p>
        </p:txBody>
      </p:sp>
      <p:sp>
        <p:nvSpPr>
          <p:cNvPr id="2" name="Retângulo 1">
            <a:extLst>
              <a:ext uri="{FF2B5EF4-FFF2-40B4-BE49-F238E27FC236}">
                <a16:creationId xmlns:a16="http://schemas.microsoft.com/office/drawing/2014/main" id="{15EA056C-A8F0-A26C-859D-BB5BCFEC34D2}"/>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8638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159A56FC-691C-4D46-BC60-ACD888CCD1C2}"/>
              </a:ext>
            </a:extLst>
          </p:cNvPr>
          <p:cNvSpPr txBox="1"/>
          <p:nvPr/>
        </p:nvSpPr>
        <p:spPr>
          <a:xfrm>
            <a:off x="668413" y="1569002"/>
            <a:ext cx="7159743" cy="738664"/>
          </a:xfrm>
          <a:prstGeom prst="rect">
            <a:avLst/>
          </a:prstGeom>
          <a:noFill/>
        </p:spPr>
        <p:txBody>
          <a:bodyPr wrap="square" rtlCol="0">
            <a:spAutoFit/>
          </a:bodyPr>
          <a:lstStyle/>
          <a:p>
            <a:pPr algn="just">
              <a:defRPr/>
            </a:pPr>
            <a:r>
              <a:rPr lang="pt-BR" sz="1400" dirty="0">
                <a:solidFill>
                  <a:srgbClr val="58595B"/>
                </a:solidFill>
              </a:rPr>
              <a:t>Dar visibilidade à temática, importante no contexto da modernização do setor elétrico brasileiro, e relacionada ao suporte das condições de segurança, confiabilidade e qualidade da operação do Sistema Interligado Nacional (SIN).</a:t>
            </a:r>
          </a:p>
        </p:txBody>
      </p:sp>
      <p:sp>
        <p:nvSpPr>
          <p:cNvPr id="10" name="CaixaDeTexto 9">
            <a:extLst>
              <a:ext uri="{FF2B5EF4-FFF2-40B4-BE49-F238E27FC236}">
                <a16:creationId xmlns:a16="http://schemas.microsoft.com/office/drawing/2014/main" id="{159A56FC-691C-4D46-BC60-ACD888CCD1C2}"/>
              </a:ext>
            </a:extLst>
          </p:cNvPr>
          <p:cNvSpPr txBox="1"/>
          <p:nvPr/>
        </p:nvSpPr>
        <p:spPr>
          <a:xfrm>
            <a:off x="889294" y="558152"/>
            <a:ext cx="7995623" cy="461665"/>
          </a:xfrm>
          <a:prstGeom prst="rect">
            <a:avLst/>
          </a:prstGeom>
          <a:noFill/>
        </p:spPr>
        <p:txBody>
          <a:bodyPr wrap="square" rtlCol="0">
            <a:spAutoFit/>
          </a:bodyPr>
          <a:lstStyle/>
          <a:p>
            <a:r>
              <a:rPr lang="pt-BR" sz="2400" b="1" dirty="0">
                <a:solidFill>
                  <a:srgbClr val="58595B"/>
                </a:solidFill>
              </a:rPr>
              <a:t>Serviços Ancilares</a:t>
            </a:r>
          </a:p>
        </p:txBody>
      </p:sp>
      <p:sp>
        <p:nvSpPr>
          <p:cNvPr id="17" name="CaixaDeTexto 16">
            <a:extLst>
              <a:ext uri="{FF2B5EF4-FFF2-40B4-BE49-F238E27FC236}">
                <a16:creationId xmlns:a16="http://schemas.microsoft.com/office/drawing/2014/main" id="{159A56FC-691C-4D46-BC60-ACD888CCD1C2}"/>
              </a:ext>
            </a:extLst>
          </p:cNvPr>
          <p:cNvSpPr txBox="1"/>
          <p:nvPr/>
        </p:nvSpPr>
        <p:spPr>
          <a:xfrm>
            <a:off x="668413" y="1203973"/>
            <a:ext cx="2553419" cy="369332"/>
          </a:xfrm>
          <a:prstGeom prst="rect">
            <a:avLst/>
          </a:prstGeom>
          <a:noFill/>
        </p:spPr>
        <p:txBody>
          <a:bodyPr wrap="square" rtlCol="0">
            <a:spAutoFit/>
          </a:bodyPr>
          <a:lstStyle/>
          <a:p>
            <a:r>
              <a:rPr lang="pt-BR" b="1" dirty="0">
                <a:solidFill>
                  <a:srgbClr val="58595B"/>
                </a:solidFill>
              </a:rPr>
              <a:t>Objetivo</a:t>
            </a:r>
          </a:p>
        </p:txBody>
      </p:sp>
      <p:sp>
        <p:nvSpPr>
          <p:cNvPr id="18" name="CaixaDeTexto 17">
            <a:extLst>
              <a:ext uri="{FF2B5EF4-FFF2-40B4-BE49-F238E27FC236}">
                <a16:creationId xmlns:a16="http://schemas.microsoft.com/office/drawing/2014/main" id="{159A56FC-691C-4D46-BC60-ACD888CCD1C2}"/>
              </a:ext>
            </a:extLst>
          </p:cNvPr>
          <p:cNvSpPr txBox="1"/>
          <p:nvPr/>
        </p:nvSpPr>
        <p:spPr>
          <a:xfrm>
            <a:off x="668413" y="2676999"/>
            <a:ext cx="6878141" cy="3829190"/>
          </a:xfrm>
          <a:prstGeom prst="rect">
            <a:avLst/>
          </a:prstGeom>
          <a:noFill/>
        </p:spPr>
        <p:txBody>
          <a:bodyPr wrap="square" rtlCol="0">
            <a:spAutoFit/>
          </a:bodyPr>
          <a:lstStyle/>
          <a:p>
            <a:pPr algn="just">
              <a:defRPr/>
            </a:pPr>
            <a:r>
              <a:rPr lang="pt-BR" sz="1400" dirty="0">
                <a:solidFill>
                  <a:srgbClr val="58595B"/>
                </a:solidFill>
              </a:rPr>
              <a:t>Proposição de </a:t>
            </a:r>
            <a:r>
              <a:rPr lang="pt-BR" sz="1400" b="1" dirty="0">
                <a:solidFill>
                  <a:srgbClr val="3B67AE"/>
                </a:solidFill>
              </a:rPr>
              <a:t>Consulta Pública </a:t>
            </a:r>
            <a:r>
              <a:rPr lang="pt-BR" sz="1400" b="1" dirty="0">
                <a:solidFill>
                  <a:srgbClr val="58595B"/>
                </a:solidFill>
              </a:rPr>
              <a:t>(a ser publicada) </a:t>
            </a:r>
            <a:r>
              <a:rPr lang="pt-BR" sz="1400" dirty="0">
                <a:solidFill>
                  <a:srgbClr val="58595B"/>
                </a:solidFill>
              </a:rPr>
              <a:t>pelo MME, visando:</a:t>
            </a:r>
          </a:p>
          <a:p>
            <a:pPr marL="285750" indent="-285750" algn="just">
              <a:lnSpc>
                <a:spcPct val="150000"/>
              </a:lnSpc>
              <a:buFont typeface="Wingdings" panose="05000000000000000000" pitchFamily="2" charset="2"/>
              <a:buChar char="§"/>
              <a:defRPr/>
            </a:pPr>
            <a:r>
              <a:rPr lang="pt-BR" sz="1400" dirty="0">
                <a:solidFill>
                  <a:srgbClr val="58595B"/>
                </a:solidFill>
              </a:rPr>
              <a:t>Contribuir, sob a ótica da </a:t>
            </a:r>
            <a:r>
              <a:rPr lang="pt-BR" sz="1400" b="1" dirty="0">
                <a:solidFill>
                  <a:srgbClr val="58595B"/>
                </a:solidFill>
              </a:rPr>
              <a:t>governança setorial</a:t>
            </a:r>
            <a:r>
              <a:rPr lang="pt-BR" sz="1400" dirty="0">
                <a:solidFill>
                  <a:srgbClr val="58595B"/>
                </a:solidFill>
              </a:rPr>
              <a:t>, com a evidenciação da necessidade de avaliação sinérgica entre as instituições, com a devida temporalidade; </a:t>
            </a:r>
          </a:p>
          <a:p>
            <a:pPr marL="285750" indent="-285750" algn="just">
              <a:lnSpc>
                <a:spcPct val="150000"/>
              </a:lnSpc>
              <a:buFont typeface="Wingdings" panose="05000000000000000000" pitchFamily="2" charset="2"/>
              <a:buChar char="§"/>
              <a:defRPr/>
            </a:pPr>
            <a:r>
              <a:rPr lang="pt-BR" sz="1400" dirty="0">
                <a:solidFill>
                  <a:srgbClr val="58595B"/>
                </a:solidFill>
              </a:rPr>
              <a:t>Ampliar a </a:t>
            </a:r>
            <a:r>
              <a:rPr lang="pt-BR" sz="1400" b="1" dirty="0">
                <a:solidFill>
                  <a:srgbClr val="58595B"/>
                </a:solidFill>
              </a:rPr>
              <a:t>transparência e diálogo </a:t>
            </a:r>
            <a:r>
              <a:rPr lang="pt-BR" sz="1400" dirty="0">
                <a:solidFill>
                  <a:srgbClr val="58595B"/>
                </a:solidFill>
              </a:rPr>
              <a:t>setorial, não restringindo o recebimento de contribuições pelo MME àquelas recebidas após o evento IMME; e </a:t>
            </a:r>
          </a:p>
          <a:p>
            <a:pPr marL="285750" indent="-285750" algn="just">
              <a:lnSpc>
                <a:spcPct val="150000"/>
              </a:lnSpc>
              <a:buFont typeface="Wingdings" panose="05000000000000000000" pitchFamily="2" charset="2"/>
              <a:buChar char="§"/>
              <a:defRPr/>
            </a:pPr>
            <a:r>
              <a:rPr lang="pt-BR" sz="1400" dirty="0">
                <a:solidFill>
                  <a:srgbClr val="58595B"/>
                </a:solidFill>
              </a:rPr>
              <a:t>Avaliar</a:t>
            </a:r>
            <a:r>
              <a:rPr lang="pt-BR" sz="1400" b="1" dirty="0">
                <a:solidFill>
                  <a:srgbClr val="58595B"/>
                </a:solidFill>
              </a:rPr>
              <a:t> </a:t>
            </a:r>
            <a:r>
              <a:rPr lang="pt-BR" sz="1400" b="1" dirty="0">
                <a:solidFill>
                  <a:srgbClr val="00973A"/>
                </a:solidFill>
              </a:rPr>
              <a:t>diretrizes gerais </a:t>
            </a:r>
            <a:r>
              <a:rPr lang="pt-BR" sz="1400" dirty="0">
                <a:solidFill>
                  <a:srgbClr val="58595B"/>
                </a:solidFill>
              </a:rPr>
              <a:t>a serem consideradas nos trabalhos setoriais:</a:t>
            </a:r>
          </a:p>
          <a:p>
            <a:pPr marL="742950" lvl="1" indent="-285750" algn="just">
              <a:lnSpc>
                <a:spcPct val="150000"/>
              </a:lnSpc>
              <a:buFont typeface="Wingdings" panose="05000000000000000000" pitchFamily="2" charset="2"/>
              <a:buChar char="§"/>
              <a:defRPr/>
            </a:pPr>
            <a:r>
              <a:rPr lang="pt-BR" sz="1400" b="1" dirty="0">
                <a:solidFill>
                  <a:srgbClr val="58595B"/>
                </a:solidFill>
              </a:rPr>
              <a:t>Clareza e transparência</a:t>
            </a:r>
            <a:r>
              <a:rPr lang="pt-BR" sz="1400" dirty="0">
                <a:solidFill>
                  <a:srgbClr val="58595B"/>
                </a:solidFill>
              </a:rPr>
              <a:t> na definição dos requisitos sistêmicos;</a:t>
            </a:r>
          </a:p>
          <a:p>
            <a:pPr marL="742950" lvl="1" indent="-285750" algn="just">
              <a:lnSpc>
                <a:spcPct val="150000"/>
              </a:lnSpc>
              <a:buFont typeface="Wingdings" panose="05000000000000000000" pitchFamily="2" charset="2"/>
              <a:buChar char="§"/>
              <a:defRPr/>
            </a:pPr>
            <a:r>
              <a:rPr lang="pt-BR" sz="1400" b="1" dirty="0">
                <a:solidFill>
                  <a:srgbClr val="58595B"/>
                </a:solidFill>
              </a:rPr>
              <a:t>Neutralidade tecnológica</a:t>
            </a:r>
            <a:r>
              <a:rPr lang="pt-BR" sz="1400" dirty="0">
                <a:solidFill>
                  <a:srgbClr val="58595B"/>
                </a:solidFill>
              </a:rPr>
              <a:t>;</a:t>
            </a:r>
          </a:p>
          <a:p>
            <a:pPr marL="742950" lvl="1" indent="-285750" algn="just">
              <a:lnSpc>
                <a:spcPct val="150000"/>
              </a:lnSpc>
              <a:buFont typeface="Wingdings" panose="05000000000000000000" pitchFamily="2" charset="2"/>
              <a:buChar char="§"/>
              <a:defRPr/>
            </a:pPr>
            <a:r>
              <a:rPr lang="pt-BR" sz="1400" b="1" dirty="0">
                <a:solidFill>
                  <a:srgbClr val="58595B"/>
                </a:solidFill>
              </a:rPr>
              <a:t>Adoção de mecanismos concorrenciais</a:t>
            </a:r>
            <a:r>
              <a:rPr lang="pt-BR" sz="1400" dirty="0">
                <a:solidFill>
                  <a:srgbClr val="58595B"/>
                </a:solidFill>
              </a:rPr>
              <a:t>, quando a competição for viável e desde que haja alocação eficiente dos custos; Economicidade, sem implicar em duplicidade de pagamentos;</a:t>
            </a:r>
          </a:p>
          <a:p>
            <a:pPr marL="742950" lvl="1" indent="-285750" algn="just">
              <a:lnSpc>
                <a:spcPct val="150000"/>
              </a:lnSpc>
              <a:buFont typeface="Wingdings" panose="05000000000000000000" pitchFamily="2" charset="2"/>
              <a:buChar char="§"/>
              <a:defRPr/>
            </a:pPr>
            <a:r>
              <a:rPr lang="pt-BR" sz="1400" b="1" dirty="0">
                <a:solidFill>
                  <a:srgbClr val="58595B"/>
                </a:solidFill>
              </a:rPr>
              <a:t>Qualidade</a:t>
            </a:r>
            <a:r>
              <a:rPr lang="pt-BR" sz="1400" dirty="0">
                <a:solidFill>
                  <a:srgbClr val="58595B"/>
                </a:solidFill>
              </a:rPr>
              <a:t> e </a:t>
            </a:r>
            <a:r>
              <a:rPr lang="pt-BR" sz="1400" b="1" dirty="0">
                <a:solidFill>
                  <a:srgbClr val="58595B"/>
                </a:solidFill>
              </a:rPr>
              <a:t>confiabilidade</a:t>
            </a:r>
            <a:r>
              <a:rPr lang="pt-BR" sz="1400" dirty="0">
                <a:solidFill>
                  <a:srgbClr val="58595B"/>
                </a:solidFill>
              </a:rPr>
              <a:t> do serviço prestado.</a:t>
            </a:r>
          </a:p>
        </p:txBody>
      </p:sp>
      <p:sp>
        <p:nvSpPr>
          <p:cNvPr id="20" name="CaixaDeTexto 19">
            <a:extLst>
              <a:ext uri="{FF2B5EF4-FFF2-40B4-BE49-F238E27FC236}">
                <a16:creationId xmlns:a16="http://schemas.microsoft.com/office/drawing/2014/main" id="{159A56FC-691C-4D46-BC60-ACD888CCD1C2}"/>
              </a:ext>
            </a:extLst>
          </p:cNvPr>
          <p:cNvSpPr txBox="1"/>
          <p:nvPr/>
        </p:nvSpPr>
        <p:spPr>
          <a:xfrm>
            <a:off x="668413" y="2303363"/>
            <a:ext cx="2553419" cy="369332"/>
          </a:xfrm>
          <a:prstGeom prst="rect">
            <a:avLst/>
          </a:prstGeom>
          <a:noFill/>
        </p:spPr>
        <p:txBody>
          <a:bodyPr wrap="square" rtlCol="0">
            <a:spAutoFit/>
          </a:bodyPr>
          <a:lstStyle/>
          <a:p>
            <a:r>
              <a:rPr lang="pt-BR" b="1" dirty="0">
                <a:solidFill>
                  <a:srgbClr val="58595B"/>
                </a:solidFill>
              </a:rPr>
              <a:t>Ações em andamento</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482" y="2279860"/>
            <a:ext cx="3155661" cy="3101573"/>
          </a:xfrm>
          <a:prstGeom prst="ellipse">
            <a:avLst/>
          </a:prstGeom>
        </p:spPr>
      </p:pic>
      <p:pic>
        <p:nvPicPr>
          <p:cNvPr id="2" name="Gráfico 1">
            <a:extLst>
              <a:ext uri="{FF2B5EF4-FFF2-40B4-BE49-F238E27FC236}">
                <a16:creationId xmlns:a16="http://schemas.microsoft.com/office/drawing/2014/main" id="{6F09E7E7-8599-F16A-8592-38E7F4B7583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54498" y="1790286"/>
            <a:ext cx="4063964" cy="4063964"/>
          </a:xfrm>
          <a:prstGeom prst="rect">
            <a:avLst/>
          </a:prstGeom>
        </p:spPr>
      </p:pic>
      <p:sp>
        <p:nvSpPr>
          <p:cNvPr id="4" name="Retângulo 3">
            <a:extLst>
              <a:ext uri="{FF2B5EF4-FFF2-40B4-BE49-F238E27FC236}">
                <a16:creationId xmlns:a16="http://schemas.microsoft.com/office/drawing/2014/main" id="{2F991AF7-320E-58C6-97C8-FCF5025188EA}"/>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4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2BC9125-69EE-4F63-855A-3DE583702EA6}"/>
              </a:ext>
            </a:extLst>
          </p:cNvPr>
          <p:cNvSpPr txBox="1"/>
          <p:nvPr/>
        </p:nvSpPr>
        <p:spPr>
          <a:xfrm>
            <a:off x="7512873" y="1409197"/>
            <a:ext cx="3902249" cy="1323439"/>
          </a:xfrm>
          <a:prstGeom prst="rect">
            <a:avLst/>
          </a:prstGeom>
          <a:solidFill>
            <a:srgbClr val="FFFFFF">
              <a:alpha val="50196"/>
            </a:srgbClr>
          </a:solidFill>
        </p:spPr>
        <p:txBody>
          <a:bodyPr wrap="square">
            <a:spAutoFit/>
          </a:bodyPr>
          <a:lstStyle/>
          <a:p>
            <a:pPr marR="0" lvl="0" algn="l" defTabSz="914400" rtl="0" eaLnBrk="1" fontAlgn="auto" latinLnBrk="0" hangingPunct="1">
              <a:lnSpc>
                <a:spcPct val="100000"/>
              </a:lnSpc>
              <a:spcBef>
                <a:spcPts val="0"/>
              </a:spcBef>
              <a:spcAft>
                <a:spcPts val="0"/>
              </a:spcAft>
              <a:buClrTx/>
              <a:buSzPct val="80000"/>
              <a:tabLst/>
              <a:defRPr/>
            </a:pPr>
            <a:endParaRPr kumimoji="0" lang="pt-BR" sz="1600" b="1"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R="0" lvl="0" algn="l" defTabSz="914400" rtl="0" eaLnBrk="1" fontAlgn="auto" latinLnBrk="0" hangingPunct="1">
              <a:lnSpc>
                <a:spcPct val="100000"/>
              </a:lnSpc>
              <a:spcBef>
                <a:spcPts val="0"/>
              </a:spcBef>
              <a:spcAft>
                <a:spcPts val="0"/>
              </a:spcAft>
              <a:buClrTx/>
              <a:buSzPct val="80000"/>
              <a:tabLst/>
              <a:defRPr/>
            </a:pPr>
            <a:r>
              <a:rPr lang="pt-BR" sz="1600" b="1" dirty="0" smtClean="0">
                <a:solidFill>
                  <a:schemeClr val="tx1">
                    <a:lumMod val="65000"/>
                    <a:lumOff val="35000"/>
                  </a:schemeClr>
                </a:solidFill>
                <a:latin typeface="+mj-lt"/>
              </a:rPr>
              <a:t>Exclusão dos serviços de distribuição, transmissão e encargos da base de incidência do ICMS (-6,2%)</a:t>
            </a:r>
            <a:endParaRPr lang="pt-BR" sz="1600" b="1" dirty="0">
              <a:solidFill>
                <a:schemeClr val="tx1">
                  <a:lumMod val="65000"/>
                  <a:lumOff val="35000"/>
                </a:schemeClr>
              </a:solidFill>
              <a:latin typeface="+mj-lt"/>
            </a:endParaRPr>
          </a:p>
          <a:p>
            <a:pPr marR="0" lvl="0" algn="l" defTabSz="914400" rtl="0" eaLnBrk="1" fontAlgn="auto" latinLnBrk="0" hangingPunct="1">
              <a:lnSpc>
                <a:spcPct val="100000"/>
              </a:lnSpc>
              <a:spcBef>
                <a:spcPts val="0"/>
              </a:spcBef>
              <a:spcAft>
                <a:spcPts val="0"/>
              </a:spcAft>
              <a:buClrTx/>
              <a:buSzPct val="80000"/>
              <a:tabLst/>
              <a:defRPr/>
            </a:pPr>
            <a:r>
              <a:rPr kumimoji="0" lang="pt-BR" sz="1600" b="1" u="none" strike="noStrike" kern="1200" cap="none" spc="0" normalizeH="0" baseline="0" noProof="0" dirty="0">
                <a:ln>
                  <a:noFill/>
                </a:ln>
                <a:solidFill>
                  <a:schemeClr val="tx1">
                    <a:lumMod val="65000"/>
                    <a:lumOff val="35000"/>
                  </a:schemeClr>
                </a:solidFill>
                <a:effectLst/>
                <a:uLnTx/>
                <a:uFillTx/>
                <a:latin typeface="+mj-lt"/>
                <a:ea typeface="+mn-ea"/>
                <a:cs typeface="+mn-cs"/>
              </a:rPr>
              <a:t> </a:t>
            </a:r>
          </a:p>
        </p:txBody>
      </p:sp>
      <p:sp>
        <p:nvSpPr>
          <p:cNvPr id="48" name="TextBox 47">
            <a:extLst>
              <a:ext uri="{FF2B5EF4-FFF2-40B4-BE49-F238E27FC236}">
                <a16:creationId xmlns:a16="http://schemas.microsoft.com/office/drawing/2014/main" id="{20D45921-B92E-4D71-A70C-C858C2A48279}"/>
              </a:ext>
            </a:extLst>
          </p:cNvPr>
          <p:cNvSpPr txBox="1"/>
          <p:nvPr/>
        </p:nvSpPr>
        <p:spPr>
          <a:xfrm>
            <a:off x="5818366" y="2958363"/>
            <a:ext cx="3719382" cy="584775"/>
          </a:xfrm>
          <a:prstGeom prst="rect">
            <a:avLst/>
          </a:prstGeom>
          <a:solidFill>
            <a:srgbClr val="FFFFFF">
              <a:alpha val="50196"/>
            </a:srgbClr>
          </a:solidFill>
        </p:spPr>
        <p:txBody>
          <a:bodyPr wrap="square">
            <a:spAutoFit/>
          </a:bodyPr>
          <a:lstStyle/>
          <a:p>
            <a:pPr marR="0" lvl="0" algn="l" defTabSz="914400" rtl="0" eaLnBrk="1" fontAlgn="auto" latinLnBrk="0" hangingPunct="1">
              <a:lnSpc>
                <a:spcPct val="100000"/>
              </a:lnSpc>
              <a:spcBef>
                <a:spcPts val="0"/>
              </a:spcBef>
              <a:spcAft>
                <a:spcPts val="0"/>
              </a:spcAft>
              <a:buClrTx/>
              <a:buSzPct val="80000"/>
              <a:tabLst/>
              <a:defRPr/>
            </a:pPr>
            <a:endParaRPr lang="pt-BR" sz="1600" b="1" dirty="0">
              <a:solidFill>
                <a:schemeClr val="tx1">
                  <a:lumMod val="65000"/>
                  <a:lumOff val="35000"/>
                </a:schemeClr>
              </a:solidFill>
              <a:latin typeface="+mj-lt"/>
            </a:endParaRPr>
          </a:p>
          <a:p>
            <a:pPr>
              <a:buSzPct val="80000"/>
            </a:pPr>
            <a:r>
              <a:rPr kumimoji="0" lang="pt-BR" sz="1600" b="1" u="none" strike="noStrike" kern="1200" cap="none" spc="0" normalizeH="0" baseline="0" noProof="0" dirty="0" smtClean="0">
                <a:ln>
                  <a:noFill/>
                </a:ln>
                <a:solidFill>
                  <a:schemeClr val="tx1">
                    <a:lumMod val="65000"/>
                    <a:lumOff val="35000"/>
                  </a:schemeClr>
                </a:solidFill>
                <a:effectLst/>
                <a:uLnTx/>
                <a:uFillTx/>
                <a:latin typeface="+mj-lt"/>
                <a:ea typeface="+mn-ea"/>
                <a:cs typeface="+mn-cs"/>
              </a:rPr>
              <a:t>Redução</a:t>
            </a:r>
            <a:r>
              <a:rPr kumimoji="0" lang="pt-BR" sz="1600" b="1" u="none" strike="noStrike" kern="1200" cap="none" spc="0" normalizeH="0" noProof="0" dirty="0" smtClean="0">
                <a:ln>
                  <a:noFill/>
                </a:ln>
                <a:solidFill>
                  <a:schemeClr val="tx1">
                    <a:lumMod val="65000"/>
                    <a:lumOff val="35000"/>
                  </a:schemeClr>
                </a:solidFill>
                <a:effectLst/>
                <a:uLnTx/>
                <a:uFillTx/>
                <a:latin typeface="+mj-lt"/>
                <a:ea typeface="+mn-ea"/>
                <a:cs typeface="+mn-cs"/>
              </a:rPr>
              <a:t> das alíquotas do ICMS (-6,5%)</a:t>
            </a:r>
            <a:endParaRPr kumimoji="0" lang="pt-BR" sz="1600" b="1" u="none" strike="noStrike" kern="1200" cap="none" spc="0" normalizeH="0" baseline="0" noProof="0" dirty="0">
              <a:ln>
                <a:noFill/>
              </a:ln>
              <a:solidFill>
                <a:schemeClr val="tx1">
                  <a:lumMod val="65000"/>
                  <a:lumOff val="35000"/>
                </a:schemeClr>
              </a:solidFill>
              <a:effectLst/>
              <a:uLnTx/>
              <a:uFillTx/>
              <a:latin typeface="+mj-lt"/>
              <a:ea typeface="+mn-ea"/>
              <a:cs typeface="+mn-cs"/>
            </a:endParaRPr>
          </a:p>
        </p:txBody>
      </p:sp>
      <p:sp>
        <p:nvSpPr>
          <p:cNvPr id="49" name="TextBox 48">
            <a:extLst>
              <a:ext uri="{FF2B5EF4-FFF2-40B4-BE49-F238E27FC236}">
                <a16:creationId xmlns:a16="http://schemas.microsoft.com/office/drawing/2014/main" id="{BE70B9CB-35C6-4B90-B701-BE0442A3AD7B}"/>
              </a:ext>
            </a:extLst>
          </p:cNvPr>
          <p:cNvSpPr txBox="1"/>
          <p:nvPr/>
        </p:nvSpPr>
        <p:spPr>
          <a:xfrm>
            <a:off x="3854253" y="4283378"/>
            <a:ext cx="3928227" cy="1077218"/>
          </a:xfrm>
          <a:prstGeom prst="rect">
            <a:avLst/>
          </a:prstGeom>
          <a:solidFill>
            <a:srgbClr val="FFFFFF">
              <a:alpha val="50196"/>
            </a:srgbClr>
          </a:solidFill>
        </p:spPr>
        <p:txBody>
          <a:bodyPr wrap="square">
            <a:spAutoFit/>
          </a:bodyPr>
          <a:lstStyle/>
          <a:p>
            <a:pPr>
              <a:buSzPct val="80000"/>
            </a:pPr>
            <a:endParaRPr kumimoji="0" lang="pt-BR" sz="1600" b="1" u="none" strike="noStrike" kern="1200" cap="none" spc="0" normalizeH="0" baseline="0" noProof="0" dirty="0">
              <a:ln>
                <a:noFill/>
              </a:ln>
              <a:solidFill>
                <a:schemeClr val="tx1">
                  <a:lumMod val="65000"/>
                  <a:lumOff val="35000"/>
                </a:schemeClr>
              </a:solidFill>
              <a:effectLst/>
              <a:uLnTx/>
              <a:uFillTx/>
              <a:latin typeface="+mj-lt"/>
              <a:ea typeface="+mn-ea"/>
              <a:cs typeface="+mn-cs"/>
            </a:endParaRPr>
          </a:p>
          <a:p>
            <a:pPr marR="0" lvl="0" algn="l" defTabSz="914400" rtl="0" eaLnBrk="1" fontAlgn="auto" latinLnBrk="0" hangingPunct="1">
              <a:lnSpc>
                <a:spcPct val="100000"/>
              </a:lnSpc>
              <a:spcBef>
                <a:spcPts val="0"/>
              </a:spcBef>
              <a:spcAft>
                <a:spcPts val="0"/>
              </a:spcAft>
              <a:buClrTx/>
              <a:buSzPct val="80000"/>
              <a:tabLst/>
              <a:defRPr/>
            </a:pPr>
            <a:r>
              <a:rPr lang="pt-BR" sz="1600" b="1" dirty="0" smtClean="0">
                <a:solidFill>
                  <a:schemeClr val="tx1">
                    <a:lumMod val="65000"/>
                    <a:lumOff val="35000"/>
                  </a:schemeClr>
                </a:solidFill>
                <a:latin typeface="+mj-lt"/>
              </a:rPr>
              <a:t>Devolução de Créditos de PIS/COFINS incidentes sobre o ICMS (-5,5%) </a:t>
            </a:r>
            <a:endParaRPr lang="pt-BR" sz="1600" b="1" dirty="0">
              <a:solidFill>
                <a:schemeClr val="tx1">
                  <a:lumMod val="65000"/>
                  <a:lumOff val="35000"/>
                </a:schemeClr>
              </a:solidFill>
              <a:latin typeface="+mj-lt"/>
            </a:endParaRPr>
          </a:p>
          <a:p>
            <a:pPr marR="0" lvl="0" algn="l" defTabSz="914400" rtl="0" eaLnBrk="1" fontAlgn="auto" latinLnBrk="0" hangingPunct="1">
              <a:lnSpc>
                <a:spcPct val="100000"/>
              </a:lnSpc>
              <a:spcBef>
                <a:spcPts val="0"/>
              </a:spcBef>
              <a:spcAft>
                <a:spcPts val="0"/>
              </a:spcAft>
              <a:buClrTx/>
              <a:buSzPct val="80000"/>
              <a:tabLst/>
              <a:defRPr/>
            </a:pPr>
            <a:r>
              <a:rPr lang="pt-BR" sz="1600" b="1" dirty="0">
                <a:solidFill>
                  <a:schemeClr val="tx1">
                    <a:lumMod val="65000"/>
                    <a:lumOff val="35000"/>
                  </a:schemeClr>
                </a:solidFill>
                <a:latin typeface="+mj-lt"/>
              </a:rPr>
              <a:t> </a:t>
            </a:r>
          </a:p>
        </p:txBody>
      </p:sp>
      <p:sp>
        <p:nvSpPr>
          <p:cNvPr id="50" name="TextBox 49">
            <a:extLst>
              <a:ext uri="{FF2B5EF4-FFF2-40B4-BE49-F238E27FC236}">
                <a16:creationId xmlns:a16="http://schemas.microsoft.com/office/drawing/2014/main" id="{6FFF3C8C-29CD-4C67-9429-474010FBDDE5}"/>
              </a:ext>
            </a:extLst>
          </p:cNvPr>
          <p:cNvSpPr txBox="1"/>
          <p:nvPr/>
        </p:nvSpPr>
        <p:spPr>
          <a:xfrm>
            <a:off x="1608149" y="5584033"/>
            <a:ext cx="4892404" cy="584775"/>
          </a:xfrm>
          <a:prstGeom prst="rect">
            <a:avLst/>
          </a:prstGeom>
          <a:solidFill>
            <a:srgbClr val="FFFFFF">
              <a:alpha val="50196"/>
            </a:srgbClr>
          </a:solidFill>
        </p:spPr>
        <p:txBody>
          <a:bodyPr wrap="square">
            <a:spAutoFit/>
          </a:bodyPr>
          <a:lstStyle/>
          <a:p>
            <a:pPr marR="0" lvl="0" algn="l" defTabSz="914400" rtl="0" eaLnBrk="1" fontAlgn="auto" latinLnBrk="0" hangingPunct="1">
              <a:lnSpc>
                <a:spcPct val="100000"/>
              </a:lnSpc>
              <a:spcBef>
                <a:spcPts val="0"/>
              </a:spcBef>
              <a:spcAft>
                <a:spcPts val="0"/>
              </a:spcAft>
              <a:buClrTx/>
              <a:buSzPct val="80000"/>
              <a:tabLst/>
              <a:defRPr/>
            </a:pPr>
            <a:endParaRPr lang="pt-BR" sz="1600" b="1" dirty="0">
              <a:solidFill>
                <a:schemeClr val="tx1">
                  <a:lumMod val="65000"/>
                  <a:lumOff val="35000"/>
                </a:schemeClr>
              </a:solidFill>
              <a:latin typeface="+mj-lt"/>
            </a:endParaRPr>
          </a:p>
          <a:p>
            <a:pPr lvl="0">
              <a:buSzPct val="80000"/>
              <a:defRPr/>
            </a:pPr>
            <a:r>
              <a:rPr lang="pt-BR" sz="1600" b="1" dirty="0" smtClean="0">
                <a:solidFill>
                  <a:schemeClr val="tx1">
                    <a:lumMod val="65000"/>
                    <a:lumOff val="35000"/>
                  </a:schemeClr>
                </a:solidFill>
                <a:latin typeface="+mj-lt"/>
              </a:rPr>
              <a:t>Aporte </a:t>
            </a:r>
            <a:r>
              <a:rPr lang="pt-BR" sz="1600" b="1" dirty="0">
                <a:solidFill>
                  <a:schemeClr val="tx1">
                    <a:lumMod val="65000"/>
                    <a:lumOff val="35000"/>
                  </a:schemeClr>
                </a:solidFill>
                <a:latin typeface="+mj-lt"/>
              </a:rPr>
              <a:t>de recursos da Capitalização da </a:t>
            </a:r>
            <a:r>
              <a:rPr lang="pt-BR" sz="1600" b="1" dirty="0" smtClean="0">
                <a:solidFill>
                  <a:schemeClr val="tx1">
                    <a:lumMod val="65000"/>
                    <a:lumOff val="35000"/>
                  </a:schemeClr>
                </a:solidFill>
                <a:latin typeface="+mj-lt"/>
              </a:rPr>
              <a:t>Eletrobras (-2,3%)</a:t>
            </a:r>
            <a:endParaRPr lang="pt-BR" sz="1600" b="1" dirty="0">
              <a:solidFill>
                <a:schemeClr val="tx1">
                  <a:lumMod val="65000"/>
                  <a:lumOff val="35000"/>
                </a:schemeClr>
              </a:solidFill>
              <a:latin typeface="+mj-lt"/>
            </a:endParaRPr>
          </a:p>
        </p:txBody>
      </p:sp>
      <p:sp>
        <p:nvSpPr>
          <p:cNvPr id="26" name="Oval 25">
            <a:extLst>
              <a:ext uri="{FF2B5EF4-FFF2-40B4-BE49-F238E27FC236}">
                <a16:creationId xmlns:a16="http://schemas.microsoft.com/office/drawing/2014/main" id="{D5AD64FE-AC39-C349-B419-771C32380387}"/>
              </a:ext>
            </a:extLst>
          </p:cNvPr>
          <p:cNvSpPr>
            <a:spLocks noChangeAspect="1"/>
          </p:cNvSpPr>
          <p:nvPr/>
        </p:nvSpPr>
        <p:spPr>
          <a:xfrm>
            <a:off x="4310477" y="2528415"/>
            <a:ext cx="1357703" cy="1357703"/>
          </a:xfrm>
          <a:prstGeom prst="ellipse">
            <a:avLst/>
          </a:prstGeom>
          <a:solidFill>
            <a:schemeClr val="accent3">
              <a:alpha val="91000"/>
            </a:schemeClr>
          </a:solidFill>
          <a:ln w="952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Noto Sans ExtraLight" panose="020B0302040504020204" pitchFamily="34" charset="0"/>
            </a:endParaRPr>
          </a:p>
        </p:txBody>
      </p:sp>
      <p:sp>
        <p:nvSpPr>
          <p:cNvPr id="62" name="Oval 61">
            <a:extLst>
              <a:ext uri="{FF2B5EF4-FFF2-40B4-BE49-F238E27FC236}">
                <a16:creationId xmlns:a16="http://schemas.microsoft.com/office/drawing/2014/main" id="{E3259A99-5DA1-6E4D-959A-9810B380F9DD}"/>
              </a:ext>
            </a:extLst>
          </p:cNvPr>
          <p:cNvSpPr>
            <a:spLocks noChangeAspect="1"/>
          </p:cNvSpPr>
          <p:nvPr/>
        </p:nvSpPr>
        <p:spPr>
          <a:xfrm>
            <a:off x="2632396" y="3502589"/>
            <a:ext cx="1357703" cy="1357700"/>
          </a:xfrm>
          <a:prstGeom prst="ellipse">
            <a:avLst/>
          </a:prstGeom>
          <a:solidFill>
            <a:schemeClr val="accent2">
              <a:alpha val="91000"/>
            </a:schemeClr>
          </a:solidFill>
          <a:ln w="952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Noto Sans ExtraLight" panose="020B0302040504020204" pitchFamily="34" charset="0"/>
            </a:endParaRPr>
          </a:p>
        </p:txBody>
      </p:sp>
      <p:sp>
        <p:nvSpPr>
          <p:cNvPr id="72" name="Oval 71">
            <a:extLst>
              <a:ext uri="{FF2B5EF4-FFF2-40B4-BE49-F238E27FC236}">
                <a16:creationId xmlns:a16="http://schemas.microsoft.com/office/drawing/2014/main" id="{E19C55E5-E7A5-6043-94A4-C965261A39AB}"/>
              </a:ext>
            </a:extLst>
          </p:cNvPr>
          <p:cNvSpPr>
            <a:spLocks noChangeAspect="1"/>
          </p:cNvSpPr>
          <p:nvPr/>
        </p:nvSpPr>
        <p:spPr>
          <a:xfrm>
            <a:off x="954316" y="4476759"/>
            <a:ext cx="1357703" cy="1357703"/>
          </a:xfrm>
          <a:prstGeom prst="ellipse">
            <a:avLst/>
          </a:prstGeom>
          <a:solidFill>
            <a:schemeClr val="accent1">
              <a:alpha val="91000"/>
            </a:schemeClr>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Noto Sans ExtraLight" panose="020B0302040504020204" pitchFamily="34" charset="0"/>
            </a:endParaRPr>
          </a:p>
        </p:txBody>
      </p:sp>
      <p:sp>
        <p:nvSpPr>
          <p:cNvPr id="80" name="Oval 79">
            <a:extLst>
              <a:ext uri="{FF2B5EF4-FFF2-40B4-BE49-F238E27FC236}">
                <a16:creationId xmlns:a16="http://schemas.microsoft.com/office/drawing/2014/main" id="{1DA76121-581E-8842-B6C9-6893117F5BD0}"/>
              </a:ext>
            </a:extLst>
          </p:cNvPr>
          <p:cNvSpPr/>
          <p:nvPr/>
        </p:nvSpPr>
        <p:spPr>
          <a:xfrm>
            <a:off x="855130" y="4445289"/>
            <a:ext cx="513254" cy="513254"/>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Noto Sans ExtraLight" panose="020B0302040504020204" pitchFamily="34" charset="0"/>
            </a:endParaRPr>
          </a:p>
        </p:txBody>
      </p:sp>
      <p:sp>
        <p:nvSpPr>
          <p:cNvPr id="81" name="Oval 80">
            <a:extLst>
              <a:ext uri="{FF2B5EF4-FFF2-40B4-BE49-F238E27FC236}">
                <a16:creationId xmlns:a16="http://schemas.microsoft.com/office/drawing/2014/main" id="{17F9AF66-8B02-CA4B-B9CC-FA2D549A2381}"/>
              </a:ext>
            </a:extLst>
          </p:cNvPr>
          <p:cNvSpPr/>
          <p:nvPr/>
        </p:nvSpPr>
        <p:spPr>
          <a:xfrm>
            <a:off x="2614608" y="3417780"/>
            <a:ext cx="513254" cy="513254"/>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Noto Sans ExtraLight" panose="020B0302040504020204" pitchFamily="34" charset="0"/>
            </a:endParaRPr>
          </a:p>
        </p:txBody>
      </p:sp>
      <p:sp>
        <p:nvSpPr>
          <p:cNvPr id="82" name="Oval 81">
            <a:extLst>
              <a:ext uri="{FF2B5EF4-FFF2-40B4-BE49-F238E27FC236}">
                <a16:creationId xmlns:a16="http://schemas.microsoft.com/office/drawing/2014/main" id="{CA090128-5481-D84A-9B79-A5F41793CF7B}"/>
              </a:ext>
            </a:extLst>
          </p:cNvPr>
          <p:cNvSpPr/>
          <p:nvPr/>
        </p:nvSpPr>
        <p:spPr>
          <a:xfrm>
            <a:off x="4300160" y="2411792"/>
            <a:ext cx="513254" cy="513254"/>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Noto Sans ExtraLight" panose="020B0302040504020204" pitchFamily="34" charset="0"/>
            </a:endParaRPr>
          </a:p>
        </p:txBody>
      </p:sp>
      <p:cxnSp>
        <p:nvCxnSpPr>
          <p:cNvPr id="84" name="Straight Arrow Connector 83">
            <a:extLst>
              <a:ext uri="{FF2B5EF4-FFF2-40B4-BE49-F238E27FC236}">
                <a16:creationId xmlns:a16="http://schemas.microsoft.com/office/drawing/2014/main" id="{C208641F-E692-A744-A0E6-50272C31BB93}"/>
              </a:ext>
            </a:extLst>
          </p:cNvPr>
          <p:cNvCxnSpPr/>
          <p:nvPr/>
        </p:nvCxnSpPr>
        <p:spPr>
          <a:xfrm flipV="1">
            <a:off x="2215977" y="4545686"/>
            <a:ext cx="495322" cy="256881"/>
          </a:xfrm>
          <a:prstGeom prst="straightConnector1">
            <a:avLst/>
          </a:prstGeom>
          <a:ln w="50800" cap="rnd">
            <a:solidFill>
              <a:schemeClr val="bg1">
                <a:lumMod val="85000"/>
              </a:schemeClr>
            </a:solidFill>
            <a:prstDash val="sysDash"/>
            <a:round/>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58B65FFF-063C-5642-84AD-D52EB53B0710}"/>
              </a:ext>
            </a:extLst>
          </p:cNvPr>
          <p:cNvCxnSpPr/>
          <p:nvPr/>
        </p:nvCxnSpPr>
        <p:spPr>
          <a:xfrm flipV="1">
            <a:off x="5588218" y="2581931"/>
            <a:ext cx="495322" cy="256881"/>
          </a:xfrm>
          <a:prstGeom prst="straightConnector1">
            <a:avLst/>
          </a:prstGeom>
          <a:ln w="50800" cap="rnd">
            <a:solidFill>
              <a:schemeClr val="bg1">
                <a:lumMod val="85000"/>
              </a:schemeClr>
            </a:solidFill>
            <a:prstDash val="sysDash"/>
            <a:round/>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89" name="Oval 88">
            <a:extLst>
              <a:ext uri="{FF2B5EF4-FFF2-40B4-BE49-F238E27FC236}">
                <a16:creationId xmlns:a16="http://schemas.microsoft.com/office/drawing/2014/main" id="{1200BAF4-F22D-6A4A-A107-AA3387F2EBCC}"/>
              </a:ext>
            </a:extLst>
          </p:cNvPr>
          <p:cNvSpPr>
            <a:spLocks noChangeAspect="1"/>
          </p:cNvSpPr>
          <p:nvPr/>
        </p:nvSpPr>
        <p:spPr>
          <a:xfrm>
            <a:off x="5988556" y="1554247"/>
            <a:ext cx="1357703" cy="1357700"/>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latin typeface="Noto Sans ExtraLight" panose="020B0302040504020204" pitchFamily="34" charset="0"/>
            </a:endParaRPr>
          </a:p>
        </p:txBody>
      </p:sp>
      <p:sp>
        <p:nvSpPr>
          <p:cNvPr id="97" name="Oval 96">
            <a:extLst>
              <a:ext uri="{FF2B5EF4-FFF2-40B4-BE49-F238E27FC236}">
                <a16:creationId xmlns:a16="http://schemas.microsoft.com/office/drawing/2014/main" id="{FE6D5415-6A48-064A-AC61-84A75876E754}"/>
              </a:ext>
            </a:extLst>
          </p:cNvPr>
          <p:cNvSpPr/>
          <p:nvPr/>
        </p:nvSpPr>
        <p:spPr>
          <a:xfrm>
            <a:off x="5917812" y="1433676"/>
            <a:ext cx="513254" cy="513254"/>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endParaRPr lang="en-US" sz="2133" dirty="0">
              <a:latin typeface="Noto Sans ExtraLight" panose="020B0302040504020204" pitchFamily="34" charset="0"/>
            </a:endParaRPr>
          </a:p>
        </p:txBody>
      </p:sp>
      <p:sp>
        <p:nvSpPr>
          <p:cNvPr id="98" name="TextBox 97">
            <a:extLst>
              <a:ext uri="{FF2B5EF4-FFF2-40B4-BE49-F238E27FC236}">
                <a16:creationId xmlns:a16="http://schemas.microsoft.com/office/drawing/2014/main" id="{5D167E18-1980-DF45-95D4-0AA35631A5FF}"/>
              </a:ext>
            </a:extLst>
          </p:cNvPr>
          <p:cNvSpPr txBox="1"/>
          <p:nvPr/>
        </p:nvSpPr>
        <p:spPr>
          <a:xfrm>
            <a:off x="970532" y="4540333"/>
            <a:ext cx="282450" cy="323165"/>
          </a:xfrm>
          <a:prstGeom prst="rect">
            <a:avLst/>
          </a:prstGeom>
          <a:noFill/>
        </p:spPr>
        <p:txBody>
          <a:bodyPr wrap="none" rtlCol="0" anchor="ctr" anchorCtr="0">
            <a:spAutoFit/>
          </a:bodyPr>
          <a:lstStyle/>
          <a:p>
            <a:pPr algn="ctr"/>
            <a:r>
              <a:rPr lang="en-US" sz="1500" b="1" dirty="0">
                <a:solidFill>
                  <a:schemeClr val="bg1"/>
                </a:solidFill>
                <a:latin typeface="Noto Sans" panose="020B0502040504020204" pitchFamily="34" charset="0"/>
                <a:ea typeface="League Spartan" charset="0"/>
                <a:cs typeface="Poppins" pitchFamily="2" charset="77"/>
              </a:rPr>
              <a:t>1</a:t>
            </a:r>
          </a:p>
        </p:txBody>
      </p:sp>
      <p:sp>
        <p:nvSpPr>
          <p:cNvPr id="99" name="TextBox 98">
            <a:extLst>
              <a:ext uri="{FF2B5EF4-FFF2-40B4-BE49-F238E27FC236}">
                <a16:creationId xmlns:a16="http://schemas.microsoft.com/office/drawing/2014/main" id="{5FE55F98-CE44-074E-ADAA-AAE2B7D91A18}"/>
              </a:ext>
            </a:extLst>
          </p:cNvPr>
          <p:cNvSpPr txBox="1"/>
          <p:nvPr/>
        </p:nvSpPr>
        <p:spPr>
          <a:xfrm>
            <a:off x="2732424" y="3503269"/>
            <a:ext cx="282450" cy="323165"/>
          </a:xfrm>
          <a:prstGeom prst="rect">
            <a:avLst/>
          </a:prstGeom>
          <a:noFill/>
        </p:spPr>
        <p:txBody>
          <a:bodyPr wrap="none" rtlCol="0" anchor="ctr" anchorCtr="0">
            <a:spAutoFit/>
          </a:bodyPr>
          <a:lstStyle/>
          <a:p>
            <a:pPr algn="ctr"/>
            <a:r>
              <a:rPr lang="en-US" sz="1500" b="1" dirty="0">
                <a:solidFill>
                  <a:schemeClr val="bg1"/>
                </a:solidFill>
                <a:latin typeface="Noto Sans" panose="020B0502040504020204" pitchFamily="34" charset="0"/>
                <a:ea typeface="League Spartan" charset="0"/>
                <a:cs typeface="Poppins" pitchFamily="2" charset="77"/>
              </a:rPr>
              <a:t>2</a:t>
            </a:r>
          </a:p>
        </p:txBody>
      </p:sp>
      <p:sp>
        <p:nvSpPr>
          <p:cNvPr id="100" name="TextBox 99">
            <a:extLst>
              <a:ext uri="{FF2B5EF4-FFF2-40B4-BE49-F238E27FC236}">
                <a16:creationId xmlns:a16="http://schemas.microsoft.com/office/drawing/2014/main" id="{0C7B744C-3D56-D442-A5E3-010F48A2F51B}"/>
              </a:ext>
            </a:extLst>
          </p:cNvPr>
          <p:cNvSpPr txBox="1"/>
          <p:nvPr/>
        </p:nvSpPr>
        <p:spPr>
          <a:xfrm>
            <a:off x="4416258" y="2499659"/>
            <a:ext cx="282450" cy="323165"/>
          </a:xfrm>
          <a:prstGeom prst="rect">
            <a:avLst/>
          </a:prstGeom>
          <a:noFill/>
        </p:spPr>
        <p:txBody>
          <a:bodyPr wrap="none" rtlCol="0" anchor="ctr" anchorCtr="0">
            <a:spAutoFit/>
          </a:bodyPr>
          <a:lstStyle/>
          <a:p>
            <a:pPr algn="ctr"/>
            <a:r>
              <a:rPr lang="en-US" sz="1500" b="1" dirty="0">
                <a:solidFill>
                  <a:schemeClr val="bg1"/>
                </a:solidFill>
                <a:latin typeface="Noto Sans" panose="020B0502040504020204" pitchFamily="34" charset="0"/>
                <a:ea typeface="League Spartan" charset="0"/>
                <a:cs typeface="Poppins" pitchFamily="2" charset="77"/>
              </a:rPr>
              <a:t>3</a:t>
            </a:r>
          </a:p>
        </p:txBody>
      </p:sp>
      <p:sp>
        <p:nvSpPr>
          <p:cNvPr id="101" name="TextBox 100">
            <a:extLst>
              <a:ext uri="{FF2B5EF4-FFF2-40B4-BE49-F238E27FC236}">
                <a16:creationId xmlns:a16="http://schemas.microsoft.com/office/drawing/2014/main" id="{DB3A1C63-00A9-5145-B5B7-770C70AA88A4}"/>
              </a:ext>
            </a:extLst>
          </p:cNvPr>
          <p:cNvSpPr txBox="1"/>
          <p:nvPr/>
        </p:nvSpPr>
        <p:spPr>
          <a:xfrm>
            <a:off x="6033185" y="1529503"/>
            <a:ext cx="282450" cy="323165"/>
          </a:xfrm>
          <a:prstGeom prst="rect">
            <a:avLst/>
          </a:prstGeom>
          <a:noFill/>
        </p:spPr>
        <p:txBody>
          <a:bodyPr wrap="none" rtlCol="0" anchor="ctr" anchorCtr="0">
            <a:spAutoFit/>
          </a:bodyPr>
          <a:lstStyle/>
          <a:p>
            <a:pPr algn="ctr"/>
            <a:r>
              <a:rPr lang="en-US" sz="1500" b="1" dirty="0">
                <a:solidFill>
                  <a:schemeClr val="bg1"/>
                </a:solidFill>
                <a:latin typeface="Noto Sans" panose="020B0502040504020204" pitchFamily="34" charset="0"/>
                <a:ea typeface="League Spartan" charset="0"/>
                <a:cs typeface="Poppins" pitchFamily="2" charset="77"/>
              </a:rPr>
              <a:t>4</a:t>
            </a:r>
          </a:p>
        </p:txBody>
      </p:sp>
      <p:sp>
        <p:nvSpPr>
          <p:cNvPr id="102" name="TextBox 101">
            <a:extLst>
              <a:ext uri="{FF2B5EF4-FFF2-40B4-BE49-F238E27FC236}">
                <a16:creationId xmlns:a16="http://schemas.microsoft.com/office/drawing/2014/main" id="{5BCBD8C3-BE82-C845-B66D-88204CE3915E}"/>
              </a:ext>
            </a:extLst>
          </p:cNvPr>
          <p:cNvSpPr txBox="1"/>
          <p:nvPr/>
        </p:nvSpPr>
        <p:spPr>
          <a:xfrm>
            <a:off x="7750473" y="581649"/>
            <a:ext cx="282450" cy="323165"/>
          </a:xfrm>
          <a:prstGeom prst="rect">
            <a:avLst/>
          </a:prstGeom>
          <a:noFill/>
        </p:spPr>
        <p:txBody>
          <a:bodyPr wrap="none" rtlCol="0" anchor="ctr" anchorCtr="0">
            <a:spAutoFit/>
          </a:bodyPr>
          <a:lstStyle/>
          <a:p>
            <a:pPr algn="ctr"/>
            <a:r>
              <a:rPr lang="en-US" sz="1500" b="1" dirty="0">
                <a:solidFill>
                  <a:schemeClr val="bg1"/>
                </a:solidFill>
                <a:latin typeface="Noto Sans" panose="020B0502040504020204" pitchFamily="34" charset="0"/>
                <a:ea typeface="League Spartan" charset="0"/>
                <a:cs typeface="Poppins" pitchFamily="2" charset="77"/>
              </a:rPr>
              <a:t>5</a:t>
            </a:r>
          </a:p>
        </p:txBody>
      </p:sp>
      <p:pic>
        <p:nvPicPr>
          <p:cNvPr id="53" name="Picture 10" descr="relógio | Ícone de app, Relogios, Iphone">
            <a:extLst>
              <a:ext uri="{FF2B5EF4-FFF2-40B4-BE49-F238E27FC236}">
                <a16:creationId xmlns:a16="http://schemas.microsoft.com/office/drawing/2014/main" id="{9E35046D-6610-42AB-B35C-E7BA6BFA09AF}"/>
              </a:ext>
            </a:extLst>
          </p:cNvPr>
          <p:cNvPicPr>
            <a:picLocks noChangeAspect="1" noChangeArrowheads="1"/>
          </p:cNvPicPr>
          <p:nvPr/>
        </p:nvPicPr>
        <p:blipFill rotWithShape="1">
          <a:blip r:embed="rId3" cstate="print">
            <a:clrChange>
              <a:clrFrom>
                <a:srgbClr val="D8D3C5"/>
              </a:clrFrom>
              <a:clrTo>
                <a:srgbClr val="D8D3C5">
                  <a:alpha val="0"/>
                </a:srgbClr>
              </a:clrTo>
            </a:clrChange>
            <a:extLst>
              <a:ext uri="{28A0092B-C50C-407E-A947-70E740481C1C}">
                <a14:useLocalDpi xmlns:a14="http://schemas.microsoft.com/office/drawing/2010/main" val="0"/>
              </a:ext>
            </a:extLst>
          </a:blip>
          <a:srcRect/>
          <a:stretch/>
        </p:blipFill>
        <p:spPr bwMode="auto">
          <a:xfrm>
            <a:off x="4700451" y="2897703"/>
            <a:ext cx="607062" cy="6191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4" name="Picture 10" descr="relógio | Ícone de app, Relogios, Iphone">
            <a:extLst>
              <a:ext uri="{FF2B5EF4-FFF2-40B4-BE49-F238E27FC236}">
                <a16:creationId xmlns:a16="http://schemas.microsoft.com/office/drawing/2014/main" id="{DE6BBAD5-8EF3-429F-AA0B-85D273011BDE}"/>
              </a:ext>
            </a:extLst>
          </p:cNvPr>
          <p:cNvPicPr>
            <a:picLocks noChangeAspect="1" noChangeArrowheads="1"/>
          </p:cNvPicPr>
          <p:nvPr/>
        </p:nvPicPr>
        <p:blipFill rotWithShape="1">
          <a:blip r:embed="rId3" cstate="print">
            <a:clrChange>
              <a:clrFrom>
                <a:srgbClr val="D8D3C5"/>
              </a:clrFrom>
              <a:clrTo>
                <a:srgbClr val="D8D3C5">
                  <a:alpha val="0"/>
                </a:srgbClr>
              </a:clrTo>
            </a:clrChange>
            <a:extLst>
              <a:ext uri="{28A0092B-C50C-407E-A947-70E740481C1C}">
                <a14:useLocalDpi xmlns:a14="http://schemas.microsoft.com/office/drawing/2010/main" val="0"/>
              </a:ext>
            </a:extLst>
          </a:blip>
          <a:srcRect/>
          <a:stretch/>
        </p:blipFill>
        <p:spPr bwMode="auto">
          <a:xfrm>
            <a:off x="3022996" y="3871876"/>
            <a:ext cx="607062" cy="6191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5" name="Picture 10" descr="relógio | Ícone de app, Relogios, Iphone">
            <a:extLst>
              <a:ext uri="{FF2B5EF4-FFF2-40B4-BE49-F238E27FC236}">
                <a16:creationId xmlns:a16="http://schemas.microsoft.com/office/drawing/2014/main" id="{C1860A38-4014-41F3-99FB-057BD36FB88C}"/>
              </a:ext>
            </a:extLst>
          </p:cNvPr>
          <p:cNvPicPr>
            <a:picLocks noChangeAspect="1" noChangeArrowheads="1"/>
          </p:cNvPicPr>
          <p:nvPr/>
        </p:nvPicPr>
        <p:blipFill rotWithShape="1">
          <a:blip r:embed="rId3" cstate="print">
            <a:clrChange>
              <a:clrFrom>
                <a:srgbClr val="D8D3C5"/>
              </a:clrFrom>
              <a:clrTo>
                <a:srgbClr val="D8D3C5">
                  <a:alpha val="0"/>
                </a:srgbClr>
              </a:clrTo>
            </a:clrChange>
            <a:extLst>
              <a:ext uri="{28A0092B-C50C-407E-A947-70E740481C1C}">
                <a14:useLocalDpi xmlns:a14="http://schemas.microsoft.com/office/drawing/2010/main" val="0"/>
              </a:ext>
            </a:extLst>
          </a:blip>
          <a:srcRect/>
          <a:stretch/>
        </p:blipFill>
        <p:spPr bwMode="auto">
          <a:xfrm>
            <a:off x="1342111" y="4846047"/>
            <a:ext cx="607062" cy="6191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10" name="Picture 14" descr="Growth bar chart icon Royalty Free Vector Image">
            <a:extLst>
              <a:ext uri="{FF2B5EF4-FFF2-40B4-BE49-F238E27FC236}">
                <a16:creationId xmlns:a16="http://schemas.microsoft.com/office/drawing/2014/main" id="{6CEF54BA-818C-4A9C-99C8-0154FFF8F259}"/>
              </a:ext>
            </a:extLst>
          </p:cNvPr>
          <p:cNvPicPr>
            <a:picLocks noChangeAspect="1" noChangeArrowheads="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p:blipFill>
        <p:spPr bwMode="auto">
          <a:xfrm>
            <a:off x="6250154" y="1890393"/>
            <a:ext cx="846719" cy="700066"/>
          </a:xfrm>
          <a:prstGeom prst="rect">
            <a:avLst/>
          </a:prstGeom>
          <a:noFill/>
          <a:extLst>
            <a:ext uri="{909E8E84-426E-40DD-AFC4-6F175D3DCCD1}">
              <a14:hiddenFill xmlns:a14="http://schemas.microsoft.com/office/drawing/2010/main">
                <a:solidFill>
                  <a:srgbClr val="FFFFFF"/>
                </a:solidFill>
              </a14:hiddenFill>
            </a:ext>
          </a:extLst>
        </p:spPr>
      </p:pic>
      <p:sp>
        <p:nvSpPr>
          <p:cNvPr id="32" name="CaixaDeTexto 31">
            <a:extLst>
              <a:ext uri="{FF2B5EF4-FFF2-40B4-BE49-F238E27FC236}">
                <a16:creationId xmlns:a16="http://schemas.microsoft.com/office/drawing/2014/main" id="{159A56FC-691C-4D46-BC60-ACD888CCD1C2}"/>
              </a:ext>
            </a:extLst>
          </p:cNvPr>
          <p:cNvSpPr txBox="1"/>
          <p:nvPr/>
        </p:nvSpPr>
        <p:spPr>
          <a:xfrm>
            <a:off x="809703" y="588405"/>
            <a:ext cx="7995623" cy="400110"/>
          </a:xfrm>
          <a:prstGeom prst="rect">
            <a:avLst/>
          </a:prstGeom>
          <a:noFill/>
        </p:spPr>
        <p:txBody>
          <a:bodyPr wrap="square" rtlCol="0">
            <a:spAutoFit/>
          </a:bodyPr>
          <a:lstStyle/>
          <a:p>
            <a:r>
              <a:rPr lang="pt-BR" sz="2000" b="1" dirty="0" smtClean="0">
                <a:solidFill>
                  <a:srgbClr val="58595B"/>
                </a:solidFill>
              </a:rPr>
              <a:t>Medidas para alívio no bolso do consumidor em 2022</a:t>
            </a:r>
            <a:endParaRPr lang="pt-BR" sz="2000" b="1" dirty="0">
              <a:solidFill>
                <a:srgbClr val="58595B"/>
              </a:solidFill>
            </a:endParaRPr>
          </a:p>
        </p:txBody>
      </p:sp>
      <p:sp>
        <p:nvSpPr>
          <p:cNvPr id="33" name="Retângulo 32">
            <a:extLst>
              <a:ext uri="{FF2B5EF4-FFF2-40B4-BE49-F238E27FC236}">
                <a16:creationId xmlns:a16="http://schemas.microsoft.com/office/drawing/2014/main" id="{15EA056C-A8F0-A26C-859D-BB5BCFEC34D2}"/>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44907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Imagem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CaixaDeTexto 3">
            <a:extLst>
              <a:ext uri="{FF2B5EF4-FFF2-40B4-BE49-F238E27FC236}">
                <a16:creationId xmlns:a16="http://schemas.microsoft.com/office/drawing/2014/main" id="{13C75F0C-2A27-4B9E-9FB3-B2EFB3151160}"/>
              </a:ext>
            </a:extLst>
          </p:cNvPr>
          <p:cNvSpPr txBox="1"/>
          <p:nvPr/>
        </p:nvSpPr>
        <p:spPr>
          <a:xfrm>
            <a:off x="-1" y="-1555"/>
            <a:ext cx="12344401" cy="646331"/>
          </a:xfrm>
          <a:prstGeom prst="rect">
            <a:avLst/>
          </a:prstGeom>
          <a:noFill/>
        </p:spPr>
        <p:txBody>
          <a:bodyPr wrap="square" rtlCol="0">
            <a:spAutoFit/>
          </a:bodyPr>
          <a:lstStyle>
            <a:defPPr>
              <a:defRPr lang="pt-BR"/>
            </a:defPPr>
            <a:lvl1pPr algn="ctr">
              <a:defRPr sz="3600" b="1">
                <a:solidFill>
                  <a:srgbClr val="00973A"/>
                </a:solidFill>
                <a:latin typeface="+mj-lt"/>
                <a:cs typeface="Calibri" panose="020F0502020204030204" pitchFamily="34" charset="0"/>
              </a:defRPr>
            </a:lvl1pPr>
          </a:lstStyle>
          <a:p>
            <a:r>
              <a:rPr lang="pt-BR" dirty="0"/>
              <a:t>Proposta de Decreto </a:t>
            </a:r>
            <a:r>
              <a:rPr lang="pt-BR" dirty="0" smtClean="0"/>
              <a:t>de </a:t>
            </a:r>
            <a:r>
              <a:rPr lang="pt-BR" dirty="0"/>
              <a:t>Segurança de Barragens</a:t>
            </a:r>
          </a:p>
        </p:txBody>
      </p:sp>
      <p:sp>
        <p:nvSpPr>
          <p:cNvPr id="5" name="CaixaDeTexto 4">
            <a:extLst>
              <a:ext uri="{FF2B5EF4-FFF2-40B4-BE49-F238E27FC236}">
                <a16:creationId xmlns:a16="http://schemas.microsoft.com/office/drawing/2014/main" id="{80AC3EBB-C3B1-4789-9C74-56538DFBA32F}"/>
              </a:ext>
            </a:extLst>
          </p:cNvPr>
          <p:cNvSpPr txBox="1"/>
          <p:nvPr/>
        </p:nvSpPr>
        <p:spPr>
          <a:xfrm>
            <a:off x="228599" y="1108802"/>
            <a:ext cx="5897881" cy="2015936"/>
          </a:xfrm>
          <a:prstGeom prst="rect">
            <a:avLst/>
          </a:prstGeom>
          <a:noFill/>
        </p:spPr>
        <p:txBody>
          <a:bodyPr wrap="square" rtlCol="0">
            <a:spAutoFit/>
          </a:bodyPr>
          <a:lstStyle/>
          <a:p>
            <a:pPr marL="285750" lvl="1" indent="-285750" algn="just" eaLnBrk="0" fontAlgn="base" hangingPunct="0">
              <a:lnSpc>
                <a:spcPts val="2500"/>
              </a:lnSpc>
              <a:buFont typeface="Arial" panose="020B0604020202020204" pitchFamily="34" charset="0"/>
              <a:buChar char="•"/>
              <a:defRPr/>
            </a:pPr>
            <a:r>
              <a:rPr lang="pt-BR" sz="1600" dirty="0" smtClean="0">
                <a:solidFill>
                  <a:srgbClr val="435070"/>
                </a:solidFill>
                <a:latin typeface="+mj-lt"/>
              </a:rPr>
              <a:t>Regulamentação da Lei nº 12.334/2020 – </a:t>
            </a:r>
            <a:r>
              <a:rPr lang="pt-BR" sz="1600" b="1" dirty="0" smtClean="0">
                <a:solidFill>
                  <a:srgbClr val="435070"/>
                </a:solidFill>
                <a:latin typeface="+mj-lt"/>
              </a:rPr>
              <a:t>Segurança de Barragens;</a:t>
            </a:r>
          </a:p>
          <a:p>
            <a:pPr marL="285750" lvl="1" indent="-285750" algn="just" eaLnBrk="0" fontAlgn="base" hangingPunct="0">
              <a:lnSpc>
                <a:spcPts val="2500"/>
              </a:lnSpc>
              <a:buFont typeface="Arial" panose="020B0604020202020204" pitchFamily="34" charset="0"/>
              <a:buChar char="•"/>
              <a:defRPr/>
            </a:pPr>
            <a:r>
              <a:rPr lang="pt-BR" sz="1600" b="1" dirty="0" smtClean="0">
                <a:solidFill>
                  <a:srgbClr val="435070"/>
                </a:solidFill>
                <a:latin typeface="+mj-lt"/>
              </a:rPr>
              <a:t>GT coordenado pela Casa Civil </a:t>
            </a:r>
            <a:r>
              <a:rPr lang="pt-BR" sz="1600" dirty="0" smtClean="0">
                <a:solidFill>
                  <a:srgbClr val="435070"/>
                </a:solidFill>
                <a:latin typeface="+mj-lt"/>
              </a:rPr>
              <a:t>com participação dos órgãos responsáveis;</a:t>
            </a:r>
          </a:p>
          <a:p>
            <a:pPr marL="285750" lvl="1" indent="-285750" algn="just" eaLnBrk="0" fontAlgn="base" hangingPunct="0">
              <a:lnSpc>
                <a:spcPts val="2500"/>
              </a:lnSpc>
              <a:buFont typeface="Arial" panose="020B0604020202020204" pitchFamily="34" charset="0"/>
              <a:buChar char="•"/>
              <a:defRPr/>
            </a:pPr>
            <a:r>
              <a:rPr lang="pt-BR" sz="1600" dirty="0" smtClean="0">
                <a:solidFill>
                  <a:srgbClr val="435070"/>
                </a:solidFill>
                <a:latin typeface="+mj-lt"/>
              </a:rPr>
              <a:t>Primar </a:t>
            </a:r>
            <a:r>
              <a:rPr lang="pt-BR" sz="1600" dirty="0">
                <a:solidFill>
                  <a:srgbClr val="435070"/>
                </a:solidFill>
                <a:latin typeface="+mj-lt"/>
              </a:rPr>
              <a:t>pela </a:t>
            </a:r>
            <a:r>
              <a:rPr lang="pt-BR" sz="1600" b="1" dirty="0">
                <a:solidFill>
                  <a:srgbClr val="435070"/>
                </a:solidFill>
                <a:latin typeface="+mj-lt"/>
              </a:rPr>
              <a:t>objetividade </a:t>
            </a:r>
            <a:r>
              <a:rPr lang="pt-BR" sz="1600" b="1" dirty="0" smtClean="0">
                <a:solidFill>
                  <a:srgbClr val="435070"/>
                </a:solidFill>
                <a:latin typeface="+mj-lt"/>
              </a:rPr>
              <a:t>e simplicidade </a:t>
            </a:r>
            <a:r>
              <a:rPr lang="pt-BR" sz="1600" dirty="0" smtClean="0">
                <a:solidFill>
                  <a:srgbClr val="435070"/>
                </a:solidFill>
                <a:latin typeface="+mj-lt"/>
              </a:rPr>
              <a:t>do normativo; </a:t>
            </a:r>
            <a:endParaRPr lang="pt-BR" sz="1600" dirty="0">
              <a:solidFill>
                <a:srgbClr val="435070"/>
              </a:solidFill>
              <a:latin typeface="+mj-lt"/>
            </a:endParaRPr>
          </a:p>
          <a:p>
            <a:pPr marL="285750" lvl="1" indent="-285750" algn="just" eaLnBrk="0" fontAlgn="base" hangingPunct="0">
              <a:lnSpc>
                <a:spcPts val="2500"/>
              </a:lnSpc>
              <a:buFont typeface="Arial" panose="020B0604020202020204" pitchFamily="34" charset="0"/>
              <a:buChar char="•"/>
              <a:defRPr/>
            </a:pPr>
            <a:r>
              <a:rPr lang="pt-BR" sz="1600" b="1" dirty="0">
                <a:solidFill>
                  <a:srgbClr val="435070"/>
                </a:solidFill>
                <a:latin typeface="+mj-lt"/>
              </a:rPr>
              <a:t>Definição </a:t>
            </a:r>
            <a:r>
              <a:rPr lang="pt-BR" sz="1600" b="1" dirty="0" smtClean="0">
                <a:solidFill>
                  <a:srgbClr val="435070"/>
                </a:solidFill>
                <a:latin typeface="+mj-lt"/>
              </a:rPr>
              <a:t>de responsabilidades</a:t>
            </a:r>
            <a:r>
              <a:rPr lang="pt-BR" sz="1600" dirty="0" smtClean="0">
                <a:solidFill>
                  <a:srgbClr val="435070"/>
                </a:solidFill>
                <a:latin typeface="+mj-lt"/>
              </a:rPr>
              <a:t>; </a:t>
            </a:r>
            <a:endParaRPr lang="pt-BR" sz="1600" dirty="0">
              <a:solidFill>
                <a:srgbClr val="435070"/>
              </a:solidFill>
              <a:latin typeface="+mj-lt"/>
            </a:endParaRPr>
          </a:p>
          <a:p>
            <a:pPr marL="285750" lvl="1" indent="-285750" algn="just" eaLnBrk="0" fontAlgn="base" hangingPunct="0">
              <a:lnSpc>
                <a:spcPts val="2500"/>
              </a:lnSpc>
              <a:buFont typeface="Arial" panose="020B0604020202020204" pitchFamily="34" charset="0"/>
              <a:buChar char="•"/>
              <a:defRPr/>
            </a:pPr>
            <a:r>
              <a:rPr lang="pt-BR" sz="1600" dirty="0" smtClean="0">
                <a:solidFill>
                  <a:srgbClr val="435070"/>
                </a:solidFill>
                <a:latin typeface="+mj-lt"/>
              </a:rPr>
              <a:t>Estabelecimento </a:t>
            </a:r>
            <a:r>
              <a:rPr lang="pt-BR" sz="1600" dirty="0">
                <a:solidFill>
                  <a:srgbClr val="435070"/>
                </a:solidFill>
                <a:latin typeface="+mj-lt"/>
              </a:rPr>
              <a:t>de </a:t>
            </a:r>
            <a:r>
              <a:rPr lang="pt-BR" sz="1600" b="1" dirty="0">
                <a:solidFill>
                  <a:srgbClr val="435070"/>
                </a:solidFill>
                <a:latin typeface="+mj-lt"/>
              </a:rPr>
              <a:t>critérios </a:t>
            </a:r>
            <a:r>
              <a:rPr lang="pt-BR" sz="1600" b="1" dirty="0" smtClean="0">
                <a:solidFill>
                  <a:srgbClr val="435070"/>
                </a:solidFill>
                <a:latin typeface="+mj-lt"/>
              </a:rPr>
              <a:t>técnicos</a:t>
            </a:r>
            <a:r>
              <a:rPr lang="pt-BR" sz="1600" dirty="0">
                <a:solidFill>
                  <a:srgbClr val="435070"/>
                </a:solidFill>
                <a:latin typeface="+mj-lt"/>
              </a:rPr>
              <a:t>.</a:t>
            </a:r>
            <a:endParaRPr lang="pt-BR" sz="1600" dirty="0" smtClean="0">
              <a:solidFill>
                <a:srgbClr val="435070"/>
              </a:solidFill>
              <a:latin typeface="+mj-lt"/>
            </a:endParaRPr>
          </a:p>
        </p:txBody>
      </p:sp>
      <p:sp>
        <p:nvSpPr>
          <p:cNvPr id="6" name="CaixaDeTexto 5">
            <a:extLst>
              <a:ext uri="{FF2B5EF4-FFF2-40B4-BE49-F238E27FC236}">
                <a16:creationId xmlns:a16="http://schemas.microsoft.com/office/drawing/2014/main" id="{E55EC2CB-863E-44FC-8067-5BF9CE086F92}"/>
              </a:ext>
            </a:extLst>
          </p:cNvPr>
          <p:cNvSpPr txBox="1"/>
          <p:nvPr/>
        </p:nvSpPr>
        <p:spPr>
          <a:xfrm>
            <a:off x="0" y="614301"/>
            <a:ext cx="10646049" cy="430887"/>
          </a:xfrm>
          <a:prstGeom prst="rect">
            <a:avLst/>
          </a:prstGeom>
          <a:noFill/>
        </p:spPr>
        <p:txBody>
          <a:bodyPr wrap="square" rtlCol="0">
            <a:spAutoFit/>
          </a:bodyPr>
          <a:lstStyle/>
          <a:p>
            <a:pPr lvl="0">
              <a:defRPr/>
            </a:pPr>
            <a:r>
              <a:rPr lang="pt-BR" sz="2200" b="1" u="sng" dirty="0" smtClean="0">
                <a:solidFill>
                  <a:schemeClr val="accent2">
                    <a:lumMod val="75000"/>
                  </a:schemeClr>
                </a:solidFill>
              </a:rPr>
              <a:t>Objetivo:</a:t>
            </a:r>
            <a:endParaRPr lang="pt-BR" sz="2200" b="1" u="sng" dirty="0">
              <a:solidFill>
                <a:schemeClr val="accent2">
                  <a:lumMod val="75000"/>
                </a:schemeClr>
              </a:solidFill>
            </a:endParaRPr>
          </a:p>
        </p:txBody>
      </p:sp>
      <p:sp>
        <p:nvSpPr>
          <p:cNvPr id="7" name="CaixaDeTexto 6">
            <a:extLst>
              <a:ext uri="{FF2B5EF4-FFF2-40B4-BE49-F238E27FC236}">
                <a16:creationId xmlns:a16="http://schemas.microsoft.com/office/drawing/2014/main" id="{80AC3EBB-C3B1-4789-9C74-56538DFBA32F}"/>
              </a:ext>
            </a:extLst>
          </p:cNvPr>
          <p:cNvSpPr txBox="1"/>
          <p:nvPr/>
        </p:nvSpPr>
        <p:spPr>
          <a:xfrm>
            <a:off x="228599" y="4118789"/>
            <a:ext cx="5598623" cy="2310504"/>
          </a:xfrm>
          <a:prstGeom prst="rect">
            <a:avLst/>
          </a:prstGeom>
          <a:noFill/>
        </p:spPr>
        <p:txBody>
          <a:bodyPr wrap="square" rtlCol="0">
            <a:spAutoFit/>
          </a:bodyPr>
          <a:lstStyle/>
          <a:p>
            <a:pPr marL="342900" lvl="1" indent="-342900" algn="just" eaLnBrk="0" fontAlgn="base" hangingPunct="0">
              <a:lnSpc>
                <a:spcPts val="2500"/>
              </a:lnSpc>
              <a:buFont typeface="Arial" panose="020B0604020202020204" pitchFamily="34" charset="0"/>
              <a:buChar char="•"/>
              <a:defRPr/>
            </a:pPr>
            <a:r>
              <a:rPr lang="pt-BR" sz="1600" dirty="0" smtClean="0">
                <a:solidFill>
                  <a:srgbClr val="435070"/>
                </a:solidFill>
                <a:latin typeface="+mj-lt"/>
              </a:rPr>
              <a:t>Proposta de Decreto revisada e no aguardo de </a:t>
            </a:r>
            <a:r>
              <a:rPr lang="pt-BR" sz="1600" b="1" dirty="0" smtClean="0">
                <a:solidFill>
                  <a:srgbClr val="435070"/>
                </a:solidFill>
                <a:latin typeface="+mj-lt"/>
              </a:rPr>
              <a:t>publicação da Casa Civil ainda em 2022</a:t>
            </a:r>
            <a:r>
              <a:rPr lang="pt-BR" sz="1600" dirty="0" smtClean="0">
                <a:solidFill>
                  <a:srgbClr val="435070"/>
                </a:solidFill>
                <a:latin typeface="+mj-lt"/>
              </a:rPr>
              <a:t>;</a:t>
            </a:r>
            <a:endParaRPr lang="pt-BR" sz="1600" b="1" dirty="0" smtClean="0">
              <a:solidFill>
                <a:srgbClr val="435070"/>
              </a:solidFill>
              <a:latin typeface="+mj-lt"/>
            </a:endParaRPr>
          </a:p>
          <a:p>
            <a:pPr marL="342900" lvl="1" indent="-342900" algn="just" eaLnBrk="0" fontAlgn="base" hangingPunct="0">
              <a:lnSpc>
                <a:spcPts val="2500"/>
              </a:lnSpc>
              <a:buFont typeface="Arial" panose="020B0604020202020204" pitchFamily="34" charset="0"/>
              <a:buChar char="•"/>
              <a:defRPr/>
            </a:pPr>
            <a:r>
              <a:rPr lang="pt-BR" sz="1600" dirty="0" smtClean="0">
                <a:solidFill>
                  <a:srgbClr val="435070"/>
                </a:solidFill>
                <a:latin typeface="+mj-lt"/>
              </a:rPr>
              <a:t>Estabelecimento de </a:t>
            </a:r>
            <a:r>
              <a:rPr lang="pt-BR" sz="1600" b="1" dirty="0" smtClean="0">
                <a:solidFill>
                  <a:srgbClr val="435070"/>
                </a:solidFill>
                <a:latin typeface="+mj-lt"/>
              </a:rPr>
              <a:t>Comitê </a:t>
            </a:r>
            <a:r>
              <a:rPr lang="pt-BR" sz="1600" b="1" dirty="0">
                <a:solidFill>
                  <a:srgbClr val="435070"/>
                </a:solidFill>
                <a:latin typeface="+mj-lt"/>
              </a:rPr>
              <a:t>Interministerial de Segurança de Barragens</a:t>
            </a:r>
            <a:r>
              <a:rPr lang="pt-BR" sz="1600" dirty="0">
                <a:solidFill>
                  <a:srgbClr val="435070"/>
                </a:solidFill>
                <a:latin typeface="+mj-lt"/>
              </a:rPr>
              <a:t> – CSB</a:t>
            </a:r>
            <a:r>
              <a:rPr lang="pt-BR" sz="1600" dirty="0" smtClean="0">
                <a:solidFill>
                  <a:srgbClr val="435070"/>
                </a:solidFill>
                <a:latin typeface="+mj-lt"/>
              </a:rPr>
              <a:t>;</a:t>
            </a:r>
          </a:p>
          <a:p>
            <a:pPr marL="342900" lvl="1" indent="-342900" algn="just" eaLnBrk="0" fontAlgn="base" hangingPunct="0">
              <a:lnSpc>
                <a:spcPts val="2500"/>
              </a:lnSpc>
              <a:buFont typeface="Arial" panose="020B0604020202020204" pitchFamily="34" charset="0"/>
              <a:buChar char="•"/>
              <a:defRPr/>
            </a:pPr>
            <a:r>
              <a:rPr lang="pt-BR" sz="1600" b="1" dirty="0">
                <a:solidFill>
                  <a:srgbClr val="435070"/>
                </a:solidFill>
                <a:latin typeface="+mj-lt"/>
              </a:rPr>
              <a:t>Formalização de </a:t>
            </a:r>
            <a:r>
              <a:rPr lang="pt-BR" sz="1600" b="1" dirty="0" smtClean="0">
                <a:solidFill>
                  <a:srgbClr val="435070"/>
                </a:solidFill>
                <a:latin typeface="+mj-lt"/>
              </a:rPr>
              <a:t>Acordo de Cooperação Técnica - </a:t>
            </a:r>
            <a:r>
              <a:rPr lang="pt-BR" sz="1600" dirty="0" smtClean="0">
                <a:solidFill>
                  <a:srgbClr val="435070"/>
                </a:solidFill>
                <a:latin typeface="+mj-lt"/>
              </a:rPr>
              <a:t>ACT</a:t>
            </a:r>
            <a:r>
              <a:rPr lang="pt-BR" sz="1600" b="1" dirty="0" smtClean="0">
                <a:solidFill>
                  <a:srgbClr val="435070"/>
                </a:solidFill>
                <a:latin typeface="+mj-lt"/>
              </a:rPr>
              <a:t> </a:t>
            </a:r>
            <a:r>
              <a:rPr lang="pt-BR" sz="1600" dirty="0">
                <a:solidFill>
                  <a:srgbClr val="435070"/>
                </a:solidFill>
                <a:latin typeface="+mj-lt"/>
              </a:rPr>
              <a:t>– entre órgãos </a:t>
            </a:r>
            <a:r>
              <a:rPr lang="pt-BR" sz="1600" dirty="0" smtClean="0">
                <a:solidFill>
                  <a:srgbClr val="435070"/>
                </a:solidFill>
                <a:latin typeface="+mj-lt"/>
              </a:rPr>
              <a:t>federais;</a:t>
            </a:r>
          </a:p>
          <a:p>
            <a:pPr marL="342900" lvl="1" indent="-342900" algn="just" eaLnBrk="0" fontAlgn="base" hangingPunct="0">
              <a:lnSpc>
                <a:spcPts val="2500"/>
              </a:lnSpc>
              <a:buFont typeface="Arial" panose="020B0604020202020204" pitchFamily="34" charset="0"/>
              <a:buChar char="•"/>
              <a:defRPr/>
            </a:pPr>
            <a:r>
              <a:rPr lang="pt-BR" sz="1600" dirty="0" smtClean="0">
                <a:solidFill>
                  <a:srgbClr val="435070"/>
                </a:solidFill>
                <a:latin typeface="+mj-lt"/>
              </a:rPr>
              <a:t>Definição de </a:t>
            </a:r>
            <a:r>
              <a:rPr lang="pt-BR" sz="1600" b="1" dirty="0" smtClean="0">
                <a:solidFill>
                  <a:srgbClr val="435070"/>
                </a:solidFill>
                <a:latin typeface="+mj-lt"/>
              </a:rPr>
              <a:t>conceitos de proteção</a:t>
            </a:r>
            <a:r>
              <a:rPr lang="pt-BR" sz="1600" dirty="0" smtClean="0">
                <a:solidFill>
                  <a:srgbClr val="435070"/>
                </a:solidFill>
                <a:latin typeface="+mj-lt"/>
              </a:rPr>
              <a:t>.</a:t>
            </a:r>
          </a:p>
        </p:txBody>
      </p:sp>
      <p:sp>
        <p:nvSpPr>
          <p:cNvPr id="8" name="CaixaDeTexto 7">
            <a:extLst>
              <a:ext uri="{FF2B5EF4-FFF2-40B4-BE49-F238E27FC236}">
                <a16:creationId xmlns:a16="http://schemas.microsoft.com/office/drawing/2014/main" id="{E55EC2CB-863E-44FC-8067-5BF9CE086F92}"/>
              </a:ext>
            </a:extLst>
          </p:cNvPr>
          <p:cNvSpPr txBox="1"/>
          <p:nvPr/>
        </p:nvSpPr>
        <p:spPr>
          <a:xfrm>
            <a:off x="0" y="3604154"/>
            <a:ext cx="10646049" cy="430887"/>
          </a:xfrm>
          <a:prstGeom prst="rect">
            <a:avLst/>
          </a:prstGeom>
          <a:noFill/>
        </p:spPr>
        <p:txBody>
          <a:bodyPr wrap="square" rtlCol="0">
            <a:spAutoFit/>
          </a:bodyPr>
          <a:lstStyle/>
          <a:p>
            <a:pPr lvl="0">
              <a:defRPr/>
            </a:pPr>
            <a:r>
              <a:rPr lang="pt-BR" sz="2200" b="1" u="sng" dirty="0" smtClean="0">
                <a:solidFill>
                  <a:schemeClr val="accent2">
                    <a:lumMod val="75000"/>
                  </a:schemeClr>
                </a:solidFill>
              </a:rPr>
              <a:t>Resultados:</a:t>
            </a:r>
            <a:endParaRPr lang="pt-BR" sz="2200" b="1" u="sng" dirty="0">
              <a:solidFill>
                <a:schemeClr val="accent2">
                  <a:lumMod val="75000"/>
                </a:schemeClr>
              </a:solidFill>
            </a:endParaRPr>
          </a:p>
        </p:txBody>
      </p:sp>
    </p:spTree>
    <p:extLst>
      <p:ext uri="{BB962C8B-B14F-4D97-AF65-F5344CB8AC3E}">
        <p14:creationId xmlns:p14="http://schemas.microsoft.com/office/powerpoint/2010/main" val="48216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sp>
        <p:nvSpPr>
          <p:cNvPr id="7" name="CaixaDeTexto 6">
            <a:extLst>
              <a:ext uri="{FF2B5EF4-FFF2-40B4-BE49-F238E27FC236}">
                <a16:creationId xmlns:a16="http://schemas.microsoft.com/office/drawing/2014/main" id="{58FC0EF7-0EEE-44A6-A764-DC5C34D066EF}"/>
              </a:ext>
            </a:extLst>
          </p:cNvPr>
          <p:cNvSpPr txBox="1"/>
          <p:nvPr/>
        </p:nvSpPr>
        <p:spPr>
          <a:xfrm>
            <a:off x="880690" y="706678"/>
            <a:ext cx="10722317" cy="523220"/>
          </a:xfrm>
          <a:prstGeom prst="rect">
            <a:avLst/>
          </a:prstGeom>
          <a:noFill/>
        </p:spPr>
        <p:txBody>
          <a:bodyPr wrap="square" rtlCol="0">
            <a:spAutoFit/>
          </a:bodyPr>
          <a:lstStyle/>
          <a:p>
            <a:r>
              <a:rPr lang="pt-BR" sz="2800" b="1" dirty="0">
                <a:solidFill>
                  <a:schemeClr val="tx1">
                    <a:lumMod val="75000"/>
                    <a:lumOff val="25000"/>
                  </a:schemeClr>
                </a:solidFill>
              </a:rPr>
              <a:t>Capitalização da Eletrobras</a:t>
            </a:r>
          </a:p>
        </p:txBody>
      </p:sp>
      <p:pic>
        <p:nvPicPr>
          <p:cNvPr id="3" name="Imagem 2">
            <a:extLst>
              <a:ext uri="{FF2B5EF4-FFF2-40B4-BE49-F238E27FC236}">
                <a16:creationId xmlns:a16="http://schemas.microsoft.com/office/drawing/2014/main" id="{3A570C8A-62A4-6FA2-8FE2-572F1DEAC448}"/>
              </a:ext>
            </a:extLst>
          </p:cNvPr>
          <p:cNvPicPr>
            <a:picLocks noChangeAspect="1"/>
          </p:cNvPicPr>
          <p:nvPr/>
        </p:nvPicPr>
        <p:blipFill>
          <a:blip r:embed="rId4"/>
          <a:stretch>
            <a:fillRect/>
          </a:stretch>
        </p:blipFill>
        <p:spPr>
          <a:xfrm>
            <a:off x="744279" y="2256709"/>
            <a:ext cx="3136606" cy="3152775"/>
          </a:xfrm>
          <a:prstGeom prst="ellipse">
            <a:avLst/>
          </a:prstGeom>
        </p:spPr>
      </p:pic>
      <p:sp>
        <p:nvSpPr>
          <p:cNvPr id="4" name="Retângulo 3">
            <a:extLst>
              <a:ext uri="{FF2B5EF4-FFF2-40B4-BE49-F238E27FC236}">
                <a16:creationId xmlns:a16="http://schemas.microsoft.com/office/drawing/2014/main" id="{5B42B915-12BE-B18E-A7B3-BA7082ED0A44}"/>
              </a:ext>
            </a:extLst>
          </p:cNvPr>
          <p:cNvSpPr/>
          <p:nvPr/>
        </p:nvSpPr>
        <p:spPr>
          <a:xfrm>
            <a:off x="6730409" y="1277217"/>
            <a:ext cx="5179210" cy="3970318"/>
          </a:xfrm>
          <a:prstGeom prst="rect">
            <a:avLst/>
          </a:prstGeom>
        </p:spPr>
        <p:txBody>
          <a:bodyPr wrap="square">
            <a:spAutoFit/>
          </a:bodyPr>
          <a:lstStyle/>
          <a:p>
            <a:pPr marL="285750" indent="-285750">
              <a:spcAft>
                <a:spcPts val="0"/>
              </a:spcAft>
              <a:buFont typeface="Arial" panose="020B0604020202020204" pitchFamily="34" charset="0"/>
              <a:buChar char="•"/>
            </a:pPr>
            <a:r>
              <a:rPr lang="pt-BR" b="1" dirty="0">
                <a:ea typeface="Calibri" panose="020F0502020204030204" pitchFamily="34" charset="0"/>
              </a:rPr>
              <a:t>Lei 14.182</a:t>
            </a:r>
            <a:r>
              <a:rPr lang="pt-BR" dirty="0">
                <a:ea typeface="Calibri" panose="020F0502020204030204" pitchFamily="34" charset="0"/>
              </a:rPr>
              <a:t>, de 12 de julho de 2021, </a:t>
            </a:r>
            <a:r>
              <a:rPr lang="pt-BR" b="1" dirty="0">
                <a:solidFill>
                  <a:srgbClr val="DABC00"/>
                </a:solidFill>
                <a:ea typeface="Calibri" panose="020F0502020204030204" pitchFamily="34" charset="0"/>
              </a:rPr>
              <a:t>capitalização</a:t>
            </a:r>
            <a:r>
              <a:rPr lang="pt-BR" dirty="0">
                <a:solidFill>
                  <a:srgbClr val="DABC00"/>
                </a:solidFill>
                <a:ea typeface="Calibri" panose="020F0502020204030204" pitchFamily="34" charset="0"/>
              </a:rPr>
              <a:t> </a:t>
            </a:r>
            <a:r>
              <a:rPr lang="pt-BR" dirty="0">
                <a:ea typeface="Calibri" panose="020F0502020204030204" pitchFamily="34" charset="0"/>
              </a:rPr>
              <a:t>da empresa com a emissão de novas ações. </a:t>
            </a:r>
          </a:p>
          <a:p>
            <a:pPr marL="285750" indent="-285750">
              <a:spcAft>
                <a:spcPts val="0"/>
              </a:spcAft>
              <a:buFont typeface="Arial" panose="020B0604020202020204" pitchFamily="34" charset="0"/>
              <a:buChar char="•"/>
            </a:pPr>
            <a:endParaRPr lang="pt-BR" dirty="0">
              <a:ea typeface="Calibri" panose="020F0502020204030204" pitchFamily="34" charset="0"/>
            </a:endParaRPr>
          </a:p>
          <a:p>
            <a:pPr marL="285750" indent="-285750">
              <a:spcAft>
                <a:spcPts val="0"/>
              </a:spcAft>
              <a:buFont typeface="Arial" panose="020B0604020202020204" pitchFamily="34" charset="0"/>
              <a:buChar char="•"/>
            </a:pPr>
            <a:r>
              <a:rPr lang="pt-BR" dirty="0">
                <a:ea typeface="Calibri" panose="020F0502020204030204" pitchFamily="34" charset="0"/>
              </a:rPr>
              <a:t>Novos contratos de concessão referentes a </a:t>
            </a:r>
            <a:r>
              <a:rPr lang="pt-BR" b="1" dirty="0">
                <a:solidFill>
                  <a:srgbClr val="00973A"/>
                </a:solidFill>
                <a:ea typeface="Calibri" panose="020F0502020204030204" pitchFamily="34" charset="0"/>
              </a:rPr>
              <a:t>22 usinas </a:t>
            </a:r>
            <a:r>
              <a:rPr lang="pt-BR" dirty="0">
                <a:ea typeface="Calibri" panose="020F0502020204030204" pitchFamily="34" charset="0"/>
              </a:rPr>
              <a:t>hidrelétricas controladas pela empresa. </a:t>
            </a:r>
          </a:p>
          <a:p>
            <a:pPr marL="285750" indent="-285750">
              <a:spcAft>
                <a:spcPts val="0"/>
              </a:spcAft>
              <a:buFont typeface="Arial" panose="020B0604020202020204" pitchFamily="34" charset="0"/>
              <a:buChar char="•"/>
            </a:pPr>
            <a:endParaRPr lang="pt-BR" dirty="0"/>
          </a:p>
          <a:p>
            <a:pPr marL="285750" indent="-285750">
              <a:spcAft>
                <a:spcPts val="0"/>
              </a:spcAft>
              <a:buFont typeface="Arial" panose="020B0604020202020204" pitchFamily="34" charset="0"/>
              <a:buChar char="•"/>
            </a:pPr>
            <a:r>
              <a:rPr lang="pt-BR" b="1" dirty="0">
                <a:solidFill>
                  <a:srgbClr val="3B67AE"/>
                </a:solidFill>
              </a:rPr>
              <a:t>R$ 8,7 bilhões </a:t>
            </a:r>
            <a:r>
              <a:rPr lang="pt-BR" dirty="0"/>
              <a:t>para programas regionais, </a:t>
            </a:r>
            <a:r>
              <a:rPr lang="pt-BR" b="1" dirty="0">
                <a:solidFill>
                  <a:srgbClr val="DABC00"/>
                </a:solidFill>
              </a:rPr>
              <a:t>R$ 32 bilhões </a:t>
            </a:r>
            <a:r>
              <a:rPr lang="pt-BR" dirty="0"/>
              <a:t>para a Conta de Desenvolvimento Energético (CDE) e </a:t>
            </a:r>
            <a:r>
              <a:rPr lang="pt-BR" b="1" dirty="0">
                <a:solidFill>
                  <a:srgbClr val="00973A"/>
                </a:solidFill>
              </a:rPr>
              <a:t>R$ 25,4 bilhões </a:t>
            </a:r>
            <a:r>
              <a:rPr lang="pt-BR" dirty="0"/>
              <a:t>para pagamento de outorga para a União.</a:t>
            </a:r>
          </a:p>
          <a:p>
            <a:pPr marL="285750" indent="-285750">
              <a:spcAft>
                <a:spcPts val="0"/>
              </a:spcAft>
              <a:buFont typeface="Arial" panose="020B0604020202020204" pitchFamily="34" charset="0"/>
              <a:buChar char="•"/>
            </a:pPr>
            <a:endParaRPr lang="pt-BR" dirty="0"/>
          </a:p>
          <a:p>
            <a:pPr marL="285750" indent="-285750">
              <a:spcAft>
                <a:spcPts val="0"/>
              </a:spcAft>
              <a:buFont typeface="Arial" panose="020B0604020202020204" pitchFamily="34" charset="0"/>
              <a:buChar char="•"/>
            </a:pPr>
            <a:r>
              <a:rPr lang="pt-BR" dirty="0"/>
              <a:t>Os trabalhadores brasileiros puderam participar da operação utilizando suas contas do </a:t>
            </a:r>
            <a:r>
              <a:rPr lang="pt-BR" dirty="0" smtClean="0"/>
              <a:t>FGTS, </a:t>
            </a:r>
            <a:r>
              <a:rPr lang="pt-BR" dirty="0"/>
              <a:t>o que totalizou </a:t>
            </a:r>
            <a:r>
              <a:rPr lang="pt-BR" b="1" dirty="0">
                <a:solidFill>
                  <a:srgbClr val="3B67AE"/>
                </a:solidFill>
              </a:rPr>
              <a:t>R$ 6 bilhões</a:t>
            </a:r>
            <a:r>
              <a:rPr lang="pt-BR" dirty="0">
                <a:solidFill>
                  <a:srgbClr val="3B67AE"/>
                </a:solidFill>
              </a:rPr>
              <a:t> </a:t>
            </a:r>
            <a:r>
              <a:rPr lang="pt-BR" dirty="0"/>
              <a:t>da operação. </a:t>
            </a:r>
          </a:p>
        </p:txBody>
      </p:sp>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Realizações</a:t>
            </a:r>
            <a:endParaRPr lang="pt-BR" sz="24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19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AF40A39-3B8B-4815-8862-3DE8A9E9008E}"/>
              </a:ext>
            </a:extLst>
          </p:cNvPr>
          <p:cNvSpPr txBox="1"/>
          <p:nvPr/>
        </p:nvSpPr>
        <p:spPr>
          <a:xfrm>
            <a:off x="756088" y="399763"/>
            <a:ext cx="10626103" cy="461665"/>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pt-BR" sz="2400" b="1" dirty="0">
                <a:solidFill>
                  <a:srgbClr val="58595B"/>
                </a:solidFill>
              </a:rPr>
              <a:t>Programas de Universalização do Acesso à Energia Elétrica</a:t>
            </a:r>
          </a:p>
        </p:txBody>
      </p:sp>
      <p:sp>
        <p:nvSpPr>
          <p:cNvPr id="20" name="CaixaDeTexto 19">
            <a:extLst>
              <a:ext uri="{FF2B5EF4-FFF2-40B4-BE49-F238E27FC236}">
                <a16:creationId xmlns:a16="http://schemas.microsoft.com/office/drawing/2014/main" id="{159A56FC-691C-4D46-BC60-ACD888CCD1C2}"/>
              </a:ext>
            </a:extLst>
          </p:cNvPr>
          <p:cNvSpPr txBox="1"/>
          <p:nvPr/>
        </p:nvSpPr>
        <p:spPr>
          <a:xfrm>
            <a:off x="836087" y="1173447"/>
            <a:ext cx="470421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smtClean="0">
                <a:ln>
                  <a:noFill/>
                </a:ln>
                <a:solidFill>
                  <a:srgbClr val="58595B"/>
                </a:solidFill>
                <a:effectLst/>
                <a:uLnTx/>
                <a:uFillTx/>
                <a:latin typeface="Calibri" panose="020F0502020204030204"/>
                <a:ea typeface="+mn-ea"/>
                <a:cs typeface="+mn-cs"/>
              </a:rPr>
              <a:t>MLA - PRINCIPAIS </a:t>
            </a:r>
            <a:r>
              <a:rPr kumimoji="0" lang="pt-BR" sz="1800" b="1" i="0" u="none" strike="noStrike" kern="1200" cap="none" spc="0" normalizeH="0" baseline="0" noProof="0" dirty="0">
                <a:ln>
                  <a:noFill/>
                </a:ln>
                <a:solidFill>
                  <a:srgbClr val="58595B"/>
                </a:solidFill>
                <a:effectLst/>
                <a:uLnTx/>
                <a:uFillTx/>
                <a:latin typeface="Calibri" panose="020F0502020204030204"/>
                <a:ea typeface="+mn-ea"/>
                <a:cs typeface="+mn-cs"/>
              </a:rPr>
              <a:t>REALIZAÇÕES (2022)</a:t>
            </a:r>
            <a:endParaRPr lang="pt-BR" sz="1400" b="1" dirty="0">
              <a:solidFill>
                <a:srgbClr val="002060"/>
              </a:solidFill>
            </a:endParaRPr>
          </a:p>
        </p:txBody>
      </p:sp>
      <p:sp>
        <p:nvSpPr>
          <p:cNvPr id="23" name="CaixaDeTexto 22">
            <a:extLst>
              <a:ext uri="{FF2B5EF4-FFF2-40B4-BE49-F238E27FC236}">
                <a16:creationId xmlns:a16="http://schemas.microsoft.com/office/drawing/2014/main" id="{29F45211-B397-4725-A5C8-E20644D4DFD8}"/>
              </a:ext>
            </a:extLst>
          </p:cNvPr>
          <p:cNvSpPr txBox="1"/>
          <p:nvPr/>
        </p:nvSpPr>
        <p:spPr>
          <a:xfrm>
            <a:off x="1246591" y="1695568"/>
            <a:ext cx="7795935" cy="2031325"/>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pt-BR" sz="16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7.317 </a:t>
            </a:r>
            <a:r>
              <a:rPr kumimoji="0" lang="pt-BR" sz="16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ligações</a:t>
            </a:r>
            <a:r>
              <a:rPr kumimoji="0" lang="pt-BR" sz="1600" i="0" u="none" strike="noStrike" kern="1200" cap="none" spc="0" normalizeH="0" baseline="0" noProof="0" dirty="0">
                <a:ln>
                  <a:noFill/>
                </a:ln>
                <a:effectLst/>
                <a:uLnTx/>
                <a:uFillTx/>
                <a:latin typeface="Calibri" panose="020F0502020204030204"/>
                <a:ea typeface="+mn-ea"/>
                <a:cs typeface="+mn-cs"/>
              </a:rPr>
              <a:t>,</a:t>
            </a:r>
            <a:r>
              <a:rPr kumimoji="0" lang="pt-BR" sz="1600" i="0" u="none" strike="noStrike" kern="1200" cap="none" spc="0" normalizeH="0" noProof="0" dirty="0">
                <a:ln>
                  <a:noFill/>
                </a:ln>
                <a:effectLst/>
                <a:uLnTx/>
                <a:uFillTx/>
                <a:latin typeface="Calibri" panose="020F0502020204030204"/>
                <a:ea typeface="+mn-ea"/>
                <a:cs typeface="+mn-cs"/>
              </a:rPr>
              <a:t> atendendo cerca de </a:t>
            </a:r>
            <a:r>
              <a:rPr kumimoji="0" lang="pt-BR" sz="1600" b="1" i="0" u="none" strike="noStrike" kern="1200" cap="none" spc="0" normalizeH="0" noProof="0" dirty="0">
                <a:ln>
                  <a:noFill/>
                </a:ln>
                <a:solidFill>
                  <a:srgbClr val="ED7D31">
                    <a:lumMod val="75000"/>
                  </a:srgbClr>
                </a:solidFill>
                <a:effectLst/>
                <a:uLnTx/>
                <a:uFillTx/>
                <a:latin typeface="Calibri" panose="020F0502020204030204"/>
                <a:ea typeface="+mn-ea"/>
                <a:cs typeface="+mn-cs"/>
              </a:rPr>
              <a:t>29 mil pessoas </a:t>
            </a:r>
            <a:r>
              <a:rPr kumimoji="0" lang="pt-BR" sz="1600" i="0" u="none" strike="noStrike" kern="1200" cap="none" spc="0" normalizeH="0" noProof="0" dirty="0" smtClean="0">
                <a:ln>
                  <a:noFill/>
                </a:ln>
                <a:effectLst/>
                <a:uLnTx/>
                <a:uFillTx/>
                <a:latin typeface="Calibri" panose="020F0502020204030204"/>
                <a:ea typeface="+mn-ea"/>
                <a:cs typeface="+mn-cs"/>
              </a:rPr>
              <a:t>(</a:t>
            </a:r>
            <a:r>
              <a:rPr kumimoji="0" lang="pt-BR" sz="1600" i="0" u="none" strike="noStrike" kern="1200" cap="none" spc="0" normalizeH="0" noProof="0" dirty="0">
                <a:ln>
                  <a:noFill/>
                </a:ln>
                <a:effectLst/>
                <a:uLnTx/>
                <a:uFillTx/>
                <a:latin typeface="Calibri" panose="020F0502020204030204"/>
                <a:ea typeface="+mn-ea"/>
                <a:cs typeface="+mn-cs"/>
              </a:rPr>
              <a:t>Investimento – </a:t>
            </a:r>
            <a:r>
              <a:rPr kumimoji="0" lang="pt-BR" sz="1600" b="1" i="0" u="none" strike="noStrike" kern="1200" cap="none" spc="0" normalizeH="0" noProof="0" dirty="0">
                <a:ln>
                  <a:noFill/>
                </a:ln>
                <a:solidFill>
                  <a:srgbClr val="ED7D31">
                    <a:lumMod val="75000"/>
                  </a:srgbClr>
                </a:solidFill>
                <a:effectLst/>
                <a:uLnTx/>
                <a:uFillTx/>
                <a:latin typeface="Calibri" panose="020F0502020204030204"/>
                <a:ea typeface="+mn-ea"/>
                <a:cs typeface="+mn-cs"/>
              </a:rPr>
              <a:t>R$ 400 milhões</a:t>
            </a:r>
            <a:r>
              <a:rPr kumimoji="0" lang="pt-BR" sz="1600" i="0" u="none" strike="noStrike" kern="1200" cap="none" spc="0" normalizeH="0" noProof="0" dirty="0">
                <a:ln>
                  <a:noFill/>
                </a:ln>
                <a:effectLst/>
                <a:uLnTx/>
                <a:uFillTx/>
                <a:latin typeface="Calibri" panose="020F0502020204030204"/>
                <a:ea typeface="+mn-ea"/>
                <a:cs typeface="+mn-cs"/>
              </a:rPr>
              <a:t>)</a:t>
            </a:r>
            <a:r>
              <a:rPr kumimoji="0" lang="pt-BR" sz="1600" i="0" u="none" strike="noStrike" kern="1200" cap="none" spc="0" normalizeH="0" baseline="0" noProof="0" dirty="0">
                <a:ln>
                  <a:noFill/>
                </a:ln>
                <a:effectLst/>
                <a:uLnTx/>
                <a:uFillTx/>
                <a:latin typeface="Calibri" panose="020F0502020204030204"/>
                <a:ea typeface="+mn-ea"/>
                <a:cs typeface="+mn-cs"/>
              </a:rPr>
              <a:t>;</a:t>
            </a:r>
          </a:p>
          <a:p>
            <a:pPr marL="171450" marR="0" lvl="0" indent="-1714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pt-BR" sz="1600" i="0" u="none" strike="noStrike" kern="1200" cap="none" spc="0" normalizeH="0" baseline="0" noProof="0" dirty="0">
                <a:ln>
                  <a:noFill/>
                </a:ln>
                <a:effectLst/>
                <a:uLnTx/>
                <a:uFillTx/>
                <a:latin typeface="Calibri" panose="020F0502020204030204"/>
                <a:ea typeface="+mn-ea"/>
                <a:cs typeface="+mn-cs"/>
              </a:rPr>
              <a:t>Prorrogação do </a:t>
            </a:r>
            <a:r>
              <a:rPr kumimoji="0" lang="pt-BR" sz="1600" b="1" i="0" u="none" strike="noStrike" kern="1200" cap="none" spc="0" normalizeH="0" baseline="0" noProof="0" dirty="0">
                <a:ln>
                  <a:noFill/>
                </a:ln>
                <a:solidFill>
                  <a:srgbClr val="B49A00"/>
                </a:solidFill>
                <a:effectLst/>
                <a:uLnTx/>
                <a:uFillTx/>
                <a:latin typeface="Calibri" panose="020F0502020204030204"/>
                <a:ea typeface="+mn-ea"/>
                <a:cs typeface="+mn-cs"/>
              </a:rPr>
              <a:t>Programa Mais Luz para a Amazônia </a:t>
            </a:r>
            <a:r>
              <a:rPr kumimoji="0" lang="pt-BR" sz="1600" i="0" u="none" strike="noStrike" kern="1200" cap="none" spc="0" normalizeH="0" baseline="0" noProof="0" dirty="0">
                <a:ln>
                  <a:noFill/>
                </a:ln>
                <a:effectLst/>
                <a:uLnTx/>
                <a:uFillTx/>
                <a:latin typeface="Calibri" panose="020F0502020204030204"/>
                <a:ea typeface="+mn-ea"/>
                <a:cs typeface="+mn-cs"/>
              </a:rPr>
              <a:t>para o final de </a:t>
            </a:r>
            <a:r>
              <a:rPr kumimoji="0" lang="pt-BR" sz="1600" b="1" i="0" u="none" strike="noStrike" kern="1200" cap="none" spc="0" normalizeH="0" baseline="0" noProof="0" dirty="0">
                <a:ln>
                  <a:noFill/>
                </a:ln>
                <a:solidFill>
                  <a:srgbClr val="B49A00"/>
                </a:solidFill>
                <a:effectLst/>
                <a:uLnTx/>
                <a:uFillTx/>
                <a:latin typeface="Calibri" panose="020F0502020204030204"/>
                <a:ea typeface="+mn-ea"/>
                <a:cs typeface="+mn-cs"/>
              </a:rPr>
              <a:t>2030</a:t>
            </a:r>
            <a:r>
              <a:rPr kumimoji="0" lang="pt-BR" sz="1600" i="0" u="none" strike="noStrike" kern="1200" cap="none" spc="0" normalizeH="0" baseline="0" noProof="0" dirty="0">
                <a:ln>
                  <a:noFill/>
                </a:ln>
                <a:effectLst/>
                <a:uLnTx/>
                <a:uFillTx/>
                <a:latin typeface="Calibri" panose="020F0502020204030204"/>
                <a:ea typeface="+mn-ea"/>
                <a:cs typeface="+mn-cs"/>
              </a:rPr>
              <a:t>, </a:t>
            </a:r>
            <a:r>
              <a:rPr kumimoji="0" lang="pt-BR" sz="1600" i="0" u="none" strike="noStrike" kern="1200" cap="none" spc="0" normalizeH="0" baseline="0" noProof="0" dirty="0" smtClean="0">
                <a:ln>
                  <a:noFill/>
                </a:ln>
                <a:effectLst/>
                <a:uLnTx/>
                <a:uFillTx/>
                <a:latin typeface="Calibri" panose="020F0502020204030204"/>
                <a:ea typeface="+mn-ea"/>
                <a:cs typeface="+mn-cs"/>
              </a:rPr>
              <a:t>acrescentando </a:t>
            </a:r>
            <a:r>
              <a:rPr kumimoji="0" lang="pt-BR" sz="1600" i="0" u="none" strike="noStrike" kern="1200" cap="none" spc="0" normalizeH="0" noProof="0" dirty="0" smtClean="0">
                <a:ln>
                  <a:noFill/>
                </a:ln>
                <a:effectLst/>
                <a:uLnTx/>
                <a:uFillTx/>
                <a:latin typeface="Calibri" panose="020F0502020204030204"/>
                <a:ea typeface="+mn-ea"/>
                <a:cs typeface="+mn-cs"/>
              </a:rPr>
              <a:t>cerca </a:t>
            </a:r>
            <a:r>
              <a:rPr kumimoji="0" lang="pt-BR" sz="1600" i="0" u="none" strike="noStrike" kern="1200" cap="none" spc="0" normalizeH="0" noProof="0" dirty="0">
                <a:ln>
                  <a:noFill/>
                </a:ln>
                <a:effectLst/>
                <a:uLnTx/>
                <a:uFillTx/>
                <a:latin typeface="Calibri" panose="020F0502020204030204"/>
                <a:ea typeface="+mn-ea"/>
                <a:cs typeface="+mn-cs"/>
              </a:rPr>
              <a:t>de </a:t>
            </a:r>
            <a:r>
              <a:rPr kumimoji="0" lang="pt-BR" sz="1600" b="1" i="0" u="none" strike="noStrike" kern="1200" cap="none" spc="0" normalizeH="0" noProof="0" dirty="0">
                <a:ln>
                  <a:noFill/>
                </a:ln>
                <a:solidFill>
                  <a:srgbClr val="B49A00"/>
                </a:solidFill>
                <a:effectLst/>
                <a:uLnTx/>
                <a:uFillTx/>
                <a:latin typeface="Calibri" panose="020F0502020204030204"/>
                <a:ea typeface="+mn-ea"/>
                <a:cs typeface="+mn-cs"/>
              </a:rPr>
              <a:t>210 mil </a:t>
            </a:r>
            <a:r>
              <a:rPr kumimoji="0" lang="pt-BR" sz="1600" i="0" u="none" strike="noStrike" kern="1200" cap="none" spc="0" normalizeH="0" noProof="0" dirty="0" smtClean="0">
                <a:ln>
                  <a:noFill/>
                </a:ln>
                <a:effectLst/>
                <a:uLnTx/>
                <a:uFillTx/>
                <a:latin typeface="Calibri" panose="020F0502020204030204"/>
                <a:ea typeface="+mn-ea"/>
                <a:cs typeface="+mn-cs"/>
              </a:rPr>
              <a:t>famílias a serem atendidas</a:t>
            </a:r>
            <a:r>
              <a:rPr kumimoji="0" lang="pt-BR" sz="1600" i="0" u="none" strike="noStrike" kern="1200" cap="none" spc="0" normalizeH="0" baseline="0" noProof="0" dirty="0" smtClean="0">
                <a:ln>
                  <a:noFill/>
                </a:ln>
                <a:effectLst/>
                <a:uLnTx/>
                <a:uFillTx/>
                <a:latin typeface="Calibri" panose="020F0502020204030204"/>
                <a:ea typeface="+mn-ea"/>
                <a:cs typeface="+mn-cs"/>
              </a:rPr>
              <a:t>;</a:t>
            </a:r>
            <a:endParaRPr kumimoji="0" lang="pt-BR" sz="1600" i="0" u="none" strike="noStrike" kern="1200" cap="none" spc="0" normalizeH="0" baseline="0" noProof="0" dirty="0">
              <a:ln>
                <a:noFill/>
              </a:ln>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pt-BR" sz="1600" b="1" i="0" u="none" strike="noStrike" kern="1200" cap="none" spc="0" normalizeH="0" baseline="0" noProof="0" dirty="0" smtClean="0">
                <a:ln>
                  <a:noFill/>
                </a:ln>
                <a:solidFill>
                  <a:srgbClr val="00973A"/>
                </a:solidFill>
                <a:effectLst/>
                <a:uLnTx/>
                <a:uFillTx/>
                <a:latin typeface="Calibri" panose="020F0502020204030204"/>
                <a:ea typeface="+mn-ea"/>
                <a:cs typeface="+mn-cs"/>
              </a:rPr>
              <a:t>Para </a:t>
            </a:r>
            <a:r>
              <a:rPr kumimoji="0" lang="pt-BR" sz="1600" b="1" i="0" u="none" strike="noStrike" kern="1200" cap="none" spc="0" normalizeH="0" noProof="0" dirty="0" smtClean="0">
                <a:ln>
                  <a:noFill/>
                </a:ln>
                <a:solidFill>
                  <a:srgbClr val="00973A"/>
                </a:solidFill>
                <a:effectLst/>
                <a:uLnTx/>
                <a:uFillTx/>
                <a:latin typeface="Calibri" panose="020F0502020204030204"/>
                <a:ea typeface="+mn-ea"/>
                <a:cs typeface="+mn-cs"/>
              </a:rPr>
              <a:t>2023, </a:t>
            </a:r>
            <a:r>
              <a:rPr kumimoji="0" lang="pt-BR" sz="1600" i="0" u="none" strike="noStrike" kern="1200" cap="none" spc="0" normalizeH="0" noProof="0" dirty="0" smtClean="0">
                <a:ln>
                  <a:noFill/>
                </a:ln>
                <a:effectLst/>
                <a:uLnTx/>
                <a:uFillTx/>
                <a:latin typeface="Calibri" panose="020F0502020204030204"/>
                <a:ea typeface="+mn-ea"/>
                <a:cs typeface="+mn-cs"/>
              </a:rPr>
              <a:t>previsão </a:t>
            </a:r>
            <a:r>
              <a:rPr kumimoji="0" lang="pt-BR" sz="1600" i="0" u="none" strike="noStrike" kern="1200" cap="none" spc="0" normalizeH="0" noProof="0" dirty="0">
                <a:ln>
                  <a:noFill/>
                </a:ln>
                <a:effectLst/>
                <a:uLnTx/>
                <a:uFillTx/>
                <a:latin typeface="Calibri" panose="020F0502020204030204"/>
                <a:ea typeface="+mn-ea"/>
                <a:cs typeface="+mn-cs"/>
              </a:rPr>
              <a:t>de atender </a:t>
            </a:r>
            <a:r>
              <a:rPr kumimoji="0" lang="pt-BR" sz="1600" b="1" i="0" u="none" strike="noStrike" kern="1200" cap="none" spc="0" normalizeH="0" noProof="0" dirty="0">
                <a:ln>
                  <a:noFill/>
                </a:ln>
                <a:solidFill>
                  <a:srgbClr val="00973A"/>
                </a:solidFill>
                <a:effectLst/>
                <a:uLnTx/>
                <a:uFillTx/>
                <a:latin typeface="Calibri" panose="020F0502020204030204"/>
                <a:ea typeface="+mn-ea"/>
                <a:cs typeface="+mn-cs"/>
              </a:rPr>
              <a:t>29.461 famílias</a:t>
            </a:r>
            <a:r>
              <a:rPr kumimoji="0" lang="pt-BR" sz="1600" i="0" u="none" strike="noStrike" kern="1200" cap="none" spc="0" normalizeH="0" noProof="0" dirty="0">
                <a:ln>
                  <a:noFill/>
                </a:ln>
                <a:effectLst/>
                <a:uLnTx/>
                <a:uFillTx/>
                <a:latin typeface="Calibri" panose="020F0502020204030204"/>
                <a:ea typeface="+mn-ea"/>
                <a:cs typeface="+mn-cs"/>
              </a:rPr>
              <a:t>, com investimento </a:t>
            </a:r>
            <a:r>
              <a:rPr kumimoji="0" lang="pt-BR" sz="1600" i="0" u="none" strike="noStrike" kern="1200" cap="none" spc="0" normalizeH="0" noProof="0" dirty="0" smtClean="0">
                <a:ln>
                  <a:noFill/>
                </a:ln>
                <a:effectLst/>
                <a:uLnTx/>
                <a:uFillTx/>
                <a:latin typeface="Calibri" panose="020F0502020204030204"/>
                <a:ea typeface="+mn-ea"/>
                <a:cs typeface="+mn-cs"/>
              </a:rPr>
              <a:t>de </a:t>
            </a:r>
            <a:r>
              <a:rPr kumimoji="0" lang="pt-BR" sz="1600" b="1" i="0" u="none" strike="noStrike" kern="1200" cap="none" spc="0" normalizeH="0" noProof="0" dirty="0">
                <a:ln>
                  <a:noFill/>
                </a:ln>
                <a:solidFill>
                  <a:srgbClr val="00973A"/>
                </a:solidFill>
                <a:effectLst/>
                <a:uLnTx/>
                <a:uFillTx/>
                <a:latin typeface="Calibri" panose="020F0502020204030204"/>
                <a:ea typeface="+mn-ea"/>
                <a:cs typeface="+mn-cs"/>
              </a:rPr>
              <a:t>R$ </a:t>
            </a:r>
            <a:r>
              <a:rPr kumimoji="0" lang="pt-BR" sz="1600" b="1" i="0" u="none" strike="noStrike" kern="1200" cap="none" spc="0" normalizeH="0" noProof="0" dirty="0" smtClean="0">
                <a:ln>
                  <a:noFill/>
                </a:ln>
                <a:solidFill>
                  <a:srgbClr val="00973A"/>
                </a:solidFill>
                <a:effectLst/>
                <a:uLnTx/>
                <a:uFillTx/>
                <a:latin typeface="Calibri" panose="020F0502020204030204"/>
                <a:ea typeface="+mn-ea"/>
                <a:cs typeface="+mn-cs"/>
              </a:rPr>
              <a:t>750 </a:t>
            </a:r>
            <a:r>
              <a:rPr kumimoji="0" lang="pt-BR" sz="1600" b="1" i="0" u="none" strike="noStrike" kern="1200" cap="none" spc="0" normalizeH="0" noProof="0" dirty="0">
                <a:ln>
                  <a:noFill/>
                </a:ln>
                <a:solidFill>
                  <a:srgbClr val="00973A"/>
                </a:solidFill>
                <a:effectLst/>
                <a:uLnTx/>
                <a:uFillTx/>
                <a:latin typeface="Calibri" panose="020F0502020204030204"/>
                <a:ea typeface="+mn-ea"/>
                <a:cs typeface="+mn-cs"/>
              </a:rPr>
              <a:t>milhões</a:t>
            </a:r>
            <a:r>
              <a:rPr kumimoji="0" lang="pt-BR" sz="1600" i="0" u="none" strike="noStrike" kern="1200" cap="none" spc="0" normalizeH="0" noProof="0" dirty="0">
                <a:ln>
                  <a:noFill/>
                </a:ln>
                <a:effectLst/>
                <a:uLnTx/>
                <a:uFillTx/>
                <a:latin typeface="Calibri" panose="020F0502020204030204"/>
                <a:ea typeface="+mn-ea"/>
                <a:cs typeface="+mn-cs"/>
              </a:rPr>
              <a:t>; e</a:t>
            </a:r>
            <a:endParaRPr kumimoji="0" lang="pt-BR" sz="1600" i="0" u="none" strike="noStrike" kern="1200" cap="none" spc="0" normalizeH="0" baseline="0" noProof="0" dirty="0">
              <a:ln>
                <a:noFill/>
              </a:ln>
              <a:effectLst/>
              <a:uLnTx/>
              <a:uFillTx/>
              <a:latin typeface="Calibri" panose="020F0502020204030204"/>
              <a:ea typeface="+mn-ea"/>
              <a:cs typeface="+mn-cs"/>
            </a:endParaRPr>
          </a:p>
          <a:p>
            <a:pPr marL="171450" lvl="0" indent="-171450" algn="just">
              <a:spcBef>
                <a:spcPts val="600"/>
              </a:spcBef>
              <a:spcAft>
                <a:spcPts val="600"/>
              </a:spcAft>
              <a:buFont typeface="Wingdings" panose="05000000000000000000" pitchFamily="2" charset="2"/>
              <a:buChar char="§"/>
            </a:pPr>
            <a:r>
              <a:rPr lang="pt-BR" sz="1600" dirty="0"/>
              <a:t>Estruturação de novas formas de </a:t>
            </a:r>
            <a:r>
              <a:rPr lang="pt-BR" sz="1600" b="1" dirty="0">
                <a:solidFill>
                  <a:srgbClr val="3B67AE"/>
                </a:solidFill>
              </a:rPr>
              <a:t>captação de recursos </a:t>
            </a:r>
            <a:r>
              <a:rPr lang="pt-BR" sz="1600" dirty="0"/>
              <a:t>para redução do uso da CDE (Emendas orçamentárias e recursos de fundos de investimento). </a:t>
            </a:r>
          </a:p>
        </p:txBody>
      </p:sp>
      <p:pic>
        <p:nvPicPr>
          <p:cNvPr id="8" name="Picture 46">
            <a:extLst>
              <a:ext uri="{FF2B5EF4-FFF2-40B4-BE49-F238E27FC236}">
                <a16:creationId xmlns:a16="http://schemas.microsoft.com/office/drawing/2014/main" id="{41EB464A-A9A0-73B9-88EA-DDEDF1866C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982379" y="130651"/>
            <a:ext cx="1760810" cy="1685481"/>
          </a:xfrm>
          <a:prstGeom prst="rect">
            <a:avLst/>
          </a:prstGeom>
        </p:spPr>
      </p:pic>
      <p:sp>
        <p:nvSpPr>
          <p:cNvPr id="9" name="CaixaDeTexto 8">
            <a:extLst>
              <a:ext uri="{FF2B5EF4-FFF2-40B4-BE49-F238E27FC236}">
                <a16:creationId xmlns:a16="http://schemas.microsoft.com/office/drawing/2014/main" id="{0AF40A39-3B8B-4815-8862-3DE8A9E9008E}"/>
              </a:ext>
            </a:extLst>
          </p:cNvPr>
          <p:cNvSpPr txBox="1"/>
          <p:nvPr/>
        </p:nvSpPr>
        <p:spPr>
          <a:xfrm>
            <a:off x="756088" y="773337"/>
            <a:ext cx="10626103" cy="400110"/>
          </a:xfrm>
          <a:prstGeom prst="rect">
            <a:avLst/>
          </a:prstGeom>
          <a:noFill/>
        </p:spPr>
        <p:txBody>
          <a:bodyPr wrap="square" rtlCol="0">
            <a:spAutoFit/>
          </a:bodyPr>
          <a:lstStyle/>
          <a:p>
            <a:pPr>
              <a:defRPr/>
            </a:pPr>
            <a:r>
              <a:rPr lang="pt-BR" sz="2000" dirty="0" smtClean="0">
                <a:solidFill>
                  <a:srgbClr val="58595B"/>
                </a:solidFill>
              </a:rPr>
              <a:t>Programas Luz para Todos e Mais </a:t>
            </a:r>
            <a:r>
              <a:rPr lang="pt-BR" sz="2000" dirty="0">
                <a:solidFill>
                  <a:srgbClr val="58595B"/>
                </a:solidFill>
              </a:rPr>
              <a:t>Luz Para a Amazônia</a:t>
            </a:r>
          </a:p>
        </p:txBody>
      </p:sp>
      <p:grpSp>
        <p:nvGrpSpPr>
          <p:cNvPr id="10" name="Agrupar 9">
            <a:extLst>
              <a:ext uri="{FF2B5EF4-FFF2-40B4-BE49-F238E27FC236}">
                <a16:creationId xmlns:a16="http://schemas.microsoft.com/office/drawing/2014/main" id="{FBEB893F-99B8-8EA3-AFE0-3930D7D1C3D7}"/>
              </a:ext>
            </a:extLst>
          </p:cNvPr>
          <p:cNvGrpSpPr/>
          <p:nvPr/>
        </p:nvGrpSpPr>
        <p:grpSpPr>
          <a:xfrm>
            <a:off x="9575322" y="1816132"/>
            <a:ext cx="2347615" cy="1705534"/>
            <a:chOff x="2354144" y="961388"/>
            <a:chExt cx="2272928" cy="5106039"/>
          </a:xfrm>
          <a:solidFill>
            <a:schemeClr val="accent4">
              <a:lumMod val="75000"/>
            </a:schemeClr>
          </a:solidFill>
        </p:grpSpPr>
        <p:sp>
          <p:nvSpPr>
            <p:cNvPr id="11" name="Retângulo: Cantos Arredondados 11">
              <a:extLst>
                <a:ext uri="{FF2B5EF4-FFF2-40B4-BE49-F238E27FC236}">
                  <a16:creationId xmlns:a16="http://schemas.microsoft.com/office/drawing/2014/main" id="{72BCDBAC-5FDD-9CAE-1F9F-AB7518EAFE6E}"/>
                </a:ext>
              </a:extLst>
            </p:cNvPr>
            <p:cNvSpPr/>
            <p:nvPr/>
          </p:nvSpPr>
          <p:spPr>
            <a:xfrm>
              <a:off x="2354144" y="961388"/>
              <a:ext cx="2272928" cy="5106039"/>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Retângulo: Cantos Arredondados 4">
              <a:extLst>
                <a:ext uri="{FF2B5EF4-FFF2-40B4-BE49-F238E27FC236}">
                  <a16:creationId xmlns:a16="http://schemas.microsoft.com/office/drawing/2014/main" id="{9D93080C-5B3A-4CD1-0973-D7A203042D98}"/>
                </a:ext>
              </a:extLst>
            </p:cNvPr>
            <p:cNvSpPr txBox="1"/>
            <p:nvPr/>
          </p:nvSpPr>
          <p:spPr>
            <a:xfrm>
              <a:off x="2400936" y="961388"/>
              <a:ext cx="2153288" cy="444925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t" anchorCtr="1">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pt-BR" sz="1800" b="1" i="0" u="none" strike="noStrike" kern="1200" cap="none" spc="0" normalizeH="0" baseline="0" noProof="0" dirty="0">
                  <a:ln>
                    <a:noFill/>
                  </a:ln>
                  <a:solidFill>
                    <a:sysClr val="window" lastClr="FFFFFF"/>
                  </a:solidFill>
                  <a:effectLst/>
                  <a:uLnTx/>
                  <a:uFillTx/>
                  <a:latin typeface="Calibri" panose="020F0502020204030204"/>
                  <a:ea typeface="+mn-ea"/>
                  <a:cs typeface="+mn-cs"/>
                </a:rPr>
                <a:t>Metas - MLA até dezembro de 2030 </a:t>
              </a:r>
            </a:p>
            <a:p>
              <a:pPr marL="285750" marR="0" lvl="0" indent="-285750" algn="l" defTabSz="889000"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pt-BR"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Inicial de 219.221</a:t>
              </a:r>
            </a:p>
            <a:p>
              <a:pPr marL="285750" marR="0" lvl="0" indent="-285750" algn="l" defTabSz="889000"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pt-BR"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Investimento previsto de R$ 11 bilhões</a:t>
              </a:r>
            </a:p>
          </p:txBody>
        </p:sp>
      </p:grpSp>
      <p:sp>
        <p:nvSpPr>
          <p:cNvPr id="2" name="Retângulo 1">
            <a:extLst>
              <a:ext uri="{FF2B5EF4-FFF2-40B4-BE49-F238E27FC236}">
                <a16:creationId xmlns:a16="http://schemas.microsoft.com/office/drawing/2014/main" id="{B81A2162-0D27-1BFC-1EAE-E4968E3809A2}"/>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29F45211-B397-4725-A5C8-E20644D4DFD8}"/>
              </a:ext>
            </a:extLst>
          </p:cNvPr>
          <p:cNvSpPr txBox="1"/>
          <p:nvPr/>
        </p:nvSpPr>
        <p:spPr>
          <a:xfrm>
            <a:off x="1180090" y="4770585"/>
            <a:ext cx="7671244" cy="1384995"/>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pt-BR" sz="1600" b="1" i="0" u="none" strike="noStrike" kern="1200" cap="none" spc="0" normalizeH="0" baseline="0" noProof="0" dirty="0" smtClean="0">
                <a:ln>
                  <a:noFill/>
                </a:ln>
                <a:solidFill>
                  <a:srgbClr val="ED7D31">
                    <a:lumMod val="75000"/>
                  </a:srgbClr>
                </a:solidFill>
                <a:effectLst/>
                <a:uLnTx/>
                <a:uFillTx/>
                <a:latin typeface="Calibri" panose="020F0502020204030204"/>
                <a:ea typeface="+mn-ea"/>
                <a:cs typeface="+mn-cs"/>
              </a:rPr>
              <a:t>57.165 </a:t>
            </a:r>
            <a:r>
              <a:rPr kumimoji="0" lang="pt-BR" sz="16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ligações</a:t>
            </a:r>
            <a:r>
              <a:rPr kumimoji="0" lang="pt-BR" sz="1600" i="0" u="none" strike="noStrike" kern="1200" cap="none" spc="0" normalizeH="0" baseline="0" noProof="0" dirty="0">
                <a:ln>
                  <a:noFill/>
                </a:ln>
                <a:effectLst/>
                <a:uLnTx/>
                <a:uFillTx/>
                <a:latin typeface="Calibri" panose="020F0502020204030204"/>
                <a:ea typeface="+mn-ea"/>
                <a:cs typeface="+mn-cs"/>
              </a:rPr>
              <a:t>,</a:t>
            </a:r>
            <a:r>
              <a:rPr kumimoji="0" lang="pt-BR" sz="1600" i="0" u="none" strike="noStrike" kern="1200" cap="none" spc="0" normalizeH="0" noProof="0" dirty="0">
                <a:ln>
                  <a:noFill/>
                </a:ln>
                <a:effectLst/>
                <a:uLnTx/>
                <a:uFillTx/>
                <a:latin typeface="Calibri" panose="020F0502020204030204"/>
                <a:ea typeface="+mn-ea"/>
                <a:cs typeface="+mn-cs"/>
              </a:rPr>
              <a:t> atendendo cerca de </a:t>
            </a:r>
            <a:r>
              <a:rPr kumimoji="0" lang="pt-BR" sz="1600" b="1" i="0" u="none" strike="noStrike" kern="1200" cap="none" spc="0" normalizeH="0" noProof="0" dirty="0">
                <a:ln>
                  <a:noFill/>
                </a:ln>
                <a:solidFill>
                  <a:srgbClr val="ED7D31">
                    <a:lumMod val="75000"/>
                  </a:srgbClr>
                </a:solidFill>
                <a:effectLst/>
                <a:uLnTx/>
                <a:uFillTx/>
                <a:latin typeface="Calibri" panose="020F0502020204030204"/>
                <a:ea typeface="+mn-ea"/>
                <a:cs typeface="+mn-cs"/>
              </a:rPr>
              <a:t>228 mil pessoas </a:t>
            </a:r>
            <a:r>
              <a:rPr kumimoji="0" lang="pt-BR" sz="1600" i="0" u="none" strike="noStrike" kern="1200" cap="none" spc="0" normalizeH="0" noProof="0" dirty="0" smtClean="0">
                <a:ln>
                  <a:noFill/>
                </a:ln>
                <a:effectLst/>
                <a:uLnTx/>
                <a:uFillTx/>
                <a:latin typeface="Calibri" panose="020F0502020204030204"/>
                <a:ea typeface="+mn-ea"/>
                <a:cs typeface="+mn-cs"/>
              </a:rPr>
              <a:t>(</a:t>
            </a:r>
            <a:r>
              <a:rPr kumimoji="0" lang="pt-BR" sz="1600" i="0" u="none" strike="noStrike" kern="1200" cap="none" spc="0" normalizeH="0" noProof="0" dirty="0">
                <a:ln>
                  <a:noFill/>
                </a:ln>
                <a:effectLst/>
                <a:uLnTx/>
                <a:uFillTx/>
                <a:latin typeface="Calibri" panose="020F0502020204030204"/>
                <a:ea typeface="+mn-ea"/>
                <a:cs typeface="+mn-cs"/>
              </a:rPr>
              <a:t>Investimento – </a:t>
            </a:r>
            <a:r>
              <a:rPr kumimoji="0" lang="pt-BR" sz="1600" b="1" i="0" u="none" strike="noStrike" kern="1200" cap="none" spc="0" normalizeH="0" noProof="0" dirty="0">
                <a:ln>
                  <a:noFill/>
                </a:ln>
                <a:solidFill>
                  <a:srgbClr val="ED7D31">
                    <a:lumMod val="75000"/>
                  </a:srgbClr>
                </a:solidFill>
                <a:effectLst/>
                <a:uLnTx/>
                <a:uFillTx/>
                <a:latin typeface="Calibri" panose="020F0502020204030204"/>
                <a:ea typeface="+mn-ea"/>
                <a:cs typeface="+mn-cs"/>
              </a:rPr>
              <a:t>R$ 375 milhões</a:t>
            </a:r>
            <a:r>
              <a:rPr kumimoji="0" lang="pt-BR" sz="1600" i="0" u="none" strike="noStrike" kern="1200" cap="none" spc="0" normalizeH="0" noProof="0" dirty="0">
                <a:ln>
                  <a:noFill/>
                </a:ln>
                <a:effectLst/>
                <a:uLnTx/>
                <a:uFillTx/>
                <a:latin typeface="Calibri" panose="020F0502020204030204"/>
                <a:ea typeface="+mn-ea"/>
                <a:cs typeface="+mn-cs"/>
              </a:rPr>
              <a:t>)</a:t>
            </a:r>
            <a:r>
              <a:rPr kumimoji="0" lang="pt-BR" sz="1600" i="0" u="none" strike="noStrike" kern="1200" cap="none" spc="0" normalizeH="0" baseline="0" noProof="0" dirty="0">
                <a:ln>
                  <a:noFill/>
                </a:ln>
                <a:effectLst/>
                <a:uLnTx/>
                <a:uFillTx/>
                <a:latin typeface="Calibri" panose="020F0502020204030204"/>
                <a:ea typeface="+mn-ea"/>
                <a:cs typeface="+mn-cs"/>
              </a:rPr>
              <a:t>;</a:t>
            </a:r>
          </a:p>
          <a:p>
            <a:pPr marL="171450" marR="0" lvl="0" indent="-1714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pt-BR" sz="1600" i="0" u="none" strike="noStrike" kern="1200" cap="none" spc="0" normalizeH="0" baseline="0" noProof="0" dirty="0">
                <a:ln>
                  <a:noFill/>
                </a:ln>
                <a:effectLst/>
                <a:uLnTx/>
                <a:uFillTx/>
                <a:latin typeface="Calibri" panose="020F0502020204030204"/>
                <a:ea typeface="+mn-ea"/>
                <a:cs typeface="+mn-cs"/>
              </a:rPr>
              <a:t>Prorrogação do </a:t>
            </a:r>
            <a:r>
              <a:rPr kumimoji="0" lang="pt-BR" sz="1600" b="1" i="0" u="none" strike="noStrike" kern="1200" cap="none" spc="0" normalizeH="0" baseline="0" noProof="0" dirty="0">
                <a:ln>
                  <a:noFill/>
                </a:ln>
                <a:solidFill>
                  <a:srgbClr val="B49A00"/>
                </a:solidFill>
                <a:effectLst/>
                <a:uLnTx/>
                <a:uFillTx/>
                <a:latin typeface="Calibri" panose="020F0502020204030204"/>
                <a:ea typeface="+mn-ea"/>
                <a:cs typeface="+mn-cs"/>
              </a:rPr>
              <a:t>Programa Luz para Todos </a:t>
            </a:r>
            <a:r>
              <a:rPr kumimoji="0" lang="pt-BR" sz="1600" i="0" u="none" strike="noStrike" kern="1200" cap="none" spc="0" normalizeH="0" baseline="0" noProof="0" dirty="0">
                <a:ln>
                  <a:noFill/>
                </a:ln>
                <a:effectLst/>
                <a:uLnTx/>
                <a:uFillTx/>
                <a:latin typeface="Calibri" panose="020F0502020204030204"/>
                <a:ea typeface="+mn-ea"/>
                <a:cs typeface="+mn-cs"/>
              </a:rPr>
              <a:t>para o final de </a:t>
            </a:r>
            <a:r>
              <a:rPr kumimoji="0" lang="pt-BR" sz="1600" b="1" i="0" u="none" strike="noStrike" kern="1200" cap="none" spc="0" normalizeH="0" baseline="0" noProof="0" dirty="0">
                <a:ln>
                  <a:noFill/>
                </a:ln>
                <a:solidFill>
                  <a:srgbClr val="B49A00"/>
                </a:solidFill>
                <a:effectLst/>
                <a:uLnTx/>
                <a:uFillTx/>
                <a:latin typeface="Calibri" panose="020F0502020204030204"/>
                <a:ea typeface="+mn-ea"/>
                <a:cs typeface="+mn-cs"/>
              </a:rPr>
              <a:t>2026</a:t>
            </a:r>
            <a:r>
              <a:rPr kumimoji="0" lang="pt-BR" sz="1600" i="0" u="none" strike="noStrike" kern="1200" cap="none" spc="0" normalizeH="0" baseline="0" noProof="0" dirty="0">
                <a:ln>
                  <a:noFill/>
                </a:ln>
                <a:effectLst/>
                <a:uLnTx/>
                <a:uFillTx/>
                <a:latin typeface="Calibri" panose="020F0502020204030204"/>
              </a:rPr>
              <a:t>, </a:t>
            </a:r>
            <a:r>
              <a:rPr lang="pt-BR" sz="1600" dirty="0" smtClean="0">
                <a:latin typeface="Calibri" panose="020F0502020204030204"/>
              </a:rPr>
              <a:t>acrescentando </a:t>
            </a:r>
            <a:r>
              <a:rPr kumimoji="0" lang="pt-BR" sz="1600" i="0" u="none" strike="noStrike" kern="1200" cap="none" spc="0" normalizeH="0" noProof="0" dirty="0" smtClean="0">
                <a:ln>
                  <a:noFill/>
                </a:ln>
                <a:effectLst/>
                <a:uLnTx/>
                <a:uFillTx/>
                <a:latin typeface="Calibri" panose="020F0502020204030204"/>
              </a:rPr>
              <a:t>cerca </a:t>
            </a:r>
            <a:r>
              <a:rPr kumimoji="0" lang="pt-BR" sz="1600" i="0" u="none" strike="noStrike" kern="1200" cap="none" spc="0" normalizeH="0" noProof="0" dirty="0">
                <a:ln>
                  <a:noFill/>
                </a:ln>
                <a:effectLst/>
                <a:uLnTx/>
                <a:uFillTx/>
                <a:latin typeface="Calibri" panose="020F0502020204030204"/>
              </a:rPr>
              <a:t>de </a:t>
            </a:r>
            <a:r>
              <a:rPr kumimoji="0" lang="pt-BR" sz="1600" b="1" i="0" u="none" strike="noStrike" kern="1200" cap="none" spc="0" normalizeH="0" noProof="0" dirty="0">
                <a:ln>
                  <a:noFill/>
                </a:ln>
                <a:solidFill>
                  <a:srgbClr val="B49A00"/>
                </a:solidFill>
                <a:effectLst/>
                <a:uLnTx/>
                <a:uFillTx/>
                <a:latin typeface="Calibri" panose="020F0502020204030204"/>
                <a:ea typeface="+mn-ea"/>
                <a:cs typeface="+mn-cs"/>
              </a:rPr>
              <a:t>133 mil </a:t>
            </a:r>
            <a:r>
              <a:rPr kumimoji="0" lang="pt-BR" sz="1600" i="0" u="none" strike="noStrike" kern="1200" cap="none" spc="0" normalizeH="0" noProof="0" dirty="0" smtClean="0">
                <a:ln>
                  <a:noFill/>
                </a:ln>
                <a:effectLst/>
                <a:uLnTx/>
                <a:uFillTx/>
                <a:latin typeface="Calibri" panose="020F0502020204030204"/>
                <a:ea typeface="+mn-ea"/>
                <a:cs typeface="+mn-cs"/>
              </a:rPr>
              <a:t>famílias a serem atendidas</a:t>
            </a:r>
            <a:r>
              <a:rPr kumimoji="0" lang="pt-BR" sz="1600" i="0" u="none" strike="noStrike" kern="1200" cap="none" spc="0" normalizeH="0" baseline="0" noProof="0" dirty="0" smtClean="0">
                <a:ln>
                  <a:noFill/>
                </a:ln>
                <a:effectLst/>
                <a:uLnTx/>
                <a:uFillTx/>
                <a:latin typeface="Calibri" panose="020F0502020204030204"/>
                <a:ea typeface="+mn-ea"/>
                <a:cs typeface="+mn-cs"/>
              </a:rPr>
              <a:t>;</a:t>
            </a:r>
            <a:endParaRPr kumimoji="0" lang="pt-BR" sz="1600" i="0" u="none" strike="noStrike" kern="1200" cap="none" spc="0" normalizeH="0" baseline="0" noProof="0" dirty="0">
              <a:ln>
                <a:noFill/>
              </a:ln>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pt-BR" sz="1600" b="1" i="0" u="none" strike="noStrike" kern="1200" cap="none" spc="0" normalizeH="0" baseline="0" noProof="0" dirty="0" smtClean="0">
                <a:ln>
                  <a:noFill/>
                </a:ln>
                <a:solidFill>
                  <a:srgbClr val="00973A"/>
                </a:solidFill>
                <a:effectLst/>
                <a:uLnTx/>
                <a:uFillTx/>
                <a:latin typeface="Calibri" panose="020F0502020204030204"/>
                <a:ea typeface="+mn-ea"/>
                <a:cs typeface="+mn-cs"/>
              </a:rPr>
              <a:t>Para </a:t>
            </a:r>
            <a:r>
              <a:rPr kumimoji="0" lang="pt-BR" sz="1600" b="1" i="0" u="none" strike="noStrike" kern="1200" cap="none" spc="0" normalizeH="0" noProof="0" dirty="0" smtClean="0">
                <a:ln>
                  <a:noFill/>
                </a:ln>
                <a:solidFill>
                  <a:srgbClr val="00973A"/>
                </a:solidFill>
                <a:effectLst/>
                <a:uLnTx/>
                <a:uFillTx/>
                <a:latin typeface="Calibri" panose="020F0502020204030204"/>
                <a:ea typeface="+mn-ea"/>
                <a:cs typeface="+mn-cs"/>
              </a:rPr>
              <a:t>2023, </a:t>
            </a:r>
            <a:r>
              <a:rPr lang="pt-BR" sz="1600" dirty="0">
                <a:latin typeface="Calibri" panose="020F0502020204030204"/>
              </a:rPr>
              <a:t>p</a:t>
            </a:r>
            <a:r>
              <a:rPr kumimoji="0" lang="pt-BR" sz="1600" i="0" u="none" strike="noStrike" kern="1200" cap="none" spc="0" normalizeH="0" noProof="0" dirty="0" smtClean="0">
                <a:ln>
                  <a:noFill/>
                </a:ln>
                <a:effectLst/>
                <a:uLnTx/>
                <a:uFillTx/>
                <a:latin typeface="Calibri" panose="020F0502020204030204"/>
                <a:ea typeface="+mn-ea"/>
                <a:cs typeface="+mn-cs"/>
              </a:rPr>
              <a:t>revisão </a:t>
            </a:r>
            <a:r>
              <a:rPr kumimoji="0" lang="pt-BR" sz="1600" i="0" u="none" strike="noStrike" kern="1200" cap="none" spc="0" normalizeH="0" noProof="0" dirty="0">
                <a:ln>
                  <a:noFill/>
                </a:ln>
                <a:effectLst/>
                <a:uLnTx/>
                <a:uFillTx/>
                <a:latin typeface="Calibri" panose="020F0502020204030204"/>
                <a:ea typeface="+mn-ea"/>
                <a:cs typeface="+mn-cs"/>
              </a:rPr>
              <a:t>de atender </a:t>
            </a:r>
            <a:r>
              <a:rPr kumimoji="0" lang="pt-BR" sz="1600" b="1" i="0" u="none" strike="noStrike" kern="1200" cap="none" spc="0" normalizeH="0" noProof="0" dirty="0">
                <a:ln>
                  <a:noFill/>
                </a:ln>
                <a:solidFill>
                  <a:srgbClr val="00973A"/>
                </a:solidFill>
                <a:effectLst/>
                <a:uLnTx/>
                <a:uFillTx/>
                <a:latin typeface="Calibri" panose="020F0502020204030204"/>
                <a:ea typeface="+mn-ea"/>
                <a:cs typeface="+mn-cs"/>
              </a:rPr>
              <a:t>74.956 famílias</a:t>
            </a:r>
            <a:r>
              <a:rPr kumimoji="0" lang="pt-BR" sz="1600" i="0" u="none" strike="noStrike" kern="1200" cap="none" spc="0" normalizeH="0" noProof="0" dirty="0">
                <a:ln>
                  <a:noFill/>
                </a:ln>
                <a:effectLst/>
                <a:uLnTx/>
                <a:uFillTx/>
                <a:latin typeface="Calibri" panose="020F0502020204030204"/>
                <a:ea typeface="+mn-ea"/>
                <a:cs typeface="+mn-cs"/>
              </a:rPr>
              <a:t>, com investimento </a:t>
            </a:r>
            <a:r>
              <a:rPr kumimoji="0" lang="pt-BR" sz="1600" i="0" u="none" strike="noStrike" kern="1200" cap="none" spc="0" normalizeH="0" noProof="0" dirty="0" smtClean="0">
                <a:ln>
                  <a:noFill/>
                </a:ln>
                <a:effectLst/>
                <a:uLnTx/>
                <a:uFillTx/>
                <a:latin typeface="Calibri" panose="020F0502020204030204"/>
                <a:ea typeface="+mn-ea"/>
                <a:cs typeface="+mn-cs"/>
              </a:rPr>
              <a:t>de </a:t>
            </a:r>
            <a:r>
              <a:rPr kumimoji="0" lang="pt-BR" sz="1600" b="1" i="0" u="none" strike="noStrike" kern="1200" cap="none" spc="0" normalizeH="0" noProof="0" dirty="0" smtClean="0">
                <a:ln>
                  <a:noFill/>
                </a:ln>
                <a:solidFill>
                  <a:srgbClr val="00973A"/>
                </a:solidFill>
                <a:effectLst/>
                <a:uLnTx/>
                <a:uFillTx/>
                <a:latin typeface="Calibri" panose="020F0502020204030204"/>
                <a:ea typeface="+mn-ea"/>
                <a:cs typeface="+mn-cs"/>
              </a:rPr>
              <a:t>R</a:t>
            </a:r>
            <a:r>
              <a:rPr kumimoji="0" lang="pt-BR" sz="1600" b="1" i="0" u="none" strike="noStrike" kern="1200" cap="none" spc="0" normalizeH="0" noProof="0" dirty="0">
                <a:ln>
                  <a:noFill/>
                </a:ln>
                <a:solidFill>
                  <a:srgbClr val="00973A"/>
                </a:solidFill>
                <a:effectLst/>
                <a:uLnTx/>
                <a:uFillTx/>
                <a:latin typeface="Calibri" panose="020F0502020204030204"/>
                <a:ea typeface="+mn-ea"/>
                <a:cs typeface="+mn-cs"/>
              </a:rPr>
              <a:t>$ </a:t>
            </a:r>
            <a:r>
              <a:rPr kumimoji="0" lang="pt-BR" sz="1600" b="1" i="0" u="none" strike="noStrike" kern="1200" cap="none" spc="0" normalizeH="0" noProof="0" dirty="0" smtClean="0">
                <a:ln>
                  <a:noFill/>
                </a:ln>
                <a:solidFill>
                  <a:srgbClr val="00973A"/>
                </a:solidFill>
                <a:effectLst/>
                <a:uLnTx/>
                <a:uFillTx/>
                <a:latin typeface="Calibri" panose="020F0502020204030204"/>
                <a:ea typeface="+mn-ea"/>
                <a:cs typeface="+mn-cs"/>
              </a:rPr>
              <a:t>870 </a:t>
            </a:r>
            <a:r>
              <a:rPr kumimoji="0" lang="pt-BR" sz="1600" b="1" i="0" u="none" strike="noStrike" kern="1200" cap="none" spc="0" normalizeH="0" noProof="0" dirty="0">
                <a:ln>
                  <a:noFill/>
                </a:ln>
                <a:solidFill>
                  <a:srgbClr val="00973A"/>
                </a:solidFill>
                <a:effectLst/>
                <a:uLnTx/>
                <a:uFillTx/>
                <a:latin typeface="Calibri" panose="020F0502020204030204"/>
                <a:ea typeface="+mn-ea"/>
                <a:cs typeface="+mn-cs"/>
              </a:rPr>
              <a:t>milhões</a:t>
            </a:r>
            <a:r>
              <a:rPr kumimoji="0" lang="pt-BR" sz="1600" i="0" u="none" strike="noStrike" kern="1200" cap="none" spc="0" normalizeH="0" noProof="0" dirty="0">
                <a:ln>
                  <a:noFill/>
                </a:ln>
                <a:effectLst/>
                <a:uLnTx/>
                <a:uFillTx/>
                <a:latin typeface="Calibri" panose="020F0502020204030204"/>
              </a:rPr>
              <a:t>.</a:t>
            </a:r>
            <a:endParaRPr lang="pt-BR" sz="1600" dirty="0"/>
          </a:p>
        </p:txBody>
      </p:sp>
      <p:grpSp>
        <p:nvGrpSpPr>
          <p:cNvPr id="15" name="Agrupar 14">
            <a:extLst>
              <a:ext uri="{FF2B5EF4-FFF2-40B4-BE49-F238E27FC236}">
                <a16:creationId xmlns:a16="http://schemas.microsoft.com/office/drawing/2014/main" id="{CD90CA62-41D6-5969-214C-68CBE78AD821}"/>
              </a:ext>
            </a:extLst>
          </p:cNvPr>
          <p:cNvGrpSpPr/>
          <p:nvPr/>
        </p:nvGrpSpPr>
        <p:grpSpPr>
          <a:xfrm>
            <a:off x="9707118" y="4476370"/>
            <a:ext cx="2311331" cy="2329173"/>
            <a:chOff x="2341116" y="0"/>
            <a:chExt cx="2272928" cy="5106039"/>
          </a:xfrm>
          <a:solidFill>
            <a:schemeClr val="accent1">
              <a:lumMod val="75000"/>
            </a:schemeClr>
          </a:solidFill>
        </p:grpSpPr>
        <p:sp>
          <p:nvSpPr>
            <p:cNvPr id="16" name="Retângulo: Cantos Arredondados 8">
              <a:extLst>
                <a:ext uri="{FF2B5EF4-FFF2-40B4-BE49-F238E27FC236}">
                  <a16:creationId xmlns:a16="http://schemas.microsoft.com/office/drawing/2014/main" id="{64A4CA55-66B4-48A0-22CF-8A6DCDAB41DB}"/>
                </a:ext>
              </a:extLst>
            </p:cNvPr>
            <p:cNvSpPr/>
            <p:nvPr/>
          </p:nvSpPr>
          <p:spPr>
            <a:xfrm>
              <a:off x="2341116" y="0"/>
              <a:ext cx="2272928" cy="5106039"/>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7" name="Retângulo: Cantos Arredondados 4">
              <a:extLst>
                <a:ext uri="{FF2B5EF4-FFF2-40B4-BE49-F238E27FC236}">
                  <a16:creationId xmlns:a16="http://schemas.microsoft.com/office/drawing/2014/main" id="{CE83AE9D-456F-FF92-5EAB-6B1C616D0E0B}"/>
                </a:ext>
              </a:extLst>
            </p:cNvPr>
            <p:cNvSpPr txBox="1"/>
            <p:nvPr/>
          </p:nvSpPr>
          <p:spPr>
            <a:xfrm>
              <a:off x="2441532" y="315097"/>
              <a:ext cx="2072096" cy="421138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t" anchorCtr="1">
              <a:noAutofit/>
            </a:bodyPr>
            <a:lstStyle/>
            <a:p>
              <a:pPr marL="0" marR="0" lvl="0" indent="0" algn="just" defTabSz="889000" rtl="0" eaLnBrk="1" fontAlgn="auto" latinLnBrk="0" hangingPunct="1">
                <a:lnSpc>
                  <a:spcPct val="90000"/>
                </a:lnSpc>
                <a:spcBef>
                  <a:spcPct val="0"/>
                </a:spcBef>
                <a:spcAft>
                  <a:spcPct val="35000"/>
                </a:spcAft>
                <a:buClrTx/>
                <a:buSzTx/>
                <a:buFontTx/>
                <a:buNone/>
                <a:tabLst/>
                <a:defRPr/>
              </a:pPr>
              <a:r>
                <a:rPr kumimoji="0" lang="pt-BR" sz="1800" b="1" i="0" u="none" strike="noStrike" kern="1200" cap="none" spc="0" normalizeH="0" baseline="0" noProof="0" dirty="0">
                  <a:ln>
                    <a:noFill/>
                  </a:ln>
                  <a:solidFill>
                    <a:sysClr val="window" lastClr="FFFFFF"/>
                  </a:solidFill>
                  <a:effectLst/>
                  <a:uLnTx/>
                  <a:uFillTx/>
                  <a:latin typeface="Calibri" panose="020F0502020204030204"/>
                  <a:ea typeface="+mn-ea"/>
                  <a:cs typeface="+mn-cs"/>
                </a:rPr>
                <a:t>Metas LPT até dezembro de 2026</a:t>
              </a:r>
            </a:p>
            <a:p>
              <a:pPr marL="285750" marR="0" lvl="0" indent="-285750" algn="just" defTabSz="889000" rtl="0" eaLnBrk="1" fontAlgn="auto" latinLnBrk="0" hangingPunct="1">
                <a:lnSpc>
                  <a:spcPct val="90000"/>
                </a:lnSpc>
                <a:spcBef>
                  <a:spcPts val="600"/>
                </a:spcBef>
                <a:spcAft>
                  <a:spcPct val="35000"/>
                </a:spcAft>
                <a:buClrTx/>
                <a:buSzTx/>
                <a:buFont typeface="Wingdings" panose="05000000000000000000" pitchFamily="2" charset="2"/>
                <a:buChar char="§"/>
                <a:tabLst/>
                <a:defRPr/>
              </a:pPr>
              <a:r>
                <a:rPr kumimoji="0" lang="pt-BR"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133.756 domicílios a serem atendidos</a:t>
              </a:r>
            </a:p>
            <a:p>
              <a:pPr marL="285750" marR="0" lvl="0" indent="-285750" algn="just" defTabSz="889000" rtl="0" eaLnBrk="1" fontAlgn="auto" latinLnBrk="0" hangingPunct="1">
                <a:lnSpc>
                  <a:spcPct val="90000"/>
                </a:lnSpc>
                <a:spcBef>
                  <a:spcPts val="600"/>
                </a:spcBef>
                <a:spcAft>
                  <a:spcPts val="600"/>
                </a:spcAft>
                <a:buClrTx/>
                <a:buSzTx/>
                <a:buFont typeface="Wingdings" panose="05000000000000000000" pitchFamily="2" charset="2"/>
                <a:buChar char="§"/>
                <a:tabLst/>
                <a:defRPr/>
              </a:pPr>
              <a:r>
                <a:rPr kumimoji="0" lang="pt-BR" sz="1400" b="1" i="0" u="none" strike="noStrike" kern="1200" cap="none" spc="0" normalizeH="0" baseline="0" noProof="0" dirty="0">
                  <a:ln>
                    <a:noFill/>
                  </a:ln>
                  <a:solidFill>
                    <a:sysClr val="window" lastClr="FFFFFF"/>
                  </a:solidFill>
                  <a:effectLst/>
                  <a:uLnTx/>
                  <a:uFillTx/>
                  <a:latin typeface="Calibri" panose="020F0502020204030204"/>
                  <a:ea typeface="+mn-ea"/>
                  <a:cs typeface="+mn-cs"/>
                </a:rPr>
                <a:t>Investimento previsto de R$ 2,2 bilhões</a:t>
              </a:r>
            </a:p>
          </p:txBody>
        </p:sp>
      </p:grpSp>
      <p:sp>
        <p:nvSpPr>
          <p:cNvPr id="18" name="CaixaDeTexto 17">
            <a:extLst>
              <a:ext uri="{FF2B5EF4-FFF2-40B4-BE49-F238E27FC236}">
                <a16:creationId xmlns:a16="http://schemas.microsoft.com/office/drawing/2014/main" id="{159A56FC-691C-4D46-BC60-ACD888CCD1C2}"/>
              </a:ext>
            </a:extLst>
          </p:cNvPr>
          <p:cNvSpPr txBox="1"/>
          <p:nvPr/>
        </p:nvSpPr>
        <p:spPr>
          <a:xfrm>
            <a:off x="836086" y="4250773"/>
            <a:ext cx="4704219"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smtClean="0">
                <a:ln>
                  <a:noFill/>
                </a:ln>
                <a:solidFill>
                  <a:srgbClr val="58595B"/>
                </a:solidFill>
                <a:effectLst/>
                <a:uLnTx/>
                <a:uFillTx/>
                <a:latin typeface="Calibri" panose="020F0502020204030204"/>
                <a:ea typeface="+mn-ea"/>
                <a:cs typeface="+mn-cs"/>
              </a:rPr>
              <a:t>LPT - PRINCIPAIS </a:t>
            </a:r>
            <a:r>
              <a:rPr kumimoji="0" lang="pt-BR" sz="1800" b="1" i="0" u="none" strike="noStrike" kern="1200" cap="none" spc="0" normalizeH="0" baseline="0" noProof="0" dirty="0">
                <a:ln>
                  <a:noFill/>
                </a:ln>
                <a:solidFill>
                  <a:srgbClr val="58595B"/>
                </a:solidFill>
                <a:effectLst/>
                <a:uLnTx/>
                <a:uFillTx/>
                <a:latin typeface="Calibri" panose="020F0502020204030204"/>
                <a:ea typeface="+mn-ea"/>
                <a:cs typeface="+mn-cs"/>
              </a:rPr>
              <a:t>REALIZAÇÕES (2022)</a:t>
            </a:r>
            <a:endParaRPr lang="pt-BR" sz="1400" b="1" dirty="0">
              <a:solidFill>
                <a:srgbClr val="002060"/>
              </a:solidFill>
            </a:endParaRPr>
          </a:p>
        </p:txBody>
      </p:sp>
    </p:spTree>
    <p:extLst>
      <p:ext uri="{BB962C8B-B14F-4D97-AF65-F5344CB8AC3E}">
        <p14:creationId xmlns:p14="http://schemas.microsoft.com/office/powerpoint/2010/main" val="66044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189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sp>
        <p:nvSpPr>
          <p:cNvPr id="7" name="CaixaDeTexto 6">
            <a:extLst>
              <a:ext uri="{FF2B5EF4-FFF2-40B4-BE49-F238E27FC236}">
                <a16:creationId xmlns:a16="http://schemas.microsoft.com/office/drawing/2014/main" id="{58FC0EF7-0EEE-44A6-A764-DC5C34D066EF}"/>
              </a:ext>
            </a:extLst>
          </p:cNvPr>
          <p:cNvSpPr txBox="1"/>
          <p:nvPr/>
        </p:nvSpPr>
        <p:spPr>
          <a:xfrm>
            <a:off x="880688" y="727015"/>
            <a:ext cx="10722317" cy="523220"/>
          </a:xfrm>
          <a:prstGeom prst="rect">
            <a:avLst/>
          </a:prstGeom>
          <a:noFill/>
        </p:spPr>
        <p:txBody>
          <a:bodyPr wrap="square" rtlCol="0">
            <a:spAutoFit/>
          </a:bodyPr>
          <a:lstStyle/>
          <a:p>
            <a:r>
              <a:rPr lang="pt-BR" sz="2800" b="1" dirty="0">
                <a:solidFill>
                  <a:schemeClr val="tx1">
                    <a:lumMod val="75000"/>
                    <a:lumOff val="25000"/>
                  </a:schemeClr>
                </a:solidFill>
              </a:rPr>
              <a:t>Revisão do Contrato de Cessão Onerosa</a:t>
            </a:r>
          </a:p>
        </p:txBody>
      </p:sp>
      <p:sp>
        <p:nvSpPr>
          <p:cNvPr id="9" name="Retângulo 8">
            <a:extLst>
              <a:ext uri="{FF2B5EF4-FFF2-40B4-BE49-F238E27FC236}">
                <a16:creationId xmlns:a16="http://schemas.microsoft.com/office/drawing/2014/main" id="{F6827397-B042-2A0C-F0F5-84A7546F4BB5}"/>
              </a:ext>
            </a:extLst>
          </p:cNvPr>
          <p:cNvSpPr/>
          <p:nvPr/>
        </p:nvSpPr>
        <p:spPr>
          <a:xfrm>
            <a:off x="6794205" y="988625"/>
            <a:ext cx="5115414" cy="4555093"/>
          </a:xfrm>
          <a:prstGeom prst="rect">
            <a:avLst/>
          </a:prstGeom>
        </p:spPr>
        <p:txBody>
          <a:bodyPr wrap="square">
            <a:spAutoFit/>
          </a:bodyPr>
          <a:lstStyle/>
          <a:p>
            <a:pPr marL="285750" indent="-285750" algn="just" fontAlgn="base">
              <a:spcAft>
                <a:spcPts val="600"/>
              </a:spcAft>
              <a:buFont typeface="Arial" panose="020B0604020202020204" pitchFamily="34" charset="0"/>
              <a:buChar char="•"/>
            </a:pPr>
            <a:r>
              <a:rPr lang="pt-BR" dirty="0"/>
              <a:t>Após meses de negociação, a União concluiu o pagamento de </a:t>
            </a:r>
            <a:r>
              <a:rPr lang="pt-BR" b="1" dirty="0">
                <a:solidFill>
                  <a:srgbClr val="3B67AE"/>
                </a:solidFill>
              </a:rPr>
              <a:t>R$ 34,4 bilhões </a:t>
            </a:r>
            <a:r>
              <a:rPr lang="pt-BR" dirty="0"/>
              <a:t>à Petrobras referentes a revisão do contrato de cessão onerosa.</a:t>
            </a:r>
          </a:p>
          <a:p>
            <a:pPr marL="285750" indent="-285750" algn="just" fontAlgn="base">
              <a:spcAft>
                <a:spcPts val="600"/>
              </a:spcAft>
              <a:buFont typeface="Arial" panose="020B0604020202020204" pitchFamily="34" charset="0"/>
              <a:buChar char="•"/>
            </a:pPr>
            <a:endParaRPr lang="pt-BR" dirty="0"/>
          </a:p>
          <a:p>
            <a:pPr marL="285750" indent="-285750" algn="just" fontAlgn="base">
              <a:spcAft>
                <a:spcPts val="600"/>
              </a:spcAft>
              <a:buFont typeface="Arial" panose="020B0604020202020204" pitchFamily="34" charset="0"/>
              <a:buChar char="•"/>
            </a:pPr>
            <a:r>
              <a:rPr lang="pt-BR" dirty="0"/>
              <a:t>A revisão dos termo da cessão onerosa foi estabelecida no contrato inicial, assinado em 2010. Pelo acordo, a Petrobras pagou </a:t>
            </a:r>
            <a:r>
              <a:rPr lang="pt-BR" b="1" dirty="0">
                <a:solidFill>
                  <a:srgbClr val="00973A"/>
                </a:solidFill>
              </a:rPr>
              <a:t>R$ 76,4 bilhões</a:t>
            </a:r>
            <a:r>
              <a:rPr lang="pt-BR" dirty="0"/>
              <a:t> pelo direito de explorar </a:t>
            </a:r>
            <a:r>
              <a:rPr lang="pt-BR" b="1" dirty="0">
                <a:solidFill>
                  <a:srgbClr val="E1C930"/>
                </a:solidFill>
              </a:rPr>
              <a:t>5 bilhões de barris de óleo</a:t>
            </a:r>
            <a:r>
              <a:rPr lang="pt-BR" dirty="0"/>
              <a:t> equivalente –petróleo e gás natural no </a:t>
            </a:r>
            <a:r>
              <a:rPr lang="pt-BR" dirty="0" err="1"/>
              <a:t>pré</a:t>
            </a:r>
            <a:r>
              <a:rPr lang="pt-BR" dirty="0"/>
              <a:t>-sal da Bacia de Santos.</a:t>
            </a:r>
          </a:p>
          <a:p>
            <a:pPr marL="285750" indent="-285750" algn="just" fontAlgn="base">
              <a:spcAft>
                <a:spcPts val="600"/>
              </a:spcAft>
              <a:buFont typeface="Arial" panose="020B0604020202020204" pitchFamily="34" charset="0"/>
              <a:buChar char="•"/>
            </a:pPr>
            <a:endParaRPr lang="pt-BR" dirty="0"/>
          </a:p>
          <a:p>
            <a:pPr marL="285750" indent="-285750" algn="just" fontAlgn="base">
              <a:spcAft>
                <a:spcPts val="600"/>
              </a:spcAft>
              <a:buFont typeface="Arial" panose="020B0604020202020204" pitchFamily="34" charset="0"/>
              <a:buChar char="•"/>
            </a:pPr>
            <a:r>
              <a:rPr lang="pt-BR" dirty="0">
                <a:ea typeface="Calibri" panose="020F0502020204030204" pitchFamily="34" charset="0"/>
              </a:rPr>
              <a:t>A revisão propiciou a realização do Leilão dos Excedentes da Cessão onerosa com arrecadação superior a </a:t>
            </a:r>
            <a:r>
              <a:rPr lang="pt-BR" b="1" dirty="0">
                <a:solidFill>
                  <a:srgbClr val="3B67AE"/>
                </a:solidFill>
                <a:ea typeface="Calibri" panose="020F0502020204030204" pitchFamily="34" charset="0"/>
              </a:rPr>
              <a:t>R$ 80 bilhões</a:t>
            </a:r>
            <a:r>
              <a:rPr lang="pt-BR" b="1" dirty="0">
                <a:ea typeface="Calibri" panose="020F0502020204030204" pitchFamily="34" charset="0"/>
              </a:rPr>
              <a:t>.</a:t>
            </a:r>
          </a:p>
        </p:txBody>
      </p:sp>
      <p:pic>
        <p:nvPicPr>
          <p:cNvPr id="3" name="Imagem 2">
            <a:extLst>
              <a:ext uri="{FF2B5EF4-FFF2-40B4-BE49-F238E27FC236}">
                <a16:creationId xmlns:a16="http://schemas.microsoft.com/office/drawing/2014/main" id="{4BFC2EBF-2ABF-A730-3FEC-DE12B60753E8}"/>
              </a:ext>
            </a:extLst>
          </p:cNvPr>
          <p:cNvPicPr>
            <a:picLocks noChangeAspect="1"/>
          </p:cNvPicPr>
          <p:nvPr/>
        </p:nvPicPr>
        <p:blipFill>
          <a:blip r:embed="rId4"/>
          <a:stretch>
            <a:fillRect/>
          </a:stretch>
        </p:blipFill>
        <p:spPr>
          <a:xfrm>
            <a:off x="758677" y="2243470"/>
            <a:ext cx="3132839" cy="3179135"/>
          </a:xfrm>
          <a:prstGeom prst="ellipse">
            <a:avLst/>
          </a:prstGeom>
        </p:spPr>
      </p:pic>
      <p:sp>
        <p:nvSpPr>
          <p:cNvPr id="2" name="Retângulo 1">
            <a:extLst>
              <a:ext uri="{FF2B5EF4-FFF2-40B4-BE49-F238E27FC236}">
                <a16:creationId xmlns:a16="http://schemas.microsoft.com/office/drawing/2014/main" id="{F16D3F6A-1E16-5F96-BBF4-E4EE8A6C3E12}"/>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Realizações</a:t>
            </a:r>
            <a:endParaRPr lang="pt-BR" sz="2400" dirty="0">
              <a:solidFill>
                <a:schemeClr val="tx1">
                  <a:lumMod val="75000"/>
                  <a:lumOff val="25000"/>
                </a:schemeClr>
              </a:solidFill>
            </a:endParaRPr>
          </a:p>
        </p:txBody>
      </p:sp>
      <p:cxnSp>
        <p:nvCxnSpPr>
          <p:cNvPr id="10" name="Conector reto 9"/>
          <p:cNvCxnSpPr/>
          <p:nvPr/>
        </p:nvCxnSpPr>
        <p:spPr>
          <a:xfrm>
            <a:off x="794413" y="742938"/>
            <a:ext cx="4201536" cy="566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62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sp>
        <p:nvSpPr>
          <p:cNvPr id="7" name="CaixaDeTexto 6">
            <a:extLst>
              <a:ext uri="{FF2B5EF4-FFF2-40B4-BE49-F238E27FC236}">
                <a16:creationId xmlns:a16="http://schemas.microsoft.com/office/drawing/2014/main" id="{58FC0EF7-0EEE-44A6-A764-DC5C34D066EF}"/>
              </a:ext>
            </a:extLst>
          </p:cNvPr>
          <p:cNvSpPr txBox="1"/>
          <p:nvPr/>
        </p:nvSpPr>
        <p:spPr>
          <a:xfrm>
            <a:off x="880688" y="711178"/>
            <a:ext cx="10722317" cy="523220"/>
          </a:xfrm>
          <a:prstGeom prst="rect">
            <a:avLst/>
          </a:prstGeom>
          <a:noFill/>
        </p:spPr>
        <p:txBody>
          <a:bodyPr wrap="square" rtlCol="0">
            <a:spAutoFit/>
          </a:bodyPr>
          <a:lstStyle/>
          <a:p>
            <a:r>
              <a:rPr lang="pt-BR" sz="2800" b="1" dirty="0" smtClean="0">
                <a:solidFill>
                  <a:schemeClr val="tx1">
                    <a:lumMod val="75000"/>
                    <a:lumOff val="25000"/>
                  </a:schemeClr>
                </a:solidFill>
              </a:rPr>
              <a:t>Desestatizações</a:t>
            </a:r>
            <a:endParaRPr lang="pt-BR" sz="2800" b="1" dirty="0">
              <a:solidFill>
                <a:schemeClr val="tx1">
                  <a:lumMod val="75000"/>
                  <a:lumOff val="25000"/>
                </a:schemeClr>
              </a:solidFill>
            </a:endParaRPr>
          </a:p>
        </p:txBody>
      </p:sp>
      <p:pic>
        <p:nvPicPr>
          <p:cNvPr id="8" name="Imagem 7">
            <a:extLst>
              <a:ext uri="{FF2B5EF4-FFF2-40B4-BE49-F238E27FC236}">
                <a16:creationId xmlns:a16="http://schemas.microsoft.com/office/drawing/2014/main" id="{0FD01925-03B4-9731-C4F2-23627603F394}"/>
              </a:ext>
            </a:extLst>
          </p:cNvPr>
          <p:cNvPicPr>
            <a:picLocks noChangeAspect="1"/>
          </p:cNvPicPr>
          <p:nvPr/>
        </p:nvPicPr>
        <p:blipFill>
          <a:blip r:embed="rId4"/>
          <a:stretch>
            <a:fillRect/>
          </a:stretch>
        </p:blipFill>
        <p:spPr>
          <a:xfrm>
            <a:off x="739627" y="2267946"/>
            <a:ext cx="3162522" cy="3144026"/>
          </a:xfrm>
          <a:prstGeom prst="ellipse">
            <a:avLst/>
          </a:prstGeom>
        </p:spPr>
      </p:pic>
      <p:sp>
        <p:nvSpPr>
          <p:cNvPr id="9" name="Retângulo 8">
            <a:extLst>
              <a:ext uri="{FF2B5EF4-FFF2-40B4-BE49-F238E27FC236}">
                <a16:creationId xmlns:a16="http://schemas.microsoft.com/office/drawing/2014/main" id="{F6827397-B042-2A0C-F0F5-84A7546F4BB5}"/>
              </a:ext>
            </a:extLst>
          </p:cNvPr>
          <p:cNvSpPr/>
          <p:nvPr/>
        </p:nvSpPr>
        <p:spPr>
          <a:xfrm>
            <a:off x="6500553" y="988625"/>
            <a:ext cx="5409066" cy="4478149"/>
          </a:xfrm>
          <a:prstGeom prst="rect">
            <a:avLst/>
          </a:prstGeom>
        </p:spPr>
        <p:txBody>
          <a:bodyPr wrap="square">
            <a:spAutoFit/>
          </a:bodyPr>
          <a:lstStyle/>
          <a:p>
            <a:pPr marL="285750" indent="-285750" algn="just" fontAlgn="base">
              <a:lnSpc>
                <a:spcPts val="2500"/>
              </a:lnSpc>
              <a:spcAft>
                <a:spcPts val="600"/>
              </a:spcAft>
              <a:buFont typeface="Arial" panose="020B0604020202020204" pitchFamily="34" charset="0"/>
              <a:buChar char="•"/>
            </a:pPr>
            <a:r>
              <a:rPr lang="pt-BR" b="1" dirty="0">
                <a:solidFill>
                  <a:srgbClr val="3B67AE"/>
                </a:solidFill>
                <a:ea typeface="Calibri" panose="020F0502020204030204" pitchFamily="34" charset="0"/>
              </a:rPr>
              <a:t>CEEE-Geração (RS)</a:t>
            </a:r>
          </a:p>
          <a:p>
            <a:pPr marL="742950" lvl="1" indent="-285750" algn="just" fontAlgn="base">
              <a:lnSpc>
                <a:spcPts val="2500"/>
              </a:lnSpc>
              <a:spcAft>
                <a:spcPts val="600"/>
              </a:spcAft>
              <a:buFont typeface="Wingdings" panose="05000000000000000000" pitchFamily="2" charset="2"/>
              <a:buChar char="ü"/>
            </a:pPr>
            <a:r>
              <a:rPr lang="pt-BR" b="1" dirty="0" smtClean="0">
                <a:solidFill>
                  <a:srgbClr val="3B67AE"/>
                </a:solidFill>
                <a:ea typeface="Calibri" panose="020F0502020204030204" pitchFamily="34" charset="0"/>
              </a:rPr>
              <a:t>13 </a:t>
            </a:r>
            <a:r>
              <a:rPr lang="pt-BR" b="1" dirty="0">
                <a:solidFill>
                  <a:srgbClr val="3B67AE"/>
                </a:solidFill>
                <a:ea typeface="Calibri" panose="020F0502020204030204" pitchFamily="34" charset="0"/>
              </a:rPr>
              <a:t>usinas </a:t>
            </a:r>
            <a:r>
              <a:rPr lang="pt-BR" dirty="0">
                <a:ea typeface="Calibri" panose="020F0502020204030204" pitchFamily="34" charset="0"/>
              </a:rPr>
              <a:t>da CEEE-G, pelo prazo de 30 anos, </a:t>
            </a:r>
            <a:r>
              <a:rPr lang="pt-BR" dirty="0" smtClean="0">
                <a:ea typeface="Calibri" panose="020F0502020204030204" pitchFamily="34" charset="0"/>
              </a:rPr>
              <a:t>como Produção </a:t>
            </a:r>
            <a:r>
              <a:rPr lang="pt-BR" dirty="0">
                <a:ea typeface="Calibri" panose="020F0502020204030204" pitchFamily="34" charset="0"/>
              </a:rPr>
              <a:t>Independente de Energia – </a:t>
            </a:r>
            <a:r>
              <a:rPr lang="pt-BR" b="1" dirty="0">
                <a:solidFill>
                  <a:srgbClr val="3B67AE"/>
                </a:solidFill>
                <a:ea typeface="Calibri" panose="020F0502020204030204" pitchFamily="34" charset="0"/>
              </a:rPr>
              <a:t>PIE</a:t>
            </a:r>
            <a:r>
              <a:rPr lang="pt-BR" dirty="0">
                <a:ea typeface="Calibri" panose="020F0502020204030204" pitchFamily="34" charset="0"/>
              </a:rPr>
              <a:t>. </a:t>
            </a:r>
            <a:endParaRPr lang="pt-BR" dirty="0" smtClean="0">
              <a:ea typeface="Calibri" panose="020F0502020204030204" pitchFamily="34" charset="0"/>
            </a:endParaRPr>
          </a:p>
          <a:p>
            <a:pPr marL="285750" indent="-285750" algn="just" fontAlgn="base">
              <a:lnSpc>
                <a:spcPts val="2500"/>
              </a:lnSpc>
              <a:spcAft>
                <a:spcPts val="600"/>
              </a:spcAft>
              <a:buFont typeface="Arial" panose="020B0604020202020204" pitchFamily="34" charset="0"/>
              <a:buChar char="•"/>
            </a:pPr>
            <a:r>
              <a:rPr lang="pt-BR" b="1" dirty="0" smtClean="0">
                <a:solidFill>
                  <a:srgbClr val="00973A"/>
                </a:solidFill>
                <a:ea typeface="Calibri" panose="020F0502020204030204" pitchFamily="34" charset="0"/>
              </a:rPr>
              <a:t>CEB-Distribuidora </a:t>
            </a:r>
            <a:r>
              <a:rPr lang="pt-BR" b="1" dirty="0">
                <a:solidFill>
                  <a:srgbClr val="00973A"/>
                </a:solidFill>
                <a:ea typeface="Calibri" panose="020F0502020204030204" pitchFamily="34" charset="0"/>
              </a:rPr>
              <a:t>(DF)</a:t>
            </a:r>
          </a:p>
          <a:p>
            <a:pPr marL="742950" lvl="1" indent="-285750" algn="just" fontAlgn="base">
              <a:lnSpc>
                <a:spcPts val="2500"/>
              </a:lnSpc>
              <a:spcAft>
                <a:spcPts val="600"/>
              </a:spcAft>
              <a:buFont typeface="Wingdings" panose="05000000000000000000" pitchFamily="2" charset="2"/>
              <a:buChar char="ü"/>
            </a:pPr>
            <a:r>
              <a:rPr lang="pt-BR" dirty="0">
                <a:ea typeface="Calibri" panose="020F0502020204030204" pitchFamily="34" charset="0"/>
              </a:rPr>
              <a:t>Sessão pública de privatização realizada em 4 de dezembro de 2020. </a:t>
            </a:r>
            <a:endParaRPr lang="pt-BR" dirty="0" smtClean="0">
              <a:ea typeface="Calibri" panose="020F0502020204030204" pitchFamily="34" charset="0"/>
            </a:endParaRPr>
          </a:p>
          <a:p>
            <a:pPr marL="285750" indent="-285750" algn="just" fontAlgn="base">
              <a:lnSpc>
                <a:spcPts val="2500"/>
              </a:lnSpc>
              <a:spcAft>
                <a:spcPts val="600"/>
              </a:spcAft>
              <a:buFont typeface="Arial" panose="020B0604020202020204" pitchFamily="34" charset="0"/>
              <a:buChar char="•"/>
            </a:pPr>
            <a:r>
              <a:rPr lang="pt-BR" b="1" dirty="0" smtClean="0">
                <a:solidFill>
                  <a:srgbClr val="DABC00"/>
                </a:solidFill>
                <a:ea typeface="Calibri" panose="020F0502020204030204" pitchFamily="34" charset="0"/>
              </a:rPr>
              <a:t>CEEE-Distribuidora </a:t>
            </a:r>
            <a:r>
              <a:rPr lang="pt-BR" b="1" dirty="0">
                <a:solidFill>
                  <a:srgbClr val="DABC00"/>
                </a:solidFill>
                <a:ea typeface="Calibri" panose="020F0502020204030204" pitchFamily="34" charset="0"/>
              </a:rPr>
              <a:t>(</a:t>
            </a:r>
            <a:r>
              <a:rPr lang="pt-BR" b="1" dirty="0" smtClean="0">
                <a:solidFill>
                  <a:srgbClr val="DABC00"/>
                </a:solidFill>
                <a:ea typeface="Calibri" panose="020F0502020204030204" pitchFamily="34" charset="0"/>
              </a:rPr>
              <a:t>RS)</a:t>
            </a:r>
          </a:p>
          <a:p>
            <a:pPr marL="742950" lvl="1" indent="-285750" algn="just" fontAlgn="base">
              <a:lnSpc>
                <a:spcPts val="2500"/>
              </a:lnSpc>
              <a:spcAft>
                <a:spcPts val="600"/>
              </a:spcAft>
              <a:buFont typeface="Wingdings" panose="05000000000000000000" pitchFamily="2" charset="2"/>
              <a:buChar char="ü"/>
            </a:pPr>
            <a:r>
              <a:rPr lang="pt-BR" dirty="0">
                <a:ea typeface="Calibri" panose="020F0502020204030204" pitchFamily="34" charset="0"/>
              </a:rPr>
              <a:t>Sessão pública de com abertura das propostas econômicas realizada em 31 de março de 2021.</a:t>
            </a:r>
          </a:p>
          <a:p>
            <a:pPr marL="285750" indent="-285750" algn="just" fontAlgn="base">
              <a:lnSpc>
                <a:spcPts val="2500"/>
              </a:lnSpc>
              <a:spcAft>
                <a:spcPts val="600"/>
              </a:spcAft>
              <a:buFont typeface="Arial" panose="020B0604020202020204" pitchFamily="34" charset="0"/>
              <a:buChar char="•"/>
            </a:pPr>
            <a:r>
              <a:rPr lang="pt-BR" b="1" dirty="0" smtClean="0">
                <a:solidFill>
                  <a:srgbClr val="3B67AE"/>
                </a:solidFill>
                <a:ea typeface="Calibri" panose="020F0502020204030204" pitchFamily="34" charset="0"/>
              </a:rPr>
              <a:t>CEA </a:t>
            </a:r>
            <a:r>
              <a:rPr lang="pt-BR" b="1" dirty="0">
                <a:solidFill>
                  <a:srgbClr val="3B67AE"/>
                </a:solidFill>
                <a:ea typeface="Calibri" panose="020F0502020204030204" pitchFamily="34" charset="0"/>
              </a:rPr>
              <a:t>Distribuidora (</a:t>
            </a:r>
            <a:r>
              <a:rPr lang="pt-BR" b="1" dirty="0" smtClean="0">
                <a:solidFill>
                  <a:srgbClr val="3B67AE"/>
                </a:solidFill>
                <a:ea typeface="Calibri" panose="020F0502020204030204" pitchFamily="34" charset="0"/>
              </a:rPr>
              <a:t>AP)</a:t>
            </a:r>
          </a:p>
          <a:p>
            <a:pPr marL="742950" lvl="1" indent="-285750" algn="just" fontAlgn="base">
              <a:lnSpc>
                <a:spcPts val="2500"/>
              </a:lnSpc>
              <a:spcAft>
                <a:spcPts val="600"/>
              </a:spcAft>
              <a:buFont typeface="Wingdings" panose="05000000000000000000" pitchFamily="2" charset="2"/>
              <a:buChar char="ü"/>
            </a:pPr>
            <a:r>
              <a:rPr lang="pt-BR" dirty="0">
                <a:ea typeface="Calibri" panose="020F0502020204030204" pitchFamily="34" charset="0"/>
              </a:rPr>
              <a:t>Sessão pública de privatização realizada em 25 de junho de 2021.</a:t>
            </a:r>
          </a:p>
        </p:txBody>
      </p:sp>
      <p:sp>
        <p:nvSpPr>
          <p:cNvPr id="10" name="CaixaDeTexto 9">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Realizações</a:t>
            </a:r>
            <a:endParaRPr lang="pt-BR" sz="2400" dirty="0">
              <a:solidFill>
                <a:schemeClr val="tx1">
                  <a:lumMod val="75000"/>
                  <a:lumOff val="25000"/>
                </a:schemeClr>
              </a:solidFill>
            </a:endParaRPr>
          </a:p>
        </p:txBody>
      </p:sp>
      <p:sp>
        <p:nvSpPr>
          <p:cNvPr id="13" name="Retângulo 12">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reto 13"/>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1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pic>
        <p:nvPicPr>
          <p:cNvPr id="2" name="Imagem 1">
            <a:extLst>
              <a:ext uri="{FF2B5EF4-FFF2-40B4-BE49-F238E27FC236}">
                <a16:creationId xmlns:a16="http://schemas.microsoft.com/office/drawing/2014/main" id="{51B46DFF-A5B8-EBAE-0866-17621B3B3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12" y="2240560"/>
            <a:ext cx="3136603" cy="3171412"/>
          </a:xfrm>
          <a:prstGeom prst="ellipse">
            <a:avLst/>
          </a:prstGeom>
        </p:spPr>
      </p:pic>
      <p:sp>
        <p:nvSpPr>
          <p:cNvPr id="5" name="Retângulo 4">
            <a:extLst>
              <a:ext uri="{FF2B5EF4-FFF2-40B4-BE49-F238E27FC236}">
                <a16:creationId xmlns:a16="http://schemas.microsoft.com/office/drawing/2014/main" id="{B1C116D9-8528-4219-8652-B769966E472C}"/>
              </a:ext>
            </a:extLst>
          </p:cNvPr>
          <p:cNvSpPr/>
          <p:nvPr/>
        </p:nvSpPr>
        <p:spPr>
          <a:xfrm>
            <a:off x="6824836" y="970090"/>
            <a:ext cx="5357481" cy="2585323"/>
          </a:xfrm>
          <a:prstGeom prst="rect">
            <a:avLst/>
          </a:prstGeom>
        </p:spPr>
        <p:txBody>
          <a:bodyPr wrap="square">
            <a:spAutoFit/>
          </a:bodyPr>
          <a:lstStyle/>
          <a:p>
            <a:r>
              <a:rPr lang="pt-BR" b="1" u="sng" dirty="0">
                <a:solidFill>
                  <a:srgbClr val="3B67AE"/>
                </a:solidFill>
              </a:rPr>
              <a:t>Alta Tensão</a:t>
            </a:r>
          </a:p>
          <a:p>
            <a:endParaRPr lang="pt-BR" b="1" u="sng" dirty="0">
              <a:solidFill>
                <a:srgbClr val="3B67AE"/>
              </a:solidFill>
            </a:endParaRPr>
          </a:p>
          <a:p>
            <a:pPr marL="285750" indent="-285750">
              <a:buFont typeface="Arial" panose="020B0604020202020204" pitchFamily="34" charset="0"/>
              <a:buChar char="•"/>
            </a:pPr>
            <a:r>
              <a:rPr lang="pt-BR" b="1" dirty="0"/>
              <a:t>Portaria 50/2022: </a:t>
            </a:r>
            <a:r>
              <a:rPr lang="pt-BR" dirty="0"/>
              <a:t>permite aos consumidores do mercado de </a:t>
            </a:r>
            <a:r>
              <a:rPr lang="pt-BR" b="1" dirty="0">
                <a:solidFill>
                  <a:srgbClr val="DABC00"/>
                </a:solidFill>
              </a:rPr>
              <a:t>Alta Tensão </a:t>
            </a:r>
            <a:r>
              <a:rPr lang="pt-BR" dirty="0"/>
              <a:t>comprar energia elétrica de qualquer supridor.</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Cerca de </a:t>
            </a:r>
            <a:r>
              <a:rPr lang="pt-BR" b="1" dirty="0">
                <a:solidFill>
                  <a:srgbClr val="00973A"/>
                </a:solidFill>
              </a:rPr>
              <a:t>106 mil novas unidades consumidoras </a:t>
            </a:r>
            <a:r>
              <a:rPr lang="pt-BR" dirty="0"/>
              <a:t>aptas a migrar para o mercado livre.</a:t>
            </a:r>
          </a:p>
          <a:p>
            <a:pPr marL="285750" indent="-285750">
              <a:buFont typeface="Arial" panose="020B0604020202020204" pitchFamily="34" charset="0"/>
              <a:buChar char="•"/>
            </a:pPr>
            <a:endParaRPr lang="pt-BR" dirty="0"/>
          </a:p>
        </p:txBody>
      </p:sp>
      <p:sp>
        <p:nvSpPr>
          <p:cNvPr id="6" name="Retângulo 5">
            <a:extLst>
              <a:ext uri="{FF2B5EF4-FFF2-40B4-BE49-F238E27FC236}">
                <a16:creationId xmlns:a16="http://schemas.microsoft.com/office/drawing/2014/main" id="{9E36F0A7-383F-7BDC-2CFF-8FF2E7109AD2}"/>
              </a:ext>
            </a:extLst>
          </p:cNvPr>
          <p:cNvSpPr/>
          <p:nvPr/>
        </p:nvSpPr>
        <p:spPr>
          <a:xfrm>
            <a:off x="6834518" y="3337493"/>
            <a:ext cx="5357481" cy="2585323"/>
          </a:xfrm>
          <a:prstGeom prst="rect">
            <a:avLst/>
          </a:prstGeom>
        </p:spPr>
        <p:txBody>
          <a:bodyPr wrap="square">
            <a:spAutoFit/>
          </a:bodyPr>
          <a:lstStyle/>
          <a:p>
            <a:r>
              <a:rPr lang="pt-BR" b="1" u="sng" dirty="0">
                <a:solidFill>
                  <a:srgbClr val="DABC00"/>
                </a:solidFill>
              </a:rPr>
              <a:t>Baixa Tensão</a:t>
            </a:r>
          </a:p>
          <a:p>
            <a:endParaRPr lang="pt-BR" b="1" u="sng" dirty="0">
              <a:solidFill>
                <a:srgbClr val="3B67AE"/>
              </a:solidFill>
            </a:endParaRPr>
          </a:p>
          <a:p>
            <a:pPr marL="285750" indent="-285750">
              <a:buFont typeface="Arial" panose="020B0604020202020204" pitchFamily="34" charset="0"/>
              <a:buChar char="•"/>
            </a:pPr>
            <a:r>
              <a:rPr lang="pt-BR" dirty="0"/>
              <a:t>Consumidores residenciais, comerciais e industriais conectados em </a:t>
            </a:r>
            <a:r>
              <a:rPr lang="pt-BR" b="1" dirty="0">
                <a:solidFill>
                  <a:srgbClr val="3B67AE"/>
                </a:solidFill>
              </a:rPr>
              <a:t>Baixa Tensão</a:t>
            </a:r>
            <a:r>
              <a:rPr lang="pt-BR" dirty="0"/>
              <a:t>. </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Consulta Pública 137/2022 encerrada em 1º de novembro.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b="1" dirty="0">
                <a:solidFill>
                  <a:srgbClr val="3B67AE"/>
                </a:solidFill>
              </a:rPr>
              <a:t>Relatório</a:t>
            </a:r>
            <a:r>
              <a:rPr lang="pt-BR" dirty="0"/>
              <a:t> será entregue à </a:t>
            </a:r>
            <a:r>
              <a:rPr lang="pt-BR" b="1" dirty="0">
                <a:solidFill>
                  <a:srgbClr val="00973A"/>
                </a:solidFill>
              </a:rPr>
              <a:t>Equipe de Transição</a:t>
            </a:r>
            <a:r>
              <a:rPr lang="pt-BR" dirty="0"/>
              <a:t>.</a:t>
            </a:r>
          </a:p>
        </p:txBody>
      </p:sp>
      <p:sp>
        <p:nvSpPr>
          <p:cNvPr id="8" name="CaixaDeTexto 7">
            <a:extLst>
              <a:ext uri="{FF2B5EF4-FFF2-40B4-BE49-F238E27FC236}">
                <a16:creationId xmlns:a16="http://schemas.microsoft.com/office/drawing/2014/main" id="{AF90245F-C8B4-106B-83BC-566E2F53CC25}"/>
              </a:ext>
            </a:extLst>
          </p:cNvPr>
          <p:cNvSpPr txBox="1"/>
          <p:nvPr/>
        </p:nvSpPr>
        <p:spPr>
          <a:xfrm>
            <a:off x="880689" y="708480"/>
            <a:ext cx="11377246" cy="523220"/>
          </a:xfrm>
          <a:prstGeom prst="rect">
            <a:avLst/>
          </a:prstGeom>
          <a:noFill/>
        </p:spPr>
        <p:txBody>
          <a:bodyPr wrap="square" rtlCol="0">
            <a:spAutoFit/>
          </a:bodyPr>
          <a:lstStyle/>
          <a:p>
            <a:pPr lvl="0"/>
            <a:r>
              <a:rPr lang="pt-BR" sz="2800" b="1" dirty="0">
                <a:solidFill>
                  <a:schemeClr val="tx1">
                    <a:lumMod val="75000"/>
                    <a:lumOff val="25000"/>
                  </a:schemeClr>
                </a:solidFill>
              </a:rPr>
              <a:t>Abertura de Mercado</a:t>
            </a:r>
          </a:p>
        </p:txBody>
      </p:sp>
      <p:pic>
        <p:nvPicPr>
          <p:cNvPr id="7" name="Imagem 6">
            <a:extLst>
              <a:ext uri="{FF2B5EF4-FFF2-40B4-BE49-F238E27FC236}">
                <a16:creationId xmlns:a16="http://schemas.microsoft.com/office/drawing/2014/main" id="{1FD39D2E-EB13-C6DE-0B53-900633362A65}"/>
              </a:ext>
            </a:extLst>
          </p:cNvPr>
          <p:cNvPicPr>
            <a:picLocks noChangeAspect="1"/>
          </p:cNvPicPr>
          <p:nvPr/>
        </p:nvPicPr>
        <p:blipFill>
          <a:blip r:embed="rId5"/>
          <a:stretch>
            <a:fillRect/>
          </a:stretch>
        </p:blipFill>
        <p:spPr>
          <a:xfrm>
            <a:off x="10732770" y="0"/>
            <a:ext cx="1449546" cy="1472555"/>
          </a:xfrm>
          <a:prstGeom prst="rect">
            <a:avLst/>
          </a:prstGeom>
        </p:spPr>
      </p:pic>
      <p:sp>
        <p:nvSpPr>
          <p:cNvPr id="26" name="CaixaDeTexto 25">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Realizações</a:t>
            </a:r>
            <a:endParaRPr lang="pt-BR" sz="2400" dirty="0">
              <a:solidFill>
                <a:schemeClr val="tx1">
                  <a:lumMod val="75000"/>
                  <a:lumOff val="25000"/>
                </a:schemeClr>
              </a:solidFill>
            </a:endParaRPr>
          </a:p>
        </p:txBody>
      </p:sp>
      <p:sp>
        <p:nvSpPr>
          <p:cNvPr id="27" name="Retângulo 26">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reto 27"/>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1</a:t>
            </a:r>
            <a:endParaRPr lang="pt-BR" dirty="0"/>
          </a:p>
        </p:txBody>
      </p:sp>
      <p:sp>
        <p:nvSpPr>
          <p:cNvPr id="16" name="Retângulo: Cantos Arredondados 28">
            <a:extLst>
              <a:ext uri="{FF2B5EF4-FFF2-40B4-BE49-F238E27FC236}">
                <a16:creationId xmlns:a16="http://schemas.microsoft.com/office/drawing/2014/main" id="{C00DDE39-AFF7-445F-8B0C-6A092EE7456B}"/>
              </a:ext>
            </a:extLst>
          </p:cNvPr>
          <p:cNvSpPr/>
          <p:nvPr/>
        </p:nvSpPr>
        <p:spPr>
          <a:xfrm>
            <a:off x="10425866" y="714716"/>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2</a:t>
            </a:r>
            <a:endParaRPr lang="pt-BR" dirty="0"/>
          </a:p>
        </p:txBody>
      </p:sp>
    </p:spTree>
    <p:extLst>
      <p:ext uri="{BB962C8B-B14F-4D97-AF65-F5344CB8AC3E}">
        <p14:creationId xmlns:p14="http://schemas.microsoft.com/office/powerpoint/2010/main" val="340389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sp>
        <p:nvSpPr>
          <p:cNvPr id="5" name="Retângulo 4">
            <a:extLst>
              <a:ext uri="{FF2B5EF4-FFF2-40B4-BE49-F238E27FC236}">
                <a16:creationId xmlns:a16="http://schemas.microsoft.com/office/drawing/2014/main" id="{B1C116D9-8528-4219-8652-B769966E472C}"/>
              </a:ext>
            </a:extLst>
          </p:cNvPr>
          <p:cNvSpPr/>
          <p:nvPr/>
        </p:nvSpPr>
        <p:spPr>
          <a:xfrm>
            <a:off x="6824836" y="970090"/>
            <a:ext cx="5357481" cy="4686155"/>
          </a:xfrm>
          <a:prstGeom prst="rect">
            <a:avLst/>
          </a:prstGeom>
        </p:spPr>
        <p:txBody>
          <a:bodyPr wrap="square">
            <a:spAutoFit/>
          </a:bodyPr>
          <a:lstStyle/>
          <a:p>
            <a:pPr>
              <a:lnSpc>
                <a:spcPts val="2400"/>
              </a:lnSpc>
              <a:spcAft>
                <a:spcPts val="1200"/>
              </a:spcAft>
            </a:pPr>
            <a:r>
              <a:rPr lang="pt-BR" b="1" u="sng" dirty="0">
                <a:solidFill>
                  <a:srgbClr val="3B67AE"/>
                </a:solidFill>
              </a:rPr>
              <a:t>Consulta Pública 136/2022:</a:t>
            </a:r>
          </a:p>
          <a:p>
            <a:pPr marL="285750" indent="-285750">
              <a:lnSpc>
                <a:spcPts val="2400"/>
              </a:lnSpc>
              <a:spcAft>
                <a:spcPts val="1200"/>
              </a:spcAft>
              <a:buFont typeface="Arial" panose="020B0604020202020204" pitchFamily="34" charset="0"/>
              <a:buChar char="•"/>
            </a:pPr>
            <a:r>
              <a:rPr lang="pt-BR" b="1" dirty="0">
                <a:solidFill>
                  <a:srgbClr val="00973A"/>
                </a:solidFill>
              </a:rPr>
              <a:t>Decreto: </a:t>
            </a:r>
            <a:r>
              <a:rPr lang="pt-BR" dirty="0"/>
              <a:t>regulamentar a </a:t>
            </a:r>
            <a:r>
              <a:rPr lang="pt-BR" b="1" dirty="0">
                <a:solidFill>
                  <a:srgbClr val="3B67AE"/>
                </a:solidFill>
              </a:rPr>
              <a:t>licitação</a:t>
            </a:r>
            <a:r>
              <a:rPr lang="pt-BR" dirty="0"/>
              <a:t> e a </a:t>
            </a:r>
            <a:r>
              <a:rPr lang="pt-BR" b="1" dirty="0">
                <a:solidFill>
                  <a:srgbClr val="DABC00"/>
                </a:solidFill>
              </a:rPr>
              <a:t>prorrogação</a:t>
            </a:r>
            <a:r>
              <a:rPr lang="pt-BR" dirty="0"/>
              <a:t> das concessões de serviço público de transmissão de energia elétrica em </a:t>
            </a:r>
            <a:r>
              <a:rPr lang="pt-BR" b="1" dirty="0">
                <a:solidFill>
                  <a:srgbClr val="00973A"/>
                </a:solidFill>
              </a:rPr>
              <a:t>fim de vigência</a:t>
            </a:r>
            <a:r>
              <a:rPr lang="pt-BR" dirty="0"/>
              <a:t>.</a:t>
            </a:r>
          </a:p>
          <a:p>
            <a:pPr marL="742950" lvl="1" indent="-285750">
              <a:lnSpc>
                <a:spcPts val="2400"/>
              </a:lnSpc>
              <a:buFont typeface="Wingdings" panose="05000000000000000000" pitchFamily="2" charset="2"/>
              <a:buChar char="ü"/>
            </a:pPr>
            <a:r>
              <a:rPr lang="pt-BR" sz="1600" b="1" dirty="0">
                <a:solidFill>
                  <a:srgbClr val="3B67AE"/>
                </a:solidFill>
              </a:rPr>
              <a:t>Licitação</a:t>
            </a:r>
            <a:r>
              <a:rPr lang="pt-BR" sz="1600" dirty="0"/>
              <a:t> das concessões de transmissão em fim de vigência, como regra geral.</a:t>
            </a:r>
          </a:p>
          <a:p>
            <a:pPr marL="742950" lvl="1" indent="-285750">
              <a:lnSpc>
                <a:spcPts val="2400"/>
              </a:lnSpc>
              <a:buFont typeface="Wingdings" panose="05000000000000000000" pitchFamily="2" charset="2"/>
              <a:buChar char="ü"/>
            </a:pPr>
            <a:r>
              <a:rPr lang="pt-BR" sz="1600" b="1" dirty="0">
                <a:solidFill>
                  <a:srgbClr val="DABC00"/>
                </a:solidFill>
              </a:rPr>
              <a:t>Prorrogação</a:t>
            </a:r>
            <a:r>
              <a:rPr lang="pt-BR" sz="1600" dirty="0"/>
              <a:t> quando a licitação for inviável ou resultar em evidente prejuízo ao interesse público, fundamentado pela ANEEL, em consulta pública específica.</a:t>
            </a:r>
          </a:p>
          <a:p>
            <a:pPr marL="742950" lvl="1" indent="-285750">
              <a:lnSpc>
                <a:spcPts val="2400"/>
              </a:lnSpc>
              <a:buFont typeface="Wingdings" panose="05000000000000000000" pitchFamily="2" charset="2"/>
              <a:buChar char="ü"/>
            </a:pPr>
            <a:r>
              <a:rPr lang="pt-BR" sz="1600" b="1" dirty="0">
                <a:solidFill>
                  <a:srgbClr val="3B67AE"/>
                </a:solidFill>
              </a:rPr>
              <a:t>Licitação</a:t>
            </a:r>
            <a:r>
              <a:rPr lang="pt-BR" sz="1600" dirty="0"/>
              <a:t> sem a prévia reversão dos bens e indenização paga pelo vencedor do certame.</a:t>
            </a:r>
          </a:p>
          <a:p>
            <a:pPr marL="742950" lvl="1" indent="-285750">
              <a:lnSpc>
                <a:spcPts val="2400"/>
              </a:lnSpc>
              <a:buFont typeface="Wingdings" panose="05000000000000000000" pitchFamily="2" charset="2"/>
              <a:buChar char="ü"/>
            </a:pPr>
            <a:r>
              <a:rPr lang="pt-BR" sz="1600" b="1" dirty="0">
                <a:solidFill>
                  <a:srgbClr val="3B67AE"/>
                </a:solidFill>
              </a:rPr>
              <a:t>Licitação</a:t>
            </a:r>
            <a:r>
              <a:rPr lang="pt-BR" sz="1600" dirty="0"/>
              <a:t> pode incluir melhorias, reforços e novas instalações previstos pelo planejamento setorial.</a:t>
            </a:r>
          </a:p>
        </p:txBody>
      </p:sp>
      <p:sp>
        <p:nvSpPr>
          <p:cNvPr id="8" name="CaixaDeTexto 7">
            <a:extLst>
              <a:ext uri="{FF2B5EF4-FFF2-40B4-BE49-F238E27FC236}">
                <a16:creationId xmlns:a16="http://schemas.microsoft.com/office/drawing/2014/main" id="{AF90245F-C8B4-106B-83BC-566E2F53CC25}"/>
              </a:ext>
            </a:extLst>
          </p:cNvPr>
          <p:cNvSpPr txBox="1"/>
          <p:nvPr/>
        </p:nvSpPr>
        <p:spPr>
          <a:xfrm>
            <a:off x="880689" y="722307"/>
            <a:ext cx="11377246" cy="523220"/>
          </a:xfrm>
          <a:prstGeom prst="rect">
            <a:avLst/>
          </a:prstGeom>
          <a:noFill/>
        </p:spPr>
        <p:txBody>
          <a:bodyPr wrap="square" rtlCol="0">
            <a:spAutoFit/>
          </a:bodyPr>
          <a:lstStyle/>
          <a:p>
            <a:pPr lvl="0"/>
            <a:r>
              <a:rPr lang="pt-BR" sz="2800" b="1" dirty="0">
                <a:solidFill>
                  <a:schemeClr val="tx1">
                    <a:lumMod val="75000"/>
                    <a:lumOff val="25000"/>
                  </a:schemeClr>
                </a:solidFill>
              </a:rPr>
              <a:t>Concessões Vincendas de Transmissão</a:t>
            </a:r>
          </a:p>
        </p:txBody>
      </p:sp>
      <p:pic>
        <p:nvPicPr>
          <p:cNvPr id="4" name="Imagem 3">
            <a:extLst>
              <a:ext uri="{FF2B5EF4-FFF2-40B4-BE49-F238E27FC236}">
                <a16:creationId xmlns:a16="http://schemas.microsoft.com/office/drawing/2014/main" id="{CC5565CF-DB4E-4DBB-9BB7-6567044CA489}"/>
              </a:ext>
            </a:extLst>
          </p:cNvPr>
          <p:cNvPicPr>
            <a:picLocks noChangeAspect="1"/>
          </p:cNvPicPr>
          <p:nvPr/>
        </p:nvPicPr>
        <p:blipFill>
          <a:blip r:embed="rId4"/>
          <a:stretch>
            <a:fillRect/>
          </a:stretch>
        </p:blipFill>
        <p:spPr>
          <a:xfrm>
            <a:off x="745067" y="2257779"/>
            <a:ext cx="3127022" cy="3172178"/>
          </a:xfrm>
          <a:prstGeom prst="ellipse">
            <a:avLst/>
          </a:prstGeom>
        </p:spPr>
      </p:pic>
      <p:sp>
        <p:nvSpPr>
          <p:cNvPr id="7" name="CaixaDeTexto 6">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sp>
        <p:nvSpPr>
          <p:cNvPr id="11" name="Retângulo 10">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9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sp>
        <p:nvSpPr>
          <p:cNvPr id="11" name="Retângulo 10">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ço Reservado para Conteúdo 4"/>
          <p:cNvSpPr txBox="1">
            <a:spLocks/>
          </p:cNvSpPr>
          <p:nvPr/>
        </p:nvSpPr>
        <p:spPr>
          <a:xfrm>
            <a:off x="6810831" y="1472104"/>
            <a:ext cx="5115414" cy="3247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80"/>
              </a:lnSpc>
            </a:pPr>
            <a:r>
              <a:rPr lang="pt-BR" sz="1800" b="1" dirty="0" smtClean="0">
                <a:solidFill>
                  <a:srgbClr val="3B67AE"/>
                </a:solidFill>
                <a:cs typeface="Calibri"/>
              </a:rPr>
              <a:t>Regulamentar o art</a:t>
            </a:r>
            <a:r>
              <a:rPr lang="pt-BR" sz="1800" b="1" dirty="0">
                <a:solidFill>
                  <a:srgbClr val="3B67AE"/>
                </a:solidFill>
                <a:cs typeface="Calibri"/>
              </a:rPr>
              <a:t>. 26 da Lei 11.488/2007</a:t>
            </a:r>
          </a:p>
          <a:p>
            <a:pPr marL="742950" lvl="1" indent="-285750">
              <a:lnSpc>
                <a:spcPts val="2400"/>
              </a:lnSpc>
              <a:buFont typeface="Wingdings" panose="05000000000000000000" pitchFamily="2" charset="2"/>
              <a:buChar char="ü"/>
            </a:pPr>
            <a:r>
              <a:rPr lang="pt-BR" sz="1600" dirty="0" smtClean="0"/>
              <a:t>Aumento do limite </a:t>
            </a:r>
            <a:r>
              <a:rPr lang="pt-BR" sz="1600" dirty="0"/>
              <a:t>de carga mínima elegível à equiparação de 3 MW para </a:t>
            </a:r>
            <a:r>
              <a:rPr lang="pt-BR" sz="1600" b="1" dirty="0">
                <a:solidFill>
                  <a:srgbClr val="00973A"/>
                </a:solidFill>
              </a:rPr>
              <a:t>30 </a:t>
            </a:r>
            <a:r>
              <a:rPr lang="pt-BR" sz="1600" b="1" dirty="0" smtClean="0">
                <a:solidFill>
                  <a:srgbClr val="00973A"/>
                </a:solidFill>
              </a:rPr>
              <a:t>MW</a:t>
            </a:r>
            <a:r>
              <a:rPr lang="pt-BR" sz="1600" dirty="0" smtClean="0"/>
              <a:t>.</a:t>
            </a:r>
          </a:p>
          <a:p>
            <a:pPr marL="742950" lvl="1" indent="-285750">
              <a:lnSpc>
                <a:spcPts val="2400"/>
              </a:lnSpc>
              <a:buFont typeface="Wingdings" panose="05000000000000000000" pitchFamily="2" charset="2"/>
              <a:buChar char="ü"/>
            </a:pPr>
            <a:r>
              <a:rPr lang="pt-BR" sz="1600" dirty="0">
                <a:sym typeface="Wingdings" panose="05000000000000000000" pitchFamily="2" charset="2"/>
              </a:rPr>
              <a:t>Ações </a:t>
            </a:r>
            <a:r>
              <a:rPr lang="pt-BR" sz="1600" dirty="0" err="1">
                <a:sym typeface="Wingdings" panose="05000000000000000000" pitchFamily="2" charset="2"/>
              </a:rPr>
              <a:t>superpreferenciais</a:t>
            </a:r>
            <a:r>
              <a:rPr lang="pt-BR" sz="1600" dirty="0">
                <a:sym typeface="Wingdings" panose="05000000000000000000" pitchFamily="2" charset="2"/>
              </a:rPr>
              <a:t> com participação societária mínima de </a:t>
            </a:r>
            <a:r>
              <a:rPr lang="pt-BR" sz="1600" b="1" dirty="0">
                <a:solidFill>
                  <a:srgbClr val="DABC00"/>
                </a:solidFill>
                <a:sym typeface="Wingdings" panose="05000000000000000000" pitchFamily="2" charset="2"/>
              </a:rPr>
              <a:t>30</a:t>
            </a:r>
            <a:r>
              <a:rPr lang="pt-BR" sz="1600" b="1" dirty="0" smtClean="0">
                <a:solidFill>
                  <a:srgbClr val="DABC00"/>
                </a:solidFill>
                <a:sym typeface="Wingdings" panose="05000000000000000000" pitchFamily="2" charset="2"/>
              </a:rPr>
              <a:t>%</a:t>
            </a:r>
            <a:r>
              <a:rPr lang="pt-BR" sz="1600" dirty="0" smtClean="0">
                <a:sym typeface="Wingdings" panose="05000000000000000000" pitchFamily="2" charset="2"/>
              </a:rPr>
              <a:t>.</a:t>
            </a:r>
          </a:p>
          <a:p>
            <a:pPr marL="742950" lvl="1" indent="-285750">
              <a:lnSpc>
                <a:spcPts val="2400"/>
              </a:lnSpc>
              <a:buFont typeface="Wingdings" panose="05000000000000000000" pitchFamily="2" charset="2"/>
              <a:buChar char="ü"/>
            </a:pPr>
            <a:r>
              <a:rPr lang="pt-BR" sz="1600" dirty="0" smtClean="0"/>
              <a:t>Pagamento </a:t>
            </a:r>
            <a:r>
              <a:rPr lang="pt-BR" sz="1600" dirty="0"/>
              <a:t>de Encargos de Serviços do Sistema – </a:t>
            </a:r>
            <a:r>
              <a:rPr lang="pt-BR" sz="1600" b="1" dirty="0">
                <a:solidFill>
                  <a:srgbClr val="3B67AE"/>
                </a:solidFill>
              </a:rPr>
              <a:t>ESS elétrico </a:t>
            </a:r>
            <a:r>
              <a:rPr lang="pt-BR" sz="1600" dirty="0"/>
              <a:t>pelo consumo bruto</a:t>
            </a:r>
            <a:r>
              <a:rPr lang="pt-BR" sz="1600" dirty="0" smtClean="0"/>
              <a:t>.</a:t>
            </a:r>
            <a:endParaRPr lang="pt-BR" sz="1800" dirty="0" smtClean="0">
              <a:solidFill>
                <a:srgbClr val="002060"/>
              </a:solidFill>
            </a:endParaRPr>
          </a:p>
        </p:txBody>
      </p:sp>
      <p:sp>
        <p:nvSpPr>
          <p:cNvPr id="14" name="CaixaDeTexto 13">
            <a:extLst>
              <a:ext uri="{FF2B5EF4-FFF2-40B4-BE49-F238E27FC236}">
                <a16:creationId xmlns:a16="http://schemas.microsoft.com/office/drawing/2014/main" id="{58FC0EF7-0EEE-44A6-A764-DC5C34D066EF}"/>
              </a:ext>
            </a:extLst>
          </p:cNvPr>
          <p:cNvSpPr txBox="1"/>
          <p:nvPr/>
        </p:nvSpPr>
        <p:spPr>
          <a:xfrm>
            <a:off x="880688" y="711178"/>
            <a:ext cx="10722317" cy="523220"/>
          </a:xfrm>
          <a:prstGeom prst="rect">
            <a:avLst/>
          </a:prstGeom>
          <a:noFill/>
        </p:spPr>
        <p:txBody>
          <a:bodyPr wrap="square" rtlCol="0">
            <a:spAutoFit/>
          </a:bodyPr>
          <a:lstStyle/>
          <a:p>
            <a:r>
              <a:rPr lang="pt-BR" sz="2800" b="1" dirty="0" smtClean="0">
                <a:solidFill>
                  <a:schemeClr val="tx1">
                    <a:lumMod val="75000"/>
                    <a:lumOff val="25000"/>
                  </a:schemeClr>
                </a:solidFill>
              </a:rPr>
              <a:t>Decreto de Autoprodução</a:t>
            </a:r>
            <a:endParaRPr lang="pt-BR" sz="2800" b="1" dirty="0">
              <a:solidFill>
                <a:schemeClr val="tx1">
                  <a:lumMod val="75000"/>
                  <a:lumOff val="25000"/>
                </a:schemeClr>
              </a:solidFill>
            </a:endParaRPr>
          </a:p>
        </p:txBody>
      </p:sp>
      <p:pic>
        <p:nvPicPr>
          <p:cNvPr id="4" name="Imagem 3"/>
          <p:cNvPicPr>
            <a:picLocks noChangeAspect="1"/>
          </p:cNvPicPr>
          <p:nvPr/>
        </p:nvPicPr>
        <p:blipFill>
          <a:blip r:embed="rId4"/>
          <a:stretch>
            <a:fillRect/>
          </a:stretch>
        </p:blipFill>
        <p:spPr>
          <a:xfrm>
            <a:off x="708018" y="2249097"/>
            <a:ext cx="3212689" cy="3168000"/>
          </a:xfrm>
          <a:prstGeom prst="ellipse">
            <a:avLst/>
          </a:prstGeom>
        </p:spPr>
      </p:pic>
      <p:pic>
        <p:nvPicPr>
          <p:cNvPr id="17" name="Imagem 16">
            <a:extLst>
              <a:ext uri="{FF2B5EF4-FFF2-40B4-BE49-F238E27FC236}">
                <a16:creationId xmlns:a16="http://schemas.microsoft.com/office/drawing/2014/main" id="{1FD39D2E-EB13-C6DE-0B53-900633362A65}"/>
              </a:ext>
            </a:extLst>
          </p:cNvPr>
          <p:cNvPicPr>
            <a:picLocks noChangeAspect="1"/>
          </p:cNvPicPr>
          <p:nvPr/>
        </p:nvPicPr>
        <p:blipFill>
          <a:blip r:embed="rId5"/>
          <a:stretch>
            <a:fillRect/>
          </a:stretch>
        </p:blipFill>
        <p:spPr>
          <a:xfrm>
            <a:off x="10732770" y="0"/>
            <a:ext cx="1449546" cy="1472555"/>
          </a:xfrm>
          <a:prstGeom prst="rect">
            <a:avLst/>
          </a:prstGeom>
        </p:spPr>
      </p:pic>
      <p:sp>
        <p:nvSpPr>
          <p:cNvPr id="10"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3</a:t>
            </a:r>
            <a:endParaRPr lang="pt-BR" dirty="0"/>
          </a:p>
        </p:txBody>
      </p:sp>
    </p:spTree>
    <p:extLst>
      <p:ext uri="{BB962C8B-B14F-4D97-AF65-F5344CB8AC3E}">
        <p14:creationId xmlns:p14="http://schemas.microsoft.com/office/powerpoint/2010/main" val="401135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547FE20C-BEBE-4C3A-9FE9-3156CEF5EA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2381" y="1801115"/>
            <a:ext cx="4063964" cy="4063964"/>
          </a:xfrm>
          <a:prstGeom prst="rect">
            <a:avLst/>
          </a:prstGeom>
        </p:spPr>
      </p:pic>
      <p:sp>
        <p:nvSpPr>
          <p:cNvPr id="9" name="Retângulo 8">
            <a:extLst>
              <a:ext uri="{FF2B5EF4-FFF2-40B4-BE49-F238E27FC236}">
                <a16:creationId xmlns:a16="http://schemas.microsoft.com/office/drawing/2014/main" id="{F6827397-B042-2A0C-F0F5-84A7546F4BB5}"/>
              </a:ext>
            </a:extLst>
          </p:cNvPr>
          <p:cNvSpPr/>
          <p:nvPr/>
        </p:nvSpPr>
        <p:spPr>
          <a:xfrm>
            <a:off x="6633557" y="1624806"/>
            <a:ext cx="5350877" cy="1985159"/>
          </a:xfrm>
          <a:prstGeom prst="rect">
            <a:avLst/>
          </a:prstGeom>
        </p:spPr>
        <p:txBody>
          <a:bodyPr wrap="square">
            <a:spAutoFit/>
          </a:bodyPr>
          <a:lstStyle/>
          <a:p>
            <a:pPr marL="285750" indent="-285750" algn="just" fontAlgn="base">
              <a:spcAft>
                <a:spcPts val="600"/>
              </a:spcAft>
              <a:buFont typeface="Arial" panose="020B0604020202020204" pitchFamily="34" charset="0"/>
              <a:buChar char="•"/>
            </a:pPr>
            <a:r>
              <a:rPr lang="pt-BR" dirty="0" smtClean="0"/>
              <a:t>Proposta de Projeto de Lei - PL</a:t>
            </a:r>
          </a:p>
          <a:p>
            <a:pPr marL="742950" lvl="1" indent="-285750">
              <a:lnSpc>
                <a:spcPts val="2400"/>
              </a:lnSpc>
              <a:buFont typeface="Wingdings" panose="05000000000000000000" pitchFamily="2" charset="2"/>
              <a:buChar char="ü"/>
            </a:pPr>
            <a:r>
              <a:rPr lang="pt-BR" sz="1600" dirty="0" smtClean="0"/>
              <a:t>Manutenção das medidas relacionadas a Equalização </a:t>
            </a:r>
            <a:r>
              <a:rPr lang="pt-BR" sz="1600" dirty="0"/>
              <a:t>Tarifária nos </a:t>
            </a:r>
            <a:r>
              <a:rPr lang="pt-BR" sz="1600" b="1" dirty="0">
                <a:solidFill>
                  <a:srgbClr val="DABC00"/>
                </a:solidFill>
              </a:rPr>
              <a:t>Sistemas Isolados</a:t>
            </a:r>
            <a:r>
              <a:rPr lang="pt-BR" sz="1600" dirty="0"/>
              <a:t>, </a:t>
            </a:r>
            <a:r>
              <a:rPr lang="pt-BR" sz="1600" b="1" dirty="0">
                <a:solidFill>
                  <a:srgbClr val="446EB2"/>
                </a:solidFill>
              </a:rPr>
              <a:t>Universalização</a:t>
            </a:r>
            <a:r>
              <a:rPr lang="pt-BR" sz="1600" dirty="0"/>
              <a:t> e </a:t>
            </a:r>
            <a:r>
              <a:rPr lang="pt-BR" sz="1600" b="1" dirty="0">
                <a:solidFill>
                  <a:srgbClr val="00973A"/>
                </a:solidFill>
              </a:rPr>
              <a:t>Tarifa </a:t>
            </a:r>
            <a:r>
              <a:rPr lang="pt-BR" sz="1600" b="1" dirty="0" smtClean="0">
                <a:solidFill>
                  <a:srgbClr val="00973A"/>
                </a:solidFill>
              </a:rPr>
              <a:t>Social </a:t>
            </a:r>
            <a:r>
              <a:rPr lang="pt-BR" sz="1600" dirty="0"/>
              <a:t>de Energia Elétrica</a:t>
            </a:r>
            <a:r>
              <a:rPr lang="pt-BR" sz="1600" dirty="0" smtClean="0"/>
              <a:t>.</a:t>
            </a:r>
            <a:endParaRPr lang="pt-BR" sz="1600" dirty="0" smtClean="0"/>
          </a:p>
          <a:p>
            <a:pPr marL="742950" lvl="1" indent="-285750">
              <a:lnSpc>
                <a:spcPts val="2400"/>
              </a:lnSpc>
              <a:buFont typeface="Wingdings" panose="05000000000000000000" pitchFamily="2" charset="2"/>
              <a:buChar char="ü"/>
            </a:pPr>
            <a:r>
              <a:rPr lang="pt-BR" sz="1600" dirty="0"/>
              <a:t>Estabelecimento de </a:t>
            </a:r>
            <a:r>
              <a:rPr lang="pt-BR" sz="1600" b="1" dirty="0">
                <a:solidFill>
                  <a:srgbClr val="446EB2"/>
                </a:solidFill>
              </a:rPr>
              <a:t>teto </a:t>
            </a:r>
            <a:r>
              <a:rPr lang="pt-BR" sz="1600" dirty="0"/>
              <a:t>e </a:t>
            </a:r>
            <a:r>
              <a:rPr lang="pt-BR" sz="1600" dirty="0"/>
              <a:t>de </a:t>
            </a:r>
            <a:r>
              <a:rPr lang="pt-BR" sz="1600" b="1" dirty="0" smtClean="0">
                <a:solidFill>
                  <a:srgbClr val="446EB2"/>
                </a:solidFill>
              </a:rPr>
              <a:t>redução </a:t>
            </a:r>
            <a:r>
              <a:rPr lang="pt-BR" sz="1600" b="1" dirty="0">
                <a:solidFill>
                  <a:srgbClr val="446EB2"/>
                </a:solidFill>
              </a:rPr>
              <a:t>gradual </a:t>
            </a:r>
            <a:r>
              <a:rPr lang="pt-BR" sz="1600" dirty="0" smtClean="0"/>
              <a:t>dos subsídios existentes</a:t>
            </a:r>
            <a:r>
              <a:rPr lang="pt-BR" sz="1600" dirty="0" smtClean="0"/>
              <a:t>.</a:t>
            </a:r>
            <a:endParaRPr lang="pt-BR" sz="1600" dirty="0"/>
          </a:p>
        </p:txBody>
      </p:sp>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sp>
        <p:nvSpPr>
          <p:cNvPr id="11" name="CaixaDeTexto 10">
            <a:extLst>
              <a:ext uri="{FF2B5EF4-FFF2-40B4-BE49-F238E27FC236}">
                <a16:creationId xmlns:a16="http://schemas.microsoft.com/office/drawing/2014/main" id="{AF90245F-C8B4-106B-83BC-566E2F53CC25}"/>
              </a:ext>
            </a:extLst>
          </p:cNvPr>
          <p:cNvSpPr txBox="1"/>
          <p:nvPr/>
        </p:nvSpPr>
        <p:spPr>
          <a:xfrm>
            <a:off x="880689" y="755559"/>
            <a:ext cx="11377246" cy="523220"/>
          </a:xfrm>
          <a:prstGeom prst="rect">
            <a:avLst/>
          </a:prstGeom>
          <a:noFill/>
        </p:spPr>
        <p:txBody>
          <a:bodyPr wrap="square" rtlCol="0">
            <a:spAutoFit/>
          </a:bodyPr>
          <a:lstStyle/>
          <a:p>
            <a:pPr lvl="0"/>
            <a:r>
              <a:rPr lang="pt-BR" sz="2800" b="1" dirty="0">
                <a:solidFill>
                  <a:schemeClr val="tx1">
                    <a:lumMod val="75000"/>
                    <a:lumOff val="25000"/>
                  </a:schemeClr>
                </a:solidFill>
              </a:rPr>
              <a:t>Redução e Racionalização dos Subsídios da CDE</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4"/>
          <a:stretch>
            <a:fillRect/>
          </a:stretch>
        </p:blipFill>
        <p:spPr>
          <a:xfrm>
            <a:off x="734917" y="2233356"/>
            <a:ext cx="3230255" cy="3211936"/>
          </a:xfrm>
          <a:prstGeom prst="ellipse">
            <a:avLst/>
          </a:prstGeom>
        </p:spPr>
      </p:pic>
      <p:pic>
        <p:nvPicPr>
          <p:cNvPr id="16" name="Imagem 15">
            <a:extLst>
              <a:ext uri="{FF2B5EF4-FFF2-40B4-BE49-F238E27FC236}">
                <a16:creationId xmlns:a16="http://schemas.microsoft.com/office/drawing/2014/main" id="{1FD39D2E-EB13-C6DE-0B53-900633362A65}"/>
              </a:ext>
            </a:extLst>
          </p:cNvPr>
          <p:cNvPicPr>
            <a:picLocks noChangeAspect="1"/>
          </p:cNvPicPr>
          <p:nvPr/>
        </p:nvPicPr>
        <p:blipFill>
          <a:blip r:embed="rId5"/>
          <a:stretch>
            <a:fillRect/>
          </a:stretch>
        </p:blipFill>
        <p:spPr>
          <a:xfrm>
            <a:off x="10732770" y="0"/>
            <a:ext cx="1449546" cy="1472555"/>
          </a:xfrm>
          <a:prstGeom prst="rect">
            <a:avLst/>
          </a:prstGeom>
        </p:spPr>
      </p:pic>
      <p:sp>
        <p:nvSpPr>
          <p:cNvPr id="10" name="Retângulo 9">
            <a:extLst>
              <a:ext uri="{FF2B5EF4-FFF2-40B4-BE49-F238E27FC236}">
                <a16:creationId xmlns:a16="http://schemas.microsoft.com/office/drawing/2014/main" id="{F6827397-B042-2A0C-F0F5-84A7546F4BB5}"/>
              </a:ext>
            </a:extLst>
          </p:cNvPr>
          <p:cNvSpPr/>
          <p:nvPr/>
        </p:nvSpPr>
        <p:spPr>
          <a:xfrm>
            <a:off x="6719455" y="3753037"/>
            <a:ext cx="5462861" cy="1985159"/>
          </a:xfrm>
          <a:prstGeom prst="rect">
            <a:avLst/>
          </a:prstGeom>
        </p:spPr>
        <p:txBody>
          <a:bodyPr wrap="square">
            <a:spAutoFit/>
          </a:bodyPr>
          <a:lstStyle/>
          <a:p>
            <a:pPr marL="285750" indent="-285750" algn="just" fontAlgn="base">
              <a:spcAft>
                <a:spcPts val="600"/>
              </a:spcAft>
              <a:buFont typeface="Arial" panose="020B0604020202020204" pitchFamily="34" charset="0"/>
              <a:buChar char="•"/>
            </a:pPr>
            <a:r>
              <a:rPr lang="pt-BR" dirty="0" smtClean="0"/>
              <a:t>Proposta de Emenda à Constituição - PEC</a:t>
            </a:r>
          </a:p>
          <a:p>
            <a:pPr marL="742950" lvl="1" indent="-285750">
              <a:lnSpc>
                <a:spcPts val="2400"/>
              </a:lnSpc>
              <a:buFont typeface="Wingdings" panose="05000000000000000000" pitchFamily="2" charset="2"/>
              <a:buChar char="ü"/>
            </a:pPr>
            <a:r>
              <a:rPr lang="pt-BR" sz="1600" b="1" dirty="0" smtClean="0">
                <a:solidFill>
                  <a:srgbClr val="00973A"/>
                </a:solidFill>
              </a:rPr>
              <a:t>Subsídios limitados </a:t>
            </a:r>
            <a:r>
              <a:rPr lang="pt-BR" sz="1600" dirty="0" smtClean="0"/>
              <a:t>conforme </a:t>
            </a:r>
            <a:r>
              <a:rPr lang="pt-BR" sz="1600" b="1" dirty="0">
                <a:solidFill>
                  <a:srgbClr val="00973A"/>
                </a:solidFill>
              </a:rPr>
              <a:t>lei complementar</a:t>
            </a:r>
            <a:r>
              <a:rPr lang="pt-BR" sz="1600" dirty="0"/>
              <a:t>.</a:t>
            </a:r>
          </a:p>
          <a:p>
            <a:pPr marL="742950" lvl="1" indent="-285750">
              <a:lnSpc>
                <a:spcPts val="2400"/>
              </a:lnSpc>
              <a:buFont typeface="Wingdings" panose="05000000000000000000" pitchFamily="2" charset="2"/>
              <a:buChar char="ü"/>
            </a:pPr>
            <a:r>
              <a:rPr lang="pt-BR" sz="1600" b="1" dirty="0" smtClean="0">
                <a:solidFill>
                  <a:srgbClr val="446EB2"/>
                </a:solidFill>
              </a:rPr>
              <a:t>Finalidade específica </a:t>
            </a:r>
            <a:r>
              <a:rPr lang="pt-BR" sz="1600" dirty="0" smtClean="0"/>
              <a:t>para situações </a:t>
            </a:r>
            <a:r>
              <a:rPr lang="pt-BR" sz="1600" dirty="0"/>
              <a:t>de </a:t>
            </a:r>
            <a:r>
              <a:rPr lang="pt-BR" sz="1600" b="1" dirty="0">
                <a:solidFill>
                  <a:srgbClr val="446EB2"/>
                </a:solidFill>
              </a:rPr>
              <a:t>vulnerabilidade econômica e social </a:t>
            </a:r>
            <a:r>
              <a:rPr lang="pt-BR" sz="1600" dirty="0"/>
              <a:t>e de acesso à </a:t>
            </a:r>
            <a:r>
              <a:rPr lang="pt-BR" sz="1600" dirty="0" smtClean="0"/>
              <a:t>eletricidade.</a:t>
            </a:r>
            <a:endParaRPr lang="pt-BR" sz="1600" dirty="0"/>
          </a:p>
          <a:p>
            <a:pPr marL="742950" lvl="1" indent="-285750">
              <a:lnSpc>
                <a:spcPts val="2400"/>
              </a:lnSpc>
              <a:buFont typeface="Wingdings" panose="05000000000000000000" pitchFamily="2" charset="2"/>
              <a:buChar char="ü"/>
            </a:pPr>
            <a:r>
              <a:rPr lang="pt-BR" sz="1600" b="1" dirty="0" smtClean="0">
                <a:solidFill>
                  <a:srgbClr val="DABC00"/>
                </a:solidFill>
              </a:rPr>
              <a:t>Período </a:t>
            </a:r>
            <a:r>
              <a:rPr lang="pt-BR" sz="1600" b="1" dirty="0">
                <a:solidFill>
                  <a:srgbClr val="DABC00"/>
                </a:solidFill>
              </a:rPr>
              <a:t>transitório </a:t>
            </a:r>
            <a:r>
              <a:rPr lang="pt-BR" sz="1600" dirty="0"/>
              <a:t>para </a:t>
            </a:r>
            <a:r>
              <a:rPr lang="pt-BR" sz="1600" dirty="0" smtClean="0"/>
              <a:t>fim </a:t>
            </a:r>
            <a:r>
              <a:rPr lang="pt-BR" sz="1600" dirty="0"/>
              <a:t>dos </a:t>
            </a:r>
            <a:r>
              <a:rPr lang="pt-BR" sz="1600" dirty="0" smtClean="0"/>
              <a:t>atuais subsídios.</a:t>
            </a:r>
            <a:endParaRPr lang="pt-BR" sz="1600" dirty="0"/>
          </a:p>
        </p:txBody>
      </p:sp>
      <p:sp>
        <p:nvSpPr>
          <p:cNvPr id="14"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4</a:t>
            </a:r>
            <a:endParaRPr lang="pt-BR" dirty="0"/>
          </a:p>
        </p:txBody>
      </p:sp>
    </p:spTree>
    <p:extLst>
      <p:ext uri="{BB962C8B-B14F-4D97-AF65-F5344CB8AC3E}">
        <p14:creationId xmlns:p14="http://schemas.microsoft.com/office/powerpoint/2010/main" val="10101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37">
            <a:extLst>
              <a:ext uri="{FF2B5EF4-FFF2-40B4-BE49-F238E27FC236}">
                <a16:creationId xmlns:a16="http://schemas.microsoft.com/office/drawing/2014/main" id="{F4D17E43-D727-ED64-59BE-06A70B923F87}"/>
              </a:ext>
            </a:extLst>
          </p:cNvPr>
          <p:cNvSpPr/>
          <p:nvPr/>
        </p:nvSpPr>
        <p:spPr>
          <a:xfrm>
            <a:off x="880689" y="687522"/>
            <a:ext cx="9083676" cy="523220"/>
          </a:xfrm>
          <a:prstGeom prst="rect">
            <a:avLst/>
          </a:prstGeom>
        </p:spPr>
        <p:txBody>
          <a:bodyPr wrap="square">
            <a:spAutoFit/>
          </a:bodyPr>
          <a:lstStyle/>
          <a:p>
            <a:pPr lvl="0">
              <a:defRPr/>
            </a:pPr>
            <a:r>
              <a:rPr lang="pt-BR" sz="2800" b="1" dirty="0" smtClean="0">
                <a:solidFill>
                  <a:schemeClr val="tx1">
                    <a:lumMod val="65000"/>
                    <a:lumOff val="35000"/>
                  </a:schemeClr>
                </a:solidFill>
                <a:latin typeface="Calibri"/>
                <a:cs typeface="Calibri"/>
              </a:rPr>
              <a:t>Proposta de texto para o </a:t>
            </a:r>
            <a:r>
              <a:rPr lang="pt-BR" sz="2800" b="1" dirty="0">
                <a:solidFill>
                  <a:schemeClr val="tx1">
                    <a:lumMod val="65000"/>
                    <a:lumOff val="35000"/>
                  </a:schemeClr>
                </a:solidFill>
                <a:latin typeface="Calibri"/>
                <a:cs typeface="Calibri"/>
              </a:rPr>
              <a:t>PL 414/2021</a:t>
            </a:r>
          </a:p>
        </p:txBody>
      </p:sp>
      <p:sp>
        <p:nvSpPr>
          <p:cNvPr id="6" name="Espaço Reservado para Conteúdo 4"/>
          <p:cNvSpPr txBox="1">
            <a:spLocks/>
          </p:cNvSpPr>
          <p:nvPr/>
        </p:nvSpPr>
        <p:spPr>
          <a:xfrm>
            <a:off x="593389" y="1453349"/>
            <a:ext cx="8236709" cy="4860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00"/>
              </a:lnSpc>
            </a:pPr>
            <a:r>
              <a:rPr lang="pt-BR" sz="1800" dirty="0"/>
              <a:t>Abertura de mercado</a:t>
            </a:r>
          </a:p>
          <a:p>
            <a:pPr lvl="1">
              <a:lnSpc>
                <a:spcPts val="2100"/>
              </a:lnSpc>
            </a:pPr>
            <a:r>
              <a:rPr lang="pt-BR" sz="1600" dirty="0">
                <a:solidFill>
                  <a:srgbClr val="002060"/>
                </a:solidFill>
              </a:rPr>
              <a:t>Vedação dos descontos na tarifa de uso para consumidores de baixa tensão</a:t>
            </a:r>
          </a:p>
          <a:p>
            <a:pPr lvl="1">
              <a:lnSpc>
                <a:spcPts val="2100"/>
              </a:lnSpc>
            </a:pPr>
            <a:r>
              <a:rPr lang="pt-BR" sz="1600" dirty="0">
                <a:solidFill>
                  <a:srgbClr val="002060"/>
                </a:solidFill>
              </a:rPr>
              <a:t>Encargo de </a:t>
            </a:r>
            <a:r>
              <a:rPr lang="pt-BR" sz="1600" b="1" dirty="0">
                <a:solidFill>
                  <a:srgbClr val="446EB2"/>
                </a:solidFill>
              </a:rPr>
              <a:t>sobrecontratação</a:t>
            </a:r>
            <a:r>
              <a:rPr lang="pt-BR" sz="1600" dirty="0">
                <a:solidFill>
                  <a:srgbClr val="002060"/>
                </a:solidFill>
              </a:rPr>
              <a:t> involuntária</a:t>
            </a:r>
          </a:p>
          <a:p>
            <a:pPr lvl="1">
              <a:lnSpc>
                <a:spcPts val="2100"/>
              </a:lnSpc>
            </a:pPr>
            <a:r>
              <a:rPr lang="pt-BR" sz="1600" dirty="0">
                <a:solidFill>
                  <a:srgbClr val="002060"/>
                </a:solidFill>
              </a:rPr>
              <a:t>Mecanismos de ajuste de </a:t>
            </a:r>
            <a:r>
              <a:rPr lang="pt-BR" sz="1600" b="1" dirty="0">
                <a:solidFill>
                  <a:srgbClr val="DABC00"/>
                </a:solidFill>
              </a:rPr>
              <a:t>portfólio</a:t>
            </a:r>
            <a:r>
              <a:rPr lang="pt-BR" sz="1600" dirty="0">
                <a:solidFill>
                  <a:srgbClr val="002060"/>
                </a:solidFill>
              </a:rPr>
              <a:t> das distribuidoras</a:t>
            </a:r>
          </a:p>
          <a:p>
            <a:pPr lvl="1">
              <a:lnSpc>
                <a:spcPts val="2100"/>
              </a:lnSpc>
            </a:pPr>
            <a:r>
              <a:rPr lang="pt-BR" sz="1600" dirty="0">
                <a:solidFill>
                  <a:srgbClr val="002060"/>
                </a:solidFill>
              </a:rPr>
              <a:t>Encargo de </a:t>
            </a:r>
            <a:r>
              <a:rPr lang="pt-BR" sz="1600" b="1" dirty="0">
                <a:solidFill>
                  <a:srgbClr val="00973A"/>
                </a:solidFill>
              </a:rPr>
              <a:t>migração</a:t>
            </a:r>
            <a:r>
              <a:rPr lang="pt-BR" sz="1600" dirty="0">
                <a:solidFill>
                  <a:srgbClr val="002060"/>
                </a:solidFill>
              </a:rPr>
              <a:t> (contratação de operações financeiras)</a:t>
            </a:r>
          </a:p>
          <a:p>
            <a:pPr lvl="1">
              <a:lnSpc>
                <a:spcPts val="2100"/>
              </a:lnSpc>
            </a:pPr>
            <a:r>
              <a:rPr lang="pt-BR" sz="1600" dirty="0">
                <a:solidFill>
                  <a:srgbClr val="002060"/>
                </a:solidFill>
              </a:rPr>
              <a:t>Separação das atividades de </a:t>
            </a:r>
            <a:r>
              <a:rPr lang="pt-BR" sz="1600" b="1" dirty="0" smtClean="0">
                <a:solidFill>
                  <a:srgbClr val="446EB2"/>
                </a:solidFill>
              </a:rPr>
              <a:t>fio e energia</a:t>
            </a:r>
          </a:p>
          <a:p>
            <a:pPr lvl="1">
              <a:lnSpc>
                <a:spcPts val="2100"/>
              </a:lnSpc>
            </a:pPr>
            <a:r>
              <a:rPr lang="pt-BR" sz="1600" dirty="0" smtClean="0">
                <a:solidFill>
                  <a:srgbClr val="002060"/>
                </a:solidFill>
              </a:rPr>
              <a:t>Requisitos </a:t>
            </a:r>
            <a:r>
              <a:rPr lang="pt-BR" sz="1600" dirty="0">
                <a:solidFill>
                  <a:srgbClr val="002060"/>
                </a:solidFill>
              </a:rPr>
              <a:t>do agente </a:t>
            </a:r>
            <a:r>
              <a:rPr lang="pt-BR" sz="1600" b="1" dirty="0">
                <a:solidFill>
                  <a:srgbClr val="00973A"/>
                </a:solidFill>
              </a:rPr>
              <a:t>varejista</a:t>
            </a:r>
          </a:p>
          <a:p>
            <a:pPr lvl="1">
              <a:lnSpc>
                <a:spcPts val="2100"/>
              </a:lnSpc>
            </a:pPr>
            <a:r>
              <a:rPr lang="pt-BR" sz="1600" dirty="0">
                <a:solidFill>
                  <a:srgbClr val="002060"/>
                </a:solidFill>
              </a:rPr>
              <a:t>Requisitos de </a:t>
            </a:r>
            <a:r>
              <a:rPr lang="pt-BR" sz="1600" b="1" dirty="0">
                <a:solidFill>
                  <a:srgbClr val="DABC00"/>
                </a:solidFill>
              </a:rPr>
              <a:t>segurança</a:t>
            </a:r>
            <a:r>
              <a:rPr lang="pt-BR" sz="1600" dirty="0">
                <a:solidFill>
                  <a:srgbClr val="002060"/>
                </a:solidFill>
              </a:rPr>
              <a:t> do mercado (garantias financeiras)</a:t>
            </a:r>
          </a:p>
          <a:p>
            <a:pPr lvl="1">
              <a:lnSpc>
                <a:spcPts val="2100"/>
              </a:lnSpc>
            </a:pPr>
            <a:r>
              <a:rPr lang="pt-BR" sz="1600" dirty="0">
                <a:solidFill>
                  <a:srgbClr val="002060"/>
                </a:solidFill>
              </a:rPr>
              <a:t>Monitoramento da CCEE</a:t>
            </a:r>
          </a:p>
          <a:p>
            <a:pPr lvl="1">
              <a:lnSpc>
                <a:spcPts val="2100"/>
              </a:lnSpc>
            </a:pPr>
            <a:r>
              <a:rPr lang="pt-BR" sz="1600" dirty="0">
                <a:solidFill>
                  <a:srgbClr val="002060"/>
                </a:solidFill>
              </a:rPr>
              <a:t>Responsabilidade civil dos administradores dos agentes por atos dolosos</a:t>
            </a:r>
          </a:p>
          <a:p>
            <a:pPr lvl="1">
              <a:lnSpc>
                <a:spcPts val="2100"/>
              </a:lnSpc>
            </a:pPr>
            <a:r>
              <a:rPr lang="pt-BR" sz="1600" dirty="0">
                <a:solidFill>
                  <a:srgbClr val="002060"/>
                </a:solidFill>
              </a:rPr>
              <a:t>Definição pela Aneel dos requisitos para atuação do agente </a:t>
            </a:r>
            <a:r>
              <a:rPr lang="pt-BR" sz="1600" b="1" dirty="0">
                <a:solidFill>
                  <a:srgbClr val="446EB2"/>
                </a:solidFill>
              </a:rPr>
              <a:t>varejista</a:t>
            </a:r>
          </a:p>
          <a:p>
            <a:pPr lvl="1">
              <a:lnSpc>
                <a:spcPts val="2100"/>
              </a:lnSpc>
            </a:pPr>
            <a:r>
              <a:rPr lang="pt-BR" sz="1600" dirty="0">
                <a:solidFill>
                  <a:srgbClr val="002060"/>
                </a:solidFill>
              </a:rPr>
              <a:t>Obrigatoriedade de </a:t>
            </a:r>
            <a:r>
              <a:rPr lang="pt-BR" sz="1600" dirty="0" smtClean="0">
                <a:solidFill>
                  <a:srgbClr val="002060"/>
                </a:solidFill>
              </a:rPr>
              <a:t>preço </a:t>
            </a:r>
            <a:r>
              <a:rPr lang="pt-BR" sz="1600" dirty="0">
                <a:solidFill>
                  <a:srgbClr val="002060"/>
                </a:solidFill>
              </a:rPr>
              <a:t>de referência de </a:t>
            </a:r>
            <a:r>
              <a:rPr lang="pt-BR" sz="1600" dirty="0" smtClean="0">
                <a:solidFill>
                  <a:srgbClr val="002060"/>
                </a:solidFill>
              </a:rPr>
              <a:t>um produto </a:t>
            </a:r>
            <a:r>
              <a:rPr lang="pt-BR" sz="1600" dirty="0">
                <a:solidFill>
                  <a:srgbClr val="002060"/>
                </a:solidFill>
              </a:rPr>
              <a:t>padrão</a:t>
            </a:r>
          </a:p>
          <a:p>
            <a:pPr lvl="1">
              <a:lnSpc>
                <a:spcPts val="2100"/>
              </a:lnSpc>
            </a:pPr>
            <a:r>
              <a:rPr lang="pt-BR" sz="1600" dirty="0">
                <a:solidFill>
                  <a:srgbClr val="002060"/>
                </a:solidFill>
              </a:rPr>
              <a:t>Atuação como </a:t>
            </a:r>
            <a:r>
              <a:rPr lang="pt-BR" sz="1600" b="1" dirty="0">
                <a:solidFill>
                  <a:srgbClr val="00973A"/>
                </a:solidFill>
              </a:rPr>
              <a:t>agregador</a:t>
            </a:r>
            <a:r>
              <a:rPr lang="pt-BR" sz="1600" dirty="0">
                <a:solidFill>
                  <a:srgbClr val="002060"/>
                </a:solidFill>
              </a:rPr>
              <a:t> de </a:t>
            </a:r>
            <a:r>
              <a:rPr lang="pt-BR" sz="1600" dirty="0" smtClean="0">
                <a:solidFill>
                  <a:srgbClr val="002060"/>
                </a:solidFill>
              </a:rPr>
              <a:t>cargas</a:t>
            </a:r>
            <a:endParaRPr lang="pt-BR" sz="1600" dirty="0">
              <a:solidFill>
                <a:srgbClr val="002060"/>
              </a:solidFill>
            </a:endParaRPr>
          </a:p>
        </p:txBody>
      </p:sp>
      <p:pic>
        <p:nvPicPr>
          <p:cNvPr id="5" name="Gráfico 24">
            <a:extLst>
              <a:ext uri="{FF2B5EF4-FFF2-40B4-BE49-F238E27FC236}">
                <a16:creationId xmlns:a16="http://schemas.microsoft.com/office/drawing/2014/main" id="{547FE20C-BEBE-4C3A-9FE9-3156CEF5EA4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963341" y="1335602"/>
            <a:ext cx="4063964" cy="4063964"/>
          </a:xfrm>
          <a:prstGeom prst="rect">
            <a:avLst/>
          </a:prstGeom>
        </p:spPr>
      </p:pic>
      <p:pic>
        <p:nvPicPr>
          <p:cNvPr id="7" name="Gráfico 4">
            <a:extLst>
              <a:ext uri="{FF2B5EF4-FFF2-40B4-BE49-F238E27FC236}">
                <a16:creationId xmlns:a16="http://schemas.microsoft.com/office/drawing/2014/main" id="{B250D85A-8B92-4559-8131-AB40F423A1A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152925" y="2049065"/>
            <a:ext cx="1684796" cy="2555590"/>
          </a:xfrm>
          <a:prstGeom prst="rect">
            <a:avLst/>
          </a:prstGeom>
        </p:spPr>
      </p:pic>
      <p:pic>
        <p:nvPicPr>
          <p:cNvPr id="8" name="Imagem 7">
            <a:extLst>
              <a:ext uri="{FF2B5EF4-FFF2-40B4-BE49-F238E27FC236}">
                <a16:creationId xmlns:a16="http://schemas.microsoft.com/office/drawing/2014/main" id="{1FD39D2E-EB13-C6DE-0B53-900633362A65}"/>
              </a:ext>
            </a:extLst>
          </p:cNvPr>
          <p:cNvPicPr>
            <a:picLocks noChangeAspect="1"/>
          </p:cNvPicPr>
          <p:nvPr/>
        </p:nvPicPr>
        <p:blipFill>
          <a:blip r:embed="rId7"/>
          <a:stretch>
            <a:fillRect/>
          </a:stretch>
        </p:blipFill>
        <p:spPr>
          <a:xfrm>
            <a:off x="10732770" y="0"/>
            <a:ext cx="1449546" cy="1472555"/>
          </a:xfrm>
          <a:prstGeom prst="rect">
            <a:avLst/>
          </a:prstGeom>
        </p:spPr>
      </p:pic>
      <p:sp>
        <p:nvSpPr>
          <p:cNvPr id="9" name="CaixaDeTexto 8">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smtClean="0">
                <a:solidFill>
                  <a:schemeClr val="tx1">
                    <a:lumMod val="75000"/>
                    <a:lumOff val="25000"/>
                  </a:schemeClr>
                </a:solidFill>
              </a:rPr>
              <a:t>Entregas</a:t>
            </a:r>
            <a:endParaRPr lang="pt-BR" sz="2400" dirty="0">
              <a:solidFill>
                <a:schemeClr val="tx1">
                  <a:lumMod val="75000"/>
                  <a:lumOff val="25000"/>
                </a:schemeClr>
              </a:solidFill>
            </a:endParaRPr>
          </a:p>
        </p:txBody>
      </p:sp>
      <p:sp>
        <p:nvSpPr>
          <p:cNvPr id="10" name="Retângulo 9">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tângulo: Cantos Arredondados 28">
            <a:extLst>
              <a:ext uri="{FF2B5EF4-FFF2-40B4-BE49-F238E27FC236}">
                <a16:creationId xmlns:a16="http://schemas.microsoft.com/office/drawing/2014/main" id="{C00DDE39-AFF7-445F-8B0C-6A092EE7456B}"/>
              </a:ext>
            </a:extLst>
          </p:cNvPr>
          <p:cNvSpPr/>
          <p:nvPr/>
        </p:nvSpPr>
        <p:spPr>
          <a:xfrm>
            <a:off x="10424992" y="322301"/>
            <a:ext cx="307777" cy="307777"/>
          </a:xfrm>
          <a:prstGeom prst="roundRect">
            <a:avLst/>
          </a:prstGeom>
          <a:solidFill>
            <a:srgbClr val="A1C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5</a:t>
            </a:r>
            <a:endParaRPr lang="pt-BR" dirty="0"/>
          </a:p>
        </p:txBody>
      </p:sp>
    </p:spTree>
    <p:extLst>
      <p:ext uri="{BB962C8B-B14F-4D97-AF65-F5344CB8AC3E}">
        <p14:creationId xmlns:p14="http://schemas.microsoft.com/office/powerpoint/2010/main" val="1504349362"/>
      </p:ext>
    </p:extLst>
  </p:cSld>
  <p:clrMapOvr>
    <a:masterClrMapping/>
  </p:clrMapOvr>
</p:sld>
</file>

<file path=ppt/theme/theme1.xml><?xml version="1.0" encoding="utf-8"?>
<a:theme xmlns:a="http://schemas.openxmlformats.org/drawingml/2006/main" name="M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4108</TotalTime>
  <Words>3014</Words>
  <Application>Microsoft Office PowerPoint</Application>
  <PresentationFormat>Widescreen</PresentationFormat>
  <Paragraphs>370</Paragraphs>
  <Slides>32</Slides>
  <Notes>6</Notes>
  <HiddenSlides>1</HiddenSlides>
  <MMClips>0</MMClips>
  <ScaleCrop>false</ScaleCrop>
  <HeadingPairs>
    <vt:vector size="6" baseType="variant">
      <vt:variant>
        <vt:lpstr>Fontes usadas</vt:lpstr>
      </vt:variant>
      <vt:variant>
        <vt:i4>11</vt:i4>
      </vt:variant>
      <vt:variant>
        <vt:lpstr>Tema</vt:lpstr>
      </vt:variant>
      <vt:variant>
        <vt:i4>2</vt:i4>
      </vt:variant>
      <vt:variant>
        <vt:lpstr>Títulos de slides</vt:lpstr>
      </vt:variant>
      <vt:variant>
        <vt:i4>32</vt:i4>
      </vt:variant>
    </vt:vector>
  </HeadingPairs>
  <TitlesOfParts>
    <vt:vector size="45" baseType="lpstr">
      <vt:lpstr>Arial</vt:lpstr>
      <vt:lpstr>Arial Black</vt:lpstr>
      <vt:lpstr>Calibri</vt:lpstr>
      <vt:lpstr>Calibri Light</vt:lpstr>
      <vt:lpstr>Impact</vt:lpstr>
      <vt:lpstr>League Spartan</vt:lpstr>
      <vt:lpstr>Noto Sans</vt:lpstr>
      <vt:lpstr>Noto Sans ExtraLight</vt:lpstr>
      <vt:lpstr>Poppins</vt:lpstr>
      <vt:lpstr>Raleway</vt:lpstr>
      <vt:lpstr>Wingdings</vt:lpstr>
      <vt:lpstr>MME 1</vt:lpstr>
      <vt:lpstr>MME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Leilões de Geração e Transmissão (2022)</vt:lpstr>
      <vt:lpstr>Revisão Ordinária de Garantias Físicas (ROGF) - UHEs</vt:lpstr>
      <vt:lpstr>Geração de Energia Elétrica Offshore</vt:lpstr>
      <vt:lpstr>REIDI e Debentures Incentivadas</vt:lpstr>
      <vt:lpstr>Acesso de consumidores livres e autoprodutores à Rede Básica</vt:lpstr>
      <vt:lpstr>Planejamento dos Sistemas Isolados </vt:lpstr>
      <vt:lpstr>Procedimento Competitivo por Margem (PCM)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Girão</dc:creator>
  <cp:lastModifiedBy>Isabela Sales Vieira</cp:lastModifiedBy>
  <cp:revision>211</cp:revision>
  <cp:lastPrinted>2022-12-07T22:35:13Z</cp:lastPrinted>
  <dcterms:created xsi:type="dcterms:W3CDTF">2020-06-24T16:19:29Z</dcterms:created>
  <dcterms:modified xsi:type="dcterms:W3CDTF">2022-12-07T22:36:06Z</dcterms:modified>
</cp:coreProperties>
</file>