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735" r:id="rId2"/>
  </p:sldMasterIdLst>
  <p:notesMasterIdLst>
    <p:notesMasterId r:id="rId17"/>
  </p:notesMasterIdLst>
  <p:handoutMasterIdLst>
    <p:handoutMasterId r:id="rId18"/>
  </p:handoutMasterIdLst>
  <p:sldIdLst>
    <p:sldId id="257" r:id="rId3"/>
    <p:sldId id="420" r:id="rId4"/>
    <p:sldId id="330" r:id="rId5"/>
    <p:sldId id="462" r:id="rId6"/>
    <p:sldId id="463" r:id="rId7"/>
    <p:sldId id="470" r:id="rId8"/>
    <p:sldId id="464" r:id="rId9"/>
    <p:sldId id="472" r:id="rId10"/>
    <p:sldId id="473" r:id="rId11"/>
    <p:sldId id="474" r:id="rId12"/>
    <p:sldId id="475" r:id="rId13"/>
    <p:sldId id="476" r:id="rId14"/>
    <p:sldId id="479" r:id="rId15"/>
    <p:sldId id="478" r:id="rId1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73A"/>
    <a:srgbClr val="DABC00"/>
    <a:srgbClr val="3B67AE"/>
    <a:srgbClr val="629FD7"/>
    <a:srgbClr val="5B9BD5"/>
    <a:srgbClr val="529449"/>
    <a:srgbClr val="E1C930"/>
    <a:srgbClr val="6084BD"/>
    <a:srgbClr val="3A67AE"/>
    <a:srgbClr val="58595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54" autoAdjust="0"/>
    <p:restoredTop sz="91744" autoAdjust="0"/>
  </p:normalViewPr>
  <p:slideViewPr>
    <p:cSldViewPr snapToGrid="0">
      <p:cViewPr varScale="1">
        <p:scale>
          <a:sx n="71" d="100"/>
          <a:sy n="71" d="100"/>
        </p:scale>
        <p:origin x="90" y="3126"/>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9B7470B9-9BC4-47A1-B7C3-A94A60854F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78886652-948E-4A17-8C08-D48C64D7AF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C2EAEE-9F92-4BB3-A6E8-A302F43EBDFE}" type="datetimeFigureOut">
              <a:rPr lang="pt-BR" smtClean="0"/>
              <a:t>07/12/2022</a:t>
            </a:fld>
            <a:endParaRPr lang="pt-BR"/>
          </a:p>
        </p:txBody>
      </p:sp>
      <p:sp>
        <p:nvSpPr>
          <p:cNvPr id="4" name="Espaço Reservado para Rodapé 3">
            <a:extLst>
              <a:ext uri="{FF2B5EF4-FFF2-40B4-BE49-F238E27FC236}">
                <a16:creationId xmlns:a16="http://schemas.microsoft.com/office/drawing/2014/main" id="{4C20362C-920C-47DB-9537-DEA03081D5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3E6A1518-CB6E-43A4-BE0A-4AADFB3A07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4EB4CE9-BF74-4308-BF6D-EE2A42C7E748}" type="slidenum">
              <a:rPr lang="pt-BR" smtClean="0"/>
              <a:t>‹nº›</a:t>
            </a:fld>
            <a:endParaRPr lang="pt-BR"/>
          </a:p>
        </p:txBody>
      </p:sp>
    </p:spTree>
    <p:extLst>
      <p:ext uri="{BB962C8B-B14F-4D97-AF65-F5344CB8AC3E}">
        <p14:creationId xmlns:p14="http://schemas.microsoft.com/office/powerpoint/2010/main" val="2405198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8C31D5-BD93-7444-9868-DE6FA95EFE2E}" type="datetimeFigureOut">
              <a:rPr lang="pt-BR" smtClean="0"/>
              <a:t>07/12/2022</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4D86E0-C3BC-5F49-9C78-759465778EC3}" type="slidenum">
              <a:rPr lang="pt-BR" smtClean="0"/>
              <a:t>‹nº›</a:t>
            </a:fld>
            <a:endParaRPr lang="pt-BR"/>
          </a:p>
        </p:txBody>
      </p:sp>
    </p:spTree>
    <p:extLst>
      <p:ext uri="{BB962C8B-B14F-4D97-AF65-F5344CB8AC3E}">
        <p14:creationId xmlns:p14="http://schemas.microsoft.com/office/powerpoint/2010/main" val="98989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ndo padrao">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7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816B7F37-3030-4241-B0D0-06F127BD65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4578350"/>
          </a:xfrm>
          <a:prstGeom prst="rect">
            <a:avLst/>
          </a:prstGeom>
        </p:spPr>
      </p:pic>
    </p:spTree>
    <p:extLst>
      <p:ext uri="{BB962C8B-B14F-4D97-AF65-F5344CB8AC3E}">
        <p14:creationId xmlns:p14="http://schemas.microsoft.com/office/powerpoint/2010/main" val="27818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final">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C0E0194-12C4-45A8-A262-2AC25342AD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36222" y="2453532"/>
            <a:ext cx="8319556" cy="1950936"/>
          </a:xfrm>
          <a:prstGeom prst="rect">
            <a:avLst/>
          </a:prstGeom>
        </p:spPr>
      </p:pic>
    </p:spTree>
    <p:extLst>
      <p:ext uri="{BB962C8B-B14F-4D97-AF65-F5344CB8AC3E}">
        <p14:creationId xmlns:p14="http://schemas.microsoft.com/office/powerpoint/2010/main" val="2044995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op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fase na imagem">
    <p:spTree>
      <p:nvGrpSpPr>
        <p:cNvPr id="1" name=""/>
        <p:cNvGrpSpPr/>
        <p:nvPr/>
      </p:nvGrpSpPr>
      <p:grpSpPr>
        <a:xfrm>
          <a:off x="0" y="0"/>
          <a:ext cx="0" cy="0"/>
          <a:chOff x="0" y="0"/>
          <a:chExt cx="0" cy="0"/>
        </a:xfrm>
      </p:grpSpPr>
      <p:sp>
        <p:nvSpPr>
          <p:cNvPr id="7" name="Espaço Reservado para Imagem 6">
            <a:extLst>
              <a:ext uri="{FF2B5EF4-FFF2-40B4-BE49-F238E27FC236}">
                <a16:creationId xmlns:a16="http://schemas.microsoft.com/office/drawing/2014/main" id="{3012F93A-4229-4333-9BBA-CA32D2C61AA6}"/>
              </a:ext>
            </a:extLst>
          </p:cNvPr>
          <p:cNvSpPr>
            <a:spLocks noGrp="1"/>
          </p:cNvSpPr>
          <p:nvPr>
            <p:ph type="pic" sz="quarter" idx="10" hasCustomPrompt="1"/>
          </p:nvPr>
        </p:nvSpPr>
        <p:spPr>
          <a:xfrm>
            <a:off x="6591301" y="847154"/>
            <a:ext cx="4510088" cy="4505325"/>
          </a:xfrm>
          <a:prstGeom prst="ellipse">
            <a:avLst/>
          </a:prstGeom>
        </p:spPr>
        <p:txBody>
          <a:bodyPr/>
          <a:lstStyle>
            <a:lvl1pPr marL="0" indent="0" algn="ctr">
              <a:buNone/>
              <a:defRPr>
                <a:solidFill>
                  <a:srgbClr val="3B67AE"/>
                </a:solidFill>
              </a:defRPr>
            </a:lvl1pPr>
          </a:lstStyle>
          <a:p>
            <a:r>
              <a:rPr lang="pt-BR" dirty="0"/>
              <a:t>Insira sua imagem</a:t>
            </a:r>
          </a:p>
          <a:p>
            <a:r>
              <a:rPr lang="pt-BR" dirty="0"/>
              <a:t>aqui</a:t>
            </a:r>
          </a:p>
        </p:txBody>
      </p:sp>
      <p:grpSp>
        <p:nvGrpSpPr>
          <p:cNvPr id="2" name="Gráfico 3">
            <a:extLst>
              <a:ext uri="{FF2B5EF4-FFF2-40B4-BE49-F238E27FC236}">
                <a16:creationId xmlns:a16="http://schemas.microsoft.com/office/drawing/2014/main" id="{EF5353E4-13F4-4389-AFE5-56C8C5D67115}"/>
              </a:ext>
            </a:extLst>
          </p:cNvPr>
          <p:cNvGrpSpPr/>
          <p:nvPr/>
        </p:nvGrpSpPr>
        <p:grpSpPr>
          <a:xfrm>
            <a:off x="5931015" y="184642"/>
            <a:ext cx="5830348" cy="5830348"/>
            <a:chOff x="5931015" y="184642"/>
            <a:chExt cx="5830348" cy="5830348"/>
          </a:xfrm>
        </p:grpSpPr>
        <p:sp>
          <p:nvSpPr>
            <p:cNvPr id="3" name="Forma Livre: Forma 2">
              <a:extLst>
                <a:ext uri="{FF2B5EF4-FFF2-40B4-BE49-F238E27FC236}">
                  <a16:creationId xmlns:a16="http://schemas.microsoft.com/office/drawing/2014/main" id="{51E07660-1935-4362-9207-73D7C8791E60}"/>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5" name="Forma Livre: Forma 4">
              <a:extLst>
                <a:ext uri="{FF2B5EF4-FFF2-40B4-BE49-F238E27FC236}">
                  <a16:creationId xmlns:a16="http://schemas.microsoft.com/office/drawing/2014/main" id="{6EAF24E9-E244-42E5-947A-20799A2E7F15}"/>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FFDA74C7-1255-462D-A7BF-41A10839DFCD}"/>
                </a:ext>
              </a:extLst>
            </p:cNvPr>
            <p:cNvSpPr/>
            <p:nvPr/>
          </p:nvSpPr>
          <p:spPr>
            <a:xfrm>
              <a:off x="7363034" y="4951952"/>
              <a:ext cx="3634924" cy="1064515"/>
            </a:xfrm>
            <a:custGeom>
              <a:avLst/>
              <a:gdLst>
                <a:gd name="connsiteX0" fmla="*/ 12218 w 3634924"/>
                <a:gd name="connsiteY0" fmla="*/ 565086 h 1064515"/>
                <a:gd name="connsiteX1" fmla="*/ 125287 w 3634924"/>
                <a:gd name="connsiteY1" fmla="*/ 535572 h 1064515"/>
                <a:gd name="connsiteX2" fmla="*/ 2132616 w 3634924"/>
                <a:gd name="connsiteY2" fmla="*/ 818887 h 1064515"/>
                <a:gd name="connsiteX3" fmla="*/ 3490725 w 3634924"/>
                <a:gd name="connsiteY3" fmla="*/ 26362 h 1064515"/>
                <a:gd name="connsiteX4" fmla="*/ 3606688 w 3634924"/>
                <a:gd name="connsiteY4" fmla="*/ 20813 h 1064515"/>
                <a:gd name="connsiteX5" fmla="*/ 3606688 w 3634924"/>
                <a:gd name="connsiteY5" fmla="*/ 20813 h 1064515"/>
                <a:gd name="connsiteX6" fmla="*/ 3612318 w 3634924"/>
                <a:gd name="connsiteY6" fmla="*/ 140636 h 1064515"/>
                <a:gd name="connsiteX7" fmla="*/ 3078820 w 3634924"/>
                <a:gd name="connsiteY7" fmla="*/ 589613 h 1064515"/>
                <a:gd name="connsiteX8" fmla="*/ 2172021 w 3634924"/>
                <a:gd name="connsiteY8" fmla="*/ 981010 h 1064515"/>
                <a:gd name="connsiteX9" fmla="*/ 42777 w 3634924"/>
                <a:gd name="connsiteY9" fmla="*/ 682095 h 1064515"/>
                <a:gd name="connsiteX10" fmla="*/ 12218 w 3634924"/>
                <a:gd name="connsiteY10" fmla="*/ 565086 h 1064515"/>
                <a:gd name="connsiteX11" fmla="*/ 12218 w 3634924"/>
                <a:gd name="connsiteY11" fmla="*/ 565086 h 10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4924" h="1064515">
                  <a:moveTo>
                    <a:pt x="12218" y="565086"/>
                  </a:moveTo>
                  <a:cubicBezTo>
                    <a:pt x="35781" y="526404"/>
                    <a:pt x="85882" y="513135"/>
                    <a:pt x="125287" y="535572"/>
                  </a:cubicBezTo>
                  <a:cubicBezTo>
                    <a:pt x="713227" y="870515"/>
                    <a:pt x="1424851" y="990822"/>
                    <a:pt x="2132616" y="818887"/>
                  </a:cubicBezTo>
                  <a:cubicBezTo>
                    <a:pt x="2657106" y="691504"/>
                    <a:pt x="3124981" y="418161"/>
                    <a:pt x="3490725" y="26362"/>
                  </a:cubicBezTo>
                  <a:cubicBezTo>
                    <a:pt x="3521445" y="-6530"/>
                    <a:pt x="3572832" y="-8942"/>
                    <a:pt x="3606688" y="20813"/>
                  </a:cubicBezTo>
                  <a:lnTo>
                    <a:pt x="3606688" y="20813"/>
                  </a:lnTo>
                  <a:cubicBezTo>
                    <a:pt x="3642073" y="51935"/>
                    <a:pt x="3644485" y="106137"/>
                    <a:pt x="3612318" y="140636"/>
                  </a:cubicBezTo>
                  <a:cubicBezTo>
                    <a:pt x="3451882" y="312491"/>
                    <a:pt x="3272871" y="462793"/>
                    <a:pt x="3078820" y="589613"/>
                  </a:cubicBezTo>
                  <a:cubicBezTo>
                    <a:pt x="2803628" y="769429"/>
                    <a:pt x="2498198" y="901798"/>
                    <a:pt x="2172021" y="981010"/>
                  </a:cubicBezTo>
                  <a:cubicBezTo>
                    <a:pt x="1443750" y="1157931"/>
                    <a:pt x="691112" y="1051618"/>
                    <a:pt x="42777" y="682095"/>
                  </a:cubicBezTo>
                  <a:cubicBezTo>
                    <a:pt x="1523" y="658532"/>
                    <a:pt x="-12470" y="605697"/>
                    <a:pt x="12218" y="565086"/>
                  </a:cubicBezTo>
                  <a:lnTo>
                    <a:pt x="12218" y="565086"/>
                  </a:lnTo>
                  <a:close/>
                </a:path>
              </a:pathLst>
            </a:custGeom>
            <a:solidFill>
              <a:srgbClr val="00973A"/>
            </a:solidFill>
            <a:ln w="8040"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B77BB1C-CA2E-4639-AA1B-2E97A09A3935}"/>
                </a:ext>
              </a:extLst>
            </p:cNvPr>
            <p:cNvSpPr/>
            <p:nvPr/>
          </p:nvSpPr>
          <p:spPr>
            <a:xfrm>
              <a:off x="10832763" y="1084477"/>
              <a:ext cx="929649" cy="3662366"/>
            </a:xfrm>
            <a:custGeom>
              <a:avLst/>
              <a:gdLst>
                <a:gd name="connsiteX0" fmla="*/ 326184 w 929649"/>
                <a:gd name="connsiteY0" fmla="*/ 3647032 h 3662366"/>
                <a:gd name="connsiteX1" fmla="*/ 304391 w 929649"/>
                <a:gd name="connsiteY1" fmla="*/ 3532274 h 3662366"/>
                <a:gd name="connsiteX2" fmla="*/ 721924 w 929649"/>
                <a:gd name="connsiteY2" fmla="*/ 1548508 h 3662366"/>
                <a:gd name="connsiteX3" fmla="*/ 22443 w 929649"/>
                <a:gd name="connsiteY3" fmla="*/ 140218 h 3662366"/>
                <a:gd name="connsiteX4" fmla="*/ 24695 w 929649"/>
                <a:gd name="connsiteY4" fmla="*/ 24174 h 3662366"/>
                <a:gd name="connsiteX5" fmla="*/ 24695 w 929649"/>
                <a:gd name="connsiteY5" fmla="*/ 24174 h 3662366"/>
                <a:gd name="connsiteX6" fmla="*/ 144599 w 929649"/>
                <a:gd name="connsiteY6" fmla="*/ 26586 h 3662366"/>
                <a:gd name="connsiteX7" fmla="*/ 556744 w 929649"/>
                <a:gd name="connsiteY7" fmla="*/ 589034 h 3662366"/>
                <a:gd name="connsiteX8" fmla="*/ 886380 w 929649"/>
                <a:gd name="connsiteY8" fmla="*/ 1520121 h 3662366"/>
                <a:gd name="connsiteX9" fmla="*/ 445123 w 929649"/>
                <a:gd name="connsiteY9" fmla="*/ 3624434 h 3662366"/>
                <a:gd name="connsiteX10" fmla="*/ 326184 w 929649"/>
                <a:gd name="connsiteY10" fmla="*/ 3647032 h 3662366"/>
                <a:gd name="connsiteX11" fmla="*/ 326184 w 929649"/>
                <a:gd name="connsiteY11" fmla="*/ 3647032 h 366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9649" h="3662366">
                  <a:moveTo>
                    <a:pt x="326184" y="3647032"/>
                  </a:moveTo>
                  <a:cubicBezTo>
                    <a:pt x="289191" y="3620896"/>
                    <a:pt x="279381" y="3570071"/>
                    <a:pt x="304391" y="3532274"/>
                  </a:cubicBezTo>
                  <a:cubicBezTo>
                    <a:pt x="678016" y="2968218"/>
                    <a:pt x="845929" y="2266245"/>
                    <a:pt x="721924" y="1548508"/>
                  </a:cubicBezTo>
                  <a:cubicBezTo>
                    <a:pt x="630086" y="1016620"/>
                    <a:pt x="388750" y="531454"/>
                    <a:pt x="22443" y="140218"/>
                  </a:cubicBezTo>
                  <a:cubicBezTo>
                    <a:pt x="-8357" y="107327"/>
                    <a:pt x="-7312" y="55859"/>
                    <a:pt x="24695" y="24174"/>
                  </a:cubicBezTo>
                  <a:lnTo>
                    <a:pt x="24695" y="24174"/>
                  </a:lnTo>
                  <a:cubicBezTo>
                    <a:pt x="58149" y="-9039"/>
                    <a:pt x="112351" y="-7833"/>
                    <a:pt x="144599" y="26586"/>
                  </a:cubicBezTo>
                  <a:cubicBezTo>
                    <a:pt x="305275" y="198200"/>
                    <a:pt x="443274" y="386862"/>
                    <a:pt x="556744" y="589034"/>
                  </a:cubicBezTo>
                  <a:cubicBezTo>
                    <a:pt x="717662" y="875646"/>
                    <a:pt x="829202" y="1189359"/>
                    <a:pt x="886380" y="1520121"/>
                  </a:cubicBezTo>
                  <a:cubicBezTo>
                    <a:pt x="1013924" y="2258605"/>
                    <a:pt x="857349" y="3002396"/>
                    <a:pt x="445123" y="3624434"/>
                  </a:cubicBezTo>
                  <a:cubicBezTo>
                    <a:pt x="418746" y="3664000"/>
                    <a:pt x="365026" y="3674454"/>
                    <a:pt x="326184" y="3647032"/>
                  </a:cubicBezTo>
                  <a:lnTo>
                    <a:pt x="326184" y="3647032"/>
                  </a:lnTo>
                  <a:close/>
                </a:path>
              </a:pathLst>
            </a:custGeom>
            <a:solidFill>
              <a:srgbClr val="00973A"/>
            </a:solidFill>
            <a:ln w="8040"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698681B0-BBDB-4242-BFA9-F7F3E44D1EB8}"/>
                </a:ext>
              </a:extLst>
            </p:cNvPr>
            <p:cNvSpPr/>
            <p:nvPr/>
          </p:nvSpPr>
          <p:spPr>
            <a:xfrm>
              <a:off x="6443795" y="184657"/>
              <a:ext cx="3526139" cy="1376017"/>
            </a:xfrm>
            <a:custGeom>
              <a:avLst/>
              <a:gdLst>
                <a:gd name="connsiteX0" fmla="*/ 3519327 w 3526139"/>
                <a:gd name="connsiteY0" fmla="*/ 316352 h 1376017"/>
                <a:gd name="connsiteX1" fmla="*/ 3411566 w 3526139"/>
                <a:gd name="connsiteY1" fmla="*/ 361467 h 1376017"/>
                <a:gd name="connsiteX2" fmla="*/ 1384294 w 3526139"/>
                <a:gd name="connsiteY2" fmla="*/ 364281 h 1376017"/>
                <a:gd name="connsiteX3" fmla="*/ 151638 w 3526139"/>
                <a:gd name="connsiteY3" fmla="*/ 1340483 h 1376017"/>
                <a:gd name="connsiteX4" fmla="*/ 37604 w 3526139"/>
                <a:gd name="connsiteY4" fmla="*/ 1362356 h 1376017"/>
                <a:gd name="connsiteX5" fmla="*/ 37604 w 3526139"/>
                <a:gd name="connsiteY5" fmla="*/ 1362356 h 1376017"/>
                <a:gd name="connsiteX6" fmla="*/ 15167 w 3526139"/>
                <a:gd name="connsiteY6" fmla="*/ 1244543 h 1376017"/>
                <a:gd name="connsiteX7" fmla="*/ 479906 w 3526139"/>
                <a:gd name="connsiteY7" fmla="*/ 724798 h 1376017"/>
                <a:gd name="connsiteX8" fmla="*/ 1322452 w 3526139"/>
                <a:gd name="connsiteY8" fmla="*/ 209315 h 1376017"/>
                <a:gd name="connsiteX9" fmla="*/ 3472524 w 3526139"/>
                <a:gd name="connsiteY9" fmla="*/ 204811 h 1376017"/>
                <a:gd name="connsiteX10" fmla="*/ 3519327 w 3526139"/>
                <a:gd name="connsiteY10" fmla="*/ 316352 h 1376017"/>
                <a:gd name="connsiteX11" fmla="*/ 3519327 w 3526139"/>
                <a:gd name="connsiteY11" fmla="*/ 316352 h 137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139" h="1376017">
                  <a:moveTo>
                    <a:pt x="3519327" y="316352"/>
                  </a:moveTo>
                  <a:cubicBezTo>
                    <a:pt x="3501474" y="358009"/>
                    <a:pt x="3453706" y="378113"/>
                    <a:pt x="3411566" y="361467"/>
                  </a:cubicBezTo>
                  <a:cubicBezTo>
                    <a:pt x="2782291" y="112893"/>
                    <a:pt x="2060775" y="94155"/>
                    <a:pt x="1384294" y="364281"/>
                  </a:cubicBezTo>
                  <a:cubicBezTo>
                    <a:pt x="883045" y="564363"/>
                    <a:pt x="458354" y="900995"/>
                    <a:pt x="151638" y="1340483"/>
                  </a:cubicBezTo>
                  <a:cubicBezTo>
                    <a:pt x="125823" y="1377395"/>
                    <a:pt x="75320" y="1387045"/>
                    <a:pt x="37604" y="1362356"/>
                  </a:cubicBezTo>
                  <a:lnTo>
                    <a:pt x="37604" y="1362356"/>
                  </a:lnTo>
                  <a:cubicBezTo>
                    <a:pt x="-1801" y="1336542"/>
                    <a:pt x="-11853" y="1283225"/>
                    <a:pt x="15167" y="1244543"/>
                  </a:cubicBezTo>
                  <a:cubicBezTo>
                    <a:pt x="149788" y="1051780"/>
                    <a:pt x="305720" y="877674"/>
                    <a:pt x="479906" y="724798"/>
                  </a:cubicBezTo>
                  <a:cubicBezTo>
                    <a:pt x="726952" y="507989"/>
                    <a:pt x="1010669" y="333803"/>
                    <a:pt x="1322452" y="209315"/>
                  </a:cubicBezTo>
                  <a:cubicBezTo>
                    <a:pt x="2018475" y="-68532"/>
                    <a:pt x="2778591" y="-69497"/>
                    <a:pt x="3472524" y="204811"/>
                  </a:cubicBezTo>
                  <a:cubicBezTo>
                    <a:pt x="3516754" y="222342"/>
                    <a:pt x="3538065" y="272684"/>
                    <a:pt x="3519327" y="316352"/>
                  </a:cubicBezTo>
                  <a:lnTo>
                    <a:pt x="3519327" y="316352"/>
                  </a:lnTo>
                  <a:close/>
                </a:path>
              </a:pathLst>
            </a:custGeom>
            <a:solidFill>
              <a:srgbClr val="3B67AE"/>
            </a:solidFill>
            <a:ln w="8040"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5C792570-19B1-4A26-8844-BFD8EC8F0BBE}"/>
                </a:ext>
              </a:extLst>
            </p:cNvPr>
            <p:cNvSpPr/>
            <p:nvPr/>
          </p:nvSpPr>
          <p:spPr>
            <a:xfrm>
              <a:off x="5931037" y="1803309"/>
              <a:ext cx="1223654" cy="3586430"/>
            </a:xfrm>
            <a:custGeom>
              <a:avLst/>
              <a:gdLst>
                <a:gd name="connsiteX0" fmla="*/ 397085 w 1223654"/>
                <a:gd name="connsiteY0" fmla="*/ 9246 h 3586430"/>
                <a:gd name="connsiteX1" fmla="*/ 434882 w 1223654"/>
                <a:gd name="connsiteY1" fmla="*/ 119822 h 3586430"/>
                <a:gd name="connsiteX2" fmla="*/ 301387 w 1223654"/>
                <a:gd name="connsiteY2" fmla="*/ 2142672 h 3586430"/>
                <a:gd name="connsiteX3" fmla="*/ 1192586 w 1223654"/>
                <a:gd name="connsiteY3" fmla="*/ 3438135 h 3586430"/>
                <a:gd name="connsiteX4" fmla="*/ 1206739 w 1223654"/>
                <a:gd name="connsiteY4" fmla="*/ 3553375 h 3586430"/>
                <a:gd name="connsiteX5" fmla="*/ 1206739 w 1223654"/>
                <a:gd name="connsiteY5" fmla="*/ 3553375 h 3586430"/>
                <a:gd name="connsiteX6" fmla="*/ 1087720 w 1223654"/>
                <a:gd name="connsiteY6" fmla="*/ 3567850 h 3586430"/>
                <a:gd name="connsiteX7" fmla="*/ 600383 w 1223654"/>
                <a:gd name="connsiteY7" fmla="*/ 3069174 h 3586430"/>
                <a:gd name="connsiteX8" fmla="*/ 142721 w 1223654"/>
                <a:gd name="connsiteY8" fmla="*/ 2193898 h 3586430"/>
                <a:gd name="connsiteX9" fmla="*/ 282649 w 1223654"/>
                <a:gd name="connsiteY9" fmla="*/ 48330 h 3586430"/>
                <a:gd name="connsiteX10" fmla="*/ 397085 w 1223654"/>
                <a:gd name="connsiteY10" fmla="*/ 9246 h 3586430"/>
                <a:gd name="connsiteX11" fmla="*/ 397085 w 1223654"/>
                <a:gd name="connsiteY11" fmla="*/ 9246 h 358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54" h="3586430">
                  <a:moveTo>
                    <a:pt x="397085" y="9246"/>
                  </a:moveTo>
                  <a:cubicBezTo>
                    <a:pt x="437455" y="29914"/>
                    <a:pt x="454343" y="78889"/>
                    <a:pt x="434882" y="119822"/>
                  </a:cubicBezTo>
                  <a:cubicBezTo>
                    <a:pt x="144570" y="731003"/>
                    <a:pt x="77421" y="1449544"/>
                    <a:pt x="301387" y="2142672"/>
                  </a:cubicBezTo>
                  <a:cubicBezTo>
                    <a:pt x="467371" y="2656225"/>
                    <a:pt x="774731" y="3102548"/>
                    <a:pt x="1192586" y="3438135"/>
                  </a:cubicBezTo>
                  <a:cubicBezTo>
                    <a:pt x="1227728" y="3466362"/>
                    <a:pt x="1233921" y="3517427"/>
                    <a:pt x="1206739" y="3553375"/>
                  </a:cubicBezTo>
                  <a:lnTo>
                    <a:pt x="1206739" y="3553375"/>
                  </a:lnTo>
                  <a:cubicBezTo>
                    <a:pt x="1178271" y="3591010"/>
                    <a:pt x="1124471" y="3597444"/>
                    <a:pt x="1087720" y="3567850"/>
                  </a:cubicBezTo>
                  <a:cubicBezTo>
                    <a:pt x="904446" y="3420603"/>
                    <a:pt x="741196" y="3253252"/>
                    <a:pt x="600383" y="3069174"/>
                  </a:cubicBezTo>
                  <a:cubicBezTo>
                    <a:pt x="400623" y="2808135"/>
                    <a:pt x="245898" y="2513321"/>
                    <a:pt x="142721" y="2193898"/>
                  </a:cubicBezTo>
                  <a:cubicBezTo>
                    <a:pt x="-87759" y="1480746"/>
                    <a:pt x="-37658" y="722318"/>
                    <a:pt x="282649" y="48330"/>
                  </a:cubicBezTo>
                  <a:cubicBezTo>
                    <a:pt x="303075" y="5467"/>
                    <a:pt x="354785" y="-12467"/>
                    <a:pt x="397085" y="9246"/>
                  </a:cubicBezTo>
                  <a:lnTo>
                    <a:pt x="397085" y="9246"/>
                  </a:lnTo>
                  <a:close/>
                </a:path>
              </a:pathLst>
            </a:custGeom>
            <a:solidFill>
              <a:srgbClr val="3B67AE"/>
            </a:solidFill>
            <a:ln w="8040" cap="flat">
              <a:noFill/>
              <a:prstDash val="solid"/>
              <a:miter/>
            </a:ln>
          </p:spPr>
          <p:txBody>
            <a:bodyPr rtlCol="0" anchor="ctr"/>
            <a:lstStyle/>
            <a:p>
              <a:endParaRPr lang="pt-BR"/>
            </a:p>
          </p:txBody>
        </p:sp>
        <p:sp>
          <p:nvSpPr>
            <p:cNvPr id="11" name="Forma Livre: Forma 10">
              <a:extLst>
                <a:ext uri="{FF2B5EF4-FFF2-40B4-BE49-F238E27FC236}">
                  <a16:creationId xmlns:a16="http://schemas.microsoft.com/office/drawing/2014/main" id="{583C844D-C96A-4364-9F10-FFC2C39C2609}"/>
                </a:ext>
              </a:extLst>
            </p:cNvPr>
            <p:cNvSpPr/>
            <p:nvPr/>
          </p:nvSpPr>
          <p:spPr>
            <a:xfrm>
              <a:off x="6457318" y="711106"/>
              <a:ext cx="4778282" cy="4778911"/>
            </a:xfrm>
            <a:custGeom>
              <a:avLst/>
              <a:gdLst>
                <a:gd name="connsiteX0" fmla="*/ 2389755 w 4778282"/>
                <a:gd name="connsiteY0" fmla="*/ 4778911 h 4778911"/>
                <a:gd name="connsiteX1" fmla="*/ 1592164 w 4778282"/>
                <a:gd name="connsiteY1" fmla="*/ 4640994 h 4778911"/>
                <a:gd name="connsiteX2" fmla="*/ 233813 w 4778282"/>
                <a:gd name="connsiteY2" fmla="*/ 3417666 h 4778911"/>
                <a:gd name="connsiteX3" fmla="*/ 138356 w 4778282"/>
                <a:gd name="connsiteY3" fmla="*/ 1592164 h 4778911"/>
                <a:gd name="connsiteX4" fmla="*/ 1361684 w 4778282"/>
                <a:gd name="connsiteY4" fmla="*/ 233813 h 4778911"/>
                <a:gd name="connsiteX5" fmla="*/ 3187186 w 4778282"/>
                <a:gd name="connsiteY5" fmla="*/ 138356 h 4778911"/>
                <a:gd name="connsiteX6" fmla="*/ 4778268 w 4778282"/>
                <a:gd name="connsiteY6" fmla="*/ 2340539 h 4778911"/>
                <a:gd name="connsiteX7" fmla="*/ 4709269 w 4778282"/>
                <a:gd name="connsiteY7" fmla="*/ 2409941 h 4778911"/>
                <a:gd name="connsiteX8" fmla="*/ 4709269 w 4778282"/>
                <a:gd name="connsiteY8" fmla="*/ 2409941 h 4778911"/>
                <a:gd name="connsiteX9" fmla="*/ 4641557 w 4778282"/>
                <a:gd name="connsiteY9" fmla="*/ 2342630 h 4778911"/>
                <a:gd name="connsiteX10" fmla="*/ 3141589 w 4778282"/>
                <a:gd name="connsiteY10" fmla="*/ 267267 h 4778911"/>
                <a:gd name="connsiteX11" fmla="*/ 1420550 w 4778282"/>
                <a:gd name="connsiteY11" fmla="*/ 357256 h 4778911"/>
                <a:gd name="connsiteX12" fmla="*/ 267267 w 4778282"/>
                <a:gd name="connsiteY12" fmla="*/ 1637842 h 4778911"/>
                <a:gd name="connsiteX13" fmla="*/ 1637841 w 4778282"/>
                <a:gd name="connsiteY13" fmla="*/ 4512163 h 4778911"/>
                <a:gd name="connsiteX14" fmla="*/ 2924217 w 4778282"/>
                <a:gd name="connsiteY14" fmla="*/ 4577302 h 4778911"/>
                <a:gd name="connsiteX15" fmla="*/ 3006807 w 4778282"/>
                <a:gd name="connsiteY15" fmla="*/ 4625312 h 4778911"/>
                <a:gd name="connsiteX16" fmla="*/ 3006807 w 4778282"/>
                <a:gd name="connsiteY16" fmla="*/ 4625312 h 4778911"/>
                <a:gd name="connsiteX17" fmla="*/ 2957672 w 4778282"/>
                <a:gd name="connsiteY17" fmla="*/ 4709832 h 4778911"/>
                <a:gd name="connsiteX18" fmla="*/ 2389755 w 4778282"/>
                <a:gd name="connsiteY18" fmla="*/ 4778911 h 477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78282" h="4778911">
                  <a:moveTo>
                    <a:pt x="2389755" y="4778911"/>
                  </a:moveTo>
                  <a:cubicBezTo>
                    <a:pt x="2120353" y="4778911"/>
                    <a:pt x="1851433" y="4732832"/>
                    <a:pt x="1592164" y="4640994"/>
                  </a:cubicBezTo>
                  <a:cubicBezTo>
                    <a:pt x="990793" y="4427965"/>
                    <a:pt x="508443" y="3993543"/>
                    <a:pt x="233813" y="3417666"/>
                  </a:cubicBezTo>
                  <a:cubicBezTo>
                    <a:pt x="-40816" y="2841788"/>
                    <a:pt x="-74672" y="2193454"/>
                    <a:pt x="138356" y="1592164"/>
                  </a:cubicBezTo>
                  <a:cubicBezTo>
                    <a:pt x="351385" y="990793"/>
                    <a:pt x="785807" y="508362"/>
                    <a:pt x="1361684" y="233813"/>
                  </a:cubicBezTo>
                  <a:cubicBezTo>
                    <a:pt x="1937562" y="-40816"/>
                    <a:pt x="2585896" y="-74672"/>
                    <a:pt x="3187186" y="138356"/>
                  </a:cubicBezTo>
                  <a:cubicBezTo>
                    <a:pt x="4125993" y="470887"/>
                    <a:pt x="4758003" y="1350184"/>
                    <a:pt x="4778268" y="2340539"/>
                  </a:cubicBezTo>
                  <a:cubicBezTo>
                    <a:pt x="4779072" y="2378899"/>
                    <a:pt x="4747629" y="2410262"/>
                    <a:pt x="4709269" y="2409941"/>
                  </a:cubicBezTo>
                  <a:lnTo>
                    <a:pt x="4709269" y="2409941"/>
                  </a:lnTo>
                  <a:cubicBezTo>
                    <a:pt x="4672116" y="2409619"/>
                    <a:pt x="4642361" y="2379703"/>
                    <a:pt x="4641557" y="2342630"/>
                  </a:cubicBezTo>
                  <a:cubicBezTo>
                    <a:pt x="4622176" y="1409292"/>
                    <a:pt x="4026354" y="580739"/>
                    <a:pt x="3141589" y="267267"/>
                  </a:cubicBezTo>
                  <a:cubicBezTo>
                    <a:pt x="2574638" y="66462"/>
                    <a:pt x="1963456" y="98388"/>
                    <a:pt x="1420550" y="357256"/>
                  </a:cubicBezTo>
                  <a:cubicBezTo>
                    <a:pt x="877645" y="616123"/>
                    <a:pt x="468073" y="1070890"/>
                    <a:pt x="267267" y="1637842"/>
                  </a:cubicBezTo>
                  <a:cubicBezTo>
                    <a:pt x="-147290" y="2808173"/>
                    <a:pt x="467510" y="4097605"/>
                    <a:pt x="1637841" y="4512163"/>
                  </a:cubicBezTo>
                  <a:cubicBezTo>
                    <a:pt x="2054571" y="4659811"/>
                    <a:pt x="2497838" y="4682007"/>
                    <a:pt x="2924217" y="4577302"/>
                  </a:cubicBezTo>
                  <a:cubicBezTo>
                    <a:pt x="2960325" y="4568456"/>
                    <a:pt x="2996916" y="4589526"/>
                    <a:pt x="3006807" y="4625312"/>
                  </a:cubicBezTo>
                  <a:lnTo>
                    <a:pt x="3006807" y="4625312"/>
                  </a:lnTo>
                  <a:cubicBezTo>
                    <a:pt x="3017020" y="4662304"/>
                    <a:pt x="2994905" y="4700664"/>
                    <a:pt x="2957672" y="4709832"/>
                  </a:cubicBezTo>
                  <a:cubicBezTo>
                    <a:pt x="2770377" y="4755912"/>
                    <a:pt x="2579945" y="4778911"/>
                    <a:pt x="2389755" y="4778911"/>
                  </a:cubicBezTo>
                  <a:close/>
                </a:path>
              </a:pathLst>
            </a:custGeom>
            <a:solidFill>
              <a:srgbClr val="DABC00"/>
            </a:solidFill>
            <a:ln w="8040" cap="flat">
              <a:noFill/>
              <a:prstDash val="solid"/>
              <a:miter/>
            </a:ln>
          </p:spPr>
          <p:txBody>
            <a:bodyPr rtlCol="0" anchor="ctr"/>
            <a:lstStyle/>
            <a:p>
              <a:endParaRPr lang="pt-BR"/>
            </a:p>
          </p:txBody>
        </p:sp>
      </p:grpSp>
    </p:spTree>
    <p:extLst>
      <p:ext uri="{BB962C8B-B14F-4D97-AF65-F5344CB8AC3E}">
        <p14:creationId xmlns:p14="http://schemas.microsoft.com/office/powerpoint/2010/main" val="227694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Layout Personalizado">
    <p:spTree>
      <p:nvGrpSpPr>
        <p:cNvPr id="1" name=""/>
        <p:cNvGrpSpPr/>
        <p:nvPr/>
      </p:nvGrpSpPr>
      <p:grpSpPr>
        <a:xfrm>
          <a:off x="0" y="0"/>
          <a:ext cx="0" cy="0"/>
          <a:chOff x="0" y="0"/>
          <a:chExt cx="0" cy="0"/>
        </a:xfrm>
      </p:grpSpPr>
      <p:grpSp>
        <p:nvGrpSpPr>
          <p:cNvPr id="2" name="Gráfico 4">
            <a:extLst>
              <a:ext uri="{FF2B5EF4-FFF2-40B4-BE49-F238E27FC236}">
                <a16:creationId xmlns:a16="http://schemas.microsoft.com/office/drawing/2014/main" id="{90100C7E-6E9B-4366-93D3-45215D5743DA}"/>
              </a:ext>
            </a:extLst>
          </p:cNvPr>
          <p:cNvGrpSpPr/>
          <p:nvPr/>
        </p:nvGrpSpPr>
        <p:grpSpPr>
          <a:xfrm>
            <a:off x="5931015" y="184642"/>
            <a:ext cx="5830348" cy="5830348"/>
            <a:chOff x="5931015" y="184642"/>
            <a:chExt cx="5830348" cy="5830348"/>
          </a:xfrm>
        </p:grpSpPr>
        <p:sp>
          <p:nvSpPr>
            <p:cNvPr id="3" name="Forma Livre: Forma 2">
              <a:extLst>
                <a:ext uri="{FF2B5EF4-FFF2-40B4-BE49-F238E27FC236}">
                  <a16:creationId xmlns:a16="http://schemas.microsoft.com/office/drawing/2014/main" id="{3DB0F103-33BC-4D81-AC29-7E6B31A75175}"/>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4" name="Forma Livre: Forma 3">
              <a:extLst>
                <a:ext uri="{FF2B5EF4-FFF2-40B4-BE49-F238E27FC236}">
                  <a16:creationId xmlns:a16="http://schemas.microsoft.com/office/drawing/2014/main" id="{9B374123-72FB-448D-9949-77887ED764D2}"/>
                </a:ext>
              </a:extLst>
            </p:cNvPr>
            <p:cNvSpPr/>
            <p:nvPr/>
          </p:nvSpPr>
          <p:spPr>
            <a:xfrm>
              <a:off x="5931015" y="184642"/>
              <a:ext cx="8041" cy="8041"/>
            </a:xfrm>
            <a:custGeom>
              <a:avLst/>
              <a:gdLst/>
              <a:ahLst/>
              <a:cxnLst/>
              <a:rect l="l" t="t" r="r" b="b"/>
              <a:pathLst>
                <a:path w="8041" h="8041"/>
              </a:pathLst>
            </a:custGeom>
            <a:solidFill>
              <a:srgbClr val="00973A"/>
            </a:solidFill>
            <a:ln w="8040"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49FCDF9D-953C-46EF-8589-1E8752BA906B}"/>
                </a:ext>
              </a:extLst>
            </p:cNvPr>
            <p:cNvSpPr/>
            <p:nvPr/>
          </p:nvSpPr>
          <p:spPr>
            <a:xfrm>
              <a:off x="7363034" y="4951952"/>
              <a:ext cx="3634924" cy="1064515"/>
            </a:xfrm>
            <a:custGeom>
              <a:avLst/>
              <a:gdLst>
                <a:gd name="connsiteX0" fmla="*/ 12218 w 3634924"/>
                <a:gd name="connsiteY0" fmla="*/ 565086 h 1064515"/>
                <a:gd name="connsiteX1" fmla="*/ 125287 w 3634924"/>
                <a:gd name="connsiteY1" fmla="*/ 535572 h 1064515"/>
                <a:gd name="connsiteX2" fmla="*/ 2132616 w 3634924"/>
                <a:gd name="connsiteY2" fmla="*/ 818887 h 1064515"/>
                <a:gd name="connsiteX3" fmla="*/ 3490725 w 3634924"/>
                <a:gd name="connsiteY3" fmla="*/ 26362 h 1064515"/>
                <a:gd name="connsiteX4" fmla="*/ 3606688 w 3634924"/>
                <a:gd name="connsiteY4" fmla="*/ 20813 h 1064515"/>
                <a:gd name="connsiteX5" fmla="*/ 3606688 w 3634924"/>
                <a:gd name="connsiteY5" fmla="*/ 20813 h 1064515"/>
                <a:gd name="connsiteX6" fmla="*/ 3612318 w 3634924"/>
                <a:gd name="connsiteY6" fmla="*/ 140636 h 1064515"/>
                <a:gd name="connsiteX7" fmla="*/ 3078820 w 3634924"/>
                <a:gd name="connsiteY7" fmla="*/ 589613 h 1064515"/>
                <a:gd name="connsiteX8" fmla="*/ 2172021 w 3634924"/>
                <a:gd name="connsiteY8" fmla="*/ 981010 h 1064515"/>
                <a:gd name="connsiteX9" fmla="*/ 42777 w 3634924"/>
                <a:gd name="connsiteY9" fmla="*/ 682095 h 1064515"/>
                <a:gd name="connsiteX10" fmla="*/ 12218 w 3634924"/>
                <a:gd name="connsiteY10" fmla="*/ 565086 h 1064515"/>
                <a:gd name="connsiteX11" fmla="*/ 12218 w 3634924"/>
                <a:gd name="connsiteY11" fmla="*/ 565086 h 10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4924" h="1064515">
                  <a:moveTo>
                    <a:pt x="12218" y="565086"/>
                  </a:moveTo>
                  <a:cubicBezTo>
                    <a:pt x="35781" y="526404"/>
                    <a:pt x="85882" y="513135"/>
                    <a:pt x="125287" y="535572"/>
                  </a:cubicBezTo>
                  <a:cubicBezTo>
                    <a:pt x="713227" y="870515"/>
                    <a:pt x="1424851" y="990822"/>
                    <a:pt x="2132616" y="818887"/>
                  </a:cubicBezTo>
                  <a:cubicBezTo>
                    <a:pt x="2657106" y="691504"/>
                    <a:pt x="3124981" y="418161"/>
                    <a:pt x="3490725" y="26362"/>
                  </a:cubicBezTo>
                  <a:cubicBezTo>
                    <a:pt x="3521445" y="-6530"/>
                    <a:pt x="3572832" y="-8942"/>
                    <a:pt x="3606688" y="20813"/>
                  </a:cubicBezTo>
                  <a:lnTo>
                    <a:pt x="3606688" y="20813"/>
                  </a:lnTo>
                  <a:cubicBezTo>
                    <a:pt x="3642073" y="51935"/>
                    <a:pt x="3644485" y="106137"/>
                    <a:pt x="3612318" y="140636"/>
                  </a:cubicBezTo>
                  <a:cubicBezTo>
                    <a:pt x="3451882" y="312491"/>
                    <a:pt x="3272871" y="462793"/>
                    <a:pt x="3078820" y="589613"/>
                  </a:cubicBezTo>
                  <a:cubicBezTo>
                    <a:pt x="2803628" y="769429"/>
                    <a:pt x="2498198" y="901798"/>
                    <a:pt x="2172021" y="981010"/>
                  </a:cubicBezTo>
                  <a:cubicBezTo>
                    <a:pt x="1443750" y="1157931"/>
                    <a:pt x="691112" y="1051618"/>
                    <a:pt x="42777" y="682095"/>
                  </a:cubicBezTo>
                  <a:cubicBezTo>
                    <a:pt x="1523" y="658532"/>
                    <a:pt x="-12470" y="605697"/>
                    <a:pt x="12218" y="565086"/>
                  </a:cubicBezTo>
                  <a:lnTo>
                    <a:pt x="12218" y="565086"/>
                  </a:lnTo>
                  <a:close/>
                </a:path>
              </a:pathLst>
            </a:custGeom>
            <a:solidFill>
              <a:srgbClr val="00973A"/>
            </a:solidFill>
            <a:ln w="8040" cap="flat">
              <a:noFill/>
              <a:prstDash val="solid"/>
              <a:miter/>
            </a:ln>
          </p:spPr>
          <p:txBody>
            <a:bodyPr rtlCol="0" anchor="ctr"/>
            <a:lstStyle/>
            <a:p>
              <a:endParaRPr lang="pt-BR"/>
            </a:p>
          </p:txBody>
        </p:sp>
        <p:sp>
          <p:nvSpPr>
            <p:cNvPr id="7" name="Forma Livre: Forma 6">
              <a:extLst>
                <a:ext uri="{FF2B5EF4-FFF2-40B4-BE49-F238E27FC236}">
                  <a16:creationId xmlns:a16="http://schemas.microsoft.com/office/drawing/2014/main" id="{AE97677F-2E57-47B6-B664-271C20BC1BEF}"/>
                </a:ext>
              </a:extLst>
            </p:cNvPr>
            <p:cNvSpPr/>
            <p:nvPr/>
          </p:nvSpPr>
          <p:spPr>
            <a:xfrm>
              <a:off x="10832763" y="1084477"/>
              <a:ext cx="929649" cy="3662366"/>
            </a:xfrm>
            <a:custGeom>
              <a:avLst/>
              <a:gdLst>
                <a:gd name="connsiteX0" fmla="*/ 326184 w 929649"/>
                <a:gd name="connsiteY0" fmla="*/ 3647032 h 3662366"/>
                <a:gd name="connsiteX1" fmla="*/ 304391 w 929649"/>
                <a:gd name="connsiteY1" fmla="*/ 3532274 h 3662366"/>
                <a:gd name="connsiteX2" fmla="*/ 721924 w 929649"/>
                <a:gd name="connsiteY2" fmla="*/ 1548508 h 3662366"/>
                <a:gd name="connsiteX3" fmla="*/ 22443 w 929649"/>
                <a:gd name="connsiteY3" fmla="*/ 140218 h 3662366"/>
                <a:gd name="connsiteX4" fmla="*/ 24695 w 929649"/>
                <a:gd name="connsiteY4" fmla="*/ 24174 h 3662366"/>
                <a:gd name="connsiteX5" fmla="*/ 24695 w 929649"/>
                <a:gd name="connsiteY5" fmla="*/ 24174 h 3662366"/>
                <a:gd name="connsiteX6" fmla="*/ 144599 w 929649"/>
                <a:gd name="connsiteY6" fmla="*/ 26586 h 3662366"/>
                <a:gd name="connsiteX7" fmla="*/ 556744 w 929649"/>
                <a:gd name="connsiteY7" fmla="*/ 589034 h 3662366"/>
                <a:gd name="connsiteX8" fmla="*/ 886380 w 929649"/>
                <a:gd name="connsiteY8" fmla="*/ 1520121 h 3662366"/>
                <a:gd name="connsiteX9" fmla="*/ 445123 w 929649"/>
                <a:gd name="connsiteY9" fmla="*/ 3624434 h 3662366"/>
                <a:gd name="connsiteX10" fmla="*/ 326184 w 929649"/>
                <a:gd name="connsiteY10" fmla="*/ 3647032 h 3662366"/>
                <a:gd name="connsiteX11" fmla="*/ 326184 w 929649"/>
                <a:gd name="connsiteY11" fmla="*/ 3647032 h 366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9649" h="3662366">
                  <a:moveTo>
                    <a:pt x="326184" y="3647032"/>
                  </a:moveTo>
                  <a:cubicBezTo>
                    <a:pt x="289191" y="3620896"/>
                    <a:pt x="279381" y="3570071"/>
                    <a:pt x="304391" y="3532274"/>
                  </a:cubicBezTo>
                  <a:cubicBezTo>
                    <a:pt x="678016" y="2968218"/>
                    <a:pt x="845929" y="2266245"/>
                    <a:pt x="721924" y="1548508"/>
                  </a:cubicBezTo>
                  <a:cubicBezTo>
                    <a:pt x="630086" y="1016620"/>
                    <a:pt x="388750" y="531454"/>
                    <a:pt x="22443" y="140218"/>
                  </a:cubicBezTo>
                  <a:cubicBezTo>
                    <a:pt x="-8357" y="107327"/>
                    <a:pt x="-7312" y="55859"/>
                    <a:pt x="24695" y="24174"/>
                  </a:cubicBezTo>
                  <a:lnTo>
                    <a:pt x="24695" y="24174"/>
                  </a:lnTo>
                  <a:cubicBezTo>
                    <a:pt x="58149" y="-9039"/>
                    <a:pt x="112351" y="-7833"/>
                    <a:pt x="144599" y="26586"/>
                  </a:cubicBezTo>
                  <a:cubicBezTo>
                    <a:pt x="305275" y="198200"/>
                    <a:pt x="443274" y="386862"/>
                    <a:pt x="556744" y="589034"/>
                  </a:cubicBezTo>
                  <a:cubicBezTo>
                    <a:pt x="717662" y="875646"/>
                    <a:pt x="829202" y="1189359"/>
                    <a:pt x="886380" y="1520121"/>
                  </a:cubicBezTo>
                  <a:cubicBezTo>
                    <a:pt x="1013924" y="2258605"/>
                    <a:pt x="857349" y="3002396"/>
                    <a:pt x="445123" y="3624434"/>
                  </a:cubicBezTo>
                  <a:cubicBezTo>
                    <a:pt x="418746" y="3664000"/>
                    <a:pt x="365026" y="3674454"/>
                    <a:pt x="326184" y="3647032"/>
                  </a:cubicBezTo>
                  <a:lnTo>
                    <a:pt x="326184" y="3647032"/>
                  </a:lnTo>
                  <a:close/>
                </a:path>
              </a:pathLst>
            </a:custGeom>
            <a:solidFill>
              <a:srgbClr val="00973A"/>
            </a:solidFill>
            <a:ln w="8040"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313C51E-3D24-4037-B730-EB8EA3CE60E7}"/>
                </a:ext>
              </a:extLst>
            </p:cNvPr>
            <p:cNvSpPr/>
            <p:nvPr/>
          </p:nvSpPr>
          <p:spPr>
            <a:xfrm>
              <a:off x="6443795" y="184657"/>
              <a:ext cx="3526139" cy="1376017"/>
            </a:xfrm>
            <a:custGeom>
              <a:avLst/>
              <a:gdLst>
                <a:gd name="connsiteX0" fmla="*/ 3519327 w 3526139"/>
                <a:gd name="connsiteY0" fmla="*/ 316352 h 1376017"/>
                <a:gd name="connsiteX1" fmla="*/ 3411566 w 3526139"/>
                <a:gd name="connsiteY1" fmla="*/ 361467 h 1376017"/>
                <a:gd name="connsiteX2" fmla="*/ 1384294 w 3526139"/>
                <a:gd name="connsiteY2" fmla="*/ 364281 h 1376017"/>
                <a:gd name="connsiteX3" fmla="*/ 151638 w 3526139"/>
                <a:gd name="connsiteY3" fmla="*/ 1340483 h 1376017"/>
                <a:gd name="connsiteX4" fmla="*/ 37604 w 3526139"/>
                <a:gd name="connsiteY4" fmla="*/ 1362356 h 1376017"/>
                <a:gd name="connsiteX5" fmla="*/ 37604 w 3526139"/>
                <a:gd name="connsiteY5" fmla="*/ 1362356 h 1376017"/>
                <a:gd name="connsiteX6" fmla="*/ 15167 w 3526139"/>
                <a:gd name="connsiteY6" fmla="*/ 1244543 h 1376017"/>
                <a:gd name="connsiteX7" fmla="*/ 479906 w 3526139"/>
                <a:gd name="connsiteY7" fmla="*/ 724798 h 1376017"/>
                <a:gd name="connsiteX8" fmla="*/ 1322452 w 3526139"/>
                <a:gd name="connsiteY8" fmla="*/ 209315 h 1376017"/>
                <a:gd name="connsiteX9" fmla="*/ 3472524 w 3526139"/>
                <a:gd name="connsiteY9" fmla="*/ 204811 h 1376017"/>
                <a:gd name="connsiteX10" fmla="*/ 3519327 w 3526139"/>
                <a:gd name="connsiteY10" fmla="*/ 316352 h 1376017"/>
                <a:gd name="connsiteX11" fmla="*/ 3519327 w 3526139"/>
                <a:gd name="connsiteY11" fmla="*/ 316352 h 137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6139" h="1376017">
                  <a:moveTo>
                    <a:pt x="3519327" y="316352"/>
                  </a:moveTo>
                  <a:cubicBezTo>
                    <a:pt x="3501474" y="358009"/>
                    <a:pt x="3453706" y="378113"/>
                    <a:pt x="3411566" y="361467"/>
                  </a:cubicBezTo>
                  <a:cubicBezTo>
                    <a:pt x="2782291" y="112893"/>
                    <a:pt x="2060775" y="94155"/>
                    <a:pt x="1384294" y="364281"/>
                  </a:cubicBezTo>
                  <a:cubicBezTo>
                    <a:pt x="883045" y="564363"/>
                    <a:pt x="458354" y="900995"/>
                    <a:pt x="151638" y="1340483"/>
                  </a:cubicBezTo>
                  <a:cubicBezTo>
                    <a:pt x="125823" y="1377395"/>
                    <a:pt x="75320" y="1387045"/>
                    <a:pt x="37604" y="1362356"/>
                  </a:cubicBezTo>
                  <a:lnTo>
                    <a:pt x="37604" y="1362356"/>
                  </a:lnTo>
                  <a:cubicBezTo>
                    <a:pt x="-1801" y="1336542"/>
                    <a:pt x="-11853" y="1283225"/>
                    <a:pt x="15167" y="1244543"/>
                  </a:cubicBezTo>
                  <a:cubicBezTo>
                    <a:pt x="149788" y="1051780"/>
                    <a:pt x="305720" y="877674"/>
                    <a:pt x="479906" y="724798"/>
                  </a:cubicBezTo>
                  <a:cubicBezTo>
                    <a:pt x="726952" y="507989"/>
                    <a:pt x="1010669" y="333803"/>
                    <a:pt x="1322452" y="209315"/>
                  </a:cubicBezTo>
                  <a:cubicBezTo>
                    <a:pt x="2018475" y="-68532"/>
                    <a:pt x="2778591" y="-69497"/>
                    <a:pt x="3472524" y="204811"/>
                  </a:cubicBezTo>
                  <a:cubicBezTo>
                    <a:pt x="3516754" y="222342"/>
                    <a:pt x="3538065" y="272684"/>
                    <a:pt x="3519327" y="316352"/>
                  </a:cubicBezTo>
                  <a:lnTo>
                    <a:pt x="3519327" y="316352"/>
                  </a:lnTo>
                  <a:close/>
                </a:path>
              </a:pathLst>
            </a:custGeom>
            <a:solidFill>
              <a:srgbClr val="3B67AE"/>
            </a:solidFill>
            <a:ln w="8040"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AF09B7C6-9C05-4982-B726-2C952D4F9FEA}"/>
                </a:ext>
              </a:extLst>
            </p:cNvPr>
            <p:cNvSpPr/>
            <p:nvPr/>
          </p:nvSpPr>
          <p:spPr>
            <a:xfrm>
              <a:off x="5931037" y="1803309"/>
              <a:ext cx="1223654" cy="3586430"/>
            </a:xfrm>
            <a:custGeom>
              <a:avLst/>
              <a:gdLst>
                <a:gd name="connsiteX0" fmla="*/ 397085 w 1223654"/>
                <a:gd name="connsiteY0" fmla="*/ 9246 h 3586430"/>
                <a:gd name="connsiteX1" fmla="*/ 434882 w 1223654"/>
                <a:gd name="connsiteY1" fmla="*/ 119822 h 3586430"/>
                <a:gd name="connsiteX2" fmla="*/ 301387 w 1223654"/>
                <a:gd name="connsiteY2" fmla="*/ 2142672 h 3586430"/>
                <a:gd name="connsiteX3" fmla="*/ 1192586 w 1223654"/>
                <a:gd name="connsiteY3" fmla="*/ 3438135 h 3586430"/>
                <a:gd name="connsiteX4" fmla="*/ 1206739 w 1223654"/>
                <a:gd name="connsiteY4" fmla="*/ 3553375 h 3586430"/>
                <a:gd name="connsiteX5" fmla="*/ 1206739 w 1223654"/>
                <a:gd name="connsiteY5" fmla="*/ 3553375 h 3586430"/>
                <a:gd name="connsiteX6" fmla="*/ 1087720 w 1223654"/>
                <a:gd name="connsiteY6" fmla="*/ 3567850 h 3586430"/>
                <a:gd name="connsiteX7" fmla="*/ 600383 w 1223654"/>
                <a:gd name="connsiteY7" fmla="*/ 3069174 h 3586430"/>
                <a:gd name="connsiteX8" fmla="*/ 142721 w 1223654"/>
                <a:gd name="connsiteY8" fmla="*/ 2193898 h 3586430"/>
                <a:gd name="connsiteX9" fmla="*/ 282649 w 1223654"/>
                <a:gd name="connsiteY9" fmla="*/ 48330 h 3586430"/>
                <a:gd name="connsiteX10" fmla="*/ 397085 w 1223654"/>
                <a:gd name="connsiteY10" fmla="*/ 9246 h 3586430"/>
                <a:gd name="connsiteX11" fmla="*/ 397085 w 1223654"/>
                <a:gd name="connsiteY11" fmla="*/ 9246 h 358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654" h="3586430">
                  <a:moveTo>
                    <a:pt x="397085" y="9246"/>
                  </a:moveTo>
                  <a:cubicBezTo>
                    <a:pt x="437455" y="29914"/>
                    <a:pt x="454343" y="78889"/>
                    <a:pt x="434882" y="119822"/>
                  </a:cubicBezTo>
                  <a:cubicBezTo>
                    <a:pt x="144570" y="731003"/>
                    <a:pt x="77421" y="1449544"/>
                    <a:pt x="301387" y="2142672"/>
                  </a:cubicBezTo>
                  <a:cubicBezTo>
                    <a:pt x="467371" y="2656225"/>
                    <a:pt x="774731" y="3102548"/>
                    <a:pt x="1192586" y="3438135"/>
                  </a:cubicBezTo>
                  <a:cubicBezTo>
                    <a:pt x="1227728" y="3466362"/>
                    <a:pt x="1233921" y="3517427"/>
                    <a:pt x="1206739" y="3553375"/>
                  </a:cubicBezTo>
                  <a:lnTo>
                    <a:pt x="1206739" y="3553375"/>
                  </a:lnTo>
                  <a:cubicBezTo>
                    <a:pt x="1178271" y="3591010"/>
                    <a:pt x="1124471" y="3597444"/>
                    <a:pt x="1087720" y="3567850"/>
                  </a:cubicBezTo>
                  <a:cubicBezTo>
                    <a:pt x="904446" y="3420603"/>
                    <a:pt x="741196" y="3253252"/>
                    <a:pt x="600383" y="3069174"/>
                  </a:cubicBezTo>
                  <a:cubicBezTo>
                    <a:pt x="400623" y="2808135"/>
                    <a:pt x="245898" y="2513321"/>
                    <a:pt x="142721" y="2193898"/>
                  </a:cubicBezTo>
                  <a:cubicBezTo>
                    <a:pt x="-87759" y="1480746"/>
                    <a:pt x="-37658" y="722318"/>
                    <a:pt x="282649" y="48330"/>
                  </a:cubicBezTo>
                  <a:cubicBezTo>
                    <a:pt x="303075" y="5467"/>
                    <a:pt x="354785" y="-12467"/>
                    <a:pt x="397085" y="9246"/>
                  </a:cubicBezTo>
                  <a:lnTo>
                    <a:pt x="397085" y="9246"/>
                  </a:lnTo>
                  <a:close/>
                </a:path>
              </a:pathLst>
            </a:custGeom>
            <a:solidFill>
              <a:srgbClr val="3B67AE"/>
            </a:solidFill>
            <a:ln w="8040"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31C9CE33-67E9-43F6-9B33-034202799F11}"/>
                </a:ext>
              </a:extLst>
            </p:cNvPr>
            <p:cNvSpPr/>
            <p:nvPr/>
          </p:nvSpPr>
          <p:spPr>
            <a:xfrm>
              <a:off x="6457318" y="711106"/>
              <a:ext cx="4778282" cy="4778911"/>
            </a:xfrm>
            <a:custGeom>
              <a:avLst/>
              <a:gdLst>
                <a:gd name="connsiteX0" fmla="*/ 2389755 w 4778282"/>
                <a:gd name="connsiteY0" fmla="*/ 4778911 h 4778911"/>
                <a:gd name="connsiteX1" fmla="*/ 1592164 w 4778282"/>
                <a:gd name="connsiteY1" fmla="*/ 4640994 h 4778911"/>
                <a:gd name="connsiteX2" fmla="*/ 233813 w 4778282"/>
                <a:gd name="connsiteY2" fmla="*/ 3417666 h 4778911"/>
                <a:gd name="connsiteX3" fmla="*/ 138356 w 4778282"/>
                <a:gd name="connsiteY3" fmla="*/ 1592164 h 4778911"/>
                <a:gd name="connsiteX4" fmla="*/ 1361684 w 4778282"/>
                <a:gd name="connsiteY4" fmla="*/ 233813 h 4778911"/>
                <a:gd name="connsiteX5" fmla="*/ 3187186 w 4778282"/>
                <a:gd name="connsiteY5" fmla="*/ 138356 h 4778911"/>
                <a:gd name="connsiteX6" fmla="*/ 4778268 w 4778282"/>
                <a:gd name="connsiteY6" fmla="*/ 2340539 h 4778911"/>
                <a:gd name="connsiteX7" fmla="*/ 4709269 w 4778282"/>
                <a:gd name="connsiteY7" fmla="*/ 2409941 h 4778911"/>
                <a:gd name="connsiteX8" fmla="*/ 4709269 w 4778282"/>
                <a:gd name="connsiteY8" fmla="*/ 2409941 h 4778911"/>
                <a:gd name="connsiteX9" fmla="*/ 4641557 w 4778282"/>
                <a:gd name="connsiteY9" fmla="*/ 2342630 h 4778911"/>
                <a:gd name="connsiteX10" fmla="*/ 3141589 w 4778282"/>
                <a:gd name="connsiteY10" fmla="*/ 267267 h 4778911"/>
                <a:gd name="connsiteX11" fmla="*/ 1420550 w 4778282"/>
                <a:gd name="connsiteY11" fmla="*/ 357256 h 4778911"/>
                <a:gd name="connsiteX12" fmla="*/ 267267 w 4778282"/>
                <a:gd name="connsiteY12" fmla="*/ 1637842 h 4778911"/>
                <a:gd name="connsiteX13" fmla="*/ 1637841 w 4778282"/>
                <a:gd name="connsiteY13" fmla="*/ 4512163 h 4778911"/>
                <a:gd name="connsiteX14" fmla="*/ 2924217 w 4778282"/>
                <a:gd name="connsiteY14" fmla="*/ 4577302 h 4778911"/>
                <a:gd name="connsiteX15" fmla="*/ 3006807 w 4778282"/>
                <a:gd name="connsiteY15" fmla="*/ 4625312 h 4778911"/>
                <a:gd name="connsiteX16" fmla="*/ 3006807 w 4778282"/>
                <a:gd name="connsiteY16" fmla="*/ 4625312 h 4778911"/>
                <a:gd name="connsiteX17" fmla="*/ 2957672 w 4778282"/>
                <a:gd name="connsiteY17" fmla="*/ 4709832 h 4778911"/>
                <a:gd name="connsiteX18" fmla="*/ 2389755 w 4778282"/>
                <a:gd name="connsiteY18" fmla="*/ 4778911 h 477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78282" h="4778911">
                  <a:moveTo>
                    <a:pt x="2389755" y="4778911"/>
                  </a:moveTo>
                  <a:cubicBezTo>
                    <a:pt x="2120353" y="4778911"/>
                    <a:pt x="1851433" y="4732832"/>
                    <a:pt x="1592164" y="4640994"/>
                  </a:cubicBezTo>
                  <a:cubicBezTo>
                    <a:pt x="990793" y="4427965"/>
                    <a:pt x="508443" y="3993543"/>
                    <a:pt x="233813" y="3417666"/>
                  </a:cubicBezTo>
                  <a:cubicBezTo>
                    <a:pt x="-40816" y="2841788"/>
                    <a:pt x="-74672" y="2193454"/>
                    <a:pt x="138356" y="1592164"/>
                  </a:cubicBezTo>
                  <a:cubicBezTo>
                    <a:pt x="351385" y="990793"/>
                    <a:pt x="785807" y="508362"/>
                    <a:pt x="1361684" y="233813"/>
                  </a:cubicBezTo>
                  <a:cubicBezTo>
                    <a:pt x="1937562" y="-40816"/>
                    <a:pt x="2585896" y="-74672"/>
                    <a:pt x="3187186" y="138356"/>
                  </a:cubicBezTo>
                  <a:cubicBezTo>
                    <a:pt x="4125993" y="470887"/>
                    <a:pt x="4758003" y="1350184"/>
                    <a:pt x="4778268" y="2340539"/>
                  </a:cubicBezTo>
                  <a:cubicBezTo>
                    <a:pt x="4779072" y="2378899"/>
                    <a:pt x="4747629" y="2410262"/>
                    <a:pt x="4709269" y="2409941"/>
                  </a:cubicBezTo>
                  <a:lnTo>
                    <a:pt x="4709269" y="2409941"/>
                  </a:lnTo>
                  <a:cubicBezTo>
                    <a:pt x="4672116" y="2409619"/>
                    <a:pt x="4642361" y="2379703"/>
                    <a:pt x="4641557" y="2342630"/>
                  </a:cubicBezTo>
                  <a:cubicBezTo>
                    <a:pt x="4622176" y="1409292"/>
                    <a:pt x="4026354" y="580739"/>
                    <a:pt x="3141589" y="267267"/>
                  </a:cubicBezTo>
                  <a:cubicBezTo>
                    <a:pt x="2574638" y="66462"/>
                    <a:pt x="1963456" y="98388"/>
                    <a:pt x="1420550" y="357256"/>
                  </a:cubicBezTo>
                  <a:cubicBezTo>
                    <a:pt x="877645" y="616123"/>
                    <a:pt x="468073" y="1070890"/>
                    <a:pt x="267267" y="1637842"/>
                  </a:cubicBezTo>
                  <a:cubicBezTo>
                    <a:pt x="-147290" y="2808173"/>
                    <a:pt x="467510" y="4097605"/>
                    <a:pt x="1637841" y="4512163"/>
                  </a:cubicBezTo>
                  <a:cubicBezTo>
                    <a:pt x="2054571" y="4659811"/>
                    <a:pt x="2497838" y="4682007"/>
                    <a:pt x="2924217" y="4577302"/>
                  </a:cubicBezTo>
                  <a:cubicBezTo>
                    <a:pt x="2960325" y="4568456"/>
                    <a:pt x="2996916" y="4589526"/>
                    <a:pt x="3006807" y="4625312"/>
                  </a:cubicBezTo>
                  <a:lnTo>
                    <a:pt x="3006807" y="4625312"/>
                  </a:lnTo>
                  <a:cubicBezTo>
                    <a:pt x="3017020" y="4662304"/>
                    <a:pt x="2994905" y="4700664"/>
                    <a:pt x="2957672" y="4709832"/>
                  </a:cubicBezTo>
                  <a:cubicBezTo>
                    <a:pt x="2770377" y="4755912"/>
                    <a:pt x="2579945" y="4778911"/>
                    <a:pt x="2389755" y="4778911"/>
                  </a:cubicBezTo>
                  <a:close/>
                </a:path>
              </a:pathLst>
            </a:custGeom>
            <a:solidFill>
              <a:srgbClr val="DABC00"/>
            </a:solidFill>
            <a:ln w="8040" cap="flat">
              <a:noFill/>
              <a:prstDash val="solid"/>
              <a:miter/>
            </a:ln>
          </p:spPr>
          <p:txBody>
            <a:bodyPr rtlCol="0" anchor="ctr"/>
            <a:lstStyle/>
            <a:p>
              <a:endParaRPr lang="pt-BR"/>
            </a:p>
          </p:txBody>
        </p:sp>
      </p:grpSp>
    </p:spTree>
    <p:extLst>
      <p:ext uri="{BB962C8B-B14F-4D97-AF65-F5344CB8AC3E}">
        <p14:creationId xmlns:p14="http://schemas.microsoft.com/office/powerpoint/2010/main" val="129426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Layout Personalizado">
    <p:spTree>
      <p:nvGrpSpPr>
        <p:cNvPr id="1" name=""/>
        <p:cNvGrpSpPr/>
        <p:nvPr/>
      </p:nvGrpSpPr>
      <p:grpSpPr>
        <a:xfrm>
          <a:off x="0" y="0"/>
          <a:ext cx="0" cy="0"/>
          <a:chOff x="0" y="0"/>
          <a:chExt cx="0" cy="0"/>
        </a:xfrm>
      </p:grpSpPr>
      <p:pic>
        <p:nvPicPr>
          <p:cNvPr id="3" name="Gráfico 2">
            <a:extLst>
              <a:ext uri="{FF2B5EF4-FFF2-40B4-BE49-F238E27FC236}">
                <a16:creationId xmlns:a16="http://schemas.microsoft.com/office/drawing/2014/main" id="{0783428F-E1C7-4586-AEC6-AB0D93157A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0788"/>
            <a:ext cx="12192000" cy="3429000"/>
          </a:xfrm>
          <a:prstGeom prst="rect">
            <a:avLst/>
          </a:prstGeom>
        </p:spPr>
      </p:pic>
      <p:pic>
        <p:nvPicPr>
          <p:cNvPr id="4" name="Gráfico 3">
            <a:extLst>
              <a:ext uri="{FF2B5EF4-FFF2-40B4-BE49-F238E27FC236}">
                <a16:creationId xmlns:a16="http://schemas.microsoft.com/office/drawing/2014/main" id="{A7968C03-0413-414C-BCAA-5AA1C72A5EB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53858" y="473744"/>
            <a:ext cx="2827789" cy="2827789"/>
          </a:xfrm>
          <a:prstGeom prst="rect">
            <a:avLst/>
          </a:prstGeom>
        </p:spPr>
      </p:pic>
      <p:sp>
        <p:nvSpPr>
          <p:cNvPr id="5" name="Espaço Reservado para Imagem 6">
            <a:extLst>
              <a:ext uri="{FF2B5EF4-FFF2-40B4-BE49-F238E27FC236}">
                <a16:creationId xmlns:a16="http://schemas.microsoft.com/office/drawing/2014/main" id="{7E1D0E75-1ABB-48A8-B7AC-624B1D8F9B99}"/>
              </a:ext>
            </a:extLst>
          </p:cNvPr>
          <p:cNvSpPr>
            <a:spLocks noGrp="1"/>
          </p:cNvSpPr>
          <p:nvPr>
            <p:ph type="pic" sz="quarter" idx="10" hasCustomPrompt="1"/>
          </p:nvPr>
        </p:nvSpPr>
        <p:spPr>
          <a:xfrm>
            <a:off x="475431" y="796470"/>
            <a:ext cx="2184642" cy="2182336"/>
          </a:xfrm>
          <a:prstGeom prst="ellipse">
            <a:avLst/>
          </a:prstGeom>
        </p:spPr>
        <p:txBody>
          <a:bodyPr/>
          <a:lstStyle>
            <a:lvl1pPr marL="0" indent="0" algn="ctr">
              <a:buNone/>
              <a:defRPr>
                <a:solidFill>
                  <a:schemeClr val="bg1"/>
                </a:solidFill>
              </a:defRPr>
            </a:lvl1pPr>
          </a:lstStyle>
          <a:p>
            <a:r>
              <a:rPr lang="pt-BR" dirty="0"/>
              <a:t>Insira sua imagem</a:t>
            </a:r>
          </a:p>
          <a:p>
            <a:r>
              <a:rPr lang="pt-BR" dirty="0"/>
              <a:t>aqui</a:t>
            </a:r>
          </a:p>
        </p:txBody>
      </p:sp>
      <p:pic>
        <p:nvPicPr>
          <p:cNvPr id="6" name="Imagem 5">
            <a:extLst>
              <a:ext uri="{FF2B5EF4-FFF2-40B4-BE49-F238E27FC236}">
                <a16:creationId xmlns:a16="http://schemas.microsoft.com/office/drawing/2014/main" id="{2F33EA50-3137-41B2-B048-92EA207EB8E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370514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m e bloco de texto">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83F9565-EC9C-4871-9FA0-D0EF903CE4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6350"/>
            <a:ext cx="12191998" cy="6845299"/>
          </a:xfrm>
          <a:prstGeom prst="rect">
            <a:avLst/>
          </a:prstGeom>
        </p:spPr>
      </p:pic>
      <p:sp>
        <p:nvSpPr>
          <p:cNvPr id="6" name="Espaço Reservado para Imagem 6">
            <a:extLst>
              <a:ext uri="{FF2B5EF4-FFF2-40B4-BE49-F238E27FC236}">
                <a16:creationId xmlns:a16="http://schemas.microsoft.com/office/drawing/2014/main" id="{C2E3F8F4-F9B5-4E8D-81C8-D77BE5193357}"/>
              </a:ext>
            </a:extLst>
          </p:cNvPr>
          <p:cNvSpPr>
            <a:spLocks noGrp="1"/>
          </p:cNvSpPr>
          <p:nvPr>
            <p:ph type="pic" sz="quarter" idx="10" hasCustomPrompt="1"/>
          </p:nvPr>
        </p:nvSpPr>
        <p:spPr>
          <a:xfrm>
            <a:off x="782974" y="1662545"/>
            <a:ext cx="3564581" cy="3560819"/>
          </a:xfrm>
          <a:prstGeom prst="ellipse">
            <a:avLst/>
          </a:prstGeom>
        </p:spPr>
        <p:txBody>
          <a:bodyPr/>
          <a:lstStyle>
            <a:lvl1pPr marL="0" indent="0" algn="ctr">
              <a:buNone/>
              <a:defRPr>
                <a:solidFill>
                  <a:schemeClr val="bg1"/>
                </a:solidFill>
              </a:defRPr>
            </a:lvl1pPr>
          </a:lstStyle>
          <a:p>
            <a:r>
              <a:rPr lang="pt-BR" dirty="0"/>
              <a:t>Insira sua imagem</a:t>
            </a:r>
          </a:p>
          <a:p>
            <a:r>
              <a:rPr lang="pt-BR" dirty="0"/>
              <a:t>aqui</a:t>
            </a:r>
          </a:p>
        </p:txBody>
      </p:sp>
      <p:pic>
        <p:nvPicPr>
          <p:cNvPr id="7" name="Imagem 6">
            <a:extLst>
              <a:ext uri="{FF2B5EF4-FFF2-40B4-BE49-F238E27FC236}">
                <a16:creationId xmlns:a16="http://schemas.microsoft.com/office/drawing/2014/main" id="{F3A5638B-AA30-440A-AF45-B33DB7BAAAE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247220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423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 3">
    <p:spTree>
      <p:nvGrpSpPr>
        <p:cNvPr id="1" name=""/>
        <p:cNvGrpSpPr/>
        <p:nvPr/>
      </p:nvGrpSpPr>
      <p:grpSpPr>
        <a:xfrm>
          <a:off x="0" y="0"/>
          <a:ext cx="0" cy="0"/>
          <a:chOff x="0" y="0"/>
          <a:chExt cx="0" cy="0"/>
        </a:xfrm>
      </p:grpSpPr>
      <p:grpSp>
        <p:nvGrpSpPr>
          <p:cNvPr id="6" name="Agrupar 5">
            <a:extLst>
              <a:ext uri="{FF2B5EF4-FFF2-40B4-BE49-F238E27FC236}">
                <a16:creationId xmlns:a16="http://schemas.microsoft.com/office/drawing/2014/main" id="{D0460CDC-58C0-4666-B642-734AD02677D5}"/>
              </a:ext>
            </a:extLst>
          </p:cNvPr>
          <p:cNvGrpSpPr/>
          <p:nvPr userDrawn="1"/>
        </p:nvGrpSpPr>
        <p:grpSpPr>
          <a:xfrm>
            <a:off x="2490662" y="1864112"/>
            <a:ext cx="1193415" cy="4269988"/>
            <a:chOff x="1057011" y="1241571"/>
            <a:chExt cx="1367408" cy="4892529"/>
          </a:xfrm>
        </p:grpSpPr>
        <p:sp>
          <p:nvSpPr>
            <p:cNvPr id="7" name="Elipse 6">
              <a:extLst>
                <a:ext uri="{FF2B5EF4-FFF2-40B4-BE49-F238E27FC236}">
                  <a16:creationId xmlns:a16="http://schemas.microsoft.com/office/drawing/2014/main" id="{BF1F666E-8887-47EB-BE49-A8ECDC6A5F08}"/>
                </a:ext>
              </a:extLst>
            </p:cNvPr>
            <p:cNvSpPr/>
            <p:nvPr/>
          </p:nvSpPr>
          <p:spPr>
            <a:xfrm>
              <a:off x="1057013" y="1241571"/>
              <a:ext cx="1367406" cy="1367406"/>
            </a:xfrm>
            <a:prstGeom prst="ellipse">
              <a:avLst/>
            </a:prstGeom>
            <a:solidFill>
              <a:srgbClr val="DA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a:extLst>
                <a:ext uri="{FF2B5EF4-FFF2-40B4-BE49-F238E27FC236}">
                  <a16:creationId xmlns:a16="http://schemas.microsoft.com/office/drawing/2014/main" id="{04841C13-5D22-4B5E-B0BE-02AED989CF97}"/>
                </a:ext>
              </a:extLst>
            </p:cNvPr>
            <p:cNvSpPr/>
            <p:nvPr/>
          </p:nvSpPr>
          <p:spPr>
            <a:xfrm>
              <a:off x="1057011" y="1921080"/>
              <a:ext cx="1367407" cy="4213020"/>
            </a:xfrm>
            <a:prstGeom prst="rect">
              <a:avLst/>
            </a:prstGeom>
            <a:solidFill>
              <a:srgbClr val="DA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grpSp>
        <p:nvGrpSpPr>
          <p:cNvPr id="9" name="Agrupar 8">
            <a:extLst>
              <a:ext uri="{FF2B5EF4-FFF2-40B4-BE49-F238E27FC236}">
                <a16:creationId xmlns:a16="http://schemas.microsoft.com/office/drawing/2014/main" id="{AE4DF11E-7A61-40C5-82A9-E78234F7DF8E}"/>
              </a:ext>
            </a:extLst>
          </p:cNvPr>
          <p:cNvGrpSpPr/>
          <p:nvPr userDrawn="1"/>
        </p:nvGrpSpPr>
        <p:grpSpPr>
          <a:xfrm>
            <a:off x="4035372" y="3057525"/>
            <a:ext cx="1193415" cy="3076574"/>
            <a:chOff x="1057011" y="2608977"/>
            <a:chExt cx="1367408" cy="3525122"/>
          </a:xfrm>
          <a:solidFill>
            <a:srgbClr val="3B67AE"/>
          </a:solidFill>
        </p:grpSpPr>
        <p:sp>
          <p:nvSpPr>
            <p:cNvPr id="10" name="Elipse 9">
              <a:extLst>
                <a:ext uri="{FF2B5EF4-FFF2-40B4-BE49-F238E27FC236}">
                  <a16:creationId xmlns:a16="http://schemas.microsoft.com/office/drawing/2014/main" id="{B56EBBD7-3A2A-4250-88F4-2575C705C19A}"/>
                </a:ext>
              </a:extLst>
            </p:cNvPr>
            <p:cNvSpPr/>
            <p:nvPr/>
          </p:nvSpPr>
          <p:spPr>
            <a:xfrm>
              <a:off x="1057013" y="2608977"/>
              <a:ext cx="1367406" cy="13674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1" name="Retângulo 10">
              <a:extLst>
                <a:ext uri="{FF2B5EF4-FFF2-40B4-BE49-F238E27FC236}">
                  <a16:creationId xmlns:a16="http://schemas.microsoft.com/office/drawing/2014/main" id="{17C71D88-5E3D-4B3B-A636-83F81CE3C576}"/>
                </a:ext>
              </a:extLst>
            </p:cNvPr>
            <p:cNvSpPr/>
            <p:nvPr/>
          </p:nvSpPr>
          <p:spPr>
            <a:xfrm>
              <a:off x="1057011" y="3280094"/>
              <a:ext cx="1367407" cy="28540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grpSp>
        <p:nvGrpSpPr>
          <p:cNvPr id="3" name="Agrupar 2">
            <a:extLst>
              <a:ext uri="{FF2B5EF4-FFF2-40B4-BE49-F238E27FC236}">
                <a16:creationId xmlns:a16="http://schemas.microsoft.com/office/drawing/2014/main" id="{7C674F80-104B-4271-A789-5448FC57A126}"/>
              </a:ext>
            </a:extLst>
          </p:cNvPr>
          <p:cNvGrpSpPr/>
          <p:nvPr userDrawn="1"/>
        </p:nvGrpSpPr>
        <p:grpSpPr>
          <a:xfrm>
            <a:off x="945952" y="3057525"/>
            <a:ext cx="1193415" cy="3076574"/>
            <a:chOff x="1057011" y="2608977"/>
            <a:chExt cx="1367408" cy="3525122"/>
          </a:xfrm>
        </p:grpSpPr>
        <p:sp>
          <p:nvSpPr>
            <p:cNvPr id="4" name="Elipse 3">
              <a:extLst>
                <a:ext uri="{FF2B5EF4-FFF2-40B4-BE49-F238E27FC236}">
                  <a16:creationId xmlns:a16="http://schemas.microsoft.com/office/drawing/2014/main" id="{902E54CF-FD9F-4726-9841-0056F1B0F8DE}"/>
                </a:ext>
              </a:extLst>
            </p:cNvPr>
            <p:cNvSpPr/>
            <p:nvPr/>
          </p:nvSpPr>
          <p:spPr>
            <a:xfrm>
              <a:off x="1057013" y="2608977"/>
              <a:ext cx="1367406" cy="1367406"/>
            </a:xfrm>
            <a:prstGeom prst="ellipse">
              <a:avLst/>
            </a:prstGeom>
            <a:solidFill>
              <a:srgbClr val="009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a:extLst>
                <a:ext uri="{FF2B5EF4-FFF2-40B4-BE49-F238E27FC236}">
                  <a16:creationId xmlns:a16="http://schemas.microsoft.com/office/drawing/2014/main" id="{12371534-ED2A-4674-8874-89DDB7F191D5}"/>
                </a:ext>
              </a:extLst>
            </p:cNvPr>
            <p:cNvSpPr/>
            <p:nvPr/>
          </p:nvSpPr>
          <p:spPr>
            <a:xfrm>
              <a:off x="1057011" y="3280094"/>
              <a:ext cx="1367407" cy="2854005"/>
            </a:xfrm>
            <a:prstGeom prst="rect">
              <a:avLst/>
            </a:prstGeom>
            <a:solidFill>
              <a:srgbClr val="009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2" name="Espaço Reservado para Imagem 6">
            <a:extLst>
              <a:ext uri="{FF2B5EF4-FFF2-40B4-BE49-F238E27FC236}">
                <a16:creationId xmlns:a16="http://schemas.microsoft.com/office/drawing/2014/main" id="{70E3738F-97FE-4C58-A9A7-F762C449FDE5}"/>
              </a:ext>
            </a:extLst>
          </p:cNvPr>
          <p:cNvSpPr>
            <a:spLocks noGrp="1"/>
          </p:cNvSpPr>
          <p:nvPr>
            <p:ph type="pic" sz="quarter" idx="10" hasCustomPrompt="1"/>
          </p:nvPr>
        </p:nvSpPr>
        <p:spPr>
          <a:xfrm>
            <a:off x="945951" y="3053392"/>
            <a:ext cx="1193413" cy="1192152"/>
          </a:xfrm>
          <a:prstGeom prst="ellipse">
            <a:avLst/>
          </a:prstGeom>
        </p:spPr>
        <p:txBody>
          <a:bodyPr/>
          <a:lstStyle>
            <a:lvl1pPr marL="0" indent="0" algn="ctr">
              <a:buNone/>
              <a:defRPr sz="1050">
                <a:solidFill>
                  <a:schemeClr val="bg1"/>
                </a:solidFill>
              </a:defRPr>
            </a:lvl1pPr>
          </a:lstStyle>
          <a:p>
            <a:r>
              <a:rPr lang="pt-BR" dirty="0"/>
              <a:t>Imagem ou ícone aqui</a:t>
            </a:r>
          </a:p>
        </p:txBody>
      </p:sp>
      <p:sp>
        <p:nvSpPr>
          <p:cNvPr id="13" name="Espaço Reservado para Imagem 6">
            <a:extLst>
              <a:ext uri="{FF2B5EF4-FFF2-40B4-BE49-F238E27FC236}">
                <a16:creationId xmlns:a16="http://schemas.microsoft.com/office/drawing/2014/main" id="{C5A71C52-06BB-495B-9BBC-ADFDCC1200BF}"/>
              </a:ext>
            </a:extLst>
          </p:cNvPr>
          <p:cNvSpPr>
            <a:spLocks noGrp="1"/>
          </p:cNvSpPr>
          <p:nvPr>
            <p:ph type="pic" sz="quarter" idx="11" hasCustomPrompt="1"/>
          </p:nvPr>
        </p:nvSpPr>
        <p:spPr>
          <a:xfrm>
            <a:off x="2490662" y="1864112"/>
            <a:ext cx="1186148" cy="1162458"/>
          </a:xfrm>
          <a:prstGeom prst="ellipse">
            <a:avLst/>
          </a:prstGeom>
        </p:spPr>
        <p:txBody>
          <a:bodyPr/>
          <a:lstStyle>
            <a:lvl1pPr marL="0" indent="0" algn="ctr">
              <a:buNone/>
              <a:defRPr sz="1050">
                <a:solidFill>
                  <a:schemeClr val="bg1"/>
                </a:solidFill>
              </a:defRPr>
            </a:lvl1pPr>
          </a:lstStyle>
          <a:p>
            <a:r>
              <a:rPr lang="pt-BR" dirty="0"/>
              <a:t>Imagem ou ícone aqui</a:t>
            </a:r>
          </a:p>
        </p:txBody>
      </p:sp>
      <p:sp>
        <p:nvSpPr>
          <p:cNvPr id="14" name="Espaço Reservado para Imagem 6">
            <a:extLst>
              <a:ext uri="{FF2B5EF4-FFF2-40B4-BE49-F238E27FC236}">
                <a16:creationId xmlns:a16="http://schemas.microsoft.com/office/drawing/2014/main" id="{A909DE56-455B-4F05-AFCB-65F20763C846}"/>
              </a:ext>
            </a:extLst>
          </p:cNvPr>
          <p:cNvSpPr>
            <a:spLocks noGrp="1"/>
          </p:cNvSpPr>
          <p:nvPr>
            <p:ph type="pic" sz="quarter" idx="12" hasCustomPrompt="1"/>
          </p:nvPr>
        </p:nvSpPr>
        <p:spPr>
          <a:xfrm>
            <a:off x="4035374" y="3058154"/>
            <a:ext cx="1193413" cy="1192152"/>
          </a:xfrm>
          <a:prstGeom prst="ellipse">
            <a:avLst/>
          </a:prstGeom>
        </p:spPr>
        <p:txBody>
          <a:bodyPr/>
          <a:lstStyle>
            <a:lvl1pPr marL="0" indent="0" algn="ctr">
              <a:buNone/>
              <a:defRPr sz="1050">
                <a:solidFill>
                  <a:schemeClr val="bg1"/>
                </a:solidFill>
              </a:defRPr>
            </a:lvl1pPr>
          </a:lstStyle>
          <a:p>
            <a:r>
              <a:rPr lang="pt-BR" dirty="0"/>
              <a:t>Imagem  ou ícone aqui</a:t>
            </a:r>
          </a:p>
        </p:txBody>
      </p:sp>
    </p:spTree>
    <p:extLst>
      <p:ext uri="{BB962C8B-B14F-4D97-AF65-F5344CB8AC3E}">
        <p14:creationId xmlns:p14="http://schemas.microsoft.com/office/powerpoint/2010/main" val="99559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nas">
    <p:spTree>
      <p:nvGrpSpPr>
        <p:cNvPr id="1" name=""/>
        <p:cNvGrpSpPr/>
        <p:nvPr/>
      </p:nvGrpSpPr>
      <p:grpSpPr>
        <a:xfrm>
          <a:off x="0" y="0"/>
          <a:ext cx="0" cy="0"/>
          <a:chOff x="0" y="0"/>
          <a:chExt cx="0" cy="0"/>
        </a:xfrm>
      </p:grpSpPr>
      <p:sp>
        <p:nvSpPr>
          <p:cNvPr id="6" name="Retângulo 5">
            <a:extLst>
              <a:ext uri="{FF2B5EF4-FFF2-40B4-BE49-F238E27FC236}">
                <a16:creationId xmlns:a16="http://schemas.microsoft.com/office/drawing/2014/main" id="{A97D4323-2D5A-4647-B8EB-F72146301C04}"/>
              </a:ext>
            </a:extLst>
          </p:cNvPr>
          <p:cNvSpPr/>
          <p:nvPr userDrawn="1"/>
        </p:nvSpPr>
        <p:spPr>
          <a:xfrm>
            <a:off x="276836" y="1135720"/>
            <a:ext cx="3581867" cy="4876892"/>
          </a:xfrm>
          <a:prstGeom prst="rect">
            <a:avLst/>
          </a:prstGeom>
          <a:solidFill>
            <a:schemeClr val="bg1">
              <a:alpha val="50000"/>
            </a:schemeClr>
          </a:solidFill>
          <a:ln w="31750">
            <a:solidFill>
              <a:srgbClr val="0097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Retângulo 6">
            <a:extLst>
              <a:ext uri="{FF2B5EF4-FFF2-40B4-BE49-F238E27FC236}">
                <a16:creationId xmlns:a16="http://schemas.microsoft.com/office/drawing/2014/main" id="{72481C7D-E6EB-489D-B109-F89B33D91744}"/>
              </a:ext>
            </a:extLst>
          </p:cNvPr>
          <p:cNvSpPr/>
          <p:nvPr userDrawn="1"/>
        </p:nvSpPr>
        <p:spPr>
          <a:xfrm>
            <a:off x="4305066" y="1135720"/>
            <a:ext cx="3581867" cy="4876892"/>
          </a:xfrm>
          <a:prstGeom prst="rect">
            <a:avLst/>
          </a:prstGeom>
          <a:solidFill>
            <a:schemeClr val="bg1">
              <a:alpha val="50000"/>
            </a:schemeClr>
          </a:solidFill>
          <a:ln w="31750">
            <a:solidFill>
              <a:srgbClr val="DAB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Retângulo 7">
            <a:extLst>
              <a:ext uri="{FF2B5EF4-FFF2-40B4-BE49-F238E27FC236}">
                <a16:creationId xmlns:a16="http://schemas.microsoft.com/office/drawing/2014/main" id="{F7C4D0E2-D484-48C6-AB40-0640F25DE000}"/>
              </a:ext>
            </a:extLst>
          </p:cNvPr>
          <p:cNvSpPr/>
          <p:nvPr userDrawn="1"/>
        </p:nvSpPr>
        <p:spPr>
          <a:xfrm>
            <a:off x="8333296" y="1135720"/>
            <a:ext cx="3581867" cy="4876892"/>
          </a:xfrm>
          <a:prstGeom prst="rect">
            <a:avLst/>
          </a:prstGeom>
          <a:solidFill>
            <a:schemeClr val="bg1">
              <a:alpha val="50000"/>
            </a:schemeClr>
          </a:solidFill>
          <a:ln w="31750">
            <a:solidFill>
              <a:srgbClr val="3B6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Retângulo 2">
            <a:extLst>
              <a:ext uri="{FF2B5EF4-FFF2-40B4-BE49-F238E27FC236}">
                <a16:creationId xmlns:a16="http://schemas.microsoft.com/office/drawing/2014/main" id="{896D8A90-36BD-42B1-912F-724067BA2F2D}"/>
              </a:ext>
            </a:extLst>
          </p:cNvPr>
          <p:cNvSpPr/>
          <p:nvPr userDrawn="1"/>
        </p:nvSpPr>
        <p:spPr>
          <a:xfrm>
            <a:off x="276836" y="1092587"/>
            <a:ext cx="3581867" cy="675066"/>
          </a:xfrm>
          <a:prstGeom prst="rect">
            <a:avLst/>
          </a:prstGeom>
          <a:solidFill>
            <a:srgbClr val="00973A"/>
          </a:solidFill>
          <a:ln w="31750">
            <a:solidFill>
              <a:srgbClr val="0097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Retângulo 3">
            <a:extLst>
              <a:ext uri="{FF2B5EF4-FFF2-40B4-BE49-F238E27FC236}">
                <a16:creationId xmlns:a16="http://schemas.microsoft.com/office/drawing/2014/main" id="{A06C4DC1-EB73-4D56-AD9A-9BB5106E1424}"/>
              </a:ext>
            </a:extLst>
          </p:cNvPr>
          <p:cNvSpPr/>
          <p:nvPr userDrawn="1"/>
        </p:nvSpPr>
        <p:spPr>
          <a:xfrm>
            <a:off x="4305066" y="1092587"/>
            <a:ext cx="3581867" cy="675066"/>
          </a:xfrm>
          <a:prstGeom prst="rect">
            <a:avLst/>
          </a:prstGeom>
          <a:solidFill>
            <a:srgbClr val="DABC00"/>
          </a:solidFill>
          <a:ln w="31750">
            <a:solidFill>
              <a:srgbClr val="DAB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a:extLst>
              <a:ext uri="{FF2B5EF4-FFF2-40B4-BE49-F238E27FC236}">
                <a16:creationId xmlns:a16="http://schemas.microsoft.com/office/drawing/2014/main" id="{63539344-AB4D-4D8C-B320-324A78AA00E2}"/>
              </a:ext>
            </a:extLst>
          </p:cNvPr>
          <p:cNvSpPr/>
          <p:nvPr userDrawn="1"/>
        </p:nvSpPr>
        <p:spPr>
          <a:xfrm>
            <a:off x="8333296" y="1092587"/>
            <a:ext cx="3581867" cy="675066"/>
          </a:xfrm>
          <a:prstGeom prst="rect">
            <a:avLst/>
          </a:prstGeom>
          <a:solidFill>
            <a:srgbClr val="3B67AE"/>
          </a:solidFill>
          <a:ln w="31750">
            <a:solidFill>
              <a:srgbClr val="3B6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393227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 5">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E5A9704F-A1BA-4DF7-A058-D675063591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9472" y="896758"/>
            <a:ext cx="10639104" cy="5064484"/>
          </a:xfrm>
          <a:prstGeom prst="rect">
            <a:avLst/>
          </a:prstGeom>
        </p:spPr>
      </p:pic>
    </p:spTree>
    <p:extLst>
      <p:ext uri="{BB962C8B-B14F-4D97-AF65-F5344CB8AC3E}">
        <p14:creationId xmlns:p14="http://schemas.microsoft.com/office/powerpoint/2010/main" val="186391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B5B6594C-4771-4900-9F44-79A494723577}"/>
              </a:ext>
            </a:extLst>
          </p:cNvPr>
          <p:cNvPicPr>
            <a:picLocks noChangeAspect="1"/>
          </p:cNvPicPr>
          <p:nvPr userDrawn="1"/>
        </p:nvPicPr>
        <p:blipFill>
          <a:blip r:embed="rId11">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Retângulo 10">
            <a:extLst>
              <a:ext uri="{FF2B5EF4-FFF2-40B4-BE49-F238E27FC236}">
                <a16:creationId xmlns:a16="http://schemas.microsoft.com/office/drawing/2014/main" id="{C149A348-BFFF-49D5-8674-FC5F0035931D}"/>
              </a:ext>
            </a:extLst>
          </p:cNvPr>
          <p:cNvSpPr/>
          <p:nvPr userDrawn="1"/>
        </p:nvSpPr>
        <p:spPr>
          <a:xfrm>
            <a:off x="0" y="6143625"/>
            <a:ext cx="1219200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descr="Uma imagem contendo medidor, relógio&#10;&#10;Descrição gerada automaticamente">
            <a:extLst>
              <a:ext uri="{FF2B5EF4-FFF2-40B4-BE49-F238E27FC236}">
                <a16:creationId xmlns:a16="http://schemas.microsoft.com/office/drawing/2014/main" id="{600B110F-C7B9-4198-89AB-B834BF72D30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15674" y="6356804"/>
            <a:ext cx="2314401" cy="501196"/>
          </a:xfrm>
          <a:prstGeom prst="rect">
            <a:avLst/>
          </a:prstGeom>
        </p:spPr>
      </p:pic>
      <p:cxnSp>
        <p:nvCxnSpPr>
          <p:cNvPr id="14" name="Conector reto 13">
            <a:extLst>
              <a:ext uri="{FF2B5EF4-FFF2-40B4-BE49-F238E27FC236}">
                <a16:creationId xmlns:a16="http://schemas.microsoft.com/office/drawing/2014/main" id="{147F622F-8190-4310-AA71-84A6B4A8365D}"/>
              </a:ext>
            </a:extLst>
          </p:cNvPr>
          <p:cNvCxnSpPr>
            <a:cxnSpLocks/>
          </p:cNvCxnSpPr>
          <p:nvPr userDrawn="1"/>
        </p:nvCxnSpPr>
        <p:spPr>
          <a:xfrm flipH="1">
            <a:off x="0" y="6143625"/>
            <a:ext cx="12192001" cy="0"/>
          </a:xfrm>
          <a:prstGeom prst="line">
            <a:avLst/>
          </a:prstGeom>
          <a:ln w="12700" cmpd="sng">
            <a:solidFill>
              <a:srgbClr val="3B67AE"/>
            </a:solidFill>
          </a:ln>
        </p:spPr>
        <p:style>
          <a:lnRef idx="1">
            <a:schemeClr val="accent1"/>
          </a:lnRef>
          <a:fillRef idx="0">
            <a:schemeClr val="accent1"/>
          </a:fillRef>
          <a:effectRef idx="0">
            <a:schemeClr val="accent1"/>
          </a:effectRef>
          <a:fontRef idx="minor">
            <a:schemeClr val="tx1"/>
          </a:fontRef>
        </p:style>
      </p:cxnSp>
      <p:pic>
        <p:nvPicPr>
          <p:cNvPr id="15" name="Imagem 14">
            <a:extLst>
              <a:ext uri="{FF2B5EF4-FFF2-40B4-BE49-F238E27FC236}">
                <a16:creationId xmlns:a16="http://schemas.microsoft.com/office/drawing/2014/main" id="{2B472A25-FB70-42AE-AFA1-324F8C938C4B}"/>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0" y="6272717"/>
            <a:ext cx="2478689" cy="538647"/>
          </a:xfrm>
          <a:prstGeom prst="rect">
            <a:avLst/>
          </a:prstGeom>
        </p:spPr>
      </p:pic>
      <p:cxnSp>
        <p:nvCxnSpPr>
          <p:cNvPr id="19" name="Conector reto 18">
            <a:extLst>
              <a:ext uri="{FF2B5EF4-FFF2-40B4-BE49-F238E27FC236}">
                <a16:creationId xmlns:a16="http://schemas.microsoft.com/office/drawing/2014/main" id="{5EAFCEB8-0E50-423C-8E13-F2401D9B21DD}"/>
              </a:ext>
            </a:extLst>
          </p:cNvPr>
          <p:cNvCxnSpPr>
            <a:cxnSpLocks/>
          </p:cNvCxnSpPr>
          <p:nvPr userDrawn="1"/>
        </p:nvCxnSpPr>
        <p:spPr>
          <a:xfrm flipH="1">
            <a:off x="0" y="6203156"/>
            <a:ext cx="12192001" cy="0"/>
          </a:xfrm>
          <a:prstGeom prst="line">
            <a:avLst/>
          </a:prstGeom>
          <a:ln w="12700" cmpd="sng">
            <a:solidFill>
              <a:srgbClr val="00973A"/>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1BAE4D27-2558-4CF3-AB10-2E376C0B32C3}"/>
              </a:ext>
            </a:extLst>
          </p:cNvPr>
          <p:cNvCxnSpPr>
            <a:cxnSpLocks/>
          </p:cNvCxnSpPr>
          <p:nvPr userDrawn="1"/>
        </p:nvCxnSpPr>
        <p:spPr>
          <a:xfrm flipH="1">
            <a:off x="0" y="6172200"/>
            <a:ext cx="12192001" cy="0"/>
          </a:xfrm>
          <a:prstGeom prst="line">
            <a:avLst/>
          </a:prstGeom>
          <a:ln w="12700" cmpd="sng">
            <a:solidFill>
              <a:srgbClr val="DABC00"/>
            </a:solidFill>
          </a:ln>
        </p:spPr>
        <p:style>
          <a:lnRef idx="1">
            <a:schemeClr val="accent1"/>
          </a:lnRef>
          <a:fillRef idx="0">
            <a:schemeClr val="accent1"/>
          </a:fillRef>
          <a:effectRef idx="0">
            <a:schemeClr val="accent1"/>
          </a:effectRef>
          <a:fontRef idx="minor">
            <a:schemeClr val="tx1"/>
          </a:fontRef>
        </p:style>
      </p:cxnSp>
      <p:pic>
        <p:nvPicPr>
          <p:cNvPr id="86" name="Imagem 85">
            <a:extLst>
              <a:ext uri="{FF2B5EF4-FFF2-40B4-BE49-F238E27FC236}">
                <a16:creationId xmlns:a16="http://schemas.microsoft.com/office/drawing/2014/main" id="{13313913-2C55-4A4E-92A3-272AC11A5415}"/>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11411537" y="116861"/>
            <a:ext cx="592091" cy="592091"/>
          </a:xfrm>
          <a:prstGeom prst="rect">
            <a:avLst/>
          </a:prstGeom>
        </p:spPr>
      </p:pic>
    </p:spTree>
    <p:extLst>
      <p:ext uri="{BB962C8B-B14F-4D97-AF65-F5344CB8AC3E}">
        <p14:creationId xmlns:p14="http://schemas.microsoft.com/office/powerpoint/2010/main" val="178521525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5" r:id="rId4"/>
    <p:sldLayoutId id="2147483756" r:id="rId5"/>
    <p:sldLayoutId id="2147483757" r:id="rId6"/>
    <p:sldLayoutId id="2147483758" r:id="rId7"/>
    <p:sldLayoutId id="2147483759" r:id="rId8"/>
    <p:sldLayoutId id="214748376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A7A059CA-9B30-48FC-8A84-2D773B9D04C4}"/>
              </a:ext>
            </a:extLst>
          </p:cNvPr>
          <p:cNvPicPr>
            <a:picLocks noChangeAspect="1"/>
          </p:cNvPicPr>
          <p:nvPr userDrawn="1"/>
        </p:nvPicPr>
        <p:blipFill>
          <a:blip r:embed="rId5">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79604692"/>
      </p:ext>
    </p:extLst>
  </p:cSld>
  <p:clrMap bg1="lt1" tx1="dk1" bg2="lt2" tx2="dk2" accent1="accent1" accent2="accent2" accent3="accent3" accent4="accent4" accent5="accent5" accent6="accent6" hlink="hlink" folHlink="folHlink"/>
  <p:sldLayoutIdLst>
    <p:sldLayoutId id="2147483736" r:id="rId1"/>
    <p:sldLayoutId id="2147483739" r:id="rId2"/>
    <p:sldLayoutId id="21474837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m 19"/>
          <p:cNvPicPr>
            <a:picLocks noChangeAspect="1"/>
          </p:cNvPicPr>
          <p:nvPr/>
        </p:nvPicPr>
        <p:blipFill>
          <a:blip r:embed="rId2"/>
          <a:stretch>
            <a:fillRect/>
          </a:stretch>
        </p:blipFill>
        <p:spPr>
          <a:xfrm>
            <a:off x="1548" y="-18541"/>
            <a:ext cx="12190476" cy="4107297"/>
          </a:xfrm>
          <a:prstGeom prst="rect">
            <a:avLst/>
          </a:prstGeom>
        </p:spPr>
      </p:pic>
      <p:pic>
        <p:nvPicPr>
          <p:cNvPr id="25" name="Imagem 24"/>
          <p:cNvPicPr>
            <a:picLocks noChangeAspect="1"/>
          </p:cNvPicPr>
          <p:nvPr/>
        </p:nvPicPr>
        <p:blipFill rotWithShape="1">
          <a:blip r:embed="rId3"/>
          <a:srcRect t="38491" b="17963"/>
          <a:stretch/>
        </p:blipFill>
        <p:spPr>
          <a:xfrm>
            <a:off x="1548" y="1533589"/>
            <a:ext cx="12190476" cy="1788488"/>
          </a:xfrm>
          <a:prstGeom prst="rect">
            <a:avLst/>
          </a:prstGeom>
        </p:spPr>
      </p:pic>
      <p:sp>
        <p:nvSpPr>
          <p:cNvPr id="23" name="Retângulo 22"/>
          <p:cNvSpPr/>
          <p:nvPr/>
        </p:nvSpPr>
        <p:spPr>
          <a:xfrm flipV="1">
            <a:off x="-14168" y="-18536"/>
            <a:ext cx="12206168" cy="4114985"/>
          </a:xfrm>
          <a:prstGeom prst="rect">
            <a:avLst/>
          </a:prstGeom>
          <a:gradFill>
            <a:gsLst>
              <a:gs pos="0">
                <a:schemeClr val="tx2">
                  <a:lumMod val="75000"/>
                  <a:alpha val="36000"/>
                </a:schemeClr>
              </a:gs>
              <a:gs pos="70000">
                <a:srgbClr val="224A90">
                  <a:alpha val="60000"/>
                </a:srgbClr>
              </a:gs>
              <a:gs pos="83000">
                <a:srgbClr val="224A90">
                  <a:alpha val="68000"/>
                </a:srgbClr>
              </a:gs>
              <a:gs pos="100000">
                <a:schemeClr val="accent1">
                  <a:lumMod val="75000"/>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aixaDeTexto 2">
            <a:extLst>
              <a:ext uri="{FF2B5EF4-FFF2-40B4-BE49-F238E27FC236}">
                <a16:creationId xmlns:a16="http://schemas.microsoft.com/office/drawing/2014/main" id="{7351C50D-0BF9-412A-8571-773DAA8DDB6C}"/>
              </a:ext>
            </a:extLst>
          </p:cNvPr>
          <p:cNvSpPr txBox="1"/>
          <p:nvPr/>
        </p:nvSpPr>
        <p:spPr>
          <a:xfrm>
            <a:off x="144736" y="4628128"/>
            <a:ext cx="100879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E7E6E6">
                    <a:lumMod val="25000"/>
                  </a:srgbClr>
                </a:solidFill>
                <a:effectLst/>
                <a:uLnTx/>
                <a:uFillTx/>
                <a:latin typeface="Arial Black" panose="020B0A04020102020204" pitchFamily="34" charset="0"/>
                <a:ea typeface="+mn-ea"/>
                <a:cs typeface="+mn-cs"/>
              </a:rPr>
              <a:t>Ministério de Minas e Energia</a:t>
            </a:r>
          </a:p>
        </p:txBody>
      </p:sp>
      <p:sp>
        <p:nvSpPr>
          <p:cNvPr id="5" name="CaixaDeTexto 4">
            <a:extLst>
              <a:ext uri="{FF2B5EF4-FFF2-40B4-BE49-F238E27FC236}">
                <a16:creationId xmlns:a16="http://schemas.microsoft.com/office/drawing/2014/main" id="{2A50C0EB-B61A-4C37-BC33-81A44C5B8F51}"/>
              </a:ext>
            </a:extLst>
          </p:cNvPr>
          <p:cNvSpPr txBox="1"/>
          <p:nvPr/>
        </p:nvSpPr>
        <p:spPr>
          <a:xfrm>
            <a:off x="10307276" y="6409283"/>
            <a:ext cx="1798040"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600" b="0" u="none" strike="noStrike" kern="1200" cap="none" spc="0" normalizeH="0" baseline="0" noProof="0" dirty="0">
                <a:ln>
                  <a:noFill/>
                </a:ln>
                <a:solidFill>
                  <a:srgbClr val="E7E6E6">
                    <a:lumMod val="50000"/>
                  </a:srgbClr>
                </a:solidFill>
                <a:effectLst/>
                <a:uLnTx/>
                <a:uFillTx/>
                <a:latin typeface="Calibri Light" panose="020F0302020204030204"/>
                <a:ea typeface="+mn-ea"/>
                <a:cs typeface="+mn-cs"/>
              </a:rPr>
              <a:t>08/12/2022</a:t>
            </a:r>
            <a:endParaRPr kumimoji="0" lang="pt-BR" sz="2000" b="0" u="none" strike="noStrike" kern="1200" cap="none" spc="0" normalizeH="0" baseline="0" noProof="0" dirty="0">
              <a:ln>
                <a:noFill/>
              </a:ln>
              <a:solidFill>
                <a:srgbClr val="E7E6E6">
                  <a:lumMod val="50000"/>
                </a:srgbClr>
              </a:solidFill>
              <a:effectLst/>
              <a:uLnTx/>
              <a:uFillTx/>
              <a:latin typeface="Calibri Light" panose="020F0302020204030204"/>
              <a:ea typeface="+mn-ea"/>
              <a:cs typeface="+mn-cs"/>
            </a:endParaRPr>
          </a:p>
        </p:txBody>
      </p:sp>
      <p:pic>
        <p:nvPicPr>
          <p:cNvPr id="6" name="Gráfico 1">
            <a:extLst>
              <a:ext uri="{FF2B5EF4-FFF2-40B4-BE49-F238E27FC236}">
                <a16:creationId xmlns:a16="http://schemas.microsoft.com/office/drawing/2014/main" id="{F1D21BF4-9F3C-4616-A367-B59CA04C11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7978" y="6296762"/>
            <a:ext cx="1165178" cy="370738"/>
          </a:xfrm>
          <a:prstGeom prst="rect">
            <a:avLst/>
          </a:prstGeom>
        </p:spPr>
      </p:pic>
      <p:sp>
        <p:nvSpPr>
          <p:cNvPr id="15" name="Retângulo 14"/>
          <p:cNvSpPr/>
          <p:nvPr/>
        </p:nvSpPr>
        <p:spPr>
          <a:xfrm>
            <a:off x="1548" y="-10847"/>
            <a:ext cx="526275" cy="752720"/>
          </a:xfrm>
          <a:prstGeom prst="rect">
            <a:avLst/>
          </a:prstGeom>
          <a:solidFill>
            <a:srgbClr val="0038A8">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tângulo 15"/>
          <p:cNvSpPr/>
          <p:nvPr/>
        </p:nvSpPr>
        <p:spPr>
          <a:xfrm>
            <a:off x="-14168" y="594556"/>
            <a:ext cx="309277" cy="609584"/>
          </a:xfrm>
          <a:prstGeom prst="rect">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aixaDeTexto 27">
            <a:extLst>
              <a:ext uri="{FF2B5EF4-FFF2-40B4-BE49-F238E27FC236}">
                <a16:creationId xmlns:a16="http://schemas.microsoft.com/office/drawing/2014/main" id="{7351C50D-0BF9-412A-8571-773DAA8DDB6C}"/>
              </a:ext>
            </a:extLst>
          </p:cNvPr>
          <p:cNvSpPr txBox="1"/>
          <p:nvPr/>
        </p:nvSpPr>
        <p:spPr>
          <a:xfrm>
            <a:off x="518221" y="1485047"/>
            <a:ext cx="1158709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CONJUR MME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GRANDES ENTREGAS</a:t>
            </a:r>
          </a:p>
        </p:txBody>
      </p:sp>
      <p:sp>
        <p:nvSpPr>
          <p:cNvPr id="2" name="CaixaDeTexto 1">
            <a:extLst>
              <a:ext uri="{FF2B5EF4-FFF2-40B4-BE49-F238E27FC236}">
                <a16:creationId xmlns:a16="http://schemas.microsoft.com/office/drawing/2014/main" id="{1F764554-B531-2A4C-901F-3D0BCAD99427}"/>
              </a:ext>
            </a:extLst>
          </p:cNvPr>
          <p:cNvSpPr txBox="1"/>
          <p:nvPr/>
        </p:nvSpPr>
        <p:spPr>
          <a:xfrm>
            <a:off x="140470" y="5004739"/>
            <a:ext cx="100879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Consultoria Jurídica</a:t>
            </a:r>
            <a:endParaRPr kumimoji="0" lang="pt-BR" sz="2400" b="0" i="0" u="none" strike="noStrike" kern="1200" cap="none" spc="0" normalizeH="0" noProof="0" dirty="0">
              <a:ln>
                <a:noFill/>
              </a:ln>
              <a:solidFill>
                <a:srgbClr val="44546A">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859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0722317" cy="523220"/>
          </a:xfrm>
          <a:prstGeom prst="rect">
            <a:avLst/>
          </a:prstGeom>
          <a:noFill/>
        </p:spPr>
        <p:txBody>
          <a:bodyPr wrap="square" rtlCol="0">
            <a:spAutoFit/>
          </a:bodyPr>
          <a:lstStyle/>
          <a:p>
            <a:pPr algn="just"/>
            <a:r>
              <a:rPr lang="pt-BR" sz="2800" b="1" dirty="0">
                <a:solidFill>
                  <a:schemeClr val="tx1">
                    <a:lumMod val="75000"/>
                    <a:lumOff val="25000"/>
                  </a:schemeClr>
                </a:solidFill>
              </a:rPr>
              <a:t>Setor de Mineração</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1519334"/>
            <a:ext cx="10934593" cy="42205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Tx/>
              <a:buChar char="-"/>
            </a:pPr>
            <a:r>
              <a:rPr lang="pt-BR" dirty="0"/>
              <a:t>setor altamente judicializado, cujas ações, em sua maioria ações civis públicas, inviabilizam, em âmbito nacional, o desenvolvimento de projetos de mineração</a:t>
            </a:r>
          </a:p>
          <a:p>
            <a:pPr algn="just">
              <a:buFontTx/>
              <a:buChar char="-"/>
            </a:pPr>
            <a:endParaRPr lang="pt-BR" dirty="0"/>
          </a:p>
          <a:p>
            <a:pPr marL="0" indent="0" algn="just">
              <a:buNone/>
            </a:pPr>
            <a:r>
              <a:rPr lang="pt-BR" dirty="0"/>
              <a:t>- a </a:t>
            </a:r>
            <a:r>
              <a:rPr lang="pt-BR" dirty="0" err="1"/>
              <a:t>Conjur</a:t>
            </a:r>
            <a:r>
              <a:rPr lang="pt-BR" dirty="0"/>
              <a:t> atua de forma prioritária, ao lado de outros atores relevantes no âmbito federal – MME (AESA e SGM), AGU, FUNAI, IBAMA, </a:t>
            </a:r>
            <a:r>
              <a:rPr lang="pt-BR" dirty="0" err="1"/>
              <a:t>etc</a:t>
            </a:r>
            <a:endParaRPr lang="pt-BR" dirty="0"/>
          </a:p>
          <a:p>
            <a:pPr marL="0" indent="0" algn="just">
              <a:buNone/>
            </a:pPr>
            <a:endParaRPr lang="pt-BR" dirty="0"/>
          </a:p>
        </p:txBody>
      </p:sp>
    </p:spTree>
    <p:extLst>
      <p:ext uri="{BB962C8B-B14F-4D97-AF65-F5344CB8AC3E}">
        <p14:creationId xmlns:p14="http://schemas.microsoft.com/office/powerpoint/2010/main" val="3781138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0722317" cy="523220"/>
          </a:xfrm>
          <a:prstGeom prst="rect">
            <a:avLst/>
          </a:prstGeom>
          <a:noFill/>
        </p:spPr>
        <p:txBody>
          <a:bodyPr wrap="square" rtlCol="0">
            <a:spAutoFit/>
          </a:bodyPr>
          <a:lstStyle/>
          <a:p>
            <a:pPr algn="just"/>
            <a:r>
              <a:rPr lang="pt-BR" sz="2800" b="1" dirty="0">
                <a:solidFill>
                  <a:schemeClr val="tx1">
                    <a:lumMod val="75000"/>
                    <a:lumOff val="25000"/>
                  </a:schemeClr>
                </a:solidFill>
              </a:rPr>
              <a:t>Setor de Mineração</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1220570"/>
            <a:ext cx="10934593" cy="47456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sz="2600" b="1" dirty="0"/>
              <a:t>Projeto Santa Quitéria - CE</a:t>
            </a:r>
            <a:endParaRPr lang="pt-BR" sz="2600" dirty="0"/>
          </a:p>
          <a:p>
            <a:pPr marL="0" indent="0" algn="just">
              <a:buNone/>
            </a:pPr>
            <a:r>
              <a:rPr lang="pt-BR" sz="2600" dirty="0"/>
              <a:t>- potencial de suprir 10% do fosfato consumido no mercado nacional e de suprir 100% da demanda nacional de urânio, cujo excedente ainda poderá ser exportado;</a:t>
            </a:r>
          </a:p>
          <a:p>
            <a:pPr marL="0" indent="0" algn="just">
              <a:buNone/>
            </a:pPr>
            <a:r>
              <a:rPr lang="pt-BR" sz="2600" dirty="0"/>
              <a:t>- 2,3 bi de investimentos;</a:t>
            </a:r>
          </a:p>
          <a:p>
            <a:pPr marL="0" indent="0" algn="just">
              <a:buNone/>
            </a:pPr>
            <a:r>
              <a:rPr lang="pt-BR" sz="2600" dirty="0"/>
              <a:t>- 10,8 milhões em compensação ambiental + CEFEM para os entes; e</a:t>
            </a:r>
          </a:p>
          <a:p>
            <a:pPr marL="0" indent="0" algn="just">
              <a:buNone/>
            </a:pPr>
            <a:r>
              <a:rPr lang="pt-BR" sz="2600" dirty="0"/>
              <a:t>- MPF exige estudo do componente indígena com premissas que extrapolam a regulamentação vigente, quais sejam, contemplar impactos a aldeias indígenas existentes no entorno do empreendimento e não apenas aquelas que se encontram demarcadas.</a:t>
            </a:r>
          </a:p>
        </p:txBody>
      </p:sp>
    </p:spTree>
    <p:extLst>
      <p:ext uri="{BB962C8B-B14F-4D97-AF65-F5344CB8AC3E}">
        <p14:creationId xmlns:p14="http://schemas.microsoft.com/office/powerpoint/2010/main" val="380938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0722317" cy="523220"/>
          </a:xfrm>
          <a:prstGeom prst="rect">
            <a:avLst/>
          </a:prstGeom>
          <a:noFill/>
        </p:spPr>
        <p:txBody>
          <a:bodyPr wrap="square" rtlCol="0">
            <a:spAutoFit/>
          </a:bodyPr>
          <a:lstStyle/>
          <a:p>
            <a:pPr algn="just"/>
            <a:r>
              <a:rPr lang="pt-BR" sz="2800" b="1" dirty="0">
                <a:solidFill>
                  <a:schemeClr val="tx1">
                    <a:lumMod val="75000"/>
                    <a:lumOff val="25000"/>
                  </a:schemeClr>
                </a:solidFill>
              </a:rPr>
              <a:t>Setor de Mineração</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1220570"/>
            <a:ext cx="10934593" cy="47456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BR" sz="2600" dirty="0"/>
              <a:t>Exemplos: </a:t>
            </a:r>
          </a:p>
          <a:p>
            <a:pPr marL="0" indent="0" algn="just">
              <a:buNone/>
            </a:pPr>
            <a:endParaRPr lang="pt-BR" sz="1200" dirty="0"/>
          </a:p>
          <a:p>
            <a:pPr algn="just"/>
            <a:r>
              <a:rPr lang="pt-BR" b="1" dirty="0"/>
              <a:t>Projeto Autazes – AM</a:t>
            </a:r>
            <a:endParaRPr lang="pt-BR" dirty="0"/>
          </a:p>
          <a:p>
            <a:pPr marL="0" indent="0" algn="just">
              <a:buNone/>
            </a:pPr>
            <a:endParaRPr lang="pt-BR" sz="1200" dirty="0"/>
          </a:p>
          <a:p>
            <a:pPr marL="0" indent="0" algn="just">
              <a:buNone/>
            </a:pPr>
            <a:r>
              <a:rPr lang="pt-BR" dirty="0"/>
              <a:t>- potencial de suprir 25% do cloreto de potássio no mercado nacional por cerca de 30 anos;</a:t>
            </a:r>
          </a:p>
          <a:p>
            <a:pPr marL="0" indent="0" algn="just">
              <a:buNone/>
            </a:pPr>
            <a:r>
              <a:rPr lang="pt-BR" dirty="0"/>
              <a:t>- 10 bi de investimentos; </a:t>
            </a:r>
          </a:p>
          <a:p>
            <a:pPr marL="0" indent="0" algn="just">
              <a:buNone/>
            </a:pPr>
            <a:r>
              <a:rPr lang="pt-BR" dirty="0"/>
              <a:t>- a ações civis públicas; e </a:t>
            </a:r>
          </a:p>
          <a:p>
            <a:pPr marL="0" indent="0" algn="just">
              <a:buNone/>
            </a:pPr>
            <a:r>
              <a:rPr lang="pt-BR" dirty="0"/>
              <a:t>- licença prévia do empreendimento suspensa até conclusão de consulta prévia a povo indígena.</a:t>
            </a:r>
          </a:p>
        </p:txBody>
      </p:sp>
    </p:spTree>
    <p:extLst>
      <p:ext uri="{BB962C8B-B14F-4D97-AF65-F5344CB8AC3E}">
        <p14:creationId xmlns:p14="http://schemas.microsoft.com/office/powerpoint/2010/main" val="401881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0722317" cy="523220"/>
          </a:xfrm>
          <a:prstGeom prst="rect">
            <a:avLst/>
          </a:prstGeom>
          <a:noFill/>
        </p:spPr>
        <p:txBody>
          <a:bodyPr wrap="square" rtlCol="0">
            <a:spAutoFit/>
          </a:bodyPr>
          <a:lstStyle/>
          <a:p>
            <a:pPr algn="just"/>
            <a:r>
              <a:rPr lang="pt-BR" sz="2800" b="1" dirty="0">
                <a:solidFill>
                  <a:schemeClr val="tx1">
                    <a:lumMod val="75000"/>
                    <a:lumOff val="25000"/>
                  </a:schemeClr>
                </a:solidFill>
              </a:rPr>
              <a:t>DESAFIOS DA NOVA GESTÃO</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1220570"/>
            <a:ext cx="10934593" cy="47456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pt-BR" dirty="0"/>
          </a:p>
          <a:p>
            <a:pPr marL="0" indent="0" algn="just">
              <a:buNone/>
            </a:pPr>
            <a:r>
              <a:rPr lang="pt-BR" dirty="0"/>
              <a:t>- combater </a:t>
            </a:r>
            <a:r>
              <a:rPr lang="pt-BR"/>
              <a:t>a judicialização </a:t>
            </a:r>
            <a:r>
              <a:rPr lang="pt-BR" dirty="0"/>
              <a:t>do PCS</a:t>
            </a:r>
          </a:p>
          <a:p>
            <a:pPr marL="0" indent="0" algn="just">
              <a:buNone/>
            </a:pPr>
            <a:r>
              <a:rPr lang="pt-BR" dirty="0"/>
              <a:t>- combater a judicialização da revisão ordinária de garantia </a:t>
            </a:r>
          </a:p>
        </p:txBody>
      </p:sp>
    </p:spTree>
    <p:extLst>
      <p:ext uri="{BB962C8B-B14F-4D97-AF65-F5344CB8AC3E}">
        <p14:creationId xmlns:p14="http://schemas.microsoft.com/office/powerpoint/2010/main" val="2798767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931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794413" y="522893"/>
            <a:ext cx="11377246" cy="707886"/>
          </a:xfrm>
          <a:prstGeom prst="rect">
            <a:avLst/>
          </a:prstGeom>
          <a:noFill/>
        </p:spPr>
        <p:txBody>
          <a:bodyPr wrap="square" rtlCol="0">
            <a:spAutoFit/>
          </a:bodyPr>
          <a:lstStyle/>
          <a:p>
            <a:pPr lvl="0"/>
            <a:r>
              <a:rPr lang="pt-BR" sz="4000" b="1" dirty="0">
                <a:solidFill>
                  <a:schemeClr val="tx1">
                    <a:lumMod val="75000"/>
                    <a:lumOff val="25000"/>
                  </a:schemeClr>
                </a:solidFill>
              </a:rPr>
              <a:t>Grandes Entregas da CONJUR/MME</a:t>
            </a:r>
          </a:p>
        </p:txBody>
      </p:sp>
      <p:sp>
        <p:nvSpPr>
          <p:cNvPr id="2" name="Retângulo 1"/>
          <p:cNvSpPr/>
          <p:nvPr/>
        </p:nvSpPr>
        <p:spPr>
          <a:xfrm>
            <a:off x="597529" y="1339014"/>
            <a:ext cx="11090495" cy="3970318"/>
          </a:xfrm>
          <a:prstGeom prst="rect">
            <a:avLst/>
          </a:prstGeom>
        </p:spPr>
        <p:txBody>
          <a:bodyPr wrap="square">
            <a:spAutoFit/>
          </a:bodyPr>
          <a:lstStyle/>
          <a:p>
            <a:pPr marL="285750" indent="-285750">
              <a:spcAft>
                <a:spcPts val="0"/>
              </a:spcAft>
              <a:buFont typeface="Arial" panose="020B0604020202020204" pitchFamily="34" charset="0"/>
              <a:buChar char="•"/>
            </a:pPr>
            <a:endParaRPr lang="pt-BR" sz="3600" dirty="0">
              <a:ea typeface="Calibri" panose="020F0502020204030204" pitchFamily="34" charset="0"/>
            </a:endParaRPr>
          </a:p>
          <a:p>
            <a:pPr marL="285750" indent="-285750" algn="just">
              <a:spcAft>
                <a:spcPts val="0"/>
              </a:spcAft>
              <a:buFont typeface="Arial" panose="020B0604020202020204" pitchFamily="34" charset="0"/>
              <a:buChar char="•"/>
            </a:pPr>
            <a:r>
              <a:rPr lang="pt-BR" sz="3600" dirty="0"/>
              <a:t>Apoio da Administração ao trabalho da </a:t>
            </a:r>
            <a:r>
              <a:rPr lang="pt-BR" sz="3600" dirty="0" err="1"/>
              <a:t>Conjur</a:t>
            </a:r>
            <a:r>
              <a:rPr lang="pt-BR" sz="3600" dirty="0"/>
              <a:t> é fundamental e, em retribuição, a </a:t>
            </a:r>
            <a:r>
              <a:rPr lang="pt-BR" sz="3600" dirty="0" err="1"/>
              <a:t>Conjur</a:t>
            </a:r>
            <a:r>
              <a:rPr lang="pt-BR" sz="3600" dirty="0"/>
              <a:t> fortalece a atuação da Administração</a:t>
            </a:r>
            <a:endParaRPr lang="pt-BR" sz="3600" dirty="0">
              <a:ea typeface="Calibri" panose="020F0502020204030204" pitchFamily="34" charset="0"/>
            </a:endParaRPr>
          </a:p>
          <a:p>
            <a:pPr marL="285750" indent="-285750" algn="just">
              <a:spcAft>
                <a:spcPts val="0"/>
              </a:spcAft>
              <a:buFont typeface="Arial" panose="020B0604020202020204" pitchFamily="34" charset="0"/>
              <a:buChar char="•"/>
            </a:pPr>
            <a:endParaRPr lang="pt-BR" sz="3600" dirty="0">
              <a:ea typeface="Calibri" panose="020F0502020204030204" pitchFamily="34" charset="0"/>
            </a:endParaRPr>
          </a:p>
          <a:p>
            <a:pPr marL="285750" indent="-285750" algn="just">
              <a:buFont typeface="Arial" panose="020B0604020202020204" pitchFamily="34" charset="0"/>
              <a:buChar char="•"/>
            </a:pPr>
            <a:r>
              <a:rPr lang="pt-BR" sz="3600" dirty="0"/>
              <a:t>Dois destaques da atuação da CONJUR: </a:t>
            </a:r>
            <a:r>
              <a:rPr lang="pt-BR" sz="3600" dirty="0" err="1"/>
              <a:t>judicialização</a:t>
            </a:r>
            <a:r>
              <a:rPr lang="pt-BR" sz="3600" dirty="0"/>
              <a:t> do setor elétrico e do setor de mineração.</a:t>
            </a:r>
            <a:r>
              <a:rPr lang="pt-BR" sz="3600" dirty="0">
                <a:ea typeface="Calibri" panose="020F0502020204030204" pitchFamily="34" charset="0"/>
              </a:rPr>
              <a:t> </a:t>
            </a:r>
            <a:endParaRPr lang="pt-BR" sz="3600" dirty="0">
              <a:effectLst/>
              <a:ea typeface="Calibri" panose="020F0502020204030204" pitchFamily="34" charset="0"/>
            </a:endParaRPr>
          </a:p>
        </p:txBody>
      </p:sp>
      <p:sp>
        <p:nvSpPr>
          <p:cNvPr id="4" name="Retângulo 3">
            <a:extLst>
              <a:ext uri="{FF2B5EF4-FFF2-40B4-BE49-F238E27FC236}">
                <a16:creationId xmlns:a16="http://schemas.microsoft.com/office/drawing/2014/main" id="{DDC4D56C-E5D6-C5DF-61D4-B19CF3EF72CE}"/>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5203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58FC0EF7-0EEE-44A6-A764-DC5C34D066EF}"/>
              </a:ext>
            </a:extLst>
          </p:cNvPr>
          <p:cNvSpPr txBox="1"/>
          <p:nvPr/>
        </p:nvSpPr>
        <p:spPr>
          <a:xfrm>
            <a:off x="880690" y="706678"/>
            <a:ext cx="10722317" cy="523220"/>
          </a:xfrm>
          <a:prstGeom prst="rect">
            <a:avLst/>
          </a:prstGeom>
          <a:noFill/>
        </p:spPr>
        <p:txBody>
          <a:bodyPr wrap="square" rtlCol="0">
            <a:spAutoFit/>
          </a:bodyPr>
          <a:lstStyle/>
          <a:p>
            <a:r>
              <a:rPr lang="pt-BR" sz="2800" b="1" dirty="0">
                <a:solidFill>
                  <a:schemeClr val="tx1">
                    <a:lumMod val="75000"/>
                    <a:lumOff val="25000"/>
                  </a:schemeClr>
                </a:solidFill>
              </a:rPr>
              <a:t>Setor Elétrico</a:t>
            </a:r>
          </a:p>
        </p:txBody>
      </p:sp>
      <p:sp>
        <p:nvSpPr>
          <p:cNvPr id="4" name="Retângulo 3">
            <a:extLst>
              <a:ext uri="{FF2B5EF4-FFF2-40B4-BE49-F238E27FC236}">
                <a16:creationId xmlns:a16="http://schemas.microsoft.com/office/drawing/2014/main" id="{5B42B915-12BE-B18E-A7B3-BA7082ED0A44}"/>
              </a:ext>
            </a:extLst>
          </p:cNvPr>
          <p:cNvSpPr/>
          <p:nvPr/>
        </p:nvSpPr>
        <p:spPr>
          <a:xfrm>
            <a:off x="1874067" y="1376800"/>
            <a:ext cx="10035552" cy="3385542"/>
          </a:xfrm>
          <a:prstGeom prst="rect">
            <a:avLst/>
          </a:prstGeom>
        </p:spPr>
        <p:txBody>
          <a:bodyPr wrap="square">
            <a:spAutoFit/>
          </a:bodyPr>
          <a:lstStyle/>
          <a:p>
            <a:r>
              <a:rPr lang="pt-BR" b="1" dirty="0"/>
              <a:t> </a:t>
            </a:r>
            <a:endParaRPr lang="pt-BR" dirty="0"/>
          </a:p>
          <a:p>
            <a:pPr lvl="0"/>
            <a:endParaRPr lang="pt-BR" dirty="0"/>
          </a:p>
          <a:p>
            <a:pPr marL="285750" indent="-285750" algn="just">
              <a:spcAft>
                <a:spcPts val="0"/>
              </a:spcAft>
              <a:buFont typeface="Arial" panose="020B0604020202020204" pitchFamily="34" charset="0"/>
              <a:buChar char="•"/>
            </a:pPr>
            <a:r>
              <a:rPr lang="pt-BR" sz="4000" dirty="0"/>
              <a:t>Interlocução frequente entre os Jurídicos do Setor Elétrico - MME, ANEEL, EPE, AGU, ONS e CCEE -  tem aumentado o êxito nas ações do setor.</a:t>
            </a:r>
            <a:endParaRPr lang="pt-BR" sz="4000" dirty="0">
              <a:ea typeface="Calibri" panose="020F0502020204030204" pitchFamily="34" charset="0"/>
            </a:endParaRPr>
          </a:p>
          <a:p>
            <a:pPr marL="285750" indent="-285750">
              <a:spcAft>
                <a:spcPts val="0"/>
              </a:spcAft>
              <a:buFont typeface="Arial" panose="020B0604020202020204" pitchFamily="34" charset="0"/>
              <a:buChar char="•"/>
            </a:pPr>
            <a:endParaRPr lang="pt-BR" dirty="0"/>
          </a:p>
        </p:txBody>
      </p:sp>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7" name="Retângulo 16">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8" name="Conector reto 17"/>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119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58FC0EF7-0EEE-44A6-A764-DC5C34D066EF}"/>
              </a:ext>
            </a:extLst>
          </p:cNvPr>
          <p:cNvSpPr txBox="1"/>
          <p:nvPr/>
        </p:nvSpPr>
        <p:spPr>
          <a:xfrm>
            <a:off x="880688" y="711178"/>
            <a:ext cx="10722317" cy="954107"/>
          </a:xfrm>
          <a:prstGeom prst="rect">
            <a:avLst/>
          </a:prstGeom>
          <a:noFill/>
        </p:spPr>
        <p:txBody>
          <a:bodyPr wrap="square" rtlCol="0">
            <a:spAutoFit/>
          </a:bodyPr>
          <a:lstStyle/>
          <a:p>
            <a:endParaRPr lang="pt-BR" sz="2800" b="1" dirty="0">
              <a:solidFill>
                <a:schemeClr val="tx1">
                  <a:lumMod val="75000"/>
                  <a:lumOff val="25000"/>
                </a:schemeClr>
              </a:solidFill>
            </a:endParaRPr>
          </a:p>
          <a:p>
            <a:r>
              <a:rPr lang="pt-BR" sz="2800" b="1" dirty="0">
                <a:solidFill>
                  <a:schemeClr val="tx1">
                    <a:lumMod val="75000"/>
                    <a:lumOff val="25000"/>
                  </a:schemeClr>
                </a:solidFill>
              </a:rPr>
              <a:t>Atuação firme em ações de massa que questionam a CFURH</a:t>
            </a:r>
          </a:p>
        </p:txBody>
      </p:sp>
      <p:sp>
        <p:nvSpPr>
          <p:cNvPr id="9" name="Retângulo 8">
            <a:extLst>
              <a:ext uri="{FF2B5EF4-FFF2-40B4-BE49-F238E27FC236}">
                <a16:creationId xmlns:a16="http://schemas.microsoft.com/office/drawing/2014/main" id="{F6827397-B042-2A0C-F0F5-84A7546F4BB5}"/>
              </a:ext>
            </a:extLst>
          </p:cNvPr>
          <p:cNvSpPr/>
          <p:nvPr/>
        </p:nvSpPr>
        <p:spPr>
          <a:xfrm>
            <a:off x="880689" y="1801115"/>
            <a:ext cx="11001770" cy="5262979"/>
          </a:xfrm>
          <a:prstGeom prst="rect">
            <a:avLst/>
          </a:prstGeom>
        </p:spPr>
        <p:txBody>
          <a:bodyPr wrap="square">
            <a:spAutoFit/>
          </a:bodyPr>
          <a:lstStyle/>
          <a:p>
            <a:pPr marL="457200" indent="-457200" algn="just">
              <a:buFontTx/>
              <a:buChar char="-"/>
            </a:pPr>
            <a:r>
              <a:rPr lang="pt-BR" sz="2800" b="1" dirty="0"/>
              <a:t>ações para  revisão do cálculo da CFURH podem acarretar um impacto de R$ 1,5 bi por ano a ser pago pelos consumidores</a:t>
            </a:r>
            <a:r>
              <a:rPr lang="pt-BR" sz="2800" dirty="0"/>
              <a:t> </a:t>
            </a:r>
          </a:p>
          <a:p>
            <a:pPr marL="457200" indent="-457200" algn="just">
              <a:buFontTx/>
              <a:buChar char="-"/>
            </a:pPr>
            <a:endParaRPr lang="pt-BR" sz="2800" dirty="0"/>
          </a:p>
          <a:p>
            <a:pPr marL="457200" indent="-457200" algn="just">
              <a:buFontTx/>
              <a:buChar char="-"/>
            </a:pPr>
            <a:r>
              <a:rPr lang="pt-BR" sz="2800" dirty="0"/>
              <a:t>evitamos, até então, o aumento da base de cálculo da CFURH e, em consequência, o acréscimo de mais ônus aos consumidores e agentes do setor </a:t>
            </a:r>
          </a:p>
          <a:p>
            <a:pPr algn="just"/>
            <a:r>
              <a:rPr lang="pt-BR" sz="2800" dirty="0"/>
              <a:t> </a:t>
            </a:r>
          </a:p>
          <a:p>
            <a:pPr algn="just"/>
            <a:r>
              <a:rPr lang="pt-BR" sz="2800" dirty="0"/>
              <a:t>- nesse sentido, a obtenção de decisão na SLS 2988 - STJ evita os acréscimos pretendidos pelos Municípios na CFURH até que sobrevenha decisão final de mérito nas ações</a:t>
            </a:r>
          </a:p>
          <a:p>
            <a:pPr algn="just"/>
            <a:r>
              <a:rPr lang="pt-BR" sz="2800" dirty="0"/>
              <a:t> </a:t>
            </a:r>
          </a:p>
          <a:p>
            <a:pPr algn="just"/>
            <a:r>
              <a:rPr lang="pt-BR" sz="2800" b="1" dirty="0"/>
              <a:t>-</a:t>
            </a:r>
            <a:endParaRPr lang="pt-BR" sz="2800" dirty="0"/>
          </a:p>
        </p:txBody>
      </p:sp>
      <p:sp>
        <p:nvSpPr>
          <p:cNvPr id="10" name="CaixaDeTexto 9">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3" name="Retângulo 12">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4" name="Conector reto 13"/>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01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B1C116D9-8528-4219-8652-B769966E472C}"/>
              </a:ext>
            </a:extLst>
          </p:cNvPr>
          <p:cNvSpPr/>
          <p:nvPr/>
        </p:nvSpPr>
        <p:spPr>
          <a:xfrm>
            <a:off x="794414" y="1413711"/>
            <a:ext cx="10808592" cy="4893647"/>
          </a:xfrm>
          <a:prstGeom prst="rect">
            <a:avLst/>
          </a:prstGeom>
        </p:spPr>
        <p:txBody>
          <a:bodyPr wrap="square">
            <a:spAutoFit/>
          </a:bodyPr>
          <a:lstStyle/>
          <a:p>
            <a:pPr marL="342900" indent="-342900" algn="just">
              <a:buFontTx/>
              <a:buChar char="-"/>
            </a:pPr>
            <a:r>
              <a:rPr lang="pt-BR" sz="2400" dirty="0"/>
              <a:t>associação do setor elétrico questiona os limites de PLD vigentes desde a edição do Decreto n. 5163, de 2004,  vigente a quase 20 anos</a:t>
            </a:r>
          </a:p>
          <a:p>
            <a:pPr marL="342900" indent="-342900" algn="just">
              <a:buFontTx/>
              <a:buChar char="-"/>
            </a:pPr>
            <a:endParaRPr lang="pt-BR" sz="2400" dirty="0"/>
          </a:p>
          <a:p>
            <a:pPr marL="342900" indent="-342900" algn="just">
              <a:buFontTx/>
              <a:buChar char="-"/>
            </a:pPr>
            <a:r>
              <a:rPr lang="pt-BR" sz="2400" dirty="0"/>
              <a:t>liminar deferida sem oitiva da União, entendendo ilegal o parâmetro normativo e determinando que fosse editada nova regulamentação do tema</a:t>
            </a:r>
          </a:p>
          <a:p>
            <a:pPr marL="342900" indent="-342900" algn="just">
              <a:buFontTx/>
              <a:buChar char="-"/>
            </a:pPr>
            <a:r>
              <a:rPr lang="pt-BR" sz="2400" dirty="0"/>
              <a:t> </a:t>
            </a:r>
          </a:p>
          <a:p>
            <a:pPr marL="342900" indent="-342900" algn="just">
              <a:buFontTx/>
              <a:buChar char="-"/>
            </a:pPr>
            <a:r>
              <a:rPr lang="pt-BR" sz="2400" b="1" dirty="0"/>
              <a:t>a retirada do PLD máximo ocasionaria prejuízo aos consumidores cativos na ordem de até 11,2 bilhões de reais num cenário extremo, ao passo que traria ganhos na ordem de 1,7 bilhões aos consumidores livres + </a:t>
            </a:r>
            <a:r>
              <a:rPr lang="pt-BR" sz="2400" dirty="0"/>
              <a:t>aumento de cerca de 5% na conta de energia elétrica de um consumidor residencial, considerando apenas o mês de agosto de 2021</a:t>
            </a:r>
          </a:p>
          <a:p>
            <a:pPr marL="342900" indent="-342900" algn="just">
              <a:buFontTx/>
              <a:buChar char="-"/>
            </a:pPr>
            <a:endParaRPr lang="pt-BR" sz="2400" dirty="0"/>
          </a:p>
          <a:p>
            <a:pPr marL="342900" indent="-342900" algn="just">
              <a:buFontTx/>
              <a:buChar char="-"/>
            </a:pPr>
            <a:r>
              <a:rPr lang="pt-BR" sz="2400" dirty="0"/>
              <a:t>obtivemos êxito e conseguimos suspender a liminar</a:t>
            </a:r>
            <a:endParaRPr lang="pt-BR" dirty="0"/>
          </a:p>
        </p:txBody>
      </p:sp>
      <p:sp>
        <p:nvSpPr>
          <p:cNvPr id="8" name="CaixaDeTexto 7">
            <a:extLst>
              <a:ext uri="{FF2B5EF4-FFF2-40B4-BE49-F238E27FC236}">
                <a16:creationId xmlns:a16="http://schemas.microsoft.com/office/drawing/2014/main" id="{AF90245F-C8B4-106B-83BC-566E2F53CC25}"/>
              </a:ext>
            </a:extLst>
          </p:cNvPr>
          <p:cNvSpPr txBox="1"/>
          <p:nvPr/>
        </p:nvSpPr>
        <p:spPr>
          <a:xfrm>
            <a:off x="880689" y="708480"/>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Ação contra os limites máximo e mínimo do PLD</a:t>
            </a:r>
          </a:p>
        </p:txBody>
      </p:sp>
      <p:sp>
        <p:nvSpPr>
          <p:cNvPr id="26" name="CaixaDeTexto 25">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27" name="Retângulo 26">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8" name="Conector reto 27"/>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ector reto 10"/>
          <p:cNvCxnSpPr/>
          <p:nvPr/>
        </p:nvCxnSpPr>
        <p:spPr>
          <a:xfrm flipV="1">
            <a:off x="946813" y="8913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89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B1C116D9-8528-4219-8652-B769966E472C}"/>
              </a:ext>
            </a:extLst>
          </p:cNvPr>
          <p:cNvSpPr/>
          <p:nvPr/>
        </p:nvSpPr>
        <p:spPr>
          <a:xfrm>
            <a:off x="282381" y="1296025"/>
            <a:ext cx="11899937" cy="4832092"/>
          </a:xfrm>
          <a:prstGeom prst="rect">
            <a:avLst/>
          </a:prstGeom>
        </p:spPr>
        <p:txBody>
          <a:bodyPr wrap="square">
            <a:spAutoFit/>
          </a:bodyPr>
          <a:lstStyle/>
          <a:p>
            <a:pPr marL="342900" indent="-342900" algn="just">
              <a:buFontTx/>
              <a:buChar char="-"/>
            </a:pPr>
            <a:r>
              <a:rPr lang="pt-BR" sz="2200" b="1" dirty="0"/>
              <a:t>superou divergência de 88 milhões de compensações para viabilizar empreendimento que diminuirá custos de cerca de 1 bilhão de reais de CCC/ano com geração termelétrica </a:t>
            </a:r>
          </a:p>
          <a:p>
            <a:pPr marL="342900" indent="-342900" algn="just">
              <a:buFontTx/>
              <a:buChar char="-"/>
            </a:pPr>
            <a:endParaRPr lang="pt-BR" sz="2200" b="1" dirty="0"/>
          </a:p>
          <a:p>
            <a:pPr marL="342900" indent="-342900" algn="just">
              <a:buFontTx/>
              <a:buChar char="-"/>
            </a:pPr>
            <a:r>
              <a:rPr lang="pt-BR" sz="2200" dirty="0"/>
              <a:t>LI emitida em 28.09.21, mas logo na sequencia foi ajuizada ACP no bojo da qual foi proferida decisão suspendendo o licenciamento em 17.12</a:t>
            </a:r>
          </a:p>
          <a:p>
            <a:pPr marL="342900" indent="-342900" algn="just">
              <a:buFontTx/>
              <a:buChar char="-"/>
            </a:pPr>
            <a:endParaRPr lang="pt-BR" sz="2200" dirty="0"/>
          </a:p>
          <a:p>
            <a:pPr marL="342900" indent="-342900" algn="just">
              <a:buFontTx/>
              <a:buChar char="-"/>
            </a:pPr>
            <a:r>
              <a:rPr lang="pt-BR" sz="2200" dirty="0"/>
              <a:t>o acordo colocou fim a 3 </a:t>
            </a:r>
            <a:r>
              <a:rPr lang="pt-BR" sz="2200" dirty="0" err="1"/>
              <a:t>ACPs</a:t>
            </a:r>
            <a:r>
              <a:rPr lang="pt-BR" sz="2200" dirty="0"/>
              <a:t> que traziam insegurança jurídica para o desenvolvimento do empreendimento</a:t>
            </a:r>
          </a:p>
          <a:p>
            <a:pPr marL="342900" indent="-342900" algn="just">
              <a:buFontTx/>
              <a:buChar char="-"/>
            </a:pPr>
            <a:endParaRPr lang="pt-BR" sz="2200" dirty="0"/>
          </a:p>
          <a:p>
            <a:pPr marL="342900" indent="-342900" algn="just">
              <a:buFontTx/>
              <a:buChar char="-"/>
            </a:pPr>
            <a:r>
              <a:rPr lang="pt-BR" sz="2200" dirty="0"/>
              <a:t>viabilizou o início das obras em outubro de 2022, depois de 10 anos da assinatura do contrato de concessão</a:t>
            </a:r>
          </a:p>
          <a:p>
            <a:pPr marL="342900" indent="-342900" algn="just">
              <a:buFontTx/>
              <a:buChar char="-"/>
            </a:pPr>
            <a:endParaRPr lang="pt-BR" sz="2200" dirty="0"/>
          </a:p>
          <a:p>
            <a:pPr marL="342900" indent="-342900" algn="just">
              <a:buFontTx/>
              <a:buChar char="-"/>
            </a:pPr>
            <a:r>
              <a:rPr lang="pt-BR" sz="2200" dirty="0"/>
              <a:t>acordo complexo que envolveu MME, AGU, IBAMA, FUNAI, Associação dos </a:t>
            </a:r>
            <a:r>
              <a:rPr lang="pt-BR" sz="2200" dirty="0" err="1"/>
              <a:t>Waimiri-Atroari</a:t>
            </a:r>
            <a:r>
              <a:rPr lang="pt-BR" sz="2200" dirty="0"/>
              <a:t> e empreendedor</a:t>
            </a:r>
          </a:p>
        </p:txBody>
      </p:sp>
      <p:sp>
        <p:nvSpPr>
          <p:cNvPr id="8" name="CaixaDeTexto 7">
            <a:extLst>
              <a:ext uri="{FF2B5EF4-FFF2-40B4-BE49-F238E27FC236}">
                <a16:creationId xmlns:a16="http://schemas.microsoft.com/office/drawing/2014/main" id="{AF90245F-C8B4-106B-83BC-566E2F53CC25}"/>
              </a:ext>
            </a:extLst>
          </p:cNvPr>
          <p:cNvSpPr txBox="1"/>
          <p:nvPr/>
        </p:nvSpPr>
        <p:spPr>
          <a:xfrm>
            <a:off x="880689" y="722307"/>
            <a:ext cx="11377246" cy="523220"/>
          </a:xfrm>
          <a:prstGeom prst="rect">
            <a:avLst/>
          </a:prstGeom>
          <a:noFill/>
        </p:spPr>
        <p:txBody>
          <a:bodyPr wrap="square" rtlCol="0">
            <a:spAutoFit/>
          </a:bodyPr>
          <a:lstStyle/>
          <a:p>
            <a:pPr lvl="0"/>
            <a:r>
              <a:rPr lang="pt-BR" sz="2800" b="1" dirty="0">
                <a:solidFill>
                  <a:schemeClr val="tx1">
                    <a:lumMod val="75000"/>
                    <a:lumOff val="25000"/>
                  </a:schemeClr>
                </a:solidFill>
              </a:rPr>
              <a:t>Acordo Judicial do Linhão Manaus - Boa Vista</a:t>
            </a:r>
          </a:p>
        </p:txBody>
      </p:sp>
      <p:sp>
        <p:nvSpPr>
          <p:cNvPr id="7" name="CaixaDeTexto 6">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Retângulo 10">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reto 11"/>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79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Retângulo 10">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2" name="Conector reto 11"/>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3" name="Espaço Reservado para Conteúdo 4"/>
          <p:cNvSpPr txBox="1">
            <a:spLocks/>
          </p:cNvSpPr>
          <p:nvPr/>
        </p:nvSpPr>
        <p:spPr>
          <a:xfrm>
            <a:off x="552261" y="1752758"/>
            <a:ext cx="11373984" cy="4304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sz="2000" dirty="0"/>
              <a:t>agente ofertou energia para contratação emergencial da Portaria n. 17/2021, mas deixou de fornecer o mínimo necessário previsto nas regras da contratação, de modo que foi descontratado na sequencia</a:t>
            </a:r>
          </a:p>
          <a:p>
            <a:pPr algn="just"/>
            <a:endParaRPr lang="pt-BR" sz="2000" dirty="0"/>
          </a:p>
          <a:p>
            <a:pPr algn="just"/>
            <a:r>
              <a:rPr lang="pt-BR" sz="2000" dirty="0"/>
              <a:t>judicialização das regras da contratação e liminar concedida para agente ofertar energia para o sistema, com risco à segurança do sistema </a:t>
            </a:r>
          </a:p>
          <a:p>
            <a:pPr algn="just"/>
            <a:endParaRPr lang="pt-BR" sz="2000" dirty="0"/>
          </a:p>
          <a:p>
            <a:pPr algn="just"/>
            <a:r>
              <a:rPr lang="pt-BR" sz="2000" dirty="0"/>
              <a:t>discussão acerca da remuneração pela energia ofertada – agente pede </a:t>
            </a:r>
            <a:r>
              <a:rPr lang="pt-BR" sz="2000" b="1" dirty="0"/>
              <a:t>1 bilhão de reais,</a:t>
            </a:r>
            <a:r>
              <a:rPr lang="pt-BR" sz="2000" dirty="0"/>
              <a:t> correspondente à diferença entre o valor recebido e o valor que seria pago no âmbito da contratação emergencial</a:t>
            </a:r>
          </a:p>
          <a:p>
            <a:pPr algn="just"/>
            <a:endParaRPr lang="pt-BR" sz="2000" dirty="0"/>
          </a:p>
          <a:p>
            <a:pPr algn="just"/>
            <a:r>
              <a:rPr lang="pt-BR" sz="2000" b="1" dirty="0"/>
              <a:t>obtivemos sucesso com 2 medidas que impedem o pagamento ao agente até que sobrevenha decisão final de mérito no processo - evitamos, até aqui, aumento de 0,5% na tarifa de energia.</a:t>
            </a:r>
            <a:endParaRPr lang="pt-BR" sz="2000" dirty="0"/>
          </a:p>
        </p:txBody>
      </p:sp>
      <p:sp>
        <p:nvSpPr>
          <p:cNvPr id="14" name="CaixaDeTexto 13">
            <a:extLst>
              <a:ext uri="{FF2B5EF4-FFF2-40B4-BE49-F238E27FC236}">
                <a16:creationId xmlns:a16="http://schemas.microsoft.com/office/drawing/2014/main" id="{58FC0EF7-0EEE-44A6-A764-DC5C34D066EF}"/>
              </a:ext>
            </a:extLst>
          </p:cNvPr>
          <p:cNvSpPr txBox="1"/>
          <p:nvPr/>
        </p:nvSpPr>
        <p:spPr>
          <a:xfrm>
            <a:off x="880688" y="711178"/>
            <a:ext cx="10722317" cy="954107"/>
          </a:xfrm>
          <a:prstGeom prst="rect">
            <a:avLst/>
          </a:prstGeom>
          <a:noFill/>
        </p:spPr>
        <p:txBody>
          <a:bodyPr wrap="square" rtlCol="0">
            <a:spAutoFit/>
          </a:bodyPr>
          <a:lstStyle/>
          <a:p>
            <a:pPr algn="just"/>
            <a:r>
              <a:rPr lang="pt-BR" sz="2800" b="1" dirty="0">
                <a:solidFill>
                  <a:schemeClr val="tx1">
                    <a:lumMod val="75000"/>
                    <a:lumOff val="25000"/>
                  </a:schemeClr>
                </a:solidFill>
              </a:rPr>
              <a:t>Questionamento das regras da Portaria nº 17/2021 do MME - Contratação Emergencial</a:t>
            </a:r>
          </a:p>
        </p:txBody>
      </p:sp>
    </p:spTree>
    <p:extLst>
      <p:ext uri="{BB962C8B-B14F-4D97-AF65-F5344CB8AC3E}">
        <p14:creationId xmlns:p14="http://schemas.microsoft.com/office/powerpoint/2010/main" val="401135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1" name="CaixaDeTexto 10">
            <a:extLst>
              <a:ext uri="{FF2B5EF4-FFF2-40B4-BE49-F238E27FC236}">
                <a16:creationId xmlns:a16="http://schemas.microsoft.com/office/drawing/2014/main" id="{AF90245F-C8B4-106B-83BC-566E2F53CC25}"/>
              </a:ext>
            </a:extLst>
          </p:cNvPr>
          <p:cNvSpPr txBox="1"/>
          <p:nvPr/>
        </p:nvSpPr>
        <p:spPr>
          <a:xfrm>
            <a:off x="880689" y="755559"/>
            <a:ext cx="10722317" cy="954107"/>
          </a:xfrm>
          <a:prstGeom prst="rect">
            <a:avLst/>
          </a:prstGeom>
          <a:noFill/>
        </p:spPr>
        <p:txBody>
          <a:bodyPr wrap="square" rtlCol="0">
            <a:spAutoFit/>
          </a:bodyPr>
          <a:lstStyle/>
          <a:p>
            <a:pPr algn="just"/>
            <a:r>
              <a:rPr lang="pt-BR" sz="2800" b="1" dirty="0">
                <a:solidFill>
                  <a:schemeClr val="tx1">
                    <a:lumMod val="75000"/>
                    <a:lumOff val="25000"/>
                  </a:schemeClr>
                </a:solidFill>
              </a:rPr>
              <a:t>Contratação de Energia Decorrente da Portaria nº 17/2021 do MME - Contratação Emergencial</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1888553"/>
            <a:ext cx="10934593" cy="3715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BR" dirty="0"/>
              <a:t>- </a:t>
            </a:r>
            <a:r>
              <a:rPr lang="pt-BR" b="1" dirty="0"/>
              <a:t>Trilogia de decisões judiciais, no intervalo de 1 ano: </a:t>
            </a:r>
            <a:endParaRPr lang="pt-BR" dirty="0"/>
          </a:p>
          <a:p>
            <a:pPr marL="0" indent="0" algn="just">
              <a:buNone/>
            </a:pPr>
            <a:r>
              <a:rPr lang="pt-BR" b="1" dirty="0"/>
              <a:t> </a:t>
            </a:r>
            <a:r>
              <a:rPr lang="pt-BR" dirty="0"/>
              <a:t>- cerca de 13 decisões judiciais, entre êxito e revés;</a:t>
            </a:r>
          </a:p>
          <a:p>
            <a:pPr marL="0" indent="0" algn="just">
              <a:buNone/>
            </a:pPr>
            <a:r>
              <a:rPr lang="pt-BR" dirty="0"/>
              <a:t>- 3 decisões proferidas num intervalo de 3 dias;</a:t>
            </a:r>
          </a:p>
          <a:p>
            <a:pPr marL="0" indent="0" algn="just">
              <a:buNone/>
            </a:pPr>
            <a:r>
              <a:rPr lang="pt-BR" dirty="0"/>
              <a:t>- 2 decisões que trancam o pagamento ao agente até que sobrevenha decisão final, uma no STJ e outra no TRF1;</a:t>
            </a:r>
          </a:p>
          <a:p>
            <a:pPr marL="0" indent="0" algn="just">
              <a:buNone/>
            </a:pPr>
            <a:r>
              <a:rPr lang="pt-BR" dirty="0"/>
              <a:t>- já evitamos uma concessão de liminar no STF; e</a:t>
            </a:r>
          </a:p>
          <a:p>
            <a:pPr marL="0" indent="0" algn="just">
              <a:buNone/>
            </a:pPr>
            <a:r>
              <a:rPr lang="pt-BR" dirty="0"/>
              <a:t>- esperamos obter novo indeferimento do pedido do agente no STF. </a:t>
            </a:r>
          </a:p>
        </p:txBody>
      </p:sp>
    </p:spTree>
    <p:extLst>
      <p:ext uri="{BB962C8B-B14F-4D97-AF65-F5344CB8AC3E}">
        <p14:creationId xmlns:p14="http://schemas.microsoft.com/office/powerpoint/2010/main" val="1010194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58FC0EF7-0EEE-44A6-A764-DC5C34D066EF}"/>
              </a:ext>
            </a:extLst>
          </p:cNvPr>
          <p:cNvSpPr txBox="1"/>
          <p:nvPr/>
        </p:nvSpPr>
        <p:spPr>
          <a:xfrm>
            <a:off x="880689" y="351622"/>
            <a:ext cx="10722317" cy="461665"/>
          </a:xfrm>
          <a:prstGeom prst="rect">
            <a:avLst/>
          </a:prstGeom>
          <a:noFill/>
        </p:spPr>
        <p:txBody>
          <a:bodyPr wrap="square" rtlCol="0">
            <a:spAutoFit/>
          </a:bodyPr>
          <a:lstStyle/>
          <a:p>
            <a:r>
              <a:rPr lang="pt-BR" sz="2400" dirty="0">
                <a:solidFill>
                  <a:schemeClr val="tx1">
                    <a:lumMod val="75000"/>
                    <a:lumOff val="25000"/>
                  </a:schemeClr>
                </a:solidFill>
              </a:rPr>
              <a:t>Realizações/Entregas</a:t>
            </a:r>
          </a:p>
        </p:txBody>
      </p:sp>
      <p:sp>
        <p:nvSpPr>
          <p:cNvPr id="12" name="Retângulo 11">
            <a:extLst>
              <a:ext uri="{FF2B5EF4-FFF2-40B4-BE49-F238E27FC236}">
                <a16:creationId xmlns:a16="http://schemas.microsoft.com/office/drawing/2014/main" id="{BE3F8FD5-0B92-1D6D-0345-C60356EFE0DC}"/>
              </a:ext>
            </a:extLst>
          </p:cNvPr>
          <p:cNvSpPr/>
          <p:nvPr/>
        </p:nvSpPr>
        <p:spPr>
          <a:xfrm>
            <a:off x="668413" y="436985"/>
            <a:ext cx="126000" cy="695037"/>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reto 12"/>
          <p:cNvCxnSpPr/>
          <p:nvPr/>
        </p:nvCxnSpPr>
        <p:spPr>
          <a:xfrm flipV="1">
            <a:off x="794413" y="738933"/>
            <a:ext cx="4276351" cy="4005"/>
          </a:xfrm>
          <a:prstGeom prst="line">
            <a:avLst/>
          </a:prstGeom>
        </p:spPr>
        <p:style>
          <a:lnRef idx="1">
            <a:schemeClr val="accent1"/>
          </a:lnRef>
          <a:fillRef idx="0">
            <a:schemeClr val="accent1"/>
          </a:fillRef>
          <a:effectRef idx="0">
            <a:schemeClr val="accent1"/>
          </a:effectRef>
          <a:fontRef idx="minor">
            <a:schemeClr val="tx1"/>
          </a:fontRef>
        </p:style>
      </p:cxnSp>
      <p:sp>
        <p:nvSpPr>
          <p:cNvPr id="10" name="Espaço Reservado para Conteúdo 4"/>
          <p:cNvSpPr txBox="1">
            <a:spLocks/>
          </p:cNvSpPr>
          <p:nvPr/>
        </p:nvSpPr>
        <p:spPr>
          <a:xfrm>
            <a:off x="668413" y="2024348"/>
            <a:ext cx="10934593" cy="3715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pt-BR" b="1" dirty="0"/>
              <a:t>Apoio da CNIR - Câmara Nacional de Infraestrutura e Regulação da AGU, na qual a CONJUR MME possui assento, para articulação junto ao CNJ visando expedição de recomendação nos moldes da Recomendação 129 – para os 3 setores do MME.</a:t>
            </a:r>
            <a:endParaRPr lang="pt-BR" dirty="0"/>
          </a:p>
          <a:p>
            <a:pPr marL="0" indent="0" algn="just">
              <a:buNone/>
            </a:pPr>
            <a:r>
              <a:rPr lang="pt-BR" b="1" i="1" dirty="0"/>
              <a:t> </a:t>
            </a:r>
            <a:endParaRPr lang="pt-BR" dirty="0"/>
          </a:p>
          <a:p>
            <a:pPr marL="457200" lvl="1" indent="0" algn="just">
              <a:buNone/>
            </a:pPr>
            <a:r>
              <a:rPr lang="pt-BR" b="1" i="1" dirty="0"/>
              <a:t>recomendação aos tribunais para adoção de cautelas visando o abuso do direito de demandar que possa comprometer projetos de infraestrutura.</a:t>
            </a:r>
            <a:r>
              <a:rPr lang="pt-BR" b="1" dirty="0"/>
              <a:t> </a:t>
            </a:r>
            <a:endParaRPr lang="pt-BR" dirty="0"/>
          </a:p>
        </p:txBody>
      </p:sp>
    </p:spTree>
    <p:extLst>
      <p:ext uri="{BB962C8B-B14F-4D97-AF65-F5344CB8AC3E}">
        <p14:creationId xmlns:p14="http://schemas.microsoft.com/office/powerpoint/2010/main" val="3110458019"/>
      </p:ext>
    </p:extLst>
  </p:cSld>
  <p:clrMapOvr>
    <a:masterClrMapping/>
  </p:clrMapOvr>
</p:sld>
</file>

<file path=ppt/theme/theme1.xml><?xml version="1.0" encoding="utf-8"?>
<a:theme xmlns:a="http://schemas.openxmlformats.org/drawingml/2006/main" name="MM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4028</TotalTime>
  <Words>977</Words>
  <Application>Microsoft Office PowerPoint</Application>
  <PresentationFormat>Widescreen</PresentationFormat>
  <Paragraphs>93</Paragraphs>
  <Slides>14</Slides>
  <Notes>0</Notes>
  <HiddenSlides>0</HiddenSlides>
  <MMClips>0</MMClips>
  <ScaleCrop>false</ScaleCrop>
  <HeadingPairs>
    <vt:vector size="6" baseType="variant">
      <vt:variant>
        <vt:lpstr>Fontes usadas</vt:lpstr>
      </vt:variant>
      <vt:variant>
        <vt:i4>4</vt:i4>
      </vt:variant>
      <vt:variant>
        <vt:lpstr>Tema</vt:lpstr>
      </vt:variant>
      <vt:variant>
        <vt:i4>2</vt:i4>
      </vt:variant>
      <vt:variant>
        <vt:lpstr>Títulos de slides</vt:lpstr>
      </vt:variant>
      <vt:variant>
        <vt:i4>14</vt:i4>
      </vt:variant>
    </vt:vector>
  </HeadingPairs>
  <TitlesOfParts>
    <vt:vector size="20" baseType="lpstr">
      <vt:lpstr>Arial</vt:lpstr>
      <vt:lpstr>Arial Black</vt:lpstr>
      <vt:lpstr>Calibri</vt:lpstr>
      <vt:lpstr>Calibri Light</vt:lpstr>
      <vt:lpstr>MME 1</vt:lpstr>
      <vt:lpstr>MME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Alexandre Girão</dc:creator>
  <cp:lastModifiedBy>Ana Carolina de Almeida Tannuri Laferté</cp:lastModifiedBy>
  <cp:revision>203</cp:revision>
  <dcterms:created xsi:type="dcterms:W3CDTF">2020-06-24T16:19:29Z</dcterms:created>
  <dcterms:modified xsi:type="dcterms:W3CDTF">2022-12-07T19:42:23Z</dcterms:modified>
</cp:coreProperties>
</file>