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2.xml" ContentType="application/vnd.openxmlformats-officedocument.presentationml.notesSlide+xml"/>
  <Override PartName="/ppt/charts/chart2.xml" ContentType="application/vnd.openxmlformats-officedocument.drawingml.chart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2" r:id="rId1"/>
    <p:sldMasterId id="2147484026" r:id="rId2"/>
    <p:sldMasterId id="2147483798" r:id="rId3"/>
    <p:sldMasterId id="2147484043" r:id="rId4"/>
    <p:sldMasterId id="2147484067" r:id="rId5"/>
  </p:sldMasterIdLst>
  <p:notesMasterIdLst>
    <p:notesMasterId r:id="rId56"/>
  </p:notesMasterIdLst>
  <p:handoutMasterIdLst>
    <p:handoutMasterId r:id="rId57"/>
  </p:handoutMasterIdLst>
  <p:sldIdLst>
    <p:sldId id="404" r:id="rId6"/>
    <p:sldId id="456" r:id="rId7"/>
    <p:sldId id="450" r:id="rId8"/>
    <p:sldId id="258" r:id="rId9"/>
    <p:sldId id="7417" r:id="rId10"/>
    <p:sldId id="7416" r:id="rId11"/>
    <p:sldId id="496" r:id="rId12"/>
    <p:sldId id="462" r:id="rId13"/>
    <p:sldId id="497" r:id="rId14"/>
    <p:sldId id="463" r:id="rId15"/>
    <p:sldId id="528" r:id="rId16"/>
    <p:sldId id="550" r:id="rId17"/>
    <p:sldId id="7447" r:id="rId18"/>
    <p:sldId id="531" r:id="rId19"/>
    <p:sldId id="532" r:id="rId20"/>
    <p:sldId id="606" r:id="rId21"/>
    <p:sldId id="517" r:id="rId22"/>
    <p:sldId id="551" r:id="rId23"/>
    <p:sldId id="505" r:id="rId24"/>
    <p:sldId id="7418" r:id="rId25"/>
    <p:sldId id="604" r:id="rId26"/>
    <p:sldId id="7410" r:id="rId27"/>
    <p:sldId id="599" r:id="rId28"/>
    <p:sldId id="592" r:id="rId29"/>
    <p:sldId id="609" r:id="rId30"/>
    <p:sldId id="7448" r:id="rId31"/>
    <p:sldId id="7423" r:id="rId32"/>
    <p:sldId id="7406" r:id="rId33"/>
    <p:sldId id="7381" r:id="rId34"/>
    <p:sldId id="7384" r:id="rId35"/>
    <p:sldId id="7400" r:id="rId36"/>
    <p:sldId id="7450" r:id="rId37"/>
    <p:sldId id="7408" r:id="rId38"/>
    <p:sldId id="7420" r:id="rId39"/>
    <p:sldId id="7424" r:id="rId40"/>
    <p:sldId id="7425" r:id="rId41"/>
    <p:sldId id="7426" r:id="rId42"/>
    <p:sldId id="7427" r:id="rId43"/>
    <p:sldId id="7428" r:id="rId44"/>
    <p:sldId id="7429" r:id="rId45"/>
    <p:sldId id="7430" r:id="rId46"/>
    <p:sldId id="7431" r:id="rId47"/>
    <p:sldId id="7432" r:id="rId48"/>
    <p:sldId id="7434" r:id="rId49"/>
    <p:sldId id="7435" r:id="rId50"/>
    <p:sldId id="7419" r:id="rId51"/>
    <p:sldId id="464" r:id="rId52"/>
    <p:sldId id="7415" r:id="rId53"/>
    <p:sldId id="7445" r:id="rId54"/>
    <p:sldId id="415" r:id="rId55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ME" id="{1EF70760-1F5D-4AE4-A1CE-98EE2779E535}">
          <p14:sldIdLst>
            <p14:sldId id="404"/>
            <p14:sldId id="456"/>
            <p14:sldId id="450"/>
            <p14:sldId id="258"/>
            <p14:sldId id="7417"/>
            <p14:sldId id="7416"/>
            <p14:sldId id="496"/>
            <p14:sldId id="462"/>
            <p14:sldId id="497"/>
            <p14:sldId id="463"/>
            <p14:sldId id="528"/>
            <p14:sldId id="550"/>
            <p14:sldId id="7447"/>
            <p14:sldId id="531"/>
            <p14:sldId id="532"/>
            <p14:sldId id="606"/>
            <p14:sldId id="517"/>
            <p14:sldId id="551"/>
            <p14:sldId id="505"/>
            <p14:sldId id="7418"/>
            <p14:sldId id="604"/>
            <p14:sldId id="7410"/>
            <p14:sldId id="599"/>
            <p14:sldId id="592"/>
            <p14:sldId id="609"/>
            <p14:sldId id="7448"/>
            <p14:sldId id="7423"/>
            <p14:sldId id="7406"/>
            <p14:sldId id="7381"/>
            <p14:sldId id="7384"/>
            <p14:sldId id="7400"/>
            <p14:sldId id="7450"/>
            <p14:sldId id="7408"/>
            <p14:sldId id="7420"/>
            <p14:sldId id="7424"/>
            <p14:sldId id="7425"/>
            <p14:sldId id="7426"/>
            <p14:sldId id="7427"/>
            <p14:sldId id="7428"/>
            <p14:sldId id="7429"/>
            <p14:sldId id="7430"/>
            <p14:sldId id="7431"/>
            <p14:sldId id="7432"/>
            <p14:sldId id="7434"/>
            <p14:sldId id="7435"/>
            <p14:sldId id="7419"/>
            <p14:sldId id="464"/>
            <p14:sldId id="7415"/>
            <p14:sldId id="7445"/>
            <p14:sldId id="4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uno Carvalho" initials="BC" lastIdx="0" clrIdx="0"/>
  <p:cmAuthor id="2" name="Alexandre Navarrete Girão" initials="ANG" lastIdx="1" clrIdx="1">
    <p:extLst>
      <p:ext uri="{19B8F6BF-5375-455C-9EA6-DF929625EA0E}">
        <p15:presenceInfo xmlns:p15="http://schemas.microsoft.com/office/powerpoint/2012/main" userId="Alexandre Navarrete Girão" providerId="None"/>
      </p:ext>
    </p:extLst>
  </p:cmAuthor>
  <p:cmAuthor id="3" name="denis soares" initials="ds" lastIdx="1" clrIdx="2">
    <p:extLst>
      <p:ext uri="{19B8F6BF-5375-455C-9EA6-DF929625EA0E}">
        <p15:presenceInfo xmlns:p15="http://schemas.microsoft.com/office/powerpoint/2012/main" userId="14b28e72849ed06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A12"/>
    <a:srgbClr val="E2E2E2"/>
    <a:srgbClr val="F8F8F8"/>
    <a:srgbClr val="FFC000"/>
    <a:srgbClr val="33CC33"/>
    <a:srgbClr val="203864"/>
    <a:srgbClr val="00B0F0"/>
    <a:srgbClr val="FF0000"/>
    <a:srgbClr val="FF9900"/>
    <a:srgbClr val="BF9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5529" autoAdjust="0"/>
  </p:normalViewPr>
  <p:slideViewPr>
    <p:cSldViewPr snapToGrid="0">
      <p:cViewPr varScale="1">
        <p:scale>
          <a:sx n="115" d="100"/>
          <a:sy n="115" d="100"/>
        </p:scale>
        <p:origin x="414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1695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aneelbr-my.sharepoint.com/personal/felipemoraes_aneel_gov_br/Documents/Arquivos%20de%20Chat%20do%20Microsoft%20Teams/CDE_PROINFA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9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D1-41AB-A94F-F474954CD531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FD1-41AB-A94F-F474954CD531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FD1-41AB-A94F-F474954CD531}"/>
              </c:ext>
            </c:extLst>
          </c:dPt>
          <c:dPt>
            <c:idx val="3"/>
            <c:bubble3D val="0"/>
            <c:spPr>
              <a:solidFill>
                <a:srgbClr val="2038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FD1-41AB-A94F-F474954CD531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FD1-41AB-A94F-F474954CD531}"/>
              </c:ext>
            </c:extLst>
          </c:dPt>
          <c:dPt>
            <c:idx val="5"/>
            <c:bubble3D val="0"/>
            <c:spPr>
              <a:solidFill>
                <a:srgbClr val="33CC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FD1-41AB-A94F-F474954CD531}"/>
              </c:ext>
            </c:extLst>
          </c:dPt>
          <c:cat>
            <c:strRef>
              <c:f>Sheet1!$A$1:$A$6</c:f>
              <c:strCache>
                <c:ptCount val="6"/>
                <c:pt idx="0">
                  <c:v>PIS/cofins</c:v>
                </c:pt>
                <c:pt idx="1">
                  <c:v>ICMS</c:v>
                </c:pt>
                <c:pt idx="2">
                  <c:v>Encargos</c:v>
                </c:pt>
                <c:pt idx="3">
                  <c:v>Distribuição</c:v>
                </c:pt>
                <c:pt idx="4">
                  <c:v>Transmissão</c:v>
                </c:pt>
                <c:pt idx="5">
                  <c:v>Geração </c:v>
                </c:pt>
              </c:strCache>
            </c:strRef>
          </c:cat>
          <c:val>
            <c:numRef>
              <c:f>Sheet1!$B$1:$B$6</c:f>
              <c:numCache>
                <c:formatCode>General</c:formatCode>
                <c:ptCount val="6"/>
                <c:pt idx="0">
                  <c:v>9.1999999999999993</c:v>
                </c:pt>
                <c:pt idx="1">
                  <c:v>21.3</c:v>
                </c:pt>
                <c:pt idx="2">
                  <c:v>9.9</c:v>
                </c:pt>
                <c:pt idx="3">
                  <c:v>22</c:v>
                </c:pt>
                <c:pt idx="4">
                  <c:v>11.9</c:v>
                </c:pt>
                <c:pt idx="5">
                  <c:v>25.7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FD1-41AB-A94F-F474954CD5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39999999999999"/>
          <c:y val="0.209088"/>
          <c:w val="0.68132800000000004"/>
          <c:h val="0.74753199999999997"/>
        </c:manualLayout>
      </c:layout>
      <c:barChart>
        <c:barDir val="bar"/>
        <c:grouping val="clustered"/>
        <c:varyColors val="0"/>
        <c:ser>
          <c:idx val="0"/>
          <c:order val="0"/>
          <c:tx>
            <c:v/>
          </c:tx>
          <c:spPr>
            <a:solidFill>
              <a:srgbClr val="BF9000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0"/>
            <c:invertIfNegative val="1"/>
            <c:bubble3D val="0"/>
            <c:spPr>
              <a:solidFill>
                <a:srgbClr val="92D05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2B89-40F7-8969-9E1F39C68CCF}"/>
              </c:ext>
            </c:extLst>
          </c:dPt>
          <c:dPt>
            <c:idx val="1"/>
            <c:invertIfNegative val="1"/>
            <c:bubble3D val="0"/>
            <c:spPr>
              <a:solidFill>
                <a:srgbClr val="FFC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2B89-40F7-8969-9E1F39C68CCF}"/>
              </c:ext>
            </c:extLst>
          </c:dPt>
          <c:dPt>
            <c:idx val="2"/>
            <c:invertIfNegative val="1"/>
            <c:bubble3D val="0"/>
            <c:spPr>
              <a:gradFill flip="none" rotWithShape="1">
                <a:gsLst>
                  <a:gs pos="39000">
                    <a:srgbClr val="1F4E79"/>
                  </a:gs>
                  <a:gs pos="95000">
                    <a:schemeClr val="accent5">
                      <a:lumMod val="60000"/>
                      <a:lumOff val="40000"/>
                    </a:schemeClr>
                  </a:gs>
                </a:gsLst>
                <a:lin ang="21000000" scaled="0"/>
              </a:gra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2B89-40F7-8969-9E1F39C68CCF}"/>
              </c:ext>
            </c:extLst>
          </c:dPt>
          <c:dLbls>
            <c:dLbl>
              <c:idx val="0"/>
              <c:numFmt formatCode="0.00%" sourceLinked="0"/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B89-40F7-8969-9E1F39C68CCF}"/>
                </c:ext>
              </c:extLst>
            </c:dLbl>
            <c:dLbl>
              <c:idx val="1"/>
              <c:numFmt formatCode="0.00%" sourceLinked="0"/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2B89-40F7-8969-9E1F39C68CCF}"/>
                </c:ext>
              </c:extLst>
            </c:dLbl>
            <c:dLbl>
              <c:idx val="2"/>
              <c:numFmt formatCode="0.00%" sourceLinked="0"/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tx1"/>
                      </a:solidFill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2B89-40F7-8969-9E1F39C68CCF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3"/>
              <c:pt idx="0">
                <c:v>2018</c:v>
              </c:pt>
              <c:pt idx="1">
                <c:v>2019</c:v>
              </c:pt>
              <c:pt idx="2">
                <c:v>2020</c:v>
              </c:pt>
            </c:strLit>
          </c:cat>
          <c:val>
            <c:numLit>
              <c:formatCode>General</c:formatCode>
              <c:ptCount val="3"/>
              <c:pt idx="0">
                <c:v>0.15010000000000001</c:v>
              </c:pt>
              <c:pt idx="1">
                <c:v>1.67E-2</c:v>
              </c:pt>
              <c:pt idx="2">
                <c:v>3.5999999999999997E-2</c:v>
              </c:pt>
            </c:numLit>
          </c:val>
          <c:extLst>
            <c:ext xmlns:c16="http://schemas.microsoft.com/office/drawing/2014/chart" uri="{C3380CC4-5D6E-409C-BE32-E72D297353CC}">
              <c16:uniqueId val="{00000006-2B89-40F7-8969-9E1F39C68C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40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>
                <a:solidFill>
                  <a:schemeClr val="tx1"/>
                </a:solidFill>
              </a:defRPr>
            </a:pPr>
            <a:endParaRPr lang="pt-BR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t"/>
        <c:numFmt formatCode="0.00%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/>
            </a:pPr>
            <a:endParaRPr lang="pt-BR"/>
          </a:p>
        </c:txPr>
        <c:crossAx val="2094734552"/>
        <c:crosses val="autoZero"/>
        <c:crossBetween val="between"/>
        <c:majorUnit val="0.04"/>
        <c:minorUnit val="0.0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</a:defRPr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695867022269005E-2"/>
          <c:y val="2.640671520688442E-2"/>
          <c:w val="0.91092420418794351"/>
          <c:h val="0.868135600845392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CDE!$A$35</c:f>
              <c:strCache>
                <c:ptCount val="1"/>
                <c:pt idx="0">
                  <c:v>CCC - Sistemas Isolados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CDE!$B$34:$D$34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CDE!$B$35:$D$35</c:f>
              <c:numCache>
                <c:formatCode>#,##0</c:formatCode>
                <c:ptCount val="3"/>
                <c:pt idx="0">
                  <c:v>7489.2913249200001</c:v>
                </c:pt>
                <c:pt idx="1">
                  <c:v>8481.0303129400017</c:v>
                </c:pt>
                <c:pt idx="2">
                  <c:v>12152.628988279999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E4-43F1-B32A-CD1FA90969DA}"/>
            </c:ext>
          </c:extLst>
        </c:ser>
        <c:ser>
          <c:idx val="1"/>
          <c:order val="1"/>
          <c:tx>
            <c:strRef>
              <c:f>CDE!$A$36</c:f>
              <c:strCache>
                <c:ptCount val="1"/>
                <c:pt idx="0">
                  <c:v>Tarifa Social - Baixa Renda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CDE!$B$36:$D$36</c:f>
              <c:numCache>
                <c:formatCode>#,##0</c:formatCode>
                <c:ptCount val="3"/>
                <c:pt idx="0">
                  <c:v>2660.7333952188201</c:v>
                </c:pt>
                <c:pt idx="1">
                  <c:v>3656.0606100599998</c:v>
                </c:pt>
                <c:pt idx="2">
                  <c:v>5430.1063769900002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E4-43F1-B32A-CD1FA90969DA}"/>
            </c:ext>
          </c:extLst>
        </c:ser>
        <c:ser>
          <c:idx val="2"/>
          <c:order val="2"/>
          <c:tx>
            <c:strRef>
              <c:f>CDE!$A$37</c:f>
              <c:strCache>
                <c:ptCount val="1"/>
                <c:pt idx="0">
                  <c:v>Descontos Tarifários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CDE!$B$37:$D$37</c:f>
              <c:numCache>
                <c:formatCode>#,##0</c:formatCode>
                <c:ptCount val="3"/>
                <c:pt idx="0">
                  <c:v>9694.6189166041368</c:v>
                </c:pt>
                <c:pt idx="1">
                  <c:v>9601.790163331616</c:v>
                </c:pt>
                <c:pt idx="2">
                  <c:v>11572.21367909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E4-43F1-B32A-CD1FA90969DA}"/>
            </c:ext>
          </c:extLst>
        </c:ser>
        <c:ser>
          <c:idx val="3"/>
          <c:order val="3"/>
          <c:tx>
            <c:strRef>
              <c:f>CDE!$A$38</c:f>
              <c:strCache>
                <c:ptCount val="1"/>
                <c:pt idx="0">
                  <c:v>Outros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CDE!$B$38:$D$38</c:f>
              <c:numCache>
                <c:formatCode>#,##0</c:formatCode>
                <c:ptCount val="3"/>
                <c:pt idx="0">
                  <c:v>2067.7798639900002</c:v>
                </c:pt>
                <c:pt idx="1">
                  <c:v>2177.8416550100001</c:v>
                </c:pt>
                <c:pt idx="2">
                  <c:v>3129.6760722700001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8E4-43F1-B32A-CD1FA90969D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57401888"/>
        <c:axId val="257402304"/>
      </c:barChart>
      <c:catAx>
        <c:axId val="25740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57402304"/>
        <c:crosses val="autoZero"/>
        <c:auto val="1"/>
        <c:lblAlgn val="ctr"/>
        <c:lblOffset val="100"/>
        <c:noMultiLvlLbl val="0"/>
      </c:catAx>
      <c:valAx>
        <c:axId val="257402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prstDash val="sysDot"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57401888"/>
        <c:crosses val="autoZero"/>
        <c:crossBetween val="between"/>
        <c:majorUnit val="2000"/>
        <c:dispUnits>
          <c:builtInUnit val="thousands"/>
          <c:dispUnitsLbl>
            <c:layout>
              <c:manualLayout>
                <c:xMode val="edge"/>
                <c:yMode val="edge"/>
                <c:x val="8.9040075730241353E-3"/>
                <c:y val="0.4075975730017139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pt-BR"/>
                    <a:t>Bilhões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0550114680875661E-2"/>
          <c:y val="6.3625628766193906E-4"/>
          <c:w val="0.2997918244254727"/>
          <c:h val="0.171153130405508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0.1619</cdr:x>
      <cdr:y>0.21283</cdr:y>
    </cdr:from>
    <cdr:to>
      <cdr:x>0.28151</cdr:x>
      <cdr:y>0.31173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69A2EC50-1169-4773-8514-87132AFDCF6C}"/>
            </a:ext>
          </a:extLst>
        </cdr:cNvPr>
        <cdr:cNvSpPr txBox="1"/>
      </cdr:nvSpPr>
      <cdr:spPr>
        <a:xfrm xmlns:a="http://schemas.openxmlformats.org/drawingml/2006/main">
          <a:off x="1286863" y="1125930"/>
          <a:ext cx="950742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2800" b="1" dirty="0">
              <a:solidFill>
                <a:schemeClr val="tx1"/>
              </a:solidFill>
            </a:rPr>
            <a:t>21,9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9B7470B9-9BC4-47A1-B7C3-A94A60854F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8886652-948E-4A17-8C08-D48C64D7AF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2EAEE-9F92-4BB3-A6E8-A302F43EBDFE}" type="datetimeFigureOut">
              <a:rPr lang="pt-BR" smtClean="0"/>
              <a:t>28/06/2022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C20362C-920C-47DB-9537-DEA03081D5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E6A1518-CB6E-43A4-BE0A-4AADFB3A07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B4CE9-BF74-4308-BF6D-EE2A42C7E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5198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C6C1B-606A-4C35-87B1-81B93A65C2EB}" type="datetimeFigureOut">
              <a:rPr lang="pt-BR" smtClean="0"/>
              <a:t>28/06/2022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81D917-A443-4319-ACCF-06B036D7E8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6705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1807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sz="1200" b="0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665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err="1"/>
              <a:t>Informações</a:t>
            </a:r>
            <a:r>
              <a:rPr lang="en-US" dirty="0"/>
              <a:t>, </a:t>
            </a:r>
            <a:r>
              <a:rPr lang="en-US" dirty="0" err="1"/>
              <a:t>conforme</a:t>
            </a:r>
            <a:r>
              <a:rPr lang="en-US" dirty="0"/>
              <a:t> </a:t>
            </a:r>
            <a:r>
              <a:rPr lang="en-US" dirty="0" err="1"/>
              <a:t>despacho</a:t>
            </a:r>
            <a:r>
              <a:rPr lang="en-US" dirty="0"/>
              <a:t> com </a:t>
            </a:r>
            <a:r>
              <a:rPr lang="en-US" dirty="0" err="1"/>
              <a:t>Ministro</a:t>
            </a:r>
            <a:endParaRPr lang="en-US" dirty="0"/>
          </a:p>
          <a:p>
            <a:r>
              <a:rPr lang="en-US" dirty="0" err="1"/>
              <a:t>Avaliar</a:t>
            </a:r>
            <a:r>
              <a:rPr lang="en-US" dirty="0"/>
              <a:t> se é </a:t>
            </a:r>
            <a:r>
              <a:rPr lang="en-US" dirty="0" err="1"/>
              <a:t>isso</a:t>
            </a:r>
            <a:r>
              <a:rPr lang="en-US" dirty="0"/>
              <a:t> </a:t>
            </a:r>
            <a:r>
              <a:rPr lang="en-US" dirty="0" err="1"/>
              <a:t>mesmo</a:t>
            </a:r>
            <a:r>
              <a:rPr lang="en-US" dirty="0"/>
              <a:t>.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9493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Sugiro</a:t>
            </a:r>
            <a:r>
              <a:rPr lang="en-US" dirty="0"/>
              <a:t> </a:t>
            </a:r>
            <a:r>
              <a:rPr lang="en-US" dirty="0" err="1"/>
              <a:t>retirar</a:t>
            </a:r>
            <a:r>
              <a:rPr lang="en-US" dirty="0"/>
              <a:t> a </a:t>
            </a:r>
            <a:r>
              <a:rPr lang="en-US" dirty="0" err="1"/>
              <a:t>alusão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PL 5829/2019 (</a:t>
            </a:r>
            <a:r>
              <a:rPr lang="en-US" dirty="0" err="1"/>
              <a:t>deixar</a:t>
            </a:r>
            <a:r>
              <a:rPr lang="en-US" dirty="0"/>
              <a:t> para as </a:t>
            </a:r>
            <a:r>
              <a:rPr lang="en-US" dirty="0" err="1"/>
              <a:t>perguntas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014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sz="1200" b="0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36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sz="1200" b="0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32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sz="1200" b="0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096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sz="1200" b="0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88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sz="1200" b="0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824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sz="1200" b="0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48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1834"/>
              </a:spcAft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95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D3619-47A3-493A-9811-D231420DB66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343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sz="1200" b="0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01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0238" indent="-273050"/>
            <a:r>
              <a:rPr lang="pt-BR" sz="1200" dirty="0"/>
              <a:t>CDE (subsídios)</a:t>
            </a:r>
          </a:p>
          <a:p>
            <a:pPr marL="630238" indent="-273050">
              <a:buFont typeface="Arial" panose="020B0604020202020204" pitchFamily="34" charset="0"/>
              <a:buChar char="•"/>
            </a:pPr>
            <a:r>
              <a:rPr lang="pt-BR" sz="1200" dirty="0"/>
              <a:t>Universalização</a:t>
            </a:r>
          </a:p>
          <a:p>
            <a:pPr marL="630238" indent="-273050">
              <a:buFont typeface="Arial" panose="020B0604020202020204" pitchFamily="34" charset="0"/>
              <a:buChar char="•"/>
            </a:pPr>
            <a:r>
              <a:rPr lang="pt-BR" sz="1200" dirty="0"/>
              <a:t>Tarifa Social – Baixa Renda</a:t>
            </a:r>
          </a:p>
          <a:p>
            <a:pPr marL="630238" indent="-273050">
              <a:buFont typeface="Arial" panose="020B0604020202020204" pitchFamily="34" charset="0"/>
              <a:buChar char="•"/>
            </a:pPr>
            <a:r>
              <a:rPr lang="pt-BR" sz="1200" dirty="0"/>
              <a:t>Modicidade para sistemas isolados - CCC</a:t>
            </a:r>
          </a:p>
          <a:p>
            <a:pPr marL="630238" indent="-273050">
              <a:buFont typeface="Arial" panose="020B0604020202020204" pitchFamily="34" charset="0"/>
              <a:buChar char="•"/>
            </a:pPr>
            <a:r>
              <a:rPr lang="pt-BR" sz="1200" dirty="0"/>
              <a:t>Carvão Mineral</a:t>
            </a:r>
          </a:p>
          <a:p>
            <a:pPr marL="630238" indent="-273050">
              <a:buFont typeface="Arial" panose="020B0604020202020204" pitchFamily="34" charset="0"/>
              <a:buChar char="•"/>
            </a:pPr>
            <a:r>
              <a:rPr lang="pt-BR" sz="1200" dirty="0"/>
              <a:t>Fontes renováveis</a:t>
            </a:r>
          </a:p>
          <a:p>
            <a:pPr marL="630238" indent="-273050">
              <a:buFont typeface="Arial" panose="020B0604020202020204" pitchFamily="34" charset="0"/>
              <a:buChar char="•"/>
            </a:pPr>
            <a:r>
              <a:rPr lang="pt-BR" sz="1200" dirty="0"/>
              <a:t>Irrigação e aquicultura</a:t>
            </a:r>
          </a:p>
          <a:p>
            <a:pPr marL="630238" indent="-273050">
              <a:buFont typeface="Arial" panose="020B0604020202020204" pitchFamily="34" charset="0"/>
              <a:buChar char="•"/>
            </a:pPr>
            <a:r>
              <a:rPr lang="pt-BR" sz="1200" dirty="0"/>
              <a:t>Serviço público de água, esgoto e saneamento; </a:t>
            </a:r>
          </a:p>
          <a:p>
            <a:pPr marL="630238" indent="-273050">
              <a:buFont typeface="Arial" panose="020B0604020202020204" pitchFamily="34" charset="0"/>
              <a:buChar char="•"/>
            </a:pPr>
            <a:r>
              <a:rPr lang="pt-BR" sz="1200" dirty="0"/>
              <a:t>Consumidores rurais</a:t>
            </a:r>
          </a:p>
          <a:p>
            <a:pPr marL="630238" indent="-273050">
              <a:buFont typeface="Arial" panose="020B0604020202020204" pitchFamily="34" charset="0"/>
              <a:buChar char="•"/>
            </a:pPr>
            <a:r>
              <a:rPr lang="pt-BR" sz="1200" dirty="0"/>
              <a:t>Outros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55506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2434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5026" cy="404177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120880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0544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sz="1200" b="0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926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7219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sz="1200" b="0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3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t-BR" b="0" dirty="0"/>
              <a:t>Plano Anual de Estoques Estratégicos de Combustíveis: compreende metas e prioridades do SINEC, incluindo os recursos financeiros para a manutenção da "Reserva Estratégica".</a:t>
            </a:r>
            <a:endParaRPr lang="pt-BR" sz="1200" b="0" dirty="0">
              <a:solidFill>
                <a:srgbClr val="3B67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8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798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1940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8523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Bônus arrecadado</a:t>
            </a:r>
            <a:r>
              <a:rPr lang="pt-BR" baseline="0" dirty="0"/>
              <a:t> com todas as rodadas na história, exceto o primeiro ECO, é igual a 65 bilhões de reais.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5276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3950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9652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sv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svg"/><Relationship Id="rId4" Type="http://schemas.openxmlformats.org/officeDocument/2006/relationships/image" Target="../media/image1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padr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066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C0E0194-12C4-45A8-A262-2AC25342AD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6222" y="2453532"/>
            <a:ext cx="8319556" cy="195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42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955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P&amp;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escuro&#10;&#10;Descrição gerada automaticamente">
            <a:extLst>
              <a:ext uri="{FF2B5EF4-FFF2-40B4-BE49-F238E27FC236}">
                <a16:creationId xmlns:a16="http://schemas.microsoft.com/office/drawing/2014/main" id="{2C1F6BED-7231-4A8D-BBDA-1379FB4781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65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Minerac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9A8F848A-3A01-4919-837B-55D5C63614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9055" y="1418270"/>
            <a:ext cx="5192482" cy="46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17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Energ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áfico 19" descr="Turbina Eólica">
            <a:extLst>
              <a:ext uri="{FF2B5EF4-FFF2-40B4-BE49-F238E27FC236}">
                <a16:creationId xmlns:a16="http://schemas.microsoft.com/office/drawing/2014/main" id="{942F3E2D-7FA9-415F-AC66-64FC1DB09FC7}"/>
              </a:ext>
            </a:extLst>
          </p:cNvPr>
          <p:cNvGrpSpPr/>
          <p:nvPr userDrawn="1"/>
        </p:nvGrpSpPr>
        <p:grpSpPr>
          <a:xfrm flipH="1">
            <a:off x="6216188" y="24027"/>
            <a:ext cx="3201496" cy="6119598"/>
            <a:chOff x="-1666783" y="59468"/>
            <a:chExt cx="3494225" cy="6246198"/>
          </a:xfrm>
        </p:grpSpPr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7FFC29D3-FEFB-4FC2-AA78-18B060DE43D9}"/>
                </a:ext>
              </a:extLst>
            </p:cNvPr>
            <p:cNvSpPr/>
            <p:nvPr/>
          </p:nvSpPr>
          <p:spPr>
            <a:xfrm>
              <a:off x="-791802" y="2662756"/>
              <a:ext cx="1405530" cy="3642910"/>
            </a:xfrm>
            <a:custGeom>
              <a:avLst/>
              <a:gdLst>
                <a:gd name="connsiteX0" fmla="*/ 791983 w 1405530"/>
                <a:gd name="connsiteY0" fmla="*/ 0 h 3642910"/>
                <a:gd name="connsiteX1" fmla="*/ 431699 w 1405530"/>
                <a:gd name="connsiteY1" fmla="*/ 263631 h 3642910"/>
                <a:gd name="connsiteX2" fmla="*/ 280905 w 1405530"/>
                <a:gd name="connsiteY2" fmla="*/ 3371406 h 3642910"/>
                <a:gd name="connsiteX3" fmla="*/ 0 w 1405530"/>
                <a:gd name="connsiteY3" fmla="*/ 3371406 h 3642910"/>
                <a:gd name="connsiteX4" fmla="*/ 0 w 1405530"/>
                <a:gd name="connsiteY4" fmla="*/ 3642911 h 3642910"/>
                <a:gd name="connsiteX5" fmla="*/ 267720 w 1405530"/>
                <a:gd name="connsiteY5" fmla="*/ 3642911 h 3642910"/>
                <a:gd name="connsiteX6" fmla="*/ 1137810 w 1405530"/>
                <a:gd name="connsiteY6" fmla="*/ 3642911 h 3642910"/>
                <a:gd name="connsiteX7" fmla="*/ 1405531 w 1405530"/>
                <a:gd name="connsiteY7" fmla="*/ 3642911 h 3642910"/>
                <a:gd name="connsiteX8" fmla="*/ 1405531 w 1405530"/>
                <a:gd name="connsiteY8" fmla="*/ 3371406 h 3642910"/>
                <a:gd name="connsiteX9" fmla="*/ 1120275 w 1405530"/>
                <a:gd name="connsiteY9" fmla="*/ 3371406 h 3642910"/>
                <a:gd name="connsiteX10" fmla="*/ 903756 w 1405530"/>
                <a:gd name="connsiteY10" fmla="*/ 23349 h 3642910"/>
                <a:gd name="connsiteX11" fmla="*/ 791983 w 1405530"/>
                <a:gd name="connsiteY11" fmla="*/ 0 h 364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05530" h="3642910">
                  <a:moveTo>
                    <a:pt x="791983" y="0"/>
                  </a:moveTo>
                  <a:lnTo>
                    <a:pt x="431699" y="263631"/>
                  </a:lnTo>
                  <a:lnTo>
                    <a:pt x="280905" y="3371406"/>
                  </a:lnTo>
                  <a:lnTo>
                    <a:pt x="0" y="3371406"/>
                  </a:lnTo>
                  <a:lnTo>
                    <a:pt x="0" y="3642911"/>
                  </a:lnTo>
                  <a:lnTo>
                    <a:pt x="267720" y="3642911"/>
                  </a:lnTo>
                  <a:lnTo>
                    <a:pt x="1137810" y="3642911"/>
                  </a:lnTo>
                  <a:lnTo>
                    <a:pt x="1405531" y="3642911"/>
                  </a:lnTo>
                  <a:lnTo>
                    <a:pt x="1405531" y="3371406"/>
                  </a:lnTo>
                  <a:lnTo>
                    <a:pt x="1120275" y="3371406"/>
                  </a:lnTo>
                  <a:lnTo>
                    <a:pt x="903756" y="23349"/>
                  </a:lnTo>
                  <a:lnTo>
                    <a:pt x="791983" y="0"/>
                  </a:ln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F01A9327-353F-40F6-96D0-FFBD04B6E29E}"/>
                </a:ext>
              </a:extLst>
            </p:cNvPr>
            <p:cNvSpPr/>
            <p:nvPr/>
          </p:nvSpPr>
          <p:spPr>
            <a:xfrm>
              <a:off x="-642984" y="59468"/>
              <a:ext cx="739343" cy="1804453"/>
            </a:xfrm>
            <a:custGeom>
              <a:avLst/>
              <a:gdLst>
                <a:gd name="connsiteX0" fmla="*/ 162206 w 739343"/>
                <a:gd name="connsiteY0" fmla="*/ 1759112 h 1804453"/>
                <a:gd name="connsiteX1" fmla="*/ 193463 w 739343"/>
                <a:gd name="connsiteY1" fmla="*/ 1804453 h 1804453"/>
                <a:gd name="connsiteX2" fmla="*/ 258987 w 739343"/>
                <a:gd name="connsiteY2" fmla="*/ 1723545 h 1804453"/>
                <a:gd name="connsiteX3" fmla="*/ 725958 w 739343"/>
                <a:gd name="connsiteY3" fmla="*/ 1682819 h 1804453"/>
                <a:gd name="connsiteX4" fmla="*/ 739344 w 739343"/>
                <a:gd name="connsiteY4" fmla="*/ 1623903 h 1804453"/>
                <a:gd name="connsiteX5" fmla="*/ 235428 w 739343"/>
                <a:gd name="connsiteY5" fmla="*/ 85626 h 1804453"/>
                <a:gd name="connsiteX6" fmla="*/ 84407 w 739343"/>
                <a:gd name="connsiteY6" fmla="*/ 5638 h 1804453"/>
                <a:gd name="connsiteX7" fmla="*/ 838 w 739343"/>
                <a:gd name="connsiteY7" fmla="*/ 136533 h 180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9343" h="1804453">
                  <a:moveTo>
                    <a:pt x="162206" y="1759112"/>
                  </a:moveTo>
                  <a:lnTo>
                    <a:pt x="193463" y="1804453"/>
                  </a:lnTo>
                  <a:cubicBezTo>
                    <a:pt x="211581" y="1774595"/>
                    <a:pt x="233627" y="1747376"/>
                    <a:pt x="258987" y="1723545"/>
                  </a:cubicBezTo>
                  <a:cubicBezTo>
                    <a:pt x="387975" y="1605183"/>
                    <a:pt x="578940" y="1588533"/>
                    <a:pt x="725958" y="1682819"/>
                  </a:cubicBezTo>
                  <a:lnTo>
                    <a:pt x="739344" y="1623903"/>
                  </a:lnTo>
                  <a:lnTo>
                    <a:pt x="235428" y="85626"/>
                  </a:lnTo>
                  <a:cubicBezTo>
                    <a:pt x="215503" y="21246"/>
                    <a:pt x="147890" y="-14566"/>
                    <a:pt x="84407" y="5638"/>
                  </a:cubicBezTo>
                  <a:cubicBezTo>
                    <a:pt x="29150" y="23226"/>
                    <a:pt x="-5955" y="78202"/>
                    <a:pt x="838" y="136533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6C3B658E-A12D-40D7-88FF-D20D2DCA703E}"/>
                </a:ext>
              </a:extLst>
            </p:cNvPr>
            <p:cNvSpPr/>
            <p:nvPr/>
          </p:nvSpPr>
          <p:spPr>
            <a:xfrm>
              <a:off x="55063" y="1911571"/>
              <a:ext cx="1772379" cy="897007"/>
            </a:xfrm>
            <a:custGeom>
              <a:avLst/>
              <a:gdLst>
                <a:gd name="connsiteX0" fmla="*/ 1698952 w 1772379"/>
                <a:gd name="connsiteY0" fmla="*/ 662335 h 897007"/>
                <a:gd name="connsiteX1" fmla="*/ 248578 w 1772379"/>
                <a:gd name="connsiteY1" fmla="*/ 0 h 897007"/>
                <a:gd name="connsiteX2" fmla="*/ 176762 w 1772379"/>
                <a:gd name="connsiteY2" fmla="*/ 8077 h 897007"/>
                <a:gd name="connsiteX3" fmla="*/ 0 w 1772379"/>
                <a:gd name="connsiteY3" fmla="*/ 513144 h 897007"/>
                <a:gd name="connsiteX4" fmla="*/ 69005 w 1772379"/>
                <a:gd name="connsiteY4" fmla="*/ 569345 h 897007"/>
                <a:gd name="connsiteX5" fmla="*/ 1625128 w 1772379"/>
                <a:gd name="connsiteY5" fmla="*/ 893928 h 897007"/>
                <a:gd name="connsiteX6" fmla="*/ 1769356 w 1772379"/>
                <a:gd name="connsiteY6" fmla="*/ 801943 h 897007"/>
                <a:gd name="connsiteX7" fmla="*/ 1698952 w 1772379"/>
                <a:gd name="connsiteY7" fmla="*/ 662335 h 897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2379" h="897007">
                  <a:moveTo>
                    <a:pt x="1698952" y="662335"/>
                  </a:moveTo>
                  <a:lnTo>
                    <a:pt x="248578" y="0"/>
                  </a:lnTo>
                  <a:lnTo>
                    <a:pt x="176762" y="8077"/>
                  </a:lnTo>
                  <a:cubicBezTo>
                    <a:pt x="261797" y="197228"/>
                    <a:pt x="183596" y="420683"/>
                    <a:pt x="0" y="513144"/>
                  </a:cubicBezTo>
                  <a:lnTo>
                    <a:pt x="69005" y="569345"/>
                  </a:lnTo>
                  <a:lnTo>
                    <a:pt x="1625128" y="893928"/>
                  </a:lnTo>
                  <a:cubicBezTo>
                    <a:pt x="1690004" y="908916"/>
                    <a:pt x="1754571" y="867735"/>
                    <a:pt x="1769356" y="801943"/>
                  </a:cubicBezTo>
                  <a:cubicBezTo>
                    <a:pt x="1782313" y="744255"/>
                    <a:pt x="1752657" y="685447"/>
                    <a:pt x="1698952" y="662335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56131319-9C99-4394-B45A-85592C507CA8}"/>
                </a:ext>
              </a:extLst>
            </p:cNvPr>
            <p:cNvSpPr/>
            <p:nvPr/>
          </p:nvSpPr>
          <p:spPr>
            <a:xfrm>
              <a:off x="-1666783" y="2082958"/>
              <a:ext cx="1519383" cy="1430346"/>
            </a:xfrm>
            <a:custGeom>
              <a:avLst/>
              <a:gdLst>
                <a:gd name="connsiteX0" fmla="*/ 1519384 w 1519383"/>
                <a:gd name="connsiteY0" fmla="*/ 386011 h 1430346"/>
                <a:gd name="connsiteX1" fmla="*/ 1156288 w 1519383"/>
                <a:gd name="connsiteY1" fmla="*/ 0 h 1430346"/>
                <a:gd name="connsiteX2" fmla="*/ 1082665 w 1519383"/>
                <a:gd name="connsiteY2" fmla="*/ 25589 h 1430346"/>
                <a:gd name="connsiteX3" fmla="*/ 31395 w 1519383"/>
                <a:gd name="connsiteY3" fmla="*/ 1225910 h 1430346"/>
                <a:gd name="connsiteX4" fmla="*/ 39365 w 1519383"/>
                <a:gd name="connsiteY4" fmla="*/ 1398506 h 1430346"/>
                <a:gd name="connsiteX5" fmla="*/ 192027 w 1519383"/>
                <a:gd name="connsiteY5" fmla="*/ 1406461 h 1430346"/>
                <a:gd name="connsiteX6" fmla="*/ 1487793 w 1519383"/>
                <a:gd name="connsiteY6" fmla="*/ 460132 h 143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9383" h="1430346">
                  <a:moveTo>
                    <a:pt x="1519384" y="386011"/>
                  </a:moveTo>
                  <a:cubicBezTo>
                    <a:pt x="1316920" y="374568"/>
                    <a:pt x="1158022" y="205637"/>
                    <a:pt x="1156288" y="0"/>
                  </a:cubicBezTo>
                  <a:lnTo>
                    <a:pt x="1082665" y="25589"/>
                  </a:lnTo>
                  <a:lnTo>
                    <a:pt x="31395" y="1225910"/>
                  </a:lnTo>
                  <a:cubicBezTo>
                    <a:pt x="-13400" y="1275806"/>
                    <a:pt x="-9832" y="1353076"/>
                    <a:pt x="39365" y="1398506"/>
                  </a:cubicBezTo>
                  <a:cubicBezTo>
                    <a:pt x="81867" y="1437752"/>
                    <a:pt x="145785" y="1441085"/>
                    <a:pt x="192027" y="1406461"/>
                  </a:cubicBezTo>
                  <a:lnTo>
                    <a:pt x="1487793" y="460132"/>
                  </a:ln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B9FDC750-1F17-4A88-B301-BACB88DA9AD6}"/>
                </a:ext>
              </a:extLst>
            </p:cNvPr>
            <p:cNvSpPr/>
            <p:nvPr/>
          </p:nvSpPr>
          <p:spPr>
            <a:xfrm>
              <a:off x="-311409" y="1884881"/>
              <a:ext cx="376282" cy="381603"/>
            </a:xfrm>
            <a:custGeom>
              <a:avLst/>
              <a:gdLst>
                <a:gd name="connsiteX0" fmla="*/ 61942 w 376282"/>
                <a:gd name="connsiteY0" fmla="*/ 49292 h 381603"/>
                <a:gd name="connsiteX1" fmla="*/ 48603 w 376282"/>
                <a:gd name="connsiteY1" fmla="*/ 318787 h 381603"/>
                <a:gd name="connsiteX2" fmla="*/ 314341 w 376282"/>
                <a:gd name="connsiteY2" fmla="*/ 332308 h 381603"/>
                <a:gd name="connsiteX3" fmla="*/ 327721 w 376282"/>
                <a:gd name="connsiteY3" fmla="*/ 62867 h 381603"/>
                <a:gd name="connsiteX4" fmla="*/ 61988 w 376282"/>
                <a:gd name="connsiteY4" fmla="*/ 49251 h 381603"/>
                <a:gd name="connsiteX5" fmla="*/ 61942 w 376282"/>
                <a:gd name="connsiteY5" fmla="*/ 49292 h 38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282" h="381603">
                  <a:moveTo>
                    <a:pt x="61942" y="49292"/>
                  </a:moveTo>
                  <a:cubicBezTo>
                    <a:pt x="-15122" y="119978"/>
                    <a:pt x="-21092" y="240628"/>
                    <a:pt x="48603" y="318787"/>
                  </a:cubicBezTo>
                  <a:cubicBezTo>
                    <a:pt x="118303" y="396940"/>
                    <a:pt x="237278" y="402994"/>
                    <a:pt x="314341" y="332308"/>
                  </a:cubicBezTo>
                  <a:cubicBezTo>
                    <a:pt x="391385" y="261642"/>
                    <a:pt x="397375" y="141026"/>
                    <a:pt x="327721" y="62867"/>
                  </a:cubicBezTo>
                  <a:cubicBezTo>
                    <a:pt x="258047" y="-15313"/>
                    <a:pt x="139078" y="-21408"/>
                    <a:pt x="61988" y="49251"/>
                  </a:cubicBezTo>
                  <a:cubicBezTo>
                    <a:pt x="61975" y="49265"/>
                    <a:pt x="61955" y="49278"/>
                    <a:pt x="61942" y="49292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id="{941451FC-BAF0-4313-A4E7-1F21B64E88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726805" y="3043020"/>
            <a:ext cx="3067752" cy="310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08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98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Bras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em preto e branco&#10;&#10;Descrição gerada automaticamente">
            <a:extLst>
              <a:ext uri="{FF2B5EF4-FFF2-40B4-BE49-F238E27FC236}">
                <a16:creationId xmlns:a16="http://schemas.microsoft.com/office/drawing/2014/main" id="{454F4864-E4D4-409B-ABA1-0B9C657CE2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3" y="0"/>
            <a:ext cx="12192000" cy="6858000"/>
          </a:xfrm>
          <a:prstGeom prst="rect">
            <a:avLst/>
          </a:prstGeom>
        </p:spPr>
      </p:pic>
      <p:sp>
        <p:nvSpPr>
          <p:cNvPr id="4" name="Rectangle 65">
            <a:extLst>
              <a:ext uri="{FF2B5EF4-FFF2-40B4-BE49-F238E27FC236}">
                <a16:creationId xmlns:a16="http://schemas.microsoft.com/office/drawing/2014/main" id="{B5995BDA-E02C-4C79-92E3-35BAFB41DA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04957" y="5797756"/>
            <a:ext cx="602601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91" tIns="47547" rIns="95091" bIns="47547" anchor="b"/>
          <a:lstStyle/>
          <a:p>
            <a:pPr algn="r" defTabSz="1138954" eaLnBrk="0" hangingPunct="0">
              <a:defRPr/>
            </a:pPr>
            <a:fld id="{CB7BA837-C18A-476A-A5C1-63B3877EE586}" type="slidenum">
              <a:rPr lang="pt-BR" sz="1200">
                <a:solidFill>
                  <a:prstClr val="black"/>
                </a:solidFill>
                <a:cs typeface="Arial" pitchFamily="34" charset="0"/>
              </a:rPr>
              <a:pPr algn="r" defTabSz="1138954" eaLnBrk="0" hangingPunct="0">
                <a:defRPr/>
              </a:pPr>
              <a:t>‹nº›</a:t>
            </a:fld>
            <a:endParaRPr lang="pt-BR" sz="12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156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P&amp;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escuro&#10;&#10;Descrição gerada automaticamente">
            <a:extLst>
              <a:ext uri="{FF2B5EF4-FFF2-40B4-BE49-F238E27FC236}">
                <a16:creationId xmlns:a16="http://schemas.microsoft.com/office/drawing/2014/main" id="{2C1F6BED-7231-4A8D-BBDA-1379FB4781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92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Minerac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9A8F848A-3A01-4919-837B-55D5C63614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9055" y="1418270"/>
            <a:ext cx="5192482" cy="46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84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Energ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áfico 19" descr="Turbina Eólica">
            <a:extLst>
              <a:ext uri="{FF2B5EF4-FFF2-40B4-BE49-F238E27FC236}">
                <a16:creationId xmlns:a16="http://schemas.microsoft.com/office/drawing/2014/main" id="{942F3E2D-7FA9-415F-AC66-64FC1DB09FC7}"/>
              </a:ext>
            </a:extLst>
          </p:cNvPr>
          <p:cNvGrpSpPr/>
          <p:nvPr userDrawn="1"/>
        </p:nvGrpSpPr>
        <p:grpSpPr>
          <a:xfrm flipH="1">
            <a:off x="6216188" y="24027"/>
            <a:ext cx="3201496" cy="6119598"/>
            <a:chOff x="-1666783" y="59468"/>
            <a:chExt cx="3494225" cy="6246198"/>
          </a:xfrm>
        </p:grpSpPr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7FFC29D3-FEFB-4FC2-AA78-18B060DE43D9}"/>
                </a:ext>
              </a:extLst>
            </p:cNvPr>
            <p:cNvSpPr/>
            <p:nvPr/>
          </p:nvSpPr>
          <p:spPr>
            <a:xfrm>
              <a:off x="-791802" y="2662756"/>
              <a:ext cx="1405530" cy="3642910"/>
            </a:xfrm>
            <a:custGeom>
              <a:avLst/>
              <a:gdLst>
                <a:gd name="connsiteX0" fmla="*/ 791983 w 1405530"/>
                <a:gd name="connsiteY0" fmla="*/ 0 h 3642910"/>
                <a:gd name="connsiteX1" fmla="*/ 431699 w 1405530"/>
                <a:gd name="connsiteY1" fmla="*/ 263631 h 3642910"/>
                <a:gd name="connsiteX2" fmla="*/ 280905 w 1405530"/>
                <a:gd name="connsiteY2" fmla="*/ 3371406 h 3642910"/>
                <a:gd name="connsiteX3" fmla="*/ 0 w 1405530"/>
                <a:gd name="connsiteY3" fmla="*/ 3371406 h 3642910"/>
                <a:gd name="connsiteX4" fmla="*/ 0 w 1405530"/>
                <a:gd name="connsiteY4" fmla="*/ 3642911 h 3642910"/>
                <a:gd name="connsiteX5" fmla="*/ 267720 w 1405530"/>
                <a:gd name="connsiteY5" fmla="*/ 3642911 h 3642910"/>
                <a:gd name="connsiteX6" fmla="*/ 1137810 w 1405530"/>
                <a:gd name="connsiteY6" fmla="*/ 3642911 h 3642910"/>
                <a:gd name="connsiteX7" fmla="*/ 1405531 w 1405530"/>
                <a:gd name="connsiteY7" fmla="*/ 3642911 h 3642910"/>
                <a:gd name="connsiteX8" fmla="*/ 1405531 w 1405530"/>
                <a:gd name="connsiteY8" fmla="*/ 3371406 h 3642910"/>
                <a:gd name="connsiteX9" fmla="*/ 1120275 w 1405530"/>
                <a:gd name="connsiteY9" fmla="*/ 3371406 h 3642910"/>
                <a:gd name="connsiteX10" fmla="*/ 903756 w 1405530"/>
                <a:gd name="connsiteY10" fmla="*/ 23349 h 3642910"/>
                <a:gd name="connsiteX11" fmla="*/ 791983 w 1405530"/>
                <a:gd name="connsiteY11" fmla="*/ 0 h 364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05530" h="3642910">
                  <a:moveTo>
                    <a:pt x="791983" y="0"/>
                  </a:moveTo>
                  <a:lnTo>
                    <a:pt x="431699" y="263631"/>
                  </a:lnTo>
                  <a:lnTo>
                    <a:pt x="280905" y="3371406"/>
                  </a:lnTo>
                  <a:lnTo>
                    <a:pt x="0" y="3371406"/>
                  </a:lnTo>
                  <a:lnTo>
                    <a:pt x="0" y="3642911"/>
                  </a:lnTo>
                  <a:lnTo>
                    <a:pt x="267720" y="3642911"/>
                  </a:lnTo>
                  <a:lnTo>
                    <a:pt x="1137810" y="3642911"/>
                  </a:lnTo>
                  <a:lnTo>
                    <a:pt x="1405531" y="3642911"/>
                  </a:lnTo>
                  <a:lnTo>
                    <a:pt x="1405531" y="3371406"/>
                  </a:lnTo>
                  <a:lnTo>
                    <a:pt x="1120275" y="3371406"/>
                  </a:lnTo>
                  <a:lnTo>
                    <a:pt x="903756" y="23349"/>
                  </a:lnTo>
                  <a:lnTo>
                    <a:pt x="791983" y="0"/>
                  </a:ln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F01A9327-353F-40F6-96D0-FFBD04B6E29E}"/>
                </a:ext>
              </a:extLst>
            </p:cNvPr>
            <p:cNvSpPr/>
            <p:nvPr/>
          </p:nvSpPr>
          <p:spPr>
            <a:xfrm>
              <a:off x="-642984" y="59468"/>
              <a:ext cx="739343" cy="1804453"/>
            </a:xfrm>
            <a:custGeom>
              <a:avLst/>
              <a:gdLst>
                <a:gd name="connsiteX0" fmla="*/ 162206 w 739343"/>
                <a:gd name="connsiteY0" fmla="*/ 1759112 h 1804453"/>
                <a:gd name="connsiteX1" fmla="*/ 193463 w 739343"/>
                <a:gd name="connsiteY1" fmla="*/ 1804453 h 1804453"/>
                <a:gd name="connsiteX2" fmla="*/ 258987 w 739343"/>
                <a:gd name="connsiteY2" fmla="*/ 1723545 h 1804453"/>
                <a:gd name="connsiteX3" fmla="*/ 725958 w 739343"/>
                <a:gd name="connsiteY3" fmla="*/ 1682819 h 1804453"/>
                <a:gd name="connsiteX4" fmla="*/ 739344 w 739343"/>
                <a:gd name="connsiteY4" fmla="*/ 1623903 h 1804453"/>
                <a:gd name="connsiteX5" fmla="*/ 235428 w 739343"/>
                <a:gd name="connsiteY5" fmla="*/ 85626 h 1804453"/>
                <a:gd name="connsiteX6" fmla="*/ 84407 w 739343"/>
                <a:gd name="connsiteY6" fmla="*/ 5638 h 1804453"/>
                <a:gd name="connsiteX7" fmla="*/ 838 w 739343"/>
                <a:gd name="connsiteY7" fmla="*/ 136533 h 180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9343" h="1804453">
                  <a:moveTo>
                    <a:pt x="162206" y="1759112"/>
                  </a:moveTo>
                  <a:lnTo>
                    <a:pt x="193463" y="1804453"/>
                  </a:lnTo>
                  <a:cubicBezTo>
                    <a:pt x="211581" y="1774595"/>
                    <a:pt x="233627" y="1747376"/>
                    <a:pt x="258987" y="1723545"/>
                  </a:cubicBezTo>
                  <a:cubicBezTo>
                    <a:pt x="387975" y="1605183"/>
                    <a:pt x="578940" y="1588533"/>
                    <a:pt x="725958" y="1682819"/>
                  </a:cubicBezTo>
                  <a:lnTo>
                    <a:pt x="739344" y="1623903"/>
                  </a:lnTo>
                  <a:lnTo>
                    <a:pt x="235428" y="85626"/>
                  </a:lnTo>
                  <a:cubicBezTo>
                    <a:pt x="215503" y="21246"/>
                    <a:pt x="147890" y="-14566"/>
                    <a:pt x="84407" y="5638"/>
                  </a:cubicBezTo>
                  <a:cubicBezTo>
                    <a:pt x="29150" y="23226"/>
                    <a:pt x="-5955" y="78202"/>
                    <a:pt x="838" y="136533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6C3B658E-A12D-40D7-88FF-D20D2DCA703E}"/>
                </a:ext>
              </a:extLst>
            </p:cNvPr>
            <p:cNvSpPr/>
            <p:nvPr/>
          </p:nvSpPr>
          <p:spPr>
            <a:xfrm>
              <a:off x="55063" y="1911571"/>
              <a:ext cx="1772379" cy="897007"/>
            </a:xfrm>
            <a:custGeom>
              <a:avLst/>
              <a:gdLst>
                <a:gd name="connsiteX0" fmla="*/ 1698952 w 1772379"/>
                <a:gd name="connsiteY0" fmla="*/ 662335 h 897007"/>
                <a:gd name="connsiteX1" fmla="*/ 248578 w 1772379"/>
                <a:gd name="connsiteY1" fmla="*/ 0 h 897007"/>
                <a:gd name="connsiteX2" fmla="*/ 176762 w 1772379"/>
                <a:gd name="connsiteY2" fmla="*/ 8077 h 897007"/>
                <a:gd name="connsiteX3" fmla="*/ 0 w 1772379"/>
                <a:gd name="connsiteY3" fmla="*/ 513144 h 897007"/>
                <a:gd name="connsiteX4" fmla="*/ 69005 w 1772379"/>
                <a:gd name="connsiteY4" fmla="*/ 569345 h 897007"/>
                <a:gd name="connsiteX5" fmla="*/ 1625128 w 1772379"/>
                <a:gd name="connsiteY5" fmla="*/ 893928 h 897007"/>
                <a:gd name="connsiteX6" fmla="*/ 1769356 w 1772379"/>
                <a:gd name="connsiteY6" fmla="*/ 801943 h 897007"/>
                <a:gd name="connsiteX7" fmla="*/ 1698952 w 1772379"/>
                <a:gd name="connsiteY7" fmla="*/ 662335 h 897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2379" h="897007">
                  <a:moveTo>
                    <a:pt x="1698952" y="662335"/>
                  </a:moveTo>
                  <a:lnTo>
                    <a:pt x="248578" y="0"/>
                  </a:lnTo>
                  <a:lnTo>
                    <a:pt x="176762" y="8077"/>
                  </a:lnTo>
                  <a:cubicBezTo>
                    <a:pt x="261797" y="197228"/>
                    <a:pt x="183596" y="420683"/>
                    <a:pt x="0" y="513144"/>
                  </a:cubicBezTo>
                  <a:lnTo>
                    <a:pt x="69005" y="569345"/>
                  </a:lnTo>
                  <a:lnTo>
                    <a:pt x="1625128" y="893928"/>
                  </a:lnTo>
                  <a:cubicBezTo>
                    <a:pt x="1690004" y="908916"/>
                    <a:pt x="1754571" y="867735"/>
                    <a:pt x="1769356" y="801943"/>
                  </a:cubicBezTo>
                  <a:cubicBezTo>
                    <a:pt x="1782313" y="744255"/>
                    <a:pt x="1752657" y="685447"/>
                    <a:pt x="1698952" y="662335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56131319-9C99-4394-B45A-85592C507CA8}"/>
                </a:ext>
              </a:extLst>
            </p:cNvPr>
            <p:cNvSpPr/>
            <p:nvPr/>
          </p:nvSpPr>
          <p:spPr>
            <a:xfrm>
              <a:off x="-1666783" y="2082958"/>
              <a:ext cx="1519383" cy="1430346"/>
            </a:xfrm>
            <a:custGeom>
              <a:avLst/>
              <a:gdLst>
                <a:gd name="connsiteX0" fmla="*/ 1519384 w 1519383"/>
                <a:gd name="connsiteY0" fmla="*/ 386011 h 1430346"/>
                <a:gd name="connsiteX1" fmla="*/ 1156288 w 1519383"/>
                <a:gd name="connsiteY1" fmla="*/ 0 h 1430346"/>
                <a:gd name="connsiteX2" fmla="*/ 1082665 w 1519383"/>
                <a:gd name="connsiteY2" fmla="*/ 25589 h 1430346"/>
                <a:gd name="connsiteX3" fmla="*/ 31395 w 1519383"/>
                <a:gd name="connsiteY3" fmla="*/ 1225910 h 1430346"/>
                <a:gd name="connsiteX4" fmla="*/ 39365 w 1519383"/>
                <a:gd name="connsiteY4" fmla="*/ 1398506 h 1430346"/>
                <a:gd name="connsiteX5" fmla="*/ 192027 w 1519383"/>
                <a:gd name="connsiteY5" fmla="*/ 1406461 h 1430346"/>
                <a:gd name="connsiteX6" fmla="*/ 1487793 w 1519383"/>
                <a:gd name="connsiteY6" fmla="*/ 460132 h 143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9383" h="1430346">
                  <a:moveTo>
                    <a:pt x="1519384" y="386011"/>
                  </a:moveTo>
                  <a:cubicBezTo>
                    <a:pt x="1316920" y="374568"/>
                    <a:pt x="1158022" y="205637"/>
                    <a:pt x="1156288" y="0"/>
                  </a:cubicBezTo>
                  <a:lnTo>
                    <a:pt x="1082665" y="25589"/>
                  </a:lnTo>
                  <a:lnTo>
                    <a:pt x="31395" y="1225910"/>
                  </a:lnTo>
                  <a:cubicBezTo>
                    <a:pt x="-13400" y="1275806"/>
                    <a:pt x="-9832" y="1353076"/>
                    <a:pt x="39365" y="1398506"/>
                  </a:cubicBezTo>
                  <a:cubicBezTo>
                    <a:pt x="81867" y="1437752"/>
                    <a:pt x="145785" y="1441085"/>
                    <a:pt x="192027" y="1406461"/>
                  </a:cubicBezTo>
                  <a:lnTo>
                    <a:pt x="1487793" y="460132"/>
                  </a:ln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B9FDC750-1F17-4A88-B301-BACB88DA9AD6}"/>
                </a:ext>
              </a:extLst>
            </p:cNvPr>
            <p:cNvSpPr/>
            <p:nvPr/>
          </p:nvSpPr>
          <p:spPr>
            <a:xfrm>
              <a:off x="-311409" y="1884881"/>
              <a:ext cx="376282" cy="381603"/>
            </a:xfrm>
            <a:custGeom>
              <a:avLst/>
              <a:gdLst>
                <a:gd name="connsiteX0" fmla="*/ 61942 w 376282"/>
                <a:gd name="connsiteY0" fmla="*/ 49292 h 381603"/>
                <a:gd name="connsiteX1" fmla="*/ 48603 w 376282"/>
                <a:gd name="connsiteY1" fmla="*/ 318787 h 381603"/>
                <a:gd name="connsiteX2" fmla="*/ 314341 w 376282"/>
                <a:gd name="connsiteY2" fmla="*/ 332308 h 381603"/>
                <a:gd name="connsiteX3" fmla="*/ 327721 w 376282"/>
                <a:gd name="connsiteY3" fmla="*/ 62867 h 381603"/>
                <a:gd name="connsiteX4" fmla="*/ 61988 w 376282"/>
                <a:gd name="connsiteY4" fmla="*/ 49251 h 381603"/>
                <a:gd name="connsiteX5" fmla="*/ 61942 w 376282"/>
                <a:gd name="connsiteY5" fmla="*/ 49292 h 38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282" h="381603">
                  <a:moveTo>
                    <a:pt x="61942" y="49292"/>
                  </a:moveTo>
                  <a:cubicBezTo>
                    <a:pt x="-15122" y="119978"/>
                    <a:pt x="-21092" y="240628"/>
                    <a:pt x="48603" y="318787"/>
                  </a:cubicBezTo>
                  <a:cubicBezTo>
                    <a:pt x="118303" y="396940"/>
                    <a:pt x="237278" y="402994"/>
                    <a:pt x="314341" y="332308"/>
                  </a:cubicBezTo>
                  <a:cubicBezTo>
                    <a:pt x="391385" y="261642"/>
                    <a:pt x="397375" y="141026"/>
                    <a:pt x="327721" y="62867"/>
                  </a:cubicBezTo>
                  <a:cubicBezTo>
                    <a:pt x="258047" y="-15313"/>
                    <a:pt x="139078" y="-21408"/>
                    <a:pt x="61988" y="49251"/>
                  </a:cubicBezTo>
                  <a:cubicBezTo>
                    <a:pt x="61975" y="49265"/>
                    <a:pt x="61955" y="49278"/>
                    <a:pt x="61942" y="49292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id="{941451FC-BAF0-4313-A4E7-1F21B64E88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726805" y="3043020"/>
            <a:ext cx="3067752" cy="310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72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fase na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3012F93A-4229-4333-9BBA-CA32D2C61AA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91301" y="847154"/>
            <a:ext cx="4510088" cy="450532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B67AE"/>
                </a:solidFill>
              </a:defRPr>
            </a:lvl1pPr>
          </a:lstStyle>
          <a:p>
            <a:r>
              <a:rPr lang="pt-BR" dirty="0"/>
              <a:t>Insira sua imagem</a:t>
            </a:r>
          </a:p>
          <a:p>
            <a:r>
              <a:rPr lang="pt-BR" dirty="0"/>
              <a:t>aqui</a:t>
            </a:r>
          </a:p>
        </p:txBody>
      </p:sp>
      <p:grpSp>
        <p:nvGrpSpPr>
          <p:cNvPr id="2" name="Gráfico 3">
            <a:extLst>
              <a:ext uri="{FF2B5EF4-FFF2-40B4-BE49-F238E27FC236}">
                <a16:creationId xmlns:a16="http://schemas.microsoft.com/office/drawing/2014/main" id="{EF5353E4-13F4-4389-AFE5-56C8C5D67115}"/>
              </a:ext>
            </a:extLst>
          </p:cNvPr>
          <p:cNvGrpSpPr/>
          <p:nvPr/>
        </p:nvGrpSpPr>
        <p:grpSpPr>
          <a:xfrm>
            <a:off x="5931015" y="184642"/>
            <a:ext cx="5830348" cy="5830348"/>
            <a:chOff x="5931015" y="184642"/>
            <a:chExt cx="5830348" cy="5830348"/>
          </a:xfrm>
        </p:grpSpPr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id="{51E07660-1935-4362-9207-73D7C8791E60}"/>
                </a:ext>
              </a:extLst>
            </p:cNvPr>
            <p:cNvSpPr/>
            <p:nvPr/>
          </p:nvSpPr>
          <p:spPr>
            <a:xfrm>
              <a:off x="5931015" y="184642"/>
              <a:ext cx="8041" cy="8041"/>
            </a:xfrm>
            <a:custGeom>
              <a:avLst/>
              <a:gdLst/>
              <a:ahLst/>
              <a:cxnLst/>
              <a:rect l="l" t="t" r="r" b="b"/>
              <a:pathLst>
                <a:path w="8041" h="8041"/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6EAF24E9-E244-42E5-947A-20799A2E7F15}"/>
                </a:ext>
              </a:extLst>
            </p:cNvPr>
            <p:cNvSpPr/>
            <p:nvPr/>
          </p:nvSpPr>
          <p:spPr>
            <a:xfrm>
              <a:off x="5931015" y="184642"/>
              <a:ext cx="8041" cy="8041"/>
            </a:xfrm>
            <a:custGeom>
              <a:avLst/>
              <a:gdLst/>
              <a:ahLst/>
              <a:cxnLst/>
              <a:rect l="l" t="t" r="r" b="b"/>
              <a:pathLst>
                <a:path w="8041" h="8041"/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FFDA74C7-1255-462D-A7BF-41A10839DFCD}"/>
                </a:ext>
              </a:extLst>
            </p:cNvPr>
            <p:cNvSpPr/>
            <p:nvPr/>
          </p:nvSpPr>
          <p:spPr>
            <a:xfrm>
              <a:off x="7363034" y="4951952"/>
              <a:ext cx="3634924" cy="1064515"/>
            </a:xfrm>
            <a:custGeom>
              <a:avLst/>
              <a:gdLst>
                <a:gd name="connsiteX0" fmla="*/ 12218 w 3634924"/>
                <a:gd name="connsiteY0" fmla="*/ 565086 h 1064515"/>
                <a:gd name="connsiteX1" fmla="*/ 125287 w 3634924"/>
                <a:gd name="connsiteY1" fmla="*/ 535572 h 1064515"/>
                <a:gd name="connsiteX2" fmla="*/ 2132616 w 3634924"/>
                <a:gd name="connsiteY2" fmla="*/ 818887 h 1064515"/>
                <a:gd name="connsiteX3" fmla="*/ 3490725 w 3634924"/>
                <a:gd name="connsiteY3" fmla="*/ 26362 h 1064515"/>
                <a:gd name="connsiteX4" fmla="*/ 3606688 w 3634924"/>
                <a:gd name="connsiteY4" fmla="*/ 20813 h 1064515"/>
                <a:gd name="connsiteX5" fmla="*/ 3606688 w 3634924"/>
                <a:gd name="connsiteY5" fmla="*/ 20813 h 1064515"/>
                <a:gd name="connsiteX6" fmla="*/ 3612318 w 3634924"/>
                <a:gd name="connsiteY6" fmla="*/ 140636 h 1064515"/>
                <a:gd name="connsiteX7" fmla="*/ 3078820 w 3634924"/>
                <a:gd name="connsiteY7" fmla="*/ 589613 h 1064515"/>
                <a:gd name="connsiteX8" fmla="*/ 2172021 w 3634924"/>
                <a:gd name="connsiteY8" fmla="*/ 981010 h 1064515"/>
                <a:gd name="connsiteX9" fmla="*/ 42777 w 3634924"/>
                <a:gd name="connsiteY9" fmla="*/ 682095 h 1064515"/>
                <a:gd name="connsiteX10" fmla="*/ 12218 w 3634924"/>
                <a:gd name="connsiteY10" fmla="*/ 565086 h 1064515"/>
                <a:gd name="connsiteX11" fmla="*/ 12218 w 3634924"/>
                <a:gd name="connsiteY11" fmla="*/ 565086 h 106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34924" h="1064515">
                  <a:moveTo>
                    <a:pt x="12218" y="565086"/>
                  </a:moveTo>
                  <a:cubicBezTo>
                    <a:pt x="35781" y="526404"/>
                    <a:pt x="85882" y="513135"/>
                    <a:pt x="125287" y="535572"/>
                  </a:cubicBezTo>
                  <a:cubicBezTo>
                    <a:pt x="713227" y="870515"/>
                    <a:pt x="1424851" y="990822"/>
                    <a:pt x="2132616" y="818887"/>
                  </a:cubicBezTo>
                  <a:cubicBezTo>
                    <a:pt x="2657106" y="691504"/>
                    <a:pt x="3124981" y="418161"/>
                    <a:pt x="3490725" y="26362"/>
                  </a:cubicBezTo>
                  <a:cubicBezTo>
                    <a:pt x="3521445" y="-6530"/>
                    <a:pt x="3572832" y="-8942"/>
                    <a:pt x="3606688" y="20813"/>
                  </a:cubicBezTo>
                  <a:lnTo>
                    <a:pt x="3606688" y="20813"/>
                  </a:lnTo>
                  <a:cubicBezTo>
                    <a:pt x="3642073" y="51935"/>
                    <a:pt x="3644485" y="106137"/>
                    <a:pt x="3612318" y="140636"/>
                  </a:cubicBezTo>
                  <a:cubicBezTo>
                    <a:pt x="3451882" y="312491"/>
                    <a:pt x="3272871" y="462793"/>
                    <a:pt x="3078820" y="589613"/>
                  </a:cubicBezTo>
                  <a:cubicBezTo>
                    <a:pt x="2803628" y="769429"/>
                    <a:pt x="2498198" y="901798"/>
                    <a:pt x="2172021" y="981010"/>
                  </a:cubicBezTo>
                  <a:cubicBezTo>
                    <a:pt x="1443750" y="1157931"/>
                    <a:pt x="691112" y="1051618"/>
                    <a:pt x="42777" y="682095"/>
                  </a:cubicBezTo>
                  <a:cubicBezTo>
                    <a:pt x="1523" y="658532"/>
                    <a:pt x="-12470" y="605697"/>
                    <a:pt x="12218" y="565086"/>
                  </a:cubicBezTo>
                  <a:lnTo>
                    <a:pt x="12218" y="565086"/>
                  </a:lnTo>
                  <a:close/>
                </a:path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9B77BB1C-CA2E-4639-AA1B-2E97A09A3935}"/>
                </a:ext>
              </a:extLst>
            </p:cNvPr>
            <p:cNvSpPr/>
            <p:nvPr/>
          </p:nvSpPr>
          <p:spPr>
            <a:xfrm>
              <a:off x="10832763" y="1084477"/>
              <a:ext cx="929649" cy="3662366"/>
            </a:xfrm>
            <a:custGeom>
              <a:avLst/>
              <a:gdLst>
                <a:gd name="connsiteX0" fmla="*/ 326184 w 929649"/>
                <a:gd name="connsiteY0" fmla="*/ 3647032 h 3662366"/>
                <a:gd name="connsiteX1" fmla="*/ 304391 w 929649"/>
                <a:gd name="connsiteY1" fmla="*/ 3532274 h 3662366"/>
                <a:gd name="connsiteX2" fmla="*/ 721924 w 929649"/>
                <a:gd name="connsiteY2" fmla="*/ 1548508 h 3662366"/>
                <a:gd name="connsiteX3" fmla="*/ 22443 w 929649"/>
                <a:gd name="connsiteY3" fmla="*/ 140218 h 3662366"/>
                <a:gd name="connsiteX4" fmla="*/ 24695 w 929649"/>
                <a:gd name="connsiteY4" fmla="*/ 24174 h 3662366"/>
                <a:gd name="connsiteX5" fmla="*/ 24695 w 929649"/>
                <a:gd name="connsiteY5" fmla="*/ 24174 h 3662366"/>
                <a:gd name="connsiteX6" fmla="*/ 144599 w 929649"/>
                <a:gd name="connsiteY6" fmla="*/ 26586 h 3662366"/>
                <a:gd name="connsiteX7" fmla="*/ 556744 w 929649"/>
                <a:gd name="connsiteY7" fmla="*/ 589034 h 3662366"/>
                <a:gd name="connsiteX8" fmla="*/ 886380 w 929649"/>
                <a:gd name="connsiteY8" fmla="*/ 1520121 h 3662366"/>
                <a:gd name="connsiteX9" fmla="*/ 445123 w 929649"/>
                <a:gd name="connsiteY9" fmla="*/ 3624434 h 3662366"/>
                <a:gd name="connsiteX10" fmla="*/ 326184 w 929649"/>
                <a:gd name="connsiteY10" fmla="*/ 3647032 h 3662366"/>
                <a:gd name="connsiteX11" fmla="*/ 326184 w 929649"/>
                <a:gd name="connsiteY11" fmla="*/ 3647032 h 36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649" h="3662366">
                  <a:moveTo>
                    <a:pt x="326184" y="3647032"/>
                  </a:moveTo>
                  <a:cubicBezTo>
                    <a:pt x="289191" y="3620896"/>
                    <a:pt x="279381" y="3570071"/>
                    <a:pt x="304391" y="3532274"/>
                  </a:cubicBezTo>
                  <a:cubicBezTo>
                    <a:pt x="678016" y="2968218"/>
                    <a:pt x="845929" y="2266245"/>
                    <a:pt x="721924" y="1548508"/>
                  </a:cubicBezTo>
                  <a:cubicBezTo>
                    <a:pt x="630086" y="1016620"/>
                    <a:pt x="388750" y="531454"/>
                    <a:pt x="22443" y="140218"/>
                  </a:cubicBezTo>
                  <a:cubicBezTo>
                    <a:pt x="-8357" y="107327"/>
                    <a:pt x="-7312" y="55859"/>
                    <a:pt x="24695" y="24174"/>
                  </a:cubicBezTo>
                  <a:lnTo>
                    <a:pt x="24695" y="24174"/>
                  </a:lnTo>
                  <a:cubicBezTo>
                    <a:pt x="58149" y="-9039"/>
                    <a:pt x="112351" y="-7833"/>
                    <a:pt x="144599" y="26586"/>
                  </a:cubicBezTo>
                  <a:cubicBezTo>
                    <a:pt x="305275" y="198200"/>
                    <a:pt x="443274" y="386862"/>
                    <a:pt x="556744" y="589034"/>
                  </a:cubicBezTo>
                  <a:cubicBezTo>
                    <a:pt x="717662" y="875646"/>
                    <a:pt x="829202" y="1189359"/>
                    <a:pt x="886380" y="1520121"/>
                  </a:cubicBezTo>
                  <a:cubicBezTo>
                    <a:pt x="1013924" y="2258605"/>
                    <a:pt x="857349" y="3002396"/>
                    <a:pt x="445123" y="3624434"/>
                  </a:cubicBezTo>
                  <a:cubicBezTo>
                    <a:pt x="418746" y="3664000"/>
                    <a:pt x="365026" y="3674454"/>
                    <a:pt x="326184" y="3647032"/>
                  </a:cubicBezTo>
                  <a:lnTo>
                    <a:pt x="326184" y="3647032"/>
                  </a:lnTo>
                  <a:close/>
                </a:path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698681B0-BBDB-4242-BFA9-F7F3E44D1EB8}"/>
                </a:ext>
              </a:extLst>
            </p:cNvPr>
            <p:cNvSpPr/>
            <p:nvPr/>
          </p:nvSpPr>
          <p:spPr>
            <a:xfrm>
              <a:off x="6443795" y="184657"/>
              <a:ext cx="3526139" cy="1376017"/>
            </a:xfrm>
            <a:custGeom>
              <a:avLst/>
              <a:gdLst>
                <a:gd name="connsiteX0" fmla="*/ 3519327 w 3526139"/>
                <a:gd name="connsiteY0" fmla="*/ 316352 h 1376017"/>
                <a:gd name="connsiteX1" fmla="*/ 3411566 w 3526139"/>
                <a:gd name="connsiteY1" fmla="*/ 361467 h 1376017"/>
                <a:gd name="connsiteX2" fmla="*/ 1384294 w 3526139"/>
                <a:gd name="connsiteY2" fmla="*/ 364281 h 1376017"/>
                <a:gd name="connsiteX3" fmla="*/ 151638 w 3526139"/>
                <a:gd name="connsiteY3" fmla="*/ 1340483 h 1376017"/>
                <a:gd name="connsiteX4" fmla="*/ 37604 w 3526139"/>
                <a:gd name="connsiteY4" fmla="*/ 1362356 h 1376017"/>
                <a:gd name="connsiteX5" fmla="*/ 37604 w 3526139"/>
                <a:gd name="connsiteY5" fmla="*/ 1362356 h 1376017"/>
                <a:gd name="connsiteX6" fmla="*/ 15167 w 3526139"/>
                <a:gd name="connsiteY6" fmla="*/ 1244543 h 1376017"/>
                <a:gd name="connsiteX7" fmla="*/ 479906 w 3526139"/>
                <a:gd name="connsiteY7" fmla="*/ 724798 h 1376017"/>
                <a:gd name="connsiteX8" fmla="*/ 1322452 w 3526139"/>
                <a:gd name="connsiteY8" fmla="*/ 209315 h 1376017"/>
                <a:gd name="connsiteX9" fmla="*/ 3472524 w 3526139"/>
                <a:gd name="connsiteY9" fmla="*/ 204811 h 1376017"/>
                <a:gd name="connsiteX10" fmla="*/ 3519327 w 3526139"/>
                <a:gd name="connsiteY10" fmla="*/ 316352 h 1376017"/>
                <a:gd name="connsiteX11" fmla="*/ 3519327 w 3526139"/>
                <a:gd name="connsiteY11" fmla="*/ 316352 h 137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6139" h="1376017">
                  <a:moveTo>
                    <a:pt x="3519327" y="316352"/>
                  </a:moveTo>
                  <a:cubicBezTo>
                    <a:pt x="3501474" y="358009"/>
                    <a:pt x="3453706" y="378113"/>
                    <a:pt x="3411566" y="361467"/>
                  </a:cubicBezTo>
                  <a:cubicBezTo>
                    <a:pt x="2782291" y="112893"/>
                    <a:pt x="2060775" y="94155"/>
                    <a:pt x="1384294" y="364281"/>
                  </a:cubicBezTo>
                  <a:cubicBezTo>
                    <a:pt x="883045" y="564363"/>
                    <a:pt x="458354" y="900995"/>
                    <a:pt x="151638" y="1340483"/>
                  </a:cubicBezTo>
                  <a:cubicBezTo>
                    <a:pt x="125823" y="1377395"/>
                    <a:pt x="75320" y="1387045"/>
                    <a:pt x="37604" y="1362356"/>
                  </a:cubicBezTo>
                  <a:lnTo>
                    <a:pt x="37604" y="1362356"/>
                  </a:lnTo>
                  <a:cubicBezTo>
                    <a:pt x="-1801" y="1336542"/>
                    <a:pt x="-11853" y="1283225"/>
                    <a:pt x="15167" y="1244543"/>
                  </a:cubicBezTo>
                  <a:cubicBezTo>
                    <a:pt x="149788" y="1051780"/>
                    <a:pt x="305720" y="877674"/>
                    <a:pt x="479906" y="724798"/>
                  </a:cubicBezTo>
                  <a:cubicBezTo>
                    <a:pt x="726952" y="507989"/>
                    <a:pt x="1010669" y="333803"/>
                    <a:pt x="1322452" y="209315"/>
                  </a:cubicBezTo>
                  <a:cubicBezTo>
                    <a:pt x="2018475" y="-68532"/>
                    <a:pt x="2778591" y="-69497"/>
                    <a:pt x="3472524" y="204811"/>
                  </a:cubicBezTo>
                  <a:cubicBezTo>
                    <a:pt x="3516754" y="222342"/>
                    <a:pt x="3538065" y="272684"/>
                    <a:pt x="3519327" y="316352"/>
                  </a:cubicBezTo>
                  <a:lnTo>
                    <a:pt x="3519327" y="316352"/>
                  </a:lnTo>
                  <a:close/>
                </a:path>
              </a:pathLst>
            </a:custGeom>
            <a:solidFill>
              <a:srgbClr val="3B67AE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5C792570-19B1-4A26-8844-BFD8EC8F0BBE}"/>
                </a:ext>
              </a:extLst>
            </p:cNvPr>
            <p:cNvSpPr/>
            <p:nvPr/>
          </p:nvSpPr>
          <p:spPr>
            <a:xfrm>
              <a:off x="5931037" y="1803309"/>
              <a:ext cx="1223654" cy="3586430"/>
            </a:xfrm>
            <a:custGeom>
              <a:avLst/>
              <a:gdLst>
                <a:gd name="connsiteX0" fmla="*/ 397085 w 1223654"/>
                <a:gd name="connsiteY0" fmla="*/ 9246 h 3586430"/>
                <a:gd name="connsiteX1" fmla="*/ 434882 w 1223654"/>
                <a:gd name="connsiteY1" fmla="*/ 119822 h 3586430"/>
                <a:gd name="connsiteX2" fmla="*/ 301387 w 1223654"/>
                <a:gd name="connsiteY2" fmla="*/ 2142672 h 3586430"/>
                <a:gd name="connsiteX3" fmla="*/ 1192586 w 1223654"/>
                <a:gd name="connsiteY3" fmla="*/ 3438135 h 3586430"/>
                <a:gd name="connsiteX4" fmla="*/ 1206739 w 1223654"/>
                <a:gd name="connsiteY4" fmla="*/ 3553375 h 3586430"/>
                <a:gd name="connsiteX5" fmla="*/ 1206739 w 1223654"/>
                <a:gd name="connsiteY5" fmla="*/ 3553375 h 3586430"/>
                <a:gd name="connsiteX6" fmla="*/ 1087720 w 1223654"/>
                <a:gd name="connsiteY6" fmla="*/ 3567850 h 3586430"/>
                <a:gd name="connsiteX7" fmla="*/ 600383 w 1223654"/>
                <a:gd name="connsiteY7" fmla="*/ 3069174 h 3586430"/>
                <a:gd name="connsiteX8" fmla="*/ 142721 w 1223654"/>
                <a:gd name="connsiteY8" fmla="*/ 2193898 h 3586430"/>
                <a:gd name="connsiteX9" fmla="*/ 282649 w 1223654"/>
                <a:gd name="connsiteY9" fmla="*/ 48330 h 3586430"/>
                <a:gd name="connsiteX10" fmla="*/ 397085 w 1223654"/>
                <a:gd name="connsiteY10" fmla="*/ 9246 h 3586430"/>
                <a:gd name="connsiteX11" fmla="*/ 397085 w 1223654"/>
                <a:gd name="connsiteY11" fmla="*/ 9246 h 358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3654" h="3586430">
                  <a:moveTo>
                    <a:pt x="397085" y="9246"/>
                  </a:moveTo>
                  <a:cubicBezTo>
                    <a:pt x="437455" y="29914"/>
                    <a:pt x="454343" y="78889"/>
                    <a:pt x="434882" y="119822"/>
                  </a:cubicBezTo>
                  <a:cubicBezTo>
                    <a:pt x="144570" y="731003"/>
                    <a:pt x="77421" y="1449544"/>
                    <a:pt x="301387" y="2142672"/>
                  </a:cubicBezTo>
                  <a:cubicBezTo>
                    <a:pt x="467371" y="2656225"/>
                    <a:pt x="774731" y="3102548"/>
                    <a:pt x="1192586" y="3438135"/>
                  </a:cubicBezTo>
                  <a:cubicBezTo>
                    <a:pt x="1227728" y="3466362"/>
                    <a:pt x="1233921" y="3517427"/>
                    <a:pt x="1206739" y="3553375"/>
                  </a:cubicBezTo>
                  <a:lnTo>
                    <a:pt x="1206739" y="3553375"/>
                  </a:lnTo>
                  <a:cubicBezTo>
                    <a:pt x="1178271" y="3591010"/>
                    <a:pt x="1124471" y="3597444"/>
                    <a:pt x="1087720" y="3567850"/>
                  </a:cubicBezTo>
                  <a:cubicBezTo>
                    <a:pt x="904446" y="3420603"/>
                    <a:pt x="741196" y="3253252"/>
                    <a:pt x="600383" y="3069174"/>
                  </a:cubicBezTo>
                  <a:cubicBezTo>
                    <a:pt x="400623" y="2808135"/>
                    <a:pt x="245898" y="2513321"/>
                    <a:pt x="142721" y="2193898"/>
                  </a:cubicBezTo>
                  <a:cubicBezTo>
                    <a:pt x="-87759" y="1480746"/>
                    <a:pt x="-37658" y="722318"/>
                    <a:pt x="282649" y="48330"/>
                  </a:cubicBezTo>
                  <a:cubicBezTo>
                    <a:pt x="303075" y="5467"/>
                    <a:pt x="354785" y="-12467"/>
                    <a:pt x="397085" y="9246"/>
                  </a:cubicBezTo>
                  <a:lnTo>
                    <a:pt x="397085" y="9246"/>
                  </a:lnTo>
                  <a:close/>
                </a:path>
              </a:pathLst>
            </a:custGeom>
            <a:solidFill>
              <a:srgbClr val="3B67AE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583C844D-C96A-4364-9F10-FFC2C39C2609}"/>
                </a:ext>
              </a:extLst>
            </p:cNvPr>
            <p:cNvSpPr/>
            <p:nvPr/>
          </p:nvSpPr>
          <p:spPr>
            <a:xfrm>
              <a:off x="6457318" y="711106"/>
              <a:ext cx="4778282" cy="4778911"/>
            </a:xfrm>
            <a:custGeom>
              <a:avLst/>
              <a:gdLst>
                <a:gd name="connsiteX0" fmla="*/ 2389755 w 4778282"/>
                <a:gd name="connsiteY0" fmla="*/ 4778911 h 4778911"/>
                <a:gd name="connsiteX1" fmla="*/ 1592164 w 4778282"/>
                <a:gd name="connsiteY1" fmla="*/ 4640994 h 4778911"/>
                <a:gd name="connsiteX2" fmla="*/ 233813 w 4778282"/>
                <a:gd name="connsiteY2" fmla="*/ 3417666 h 4778911"/>
                <a:gd name="connsiteX3" fmla="*/ 138356 w 4778282"/>
                <a:gd name="connsiteY3" fmla="*/ 1592164 h 4778911"/>
                <a:gd name="connsiteX4" fmla="*/ 1361684 w 4778282"/>
                <a:gd name="connsiteY4" fmla="*/ 233813 h 4778911"/>
                <a:gd name="connsiteX5" fmla="*/ 3187186 w 4778282"/>
                <a:gd name="connsiteY5" fmla="*/ 138356 h 4778911"/>
                <a:gd name="connsiteX6" fmla="*/ 4778268 w 4778282"/>
                <a:gd name="connsiteY6" fmla="*/ 2340539 h 4778911"/>
                <a:gd name="connsiteX7" fmla="*/ 4709269 w 4778282"/>
                <a:gd name="connsiteY7" fmla="*/ 2409941 h 4778911"/>
                <a:gd name="connsiteX8" fmla="*/ 4709269 w 4778282"/>
                <a:gd name="connsiteY8" fmla="*/ 2409941 h 4778911"/>
                <a:gd name="connsiteX9" fmla="*/ 4641557 w 4778282"/>
                <a:gd name="connsiteY9" fmla="*/ 2342630 h 4778911"/>
                <a:gd name="connsiteX10" fmla="*/ 3141589 w 4778282"/>
                <a:gd name="connsiteY10" fmla="*/ 267267 h 4778911"/>
                <a:gd name="connsiteX11" fmla="*/ 1420550 w 4778282"/>
                <a:gd name="connsiteY11" fmla="*/ 357256 h 4778911"/>
                <a:gd name="connsiteX12" fmla="*/ 267267 w 4778282"/>
                <a:gd name="connsiteY12" fmla="*/ 1637842 h 4778911"/>
                <a:gd name="connsiteX13" fmla="*/ 1637841 w 4778282"/>
                <a:gd name="connsiteY13" fmla="*/ 4512163 h 4778911"/>
                <a:gd name="connsiteX14" fmla="*/ 2924217 w 4778282"/>
                <a:gd name="connsiteY14" fmla="*/ 4577302 h 4778911"/>
                <a:gd name="connsiteX15" fmla="*/ 3006807 w 4778282"/>
                <a:gd name="connsiteY15" fmla="*/ 4625312 h 4778911"/>
                <a:gd name="connsiteX16" fmla="*/ 3006807 w 4778282"/>
                <a:gd name="connsiteY16" fmla="*/ 4625312 h 4778911"/>
                <a:gd name="connsiteX17" fmla="*/ 2957672 w 4778282"/>
                <a:gd name="connsiteY17" fmla="*/ 4709832 h 4778911"/>
                <a:gd name="connsiteX18" fmla="*/ 2389755 w 4778282"/>
                <a:gd name="connsiteY18" fmla="*/ 4778911 h 477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78282" h="4778911">
                  <a:moveTo>
                    <a:pt x="2389755" y="4778911"/>
                  </a:moveTo>
                  <a:cubicBezTo>
                    <a:pt x="2120353" y="4778911"/>
                    <a:pt x="1851433" y="4732832"/>
                    <a:pt x="1592164" y="4640994"/>
                  </a:cubicBezTo>
                  <a:cubicBezTo>
                    <a:pt x="990793" y="4427965"/>
                    <a:pt x="508443" y="3993543"/>
                    <a:pt x="233813" y="3417666"/>
                  </a:cubicBezTo>
                  <a:cubicBezTo>
                    <a:pt x="-40816" y="2841788"/>
                    <a:pt x="-74672" y="2193454"/>
                    <a:pt x="138356" y="1592164"/>
                  </a:cubicBezTo>
                  <a:cubicBezTo>
                    <a:pt x="351385" y="990793"/>
                    <a:pt x="785807" y="508362"/>
                    <a:pt x="1361684" y="233813"/>
                  </a:cubicBezTo>
                  <a:cubicBezTo>
                    <a:pt x="1937562" y="-40816"/>
                    <a:pt x="2585896" y="-74672"/>
                    <a:pt x="3187186" y="138356"/>
                  </a:cubicBezTo>
                  <a:cubicBezTo>
                    <a:pt x="4125993" y="470887"/>
                    <a:pt x="4758003" y="1350184"/>
                    <a:pt x="4778268" y="2340539"/>
                  </a:cubicBezTo>
                  <a:cubicBezTo>
                    <a:pt x="4779072" y="2378899"/>
                    <a:pt x="4747629" y="2410262"/>
                    <a:pt x="4709269" y="2409941"/>
                  </a:cubicBezTo>
                  <a:lnTo>
                    <a:pt x="4709269" y="2409941"/>
                  </a:lnTo>
                  <a:cubicBezTo>
                    <a:pt x="4672116" y="2409619"/>
                    <a:pt x="4642361" y="2379703"/>
                    <a:pt x="4641557" y="2342630"/>
                  </a:cubicBezTo>
                  <a:cubicBezTo>
                    <a:pt x="4622176" y="1409292"/>
                    <a:pt x="4026354" y="580739"/>
                    <a:pt x="3141589" y="267267"/>
                  </a:cubicBezTo>
                  <a:cubicBezTo>
                    <a:pt x="2574638" y="66462"/>
                    <a:pt x="1963456" y="98388"/>
                    <a:pt x="1420550" y="357256"/>
                  </a:cubicBezTo>
                  <a:cubicBezTo>
                    <a:pt x="877645" y="616123"/>
                    <a:pt x="468073" y="1070890"/>
                    <a:pt x="267267" y="1637842"/>
                  </a:cubicBezTo>
                  <a:cubicBezTo>
                    <a:pt x="-147290" y="2808173"/>
                    <a:pt x="467510" y="4097605"/>
                    <a:pt x="1637841" y="4512163"/>
                  </a:cubicBezTo>
                  <a:cubicBezTo>
                    <a:pt x="2054571" y="4659811"/>
                    <a:pt x="2497838" y="4682007"/>
                    <a:pt x="2924217" y="4577302"/>
                  </a:cubicBezTo>
                  <a:cubicBezTo>
                    <a:pt x="2960325" y="4568456"/>
                    <a:pt x="2996916" y="4589526"/>
                    <a:pt x="3006807" y="4625312"/>
                  </a:cubicBezTo>
                  <a:lnTo>
                    <a:pt x="3006807" y="4625312"/>
                  </a:lnTo>
                  <a:cubicBezTo>
                    <a:pt x="3017020" y="4662304"/>
                    <a:pt x="2994905" y="4700664"/>
                    <a:pt x="2957672" y="4709832"/>
                  </a:cubicBezTo>
                  <a:cubicBezTo>
                    <a:pt x="2770377" y="4755912"/>
                    <a:pt x="2579945" y="4778911"/>
                    <a:pt x="2389755" y="4778911"/>
                  </a:cubicBezTo>
                  <a:close/>
                </a:path>
              </a:pathLst>
            </a:custGeom>
            <a:solidFill>
              <a:srgbClr val="DABC00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227095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8CEBA1-1B8C-4BF0-B0C8-539D4AA4053D}" type="datetimeFigureOut">
              <a:rPr lang="pt-BR" smtClean="0"/>
              <a:t>28/06/2022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3C92-772D-4E6D-B9C7-FE9A9B9638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7992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padr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829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701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lo 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5A144D34-7E59-428F-914C-5A10B934DE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0425" y="323850"/>
            <a:ext cx="539115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72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lo MM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5FEBB670-389C-4D9E-8796-E1601E809C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1537" y="116861"/>
            <a:ext cx="592091" cy="592091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BB98AB90-03DF-4011-B3D4-36A8E9E13F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3575" y="323850"/>
            <a:ext cx="539115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49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lo MM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5FEBB670-389C-4D9E-8796-E1601E809C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1537" y="116861"/>
            <a:ext cx="592091" cy="592091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304D4A8B-49A2-4A6E-A4D0-B1C7992B09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050" y="412906"/>
            <a:ext cx="539115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38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ir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68CD024F-2D89-41B5-BCB2-4E9B806D9C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66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Sau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A16A7B39-DB3A-4227-BDB5-67499C4268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400" y="734301"/>
            <a:ext cx="5562600" cy="542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926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Sau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A16A7B39-DB3A-4227-BDB5-67499C4268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6500" y="734301"/>
            <a:ext cx="5562600" cy="542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20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Bras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em preto e branco&#10;&#10;Descrição gerada automaticamente">
            <a:extLst>
              <a:ext uri="{FF2B5EF4-FFF2-40B4-BE49-F238E27FC236}">
                <a16:creationId xmlns:a16="http://schemas.microsoft.com/office/drawing/2014/main" id="{454F4864-E4D4-409B-ABA1-0B9C657CE2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3" y="0"/>
            <a:ext cx="12192000" cy="6858000"/>
          </a:xfrm>
          <a:prstGeom prst="rect">
            <a:avLst/>
          </a:prstGeom>
        </p:spPr>
      </p:pic>
      <p:sp>
        <p:nvSpPr>
          <p:cNvPr id="4" name="Rectangle 65">
            <a:extLst>
              <a:ext uri="{FF2B5EF4-FFF2-40B4-BE49-F238E27FC236}">
                <a16:creationId xmlns:a16="http://schemas.microsoft.com/office/drawing/2014/main" id="{B5995BDA-E02C-4C79-92E3-35BAFB41DA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04957" y="5797756"/>
            <a:ext cx="602601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91" tIns="47547" rIns="95091" bIns="47547" anchor="b"/>
          <a:lstStyle/>
          <a:p>
            <a:pPr algn="r" defTabSz="1138954" eaLnBrk="0" hangingPunct="0">
              <a:defRPr/>
            </a:pPr>
            <a:fld id="{CB7BA837-C18A-476A-A5C1-63B3877EE586}" type="slidenum">
              <a:rPr lang="pt-BR" sz="1200">
                <a:solidFill>
                  <a:prstClr val="black"/>
                </a:solidFill>
                <a:cs typeface="Arial" pitchFamily="34" charset="0"/>
              </a:rPr>
              <a:pPr algn="r" defTabSz="1138954" eaLnBrk="0" hangingPunct="0">
                <a:defRPr/>
              </a:pPr>
              <a:t>‹nº›</a:t>
            </a:fld>
            <a:endParaRPr lang="pt-BR" sz="12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1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áfico 4">
            <a:extLst>
              <a:ext uri="{FF2B5EF4-FFF2-40B4-BE49-F238E27FC236}">
                <a16:creationId xmlns:a16="http://schemas.microsoft.com/office/drawing/2014/main" id="{90100C7E-6E9B-4366-93D3-45215D5743DA}"/>
              </a:ext>
            </a:extLst>
          </p:cNvPr>
          <p:cNvGrpSpPr/>
          <p:nvPr/>
        </p:nvGrpSpPr>
        <p:grpSpPr>
          <a:xfrm>
            <a:off x="5931015" y="184642"/>
            <a:ext cx="5830348" cy="5830348"/>
            <a:chOff x="5931015" y="184642"/>
            <a:chExt cx="5830348" cy="5830348"/>
          </a:xfrm>
        </p:grpSpPr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id="{3DB0F103-33BC-4D81-AC29-7E6B31A75175}"/>
                </a:ext>
              </a:extLst>
            </p:cNvPr>
            <p:cNvSpPr/>
            <p:nvPr/>
          </p:nvSpPr>
          <p:spPr>
            <a:xfrm>
              <a:off x="5931015" y="184642"/>
              <a:ext cx="8041" cy="8041"/>
            </a:xfrm>
            <a:custGeom>
              <a:avLst/>
              <a:gdLst/>
              <a:ahLst/>
              <a:cxnLst/>
              <a:rect l="l" t="t" r="r" b="b"/>
              <a:pathLst>
                <a:path w="8041" h="8041"/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9B374123-72FB-448D-9949-77887ED764D2}"/>
                </a:ext>
              </a:extLst>
            </p:cNvPr>
            <p:cNvSpPr/>
            <p:nvPr/>
          </p:nvSpPr>
          <p:spPr>
            <a:xfrm>
              <a:off x="5931015" y="184642"/>
              <a:ext cx="8041" cy="8041"/>
            </a:xfrm>
            <a:custGeom>
              <a:avLst/>
              <a:gdLst/>
              <a:ahLst/>
              <a:cxnLst/>
              <a:rect l="l" t="t" r="r" b="b"/>
              <a:pathLst>
                <a:path w="8041" h="8041"/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49FCDF9D-953C-46EF-8589-1E8752BA906B}"/>
                </a:ext>
              </a:extLst>
            </p:cNvPr>
            <p:cNvSpPr/>
            <p:nvPr/>
          </p:nvSpPr>
          <p:spPr>
            <a:xfrm>
              <a:off x="7363034" y="4951952"/>
              <a:ext cx="3634924" cy="1064515"/>
            </a:xfrm>
            <a:custGeom>
              <a:avLst/>
              <a:gdLst>
                <a:gd name="connsiteX0" fmla="*/ 12218 w 3634924"/>
                <a:gd name="connsiteY0" fmla="*/ 565086 h 1064515"/>
                <a:gd name="connsiteX1" fmla="*/ 125287 w 3634924"/>
                <a:gd name="connsiteY1" fmla="*/ 535572 h 1064515"/>
                <a:gd name="connsiteX2" fmla="*/ 2132616 w 3634924"/>
                <a:gd name="connsiteY2" fmla="*/ 818887 h 1064515"/>
                <a:gd name="connsiteX3" fmla="*/ 3490725 w 3634924"/>
                <a:gd name="connsiteY3" fmla="*/ 26362 h 1064515"/>
                <a:gd name="connsiteX4" fmla="*/ 3606688 w 3634924"/>
                <a:gd name="connsiteY4" fmla="*/ 20813 h 1064515"/>
                <a:gd name="connsiteX5" fmla="*/ 3606688 w 3634924"/>
                <a:gd name="connsiteY5" fmla="*/ 20813 h 1064515"/>
                <a:gd name="connsiteX6" fmla="*/ 3612318 w 3634924"/>
                <a:gd name="connsiteY6" fmla="*/ 140636 h 1064515"/>
                <a:gd name="connsiteX7" fmla="*/ 3078820 w 3634924"/>
                <a:gd name="connsiteY7" fmla="*/ 589613 h 1064515"/>
                <a:gd name="connsiteX8" fmla="*/ 2172021 w 3634924"/>
                <a:gd name="connsiteY8" fmla="*/ 981010 h 1064515"/>
                <a:gd name="connsiteX9" fmla="*/ 42777 w 3634924"/>
                <a:gd name="connsiteY9" fmla="*/ 682095 h 1064515"/>
                <a:gd name="connsiteX10" fmla="*/ 12218 w 3634924"/>
                <a:gd name="connsiteY10" fmla="*/ 565086 h 1064515"/>
                <a:gd name="connsiteX11" fmla="*/ 12218 w 3634924"/>
                <a:gd name="connsiteY11" fmla="*/ 565086 h 106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34924" h="1064515">
                  <a:moveTo>
                    <a:pt x="12218" y="565086"/>
                  </a:moveTo>
                  <a:cubicBezTo>
                    <a:pt x="35781" y="526404"/>
                    <a:pt x="85882" y="513135"/>
                    <a:pt x="125287" y="535572"/>
                  </a:cubicBezTo>
                  <a:cubicBezTo>
                    <a:pt x="713227" y="870515"/>
                    <a:pt x="1424851" y="990822"/>
                    <a:pt x="2132616" y="818887"/>
                  </a:cubicBezTo>
                  <a:cubicBezTo>
                    <a:pt x="2657106" y="691504"/>
                    <a:pt x="3124981" y="418161"/>
                    <a:pt x="3490725" y="26362"/>
                  </a:cubicBezTo>
                  <a:cubicBezTo>
                    <a:pt x="3521445" y="-6530"/>
                    <a:pt x="3572832" y="-8942"/>
                    <a:pt x="3606688" y="20813"/>
                  </a:cubicBezTo>
                  <a:lnTo>
                    <a:pt x="3606688" y="20813"/>
                  </a:lnTo>
                  <a:cubicBezTo>
                    <a:pt x="3642073" y="51935"/>
                    <a:pt x="3644485" y="106137"/>
                    <a:pt x="3612318" y="140636"/>
                  </a:cubicBezTo>
                  <a:cubicBezTo>
                    <a:pt x="3451882" y="312491"/>
                    <a:pt x="3272871" y="462793"/>
                    <a:pt x="3078820" y="589613"/>
                  </a:cubicBezTo>
                  <a:cubicBezTo>
                    <a:pt x="2803628" y="769429"/>
                    <a:pt x="2498198" y="901798"/>
                    <a:pt x="2172021" y="981010"/>
                  </a:cubicBezTo>
                  <a:cubicBezTo>
                    <a:pt x="1443750" y="1157931"/>
                    <a:pt x="691112" y="1051618"/>
                    <a:pt x="42777" y="682095"/>
                  </a:cubicBezTo>
                  <a:cubicBezTo>
                    <a:pt x="1523" y="658532"/>
                    <a:pt x="-12470" y="605697"/>
                    <a:pt x="12218" y="565086"/>
                  </a:cubicBezTo>
                  <a:lnTo>
                    <a:pt x="12218" y="565086"/>
                  </a:lnTo>
                  <a:close/>
                </a:path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AE97677F-2E57-47B6-B664-271C20BC1BEF}"/>
                </a:ext>
              </a:extLst>
            </p:cNvPr>
            <p:cNvSpPr/>
            <p:nvPr/>
          </p:nvSpPr>
          <p:spPr>
            <a:xfrm>
              <a:off x="10832763" y="1084477"/>
              <a:ext cx="929649" cy="3662366"/>
            </a:xfrm>
            <a:custGeom>
              <a:avLst/>
              <a:gdLst>
                <a:gd name="connsiteX0" fmla="*/ 326184 w 929649"/>
                <a:gd name="connsiteY0" fmla="*/ 3647032 h 3662366"/>
                <a:gd name="connsiteX1" fmla="*/ 304391 w 929649"/>
                <a:gd name="connsiteY1" fmla="*/ 3532274 h 3662366"/>
                <a:gd name="connsiteX2" fmla="*/ 721924 w 929649"/>
                <a:gd name="connsiteY2" fmla="*/ 1548508 h 3662366"/>
                <a:gd name="connsiteX3" fmla="*/ 22443 w 929649"/>
                <a:gd name="connsiteY3" fmla="*/ 140218 h 3662366"/>
                <a:gd name="connsiteX4" fmla="*/ 24695 w 929649"/>
                <a:gd name="connsiteY4" fmla="*/ 24174 h 3662366"/>
                <a:gd name="connsiteX5" fmla="*/ 24695 w 929649"/>
                <a:gd name="connsiteY5" fmla="*/ 24174 h 3662366"/>
                <a:gd name="connsiteX6" fmla="*/ 144599 w 929649"/>
                <a:gd name="connsiteY6" fmla="*/ 26586 h 3662366"/>
                <a:gd name="connsiteX7" fmla="*/ 556744 w 929649"/>
                <a:gd name="connsiteY7" fmla="*/ 589034 h 3662366"/>
                <a:gd name="connsiteX8" fmla="*/ 886380 w 929649"/>
                <a:gd name="connsiteY8" fmla="*/ 1520121 h 3662366"/>
                <a:gd name="connsiteX9" fmla="*/ 445123 w 929649"/>
                <a:gd name="connsiteY9" fmla="*/ 3624434 h 3662366"/>
                <a:gd name="connsiteX10" fmla="*/ 326184 w 929649"/>
                <a:gd name="connsiteY10" fmla="*/ 3647032 h 3662366"/>
                <a:gd name="connsiteX11" fmla="*/ 326184 w 929649"/>
                <a:gd name="connsiteY11" fmla="*/ 3647032 h 36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649" h="3662366">
                  <a:moveTo>
                    <a:pt x="326184" y="3647032"/>
                  </a:moveTo>
                  <a:cubicBezTo>
                    <a:pt x="289191" y="3620896"/>
                    <a:pt x="279381" y="3570071"/>
                    <a:pt x="304391" y="3532274"/>
                  </a:cubicBezTo>
                  <a:cubicBezTo>
                    <a:pt x="678016" y="2968218"/>
                    <a:pt x="845929" y="2266245"/>
                    <a:pt x="721924" y="1548508"/>
                  </a:cubicBezTo>
                  <a:cubicBezTo>
                    <a:pt x="630086" y="1016620"/>
                    <a:pt x="388750" y="531454"/>
                    <a:pt x="22443" y="140218"/>
                  </a:cubicBezTo>
                  <a:cubicBezTo>
                    <a:pt x="-8357" y="107327"/>
                    <a:pt x="-7312" y="55859"/>
                    <a:pt x="24695" y="24174"/>
                  </a:cubicBezTo>
                  <a:lnTo>
                    <a:pt x="24695" y="24174"/>
                  </a:lnTo>
                  <a:cubicBezTo>
                    <a:pt x="58149" y="-9039"/>
                    <a:pt x="112351" y="-7833"/>
                    <a:pt x="144599" y="26586"/>
                  </a:cubicBezTo>
                  <a:cubicBezTo>
                    <a:pt x="305275" y="198200"/>
                    <a:pt x="443274" y="386862"/>
                    <a:pt x="556744" y="589034"/>
                  </a:cubicBezTo>
                  <a:cubicBezTo>
                    <a:pt x="717662" y="875646"/>
                    <a:pt x="829202" y="1189359"/>
                    <a:pt x="886380" y="1520121"/>
                  </a:cubicBezTo>
                  <a:cubicBezTo>
                    <a:pt x="1013924" y="2258605"/>
                    <a:pt x="857349" y="3002396"/>
                    <a:pt x="445123" y="3624434"/>
                  </a:cubicBezTo>
                  <a:cubicBezTo>
                    <a:pt x="418746" y="3664000"/>
                    <a:pt x="365026" y="3674454"/>
                    <a:pt x="326184" y="3647032"/>
                  </a:cubicBezTo>
                  <a:lnTo>
                    <a:pt x="326184" y="3647032"/>
                  </a:lnTo>
                  <a:close/>
                </a:path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9313C51E-3D24-4037-B730-EB8EA3CE60E7}"/>
                </a:ext>
              </a:extLst>
            </p:cNvPr>
            <p:cNvSpPr/>
            <p:nvPr/>
          </p:nvSpPr>
          <p:spPr>
            <a:xfrm>
              <a:off x="6443795" y="184657"/>
              <a:ext cx="3526139" cy="1376017"/>
            </a:xfrm>
            <a:custGeom>
              <a:avLst/>
              <a:gdLst>
                <a:gd name="connsiteX0" fmla="*/ 3519327 w 3526139"/>
                <a:gd name="connsiteY0" fmla="*/ 316352 h 1376017"/>
                <a:gd name="connsiteX1" fmla="*/ 3411566 w 3526139"/>
                <a:gd name="connsiteY1" fmla="*/ 361467 h 1376017"/>
                <a:gd name="connsiteX2" fmla="*/ 1384294 w 3526139"/>
                <a:gd name="connsiteY2" fmla="*/ 364281 h 1376017"/>
                <a:gd name="connsiteX3" fmla="*/ 151638 w 3526139"/>
                <a:gd name="connsiteY3" fmla="*/ 1340483 h 1376017"/>
                <a:gd name="connsiteX4" fmla="*/ 37604 w 3526139"/>
                <a:gd name="connsiteY4" fmla="*/ 1362356 h 1376017"/>
                <a:gd name="connsiteX5" fmla="*/ 37604 w 3526139"/>
                <a:gd name="connsiteY5" fmla="*/ 1362356 h 1376017"/>
                <a:gd name="connsiteX6" fmla="*/ 15167 w 3526139"/>
                <a:gd name="connsiteY6" fmla="*/ 1244543 h 1376017"/>
                <a:gd name="connsiteX7" fmla="*/ 479906 w 3526139"/>
                <a:gd name="connsiteY7" fmla="*/ 724798 h 1376017"/>
                <a:gd name="connsiteX8" fmla="*/ 1322452 w 3526139"/>
                <a:gd name="connsiteY8" fmla="*/ 209315 h 1376017"/>
                <a:gd name="connsiteX9" fmla="*/ 3472524 w 3526139"/>
                <a:gd name="connsiteY9" fmla="*/ 204811 h 1376017"/>
                <a:gd name="connsiteX10" fmla="*/ 3519327 w 3526139"/>
                <a:gd name="connsiteY10" fmla="*/ 316352 h 1376017"/>
                <a:gd name="connsiteX11" fmla="*/ 3519327 w 3526139"/>
                <a:gd name="connsiteY11" fmla="*/ 316352 h 137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6139" h="1376017">
                  <a:moveTo>
                    <a:pt x="3519327" y="316352"/>
                  </a:moveTo>
                  <a:cubicBezTo>
                    <a:pt x="3501474" y="358009"/>
                    <a:pt x="3453706" y="378113"/>
                    <a:pt x="3411566" y="361467"/>
                  </a:cubicBezTo>
                  <a:cubicBezTo>
                    <a:pt x="2782291" y="112893"/>
                    <a:pt x="2060775" y="94155"/>
                    <a:pt x="1384294" y="364281"/>
                  </a:cubicBezTo>
                  <a:cubicBezTo>
                    <a:pt x="883045" y="564363"/>
                    <a:pt x="458354" y="900995"/>
                    <a:pt x="151638" y="1340483"/>
                  </a:cubicBezTo>
                  <a:cubicBezTo>
                    <a:pt x="125823" y="1377395"/>
                    <a:pt x="75320" y="1387045"/>
                    <a:pt x="37604" y="1362356"/>
                  </a:cubicBezTo>
                  <a:lnTo>
                    <a:pt x="37604" y="1362356"/>
                  </a:lnTo>
                  <a:cubicBezTo>
                    <a:pt x="-1801" y="1336542"/>
                    <a:pt x="-11853" y="1283225"/>
                    <a:pt x="15167" y="1244543"/>
                  </a:cubicBezTo>
                  <a:cubicBezTo>
                    <a:pt x="149788" y="1051780"/>
                    <a:pt x="305720" y="877674"/>
                    <a:pt x="479906" y="724798"/>
                  </a:cubicBezTo>
                  <a:cubicBezTo>
                    <a:pt x="726952" y="507989"/>
                    <a:pt x="1010669" y="333803"/>
                    <a:pt x="1322452" y="209315"/>
                  </a:cubicBezTo>
                  <a:cubicBezTo>
                    <a:pt x="2018475" y="-68532"/>
                    <a:pt x="2778591" y="-69497"/>
                    <a:pt x="3472524" y="204811"/>
                  </a:cubicBezTo>
                  <a:cubicBezTo>
                    <a:pt x="3516754" y="222342"/>
                    <a:pt x="3538065" y="272684"/>
                    <a:pt x="3519327" y="316352"/>
                  </a:cubicBezTo>
                  <a:lnTo>
                    <a:pt x="3519327" y="316352"/>
                  </a:lnTo>
                  <a:close/>
                </a:path>
              </a:pathLst>
            </a:custGeom>
            <a:solidFill>
              <a:srgbClr val="3B67AE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AF09B7C6-9C05-4982-B726-2C952D4F9FEA}"/>
                </a:ext>
              </a:extLst>
            </p:cNvPr>
            <p:cNvSpPr/>
            <p:nvPr/>
          </p:nvSpPr>
          <p:spPr>
            <a:xfrm>
              <a:off x="5931037" y="1803309"/>
              <a:ext cx="1223654" cy="3586430"/>
            </a:xfrm>
            <a:custGeom>
              <a:avLst/>
              <a:gdLst>
                <a:gd name="connsiteX0" fmla="*/ 397085 w 1223654"/>
                <a:gd name="connsiteY0" fmla="*/ 9246 h 3586430"/>
                <a:gd name="connsiteX1" fmla="*/ 434882 w 1223654"/>
                <a:gd name="connsiteY1" fmla="*/ 119822 h 3586430"/>
                <a:gd name="connsiteX2" fmla="*/ 301387 w 1223654"/>
                <a:gd name="connsiteY2" fmla="*/ 2142672 h 3586430"/>
                <a:gd name="connsiteX3" fmla="*/ 1192586 w 1223654"/>
                <a:gd name="connsiteY3" fmla="*/ 3438135 h 3586430"/>
                <a:gd name="connsiteX4" fmla="*/ 1206739 w 1223654"/>
                <a:gd name="connsiteY4" fmla="*/ 3553375 h 3586430"/>
                <a:gd name="connsiteX5" fmla="*/ 1206739 w 1223654"/>
                <a:gd name="connsiteY5" fmla="*/ 3553375 h 3586430"/>
                <a:gd name="connsiteX6" fmla="*/ 1087720 w 1223654"/>
                <a:gd name="connsiteY6" fmla="*/ 3567850 h 3586430"/>
                <a:gd name="connsiteX7" fmla="*/ 600383 w 1223654"/>
                <a:gd name="connsiteY7" fmla="*/ 3069174 h 3586430"/>
                <a:gd name="connsiteX8" fmla="*/ 142721 w 1223654"/>
                <a:gd name="connsiteY8" fmla="*/ 2193898 h 3586430"/>
                <a:gd name="connsiteX9" fmla="*/ 282649 w 1223654"/>
                <a:gd name="connsiteY9" fmla="*/ 48330 h 3586430"/>
                <a:gd name="connsiteX10" fmla="*/ 397085 w 1223654"/>
                <a:gd name="connsiteY10" fmla="*/ 9246 h 3586430"/>
                <a:gd name="connsiteX11" fmla="*/ 397085 w 1223654"/>
                <a:gd name="connsiteY11" fmla="*/ 9246 h 358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3654" h="3586430">
                  <a:moveTo>
                    <a:pt x="397085" y="9246"/>
                  </a:moveTo>
                  <a:cubicBezTo>
                    <a:pt x="437455" y="29914"/>
                    <a:pt x="454343" y="78889"/>
                    <a:pt x="434882" y="119822"/>
                  </a:cubicBezTo>
                  <a:cubicBezTo>
                    <a:pt x="144570" y="731003"/>
                    <a:pt x="77421" y="1449544"/>
                    <a:pt x="301387" y="2142672"/>
                  </a:cubicBezTo>
                  <a:cubicBezTo>
                    <a:pt x="467371" y="2656225"/>
                    <a:pt x="774731" y="3102548"/>
                    <a:pt x="1192586" y="3438135"/>
                  </a:cubicBezTo>
                  <a:cubicBezTo>
                    <a:pt x="1227728" y="3466362"/>
                    <a:pt x="1233921" y="3517427"/>
                    <a:pt x="1206739" y="3553375"/>
                  </a:cubicBezTo>
                  <a:lnTo>
                    <a:pt x="1206739" y="3553375"/>
                  </a:lnTo>
                  <a:cubicBezTo>
                    <a:pt x="1178271" y="3591010"/>
                    <a:pt x="1124471" y="3597444"/>
                    <a:pt x="1087720" y="3567850"/>
                  </a:cubicBezTo>
                  <a:cubicBezTo>
                    <a:pt x="904446" y="3420603"/>
                    <a:pt x="741196" y="3253252"/>
                    <a:pt x="600383" y="3069174"/>
                  </a:cubicBezTo>
                  <a:cubicBezTo>
                    <a:pt x="400623" y="2808135"/>
                    <a:pt x="245898" y="2513321"/>
                    <a:pt x="142721" y="2193898"/>
                  </a:cubicBezTo>
                  <a:cubicBezTo>
                    <a:pt x="-87759" y="1480746"/>
                    <a:pt x="-37658" y="722318"/>
                    <a:pt x="282649" y="48330"/>
                  </a:cubicBezTo>
                  <a:cubicBezTo>
                    <a:pt x="303075" y="5467"/>
                    <a:pt x="354785" y="-12467"/>
                    <a:pt x="397085" y="9246"/>
                  </a:cubicBezTo>
                  <a:lnTo>
                    <a:pt x="397085" y="9246"/>
                  </a:lnTo>
                  <a:close/>
                </a:path>
              </a:pathLst>
            </a:custGeom>
            <a:solidFill>
              <a:srgbClr val="3B67AE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31C9CE33-67E9-43F6-9B33-034202799F11}"/>
                </a:ext>
              </a:extLst>
            </p:cNvPr>
            <p:cNvSpPr/>
            <p:nvPr/>
          </p:nvSpPr>
          <p:spPr>
            <a:xfrm>
              <a:off x="6457318" y="711106"/>
              <a:ext cx="4778282" cy="4778911"/>
            </a:xfrm>
            <a:custGeom>
              <a:avLst/>
              <a:gdLst>
                <a:gd name="connsiteX0" fmla="*/ 2389755 w 4778282"/>
                <a:gd name="connsiteY0" fmla="*/ 4778911 h 4778911"/>
                <a:gd name="connsiteX1" fmla="*/ 1592164 w 4778282"/>
                <a:gd name="connsiteY1" fmla="*/ 4640994 h 4778911"/>
                <a:gd name="connsiteX2" fmla="*/ 233813 w 4778282"/>
                <a:gd name="connsiteY2" fmla="*/ 3417666 h 4778911"/>
                <a:gd name="connsiteX3" fmla="*/ 138356 w 4778282"/>
                <a:gd name="connsiteY3" fmla="*/ 1592164 h 4778911"/>
                <a:gd name="connsiteX4" fmla="*/ 1361684 w 4778282"/>
                <a:gd name="connsiteY4" fmla="*/ 233813 h 4778911"/>
                <a:gd name="connsiteX5" fmla="*/ 3187186 w 4778282"/>
                <a:gd name="connsiteY5" fmla="*/ 138356 h 4778911"/>
                <a:gd name="connsiteX6" fmla="*/ 4778268 w 4778282"/>
                <a:gd name="connsiteY6" fmla="*/ 2340539 h 4778911"/>
                <a:gd name="connsiteX7" fmla="*/ 4709269 w 4778282"/>
                <a:gd name="connsiteY7" fmla="*/ 2409941 h 4778911"/>
                <a:gd name="connsiteX8" fmla="*/ 4709269 w 4778282"/>
                <a:gd name="connsiteY8" fmla="*/ 2409941 h 4778911"/>
                <a:gd name="connsiteX9" fmla="*/ 4641557 w 4778282"/>
                <a:gd name="connsiteY9" fmla="*/ 2342630 h 4778911"/>
                <a:gd name="connsiteX10" fmla="*/ 3141589 w 4778282"/>
                <a:gd name="connsiteY10" fmla="*/ 267267 h 4778911"/>
                <a:gd name="connsiteX11" fmla="*/ 1420550 w 4778282"/>
                <a:gd name="connsiteY11" fmla="*/ 357256 h 4778911"/>
                <a:gd name="connsiteX12" fmla="*/ 267267 w 4778282"/>
                <a:gd name="connsiteY12" fmla="*/ 1637842 h 4778911"/>
                <a:gd name="connsiteX13" fmla="*/ 1637841 w 4778282"/>
                <a:gd name="connsiteY13" fmla="*/ 4512163 h 4778911"/>
                <a:gd name="connsiteX14" fmla="*/ 2924217 w 4778282"/>
                <a:gd name="connsiteY14" fmla="*/ 4577302 h 4778911"/>
                <a:gd name="connsiteX15" fmla="*/ 3006807 w 4778282"/>
                <a:gd name="connsiteY15" fmla="*/ 4625312 h 4778911"/>
                <a:gd name="connsiteX16" fmla="*/ 3006807 w 4778282"/>
                <a:gd name="connsiteY16" fmla="*/ 4625312 h 4778911"/>
                <a:gd name="connsiteX17" fmla="*/ 2957672 w 4778282"/>
                <a:gd name="connsiteY17" fmla="*/ 4709832 h 4778911"/>
                <a:gd name="connsiteX18" fmla="*/ 2389755 w 4778282"/>
                <a:gd name="connsiteY18" fmla="*/ 4778911 h 477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78282" h="4778911">
                  <a:moveTo>
                    <a:pt x="2389755" y="4778911"/>
                  </a:moveTo>
                  <a:cubicBezTo>
                    <a:pt x="2120353" y="4778911"/>
                    <a:pt x="1851433" y="4732832"/>
                    <a:pt x="1592164" y="4640994"/>
                  </a:cubicBezTo>
                  <a:cubicBezTo>
                    <a:pt x="990793" y="4427965"/>
                    <a:pt x="508443" y="3993543"/>
                    <a:pt x="233813" y="3417666"/>
                  </a:cubicBezTo>
                  <a:cubicBezTo>
                    <a:pt x="-40816" y="2841788"/>
                    <a:pt x="-74672" y="2193454"/>
                    <a:pt x="138356" y="1592164"/>
                  </a:cubicBezTo>
                  <a:cubicBezTo>
                    <a:pt x="351385" y="990793"/>
                    <a:pt x="785807" y="508362"/>
                    <a:pt x="1361684" y="233813"/>
                  </a:cubicBezTo>
                  <a:cubicBezTo>
                    <a:pt x="1937562" y="-40816"/>
                    <a:pt x="2585896" y="-74672"/>
                    <a:pt x="3187186" y="138356"/>
                  </a:cubicBezTo>
                  <a:cubicBezTo>
                    <a:pt x="4125993" y="470887"/>
                    <a:pt x="4758003" y="1350184"/>
                    <a:pt x="4778268" y="2340539"/>
                  </a:cubicBezTo>
                  <a:cubicBezTo>
                    <a:pt x="4779072" y="2378899"/>
                    <a:pt x="4747629" y="2410262"/>
                    <a:pt x="4709269" y="2409941"/>
                  </a:cubicBezTo>
                  <a:lnTo>
                    <a:pt x="4709269" y="2409941"/>
                  </a:lnTo>
                  <a:cubicBezTo>
                    <a:pt x="4672116" y="2409619"/>
                    <a:pt x="4642361" y="2379703"/>
                    <a:pt x="4641557" y="2342630"/>
                  </a:cubicBezTo>
                  <a:cubicBezTo>
                    <a:pt x="4622176" y="1409292"/>
                    <a:pt x="4026354" y="580739"/>
                    <a:pt x="3141589" y="267267"/>
                  </a:cubicBezTo>
                  <a:cubicBezTo>
                    <a:pt x="2574638" y="66462"/>
                    <a:pt x="1963456" y="98388"/>
                    <a:pt x="1420550" y="357256"/>
                  </a:cubicBezTo>
                  <a:cubicBezTo>
                    <a:pt x="877645" y="616123"/>
                    <a:pt x="468073" y="1070890"/>
                    <a:pt x="267267" y="1637842"/>
                  </a:cubicBezTo>
                  <a:cubicBezTo>
                    <a:pt x="-147290" y="2808173"/>
                    <a:pt x="467510" y="4097605"/>
                    <a:pt x="1637841" y="4512163"/>
                  </a:cubicBezTo>
                  <a:cubicBezTo>
                    <a:pt x="2054571" y="4659811"/>
                    <a:pt x="2497838" y="4682007"/>
                    <a:pt x="2924217" y="4577302"/>
                  </a:cubicBezTo>
                  <a:cubicBezTo>
                    <a:pt x="2960325" y="4568456"/>
                    <a:pt x="2996916" y="4589526"/>
                    <a:pt x="3006807" y="4625312"/>
                  </a:cubicBezTo>
                  <a:lnTo>
                    <a:pt x="3006807" y="4625312"/>
                  </a:lnTo>
                  <a:cubicBezTo>
                    <a:pt x="3017020" y="4662304"/>
                    <a:pt x="2994905" y="4700664"/>
                    <a:pt x="2957672" y="4709832"/>
                  </a:cubicBezTo>
                  <a:cubicBezTo>
                    <a:pt x="2770377" y="4755912"/>
                    <a:pt x="2579945" y="4778911"/>
                    <a:pt x="2389755" y="4778911"/>
                  </a:cubicBezTo>
                  <a:close/>
                </a:path>
              </a:pathLst>
            </a:custGeom>
            <a:solidFill>
              <a:srgbClr val="DABC00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1331400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Cid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relógio&#10;&#10;Descrição gerada automaticamente">
            <a:extLst>
              <a:ext uri="{FF2B5EF4-FFF2-40B4-BE49-F238E27FC236}">
                <a16:creationId xmlns:a16="http://schemas.microsoft.com/office/drawing/2014/main" id="{B79FA302-260D-4A91-9D28-03C6CD4999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69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P&amp;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escuro&#10;&#10;Descrição gerada automaticamente">
            <a:extLst>
              <a:ext uri="{FF2B5EF4-FFF2-40B4-BE49-F238E27FC236}">
                <a16:creationId xmlns:a16="http://schemas.microsoft.com/office/drawing/2014/main" id="{2C1F6BED-7231-4A8D-BBDA-1379FB4781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99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Minerac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9A8F848A-3A01-4919-837B-55D5C63614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9055" y="1418270"/>
            <a:ext cx="5192482" cy="46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85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Renovave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 descr="Abrir mão com planta">
            <a:extLst>
              <a:ext uri="{FF2B5EF4-FFF2-40B4-BE49-F238E27FC236}">
                <a16:creationId xmlns:a16="http://schemas.microsoft.com/office/drawing/2014/main" id="{A1415037-D9F4-4D31-93D0-50D1283EEF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1577" y="1238030"/>
            <a:ext cx="4191221" cy="419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15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Energ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áfico 19" descr="Turbina Eólica">
            <a:extLst>
              <a:ext uri="{FF2B5EF4-FFF2-40B4-BE49-F238E27FC236}">
                <a16:creationId xmlns:a16="http://schemas.microsoft.com/office/drawing/2014/main" id="{942F3E2D-7FA9-415F-AC66-64FC1DB09FC7}"/>
              </a:ext>
            </a:extLst>
          </p:cNvPr>
          <p:cNvGrpSpPr/>
          <p:nvPr userDrawn="1"/>
        </p:nvGrpSpPr>
        <p:grpSpPr>
          <a:xfrm flipH="1">
            <a:off x="6216188" y="24027"/>
            <a:ext cx="3201496" cy="6119598"/>
            <a:chOff x="-1666783" y="59468"/>
            <a:chExt cx="3494225" cy="6246198"/>
          </a:xfrm>
        </p:grpSpPr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7FFC29D3-FEFB-4FC2-AA78-18B060DE43D9}"/>
                </a:ext>
              </a:extLst>
            </p:cNvPr>
            <p:cNvSpPr/>
            <p:nvPr/>
          </p:nvSpPr>
          <p:spPr>
            <a:xfrm>
              <a:off x="-791802" y="2662756"/>
              <a:ext cx="1405530" cy="3642910"/>
            </a:xfrm>
            <a:custGeom>
              <a:avLst/>
              <a:gdLst>
                <a:gd name="connsiteX0" fmla="*/ 791983 w 1405530"/>
                <a:gd name="connsiteY0" fmla="*/ 0 h 3642910"/>
                <a:gd name="connsiteX1" fmla="*/ 431699 w 1405530"/>
                <a:gd name="connsiteY1" fmla="*/ 263631 h 3642910"/>
                <a:gd name="connsiteX2" fmla="*/ 280905 w 1405530"/>
                <a:gd name="connsiteY2" fmla="*/ 3371406 h 3642910"/>
                <a:gd name="connsiteX3" fmla="*/ 0 w 1405530"/>
                <a:gd name="connsiteY3" fmla="*/ 3371406 h 3642910"/>
                <a:gd name="connsiteX4" fmla="*/ 0 w 1405530"/>
                <a:gd name="connsiteY4" fmla="*/ 3642911 h 3642910"/>
                <a:gd name="connsiteX5" fmla="*/ 267720 w 1405530"/>
                <a:gd name="connsiteY5" fmla="*/ 3642911 h 3642910"/>
                <a:gd name="connsiteX6" fmla="*/ 1137810 w 1405530"/>
                <a:gd name="connsiteY6" fmla="*/ 3642911 h 3642910"/>
                <a:gd name="connsiteX7" fmla="*/ 1405531 w 1405530"/>
                <a:gd name="connsiteY7" fmla="*/ 3642911 h 3642910"/>
                <a:gd name="connsiteX8" fmla="*/ 1405531 w 1405530"/>
                <a:gd name="connsiteY8" fmla="*/ 3371406 h 3642910"/>
                <a:gd name="connsiteX9" fmla="*/ 1120275 w 1405530"/>
                <a:gd name="connsiteY9" fmla="*/ 3371406 h 3642910"/>
                <a:gd name="connsiteX10" fmla="*/ 903756 w 1405530"/>
                <a:gd name="connsiteY10" fmla="*/ 23349 h 3642910"/>
                <a:gd name="connsiteX11" fmla="*/ 791983 w 1405530"/>
                <a:gd name="connsiteY11" fmla="*/ 0 h 364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05530" h="3642910">
                  <a:moveTo>
                    <a:pt x="791983" y="0"/>
                  </a:moveTo>
                  <a:lnTo>
                    <a:pt x="431699" y="263631"/>
                  </a:lnTo>
                  <a:lnTo>
                    <a:pt x="280905" y="3371406"/>
                  </a:lnTo>
                  <a:lnTo>
                    <a:pt x="0" y="3371406"/>
                  </a:lnTo>
                  <a:lnTo>
                    <a:pt x="0" y="3642911"/>
                  </a:lnTo>
                  <a:lnTo>
                    <a:pt x="267720" y="3642911"/>
                  </a:lnTo>
                  <a:lnTo>
                    <a:pt x="1137810" y="3642911"/>
                  </a:lnTo>
                  <a:lnTo>
                    <a:pt x="1405531" y="3642911"/>
                  </a:lnTo>
                  <a:lnTo>
                    <a:pt x="1405531" y="3371406"/>
                  </a:lnTo>
                  <a:lnTo>
                    <a:pt x="1120275" y="3371406"/>
                  </a:lnTo>
                  <a:lnTo>
                    <a:pt x="903756" y="23349"/>
                  </a:lnTo>
                  <a:lnTo>
                    <a:pt x="791983" y="0"/>
                  </a:ln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F01A9327-353F-40F6-96D0-FFBD04B6E29E}"/>
                </a:ext>
              </a:extLst>
            </p:cNvPr>
            <p:cNvSpPr/>
            <p:nvPr/>
          </p:nvSpPr>
          <p:spPr>
            <a:xfrm>
              <a:off x="-642984" y="59468"/>
              <a:ext cx="739343" cy="1804453"/>
            </a:xfrm>
            <a:custGeom>
              <a:avLst/>
              <a:gdLst>
                <a:gd name="connsiteX0" fmla="*/ 162206 w 739343"/>
                <a:gd name="connsiteY0" fmla="*/ 1759112 h 1804453"/>
                <a:gd name="connsiteX1" fmla="*/ 193463 w 739343"/>
                <a:gd name="connsiteY1" fmla="*/ 1804453 h 1804453"/>
                <a:gd name="connsiteX2" fmla="*/ 258987 w 739343"/>
                <a:gd name="connsiteY2" fmla="*/ 1723545 h 1804453"/>
                <a:gd name="connsiteX3" fmla="*/ 725958 w 739343"/>
                <a:gd name="connsiteY3" fmla="*/ 1682819 h 1804453"/>
                <a:gd name="connsiteX4" fmla="*/ 739344 w 739343"/>
                <a:gd name="connsiteY4" fmla="*/ 1623903 h 1804453"/>
                <a:gd name="connsiteX5" fmla="*/ 235428 w 739343"/>
                <a:gd name="connsiteY5" fmla="*/ 85626 h 1804453"/>
                <a:gd name="connsiteX6" fmla="*/ 84407 w 739343"/>
                <a:gd name="connsiteY6" fmla="*/ 5638 h 1804453"/>
                <a:gd name="connsiteX7" fmla="*/ 838 w 739343"/>
                <a:gd name="connsiteY7" fmla="*/ 136533 h 180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9343" h="1804453">
                  <a:moveTo>
                    <a:pt x="162206" y="1759112"/>
                  </a:moveTo>
                  <a:lnTo>
                    <a:pt x="193463" y="1804453"/>
                  </a:lnTo>
                  <a:cubicBezTo>
                    <a:pt x="211581" y="1774595"/>
                    <a:pt x="233627" y="1747376"/>
                    <a:pt x="258987" y="1723545"/>
                  </a:cubicBezTo>
                  <a:cubicBezTo>
                    <a:pt x="387975" y="1605183"/>
                    <a:pt x="578940" y="1588533"/>
                    <a:pt x="725958" y="1682819"/>
                  </a:cubicBezTo>
                  <a:lnTo>
                    <a:pt x="739344" y="1623903"/>
                  </a:lnTo>
                  <a:lnTo>
                    <a:pt x="235428" y="85626"/>
                  </a:lnTo>
                  <a:cubicBezTo>
                    <a:pt x="215503" y="21246"/>
                    <a:pt x="147890" y="-14566"/>
                    <a:pt x="84407" y="5638"/>
                  </a:cubicBezTo>
                  <a:cubicBezTo>
                    <a:pt x="29150" y="23226"/>
                    <a:pt x="-5955" y="78202"/>
                    <a:pt x="838" y="136533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6C3B658E-A12D-40D7-88FF-D20D2DCA703E}"/>
                </a:ext>
              </a:extLst>
            </p:cNvPr>
            <p:cNvSpPr/>
            <p:nvPr/>
          </p:nvSpPr>
          <p:spPr>
            <a:xfrm>
              <a:off x="55063" y="1911571"/>
              <a:ext cx="1772379" cy="897007"/>
            </a:xfrm>
            <a:custGeom>
              <a:avLst/>
              <a:gdLst>
                <a:gd name="connsiteX0" fmla="*/ 1698952 w 1772379"/>
                <a:gd name="connsiteY0" fmla="*/ 662335 h 897007"/>
                <a:gd name="connsiteX1" fmla="*/ 248578 w 1772379"/>
                <a:gd name="connsiteY1" fmla="*/ 0 h 897007"/>
                <a:gd name="connsiteX2" fmla="*/ 176762 w 1772379"/>
                <a:gd name="connsiteY2" fmla="*/ 8077 h 897007"/>
                <a:gd name="connsiteX3" fmla="*/ 0 w 1772379"/>
                <a:gd name="connsiteY3" fmla="*/ 513144 h 897007"/>
                <a:gd name="connsiteX4" fmla="*/ 69005 w 1772379"/>
                <a:gd name="connsiteY4" fmla="*/ 569345 h 897007"/>
                <a:gd name="connsiteX5" fmla="*/ 1625128 w 1772379"/>
                <a:gd name="connsiteY5" fmla="*/ 893928 h 897007"/>
                <a:gd name="connsiteX6" fmla="*/ 1769356 w 1772379"/>
                <a:gd name="connsiteY6" fmla="*/ 801943 h 897007"/>
                <a:gd name="connsiteX7" fmla="*/ 1698952 w 1772379"/>
                <a:gd name="connsiteY7" fmla="*/ 662335 h 897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2379" h="897007">
                  <a:moveTo>
                    <a:pt x="1698952" y="662335"/>
                  </a:moveTo>
                  <a:lnTo>
                    <a:pt x="248578" y="0"/>
                  </a:lnTo>
                  <a:lnTo>
                    <a:pt x="176762" y="8077"/>
                  </a:lnTo>
                  <a:cubicBezTo>
                    <a:pt x="261797" y="197228"/>
                    <a:pt x="183596" y="420683"/>
                    <a:pt x="0" y="513144"/>
                  </a:cubicBezTo>
                  <a:lnTo>
                    <a:pt x="69005" y="569345"/>
                  </a:lnTo>
                  <a:lnTo>
                    <a:pt x="1625128" y="893928"/>
                  </a:lnTo>
                  <a:cubicBezTo>
                    <a:pt x="1690004" y="908916"/>
                    <a:pt x="1754571" y="867735"/>
                    <a:pt x="1769356" y="801943"/>
                  </a:cubicBezTo>
                  <a:cubicBezTo>
                    <a:pt x="1782313" y="744255"/>
                    <a:pt x="1752657" y="685447"/>
                    <a:pt x="1698952" y="662335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56131319-9C99-4394-B45A-85592C507CA8}"/>
                </a:ext>
              </a:extLst>
            </p:cNvPr>
            <p:cNvSpPr/>
            <p:nvPr/>
          </p:nvSpPr>
          <p:spPr>
            <a:xfrm>
              <a:off x="-1666783" y="2082958"/>
              <a:ext cx="1519383" cy="1430346"/>
            </a:xfrm>
            <a:custGeom>
              <a:avLst/>
              <a:gdLst>
                <a:gd name="connsiteX0" fmla="*/ 1519384 w 1519383"/>
                <a:gd name="connsiteY0" fmla="*/ 386011 h 1430346"/>
                <a:gd name="connsiteX1" fmla="*/ 1156288 w 1519383"/>
                <a:gd name="connsiteY1" fmla="*/ 0 h 1430346"/>
                <a:gd name="connsiteX2" fmla="*/ 1082665 w 1519383"/>
                <a:gd name="connsiteY2" fmla="*/ 25589 h 1430346"/>
                <a:gd name="connsiteX3" fmla="*/ 31395 w 1519383"/>
                <a:gd name="connsiteY3" fmla="*/ 1225910 h 1430346"/>
                <a:gd name="connsiteX4" fmla="*/ 39365 w 1519383"/>
                <a:gd name="connsiteY4" fmla="*/ 1398506 h 1430346"/>
                <a:gd name="connsiteX5" fmla="*/ 192027 w 1519383"/>
                <a:gd name="connsiteY5" fmla="*/ 1406461 h 1430346"/>
                <a:gd name="connsiteX6" fmla="*/ 1487793 w 1519383"/>
                <a:gd name="connsiteY6" fmla="*/ 460132 h 143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9383" h="1430346">
                  <a:moveTo>
                    <a:pt x="1519384" y="386011"/>
                  </a:moveTo>
                  <a:cubicBezTo>
                    <a:pt x="1316920" y="374568"/>
                    <a:pt x="1158022" y="205637"/>
                    <a:pt x="1156288" y="0"/>
                  </a:cubicBezTo>
                  <a:lnTo>
                    <a:pt x="1082665" y="25589"/>
                  </a:lnTo>
                  <a:lnTo>
                    <a:pt x="31395" y="1225910"/>
                  </a:lnTo>
                  <a:cubicBezTo>
                    <a:pt x="-13400" y="1275806"/>
                    <a:pt x="-9832" y="1353076"/>
                    <a:pt x="39365" y="1398506"/>
                  </a:cubicBezTo>
                  <a:cubicBezTo>
                    <a:pt x="81867" y="1437752"/>
                    <a:pt x="145785" y="1441085"/>
                    <a:pt x="192027" y="1406461"/>
                  </a:cubicBezTo>
                  <a:lnTo>
                    <a:pt x="1487793" y="460132"/>
                  </a:ln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B9FDC750-1F17-4A88-B301-BACB88DA9AD6}"/>
                </a:ext>
              </a:extLst>
            </p:cNvPr>
            <p:cNvSpPr/>
            <p:nvPr/>
          </p:nvSpPr>
          <p:spPr>
            <a:xfrm>
              <a:off x="-311409" y="1884881"/>
              <a:ext cx="376282" cy="381603"/>
            </a:xfrm>
            <a:custGeom>
              <a:avLst/>
              <a:gdLst>
                <a:gd name="connsiteX0" fmla="*/ 61942 w 376282"/>
                <a:gd name="connsiteY0" fmla="*/ 49292 h 381603"/>
                <a:gd name="connsiteX1" fmla="*/ 48603 w 376282"/>
                <a:gd name="connsiteY1" fmla="*/ 318787 h 381603"/>
                <a:gd name="connsiteX2" fmla="*/ 314341 w 376282"/>
                <a:gd name="connsiteY2" fmla="*/ 332308 h 381603"/>
                <a:gd name="connsiteX3" fmla="*/ 327721 w 376282"/>
                <a:gd name="connsiteY3" fmla="*/ 62867 h 381603"/>
                <a:gd name="connsiteX4" fmla="*/ 61988 w 376282"/>
                <a:gd name="connsiteY4" fmla="*/ 49251 h 381603"/>
                <a:gd name="connsiteX5" fmla="*/ 61942 w 376282"/>
                <a:gd name="connsiteY5" fmla="*/ 49292 h 38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282" h="381603">
                  <a:moveTo>
                    <a:pt x="61942" y="49292"/>
                  </a:moveTo>
                  <a:cubicBezTo>
                    <a:pt x="-15122" y="119978"/>
                    <a:pt x="-21092" y="240628"/>
                    <a:pt x="48603" y="318787"/>
                  </a:cubicBezTo>
                  <a:cubicBezTo>
                    <a:pt x="118303" y="396940"/>
                    <a:pt x="237278" y="402994"/>
                    <a:pt x="314341" y="332308"/>
                  </a:cubicBezTo>
                  <a:cubicBezTo>
                    <a:pt x="391385" y="261642"/>
                    <a:pt x="397375" y="141026"/>
                    <a:pt x="327721" y="62867"/>
                  </a:cubicBezTo>
                  <a:cubicBezTo>
                    <a:pt x="258047" y="-15313"/>
                    <a:pt x="139078" y="-21408"/>
                    <a:pt x="61988" y="49251"/>
                  </a:cubicBezTo>
                  <a:cubicBezTo>
                    <a:pt x="61975" y="49265"/>
                    <a:pt x="61955" y="49278"/>
                    <a:pt x="61942" y="49292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id="{941451FC-BAF0-4313-A4E7-1F21B64E88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726805" y="3043020"/>
            <a:ext cx="3067752" cy="310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637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Energi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007546A9-5E9A-463F-8AD4-A4E3A3082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6725" y="3595098"/>
            <a:ext cx="4867275" cy="2097281"/>
          </a:xfrm>
          <a:prstGeom prst="rect">
            <a:avLst/>
          </a:prstGeom>
        </p:spPr>
      </p:pic>
      <p:pic>
        <p:nvPicPr>
          <p:cNvPr id="12" name="Gráfico 11" descr="Raio com preenchimento sólido">
            <a:extLst>
              <a:ext uri="{FF2B5EF4-FFF2-40B4-BE49-F238E27FC236}">
                <a16:creationId xmlns:a16="http://schemas.microsoft.com/office/drawing/2014/main" id="{FAA5D1D3-844B-41A0-96C2-3DA203C587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05050" y="654843"/>
            <a:ext cx="3581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782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22D397A4-1808-4FF3-88D6-E4A36AD0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17132" y="843187"/>
            <a:ext cx="4094453" cy="496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419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ss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áfico 4">
            <a:extLst>
              <a:ext uri="{FF2B5EF4-FFF2-40B4-BE49-F238E27FC236}">
                <a16:creationId xmlns:a16="http://schemas.microsoft.com/office/drawing/2014/main" id="{90100C7E-6E9B-4366-93D3-45215D5743DA}"/>
              </a:ext>
            </a:extLst>
          </p:cNvPr>
          <p:cNvGrpSpPr/>
          <p:nvPr/>
        </p:nvGrpSpPr>
        <p:grpSpPr>
          <a:xfrm>
            <a:off x="5931015" y="184642"/>
            <a:ext cx="5830348" cy="5830348"/>
            <a:chOff x="5931015" y="184642"/>
            <a:chExt cx="5830348" cy="5830348"/>
          </a:xfrm>
        </p:grpSpPr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id="{3DB0F103-33BC-4D81-AC29-7E6B31A75175}"/>
                </a:ext>
              </a:extLst>
            </p:cNvPr>
            <p:cNvSpPr/>
            <p:nvPr/>
          </p:nvSpPr>
          <p:spPr>
            <a:xfrm>
              <a:off x="5931015" y="184642"/>
              <a:ext cx="8041" cy="8041"/>
            </a:xfrm>
            <a:custGeom>
              <a:avLst/>
              <a:gdLst/>
              <a:ahLst/>
              <a:cxnLst/>
              <a:rect l="l" t="t" r="r" b="b"/>
              <a:pathLst>
                <a:path w="8041" h="8041"/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9B374123-72FB-448D-9949-77887ED764D2}"/>
                </a:ext>
              </a:extLst>
            </p:cNvPr>
            <p:cNvSpPr/>
            <p:nvPr/>
          </p:nvSpPr>
          <p:spPr>
            <a:xfrm>
              <a:off x="5931015" y="184642"/>
              <a:ext cx="8041" cy="8041"/>
            </a:xfrm>
            <a:custGeom>
              <a:avLst/>
              <a:gdLst/>
              <a:ahLst/>
              <a:cxnLst/>
              <a:rect l="l" t="t" r="r" b="b"/>
              <a:pathLst>
                <a:path w="8041" h="8041"/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49FCDF9D-953C-46EF-8589-1E8752BA906B}"/>
                </a:ext>
              </a:extLst>
            </p:cNvPr>
            <p:cNvSpPr/>
            <p:nvPr/>
          </p:nvSpPr>
          <p:spPr>
            <a:xfrm>
              <a:off x="7363034" y="4951952"/>
              <a:ext cx="3634924" cy="1064515"/>
            </a:xfrm>
            <a:custGeom>
              <a:avLst/>
              <a:gdLst>
                <a:gd name="connsiteX0" fmla="*/ 12218 w 3634924"/>
                <a:gd name="connsiteY0" fmla="*/ 565086 h 1064515"/>
                <a:gd name="connsiteX1" fmla="*/ 125287 w 3634924"/>
                <a:gd name="connsiteY1" fmla="*/ 535572 h 1064515"/>
                <a:gd name="connsiteX2" fmla="*/ 2132616 w 3634924"/>
                <a:gd name="connsiteY2" fmla="*/ 818887 h 1064515"/>
                <a:gd name="connsiteX3" fmla="*/ 3490725 w 3634924"/>
                <a:gd name="connsiteY3" fmla="*/ 26362 h 1064515"/>
                <a:gd name="connsiteX4" fmla="*/ 3606688 w 3634924"/>
                <a:gd name="connsiteY4" fmla="*/ 20813 h 1064515"/>
                <a:gd name="connsiteX5" fmla="*/ 3606688 w 3634924"/>
                <a:gd name="connsiteY5" fmla="*/ 20813 h 1064515"/>
                <a:gd name="connsiteX6" fmla="*/ 3612318 w 3634924"/>
                <a:gd name="connsiteY6" fmla="*/ 140636 h 1064515"/>
                <a:gd name="connsiteX7" fmla="*/ 3078820 w 3634924"/>
                <a:gd name="connsiteY7" fmla="*/ 589613 h 1064515"/>
                <a:gd name="connsiteX8" fmla="*/ 2172021 w 3634924"/>
                <a:gd name="connsiteY8" fmla="*/ 981010 h 1064515"/>
                <a:gd name="connsiteX9" fmla="*/ 42777 w 3634924"/>
                <a:gd name="connsiteY9" fmla="*/ 682095 h 1064515"/>
                <a:gd name="connsiteX10" fmla="*/ 12218 w 3634924"/>
                <a:gd name="connsiteY10" fmla="*/ 565086 h 1064515"/>
                <a:gd name="connsiteX11" fmla="*/ 12218 w 3634924"/>
                <a:gd name="connsiteY11" fmla="*/ 565086 h 106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34924" h="1064515">
                  <a:moveTo>
                    <a:pt x="12218" y="565086"/>
                  </a:moveTo>
                  <a:cubicBezTo>
                    <a:pt x="35781" y="526404"/>
                    <a:pt x="85882" y="513135"/>
                    <a:pt x="125287" y="535572"/>
                  </a:cubicBezTo>
                  <a:cubicBezTo>
                    <a:pt x="713227" y="870515"/>
                    <a:pt x="1424851" y="990822"/>
                    <a:pt x="2132616" y="818887"/>
                  </a:cubicBezTo>
                  <a:cubicBezTo>
                    <a:pt x="2657106" y="691504"/>
                    <a:pt x="3124981" y="418161"/>
                    <a:pt x="3490725" y="26362"/>
                  </a:cubicBezTo>
                  <a:cubicBezTo>
                    <a:pt x="3521445" y="-6530"/>
                    <a:pt x="3572832" y="-8942"/>
                    <a:pt x="3606688" y="20813"/>
                  </a:cubicBezTo>
                  <a:lnTo>
                    <a:pt x="3606688" y="20813"/>
                  </a:lnTo>
                  <a:cubicBezTo>
                    <a:pt x="3642073" y="51935"/>
                    <a:pt x="3644485" y="106137"/>
                    <a:pt x="3612318" y="140636"/>
                  </a:cubicBezTo>
                  <a:cubicBezTo>
                    <a:pt x="3451882" y="312491"/>
                    <a:pt x="3272871" y="462793"/>
                    <a:pt x="3078820" y="589613"/>
                  </a:cubicBezTo>
                  <a:cubicBezTo>
                    <a:pt x="2803628" y="769429"/>
                    <a:pt x="2498198" y="901798"/>
                    <a:pt x="2172021" y="981010"/>
                  </a:cubicBezTo>
                  <a:cubicBezTo>
                    <a:pt x="1443750" y="1157931"/>
                    <a:pt x="691112" y="1051618"/>
                    <a:pt x="42777" y="682095"/>
                  </a:cubicBezTo>
                  <a:cubicBezTo>
                    <a:pt x="1523" y="658532"/>
                    <a:pt x="-12470" y="605697"/>
                    <a:pt x="12218" y="565086"/>
                  </a:cubicBezTo>
                  <a:lnTo>
                    <a:pt x="12218" y="565086"/>
                  </a:lnTo>
                  <a:close/>
                </a:path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AE97677F-2E57-47B6-B664-271C20BC1BEF}"/>
                </a:ext>
              </a:extLst>
            </p:cNvPr>
            <p:cNvSpPr/>
            <p:nvPr/>
          </p:nvSpPr>
          <p:spPr>
            <a:xfrm>
              <a:off x="10832763" y="1084477"/>
              <a:ext cx="929649" cy="3662366"/>
            </a:xfrm>
            <a:custGeom>
              <a:avLst/>
              <a:gdLst>
                <a:gd name="connsiteX0" fmla="*/ 326184 w 929649"/>
                <a:gd name="connsiteY0" fmla="*/ 3647032 h 3662366"/>
                <a:gd name="connsiteX1" fmla="*/ 304391 w 929649"/>
                <a:gd name="connsiteY1" fmla="*/ 3532274 h 3662366"/>
                <a:gd name="connsiteX2" fmla="*/ 721924 w 929649"/>
                <a:gd name="connsiteY2" fmla="*/ 1548508 h 3662366"/>
                <a:gd name="connsiteX3" fmla="*/ 22443 w 929649"/>
                <a:gd name="connsiteY3" fmla="*/ 140218 h 3662366"/>
                <a:gd name="connsiteX4" fmla="*/ 24695 w 929649"/>
                <a:gd name="connsiteY4" fmla="*/ 24174 h 3662366"/>
                <a:gd name="connsiteX5" fmla="*/ 24695 w 929649"/>
                <a:gd name="connsiteY5" fmla="*/ 24174 h 3662366"/>
                <a:gd name="connsiteX6" fmla="*/ 144599 w 929649"/>
                <a:gd name="connsiteY6" fmla="*/ 26586 h 3662366"/>
                <a:gd name="connsiteX7" fmla="*/ 556744 w 929649"/>
                <a:gd name="connsiteY7" fmla="*/ 589034 h 3662366"/>
                <a:gd name="connsiteX8" fmla="*/ 886380 w 929649"/>
                <a:gd name="connsiteY8" fmla="*/ 1520121 h 3662366"/>
                <a:gd name="connsiteX9" fmla="*/ 445123 w 929649"/>
                <a:gd name="connsiteY9" fmla="*/ 3624434 h 3662366"/>
                <a:gd name="connsiteX10" fmla="*/ 326184 w 929649"/>
                <a:gd name="connsiteY10" fmla="*/ 3647032 h 3662366"/>
                <a:gd name="connsiteX11" fmla="*/ 326184 w 929649"/>
                <a:gd name="connsiteY11" fmla="*/ 3647032 h 36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649" h="3662366">
                  <a:moveTo>
                    <a:pt x="326184" y="3647032"/>
                  </a:moveTo>
                  <a:cubicBezTo>
                    <a:pt x="289191" y="3620896"/>
                    <a:pt x="279381" y="3570071"/>
                    <a:pt x="304391" y="3532274"/>
                  </a:cubicBezTo>
                  <a:cubicBezTo>
                    <a:pt x="678016" y="2968218"/>
                    <a:pt x="845929" y="2266245"/>
                    <a:pt x="721924" y="1548508"/>
                  </a:cubicBezTo>
                  <a:cubicBezTo>
                    <a:pt x="630086" y="1016620"/>
                    <a:pt x="388750" y="531454"/>
                    <a:pt x="22443" y="140218"/>
                  </a:cubicBezTo>
                  <a:cubicBezTo>
                    <a:pt x="-8357" y="107327"/>
                    <a:pt x="-7312" y="55859"/>
                    <a:pt x="24695" y="24174"/>
                  </a:cubicBezTo>
                  <a:lnTo>
                    <a:pt x="24695" y="24174"/>
                  </a:lnTo>
                  <a:cubicBezTo>
                    <a:pt x="58149" y="-9039"/>
                    <a:pt x="112351" y="-7833"/>
                    <a:pt x="144599" y="26586"/>
                  </a:cubicBezTo>
                  <a:cubicBezTo>
                    <a:pt x="305275" y="198200"/>
                    <a:pt x="443274" y="386862"/>
                    <a:pt x="556744" y="589034"/>
                  </a:cubicBezTo>
                  <a:cubicBezTo>
                    <a:pt x="717662" y="875646"/>
                    <a:pt x="829202" y="1189359"/>
                    <a:pt x="886380" y="1520121"/>
                  </a:cubicBezTo>
                  <a:cubicBezTo>
                    <a:pt x="1013924" y="2258605"/>
                    <a:pt x="857349" y="3002396"/>
                    <a:pt x="445123" y="3624434"/>
                  </a:cubicBezTo>
                  <a:cubicBezTo>
                    <a:pt x="418746" y="3664000"/>
                    <a:pt x="365026" y="3674454"/>
                    <a:pt x="326184" y="3647032"/>
                  </a:cubicBezTo>
                  <a:lnTo>
                    <a:pt x="326184" y="3647032"/>
                  </a:lnTo>
                  <a:close/>
                </a:path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9313C51E-3D24-4037-B730-EB8EA3CE60E7}"/>
                </a:ext>
              </a:extLst>
            </p:cNvPr>
            <p:cNvSpPr/>
            <p:nvPr/>
          </p:nvSpPr>
          <p:spPr>
            <a:xfrm>
              <a:off x="6443795" y="184657"/>
              <a:ext cx="3526139" cy="1376017"/>
            </a:xfrm>
            <a:custGeom>
              <a:avLst/>
              <a:gdLst>
                <a:gd name="connsiteX0" fmla="*/ 3519327 w 3526139"/>
                <a:gd name="connsiteY0" fmla="*/ 316352 h 1376017"/>
                <a:gd name="connsiteX1" fmla="*/ 3411566 w 3526139"/>
                <a:gd name="connsiteY1" fmla="*/ 361467 h 1376017"/>
                <a:gd name="connsiteX2" fmla="*/ 1384294 w 3526139"/>
                <a:gd name="connsiteY2" fmla="*/ 364281 h 1376017"/>
                <a:gd name="connsiteX3" fmla="*/ 151638 w 3526139"/>
                <a:gd name="connsiteY3" fmla="*/ 1340483 h 1376017"/>
                <a:gd name="connsiteX4" fmla="*/ 37604 w 3526139"/>
                <a:gd name="connsiteY4" fmla="*/ 1362356 h 1376017"/>
                <a:gd name="connsiteX5" fmla="*/ 37604 w 3526139"/>
                <a:gd name="connsiteY5" fmla="*/ 1362356 h 1376017"/>
                <a:gd name="connsiteX6" fmla="*/ 15167 w 3526139"/>
                <a:gd name="connsiteY6" fmla="*/ 1244543 h 1376017"/>
                <a:gd name="connsiteX7" fmla="*/ 479906 w 3526139"/>
                <a:gd name="connsiteY7" fmla="*/ 724798 h 1376017"/>
                <a:gd name="connsiteX8" fmla="*/ 1322452 w 3526139"/>
                <a:gd name="connsiteY8" fmla="*/ 209315 h 1376017"/>
                <a:gd name="connsiteX9" fmla="*/ 3472524 w 3526139"/>
                <a:gd name="connsiteY9" fmla="*/ 204811 h 1376017"/>
                <a:gd name="connsiteX10" fmla="*/ 3519327 w 3526139"/>
                <a:gd name="connsiteY10" fmla="*/ 316352 h 1376017"/>
                <a:gd name="connsiteX11" fmla="*/ 3519327 w 3526139"/>
                <a:gd name="connsiteY11" fmla="*/ 316352 h 137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6139" h="1376017">
                  <a:moveTo>
                    <a:pt x="3519327" y="316352"/>
                  </a:moveTo>
                  <a:cubicBezTo>
                    <a:pt x="3501474" y="358009"/>
                    <a:pt x="3453706" y="378113"/>
                    <a:pt x="3411566" y="361467"/>
                  </a:cubicBezTo>
                  <a:cubicBezTo>
                    <a:pt x="2782291" y="112893"/>
                    <a:pt x="2060775" y="94155"/>
                    <a:pt x="1384294" y="364281"/>
                  </a:cubicBezTo>
                  <a:cubicBezTo>
                    <a:pt x="883045" y="564363"/>
                    <a:pt x="458354" y="900995"/>
                    <a:pt x="151638" y="1340483"/>
                  </a:cubicBezTo>
                  <a:cubicBezTo>
                    <a:pt x="125823" y="1377395"/>
                    <a:pt x="75320" y="1387045"/>
                    <a:pt x="37604" y="1362356"/>
                  </a:cubicBezTo>
                  <a:lnTo>
                    <a:pt x="37604" y="1362356"/>
                  </a:lnTo>
                  <a:cubicBezTo>
                    <a:pt x="-1801" y="1336542"/>
                    <a:pt x="-11853" y="1283225"/>
                    <a:pt x="15167" y="1244543"/>
                  </a:cubicBezTo>
                  <a:cubicBezTo>
                    <a:pt x="149788" y="1051780"/>
                    <a:pt x="305720" y="877674"/>
                    <a:pt x="479906" y="724798"/>
                  </a:cubicBezTo>
                  <a:cubicBezTo>
                    <a:pt x="726952" y="507989"/>
                    <a:pt x="1010669" y="333803"/>
                    <a:pt x="1322452" y="209315"/>
                  </a:cubicBezTo>
                  <a:cubicBezTo>
                    <a:pt x="2018475" y="-68532"/>
                    <a:pt x="2778591" y="-69497"/>
                    <a:pt x="3472524" y="204811"/>
                  </a:cubicBezTo>
                  <a:cubicBezTo>
                    <a:pt x="3516754" y="222342"/>
                    <a:pt x="3538065" y="272684"/>
                    <a:pt x="3519327" y="316352"/>
                  </a:cubicBezTo>
                  <a:lnTo>
                    <a:pt x="3519327" y="316352"/>
                  </a:lnTo>
                  <a:close/>
                </a:path>
              </a:pathLst>
            </a:custGeom>
            <a:solidFill>
              <a:srgbClr val="3B67AE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AF09B7C6-9C05-4982-B726-2C952D4F9FEA}"/>
                </a:ext>
              </a:extLst>
            </p:cNvPr>
            <p:cNvSpPr/>
            <p:nvPr/>
          </p:nvSpPr>
          <p:spPr>
            <a:xfrm>
              <a:off x="5931037" y="1803309"/>
              <a:ext cx="1223654" cy="3586430"/>
            </a:xfrm>
            <a:custGeom>
              <a:avLst/>
              <a:gdLst>
                <a:gd name="connsiteX0" fmla="*/ 397085 w 1223654"/>
                <a:gd name="connsiteY0" fmla="*/ 9246 h 3586430"/>
                <a:gd name="connsiteX1" fmla="*/ 434882 w 1223654"/>
                <a:gd name="connsiteY1" fmla="*/ 119822 h 3586430"/>
                <a:gd name="connsiteX2" fmla="*/ 301387 w 1223654"/>
                <a:gd name="connsiteY2" fmla="*/ 2142672 h 3586430"/>
                <a:gd name="connsiteX3" fmla="*/ 1192586 w 1223654"/>
                <a:gd name="connsiteY3" fmla="*/ 3438135 h 3586430"/>
                <a:gd name="connsiteX4" fmla="*/ 1206739 w 1223654"/>
                <a:gd name="connsiteY4" fmla="*/ 3553375 h 3586430"/>
                <a:gd name="connsiteX5" fmla="*/ 1206739 w 1223654"/>
                <a:gd name="connsiteY5" fmla="*/ 3553375 h 3586430"/>
                <a:gd name="connsiteX6" fmla="*/ 1087720 w 1223654"/>
                <a:gd name="connsiteY6" fmla="*/ 3567850 h 3586430"/>
                <a:gd name="connsiteX7" fmla="*/ 600383 w 1223654"/>
                <a:gd name="connsiteY7" fmla="*/ 3069174 h 3586430"/>
                <a:gd name="connsiteX8" fmla="*/ 142721 w 1223654"/>
                <a:gd name="connsiteY8" fmla="*/ 2193898 h 3586430"/>
                <a:gd name="connsiteX9" fmla="*/ 282649 w 1223654"/>
                <a:gd name="connsiteY9" fmla="*/ 48330 h 3586430"/>
                <a:gd name="connsiteX10" fmla="*/ 397085 w 1223654"/>
                <a:gd name="connsiteY10" fmla="*/ 9246 h 3586430"/>
                <a:gd name="connsiteX11" fmla="*/ 397085 w 1223654"/>
                <a:gd name="connsiteY11" fmla="*/ 9246 h 358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3654" h="3586430">
                  <a:moveTo>
                    <a:pt x="397085" y="9246"/>
                  </a:moveTo>
                  <a:cubicBezTo>
                    <a:pt x="437455" y="29914"/>
                    <a:pt x="454343" y="78889"/>
                    <a:pt x="434882" y="119822"/>
                  </a:cubicBezTo>
                  <a:cubicBezTo>
                    <a:pt x="144570" y="731003"/>
                    <a:pt x="77421" y="1449544"/>
                    <a:pt x="301387" y="2142672"/>
                  </a:cubicBezTo>
                  <a:cubicBezTo>
                    <a:pt x="467371" y="2656225"/>
                    <a:pt x="774731" y="3102548"/>
                    <a:pt x="1192586" y="3438135"/>
                  </a:cubicBezTo>
                  <a:cubicBezTo>
                    <a:pt x="1227728" y="3466362"/>
                    <a:pt x="1233921" y="3517427"/>
                    <a:pt x="1206739" y="3553375"/>
                  </a:cubicBezTo>
                  <a:lnTo>
                    <a:pt x="1206739" y="3553375"/>
                  </a:lnTo>
                  <a:cubicBezTo>
                    <a:pt x="1178271" y="3591010"/>
                    <a:pt x="1124471" y="3597444"/>
                    <a:pt x="1087720" y="3567850"/>
                  </a:cubicBezTo>
                  <a:cubicBezTo>
                    <a:pt x="904446" y="3420603"/>
                    <a:pt x="741196" y="3253252"/>
                    <a:pt x="600383" y="3069174"/>
                  </a:cubicBezTo>
                  <a:cubicBezTo>
                    <a:pt x="400623" y="2808135"/>
                    <a:pt x="245898" y="2513321"/>
                    <a:pt x="142721" y="2193898"/>
                  </a:cubicBezTo>
                  <a:cubicBezTo>
                    <a:pt x="-87759" y="1480746"/>
                    <a:pt x="-37658" y="722318"/>
                    <a:pt x="282649" y="48330"/>
                  </a:cubicBezTo>
                  <a:cubicBezTo>
                    <a:pt x="303075" y="5467"/>
                    <a:pt x="354785" y="-12467"/>
                    <a:pt x="397085" y="9246"/>
                  </a:cubicBezTo>
                  <a:lnTo>
                    <a:pt x="397085" y="9246"/>
                  </a:lnTo>
                  <a:close/>
                </a:path>
              </a:pathLst>
            </a:custGeom>
            <a:solidFill>
              <a:srgbClr val="3B67AE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31C9CE33-67E9-43F6-9B33-034202799F11}"/>
                </a:ext>
              </a:extLst>
            </p:cNvPr>
            <p:cNvSpPr/>
            <p:nvPr/>
          </p:nvSpPr>
          <p:spPr>
            <a:xfrm>
              <a:off x="6457318" y="711106"/>
              <a:ext cx="4778282" cy="4778911"/>
            </a:xfrm>
            <a:custGeom>
              <a:avLst/>
              <a:gdLst>
                <a:gd name="connsiteX0" fmla="*/ 2389755 w 4778282"/>
                <a:gd name="connsiteY0" fmla="*/ 4778911 h 4778911"/>
                <a:gd name="connsiteX1" fmla="*/ 1592164 w 4778282"/>
                <a:gd name="connsiteY1" fmla="*/ 4640994 h 4778911"/>
                <a:gd name="connsiteX2" fmla="*/ 233813 w 4778282"/>
                <a:gd name="connsiteY2" fmla="*/ 3417666 h 4778911"/>
                <a:gd name="connsiteX3" fmla="*/ 138356 w 4778282"/>
                <a:gd name="connsiteY3" fmla="*/ 1592164 h 4778911"/>
                <a:gd name="connsiteX4" fmla="*/ 1361684 w 4778282"/>
                <a:gd name="connsiteY4" fmla="*/ 233813 h 4778911"/>
                <a:gd name="connsiteX5" fmla="*/ 3187186 w 4778282"/>
                <a:gd name="connsiteY5" fmla="*/ 138356 h 4778911"/>
                <a:gd name="connsiteX6" fmla="*/ 4778268 w 4778282"/>
                <a:gd name="connsiteY6" fmla="*/ 2340539 h 4778911"/>
                <a:gd name="connsiteX7" fmla="*/ 4709269 w 4778282"/>
                <a:gd name="connsiteY7" fmla="*/ 2409941 h 4778911"/>
                <a:gd name="connsiteX8" fmla="*/ 4709269 w 4778282"/>
                <a:gd name="connsiteY8" fmla="*/ 2409941 h 4778911"/>
                <a:gd name="connsiteX9" fmla="*/ 4641557 w 4778282"/>
                <a:gd name="connsiteY9" fmla="*/ 2342630 h 4778911"/>
                <a:gd name="connsiteX10" fmla="*/ 3141589 w 4778282"/>
                <a:gd name="connsiteY10" fmla="*/ 267267 h 4778911"/>
                <a:gd name="connsiteX11" fmla="*/ 1420550 w 4778282"/>
                <a:gd name="connsiteY11" fmla="*/ 357256 h 4778911"/>
                <a:gd name="connsiteX12" fmla="*/ 267267 w 4778282"/>
                <a:gd name="connsiteY12" fmla="*/ 1637842 h 4778911"/>
                <a:gd name="connsiteX13" fmla="*/ 1637841 w 4778282"/>
                <a:gd name="connsiteY13" fmla="*/ 4512163 h 4778911"/>
                <a:gd name="connsiteX14" fmla="*/ 2924217 w 4778282"/>
                <a:gd name="connsiteY14" fmla="*/ 4577302 h 4778911"/>
                <a:gd name="connsiteX15" fmla="*/ 3006807 w 4778282"/>
                <a:gd name="connsiteY15" fmla="*/ 4625312 h 4778911"/>
                <a:gd name="connsiteX16" fmla="*/ 3006807 w 4778282"/>
                <a:gd name="connsiteY16" fmla="*/ 4625312 h 4778911"/>
                <a:gd name="connsiteX17" fmla="*/ 2957672 w 4778282"/>
                <a:gd name="connsiteY17" fmla="*/ 4709832 h 4778911"/>
                <a:gd name="connsiteX18" fmla="*/ 2389755 w 4778282"/>
                <a:gd name="connsiteY18" fmla="*/ 4778911 h 477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78282" h="4778911">
                  <a:moveTo>
                    <a:pt x="2389755" y="4778911"/>
                  </a:moveTo>
                  <a:cubicBezTo>
                    <a:pt x="2120353" y="4778911"/>
                    <a:pt x="1851433" y="4732832"/>
                    <a:pt x="1592164" y="4640994"/>
                  </a:cubicBezTo>
                  <a:cubicBezTo>
                    <a:pt x="990793" y="4427965"/>
                    <a:pt x="508443" y="3993543"/>
                    <a:pt x="233813" y="3417666"/>
                  </a:cubicBezTo>
                  <a:cubicBezTo>
                    <a:pt x="-40816" y="2841788"/>
                    <a:pt x="-74672" y="2193454"/>
                    <a:pt x="138356" y="1592164"/>
                  </a:cubicBezTo>
                  <a:cubicBezTo>
                    <a:pt x="351385" y="990793"/>
                    <a:pt x="785807" y="508362"/>
                    <a:pt x="1361684" y="233813"/>
                  </a:cubicBezTo>
                  <a:cubicBezTo>
                    <a:pt x="1937562" y="-40816"/>
                    <a:pt x="2585896" y="-74672"/>
                    <a:pt x="3187186" y="138356"/>
                  </a:cubicBezTo>
                  <a:cubicBezTo>
                    <a:pt x="4125993" y="470887"/>
                    <a:pt x="4758003" y="1350184"/>
                    <a:pt x="4778268" y="2340539"/>
                  </a:cubicBezTo>
                  <a:cubicBezTo>
                    <a:pt x="4779072" y="2378899"/>
                    <a:pt x="4747629" y="2410262"/>
                    <a:pt x="4709269" y="2409941"/>
                  </a:cubicBezTo>
                  <a:lnTo>
                    <a:pt x="4709269" y="2409941"/>
                  </a:lnTo>
                  <a:cubicBezTo>
                    <a:pt x="4672116" y="2409619"/>
                    <a:pt x="4642361" y="2379703"/>
                    <a:pt x="4641557" y="2342630"/>
                  </a:cubicBezTo>
                  <a:cubicBezTo>
                    <a:pt x="4622176" y="1409292"/>
                    <a:pt x="4026354" y="580739"/>
                    <a:pt x="3141589" y="267267"/>
                  </a:cubicBezTo>
                  <a:cubicBezTo>
                    <a:pt x="2574638" y="66462"/>
                    <a:pt x="1963456" y="98388"/>
                    <a:pt x="1420550" y="357256"/>
                  </a:cubicBezTo>
                  <a:cubicBezTo>
                    <a:pt x="877645" y="616123"/>
                    <a:pt x="468073" y="1070890"/>
                    <a:pt x="267267" y="1637842"/>
                  </a:cubicBezTo>
                  <a:cubicBezTo>
                    <a:pt x="-147290" y="2808173"/>
                    <a:pt x="467510" y="4097605"/>
                    <a:pt x="1637841" y="4512163"/>
                  </a:cubicBezTo>
                  <a:cubicBezTo>
                    <a:pt x="2054571" y="4659811"/>
                    <a:pt x="2497838" y="4682007"/>
                    <a:pt x="2924217" y="4577302"/>
                  </a:cubicBezTo>
                  <a:cubicBezTo>
                    <a:pt x="2960325" y="4568456"/>
                    <a:pt x="2996916" y="4589526"/>
                    <a:pt x="3006807" y="4625312"/>
                  </a:cubicBezTo>
                  <a:lnTo>
                    <a:pt x="3006807" y="4625312"/>
                  </a:lnTo>
                  <a:cubicBezTo>
                    <a:pt x="3017020" y="4662304"/>
                    <a:pt x="2994905" y="4700664"/>
                    <a:pt x="2957672" y="4709832"/>
                  </a:cubicBezTo>
                  <a:cubicBezTo>
                    <a:pt x="2770377" y="4755912"/>
                    <a:pt x="2579945" y="4778911"/>
                    <a:pt x="2389755" y="4778911"/>
                  </a:cubicBezTo>
                  <a:close/>
                </a:path>
              </a:pathLst>
            </a:custGeom>
            <a:solidFill>
              <a:srgbClr val="DABC00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7240333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padr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7328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145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li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áfico 3">
            <a:extLst>
              <a:ext uri="{FF2B5EF4-FFF2-40B4-BE49-F238E27FC236}">
                <a16:creationId xmlns:a16="http://schemas.microsoft.com/office/drawing/2014/main" id="{E5A9704F-A1BA-4DF7-A058-D67506359152}"/>
              </a:ext>
            </a:extLst>
          </p:cNvPr>
          <p:cNvGrpSpPr/>
          <p:nvPr/>
        </p:nvGrpSpPr>
        <p:grpSpPr>
          <a:xfrm>
            <a:off x="819472" y="1407847"/>
            <a:ext cx="10641562" cy="4042305"/>
            <a:chOff x="819472" y="896758"/>
            <a:chExt cx="10641562" cy="4042305"/>
          </a:xfrm>
        </p:grpSpPr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id="{24644DE5-8D46-4676-838D-AB3C01A6CF3F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F9D1558A-3973-4310-97FB-1445B469813A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1BA3D487-85E5-4A1D-A66E-151FDBE1BC7B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F7352CF2-C7A0-4DB6-BCEA-CBD4BE0B1C8F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C4FA10DA-38C1-41A2-8A03-F0CFAF65BF2B}"/>
                </a:ext>
              </a:extLst>
            </p:cNvPr>
            <p:cNvSpPr/>
            <p:nvPr/>
          </p:nvSpPr>
          <p:spPr>
            <a:xfrm>
              <a:off x="1461030" y="4758435"/>
              <a:ext cx="608198" cy="178074"/>
            </a:xfrm>
            <a:custGeom>
              <a:avLst/>
              <a:gdLst>
                <a:gd name="connsiteX0" fmla="*/ 2074 w 608198"/>
                <a:gd name="connsiteY0" fmla="*/ 94521 h 178074"/>
                <a:gd name="connsiteX1" fmla="*/ 21004 w 608198"/>
                <a:gd name="connsiteY1" fmla="*/ 89604 h 178074"/>
                <a:gd name="connsiteX2" fmla="*/ 356834 w 608198"/>
                <a:gd name="connsiteY2" fmla="*/ 136991 h 178074"/>
                <a:gd name="connsiteX3" fmla="*/ 584059 w 608198"/>
                <a:gd name="connsiteY3" fmla="*/ 4417 h 178074"/>
                <a:gd name="connsiteX4" fmla="*/ 603481 w 608198"/>
                <a:gd name="connsiteY4" fmla="*/ 3495 h 178074"/>
                <a:gd name="connsiteX5" fmla="*/ 603481 w 608198"/>
                <a:gd name="connsiteY5" fmla="*/ 3495 h 178074"/>
                <a:gd name="connsiteX6" fmla="*/ 604403 w 608198"/>
                <a:gd name="connsiteY6" fmla="*/ 23532 h 178074"/>
                <a:gd name="connsiteX7" fmla="*/ 515160 w 608198"/>
                <a:gd name="connsiteY7" fmla="*/ 98638 h 178074"/>
                <a:gd name="connsiteX8" fmla="*/ 363472 w 608198"/>
                <a:gd name="connsiteY8" fmla="*/ 164096 h 178074"/>
                <a:gd name="connsiteX9" fmla="*/ 7298 w 608198"/>
                <a:gd name="connsiteY9" fmla="*/ 114066 h 178074"/>
                <a:gd name="connsiteX10" fmla="*/ 2074 w 608198"/>
                <a:gd name="connsiteY10" fmla="*/ 94521 h 178074"/>
                <a:gd name="connsiteX11" fmla="*/ 2074 w 608198"/>
                <a:gd name="connsiteY11" fmla="*/ 94521 h 17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198" h="178074">
                  <a:moveTo>
                    <a:pt x="2074" y="94521"/>
                  </a:moveTo>
                  <a:cubicBezTo>
                    <a:pt x="6008" y="88067"/>
                    <a:pt x="14428" y="85855"/>
                    <a:pt x="21004" y="89604"/>
                  </a:cubicBezTo>
                  <a:cubicBezTo>
                    <a:pt x="119344" y="145657"/>
                    <a:pt x="238396" y="165755"/>
                    <a:pt x="356834" y="136991"/>
                  </a:cubicBezTo>
                  <a:cubicBezTo>
                    <a:pt x="444602" y="115664"/>
                    <a:pt x="522843" y="69936"/>
                    <a:pt x="584059" y="4417"/>
                  </a:cubicBezTo>
                  <a:cubicBezTo>
                    <a:pt x="589222" y="-1115"/>
                    <a:pt x="597827" y="-1483"/>
                    <a:pt x="603481" y="3495"/>
                  </a:cubicBezTo>
                  <a:lnTo>
                    <a:pt x="603481" y="3495"/>
                  </a:lnTo>
                  <a:cubicBezTo>
                    <a:pt x="609382" y="8719"/>
                    <a:pt x="609812" y="17754"/>
                    <a:pt x="604403" y="23532"/>
                  </a:cubicBezTo>
                  <a:cubicBezTo>
                    <a:pt x="577544" y="52296"/>
                    <a:pt x="547612" y="77434"/>
                    <a:pt x="515160" y="98638"/>
                  </a:cubicBezTo>
                  <a:cubicBezTo>
                    <a:pt x="469125" y="128694"/>
                    <a:pt x="418050" y="150881"/>
                    <a:pt x="363472" y="164096"/>
                  </a:cubicBezTo>
                  <a:cubicBezTo>
                    <a:pt x="241654" y="193721"/>
                    <a:pt x="115718" y="175896"/>
                    <a:pt x="7298" y="114066"/>
                  </a:cubicBezTo>
                  <a:cubicBezTo>
                    <a:pt x="230" y="110193"/>
                    <a:pt x="-2105" y="101343"/>
                    <a:pt x="2074" y="94521"/>
                  </a:cubicBezTo>
                  <a:lnTo>
                    <a:pt x="2074" y="94521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58C0A036-9E77-4EB1-92AF-5F0D66887A2A}"/>
                </a:ext>
              </a:extLst>
            </p:cNvPr>
            <p:cNvSpPr/>
            <p:nvPr/>
          </p:nvSpPr>
          <p:spPr>
            <a:xfrm>
              <a:off x="2041514" y="4111442"/>
              <a:ext cx="155491" cy="612681"/>
            </a:xfrm>
            <a:custGeom>
              <a:avLst/>
              <a:gdLst>
                <a:gd name="connsiteX0" fmla="*/ 54527 w 155491"/>
                <a:gd name="connsiteY0" fmla="*/ 610107 h 612681"/>
                <a:gd name="connsiteX1" fmla="*/ 50901 w 155491"/>
                <a:gd name="connsiteY1" fmla="*/ 590931 h 612681"/>
                <a:gd name="connsiteX2" fmla="*/ 120784 w 155491"/>
                <a:gd name="connsiteY2" fmla="*/ 259035 h 612681"/>
                <a:gd name="connsiteX3" fmla="*/ 3760 w 155491"/>
                <a:gd name="connsiteY3" fmla="*/ 23451 h 612681"/>
                <a:gd name="connsiteX4" fmla="*/ 4128 w 155491"/>
                <a:gd name="connsiteY4" fmla="*/ 4029 h 612681"/>
                <a:gd name="connsiteX5" fmla="*/ 4128 w 155491"/>
                <a:gd name="connsiteY5" fmla="*/ 4029 h 612681"/>
                <a:gd name="connsiteX6" fmla="*/ 24165 w 155491"/>
                <a:gd name="connsiteY6" fmla="*/ 4459 h 612681"/>
                <a:gd name="connsiteX7" fmla="*/ 93126 w 155491"/>
                <a:gd name="connsiteY7" fmla="*/ 98558 h 612681"/>
                <a:gd name="connsiteX8" fmla="*/ 148257 w 155491"/>
                <a:gd name="connsiteY8" fmla="*/ 254303 h 612681"/>
                <a:gd name="connsiteX9" fmla="*/ 74441 w 155491"/>
                <a:gd name="connsiteY9" fmla="*/ 606358 h 612681"/>
                <a:gd name="connsiteX10" fmla="*/ 54527 w 155491"/>
                <a:gd name="connsiteY10" fmla="*/ 610107 h 612681"/>
                <a:gd name="connsiteX11" fmla="*/ 54527 w 155491"/>
                <a:gd name="connsiteY11" fmla="*/ 610107 h 61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491" h="612681">
                  <a:moveTo>
                    <a:pt x="54527" y="610107"/>
                  </a:moveTo>
                  <a:cubicBezTo>
                    <a:pt x="48320" y="605744"/>
                    <a:pt x="46660" y="597201"/>
                    <a:pt x="50901" y="590931"/>
                  </a:cubicBezTo>
                  <a:cubicBezTo>
                    <a:pt x="113408" y="496587"/>
                    <a:pt x="141496" y="379132"/>
                    <a:pt x="120784" y="259035"/>
                  </a:cubicBezTo>
                  <a:cubicBezTo>
                    <a:pt x="105418" y="170038"/>
                    <a:pt x="65037" y="88908"/>
                    <a:pt x="3760" y="23451"/>
                  </a:cubicBezTo>
                  <a:cubicBezTo>
                    <a:pt x="-1403" y="17919"/>
                    <a:pt x="-1219" y="9315"/>
                    <a:pt x="4128" y="4029"/>
                  </a:cubicBezTo>
                  <a:lnTo>
                    <a:pt x="4128" y="4029"/>
                  </a:lnTo>
                  <a:cubicBezTo>
                    <a:pt x="9721" y="-1503"/>
                    <a:pt x="18818" y="-1318"/>
                    <a:pt x="24165" y="4459"/>
                  </a:cubicBezTo>
                  <a:cubicBezTo>
                    <a:pt x="51024" y="33162"/>
                    <a:pt x="74134" y="64754"/>
                    <a:pt x="93126" y="98558"/>
                  </a:cubicBezTo>
                  <a:cubicBezTo>
                    <a:pt x="120046" y="146498"/>
                    <a:pt x="138731" y="198987"/>
                    <a:pt x="148257" y="254303"/>
                  </a:cubicBezTo>
                  <a:cubicBezTo>
                    <a:pt x="169585" y="377842"/>
                    <a:pt x="143402" y="502303"/>
                    <a:pt x="74441" y="606358"/>
                  </a:cubicBezTo>
                  <a:cubicBezTo>
                    <a:pt x="70016" y="612935"/>
                    <a:pt x="61042" y="614717"/>
                    <a:pt x="54527" y="610107"/>
                  </a:cubicBezTo>
                  <a:lnTo>
                    <a:pt x="54527" y="610107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02C23127-5729-4D59-8A0A-FF556C4C70D8}"/>
                </a:ext>
              </a:extLst>
            </p:cNvPr>
            <p:cNvSpPr/>
            <p:nvPr/>
          </p:nvSpPr>
          <p:spPr>
            <a:xfrm>
              <a:off x="1307270" y="3960854"/>
              <a:ext cx="589851" cy="230220"/>
            </a:xfrm>
            <a:custGeom>
              <a:avLst/>
              <a:gdLst>
                <a:gd name="connsiteX0" fmla="*/ 588712 w 589851"/>
                <a:gd name="connsiteY0" fmla="*/ 52958 h 230220"/>
                <a:gd name="connsiteX1" fmla="*/ 570703 w 589851"/>
                <a:gd name="connsiteY1" fmla="*/ 60518 h 230220"/>
                <a:gd name="connsiteX2" fmla="*/ 231555 w 589851"/>
                <a:gd name="connsiteY2" fmla="*/ 60948 h 230220"/>
                <a:gd name="connsiteX3" fmla="*/ 25349 w 589851"/>
                <a:gd name="connsiteY3" fmla="*/ 224253 h 230220"/>
                <a:gd name="connsiteX4" fmla="*/ 6296 w 589851"/>
                <a:gd name="connsiteY4" fmla="*/ 227941 h 230220"/>
                <a:gd name="connsiteX5" fmla="*/ 6296 w 589851"/>
                <a:gd name="connsiteY5" fmla="*/ 227941 h 230220"/>
                <a:gd name="connsiteX6" fmla="*/ 2547 w 589851"/>
                <a:gd name="connsiteY6" fmla="*/ 208211 h 230220"/>
                <a:gd name="connsiteX7" fmla="*/ 80296 w 589851"/>
                <a:gd name="connsiteY7" fmla="*/ 121243 h 230220"/>
                <a:gd name="connsiteX8" fmla="*/ 221229 w 589851"/>
                <a:gd name="connsiteY8" fmla="*/ 35011 h 230220"/>
                <a:gd name="connsiteX9" fmla="*/ 580906 w 589851"/>
                <a:gd name="connsiteY9" fmla="*/ 34274 h 230220"/>
                <a:gd name="connsiteX10" fmla="*/ 588712 w 589851"/>
                <a:gd name="connsiteY10" fmla="*/ 52958 h 230220"/>
                <a:gd name="connsiteX11" fmla="*/ 588712 w 589851"/>
                <a:gd name="connsiteY11" fmla="*/ 52958 h 23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51" h="230220">
                  <a:moveTo>
                    <a:pt x="588712" y="52958"/>
                  </a:moveTo>
                  <a:cubicBezTo>
                    <a:pt x="585700" y="59903"/>
                    <a:pt x="577710" y="63284"/>
                    <a:pt x="570703" y="60518"/>
                  </a:cubicBezTo>
                  <a:cubicBezTo>
                    <a:pt x="465418" y="18908"/>
                    <a:pt x="344707" y="15774"/>
                    <a:pt x="231555" y="60948"/>
                  </a:cubicBezTo>
                  <a:cubicBezTo>
                    <a:pt x="147720" y="94445"/>
                    <a:pt x="76670" y="150744"/>
                    <a:pt x="25349" y="224253"/>
                  </a:cubicBezTo>
                  <a:cubicBezTo>
                    <a:pt x="21047" y="230461"/>
                    <a:pt x="12565" y="232059"/>
                    <a:pt x="6296" y="227941"/>
                  </a:cubicBezTo>
                  <a:lnTo>
                    <a:pt x="6296" y="227941"/>
                  </a:lnTo>
                  <a:cubicBezTo>
                    <a:pt x="-281" y="223639"/>
                    <a:pt x="-2001" y="214726"/>
                    <a:pt x="2547" y="208211"/>
                  </a:cubicBezTo>
                  <a:cubicBezTo>
                    <a:pt x="25042" y="175944"/>
                    <a:pt x="51163" y="146811"/>
                    <a:pt x="80296" y="121243"/>
                  </a:cubicBezTo>
                  <a:cubicBezTo>
                    <a:pt x="121599" y="84980"/>
                    <a:pt x="169109" y="55847"/>
                    <a:pt x="221229" y="35011"/>
                  </a:cubicBezTo>
                  <a:cubicBezTo>
                    <a:pt x="337639" y="-11454"/>
                    <a:pt x="464804" y="-11639"/>
                    <a:pt x="580906" y="34274"/>
                  </a:cubicBezTo>
                  <a:cubicBezTo>
                    <a:pt x="588281" y="37224"/>
                    <a:pt x="591846" y="45644"/>
                    <a:pt x="588712" y="52958"/>
                  </a:cubicBezTo>
                  <a:lnTo>
                    <a:pt x="588712" y="52958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C239C597-E428-4F1A-B958-1742185DCBB8}"/>
                </a:ext>
              </a:extLst>
            </p:cNvPr>
            <p:cNvSpPr/>
            <p:nvPr/>
          </p:nvSpPr>
          <p:spPr>
            <a:xfrm>
              <a:off x="1221537" y="4231692"/>
              <a:ext cx="204687" cy="599984"/>
            </a:xfrm>
            <a:custGeom>
              <a:avLst/>
              <a:gdLst>
                <a:gd name="connsiteX0" fmla="*/ 66338 w 204687"/>
                <a:gd name="connsiteY0" fmla="*/ 1540 h 599984"/>
                <a:gd name="connsiteX1" fmla="*/ 72668 w 204687"/>
                <a:gd name="connsiteY1" fmla="*/ 20040 h 599984"/>
                <a:gd name="connsiteX2" fmla="*/ 50357 w 204687"/>
                <a:gd name="connsiteY2" fmla="*/ 358451 h 599984"/>
                <a:gd name="connsiteX3" fmla="*/ 199465 w 204687"/>
                <a:gd name="connsiteY3" fmla="*/ 575167 h 599984"/>
                <a:gd name="connsiteX4" fmla="*/ 201862 w 204687"/>
                <a:gd name="connsiteY4" fmla="*/ 594466 h 599984"/>
                <a:gd name="connsiteX5" fmla="*/ 201862 w 204687"/>
                <a:gd name="connsiteY5" fmla="*/ 594466 h 599984"/>
                <a:gd name="connsiteX6" fmla="*/ 181948 w 204687"/>
                <a:gd name="connsiteY6" fmla="*/ 596863 h 599984"/>
                <a:gd name="connsiteX7" fmla="*/ 100449 w 204687"/>
                <a:gd name="connsiteY7" fmla="*/ 513459 h 599984"/>
                <a:gd name="connsiteX8" fmla="*/ 23867 w 204687"/>
                <a:gd name="connsiteY8" fmla="*/ 367056 h 599984"/>
                <a:gd name="connsiteX9" fmla="*/ 47284 w 204687"/>
                <a:gd name="connsiteY9" fmla="*/ 8116 h 599984"/>
                <a:gd name="connsiteX10" fmla="*/ 66338 w 204687"/>
                <a:gd name="connsiteY10" fmla="*/ 1540 h 599984"/>
                <a:gd name="connsiteX11" fmla="*/ 66338 w 204687"/>
                <a:gd name="connsiteY11" fmla="*/ 1540 h 59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4687" h="599984">
                  <a:moveTo>
                    <a:pt x="66338" y="1540"/>
                  </a:moveTo>
                  <a:cubicBezTo>
                    <a:pt x="73098" y="4982"/>
                    <a:pt x="75926" y="13156"/>
                    <a:pt x="72668" y="20040"/>
                  </a:cubicBezTo>
                  <a:cubicBezTo>
                    <a:pt x="24113" y="122313"/>
                    <a:pt x="12866" y="242472"/>
                    <a:pt x="50357" y="358451"/>
                  </a:cubicBezTo>
                  <a:cubicBezTo>
                    <a:pt x="78138" y="444375"/>
                    <a:pt x="129521" y="519052"/>
                    <a:pt x="199465" y="575167"/>
                  </a:cubicBezTo>
                  <a:cubicBezTo>
                    <a:pt x="205365" y="579899"/>
                    <a:pt x="206410" y="588443"/>
                    <a:pt x="201862" y="594466"/>
                  </a:cubicBezTo>
                  <a:lnTo>
                    <a:pt x="201862" y="594466"/>
                  </a:lnTo>
                  <a:cubicBezTo>
                    <a:pt x="197129" y="600735"/>
                    <a:pt x="188094" y="601841"/>
                    <a:pt x="181948" y="596863"/>
                  </a:cubicBezTo>
                  <a:cubicBezTo>
                    <a:pt x="151278" y="572217"/>
                    <a:pt x="123989" y="544251"/>
                    <a:pt x="100449" y="513459"/>
                  </a:cubicBezTo>
                  <a:cubicBezTo>
                    <a:pt x="67014" y="469759"/>
                    <a:pt x="41138" y="420466"/>
                    <a:pt x="23867" y="367056"/>
                  </a:cubicBezTo>
                  <a:cubicBezTo>
                    <a:pt x="-14670" y="247757"/>
                    <a:pt x="-6311" y="120900"/>
                    <a:pt x="47284" y="8116"/>
                  </a:cubicBezTo>
                  <a:cubicBezTo>
                    <a:pt x="50603" y="926"/>
                    <a:pt x="59269" y="-2086"/>
                    <a:pt x="66338" y="1540"/>
                  </a:cubicBezTo>
                  <a:lnTo>
                    <a:pt x="66338" y="1540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A0BFBE17-0532-450D-921E-12484D0D5807}"/>
                </a:ext>
              </a:extLst>
            </p:cNvPr>
            <p:cNvSpPr/>
            <p:nvPr/>
          </p:nvSpPr>
          <p:spPr>
            <a:xfrm>
              <a:off x="1309545" y="4049004"/>
              <a:ext cx="799405" cy="799464"/>
            </a:xfrm>
            <a:custGeom>
              <a:avLst/>
              <a:gdLst>
                <a:gd name="connsiteX0" fmla="*/ 399776 w 799405"/>
                <a:gd name="connsiteY0" fmla="*/ 799465 h 799464"/>
                <a:gd name="connsiteX1" fmla="*/ 266342 w 799405"/>
                <a:gd name="connsiteY1" fmla="*/ 776416 h 799464"/>
                <a:gd name="connsiteX2" fmla="*/ 39116 w 799405"/>
                <a:gd name="connsiteY2" fmla="*/ 571747 h 799464"/>
                <a:gd name="connsiteX3" fmla="*/ 23136 w 799405"/>
                <a:gd name="connsiteY3" fmla="*/ 266342 h 799464"/>
                <a:gd name="connsiteX4" fmla="*/ 227805 w 799405"/>
                <a:gd name="connsiteY4" fmla="*/ 39116 h 799464"/>
                <a:gd name="connsiteX5" fmla="*/ 533211 w 799405"/>
                <a:gd name="connsiteY5" fmla="*/ 23136 h 799464"/>
                <a:gd name="connsiteX6" fmla="*/ 799403 w 799405"/>
                <a:gd name="connsiteY6" fmla="*/ 391540 h 799464"/>
                <a:gd name="connsiteX7" fmla="*/ 787848 w 799405"/>
                <a:gd name="connsiteY7" fmla="*/ 403156 h 799464"/>
                <a:gd name="connsiteX8" fmla="*/ 787848 w 799405"/>
                <a:gd name="connsiteY8" fmla="*/ 403156 h 799464"/>
                <a:gd name="connsiteX9" fmla="*/ 776539 w 799405"/>
                <a:gd name="connsiteY9" fmla="*/ 391909 h 799464"/>
                <a:gd name="connsiteX10" fmla="*/ 525589 w 799405"/>
                <a:gd name="connsiteY10" fmla="*/ 44709 h 799464"/>
                <a:gd name="connsiteX11" fmla="*/ 237700 w 799405"/>
                <a:gd name="connsiteY11" fmla="*/ 59767 h 799464"/>
                <a:gd name="connsiteX12" fmla="*/ 44770 w 799405"/>
                <a:gd name="connsiteY12" fmla="*/ 274025 h 799464"/>
                <a:gd name="connsiteX13" fmla="*/ 274086 w 799405"/>
                <a:gd name="connsiteY13" fmla="*/ 754905 h 799464"/>
                <a:gd name="connsiteX14" fmla="*/ 489265 w 799405"/>
                <a:gd name="connsiteY14" fmla="*/ 765783 h 799464"/>
                <a:gd name="connsiteX15" fmla="*/ 503094 w 799405"/>
                <a:gd name="connsiteY15" fmla="*/ 773835 h 799464"/>
                <a:gd name="connsiteX16" fmla="*/ 503094 w 799405"/>
                <a:gd name="connsiteY16" fmla="*/ 773835 h 799464"/>
                <a:gd name="connsiteX17" fmla="*/ 494858 w 799405"/>
                <a:gd name="connsiteY17" fmla="*/ 787971 h 799464"/>
                <a:gd name="connsiteX18" fmla="*/ 399776 w 799405"/>
                <a:gd name="connsiteY18" fmla="*/ 799465 h 79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9405" h="799464">
                  <a:moveTo>
                    <a:pt x="399776" y="799465"/>
                  </a:moveTo>
                  <a:cubicBezTo>
                    <a:pt x="354724" y="799465"/>
                    <a:pt x="309734" y="791782"/>
                    <a:pt x="266342" y="776416"/>
                  </a:cubicBezTo>
                  <a:cubicBezTo>
                    <a:pt x="165728" y="740768"/>
                    <a:pt x="85028" y="668120"/>
                    <a:pt x="39116" y="571747"/>
                  </a:cubicBezTo>
                  <a:cubicBezTo>
                    <a:pt x="-6796" y="475436"/>
                    <a:pt x="-12512" y="366955"/>
                    <a:pt x="23136" y="266342"/>
                  </a:cubicBezTo>
                  <a:cubicBezTo>
                    <a:pt x="58784" y="165728"/>
                    <a:pt x="131432" y="85028"/>
                    <a:pt x="227805" y="39116"/>
                  </a:cubicBezTo>
                  <a:cubicBezTo>
                    <a:pt x="324116" y="-6796"/>
                    <a:pt x="432597" y="-12512"/>
                    <a:pt x="533211" y="23136"/>
                  </a:cubicBezTo>
                  <a:cubicBezTo>
                    <a:pt x="690246" y="78759"/>
                    <a:pt x="796023" y="225900"/>
                    <a:pt x="799403" y="391540"/>
                  </a:cubicBezTo>
                  <a:cubicBezTo>
                    <a:pt x="799526" y="397932"/>
                    <a:pt x="794302" y="403218"/>
                    <a:pt x="787848" y="403156"/>
                  </a:cubicBezTo>
                  <a:lnTo>
                    <a:pt x="787848" y="403156"/>
                  </a:lnTo>
                  <a:cubicBezTo>
                    <a:pt x="781641" y="403095"/>
                    <a:pt x="776662" y="398117"/>
                    <a:pt x="776539" y="391909"/>
                  </a:cubicBezTo>
                  <a:cubicBezTo>
                    <a:pt x="773282" y="235795"/>
                    <a:pt x="673652" y="97136"/>
                    <a:pt x="525589" y="44709"/>
                  </a:cubicBezTo>
                  <a:cubicBezTo>
                    <a:pt x="430753" y="11089"/>
                    <a:pt x="328480" y="16436"/>
                    <a:pt x="237700" y="59767"/>
                  </a:cubicBezTo>
                  <a:cubicBezTo>
                    <a:pt x="146859" y="103098"/>
                    <a:pt x="78329" y="179188"/>
                    <a:pt x="44770" y="274025"/>
                  </a:cubicBezTo>
                  <a:cubicBezTo>
                    <a:pt x="-24559" y="469843"/>
                    <a:pt x="78267" y="685514"/>
                    <a:pt x="274086" y="754905"/>
                  </a:cubicBezTo>
                  <a:cubicBezTo>
                    <a:pt x="343784" y="779612"/>
                    <a:pt x="417969" y="783300"/>
                    <a:pt x="489265" y="765783"/>
                  </a:cubicBezTo>
                  <a:cubicBezTo>
                    <a:pt x="495288" y="764308"/>
                    <a:pt x="501435" y="767812"/>
                    <a:pt x="503094" y="773835"/>
                  </a:cubicBezTo>
                  <a:lnTo>
                    <a:pt x="503094" y="773835"/>
                  </a:lnTo>
                  <a:cubicBezTo>
                    <a:pt x="504815" y="780042"/>
                    <a:pt x="501127" y="786435"/>
                    <a:pt x="494858" y="787971"/>
                  </a:cubicBezTo>
                  <a:cubicBezTo>
                    <a:pt x="463451" y="795593"/>
                    <a:pt x="431552" y="799465"/>
                    <a:pt x="399776" y="799465"/>
                  </a:cubicBezTo>
                  <a:close/>
                </a:path>
              </a:pathLst>
            </a:custGeom>
            <a:solidFill>
              <a:srgbClr val="DABC00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558A436A-3ABA-4DDD-9D82-5C3F56322651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5E38BFF9-09C6-46A8-9E19-6568161D4527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1FD98AC7-9C31-4DE2-AC68-72F008662736}"/>
                </a:ext>
              </a:extLst>
            </p:cNvPr>
            <p:cNvSpPr/>
            <p:nvPr/>
          </p:nvSpPr>
          <p:spPr>
            <a:xfrm>
              <a:off x="2436557" y="2716538"/>
              <a:ext cx="608198" cy="178074"/>
            </a:xfrm>
            <a:custGeom>
              <a:avLst/>
              <a:gdLst>
                <a:gd name="connsiteX0" fmla="*/ 2074 w 608198"/>
                <a:gd name="connsiteY0" fmla="*/ 94521 h 178074"/>
                <a:gd name="connsiteX1" fmla="*/ 21004 w 608198"/>
                <a:gd name="connsiteY1" fmla="*/ 89604 h 178074"/>
                <a:gd name="connsiteX2" fmla="*/ 356834 w 608198"/>
                <a:gd name="connsiteY2" fmla="*/ 136991 h 178074"/>
                <a:gd name="connsiteX3" fmla="*/ 584059 w 608198"/>
                <a:gd name="connsiteY3" fmla="*/ 4417 h 178074"/>
                <a:gd name="connsiteX4" fmla="*/ 603481 w 608198"/>
                <a:gd name="connsiteY4" fmla="*/ 3495 h 178074"/>
                <a:gd name="connsiteX5" fmla="*/ 603481 w 608198"/>
                <a:gd name="connsiteY5" fmla="*/ 3495 h 178074"/>
                <a:gd name="connsiteX6" fmla="*/ 604403 w 608198"/>
                <a:gd name="connsiteY6" fmla="*/ 23532 h 178074"/>
                <a:gd name="connsiteX7" fmla="*/ 515160 w 608198"/>
                <a:gd name="connsiteY7" fmla="*/ 98639 h 178074"/>
                <a:gd name="connsiteX8" fmla="*/ 363471 w 608198"/>
                <a:gd name="connsiteY8" fmla="*/ 164096 h 178074"/>
                <a:gd name="connsiteX9" fmla="*/ 7298 w 608198"/>
                <a:gd name="connsiteY9" fmla="*/ 114066 h 178074"/>
                <a:gd name="connsiteX10" fmla="*/ 2074 w 608198"/>
                <a:gd name="connsiteY10" fmla="*/ 94521 h 178074"/>
                <a:gd name="connsiteX11" fmla="*/ 2074 w 608198"/>
                <a:gd name="connsiteY11" fmla="*/ 94521 h 17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198" h="178074">
                  <a:moveTo>
                    <a:pt x="2074" y="94521"/>
                  </a:moveTo>
                  <a:cubicBezTo>
                    <a:pt x="6007" y="88067"/>
                    <a:pt x="14428" y="85854"/>
                    <a:pt x="21004" y="89604"/>
                  </a:cubicBezTo>
                  <a:cubicBezTo>
                    <a:pt x="119344" y="145657"/>
                    <a:pt x="238396" y="165755"/>
                    <a:pt x="356834" y="136991"/>
                  </a:cubicBezTo>
                  <a:cubicBezTo>
                    <a:pt x="444602" y="115664"/>
                    <a:pt x="522843" y="69936"/>
                    <a:pt x="584059" y="4417"/>
                  </a:cubicBezTo>
                  <a:cubicBezTo>
                    <a:pt x="589222" y="-1115"/>
                    <a:pt x="597827" y="-1483"/>
                    <a:pt x="603481" y="3495"/>
                  </a:cubicBezTo>
                  <a:lnTo>
                    <a:pt x="603481" y="3495"/>
                  </a:lnTo>
                  <a:cubicBezTo>
                    <a:pt x="609382" y="8719"/>
                    <a:pt x="609812" y="17754"/>
                    <a:pt x="604403" y="23532"/>
                  </a:cubicBezTo>
                  <a:cubicBezTo>
                    <a:pt x="577544" y="52296"/>
                    <a:pt x="547612" y="77434"/>
                    <a:pt x="515160" y="98639"/>
                  </a:cubicBezTo>
                  <a:cubicBezTo>
                    <a:pt x="469125" y="128694"/>
                    <a:pt x="418050" y="150882"/>
                    <a:pt x="363471" y="164096"/>
                  </a:cubicBezTo>
                  <a:cubicBezTo>
                    <a:pt x="241654" y="193721"/>
                    <a:pt x="115717" y="175897"/>
                    <a:pt x="7298" y="114066"/>
                  </a:cubicBezTo>
                  <a:cubicBezTo>
                    <a:pt x="230" y="110132"/>
                    <a:pt x="-2105" y="101343"/>
                    <a:pt x="2074" y="94521"/>
                  </a:cubicBezTo>
                  <a:lnTo>
                    <a:pt x="2074" y="94521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4ADED15A-C894-4550-8CDD-BC12D16C6A69}"/>
                </a:ext>
              </a:extLst>
            </p:cNvPr>
            <p:cNvSpPr/>
            <p:nvPr/>
          </p:nvSpPr>
          <p:spPr>
            <a:xfrm>
              <a:off x="3016980" y="2069545"/>
              <a:ext cx="155492" cy="612681"/>
            </a:xfrm>
            <a:custGeom>
              <a:avLst/>
              <a:gdLst>
                <a:gd name="connsiteX0" fmla="*/ 54589 w 155492"/>
                <a:gd name="connsiteY0" fmla="*/ 610107 h 612681"/>
                <a:gd name="connsiteX1" fmla="*/ 50963 w 155492"/>
                <a:gd name="connsiteY1" fmla="*/ 590931 h 612681"/>
                <a:gd name="connsiteX2" fmla="*/ 120784 w 155492"/>
                <a:gd name="connsiteY2" fmla="*/ 259036 h 612681"/>
                <a:gd name="connsiteX3" fmla="*/ 3760 w 155492"/>
                <a:gd name="connsiteY3" fmla="*/ 23451 h 612681"/>
                <a:gd name="connsiteX4" fmla="*/ 4128 w 155492"/>
                <a:gd name="connsiteY4" fmla="*/ 4029 h 612681"/>
                <a:gd name="connsiteX5" fmla="*/ 4128 w 155492"/>
                <a:gd name="connsiteY5" fmla="*/ 4029 h 612681"/>
                <a:gd name="connsiteX6" fmla="*/ 24165 w 155492"/>
                <a:gd name="connsiteY6" fmla="*/ 4459 h 612681"/>
                <a:gd name="connsiteX7" fmla="*/ 93126 w 155492"/>
                <a:gd name="connsiteY7" fmla="*/ 98558 h 612681"/>
                <a:gd name="connsiteX8" fmla="*/ 148257 w 155492"/>
                <a:gd name="connsiteY8" fmla="*/ 254303 h 612681"/>
                <a:gd name="connsiteX9" fmla="*/ 74441 w 155492"/>
                <a:gd name="connsiteY9" fmla="*/ 606358 h 612681"/>
                <a:gd name="connsiteX10" fmla="*/ 54589 w 155492"/>
                <a:gd name="connsiteY10" fmla="*/ 610107 h 612681"/>
                <a:gd name="connsiteX11" fmla="*/ 54589 w 155492"/>
                <a:gd name="connsiteY11" fmla="*/ 610107 h 61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492" h="612681">
                  <a:moveTo>
                    <a:pt x="54589" y="610107"/>
                  </a:moveTo>
                  <a:cubicBezTo>
                    <a:pt x="48381" y="605744"/>
                    <a:pt x="46722" y="597201"/>
                    <a:pt x="50963" y="590931"/>
                  </a:cubicBezTo>
                  <a:cubicBezTo>
                    <a:pt x="113470" y="496587"/>
                    <a:pt x="141558" y="379133"/>
                    <a:pt x="120784" y="259036"/>
                  </a:cubicBezTo>
                  <a:cubicBezTo>
                    <a:pt x="105418" y="170038"/>
                    <a:pt x="65037" y="88908"/>
                    <a:pt x="3760" y="23451"/>
                  </a:cubicBezTo>
                  <a:cubicBezTo>
                    <a:pt x="-1403" y="17919"/>
                    <a:pt x="-1219" y="9315"/>
                    <a:pt x="4128" y="4029"/>
                  </a:cubicBezTo>
                  <a:lnTo>
                    <a:pt x="4128" y="4029"/>
                  </a:lnTo>
                  <a:cubicBezTo>
                    <a:pt x="9721" y="-1503"/>
                    <a:pt x="18818" y="-1318"/>
                    <a:pt x="24165" y="4459"/>
                  </a:cubicBezTo>
                  <a:cubicBezTo>
                    <a:pt x="51024" y="33162"/>
                    <a:pt x="74134" y="64754"/>
                    <a:pt x="93126" y="98558"/>
                  </a:cubicBezTo>
                  <a:cubicBezTo>
                    <a:pt x="120046" y="146498"/>
                    <a:pt x="138731" y="198987"/>
                    <a:pt x="148257" y="254303"/>
                  </a:cubicBezTo>
                  <a:cubicBezTo>
                    <a:pt x="169585" y="377842"/>
                    <a:pt x="143402" y="502303"/>
                    <a:pt x="74441" y="606358"/>
                  </a:cubicBezTo>
                  <a:cubicBezTo>
                    <a:pt x="70077" y="612935"/>
                    <a:pt x="61104" y="614717"/>
                    <a:pt x="54589" y="610107"/>
                  </a:cubicBezTo>
                  <a:lnTo>
                    <a:pt x="54589" y="610107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5DB5ECDB-B1DD-4086-AE8F-5E563C24167E}"/>
                </a:ext>
              </a:extLst>
            </p:cNvPr>
            <p:cNvSpPr/>
            <p:nvPr/>
          </p:nvSpPr>
          <p:spPr>
            <a:xfrm>
              <a:off x="2282859" y="1918957"/>
              <a:ext cx="589851" cy="230220"/>
            </a:xfrm>
            <a:custGeom>
              <a:avLst/>
              <a:gdLst>
                <a:gd name="connsiteX0" fmla="*/ 588712 w 589851"/>
                <a:gd name="connsiteY0" fmla="*/ 52958 h 230220"/>
                <a:gd name="connsiteX1" fmla="*/ 570703 w 589851"/>
                <a:gd name="connsiteY1" fmla="*/ 60518 h 230220"/>
                <a:gd name="connsiteX2" fmla="*/ 231555 w 589851"/>
                <a:gd name="connsiteY2" fmla="*/ 60948 h 230220"/>
                <a:gd name="connsiteX3" fmla="*/ 25349 w 589851"/>
                <a:gd name="connsiteY3" fmla="*/ 224253 h 230220"/>
                <a:gd name="connsiteX4" fmla="*/ 6296 w 589851"/>
                <a:gd name="connsiteY4" fmla="*/ 227941 h 230220"/>
                <a:gd name="connsiteX5" fmla="*/ 6296 w 589851"/>
                <a:gd name="connsiteY5" fmla="*/ 227941 h 230220"/>
                <a:gd name="connsiteX6" fmla="*/ 2547 w 589851"/>
                <a:gd name="connsiteY6" fmla="*/ 208212 h 230220"/>
                <a:gd name="connsiteX7" fmla="*/ 80296 w 589851"/>
                <a:gd name="connsiteY7" fmla="*/ 121243 h 230220"/>
                <a:gd name="connsiteX8" fmla="*/ 221229 w 589851"/>
                <a:gd name="connsiteY8" fmla="*/ 35011 h 230220"/>
                <a:gd name="connsiteX9" fmla="*/ 580906 w 589851"/>
                <a:gd name="connsiteY9" fmla="*/ 34274 h 230220"/>
                <a:gd name="connsiteX10" fmla="*/ 588712 w 589851"/>
                <a:gd name="connsiteY10" fmla="*/ 52958 h 230220"/>
                <a:gd name="connsiteX11" fmla="*/ 588712 w 589851"/>
                <a:gd name="connsiteY11" fmla="*/ 52958 h 23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51" h="230220">
                  <a:moveTo>
                    <a:pt x="588712" y="52958"/>
                  </a:moveTo>
                  <a:cubicBezTo>
                    <a:pt x="585700" y="59903"/>
                    <a:pt x="577710" y="63284"/>
                    <a:pt x="570703" y="60518"/>
                  </a:cubicBezTo>
                  <a:cubicBezTo>
                    <a:pt x="465419" y="18908"/>
                    <a:pt x="344707" y="15774"/>
                    <a:pt x="231555" y="60948"/>
                  </a:cubicBezTo>
                  <a:cubicBezTo>
                    <a:pt x="147720" y="94445"/>
                    <a:pt x="76670" y="150745"/>
                    <a:pt x="25349" y="224253"/>
                  </a:cubicBezTo>
                  <a:cubicBezTo>
                    <a:pt x="21047" y="230461"/>
                    <a:pt x="12565" y="232059"/>
                    <a:pt x="6296" y="227941"/>
                  </a:cubicBezTo>
                  <a:lnTo>
                    <a:pt x="6296" y="227941"/>
                  </a:lnTo>
                  <a:cubicBezTo>
                    <a:pt x="-281" y="223639"/>
                    <a:pt x="-2001" y="214727"/>
                    <a:pt x="2547" y="208212"/>
                  </a:cubicBezTo>
                  <a:cubicBezTo>
                    <a:pt x="25042" y="175944"/>
                    <a:pt x="51163" y="146811"/>
                    <a:pt x="80296" y="121243"/>
                  </a:cubicBezTo>
                  <a:cubicBezTo>
                    <a:pt x="121599" y="84980"/>
                    <a:pt x="169109" y="55847"/>
                    <a:pt x="221229" y="35011"/>
                  </a:cubicBezTo>
                  <a:cubicBezTo>
                    <a:pt x="337639" y="-11454"/>
                    <a:pt x="464804" y="-11639"/>
                    <a:pt x="580906" y="34274"/>
                  </a:cubicBezTo>
                  <a:cubicBezTo>
                    <a:pt x="588281" y="37224"/>
                    <a:pt x="591846" y="45644"/>
                    <a:pt x="588712" y="52958"/>
                  </a:cubicBezTo>
                  <a:lnTo>
                    <a:pt x="588712" y="52958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15C3A106-B1EE-46CC-A8AC-6A1E674CBB4C}"/>
                </a:ext>
              </a:extLst>
            </p:cNvPr>
            <p:cNvSpPr/>
            <p:nvPr/>
          </p:nvSpPr>
          <p:spPr>
            <a:xfrm>
              <a:off x="2197126" y="2189795"/>
              <a:ext cx="204687" cy="599983"/>
            </a:xfrm>
            <a:custGeom>
              <a:avLst/>
              <a:gdLst>
                <a:gd name="connsiteX0" fmla="*/ 66338 w 204687"/>
                <a:gd name="connsiteY0" fmla="*/ 1540 h 599983"/>
                <a:gd name="connsiteX1" fmla="*/ 72668 w 204687"/>
                <a:gd name="connsiteY1" fmla="*/ 20040 h 599983"/>
                <a:gd name="connsiteX2" fmla="*/ 50357 w 204687"/>
                <a:gd name="connsiteY2" fmla="*/ 358451 h 599983"/>
                <a:gd name="connsiteX3" fmla="*/ 199465 w 204687"/>
                <a:gd name="connsiteY3" fmla="*/ 575167 h 599983"/>
                <a:gd name="connsiteX4" fmla="*/ 201862 w 204687"/>
                <a:gd name="connsiteY4" fmla="*/ 594466 h 599983"/>
                <a:gd name="connsiteX5" fmla="*/ 201862 w 204687"/>
                <a:gd name="connsiteY5" fmla="*/ 594466 h 599983"/>
                <a:gd name="connsiteX6" fmla="*/ 181948 w 204687"/>
                <a:gd name="connsiteY6" fmla="*/ 596863 h 599983"/>
                <a:gd name="connsiteX7" fmla="*/ 100449 w 204687"/>
                <a:gd name="connsiteY7" fmla="*/ 513459 h 599983"/>
                <a:gd name="connsiteX8" fmla="*/ 23867 w 204687"/>
                <a:gd name="connsiteY8" fmla="*/ 367056 h 599983"/>
                <a:gd name="connsiteX9" fmla="*/ 47284 w 204687"/>
                <a:gd name="connsiteY9" fmla="*/ 8117 h 599983"/>
                <a:gd name="connsiteX10" fmla="*/ 66338 w 204687"/>
                <a:gd name="connsiteY10" fmla="*/ 1540 h 599983"/>
                <a:gd name="connsiteX11" fmla="*/ 66338 w 204687"/>
                <a:gd name="connsiteY11" fmla="*/ 1540 h 59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4687" h="599983">
                  <a:moveTo>
                    <a:pt x="66338" y="1540"/>
                  </a:moveTo>
                  <a:cubicBezTo>
                    <a:pt x="73098" y="4982"/>
                    <a:pt x="75926" y="13156"/>
                    <a:pt x="72668" y="20040"/>
                  </a:cubicBezTo>
                  <a:cubicBezTo>
                    <a:pt x="24113" y="122313"/>
                    <a:pt x="12866" y="242472"/>
                    <a:pt x="50357" y="358451"/>
                  </a:cubicBezTo>
                  <a:cubicBezTo>
                    <a:pt x="78138" y="444375"/>
                    <a:pt x="129521" y="519052"/>
                    <a:pt x="199465" y="575167"/>
                  </a:cubicBezTo>
                  <a:cubicBezTo>
                    <a:pt x="205365" y="579899"/>
                    <a:pt x="206410" y="588443"/>
                    <a:pt x="201862" y="594466"/>
                  </a:cubicBezTo>
                  <a:lnTo>
                    <a:pt x="201862" y="594466"/>
                  </a:lnTo>
                  <a:cubicBezTo>
                    <a:pt x="197129" y="600735"/>
                    <a:pt x="188094" y="601841"/>
                    <a:pt x="181948" y="596863"/>
                  </a:cubicBezTo>
                  <a:cubicBezTo>
                    <a:pt x="151278" y="572217"/>
                    <a:pt x="123989" y="544251"/>
                    <a:pt x="100449" y="513459"/>
                  </a:cubicBezTo>
                  <a:cubicBezTo>
                    <a:pt x="67014" y="469759"/>
                    <a:pt x="41138" y="420466"/>
                    <a:pt x="23867" y="367056"/>
                  </a:cubicBezTo>
                  <a:cubicBezTo>
                    <a:pt x="-14670" y="247758"/>
                    <a:pt x="-6311" y="120900"/>
                    <a:pt x="47284" y="8117"/>
                  </a:cubicBezTo>
                  <a:cubicBezTo>
                    <a:pt x="50603" y="925"/>
                    <a:pt x="59208" y="-2086"/>
                    <a:pt x="66338" y="1540"/>
                  </a:cubicBezTo>
                  <a:lnTo>
                    <a:pt x="66338" y="1540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8E4FE151-652F-429A-9A94-E66E6FF9B69A}"/>
                </a:ext>
              </a:extLst>
            </p:cNvPr>
            <p:cNvSpPr/>
            <p:nvPr/>
          </p:nvSpPr>
          <p:spPr>
            <a:xfrm>
              <a:off x="2285073" y="2007107"/>
              <a:ext cx="799405" cy="799464"/>
            </a:xfrm>
            <a:custGeom>
              <a:avLst/>
              <a:gdLst>
                <a:gd name="connsiteX0" fmla="*/ 399776 w 799405"/>
                <a:gd name="connsiteY0" fmla="*/ 799465 h 799464"/>
                <a:gd name="connsiteX1" fmla="*/ 266342 w 799405"/>
                <a:gd name="connsiteY1" fmla="*/ 776416 h 799464"/>
                <a:gd name="connsiteX2" fmla="*/ 39116 w 799405"/>
                <a:gd name="connsiteY2" fmla="*/ 571747 h 799464"/>
                <a:gd name="connsiteX3" fmla="*/ 23136 w 799405"/>
                <a:gd name="connsiteY3" fmla="*/ 266342 h 799464"/>
                <a:gd name="connsiteX4" fmla="*/ 227805 w 799405"/>
                <a:gd name="connsiteY4" fmla="*/ 39116 h 799464"/>
                <a:gd name="connsiteX5" fmla="*/ 533210 w 799405"/>
                <a:gd name="connsiteY5" fmla="*/ 23136 h 799464"/>
                <a:gd name="connsiteX6" fmla="*/ 799403 w 799405"/>
                <a:gd name="connsiteY6" fmla="*/ 391540 h 799464"/>
                <a:gd name="connsiteX7" fmla="*/ 787848 w 799405"/>
                <a:gd name="connsiteY7" fmla="*/ 403156 h 799464"/>
                <a:gd name="connsiteX8" fmla="*/ 787848 w 799405"/>
                <a:gd name="connsiteY8" fmla="*/ 403156 h 799464"/>
                <a:gd name="connsiteX9" fmla="*/ 776539 w 799405"/>
                <a:gd name="connsiteY9" fmla="*/ 391909 h 799464"/>
                <a:gd name="connsiteX10" fmla="*/ 525589 w 799405"/>
                <a:gd name="connsiteY10" fmla="*/ 44709 h 799464"/>
                <a:gd name="connsiteX11" fmla="*/ 237700 w 799405"/>
                <a:gd name="connsiteY11" fmla="*/ 59767 h 799464"/>
                <a:gd name="connsiteX12" fmla="*/ 44770 w 799405"/>
                <a:gd name="connsiteY12" fmla="*/ 274024 h 799464"/>
                <a:gd name="connsiteX13" fmla="*/ 274086 w 799405"/>
                <a:gd name="connsiteY13" fmla="*/ 754905 h 799464"/>
                <a:gd name="connsiteX14" fmla="*/ 489265 w 799405"/>
                <a:gd name="connsiteY14" fmla="*/ 765783 h 799464"/>
                <a:gd name="connsiteX15" fmla="*/ 503094 w 799405"/>
                <a:gd name="connsiteY15" fmla="*/ 773835 h 799464"/>
                <a:gd name="connsiteX16" fmla="*/ 503094 w 799405"/>
                <a:gd name="connsiteY16" fmla="*/ 773835 h 799464"/>
                <a:gd name="connsiteX17" fmla="*/ 494858 w 799405"/>
                <a:gd name="connsiteY17" fmla="*/ 787971 h 799464"/>
                <a:gd name="connsiteX18" fmla="*/ 399776 w 799405"/>
                <a:gd name="connsiteY18" fmla="*/ 799465 h 79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9405" h="799464">
                  <a:moveTo>
                    <a:pt x="399776" y="799465"/>
                  </a:moveTo>
                  <a:cubicBezTo>
                    <a:pt x="354724" y="799465"/>
                    <a:pt x="309734" y="791782"/>
                    <a:pt x="266342" y="776416"/>
                  </a:cubicBezTo>
                  <a:cubicBezTo>
                    <a:pt x="165728" y="740768"/>
                    <a:pt x="85028" y="668120"/>
                    <a:pt x="39116" y="571747"/>
                  </a:cubicBezTo>
                  <a:cubicBezTo>
                    <a:pt x="-6796" y="475436"/>
                    <a:pt x="-12512" y="366955"/>
                    <a:pt x="23136" y="266342"/>
                  </a:cubicBezTo>
                  <a:cubicBezTo>
                    <a:pt x="58784" y="165728"/>
                    <a:pt x="131432" y="85028"/>
                    <a:pt x="227805" y="39116"/>
                  </a:cubicBezTo>
                  <a:cubicBezTo>
                    <a:pt x="324116" y="-6796"/>
                    <a:pt x="432597" y="-12512"/>
                    <a:pt x="533210" y="23136"/>
                  </a:cubicBezTo>
                  <a:cubicBezTo>
                    <a:pt x="690246" y="78759"/>
                    <a:pt x="796023" y="225900"/>
                    <a:pt x="799403" y="391540"/>
                  </a:cubicBezTo>
                  <a:cubicBezTo>
                    <a:pt x="799526" y="397932"/>
                    <a:pt x="794302" y="403218"/>
                    <a:pt x="787848" y="403156"/>
                  </a:cubicBezTo>
                  <a:lnTo>
                    <a:pt x="787848" y="403156"/>
                  </a:lnTo>
                  <a:cubicBezTo>
                    <a:pt x="781641" y="403095"/>
                    <a:pt x="776662" y="398117"/>
                    <a:pt x="776539" y="391909"/>
                  </a:cubicBezTo>
                  <a:cubicBezTo>
                    <a:pt x="773282" y="235795"/>
                    <a:pt x="673652" y="97136"/>
                    <a:pt x="525589" y="44709"/>
                  </a:cubicBezTo>
                  <a:cubicBezTo>
                    <a:pt x="430753" y="11089"/>
                    <a:pt x="328480" y="16436"/>
                    <a:pt x="237700" y="59767"/>
                  </a:cubicBezTo>
                  <a:cubicBezTo>
                    <a:pt x="146859" y="103098"/>
                    <a:pt x="78329" y="179188"/>
                    <a:pt x="44770" y="274024"/>
                  </a:cubicBezTo>
                  <a:cubicBezTo>
                    <a:pt x="-24559" y="469843"/>
                    <a:pt x="78267" y="685514"/>
                    <a:pt x="274086" y="754905"/>
                  </a:cubicBezTo>
                  <a:cubicBezTo>
                    <a:pt x="343784" y="779612"/>
                    <a:pt x="417969" y="783300"/>
                    <a:pt x="489265" y="765783"/>
                  </a:cubicBezTo>
                  <a:cubicBezTo>
                    <a:pt x="495288" y="764308"/>
                    <a:pt x="501435" y="767812"/>
                    <a:pt x="503094" y="773835"/>
                  </a:cubicBezTo>
                  <a:lnTo>
                    <a:pt x="503094" y="773835"/>
                  </a:lnTo>
                  <a:cubicBezTo>
                    <a:pt x="504815" y="780043"/>
                    <a:pt x="501127" y="786435"/>
                    <a:pt x="494858" y="787971"/>
                  </a:cubicBezTo>
                  <a:cubicBezTo>
                    <a:pt x="463451" y="795593"/>
                    <a:pt x="431552" y="799465"/>
                    <a:pt x="399776" y="799465"/>
                  </a:cubicBezTo>
                  <a:close/>
                </a:path>
              </a:pathLst>
            </a:custGeom>
            <a:solidFill>
              <a:srgbClr val="DABC00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24" name="Gráfico 3">
              <a:extLst>
                <a:ext uri="{FF2B5EF4-FFF2-40B4-BE49-F238E27FC236}">
                  <a16:creationId xmlns:a16="http://schemas.microsoft.com/office/drawing/2014/main" id="{E5A9704F-A1BA-4DF7-A058-D67506359152}"/>
                </a:ext>
              </a:extLst>
            </p:cNvPr>
            <p:cNvGrpSpPr/>
            <p:nvPr/>
          </p:nvGrpSpPr>
          <p:grpSpPr>
            <a:xfrm>
              <a:off x="819472" y="896758"/>
              <a:ext cx="2840825" cy="976906"/>
              <a:chOff x="819472" y="896758"/>
              <a:chExt cx="2840825" cy="976906"/>
            </a:xfrm>
          </p:grpSpPr>
          <p:sp>
            <p:nvSpPr>
              <p:cNvPr id="25" name="Forma Livre: Forma 24">
                <a:extLst>
                  <a:ext uri="{FF2B5EF4-FFF2-40B4-BE49-F238E27FC236}">
                    <a16:creationId xmlns:a16="http://schemas.microsoft.com/office/drawing/2014/main" id="{BA5F3CB7-97A1-478E-94F7-E6B8FDC02B35}"/>
                  </a:ext>
                </a:extLst>
              </p:cNvPr>
              <p:cNvSpPr/>
              <p:nvPr/>
            </p:nvSpPr>
            <p:spPr>
              <a:xfrm>
                <a:off x="819472" y="896758"/>
                <a:ext cx="6146" cy="6146"/>
              </a:xfrm>
              <a:custGeom>
                <a:avLst/>
                <a:gdLst/>
                <a:ahLst/>
                <a:cxnLst/>
                <a:rect l="l" t="t" r="r" b="b"/>
                <a:pathLst>
                  <a:path w="6146" h="6146"/>
                </a:pathLst>
              </a:custGeom>
              <a:solidFill>
                <a:srgbClr val="00973A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" name="Forma Livre: Forma 25">
                <a:extLst>
                  <a:ext uri="{FF2B5EF4-FFF2-40B4-BE49-F238E27FC236}">
                    <a16:creationId xmlns:a16="http://schemas.microsoft.com/office/drawing/2014/main" id="{03DE5240-F3D2-4257-B93B-5007DD4825C1}"/>
                  </a:ext>
                </a:extLst>
              </p:cNvPr>
              <p:cNvSpPr/>
              <p:nvPr/>
            </p:nvSpPr>
            <p:spPr>
              <a:xfrm>
                <a:off x="819472" y="896758"/>
                <a:ext cx="6146" cy="6146"/>
              </a:xfrm>
              <a:custGeom>
                <a:avLst/>
                <a:gdLst/>
                <a:ahLst/>
                <a:cxnLst/>
                <a:rect l="l" t="t" r="r" b="b"/>
                <a:pathLst>
                  <a:path w="6146" h="6146"/>
                </a:pathLst>
              </a:custGeom>
              <a:solidFill>
                <a:srgbClr val="00973A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id="{FD929945-6D36-4004-A179-FFD7C51E5B01}"/>
                  </a:ext>
                </a:extLst>
              </p:cNvPr>
              <p:cNvSpPr/>
              <p:nvPr/>
            </p:nvSpPr>
            <p:spPr>
              <a:xfrm>
                <a:off x="2924335" y="1695590"/>
                <a:ext cx="608184" cy="178074"/>
              </a:xfrm>
              <a:custGeom>
                <a:avLst/>
                <a:gdLst>
                  <a:gd name="connsiteX0" fmla="*/ 2060 w 608184"/>
                  <a:gd name="connsiteY0" fmla="*/ 94521 h 178074"/>
                  <a:gd name="connsiteX1" fmla="*/ 20991 w 608184"/>
                  <a:gd name="connsiteY1" fmla="*/ 89604 h 178074"/>
                  <a:gd name="connsiteX2" fmla="*/ 356820 w 608184"/>
                  <a:gd name="connsiteY2" fmla="*/ 136991 h 178074"/>
                  <a:gd name="connsiteX3" fmla="*/ 584046 w 608184"/>
                  <a:gd name="connsiteY3" fmla="*/ 4417 h 178074"/>
                  <a:gd name="connsiteX4" fmla="*/ 603468 w 608184"/>
                  <a:gd name="connsiteY4" fmla="*/ 3495 h 178074"/>
                  <a:gd name="connsiteX5" fmla="*/ 603468 w 608184"/>
                  <a:gd name="connsiteY5" fmla="*/ 3495 h 178074"/>
                  <a:gd name="connsiteX6" fmla="*/ 604390 w 608184"/>
                  <a:gd name="connsiteY6" fmla="*/ 23532 h 178074"/>
                  <a:gd name="connsiteX7" fmla="*/ 515146 w 608184"/>
                  <a:gd name="connsiteY7" fmla="*/ 98639 h 178074"/>
                  <a:gd name="connsiteX8" fmla="*/ 363458 w 608184"/>
                  <a:gd name="connsiteY8" fmla="*/ 164096 h 178074"/>
                  <a:gd name="connsiteX9" fmla="*/ 7284 w 608184"/>
                  <a:gd name="connsiteY9" fmla="*/ 114066 h 178074"/>
                  <a:gd name="connsiteX10" fmla="*/ 2060 w 608184"/>
                  <a:gd name="connsiteY10" fmla="*/ 94521 h 178074"/>
                  <a:gd name="connsiteX11" fmla="*/ 2060 w 608184"/>
                  <a:gd name="connsiteY11" fmla="*/ 94521 h 178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8184" h="178074">
                    <a:moveTo>
                      <a:pt x="2060" y="94521"/>
                    </a:moveTo>
                    <a:cubicBezTo>
                      <a:pt x="5994" y="88067"/>
                      <a:pt x="14414" y="85855"/>
                      <a:pt x="20991" y="89604"/>
                    </a:cubicBezTo>
                    <a:cubicBezTo>
                      <a:pt x="119330" y="145657"/>
                      <a:pt x="238382" y="165755"/>
                      <a:pt x="356820" y="136991"/>
                    </a:cubicBezTo>
                    <a:cubicBezTo>
                      <a:pt x="444588" y="115664"/>
                      <a:pt x="522829" y="69936"/>
                      <a:pt x="584046" y="4417"/>
                    </a:cubicBezTo>
                    <a:cubicBezTo>
                      <a:pt x="589208" y="-1115"/>
                      <a:pt x="597813" y="-1483"/>
                      <a:pt x="603468" y="3495"/>
                    </a:cubicBezTo>
                    <a:lnTo>
                      <a:pt x="603468" y="3495"/>
                    </a:lnTo>
                    <a:cubicBezTo>
                      <a:pt x="609368" y="8719"/>
                      <a:pt x="609798" y="17754"/>
                      <a:pt x="604390" y="23532"/>
                    </a:cubicBezTo>
                    <a:cubicBezTo>
                      <a:pt x="577531" y="52296"/>
                      <a:pt x="547599" y="77434"/>
                      <a:pt x="515146" y="98639"/>
                    </a:cubicBezTo>
                    <a:cubicBezTo>
                      <a:pt x="469111" y="128694"/>
                      <a:pt x="418036" y="150882"/>
                      <a:pt x="363458" y="164096"/>
                    </a:cubicBezTo>
                    <a:cubicBezTo>
                      <a:pt x="241640" y="193721"/>
                      <a:pt x="115704" y="175897"/>
                      <a:pt x="7284" y="114066"/>
                    </a:cubicBezTo>
                    <a:cubicBezTo>
                      <a:pt x="278" y="110132"/>
                      <a:pt x="-2119" y="101343"/>
                      <a:pt x="2060" y="94521"/>
                    </a:cubicBezTo>
                    <a:lnTo>
                      <a:pt x="2060" y="94521"/>
                    </a:lnTo>
                    <a:close/>
                  </a:path>
                </a:pathLst>
              </a:custGeom>
              <a:solidFill>
                <a:srgbClr val="00973A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" name="Forma Livre: Forma 27">
                <a:extLst>
                  <a:ext uri="{FF2B5EF4-FFF2-40B4-BE49-F238E27FC236}">
                    <a16:creationId xmlns:a16="http://schemas.microsoft.com/office/drawing/2014/main" id="{47533B9A-7D04-45CB-AFC0-D69FE9F7BCEE}"/>
                  </a:ext>
                </a:extLst>
              </p:cNvPr>
              <p:cNvSpPr/>
              <p:nvPr/>
            </p:nvSpPr>
            <p:spPr>
              <a:xfrm>
                <a:off x="3504805" y="1048597"/>
                <a:ext cx="155492" cy="612654"/>
              </a:xfrm>
              <a:custGeom>
                <a:avLst/>
                <a:gdLst>
                  <a:gd name="connsiteX0" fmla="*/ 54527 w 155492"/>
                  <a:gd name="connsiteY0" fmla="*/ 610108 h 612654"/>
                  <a:gd name="connsiteX1" fmla="*/ 50901 w 155492"/>
                  <a:gd name="connsiteY1" fmla="*/ 590931 h 612654"/>
                  <a:gd name="connsiteX2" fmla="*/ 120784 w 155492"/>
                  <a:gd name="connsiteY2" fmla="*/ 259036 h 612654"/>
                  <a:gd name="connsiteX3" fmla="*/ 3760 w 155492"/>
                  <a:gd name="connsiteY3" fmla="*/ 23451 h 612654"/>
                  <a:gd name="connsiteX4" fmla="*/ 4128 w 155492"/>
                  <a:gd name="connsiteY4" fmla="*/ 4029 h 612654"/>
                  <a:gd name="connsiteX5" fmla="*/ 4128 w 155492"/>
                  <a:gd name="connsiteY5" fmla="*/ 4029 h 612654"/>
                  <a:gd name="connsiteX6" fmla="*/ 24165 w 155492"/>
                  <a:gd name="connsiteY6" fmla="*/ 4459 h 612654"/>
                  <a:gd name="connsiteX7" fmla="*/ 93126 w 155492"/>
                  <a:gd name="connsiteY7" fmla="*/ 98558 h 612654"/>
                  <a:gd name="connsiteX8" fmla="*/ 148257 w 155492"/>
                  <a:gd name="connsiteY8" fmla="*/ 254303 h 612654"/>
                  <a:gd name="connsiteX9" fmla="*/ 74441 w 155492"/>
                  <a:gd name="connsiteY9" fmla="*/ 606358 h 612654"/>
                  <a:gd name="connsiteX10" fmla="*/ 54527 w 155492"/>
                  <a:gd name="connsiteY10" fmla="*/ 610108 h 612654"/>
                  <a:gd name="connsiteX11" fmla="*/ 54527 w 155492"/>
                  <a:gd name="connsiteY11" fmla="*/ 610108 h 61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492" h="612654">
                    <a:moveTo>
                      <a:pt x="54527" y="610108"/>
                    </a:moveTo>
                    <a:cubicBezTo>
                      <a:pt x="48320" y="605744"/>
                      <a:pt x="46660" y="597200"/>
                      <a:pt x="50901" y="590931"/>
                    </a:cubicBezTo>
                    <a:cubicBezTo>
                      <a:pt x="113408" y="496587"/>
                      <a:pt x="141496" y="379133"/>
                      <a:pt x="120784" y="259036"/>
                    </a:cubicBezTo>
                    <a:cubicBezTo>
                      <a:pt x="105418" y="170038"/>
                      <a:pt x="65037" y="88908"/>
                      <a:pt x="3760" y="23451"/>
                    </a:cubicBezTo>
                    <a:cubicBezTo>
                      <a:pt x="-1403" y="17919"/>
                      <a:pt x="-1219" y="9315"/>
                      <a:pt x="4128" y="4029"/>
                    </a:cubicBezTo>
                    <a:lnTo>
                      <a:pt x="4128" y="4029"/>
                    </a:lnTo>
                    <a:cubicBezTo>
                      <a:pt x="9721" y="-1503"/>
                      <a:pt x="18818" y="-1318"/>
                      <a:pt x="24165" y="4459"/>
                    </a:cubicBezTo>
                    <a:cubicBezTo>
                      <a:pt x="51024" y="33162"/>
                      <a:pt x="74134" y="64754"/>
                      <a:pt x="93126" y="98558"/>
                    </a:cubicBezTo>
                    <a:cubicBezTo>
                      <a:pt x="120046" y="146498"/>
                      <a:pt x="138731" y="198987"/>
                      <a:pt x="148257" y="254303"/>
                    </a:cubicBezTo>
                    <a:cubicBezTo>
                      <a:pt x="169585" y="377842"/>
                      <a:pt x="143402" y="502303"/>
                      <a:pt x="74441" y="606358"/>
                    </a:cubicBezTo>
                    <a:cubicBezTo>
                      <a:pt x="70016" y="612935"/>
                      <a:pt x="61042" y="614656"/>
                      <a:pt x="54527" y="610108"/>
                    </a:cubicBezTo>
                    <a:lnTo>
                      <a:pt x="54527" y="610108"/>
                    </a:lnTo>
                    <a:close/>
                  </a:path>
                </a:pathLst>
              </a:custGeom>
              <a:solidFill>
                <a:srgbClr val="00973A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9" name="Forma Livre: Forma 28">
                <a:extLst>
                  <a:ext uri="{FF2B5EF4-FFF2-40B4-BE49-F238E27FC236}">
                    <a16:creationId xmlns:a16="http://schemas.microsoft.com/office/drawing/2014/main" id="{139253DE-2055-4B51-90B7-7D78F302D2A8}"/>
                  </a:ext>
                </a:extLst>
              </p:cNvPr>
              <p:cNvSpPr/>
              <p:nvPr/>
            </p:nvSpPr>
            <p:spPr>
              <a:xfrm>
                <a:off x="2770623" y="898009"/>
                <a:ext cx="589851" cy="230220"/>
              </a:xfrm>
              <a:custGeom>
                <a:avLst/>
                <a:gdLst>
                  <a:gd name="connsiteX0" fmla="*/ 588712 w 589851"/>
                  <a:gd name="connsiteY0" fmla="*/ 52958 h 230220"/>
                  <a:gd name="connsiteX1" fmla="*/ 570703 w 589851"/>
                  <a:gd name="connsiteY1" fmla="*/ 60518 h 230220"/>
                  <a:gd name="connsiteX2" fmla="*/ 231555 w 589851"/>
                  <a:gd name="connsiteY2" fmla="*/ 60948 h 230220"/>
                  <a:gd name="connsiteX3" fmla="*/ 25349 w 589851"/>
                  <a:gd name="connsiteY3" fmla="*/ 224253 h 230220"/>
                  <a:gd name="connsiteX4" fmla="*/ 6296 w 589851"/>
                  <a:gd name="connsiteY4" fmla="*/ 227941 h 230220"/>
                  <a:gd name="connsiteX5" fmla="*/ 6296 w 589851"/>
                  <a:gd name="connsiteY5" fmla="*/ 227941 h 230220"/>
                  <a:gd name="connsiteX6" fmla="*/ 2547 w 589851"/>
                  <a:gd name="connsiteY6" fmla="*/ 208212 h 230220"/>
                  <a:gd name="connsiteX7" fmla="*/ 80296 w 589851"/>
                  <a:gd name="connsiteY7" fmla="*/ 121243 h 230220"/>
                  <a:gd name="connsiteX8" fmla="*/ 221229 w 589851"/>
                  <a:gd name="connsiteY8" fmla="*/ 35011 h 230220"/>
                  <a:gd name="connsiteX9" fmla="*/ 580906 w 589851"/>
                  <a:gd name="connsiteY9" fmla="*/ 34274 h 230220"/>
                  <a:gd name="connsiteX10" fmla="*/ 588712 w 589851"/>
                  <a:gd name="connsiteY10" fmla="*/ 52958 h 230220"/>
                  <a:gd name="connsiteX11" fmla="*/ 588712 w 589851"/>
                  <a:gd name="connsiteY11" fmla="*/ 52958 h 23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89851" h="230220">
                    <a:moveTo>
                      <a:pt x="588712" y="52958"/>
                    </a:moveTo>
                    <a:cubicBezTo>
                      <a:pt x="585700" y="59903"/>
                      <a:pt x="577710" y="63284"/>
                      <a:pt x="570703" y="60518"/>
                    </a:cubicBezTo>
                    <a:cubicBezTo>
                      <a:pt x="465418" y="18908"/>
                      <a:pt x="344707" y="15774"/>
                      <a:pt x="231555" y="60948"/>
                    </a:cubicBezTo>
                    <a:cubicBezTo>
                      <a:pt x="147720" y="94445"/>
                      <a:pt x="76670" y="150745"/>
                      <a:pt x="25349" y="224253"/>
                    </a:cubicBezTo>
                    <a:cubicBezTo>
                      <a:pt x="21047" y="230461"/>
                      <a:pt x="12565" y="232059"/>
                      <a:pt x="6296" y="227941"/>
                    </a:cubicBezTo>
                    <a:lnTo>
                      <a:pt x="6296" y="227941"/>
                    </a:lnTo>
                    <a:cubicBezTo>
                      <a:pt x="-281" y="223639"/>
                      <a:pt x="-2001" y="214727"/>
                      <a:pt x="2547" y="208212"/>
                    </a:cubicBezTo>
                    <a:cubicBezTo>
                      <a:pt x="25042" y="175944"/>
                      <a:pt x="51163" y="146811"/>
                      <a:pt x="80296" y="121243"/>
                    </a:cubicBezTo>
                    <a:cubicBezTo>
                      <a:pt x="121599" y="84980"/>
                      <a:pt x="169109" y="55847"/>
                      <a:pt x="221229" y="35011"/>
                    </a:cubicBezTo>
                    <a:cubicBezTo>
                      <a:pt x="337639" y="-11454"/>
                      <a:pt x="464804" y="-11639"/>
                      <a:pt x="580906" y="34274"/>
                    </a:cubicBezTo>
                    <a:cubicBezTo>
                      <a:pt x="588281" y="37224"/>
                      <a:pt x="591846" y="45644"/>
                      <a:pt x="588712" y="52958"/>
                    </a:cubicBezTo>
                    <a:lnTo>
                      <a:pt x="588712" y="52958"/>
                    </a:lnTo>
                    <a:close/>
                  </a:path>
                </a:pathLst>
              </a:custGeom>
              <a:solidFill>
                <a:srgbClr val="3B67AE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0" name="Forma Livre: Forma 29">
                <a:extLst>
                  <a:ext uri="{FF2B5EF4-FFF2-40B4-BE49-F238E27FC236}">
                    <a16:creationId xmlns:a16="http://schemas.microsoft.com/office/drawing/2014/main" id="{C17AEA53-266B-471D-8252-D0236CC84C4E}"/>
                  </a:ext>
                </a:extLst>
              </p:cNvPr>
              <p:cNvSpPr/>
              <p:nvPr/>
            </p:nvSpPr>
            <p:spPr>
              <a:xfrm>
                <a:off x="2684890" y="1168836"/>
                <a:ext cx="204687" cy="599994"/>
              </a:xfrm>
              <a:custGeom>
                <a:avLst/>
                <a:gdLst>
                  <a:gd name="connsiteX0" fmla="*/ 66338 w 204687"/>
                  <a:gd name="connsiteY0" fmla="*/ 1551 h 599994"/>
                  <a:gd name="connsiteX1" fmla="*/ 72668 w 204687"/>
                  <a:gd name="connsiteY1" fmla="*/ 20051 h 599994"/>
                  <a:gd name="connsiteX2" fmla="*/ 50358 w 204687"/>
                  <a:gd name="connsiteY2" fmla="*/ 358462 h 599994"/>
                  <a:gd name="connsiteX3" fmla="*/ 199465 w 204687"/>
                  <a:gd name="connsiteY3" fmla="*/ 575178 h 599994"/>
                  <a:gd name="connsiteX4" fmla="*/ 201862 w 204687"/>
                  <a:gd name="connsiteY4" fmla="*/ 594477 h 599994"/>
                  <a:gd name="connsiteX5" fmla="*/ 201862 w 204687"/>
                  <a:gd name="connsiteY5" fmla="*/ 594477 h 599994"/>
                  <a:gd name="connsiteX6" fmla="*/ 181948 w 204687"/>
                  <a:gd name="connsiteY6" fmla="*/ 596874 h 599994"/>
                  <a:gd name="connsiteX7" fmla="*/ 100449 w 204687"/>
                  <a:gd name="connsiteY7" fmla="*/ 513470 h 599994"/>
                  <a:gd name="connsiteX8" fmla="*/ 23867 w 204687"/>
                  <a:gd name="connsiteY8" fmla="*/ 367067 h 599994"/>
                  <a:gd name="connsiteX9" fmla="*/ 47284 w 204687"/>
                  <a:gd name="connsiteY9" fmla="*/ 8128 h 599994"/>
                  <a:gd name="connsiteX10" fmla="*/ 66338 w 204687"/>
                  <a:gd name="connsiteY10" fmla="*/ 1551 h 599994"/>
                  <a:gd name="connsiteX11" fmla="*/ 66338 w 204687"/>
                  <a:gd name="connsiteY11" fmla="*/ 1551 h 59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4687" h="599994">
                    <a:moveTo>
                      <a:pt x="66338" y="1551"/>
                    </a:moveTo>
                    <a:cubicBezTo>
                      <a:pt x="73098" y="4993"/>
                      <a:pt x="75926" y="13167"/>
                      <a:pt x="72668" y="20051"/>
                    </a:cubicBezTo>
                    <a:cubicBezTo>
                      <a:pt x="24113" y="122324"/>
                      <a:pt x="12866" y="242483"/>
                      <a:pt x="50358" y="358462"/>
                    </a:cubicBezTo>
                    <a:cubicBezTo>
                      <a:pt x="78138" y="444386"/>
                      <a:pt x="129521" y="519063"/>
                      <a:pt x="199465" y="575178"/>
                    </a:cubicBezTo>
                    <a:cubicBezTo>
                      <a:pt x="205365" y="579910"/>
                      <a:pt x="206410" y="588453"/>
                      <a:pt x="201862" y="594477"/>
                    </a:cubicBezTo>
                    <a:lnTo>
                      <a:pt x="201862" y="594477"/>
                    </a:lnTo>
                    <a:cubicBezTo>
                      <a:pt x="197129" y="600746"/>
                      <a:pt x="188094" y="601852"/>
                      <a:pt x="181948" y="596874"/>
                    </a:cubicBezTo>
                    <a:cubicBezTo>
                      <a:pt x="151278" y="572227"/>
                      <a:pt x="123989" y="544262"/>
                      <a:pt x="100449" y="513470"/>
                    </a:cubicBezTo>
                    <a:cubicBezTo>
                      <a:pt x="67014" y="469770"/>
                      <a:pt x="41138" y="420477"/>
                      <a:pt x="23867" y="367067"/>
                    </a:cubicBezTo>
                    <a:cubicBezTo>
                      <a:pt x="-14670" y="247769"/>
                      <a:pt x="-6311" y="120911"/>
                      <a:pt x="47284" y="8128"/>
                    </a:cubicBezTo>
                    <a:cubicBezTo>
                      <a:pt x="50603" y="875"/>
                      <a:pt x="59208" y="-2075"/>
                      <a:pt x="66338" y="1551"/>
                    </a:cubicBezTo>
                    <a:lnTo>
                      <a:pt x="66338" y="1551"/>
                    </a:lnTo>
                    <a:close/>
                  </a:path>
                </a:pathLst>
              </a:custGeom>
              <a:solidFill>
                <a:srgbClr val="3B67AE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1" name="Forma Livre: Forma 30">
                <a:extLst>
                  <a:ext uri="{FF2B5EF4-FFF2-40B4-BE49-F238E27FC236}">
                    <a16:creationId xmlns:a16="http://schemas.microsoft.com/office/drawing/2014/main" id="{4D0B0341-4336-43F0-9316-2D3AED7799FB}"/>
                  </a:ext>
                </a:extLst>
              </p:cNvPr>
              <p:cNvSpPr/>
              <p:nvPr/>
            </p:nvSpPr>
            <p:spPr>
              <a:xfrm>
                <a:off x="2772837" y="986098"/>
                <a:ext cx="799405" cy="799464"/>
              </a:xfrm>
              <a:custGeom>
                <a:avLst/>
                <a:gdLst>
                  <a:gd name="connsiteX0" fmla="*/ 399776 w 799405"/>
                  <a:gd name="connsiteY0" fmla="*/ 799465 h 799464"/>
                  <a:gd name="connsiteX1" fmla="*/ 266342 w 799405"/>
                  <a:gd name="connsiteY1" fmla="*/ 776416 h 799464"/>
                  <a:gd name="connsiteX2" fmla="*/ 39116 w 799405"/>
                  <a:gd name="connsiteY2" fmla="*/ 571747 h 799464"/>
                  <a:gd name="connsiteX3" fmla="*/ 23136 w 799405"/>
                  <a:gd name="connsiteY3" fmla="*/ 266342 h 799464"/>
                  <a:gd name="connsiteX4" fmla="*/ 227805 w 799405"/>
                  <a:gd name="connsiteY4" fmla="*/ 39116 h 799464"/>
                  <a:gd name="connsiteX5" fmla="*/ 533211 w 799405"/>
                  <a:gd name="connsiteY5" fmla="*/ 23136 h 799464"/>
                  <a:gd name="connsiteX6" fmla="*/ 799403 w 799405"/>
                  <a:gd name="connsiteY6" fmla="*/ 391540 h 799464"/>
                  <a:gd name="connsiteX7" fmla="*/ 787848 w 799405"/>
                  <a:gd name="connsiteY7" fmla="*/ 403156 h 799464"/>
                  <a:gd name="connsiteX8" fmla="*/ 787848 w 799405"/>
                  <a:gd name="connsiteY8" fmla="*/ 403156 h 799464"/>
                  <a:gd name="connsiteX9" fmla="*/ 776539 w 799405"/>
                  <a:gd name="connsiteY9" fmla="*/ 391909 h 799464"/>
                  <a:gd name="connsiteX10" fmla="*/ 525589 w 799405"/>
                  <a:gd name="connsiteY10" fmla="*/ 44709 h 799464"/>
                  <a:gd name="connsiteX11" fmla="*/ 237700 w 799405"/>
                  <a:gd name="connsiteY11" fmla="*/ 59767 h 799464"/>
                  <a:gd name="connsiteX12" fmla="*/ 44771 w 799405"/>
                  <a:gd name="connsiteY12" fmla="*/ 274024 h 799464"/>
                  <a:gd name="connsiteX13" fmla="*/ 274086 w 799405"/>
                  <a:gd name="connsiteY13" fmla="*/ 754905 h 799464"/>
                  <a:gd name="connsiteX14" fmla="*/ 489265 w 799405"/>
                  <a:gd name="connsiteY14" fmla="*/ 765783 h 799464"/>
                  <a:gd name="connsiteX15" fmla="*/ 503094 w 799405"/>
                  <a:gd name="connsiteY15" fmla="*/ 773835 h 799464"/>
                  <a:gd name="connsiteX16" fmla="*/ 503094 w 799405"/>
                  <a:gd name="connsiteY16" fmla="*/ 773835 h 799464"/>
                  <a:gd name="connsiteX17" fmla="*/ 494858 w 799405"/>
                  <a:gd name="connsiteY17" fmla="*/ 787971 h 799464"/>
                  <a:gd name="connsiteX18" fmla="*/ 399776 w 799405"/>
                  <a:gd name="connsiteY18" fmla="*/ 799465 h 79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99405" h="799464">
                    <a:moveTo>
                      <a:pt x="399776" y="799465"/>
                    </a:moveTo>
                    <a:cubicBezTo>
                      <a:pt x="354724" y="799465"/>
                      <a:pt x="309734" y="791782"/>
                      <a:pt x="266342" y="776416"/>
                    </a:cubicBezTo>
                    <a:cubicBezTo>
                      <a:pt x="165728" y="740768"/>
                      <a:pt x="85028" y="668120"/>
                      <a:pt x="39116" y="571747"/>
                    </a:cubicBezTo>
                    <a:cubicBezTo>
                      <a:pt x="-6796" y="475436"/>
                      <a:pt x="-12512" y="366955"/>
                      <a:pt x="23136" y="266342"/>
                    </a:cubicBezTo>
                    <a:cubicBezTo>
                      <a:pt x="58784" y="165728"/>
                      <a:pt x="131432" y="85028"/>
                      <a:pt x="227805" y="39116"/>
                    </a:cubicBezTo>
                    <a:cubicBezTo>
                      <a:pt x="324116" y="-6796"/>
                      <a:pt x="432597" y="-12512"/>
                      <a:pt x="533211" y="23136"/>
                    </a:cubicBezTo>
                    <a:cubicBezTo>
                      <a:pt x="690246" y="78759"/>
                      <a:pt x="796023" y="225900"/>
                      <a:pt x="799403" y="391540"/>
                    </a:cubicBezTo>
                    <a:cubicBezTo>
                      <a:pt x="799526" y="397932"/>
                      <a:pt x="794302" y="403218"/>
                      <a:pt x="787848" y="403156"/>
                    </a:cubicBezTo>
                    <a:lnTo>
                      <a:pt x="787848" y="403156"/>
                    </a:lnTo>
                    <a:cubicBezTo>
                      <a:pt x="781641" y="403095"/>
                      <a:pt x="776662" y="398117"/>
                      <a:pt x="776539" y="391909"/>
                    </a:cubicBezTo>
                    <a:cubicBezTo>
                      <a:pt x="773282" y="235795"/>
                      <a:pt x="673652" y="97136"/>
                      <a:pt x="525589" y="44709"/>
                    </a:cubicBezTo>
                    <a:cubicBezTo>
                      <a:pt x="430753" y="11089"/>
                      <a:pt x="328480" y="16436"/>
                      <a:pt x="237700" y="59767"/>
                    </a:cubicBezTo>
                    <a:cubicBezTo>
                      <a:pt x="146859" y="103098"/>
                      <a:pt x="78329" y="179188"/>
                      <a:pt x="44771" y="274024"/>
                    </a:cubicBezTo>
                    <a:cubicBezTo>
                      <a:pt x="-24559" y="469843"/>
                      <a:pt x="78267" y="685514"/>
                      <a:pt x="274086" y="754905"/>
                    </a:cubicBezTo>
                    <a:cubicBezTo>
                      <a:pt x="343784" y="779612"/>
                      <a:pt x="417969" y="783300"/>
                      <a:pt x="489265" y="765783"/>
                    </a:cubicBezTo>
                    <a:cubicBezTo>
                      <a:pt x="495288" y="764308"/>
                      <a:pt x="501434" y="767812"/>
                      <a:pt x="503094" y="773835"/>
                    </a:cubicBezTo>
                    <a:lnTo>
                      <a:pt x="503094" y="773835"/>
                    </a:lnTo>
                    <a:cubicBezTo>
                      <a:pt x="504815" y="780043"/>
                      <a:pt x="501127" y="786435"/>
                      <a:pt x="494858" y="787971"/>
                    </a:cubicBezTo>
                    <a:cubicBezTo>
                      <a:pt x="463451" y="795654"/>
                      <a:pt x="431552" y="799465"/>
                      <a:pt x="399776" y="799465"/>
                    </a:cubicBezTo>
                    <a:close/>
                  </a:path>
                </a:pathLst>
              </a:custGeom>
              <a:solidFill>
                <a:srgbClr val="DABC00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E9E84F41-84B3-416D-9CF6-5DEBA27330F9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07235DE7-FC00-472B-94DC-C9EE0A940CB2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91EDA977-B32D-4BE2-8331-856F204BB802}"/>
                </a:ext>
              </a:extLst>
            </p:cNvPr>
            <p:cNvSpPr/>
            <p:nvPr/>
          </p:nvSpPr>
          <p:spPr>
            <a:xfrm>
              <a:off x="1948793" y="3737486"/>
              <a:ext cx="608198" cy="178074"/>
            </a:xfrm>
            <a:custGeom>
              <a:avLst/>
              <a:gdLst>
                <a:gd name="connsiteX0" fmla="*/ 2074 w 608198"/>
                <a:gd name="connsiteY0" fmla="*/ 94521 h 178074"/>
                <a:gd name="connsiteX1" fmla="*/ 21004 w 608198"/>
                <a:gd name="connsiteY1" fmla="*/ 89604 h 178074"/>
                <a:gd name="connsiteX2" fmla="*/ 356834 w 608198"/>
                <a:gd name="connsiteY2" fmla="*/ 136991 h 178074"/>
                <a:gd name="connsiteX3" fmla="*/ 584059 w 608198"/>
                <a:gd name="connsiteY3" fmla="*/ 4417 h 178074"/>
                <a:gd name="connsiteX4" fmla="*/ 603481 w 608198"/>
                <a:gd name="connsiteY4" fmla="*/ 3495 h 178074"/>
                <a:gd name="connsiteX5" fmla="*/ 603481 w 608198"/>
                <a:gd name="connsiteY5" fmla="*/ 3495 h 178074"/>
                <a:gd name="connsiteX6" fmla="*/ 604403 w 608198"/>
                <a:gd name="connsiteY6" fmla="*/ 23532 h 178074"/>
                <a:gd name="connsiteX7" fmla="*/ 515160 w 608198"/>
                <a:gd name="connsiteY7" fmla="*/ 98638 h 178074"/>
                <a:gd name="connsiteX8" fmla="*/ 363472 w 608198"/>
                <a:gd name="connsiteY8" fmla="*/ 164096 h 178074"/>
                <a:gd name="connsiteX9" fmla="*/ 7298 w 608198"/>
                <a:gd name="connsiteY9" fmla="*/ 114066 h 178074"/>
                <a:gd name="connsiteX10" fmla="*/ 2074 w 608198"/>
                <a:gd name="connsiteY10" fmla="*/ 94521 h 178074"/>
                <a:gd name="connsiteX11" fmla="*/ 2074 w 608198"/>
                <a:gd name="connsiteY11" fmla="*/ 94521 h 17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198" h="178074">
                  <a:moveTo>
                    <a:pt x="2074" y="94521"/>
                  </a:moveTo>
                  <a:cubicBezTo>
                    <a:pt x="6008" y="88067"/>
                    <a:pt x="14428" y="85854"/>
                    <a:pt x="21004" y="89604"/>
                  </a:cubicBezTo>
                  <a:cubicBezTo>
                    <a:pt x="119344" y="145657"/>
                    <a:pt x="238396" y="165755"/>
                    <a:pt x="356834" y="136991"/>
                  </a:cubicBezTo>
                  <a:cubicBezTo>
                    <a:pt x="444602" y="115664"/>
                    <a:pt x="522843" y="69936"/>
                    <a:pt x="584059" y="4417"/>
                  </a:cubicBezTo>
                  <a:cubicBezTo>
                    <a:pt x="589222" y="-1115"/>
                    <a:pt x="597827" y="-1483"/>
                    <a:pt x="603481" y="3495"/>
                  </a:cubicBezTo>
                  <a:lnTo>
                    <a:pt x="603481" y="3495"/>
                  </a:lnTo>
                  <a:cubicBezTo>
                    <a:pt x="609382" y="8719"/>
                    <a:pt x="609812" y="17754"/>
                    <a:pt x="604403" y="23532"/>
                  </a:cubicBezTo>
                  <a:cubicBezTo>
                    <a:pt x="577544" y="52296"/>
                    <a:pt x="547612" y="77434"/>
                    <a:pt x="515160" y="98638"/>
                  </a:cubicBezTo>
                  <a:cubicBezTo>
                    <a:pt x="469125" y="128694"/>
                    <a:pt x="418050" y="150881"/>
                    <a:pt x="363472" y="164096"/>
                  </a:cubicBezTo>
                  <a:cubicBezTo>
                    <a:pt x="241654" y="193721"/>
                    <a:pt x="115718" y="175897"/>
                    <a:pt x="7298" y="114066"/>
                  </a:cubicBezTo>
                  <a:cubicBezTo>
                    <a:pt x="230" y="110193"/>
                    <a:pt x="-2106" y="101343"/>
                    <a:pt x="2074" y="94521"/>
                  </a:cubicBezTo>
                  <a:lnTo>
                    <a:pt x="2074" y="94521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6BDD7A62-81B0-43D2-BCCA-E6AAC54FE1C9}"/>
                </a:ext>
              </a:extLst>
            </p:cNvPr>
            <p:cNvSpPr/>
            <p:nvPr/>
          </p:nvSpPr>
          <p:spPr>
            <a:xfrm>
              <a:off x="2529216" y="3090493"/>
              <a:ext cx="155491" cy="612681"/>
            </a:xfrm>
            <a:custGeom>
              <a:avLst/>
              <a:gdLst>
                <a:gd name="connsiteX0" fmla="*/ 54589 w 155491"/>
                <a:gd name="connsiteY0" fmla="*/ 610108 h 612681"/>
                <a:gd name="connsiteX1" fmla="*/ 50963 w 155491"/>
                <a:gd name="connsiteY1" fmla="*/ 590931 h 612681"/>
                <a:gd name="connsiteX2" fmla="*/ 120783 w 155491"/>
                <a:gd name="connsiteY2" fmla="*/ 259036 h 612681"/>
                <a:gd name="connsiteX3" fmla="*/ 3760 w 155491"/>
                <a:gd name="connsiteY3" fmla="*/ 23451 h 612681"/>
                <a:gd name="connsiteX4" fmla="*/ 4128 w 155491"/>
                <a:gd name="connsiteY4" fmla="*/ 4029 h 612681"/>
                <a:gd name="connsiteX5" fmla="*/ 4128 w 155491"/>
                <a:gd name="connsiteY5" fmla="*/ 4029 h 612681"/>
                <a:gd name="connsiteX6" fmla="*/ 24165 w 155491"/>
                <a:gd name="connsiteY6" fmla="*/ 4459 h 612681"/>
                <a:gd name="connsiteX7" fmla="*/ 93125 w 155491"/>
                <a:gd name="connsiteY7" fmla="*/ 98558 h 612681"/>
                <a:gd name="connsiteX8" fmla="*/ 148257 w 155491"/>
                <a:gd name="connsiteY8" fmla="*/ 254303 h 612681"/>
                <a:gd name="connsiteX9" fmla="*/ 74441 w 155491"/>
                <a:gd name="connsiteY9" fmla="*/ 606358 h 612681"/>
                <a:gd name="connsiteX10" fmla="*/ 54589 w 155491"/>
                <a:gd name="connsiteY10" fmla="*/ 610108 h 612681"/>
                <a:gd name="connsiteX11" fmla="*/ 54589 w 155491"/>
                <a:gd name="connsiteY11" fmla="*/ 610108 h 61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491" h="612681">
                  <a:moveTo>
                    <a:pt x="54589" y="610108"/>
                  </a:moveTo>
                  <a:cubicBezTo>
                    <a:pt x="48381" y="605744"/>
                    <a:pt x="46783" y="597201"/>
                    <a:pt x="50963" y="590931"/>
                  </a:cubicBezTo>
                  <a:cubicBezTo>
                    <a:pt x="113470" y="496587"/>
                    <a:pt x="141558" y="379133"/>
                    <a:pt x="120783" y="259036"/>
                  </a:cubicBezTo>
                  <a:cubicBezTo>
                    <a:pt x="105418" y="170038"/>
                    <a:pt x="65037" y="88908"/>
                    <a:pt x="3760" y="23451"/>
                  </a:cubicBezTo>
                  <a:cubicBezTo>
                    <a:pt x="-1403" y="17919"/>
                    <a:pt x="-1219" y="9315"/>
                    <a:pt x="4128" y="4029"/>
                  </a:cubicBezTo>
                  <a:lnTo>
                    <a:pt x="4128" y="4029"/>
                  </a:lnTo>
                  <a:cubicBezTo>
                    <a:pt x="9721" y="-1503"/>
                    <a:pt x="18818" y="-1318"/>
                    <a:pt x="24165" y="4459"/>
                  </a:cubicBezTo>
                  <a:cubicBezTo>
                    <a:pt x="51024" y="33162"/>
                    <a:pt x="74134" y="64754"/>
                    <a:pt x="93125" y="98558"/>
                  </a:cubicBezTo>
                  <a:cubicBezTo>
                    <a:pt x="120046" y="146498"/>
                    <a:pt x="138731" y="198987"/>
                    <a:pt x="148257" y="254303"/>
                  </a:cubicBezTo>
                  <a:cubicBezTo>
                    <a:pt x="169584" y="377842"/>
                    <a:pt x="143402" y="502303"/>
                    <a:pt x="74441" y="606358"/>
                  </a:cubicBezTo>
                  <a:cubicBezTo>
                    <a:pt x="70077" y="612935"/>
                    <a:pt x="61104" y="614717"/>
                    <a:pt x="54589" y="610108"/>
                  </a:cubicBezTo>
                  <a:lnTo>
                    <a:pt x="54589" y="610108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784BBD45-52F1-4F05-BC1D-ADE451E502A3}"/>
                </a:ext>
              </a:extLst>
            </p:cNvPr>
            <p:cNvSpPr/>
            <p:nvPr/>
          </p:nvSpPr>
          <p:spPr>
            <a:xfrm>
              <a:off x="1795034" y="2939906"/>
              <a:ext cx="589886" cy="230220"/>
            </a:xfrm>
            <a:custGeom>
              <a:avLst/>
              <a:gdLst>
                <a:gd name="connsiteX0" fmla="*/ 588712 w 589886"/>
                <a:gd name="connsiteY0" fmla="*/ 52958 h 230220"/>
                <a:gd name="connsiteX1" fmla="*/ 570703 w 589886"/>
                <a:gd name="connsiteY1" fmla="*/ 60518 h 230220"/>
                <a:gd name="connsiteX2" fmla="*/ 231555 w 589886"/>
                <a:gd name="connsiteY2" fmla="*/ 60948 h 230220"/>
                <a:gd name="connsiteX3" fmla="*/ 25349 w 589886"/>
                <a:gd name="connsiteY3" fmla="*/ 224253 h 230220"/>
                <a:gd name="connsiteX4" fmla="*/ 6296 w 589886"/>
                <a:gd name="connsiteY4" fmla="*/ 227941 h 230220"/>
                <a:gd name="connsiteX5" fmla="*/ 6296 w 589886"/>
                <a:gd name="connsiteY5" fmla="*/ 227941 h 230220"/>
                <a:gd name="connsiteX6" fmla="*/ 2547 w 589886"/>
                <a:gd name="connsiteY6" fmla="*/ 208212 h 230220"/>
                <a:gd name="connsiteX7" fmla="*/ 80296 w 589886"/>
                <a:gd name="connsiteY7" fmla="*/ 121243 h 230220"/>
                <a:gd name="connsiteX8" fmla="*/ 221229 w 589886"/>
                <a:gd name="connsiteY8" fmla="*/ 35011 h 230220"/>
                <a:gd name="connsiteX9" fmla="*/ 580906 w 589886"/>
                <a:gd name="connsiteY9" fmla="*/ 34274 h 230220"/>
                <a:gd name="connsiteX10" fmla="*/ 588712 w 589886"/>
                <a:gd name="connsiteY10" fmla="*/ 52958 h 230220"/>
                <a:gd name="connsiteX11" fmla="*/ 588712 w 589886"/>
                <a:gd name="connsiteY11" fmla="*/ 52958 h 23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86" h="230220">
                  <a:moveTo>
                    <a:pt x="588712" y="52958"/>
                  </a:moveTo>
                  <a:cubicBezTo>
                    <a:pt x="585700" y="59904"/>
                    <a:pt x="577710" y="63284"/>
                    <a:pt x="570703" y="60518"/>
                  </a:cubicBezTo>
                  <a:cubicBezTo>
                    <a:pt x="465418" y="18908"/>
                    <a:pt x="344707" y="15774"/>
                    <a:pt x="231555" y="60948"/>
                  </a:cubicBezTo>
                  <a:cubicBezTo>
                    <a:pt x="147720" y="94445"/>
                    <a:pt x="76670" y="150745"/>
                    <a:pt x="25349" y="224253"/>
                  </a:cubicBezTo>
                  <a:cubicBezTo>
                    <a:pt x="21047" y="230461"/>
                    <a:pt x="12565" y="232059"/>
                    <a:pt x="6296" y="227941"/>
                  </a:cubicBezTo>
                  <a:lnTo>
                    <a:pt x="6296" y="227941"/>
                  </a:lnTo>
                  <a:cubicBezTo>
                    <a:pt x="-281" y="223639"/>
                    <a:pt x="-2001" y="214727"/>
                    <a:pt x="2547" y="208212"/>
                  </a:cubicBezTo>
                  <a:cubicBezTo>
                    <a:pt x="25042" y="175944"/>
                    <a:pt x="51163" y="146811"/>
                    <a:pt x="80296" y="121243"/>
                  </a:cubicBezTo>
                  <a:cubicBezTo>
                    <a:pt x="121599" y="84980"/>
                    <a:pt x="169109" y="55847"/>
                    <a:pt x="221229" y="35011"/>
                  </a:cubicBezTo>
                  <a:cubicBezTo>
                    <a:pt x="337639" y="-11454"/>
                    <a:pt x="464804" y="-11639"/>
                    <a:pt x="580906" y="34274"/>
                  </a:cubicBezTo>
                  <a:cubicBezTo>
                    <a:pt x="588343" y="37224"/>
                    <a:pt x="591908" y="45644"/>
                    <a:pt x="588712" y="52958"/>
                  </a:cubicBezTo>
                  <a:lnTo>
                    <a:pt x="588712" y="52958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B593042A-A84E-4450-BCA4-4EA52C4A0070}"/>
                </a:ext>
              </a:extLst>
            </p:cNvPr>
            <p:cNvSpPr/>
            <p:nvPr/>
          </p:nvSpPr>
          <p:spPr>
            <a:xfrm>
              <a:off x="1709301" y="3210744"/>
              <a:ext cx="204687" cy="599984"/>
            </a:xfrm>
            <a:custGeom>
              <a:avLst/>
              <a:gdLst>
                <a:gd name="connsiteX0" fmla="*/ 66338 w 204687"/>
                <a:gd name="connsiteY0" fmla="*/ 1540 h 599984"/>
                <a:gd name="connsiteX1" fmla="*/ 72668 w 204687"/>
                <a:gd name="connsiteY1" fmla="*/ 20040 h 599984"/>
                <a:gd name="connsiteX2" fmla="*/ 50357 w 204687"/>
                <a:gd name="connsiteY2" fmla="*/ 358451 h 599984"/>
                <a:gd name="connsiteX3" fmla="*/ 199465 w 204687"/>
                <a:gd name="connsiteY3" fmla="*/ 575167 h 599984"/>
                <a:gd name="connsiteX4" fmla="*/ 201862 w 204687"/>
                <a:gd name="connsiteY4" fmla="*/ 594466 h 599984"/>
                <a:gd name="connsiteX5" fmla="*/ 201862 w 204687"/>
                <a:gd name="connsiteY5" fmla="*/ 594466 h 599984"/>
                <a:gd name="connsiteX6" fmla="*/ 181948 w 204687"/>
                <a:gd name="connsiteY6" fmla="*/ 596863 h 599984"/>
                <a:gd name="connsiteX7" fmla="*/ 100449 w 204687"/>
                <a:gd name="connsiteY7" fmla="*/ 513459 h 599984"/>
                <a:gd name="connsiteX8" fmla="*/ 23867 w 204687"/>
                <a:gd name="connsiteY8" fmla="*/ 367056 h 599984"/>
                <a:gd name="connsiteX9" fmla="*/ 47284 w 204687"/>
                <a:gd name="connsiteY9" fmla="*/ 8117 h 599984"/>
                <a:gd name="connsiteX10" fmla="*/ 66338 w 204687"/>
                <a:gd name="connsiteY10" fmla="*/ 1540 h 599984"/>
                <a:gd name="connsiteX11" fmla="*/ 66338 w 204687"/>
                <a:gd name="connsiteY11" fmla="*/ 1540 h 59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4687" h="599984">
                  <a:moveTo>
                    <a:pt x="66338" y="1540"/>
                  </a:moveTo>
                  <a:cubicBezTo>
                    <a:pt x="73098" y="4982"/>
                    <a:pt x="75926" y="13157"/>
                    <a:pt x="72668" y="20040"/>
                  </a:cubicBezTo>
                  <a:cubicBezTo>
                    <a:pt x="24113" y="122313"/>
                    <a:pt x="12866" y="242472"/>
                    <a:pt x="50357" y="358451"/>
                  </a:cubicBezTo>
                  <a:cubicBezTo>
                    <a:pt x="78138" y="444375"/>
                    <a:pt x="129521" y="519052"/>
                    <a:pt x="199465" y="575167"/>
                  </a:cubicBezTo>
                  <a:cubicBezTo>
                    <a:pt x="205365" y="579899"/>
                    <a:pt x="206410" y="588443"/>
                    <a:pt x="201862" y="594466"/>
                  </a:cubicBezTo>
                  <a:lnTo>
                    <a:pt x="201862" y="594466"/>
                  </a:lnTo>
                  <a:cubicBezTo>
                    <a:pt x="197129" y="600735"/>
                    <a:pt x="188094" y="601841"/>
                    <a:pt x="181948" y="596863"/>
                  </a:cubicBezTo>
                  <a:cubicBezTo>
                    <a:pt x="151278" y="572217"/>
                    <a:pt x="123989" y="544251"/>
                    <a:pt x="100449" y="513459"/>
                  </a:cubicBezTo>
                  <a:cubicBezTo>
                    <a:pt x="67014" y="469759"/>
                    <a:pt x="41138" y="420466"/>
                    <a:pt x="23867" y="367056"/>
                  </a:cubicBezTo>
                  <a:cubicBezTo>
                    <a:pt x="-14670" y="247758"/>
                    <a:pt x="-6311" y="120900"/>
                    <a:pt x="47284" y="8117"/>
                  </a:cubicBezTo>
                  <a:cubicBezTo>
                    <a:pt x="50665" y="926"/>
                    <a:pt x="59269" y="-2086"/>
                    <a:pt x="66338" y="1540"/>
                  </a:cubicBezTo>
                  <a:lnTo>
                    <a:pt x="66338" y="1540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DA7BA1D0-5B99-46D5-8A91-0C397DB07DB7}"/>
                </a:ext>
              </a:extLst>
            </p:cNvPr>
            <p:cNvSpPr/>
            <p:nvPr/>
          </p:nvSpPr>
          <p:spPr>
            <a:xfrm>
              <a:off x="1797309" y="3028056"/>
              <a:ext cx="799405" cy="799464"/>
            </a:xfrm>
            <a:custGeom>
              <a:avLst/>
              <a:gdLst>
                <a:gd name="connsiteX0" fmla="*/ 399776 w 799405"/>
                <a:gd name="connsiteY0" fmla="*/ 799465 h 799464"/>
                <a:gd name="connsiteX1" fmla="*/ 266342 w 799405"/>
                <a:gd name="connsiteY1" fmla="*/ 776416 h 799464"/>
                <a:gd name="connsiteX2" fmla="*/ 39116 w 799405"/>
                <a:gd name="connsiteY2" fmla="*/ 571747 h 799464"/>
                <a:gd name="connsiteX3" fmla="*/ 23136 w 799405"/>
                <a:gd name="connsiteY3" fmla="*/ 266342 h 799464"/>
                <a:gd name="connsiteX4" fmla="*/ 227805 w 799405"/>
                <a:gd name="connsiteY4" fmla="*/ 39116 h 799464"/>
                <a:gd name="connsiteX5" fmla="*/ 533210 w 799405"/>
                <a:gd name="connsiteY5" fmla="*/ 23136 h 799464"/>
                <a:gd name="connsiteX6" fmla="*/ 799403 w 799405"/>
                <a:gd name="connsiteY6" fmla="*/ 391540 h 799464"/>
                <a:gd name="connsiteX7" fmla="*/ 787848 w 799405"/>
                <a:gd name="connsiteY7" fmla="*/ 403156 h 799464"/>
                <a:gd name="connsiteX8" fmla="*/ 787848 w 799405"/>
                <a:gd name="connsiteY8" fmla="*/ 403156 h 799464"/>
                <a:gd name="connsiteX9" fmla="*/ 776539 w 799405"/>
                <a:gd name="connsiteY9" fmla="*/ 391909 h 799464"/>
                <a:gd name="connsiteX10" fmla="*/ 525589 w 799405"/>
                <a:gd name="connsiteY10" fmla="*/ 44709 h 799464"/>
                <a:gd name="connsiteX11" fmla="*/ 237700 w 799405"/>
                <a:gd name="connsiteY11" fmla="*/ 59767 h 799464"/>
                <a:gd name="connsiteX12" fmla="*/ 44770 w 799405"/>
                <a:gd name="connsiteY12" fmla="*/ 274024 h 799464"/>
                <a:gd name="connsiteX13" fmla="*/ 274086 w 799405"/>
                <a:gd name="connsiteY13" fmla="*/ 754905 h 799464"/>
                <a:gd name="connsiteX14" fmla="*/ 489265 w 799405"/>
                <a:gd name="connsiteY14" fmla="*/ 765783 h 799464"/>
                <a:gd name="connsiteX15" fmla="*/ 503094 w 799405"/>
                <a:gd name="connsiteY15" fmla="*/ 773835 h 799464"/>
                <a:gd name="connsiteX16" fmla="*/ 503094 w 799405"/>
                <a:gd name="connsiteY16" fmla="*/ 773835 h 799464"/>
                <a:gd name="connsiteX17" fmla="*/ 494858 w 799405"/>
                <a:gd name="connsiteY17" fmla="*/ 787971 h 799464"/>
                <a:gd name="connsiteX18" fmla="*/ 399776 w 799405"/>
                <a:gd name="connsiteY18" fmla="*/ 799465 h 79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9405" h="799464">
                  <a:moveTo>
                    <a:pt x="399776" y="799465"/>
                  </a:moveTo>
                  <a:cubicBezTo>
                    <a:pt x="354724" y="799465"/>
                    <a:pt x="309734" y="791782"/>
                    <a:pt x="266342" y="776416"/>
                  </a:cubicBezTo>
                  <a:cubicBezTo>
                    <a:pt x="165728" y="740768"/>
                    <a:pt x="85028" y="668120"/>
                    <a:pt x="39116" y="571747"/>
                  </a:cubicBezTo>
                  <a:cubicBezTo>
                    <a:pt x="-6796" y="475436"/>
                    <a:pt x="-12512" y="366955"/>
                    <a:pt x="23136" y="266342"/>
                  </a:cubicBezTo>
                  <a:cubicBezTo>
                    <a:pt x="58784" y="165728"/>
                    <a:pt x="131432" y="85028"/>
                    <a:pt x="227805" y="39116"/>
                  </a:cubicBezTo>
                  <a:cubicBezTo>
                    <a:pt x="324116" y="-6796"/>
                    <a:pt x="432597" y="-12512"/>
                    <a:pt x="533210" y="23136"/>
                  </a:cubicBezTo>
                  <a:cubicBezTo>
                    <a:pt x="690246" y="78759"/>
                    <a:pt x="796023" y="225899"/>
                    <a:pt x="799403" y="391540"/>
                  </a:cubicBezTo>
                  <a:cubicBezTo>
                    <a:pt x="799526" y="397932"/>
                    <a:pt x="794302" y="403218"/>
                    <a:pt x="787848" y="403156"/>
                  </a:cubicBezTo>
                  <a:lnTo>
                    <a:pt x="787848" y="403156"/>
                  </a:lnTo>
                  <a:cubicBezTo>
                    <a:pt x="781641" y="403095"/>
                    <a:pt x="776662" y="398117"/>
                    <a:pt x="776539" y="391909"/>
                  </a:cubicBezTo>
                  <a:cubicBezTo>
                    <a:pt x="773282" y="235795"/>
                    <a:pt x="673652" y="97136"/>
                    <a:pt x="525589" y="44709"/>
                  </a:cubicBezTo>
                  <a:cubicBezTo>
                    <a:pt x="430753" y="11089"/>
                    <a:pt x="328480" y="16436"/>
                    <a:pt x="237700" y="59767"/>
                  </a:cubicBezTo>
                  <a:cubicBezTo>
                    <a:pt x="146859" y="103098"/>
                    <a:pt x="78329" y="179188"/>
                    <a:pt x="44770" y="274024"/>
                  </a:cubicBezTo>
                  <a:cubicBezTo>
                    <a:pt x="-24559" y="469843"/>
                    <a:pt x="78267" y="685514"/>
                    <a:pt x="274086" y="754905"/>
                  </a:cubicBezTo>
                  <a:cubicBezTo>
                    <a:pt x="343784" y="779612"/>
                    <a:pt x="417969" y="783300"/>
                    <a:pt x="489265" y="765783"/>
                  </a:cubicBezTo>
                  <a:cubicBezTo>
                    <a:pt x="495288" y="764308"/>
                    <a:pt x="501434" y="767812"/>
                    <a:pt x="503094" y="773835"/>
                  </a:cubicBezTo>
                  <a:lnTo>
                    <a:pt x="503094" y="773835"/>
                  </a:lnTo>
                  <a:cubicBezTo>
                    <a:pt x="504815" y="780043"/>
                    <a:pt x="501127" y="786435"/>
                    <a:pt x="494858" y="787971"/>
                  </a:cubicBezTo>
                  <a:cubicBezTo>
                    <a:pt x="463451" y="795592"/>
                    <a:pt x="431552" y="799465"/>
                    <a:pt x="399776" y="799465"/>
                  </a:cubicBezTo>
                  <a:close/>
                </a:path>
              </a:pathLst>
            </a:custGeom>
            <a:solidFill>
              <a:srgbClr val="DABC00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6403E269-E817-4C0B-B4A1-D71257E5F531}"/>
                </a:ext>
              </a:extLst>
            </p:cNvPr>
            <p:cNvSpPr/>
            <p:nvPr/>
          </p:nvSpPr>
          <p:spPr>
            <a:xfrm>
              <a:off x="3418286" y="896758"/>
              <a:ext cx="8042748" cy="976879"/>
            </a:xfrm>
            <a:custGeom>
              <a:avLst/>
              <a:gdLst>
                <a:gd name="connsiteX0" fmla="*/ 7918717 w 8042748"/>
                <a:gd name="connsiteY0" fmla="*/ 6146 h 976879"/>
                <a:gd name="connsiteX1" fmla="*/ 8036602 w 8042748"/>
                <a:gd name="connsiteY1" fmla="*/ 124031 h 976879"/>
                <a:gd name="connsiteX2" fmla="*/ 8036602 w 8042748"/>
                <a:gd name="connsiteY2" fmla="*/ 852911 h 976879"/>
                <a:gd name="connsiteX3" fmla="*/ 7918717 w 8042748"/>
                <a:gd name="connsiteY3" fmla="*/ 970795 h 976879"/>
                <a:gd name="connsiteX4" fmla="*/ 6568 w 8042748"/>
                <a:gd name="connsiteY4" fmla="*/ 970795 h 976879"/>
                <a:gd name="connsiteX5" fmla="*/ 6137 w 8042748"/>
                <a:gd name="connsiteY5" fmla="*/ 970426 h 976879"/>
                <a:gd name="connsiteX6" fmla="*/ 6445 w 8042748"/>
                <a:gd name="connsiteY6" fmla="*/ 969750 h 976879"/>
                <a:gd name="connsiteX7" fmla="*/ 298144 w 8042748"/>
                <a:gd name="connsiteY7" fmla="*/ 487825 h 976879"/>
                <a:gd name="connsiteX8" fmla="*/ 6813 w 8042748"/>
                <a:gd name="connsiteY8" fmla="*/ 6208 h 976879"/>
                <a:gd name="connsiteX9" fmla="*/ 7918717 w 8042748"/>
                <a:gd name="connsiteY9" fmla="*/ 6208 h 976879"/>
                <a:gd name="connsiteX10" fmla="*/ 7918717 w 8042748"/>
                <a:gd name="connsiteY10" fmla="*/ 0 h 976879"/>
                <a:gd name="connsiteX11" fmla="*/ 6813 w 8042748"/>
                <a:gd name="connsiteY11" fmla="*/ 0 h 976879"/>
                <a:gd name="connsiteX12" fmla="*/ 4048 w 8042748"/>
                <a:gd name="connsiteY12" fmla="*/ 11493 h 976879"/>
                <a:gd name="connsiteX13" fmla="*/ 291998 w 8042748"/>
                <a:gd name="connsiteY13" fmla="*/ 487764 h 976879"/>
                <a:gd name="connsiteX14" fmla="*/ 3617 w 8042748"/>
                <a:gd name="connsiteY14" fmla="*/ 964280 h 976879"/>
                <a:gd name="connsiteX15" fmla="*/ 6568 w 8042748"/>
                <a:gd name="connsiteY15" fmla="*/ 976880 h 976879"/>
                <a:gd name="connsiteX16" fmla="*/ 6813 w 8042748"/>
                <a:gd name="connsiteY16" fmla="*/ 976880 h 976879"/>
                <a:gd name="connsiteX17" fmla="*/ 7918717 w 8042748"/>
                <a:gd name="connsiteY17" fmla="*/ 976880 h 976879"/>
                <a:gd name="connsiteX18" fmla="*/ 8042749 w 8042748"/>
                <a:gd name="connsiteY18" fmla="*/ 852849 h 976879"/>
                <a:gd name="connsiteX19" fmla="*/ 8042749 w 8042748"/>
                <a:gd name="connsiteY19" fmla="*/ 124031 h 976879"/>
                <a:gd name="connsiteX20" fmla="*/ 7918717 w 8042748"/>
                <a:gd name="connsiteY20" fmla="*/ 0 h 976879"/>
                <a:gd name="connsiteX21" fmla="*/ 7918717 w 8042748"/>
                <a:gd name="connsiteY21" fmla="*/ 0 h 97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42748" h="976879">
                  <a:moveTo>
                    <a:pt x="7918717" y="6146"/>
                  </a:moveTo>
                  <a:cubicBezTo>
                    <a:pt x="7983745" y="6146"/>
                    <a:pt x="8036602" y="59004"/>
                    <a:pt x="8036602" y="124031"/>
                  </a:cubicBezTo>
                  <a:lnTo>
                    <a:pt x="8036602" y="852911"/>
                  </a:lnTo>
                  <a:cubicBezTo>
                    <a:pt x="8036602" y="917938"/>
                    <a:pt x="7983745" y="970795"/>
                    <a:pt x="7918717" y="970795"/>
                  </a:cubicBezTo>
                  <a:lnTo>
                    <a:pt x="6568" y="970795"/>
                  </a:lnTo>
                  <a:cubicBezTo>
                    <a:pt x="6322" y="970795"/>
                    <a:pt x="6260" y="970795"/>
                    <a:pt x="6137" y="970426"/>
                  </a:cubicBezTo>
                  <a:cubicBezTo>
                    <a:pt x="6014" y="969996"/>
                    <a:pt x="6260" y="969873"/>
                    <a:pt x="6445" y="969750"/>
                  </a:cubicBezTo>
                  <a:cubicBezTo>
                    <a:pt x="186344" y="875406"/>
                    <a:pt x="298144" y="690774"/>
                    <a:pt x="298144" y="487825"/>
                  </a:cubicBezTo>
                  <a:cubicBezTo>
                    <a:pt x="298144" y="285062"/>
                    <a:pt x="186529" y="100491"/>
                    <a:pt x="6813" y="6208"/>
                  </a:cubicBezTo>
                  <a:lnTo>
                    <a:pt x="7918717" y="6208"/>
                  </a:lnTo>
                  <a:moveTo>
                    <a:pt x="7918717" y="0"/>
                  </a:moveTo>
                  <a:lnTo>
                    <a:pt x="6813" y="0"/>
                  </a:lnTo>
                  <a:cubicBezTo>
                    <a:pt x="421" y="0"/>
                    <a:pt x="-1607" y="8543"/>
                    <a:pt x="4048" y="11493"/>
                  </a:cubicBezTo>
                  <a:cubicBezTo>
                    <a:pt x="175220" y="101474"/>
                    <a:pt x="291998" y="281005"/>
                    <a:pt x="291998" y="487764"/>
                  </a:cubicBezTo>
                  <a:cubicBezTo>
                    <a:pt x="291998" y="694769"/>
                    <a:pt x="175035" y="874423"/>
                    <a:pt x="3617" y="964280"/>
                  </a:cubicBezTo>
                  <a:cubicBezTo>
                    <a:pt x="-2529" y="967476"/>
                    <a:pt x="-378" y="976880"/>
                    <a:pt x="6568" y="976880"/>
                  </a:cubicBezTo>
                  <a:cubicBezTo>
                    <a:pt x="6629" y="976880"/>
                    <a:pt x="6752" y="976880"/>
                    <a:pt x="6813" y="976880"/>
                  </a:cubicBezTo>
                  <a:lnTo>
                    <a:pt x="7918717" y="976880"/>
                  </a:lnTo>
                  <a:cubicBezTo>
                    <a:pt x="7986940" y="976880"/>
                    <a:pt x="8042749" y="921072"/>
                    <a:pt x="8042749" y="852849"/>
                  </a:cubicBezTo>
                  <a:lnTo>
                    <a:pt x="8042749" y="124031"/>
                  </a:lnTo>
                  <a:cubicBezTo>
                    <a:pt x="8042749" y="55808"/>
                    <a:pt x="7986940" y="0"/>
                    <a:pt x="7918717" y="0"/>
                  </a:cubicBezTo>
                  <a:lnTo>
                    <a:pt x="7918717" y="0"/>
                  </a:lnTo>
                  <a:close/>
                </a:path>
              </a:pathLst>
            </a:custGeom>
            <a:solidFill>
              <a:srgbClr val="919191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EE4DB576-E48A-4E85-B679-E9F308177BF5}"/>
                </a:ext>
              </a:extLst>
            </p:cNvPr>
            <p:cNvSpPr/>
            <p:nvPr/>
          </p:nvSpPr>
          <p:spPr>
            <a:xfrm>
              <a:off x="2924376" y="1918382"/>
              <a:ext cx="8042748" cy="976879"/>
            </a:xfrm>
            <a:custGeom>
              <a:avLst/>
              <a:gdLst>
                <a:gd name="connsiteX0" fmla="*/ 7918718 w 8042748"/>
                <a:gd name="connsiteY0" fmla="*/ 6146 h 976879"/>
                <a:gd name="connsiteX1" fmla="*/ 8036602 w 8042748"/>
                <a:gd name="connsiteY1" fmla="*/ 124031 h 976879"/>
                <a:gd name="connsiteX2" fmla="*/ 8036602 w 8042748"/>
                <a:gd name="connsiteY2" fmla="*/ 852911 h 976879"/>
                <a:gd name="connsiteX3" fmla="*/ 7918718 w 8042748"/>
                <a:gd name="connsiteY3" fmla="*/ 970795 h 976879"/>
                <a:gd name="connsiteX4" fmla="*/ 6568 w 8042748"/>
                <a:gd name="connsiteY4" fmla="*/ 970795 h 976879"/>
                <a:gd name="connsiteX5" fmla="*/ 6137 w 8042748"/>
                <a:gd name="connsiteY5" fmla="*/ 970426 h 976879"/>
                <a:gd name="connsiteX6" fmla="*/ 6445 w 8042748"/>
                <a:gd name="connsiteY6" fmla="*/ 969750 h 976879"/>
                <a:gd name="connsiteX7" fmla="*/ 298144 w 8042748"/>
                <a:gd name="connsiteY7" fmla="*/ 487825 h 976879"/>
                <a:gd name="connsiteX8" fmla="*/ 6813 w 8042748"/>
                <a:gd name="connsiteY8" fmla="*/ 6208 h 976879"/>
                <a:gd name="connsiteX9" fmla="*/ 7918718 w 8042748"/>
                <a:gd name="connsiteY9" fmla="*/ 6208 h 976879"/>
                <a:gd name="connsiteX10" fmla="*/ 7918718 w 8042748"/>
                <a:gd name="connsiteY10" fmla="*/ 0 h 976879"/>
                <a:gd name="connsiteX11" fmla="*/ 6813 w 8042748"/>
                <a:gd name="connsiteY11" fmla="*/ 0 h 976879"/>
                <a:gd name="connsiteX12" fmla="*/ 4048 w 8042748"/>
                <a:gd name="connsiteY12" fmla="*/ 11493 h 976879"/>
                <a:gd name="connsiteX13" fmla="*/ 291998 w 8042748"/>
                <a:gd name="connsiteY13" fmla="*/ 487764 h 976879"/>
                <a:gd name="connsiteX14" fmla="*/ 3617 w 8042748"/>
                <a:gd name="connsiteY14" fmla="*/ 964280 h 976879"/>
                <a:gd name="connsiteX15" fmla="*/ 6568 w 8042748"/>
                <a:gd name="connsiteY15" fmla="*/ 976880 h 976879"/>
                <a:gd name="connsiteX16" fmla="*/ 6813 w 8042748"/>
                <a:gd name="connsiteY16" fmla="*/ 976880 h 976879"/>
                <a:gd name="connsiteX17" fmla="*/ 7918718 w 8042748"/>
                <a:gd name="connsiteY17" fmla="*/ 976880 h 976879"/>
                <a:gd name="connsiteX18" fmla="*/ 8042749 w 8042748"/>
                <a:gd name="connsiteY18" fmla="*/ 852849 h 976879"/>
                <a:gd name="connsiteX19" fmla="*/ 8042749 w 8042748"/>
                <a:gd name="connsiteY19" fmla="*/ 123969 h 976879"/>
                <a:gd name="connsiteX20" fmla="*/ 7918718 w 8042748"/>
                <a:gd name="connsiteY20" fmla="*/ 0 h 976879"/>
                <a:gd name="connsiteX21" fmla="*/ 7918718 w 8042748"/>
                <a:gd name="connsiteY21" fmla="*/ 0 h 97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42748" h="976879">
                  <a:moveTo>
                    <a:pt x="7918718" y="6146"/>
                  </a:moveTo>
                  <a:cubicBezTo>
                    <a:pt x="7983744" y="6146"/>
                    <a:pt x="8036602" y="59004"/>
                    <a:pt x="8036602" y="124031"/>
                  </a:cubicBezTo>
                  <a:lnTo>
                    <a:pt x="8036602" y="852911"/>
                  </a:lnTo>
                  <a:cubicBezTo>
                    <a:pt x="8036602" y="917938"/>
                    <a:pt x="7983744" y="970795"/>
                    <a:pt x="7918718" y="970795"/>
                  </a:cubicBezTo>
                  <a:lnTo>
                    <a:pt x="6568" y="970795"/>
                  </a:lnTo>
                  <a:cubicBezTo>
                    <a:pt x="6322" y="970795"/>
                    <a:pt x="6260" y="970795"/>
                    <a:pt x="6137" y="970426"/>
                  </a:cubicBezTo>
                  <a:cubicBezTo>
                    <a:pt x="6015" y="969996"/>
                    <a:pt x="6260" y="969873"/>
                    <a:pt x="6445" y="969750"/>
                  </a:cubicBezTo>
                  <a:cubicBezTo>
                    <a:pt x="186345" y="875406"/>
                    <a:pt x="298144" y="690773"/>
                    <a:pt x="298144" y="487825"/>
                  </a:cubicBezTo>
                  <a:cubicBezTo>
                    <a:pt x="298144" y="285062"/>
                    <a:pt x="186529" y="100491"/>
                    <a:pt x="6813" y="6208"/>
                  </a:cubicBezTo>
                  <a:lnTo>
                    <a:pt x="7918718" y="6208"/>
                  </a:lnTo>
                  <a:moveTo>
                    <a:pt x="7918718" y="0"/>
                  </a:moveTo>
                  <a:lnTo>
                    <a:pt x="6813" y="0"/>
                  </a:lnTo>
                  <a:cubicBezTo>
                    <a:pt x="421" y="0"/>
                    <a:pt x="-1607" y="8543"/>
                    <a:pt x="4048" y="11493"/>
                  </a:cubicBezTo>
                  <a:cubicBezTo>
                    <a:pt x="175220" y="101474"/>
                    <a:pt x="291998" y="281005"/>
                    <a:pt x="291998" y="487764"/>
                  </a:cubicBezTo>
                  <a:cubicBezTo>
                    <a:pt x="291998" y="694769"/>
                    <a:pt x="175036" y="874422"/>
                    <a:pt x="3617" y="964280"/>
                  </a:cubicBezTo>
                  <a:cubicBezTo>
                    <a:pt x="-2529" y="967476"/>
                    <a:pt x="-378" y="976880"/>
                    <a:pt x="6568" y="976880"/>
                  </a:cubicBezTo>
                  <a:cubicBezTo>
                    <a:pt x="6629" y="976880"/>
                    <a:pt x="6752" y="976880"/>
                    <a:pt x="6813" y="976880"/>
                  </a:cubicBezTo>
                  <a:lnTo>
                    <a:pt x="7918718" y="976880"/>
                  </a:lnTo>
                  <a:cubicBezTo>
                    <a:pt x="7986940" y="976880"/>
                    <a:pt x="8042749" y="921072"/>
                    <a:pt x="8042749" y="852849"/>
                  </a:cubicBezTo>
                  <a:lnTo>
                    <a:pt x="8042749" y="123969"/>
                  </a:lnTo>
                  <a:cubicBezTo>
                    <a:pt x="8042749" y="55808"/>
                    <a:pt x="7986940" y="0"/>
                    <a:pt x="7918718" y="0"/>
                  </a:cubicBezTo>
                  <a:lnTo>
                    <a:pt x="7918718" y="0"/>
                  </a:lnTo>
                  <a:close/>
                </a:path>
              </a:pathLst>
            </a:custGeom>
            <a:solidFill>
              <a:srgbClr val="919191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21C73E4A-A1AA-499A-957E-BC1B99F34A48}"/>
                </a:ext>
              </a:extLst>
            </p:cNvPr>
            <p:cNvSpPr/>
            <p:nvPr/>
          </p:nvSpPr>
          <p:spPr>
            <a:xfrm>
              <a:off x="2436612" y="2939945"/>
              <a:ext cx="8042748" cy="976879"/>
            </a:xfrm>
            <a:custGeom>
              <a:avLst/>
              <a:gdLst>
                <a:gd name="connsiteX0" fmla="*/ 7918718 w 8042748"/>
                <a:gd name="connsiteY0" fmla="*/ 6146 h 976879"/>
                <a:gd name="connsiteX1" fmla="*/ 8036602 w 8042748"/>
                <a:gd name="connsiteY1" fmla="*/ 124031 h 976879"/>
                <a:gd name="connsiteX2" fmla="*/ 8036602 w 8042748"/>
                <a:gd name="connsiteY2" fmla="*/ 852911 h 976879"/>
                <a:gd name="connsiteX3" fmla="*/ 7918718 w 8042748"/>
                <a:gd name="connsiteY3" fmla="*/ 970795 h 976879"/>
                <a:gd name="connsiteX4" fmla="*/ 6568 w 8042748"/>
                <a:gd name="connsiteY4" fmla="*/ 970795 h 976879"/>
                <a:gd name="connsiteX5" fmla="*/ 6137 w 8042748"/>
                <a:gd name="connsiteY5" fmla="*/ 970427 h 976879"/>
                <a:gd name="connsiteX6" fmla="*/ 6445 w 8042748"/>
                <a:gd name="connsiteY6" fmla="*/ 969750 h 976879"/>
                <a:gd name="connsiteX7" fmla="*/ 298144 w 8042748"/>
                <a:gd name="connsiteY7" fmla="*/ 487764 h 976879"/>
                <a:gd name="connsiteX8" fmla="*/ 6813 w 8042748"/>
                <a:gd name="connsiteY8" fmla="*/ 6146 h 976879"/>
                <a:gd name="connsiteX9" fmla="*/ 7918718 w 8042748"/>
                <a:gd name="connsiteY9" fmla="*/ 6146 h 976879"/>
                <a:gd name="connsiteX10" fmla="*/ 7918718 w 8042748"/>
                <a:gd name="connsiteY10" fmla="*/ 0 h 976879"/>
                <a:gd name="connsiteX11" fmla="*/ 6813 w 8042748"/>
                <a:gd name="connsiteY11" fmla="*/ 0 h 976879"/>
                <a:gd name="connsiteX12" fmla="*/ 4048 w 8042748"/>
                <a:gd name="connsiteY12" fmla="*/ 11493 h 976879"/>
                <a:gd name="connsiteX13" fmla="*/ 291998 w 8042748"/>
                <a:gd name="connsiteY13" fmla="*/ 487764 h 976879"/>
                <a:gd name="connsiteX14" fmla="*/ 3617 w 8042748"/>
                <a:gd name="connsiteY14" fmla="*/ 964280 h 976879"/>
                <a:gd name="connsiteX15" fmla="*/ 6568 w 8042748"/>
                <a:gd name="connsiteY15" fmla="*/ 976880 h 976879"/>
                <a:gd name="connsiteX16" fmla="*/ 6813 w 8042748"/>
                <a:gd name="connsiteY16" fmla="*/ 976880 h 976879"/>
                <a:gd name="connsiteX17" fmla="*/ 7918718 w 8042748"/>
                <a:gd name="connsiteY17" fmla="*/ 976880 h 976879"/>
                <a:gd name="connsiteX18" fmla="*/ 8042749 w 8042748"/>
                <a:gd name="connsiteY18" fmla="*/ 852849 h 976879"/>
                <a:gd name="connsiteX19" fmla="*/ 8042749 w 8042748"/>
                <a:gd name="connsiteY19" fmla="*/ 124031 h 976879"/>
                <a:gd name="connsiteX20" fmla="*/ 7918718 w 8042748"/>
                <a:gd name="connsiteY20" fmla="*/ 0 h 976879"/>
                <a:gd name="connsiteX21" fmla="*/ 7918718 w 8042748"/>
                <a:gd name="connsiteY21" fmla="*/ 0 h 97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42748" h="976879">
                  <a:moveTo>
                    <a:pt x="7918718" y="6146"/>
                  </a:moveTo>
                  <a:cubicBezTo>
                    <a:pt x="7983744" y="6146"/>
                    <a:pt x="8036602" y="59004"/>
                    <a:pt x="8036602" y="124031"/>
                  </a:cubicBezTo>
                  <a:lnTo>
                    <a:pt x="8036602" y="852911"/>
                  </a:lnTo>
                  <a:cubicBezTo>
                    <a:pt x="8036602" y="917938"/>
                    <a:pt x="7983744" y="970795"/>
                    <a:pt x="7918718" y="970795"/>
                  </a:cubicBezTo>
                  <a:lnTo>
                    <a:pt x="6568" y="970795"/>
                  </a:lnTo>
                  <a:cubicBezTo>
                    <a:pt x="6322" y="970795"/>
                    <a:pt x="6260" y="970795"/>
                    <a:pt x="6137" y="970427"/>
                  </a:cubicBezTo>
                  <a:cubicBezTo>
                    <a:pt x="6014" y="969996"/>
                    <a:pt x="6260" y="969873"/>
                    <a:pt x="6445" y="969750"/>
                  </a:cubicBezTo>
                  <a:cubicBezTo>
                    <a:pt x="186344" y="875406"/>
                    <a:pt x="298144" y="690712"/>
                    <a:pt x="298144" y="487764"/>
                  </a:cubicBezTo>
                  <a:cubicBezTo>
                    <a:pt x="298144" y="285000"/>
                    <a:pt x="186529" y="100429"/>
                    <a:pt x="6813" y="6146"/>
                  </a:cubicBezTo>
                  <a:lnTo>
                    <a:pt x="7918718" y="6146"/>
                  </a:lnTo>
                  <a:moveTo>
                    <a:pt x="7918718" y="0"/>
                  </a:moveTo>
                  <a:lnTo>
                    <a:pt x="6813" y="0"/>
                  </a:lnTo>
                  <a:cubicBezTo>
                    <a:pt x="421" y="0"/>
                    <a:pt x="-1607" y="8543"/>
                    <a:pt x="4048" y="11493"/>
                  </a:cubicBezTo>
                  <a:cubicBezTo>
                    <a:pt x="175220" y="101474"/>
                    <a:pt x="291998" y="281005"/>
                    <a:pt x="291998" y="487764"/>
                  </a:cubicBezTo>
                  <a:cubicBezTo>
                    <a:pt x="291998" y="694769"/>
                    <a:pt x="175035" y="874423"/>
                    <a:pt x="3617" y="964280"/>
                  </a:cubicBezTo>
                  <a:cubicBezTo>
                    <a:pt x="-2529" y="967476"/>
                    <a:pt x="-378" y="976880"/>
                    <a:pt x="6568" y="976880"/>
                  </a:cubicBezTo>
                  <a:cubicBezTo>
                    <a:pt x="6629" y="976880"/>
                    <a:pt x="6752" y="976880"/>
                    <a:pt x="6813" y="976880"/>
                  </a:cubicBezTo>
                  <a:lnTo>
                    <a:pt x="7918718" y="976880"/>
                  </a:lnTo>
                  <a:cubicBezTo>
                    <a:pt x="7986941" y="976880"/>
                    <a:pt x="8042749" y="921072"/>
                    <a:pt x="8042749" y="852849"/>
                  </a:cubicBezTo>
                  <a:lnTo>
                    <a:pt x="8042749" y="124031"/>
                  </a:lnTo>
                  <a:cubicBezTo>
                    <a:pt x="8042749" y="55808"/>
                    <a:pt x="7986941" y="0"/>
                    <a:pt x="7918718" y="0"/>
                  </a:cubicBezTo>
                  <a:lnTo>
                    <a:pt x="7918718" y="0"/>
                  </a:lnTo>
                  <a:close/>
                </a:path>
              </a:pathLst>
            </a:custGeom>
            <a:solidFill>
              <a:srgbClr val="919191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6D0119A3-D69A-4279-8F27-B4AFB3336C3B}"/>
                </a:ext>
              </a:extLst>
            </p:cNvPr>
            <p:cNvSpPr/>
            <p:nvPr/>
          </p:nvSpPr>
          <p:spPr>
            <a:xfrm>
              <a:off x="1948848" y="3962184"/>
              <a:ext cx="8042747" cy="976879"/>
            </a:xfrm>
            <a:custGeom>
              <a:avLst/>
              <a:gdLst>
                <a:gd name="connsiteX0" fmla="*/ 7918718 w 8042747"/>
                <a:gd name="connsiteY0" fmla="*/ 6146 h 976879"/>
                <a:gd name="connsiteX1" fmla="*/ 8036602 w 8042747"/>
                <a:gd name="connsiteY1" fmla="*/ 124031 h 976879"/>
                <a:gd name="connsiteX2" fmla="*/ 8036602 w 8042747"/>
                <a:gd name="connsiteY2" fmla="*/ 852911 h 976879"/>
                <a:gd name="connsiteX3" fmla="*/ 7918718 w 8042747"/>
                <a:gd name="connsiteY3" fmla="*/ 970795 h 976879"/>
                <a:gd name="connsiteX4" fmla="*/ 6568 w 8042747"/>
                <a:gd name="connsiteY4" fmla="*/ 970795 h 976879"/>
                <a:gd name="connsiteX5" fmla="*/ 6137 w 8042747"/>
                <a:gd name="connsiteY5" fmla="*/ 970427 h 976879"/>
                <a:gd name="connsiteX6" fmla="*/ 6445 w 8042747"/>
                <a:gd name="connsiteY6" fmla="*/ 969751 h 976879"/>
                <a:gd name="connsiteX7" fmla="*/ 298144 w 8042747"/>
                <a:gd name="connsiteY7" fmla="*/ 487825 h 976879"/>
                <a:gd name="connsiteX8" fmla="*/ 6813 w 8042747"/>
                <a:gd name="connsiteY8" fmla="*/ 6208 h 976879"/>
                <a:gd name="connsiteX9" fmla="*/ 7918718 w 8042747"/>
                <a:gd name="connsiteY9" fmla="*/ 6208 h 976879"/>
                <a:gd name="connsiteX10" fmla="*/ 7918718 w 8042747"/>
                <a:gd name="connsiteY10" fmla="*/ 0 h 976879"/>
                <a:gd name="connsiteX11" fmla="*/ 6813 w 8042747"/>
                <a:gd name="connsiteY11" fmla="*/ 0 h 976879"/>
                <a:gd name="connsiteX12" fmla="*/ 4048 w 8042747"/>
                <a:gd name="connsiteY12" fmla="*/ 11493 h 976879"/>
                <a:gd name="connsiteX13" fmla="*/ 291998 w 8042747"/>
                <a:gd name="connsiteY13" fmla="*/ 487764 h 976879"/>
                <a:gd name="connsiteX14" fmla="*/ 3617 w 8042747"/>
                <a:gd name="connsiteY14" fmla="*/ 964280 h 976879"/>
                <a:gd name="connsiteX15" fmla="*/ 6568 w 8042747"/>
                <a:gd name="connsiteY15" fmla="*/ 976880 h 976879"/>
                <a:gd name="connsiteX16" fmla="*/ 6813 w 8042747"/>
                <a:gd name="connsiteY16" fmla="*/ 976880 h 976879"/>
                <a:gd name="connsiteX17" fmla="*/ 7918718 w 8042747"/>
                <a:gd name="connsiteY17" fmla="*/ 976880 h 976879"/>
                <a:gd name="connsiteX18" fmla="*/ 8042748 w 8042747"/>
                <a:gd name="connsiteY18" fmla="*/ 852849 h 976879"/>
                <a:gd name="connsiteX19" fmla="*/ 8042748 w 8042747"/>
                <a:gd name="connsiteY19" fmla="*/ 124031 h 976879"/>
                <a:gd name="connsiteX20" fmla="*/ 7918718 w 8042747"/>
                <a:gd name="connsiteY20" fmla="*/ 0 h 976879"/>
                <a:gd name="connsiteX21" fmla="*/ 7918718 w 8042747"/>
                <a:gd name="connsiteY21" fmla="*/ 0 h 97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42747" h="976879">
                  <a:moveTo>
                    <a:pt x="7918718" y="6146"/>
                  </a:moveTo>
                  <a:cubicBezTo>
                    <a:pt x="7983745" y="6146"/>
                    <a:pt x="8036602" y="59004"/>
                    <a:pt x="8036602" y="124031"/>
                  </a:cubicBezTo>
                  <a:lnTo>
                    <a:pt x="8036602" y="852911"/>
                  </a:lnTo>
                  <a:cubicBezTo>
                    <a:pt x="8036602" y="917938"/>
                    <a:pt x="7983745" y="970795"/>
                    <a:pt x="7918718" y="970795"/>
                  </a:cubicBezTo>
                  <a:lnTo>
                    <a:pt x="6568" y="970795"/>
                  </a:lnTo>
                  <a:cubicBezTo>
                    <a:pt x="6322" y="970795"/>
                    <a:pt x="6260" y="970795"/>
                    <a:pt x="6137" y="970427"/>
                  </a:cubicBezTo>
                  <a:cubicBezTo>
                    <a:pt x="6014" y="969996"/>
                    <a:pt x="6260" y="969873"/>
                    <a:pt x="6445" y="969751"/>
                  </a:cubicBezTo>
                  <a:cubicBezTo>
                    <a:pt x="186345" y="875406"/>
                    <a:pt x="298144" y="690774"/>
                    <a:pt x="298144" y="487825"/>
                  </a:cubicBezTo>
                  <a:cubicBezTo>
                    <a:pt x="298144" y="285062"/>
                    <a:pt x="186529" y="100491"/>
                    <a:pt x="6813" y="6208"/>
                  </a:cubicBezTo>
                  <a:lnTo>
                    <a:pt x="7918718" y="6208"/>
                  </a:lnTo>
                  <a:moveTo>
                    <a:pt x="7918718" y="0"/>
                  </a:moveTo>
                  <a:lnTo>
                    <a:pt x="6813" y="0"/>
                  </a:lnTo>
                  <a:cubicBezTo>
                    <a:pt x="421" y="0"/>
                    <a:pt x="-1607" y="8543"/>
                    <a:pt x="4048" y="11493"/>
                  </a:cubicBezTo>
                  <a:cubicBezTo>
                    <a:pt x="175220" y="101474"/>
                    <a:pt x="291998" y="281005"/>
                    <a:pt x="291998" y="487764"/>
                  </a:cubicBezTo>
                  <a:cubicBezTo>
                    <a:pt x="291998" y="694768"/>
                    <a:pt x="175035" y="874423"/>
                    <a:pt x="3617" y="964280"/>
                  </a:cubicBezTo>
                  <a:cubicBezTo>
                    <a:pt x="-2529" y="967476"/>
                    <a:pt x="-378" y="976880"/>
                    <a:pt x="6568" y="976880"/>
                  </a:cubicBezTo>
                  <a:cubicBezTo>
                    <a:pt x="6629" y="976880"/>
                    <a:pt x="6752" y="976880"/>
                    <a:pt x="6813" y="976880"/>
                  </a:cubicBezTo>
                  <a:lnTo>
                    <a:pt x="7918718" y="976880"/>
                  </a:lnTo>
                  <a:cubicBezTo>
                    <a:pt x="7986941" y="976880"/>
                    <a:pt x="8042748" y="921072"/>
                    <a:pt x="8042748" y="852849"/>
                  </a:cubicBezTo>
                  <a:lnTo>
                    <a:pt x="8042748" y="124031"/>
                  </a:lnTo>
                  <a:cubicBezTo>
                    <a:pt x="8042748" y="55808"/>
                    <a:pt x="7986941" y="0"/>
                    <a:pt x="7918718" y="0"/>
                  </a:cubicBezTo>
                  <a:lnTo>
                    <a:pt x="7918718" y="0"/>
                  </a:lnTo>
                  <a:close/>
                </a:path>
              </a:pathLst>
            </a:custGeom>
            <a:solidFill>
              <a:srgbClr val="919191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6258018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07052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5961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8CEBA1-1B8C-4BF0-B0C8-539D4AA4053D}" type="datetimeFigureOut">
              <a:rPr lang="pt-BR" smtClean="0"/>
              <a:t>28/06/2022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3C92-772D-4E6D-B9C7-FE9A9B9638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87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1117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Bras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em preto e branco&#10;&#10;Descrição gerada automaticamente">
            <a:extLst>
              <a:ext uri="{FF2B5EF4-FFF2-40B4-BE49-F238E27FC236}">
                <a16:creationId xmlns:a16="http://schemas.microsoft.com/office/drawing/2014/main" id="{454F4864-E4D4-409B-ABA1-0B9C657CE2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3" y="0"/>
            <a:ext cx="12192000" cy="6858000"/>
          </a:xfrm>
          <a:prstGeom prst="rect">
            <a:avLst/>
          </a:prstGeom>
        </p:spPr>
      </p:pic>
      <p:sp>
        <p:nvSpPr>
          <p:cNvPr id="4" name="Rectangle 65">
            <a:extLst>
              <a:ext uri="{FF2B5EF4-FFF2-40B4-BE49-F238E27FC236}">
                <a16:creationId xmlns:a16="http://schemas.microsoft.com/office/drawing/2014/main" id="{B5995BDA-E02C-4C79-92E3-35BAFB41DA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04957" y="5797756"/>
            <a:ext cx="602601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91" tIns="47547" rIns="95091" bIns="47547" anchor="b"/>
          <a:lstStyle/>
          <a:p>
            <a:pPr algn="r" defTabSz="1138954" eaLnBrk="0" hangingPunct="0">
              <a:defRPr/>
            </a:pPr>
            <a:fld id="{CB7BA837-C18A-476A-A5C1-63B3877EE586}" type="slidenum">
              <a:rPr lang="pt-BR" sz="1200">
                <a:solidFill>
                  <a:prstClr val="black"/>
                </a:solidFill>
                <a:cs typeface="Arial" pitchFamily="34" charset="0"/>
              </a:rPr>
              <a:pPr algn="r" defTabSz="1138954" eaLnBrk="0" hangingPunct="0">
                <a:defRPr/>
              </a:pPr>
              <a:t>‹nº›</a:t>
            </a:fld>
            <a:endParaRPr lang="pt-BR" sz="12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9753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P&amp;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escuro&#10;&#10;Descrição gerada automaticamente">
            <a:extLst>
              <a:ext uri="{FF2B5EF4-FFF2-40B4-BE49-F238E27FC236}">
                <a16:creationId xmlns:a16="http://schemas.microsoft.com/office/drawing/2014/main" id="{2C1F6BED-7231-4A8D-BBDA-1379FB4781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616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Minerac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9A8F848A-3A01-4919-837B-55D5C63614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9055" y="1418270"/>
            <a:ext cx="5192482" cy="46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956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Energ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áfico 19" descr="Turbina Eólica">
            <a:extLst>
              <a:ext uri="{FF2B5EF4-FFF2-40B4-BE49-F238E27FC236}">
                <a16:creationId xmlns:a16="http://schemas.microsoft.com/office/drawing/2014/main" id="{942F3E2D-7FA9-415F-AC66-64FC1DB09FC7}"/>
              </a:ext>
            </a:extLst>
          </p:cNvPr>
          <p:cNvGrpSpPr/>
          <p:nvPr userDrawn="1"/>
        </p:nvGrpSpPr>
        <p:grpSpPr>
          <a:xfrm flipH="1">
            <a:off x="6216188" y="24027"/>
            <a:ext cx="3201496" cy="6119598"/>
            <a:chOff x="-1666783" y="59468"/>
            <a:chExt cx="3494225" cy="6246198"/>
          </a:xfrm>
        </p:grpSpPr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7FFC29D3-FEFB-4FC2-AA78-18B060DE43D9}"/>
                </a:ext>
              </a:extLst>
            </p:cNvPr>
            <p:cNvSpPr/>
            <p:nvPr/>
          </p:nvSpPr>
          <p:spPr>
            <a:xfrm>
              <a:off x="-791802" y="2662756"/>
              <a:ext cx="1405530" cy="3642910"/>
            </a:xfrm>
            <a:custGeom>
              <a:avLst/>
              <a:gdLst>
                <a:gd name="connsiteX0" fmla="*/ 791983 w 1405530"/>
                <a:gd name="connsiteY0" fmla="*/ 0 h 3642910"/>
                <a:gd name="connsiteX1" fmla="*/ 431699 w 1405530"/>
                <a:gd name="connsiteY1" fmla="*/ 263631 h 3642910"/>
                <a:gd name="connsiteX2" fmla="*/ 280905 w 1405530"/>
                <a:gd name="connsiteY2" fmla="*/ 3371406 h 3642910"/>
                <a:gd name="connsiteX3" fmla="*/ 0 w 1405530"/>
                <a:gd name="connsiteY3" fmla="*/ 3371406 h 3642910"/>
                <a:gd name="connsiteX4" fmla="*/ 0 w 1405530"/>
                <a:gd name="connsiteY4" fmla="*/ 3642911 h 3642910"/>
                <a:gd name="connsiteX5" fmla="*/ 267720 w 1405530"/>
                <a:gd name="connsiteY5" fmla="*/ 3642911 h 3642910"/>
                <a:gd name="connsiteX6" fmla="*/ 1137810 w 1405530"/>
                <a:gd name="connsiteY6" fmla="*/ 3642911 h 3642910"/>
                <a:gd name="connsiteX7" fmla="*/ 1405531 w 1405530"/>
                <a:gd name="connsiteY7" fmla="*/ 3642911 h 3642910"/>
                <a:gd name="connsiteX8" fmla="*/ 1405531 w 1405530"/>
                <a:gd name="connsiteY8" fmla="*/ 3371406 h 3642910"/>
                <a:gd name="connsiteX9" fmla="*/ 1120275 w 1405530"/>
                <a:gd name="connsiteY9" fmla="*/ 3371406 h 3642910"/>
                <a:gd name="connsiteX10" fmla="*/ 903756 w 1405530"/>
                <a:gd name="connsiteY10" fmla="*/ 23349 h 3642910"/>
                <a:gd name="connsiteX11" fmla="*/ 791983 w 1405530"/>
                <a:gd name="connsiteY11" fmla="*/ 0 h 364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05530" h="3642910">
                  <a:moveTo>
                    <a:pt x="791983" y="0"/>
                  </a:moveTo>
                  <a:lnTo>
                    <a:pt x="431699" y="263631"/>
                  </a:lnTo>
                  <a:lnTo>
                    <a:pt x="280905" y="3371406"/>
                  </a:lnTo>
                  <a:lnTo>
                    <a:pt x="0" y="3371406"/>
                  </a:lnTo>
                  <a:lnTo>
                    <a:pt x="0" y="3642911"/>
                  </a:lnTo>
                  <a:lnTo>
                    <a:pt x="267720" y="3642911"/>
                  </a:lnTo>
                  <a:lnTo>
                    <a:pt x="1137810" y="3642911"/>
                  </a:lnTo>
                  <a:lnTo>
                    <a:pt x="1405531" y="3642911"/>
                  </a:lnTo>
                  <a:lnTo>
                    <a:pt x="1405531" y="3371406"/>
                  </a:lnTo>
                  <a:lnTo>
                    <a:pt x="1120275" y="3371406"/>
                  </a:lnTo>
                  <a:lnTo>
                    <a:pt x="903756" y="23349"/>
                  </a:lnTo>
                  <a:lnTo>
                    <a:pt x="791983" y="0"/>
                  </a:ln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F01A9327-353F-40F6-96D0-FFBD04B6E29E}"/>
                </a:ext>
              </a:extLst>
            </p:cNvPr>
            <p:cNvSpPr/>
            <p:nvPr/>
          </p:nvSpPr>
          <p:spPr>
            <a:xfrm>
              <a:off x="-642984" y="59468"/>
              <a:ext cx="739343" cy="1804453"/>
            </a:xfrm>
            <a:custGeom>
              <a:avLst/>
              <a:gdLst>
                <a:gd name="connsiteX0" fmla="*/ 162206 w 739343"/>
                <a:gd name="connsiteY0" fmla="*/ 1759112 h 1804453"/>
                <a:gd name="connsiteX1" fmla="*/ 193463 w 739343"/>
                <a:gd name="connsiteY1" fmla="*/ 1804453 h 1804453"/>
                <a:gd name="connsiteX2" fmla="*/ 258987 w 739343"/>
                <a:gd name="connsiteY2" fmla="*/ 1723545 h 1804453"/>
                <a:gd name="connsiteX3" fmla="*/ 725958 w 739343"/>
                <a:gd name="connsiteY3" fmla="*/ 1682819 h 1804453"/>
                <a:gd name="connsiteX4" fmla="*/ 739344 w 739343"/>
                <a:gd name="connsiteY4" fmla="*/ 1623903 h 1804453"/>
                <a:gd name="connsiteX5" fmla="*/ 235428 w 739343"/>
                <a:gd name="connsiteY5" fmla="*/ 85626 h 1804453"/>
                <a:gd name="connsiteX6" fmla="*/ 84407 w 739343"/>
                <a:gd name="connsiteY6" fmla="*/ 5638 h 1804453"/>
                <a:gd name="connsiteX7" fmla="*/ 838 w 739343"/>
                <a:gd name="connsiteY7" fmla="*/ 136533 h 180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9343" h="1804453">
                  <a:moveTo>
                    <a:pt x="162206" y="1759112"/>
                  </a:moveTo>
                  <a:lnTo>
                    <a:pt x="193463" y="1804453"/>
                  </a:lnTo>
                  <a:cubicBezTo>
                    <a:pt x="211581" y="1774595"/>
                    <a:pt x="233627" y="1747376"/>
                    <a:pt x="258987" y="1723545"/>
                  </a:cubicBezTo>
                  <a:cubicBezTo>
                    <a:pt x="387975" y="1605183"/>
                    <a:pt x="578940" y="1588533"/>
                    <a:pt x="725958" y="1682819"/>
                  </a:cubicBezTo>
                  <a:lnTo>
                    <a:pt x="739344" y="1623903"/>
                  </a:lnTo>
                  <a:lnTo>
                    <a:pt x="235428" y="85626"/>
                  </a:lnTo>
                  <a:cubicBezTo>
                    <a:pt x="215503" y="21246"/>
                    <a:pt x="147890" y="-14566"/>
                    <a:pt x="84407" y="5638"/>
                  </a:cubicBezTo>
                  <a:cubicBezTo>
                    <a:pt x="29150" y="23226"/>
                    <a:pt x="-5955" y="78202"/>
                    <a:pt x="838" y="136533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6C3B658E-A12D-40D7-88FF-D20D2DCA703E}"/>
                </a:ext>
              </a:extLst>
            </p:cNvPr>
            <p:cNvSpPr/>
            <p:nvPr/>
          </p:nvSpPr>
          <p:spPr>
            <a:xfrm>
              <a:off x="55063" y="1911571"/>
              <a:ext cx="1772379" cy="897007"/>
            </a:xfrm>
            <a:custGeom>
              <a:avLst/>
              <a:gdLst>
                <a:gd name="connsiteX0" fmla="*/ 1698952 w 1772379"/>
                <a:gd name="connsiteY0" fmla="*/ 662335 h 897007"/>
                <a:gd name="connsiteX1" fmla="*/ 248578 w 1772379"/>
                <a:gd name="connsiteY1" fmla="*/ 0 h 897007"/>
                <a:gd name="connsiteX2" fmla="*/ 176762 w 1772379"/>
                <a:gd name="connsiteY2" fmla="*/ 8077 h 897007"/>
                <a:gd name="connsiteX3" fmla="*/ 0 w 1772379"/>
                <a:gd name="connsiteY3" fmla="*/ 513144 h 897007"/>
                <a:gd name="connsiteX4" fmla="*/ 69005 w 1772379"/>
                <a:gd name="connsiteY4" fmla="*/ 569345 h 897007"/>
                <a:gd name="connsiteX5" fmla="*/ 1625128 w 1772379"/>
                <a:gd name="connsiteY5" fmla="*/ 893928 h 897007"/>
                <a:gd name="connsiteX6" fmla="*/ 1769356 w 1772379"/>
                <a:gd name="connsiteY6" fmla="*/ 801943 h 897007"/>
                <a:gd name="connsiteX7" fmla="*/ 1698952 w 1772379"/>
                <a:gd name="connsiteY7" fmla="*/ 662335 h 897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2379" h="897007">
                  <a:moveTo>
                    <a:pt x="1698952" y="662335"/>
                  </a:moveTo>
                  <a:lnTo>
                    <a:pt x="248578" y="0"/>
                  </a:lnTo>
                  <a:lnTo>
                    <a:pt x="176762" y="8077"/>
                  </a:lnTo>
                  <a:cubicBezTo>
                    <a:pt x="261797" y="197228"/>
                    <a:pt x="183596" y="420683"/>
                    <a:pt x="0" y="513144"/>
                  </a:cubicBezTo>
                  <a:lnTo>
                    <a:pt x="69005" y="569345"/>
                  </a:lnTo>
                  <a:lnTo>
                    <a:pt x="1625128" y="893928"/>
                  </a:lnTo>
                  <a:cubicBezTo>
                    <a:pt x="1690004" y="908916"/>
                    <a:pt x="1754571" y="867735"/>
                    <a:pt x="1769356" y="801943"/>
                  </a:cubicBezTo>
                  <a:cubicBezTo>
                    <a:pt x="1782313" y="744255"/>
                    <a:pt x="1752657" y="685447"/>
                    <a:pt x="1698952" y="662335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56131319-9C99-4394-B45A-85592C507CA8}"/>
                </a:ext>
              </a:extLst>
            </p:cNvPr>
            <p:cNvSpPr/>
            <p:nvPr/>
          </p:nvSpPr>
          <p:spPr>
            <a:xfrm>
              <a:off x="-1666783" y="2082958"/>
              <a:ext cx="1519383" cy="1430346"/>
            </a:xfrm>
            <a:custGeom>
              <a:avLst/>
              <a:gdLst>
                <a:gd name="connsiteX0" fmla="*/ 1519384 w 1519383"/>
                <a:gd name="connsiteY0" fmla="*/ 386011 h 1430346"/>
                <a:gd name="connsiteX1" fmla="*/ 1156288 w 1519383"/>
                <a:gd name="connsiteY1" fmla="*/ 0 h 1430346"/>
                <a:gd name="connsiteX2" fmla="*/ 1082665 w 1519383"/>
                <a:gd name="connsiteY2" fmla="*/ 25589 h 1430346"/>
                <a:gd name="connsiteX3" fmla="*/ 31395 w 1519383"/>
                <a:gd name="connsiteY3" fmla="*/ 1225910 h 1430346"/>
                <a:gd name="connsiteX4" fmla="*/ 39365 w 1519383"/>
                <a:gd name="connsiteY4" fmla="*/ 1398506 h 1430346"/>
                <a:gd name="connsiteX5" fmla="*/ 192027 w 1519383"/>
                <a:gd name="connsiteY5" fmla="*/ 1406461 h 1430346"/>
                <a:gd name="connsiteX6" fmla="*/ 1487793 w 1519383"/>
                <a:gd name="connsiteY6" fmla="*/ 460132 h 143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9383" h="1430346">
                  <a:moveTo>
                    <a:pt x="1519384" y="386011"/>
                  </a:moveTo>
                  <a:cubicBezTo>
                    <a:pt x="1316920" y="374568"/>
                    <a:pt x="1158022" y="205637"/>
                    <a:pt x="1156288" y="0"/>
                  </a:cubicBezTo>
                  <a:lnTo>
                    <a:pt x="1082665" y="25589"/>
                  </a:lnTo>
                  <a:lnTo>
                    <a:pt x="31395" y="1225910"/>
                  </a:lnTo>
                  <a:cubicBezTo>
                    <a:pt x="-13400" y="1275806"/>
                    <a:pt x="-9832" y="1353076"/>
                    <a:pt x="39365" y="1398506"/>
                  </a:cubicBezTo>
                  <a:cubicBezTo>
                    <a:pt x="81867" y="1437752"/>
                    <a:pt x="145785" y="1441085"/>
                    <a:pt x="192027" y="1406461"/>
                  </a:cubicBezTo>
                  <a:lnTo>
                    <a:pt x="1487793" y="460132"/>
                  </a:ln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B9FDC750-1F17-4A88-B301-BACB88DA9AD6}"/>
                </a:ext>
              </a:extLst>
            </p:cNvPr>
            <p:cNvSpPr/>
            <p:nvPr/>
          </p:nvSpPr>
          <p:spPr>
            <a:xfrm>
              <a:off x="-311409" y="1884881"/>
              <a:ext cx="376282" cy="381603"/>
            </a:xfrm>
            <a:custGeom>
              <a:avLst/>
              <a:gdLst>
                <a:gd name="connsiteX0" fmla="*/ 61942 w 376282"/>
                <a:gd name="connsiteY0" fmla="*/ 49292 h 381603"/>
                <a:gd name="connsiteX1" fmla="*/ 48603 w 376282"/>
                <a:gd name="connsiteY1" fmla="*/ 318787 h 381603"/>
                <a:gd name="connsiteX2" fmla="*/ 314341 w 376282"/>
                <a:gd name="connsiteY2" fmla="*/ 332308 h 381603"/>
                <a:gd name="connsiteX3" fmla="*/ 327721 w 376282"/>
                <a:gd name="connsiteY3" fmla="*/ 62867 h 381603"/>
                <a:gd name="connsiteX4" fmla="*/ 61988 w 376282"/>
                <a:gd name="connsiteY4" fmla="*/ 49251 h 381603"/>
                <a:gd name="connsiteX5" fmla="*/ 61942 w 376282"/>
                <a:gd name="connsiteY5" fmla="*/ 49292 h 38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282" h="381603">
                  <a:moveTo>
                    <a:pt x="61942" y="49292"/>
                  </a:moveTo>
                  <a:cubicBezTo>
                    <a:pt x="-15122" y="119978"/>
                    <a:pt x="-21092" y="240628"/>
                    <a:pt x="48603" y="318787"/>
                  </a:cubicBezTo>
                  <a:cubicBezTo>
                    <a:pt x="118303" y="396940"/>
                    <a:pt x="237278" y="402994"/>
                    <a:pt x="314341" y="332308"/>
                  </a:cubicBezTo>
                  <a:cubicBezTo>
                    <a:pt x="391385" y="261642"/>
                    <a:pt x="397375" y="141026"/>
                    <a:pt x="327721" y="62867"/>
                  </a:cubicBezTo>
                  <a:cubicBezTo>
                    <a:pt x="258047" y="-15313"/>
                    <a:pt x="139078" y="-21408"/>
                    <a:pt x="61988" y="49251"/>
                  </a:cubicBezTo>
                  <a:cubicBezTo>
                    <a:pt x="61975" y="49265"/>
                    <a:pt x="61955" y="49278"/>
                    <a:pt x="61942" y="49292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id="{941451FC-BAF0-4313-A4E7-1F21B64E88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726805" y="3043020"/>
            <a:ext cx="3067752" cy="310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384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padr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8751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22D397A4-1808-4FF3-88D6-E4A36AD0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17132" y="843187"/>
            <a:ext cx="4094453" cy="496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1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lis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E5A9704F-A1BA-4DF7-A058-D67506359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60269"/>
          <a:stretch/>
        </p:blipFill>
        <p:spPr>
          <a:xfrm>
            <a:off x="865853" y="843755"/>
            <a:ext cx="10639104" cy="2012200"/>
          </a:xfrm>
          <a:prstGeom prst="rect">
            <a:avLst/>
          </a:prstGeom>
        </p:spPr>
      </p:pic>
      <p:pic>
        <p:nvPicPr>
          <p:cNvPr id="5" name="Gráfico 3">
            <a:extLst>
              <a:ext uri="{FF2B5EF4-FFF2-40B4-BE49-F238E27FC236}">
                <a16:creationId xmlns:a16="http://schemas.microsoft.com/office/drawing/2014/main" id="{E5A9704F-A1BA-4DF7-A058-D67506359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9806" b="60269"/>
          <a:stretch/>
        </p:blipFill>
        <p:spPr>
          <a:xfrm>
            <a:off x="363730" y="2864193"/>
            <a:ext cx="10639104" cy="1009135"/>
          </a:xfrm>
          <a:prstGeom prst="rect">
            <a:avLst/>
          </a:prstGeom>
        </p:spPr>
      </p:pic>
      <p:pic>
        <p:nvPicPr>
          <p:cNvPr id="6" name="Gráfico 3">
            <a:extLst>
              <a:ext uri="{FF2B5EF4-FFF2-40B4-BE49-F238E27FC236}">
                <a16:creationId xmlns:a16="http://schemas.microsoft.com/office/drawing/2014/main" id="{E5A9704F-A1BA-4DF7-A058-D67506359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9806" b="60269"/>
          <a:stretch/>
        </p:blipFill>
        <p:spPr>
          <a:xfrm>
            <a:off x="-200564" y="3898042"/>
            <a:ext cx="10639104" cy="1009135"/>
          </a:xfrm>
          <a:prstGeom prst="rect">
            <a:avLst/>
          </a:prstGeom>
        </p:spPr>
      </p:pic>
      <p:pic>
        <p:nvPicPr>
          <p:cNvPr id="7" name="Gráfico 3">
            <a:extLst>
              <a:ext uri="{FF2B5EF4-FFF2-40B4-BE49-F238E27FC236}">
                <a16:creationId xmlns:a16="http://schemas.microsoft.com/office/drawing/2014/main" id="{E5A9704F-A1BA-4DF7-A058-D67506359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9806" b="60269"/>
          <a:stretch/>
        </p:blipFill>
        <p:spPr>
          <a:xfrm>
            <a:off x="-666002" y="4931891"/>
            <a:ext cx="10639104" cy="100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584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li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áfico 3">
            <a:extLst>
              <a:ext uri="{FF2B5EF4-FFF2-40B4-BE49-F238E27FC236}">
                <a16:creationId xmlns:a16="http://schemas.microsoft.com/office/drawing/2014/main" id="{E5A9704F-A1BA-4DF7-A058-D67506359152}"/>
              </a:ext>
            </a:extLst>
          </p:cNvPr>
          <p:cNvGrpSpPr/>
          <p:nvPr/>
        </p:nvGrpSpPr>
        <p:grpSpPr>
          <a:xfrm>
            <a:off x="819472" y="1407847"/>
            <a:ext cx="10641562" cy="4042305"/>
            <a:chOff x="819472" y="896758"/>
            <a:chExt cx="10641562" cy="4042305"/>
          </a:xfrm>
        </p:grpSpPr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id="{24644DE5-8D46-4676-838D-AB3C01A6CF3F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F9D1558A-3973-4310-97FB-1445B469813A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1BA3D487-85E5-4A1D-A66E-151FDBE1BC7B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F7352CF2-C7A0-4DB6-BCEA-CBD4BE0B1C8F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C4FA10DA-38C1-41A2-8A03-F0CFAF65BF2B}"/>
                </a:ext>
              </a:extLst>
            </p:cNvPr>
            <p:cNvSpPr/>
            <p:nvPr/>
          </p:nvSpPr>
          <p:spPr>
            <a:xfrm>
              <a:off x="1461030" y="4758435"/>
              <a:ext cx="608198" cy="178074"/>
            </a:xfrm>
            <a:custGeom>
              <a:avLst/>
              <a:gdLst>
                <a:gd name="connsiteX0" fmla="*/ 2074 w 608198"/>
                <a:gd name="connsiteY0" fmla="*/ 94521 h 178074"/>
                <a:gd name="connsiteX1" fmla="*/ 21004 w 608198"/>
                <a:gd name="connsiteY1" fmla="*/ 89604 h 178074"/>
                <a:gd name="connsiteX2" fmla="*/ 356834 w 608198"/>
                <a:gd name="connsiteY2" fmla="*/ 136991 h 178074"/>
                <a:gd name="connsiteX3" fmla="*/ 584059 w 608198"/>
                <a:gd name="connsiteY3" fmla="*/ 4417 h 178074"/>
                <a:gd name="connsiteX4" fmla="*/ 603481 w 608198"/>
                <a:gd name="connsiteY4" fmla="*/ 3495 h 178074"/>
                <a:gd name="connsiteX5" fmla="*/ 603481 w 608198"/>
                <a:gd name="connsiteY5" fmla="*/ 3495 h 178074"/>
                <a:gd name="connsiteX6" fmla="*/ 604403 w 608198"/>
                <a:gd name="connsiteY6" fmla="*/ 23532 h 178074"/>
                <a:gd name="connsiteX7" fmla="*/ 515160 w 608198"/>
                <a:gd name="connsiteY7" fmla="*/ 98638 h 178074"/>
                <a:gd name="connsiteX8" fmla="*/ 363472 w 608198"/>
                <a:gd name="connsiteY8" fmla="*/ 164096 h 178074"/>
                <a:gd name="connsiteX9" fmla="*/ 7298 w 608198"/>
                <a:gd name="connsiteY9" fmla="*/ 114066 h 178074"/>
                <a:gd name="connsiteX10" fmla="*/ 2074 w 608198"/>
                <a:gd name="connsiteY10" fmla="*/ 94521 h 178074"/>
                <a:gd name="connsiteX11" fmla="*/ 2074 w 608198"/>
                <a:gd name="connsiteY11" fmla="*/ 94521 h 17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198" h="178074">
                  <a:moveTo>
                    <a:pt x="2074" y="94521"/>
                  </a:moveTo>
                  <a:cubicBezTo>
                    <a:pt x="6008" y="88067"/>
                    <a:pt x="14428" y="85855"/>
                    <a:pt x="21004" y="89604"/>
                  </a:cubicBezTo>
                  <a:cubicBezTo>
                    <a:pt x="119344" y="145657"/>
                    <a:pt x="238396" y="165755"/>
                    <a:pt x="356834" y="136991"/>
                  </a:cubicBezTo>
                  <a:cubicBezTo>
                    <a:pt x="444602" y="115664"/>
                    <a:pt x="522843" y="69936"/>
                    <a:pt x="584059" y="4417"/>
                  </a:cubicBezTo>
                  <a:cubicBezTo>
                    <a:pt x="589222" y="-1115"/>
                    <a:pt x="597827" y="-1483"/>
                    <a:pt x="603481" y="3495"/>
                  </a:cubicBezTo>
                  <a:lnTo>
                    <a:pt x="603481" y="3495"/>
                  </a:lnTo>
                  <a:cubicBezTo>
                    <a:pt x="609382" y="8719"/>
                    <a:pt x="609812" y="17754"/>
                    <a:pt x="604403" y="23532"/>
                  </a:cubicBezTo>
                  <a:cubicBezTo>
                    <a:pt x="577544" y="52296"/>
                    <a:pt x="547612" y="77434"/>
                    <a:pt x="515160" y="98638"/>
                  </a:cubicBezTo>
                  <a:cubicBezTo>
                    <a:pt x="469125" y="128694"/>
                    <a:pt x="418050" y="150881"/>
                    <a:pt x="363472" y="164096"/>
                  </a:cubicBezTo>
                  <a:cubicBezTo>
                    <a:pt x="241654" y="193721"/>
                    <a:pt x="115718" y="175896"/>
                    <a:pt x="7298" y="114066"/>
                  </a:cubicBezTo>
                  <a:cubicBezTo>
                    <a:pt x="230" y="110193"/>
                    <a:pt x="-2105" y="101343"/>
                    <a:pt x="2074" y="94521"/>
                  </a:cubicBezTo>
                  <a:lnTo>
                    <a:pt x="2074" y="94521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58C0A036-9E77-4EB1-92AF-5F0D66887A2A}"/>
                </a:ext>
              </a:extLst>
            </p:cNvPr>
            <p:cNvSpPr/>
            <p:nvPr/>
          </p:nvSpPr>
          <p:spPr>
            <a:xfrm>
              <a:off x="2041514" y="4111442"/>
              <a:ext cx="155491" cy="612681"/>
            </a:xfrm>
            <a:custGeom>
              <a:avLst/>
              <a:gdLst>
                <a:gd name="connsiteX0" fmla="*/ 54527 w 155491"/>
                <a:gd name="connsiteY0" fmla="*/ 610107 h 612681"/>
                <a:gd name="connsiteX1" fmla="*/ 50901 w 155491"/>
                <a:gd name="connsiteY1" fmla="*/ 590931 h 612681"/>
                <a:gd name="connsiteX2" fmla="*/ 120784 w 155491"/>
                <a:gd name="connsiteY2" fmla="*/ 259035 h 612681"/>
                <a:gd name="connsiteX3" fmla="*/ 3760 w 155491"/>
                <a:gd name="connsiteY3" fmla="*/ 23451 h 612681"/>
                <a:gd name="connsiteX4" fmla="*/ 4128 w 155491"/>
                <a:gd name="connsiteY4" fmla="*/ 4029 h 612681"/>
                <a:gd name="connsiteX5" fmla="*/ 4128 w 155491"/>
                <a:gd name="connsiteY5" fmla="*/ 4029 h 612681"/>
                <a:gd name="connsiteX6" fmla="*/ 24165 w 155491"/>
                <a:gd name="connsiteY6" fmla="*/ 4459 h 612681"/>
                <a:gd name="connsiteX7" fmla="*/ 93126 w 155491"/>
                <a:gd name="connsiteY7" fmla="*/ 98558 h 612681"/>
                <a:gd name="connsiteX8" fmla="*/ 148257 w 155491"/>
                <a:gd name="connsiteY8" fmla="*/ 254303 h 612681"/>
                <a:gd name="connsiteX9" fmla="*/ 74441 w 155491"/>
                <a:gd name="connsiteY9" fmla="*/ 606358 h 612681"/>
                <a:gd name="connsiteX10" fmla="*/ 54527 w 155491"/>
                <a:gd name="connsiteY10" fmla="*/ 610107 h 612681"/>
                <a:gd name="connsiteX11" fmla="*/ 54527 w 155491"/>
                <a:gd name="connsiteY11" fmla="*/ 610107 h 61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491" h="612681">
                  <a:moveTo>
                    <a:pt x="54527" y="610107"/>
                  </a:moveTo>
                  <a:cubicBezTo>
                    <a:pt x="48320" y="605744"/>
                    <a:pt x="46660" y="597201"/>
                    <a:pt x="50901" y="590931"/>
                  </a:cubicBezTo>
                  <a:cubicBezTo>
                    <a:pt x="113408" y="496587"/>
                    <a:pt x="141496" y="379132"/>
                    <a:pt x="120784" y="259035"/>
                  </a:cubicBezTo>
                  <a:cubicBezTo>
                    <a:pt x="105418" y="170038"/>
                    <a:pt x="65037" y="88908"/>
                    <a:pt x="3760" y="23451"/>
                  </a:cubicBezTo>
                  <a:cubicBezTo>
                    <a:pt x="-1403" y="17919"/>
                    <a:pt x="-1219" y="9315"/>
                    <a:pt x="4128" y="4029"/>
                  </a:cubicBezTo>
                  <a:lnTo>
                    <a:pt x="4128" y="4029"/>
                  </a:lnTo>
                  <a:cubicBezTo>
                    <a:pt x="9721" y="-1503"/>
                    <a:pt x="18818" y="-1318"/>
                    <a:pt x="24165" y="4459"/>
                  </a:cubicBezTo>
                  <a:cubicBezTo>
                    <a:pt x="51024" y="33162"/>
                    <a:pt x="74134" y="64754"/>
                    <a:pt x="93126" y="98558"/>
                  </a:cubicBezTo>
                  <a:cubicBezTo>
                    <a:pt x="120046" y="146498"/>
                    <a:pt x="138731" y="198987"/>
                    <a:pt x="148257" y="254303"/>
                  </a:cubicBezTo>
                  <a:cubicBezTo>
                    <a:pt x="169585" y="377842"/>
                    <a:pt x="143402" y="502303"/>
                    <a:pt x="74441" y="606358"/>
                  </a:cubicBezTo>
                  <a:cubicBezTo>
                    <a:pt x="70016" y="612935"/>
                    <a:pt x="61042" y="614717"/>
                    <a:pt x="54527" y="610107"/>
                  </a:cubicBezTo>
                  <a:lnTo>
                    <a:pt x="54527" y="610107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02C23127-5729-4D59-8A0A-FF556C4C70D8}"/>
                </a:ext>
              </a:extLst>
            </p:cNvPr>
            <p:cNvSpPr/>
            <p:nvPr/>
          </p:nvSpPr>
          <p:spPr>
            <a:xfrm>
              <a:off x="1307270" y="3960854"/>
              <a:ext cx="589851" cy="230220"/>
            </a:xfrm>
            <a:custGeom>
              <a:avLst/>
              <a:gdLst>
                <a:gd name="connsiteX0" fmla="*/ 588712 w 589851"/>
                <a:gd name="connsiteY0" fmla="*/ 52958 h 230220"/>
                <a:gd name="connsiteX1" fmla="*/ 570703 w 589851"/>
                <a:gd name="connsiteY1" fmla="*/ 60518 h 230220"/>
                <a:gd name="connsiteX2" fmla="*/ 231555 w 589851"/>
                <a:gd name="connsiteY2" fmla="*/ 60948 h 230220"/>
                <a:gd name="connsiteX3" fmla="*/ 25349 w 589851"/>
                <a:gd name="connsiteY3" fmla="*/ 224253 h 230220"/>
                <a:gd name="connsiteX4" fmla="*/ 6296 w 589851"/>
                <a:gd name="connsiteY4" fmla="*/ 227941 h 230220"/>
                <a:gd name="connsiteX5" fmla="*/ 6296 w 589851"/>
                <a:gd name="connsiteY5" fmla="*/ 227941 h 230220"/>
                <a:gd name="connsiteX6" fmla="*/ 2547 w 589851"/>
                <a:gd name="connsiteY6" fmla="*/ 208211 h 230220"/>
                <a:gd name="connsiteX7" fmla="*/ 80296 w 589851"/>
                <a:gd name="connsiteY7" fmla="*/ 121243 h 230220"/>
                <a:gd name="connsiteX8" fmla="*/ 221229 w 589851"/>
                <a:gd name="connsiteY8" fmla="*/ 35011 h 230220"/>
                <a:gd name="connsiteX9" fmla="*/ 580906 w 589851"/>
                <a:gd name="connsiteY9" fmla="*/ 34274 h 230220"/>
                <a:gd name="connsiteX10" fmla="*/ 588712 w 589851"/>
                <a:gd name="connsiteY10" fmla="*/ 52958 h 230220"/>
                <a:gd name="connsiteX11" fmla="*/ 588712 w 589851"/>
                <a:gd name="connsiteY11" fmla="*/ 52958 h 23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51" h="230220">
                  <a:moveTo>
                    <a:pt x="588712" y="52958"/>
                  </a:moveTo>
                  <a:cubicBezTo>
                    <a:pt x="585700" y="59903"/>
                    <a:pt x="577710" y="63284"/>
                    <a:pt x="570703" y="60518"/>
                  </a:cubicBezTo>
                  <a:cubicBezTo>
                    <a:pt x="465418" y="18908"/>
                    <a:pt x="344707" y="15774"/>
                    <a:pt x="231555" y="60948"/>
                  </a:cubicBezTo>
                  <a:cubicBezTo>
                    <a:pt x="147720" y="94445"/>
                    <a:pt x="76670" y="150744"/>
                    <a:pt x="25349" y="224253"/>
                  </a:cubicBezTo>
                  <a:cubicBezTo>
                    <a:pt x="21047" y="230461"/>
                    <a:pt x="12565" y="232059"/>
                    <a:pt x="6296" y="227941"/>
                  </a:cubicBezTo>
                  <a:lnTo>
                    <a:pt x="6296" y="227941"/>
                  </a:lnTo>
                  <a:cubicBezTo>
                    <a:pt x="-281" y="223639"/>
                    <a:pt x="-2001" y="214726"/>
                    <a:pt x="2547" y="208211"/>
                  </a:cubicBezTo>
                  <a:cubicBezTo>
                    <a:pt x="25042" y="175944"/>
                    <a:pt x="51163" y="146811"/>
                    <a:pt x="80296" y="121243"/>
                  </a:cubicBezTo>
                  <a:cubicBezTo>
                    <a:pt x="121599" y="84980"/>
                    <a:pt x="169109" y="55847"/>
                    <a:pt x="221229" y="35011"/>
                  </a:cubicBezTo>
                  <a:cubicBezTo>
                    <a:pt x="337639" y="-11454"/>
                    <a:pt x="464804" y="-11639"/>
                    <a:pt x="580906" y="34274"/>
                  </a:cubicBezTo>
                  <a:cubicBezTo>
                    <a:pt x="588281" y="37224"/>
                    <a:pt x="591846" y="45644"/>
                    <a:pt x="588712" y="52958"/>
                  </a:cubicBezTo>
                  <a:lnTo>
                    <a:pt x="588712" y="52958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C239C597-E428-4F1A-B958-1742185DCBB8}"/>
                </a:ext>
              </a:extLst>
            </p:cNvPr>
            <p:cNvSpPr/>
            <p:nvPr/>
          </p:nvSpPr>
          <p:spPr>
            <a:xfrm>
              <a:off x="1221537" y="4231692"/>
              <a:ext cx="204687" cy="599984"/>
            </a:xfrm>
            <a:custGeom>
              <a:avLst/>
              <a:gdLst>
                <a:gd name="connsiteX0" fmla="*/ 66338 w 204687"/>
                <a:gd name="connsiteY0" fmla="*/ 1540 h 599984"/>
                <a:gd name="connsiteX1" fmla="*/ 72668 w 204687"/>
                <a:gd name="connsiteY1" fmla="*/ 20040 h 599984"/>
                <a:gd name="connsiteX2" fmla="*/ 50357 w 204687"/>
                <a:gd name="connsiteY2" fmla="*/ 358451 h 599984"/>
                <a:gd name="connsiteX3" fmla="*/ 199465 w 204687"/>
                <a:gd name="connsiteY3" fmla="*/ 575167 h 599984"/>
                <a:gd name="connsiteX4" fmla="*/ 201862 w 204687"/>
                <a:gd name="connsiteY4" fmla="*/ 594466 h 599984"/>
                <a:gd name="connsiteX5" fmla="*/ 201862 w 204687"/>
                <a:gd name="connsiteY5" fmla="*/ 594466 h 599984"/>
                <a:gd name="connsiteX6" fmla="*/ 181948 w 204687"/>
                <a:gd name="connsiteY6" fmla="*/ 596863 h 599984"/>
                <a:gd name="connsiteX7" fmla="*/ 100449 w 204687"/>
                <a:gd name="connsiteY7" fmla="*/ 513459 h 599984"/>
                <a:gd name="connsiteX8" fmla="*/ 23867 w 204687"/>
                <a:gd name="connsiteY8" fmla="*/ 367056 h 599984"/>
                <a:gd name="connsiteX9" fmla="*/ 47284 w 204687"/>
                <a:gd name="connsiteY9" fmla="*/ 8116 h 599984"/>
                <a:gd name="connsiteX10" fmla="*/ 66338 w 204687"/>
                <a:gd name="connsiteY10" fmla="*/ 1540 h 599984"/>
                <a:gd name="connsiteX11" fmla="*/ 66338 w 204687"/>
                <a:gd name="connsiteY11" fmla="*/ 1540 h 59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4687" h="599984">
                  <a:moveTo>
                    <a:pt x="66338" y="1540"/>
                  </a:moveTo>
                  <a:cubicBezTo>
                    <a:pt x="73098" y="4982"/>
                    <a:pt x="75926" y="13156"/>
                    <a:pt x="72668" y="20040"/>
                  </a:cubicBezTo>
                  <a:cubicBezTo>
                    <a:pt x="24113" y="122313"/>
                    <a:pt x="12866" y="242472"/>
                    <a:pt x="50357" y="358451"/>
                  </a:cubicBezTo>
                  <a:cubicBezTo>
                    <a:pt x="78138" y="444375"/>
                    <a:pt x="129521" y="519052"/>
                    <a:pt x="199465" y="575167"/>
                  </a:cubicBezTo>
                  <a:cubicBezTo>
                    <a:pt x="205365" y="579899"/>
                    <a:pt x="206410" y="588443"/>
                    <a:pt x="201862" y="594466"/>
                  </a:cubicBezTo>
                  <a:lnTo>
                    <a:pt x="201862" y="594466"/>
                  </a:lnTo>
                  <a:cubicBezTo>
                    <a:pt x="197129" y="600735"/>
                    <a:pt x="188094" y="601841"/>
                    <a:pt x="181948" y="596863"/>
                  </a:cubicBezTo>
                  <a:cubicBezTo>
                    <a:pt x="151278" y="572217"/>
                    <a:pt x="123989" y="544251"/>
                    <a:pt x="100449" y="513459"/>
                  </a:cubicBezTo>
                  <a:cubicBezTo>
                    <a:pt x="67014" y="469759"/>
                    <a:pt x="41138" y="420466"/>
                    <a:pt x="23867" y="367056"/>
                  </a:cubicBezTo>
                  <a:cubicBezTo>
                    <a:pt x="-14670" y="247757"/>
                    <a:pt x="-6311" y="120900"/>
                    <a:pt x="47284" y="8116"/>
                  </a:cubicBezTo>
                  <a:cubicBezTo>
                    <a:pt x="50603" y="926"/>
                    <a:pt x="59269" y="-2086"/>
                    <a:pt x="66338" y="1540"/>
                  </a:cubicBezTo>
                  <a:lnTo>
                    <a:pt x="66338" y="1540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A0BFBE17-0532-450D-921E-12484D0D5807}"/>
                </a:ext>
              </a:extLst>
            </p:cNvPr>
            <p:cNvSpPr/>
            <p:nvPr/>
          </p:nvSpPr>
          <p:spPr>
            <a:xfrm>
              <a:off x="1309545" y="4049004"/>
              <a:ext cx="799405" cy="799464"/>
            </a:xfrm>
            <a:custGeom>
              <a:avLst/>
              <a:gdLst>
                <a:gd name="connsiteX0" fmla="*/ 399776 w 799405"/>
                <a:gd name="connsiteY0" fmla="*/ 799465 h 799464"/>
                <a:gd name="connsiteX1" fmla="*/ 266342 w 799405"/>
                <a:gd name="connsiteY1" fmla="*/ 776416 h 799464"/>
                <a:gd name="connsiteX2" fmla="*/ 39116 w 799405"/>
                <a:gd name="connsiteY2" fmla="*/ 571747 h 799464"/>
                <a:gd name="connsiteX3" fmla="*/ 23136 w 799405"/>
                <a:gd name="connsiteY3" fmla="*/ 266342 h 799464"/>
                <a:gd name="connsiteX4" fmla="*/ 227805 w 799405"/>
                <a:gd name="connsiteY4" fmla="*/ 39116 h 799464"/>
                <a:gd name="connsiteX5" fmla="*/ 533211 w 799405"/>
                <a:gd name="connsiteY5" fmla="*/ 23136 h 799464"/>
                <a:gd name="connsiteX6" fmla="*/ 799403 w 799405"/>
                <a:gd name="connsiteY6" fmla="*/ 391540 h 799464"/>
                <a:gd name="connsiteX7" fmla="*/ 787848 w 799405"/>
                <a:gd name="connsiteY7" fmla="*/ 403156 h 799464"/>
                <a:gd name="connsiteX8" fmla="*/ 787848 w 799405"/>
                <a:gd name="connsiteY8" fmla="*/ 403156 h 799464"/>
                <a:gd name="connsiteX9" fmla="*/ 776539 w 799405"/>
                <a:gd name="connsiteY9" fmla="*/ 391909 h 799464"/>
                <a:gd name="connsiteX10" fmla="*/ 525589 w 799405"/>
                <a:gd name="connsiteY10" fmla="*/ 44709 h 799464"/>
                <a:gd name="connsiteX11" fmla="*/ 237700 w 799405"/>
                <a:gd name="connsiteY11" fmla="*/ 59767 h 799464"/>
                <a:gd name="connsiteX12" fmla="*/ 44770 w 799405"/>
                <a:gd name="connsiteY12" fmla="*/ 274025 h 799464"/>
                <a:gd name="connsiteX13" fmla="*/ 274086 w 799405"/>
                <a:gd name="connsiteY13" fmla="*/ 754905 h 799464"/>
                <a:gd name="connsiteX14" fmla="*/ 489265 w 799405"/>
                <a:gd name="connsiteY14" fmla="*/ 765783 h 799464"/>
                <a:gd name="connsiteX15" fmla="*/ 503094 w 799405"/>
                <a:gd name="connsiteY15" fmla="*/ 773835 h 799464"/>
                <a:gd name="connsiteX16" fmla="*/ 503094 w 799405"/>
                <a:gd name="connsiteY16" fmla="*/ 773835 h 799464"/>
                <a:gd name="connsiteX17" fmla="*/ 494858 w 799405"/>
                <a:gd name="connsiteY17" fmla="*/ 787971 h 799464"/>
                <a:gd name="connsiteX18" fmla="*/ 399776 w 799405"/>
                <a:gd name="connsiteY18" fmla="*/ 799465 h 79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9405" h="799464">
                  <a:moveTo>
                    <a:pt x="399776" y="799465"/>
                  </a:moveTo>
                  <a:cubicBezTo>
                    <a:pt x="354724" y="799465"/>
                    <a:pt x="309734" y="791782"/>
                    <a:pt x="266342" y="776416"/>
                  </a:cubicBezTo>
                  <a:cubicBezTo>
                    <a:pt x="165728" y="740768"/>
                    <a:pt x="85028" y="668120"/>
                    <a:pt x="39116" y="571747"/>
                  </a:cubicBezTo>
                  <a:cubicBezTo>
                    <a:pt x="-6796" y="475436"/>
                    <a:pt x="-12512" y="366955"/>
                    <a:pt x="23136" y="266342"/>
                  </a:cubicBezTo>
                  <a:cubicBezTo>
                    <a:pt x="58784" y="165728"/>
                    <a:pt x="131432" y="85028"/>
                    <a:pt x="227805" y="39116"/>
                  </a:cubicBezTo>
                  <a:cubicBezTo>
                    <a:pt x="324116" y="-6796"/>
                    <a:pt x="432597" y="-12512"/>
                    <a:pt x="533211" y="23136"/>
                  </a:cubicBezTo>
                  <a:cubicBezTo>
                    <a:pt x="690246" y="78759"/>
                    <a:pt x="796023" y="225900"/>
                    <a:pt x="799403" y="391540"/>
                  </a:cubicBezTo>
                  <a:cubicBezTo>
                    <a:pt x="799526" y="397932"/>
                    <a:pt x="794302" y="403218"/>
                    <a:pt x="787848" y="403156"/>
                  </a:cubicBezTo>
                  <a:lnTo>
                    <a:pt x="787848" y="403156"/>
                  </a:lnTo>
                  <a:cubicBezTo>
                    <a:pt x="781641" y="403095"/>
                    <a:pt x="776662" y="398117"/>
                    <a:pt x="776539" y="391909"/>
                  </a:cubicBezTo>
                  <a:cubicBezTo>
                    <a:pt x="773282" y="235795"/>
                    <a:pt x="673652" y="97136"/>
                    <a:pt x="525589" y="44709"/>
                  </a:cubicBezTo>
                  <a:cubicBezTo>
                    <a:pt x="430753" y="11089"/>
                    <a:pt x="328480" y="16436"/>
                    <a:pt x="237700" y="59767"/>
                  </a:cubicBezTo>
                  <a:cubicBezTo>
                    <a:pt x="146859" y="103098"/>
                    <a:pt x="78329" y="179188"/>
                    <a:pt x="44770" y="274025"/>
                  </a:cubicBezTo>
                  <a:cubicBezTo>
                    <a:pt x="-24559" y="469843"/>
                    <a:pt x="78267" y="685514"/>
                    <a:pt x="274086" y="754905"/>
                  </a:cubicBezTo>
                  <a:cubicBezTo>
                    <a:pt x="343784" y="779612"/>
                    <a:pt x="417969" y="783300"/>
                    <a:pt x="489265" y="765783"/>
                  </a:cubicBezTo>
                  <a:cubicBezTo>
                    <a:pt x="495288" y="764308"/>
                    <a:pt x="501435" y="767812"/>
                    <a:pt x="503094" y="773835"/>
                  </a:cubicBezTo>
                  <a:lnTo>
                    <a:pt x="503094" y="773835"/>
                  </a:lnTo>
                  <a:cubicBezTo>
                    <a:pt x="504815" y="780042"/>
                    <a:pt x="501127" y="786435"/>
                    <a:pt x="494858" y="787971"/>
                  </a:cubicBezTo>
                  <a:cubicBezTo>
                    <a:pt x="463451" y="795593"/>
                    <a:pt x="431552" y="799465"/>
                    <a:pt x="399776" y="799465"/>
                  </a:cubicBezTo>
                  <a:close/>
                </a:path>
              </a:pathLst>
            </a:custGeom>
            <a:solidFill>
              <a:srgbClr val="DABC00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558A436A-3ABA-4DDD-9D82-5C3F56322651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5E38BFF9-09C6-46A8-9E19-6568161D4527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1FD98AC7-9C31-4DE2-AC68-72F008662736}"/>
                </a:ext>
              </a:extLst>
            </p:cNvPr>
            <p:cNvSpPr/>
            <p:nvPr/>
          </p:nvSpPr>
          <p:spPr>
            <a:xfrm>
              <a:off x="2436557" y="2716538"/>
              <a:ext cx="608198" cy="178074"/>
            </a:xfrm>
            <a:custGeom>
              <a:avLst/>
              <a:gdLst>
                <a:gd name="connsiteX0" fmla="*/ 2074 w 608198"/>
                <a:gd name="connsiteY0" fmla="*/ 94521 h 178074"/>
                <a:gd name="connsiteX1" fmla="*/ 21004 w 608198"/>
                <a:gd name="connsiteY1" fmla="*/ 89604 h 178074"/>
                <a:gd name="connsiteX2" fmla="*/ 356834 w 608198"/>
                <a:gd name="connsiteY2" fmla="*/ 136991 h 178074"/>
                <a:gd name="connsiteX3" fmla="*/ 584059 w 608198"/>
                <a:gd name="connsiteY3" fmla="*/ 4417 h 178074"/>
                <a:gd name="connsiteX4" fmla="*/ 603481 w 608198"/>
                <a:gd name="connsiteY4" fmla="*/ 3495 h 178074"/>
                <a:gd name="connsiteX5" fmla="*/ 603481 w 608198"/>
                <a:gd name="connsiteY5" fmla="*/ 3495 h 178074"/>
                <a:gd name="connsiteX6" fmla="*/ 604403 w 608198"/>
                <a:gd name="connsiteY6" fmla="*/ 23532 h 178074"/>
                <a:gd name="connsiteX7" fmla="*/ 515160 w 608198"/>
                <a:gd name="connsiteY7" fmla="*/ 98639 h 178074"/>
                <a:gd name="connsiteX8" fmla="*/ 363471 w 608198"/>
                <a:gd name="connsiteY8" fmla="*/ 164096 h 178074"/>
                <a:gd name="connsiteX9" fmla="*/ 7298 w 608198"/>
                <a:gd name="connsiteY9" fmla="*/ 114066 h 178074"/>
                <a:gd name="connsiteX10" fmla="*/ 2074 w 608198"/>
                <a:gd name="connsiteY10" fmla="*/ 94521 h 178074"/>
                <a:gd name="connsiteX11" fmla="*/ 2074 w 608198"/>
                <a:gd name="connsiteY11" fmla="*/ 94521 h 17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198" h="178074">
                  <a:moveTo>
                    <a:pt x="2074" y="94521"/>
                  </a:moveTo>
                  <a:cubicBezTo>
                    <a:pt x="6007" y="88067"/>
                    <a:pt x="14428" y="85854"/>
                    <a:pt x="21004" y="89604"/>
                  </a:cubicBezTo>
                  <a:cubicBezTo>
                    <a:pt x="119344" y="145657"/>
                    <a:pt x="238396" y="165755"/>
                    <a:pt x="356834" y="136991"/>
                  </a:cubicBezTo>
                  <a:cubicBezTo>
                    <a:pt x="444602" y="115664"/>
                    <a:pt x="522843" y="69936"/>
                    <a:pt x="584059" y="4417"/>
                  </a:cubicBezTo>
                  <a:cubicBezTo>
                    <a:pt x="589222" y="-1115"/>
                    <a:pt x="597827" y="-1483"/>
                    <a:pt x="603481" y="3495"/>
                  </a:cubicBezTo>
                  <a:lnTo>
                    <a:pt x="603481" y="3495"/>
                  </a:lnTo>
                  <a:cubicBezTo>
                    <a:pt x="609382" y="8719"/>
                    <a:pt x="609812" y="17754"/>
                    <a:pt x="604403" y="23532"/>
                  </a:cubicBezTo>
                  <a:cubicBezTo>
                    <a:pt x="577544" y="52296"/>
                    <a:pt x="547612" y="77434"/>
                    <a:pt x="515160" y="98639"/>
                  </a:cubicBezTo>
                  <a:cubicBezTo>
                    <a:pt x="469125" y="128694"/>
                    <a:pt x="418050" y="150882"/>
                    <a:pt x="363471" y="164096"/>
                  </a:cubicBezTo>
                  <a:cubicBezTo>
                    <a:pt x="241654" y="193721"/>
                    <a:pt x="115717" y="175897"/>
                    <a:pt x="7298" y="114066"/>
                  </a:cubicBezTo>
                  <a:cubicBezTo>
                    <a:pt x="230" y="110132"/>
                    <a:pt x="-2105" y="101343"/>
                    <a:pt x="2074" y="94521"/>
                  </a:cubicBezTo>
                  <a:lnTo>
                    <a:pt x="2074" y="94521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4ADED15A-C894-4550-8CDD-BC12D16C6A69}"/>
                </a:ext>
              </a:extLst>
            </p:cNvPr>
            <p:cNvSpPr/>
            <p:nvPr/>
          </p:nvSpPr>
          <p:spPr>
            <a:xfrm>
              <a:off x="3016980" y="2069545"/>
              <a:ext cx="155492" cy="612681"/>
            </a:xfrm>
            <a:custGeom>
              <a:avLst/>
              <a:gdLst>
                <a:gd name="connsiteX0" fmla="*/ 54589 w 155492"/>
                <a:gd name="connsiteY0" fmla="*/ 610107 h 612681"/>
                <a:gd name="connsiteX1" fmla="*/ 50963 w 155492"/>
                <a:gd name="connsiteY1" fmla="*/ 590931 h 612681"/>
                <a:gd name="connsiteX2" fmla="*/ 120784 w 155492"/>
                <a:gd name="connsiteY2" fmla="*/ 259036 h 612681"/>
                <a:gd name="connsiteX3" fmla="*/ 3760 w 155492"/>
                <a:gd name="connsiteY3" fmla="*/ 23451 h 612681"/>
                <a:gd name="connsiteX4" fmla="*/ 4128 w 155492"/>
                <a:gd name="connsiteY4" fmla="*/ 4029 h 612681"/>
                <a:gd name="connsiteX5" fmla="*/ 4128 w 155492"/>
                <a:gd name="connsiteY5" fmla="*/ 4029 h 612681"/>
                <a:gd name="connsiteX6" fmla="*/ 24165 w 155492"/>
                <a:gd name="connsiteY6" fmla="*/ 4459 h 612681"/>
                <a:gd name="connsiteX7" fmla="*/ 93126 w 155492"/>
                <a:gd name="connsiteY7" fmla="*/ 98558 h 612681"/>
                <a:gd name="connsiteX8" fmla="*/ 148257 w 155492"/>
                <a:gd name="connsiteY8" fmla="*/ 254303 h 612681"/>
                <a:gd name="connsiteX9" fmla="*/ 74441 w 155492"/>
                <a:gd name="connsiteY9" fmla="*/ 606358 h 612681"/>
                <a:gd name="connsiteX10" fmla="*/ 54589 w 155492"/>
                <a:gd name="connsiteY10" fmla="*/ 610107 h 612681"/>
                <a:gd name="connsiteX11" fmla="*/ 54589 w 155492"/>
                <a:gd name="connsiteY11" fmla="*/ 610107 h 61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492" h="612681">
                  <a:moveTo>
                    <a:pt x="54589" y="610107"/>
                  </a:moveTo>
                  <a:cubicBezTo>
                    <a:pt x="48381" y="605744"/>
                    <a:pt x="46722" y="597201"/>
                    <a:pt x="50963" y="590931"/>
                  </a:cubicBezTo>
                  <a:cubicBezTo>
                    <a:pt x="113470" y="496587"/>
                    <a:pt x="141558" y="379133"/>
                    <a:pt x="120784" y="259036"/>
                  </a:cubicBezTo>
                  <a:cubicBezTo>
                    <a:pt x="105418" y="170038"/>
                    <a:pt x="65037" y="88908"/>
                    <a:pt x="3760" y="23451"/>
                  </a:cubicBezTo>
                  <a:cubicBezTo>
                    <a:pt x="-1403" y="17919"/>
                    <a:pt x="-1219" y="9315"/>
                    <a:pt x="4128" y="4029"/>
                  </a:cubicBezTo>
                  <a:lnTo>
                    <a:pt x="4128" y="4029"/>
                  </a:lnTo>
                  <a:cubicBezTo>
                    <a:pt x="9721" y="-1503"/>
                    <a:pt x="18818" y="-1318"/>
                    <a:pt x="24165" y="4459"/>
                  </a:cubicBezTo>
                  <a:cubicBezTo>
                    <a:pt x="51024" y="33162"/>
                    <a:pt x="74134" y="64754"/>
                    <a:pt x="93126" y="98558"/>
                  </a:cubicBezTo>
                  <a:cubicBezTo>
                    <a:pt x="120046" y="146498"/>
                    <a:pt x="138731" y="198987"/>
                    <a:pt x="148257" y="254303"/>
                  </a:cubicBezTo>
                  <a:cubicBezTo>
                    <a:pt x="169585" y="377842"/>
                    <a:pt x="143402" y="502303"/>
                    <a:pt x="74441" y="606358"/>
                  </a:cubicBezTo>
                  <a:cubicBezTo>
                    <a:pt x="70077" y="612935"/>
                    <a:pt x="61104" y="614717"/>
                    <a:pt x="54589" y="610107"/>
                  </a:cubicBezTo>
                  <a:lnTo>
                    <a:pt x="54589" y="610107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5DB5ECDB-B1DD-4086-AE8F-5E563C24167E}"/>
                </a:ext>
              </a:extLst>
            </p:cNvPr>
            <p:cNvSpPr/>
            <p:nvPr/>
          </p:nvSpPr>
          <p:spPr>
            <a:xfrm>
              <a:off x="2282859" y="1918957"/>
              <a:ext cx="589851" cy="230220"/>
            </a:xfrm>
            <a:custGeom>
              <a:avLst/>
              <a:gdLst>
                <a:gd name="connsiteX0" fmla="*/ 588712 w 589851"/>
                <a:gd name="connsiteY0" fmla="*/ 52958 h 230220"/>
                <a:gd name="connsiteX1" fmla="*/ 570703 w 589851"/>
                <a:gd name="connsiteY1" fmla="*/ 60518 h 230220"/>
                <a:gd name="connsiteX2" fmla="*/ 231555 w 589851"/>
                <a:gd name="connsiteY2" fmla="*/ 60948 h 230220"/>
                <a:gd name="connsiteX3" fmla="*/ 25349 w 589851"/>
                <a:gd name="connsiteY3" fmla="*/ 224253 h 230220"/>
                <a:gd name="connsiteX4" fmla="*/ 6296 w 589851"/>
                <a:gd name="connsiteY4" fmla="*/ 227941 h 230220"/>
                <a:gd name="connsiteX5" fmla="*/ 6296 w 589851"/>
                <a:gd name="connsiteY5" fmla="*/ 227941 h 230220"/>
                <a:gd name="connsiteX6" fmla="*/ 2547 w 589851"/>
                <a:gd name="connsiteY6" fmla="*/ 208212 h 230220"/>
                <a:gd name="connsiteX7" fmla="*/ 80296 w 589851"/>
                <a:gd name="connsiteY7" fmla="*/ 121243 h 230220"/>
                <a:gd name="connsiteX8" fmla="*/ 221229 w 589851"/>
                <a:gd name="connsiteY8" fmla="*/ 35011 h 230220"/>
                <a:gd name="connsiteX9" fmla="*/ 580906 w 589851"/>
                <a:gd name="connsiteY9" fmla="*/ 34274 h 230220"/>
                <a:gd name="connsiteX10" fmla="*/ 588712 w 589851"/>
                <a:gd name="connsiteY10" fmla="*/ 52958 h 230220"/>
                <a:gd name="connsiteX11" fmla="*/ 588712 w 589851"/>
                <a:gd name="connsiteY11" fmla="*/ 52958 h 23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51" h="230220">
                  <a:moveTo>
                    <a:pt x="588712" y="52958"/>
                  </a:moveTo>
                  <a:cubicBezTo>
                    <a:pt x="585700" y="59903"/>
                    <a:pt x="577710" y="63284"/>
                    <a:pt x="570703" y="60518"/>
                  </a:cubicBezTo>
                  <a:cubicBezTo>
                    <a:pt x="465419" y="18908"/>
                    <a:pt x="344707" y="15774"/>
                    <a:pt x="231555" y="60948"/>
                  </a:cubicBezTo>
                  <a:cubicBezTo>
                    <a:pt x="147720" y="94445"/>
                    <a:pt x="76670" y="150745"/>
                    <a:pt x="25349" y="224253"/>
                  </a:cubicBezTo>
                  <a:cubicBezTo>
                    <a:pt x="21047" y="230461"/>
                    <a:pt x="12565" y="232059"/>
                    <a:pt x="6296" y="227941"/>
                  </a:cubicBezTo>
                  <a:lnTo>
                    <a:pt x="6296" y="227941"/>
                  </a:lnTo>
                  <a:cubicBezTo>
                    <a:pt x="-281" y="223639"/>
                    <a:pt x="-2001" y="214727"/>
                    <a:pt x="2547" y="208212"/>
                  </a:cubicBezTo>
                  <a:cubicBezTo>
                    <a:pt x="25042" y="175944"/>
                    <a:pt x="51163" y="146811"/>
                    <a:pt x="80296" y="121243"/>
                  </a:cubicBezTo>
                  <a:cubicBezTo>
                    <a:pt x="121599" y="84980"/>
                    <a:pt x="169109" y="55847"/>
                    <a:pt x="221229" y="35011"/>
                  </a:cubicBezTo>
                  <a:cubicBezTo>
                    <a:pt x="337639" y="-11454"/>
                    <a:pt x="464804" y="-11639"/>
                    <a:pt x="580906" y="34274"/>
                  </a:cubicBezTo>
                  <a:cubicBezTo>
                    <a:pt x="588281" y="37224"/>
                    <a:pt x="591846" y="45644"/>
                    <a:pt x="588712" y="52958"/>
                  </a:cubicBezTo>
                  <a:lnTo>
                    <a:pt x="588712" y="52958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15C3A106-B1EE-46CC-A8AC-6A1E674CBB4C}"/>
                </a:ext>
              </a:extLst>
            </p:cNvPr>
            <p:cNvSpPr/>
            <p:nvPr/>
          </p:nvSpPr>
          <p:spPr>
            <a:xfrm>
              <a:off x="2197126" y="2189795"/>
              <a:ext cx="204687" cy="599983"/>
            </a:xfrm>
            <a:custGeom>
              <a:avLst/>
              <a:gdLst>
                <a:gd name="connsiteX0" fmla="*/ 66338 w 204687"/>
                <a:gd name="connsiteY0" fmla="*/ 1540 h 599983"/>
                <a:gd name="connsiteX1" fmla="*/ 72668 w 204687"/>
                <a:gd name="connsiteY1" fmla="*/ 20040 h 599983"/>
                <a:gd name="connsiteX2" fmla="*/ 50357 w 204687"/>
                <a:gd name="connsiteY2" fmla="*/ 358451 h 599983"/>
                <a:gd name="connsiteX3" fmla="*/ 199465 w 204687"/>
                <a:gd name="connsiteY3" fmla="*/ 575167 h 599983"/>
                <a:gd name="connsiteX4" fmla="*/ 201862 w 204687"/>
                <a:gd name="connsiteY4" fmla="*/ 594466 h 599983"/>
                <a:gd name="connsiteX5" fmla="*/ 201862 w 204687"/>
                <a:gd name="connsiteY5" fmla="*/ 594466 h 599983"/>
                <a:gd name="connsiteX6" fmla="*/ 181948 w 204687"/>
                <a:gd name="connsiteY6" fmla="*/ 596863 h 599983"/>
                <a:gd name="connsiteX7" fmla="*/ 100449 w 204687"/>
                <a:gd name="connsiteY7" fmla="*/ 513459 h 599983"/>
                <a:gd name="connsiteX8" fmla="*/ 23867 w 204687"/>
                <a:gd name="connsiteY8" fmla="*/ 367056 h 599983"/>
                <a:gd name="connsiteX9" fmla="*/ 47284 w 204687"/>
                <a:gd name="connsiteY9" fmla="*/ 8117 h 599983"/>
                <a:gd name="connsiteX10" fmla="*/ 66338 w 204687"/>
                <a:gd name="connsiteY10" fmla="*/ 1540 h 599983"/>
                <a:gd name="connsiteX11" fmla="*/ 66338 w 204687"/>
                <a:gd name="connsiteY11" fmla="*/ 1540 h 59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4687" h="599983">
                  <a:moveTo>
                    <a:pt x="66338" y="1540"/>
                  </a:moveTo>
                  <a:cubicBezTo>
                    <a:pt x="73098" y="4982"/>
                    <a:pt x="75926" y="13156"/>
                    <a:pt x="72668" y="20040"/>
                  </a:cubicBezTo>
                  <a:cubicBezTo>
                    <a:pt x="24113" y="122313"/>
                    <a:pt x="12866" y="242472"/>
                    <a:pt x="50357" y="358451"/>
                  </a:cubicBezTo>
                  <a:cubicBezTo>
                    <a:pt x="78138" y="444375"/>
                    <a:pt x="129521" y="519052"/>
                    <a:pt x="199465" y="575167"/>
                  </a:cubicBezTo>
                  <a:cubicBezTo>
                    <a:pt x="205365" y="579899"/>
                    <a:pt x="206410" y="588443"/>
                    <a:pt x="201862" y="594466"/>
                  </a:cubicBezTo>
                  <a:lnTo>
                    <a:pt x="201862" y="594466"/>
                  </a:lnTo>
                  <a:cubicBezTo>
                    <a:pt x="197129" y="600735"/>
                    <a:pt x="188094" y="601841"/>
                    <a:pt x="181948" y="596863"/>
                  </a:cubicBezTo>
                  <a:cubicBezTo>
                    <a:pt x="151278" y="572217"/>
                    <a:pt x="123989" y="544251"/>
                    <a:pt x="100449" y="513459"/>
                  </a:cubicBezTo>
                  <a:cubicBezTo>
                    <a:pt x="67014" y="469759"/>
                    <a:pt x="41138" y="420466"/>
                    <a:pt x="23867" y="367056"/>
                  </a:cubicBezTo>
                  <a:cubicBezTo>
                    <a:pt x="-14670" y="247758"/>
                    <a:pt x="-6311" y="120900"/>
                    <a:pt x="47284" y="8117"/>
                  </a:cubicBezTo>
                  <a:cubicBezTo>
                    <a:pt x="50603" y="925"/>
                    <a:pt x="59208" y="-2086"/>
                    <a:pt x="66338" y="1540"/>
                  </a:cubicBezTo>
                  <a:lnTo>
                    <a:pt x="66338" y="1540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8E4FE151-652F-429A-9A94-E66E6FF9B69A}"/>
                </a:ext>
              </a:extLst>
            </p:cNvPr>
            <p:cNvSpPr/>
            <p:nvPr/>
          </p:nvSpPr>
          <p:spPr>
            <a:xfrm>
              <a:off x="2285073" y="2007107"/>
              <a:ext cx="799405" cy="799464"/>
            </a:xfrm>
            <a:custGeom>
              <a:avLst/>
              <a:gdLst>
                <a:gd name="connsiteX0" fmla="*/ 399776 w 799405"/>
                <a:gd name="connsiteY0" fmla="*/ 799465 h 799464"/>
                <a:gd name="connsiteX1" fmla="*/ 266342 w 799405"/>
                <a:gd name="connsiteY1" fmla="*/ 776416 h 799464"/>
                <a:gd name="connsiteX2" fmla="*/ 39116 w 799405"/>
                <a:gd name="connsiteY2" fmla="*/ 571747 h 799464"/>
                <a:gd name="connsiteX3" fmla="*/ 23136 w 799405"/>
                <a:gd name="connsiteY3" fmla="*/ 266342 h 799464"/>
                <a:gd name="connsiteX4" fmla="*/ 227805 w 799405"/>
                <a:gd name="connsiteY4" fmla="*/ 39116 h 799464"/>
                <a:gd name="connsiteX5" fmla="*/ 533210 w 799405"/>
                <a:gd name="connsiteY5" fmla="*/ 23136 h 799464"/>
                <a:gd name="connsiteX6" fmla="*/ 799403 w 799405"/>
                <a:gd name="connsiteY6" fmla="*/ 391540 h 799464"/>
                <a:gd name="connsiteX7" fmla="*/ 787848 w 799405"/>
                <a:gd name="connsiteY7" fmla="*/ 403156 h 799464"/>
                <a:gd name="connsiteX8" fmla="*/ 787848 w 799405"/>
                <a:gd name="connsiteY8" fmla="*/ 403156 h 799464"/>
                <a:gd name="connsiteX9" fmla="*/ 776539 w 799405"/>
                <a:gd name="connsiteY9" fmla="*/ 391909 h 799464"/>
                <a:gd name="connsiteX10" fmla="*/ 525589 w 799405"/>
                <a:gd name="connsiteY10" fmla="*/ 44709 h 799464"/>
                <a:gd name="connsiteX11" fmla="*/ 237700 w 799405"/>
                <a:gd name="connsiteY11" fmla="*/ 59767 h 799464"/>
                <a:gd name="connsiteX12" fmla="*/ 44770 w 799405"/>
                <a:gd name="connsiteY12" fmla="*/ 274024 h 799464"/>
                <a:gd name="connsiteX13" fmla="*/ 274086 w 799405"/>
                <a:gd name="connsiteY13" fmla="*/ 754905 h 799464"/>
                <a:gd name="connsiteX14" fmla="*/ 489265 w 799405"/>
                <a:gd name="connsiteY14" fmla="*/ 765783 h 799464"/>
                <a:gd name="connsiteX15" fmla="*/ 503094 w 799405"/>
                <a:gd name="connsiteY15" fmla="*/ 773835 h 799464"/>
                <a:gd name="connsiteX16" fmla="*/ 503094 w 799405"/>
                <a:gd name="connsiteY16" fmla="*/ 773835 h 799464"/>
                <a:gd name="connsiteX17" fmla="*/ 494858 w 799405"/>
                <a:gd name="connsiteY17" fmla="*/ 787971 h 799464"/>
                <a:gd name="connsiteX18" fmla="*/ 399776 w 799405"/>
                <a:gd name="connsiteY18" fmla="*/ 799465 h 79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9405" h="799464">
                  <a:moveTo>
                    <a:pt x="399776" y="799465"/>
                  </a:moveTo>
                  <a:cubicBezTo>
                    <a:pt x="354724" y="799465"/>
                    <a:pt x="309734" y="791782"/>
                    <a:pt x="266342" y="776416"/>
                  </a:cubicBezTo>
                  <a:cubicBezTo>
                    <a:pt x="165728" y="740768"/>
                    <a:pt x="85028" y="668120"/>
                    <a:pt x="39116" y="571747"/>
                  </a:cubicBezTo>
                  <a:cubicBezTo>
                    <a:pt x="-6796" y="475436"/>
                    <a:pt x="-12512" y="366955"/>
                    <a:pt x="23136" y="266342"/>
                  </a:cubicBezTo>
                  <a:cubicBezTo>
                    <a:pt x="58784" y="165728"/>
                    <a:pt x="131432" y="85028"/>
                    <a:pt x="227805" y="39116"/>
                  </a:cubicBezTo>
                  <a:cubicBezTo>
                    <a:pt x="324116" y="-6796"/>
                    <a:pt x="432597" y="-12512"/>
                    <a:pt x="533210" y="23136"/>
                  </a:cubicBezTo>
                  <a:cubicBezTo>
                    <a:pt x="690246" y="78759"/>
                    <a:pt x="796023" y="225900"/>
                    <a:pt x="799403" y="391540"/>
                  </a:cubicBezTo>
                  <a:cubicBezTo>
                    <a:pt x="799526" y="397932"/>
                    <a:pt x="794302" y="403218"/>
                    <a:pt x="787848" y="403156"/>
                  </a:cubicBezTo>
                  <a:lnTo>
                    <a:pt x="787848" y="403156"/>
                  </a:lnTo>
                  <a:cubicBezTo>
                    <a:pt x="781641" y="403095"/>
                    <a:pt x="776662" y="398117"/>
                    <a:pt x="776539" y="391909"/>
                  </a:cubicBezTo>
                  <a:cubicBezTo>
                    <a:pt x="773282" y="235795"/>
                    <a:pt x="673652" y="97136"/>
                    <a:pt x="525589" y="44709"/>
                  </a:cubicBezTo>
                  <a:cubicBezTo>
                    <a:pt x="430753" y="11089"/>
                    <a:pt x="328480" y="16436"/>
                    <a:pt x="237700" y="59767"/>
                  </a:cubicBezTo>
                  <a:cubicBezTo>
                    <a:pt x="146859" y="103098"/>
                    <a:pt x="78329" y="179188"/>
                    <a:pt x="44770" y="274024"/>
                  </a:cubicBezTo>
                  <a:cubicBezTo>
                    <a:pt x="-24559" y="469843"/>
                    <a:pt x="78267" y="685514"/>
                    <a:pt x="274086" y="754905"/>
                  </a:cubicBezTo>
                  <a:cubicBezTo>
                    <a:pt x="343784" y="779612"/>
                    <a:pt x="417969" y="783300"/>
                    <a:pt x="489265" y="765783"/>
                  </a:cubicBezTo>
                  <a:cubicBezTo>
                    <a:pt x="495288" y="764308"/>
                    <a:pt x="501435" y="767812"/>
                    <a:pt x="503094" y="773835"/>
                  </a:cubicBezTo>
                  <a:lnTo>
                    <a:pt x="503094" y="773835"/>
                  </a:lnTo>
                  <a:cubicBezTo>
                    <a:pt x="504815" y="780043"/>
                    <a:pt x="501127" y="786435"/>
                    <a:pt x="494858" y="787971"/>
                  </a:cubicBezTo>
                  <a:cubicBezTo>
                    <a:pt x="463451" y="795593"/>
                    <a:pt x="431552" y="799465"/>
                    <a:pt x="399776" y="799465"/>
                  </a:cubicBezTo>
                  <a:close/>
                </a:path>
              </a:pathLst>
            </a:custGeom>
            <a:solidFill>
              <a:srgbClr val="DABC00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grpSp>
          <p:nvGrpSpPr>
            <p:cNvPr id="24" name="Gráfico 3">
              <a:extLst>
                <a:ext uri="{FF2B5EF4-FFF2-40B4-BE49-F238E27FC236}">
                  <a16:creationId xmlns:a16="http://schemas.microsoft.com/office/drawing/2014/main" id="{E5A9704F-A1BA-4DF7-A058-D67506359152}"/>
                </a:ext>
              </a:extLst>
            </p:cNvPr>
            <p:cNvGrpSpPr/>
            <p:nvPr/>
          </p:nvGrpSpPr>
          <p:grpSpPr>
            <a:xfrm>
              <a:off x="819472" y="896758"/>
              <a:ext cx="2840825" cy="976906"/>
              <a:chOff x="819472" y="896758"/>
              <a:chExt cx="2840825" cy="976906"/>
            </a:xfrm>
          </p:grpSpPr>
          <p:sp>
            <p:nvSpPr>
              <p:cNvPr id="25" name="Forma Livre: Forma 24">
                <a:extLst>
                  <a:ext uri="{FF2B5EF4-FFF2-40B4-BE49-F238E27FC236}">
                    <a16:creationId xmlns:a16="http://schemas.microsoft.com/office/drawing/2014/main" id="{BA5F3CB7-97A1-478E-94F7-E6B8FDC02B35}"/>
                  </a:ext>
                </a:extLst>
              </p:cNvPr>
              <p:cNvSpPr/>
              <p:nvPr/>
            </p:nvSpPr>
            <p:spPr>
              <a:xfrm>
                <a:off x="819472" y="896758"/>
                <a:ext cx="6146" cy="6146"/>
              </a:xfrm>
              <a:custGeom>
                <a:avLst/>
                <a:gdLst/>
                <a:ahLst/>
                <a:cxnLst/>
                <a:rect l="l" t="t" r="r" b="b"/>
                <a:pathLst>
                  <a:path w="6146" h="6146"/>
                </a:pathLst>
              </a:custGeom>
              <a:solidFill>
                <a:srgbClr val="00973A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orma Livre: Forma 25">
                <a:extLst>
                  <a:ext uri="{FF2B5EF4-FFF2-40B4-BE49-F238E27FC236}">
                    <a16:creationId xmlns:a16="http://schemas.microsoft.com/office/drawing/2014/main" id="{03DE5240-F3D2-4257-B93B-5007DD4825C1}"/>
                  </a:ext>
                </a:extLst>
              </p:cNvPr>
              <p:cNvSpPr/>
              <p:nvPr/>
            </p:nvSpPr>
            <p:spPr>
              <a:xfrm>
                <a:off x="819472" y="896758"/>
                <a:ext cx="6146" cy="6146"/>
              </a:xfrm>
              <a:custGeom>
                <a:avLst/>
                <a:gdLst/>
                <a:ahLst/>
                <a:cxnLst/>
                <a:rect l="l" t="t" r="r" b="b"/>
                <a:pathLst>
                  <a:path w="6146" h="6146"/>
                </a:pathLst>
              </a:custGeom>
              <a:solidFill>
                <a:srgbClr val="00973A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id="{FD929945-6D36-4004-A179-FFD7C51E5B01}"/>
                  </a:ext>
                </a:extLst>
              </p:cNvPr>
              <p:cNvSpPr/>
              <p:nvPr/>
            </p:nvSpPr>
            <p:spPr>
              <a:xfrm>
                <a:off x="2924335" y="1695590"/>
                <a:ext cx="608184" cy="178074"/>
              </a:xfrm>
              <a:custGeom>
                <a:avLst/>
                <a:gdLst>
                  <a:gd name="connsiteX0" fmla="*/ 2060 w 608184"/>
                  <a:gd name="connsiteY0" fmla="*/ 94521 h 178074"/>
                  <a:gd name="connsiteX1" fmla="*/ 20991 w 608184"/>
                  <a:gd name="connsiteY1" fmla="*/ 89604 h 178074"/>
                  <a:gd name="connsiteX2" fmla="*/ 356820 w 608184"/>
                  <a:gd name="connsiteY2" fmla="*/ 136991 h 178074"/>
                  <a:gd name="connsiteX3" fmla="*/ 584046 w 608184"/>
                  <a:gd name="connsiteY3" fmla="*/ 4417 h 178074"/>
                  <a:gd name="connsiteX4" fmla="*/ 603468 w 608184"/>
                  <a:gd name="connsiteY4" fmla="*/ 3495 h 178074"/>
                  <a:gd name="connsiteX5" fmla="*/ 603468 w 608184"/>
                  <a:gd name="connsiteY5" fmla="*/ 3495 h 178074"/>
                  <a:gd name="connsiteX6" fmla="*/ 604390 w 608184"/>
                  <a:gd name="connsiteY6" fmla="*/ 23532 h 178074"/>
                  <a:gd name="connsiteX7" fmla="*/ 515146 w 608184"/>
                  <a:gd name="connsiteY7" fmla="*/ 98639 h 178074"/>
                  <a:gd name="connsiteX8" fmla="*/ 363458 w 608184"/>
                  <a:gd name="connsiteY8" fmla="*/ 164096 h 178074"/>
                  <a:gd name="connsiteX9" fmla="*/ 7284 w 608184"/>
                  <a:gd name="connsiteY9" fmla="*/ 114066 h 178074"/>
                  <a:gd name="connsiteX10" fmla="*/ 2060 w 608184"/>
                  <a:gd name="connsiteY10" fmla="*/ 94521 h 178074"/>
                  <a:gd name="connsiteX11" fmla="*/ 2060 w 608184"/>
                  <a:gd name="connsiteY11" fmla="*/ 94521 h 178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8184" h="178074">
                    <a:moveTo>
                      <a:pt x="2060" y="94521"/>
                    </a:moveTo>
                    <a:cubicBezTo>
                      <a:pt x="5994" y="88067"/>
                      <a:pt x="14414" y="85855"/>
                      <a:pt x="20991" y="89604"/>
                    </a:cubicBezTo>
                    <a:cubicBezTo>
                      <a:pt x="119330" y="145657"/>
                      <a:pt x="238382" y="165755"/>
                      <a:pt x="356820" y="136991"/>
                    </a:cubicBezTo>
                    <a:cubicBezTo>
                      <a:pt x="444588" y="115664"/>
                      <a:pt x="522829" y="69936"/>
                      <a:pt x="584046" y="4417"/>
                    </a:cubicBezTo>
                    <a:cubicBezTo>
                      <a:pt x="589208" y="-1115"/>
                      <a:pt x="597813" y="-1483"/>
                      <a:pt x="603468" y="3495"/>
                    </a:cubicBezTo>
                    <a:lnTo>
                      <a:pt x="603468" y="3495"/>
                    </a:lnTo>
                    <a:cubicBezTo>
                      <a:pt x="609368" y="8719"/>
                      <a:pt x="609798" y="17754"/>
                      <a:pt x="604390" y="23532"/>
                    </a:cubicBezTo>
                    <a:cubicBezTo>
                      <a:pt x="577531" y="52296"/>
                      <a:pt x="547599" y="77434"/>
                      <a:pt x="515146" y="98639"/>
                    </a:cubicBezTo>
                    <a:cubicBezTo>
                      <a:pt x="469111" y="128694"/>
                      <a:pt x="418036" y="150882"/>
                      <a:pt x="363458" y="164096"/>
                    </a:cubicBezTo>
                    <a:cubicBezTo>
                      <a:pt x="241640" y="193721"/>
                      <a:pt x="115704" y="175897"/>
                      <a:pt x="7284" y="114066"/>
                    </a:cubicBezTo>
                    <a:cubicBezTo>
                      <a:pt x="278" y="110132"/>
                      <a:pt x="-2119" y="101343"/>
                      <a:pt x="2060" y="94521"/>
                    </a:cubicBezTo>
                    <a:lnTo>
                      <a:pt x="2060" y="94521"/>
                    </a:lnTo>
                    <a:close/>
                  </a:path>
                </a:pathLst>
              </a:custGeom>
              <a:solidFill>
                <a:srgbClr val="00973A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orma Livre: Forma 27">
                <a:extLst>
                  <a:ext uri="{FF2B5EF4-FFF2-40B4-BE49-F238E27FC236}">
                    <a16:creationId xmlns:a16="http://schemas.microsoft.com/office/drawing/2014/main" id="{47533B9A-7D04-45CB-AFC0-D69FE9F7BCEE}"/>
                  </a:ext>
                </a:extLst>
              </p:cNvPr>
              <p:cNvSpPr/>
              <p:nvPr/>
            </p:nvSpPr>
            <p:spPr>
              <a:xfrm>
                <a:off x="3504805" y="1048597"/>
                <a:ext cx="155492" cy="612654"/>
              </a:xfrm>
              <a:custGeom>
                <a:avLst/>
                <a:gdLst>
                  <a:gd name="connsiteX0" fmla="*/ 54527 w 155492"/>
                  <a:gd name="connsiteY0" fmla="*/ 610108 h 612654"/>
                  <a:gd name="connsiteX1" fmla="*/ 50901 w 155492"/>
                  <a:gd name="connsiteY1" fmla="*/ 590931 h 612654"/>
                  <a:gd name="connsiteX2" fmla="*/ 120784 w 155492"/>
                  <a:gd name="connsiteY2" fmla="*/ 259036 h 612654"/>
                  <a:gd name="connsiteX3" fmla="*/ 3760 w 155492"/>
                  <a:gd name="connsiteY3" fmla="*/ 23451 h 612654"/>
                  <a:gd name="connsiteX4" fmla="*/ 4128 w 155492"/>
                  <a:gd name="connsiteY4" fmla="*/ 4029 h 612654"/>
                  <a:gd name="connsiteX5" fmla="*/ 4128 w 155492"/>
                  <a:gd name="connsiteY5" fmla="*/ 4029 h 612654"/>
                  <a:gd name="connsiteX6" fmla="*/ 24165 w 155492"/>
                  <a:gd name="connsiteY6" fmla="*/ 4459 h 612654"/>
                  <a:gd name="connsiteX7" fmla="*/ 93126 w 155492"/>
                  <a:gd name="connsiteY7" fmla="*/ 98558 h 612654"/>
                  <a:gd name="connsiteX8" fmla="*/ 148257 w 155492"/>
                  <a:gd name="connsiteY8" fmla="*/ 254303 h 612654"/>
                  <a:gd name="connsiteX9" fmla="*/ 74441 w 155492"/>
                  <a:gd name="connsiteY9" fmla="*/ 606358 h 612654"/>
                  <a:gd name="connsiteX10" fmla="*/ 54527 w 155492"/>
                  <a:gd name="connsiteY10" fmla="*/ 610108 h 612654"/>
                  <a:gd name="connsiteX11" fmla="*/ 54527 w 155492"/>
                  <a:gd name="connsiteY11" fmla="*/ 610108 h 61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492" h="612654">
                    <a:moveTo>
                      <a:pt x="54527" y="610108"/>
                    </a:moveTo>
                    <a:cubicBezTo>
                      <a:pt x="48320" y="605744"/>
                      <a:pt x="46660" y="597200"/>
                      <a:pt x="50901" y="590931"/>
                    </a:cubicBezTo>
                    <a:cubicBezTo>
                      <a:pt x="113408" y="496587"/>
                      <a:pt x="141496" y="379133"/>
                      <a:pt x="120784" y="259036"/>
                    </a:cubicBezTo>
                    <a:cubicBezTo>
                      <a:pt x="105418" y="170038"/>
                      <a:pt x="65037" y="88908"/>
                      <a:pt x="3760" y="23451"/>
                    </a:cubicBezTo>
                    <a:cubicBezTo>
                      <a:pt x="-1403" y="17919"/>
                      <a:pt x="-1219" y="9315"/>
                      <a:pt x="4128" y="4029"/>
                    </a:cubicBezTo>
                    <a:lnTo>
                      <a:pt x="4128" y="4029"/>
                    </a:lnTo>
                    <a:cubicBezTo>
                      <a:pt x="9721" y="-1503"/>
                      <a:pt x="18818" y="-1318"/>
                      <a:pt x="24165" y="4459"/>
                    </a:cubicBezTo>
                    <a:cubicBezTo>
                      <a:pt x="51024" y="33162"/>
                      <a:pt x="74134" y="64754"/>
                      <a:pt x="93126" y="98558"/>
                    </a:cubicBezTo>
                    <a:cubicBezTo>
                      <a:pt x="120046" y="146498"/>
                      <a:pt x="138731" y="198987"/>
                      <a:pt x="148257" y="254303"/>
                    </a:cubicBezTo>
                    <a:cubicBezTo>
                      <a:pt x="169585" y="377842"/>
                      <a:pt x="143402" y="502303"/>
                      <a:pt x="74441" y="606358"/>
                    </a:cubicBezTo>
                    <a:cubicBezTo>
                      <a:pt x="70016" y="612935"/>
                      <a:pt x="61042" y="614656"/>
                      <a:pt x="54527" y="610108"/>
                    </a:cubicBezTo>
                    <a:lnTo>
                      <a:pt x="54527" y="610108"/>
                    </a:lnTo>
                    <a:close/>
                  </a:path>
                </a:pathLst>
              </a:custGeom>
              <a:solidFill>
                <a:srgbClr val="00973A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orma Livre: Forma 28">
                <a:extLst>
                  <a:ext uri="{FF2B5EF4-FFF2-40B4-BE49-F238E27FC236}">
                    <a16:creationId xmlns:a16="http://schemas.microsoft.com/office/drawing/2014/main" id="{139253DE-2055-4B51-90B7-7D78F302D2A8}"/>
                  </a:ext>
                </a:extLst>
              </p:cNvPr>
              <p:cNvSpPr/>
              <p:nvPr/>
            </p:nvSpPr>
            <p:spPr>
              <a:xfrm>
                <a:off x="2770623" y="898009"/>
                <a:ext cx="589851" cy="230220"/>
              </a:xfrm>
              <a:custGeom>
                <a:avLst/>
                <a:gdLst>
                  <a:gd name="connsiteX0" fmla="*/ 588712 w 589851"/>
                  <a:gd name="connsiteY0" fmla="*/ 52958 h 230220"/>
                  <a:gd name="connsiteX1" fmla="*/ 570703 w 589851"/>
                  <a:gd name="connsiteY1" fmla="*/ 60518 h 230220"/>
                  <a:gd name="connsiteX2" fmla="*/ 231555 w 589851"/>
                  <a:gd name="connsiteY2" fmla="*/ 60948 h 230220"/>
                  <a:gd name="connsiteX3" fmla="*/ 25349 w 589851"/>
                  <a:gd name="connsiteY3" fmla="*/ 224253 h 230220"/>
                  <a:gd name="connsiteX4" fmla="*/ 6296 w 589851"/>
                  <a:gd name="connsiteY4" fmla="*/ 227941 h 230220"/>
                  <a:gd name="connsiteX5" fmla="*/ 6296 w 589851"/>
                  <a:gd name="connsiteY5" fmla="*/ 227941 h 230220"/>
                  <a:gd name="connsiteX6" fmla="*/ 2547 w 589851"/>
                  <a:gd name="connsiteY6" fmla="*/ 208212 h 230220"/>
                  <a:gd name="connsiteX7" fmla="*/ 80296 w 589851"/>
                  <a:gd name="connsiteY7" fmla="*/ 121243 h 230220"/>
                  <a:gd name="connsiteX8" fmla="*/ 221229 w 589851"/>
                  <a:gd name="connsiteY8" fmla="*/ 35011 h 230220"/>
                  <a:gd name="connsiteX9" fmla="*/ 580906 w 589851"/>
                  <a:gd name="connsiteY9" fmla="*/ 34274 h 230220"/>
                  <a:gd name="connsiteX10" fmla="*/ 588712 w 589851"/>
                  <a:gd name="connsiteY10" fmla="*/ 52958 h 230220"/>
                  <a:gd name="connsiteX11" fmla="*/ 588712 w 589851"/>
                  <a:gd name="connsiteY11" fmla="*/ 52958 h 23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89851" h="230220">
                    <a:moveTo>
                      <a:pt x="588712" y="52958"/>
                    </a:moveTo>
                    <a:cubicBezTo>
                      <a:pt x="585700" y="59903"/>
                      <a:pt x="577710" y="63284"/>
                      <a:pt x="570703" y="60518"/>
                    </a:cubicBezTo>
                    <a:cubicBezTo>
                      <a:pt x="465418" y="18908"/>
                      <a:pt x="344707" y="15774"/>
                      <a:pt x="231555" y="60948"/>
                    </a:cubicBezTo>
                    <a:cubicBezTo>
                      <a:pt x="147720" y="94445"/>
                      <a:pt x="76670" y="150745"/>
                      <a:pt x="25349" y="224253"/>
                    </a:cubicBezTo>
                    <a:cubicBezTo>
                      <a:pt x="21047" y="230461"/>
                      <a:pt x="12565" y="232059"/>
                      <a:pt x="6296" y="227941"/>
                    </a:cubicBezTo>
                    <a:lnTo>
                      <a:pt x="6296" y="227941"/>
                    </a:lnTo>
                    <a:cubicBezTo>
                      <a:pt x="-281" y="223639"/>
                      <a:pt x="-2001" y="214727"/>
                      <a:pt x="2547" y="208212"/>
                    </a:cubicBezTo>
                    <a:cubicBezTo>
                      <a:pt x="25042" y="175944"/>
                      <a:pt x="51163" y="146811"/>
                      <a:pt x="80296" y="121243"/>
                    </a:cubicBezTo>
                    <a:cubicBezTo>
                      <a:pt x="121599" y="84980"/>
                      <a:pt x="169109" y="55847"/>
                      <a:pt x="221229" y="35011"/>
                    </a:cubicBezTo>
                    <a:cubicBezTo>
                      <a:pt x="337639" y="-11454"/>
                      <a:pt x="464804" y="-11639"/>
                      <a:pt x="580906" y="34274"/>
                    </a:cubicBezTo>
                    <a:cubicBezTo>
                      <a:pt x="588281" y="37224"/>
                      <a:pt x="591846" y="45644"/>
                      <a:pt x="588712" y="52958"/>
                    </a:cubicBezTo>
                    <a:lnTo>
                      <a:pt x="588712" y="52958"/>
                    </a:lnTo>
                    <a:close/>
                  </a:path>
                </a:pathLst>
              </a:custGeom>
              <a:solidFill>
                <a:srgbClr val="3B67AE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orma Livre: Forma 29">
                <a:extLst>
                  <a:ext uri="{FF2B5EF4-FFF2-40B4-BE49-F238E27FC236}">
                    <a16:creationId xmlns:a16="http://schemas.microsoft.com/office/drawing/2014/main" id="{C17AEA53-266B-471D-8252-D0236CC84C4E}"/>
                  </a:ext>
                </a:extLst>
              </p:cNvPr>
              <p:cNvSpPr/>
              <p:nvPr/>
            </p:nvSpPr>
            <p:spPr>
              <a:xfrm>
                <a:off x="2684890" y="1168836"/>
                <a:ext cx="204687" cy="599994"/>
              </a:xfrm>
              <a:custGeom>
                <a:avLst/>
                <a:gdLst>
                  <a:gd name="connsiteX0" fmla="*/ 66338 w 204687"/>
                  <a:gd name="connsiteY0" fmla="*/ 1551 h 599994"/>
                  <a:gd name="connsiteX1" fmla="*/ 72668 w 204687"/>
                  <a:gd name="connsiteY1" fmla="*/ 20051 h 599994"/>
                  <a:gd name="connsiteX2" fmla="*/ 50358 w 204687"/>
                  <a:gd name="connsiteY2" fmla="*/ 358462 h 599994"/>
                  <a:gd name="connsiteX3" fmla="*/ 199465 w 204687"/>
                  <a:gd name="connsiteY3" fmla="*/ 575178 h 599994"/>
                  <a:gd name="connsiteX4" fmla="*/ 201862 w 204687"/>
                  <a:gd name="connsiteY4" fmla="*/ 594477 h 599994"/>
                  <a:gd name="connsiteX5" fmla="*/ 201862 w 204687"/>
                  <a:gd name="connsiteY5" fmla="*/ 594477 h 599994"/>
                  <a:gd name="connsiteX6" fmla="*/ 181948 w 204687"/>
                  <a:gd name="connsiteY6" fmla="*/ 596874 h 599994"/>
                  <a:gd name="connsiteX7" fmla="*/ 100449 w 204687"/>
                  <a:gd name="connsiteY7" fmla="*/ 513470 h 599994"/>
                  <a:gd name="connsiteX8" fmla="*/ 23867 w 204687"/>
                  <a:gd name="connsiteY8" fmla="*/ 367067 h 599994"/>
                  <a:gd name="connsiteX9" fmla="*/ 47284 w 204687"/>
                  <a:gd name="connsiteY9" fmla="*/ 8128 h 599994"/>
                  <a:gd name="connsiteX10" fmla="*/ 66338 w 204687"/>
                  <a:gd name="connsiteY10" fmla="*/ 1551 h 599994"/>
                  <a:gd name="connsiteX11" fmla="*/ 66338 w 204687"/>
                  <a:gd name="connsiteY11" fmla="*/ 1551 h 59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4687" h="599994">
                    <a:moveTo>
                      <a:pt x="66338" y="1551"/>
                    </a:moveTo>
                    <a:cubicBezTo>
                      <a:pt x="73098" y="4993"/>
                      <a:pt x="75926" y="13167"/>
                      <a:pt x="72668" y="20051"/>
                    </a:cubicBezTo>
                    <a:cubicBezTo>
                      <a:pt x="24113" y="122324"/>
                      <a:pt x="12866" y="242483"/>
                      <a:pt x="50358" y="358462"/>
                    </a:cubicBezTo>
                    <a:cubicBezTo>
                      <a:pt x="78138" y="444386"/>
                      <a:pt x="129521" y="519063"/>
                      <a:pt x="199465" y="575178"/>
                    </a:cubicBezTo>
                    <a:cubicBezTo>
                      <a:pt x="205365" y="579910"/>
                      <a:pt x="206410" y="588453"/>
                      <a:pt x="201862" y="594477"/>
                    </a:cubicBezTo>
                    <a:lnTo>
                      <a:pt x="201862" y="594477"/>
                    </a:lnTo>
                    <a:cubicBezTo>
                      <a:pt x="197129" y="600746"/>
                      <a:pt x="188094" y="601852"/>
                      <a:pt x="181948" y="596874"/>
                    </a:cubicBezTo>
                    <a:cubicBezTo>
                      <a:pt x="151278" y="572227"/>
                      <a:pt x="123989" y="544262"/>
                      <a:pt x="100449" y="513470"/>
                    </a:cubicBezTo>
                    <a:cubicBezTo>
                      <a:pt x="67014" y="469770"/>
                      <a:pt x="41138" y="420477"/>
                      <a:pt x="23867" y="367067"/>
                    </a:cubicBezTo>
                    <a:cubicBezTo>
                      <a:pt x="-14670" y="247769"/>
                      <a:pt x="-6311" y="120911"/>
                      <a:pt x="47284" y="8128"/>
                    </a:cubicBezTo>
                    <a:cubicBezTo>
                      <a:pt x="50603" y="875"/>
                      <a:pt x="59208" y="-2075"/>
                      <a:pt x="66338" y="1551"/>
                    </a:cubicBezTo>
                    <a:lnTo>
                      <a:pt x="66338" y="1551"/>
                    </a:lnTo>
                    <a:close/>
                  </a:path>
                </a:pathLst>
              </a:custGeom>
              <a:solidFill>
                <a:srgbClr val="3B67AE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orma Livre: Forma 30">
                <a:extLst>
                  <a:ext uri="{FF2B5EF4-FFF2-40B4-BE49-F238E27FC236}">
                    <a16:creationId xmlns:a16="http://schemas.microsoft.com/office/drawing/2014/main" id="{4D0B0341-4336-43F0-9316-2D3AED7799FB}"/>
                  </a:ext>
                </a:extLst>
              </p:cNvPr>
              <p:cNvSpPr/>
              <p:nvPr/>
            </p:nvSpPr>
            <p:spPr>
              <a:xfrm>
                <a:off x="2772837" y="986098"/>
                <a:ext cx="799405" cy="799464"/>
              </a:xfrm>
              <a:custGeom>
                <a:avLst/>
                <a:gdLst>
                  <a:gd name="connsiteX0" fmla="*/ 399776 w 799405"/>
                  <a:gd name="connsiteY0" fmla="*/ 799465 h 799464"/>
                  <a:gd name="connsiteX1" fmla="*/ 266342 w 799405"/>
                  <a:gd name="connsiteY1" fmla="*/ 776416 h 799464"/>
                  <a:gd name="connsiteX2" fmla="*/ 39116 w 799405"/>
                  <a:gd name="connsiteY2" fmla="*/ 571747 h 799464"/>
                  <a:gd name="connsiteX3" fmla="*/ 23136 w 799405"/>
                  <a:gd name="connsiteY3" fmla="*/ 266342 h 799464"/>
                  <a:gd name="connsiteX4" fmla="*/ 227805 w 799405"/>
                  <a:gd name="connsiteY4" fmla="*/ 39116 h 799464"/>
                  <a:gd name="connsiteX5" fmla="*/ 533211 w 799405"/>
                  <a:gd name="connsiteY5" fmla="*/ 23136 h 799464"/>
                  <a:gd name="connsiteX6" fmla="*/ 799403 w 799405"/>
                  <a:gd name="connsiteY6" fmla="*/ 391540 h 799464"/>
                  <a:gd name="connsiteX7" fmla="*/ 787848 w 799405"/>
                  <a:gd name="connsiteY7" fmla="*/ 403156 h 799464"/>
                  <a:gd name="connsiteX8" fmla="*/ 787848 w 799405"/>
                  <a:gd name="connsiteY8" fmla="*/ 403156 h 799464"/>
                  <a:gd name="connsiteX9" fmla="*/ 776539 w 799405"/>
                  <a:gd name="connsiteY9" fmla="*/ 391909 h 799464"/>
                  <a:gd name="connsiteX10" fmla="*/ 525589 w 799405"/>
                  <a:gd name="connsiteY10" fmla="*/ 44709 h 799464"/>
                  <a:gd name="connsiteX11" fmla="*/ 237700 w 799405"/>
                  <a:gd name="connsiteY11" fmla="*/ 59767 h 799464"/>
                  <a:gd name="connsiteX12" fmla="*/ 44771 w 799405"/>
                  <a:gd name="connsiteY12" fmla="*/ 274024 h 799464"/>
                  <a:gd name="connsiteX13" fmla="*/ 274086 w 799405"/>
                  <a:gd name="connsiteY13" fmla="*/ 754905 h 799464"/>
                  <a:gd name="connsiteX14" fmla="*/ 489265 w 799405"/>
                  <a:gd name="connsiteY14" fmla="*/ 765783 h 799464"/>
                  <a:gd name="connsiteX15" fmla="*/ 503094 w 799405"/>
                  <a:gd name="connsiteY15" fmla="*/ 773835 h 799464"/>
                  <a:gd name="connsiteX16" fmla="*/ 503094 w 799405"/>
                  <a:gd name="connsiteY16" fmla="*/ 773835 h 799464"/>
                  <a:gd name="connsiteX17" fmla="*/ 494858 w 799405"/>
                  <a:gd name="connsiteY17" fmla="*/ 787971 h 799464"/>
                  <a:gd name="connsiteX18" fmla="*/ 399776 w 799405"/>
                  <a:gd name="connsiteY18" fmla="*/ 799465 h 79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99405" h="799464">
                    <a:moveTo>
                      <a:pt x="399776" y="799465"/>
                    </a:moveTo>
                    <a:cubicBezTo>
                      <a:pt x="354724" y="799465"/>
                      <a:pt x="309734" y="791782"/>
                      <a:pt x="266342" y="776416"/>
                    </a:cubicBezTo>
                    <a:cubicBezTo>
                      <a:pt x="165728" y="740768"/>
                      <a:pt x="85028" y="668120"/>
                      <a:pt x="39116" y="571747"/>
                    </a:cubicBezTo>
                    <a:cubicBezTo>
                      <a:pt x="-6796" y="475436"/>
                      <a:pt x="-12512" y="366955"/>
                      <a:pt x="23136" y="266342"/>
                    </a:cubicBezTo>
                    <a:cubicBezTo>
                      <a:pt x="58784" y="165728"/>
                      <a:pt x="131432" y="85028"/>
                      <a:pt x="227805" y="39116"/>
                    </a:cubicBezTo>
                    <a:cubicBezTo>
                      <a:pt x="324116" y="-6796"/>
                      <a:pt x="432597" y="-12512"/>
                      <a:pt x="533211" y="23136"/>
                    </a:cubicBezTo>
                    <a:cubicBezTo>
                      <a:pt x="690246" y="78759"/>
                      <a:pt x="796023" y="225900"/>
                      <a:pt x="799403" y="391540"/>
                    </a:cubicBezTo>
                    <a:cubicBezTo>
                      <a:pt x="799526" y="397932"/>
                      <a:pt x="794302" y="403218"/>
                      <a:pt x="787848" y="403156"/>
                    </a:cubicBezTo>
                    <a:lnTo>
                      <a:pt x="787848" y="403156"/>
                    </a:lnTo>
                    <a:cubicBezTo>
                      <a:pt x="781641" y="403095"/>
                      <a:pt x="776662" y="398117"/>
                      <a:pt x="776539" y="391909"/>
                    </a:cubicBezTo>
                    <a:cubicBezTo>
                      <a:pt x="773282" y="235795"/>
                      <a:pt x="673652" y="97136"/>
                      <a:pt x="525589" y="44709"/>
                    </a:cubicBezTo>
                    <a:cubicBezTo>
                      <a:pt x="430753" y="11089"/>
                      <a:pt x="328480" y="16436"/>
                      <a:pt x="237700" y="59767"/>
                    </a:cubicBezTo>
                    <a:cubicBezTo>
                      <a:pt x="146859" y="103098"/>
                      <a:pt x="78329" y="179188"/>
                      <a:pt x="44771" y="274024"/>
                    </a:cubicBezTo>
                    <a:cubicBezTo>
                      <a:pt x="-24559" y="469843"/>
                      <a:pt x="78267" y="685514"/>
                      <a:pt x="274086" y="754905"/>
                    </a:cubicBezTo>
                    <a:cubicBezTo>
                      <a:pt x="343784" y="779612"/>
                      <a:pt x="417969" y="783300"/>
                      <a:pt x="489265" y="765783"/>
                    </a:cubicBezTo>
                    <a:cubicBezTo>
                      <a:pt x="495288" y="764308"/>
                      <a:pt x="501434" y="767812"/>
                      <a:pt x="503094" y="773835"/>
                    </a:cubicBezTo>
                    <a:lnTo>
                      <a:pt x="503094" y="773835"/>
                    </a:lnTo>
                    <a:cubicBezTo>
                      <a:pt x="504815" y="780043"/>
                      <a:pt x="501127" y="786435"/>
                      <a:pt x="494858" y="787971"/>
                    </a:cubicBezTo>
                    <a:cubicBezTo>
                      <a:pt x="463451" y="795654"/>
                      <a:pt x="431552" y="799465"/>
                      <a:pt x="399776" y="799465"/>
                    </a:cubicBezTo>
                    <a:close/>
                  </a:path>
                </a:pathLst>
              </a:custGeom>
              <a:solidFill>
                <a:srgbClr val="DABC00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E9E84F41-84B3-416D-9CF6-5DEBA27330F9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07235DE7-FC00-472B-94DC-C9EE0A940CB2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91EDA977-B32D-4BE2-8331-856F204BB802}"/>
                </a:ext>
              </a:extLst>
            </p:cNvPr>
            <p:cNvSpPr/>
            <p:nvPr/>
          </p:nvSpPr>
          <p:spPr>
            <a:xfrm>
              <a:off x="1948793" y="3737486"/>
              <a:ext cx="608198" cy="178074"/>
            </a:xfrm>
            <a:custGeom>
              <a:avLst/>
              <a:gdLst>
                <a:gd name="connsiteX0" fmla="*/ 2074 w 608198"/>
                <a:gd name="connsiteY0" fmla="*/ 94521 h 178074"/>
                <a:gd name="connsiteX1" fmla="*/ 21004 w 608198"/>
                <a:gd name="connsiteY1" fmla="*/ 89604 h 178074"/>
                <a:gd name="connsiteX2" fmla="*/ 356834 w 608198"/>
                <a:gd name="connsiteY2" fmla="*/ 136991 h 178074"/>
                <a:gd name="connsiteX3" fmla="*/ 584059 w 608198"/>
                <a:gd name="connsiteY3" fmla="*/ 4417 h 178074"/>
                <a:gd name="connsiteX4" fmla="*/ 603481 w 608198"/>
                <a:gd name="connsiteY4" fmla="*/ 3495 h 178074"/>
                <a:gd name="connsiteX5" fmla="*/ 603481 w 608198"/>
                <a:gd name="connsiteY5" fmla="*/ 3495 h 178074"/>
                <a:gd name="connsiteX6" fmla="*/ 604403 w 608198"/>
                <a:gd name="connsiteY6" fmla="*/ 23532 h 178074"/>
                <a:gd name="connsiteX7" fmla="*/ 515160 w 608198"/>
                <a:gd name="connsiteY7" fmla="*/ 98638 h 178074"/>
                <a:gd name="connsiteX8" fmla="*/ 363472 w 608198"/>
                <a:gd name="connsiteY8" fmla="*/ 164096 h 178074"/>
                <a:gd name="connsiteX9" fmla="*/ 7298 w 608198"/>
                <a:gd name="connsiteY9" fmla="*/ 114066 h 178074"/>
                <a:gd name="connsiteX10" fmla="*/ 2074 w 608198"/>
                <a:gd name="connsiteY10" fmla="*/ 94521 h 178074"/>
                <a:gd name="connsiteX11" fmla="*/ 2074 w 608198"/>
                <a:gd name="connsiteY11" fmla="*/ 94521 h 17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198" h="178074">
                  <a:moveTo>
                    <a:pt x="2074" y="94521"/>
                  </a:moveTo>
                  <a:cubicBezTo>
                    <a:pt x="6008" y="88067"/>
                    <a:pt x="14428" y="85854"/>
                    <a:pt x="21004" y="89604"/>
                  </a:cubicBezTo>
                  <a:cubicBezTo>
                    <a:pt x="119344" y="145657"/>
                    <a:pt x="238396" y="165755"/>
                    <a:pt x="356834" y="136991"/>
                  </a:cubicBezTo>
                  <a:cubicBezTo>
                    <a:pt x="444602" y="115664"/>
                    <a:pt x="522843" y="69936"/>
                    <a:pt x="584059" y="4417"/>
                  </a:cubicBezTo>
                  <a:cubicBezTo>
                    <a:pt x="589222" y="-1115"/>
                    <a:pt x="597827" y="-1483"/>
                    <a:pt x="603481" y="3495"/>
                  </a:cubicBezTo>
                  <a:lnTo>
                    <a:pt x="603481" y="3495"/>
                  </a:lnTo>
                  <a:cubicBezTo>
                    <a:pt x="609382" y="8719"/>
                    <a:pt x="609812" y="17754"/>
                    <a:pt x="604403" y="23532"/>
                  </a:cubicBezTo>
                  <a:cubicBezTo>
                    <a:pt x="577544" y="52296"/>
                    <a:pt x="547612" y="77434"/>
                    <a:pt x="515160" y="98638"/>
                  </a:cubicBezTo>
                  <a:cubicBezTo>
                    <a:pt x="469125" y="128694"/>
                    <a:pt x="418050" y="150881"/>
                    <a:pt x="363472" y="164096"/>
                  </a:cubicBezTo>
                  <a:cubicBezTo>
                    <a:pt x="241654" y="193721"/>
                    <a:pt x="115718" y="175897"/>
                    <a:pt x="7298" y="114066"/>
                  </a:cubicBezTo>
                  <a:cubicBezTo>
                    <a:pt x="230" y="110193"/>
                    <a:pt x="-2106" y="101343"/>
                    <a:pt x="2074" y="94521"/>
                  </a:cubicBezTo>
                  <a:lnTo>
                    <a:pt x="2074" y="94521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6BDD7A62-81B0-43D2-BCCA-E6AAC54FE1C9}"/>
                </a:ext>
              </a:extLst>
            </p:cNvPr>
            <p:cNvSpPr/>
            <p:nvPr/>
          </p:nvSpPr>
          <p:spPr>
            <a:xfrm>
              <a:off x="2529216" y="3090493"/>
              <a:ext cx="155491" cy="612681"/>
            </a:xfrm>
            <a:custGeom>
              <a:avLst/>
              <a:gdLst>
                <a:gd name="connsiteX0" fmla="*/ 54589 w 155491"/>
                <a:gd name="connsiteY0" fmla="*/ 610108 h 612681"/>
                <a:gd name="connsiteX1" fmla="*/ 50963 w 155491"/>
                <a:gd name="connsiteY1" fmla="*/ 590931 h 612681"/>
                <a:gd name="connsiteX2" fmla="*/ 120783 w 155491"/>
                <a:gd name="connsiteY2" fmla="*/ 259036 h 612681"/>
                <a:gd name="connsiteX3" fmla="*/ 3760 w 155491"/>
                <a:gd name="connsiteY3" fmla="*/ 23451 h 612681"/>
                <a:gd name="connsiteX4" fmla="*/ 4128 w 155491"/>
                <a:gd name="connsiteY4" fmla="*/ 4029 h 612681"/>
                <a:gd name="connsiteX5" fmla="*/ 4128 w 155491"/>
                <a:gd name="connsiteY5" fmla="*/ 4029 h 612681"/>
                <a:gd name="connsiteX6" fmla="*/ 24165 w 155491"/>
                <a:gd name="connsiteY6" fmla="*/ 4459 h 612681"/>
                <a:gd name="connsiteX7" fmla="*/ 93125 w 155491"/>
                <a:gd name="connsiteY7" fmla="*/ 98558 h 612681"/>
                <a:gd name="connsiteX8" fmla="*/ 148257 w 155491"/>
                <a:gd name="connsiteY8" fmla="*/ 254303 h 612681"/>
                <a:gd name="connsiteX9" fmla="*/ 74441 w 155491"/>
                <a:gd name="connsiteY9" fmla="*/ 606358 h 612681"/>
                <a:gd name="connsiteX10" fmla="*/ 54589 w 155491"/>
                <a:gd name="connsiteY10" fmla="*/ 610108 h 612681"/>
                <a:gd name="connsiteX11" fmla="*/ 54589 w 155491"/>
                <a:gd name="connsiteY11" fmla="*/ 610108 h 61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491" h="612681">
                  <a:moveTo>
                    <a:pt x="54589" y="610108"/>
                  </a:moveTo>
                  <a:cubicBezTo>
                    <a:pt x="48381" y="605744"/>
                    <a:pt x="46783" y="597201"/>
                    <a:pt x="50963" y="590931"/>
                  </a:cubicBezTo>
                  <a:cubicBezTo>
                    <a:pt x="113470" y="496587"/>
                    <a:pt x="141558" y="379133"/>
                    <a:pt x="120783" y="259036"/>
                  </a:cubicBezTo>
                  <a:cubicBezTo>
                    <a:pt x="105418" y="170038"/>
                    <a:pt x="65037" y="88908"/>
                    <a:pt x="3760" y="23451"/>
                  </a:cubicBezTo>
                  <a:cubicBezTo>
                    <a:pt x="-1403" y="17919"/>
                    <a:pt x="-1219" y="9315"/>
                    <a:pt x="4128" y="4029"/>
                  </a:cubicBezTo>
                  <a:lnTo>
                    <a:pt x="4128" y="4029"/>
                  </a:lnTo>
                  <a:cubicBezTo>
                    <a:pt x="9721" y="-1503"/>
                    <a:pt x="18818" y="-1318"/>
                    <a:pt x="24165" y="4459"/>
                  </a:cubicBezTo>
                  <a:cubicBezTo>
                    <a:pt x="51024" y="33162"/>
                    <a:pt x="74134" y="64754"/>
                    <a:pt x="93125" y="98558"/>
                  </a:cubicBezTo>
                  <a:cubicBezTo>
                    <a:pt x="120046" y="146498"/>
                    <a:pt x="138731" y="198987"/>
                    <a:pt x="148257" y="254303"/>
                  </a:cubicBezTo>
                  <a:cubicBezTo>
                    <a:pt x="169584" y="377842"/>
                    <a:pt x="143402" y="502303"/>
                    <a:pt x="74441" y="606358"/>
                  </a:cubicBezTo>
                  <a:cubicBezTo>
                    <a:pt x="70077" y="612935"/>
                    <a:pt x="61104" y="614717"/>
                    <a:pt x="54589" y="610108"/>
                  </a:cubicBezTo>
                  <a:lnTo>
                    <a:pt x="54589" y="610108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784BBD45-52F1-4F05-BC1D-ADE451E502A3}"/>
                </a:ext>
              </a:extLst>
            </p:cNvPr>
            <p:cNvSpPr/>
            <p:nvPr/>
          </p:nvSpPr>
          <p:spPr>
            <a:xfrm>
              <a:off x="1795034" y="2939906"/>
              <a:ext cx="589886" cy="230220"/>
            </a:xfrm>
            <a:custGeom>
              <a:avLst/>
              <a:gdLst>
                <a:gd name="connsiteX0" fmla="*/ 588712 w 589886"/>
                <a:gd name="connsiteY0" fmla="*/ 52958 h 230220"/>
                <a:gd name="connsiteX1" fmla="*/ 570703 w 589886"/>
                <a:gd name="connsiteY1" fmla="*/ 60518 h 230220"/>
                <a:gd name="connsiteX2" fmla="*/ 231555 w 589886"/>
                <a:gd name="connsiteY2" fmla="*/ 60948 h 230220"/>
                <a:gd name="connsiteX3" fmla="*/ 25349 w 589886"/>
                <a:gd name="connsiteY3" fmla="*/ 224253 h 230220"/>
                <a:gd name="connsiteX4" fmla="*/ 6296 w 589886"/>
                <a:gd name="connsiteY4" fmla="*/ 227941 h 230220"/>
                <a:gd name="connsiteX5" fmla="*/ 6296 w 589886"/>
                <a:gd name="connsiteY5" fmla="*/ 227941 h 230220"/>
                <a:gd name="connsiteX6" fmla="*/ 2547 w 589886"/>
                <a:gd name="connsiteY6" fmla="*/ 208212 h 230220"/>
                <a:gd name="connsiteX7" fmla="*/ 80296 w 589886"/>
                <a:gd name="connsiteY7" fmla="*/ 121243 h 230220"/>
                <a:gd name="connsiteX8" fmla="*/ 221229 w 589886"/>
                <a:gd name="connsiteY8" fmla="*/ 35011 h 230220"/>
                <a:gd name="connsiteX9" fmla="*/ 580906 w 589886"/>
                <a:gd name="connsiteY9" fmla="*/ 34274 h 230220"/>
                <a:gd name="connsiteX10" fmla="*/ 588712 w 589886"/>
                <a:gd name="connsiteY10" fmla="*/ 52958 h 230220"/>
                <a:gd name="connsiteX11" fmla="*/ 588712 w 589886"/>
                <a:gd name="connsiteY11" fmla="*/ 52958 h 23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86" h="230220">
                  <a:moveTo>
                    <a:pt x="588712" y="52958"/>
                  </a:moveTo>
                  <a:cubicBezTo>
                    <a:pt x="585700" y="59904"/>
                    <a:pt x="577710" y="63284"/>
                    <a:pt x="570703" y="60518"/>
                  </a:cubicBezTo>
                  <a:cubicBezTo>
                    <a:pt x="465418" y="18908"/>
                    <a:pt x="344707" y="15774"/>
                    <a:pt x="231555" y="60948"/>
                  </a:cubicBezTo>
                  <a:cubicBezTo>
                    <a:pt x="147720" y="94445"/>
                    <a:pt x="76670" y="150745"/>
                    <a:pt x="25349" y="224253"/>
                  </a:cubicBezTo>
                  <a:cubicBezTo>
                    <a:pt x="21047" y="230461"/>
                    <a:pt x="12565" y="232059"/>
                    <a:pt x="6296" y="227941"/>
                  </a:cubicBezTo>
                  <a:lnTo>
                    <a:pt x="6296" y="227941"/>
                  </a:lnTo>
                  <a:cubicBezTo>
                    <a:pt x="-281" y="223639"/>
                    <a:pt x="-2001" y="214727"/>
                    <a:pt x="2547" y="208212"/>
                  </a:cubicBezTo>
                  <a:cubicBezTo>
                    <a:pt x="25042" y="175944"/>
                    <a:pt x="51163" y="146811"/>
                    <a:pt x="80296" y="121243"/>
                  </a:cubicBezTo>
                  <a:cubicBezTo>
                    <a:pt x="121599" y="84980"/>
                    <a:pt x="169109" y="55847"/>
                    <a:pt x="221229" y="35011"/>
                  </a:cubicBezTo>
                  <a:cubicBezTo>
                    <a:pt x="337639" y="-11454"/>
                    <a:pt x="464804" y="-11639"/>
                    <a:pt x="580906" y="34274"/>
                  </a:cubicBezTo>
                  <a:cubicBezTo>
                    <a:pt x="588343" y="37224"/>
                    <a:pt x="591908" y="45644"/>
                    <a:pt x="588712" y="52958"/>
                  </a:cubicBezTo>
                  <a:lnTo>
                    <a:pt x="588712" y="52958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B593042A-A84E-4450-BCA4-4EA52C4A0070}"/>
                </a:ext>
              </a:extLst>
            </p:cNvPr>
            <p:cNvSpPr/>
            <p:nvPr/>
          </p:nvSpPr>
          <p:spPr>
            <a:xfrm>
              <a:off x="1709301" y="3210744"/>
              <a:ext cx="204687" cy="599984"/>
            </a:xfrm>
            <a:custGeom>
              <a:avLst/>
              <a:gdLst>
                <a:gd name="connsiteX0" fmla="*/ 66338 w 204687"/>
                <a:gd name="connsiteY0" fmla="*/ 1540 h 599984"/>
                <a:gd name="connsiteX1" fmla="*/ 72668 w 204687"/>
                <a:gd name="connsiteY1" fmla="*/ 20040 h 599984"/>
                <a:gd name="connsiteX2" fmla="*/ 50357 w 204687"/>
                <a:gd name="connsiteY2" fmla="*/ 358451 h 599984"/>
                <a:gd name="connsiteX3" fmla="*/ 199465 w 204687"/>
                <a:gd name="connsiteY3" fmla="*/ 575167 h 599984"/>
                <a:gd name="connsiteX4" fmla="*/ 201862 w 204687"/>
                <a:gd name="connsiteY4" fmla="*/ 594466 h 599984"/>
                <a:gd name="connsiteX5" fmla="*/ 201862 w 204687"/>
                <a:gd name="connsiteY5" fmla="*/ 594466 h 599984"/>
                <a:gd name="connsiteX6" fmla="*/ 181948 w 204687"/>
                <a:gd name="connsiteY6" fmla="*/ 596863 h 599984"/>
                <a:gd name="connsiteX7" fmla="*/ 100449 w 204687"/>
                <a:gd name="connsiteY7" fmla="*/ 513459 h 599984"/>
                <a:gd name="connsiteX8" fmla="*/ 23867 w 204687"/>
                <a:gd name="connsiteY8" fmla="*/ 367056 h 599984"/>
                <a:gd name="connsiteX9" fmla="*/ 47284 w 204687"/>
                <a:gd name="connsiteY9" fmla="*/ 8117 h 599984"/>
                <a:gd name="connsiteX10" fmla="*/ 66338 w 204687"/>
                <a:gd name="connsiteY10" fmla="*/ 1540 h 599984"/>
                <a:gd name="connsiteX11" fmla="*/ 66338 w 204687"/>
                <a:gd name="connsiteY11" fmla="*/ 1540 h 59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4687" h="599984">
                  <a:moveTo>
                    <a:pt x="66338" y="1540"/>
                  </a:moveTo>
                  <a:cubicBezTo>
                    <a:pt x="73098" y="4982"/>
                    <a:pt x="75926" y="13157"/>
                    <a:pt x="72668" y="20040"/>
                  </a:cubicBezTo>
                  <a:cubicBezTo>
                    <a:pt x="24113" y="122313"/>
                    <a:pt x="12866" y="242472"/>
                    <a:pt x="50357" y="358451"/>
                  </a:cubicBezTo>
                  <a:cubicBezTo>
                    <a:pt x="78138" y="444375"/>
                    <a:pt x="129521" y="519052"/>
                    <a:pt x="199465" y="575167"/>
                  </a:cubicBezTo>
                  <a:cubicBezTo>
                    <a:pt x="205365" y="579899"/>
                    <a:pt x="206410" y="588443"/>
                    <a:pt x="201862" y="594466"/>
                  </a:cubicBezTo>
                  <a:lnTo>
                    <a:pt x="201862" y="594466"/>
                  </a:lnTo>
                  <a:cubicBezTo>
                    <a:pt x="197129" y="600735"/>
                    <a:pt x="188094" y="601841"/>
                    <a:pt x="181948" y="596863"/>
                  </a:cubicBezTo>
                  <a:cubicBezTo>
                    <a:pt x="151278" y="572217"/>
                    <a:pt x="123989" y="544251"/>
                    <a:pt x="100449" y="513459"/>
                  </a:cubicBezTo>
                  <a:cubicBezTo>
                    <a:pt x="67014" y="469759"/>
                    <a:pt x="41138" y="420466"/>
                    <a:pt x="23867" y="367056"/>
                  </a:cubicBezTo>
                  <a:cubicBezTo>
                    <a:pt x="-14670" y="247758"/>
                    <a:pt x="-6311" y="120900"/>
                    <a:pt x="47284" y="8117"/>
                  </a:cubicBezTo>
                  <a:cubicBezTo>
                    <a:pt x="50665" y="926"/>
                    <a:pt x="59269" y="-2086"/>
                    <a:pt x="66338" y="1540"/>
                  </a:cubicBezTo>
                  <a:lnTo>
                    <a:pt x="66338" y="1540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DA7BA1D0-5B99-46D5-8A91-0C397DB07DB7}"/>
                </a:ext>
              </a:extLst>
            </p:cNvPr>
            <p:cNvSpPr/>
            <p:nvPr/>
          </p:nvSpPr>
          <p:spPr>
            <a:xfrm>
              <a:off x="1797309" y="3028056"/>
              <a:ext cx="799405" cy="799464"/>
            </a:xfrm>
            <a:custGeom>
              <a:avLst/>
              <a:gdLst>
                <a:gd name="connsiteX0" fmla="*/ 399776 w 799405"/>
                <a:gd name="connsiteY0" fmla="*/ 799465 h 799464"/>
                <a:gd name="connsiteX1" fmla="*/ 266342 w 799405"/>
                <a:gd name="connsiteY1" fmla="*/ 776416 h 799464"/>
                <a:gd name="connsiteX2" fmla="*/ 39116 w 799405"/>
                <a:gd name="connsiteY2" fmla="*/ 571747 h 799464"/>
                <a:gd name="connsiteX3" fmla="*/ 23136 w 799405"/>
                <a:gd name="connsiteY3" fmla="*/ 266342 h 799464"/>
                <a:gd name="connsiteX4" fmla="*/ 227805 w 799405"/>
                <a:gd name="connsiteY4" fmla="*/ 39116 h 799464"/>
                <a:gd name="connsiteX5" fmla="*/ 533210 w 799405"/>
                <a:gd name="connsiteY5" fmla="*/ 23136 h 799464"/>
                <a:gd name="connsiteX6" fmla="*/ 799403 w 799405"/>
                <a:gd name="connsiteY6" fmla="*/ 391540 h 799464"/>
                <a:gd name="connsiteX7" fmla="*/ 787848 w 799405"/>
                <a:gd name="connsiteY7" fmla="*/ 403156 h 799464"/>
                <a:gd name="connsiteX8" fmla="*/ 787848 w 799405"/>
                <a:gd name="connsiteY8" fmla="*/ 403156 h 799464"/>
                <a:gd name="connsiteX9" fmla="*/ 776539 w 799405"/>
                <a:gd name="connsiteY9" fmla="*/ 391909 h 799464"/>
                <a:gd name="connsiteX10" fmla="*/ 525589 w 799405"/>
                <a:gd name="connsiteY10" fmla="*/ 44709 h 799464"/>
                <a:gd name="connsiteX11" fmla="*/ 237700 w 799405"/>
                <a:gd name="connsiteY11" fmla="*/ 59767 h 799464"/>
                <a:gd name="connsiteX12" fmla="*/ 44770 w 799405"/>
                <a:gd name="connsiteY12" fmla="*/ 274024 h 799464"/>
                <a:gd name="connsiteX13" fmla="*/ 274086 w 799405"/>
                <a:gd name="connsiteY13" fmla="*/ 754905 h 799464"/>
                <a:gd name="connsiteX14" fmla="*/ 489265 w 799405"/>
                <a:gd name="connsiteY14" fmla="*/ 765783 h 799464"/>
                <a:gd name="connsiteX15" fmla="*/ 503094 w 799405"/>
                <a:gd name="connsiteY15" fmla="*/ 773835 h 799464"/>
                <a:gd name="connsiteX16" fmla="*/ 503094 w 799405"/>
                <a:gd name="connsiteY16" fmla="*/ 773835 h 799464"/>
                <a:gd name="connsiteX17" fmla="*/ 494858 w 799405"/>
                <a:gd name="connsiteY17" fmla="*/ 787971 h 799464"/>
                <a:gd name="connsiteX18" fmla="*/ 399776 w 799405"/>
                <a:gd name="connsiteY18" fmla="*/ 799465 h 79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9405" h="799464">
                  <a:moveTo>
                    <a:pt x="399776" y="799465"/>
                  </a:moveTo>
                  <a:cubicBezTo>
                    <a:pt x="354724" y="799465"/>
                    <a:pt x="309734" y="791782"/>
                    <a:pt x="266342" y="776416"/>
                  </a:cubicBezTo>
                  <a:cubicBezTo>
                    <a:pt x="165728" y="740768"/>
                    <a:pt x="85028" y="668120"/>
                    <a:pt x="39116" y="571747"/>
                  </a:cubicBezTo>
                  <a:cubicBezTo>
                    <a:pt x="-6796" y="475436"/>
                    <a:pt x="-12512" y="366955"/>
                    <a:pt x="23136" y="266342"/>
                  </a:cubicBezTo>
                  <a:cubicBezTo>
                    <a:pt x="58784" y="165728"/>
                    <a:pt x="131432" y="85028"/>
                    <a:pt x="227805" y="39116"/>
                  </a:cubicBezTo>
                  <a:cubicBezTo>
                    <a:pt x="324116" y="-6796"/>
                    <a:pt x="432597" y="-12512"/>
                    <a:pt x="533210" y="23136"/>
                  </a:cubicBezTo>
                  <a:cubicBezTo>
                    <a:pt x="690246" y="78759"/>
                    <a:pt x="796023" y="225899"/>
                    <a:pt x="799403" y="391540"/>
                  </a:cubicBezTo>
                  <a:cubicBezTo>
                    <a:pt x="799526" y="397932"/>
                    <a:pt x="794302" y="403218"/>
                    <a:pt x="787848" y="403156"/>
                  </a:cubicBezTo>
                  <a:lnTo>
                    <a:pt x="787848" y="403156"/>
                  </a:lnTo>
                  <a:cubicBezTo>
                    <a:pt x="781641" y="403095"/>
                    <a:pt x="776662" y="398117"/>
                    <a:pt x="776539" y="391909"/>
                  </a:cubicBezTo>
                  <a:cubicBezTo>
                    <a:pt x="773282" y="235795"/>
                    <a:pt x="673652" y="97136"/>
                    <a:pt x="525589" y="44709"/>
                  </a:cubicBezTo>
                  <a:cubicBezTo>
                    <a:pt x="430753" y="11089"/>
                    <a:pt x="328480" y="16436"/>
                    <a:pt x="237700" y="59767"/>
                  </a:cubicBezTo>
                  <a:cubicBezTo>
                    <a:pt x="146859" y="103098"/>
                    <a:pt x="78329" y="179188"/>
                    <a:pt x="44770" y="274024"/>
                  </a:cubicBezTo>
                  <a:cubicBezTo>
                    <a:pt x="-24559" y="469843"/>
                    <a:pt x="78267" y="685514"/>
                    <a:pt x="274086" y="754905"/>
                  </a:cubicBezTo>
                  <a:cubicBezTo>
                    <a:pt x="343784" y="779612"/>
                    <a:pt x="417969" y="783300"/>
                    <a:pt x="489265" y="765783"/>
                  </a:cubicBezTo>
                  <a:cubicBezTo>
                    <a:pt x="495288" y="764308"/>
                    <a:pt x="501434" y="767812"/>
                    <a:pt x="503094" y="773835"/>
                  </a:cubicBezTo>
                  <a:lnTo>
                    <a:pt x="503094" y="773835"/>
                  </a:lnTo>
                  <a:cubicBezTo>
                    <a:pt x="504815" y="780043"/>
                    <a:pt x="501127" y="786435"/>
                    <a:pt x="494858" y="787971"/>
                  </a:cubicBezTo>
                  <a:cubicBezTo>
                    <a:pt x="463451" y="795592"/>
                    <a:pt x="431552" y="799465"/>
                    <a:pt x="399776" y="799465"/>
                  </a:cubicBezTo>
                  <a:close/>
                </a:path>
              </a:pathLst>
            </a:custGeom>
            <a:solidFill>
              <a:srgbClr val="DABC00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6403E269-E817-4C0B-B4A1-D71257E5F531}"/>
                </a:ext>
              </a:extLst>
            </p:cNvPr>
            <p:cNvSpPr/>
            <p:nvPr/>
          </p:nvSpPr>
          <p:spPr>
            <a:xfrm>
              <a:off x="3418286" y="896758"/>
              <a:ext cx="8042748" cy="976879"/>
            </a:xfrm>
            <a:custGeom>
              <a:avLst/>
              <a:gdLst>
                <a:gd name="connsiteX0" fmla="*/ 7918717 w 8042748"/>
                <a:gd name="connsiteY0" fmla="*/ 6146 h 976879"/>
                <a:gd name="connsiteX1" fmla="*/ 8036602 w 8042748"/>
                <a:gd name="connsiteY1" fmla="*/ 124031 h 976879"/>
                <a:gd name="connsiteX2" fmla="*/ 8036602 w 8042748"/>
                <a:gd name="connsiteY2" fmla="*/ 852911 h 976879"/>
                <a:gd name="connsiteX3" fmla="*/ 7918717 w 8042748"/>
                <a:gd name="connsiteY3" fmla="*/ 970795 h 976879"/>
                <a:gd name="connsiteX4" fmla="*/ 6568 w 8042748"/>
                <a:gd name="connsiteY4" fmla="*/ 970795 h 976879"/>
                <a:gd name="connsiteX5" fmla="*/ 6137 w 8042748"/>
                <a:gd name="connsiteY5" fmla="*/ 970426 h 976879"/>
                <a:gd name="connsiteX6" fmla="*/ 6445 w 8042748"/>
                <a:gd name="connsiteY6" fmla="*/ 969750 h 976879"/>
                <a:gd name="connsiteX7" fmla="*/ 298144 w 8042748"/>
                <a:gd name="connsiteY7" fmla="*/ 487825 h 976879"/>
                <a:gd name="connsiteX8" fmla="*/ 6813 w 8042748"/>
                <a:gd name="connsiteY8" fmla="*/ 6208 h 976879"/>
                <a:gd name="connsiteX9" fmla="*/ 7918717 w 8042748"/>
                <a:gd name="connsiteY9" fmla="*/ 6208 h 976879"/>
                <a:gd name="connsiteX10" fmla="*/ 7918717 w 8042748"/>
                <a:gd name="connsiteY10" fmla="*/ 0 h 976879"/>
                <a:gd name="connsiteX11" fmla="*/ 6813 w 8042748"/>
                <a:gd name="connsiteY11" fmla="*/ 0 h 976879"/>
                <a:gd name="connsiteX12" fmla="*/ 4048 w 8042748"/>
                <a:gd name="connsiteY12" fmla="*/ 11493 h 976879"/>
                <a:gd name="connsiteX13" fmla="*/ 291998 w 8042748"/>
                <a:gd name="connsiteY13" fmla="*/ 487764 h 976879"/>
                <a:gd name="connsiteX14" fmla="*/ 3617 w 8042748"/>
                <a:gd name="connsiteY14" fmla="*/ 964280 h 976879"/>
                <a:gd name="connsiteX15" fmla="*/ 6568 w 8042748"/>
                <a:gd name="connsiteY15" fmla="*/ 976880 h 976879"/>
                <a:gd name="connsiteX16" fmla="*/ 6813 w 8042748"/>
                <a:gd name="connsiteY16" fmla="*/ 976880 h 976879"/>
                <a:gd name="connsiteX17" fmla="*/ 7918717 w 8042748"/>
                <a:gd name="connsiteY17" fmla="*/ 976880 h 976879"/>
                <a:gd name="connsiteX18" fmla="*/ 8042749 w 8042748"/>
                <a:gd name="connsiteY18" fmla="*/ 852849 h 976879"/>
                <a:gd name="connsiteX19" fmla="*/ 8042749 w 8042748"/>
                <a:gd name="connsiteY19" fmla="*/ 124031 h 976879"/>
                <a:gd name="connsiteX20" fmla="*/ 7918717 w 8042748"/>
                <a:gd name="connsiteY20" fmla="*/ 0 h 976879"/>
                <a:gd name="connsiteX21" fmla="*/ 7918717 w 8042748"/>
                <a:gd name="connsiteY21" fmla="*/ 0 h 97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42748" h="976879">
                  <a:moveTo>
                    <a:pt x="7918717" y="6146"/>
                  </a:moveTo>
                  <a:cubicBezTo>
                    <a:pt x="7983745" y="6146"/>
                    <a:pt x="8036602" y="59004"/>
                    <a:pt x="8036602" y="124031"/>
                  </a:cubicBezTo>
                  <a:lnTo>
                    <a:pt x="8036602" y="852911"/>
                  </a:lnTo>
                  <a:cubicBezTo>
                    <a:pt x="8036602" y="917938"/>
                    <a:pt x="7983745" y="970795"/>
                    <a:pt x="7918717" y="970795"/>
                  </a:cubicBezTo>
                  <a:lnTo>
                    <a:pt x="6568" y="970795"/>
                  </a:lnTo>
                  <a:cubicBezTo>
                    <a:pt x="6322" y="970795"/>
                    <a:pt x="6260" y="970795"/>
                    <a:pt x="6137" y="970426"/>
                  </a:cubicBezTo>
                  <a:cubicBezTo>
                    <a:pt x="6014" y="969996"/>
                    <a:pt x="6260" y="969873"/>
                    <a:pt x="6445" y="969750"/>
                  </a:cubicBezTo>
                  <a:cubicBezTo>
                    <a:pt x="186344" y="875406"/>
                    <a:pt x="298144" y="690774"/>
                    <a:pt x="298144" y="487825"/>
                  </a:cubicBezTo>
                  <a:cubicBezTo>
                    <a:pt x="298144" y="285062"/>
                    <a:pt x="186529" y="100491"/>
                    <a:pt x="6813" y="6208"/>
                  </a:cubicBezTo>
                  <a:lnTo>
                    <a:pt x="7918717" y="6208"/>
                  </a:lnTo>
                  <a:moveTo>
                    <a:pt x="7918717" y="0"/>
                  </a:moveTo>
                  <a:lnTo>
                    <a:pt x="6813" y="0"/>
                  </a:lnTo>
                  <a:cubicBezTo>
                    <a:pt x="421" y="0"/>
                    <a:pt x="-1607" y="8543"/>
                    <a:pt x="4048" y="11493"/>
                  </a:cubicBezTo>
                  <a:cubicBezTo>
                    <a:pt x="175220" y="101474"/>
                    <a:pt x="291998" y="281005"/>
                    <a:pt x="291998" y="487764"/>
                  </a:cubicBezTo>
                  <a:cubicBezTo>
                    <a:pt x="291998" y="694769"/>
                    <a:pt x="175035" y="874423"/>
                    <a:pt x="3617" y="964280"/>
                  </a:cubicBezTo>
                  <a:cubicBezTo>
                    <a:pt x="-2529" y="967476"/>
                    <a:pt x="-378" y="976880"/>
                    <a:pt x="6568" y="976880"/>
                  </a:cubicBezTo>
                  <a:cubicBezTo>
                    <a:pt x="6629" y="976880"/>
                    <a:pt x="6752" y="976880"/>
                    <a:pt x="6813" y="976880"/>
                  </a:cubicBezTo>
                  <a:lnTo>
                    <a:pt x="7918717" y="976880"/>
                  </a:lnTo>
                  <a:cubicBezTo>
                    <a:pt x="7986940" y="976880"/>
                    <a:pt x="8042749" y="921072"/>
                    <a:pt x="8042749" y="852849"/>
                  </a:cubicBezTo>
                  <a:lnTo>
                    <a:pt x="8042749" y="124031"/>
                  </a:lnTo>
                  <a:cubicBezTo>
                    <a:pt x="8042749" y="55808"/>
                    <a:pt x="7986940" y="0"/>
                    <a:pt x="7918717" y="0"/>
                  </a:cubicBezTo>
                  <a:lnTo>
                    <a:pt x="7918717" y="0"/>
                  </a:lnTo>
                  <a:close/>
                </a:path>
              </a:pathLst>
            </a:custGeom>
            <a:solidFill>
              <a:srgbClr val="919191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EE4DB576-E48A-4E85-B679-E9F308177BF5}"/>
                </a:ext>
              </a:extLst>
            </p:cNvPr>
            <p:cNvSpPr/>
            <p:nvPr/>
          </p:nvSpPr>
          <p:spPr>
            <a:xfrm>
              <a:off x="2924376" y="1918382"/>
              <a:ext cx="8042748" cy="976879"/>
            </a:xfrm>
            <a:custGeom>
              <a:avLst/>
              <a:gdLst>
                <a:gd name="connsiteX0" fmla="*/ 7918718 w 8042748"/>
                <a:gd name="connsiteY0" fmla="*/ 6146 h 976879"/>
                <a:gd name="connsiteX1" fmla="*/ 8036602 w 8042748"/>
                <a:gd name="connsiteY1" fmla="*/ 124031 h 976879"/>
                <a:gd name="connsiteX2" fmla="*/ 8036602 w 8042748"/>
                <a:gd name="connsiteY2" fmla="*/ 852911 h 976879"/>
                <a:gd name="connsiteX3" fmla="*/ 7918718 w 8042748"/>
                <a:gd name="connsiteY3" fmla="*/ 970795 h 976879"/>
                <a:gd name="connsiteX4" fmla="*/ 6568 w 8042748"/>
                <a:gd name="connsiteY4" fmla="*/ 970795 h 976879"/>
                <a:gd name="connsiteX5" fmla="*/ 6137 w 8042748"/>
                <a:gd name="connsiteY5" fmla="*/ 970426 h 976879"/>
                <a:gd name="connsiteX6" fmla="*/ 6445 w 8042748"/>
                <a:gd name="connsiteY6" fmla="*/ 969750 h 976879"/>
                <a:gd name="connsiteX7" fmla="*/ 298144 w 8042748"/>
                <a:gd name="connsiteY7" fmla="*/ 487825 h 976879"/>
                <a:gd name="connsiteX8" fmla="*/ 6813 w 8042748"/>
                <a:gd name="connsiteY8" fmla="*/ 6208 h 976879"/>
                <a:gd name="connsiteX9" fmla="*/ 7918718 w 8042748"/>
                <a:gd name="connsiteY9" fmla="*/ 6208 h 976879"/>
                <a:gd name="connsiteX10" fmla="*/ 7918718 w 8042748"/>
                <a:gd name="connsiteY10" fmla="*/ 0 h 976879"/>
                <a:gd name="connsiteX11" fmla="*/ 6813 w 8042748"/>
                <a:gd name="connsiteY11" fmla="*/ 0 h 976879"/>
                <a:gd name="connsiteX12" fmla="*/ 4048 w 8042748"/>
                <a:gd name="connsiteY12" fmla="*/ 11493 h 976879"/>
                <a:gd name="connsiteX13" fmla="*/ 291998 w 8042748"/>
                <a:gd name="connsiteY13" fmla="*/ 487764 h 976879"/>
                <a:gd name="connsiteX14" fmla="*/ 3617 w 8042748"/>
                <a:gd name="connsiteY14" fmla="*/ 964280 h 976879"/>
                <a:gd name="connsiteX15" fmla="*/ 6568 w 8042748"/>
                <a:gd name="connsiteY15" fmla="*/ 976880 h 976879"/>
                <a:gd name="connsiteX16" fmla="*/ 6813 w 8042748"/>
                <a:gd name="connsiteY16" fmla="*/ 976880 h 976879"/>
                <a:gd name="connsiteX17" fmla="*/ 7918718 w 8042748"/>
                <a:gd name="connsiteY17" fmla="*/ 976880 h 976879"/>
                <a:gd name="connsiteX18" fmla="*/ 8042749 w 8042748"/>
                <a:gd name="connsiteY18" fmla="*/ 852849 h 976879"/>
                <a:gd name="connsiteX19" fmla="*/ 8042749 w 8042748"/>
                <a:gd name="connsiteY19" fmla="*/ 123969 h 976879"/>
                <a:gd name="connsiteX20" fmla="*/ 7918718 w 8042748"/>
                <a:gd name="connsiteY20" fmla="*/ 0 h 976879"/>
                <a:gd name="connsiteX21" fmla="*/ 7918718 w 8042748"/>
                <a:gd name="connsiteY21" fmla="*/ 0 h 97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42748" h="976879">
                  <a:moveTo>
                    <a:pt x="7918718" y="6146"/>
                  </a:moveTo>
                  <a:cubicBezTo>
                    <a:pt x="7983744" y="6146"/>
                    <a:pt x="8036602" y="59004"/>
                    <a:pt x="8036602" y="124031"/>
                  </a:cubicBezTo>
                  <a:lnTo>
                    <a:pt x="8036602" y="852911"/>
                  </a:lnTo>
                  <a:cubicBezTo>
                    <a:pt x="8036602" y="917938"/>
                    <a:pt x="7983744" y="970795"/>
                    <a:pt x="7918718" y="970795"/>
                  </a:cubicBezTo>
                  <a:lnTo>
                    <a:pt x="6568" y="970795"/>
                  </a:lnTo>
                  <a:cubicBezTo>
                    <a:pt x="6322" y="970795"/>
                    <a:pt x="6260" y="970795"/>
                    <a:pt x="6137" y="970426"/>
                  </a:cubicBezTo>
                  <a:cubicBezTo>
                    <a:pt x="6015" y="969996"/>
                    <a:pt x="6260" y="969873"/>
                    <a:pt x="6445" y="969750"/>
                  </a:cubicBezTo>
                  <a:cubicBezTo>
                    <a:pt x="186345" y="875406"/>
                    <a:pt x="298144" y="690773"/>
                    <a:pt x="298144" y="487825"/>
                  </a:cubicBezTo>
                  <a:cubicBezTo>
                    <a:pt x="298144" y="285062"/>
                    <a:pt x="186529" y="100491"/>
                    <a:pt x="6813" y="6208"/>
                  </a:cubicBezTo>
                  <a:lnTo>
                    <a:pt x="7918718" y="6208"/>
                  </a:lnTo>
                  <a:moveTo>
                    <a:pt x="7918718" y="0"/>
                  </a:moveTo>
                  <a:lnTo>
                    <a:pt x="6813" y="0"/>
                  </a:lnTo>
                  <a:cubicBezTo>
                    <a:pt x="421" y="0"/>
                    <a:pt x="-1607" y="8543"/>
                    <a:pt x="4048" y="11493"/>
                  </a:cubicBezTo>
                  <a:cubicBezTo>
                    <a:pt x="175220" y="101474"/>
                    <a:pt x="291998" y="281005"/>
                    <a:pt x="291998" y="487764"/>
                  </a:cubicBezTo>
                  <a:cubicBezTo>
                    <a:pt x="291998" y="694769"/>
                    <a:pt x="175036" y="874422"/>
                    <a:pt x="3617" y="964280"/>
                  </a:cubicBezTo>
                  <a:cubicBezTo>
                    <a:pt x="-2529" y="967476"/>
                    <a:pt x="-378" y="976880"/>
                    <a:pt x="6568" y="976880"/>
                  </a:cubicBezTo>
                  <a:cubicBezTo>
                    <a:pt x="6629" y="976880"/>
                    <a:pt x="6752" y="976880"/>
                    <a:pt x="6813" y="976880"/>
                  </a:cubicBezTo>
                  <a:lnTo>
                    <a:pt x="7918718" y="976880"/>
                  </a:lnTo>
                  <a:cubicBezTo>
                    <a:pt x="7986940" y="976880"/>
                    <a:pt x="8042749" y="921072"/>
                    <a:pt x="8042749" y="852849"/>
                  </a:cubicBezTo>
                  <a:lnTo>
                    <a:pt x="8042749" y="123969"/>
                  </a:lnTo>
                  <a:cubicBezTo>
                    <a:pt x="8042749" y="55808"/>
                    <a:pt x="7986940" y="0"/>
                    <a:pt x="7918718" y="0"/>
                  </a:cubicBezTo>
                  <a:lnTo>
                    <a:pt x="7918718" y="0"/>
                  </a:lnTo>
                  <a:close/>
                </a:path>
              </a:pathLst>
            </a:custGeom>
            <a:solidFill>
              <a:srgbClr val="919191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21C73E4A-A1AA-499A-957E-BC1B99F34A48}"/>
                </a:ext>
              </a:extLst>
            </p:cNvPr>
            <p:cNvSpPr/>
            <p:nvPr/>
          </p:nvSpPr>
          <p:spPr>
            <a:xfrm>
              <a:off x="2436612" y="2939945"/>
              <a:ext cx="8042748" cy="976879"/>
            </a:xfrm>
            <a:custGeom>
              <a:avLst/>
              <a:gdLst>
                <a:gd name="connsiteX0" fmla="*/ 7918718 w 8042748"/>
                <a:gd name="connsiteY0" fmla="*/ 6146 h 976879"/>
                <a:gd name="connsiteX1" fmla="*/ 8036602 w 8042748"/>
                <a:gd name="connsiteY1" fmla="*/ 124031 h 976879"/>
                <a:gd name="connsiteX2" fmla="*/ 8036602 w 8042748"/>
                <a:gd name="connsiteY2" fmla="*/ 852911 h 976879"/>
                <a:gd name="connsiteX3" fmla="*/ 7918718 w 8042748"/>
                <a:gd name="connsiteY3" fmla="*/ 970795 h 976879"/>
                <a:gd name="connsiteX4" fmla="*/ 6568 w 8042748"/>
                <a:gd name="connsiteY4" fmla="*/ 970795 h 976879"/>
                <a:gd name="connsiteX5" fmla="*/ 6137 w 8042748"/>
                <a:gd name="connsiteY5" fmla="*/ 970427 h 976879"/>
                <a:gd name="connsiteX6" fmla="*/ 6445 w 8042748"/>
                <a:gd name="connsiteY6" fmla="*/ 969750 h 976879"/>
                <a:gd name="connsiteX7" fmla="*/ 298144 w 8042748"/>
                <a:gd name="connsiteY7" fmla="*/ 487764 h 976879"/>
                <a:gd name="connsiteX8" fmla="*/ 6813 w 8042748"/>
                <a:gd name="connsiteY8" fmla="*/ 6146 h 976879"/>
                <a:gd name="connsiteX9" fmla="*/ 7918718 w 8042748"/>
                <a:gd name="connsiteY9" fmla="*/ 6146 h 976879"/>
                <a:gd name="connsiteX10" fmla="*/ 7918718 w 8042748"/>
                <a:gd name="connsiteY10" fmla="*/ 0 h 976879"/>
                <a:gd name="connsiteX11" fmla="*/ 6813 w 8042748"/>
                <a:gd name="connsiteY11" fmla="*/ 0 h 976879"/>
                <a:gd name="connsiteX12" fmla="*/ 4048 w 8042748"/>
                <a:gd name="connsiteY12" fmla="*/ 11493 h 976879"/>
                <a:gd name="connsiteX13" fmla="*/ 291998 w 8042748"/>
                <a:gd name="connsiteY13" fmla="*/ 487764 h 976879"/>
                <a:gd name="connsiteX14" fmla="*/ 3617 w 8042748"/>
                <a:gd name="connsiteY14" fmla="*/ 964280 h 976879"/>
                <a:gd name="connsiteX15" fmla="*/ 6568 w 8042748"/>
                <a:gd name="connsiteY15" fmla="*/ 976880 h 976879"/>
                <a:gd name="connsiteX16" fmla="*/ 6813 w 8042748"/>
                <a:gd name="connsiteY16" fmla="*/ 976880 h 976879"/>
                <a:gd name="connsiteX17" fmla="*/ 7918718 w 8042748"/>
                <a:gd name="connsiteY17" fmla="*/ 976880 h 976879"/>
                <a:gd name="connsiteX18" fmla="*/ 8042749 w 8042748"/>
                <a:gd name="connsiteY18" fmla="*/ 852849 h 976879"/>
                <a:gd name="connsiteX19" fmla="*/ 8042749 w 8042748"/>
                <a:gd name="connsiteY19" fmla="*/ 124031 h 976879"/>
                <a:gd name="connsiteX20" fmla="*/ 7918718 w 8042748"/>
                <a:gd name="connsiteY20" fmla="*/ 0 h 976879"/>
                <a:gd name="connsiteX21" fmla="*/ 7918718 w 8042748"/>
                <a:gd name="connsiteY21" fmla="*/ 0 h 97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42748" h="976879">
                  <a:moveTo>
                    <a:pt x="7918718" y="6146"/>
                  </a:moveTo>
                  <a:cubicBezTo>
                    <a:pt x="7983744" y="6146"/>
                    <a:pt x="8036602" y="59004"/>
                    <a:pt x="8036602" y="124031"/>
                  </a:cubicBezTo>
                  <a:lnTo>
                    <a:pt x="8036602" y="852911"/>
                  </a:lnTo>
                  <a:cubicBezTo>
                    <a:pt x="8036602" y="917938"/>
                    <a:pt x="7983744" y="970795"/>
                    <a:pt x="7918718" y="970795"/>
                  </a:cubicBezTo>
                  <a:lnTo>
                    <a:pt x="6568" y="970795"/>
                  </a:lnTo>
                  <a:cubicBezTo>
                    <a:pt x="6322" y="970795"/>
                    <a:pt x="6260" y="970795"/>
                    <a:pt x="6137" y="970427"/>
                  </a:cubicBezTo>
                  <a:cubicBezTo>
                    <a:pt x="6014" y="969996"/>
                    <a:pt x="6260" y="969873"/>
                    <a:pt x="6445" y="969750"/>
                  </a:cubicBezTo>
                  <a:cubicBezTo>
                    <a:pt x="186344" y="875406"/>
                    <a:pt x="298144" y="690712"/>
                    <a:pt x="298144" y="487764"/>
                  </a:cubicBezTo>
                  <a:cubicBezTo>
                    <a:pt x="298144" y="285000"/>
                    <a:pt x="186529" y="100429"/>
                    <a:pt x="6813" y="6146"/>
                  </a:cubicBezTo>
                  <a:lnTo>
                    <a:pt x="7918718" y="6146"/>
                  </a:lnTo>
                  <a:moveTo>
                    <a:pt x="7918718" y="0"/>
                  </a:moveTo>
                  <a:lnTo>
                    <a:pt x="6813" y="0"/>
                  </a:lnTo>
                  <a:cubicBezTo>
                    <a:pt x="421" y="0"/>
                    <a:pt x="-1607" y="8543"/>
                    <a:pt x="4048" y="11493"/>
                  </a:cubicBezTo>
                  <a:cubicBezTo>
                    <a:pt x="175220" y="101474"/>
                    <a:pt x="291998" y="281005"/>
                    <a:pt x="291998" y="487764"/>
                  </a:cubicBezTo>
                  <a:cubicBezTo>
                    <a:pt x="291998" y="694769"/>
                    <a:pt x="175035" y="874423"/>
                    <a:pt x="3617" y="964280"/>
                  </a:cubicBezTo>
                  <a:cubicBezTo>
                    <a:pt x="-2529" y="967476"/>
                    <a:pt x="-378" y="976880"/>
                    <a:pt x="6568" y="976880"/>
                  </a:cubicBezTo>
                  <a:cubicBezTo>
                    <a:pt x="6629" y="976880"/>
                    <a:pt x="6752" y="976880"/>
                    <a:pt x="6813" y="976880"/>
                  </a:cubicBezTo>
                  <a:lnTo>
                    <a:pt x="7918718" y="976880"/>
                  </a:lnTo>
                  <a:cubicBezTo>
                    <a:pt x="7986941" y="976880"/>
                    <a:pt x="8042749" y="921072"/>
                    <a:pt x="8042749" y="852849"/>
                  </a:cubicBezTo>
                  <a:lnTo>
                    <a:pt x="8042749" y="124031"/>
                  </a:lnTo>
                  <a:cubicBezTo>
                    <a:pt x="8042749" y="55808"/>
                    <a:pt x="7986941" y="0"/>
                    <a:pt x="7918718" y="0"/>
                  </a:cubicBezTo>
                  <a:lnTo>
                    <a:pt x="7918718" y="0"/>
                  </a:lnTo>
                  <a:close/>
                </a:path>
              </a:pathLst>
            </a:custGeom>
            <a:solidFill>
              <a:srgbClr val="919191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6D0119A3-D69A-4279-8F27-B4AFB3336C3B}"/>
                </a:ext>
              </a:extLst>
            </p:cNvPr>
            <p:cNvSpPr/>
            <p:nvPr/>
          </p:nvSpPr>
          <p:spPr>
            <a:xfrm>
              <a:off x="1948848" y="3962184"/>
              <a:ext cx="8042747" cy="976879"/>
            </a:xfrm>
            <a:custGeom>
              <a:avLst/>
              <a:gdLst>
                <a:gd name="connsiteX0" fmla="*/ 7918718 w 8042747"/>
                <a:gd name="connsiteY0" fmla="*/ 6146 h 976879"/>
                <a:gd name="connsiteX1" fmla="*/ 8036602 w 8042747"/>
                <a:gd name="connsiteY1" fmla="*/ 124031 h 976879"/>
                <a:gd name="connsiteX2" fmla="*/ 8036602 w 8042747"/>
                <a:gd name="connsiteY2" fmla="*/ 852911 h 976879"/>
                <a:gd name="connsiteX3" fmla="*/ 7918718 w 8042747"/>
                <a:gd name="connsiteY3" fmla="*/ 970795 h 976879"/>
                <a:gd name="connsiteX4" fmla="*/ 6568 w 8042747"/>
                <a:gd name="connsiteY4" fmla="*/ 970795 h 976879"/>
                <a:gd name="connsiteX5" fmla="*/ 6137 w 8042747"/>
                <a:gd name="connsiteY5" fmla="*/ 970427 h 976879"/>
                <a:gd name="connsiteX6" fmla="*/ 6445 w 8042747"/>
                <a:gd name="connsiteY6" fmla="*/ 969751 h 976879"/>
                <a:gd name="connsiteX7" fmla="*/ 298144 w 8042747"/>
                <a:gd name="connsiteY7" fmla="*/ 487825 h 976879"/>
                <a:gd name="connsiteX8" fmla="*/ 6813 w 8042747"/>
                <a:gd name="connsiteY8" fmla="*/ 6208 h 976879"/>
                <a:gd name="connsiteX9" fmla="*/ 7918718 w 8042747"/>
                <a:gd name="connsiteY9" fmla="*/ 6208 h 976879"/>
                <a:gd name="connsiteX10" fmla="*/ 7918718 w 8042747"/>
                <a:gd name="connsiteY10" fmla="*/ 0 h 976879"/>
                <a:gd name="connsiteX11" fmla="*/ 6813 w 8042747"/>
                <a:gd name="connsiteY11" fmla="*/ 0 h 976879"/>
                <a:gd name="connsiteX12" fmla="*/ 4048 w 8042747"/>
                <a:gd name="connsiteY12" fmla="*/ 11493 h 976879"/>
                <a:gd name="connsiteX13" fmla="*/ 291998 w 8042747"/>
                <a:gd name="connsiteY13" fmla="*/ 487764 h 976879"/>
                <a:gd name="connsiteX14" fmla="*/ 3617 w 8042747"/>
                <a:gd name="connsiteY14" fmla="*/ 964280 h 976879"/>
                <a:gd name="connsiteX15" fmla="*/ 6568 w 8042747"/>
                <a:gd name="connsiteY15" fmla="*/ 976880 h 976879"/>
                <a:gd name="connsiteX16" fmla="*/ 6813 w 8042747"/>
                <a:gd name="connsiteY16" fmla="*/ 976880 h 976879"/>
                <a:gd name="connsiteX17" fmla="*/ 7918718 w 8042747"/>
                <a:gd name="connsiteY17" fmla="*/ 976880 h 976879"/>
                <a:gd name="connsiteX18" fmla="*/ 8042748 w 8042747"/>
                <a:gd name="connsiteY18" fmla="*/ 852849 h 976879"/>
                <a:gd name="connsiteX19" fmla="*/ 8042748 w 8042747"/>
                <a:gd name="connsiteY19" fmla="*/ 124031 h 976879"/>
                <a:gd name="connsiteX20" fmla="*/ 7918718 w 8042747"/>
                <a:gd name="connsiteY20" fmla="*/ 0 h 976879"/>
                <a:gd name="connsiteX21" fmla="*/ 7918718 w 8042747"/>
                <a:gd name="connsiteY21" fmla="*/ 0 h 97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42747" h="976879">
                  <a:moveTo>
                    <a:pt x="7918718" y="6146"/>
                  </a:moveTo>
                  <a:cubicBezTo>
                    <a:pt x="7983745" y="6146"/>
                    <a:pt x="8036602" y="59004"/>
                    <a:pt x="8036602" y="124031"/>
                  </a:cubicBezTo>
                  <a:lnTo>
                    <a:pt x="8036602" y="852911"/>
                  </a:lnTo>
                  <a:cubicBezTo>
                    <a:pt x="8036602" y="917938"/>
                    <a:pt x="7983745" y="970795"/>
                    <a:pt x="7918718" y="970795"/>
                  </a:cubicBezTo>
                  <a:lnTo>
                    <a:pt x="6568" y="970795"/>
                  </a:lnTo>
                  <a:cubicBezTo>
                    <a:pt x="6322" y="970795"/>
                    <a:pt x="6260" y="970795"/>
                    <a:pt x="6137" y="970427"/>
                  </a:cubicBezTo>
                  <a:cubicBezTo>
                    <a:pt x="6014" y="969996"/>
                    <a:pt x="6260" y="969873"/>
                    <a:pt x="6445" y="969751"/>
                  </a:cubicBezTo>
                  <a:cubicBezTo>
                    <a:pt x="186345" y="875406"/>
                    <a:pt x="298144" y="690774"/>
                    <a:pt x="298144" y="487825"/>
                  </a:cubicBezTo>
                  <a:cubicBezTo>
                    <a:pt x="298144" y="285062"/>
                    <a:pt x="186529" y="100491"/>
                    <a:pt x="6813" y="6208"/>
                  </a:cubicBezTo>
                  <a:lnTo>
                    <a:pt x="7918718" y="6208"/>
                  </a:lnTo>
                  <a:moveTo>
                    <a:pt x="7918718" y="0"/>
                  </a:moveTo>
                  <a:lnTo>
                    <a:pt x="6813" y="0"/>
                  </a:lnTo>
                  <a:cubicBezTo>
                    <a:pt x="421" y="0"/>
                    <a:pt x="-1607" y="8543"/>
                    <a:pt x="4048" y="11493"/>
                  </a:cubicBezTo>
                  <a:cubicBezTo>
                    <a:pt x="175220" y="101474"/>
                    <a:pt x="291998" y="281005"/>
                    <a:pt x="291998" y="487764"/>
                  </a:cubicBezTo>
                  <a:cubicBezTo>
                    <a:pt x="291998" y="694768"/>
                    <a:pt x="175035" y="874423"/>
                    <a:pt x="3617" y="964280"/>
                  </a:cubicBezTo>
                  <a:cubicBezTo>
                    <a:pt x="-2529" y="967476"/>
                    <a:pt x="-378" y="976880"/>
                    <a:pt x="6568" y="976880"/>
                  </a:cubicBezTo>
                  <a:cubicBezTo>
                    <a:pt x="6629" y="976880"/>
                    <a:pt x="6752" y="976880"/>
                    <a:pt x="6813" y="976880"/>
                  </a:cubicBezTo>
                  <a:lnTo>
                    <a:pt x="7918718" y="976880"/>
                  </a:lnTo>
                  <a:cubicBezTo>
                    <a:pt x="7986941" y="976880"/>
                    <a:pt x="8042748" y="921072"/>
                    <a:pt x="8042748" y="852849"/>
                  </a:cubicBezTo>
                  <a:lnTo>
                    <a:pt x="8042748" y="124031"/>
                  </a:lnTo>
                  <a:cubicBezTo>
                    <a:pt x="8042748" y="55808"/>
                    <a:pt x="7986941" y="0"/>
                    <a:pt x="7918718" y="0"/>
                  </a:cubicBezTo>
                  <a:lnTo>
                    <a:pt x="7918718" y="0"/>
                  </a:lnTo>
                  <a:close/>
                </a:path>
              </a:pathLst>
            </a:custGeom>
            <a:solidFill>
              <a:srgbClr val="919191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0588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 3" userDrawn="1">
  <p:cSld name="2_top 3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6"/>
          <p:cNvGrpSpPr/>
          <p:nvPr/>
        </p:nvGrpSpPr>
        <p:grpSpPr>
          <a:xfrm>
            <a:off x="2490707" y="1864166"/>
            <a:ext cx="1193468" cy="4270095"/>
            <a:chOff x="1057011" y="1241571"/>
            <a:chExt cx="1367402" cy="4892409"/>
          </a:xfrm>
        </p:grpSpPr>
        <p:sp>
          <p:nvSpPr>
            <p:cNvPr id="16" name="Google Shape;16;p6"/>
            <p:cNvSpPr/>
            <p:nvPr/>
          </p:nvSpPr>
          <p:spPr>
            <a:xfrm>
              <a:off x="1057013" y="1241571"/>
              <a:ext cx="1367400" cy="1367400"/>
            </a:xfrm>
            <a:prstGeom prst="ellipse">
              <a:avLst/>
            </a:prstGeom>
            <a:solidFill>
              <a:srgbClr val="DA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6"/>
            <p:cNvSpPr/>
            <p:nvPr/>
          </p:nvSpPr>
          <p:spPr>
            <a:xfrm>
              <a:off x="1057011" y="1921080"/>
              <a:ext cx="1367400" cy="4212900"/>
            </a:xfrm>
            <a:prstGeom prst="rect">
              <a:avLst/>
            </a:prstGeom>
            <a:solidFill>
              <a:srgbClr val="DA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21;p6"/>
          <p:cNvGrpSpPr/>
          <p:nvPr/>
        </p:nvGrpSpPr>
        <p:grpSpPr>
          <a:xfrm>
            <a:off x="945997" y="3057638"/>
            <a:ext cx="1193468" cy="3076635"/>
            <a:chOff x="1057011" y="2608977"/>
            <a:chExt cx="1367402" cy="3525017"/>
          </a:xfrm>
        </p:grpSpPr>
        <p:sp>
          <p:nvSpPr>
            <p:cNvPr id="22" name="Google Shape;22;p6"/>
            <p:cNvSpPr/>
            <p:nvPr/>
          </p:nvSpPr>
          <p:spPr>
            <a:xfrm>
              <a:off x="1057013" y="2608977"/>
              <a:ext cx="1367400" cy="1367400"/>
            </a:xfrm>
            <a:prstGeom prst="ellipse">
              <a:avLst/>
            </a:prstGeom>
            <a:solidFill>
              <a:srgbClr val="0097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6"/>
            <p:cNvSpPr/>
            <p:nvPr/>
          </p:nvSpPr>
          <p:spPr>
            <a:xfrm>
              <a:off x="1057011" y="3280094"/>
              <a:ext cx="1367400" cy="2853900"/>
            </a:xfrm>
            <a:prstGeom prst="rect">
              <a:avLst/>
            </a:prstGeom>
            <a:solidFill>
              <a:srgbClr val="0097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24;p6"/>
          <p:cNvSpPr>
            <a:spLocks noGrp="1"/>
          </p:cNvSpPr>
          <p:nvPr>
            <p:ph type="pic" idx="2"/>
          </p:nvPr>
        </p:nvSpPr>
        <p:spPr>
          <a:xfrm>
            <a:off x="945951" y="3053392"/>
            <a:ext cx="1193400" cy="1192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6"/>
          <p:cNvSpPr>
            <a:spLocks noGrp="1"/>
          </p:cNvSpPr>
          <p:nvPr>
            <p:ph type="pic" idx="3"/>
          </p:nvPr>
        </p:nvSpPr>
        <p:spPr>
          <a:xfrm>
            <a:off x="2490662" y="1864112"/>
            <a:ext cx="1186200" cy="1162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5403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Energ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áfico 19" descr="Turbina Eólica">
            <a:extLst>
              <a:ext uri="{FF2B5EF4-FFF2-40B4-BE49-F238E27FC236}">
                <a16:creationId xmlns:a16="http://schemas.microsoft.com/office/drawing/2014/main" id="{942F3E2D-7FA9-415F-AC66-64FC1DB09FC7}"/>
              </a:ext>
            </a:extLst>
          </p:cNvPr>
          <p:cNvGrpSpPr/>
          <p:nvPr userDrawn="1"/>
        </p:nvGrpSpPr>
        <p:grpSpPr>
          <a:xfrm flipH="1">
            <a:off x="6216188" y="24027"/>
            <a:ext cx="3201496" cy="6119598"/>
            <a:chOff x="-1666783" y="59468"/>
            <a:chExt cx="3494225" cy="6246198"/>
          </a:xfrm>
        </p:grpSpPr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7FFC29D3-FEFB-4FC2-AA78-18B060DE43D9}"/>
                </a:ext>
              </a:extLst>
            </p:cNvPr>
            <p:cNvSpPr/>
            <p:nvPr/>
          </p:nvSpPr>
          <p:spPr>
            <a:xfrm>
              <a:off x="-791802" y="2662756"/>
              <a:ext cx="1405530" cy="3642910"/>
            </a:xfrm>
            <a:custGeom>
              <a:avLst/>
              <a:gdLst>
                <a:gd name="connsiteX0" fmla="*/ 791983 w 1405530"/>
                <a:gd name="connsiteY0" fmla="*/ 0 h 3642910"/>
                <a:gd name="connsiteX1" fmla="*/ 431699 w 1405530"/>
                <a:gd name="connsiteY1" fmla="*/ 263631 h 3642910"/>
                <a:gd name="connsiteX2" fmla="*/ 280905 w 1405530"/>
                <a:gd name="connsiteY2" fmla="*/ 3371406 h 3642910"/>
                <a:gd name="connsiteX3" fmla="*/ 0 w 1405530"/>
                <a:gd name="connsiteY3" fmla="*/ 3371406 h 3642910"/>
                <a:gd name="connsiteX4" fmla="*/ 0 w 1405530"/>
                <a:gd name="connsiteY4" fmla="*/ 3642911 h 3642910"/>
                <a:gd name="connsiteX5" fmla="*/ 267720 w 1405530"/>
                <a:gd name="connsiteY5" fmla="*/ 3642911 h 3642910"/>
                <a:gd name="connsiteX6" fmla="*/ 1137810 w 1405530"/>
                <a:gd name="connsiteY6" fmla="*/ 3642911 h 3642910"/>
                <a:gd name="connsiteX7" fmla="*/ 1405531 w 1405530"/>
                <a:gd name="connsiteY7" fmla="*/ 3642911 h 3642910"/>
                <a:gd name="connsiteX8" fmla="*/ 1405531 w 1405530"/>
                <a:gd name="connsiteY8" fmla="*/ 3371406 h 3642910"/>
                <a:gd name="connsiteX9" fmla="*/ 1120275 w 1405530"/>
                <a:gd name="connsiteY9" fmla="*/ 3371406 h 3642910"/>
                <a:gd name="connsiteX10" fmla="*/ 903756 w 1405530"/>
                <a:gd name="connsiteY10" fmla="*/ 23349 h 3642910"/>
                <a:gd name="connsiteX11" fmla="*/ 791983 w 1405530"/>
                <a:gd name="connsiteY11" fmla="*/ 0 h 364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05530" h="3642910">
                  <a:moveTo>
                    <a:pt x="791983" y="0"/>
                  </a:moveTo>
                  <a:lnTo>
                    <a:pt x="431699" y="263631"/>
                  </a:lnTo>
                  <a:lnTo>
                    <a:pt x="280905" y="3371406"/>
                  </a:lnTo>
                  <a:lnTo>
                    <a:pt x="0" y="3371406"/>
                  </a:lnTo>
                  <a:lnTo>
                    <a:pt x="0" y="3642911"/>
                  </a:lnTo>
                  <a:lnTo>
                    <a:pt x="267720" y="3642911"/>
                  </a:lnTo>
                  <a:lnTo>
                    <a:pt x="1137810" y="3642911"/>
                  </a:lnTo>
                  <a:lnTo>
                    <a:pt x="1405531" y="3642911"/>
                  </a:lnTo>
                  <a:lnTo>
                    <a:pt x="1405531" y="3371406"/>
                  </a:lnTo>
                  <a:lnTo>
                    <a:pt x="1120275" y="3371406"/>
                  </a:lnTo>
                  <a:lnTo>
                    <a:pt x="903756" y="23349"/>
                  </a:lnTo>
                  <a:lnTo>
                    <a:pt x="791983" y="0"/>
                  </a:ln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F01A9327-353F-40F6-96D0-FFBD04B6E29E}"/>
                </a:ext>
              </a:extLst>
            </p:cNvPr>
            <p:cNvSpPr/>
            <p:nvPr/>
          </p:nvSpPr>
          <p:spPr>
            <a:xfrm>
              <a:off x="-642984" y="59468"/>
              <a:ext cx="739343" cy="1804453"/>
            </a:xfrm>
            <a:custGeom>
              <a:avLst/>
              <a:gdLst>
                <a:gd name="connsiteX0" fmla="*/ 162206 w 739343"/>
                <a:gd name="connsiteY0" fmla="*/ 1759112 h 1804453"/>
                <a:gd name="connsiteX1" fmla="*/ 193463 w 739343"/>
                <a:gd name="connsiteY1" fmla="*/ 1804453 h 1804453"/>
                <a:gd name="connsiteX2" fmla="*/ 258987 w 739343"/>
                <a:gd name="connsiteY2" fmla="*/ 1723545 h 1804453"/>
                <a:gd name="connsiteX3" fmla="*/ 725958 w 739343"/>
                <a:gd name="connsiteY3" fmla="*/ 1682819 h 1804453"/>
                <a:gd name="connsiteX4" fmla="*/ 739344 w 739343"/>
                <a:gd name="connsiteY4" fmla="*/ 1623903 h 1804453"/>
                <a:gd name="connsiteX5" fmla="*/ 235428 w 739343"/>
                <a:gd name="connsiteY5" fmla="*/ 85626 h 1804453"/>
                <a:gd name="connsiteX6" fmla="*/ 84407 w 739343"/>
                <a:gd name="connsiteY6" fmla="*/ 5638 h 1804453"/>
                <a:gd name="connsiteX7" fmla="*/ 838 w 739343"/>
                <a:gd name="connsiteY7" fmla="*/ 136533 h 180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9343" h="1804453">
                  <a:moveTo>
                    <a:pt x="162206" y="1759112"/>
                  </a:moveTo>
                  <a:lnTo>
                    <a:pt x="193463" y="1804453"/>
                  </a:lnTo>
                  <a:cubicBezTo>
                    <a:pt x="211581" y="1774595"/>
                    <a:pt x="233627" y="1747376"/>
                    <a:pt x="258987" y="1723545"/>
                  </a:cubicBezTo>
                  <a:cubicBezTo>
                    <a:pt x="387975" y="1605183"/>
                    <a:pt x="578940" y="1588533"/>
                    <a:pt x="725958" y="1682819"/>
                  </a:cubicBezTo>
                  <a:lnTo>
                    <a:pt x="739344" y="1623903"/>
                  </a:lnTo>
                  <a:lnTo>
                    <a:pt x="235428" y="85626"/>
                  </a:lnTo>
                  <a:cubicBezTo>
                    <a:pt x="215503" y="21246"/>
                    <a:pt x="147890" y="-14566"/>
                    <a:pt x="84407" y="5638"/>
                  </a:cubicBezTo>
                  <a:cubicBezTo>
                    <a:pt x="29150" y="23226"/>
                    <a:pt x="-5955" y="78202"/>
                    <a:pt x="838" y="136533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6C3B658E-A12D-40D7-88FF-D20D2DCA703E}"/>
                </a:ext>
              </a:extLst>
            </p:cNvPr>
            <p:cNvSpPr/>
            <p:nvPr/>
          </p:nvSpPr>
          <p:spPr>
            <a:xfrm>
              <a:off x="55063" y="1911571"/>
              <a:ext cx="1772379" cy="897007"/>
            </a:xfrm>
            <a:custGeom>
              <a:avLst/>
              <a:gdLst>
                <a:gd name="connsiteX0" fmla="*/ 1698952 w 1772379"/>
                <a:gd name="connsiteY0" fmla="*/ 662335 h 897007"/>
                <a:gd name="connsiteX1" fmla="*/ 248578 w 1772379"/>
                <a:gd name="connsiteY1" fmla="*/ 0 h 897007"/>
                <a:gd name="connsiteX2" fmla="*/ 176762 w 1772379"/>
                <a:gd name="connsiteY2" fmla="*/ 8077 h 897007"/>
                <a:gd name="connsiteX3" fmla="*/ 0 w 1772379"/>
                <a:gd name="connsiteY3" fmla="*/ 513144 h 897007"/>
                <a:gd name="connsiteX4" fmla="*/ 69005 w 1772379"/>
                <a:gd name="connsiteY4" fmla="*/ 569345 h 897007"/>
                <a:gd name="connsiteX5" fmla="*/ 1625128 w 1772379"/>
                <a:gd name="connsiteY5" fmla="*/ 893928 h 897007"/>
                <a:gd name="connsiteX6" fmla="*/ 1769356 w 1772379"/>
                <a:gd name="connsiteY6" fmla="*/ 801943 h 897007"/>
                <a:gd name="connsiteX7" fmla="*/ 1698952 w 1772379"/>
                <a:gd name="connsiteY7" fmla="*/ 662335 h 897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2379" h="897007">
                  <a:moveTo>
                    <a:pt x="1698952" y="662335"/>
                  </a:moveTo>
                  <a:lnTo>
                    <a:pt x="248578" y="0"/>
                  </a:lnTo>
                  <a:lnTo>
                    <a:pt x="176762" y="8077"/>
                  </a:lnTo>
                  <a:cubicBezTo>
                    <a:pt x="261797" y="197228"/>
                    <a:pt x="183596" y="420683"/>
                    <a:pt x="0" y="513144"/>
                  </a:cubicBezTo>
                  <a:lnTo>
                    <a:pt x="69005" y="569345"/>
                  </a:lnTo>
                  <a:lnTo>
                    <a:pt x="1625128" y="893928"/>
                  </a:lnTo>
                  <a:cubicBezTo>
                    <a:pt x="1690004" y="908916"/>
                    <a:pt x="1754571" y="867735"/>
                    <a:pt x="1769356" y="801943"/>
                  </a:cubicBezTo>
                  <a:cubicBezTo>
                    <a:pt x="1782313" y="744255"/>
                    <a:pt x="1752657" y="685447"/>
                    <a:pt x="1698952" y="662335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56131319-9C99-4394-B45A-85592C507CA8}"/>
                </a:ext>
              </a:extLst>
            </p:cNvPr>
            <p:cNvSpPr/>
            <p:nvPr/>
          </p:nvSpPr>
          <p:spPr>
            <a:xfrm>
              <a:off x="-1666783" y="2082958"/>
              <a:ext cx="1519383" cy="1430346"/>
            </a:xfrm>
            <a:custGeom>
              <a:avLst/>
              <a:gdLst>
                <a:gd name="connsiteX0" fmla="*/ 1519384 w 1519383"/>
                <a:gd name="connsiteY0" fmla="*/ 386011 h 1430346"/>
                <a:gd name="connsiteX1" fmla="*/ 1156288 w 1519383"/>
                <a:gd name="connsiteY1" fmla="*/ 0 h 1430346"/>
                <a:gd name="connsiteX2" fmla="*/ 1082665 w 1519383"/>
                <a:gd name="connsiteY2" fmla="*/ 25589 h 1430346"/>
                <a:gd name="connsiteX3" fmla="*/ 31395 w 1519383"/>
                <a:gd name="connsiteY3" fmla="*/ 1225910 h 1430346"/>
                <a:gd name="connsiteX4" fmla="*/ 39365 w 1519383"/>
                <a:gd name="connsiteY4" fmla="*/ 1398506 h 1430346"/>
                <a:gd name="connsiteX5" fmla="*/ 192027 w 1519383"/>
                <a:gd name="connsiteY5" fmla="*/ 1406461 h 1430346"/>
                <a:gd name="connsiteX6" fmla="*/ 1487793 w 1519383"/>
                <a:gd name="connsiteY6" fmla="*/ 460132 h 143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9383" h="1430346">
                  <a:moveTo>
                    <a:pt x="1519384" y="386011"/>
                  </a:moveTo>
                  <a:cubicBezTo>
                    <a:pt x="1316920" y="374568"/>
                    <a:pt x="1158022" y="205637"/>
                    <a:pt x="1156288" y="0"/>
                  </a:cubicBezTo>
                  <a:lnTo>
                    <a:pt x="1082665" y="25589"/>
                  </a:lnTo>
                  <a:lnTo>
                    <a:pt x="31395" y="1225910"/>
                  </a:lnTo>
                  <a:cubicBezTo>
                    <a:pt x="-13400" y="1275806"/>
                    <a:pt x="-9832" y="1353076"/>
                    <a:pt x="39365" y="1398506"/>
                  </a:cubicBezTo>
                  <a:cubicBezTo>
                    <a:pt x="81867" y="1437752"/>
                    <a:pt x="145785" y="1441085"/>
                    <a:pt x="192027" y="1406461"/>
                  </a:cubicBezTo>
                  <a:lnTo>
                    <a:pt x="1487793" y="460132"/>
                  </a:ln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B9FDC750-1F17-4A88-B301-BACB88DA9AD6}"/>
                </a:ext>
              </a:extLst>
            </p:cNvPr>
            <p:cNvSpPr/>
            <p:nvPr/>
          </p:nvSpPr>
          <p:spPr>
            <a:xfrm>
              <a:off x="-311409" y="1884881"/>
              <a:ext cx="376282" cy="381603"/>
            </a:xfrm>
            <a:custGeom>
              <a:avLst/>
              <a:gdLst>
                <a:gd name="connsiteX0" fmla="*/ 61942 w 376282"/>
                <a:gd name="connsiteY0" fmla="*/ 49292 h 381603"/>
                <a:gd name="connsiteX1" fmla="*/ 48603 w 376282"/>
                <a:gd name="connsiteY1" fmla="*/ 318787 h 381603"/>
                <a:gd name="connsiteX2" fmla="*/ 314341 w 376282"/>
                <a:gd name="connsiteY2" fmla="*/ 332308 h 381603"/>
                <a:gd name="connsiteX3" fmla="*/ 327721 w 376282"/>
                <a:gd name="connsiteY3" fmla="*/ 62867 h 381603"/>
                <a:gd name="connsiteX4" fmla="*/ 61988 w 376282"/>
                <a:gd name="connsiteY4" fmla="*/ 49251 h 381603"/>
                <a:gd name="connsiteX5" fmla="*/ 61942 w 376282"/>
                <a:gd name="connsiteY5" fmla="*/ 49292 h 38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282" h="381603">
                  <a:moveTo>
                    <a:pt x="61942" y="49292"/>
                  </a:moveTo>
                  <a:cubicBezTo>
                    <a:pt x="-15122" y="119978"/>
                    <a:pt x="-21092" y="240628"/>
                    <a:pt x="48603" y="318787"/>
                  </a:cubicBezTo>
                  <a:cubicBezTo>
                    <a:pt x="118303" y="396940"/>
                    <a:pt x="237278" y="402994"/>
                    <a:pt x="314341" y="332308"/>
                  </a:cubicBezTo>
                  <a:cubicBezTo>
                    <a:pt x="391385" y="261642"/>
                    <a:pt x="397375" y="141026"/>
                    <a:pt x="327721" y="62867"/>
                  </a:cubicBezTo>
                  <a:cubicBezTo>
                    <a:pt x="258047" y="-15313"/>
                    <a:pt x="139078" y="-21408"/>
                    <a:pt x="61988" y="49251"/>
                  </a:cubicBezTo>
                  <a:cubicBezTo>
                    <a:pt x="61975" y="49265"/>
                    <a:pt x="61955" y="49278"/>
                    <a:pt x="61942" y="49292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id="{941451FC-BAF0-4313-A4E7-1F21B64E88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726805" y="3043020"/>
            <a:ext cx="3067752" cy="310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5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B9EC-3EE4-4B21-A9BE-6EAF5BD0271D}" type="datetimeFigureOut">
              <a:rPr lang="pt-BR" smtClean="0"/>
              <a:t>28/06/2022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899C-1560-4878-AD87-C10736715E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8104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DFECC39-4D91-4B34-8405-5FB8C64CCE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65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0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B5B6594C-4771-4900-9F44-79A49472357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C149A348-BFFF-49D5-8674-FC5F0035931D}"/>
              </a:ext>
            </a:extLst>
          </p:cNvPr>
          <p:cNvSpPr/>
          <p:nvPr userDrawn="1"/>
        </p:nvSpPr>
        <p:spPr>
          <a:xfrm>
            <a:off x="0" y="6143625"/>
            <a:ext cx="12192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6" name="Imagem 85">
            <a:extLst>
              <a:ext uri="{FF2B5EF4-FFF2-40B4-BE49-F238E27FC236}">
                <a16:creationId xmlns:a16="http://schemas.microsoft.com/office/drawing/2014/main" id="{13313913-2C55-4A4E-92A3-272AC11A541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1537" y="116861"/>
            <a:ext cx="592091" cy="592091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6E4E02F0-E4E2-45D3-B1B7-2DA35664E23D}"/>
              </a:ext>
            </a:extLst>
          </p:cNvPr>
          <p:cNvSpPr/>
          <p:nvPr userDrawn="1"/>
        </p:nvSpPr>
        <p:spPr>
          <a:xfrm>
            <a:off x="0" y="6143625"/>
            <a:ext cx="12192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1E6491E1-0121-4389-AA91-BE1DF15B6EE3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143625"/>
            <a:ext cx="12192001" cy="0"/>
          </a:xfrm>
          <a:prstGeom prst="line">
            <a:avLst/>
          </a:prstGeom>
          <a:ln w="12700" cmpd="sng">
            <a:solidFill>
              <a:srgbClr val="3B6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76276FC1-A6FE-4611-853B-B81B7C0B3C0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203156"/>
            <a:ext cx="12192001" cy="0"/>
          </a:xfrm>
          <a:prstGeom prst="line">
            <a:avLst/>
          </a:prstGeom>
          <a:ln w="12700" cmpd="sng">
            <a:solidFill>
              <a:srgbClr val="0097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F793E225-687A-4F42-866F-57D0B70D534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172200"/>
            <a:ext cx="12192001" cy="0"/>
          </a:xfrm>
          <a:prstGeom prst="line">
            <a:avLst/>
          </a:prstGeom>
          <a:ln w="12700" cmpd="sng">
            <a:solidFill>
              <a:srgbClr val="DA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>
            <a:extLst>
              <a:ext uri="{FF2B5EF4-FFF2-40B4-BE49-F238E27FC236}">
                <a16:creationId xmlns:a16="http://schemas.microsoft.com/office/drawing/2014/main" id="{D8AFC7E0-19A2-4B5A-AFE0-E5FF15D59BD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8056" y="6301228"/>
            <a:ext cx="2545370" cy="55121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30661C8C-6F96-49CA-82E0-74C1C1895DC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72717"/>
            <a:ext cx="2478689" cy="538647"/>
          </a:xfrm>
          <a:prstGeom prst="rect">
            <a:avLst/>
          </a:prstGeom>
        </p:spPr>
      </p:pic>
      <p:sp>
        <p:nvSpPr>
          <p:cNvPr id="12" name="Rectangle 65">
            <a:extLst>
              <a:ext uri="{FF2B5EF4-FFF2-40B4-BE49-F238E27FC236}">
                <a16:creationId xmlns:a16="http://schemas.microsoft.com/office/drawing/2014/main" id="{B5995BDA-E02C-4C79-92E3-35BAFB41DA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04957" y="5797756"/>
            <a:ext cx="602601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91" tIns="47547" rIns="95091" bIns="47547" anchor="b"/>
          <a:lstStyle/>
          <a:p>
            <a:pPr algn="r" defTabSz="1138954" eaLnBrk="0" hangingPunct="0">
              <a:defRPr/>
            </a:pPr>
            <a:fld id="{CB7BA837-C18A-476A-A5C1-63B3877EE586}" type="slidenum">
              <a:rPr lang="pt-BR" sz="1200">
                <a:solidFill>
                  <a:prstClr val="black"/>
                </a:solidFill>
                <a:cs typeface="Arial" pitchFamily="34" charset="0"/>
              </a:rPr>
              <a:pPr algn="r" defTabSz="1138954" eaLnBrk="0" hangingPunct="0">
                <a:defRPr/>
              </a:pPr>
              <a:t>‹nº›</a:t>
            </a:fld>
            <a:endParaRPr lang="pt-BR" sz="12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89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39" r:id="rId4"/>
    <p:sldLayoutId id="2147484034" r:id="rId5"/>
    <p:sldLayoutId id="2147484033" r:id="rId6"/>
    <p:sldLayoutId id="2147484063" r:id="rId7"/>
    <p:sldLayoutId id="214748408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7A059CA-9B30-48FC-8A84-2D773B9D04C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65">
            <a:extLst>
              <a:ext uri="{FF2B5EF4-FFF2-40B4-BE49-F238E27FC236}">
                <a16:creationId xmlns:a16="http://schemas.microsoft.com/office/drawing/2014/main" id="{B5995BDA-E02C-4C79-92E3-35BAFB41DA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04957" y="5797756"/>
            <a:ext cx="602601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91" tIns="47547" rIns="95091" bIns="47547" anchor="b"/>
          <a:lstStyle/>
          <a:p>
            <a:pPr algn="r" defTabSz="1138954" eaLnBrk="0" hangingPunct="0">
              <a:defRPr/>
            </a:pPr>
            <a:fld id="{CB7BA837-C18A-476A-A5C1-63B3877EE586}" type="slidenum">
              <a:rPr lang="pt-BR" sz="1200">
                <a:solidFill>
                  <a:prstClr val="black"/>
                </a:solidFill>
                <a:cs typeface="Arial" pitchFamily="34" charset="0"/>
              </a:rPr>
              <a:pPr algn="r" defTabSz="1138954" eaLnBrk="0" hangingPunct="0">
                <a:defRPr/>
              </a:pPr>
              <a:t>‹nº›</a:t>
            </a:fld>
            <a:endParaRPr lang="pt-BR" sz="12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10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80" r:id="rId4"/>
    <p:sldLayoutId id="2147484081" r:id="rId5"/>
    <p:sldLayoutId id="214748408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AC1BE39-9A8F-46B7-9033-417852134C2E}"/>
              </a:ext>
            </a:extLst>
          </p:cNvPr>
          <p:cNvSpPr/>
          <p:nvPr userDrawn="1"/>
        </p:nvSpPr>
        <p:spPr>
          <a:xfrm>
            <a:off x="0" y="6143625"/>
            <a:ext cx="12192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37CF7F97-17A2-4943-8163-0054180E0CD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143625"/>
            <a:ext cx="12192001" cy="0"/>
          </a:xfrm>
          <a:prstGeom prst="line">
            <a:avLst/>
          </a:prstGeom>
          <a:ln w="12700" cmpd="sng">
            <a:solidFill>
              <a:srgbClr val="3B6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3F0A3938-7B0F-47B7-A6DE-3E4598BAC608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203156"/>
            <a:ext cx="12192001" cy="0"/>
          </a:xfrm>
          <a:prstGeom prst="line">
            <a:avLst/>
          </a:prstGeom>
          <a:ln w="12700" cmpd="sng">
            <a:solidFill>
              <a:srgbClr val="0097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8270A098-1244-46DD-A1D9-BE6BE9235861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172200"/>
            <a:ext cx="12192001" cy="0"/>
          </a:xfrm>
          <a:prstGeom prst="line">
            <a:avLst/>
          </a:prstGeom>
          <a:ln w="12700" cmpd="sng">
            <a:solidFill>
              <a:srgbClr val="DA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id="{7F8B419D-31A1-4E37-9A6A-ECF5E7431FE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1537" y="116861"/>
            <a:ext cx="592091" cy="59209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0CEE250-ADA3-4426-9469-68D4E9EA9C0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8056" y="6301228"/>
            <a:ext cx="2545370" cy="55121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075DE06-45E5-4B80-80CF-8F00A79137A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72717"/>
            <a:ext cx="2478689" cy="538647"/>
          </a:xfrm>
          <a:prstGeom prst="rect">
            <a:avLst/>
          </a:prstGeom>
        </p:spPr>
      </p:pic>
      <p:sp>
        <p:nvSpPr>
          <p:cNvPr id="15" name="Rectangle 65">
            <a:extLst>
              <a:ext uri="{FF2B5EF4-FFF2-40B4-BE49-F238E27FC236}">
                <a16:creationId xmlns:a16="http://schemas.microsoft.com/office/drawing/2014/main" id="{B5995BDA-E02C-4C79-92E3-35BAFB41DA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04957" y="5797756"/>
            <a:ext cx="602601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91" tIns="47547" rIns="95091" bIns="47547" anchor="b"/>
          <a:lstStyle/>
          <a:p>
            <a:pPr algn="r" defTabSz="1138954" eaLnBrk="0" hangingPunct="0">
              <a:defRPr/>
            </a:pPr>
            <a:fld id="{CB7BA837-C18A-476A-A5C1-63B3877EE586}" type="slidenum">
              <a:rPr lang="pt-BR" sz="1200">
                <a:solidFill>
                  <a:prstClr val="black"/>
                </a:solidFill>
                <a:cs typeface="Arial" pitchFamily="34" charset="0"/>
              </a:rPr>
              <a:pPr algn="r" defTabSz="1138954" eaLnBrk="0" hangingPunct="0">
                <a:defRPr/>
              </a:pPr>
              <a:t>‹nº›</a:t>
            </a:fld>
            <a:endParaRPr lang="pt-BR" sz="12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5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2" r:id="rId2"/>
    <p:sldLayoutId id="2147483805" r:id="rId3"/>
    <p:sldLayoutId id="2147483806" r:id="rId4"/>
    <p:sldLayoutId id="2147484035" r:id="rId5"/>
    <p:sldLayoutId id="2147484076" r:id="rId6"/>
    <p:sldLayoutId id="214748408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AC1BE39-9A8F-46B7-9033-417852134C2E}"/>
              </a:ext>
            </a:extLst>
          </p:cNvPr>
          <p:cNvSpPr/>
          <p:nvPr userDrawn="1"/>
        </p:nvSpPr>
        <p:spPr>
          <a:xfrm>
            <a:off x="0" y="6143625"/>
            <a:ext cx="12192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37CF7F97-17A2-4943-8163-0054180E0CD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143625"/>
            <a:ext cx="12192001" cy="0"/>
          </a:xfrm>
          <a:prstGeom prst="line">
            <a:avLst/>
          </a:prstGeom>
          <a:ln w="12700" cmpd="sng">
            <a:solidFill>
              <a:srgbClr val="3B6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3F0A3938-7B0F-47B7-A6DE-3E4598BAC608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203156"/>
            <a:ext cx="12192001" cy="0"/>
          </a:xfrm>
          <a:prstGeom prst="line">
            <a:avLst/>
          </a:prstGeom>
          <a:ln w="12700" cmpd="sng">
            <a:solidFill>
              <a:srgbClr val="0097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8270A098-1244-46DD-A1D9-BE6BE9235861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172200"/>
            <a:ext cx="12192001" cy="0"/>
          </a:xfrm>
          <a:prstGeom prst="line">
            <a:avLst/>
          </a:prstGeom>
          <a:ln w="12700" cmpd="sng">
            <a:solidFill>
              <a:srgbClr val="DA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id="{7F8B419D-31A1-4E37-9A6A-ECF5E7431FE5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1537" y="116861"/>
            <a:ext cx="592091" cy="59209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0CEE250-ADA3-4426-9469-68D4E9EA9C0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8056" y="6301228"/>
            <a:ext cx="2545370" cy="55121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075DE06-45E5-4B80-80CF-8F00A79137A7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72717"/>
            <a:ext cx="2478689" cy="538647"/>
          </a:xfrm>
          <a:prstGeom prst="rect">
            <a:avLst/>
          </a:prstGeom>
        </p:spPr>
      </p:pic>
      <p:sp>
        <p:nvSpPr>
          <p:cNvPr id="15" name="Rectangle 65">
            <a:extLst>
              <a:ext uri="{FF2B5EF4-FFF2-40B4-BE49-F238E27FC236}">
                <a16:creationId xmlns:a16="http://schemas.microsoft.com/office/drawing/2014/main" id="{B5995BDA-E02C-4C79-92E3-35BAFB41DA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04957" y="5797756"/>
            <a:ext cx="602601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91" tIns="47547" rIns="95091" bIns="47547" anchor="b"/>
          <a:lstStyle/>
          <a:p>
            <a:pPr algn="r" defTabSz="1138954" eaLnBrk="0" hangingPunct="0">
              <a:defRPr/>
            </a:pPr>
            <a:fld id="{CB7BA837-C18A-476A-A5C1-63B3877EE586}" type="slidenum">
              <a:rPr lang="pt-BR" sz="1200">
                <a:solidFill>
                  <a:prstClr val="black"/>
                </a:solidFill>
                <a:cs typeface="Arial" pitchFamily="34" charset="0"/>
              </a:rPr>
              <a:pPr algn="r" defTabSz="1138954" eaLnBrk="0" hangingPunct="0">
                <a:defRPr/>
              </a:pPr>
              <a:t>‹nº›</a:t>
            </a:fld>
            <a:endParaRPr lang="pt-BR" sz="12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28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  <p:sldLayoutId id="2147484060" r:id="rId17"/>
    <p:sldLayoutId id="2147484062" r:id="rId18"/>
    <p:sldLayoutId id="2147484077" r:id="rId19"/>
    <p:sldLayoutId id="2147484078" r:id="rId20"/>
    <p:sldLayoutId id="214748407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AC1BE39-9A8F-46B7-9033-417852134C2E}"/>
              </a:ext>
            </a:extLst>
          </p:cNvPr>
          <p:cNvSpPr/>
          <p:nvPr userDrawn="1"/>
        </p:nvSpPr>
        <p:spPr>
          <a:xfrm>
            <a:off x="0" y="6143625"/>
            <a:ext cx="12192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37CF7F97-17A2-4943-8163-0054180E0CD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143625"/>
            <a:ext cx="12192001" cy="0"/>
          </a:xfrm>
          <a:prstGeom prst="line">
            <a:avLst/>
          </a:prstGeom>
          <a:ln w="12700" cmpd="sng">
            <a:solidFill>
              <a:srgbClr val="3B6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3F0A3938-7B0F-47B7-A6DE-3E4598BAC608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203156"/>
            <a:ext cx="12192001" cy="0"/>
          </a:xfrm>
          <a:prstGeom prst="line">
            <a:avLst/>
          </a:prstGeom>
          <a:ln w="12700" cmpd="sng">
            <a:solidFill>
              <a:srgbClr val="0097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8270A098-1244-46DD-A1D9-BE6BE9235861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172200"/>
            <a:ext cx="12192001" cy="0"/>
          </a:xfrm>
          <a:prstGeom prst="line">
            <a:avLst/>
          </a:prstGeom>
          <a:ln w="12700" cmpd="sng">
            <a:solidFill>
              <a:srgbClr val="DA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id="{7F8B419D-31A1-4E37-9A6A-ECF5E7431FE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1537" y="116861"/>
            <a:ext cx="592091" cy="59209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0CEE250-ADA3-4426-9469-68D4E9EA9C0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8056" y="6301228"/>
            <a:ext cx="2545370" cy="55121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075DE06-45E5-4B80-80CF-8F00A79137A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72717"/>
            <a:ext cx="2478689" cy="53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6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6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.sv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8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jpeg"/><Relationship Id="rId5" Type="http://schemas.openxmlformats.org/officeDocument/2006/relationships/image" Target="../media/image76.tiff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8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6.png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4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59.svg"/><Relationship Id="rId18" Type="http://schemas.openxmlformats.org/officeDocument/2006/relationships/image" Target="../media/image117.png"/><Relationship Id="rId3" Type="http://schemas.openxmlformats.org/officeDocument/2006/relationships/image" Target="../media/image149.svg"/><Relationship Id="rId7" Type="http://schemas.openxmlformats.org/officeDocument/2006/relationships/image" Target="../media/image153.svg"/><Relationship Id="rId12" Type="http://schemas.openxmlformats.org/officeDocument/2006/relationships/image" Target="../media/image114.png"/><Relationship Id="rId17" Type="http://schemas.openxmlformats.org/officeDocument/2006/relationships/image" Target="../media/image163.svg"/><Relationship Id="rId2" Type="http://schemas.openxmlformats.org/officeDocument/2006/relationships/image" Target="../media/image109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11" Type="http://schemas.openxmlformats.org/officeDocument/2006/relationships/image" Target="../media/image157.svg"/><Relationship Id="rId5" Type="http://schemas.openxmlformats.org/officeDocument/2006/relationships/image" Target="../media/image151.svg"/><Relationship Id="rId15" Type="http://schemas.openxmlformats.org/officeDocument/2006/relationships/image" Target="../media/image161.svg"/><Relationship Id="rId10" Type="http://schemas.openxmlformats.org/officeDocument/2006/relationships/image" Target="../media/image113.png"/><Relationship Id="rId19" Type="http://schemas.openxmlformats.org/officeDocument/2006/relationships/image" Target="../media/image118.jpeg"/><Relationship Id="rId4" Type="http://schemas.openxmlformats.org/officeDocument/2006/relationships/image" Target="../media/image110.png"/><Relationship Id="rId9" Type="http://schemas.openxmlformats.org/officeDocument/2006/relationships/image" Target="../media/image155.svg"/><Relationship Id="rId14" Type="http://schemas.openxmlformats.org/officeDocument/2006/relationships/image" Target="../media/image1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9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F1D21BF4-9F3C-4616-A367-B59CA04C1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50381"/>
          <a:stretch/>
        </p:blipFill>
        <p:spPr>
          <a:xfrm>
            <a:off x="125842" y="6271949"/>
            <a:ext cx="697118" cy="44702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1621" y="6252266"/>
            <a:ext cx="2371550" cy="499915"/>
          </a:xfrm>
          <a:prstGeom prst="rect">
            <a:avLst/>
          </a:prstGeom>
        </p:spPr>
      </p:pic>
      <p:sp>
        <p:nvSpPr>
          <p:cNvPr id="8" name="Retângulo 5">
            <a:extLst>
              <a:ext uri="{FF2B5EF4-FFF2-40B4-BE49-F238E27FC236}">
                <a16:creationId xmlns:a16="http://schemas.microsoft.com/office/drawing/2014/main" id="{212BCA5F-B23D-4603-A84D-E7F72F519933}"/>
              </a:ext>
            </a:extLst>
          </p:cNvPr>
          <p:cNvSpPr/>
          <p:nvPr/>
        </p:nvSpPr>
        <p:spPr>
          <a:xfrm>
            <a:off x="972589" y="6422108"/>
            <a:ext cx="68652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Este documento foi preparado pelo MME e apresenta as melhores estimativas com base nas informações disponíveis.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Não há garantia de realização para os valores previstos ou estimados. O conteúdo apresentado está sujeito a tratamento e interpretações.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200D065-9686-4D07-823F-B946273D53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72588" cy="207554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2C823D0-16D9-48EF-A6AD-C0C5E61C00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9" y="0"/>
            <a:ext cx="1014153" cy="207554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5A7A2E4-E0EE-4007-A169-6285EF8BCC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986742" y="-1"/>
            <a:ext cx="1055716" cy="2075543"/>
          </a:xfrm>
          <a:prstGeom prst="rect">
            <a:avLst/>
          </a:prstGeom>
        </p:spPr>
      </p:pic>
      <p:sp>
        <p:nvSpPr>
          <p:cNvPr id="12" name="CaixaDeTexto 2">
            <a:extLst>
              <a:ext uri="{FF2B5EF4-FFF2-40B4-BE49-F238E27FC236}">
                <a16:creationId xmlns:a16="http://schemas.microsoft.com/office/drawing/2014/main" id="{7351C50D-0BF9-412A-8571-773DAA8DDB6C}"/>
              </a:ext>
            </a:extLst>
          </p:cNvPr>
          <p:cNvSpPr txBox="1"/>
          <p:nvPr/>
        </p:nvSpPr>
        <p:spPr>
          <a:xfrm>
            <a:off x="0" y="4979326"/>
            <a:ext cx="10087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58595B"/>
                </a:solidFill>
              </a:rPr>
              <a:t>MINISTÉRIO DE MINAS E ENERGIA</a:t>
            </a:r>
          </a:p>
        </p:txBody>
      </p:sp>
      <p:sp>
        <p:nvSpPr>
          <p:cNvPr id="15" name="CaixaDeTexto 4">
            <a:extLst>
              <a:ext uri="{FF2B5EF4-FFF2-40B4-BE49-F238E27FC236}">
                <a16:creationId xmlns:a16="http://schemas.microsoft.com/office/drawing/2014/main" id="{2A50C0EB-B61A-4C37-BC33-81A44C5B8F51}"/>
              </a:ext>
            </a:extLst>
          </p:cNvPr>
          <p:cNvSpPr txBox="1"/>
          <p:nvPr/>
        </p:nvSpPr>
        <p:spPr>
          <a:xfrm>
            <a:off x="10997421" y="4640772"/>
            <a:ext cx="1281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58595B"/>
                </a:solidFill>
              </a:rPr>
              <a:t>21/06/2022</a:t>
            </a:r>
            <a:endParaRPr lang="pt-BR" sz="2000" dirty="0">
              <a:solidFill>
                <a:srgbClr val="585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269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607A95-A51B-7ABC-0947-C4CA4DCEC6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7258" y="1752844"/>
            <a:ext cx="3064920" cy="313166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6A4F97B-3747-DD18-BD4F-662B5D02BD72}"/>
              </a:ext>
            </a:extLst>
          </p:cNvPr>
          <p:cNvSpPr>
            <a:spLocks noChangeAspect="1"/>
          </p:cNvSpPr>
          <p:nvPr/>
        </p:nvSpPr>
        <p:spPr>
          <a:xfrm>
            <a:off x="5679954" y="2485985"/>
            <a:ext cx="1332000" cy="13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9" name="TextBox 48"/>
          <p:cNvSpPr txBox="1"/>
          <p:nvPr/>
        </p:nvSpPr>
        <p:spPr>
          <a:xfrm>
            <a:off x="8418671" y="1074751"/>
            <a:ext cx="36289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O BRASIL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TEM UMA DAS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MATRIZES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MAIS LIMPAS DO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MUNDO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18671" y="3267006"/>
            <a:ext cx="3773329" cy="1643826"/>
            <a:chOff x="8898515" y="3334148"/>
            <a:chExt cx="3244774" cy="1643826"/>
          </a:xfrm>
        </p:grpSpPr>
        <p:sp>
          <p:nvSpPr>
            <p:cNvPr id="17" name="TextBox 16"/>
            <p:cNvSpPr txBox="1"/>
            <p:nvPr/>
          </p:nvSpPr>
          <p:spPr>
            <a:xfrm>
              <a:off x="8898515" y="3855979"/>
              <a:ext cx="31206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85%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X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28%</a:t>
              </a:r>
            </a:p>
          </p:txBody>
        </p:sp>
        <p:sp>
          <p:nvSpPr>
            <p:cNvPr id="18" name="TextBox 4"/>
            <p:cNvSpPr txBox="1"/>
            <p:nvPr/>
          </p:nvSpPr>
          <p:spPr>
            <a:xfrm>
              <a:off x="8898515" y="3334148"/>
              <a:ext cx="29785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RENOVÁVEIS NA MATRIZ ELÉTRICA - 2021</a:t>
              </a:r>
            </a:p>
          </p:txBody>
        </p:sp>
        <p:sp>
          <p:nvSpPr>
            <p:cNvPr id="19" name="TextBox 10"/>
            <p:cNvSpPr txBox="1"/>
            <p:nvPr/>
          </p:nvSpPr>
          <p:spPr>
            <a:xfrm>
              <a:off x="9171850" y="4577710"/>
              <a:ext cx="13061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Brasil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" name="TextBox 10"/>
            <p:cNvSpPr txBox="1"/>
            <p:nvPr/>
          </p:nvSpPr>
          <p:spPr>
            <a:xfrm>
              <a:off x="10837166" y="4577864"/>
              <a:ext cx="13061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Mundo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5" name="Google Shape;484;p36">
            <a:extLst>
              <a:ext uri="{FF2B5EF4-FFF2-40B4-BE49-F238E27FC236}">
                <a16:creationId xmlns:a16="http://schemas.microsoft.com/office/drawing/2014/main" id="{FCD759EE-B2CB-4DD3-85E5-ED290ABDBBDA}"/>
              </a:ext>
            </a:extLst>
          </p:cNvPr>
          <p:cNvSpPr txBox="1"/>
          <p:nvPr/>
        </p:nvSpPr>
        <p:spPr>
          <a:xfrm>
            <a:off x="346444" y="160636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r>
              <a:rPr lang="en-US" dirty="0"/>
              <a:t>SUSTENTABILIDADE</a:t>
            </a:r>
            <a:endParaRPr lang="pt-BR" dirty="0"/>
          </a:p>
        </p:txBody>
      </p:sp>
      <p:sp>
        <p:nvSpPr>
          <p:cNvPr id="26" name="Retângulo 30">
            <a:extLst>
              <a:ext uri="{FF2B5EF4-FFF2-40B4-BE49-F238E27FC236}">
                <a16:creationId xmlns:a16="http://schemas.microsoft.com/office/drawing/2014/main" id="{8CD0A044-AF68-462C-B0F8-ABFC31E6094D}"/>
              </a:ext>
            </a:extLst>
          </p:cNvPr>
          <p:cNvSpPr/>
          <p:nvPr/>
        </p:nvSpPr>
        <p:spPr>
          <a:xfrm>
            <a:off x="40640" y="5871338"/>
            <a:ext cx="3476625" cy="272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(EPE, 2022;</a:t>
            </a:r>
            <a:r>
              <a:rPr kumimoji="0" lang="en-US" sz="1050" b="0" i="0" u="none" strike="noStrike" kern="1200" cap="none" spc="0" normalizeH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>
                <a:solidFill>
                  <a:srgbClr val="52525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IEA, 2021).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tângulo 9">
            <a:extLst>
              <a:ext uri="{FF2B5EF4-FFF2-40B4-BE49-F238E27FC236}">
                <a16:creationId xmlns:a16="http://schemas.microsoft.com/office/drawing/2014/main" id="{2514A414-ECED-4895-9C03-BDFCCC80BB59}"/>
              </a:ext>
            </a:extLst>
          </p:cNvPr>
          <p:cNvSpPr/>
          <p:nvPr/>
        </p:nvSpPr>
        <p:spPr>
          <a:xfrm>
            <a:off x="5836912" y="2667477"/>
            <a:ext cx="1026820" cy="892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3B67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 GW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48959" y="1189166"/>
            <a:ext cx="339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ea typeface="+mn-ea"/>
                <a:cs typeface="+mn-cs"/>
              </a:rPr>
              <a:t>MATRIZ ELÉTRICA - 2021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uLnTx/>
              <a:uFillTx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410B32-9133-F3E9-2246-7BAC5E099DCB}"/>
              </a:ext>
            </a:extLst>
          </p:cNvPr>
          <p:cNvGrpSpPr/>
          <p:nvPr/>
        </p:nvGrpSpPr>
        <p:grpSpPr>
          <a:xfrm>
            <a:off x="5538128" y="4592698"/>
            <a:ext cx="2994060" cy="717730"/>
            <a:chOff x="4158570" y="5598284"/>
            <a:chExt cx="2994060" cy="7177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0369CBF-AC97-D6D0-8F4C-94E123518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3010"/>
            <a:stretch/>
          </p:blipFill>
          <p:spPr>
            <a:xfrm>
              <a:off x="4158570" y="5617645"/>
              <a:ext cx="1514458" cy="67900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BEC369A-5685-94CF-C2F3-51EEF6DA95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0330"/>
            <a:stretch/>
          </p:blipFill>
          <p:spPr>
            <a:xfrm>
              <a:off x="5638172" y="5598284"/>
              <a:ext cx="1514458" cy="71773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C12EB7E-3FF8-2098-A11E-394EF476F1C7}"/>
              </a:ext>
            </a:extLst>
          </p:cNvPr>
          <p:cNvGrpSpPr/>
          <p:nvPr/>
        </p:nvGrpSpPr>
        <p:grpSpPr>
          <a:xfrm>
            <a:off x="182880" y="1700258"/>
            <a:ext cx="4298742" cy="3342500"/>
            <a:chOff x="182880" y="1700258"/>
            <a:chExt cx="4298742" cy="33425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78EAAA7-0EB5-0BAF-CC77-E649651A85A7}"/>
                </a:ext>
              </a:extLst>
            </p:cNvPr>
            <p:cNvSpPr/>
            <p:nvPr/>
          </p:nvSpPr>
          <p:spPr>
            <a:xfrm>
              <a:off x="182880" y="1897944"/>
              <a:ext cx="4298742" cy="31448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99791" y="1700258"/>
              <a:ext cx="3064920" cy="369332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ea typeface="+mn-ea"/>
                  <a:cs typeface="+mn-cs"/>
                </a:rPr>
                <a:t>MATRIZ ENERGÉTICA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DEC108-7A08-5EAA-6897-E1EBF9D8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8339" b="15089"/>
            <a:stretch/>
          </p:blipFill>
          <p:spPr>
            <a:xfrm>
              <a:off x="415312" y="3488358"/>
              <a:ext cx="3869734" cy="58552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E6F62D-52A0-E677-F34A-1515E6B78920}"/>
                </a:ext>
              </a:extLst>
            </p:cNvPr>
            <p:cNvSpPr/>
            <p:nvPr/>
          </p:nvSpPr>
          <p:spPr>
            <a:xfrm>
              <a:off x="826989" y="3657123"/>
              <a:ext cx="464820" cy="342000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7711561-C70B-FCFC-7228-99C7830D6053}"/>
                </a:ext>
              </a:extLst>
            </p:cNvPr>
            <p:cNvSpPr/>
            <p:nvPr/>
          </p:nvSpPr>
          <p:spPr>
            <a:xfrm>
              <a:off x="1291808" y="3657123"/>
              <a:ext cx="2942371" cy="3420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07FEB59-0D37-00C5-66EB-29C9D1D697A0}"/>
                </a:ext>
              </a:extLst>
            </p:cNvPr>
            <p:cNvGrpSpPr/>
            <p:nvPr/>
          </p:nvGrpSpPr>
          <p:grpSpPr>
            <a:xfrm>
              <a:off x="414703" y="2407696"/>
              <a:ext cx="3869734" cy="560910"/>
              <a:chOff x="231823" y="2812064"/>
              <a:chExt cx="3869734" cy="56091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599175B-2211-10B5-771D-52975A2C48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59947" b="14598"/>
              <a:stretch/>
            </p:blipFill>
            <p:spPr>
              <a:xfrm>
                <a:off x="231823" y="2812064"/>
                <a:ext cx="3869734" cy="56091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C322F1-059E-9127-2BBB-AE2501EFD075}"/>
                  </a:ext>
                </a:extLst>
              </p:cNvPr>
              <p:cNvSpPr txBox="1"/>
              <p:nvPr/>
            </p:nvSpPr>
            <p:spPr>
              <a:xfrm>
                <a:off x="1875352" y="2962906"/>
                <a:ext cx="498855" cy="307777"/>
              </a:xfrm>
              <a:prstGeom prst="rect">
                <a:avLst/>
              </a:prstGeom>
              <a:solidFill>
                <a:srgbClr val="77933C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BR" sz="1400" b="1" dirty="0">
                    <a:solidFill>
                      <a:schemeClr val="bg1"/>
                    </a:solidFill>
                  </a:rPr>
                  <a:t>85%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9FD2F8C-EEEF-C052-E15E-46F0350AAB92}"/>
                  </a:ext>
                </a:extLst>
              </p:cNvPr>
              <p:cNvSpPr txBox="1"/>
              <p:nvPr/>
            </p:nvSpPr>
            <p:spPr>
              <a:xfrm>
                <a:off x="3552444" y="2938630"/>
                <a:ext cx="498855" cy="307777"/>
              </a:xfrm>
              <a:prstGeom prst="rect">
                <a:avLst/>
              </a:prstGeom>
              <a:solidFill>
                <a:srgbClr val="A6A6A6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BR" sz="1400" b="1" dirty="0"/>
                  <a:t>17%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90D7277-A775-DA95-6EB8-D4514C5F4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050" y="2544301"/>
              <a:ext cx="488548" cy="34274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3CCC7C2-EB5B-4F3F-C3DD-F03B61BDC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377"/>
            <a:stretch/>
          </p:blipFill>
          <p:spPr>
            <a:xfrm>
              <a:off x="267090" y="3533406"/>
              <a:ext cx="509977" cy="52187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55DCF40-C125-8C79-9282-66B2A7BFD0C1}"/>
                </a:ext>
              </a:extLst>
            </p:cNvPr>
            <p:cNvSpPr txBox="1"/>
            <p:nvPr/>
          </p:nvSpPr>
          <p:spPr>
            <a:xfrm>
              <a:off x="1928089" y="2876501"/>
              <a:ext cx="6014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/>
                <a:t>2021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BDB9192-515B-625B-A6C9-4EDD9087CA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816" t="84624" b="1"/>
            <a:stretch/>
          </p:blipFill>
          <p:spPr>
            <a:xfrm>
              <a:off x="267090" y="4381438"/>
              <a:ext cx="1361539" cy="33880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D947B26-4498-0084-ECFB-FEE92E24466A}"/>
                </a:ext>
              </a:extLst>
            </p:cNvPr>
            <p:cNvSpPr txBox="1"/>
            <p:nvPr/>
          </p:nvSpPr>
          <p:spPr>
            <a:xfrm>
              <a:off x="1928089" y="3980213"/>
              <a:ext cx="6014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/>
                <a:t>2019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4CFE91C-2CB0-CDCC-81EF-983C91F0E32B}"/>
                </a:ext>
              </a:extLst>
            </p:cNvPr>
            <p:cNvSpPr txBox="1"/>
            <p:nvPr/>
          </p:nvSpPr>
          <p:spPr>
            <a:xfrm>
              <a:off x="2289844" y="3668009"/>
              <a:ext cx="498855" cy="307777"/>
            </a:xfrm>
            <a:prstGeom prst="rect">
              <a:avLst/>
            </a:prstGeom>
            <a:solidFill>
              <a:srgbClr val="A6A6A6"/>
            </a:solidFill>
          </p:spPr>
          <p:txBody>
            <a:bodyPr wrap="none" rtlCol="0">
              <a:spAutoFit/>
            </a:bodyPr>
            <a:lstStyle/>
            <a:p>
              <a:r>
                <a:rPr lang="pt-BR" sz="1400" b="1" dirty="0"/>
                <a:t>86%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86FEEAE-C08E-29B9-6BFC-1D19C886AAF7}"/>
                </a:ext>
              </a:extLst>
            </p:cNvPr>
            <p:cNvSpPr txBox="1"/>
            <p:nvPr/>
          </p:nvSpPr>
          <p:spPr>
            <a:xfrm>
              <a:off x="844364" y="3668009"/>
              <a:ext cx="4988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</a:rPr>
                <a:t>14%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E69CFC0-84FC-D2FE-F4AF-BF28FE604E22}"/>
                </a:ext>
              </a:extLst>
            </p:cNvPr>
            <p:cNvSpPr/>
            <p:nvPr/>
          </p:nvSpPr>
          <p:spPr>
            <a:xfrm>
              <a:off x="2286985" y="2541779"/>
              <a:ext cx="1949734" cy="3420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0D97E59-984C-009E-74D8-90DD3CB40230}"/>
                </a:ext>
              </a:extLst>
            </p:cNvPr>
            <p:cNvSpPr/>
            <p:nvPr/>
          </p:nvSpPr>
          <p:spPr>
            <a:xfrm>
              <a:off x="826988" y="2540159"/>
              <a:ext cx="1605600" cy="342000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07FF731-314F-AE68-6B10-ABF46C5D927B}"/>
                </a:ext>
              </a:extLst>
            </p:cNvPr>
            <p:cNvSpPr txBox="1"/>
            <p:nvPr/>
          </p:nvSpPr>
          <p:spPr>
            <a:xfrm>
              <a:off x="1379201" y="2567400"/>
              <a:ext cx="4988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</a:rPr>
                <a:t>47%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1933723-C970-3D33-598C-44F675911CC8}"/>
                </a:ext>
              </a:extLst>
            </p:cNvPr>
            <p:cNvSpPr txBox="1"/>
            <p:nvPr/>
          </p:nvSpPr>
          <p:spPr>
            <a:xfrm>
              <a:off x="3064536" y="2558538"/>
              <a:ext cx="498855" cy="307777"/>
            </a:xfrm>
            <a:prstGeom prst="rect">
              <a:avLst/>
            </a:prstGeom>
            <a:solidFill>
              <a:srgbClr val="A6A6A6"/>
            </a:solidFill>
          </p:spPr>
          <p:txBody>
            <a:bodyPr wrap="none" rtlCol="0">
              <a:spAutoFit/>
            </a:bodyPr>
            <a:lstStyle/>
            <a:p>
              <a:r>
                <a:rPr lang="pt-BR" sz="1400" b="1" dirty="0"/>
                <a:t>53%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C3186CEC-7C0D-E6A1-0AAA-979173249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680" y="873279"/>
            <a:ext cx="488548" cy="34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26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6DCFF3CB-C067-8A6C-2401-FA227D3F786A}"/>
              </a:ext>
            </a:extLst>
          </p:cNvPr>
          <p:cNvSpPr/>
          <p:nvPr/>
        </p:nvSpPr>
        <p:spPr>
          <a:xfrm>
            <a:off x="3144416" y="858205"/>
            <a:ext cx="8054887" cy="3837347"/>
          </a:xfrm>
          <a:prstGeom prst="rect">
            <a:avLst/>
          </a:prstGeom>
          <a:solidFill>
            <a:srgbClr val="FFFFFF">
              <a:alpha val="30196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Google Shape;484;p36">
            <a:extLst>
              <a:ext uri="{FF2B5EF4-FFF2-40B4-BE49-F238E27FC236}">
                <a16:creationId xmlns:a16="http://schemas.microsoft.com/office/drawing/2014/main" id="{41A3FA69-FCB0-4C39-A514-9CE637815147}"/>
              </a:ext>
            </a:extLst>
          </p:cNvPr>
          <p:cNvSpPr txBox="1"/>
          <p:nvPr/>
        </p:nvSpPr>
        <p:spPr>
          <a:xfrm>
            <a:off x="392257" y="145757"/>
            <a:ext cx="8982562" cy="57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ea typeface="Calibri"/>
                <a:cs typeface="Calibri"/>
              </a:defRPr>
            </a:lvl1pPr>
          </a:lstStyle>
          <a:p>
            <a:r>
              <a:rPr lang="en-US" dirty="0"/>
              <a:t>LEILÕES – ENERGIA ELÉTRICA 2019/2022</a:t>
            </a:r>
            <a:endParaRPr lang="pt-B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A3D1DF-2FC1-A267-A676-A94FBE9D0D22}"/>
              </a:ext>
            </a:extLst>
          </p:cNvPr>
          <p:cNvSpPr/>
          <p:nvPr/>
        </p:nvSpPr>
        <p:spPr>
          <a:xfrm>
            <a:off x="159025" y="858205"/>
            <a:ext cx="813732" cy="521202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A19F32-1BC8-4470-3083-5FA318EE3369}"/>
              </a:ext>
            </a:extLst>
          </p:cNvPr>
          <p:cNvSpPr/>
          <p:nvPr/>
        </p:nvSpPr>
        <p:spPr>
          <a:xfrm rot="16200000">
            <a:off x="-1231937" y="3117425"/>
            <a:ext cx="3518912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</a:rPr>
              <a:t>2019 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FF"/>
                </a:solidFill>
              </a:rPr>
              <a:t>-</a:t>
            </a:r>
            <a:r>
              <a:rPr lang="en-US" sz="54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</a:rPr>
              <a:t> 2022</a:t>
            </a:r>
          </a:p>
        </p:txBody>
      </p:sp>
      <p:pic>
        <p:nvPicPr>
          <p:cNvPr id="28" name="Gráfico 8">
            <a:extLst>
              <a:ext uri="{FF2B5EF4-FFF2-40B4-BE49-F238E27FC236}">
                <a16:creationId xmlns:a16="http://schemas.microsoft.com/office/drawing/2014/main" id="{093D064B-5829-8ED2-97E1-33A99C673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898" y="892962"/>
            <a:ext cx="673064" cy="75260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AAB4DF1-B188-36AB-73C9-17857483CF16}"/>
              </a:ext>
            </a:extLst>
          </p:cNvPr>
          <p:cNvSpPr txBox="1"/>
          <p:nvPr/>
        </p:nvSpPr>
        <p:spPr>
          <a:xfrm>
            <a:off x="1499919" y="858205"/>
            <a:ext cx="1598198" cy="187743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0" b="1" spc="-150" dirty="0">
                <a:solidFill>
                  <a:prstClr val="white"/>
                </a:solidFill>
              </a:rPr>
              <a:t>16</a:t>
            </a:r>
            <a:endParaRPr kumimoji="0" lang="pt-BR" sz="6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Leilões de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Geração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92295A-58DD-CCD8-026E-0B273E1497C5}"/>
              </a:ext>
            </a:extLst>
          </p:cNvPr>
          <p:cNvSpPr txBox="1"/>
          <p:nvPr/>
        </p:nvSpPr>
        <p:spPr>
          <a:xfrm>
            <a:off x="1499919" y="2818115"/>
            <a:ext cx="1598198" cy="1877437"/>
          </a:xfrm>
          <a:prstGeom prst="rect">
            <a:avLst/>
          </a:prstGeom>
          <a:solidFill>
            <a:srgbClr val="51A66B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0" b="1" spc="-150" dirty="0">
                <a:solidFill>
                  <a:prstClr val="white"/>
                </a:solidFill>
              </a:rPr>
              <a:t>4</a:t>
            </a:r>
            <a:endParaRPr kumimoji="0" lang="pt-BR" sz="6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Leilões de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Transmissão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5AF2C8-2135-9CB0-BCCD-469A2DA52402}"/>
              </a:ext>
            </a:extLst>
          </p:cNvPr>
          <p:cNvSpPr txBox="1"/>
          <p:nvPr/>
        </p:nvSpPr>
        <p:spPr>
          <a:xfrm>
            <a:off x="6200831" y="871662"/>
            <a:ext cx="424212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R$</a:t>
            </a:r>
            <a:r>
              <a:rPr kumimoji="0" lang="pt-BR" sz="20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 </a:t>
            </a:r>
            <a:r>
              <a:rPr kumimoji="0" lang="pt-BR" sz="80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60</a:t>
            </a:r>
            <a:r>
              <a:rPr kumimoji="0" lang="pt-BR" sz="20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 </a:t>
            </a:r>
            <a:r>
              <a:rPr kumimoji="0" lang="pt-BR" sz="80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BI</a:t>
            </a:r>
            <a:r>
              <a:rPr kumimoji="0" lang="pt-BR" sz="18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 </a:t>
            </a:r>
          </a:p>
          <a:p>
            <a:pPr algn="ctr">
              <a:defRPr/>
            </a:pPr>
            <a:r>
              <a:rPr kumimoji="0" lang="pt-BR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Investimentos</a:t>
            </a:r>
            <a:r>
              <a:rPr kumimoji="0" lang="pt-BR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 </a:t>
            </a:r>
            <a:br>
              <a:rPr kumimoji="0" lang="pt-BR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</a:br>
            <a:r>
              <a:rPr kumimoji="0" lang="pt-BR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ao longo dos contratos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Yu Mincho" panose="02020400000000000000" pitchFamily="18" charset="-128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B90D9C-FF54-E933-F8B2-DE3DFB2240AC}"/>
              </a:ext>
            </a:extLst>
          </p:cNvPr>
          <p:cNvSpPr txBox="1"/>
          <p:nvPr/>
        </p:nvSpPr>
        <p:spPr>
          <a:xfrm>
            <a:off x="5861783" y="2908118"/>
            <a:ext cx="4920219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0" b="1" cap="all" dirty="0">
                <a:solidFill>
                  <a:srgbClr val="278211"/>
                </a:solidFill>
                <a:ea typeface="Yu Mincho" panose="02020400000000000000" pitchFamily="18" charset="-128"/>
              </a:rPr>
              <a:t>240 MIL</a:t>
            </a:r>
            <a:r>
              <a:rPr kumimoji="0" lang="pt-BR" sz="20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 </a:t>
            </a:r>
            <a:r>
              <a:rPr kumimoji="0" lang="pt-BR" sz="18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 </a:t>
            </a:r>
          </a:p>
          <a:p>
            <a:pPr algn="ctr">
              <a:defRPr/>
            </a:pPr>
            <a:r>
              <a:rPr kumimoji="0" lang="pt-BR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Empregos gerados</a:t>
            </a:r>
            <a:endParaRPr kumimoji="0" lang="pt-BR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Yu Mincho" panose="02020400000000000000" pitchFamily="18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Yu Mincho" panose="02020400000000000000" pitchFamily="18" charset="-128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0087BD-3AD9-9832-0ED8-EB8340E764A3}"/>
              </a:ext>
            </a:extLst>
          </p:cNvPr>
          <p:cNvSpPr txBox="1"/>
          <p:nvPr/>
        </p:nvSpPr>
        <p:spPr>
          <a:xfrm>
            <a:off x="3238670" y="1903240"/>
            <a:ext cx="20708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LEILÕES DE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GERAÇÃO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srgbClr val="51A66B"/>
                </a:solidFill>
              </a:rPr>
              <a:t>TRANSMISSÃO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51A66B"/>
              </a:solidFill>
              <a:effectLst/>
              <a:uLnTx/>
              <a:uFillTx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6435DE6-2912-BBD5-20EC-341067C20FB5}"/>
              </a:ext>
            </a:extLst>
          </p:cNvPr>
          <p:cNvCxnSpPr>
            <a:cxnSpLocks/>
          </p:cNvCxnSpPr>
          <p:nvPr/>
        </p:nvCxnSpPr>
        <p:spPr>
          <a:xfrm>
            <a:off x="5507947" y="1283195"/>
            <a:ext cx="0" cy="294825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B502AA4C-10BD-8194-2568-660DC592FCAA}"/>
              </a:ext>
            </a:extLst>
          </p:cNvPr>
          <p:cNvSpPr/>
          <p:nvPr/>
        </p:nvSpPr>
        <p:spPr>
          <a:xfrm>
            <a:off x="1499919" y="4732442"/>
            <a:ext cx="9699384" cy="13377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529BE8-69FB-7DA5-C26F-49F1D8AEF65E}"/>
              </a:ext>
            </a:extLst>
          </p:cNvPr>
          <p:cNvSpPr/>
          <p:nvPr/>
        </p:nvSpPr>
        <p:spPr>
          <a:xfrm>
            <a:off x="1567330" y="4772194"/>
            <a:ext cx="964806" cy="1258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EE287C6-8266-4BED-4AD9-A1AB7A8A101D}"/>
              </a:ext>
            </a:extLst>
          </p:cNvPr>
          <p:cNvSpPr txBox="1"/>
          <p:nvPr/>
        </p:nvSpPr>
        <p:spPr>
          <a:xfrm>
            <a:off x="1726043" y="4839048"/>
            <a:ext cx="975129" cy="1438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5400" b="1" dirty="0">
                <a:solidFill>
                  <a:srgbClr val="00B050"/>
                </a:solidFill>
              </a:rPr>
              <a:t>2022</a:t>
            </a:r>
            <a:endParaRPr lang="pt-BR" sz="5400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7DB26-7B7D-E4FA-8DFD-5177C9A81C81}"/>
              </a:ext>
            </a:extLst>
          </p:cNvPr>
          <p:cNvSpPr txBox="1"/>
          <p:nvPr/>
        </p:nvSpPr>
        <p:spPr>
          <a:xfrm>
            <a:off x="2725083" y="5125712"/>
            <a:ext cx="1657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</a:rPr>
              <a:t>LEILÃO DE </a:t>
            </a:r>
          </a:p>
          <a:p>
            <a:pPr algn="r"/>
            <a:r>
              <a:rPr lang="pt-BR" b="1" dirty="0">
                <a:solidFill>
                  <a:schemeClr val="bg1"/>
                </a:solidFill>
              </a:rPr>
              <a:t>ENERGIA NOVA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633FA3D-513E-BE32-2942-2D57AC2427A2}"/>
              </a:ext>
            </a:extLst>
          </p:cNvPr>
          <p:cNvSpPr txBox="1"/>
          <p:nvPr/>
        </p:nvSpPr>
        <p:spPr>
          <a:xfrm>
            <a:off x="5635134" y="4987212"/>
            <a:ext cx="19208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</a:rPr>
              <a:t>LEILÃO DE RESERVA </a:t>
            </a:r>
          </a:p>
          <a:p>
            <a:pPr algn="r"/>
            <a:r>
              <a:rPr lang="pt-BR" b="1" dirty="0">
                <a:solidFill>
                  <a:schemeClr val="bg1"/>
                </a:solidFill>
              </a:rPr>
              <a:t>DE CAPACIDADE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C6C08B-A7AF-56FB-F7E0-85557A13C502}"/>
              </a:ext>
            </a:extLst>
          </p:cNvPr>
          <p:cNvCxnSpPr/>
          <p:nvPr/>
        </p:nvCxnSpPr>
        <p:spPr>
          <a:xfrm>
            <a:off x="7748943" y="5061749"/>
            <a:ext cx="0" cy="7528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5D92347-651A-CB86-2579-D3EF69EE850B}"/>
              </a:ext>
            </a:extLst>
          </p:cNvPr>
          <p:cNvSpPr txBox="1"/>
          <p:nvPr/>
        </p:nvSpPr>
        <p:spPr>
          <a:xfrm>
            <a:off x="7866665" y="5035414"/>
            <a:ext cx="225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ENERGIA DE RESERVA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F89283D-6FC5-6F01-4251-E8454A8386D9}"/>
              </a:ext>
            </a:extLst>
          </p:cNvPr>
          <p:cNvSpPr txBox="1"/>
          <p:nvPr/>
        </p:nvSpPr>
        <p:spPr>
          <a:xfrm>
            <a:off x="7866665" y="5451995"/>
            <a:ext cx="115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POTÊNCIA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E5A9DF8-2347-EAD0-484D-43044C1A892A}"/>
              </a:ext>
            </a:extLst>
          </p:cNvPr>
          <p:cNvCxnSpPr/>
          <p:nvPr/>
        </p:nvCxnSpPr>
        <p:spPr>
          <a:xfrm>
            <a:off x="4424405" y="5040888"/>
            <a:ext cx="0" cy="7528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9AF10C28-BF73-D297-C5A8-FD70796D2B48}"/>
              </a:ext>
            </a:extLst>
          </p:cNvPr>
          <p:cNvSpPr txBox="1"/>
          <p:nvPr/>
        </p:nvSpPr>
        <p:spPr>
          <a:xfrm>
            <a:off x="4500181" y="5035414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A-5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C6C3441-BDF1-6B01-DA4D-03DBF2472824}"/>
              </a:ext>
            </a:extLst>
          </p:cNvPr>
          <p:cNvSpPr txBox="1"/>
          <p:nvPr/>
        </p:nvSpPr>
        <p:spPr>
          <a:xfrm>
            <a:off x="4500181" y="5451995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A-6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228946-8876-B75C-33AE-6EF433BE6B9D}"/>
              </a:ext>
            </a:extLst>
          </p:cNvPr>
          <p:cNvSpPr txBox="1"/>
          <p:nvPr/>
        </p:nvSpPr>
        <p:spPr>
          <a:xfrm rot="16200000">
            <a:off x="1061433" y="5345500"/>
            <a:ext cx="1293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>
                <a:solidFill>
                  <a:srgbClr val="51A66B"/>
                </a:solidFill>
              </a:rPr>
              <a:t>PRÓXIMOS LEILÕES</a:t>
            </a:r>
          </a:p>
        </p:txBody>
      </p:sp>
    </p:spTree>
    <p:extLst>
      <p:ext uri="{BB962C8B-B14F-4D97-AF65-F5344CB8AC3E}">
        <p14:creationId xmlns:p14="http://schemas.microsoft.com/office/powerpoint/2010/main" val="2478449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4AE2329-A153-42A1-2345-2CCFF009E5DC}"/>
              </a:ext>
            </a:extLst>
          </p:cNvPr>
          <p:cNvSpPr/>
          <p:nvPr/>
        </p:nvSpPr>
        <p:spPr>
          <a:xfrm>
            <a:off x="8026907" y="209168"/>
            <a:ext cx="3022412" cy="125918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">
            <a:extLst>
              <a:ext uri="{FF2B5EF4-FFF2-40B4-BE49-F238E27FC236}">
                <a16:creationId xmlns:a16="http://schemas.microsoft.com/office/drawing/2014/main" id="{4B58A4C6-350D-47EB-8918-9E7F9844995D}"/>
              </a:ext>
            </a:extLst>
          </p:cNvPr>
          <p:cNvSpPr txBox="1"/>
          <p:nvPr/>
        </p:nvSpPr>
        <p:spPr>
          <a:xfrm>
            <a:off x="1749460" y="6420635"/>
            <a:ext cx="517151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1400">
                <a:solidFill>
                  <a:schemeClr val="bg1">
                    <a:lumMod val="6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pt-BR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(MME. 2021). * Representa o investimento total estimado para as licitações do excedente da cessão onerosa e o investimento exploratório mínimo nas demais rodadas de licitação.</a:t>
            </a:r>
          </a:p>
        </p:txBody>
      </p:sp>
      <p:sp>
        <p:nvSpPr>
          <p:cNvPr id="55" name="Google Shape;484;p36">
            <a:extLst>
              <a:ext uri="{FF2B5EF4-FFF2-40B4-BE49-F238E27FC236}">
                <a16:creationId xmlns:a16="http://schemas.microsoft.com/office/drawing/2014/main" id="{589AC9DF-64E6-4201-A803-B41D8D6C20B1}"/>
              </a:ext>
            </a:extLst>
          </p:cNvPr>
          <p:cNvSpPr txBox="1"/>
          <p:nvPr/>
        </p:nvSpPr>
        <p:spPr>
          <a:xfrm>
            <a:off x="395416" y="150845"/>
            <a:ext cx="5531428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r>
              <a:rPr lang="en-US" dirty="0">
                <a:sym typeface="Calibri"/>
              </a:rPr>
              <a:t>LEILÕES – PETRÓLEO E GÁS</a:t>
            </a:r>
            <a:endParaRPr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C5800FE-5DC3-4411-8624-77A4A98058CE}"/>
              </a:ext>
            </a:extLst>
          </p:cNvPr>
          <p:cNvSpPr/>
          <p:nvPr/>
        </p:nvSpPr>
        <p:spPr>
          <a:xfrm>
            <a:off x="148740" y="934228"/>
            <a:ext cx="2371113" cy="4540663"/>
          </a:xfrm>
          <a:prstGeom prst="roundRect">
            <a:avLst>
              <a:gd name="adj" fmla="val 5550"/>
            </a:avLst>
          </a:prstGeom>
          <a:noFill/>
          <a:ln w="50800">
            <a:solidFill>
              <a:srgbClr val="355D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61" y="1421939"/>
            <a:ext cx="1371271" cy="679803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41DED159-C47B-4011-A443-019E637C2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20" y="4460568"/>
            <a:ext cx="1368552" cy="700324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95D940BF-96CD-416E-A52A-AB918049A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559" y="2446795"/>
            <a:ext cx="1369474" cy="679803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CB431A20-7D82-4A14-99B9-AD690FA75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005" y="3471651"/>
            <a:ext cx="1384582" cy="643863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A40CE19-A03B-4D0D-B66F-D280F9F1938C}"/>
              </a:ext>
            </a:extLst>
          </p:cNvPr>
          <p:cNvGrpSpPr/>
          <p:nvPr/>
        </p:nvGrpSpPr>
        <p:grpSpPr>
          <a:xfrm>
            <a:off x="7791068" y="81173"/>
            <a:ext cx="570858" cy="546010"/>
            <a:chOff x="2204764" y="853348"/>
            <a:chExt cx="923417" cy="923418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B3523A16-C7F6-41E4-92C6-9497FB09B952}"/>
                </a:ext>
              </a:extLst>
            </p:cNvPr>
            <p:cNvSpPr/>
            <p:nvPr/>
          </p:nvSpPr>
          <p:spPr>
            <a:xfrm>
              <a:off x="2204764" y="853348"/>
              <a:ext cx="923417" cy="923418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355D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A1BD0AD3-6781-4FA9-81E0-CA6A791F8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339296" y="1069815"/>
              <a:ext cx="689188" cy="585811"/>
            </a:xfrm>
            <a:prstGeom prst="rect">
              <a:avLst/>
            </a:prstGeom>
          </p:spPr>
        </p:pic>
      </p:grp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84A58D75-04DA-40CB-8BCC-E7CF44D86147}"/>
              </a:ext>
            </a:extLst>
          </p:cNvPr>
          <p:cNvSpPr/>
          <p:nvPr/>
        </p:nvSpPr>
        <p:spPr>
          <a:xfrm>
            <a:off x="798749" y="729186"/>
            <a:ext cx="1071095" cy="425355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355D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0">
            <a:extLst>
              <a:ext uri="{FF2B5EF4-FFF2-40B4-BE49-F238E27FC236}">
                <a16:creationId xmlns:a16="http://schemas.microsoft.com/office/drawing/2014/main" id="{96D200E8-A8B1-46AB-87E2-E397D897649B}"/>
              </a:ext>
            </a:extLst>
          </p:cNvPr>
          <p:cNvSpPr/>
          <p:nvPr/>
        </p:nvSpPr>
        <p:spPr>
          <a:xfrm>
            <a:off x="763024" y="660566"/>
            <a:ext cx="1142545" cy="500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55DA2"/>
                </a:solidFill>
              </a:rPr>
              <a:t>2019</a:t>
            </a:r>
            <a:endParaRPr lang="pt-BR" sz="2400" dirty="0">
              <a:solidFill>
                <a:srgbClr val="355DA2"/>
              </a:solidFill>
            </a:endParaRPr>
          </a:p>
        </p:txBody>
      </p:sp>
      <p:sp>
        <p:nvSpPr>
          <p:cNvPr id="64" name="Retângulo: Cantos Arredondados 63">
            <a:extLst>
              <a:ext uri="{FF2B5EF4-FFF2-40B4-BE49-F238E27FC236}">
                <a16:creationId xmlns:a16="http://schemas.microsoft.com/office/drawing/2014/main" id="{4C13F5B7-1054-476E-BA10-3DC620E51D4C}"/>
              </a:ext>
            </a:extLst>
          </p:cNvPr>
          <p:cNvSpPr/>
          <p:nvPr/>
        </p:nvSpPr>
        <p:spPr>
          <a:xfrm>
            <a:off x="2695705" y="922701"/>
            <a:ext cx="2372400" cy="1512239"/>
          </a:xfrm>
          <a:prstGeom prst="roundRect">
            <a:avLst>
              <a:gd name="adj" fmla="val 5550"/>
            </a:avLst>
          </a:prstGeom>
          <a:noFill/>
          <a:ln w="50800">
            <a:solidFill>
              <a:srgbClr val="FF9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A39805E3-3F59-46B4-80F1-BBF238D56085}"/>
              </a:ext>
            </a:extLst>
          </p:cNvPr>
          <p:cNvSpPr/>
          <p:nvPr/>
        </p:nvSpPr>
        <p:spPr>
          <a:xfrm>
            <a:off x="3356086" y="719019"/>
            <a:ext cx="1051639" cy="412691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FF9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7" name="Retângulo 20">
            <a:extLst>
              <a:ext uri="{FF2B5EF4-FFF2-40B4-BE49-F238E27FC236}">
                <a16:creationId xmlns:a16="http://schemas.microsoft.com/office/drawing/2014/main" id="{71063320-F08F-4637-8D33-9D63AF12F926}"/>
              </a:ext>
            </a:extLst>
          </p:cNvPr>
          <p:cNvSpPr/>
          <p:nvPr/>
        </p:nvSpPr>
        <p:spPr>
          <a:xfrm>
            <a:off x="3321010" y="666839"/>
            <a:ext cx="1121791" cy="494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9F00"/>
                </a:solidFill>
              </a:rPr>
              <a:t>2020</a:t>
            </a:r>
            <a:endParaRPr lang="pt-BR" sz="2400" dirty="0">
              <a:solidFill>
                <a:srgbClr val="FF9F00"/>
              </a:solidFill>
            </a:endParaRPr>
          </a:p>
        </p:txBody>
      </p:sp>
      <p:sp>
        <p:nvSpPr>
          <p:cNvPr id="148" name="Retângulo: Cantos Arredondados 147">
            <a:extLst>
              <a:ext uri="{FF2B5EF4-FFF2-40B4-BE49-F238E27FC236}">
                <a16:creationId xmlns:a16="http://schemas.microsoft.com/office/drawing/2014/main" id="{56B20F5A-D737-4948-97FF-390CD2A5893F}"/>
              </a:ext>
            </a:extLst>
          </p:cNvPr>
          <p:cNvSpPr/>
          <p:nvPr/>
        </p:nvSpPr>
        <p:spPr>
          <a:xfrm>
            <a:off x="4095908" y="2136997"/>
            <a:ext cx="892794" cy="247877"/>
          </a:xfrm>
          <a:prstGeom prst="roundRect">
            <a:avLst/>
          </a:prstGeom>
          <a:solidFill>
            <a:srgbClr val="FF9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2°ciclo</a:t>
            </a:r>
          </a:p>
        </p:txBody>
      </p:sp>
      <p:sp>
        <p:nvSpPr>
          <p:cNvPr id="117" name="Retângulo: Cantos Arredondados 116">
            <a:extLst>
              <a:ext uri="{FF2B5EF4-FFF2-40B4-BE49-F238E27FC236}">
                <a16:creationId xmlns:a16="http://schemas.microsoft.com/office/drawing/2014/main" id="{C9C9B28D-7BE8-4DAF-B207-8AC9F3CFAD0A}"/>
              </a:ext>
            </a:extLst>
          </p:cNvPr>
          <p:cNvSpPr/>
          <p:nvPr/>
        </p:nvSpPr>
        <p:spPr>
          <a:xfrm>
            <a:off x="2695705" y="2812934"/>
            <a:ext cx="2372400" cy="2661464"/>
          </a:xfrm>
          <a:prstGeom prst="roundRect">
            <a:avLst>
              <a:gd name="adj" fmla="val 5550"/>
            </a:avLst>
          </a:prstGeom>
          <a:noFill/>
          <a:ln w="50800">
            <a:solidFill>
              <a:srgbClr val="50B4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5" name="Retângulo: Cantos Arredondados 124">
            <a:extLst>
              <a:ext uri="{FF2B5EF4-FFF2-40B4-BE49-F238E27FC236}">
                <a16:creationId xmlns:a16="http://schemas.microsoft.com/office/drawing/2014/main" id="{6B381120-2E0A-4125-8BB8-ABFFB15F3605}"/>
              </a:ext>
            </a:extLst>
          </p:cNvPr>
          <p:cNvSpPr/>
          <p:nvPr/>
        </p:nvSpPr>
        <p:spPr>
          <a:xfrm>
            <a:off x="3356086" y="2600348"/>
            <a:ext cx="1051639" cy="436634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50B4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6" name="Retângulo 20">
            <a:extLst>
              <a:ext uri="{FF2B5EF4-FFF2-40B4-BE49-F238E27FC236}">
                <a16:creationId xmlns:a16="http://schemas.microsoft.com/office/drawing/2014/main" id="{4321F2C9-3965-4649-BED2-AD147B2678BE}"/>
              </a:ext>
            </a:extLst>
          </p:cNvPr>
          <p:cNvSpPr/>
          <p:nvPr/>
        </p:nvSpPr>
        <p:spPr>
          <a:xfrm>
            <a:off x="3321010" y="2545141"/>
            <a:ext cx="1121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50B46F"/>
                </a:solidFill>
              </a:rPr>
              <a:t>2021</a:t>
            </a:r>
            <a:endParaRPr lang="pt-BR" sz="2400" dirty="0">
              <a:solidFill>
                <a:srgbClr val="50B46F"/>
              </a:solidFill>
            </a:endParaRPr>
          </a:p>
        </p:txBody>
      </p:sp>
      <p:pic>
        <p:nvPicPr>
          <p:cNvPr id="139" name="Picture 3">
            <a:extLst>
              <a:ext uri="{FF2B5EF4-FFF2-40B4-BE49-F238E27FC236}">
                <a16:creationId xmlns:a16="http://schemas.microsoft.com/office/drawing/2014/main" id="{D44E54FD-CB0F-4D79-9423-4D5B3463B9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6233" y="3398988"/>
            <a:ext cx="1431345" cy="735900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140" name="Imagem 139">
            <a:extLst>
              <a:ext uri="{FF2B5EF4-FFF2-40B4-BE49-F238E27FC236}">
                <a16:creationId xmlns:a16="http://schemas.microsoft.com/office/drawing/2014/main" id="{57AF230B-025B-4329-853A-6F90B9D653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6415" y="4414400"/>
            <a:ext cx="1450980" cy="670288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92" name="CaixaDeTexto 59">
            <a:extLst>
              <a:ext uri="{FF2B5EF4-FFF2-40B4-BE49-F238E27FC236}">
                <a16:creationId xmlns:a16="http://schemas.microsoft.com/office/drawing/2014/main" id="{8F766780-53EB-409E-6B8E-22FB4B8754E8}"/>
              </a:ext>
            </a:extLst>
          </p:cNvPr>
          <p:cNvSpPr txBox="1"/>
          <p:nvPr/>
        </p:nvSpPr>
        <p:spPr>
          <a:xfrm>
            <a:off x="8026907" y="246004"/>
            <a:ext cx="313725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355DA2"/>
                </a:solidFill>
              </a:rPr>
              <a:t> +R$ 626 BI</a:t>
            </a:r>
          </a:p>
          <a:p>
            <a:pPr algn="ctr"/>
            <a:r>
              <a:rPr lang="en-US" sz="2400" dirty="0" err="1">
                <a:solidFill>
                  <a:srgbClr val="355DA2"/>
                </a:solidFill>
              </a:rPr>
              <a:t>Investimentos</a:t>
            </a:r>
            <a:r>
              <a:rPr lang="en-US" dirty="0">
                <a:solidFill>
                  <a:srgbClr val="355DA2"/>
                </a:solidFill>
              </a:rPr>
              <a:t>*</a:t>
            </a:r>
            <a:endParaRPr lang="pt-BR" sz="2400" dirty="0"/>
          </a:p>
        </p:txBody>
      </p:sp>
      <p:sp>
        <p:nvSpPr>
          <p:cNvPr id="93" name="CaixaDeTexto 59">
            <a:extLst>
              <a:ext uri="{FF2B5EF4-FFF2-40B4-BE49-F238E27FC236}">
                <a16:creationId xmlns:a16="http://schemas.microsoft.com/office/drawing/2014/main" id="{06E7AEBC-95AE-D026-7074-5838EF971C16}"/>
              </a:ext>
            </a:extLst>
          </p:cNvPr>
          <p:cNvSpPr txBox="1"/>
          <p:nvPr/>
        </p:nvSpPr>
        <p:spPr>
          <a:xfrm>
            <a:off x="7957299" y="1925245"/>
            <a:ext cx="313725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4472C4"/>
                </a:solidFill>
              </a:rPr>
              <a:t> +R$ 95 BI</a:t>
            </a:r>
          </a:p>
          <a:p>
            <a:pPr algn="ctr"/>
            <a:r>
              <a:rPr lang="en-US" sz="2400" dirty="0" err="1">
                <a:solidFill>
                  <a:srgbClr val="355DA2"/>
                </a:solidFill>
              </a:rPr>
              <a:t>Bônus</a:t>
            </a:r>
            <a:r>
              <a:rPr lang="en-US" sz="2400" dirty="0">
                <a:solidFill>
                  <a:srgbClr val="355DA2"/>
                </a:solidFill>
              </a:rPr>
              <a:t> de </a:t>
            </a:r>
            <a:r>
              <a:rPr lang="en-US" sz="2400" dirty="0" err="1">
                <a:solidFill>
                  <a:srgbClr val="355DA2"/>
                </a:solidFill>
              </a:rPr>
              <a:t>Assinatura</a:t>
            </a:r>
            <a:endParaRPr lang="pt-BR" sz="2400" dirty="0">
              <a:solidFill>
                <a:srgbClr val="355DA2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DECDA3F-B55D-7414-AEB5-A70B230B21D2}"/>
              </a:ext>
            </a:extLst>
          </p:cNvPr>
          <p:cNvGrpSpPr/>
          <p:nvPr/>
        </p:nvGrpSpPr>
        <p:grpSpPr>
          <a:xfrm>
            <a:off x="10608000" y="834481"/>
            <a:ext cx="1584000" cy="1611194"/>
            <a:chOff x="6776091" y="2569956"/>
            <a:chExt cx="1584000" cy="161119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65FFEC8-99EF-C733-689B-4A35677FE1E4}"/>
                </a:ext>
              </a:extLst>
            </p:cNvPr>
            <p:cNvSpPr/>
            <p:nvPr/>
          </p:nvSpPr>
          <p:spPr>
            <a:xfrm>
              <a:off x="6776091" y="2597150"/>
              <a:ext cx="1584000" cy="158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955F7B7-669F-D8DB-8198-47BF6384588B}"/>
                </a:ext>
              </a:extLst>
            </p:cNvPr>
            <p:cNvSpPr txBox="1"/>
            <p:nvPr/>
          </p:nvSpPr>
          <p:spPr>
            <a:xfrm>
              <a:off x="7241720" y="2569956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7200" b="1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802DC05-5BBD-8747-8640-384A9A168A37}"/>
                </a:ext>
              </a:extLst>
            </p:cNvPr>
            <p:cNvSpPr txBox="1"/>
            <p:nvPr/>
          </p:nvSpPr>
          <p:spPr>
            <a:xfrm>
              <a:off x="7116686" y="3611671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solidFill>
                    <a:schemeClr val="bg1"/>
                  </a:solidFill>
                </a:rPr>
                <a:t>Leilões</a:t>
              </a:r>
              <a:endParaRPr lang="pt-BR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6" name="Imagem 32">
            <a:extLst>
              <a:ext uri="{FF2B5EF4-FFF2-40B4-BE49-F238E27FC236}">
                <a16:creationId xmlns:a16="http://schemas.microsoft.com/office/drawing/2014/main" id="{845428CB-2C99-2E60-2AFC-7391E976A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629" y="1308442"/>
            <a:ext cx="1368552" cy="700324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31229BB2-80CC-7FED-1FCE-803E16308F51}"/>
              </a:ext>
            </a:extLst>
          </p:cNvPr>
          <p:cNvSpPr/>
          <p:nvPr/>
        </p:nvSpPr>
        <p:spPr>
          <a:xfrm>
            <a:off x="8026907" y="1865040"/>
            <a:ext cx="3022412" cy="125918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26F49B6-01C5-4F68-95F6-BB3721C0BF85}"/>
              </a:ext>
            </a:extLst>
          </p:cNvPr>
          <p:cNvGrpSpPr/>
          <p:nvPr/>
        </p:nvGrpSpPr>
        <p:grpSpPr>
          <a:xfrm>
            <a:off x="7791068" y="1568667"/>
            <a:ext cx="570858" cy="546010"/>
            <a:chOff x="5302257" y="853348"/>
            <a:chExt cx="923418" cy="923418"/>
          </a:xfrm>
        </p:grpSpPr>
        <p:sp>
          <p:nvSpPr>
            <p:cNvPr id="59" name="Elipse 58">
              <a:extLst>
                <a:ext uri="{FF2B5EF4-FFF2-40B4-BE49-F238E27FC236}">
                  <a16:creationId xmlns:a16="http://schemas.microsoft.com/office/drawing/2014/main" id="{5829E44E-882C-4E70-B826-1DB79D872B2C}"/>
                </a:ext>
              </a:extLst>
            </p:cNvPr>
            <p:cNvSpPr/>
            <p:nvPr/>
          </p:nvSpPr>
          <p:spPr>
            <a:xfrm>
              <a:off x="5302257" y="853348"/>
              <a:ext cx="923418" cy="923418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355D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BEF66E6C-E560-4C66-8BBA-E016B7F4F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459167" y="1043596"/>
              <a:ext cx="609599" cy="542924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D50EFA5-609B-251D-D1A1-5F9238DF63A7}"/>
              </a:ext>
            </a:extLst>
          </p:cNvPr>
          <p:cNvSpPr txBox="1"/>
          <p:nvPr/>
        </p:nvSpPr>
        <p:spPr>
          <a:xfrm>
            <a:off x="5768531" y="5102285"/>
            <a:ext cx="2717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MAIOR LEILÃO DO MUNDO</a:t>
            </a:r>
          </a:p>
          <a:p>
            <a:pPr algn="ctr"/>
            <a:r>
              <a:rPr lang="pt-BR" sz="3200" b="1" dirty="0">
                <a:solidFill>
                  <a:srgbClr val="4472C4"/>
                </a:solidFill>
              </a:rPr>
              <a:t>R$ 70 BI</a:t>
            </a:r>
          </a:p>
          <a:p>
            <a:pPr algn="ctr"/>
            <a:r>
              <a:rPr lang="pt-BR" sz="1400" dirty="0"/>
              <a:t>Bônus de Assinatura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8F26FD8-1552-75CC-022A-625D0902B66F}"/>
              </a:ext>
            </a:extLst>
          </p:cNvPr>
          <p:cNvSpPr txBox="1"/>
          <p:nvPr/>
        </p:nvSpPr>
        <p:spPr>
          <a:xfrm>
            <a:off x="5691033" y="4062404"/>
            <a:ext cx="2872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MAIOR TRANSFERÊNCIA </a:t>
            </a:r>
            <a:r>
              <a:rPr lang="pt-BR" sz="1400" dirty="0"/>
              <a:t>PARA ESTADOS E MUNICÍPIOS DA HISTÓRIA</a:t>
            </a:r>
          </a:p>
        </p:txBody>
      </p:sp>
      <p:sp>
        <p:nvSpPr>
          <p:cNvPr id="102" name="CaixaDeTexto 59">
            <a:extLst>
              <a:ext uri="{FF2B5EF4-FFF2-40B4-BE49-F238E27FC236}">
                <a16:creationId xmlns:a16="http://schemas.microsoft.com/office/drawing/2014/main" id="{FC640197-643F-F5C6-DBD8-0C84011A79C9}"/>
              </a:ext>
            </a:extLst>
          </p:cNvPr>
          <p:cNvSpPr txBox="1"/>
          <p:nvPr/>
        </p:nvSpPr>
        <p:spPr>
          <a:xfrm>
            <a:off x="6017036" y="4484024"/>
            <a:ext cx="2220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4472C4"/>
                </a:solidFill>
              </a:rPr>
              <a:t> R$ 11,7 BI</a:t>
            </a:r>
            <a:endParaRPr lang="pt-BR" sz="3200" dirty="0">
              <a:solidFill>
                <a:srgbClr val="4472C4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E59649D-60A0-52B5-D049-267FCE1593FB}"/>
              </a:ext>
            </a:extLst>
          </p:cNvPr>
          <p:cNvSpPr/>
          <p:nvPr/>
        </p:nvSpPr>
        <p:spPr>
          <a:xfrm>
            <a:off x="5528815" y="3286419"/>
            <a:ext cx="6157154" cy="283158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586176-2A62-A552-3AC3-709CF8A57242}"/>
              </a:ext>
            </a:extLst>
          </p:cNvPr>
          <p:cNvGrpSpPr/>
          <p:nvPr/>
        </p:nvGrpSpPr>
        <p:grpSpPr>
          <a:xfrm>
            <a:off x="5206942" y="666839"/>
            <a:ext cx="2372400" cy="1768101"/>
            <a:chOff x="5409969" y="993800"/>
            <a:chExt cx="2372400" cy="1768101"/>
          </a:xfrm>
        </p:grpSpPr>
        <p:sp>
          <p:nvSpPr>
            <p:cNvPr id="104" name="Retângulo: Cantos Arredondados 63">
              <a:extLst>
                <a:ext uri="{FF2B5EF4-FFF2-40B4-BE49-F238E27FC236}">
                  <a16:creationId xmlns:a16="http://schemas.microsoft.com/office/drawing/2014/main" id="{45AB410E-33F6-5443-FE5A-A5653460DBD9}"/>
                </a:ext>
              </a:extLst>
            </p:cNvPr>
            <p:cNvSpPr/>
            <p:nvPr/>
          </p:nvSpPr>
          <p:spPr>
            <a:xfrm>
              <a:off x="5409969" y="1249662"/>
              <a:ext cx="2372400" cy="1512239"/>
            </a:xfrm>
            <a:prstGeom prst="roundRect">
              <a:avLst>
                <a:gd name="adj" fmla="val 5550"/>
              </a:avLst>
            </a:prstGeom>
            <a:noFill/>
            <a:ln w="508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5" name="Retângulo: Cantos Arredondados 85">
              <a:extLst>
                <a:ext uri="{FF2B5EF4-FFF2-40B4-BE49-F238E27FC236}">
                  <a16:creationId xmlns:a16="http://schemas.microsoft.com/office/drawing/2014/main" id="{A026CD72-C3D9-778A-AE81-955B64CD0F79}"/>
                </a:ext>
              </a:extLst>
            </p:cNvPr>
            <p:cNvSpPr/>
            <p:nvPr/>
          </p:nvSpPr>
          <p:spPr>
            <a:xfrm>
              <a:off x="6070350" y="1045980"/>
              <a:ext cx="1051639" cy="412691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6" name="Retângulo 20">
              <a:extLst>
                <a:ext uri="{FF2B5EF4-FFF2-40B4-BE49-F238E27FC236}">
                  <a16:creationId xmlns:a16="http://schemas.microsoft.com/office/drawing/2014/main" id="{DC2236C5-BCCA-71BB-F89A-21EBF20DEA4D}"/>
                </a:ext>
              </a:extLst>
            </p:cNvPr>
            <p:cNvSpPr/>
            <p:nvPr/>
          </p:nvSpPr>
          <p:spPr>
            <a:xfrm>
              <a:off x="6035274" y="993800"/>
              <a:ext cx="1121791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843C0C"/>
                  </a:solidFill>
                </a:rPr>
                <a:t>2022</a:t>
              </a:r>
              <a:endParaRPr lang="pt-BR" sz="2400" dirty="0">
                <a:solidFill>
                  <a:srgbClr val="843C0C"/>
                </a:solidFill>
              </a:endParaRPr>
            </a:p>
          </p:txBody>
        </p:sp>
        <p:sp>
          <p:nvSpPr>
            <p:cNvPr id="107" name="Retângulo: Cantos Arredondados 147">
              <a:extLst>
                <a:ext uri="{FF2B5EF4-FFF2-40B4-BE49-F238E27FC236}">
                  <a16:creationId xmlns:a16="http://schemas.microsoft.com/office/drawing/2014/main" id="{9F4F1789-7C8F-7A89-917E-8FA56B33C406}"/>
                </a:ext>
              </a:extLst>
            </p:cNvPr>
            <p:cNvSpPr/>
            <p:nvPr/>
          </p:nvSpPr>
          <p:spPr>
            <a:xfrm>
              <a:off x="6810172" y="2463958"/>
              <a:ext cx="892794" cy="247877"/>
            </a:xfrm>
            <a:prstGeom prst="roundRect">
              <a:avLst/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/>
                <a:t>3°ciclo</a:t>
              </a:r>
            </a:p>
          </p:txBody>
        </p:sp>
        <p:pic>
          <p:nvPicPr>
            <p:cNvPr id="108" name="Imagem 32">
              <a:extLst>
                <a:ext uri="{FF2B5EF4-FFF2-40B4-BE49-F238E27FC236}">
                  <a16:creationId xmlns:a16="http://schemas.microsoft.com/office/drawing/2014/main" id="{143A7E49-8260-D4D8-CB0D-89D15AE8D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11893" y="1635403"/>
              <a:ext cx="1368552" cy="7003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</p:spPr>
        </p:pic>
      </p:grpSp>
      <p:pic>
        <p:nvPicPr>
          <p:cNvPr id="110" name="Picture 3">
            <a:extLst>
              <a:ext uri="{FF2B5EF4-FFF2-40B4-BE49-F238E27FC236}">
                <a16:creationId xmlns:a16="http://schemas.microsoft.com/office/drawing/2014/main" id="{1B830C88-70DE-7BBE-7DFA-F9E6A526BB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9592" y="3428999"/>
            <a:ext cx="1063349" cy="546702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90" name="Imagem 20">
            <a:extLst>
              <a:ext uri="{FF2B5EF4-FFF2-40B4-BE49-F238E27FC236}">
                <a16:creationId xmlns:a16="http://schemas.microsoft.com/office/drawing/2014/main" id="{822F6896-07DA-1C27-31D2-BA3EF278C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380" y="3306687"/>
            <a:ext cx="1355527" cy="671998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4ED14FB-B1F1-42F2-A13D-5A703367DB22}"/>
              </a:ext>
            </a:extLst>
          </p:cNvPr>
          <p:cNvCxnSpPr/>
          <p:nvPr/>
        </p:nvCxnSpPr>
        <p:spPr>
          <a:xfrm>
            <a:off x="8930640" y="3766938"/>
            <a:ext cx="0" cy="1973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C9B2D6EA-8CAF-70EE-66D8-C5E7C97FF2B7}"/>
              </a:ext>
            </a:extLst>
          </p:cNvPr>
          <p:cNvSpPr txBox="1"/>
          <p:nvPr/>
        </p:nvSpPr>
        <p:spPr>
          <a:xfrm>
            <a:off x="8753916" y="5057506"/>
            <a:ext cx="3334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NA SEGUNDA RODADA</a:t>
            </a:r>
          </a:p>
          <a:p>
            <a:pPr algn="ctr"/>
            <a:r>
              <a:rPr lang="pt-BR" sz="3200" b="1" dirty="0">
                <a:solidFill>
                  <a:srgbClr val="4472C4"/>
                </a:solidFill>
              </a:rPr>
              <a:t>R$ 11,14 BI</a:t>
            </a:r>
          </a:p>
          <a:p>
            <a:pPr algn="ctr"/>
            <a:r>
              <a:rPr lang="pt-BR" sz="1400" dirty="0"/>
              <a:t>Bônus de Assinatura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D94091A-818C-D8F7-800E-2856DCF90AA0}"/>
              </a:ext>
            </a:extLst>
          </p:cNvPr>
          <p:cNvSpPr txBox="1"/>
          <p:nvPr/>
        </p:nvSpPr>
        <p:spPr>
          <a:xfrm>
            <a:off x="9231436" y="3936199"/>
            <a:ext cx="2379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4472C4"/>
                </a:solidFill>
              </a:rPr>
              <a:t>R$ 7,7 BI</a:t>
            </a:r>
          </a:p>
          <a:p>
            <a:pPr algn="ctr"/>
            <a:r>
              <a:rPr lang="pt-BR" sz="1400" dirty="0"/>
              <a:t>TRANSFERÊNCIA PARA ESTADOS E MUNICÍPIOS </a:t>
            </a:r>
          </a:p>
        </p:txBody>
      </p:sp>
    </p:spTree>
    <p:extLst>
      <p:ext uri="{BB962C8B-B14F-4D97-AF65-F5344CB8AC3E}">
        <p14:creationId xmlns:p14="http://schemas.microsoft.com/office/powerpoint/2010/main" val="3669028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tangle 166">
            <a:extLst>
              <a:ext uri="{FF2B5EF4-FFF2-40B4-BE49-F238E27FC236}">
                <a16:creationId xmlns:a16="http://schemas.microsoft.com/office/drawing/2014/main" id="{A88EAFDE-BD57-9BC2-F36E-447DF4841E72}"/>
              </a:ext>
            </a:extLst>
          </p:cNvPr>
          <p:cNvSpPr/>
          <p:nvPr/>
        </p:nvSpPr>
        <p:spPr>
          <a:xfrm>
            <a:off x="0" y="0"/>
            <a:ext cx="11333000" cy="613728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Google Shape;484;p36">
            <a:extLst>
              <a:ext uri="{FF2B5EF4-FFF2-40B4-BE49-F238E27FC236}">
                <a16:creationId xmlns:a16="http://schemas.microsoft.com/office/drawing/2014/main" id="{C33A4F01-6426-403B-AECC-CEF7D2F7E95B}"/>
              </a:ext>
            </a:extLst>
          </p:cNvPr>
          <p:cNvSpPr txBox="1"/>
          <p:nvPr/>
        </p:nvSpPr>
        <p:spPr>
          <a:xfrm>
            <a:off x="410840" y="58158"/>
            <a:ext cx="1092216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INVESTIMENTOS PREVISTOS - 2031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6" name="Google Shape;15;p6">
            <a:extLst>
              <a:ext uri="{FF2B5EF4-FFF2-40B4-BE49-F238E27FC236}">
                <a16:creationId xmlns:a16="http://schemas.microsoft.com/office/drawing/2014/main" id="{2B758324-616A-7E1F-EACE-16731BFF2F2C}"/>
              </a:ext>
            </a:extLst>
          </p:cNvPr>
          <p:cNvGrpSpPr/>
          <p:nvPr/>
        </p:nvGrpSpPr>
        <p:grpSpPr>
          <a:xfrm>
            <a:off x="5198357" y="3516826"/>
            <a:ext cx="1193468" cy="2353275"/>
            <a:chOff x="1057011" y="1241571"/>
            <a:chExt cx="1367402" cy="2696236"/>
          </a:xfrm>
          <a:solidFill>
            <a:srgbClr val="00973A"/>
          </a:solidFill>
        </p:grpSpPr>
        <p:sp>
          <p:nvSpPr>
            <p:cNvPr id="77" name="Google Shape;16;p6">
              <a:extLst>
                <a:ext uri="{FF2B5EF4-FFF2-40B4-BE49-F238E27FC236}">
                  <a16:creationId xmlns:a16="http://schemas.microsoft.com/office/drawing/2014/main" id="{D87E7C35-2F6A-BC3B-D75B-A41DAC436726}"/>
                </a:ext>
              </a:extLst>
            </p:cNvPr>
            <p:cNvSpPr/>
            <p:nvPr/>
          </p:nvSpPr>
          <p:spPr>
            <a:xfrm>
              <a:off x="1057013" y="1241571"/>
              <a:ext cx="1367400" cy="13674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7;p6">
              <a:extLst>
                <a:ext uri="{FF2B5EF4-FFF2-40B4-BE49-F238E27FC236}">
                  <a16:creationId xmlns:a16="http://schemas.microsoft.com/office/drawing/2014/main" id="{8E2FA70C-47E4-BA5B-0801-9F05F58631E4}"/>
                </a:ext>
              </a:extLst>
            </p:cNvPr>
            <p:cNvSpPr/>
            <p:nvPr/>
          </p:nvSpPr>
          <p:spPr>
            <a:xfrm>
              <a:off x="1057011" y="1921082"/>
              <a:ext cx="1367400" cy="201672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" name="Google Shape;21;p6">
            <a:extLst>
              <a:ext uri="{FF2B5EF4-FFF2-40B4-BE49-F238E27FC236}">
                <a16:creationId xmlns:a16="http://schemas.microsoft.com/office/drawing/2014/main" id="{4AFB2842-F27F-9531-BC13-0135908AD18E}"/>
              </a:ext>
            </a:extLst>
          </p:cNvPr>
          <p:cNvGrpSpPr/>
          <p:nvPr/>
        </p:nvGrpSpPr>
        <p:grpSpPr>
          <a:xfrm>
            <a:off x="945997" y="1600006"/>
            <a:ext cx="1193468" cy="4270095"/>
            <a:chOff x="1057011" y="2608973"/>
            <a:chExt cx="1367402" cy="4892410"/>
          </a:xfrm>
          <a:solidFill>
            <a:srgbClr val="145A98"/>
          </a:solidFill>
        </p:grpSpPr>
        <p:sp>
          <p:nvSpPr>
            <p:cNvPr id="86" name="Google Shape;22;p6">
              <a:extLst>
                <a:ext uri="{FF2B5EF4-FFF2-40B4-BE49-F238E27FC236}">
                  <a16:creationId xmlns:a16="http://schemas.microsoft.com/office/drawing/2014/main" id="{0D5AC29B-466E-DCD4-7F6D-1AC4DB3E27BB}"/>
                </a:ext>
              </a:extLst>
            </p:cNvPr>
            <p:cNvSpPr/>
            <p:nvPr/>
          </p:nvSpPr>
          <p:spPr>
            <a:xfrm>
              <a:off x="1057013" y="2608973"/>
              <a:ext cx="1367400" cy="1367403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23;p6">
              <a:extLst>
                <a:ext uri="{FF2B5EF4-FFF2-40B4-BE49-F238E27FC236}">
                  <a16:creationId xmlns:a16="http://schemas.microsoft.com/office/drawing/2014/main" id="{9DED715E-6423-2035-06B4-30C87DF53642}"/>
                </a:ext>
              </a:extLst>
            </p:cNvPr>
            <p:cNvSpPr/>
            <p:nvPr/>
          </p:nvSpPr>
          <p:spPr>
            <a:xfrm>
              <a:off x="1057011" y="3280094"/>
              <a:ext cx="1367400" cy="422128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15;p6">
            <a:extLst>
              <a:ext uri="{FF2B5EF4-FFF2-40B4-BE49-F238E27FC236}">
                <a16:creationId xmlns:a16="http://schemas.microsoft.com/office/drawing/2014/main" id="{802B87E8-9A09-B6C0-0221-3BD0FA1643E9}"/>
              </a:ext>
            </a:extLst>
          </p:cNvPr>
          <p:cNvGrpSpPr/>
          <p:nvPr/>
        </p:nvGrpSpPr>
        <p:grpSpPr>
          <a:xfrm>
            <a:off x="9163928" y="4178265"/>
            <a:ext cx="1193468" cy="1691836"/>
            <a:chOff x="1057011" y="1241571"/>
            <a:chExt cx="1367402" cy="1938400"/>
          </a:xfrm>
          <a:solidFill>
            <a:srgbClr val="BF9000"/>
          </a:solidFill>
        </p:grpSpPr>
        <p:sp>
          <p:nvSpPr>
            <p:cNvPr id="89" name="Google Shape;16;p6">
              <a:extLst>
                <a:ext uri="{FF2B5EF4-FFF2-40B4-BE49-F238E27FC236}">
                  <a16:creationId xmlns:a16="http://schemas.microsoft.com/office/drawing/2014/main" id="{5C091A80-1F7C-65ED-5AA8-D9A9A4B50912}"/>
                </a:ext>
              </a:extLst>
            </p:cNvPr>
            <p:cNvSpPr/>
            <p:nvPr/>
          </p:nvSpPr>
          <p:spPr>
            <a:xfrm>
              <a:off x="1057013" y="1241571"/>
              <a:ext cx="1367400" cy="13674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17;p6">
              <a:extLst>
                <a:ext uri="{FF2B5EF4-FFF2-40B4-BE49-F238E27FC236}">
                  <a16:creationId xmlns:a16="http://schemas.microsoft.com/office/drawing/2014/main" id="{679B0D92-6B59-219F-6106-B3F69B1D53EF}"/>
                </a:ext>
              </a:extLst>
            </p:cNvPr>
            <p:cNvSpPr/>
            <p:nvPr/>
          </p:nvSpPr>
          <p:spPr>
            <a:xfrm>
              <a:off x="1057011" y="1921082"/>
              <a:ext cx="1367400" cy="125888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" name="Subtitle 2">
            <a:extLst>
              <a:ext uri="{FF2B5EF4-FFF2-40B4-BE49-F238E27FC236}">
                <a16:creationId xmlns:a16="http://schemas.microsoft.com/office/drawing/2014/main" id="{C54A5133-06B7-0070-B76E-A0299885DE95}"/>
              </a:ext>
            </a:extLst>
          </p:cNvPr>
          <p:cNvSpPr txBox="1">
            <a:spLocks/>
          </p:cNvSpPr>
          <p:nvPr/>
        </p:nvSpPr>
        <p:spPr>
          <a:xfrm>
            <a:off x="211900" y="931748"/>
            <a:ext cx="2661660" cy="66172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pt-BR" sz="40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R$ 2,7 Tri</a:t>
            </a:r>
            <a:endParaRPr lang="pt-BR" b="1" dirty="0">
              <a:solidFill>
                <a:schemeClr val="accent5">
                  <a:lumMod val="50000"/>
                </a:schemeClr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94" name="Subtitle 2">
            <a:extLst>
              <a:ext uri="{FF2B5EF4-FFF2-40B4-BE49-F238E27FC236}">
                <a16:creationId xmlns:a16="http://schemas.microsoft.com/office/drawing/2014/main" id="{D5C4CCAB-A524-9F00-6FE6-D740405B6C35}"/>
              </a:ext>
            </a:extLst>
          </p:cNvPr>
          <p:cNvSpPr txBox="1">
            <a:spLocks/>
          </p:cNvSpPr>
          <p:nvPr/>
        </p:nvSpPr>
        <p:spPr>
          <a:xfrm>
            <a:off x="4464260" y="2800922"/>
            <a:ext cx="2661660" cy="66172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pt-BR" sz="4000" b="1" dirty="0">
                <a:solidFill>
                  <a:srgbClr val="00973A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R$ 500 Bi</a:t>
            </a:r>
            <a:endParaRPr lang="pt-BR" b="1" dirty="0">
              <a:solidFill>
                <a:srgbClr val="00973A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95" name="Subtitle 2">
            <a:extLst>
              <a:ext uri="{FF2B5EF4-FFF2-40B4-BE49-F238E27FC236}">
                <a16:creationId xmlns:a16="http://schemas.microsoft.com/office/drawing/2014/main" id="{1A0C19C2-140B-EFC3-4F90-3870AD1ED8E9}"/>
              </a:ext>
            </a:extLst>
          </p:cNvPr>
          <p:cNvSpPr txBox="1">
            <a:spLocks/>
          </p:cNvSpPr>
          <p:nvPr/>
        </p:nvSpPr>
        <p:spPr>
          <a:xfrm rot="16200000">
            <a:off x="790814" y="4892648"/>
            <a:ext cx="1503835" cy="41549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pt-BR" b="1" dirty="0">
                <a:solidFill>
                  <a:schemeClr val="bg1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PDE 2031</a:t>
            </a:r>
            <a:endParaRPr lang="pt-BR" sz="1400" b="1" dirty="0">
              <a:solidFill>
                <a:schemeClr val="bg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96" name="Subtitle 2">
            <a:extLst>
              <a:ext uri="{FF2B5EF4-FFF2-40B4-BE49-F238E27FC236}">
                <a16:creationId xmlns:a16="http://schemas.microsoft.com/office/drawing/2014/main" id="{305C5D2A-5BB8-516B-00E9-2C0936083F3E}"/>
              </a:ext>
            </a:extLst>
          </p:cNvPr>
          <p:cNvSpPr txBox="1">
            <a:spLocks/>
          </p:cNvSpPr>
          <p:nvPr/>
        </p:nvSpPr>
        <p:spPr>
          <a:xfrm rot="16200000">
            <a:off x="5043174" y="4874862"/>
            <a:ext cx="1503835" cy="41549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pt-BR" b="1" dirty="0">
                <a:solidFill>
                  <a:schemeClr val="bg1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PDE 2031</a:t>
            </a:r>
            <a:endParaRPr lang="pt-BR" sz="1400" b="1" dirty="0">
              <a:solidFill>
                <a:schemeClr val="bg1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97" name="Subtitle 2">
            <a:extLst>
              <a:ext uri="{FF2B5EF4-FFF2-40B4-BE49-F238E27FC236}">
                <a16:creationId xmlns:a16="http://schemas.microsoft.com/office/drawing/2014/main" id="{F0B0F451-E4A6-B256-2F9D-7699B11E1946}"/>
              </a:ext>
            </a:extLst>
          </p:cNvPr>
          <p:cNvSpPr txBox="1">
            <a:spLocks/>
          </p:cNvSpPr>
          <p:nvPr/>
        </p:nvSpPr>
        <p:spPr>
          <a:xfrm>
            <a:off x="8390133" y="3563859"/>
            <a:ext cx="2661660" cy="66172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pt-BR" sz="4000" b="1" dirty="0">
                <a:solidFill>
                  <a:srgbClr val="BF9000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R$ 215 Bi</a:t>
            </a:r>
            <a:endParaRPr lang="pt-BR" b="1" dirty="0">
              <a:solidFill>
                <a:srgbClr val="BF9000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44" name="CaixaDeTexto 55">
            <a:extLst>
              <a:ext uri="{FF2B5EF4-FFF2-40B4-BE49-F238E27FC236}">
                <a16:creationId xmlns:a16="http://schemas.microsoft.com/office/drawing/2014/main" id="{4A87D6BE-7AEC-BC42-209F-5477CD46133B}"/>
              </a:ext>
            </a:extLst>
          </p:cNvPr>
          <p:cNvSpPr txBox="1"/>
          <p:nvPr/>
        </p:nvSpPr>
        <p:spPr>
          <a:xfrm>
            <a:off x="6992125" y="3828067"/>
            <a:ext cx="15324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4E72B5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Geração Centralizada</a:t>
            </a:r>
            <a:endParaRPr kumimoji="0" lang="pt-BR" sz="1600" b="1" i="0" u="none" strike="noStrike" kern="0" cap="none" spc="0" normalizeH="0" baseline="30000" noProof="0" dirty="0">
              <a:ln>
                <a:noFill/>
              </a:ln>
              <a:solidFill>
                <a:srgbClr val="4E72B5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5257D84-FDAA-5F8A-073D-949BCB485A52}"/>
              </a:ext>
            </a:extLst>
          </p:cNvPr>
          <p:cNvGrpSpPr/>
          <p:nvPr/>
        </p:nvGrpSpPr>
        <p:grpSpPr>
          <a:xfrm>
            <a:off x="6452693" y="3823912"/>
            <a:ext cx="553970" cy="575181"/>
            <a:chOff x="6452693" y="4088072"/>
            <a:chExt cx="553970" cy="575181"/>
          </a:xfrm>
        </p:grpSpPr>
        <p:pic>
          <p:nvPicPr>
            <p:cNvPr id="142" name="Picture 2">
              <a:extLst>
                <a:ext uri="{FF2B5EF4-FFF2-40B4-BE49-F238E27FC236}">
                  <a16:creationId xmlns:a16="http://schemas.microsoft.com/office/drawing/2014/main" id="{C0AAD0D2-925E-DA9F-766F-647A35808B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4211" y="4130884"/>
              <a:ext cx="490935" cy="490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6" name="Elipse 57">
              <a:extLst>
                <a:ext uri="{FF2B5EF4-FFF2-40B4-BE49-F238E27FC236}">
                  <a16:creationId xmlns:a16="http://schemas.microsoft.com/office/drawing/2014/main" id="{6C9B3FDC-189A-A49E-84CA-5AFBABB7339B}"/>
                </a:ext>
              </a:extLst>
            </p:cNvPr>
            <p:cNvSpPr/>
            <p:nvPr/>
          </p:nvSpPr>
          <p:spPr>
            <a:xfrm>
              <a:off x="6452693" y="4088072"/>
              <a:ext cx="553970" cy="575181"/>
            </a:xfrm>
            <a:prstGeom prst="ellipse">
              <a:avLst/>
            </a:prstGeom>
            <a:noFill/>
            <a:ln w="12700" cap="flat" cmpd="sng" algn="ctr">
              <a:solidFill>
                <a:schemeClr val="tx1">
                  <a:lumMod val="6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9" name="CaixaDeTexto 50">
            <a:extLst>
              <a:ext uri="{FF2B5EF4-FFF2-40B4-BE49-F238E27FC236}">
                <a16:creationId xmlns:a16="http://schemas.microsoft.com/office/drawing/2014/main" id="{E8CF7BE0-C05E-2530-C07A-83AFF5844E7E}"/>
              </a:ext>
            </a:extLst>
          </p:cNvPr>
          <p:cNvSpPr txBox="1"/>
          <p:nvPr/>
        </p:nvSpPr>
        <p:spPr>
          <a:xfrm>
            <a:off x="7002285" y="4511585"/>
            <a:ext cx="174622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D3980A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Geração Distribuída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A8446D8-47B7-545A-EF72-BB34B620648C}"/>
              </a:ext>
            </a:extLst>
          </p:cNvPr>
          <p:cNvGrpSpPr/>
          <p:nvPr/>
        </p:nvGrpSpPr>
        <p:grpSpPr>
          <a:xfrm>
            <a:off x="6452693" y="4507430"/>
            <a:ext cx="553970" cy="575181"/>
            <a:chOff x="6452693" y="4771590"/>
            <a:chExt cx="553970" cy="575181"/>
          </a:xfrm>
        </p:grpSpPr>
        <p:pic>
          <p:nvPicPr>
            <p:cNvPr id="136" name="Picture 68">
              <a:extLst>
                <a:ext uri="{FF2B5EF4-FFF2-40B4-BE49-F238E27FC236}">
                  <a16:creationId xmlns:a16="http://schemas.microsoft.com/office/drawing/2014/main" id="{0CAEC146-96E5-6427-49CC-0BBF4AE78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5391" y="4878084"/>
              <a:ext cx="408575" cy="371844"/>
            </a:xfrm>
            <a:prstGeom prst="rect">
              <a:avLst/>
            </a:prstGeom>
          </p:spPr>
        </p:pic>
        <p:sp>
          <p:nvSpPr>
            <p:cNvPr id="141" name="Elipse 52">
              <a:extLst>
                <a:ext uri="{FF2B5EF4-FFF2-40B4-BE49-F238E27FC236}">
                  <a16:creationId xmlns:a16="http://schemas.microsoft.com/office/drawing/2014/main" id="{BF35128F-5F21-E38F-8967-73F180E15A5D}"/>
                </a:ext>
              </a:extLst>
            </p:cNvPr>
            <p:cNvSpPr/>
            <p:nvPr/>
          </p:nvSpPr>
          <p:spPr>
            <a:xfrm>
              <a:off x="6452693" y="4771590"/>
              <a:ext cx="553970" cy="575181"/>
            </a:xfrm>
            <a:prstGeom prst="ellipse">
              <a:avLst/>
            </a:prstGeom>
            <a:noFill/>
            <a:ln w="12700" cap="flat" cmpd="sng" algn="ctr">
              <a:solidFill>
                <a:schemeClr val="tx1">
                  <a:lumMod val="6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3" name="CaixaDeTexto 44">
            <a:extLst>
              <a:ext uri="{FF2B5EF4-FFF2-40B4-BE49-F238E27FC236}">
                <a16:creationId xmlns:a16="http://schemas.microsoft.com/office/drawing/2014/main" id="{30803D01-DBC5-C0E2-2EE6-26CEB3D17F7F}"/>
              </a:ext>
            </a:extLst>
          </p:cNvPr>
          <p:cNvSpPr txBox="1"/>
          <p:nvPr/>
        </p:nvSpPr>
        <p:spPr>
          <a:xfrm>
            <a:off x="6971805" y="5306845"/>
            <a:ext cx="150957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Transmissão</a:t>
            </a:r>
            <a:endParaRPr kumimoji="0" lang="pt-BR" sz="1600" b="1" i="0" u="none" strike="noStrike" kern="0" cap="none" spc="0" normalizeH="0" baseline="3000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BBACA6D-64DA-FB06-CC11-73328B0F1176}"/>
              </a:ext>
            </a:extLst>
          </p:cNvPr>
          <p:cNvGrpSpPr/>
          <p:nvPr/>
        </p:nvGrpSpPr>
        <p:grpSpPr>
          <a:xfrm>
            <a:off x="6452692" y="5168212"/>
            <a:ext cx="553970" cy="575181"/>
            <a:chOff x="6452692" y="5432372"/>
            <a:chExt cx="553970" cy="575181"/>
          </a:xfrm>
        </p:grpSpPr>
        <p:pic>
          <p:nvPicPr>
            <p:cNvPr id="130" name="Picture 4">
              <a:extLst>
                <a:ext uri="{FF2B5EF4-FFF2-40B4-BE49-F238E27FC236}">
                  <a16:creationId xmlns:a16="http://schemas.microsoft.com/office/drawing/2014/main" id="{3D1F129D-AF88-3837-6373-E6873CC428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463" y="5467334"/>
              <a:ext cx="482430" cy="482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5" name="Elipse 46">
              <a:extLst>
                <a:ext uri="{FF2B5EF4-FFF2-40B4-BE49-F238E27FC236}">
                  <a16:creationId xmlns:a16="http://schemas.microsoft.com/office/drawing/2014/main" id="{34C09440-0C8A-6FA3-7086-D0032E8666DC}"/>
                </a:ext>
              </a:extLst>
            </p:cNvPr>
            <p:cNvSpPr/>
            <p:nvPr/>
          </p:nvSpPr>
          <p:spPr>
            <a:xfrm>
              <a:off x="6452692" y="5432372"/>
              <a:ext cx="553970" cy="575181"/>
            </a:xfrm>
            <a:prstGeom prst="ellipse">
              <a:avLst/>
            </a:prstGeom>
            <a:noFill/>
            <a:ln w="12700" cap="flat" cmpd="sng" algn="ctr">
              <a:solidFill>
                <a:schemeClr val="tx1">
                  <a:lumMod val="6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2DFFBE2-96B5-B328-4973-6F02C105E8E3}"/>
              </a:ext>
            </a:extLst>
          </p:cNvPr>
          <p:cNvGrpSpPr/>
          <p:nvPr/>
        </p:nvGrpSpPr>
        <p:grpSpPr>
          <a:xfrm>
            <a:off x="2244911" y="1770275"/>
            <a:ext cx="2333499" cy="2681563"/>
            <a:chOff x="2244911" y="2034435"/>
            <a:chExt cx="2333499" cy="2681563"/>
          </a:xfrm>
        </p:grpSpPr>
        <p:sp>
          <p:nvSpPr>
            <p:cNvPr id="101" name="CaixaDeTexto 32">
              <a:extLst>
                <a:ext uri="{FF2B5EF4-FFF2-40B4-BE49-F238E27FC236}">
                  <a16:creationId xmlns:a16="http://schemas.microsoft.com/office/drawing/2014/main" id="{11428B0E-526F-2B24-36E4-2570C6962CBB}"/>
                </a:ext>
              </a:extLst>
            </p:cNvPr>
            <p:cNvSpPr txBox="1"/>
            <p:nvPr/>
          </p:nvSpPr>
          <p:spPr>
            <a:xfrm>
              <a:off x="2830868" y="2891907"/>
              <a:ext cx="1631615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B4C89"/>
                  </a:solidFill>
                  <a:effectLst/>
                  <a:uLnTx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Arial"/>
                </a:rPr>
                <a:t>Gás Natural</a:t>
              </a:r>
            </a:p>
          </p:txBody>
        </p:sp>
        <p:grpSp>
          <p:nvGrpSpPr>
            <p:cNvPr id="102" name="Grupo 36">
              <a:extLst>
                <a:ext uri="{FF2B5EF4-FFF2-40B4-BE49-F238E27FC236}">
                  <a16:creationId xmlns:a16="http://schemas.microsoft.com/office/drawing/2014/main" id="{1B74501F-067A-81DC-84D0-3D4EE7C709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44911" y="2736757"/>
              <a:ext cx="580979" cy="586401"/>
              <a:chOff x="3596944" y="4021988"/>
              <a:chExt cx="720000" cy="720000"/>
            </a:xfrm>
          </p:grpSpPr>
          <p:sp>
            <p:nvSpPr>
              <p:cNvPr id="103" name="Elipse 34">
                <a:extLst>
                  <a:ext uri="{FF2B5EF4-FFF2-40B4-BE49-F238E27FC236}">
                    <a16:creationId xmlns:a16="http://schemas.microsoft.com/office/drawing/2014/main" id="{A785A444-1D73-5425-FD10-E7735BABE5D3}"/>
                  </a:ext>
                </a:extLst>
              </p:cNvPr>
              <p:cNvSpPr/>
              <p:nvPr/>
            </p:nvSpPr>
            <p:spPr>
              <a:xfrm>
                <a:off x="3596944" y="4021988"/>
                <a:ext cx="720000" cy="720000"/>
              </a:xfrm>
              <a:prstGeom prst="ellipse">
                <a:avLst/>
              </a:prstGeom>
              <a:solidFill>
                <a:srgbClr val="0B4C8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Arial"/>
                  <a:sym typeface="Arial"/>
                </a:endParaRPr>
              </a:p>
            </p:txBody>
          </p:sp>
          <p:pic>
            <p:nvPicPr>
              <p:cNvPr id="104" name="Picture 7" descr="https://d30y9cdsu7xlg0.cloudfront.net/png/2318-200.png">
                <a:extLst>
                  <a:ext uri="{FF2B5EF4-FFF2-40B4-BE49-F238E27FC236}">
                    <a16:creationId xmlns:a16="http://schemas.microsoft.com/office/drawing/2014/main" id="{9A85E5CD-232A-2513-23AB-51D9B3DCB9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0943" y="4050237"/>
                <a:ext cx="612000" cy="61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7" name="CaixaDeTexto 25">
              <a:extLst>
                <a:ext uri="{FF2B5EF4-FFF2-40B4-BE49-F238E27FC236}">
                  <a16:creationId xmlns:a16="http://schemas.microsoft.com/office/drawing/2014/main" id="{D3334D14-5C57-795E-B887-8DB0B24C1F9A}"/>
                </a:ext>
              </a:extLst>
            </p:cNvPr>
            <p:cNvSpPr txBox="1"/>
            <p:nvPr/>
          </p:nvSpPr>
          <p:spPr>
            <a:xfrm>
              <a:off x="2830868" y="4257898"/>
              <a:ext cx="1747542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Arial"/>
                </a:rPr>
                <a:t>Biocombustíveis</a:t>
              </a:r>
              <a:endParaRPr kumimoji="0" lang="pt-BR" sz="1600" b="1" i="0" u="none" strike="noStrike" kern="0" cap="none" spc="0" normalizeH="0" baseline="3000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endParaRPr>
            </a:p>
          </p:txBody>
        </p:sp>
        <p:grpSp>
          <p:nvGrpSpPr>
            <p:cNvPr id="108" name="Grupo 43">
              <a:extLst>
                <a:ext uri="{FF2B5EF4-FFF2-40B4-BE49-F238E27FC236}">
                  <a16:creationId xmlns:a16="http://schemas.microsoft.com/office/drawing/2014/main" id="{DDFB152B-F36B-A875-FD68-0CE7CCB1B4A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48912" y="4138352"/>
              <a:ext cx="572976" cy="577646"/>
              <a:chOff x="8050224" y="3983226"/>
              <a:chExt cx="720000" cy="720000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10" name="Elipse 28">
                <a:extLst>
                  <a:ext uri="{FF2B5EF4-FFF2-40B4-BE49-F238E27FC236}">
                    <a16:creationId xmlns:a16="http://schemas.microsoft.com/office/drawing/2014/main" id="{07C298C7-EDE8-3AA7-2CDB-02EBD26D1D0F}"/>
                  </a:ext>
                </a:extLst>
              </p:cNvPr>
              <p:cNvSpPr/>
              <p:nvPr/>
            </p:nvSpPr>
            <p:spPr>
              <a:xfrm>
                <a:off x="8050224" y="3983226"/>
                <a:ext cx="720000" cy="72000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Arial"/>
                  <a:sym typeface="Arial"/>
                </a:endParaRPr>
              </a:p>
            </p:txBody>
          </p:sp>
          <p:pic>
            <p:nvPicPr>
              <p:cNvPr id="111" name="Picture 12" descr="Resultado de imagem para leaf icon">
                <a:extLst>
                  <a:ext uri="{FF2B5EF4-FFF2-40B4-BE49-F238E27FC236}">
                    <a16:creationId xmlns:a16="http://schemas.microsoft.com/office/drawing/2014/main" id="{12EABF33-31F3-390B-2F79-79C107063E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12224" y="4145226"/>
                <a:ext cx="396000" cy="396000"/>
              </a:xfrm>
              <a:prstGeom prst="rect">
                <a:avLst/>
              </a:prstGeom>
              <a:grpFill/>
            </p:spPr>
          </p:pic>
        </p:grpSp>
        <p:pic>
          <p:nvPicPr>
            <p:cNvPr id="115" name="Picture 13">
              <a:extLst>
                <a:ext uri="{FF2B5EF4-FFF2-40B4-BE49-F238E27FC236}">
                  <a16:creationId xmlns:a16="http://schemas.microsoft.com/office/drawing/2014/main" id="{3C431E2C-CFA8-B3CD-00D0-FCB67C36A0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D9EEF9"/>
                </a:clrFrom>
                <a:clrTo>
                  <a:srgbClr val="D9EEF9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50691" y="2037119"/>
              <a:ext cx="569419" cy="5794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</p:pic>
        <p:sp>
          <p:nvSpPr>
            <p:cNvPr id="120" name="CaixaDeTexto 15">
              <a:extLst>
                <a:ext uri="{FF2B5EF4-FFF2-40B4-BE49-F238E27FC236}">
                  <a16:creationId xmlns:a16="http://schemas.microsoft.com/office/drawing/2014/main" id="{ED93356B-8413-1016-8C14-54B053A20BB1}"/>
                </a:ext>
              </a:extLst>
            </p:cNvPr>
            <p:cNvSpPr txBox="1"/>
            <p:nvPr/>
          </p:nvSpPr>
          <p:spPr>
            <a:xfrm>
              <a:off x="2830868" y="3473293"/>
              <a:ext cx="1510060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BF312F"/>
                  </a:solidFill>
                  <a:effectLst/>
                  <a:uLnTx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Arial"/>
                </a:rPr>
                <a:t>Derivados do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BF312F"/>
                  </a:solidFill>
                  <a:effectLst/>
                  <a:uLnTx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Arial"/>
                </a:rPr>
                <a:t>Petróleo</a:t>
              </a:r>
            </a:p>
          </p:txBody>
        </p:sp>
        <p:grpSp>
          <p:nvGrpSpPr>
            <p:cNvPr id="121" name="Grupo 40">
              <a:extLst>
                <a:ext uri="{FF2B5EF4-FFF2-40B4-BE49-F238E27FC236}">
                  <a16:creationId xmlns:a16="http://schemas.microsoft.com/office/drawing/2014/main" id="{AC0C1ABE-A622-AAF4-B9D7-BE67174279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50692" y="3443390"/>
              <a:ext cx="569416" cy="574730"/>
              <a:chOff x="8053324" y="1686392"/>
              <a:chExt cx="720000" cy="720000"/>
            </a:xfrm>
            <a:solidFill>
              <a:srgbClr val="BF312F"/>
            </a:solidFill>
          </p:grpSpPr>
          <p:sp>
            <p:nvSpPr>
              <p:cNvPr id="123" name="Elipse 18">
                <a:extLst>
                  <a:ext uri="{FF2B5EF4-FFF2-40B4-BE49-F238E27FC236}">
                    <a16:creationId xmlns:a16="http://schemas.microsoft.com/office/drawing/2014/main" id="{DB474D94-659D-0A1F-EBC3-5B56C8C9F99A}"/>
                  </a:ext>
                </a:extLst>
              </p:cNvPr>
              <p:cNvSpPr/>
              <p:nvPr/>
            </p:nvSpPr>
            <p:spPr>
              <a:xfrm>
                <a:off x="8053324" y="1686392"/>
                <a:ext cx="720000" cy="72000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Arial"/>
                  <a:sym typeface="Arial"/>
                </a:endParaRPr>
              </a:p>
            </p:txBody>
          </p:sp>
          <p:pic>
            <p:nvPicPr>
              <p:cNvPr id="124" name="Picture 4" descr="Resultado de imagem para gas pump icon">
                <a:extLst>
                  <a:ext uri="{FF2B5EF4-FFF2-40B4-BE49-F238E27FC236}">
                    <a16:creationId xmlns:a16="http://schemas.microsoft.com/office/drawing/2014/main" id="{B409F21A-7885-BDD4-A9D6-4F45F5B89F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32062" y="1847200"/>
                <a:ext cx="398383" cy="398383"/>
              </a:xfrm>
              <a:prstGeom prst="rect">
                <a:avLst/>
              </a:prstGeom>
              <a:grpFill/>
            </p:spPr>
          </p:pic>
        </p:grpSp>
        <p:sp>
          <p:nvSpPr>
            <p:cNvPr id="151" name="CaixaDeTexto 21">
              <a:extLst>
                <a:ext uri="{FF2B5EF4-FFF2-40B4-BE49-F238E27FC236}">
                  <a16:creationId xmlns:a16="http://schemas.microsoft.com/office/drawing/2014/main" id="{486E3E46-B627-BCB9-A5C2-2030CFCC6F8E}"/>
                </a:ext>
              </a:extLst>
            </p:cNvPr>
            <p:cNvSpPr txBox="1"/>
            <p:nvPr/>
          </p:nvSpPr>
          <p:spPr>
            <a:xfrm>
              <a:off x="2830869" y="2034435"/>
              <a:ext cx="1375372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F7E48"/>
                  </a:solidFill>
                  <a:effectLst/>
                  <a:uLnTx/>
                  <a:uFillTx/>
                  <a:ea typeface="Verdana" panose="020B0604030504040204" pitchFamily="34" charset="0"/>
                  <a:cs typeface="Verdana" panose="020B0604030504040204" pitchFamily="34" charset="0"/>
                  <a:sym typeface="Arial"/>
                </a:rPr>
                <a:t>Exploração &amp;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F7E48"/>
                  </a:solidFill>
                  <a:effectLst/>
                  <a:uLnTx/>
                  <a:uFillTx/>
                  <a:ea typeface="Verdana" panose="020B0604030504040204" pitchFamily="34" charset="0"/>
                  <a:cs typeface="Verdana" panose="020B0604030504040204" pitchFamily="34" charset="0"/>
                  <a:sym typeface="Arial"/>
                </a:rPr>
                <a:t>Produção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951E3A6A-36DC-1C7B-E788-F8D7C729899B}"/>
              </a:ext>
            </a:extLst>
          </p:cNvPr>
          <p:cNvSpPr txBox="1"/>
          <p:nvPr/>
        </p:nvSpPr>
        <p:spPr>
          <a:xfrm>
            <a:off x="1116747" y="5843186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Até 2031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02BF358C-D41D-AAAE-75D6-276C113FB3CC}"/>
              </a:ext>
            </a:extLst>
          </p:cNvPr>
          <p:cNvSpPr txBox="1"/>
          <p:nvPr/>
        </p:nvSpPr>
        <p:spPr>
          <a:xfrm>
            <a:off x="5283732" y="5843186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Até 2031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ED705557-EFC1-1C14-A43B-0067E18B4674}"/>
              </a:ext>
            </a:extLst>
          </p:cNvPr>
          <p:cNvSpPr txBox="1"/>
          <p:nvPr/>
        </p:nvSpPr>
        <p:spPr>
          <a:xfrm>
            <a:off x="9249303" y="5843186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Até 2025</a:t>
            </a: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C3D493A8-2DCA-0E36-18E5-BF3C92E7E0D6}"/>
              </a:ext>
            </a:extLst>
          </p:cNvPr>
          <p:cNvGrpSpPr>
            <a:grpSpLocks noChangeAspect="1"/>
          </p:cNvGrpSpPr>
          <p:nvPr/>
        </p:nvGrpSpPr>
        <p:grpSpPr>
          <a:xfrm>
            <a:off x="10409962" y="4486591"/>
            <a:ext cx="533930" cy="533930"/>
            <a:chOff x="6617136" y="804956"/>
            <a:chExt cx="1278634" cy="1278634"/>
          </a:xfrm>
        </p:grpSpPr>
        <p:sp>
          <p:nvSpPr>
            <p:cNvPr id="158" name="Elipse 114">
              <a:extLst>
                <a:ext uri="{FF2B5EF4-FFF2-40B4-BE49-F238E27FC236}">
                  <a16:creationId xmlns:a16="http://schemas.microsoft.com/office/drawing/2014/main" id="{19AA3AC7-8549-E2CC-D95A-379EF41DFD40}"/>
                </a:ext>
              </a:extLst>
            </p:cNvPr>
            <p:cNvSpPr/>
            <p:nvPr/>
          </p:nvSpPr>
          <p:spPr>
            <a:xfrm>
              <a:off x="6617136" y="804956"/>
              <a:ext cx="1278634" cy="1278634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0" name="Forma Livre: Forma 56">
              <a:extLst>
                <a:ext uri="{FF2B5EF4-FFF2-40B4-BE49-F238E27FC236}">
                  <a16:creationId xmlns:a16="http://schemas.microsoft.com/office/drawing/2014/main" id="{834B32F6-CD28-BE24-974A-64969150DB3E}"/>
                </a:ext>
              </a:extLst>
            </p:cNvPr>
            <p:cNvSpPr/>
            <p:nvPr/>
          </p:nvSpPr>
          <p:spPr>
            <a:xfrm>
              <a:off x="6818186" y="1038941"/>
              <a:ext cx="876535" cy="810665"/>
            </a:xfrm>
            <a:custGeom>
              <a:avLst/>
              <a:gdLst>
                <a:gd name="connsiteX0" fmla="*/ 657084 w 1203214"/>
                <a:gd name="connsiteY0" fmla="*/ 243001 h 1218873"/>
                <a:gd name="connsiteX1" fmla="*/ 795215 w 1203214"/>
                <a:gd name="connsiteY1" fmla="*/ 635652 h 1218873"/>
                <a:gd name="connsiteX2" fmla="*/ 588018 w 1203214"/>
                <a:gd name="connsiteY2" fmla="*/ 311427 h 1218873"/>
                <a:gd name="connsiteX3" fmla="*/ 557322 w 1203214"/>
                <a:gd name="connsiteY3" fmla="*/ 342123 h 1218873"/>
                <a:gd name="connsiteX4" fmla="*/ 544532 w 1203214"/>
                <a:gd name="connsiteY4" fmla="*/ 342123 h 1218873"/>
                <a:gd name="connsiteX5" fmla="*/ 446689 w 1203214"/>
                <a:gd name="connsiteY5" fmla="*/ 244919 h 1218873"/>
                <a:gd name="connsiteX6" fmla="*/ 446689 w 1203214"/>
                <a:gd name="connsiteY6" fmla="*/ 232129 h 1218873"/>
                <a:gd name="connsiteX7" fmla="*/ 476745 w 1203214"/>
                <a:gd name="connsiteY7" fmla="*/ 202073 h 1218873"/>
                <a:gd name="connsiteX8" fmla="*/ 146764 w 1203214"/>
                <a:gd name="connsiteY8" fmla="*/ 1271 h 1218873"/>
                <a:gd name="connsiteX9" fmla="*/ 545811 w 1203214"/>
                <a:gd name="connsiteY9" fmla="*/ 133647 h 1218873"/>
                <a:gd name="connsiteX10" fmla="*/ 559240 w 1203214"/>
                <a:gd name="connsiteY10" fmla="*/ 120217 h 1218873"/>
                <a:gd name="connsiteX11" fmla="*/ 572030 w 1203214"/>
                <a:gd name="connsiteY11" fmla="*/ 120217 h 1218873"/>
                <a:gd name="connsiteX12" fmla="*/ 669874 w 1203214"/>
                <a:gd name="connsiteY12" fmla="*/ 218060 h 1218873"/>
                <a:gd name="connsiteX13" fmla="*/ 669874 w 1203214"/>
                <a:gd name="connsiteY13" fmla="*/ 230850 h 1218873"/>
                <a:gd name="connsiteX14" fmla="*/ 657084 w 1203214"/>
                <a:gd name="connsiteY14" fmla="*/ 243001 h 1218873"/>
                <a:gd name="connsiteX15" fmla="*/ 657084 w 1203214"/>
                <a:gd name="connsiteY15" fmla="*/ 243001 h 1218873"/>
                <a:gd name="connsiteX16" fmla="*/ 489535 w 1203214"/>
                <a:gd name="connsiteY16" fmla="*/ 581934 h 1218873"/>
                <a:gd name="connsiteX17" fmla="*/ 489535 w 1203214"/>
                <a:gd name="connsiteY17" fmla="*/ 541646 h 1218873"/>
                <a:gd name="connsiteX18" fmla="*/ 679466 w 1203214"/>
                <a:gd name="connsiteY18" fmla="*/ 562110 h 1218873"/>
                <a:gd name="connsiteX19" fmla="*/ 489535 w 1203214"/>
                <a:gd name="connsiteY19" fmla="*/ 581934 h 1218873"/>
                <a:gd name="connsiteX20" fmla="*/ 489535 w 1203214"/>
                <a:gd name="connsiteY20" fmla="*/ 581934 h 1218873"/>
                <a:gd name="connsiteX21" fmla="*/ 573949 w 1203214"/>
                <a:gd name="connsiteY21" fmla="*/ 737972 h 1218873"/>
                <a:gd name="connsiteX22" fmla="*/ 545172 w 1203214"/>
                <a:gd name="connsiteY22" fmla="*/ 709194 h 1218873"/>
                <a:gd name="connsiteX23" fmla="*/ 693535 w 1203214"/>
                <a:gd name="connsiteY23" fmla="*/ 589608 h 1218873"/>
                <a:gd name="connsiteX24" fmla="*/ 573949 w 1203214"/>
                <a:gd name="connsiteY24" fmla="*/ 737972 h 1218873"/>
                <a:gd name="connsiteX25" fmla="*/ 573949 w 1203214"/>
                <a:gd name="connsiteY25" fmla="*/ 737972 h 1218873"/>
                <a:gd name="connsiteX26" fmla="*/ 1109847 w 1203214"/>
                <a:gd name="connsiteY26" fmla="*/ 348518 h 1218873"/>
                <a:gd name="connsiteX27" fmla="*/ 1132870 w 1203214"/>
                <a:gd name="connsiteY27" fmla="*/ 398399 h 1218873"/>
                <a:gd name="connsiteX28" fmla="*/ 886023 w 1203214"/>
                <a:gd name="connsiteY28" fmla="*/ 481533 h 1218873"/>
                <a:gd name="connsiteX29" fmla="*/ 1109847 w 1203214"/>
                <a:gd name="connsiteY29" fmla="*/ 348518 h 1218873"/>
                <a:gd name="connsiteX30" fmla="*/ 1109847 w 1203214"/>
                <a:gd name="connsiteY30" fmla="*/ 348518 h 1218873"/>
                <a:gd name="connsiteX31" fmla="*/ 916080 w 1203214"/>
                <a:gd name="connsiteY31" fmla="*/ 204631 h 1218873"/>
                <a:gd name="connsiteX32" fmla="*/ 967879 w 1203214"/>
                <a:gd name="connsiteY32" fmla="*/ 223816 h 1218873"/>
                <a:gd name="connsiteX33" fmla="*/ 852130 w 1203214"/>
                <a:gd name="connsiteY33" fmla="*/ 457232 h 1218873"/>
                <a:gd name="connsiteX34" fmla="*/ 916080 w 1203214"/>
                <a:gd name="connsiteY34" fmla="*/ 204631 h 1218873"/>
                <a:gd name="connsiteX35" fmla="*/ 916080 w 1203214"/>
                <a:gd name="connsiteY35" fmla="*/ 204631 h 1218873"/>
                <a:gd name="connsiteX36" fmla="*/ 1019678 w 1203214"/>
                <a:gd name="connsiteY36" fmla="*/ 571063 h 1218873"/>
                <a:gd name="connsiteX37" fmla="*/ 1203214 w 1203214"/>
                <a:gd name="connsiteY37" fmla="*/ 684893 h 1218873"/>
                <a:gd name="connsiteX38" fmla="*/ 1203214 w 1203214"/>
                <a:gd name="connsiteY38" fmla="*/ 1218874 h 1218873"/>
                <a:gd name="connsiteX39" fmla="*/ 255479 w 1203214"/>
                <a:gd name="connsiteY39" fmla="*/ 1218874 h 1218873"/>
                <a:gd name="connsiteX40" fmla="*/ 864920 w 1203214"/>
                <a:gd name="connsiteY40" fmla="*/ 700241 h 1218873"/>
                <a:gd name="connsiteX41" fmla="*/ 1019678 w 1203214"/>
                <a:gd name="connsiteY41" fmla="*/ 571063 h 1218873"/>
                <a:gd name="connsiteX42" fmla="*/ 1019678 w 1203214"/>
                <a:gd name="connsiteY42" fmla="*/ 571063 h 1218873"/>
                <a:gd name="connsiteX43" fmla="*/ 442852 w 1203214"/>
                <a:gd name="connsiteY43" fmla="*/ 275615 h 1218873"/>
                <a:gd name="connsiteX44" fmla="*/ 522149 w 1203214"/>
                <a:gd name="connsiteY44" fmla="*/ 354913 h 1218873"/>
                <a:gd name="connsiteX45" fmla="*/ 95605 w 1203214"/>
                <a:gd name="connsiteY45" fmla="*/ 781457 h 1218873"/>
                <a:gd name="connsiteX46" fmla="*/ 16307 w 1203214"/>
                <a:gd name="connsiteY46" fmla="*/ 781457 h 1218873"/>
                <a:gd name="connsiteX47" fmla="*/ 16307 w 1203214"/>
                <a:gd name="connsiteY47" fmla="*/ 781457 h 1218873"/>
                <a:gd name="connsiteX48" fmla="*/ 16307 w 1203214"/>
                <a:gd name="connsiteY48" fmla="*/ 702160 h 1218873"/>
                <a:gd name="connsiteX49" fmla="*/ 442852 w 1203214"/>
                <a:gd name="connsiteY49" fmla="*/ 275615 h 1218873"/>
                <a:gd name="connsiteX50" fmla="*/ 442852 w 1203214"/>
                <a:gd name="connsiteY50" fmla="*/ 275615 h 1218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03214" h="1218873">
                  <a:moveTo>
                    <a:pt x="657084" y="243001"/>
                  </a:moveTo>
                  <a:cubicBezTo>
                    <a:pt x="754287" y="363226"/>
                    <a:pt x="801610" y="505834"/>
                    <a:pt x="795215" y="635652"/>
                  </a:cubicBezTo>
                  <a:cubicBezTo>
                    <a:pt x="750450" y="525659"/>
                    <a:pt x="680745" y="414386"/>
                    <a:pt x="588018" y="311427"/>
                  </a:cubicBezTo>
                  <a:lnTo>
                    <a:pt x="557322" y="342123"/>
                  </a:lnTo>
                  <a:cubicBezTo>
                    <a:pt x="554124" y="345320"/>
                    <a:pt x="548369" y="345320"/>
                    <a:pt x="544532" y="342123"/>
                  </a:cubicBezTo>
                  <a:lnTo>
                    <a:pt x="446689" y="244919"/>
                  </a:lnTo>
                  <a:cubicBezTo>
                    <a:pt x="443491" y="241722"/>
                    <a:pt x="443491" y="235966"/>
                    <a:pt x="446689" y="232129"/>
                  </a:cubicBezTo>
                  <a:lnTo>
                    <a:pt x="476745" y="202073"/>
                  </a:lnTo>
                  <a:cubicBezTo>
                    <a:pt x="371228" y="110625"/>
                    <a:pt x="258037" y="42838"/>
                    <a:pt x="146764" y="1271"/>
                  </a:cubicBezTo>
                  <a:cubicBezTo>
                    <a:pt x="277861" y="-8322"/>
                    <a:pt x="423027" y="36443"/>
                    <a:pt x="545811" y="133647"/>
                  </a:cubicBezTo>
                  <a:lnTo>
                    <a:pt x="559240" y="120217"/>
                  </a:lnTo>
                  <a:cubicBezTo>
                    <a:pt x="562438" y="117020"/>
                    <a:pt x="568193" y="117020"/>
                    <a:pt x="572030" y="120217"/>
                  </a:cubicBezTo>
                  <a:lnTo>
                    <a:pt x="669874" y="218060"/>
                  </a:lnTo>
                  <a:cubicBezTo>
                    <a:pt x="673071" y="221258"/>
                    <a:pt x="673071" y="227013"/>
                    <a:pt x="669874" y="230850"/>
                  </a:cubicBezTo>
                  <a:lnTo>
                    <a:pt x="657084" y="243001"/>
                  </a:lnTo>
                  <a:lnTo>
                    <a:pt x="657084" y="243001"/>
                  </a:lnTo>
                  <a:close/>
                  <a:moveTo>
                    <a:pt x="489535" y="581934"/>
                  </a:moveTo>
                  <a:lnTo>
                    <a:pt x="489535" y="541646"/>
                  </a:lnTo>
                  <a:lnTo>
                    <a:pt x="679466" y="562110"/>
                  </a:lnTo>
                  <a:lnTo>
                    <a:pt x="489535" y="581934"/>
                  </a:lnTo>
                  <a:lnTo>
                    <a:pt x="489535" y="581934"/>
                  </a:lnTo>
                  <a:close/>
                  <a:moveTo>
                    <a:pt x="573949" y="737972"/>
                  </a:moveTo>
                  <a:lnTo>
                    <a:pt x="545172" y="709194"/>
                  </a:lnTo>
                  <a:lnTo>
                    <a:pt x="693535" y="589608"/>
                  </a:lnTo>
                  <a:lnTo>
                    <a:pt x="573949" y="737972"/>
                  </a:lnTo>
                  <a:lnTo>
                    <a:pt x="573949" y="737972"/>
                  </a:lnTo>
                  <a:close/>
                  <a:moveTo>
                    <a:pt x="1109847" y="348518"/>
                  </a:moveTo>
                  <a:lnTo>
                    <a:pt x="1132870" y="398399"/>
                  </a:lnTo>
                  <a:lnTo>
                    <a:pt x="886023" y="481533"/>
                  </a:lnTo>
                  <a:lnTo>
                    <a:pt x="1109847" y="348518"/>
                  </a:lnTo>
                  <a:lnTo>
                    <a:pt x="1109847" y="348518"/>
                  </a:lnTo>
                  <a:close/>
                  <a:moveTo>
                    <a:pt x="916080" y="204631"/>
                  </a:moveTo>
                  <a:lnTo>
                    <a:pt x="967879" y="223816"/>
                  </a:lnTo>
                  <a:lnTo>
                    <a:pt x="852130" y="457232"/>
                  </a:lnTo>
                  <a:lnTo>
                    <a:pt x="916080" y="204631"/>
                  </a:lnTo>
                  <a:lnTo>
                    <a:pt x="916080" y="204631"/>
                  </a:lnTo>
                  <a:close/>
                  <a:moveTo>
                    <a:pt x="1019678" y="571063"/>
                  </a:moveTo>
                  <a:lnTo>
                    <a:pt x="1203214" y="684893"/>
                  </a:lnTo>
                  <a:lnTo>
                    <a:pt x="1203214" y="1218874"/>
                  </a:lnTo>
                  <a:lnTo>
                    <a:pt x="255479" y="1218874"/>
                  </a:lnTo>
                  <a:cubicBezTo>
                    <a:pt x="448607" y="1025745"/>
                    <a:pt x="712720" y="964354"/>
                    <a:pt x="864920" y="700241"/>
                  </a:cubicBezTo>
                  <a:cubicBezTo>
                    <a:pt x="923114" y="600480"/>
                    <a:pt x="903290" y="493044"/>
                    <a:pt x="1019678" y="571063"/>
                  </a:cubicBezTo>
                  <a:lnTo>
                    <a:pt x="1019678" y="571063"/>
                  </a:lnTo>
                  <a:close/>
                  <a:moveTo>
                    <a:pt x="442852" y="275615"/>
                  </a:moveTo>
                  <a:lnTo>
                    <a:pt x="522149" y="354913"/>
                  </a:lnTo>
                  <a:lnTo>
                    <a:pt x="95605" y="781457"/>
                  </a:lnTo>
                  <a:cubicBezTo>
                    <a:pt x="73862" y="803200"/>
                    <a:pt x="38050" y="803200"/>
                    <a:pt x="16307" y="781457"/>
                  </a:cubicBezTo>
                  <a:lnTo>
                    <a:pt x="16307" y="781457"/>
                  </a:lnTo>
                  <a:cubicBezTo>
                    <a:pt x="-5436" y="759715"/>
                    <a:pt x="-5436" y="723903"/>
                    <a:pt x="16307" y="702160"/>
                  </a:cubicBezTo>
                  <a:lnTo>
                    <a:pt x="442852" y="275615"/>
                  </a:lnTo>
                  <a:lnTo>
                    <a:pt x="442852" y="275615"/>
                  </a:lnTo>
                  <a:close/>
                </a:path>
              </a:pathLst>
            </a:custGeom>
            <a:solidFill>
              <a:srgbClr val="BF9000"/>
            </a:solidFill>
            <a:ln w="63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2" name="CaixaDeTexto 50">
            <a:extLst>
              <a:ext uri="{FF2B5EF4-FFF2-40B4-BE49-F238E27FC236}">
                <a16:creationId xmlns:a16="http://schemas.microsoft.com/office/drawing/2014/main" id="{B4DAECA9-9A6D-E2B1-5286-B9B63BC6D9DB}"/>
              </a:ext>
            </a:extLst>
          </p:cNvPr>
          <p:cNvSpPr txBox="1"/>
          <p:nvPr/>
        </p:nvSpPr>
        <p:spPr>
          <a:xfrm>
            <a:off x="10911385" y="4472152"/>
            <a:ext cx="102661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D3980A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Setor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D3980A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Mineral</a:t>
            </a:r>
          </a:p>
        </p:txBody>
      </p:sp>
      <p:sp>
        <p:nvSpPr>
          <p:cNvPr id="163" name="Retângulo 30">
            <a:extLst>
              <a:ext uri="{FF2B5EF4-FFF2-40B4-BE49-F238E27FC236}">
                <a16:creationId xmlns:a16="http://schemas.microsoft.com/office/drawing/2014/main" id="{23CBE9B8-E62C-933F-A96C-4EC32CB4D8ED}"/>
              </a:ext>
            </a:extLst>
          </p:cNvPr>
          <p:cNvSpPr/>
          <p:nvPr/>
        </p:nvSpPr>
        <p:spPr>
          <a:xfrm>
            <a:off x="10462365" y="5672802"/>
            <a:ext cx="150631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(</a:t>
            </a:r>
            <a:r>
              <a:rPr lang="pt-BR" sz="1050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IBRAM, 2021).</a:t>
            </a:r>
          </a:p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lang="pt-BR" sz="1050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US$ = R</a:t>
            </a:r>
            <a:r>
              <a:rPr lang="pt-BR" sz="105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$ 5,20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4" name="Retângulo 30">
            <a:extLst>
              <a:ext uri="{FF2B5EF4-FFF2-40B4-BE49-F238E27FC236}">
                <a16:creationId xmlns:a16="http://schemas.microsoft.com/office/drawing/2014/main" id="{C5D8AC31-B5E1-E9D6-F20A-7DF97056701A}"/>
              </a:ext>
            </a:extLst>
          </p:cNvPr>
          <p:cNvSpPr/>
          <p:nvPr/>
        </p:nvSpPr>
        <p:spPr>
          <a:xfrm>
            <a:off x="6358057" y="5817815"/>
            <a:ext cx="1382619" cy="272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lang="pt-BR" sz="1050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EPE, 2022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5" name="Retângulo 30">
            <a:extLst>
              <a:ext uri="{FF2B5EF4-FFF2-40B4-BE49-F238E27FC236}">
                <a16:creationId xmlns:a16="http://schemas.microsoft.com/office/drawing/2014/main" id="{CFA95D0D-C38C-161A-4B44-9F0C72436CF9}"/>
              </a:ext>
            </a:extLst>
          </p:cNvPr>
          <p:cNvSpPr/>
          <p:nvPr/>
        </p:nvSpPr>
        <p:spPr>
          <a:xfrm>
            <a:off x="2105697" y="5757045"/>
            <a:ext cx="1382619" cy="272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lang="pt-BR" sz="1050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EPE, 2022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2CEB09B4-7C62-091E-91C3-25A7189ABB14}"/>
              </a:ext>
            </a:extLst>
          </p:cNvPr>
          <p:cNvSpPr txBox="1"/>
          <p:nvPr/>
        </p:nvSpPr>
        <p:spPr>
          <a:xfrm>
            <a:off x="5729978" y="670660"/>
            <a:ext cx="4763938" cy="1631216"/>
          </a:xfrm>
          <a:prstGeom prst="rect">
            <a:avLst/>
          </a:prstGeom>
          <a:solidFill>
            <a:srgbClr val="C55A11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6000" b="1" spc="-150" dirty="0">
                <a:solidFill>
                  <a:schemeClr val="bg1"/>
                </a:solidFill>
              </a:rPr>
              <a:t>R$ 3,4 Trilhões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INVESTIMENTO TOTAL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</a:rPr>
              <a:t>Energia cenário 2031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</a:rPr>
              <a:t>Mineração cenário 2025</a:t>
            </a:r>
          </a:p>
        </p:txBody>
      </p:sp>
    </p:spTree>
    <p:extLst>
      <p:ext uri="{BB962C8B-B14F-4D97-AF65-F5344CB8AC3E}">
        <p14:creationId xmlns:p14="http://schemas.microsoft.com/office/powerpoint/2010/main" val="3092192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487C2F-F331-D7D4-1415-DB49F88183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20"/>
          <a:stretch/>
        </p:blipFill>
        <p:spPr>
          <a:xfrm>
            <a:off x="1540202" y="1579091"/>
            <a:ext cx="4133272" cy="363871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370AAD50-E08E-EE2A-429D-8D28F67DDC53}"/>
              </a:ext>
            </a:extLst>
          </p:cNvPr>
          <p:cNvSpPr/>
          <p:nvPr/>
        </p:nvSpPr>
        <p:spPr>
          <a:xfrm>
            <a:off x="477845" y="2747766"/>
            <a:ext cx="2108534" cy="21209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E8BF8B-FC30-1493-C99F-44CBB14FC8A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672" y="2736569"/>
            <a:ext cx="2568993" cy="2120974"/>
          </a:xfrm>
          <a:prstGeom prst="rect">
            <a:avLst/>
          </a:prstGeom>
        </p:spPr>
      </p:pic>
      <p:sp>
        <p:nvSpPr>
          <p:cNvPr id="45" name="Google Shape;484;p36">
            <a:extLst>
              <a:ext uri="{FF2B5EF4-FFF2-40B4-BE49-F238E27FC236}">
                <a16:creationId xmlns:a16="http://schemas.microsoft.com/office/drawing/2014/main" id="{48EF204E-70A3-44C9-B083-8A7CC8E3E3D2}"/>
              </a:ext>
            </a:extLst>
          </p:cNvPr>
          <p:cNvSpPr txBox="1"/>
          <p:nvPr/>
        </p:nvSpPr>
        <p:spPr>
          <a:xfrm>
            <a:off x="202990" y="140959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PLANEJAMENTO DECENAL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PDE 2031</a:t>
            </a:r>
          </a:p>
        </p:txBody>
      </p:sp>
      <p:sp>
        <p:nvSpPr>
          <p:cNvPr id="66" name="Retângulo 2">
            <a:extLst>
              <a:ext uri="{FF2B5EF4-FFF2-40B4-BE49-F238E27FC236}">
                <a16:creationId xmlns:a16="http://schemas.microsoft.com/office/drawing/2014/main" id="{F50707DC-C85E-4D48-9A10-AB53C39B1069}"/>
              </a:ext>
            </a:extLst>
          </p:cNvPr>
          <p:cNvSpPr/>
          <p:nvPr/>
        </p:nvSpPr>
        <p:spPr>
          <a:xfrm>
            <a:off x="202990" y="681136"/>
            <a:ext cx="50872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3B67A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CAPACIDADE INSTALADA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i="0" u="none" strike="noStrike" kern="1200" cap="none" spc="0" normalizeH="0" baseline="0" noProof="0" dirty="0">
                <a:ln>
                  <a:noFill/>
                </a:ln>
                <a:solidFill>
                  <a:srgbClr val="3B67A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TOTAL POR FONTE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(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EVOLUÇÃO)</a:t>
            </a:r>
          </a:p>
        </p:txBody>
      </p:sp>
      <p:grpSp>
        <p:nvGrpSpPr>
          <p:cNvPr id="68" name="Agrupar 37">
            <a:extLst>
              <a:ext uri="{FF2B5EF4-FFF2-40B4-BE49-F238E27FC236}">
                <a16:creationId xmlns:a16="http://schemas.microsoft.com/office/drawing/2014/main" id="{D55174BA-5058-4528-BA5E-3B1857DF6E24}"/>
              </a:ext>
            </a:extLst>
          </p:cNvPr>
          <p:cNvGrpSpPr/>
          <p:nvPr/>
        </p:nvGrpSpPr>
        <p:grpSpPr>
          <a:xfrm>
            <a:off x="8496225" y="3614122"/>
            <a:ext cx="3248042" cy="1325738"/>
            <a:chOff x="-3446374" y="-2101269"/>
            <a:chExt cx="2300656" cy="921413"/>
          </a:xfrm>
        </p:grpSpPr>
        <p:sp>
          <p:nvSpPr>
            <p:cNvPr id="69" name="CaixaDeTexto 30">
              <a:extLst>
                <a:ext uri="{FF2B5EF4-FFF2-40B4-BE49-F238E27FC236}">
                  <a16:creationId xmlns:a16="http://schemas.microsoft.com/office/drawing/2014/main" id="{CE7E1EA2-2A39-4EA0-8AFB-7C13468EFA5F}"/>
                </a:ext>
              </a:extLst>
            </p:cNvPr>
            <p:cNvSpPr txBox="1"/>
            <p:nvPr/>
          </p:nvSpPr>
          <p:spPr>
            <a:xfrm>
              <a:off x="-3188650" y="-2077100"/>
              <a:ext cx="2042932" cy="705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3B67A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+19%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+33,6 mil km</a:t>
              </a:r>
            </a:p>
          </p:txBody>
        </p:sp>
        <p:sp>
          <p:nvSpPr>
            <p:cNvPr id="70" name="Retângulo: Cantos Arredondados 68">
              <a:extLst>
                <a:ext uri="{FF2B5EF4-FFF2-40B4-BE49-F238E27FC236}">
                  <a16:creationId xmlns:a16="http://schemas.microsoft.com/office/drawing/2014/main" id="{F15DD7EC-9554-40DE-86C1-1AB718438A26}"/>
                </a:ext>
              </a:extLst>
            </p:cNvPr>
            <p:cNvSpPr/>
            <p:nvPr/>
          </p:nvSpPr>
          <p:spPr>
            <a:xfrm>
              <a:off x="-3446374" y="-2101269"/>
              <a:ext cx="2300656" cy="921413"/>
            </a:xfrm>
            <a:prstGeom prst="roundRect">
              <a:avLst/>
            </a:prstGeom>
            <a:noFill/>
            <a:ln w="28575">
              <a:solidFill>
                <a:srgbClr val="3B6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A428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1" name="Imagem 34">
              <a:extLst>
                <a:ext uri="{FF2B5EF4-FFF2-40B4-BE49-F238E27FC236}">
                  <a16:creationId xmlns:a16="http://schemas.microsoft.com/office/drawing/2014/main" id="{5553F5C4-D0BA-4886-9E60-A0CDBF815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312562" y="-2062055"/>
              <a:ext cx="437896" cy="742937"/>
            </a:xfrm>
            <a:prstGeom prst="rect">
              <a:avLst/>
            </a:prstGeom>
          </p:spPr>
        </p:pic>
      </p:grpSp>
      <p:pic>
        <p:nvPicPr>
          <p:cNvPr id="72" name="Picture 8" descr="http://www.utfpr.edu.br/londrina/estrutura-universitaria/diretorias/dirgrad/departamento-de-educacao/seta-indicativa-2/image_preview">
            <a:extLst>
              <a:ext uri="{FF2B5EF4-FFF2-40B4-BE49-F238E27FC236}">
                <a16:creationId xmlns:a16="http://schemas.microsoft.com/office/drawing/2014/main" id="{D5826CAB-FA5C-40C1-BAC7-AE68AA9D2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7658232" y="2507060"/>
            <a:ext cx="2236748" cy="108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tângulo 2">
            <a:extLst>
              <a:ext uri="{FF2B5EF4-FFF2-40B4-BE49-F238E27FC236}">
                <a16:creationId xmlns:a16="http://schemas.microsoft.com/office/drawing/2014/main" id="{132DF8AB-6E48-47A7-9FF5-6935684FA489}"/>
              </a:ext>
            </a:extLst>
          </p:cNvPr>
          <p:cNvSpPr/>
          <p:nvPr/>
        </p:nvSpPr>
        <p:spPr>
          <a:xfrm>
            <a:off x="6690479" y="1584025"/>
            <a:ext cx="54995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3B67A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EXPANSÃO SISTEMAS DE TRANSMISSÃO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EVOLUÇÃO</a:t>
            </a:r>
          </a:p>
        </p:txBody>
      </p:sp>
      <p:sp>
        <p:nvSpPr>
          <p:cNvPr id="74" name="CaixaDeTexto 31">
            <a:extLst>
              <a:ext uri="{FF2B5EF4-FFF2-40B4-BE49-F238E27FC236}">
                <a16:creationId xmlns:a16="http://schemas.microsoft.com/office/drawing/2014/main" id="{6028FEA1-9BE3-44AC-95F5-0AB6EE4709CE}"/>
              </a:ext>
            </a:extLst>
          </p:cNvPr>
          <p:cNvSpPr txBox="1"/>
          <p:nvPr/>
        </p:nvSpPr>
        <p:spPr>
          <a:xfrm>
            <a:off x="6743708" y="3356268"/>
            <a:ext cx="1168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2021</a:t>
            </a:r>
          </a:p>
        </p:txBody>
      </p:sp>
      <p:sp>
        <p:nvSpPr>
          <p:cNvPr id="75" name="CaixaDeTexto 31">
            <a:extLst>
              <a:ext uri="{FF2B5EF4-FFF2-40B4-BE49-F238E27FC236}">
                <a16:creationId xmlns:a16="http://schemas.microsoft.com/office/drawing/2014/main" id="{28401987-603C-4821-A9A8-9AF9C1577CD0}"/>
              </a:ext>
            </a:extLst>
          </p:cNvPr>
          <p:cNvSpPr txBox="1"/>
          <p:nvPr/>
        </p:nvSpPr>
        <p:spPr>
          <a:xfrm>
            <a:off x="9517527" y="2531702"/>
            <a:ext cx="1382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indent="0">
              <a:defRPr sz="3200" b="1">
                <a:solidFill>
                  <a:srgbClr val="0070C0"/>
                </a:solidFill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2031</a:t>
            </a:r>
          </a:p>
        </p:txBody>
      </p:sp>
      <p:cxnSp>
        <p:nvCxnSpPr>
          <p:cNvPr id="77" name="Straight Connector 2"/>
          <p:cNvCxnSpPr/>
          <p:nvPr/>
        </p:nvCxnSpPr>
        <p:spPr>
          <a:xfrm>
            <a:off x="6268632" y="1014754"/>
            <a:ext cx="0" cy="4917867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449;p8">
            <a:extLst>
              <a:ext uri="{FF2B5EF4-FFF2-40B4-BE49-F238E27FC236}">
                <a16:creationId xmlns:a16="http://schemas.microsoft.com/office/drawing/2014/main" id="{3A9F41AB-8CC9-41FC-CC5E-3B1EB76BEEEE}"/>
              </a:ext>
            </a:extLst>
          </p:cNvPr>
          <p:cNvSpPr/>
          <p:nvPr/>
        </p:nvSpPr>
        <p:spPr>
          <a:xfrm>
            <a:off x="2184966" y="5441747"/>
            <a:ext cx="3681914" cy="461624"/>
          </a:xfrm>
          <a:prstGeom prst="rect">
            <a:avLst/>
          </a:prstGeom>
          <a:solidFill>
            <a:srgbClr val="0070C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Calibri"/>
              <a:buNone/>
            </a:pPr>
            <a:r>
              <a:rPr lang="pt-BR" sz="24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Expansão Total = </a:t>
            </a:r>
            <a:r>
              <a:rPr lang="pt-BR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75</a:t>
            </a:r>
            <a:r>
              <a:rPr lang="pt-BR" sz="24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GW</a:t>
            </a:r>
            <a:endParaRPr sz="2400" b="1" i="1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436;p7">
            <a:extLst>
              <a:ext uri="{FF2B5EF4-FFF2-40B4-BE49-F238E27FC236}">
                <a16:creationId xmlns:a16="http://schemas.microsoft.com/office/drawing/2014/main" id="{2B0AE33D-EC5D-628A-9117-7DED60EE9660}"/>
              </a:ext>
            </a:extLst>
          </p:cNvPr>
          <p:cNvSpPr txBox="1"/>
          <p:nvPr/>
        </p:nvSpPr>
        <p:spPr>
          <a:xfrm>
            <a:off x="310113" y="5876761"/>
            <a:ext cx="1230089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Calibri"/>
              <a:buNone/>
            </a:pPr>
            <a:r>
              <a:rPr lang="pt-BR" sz="1000" b="0" i="1" u="none" strike="noStrike" cap="none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Fonte: PDE 2031.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47E571-4FD4-70FF-A0A2-1DA3F5DDC3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4949"/>
          <a:stretch/>
        </p:blipFill>
        <p:spPr>
          <a:xfrm>
            <a:off x="2542574" y="4359884"/>
            <a:ext cx="1705134" cy="8913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3701E6C-9E78-CAEB-4CD4-C565ECFBA7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650"/>
          <a:stretch/>
        </p:blipFill>
        <p:spPr>
          <a:xfrm>
            <a:off x="4208699" y="4362825"/>
            <a:ext cx="1792147" cy="89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48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Agrupar 24">
            <a:extLst>
              <a:ext uri="{FF2B5EF4-FFF2-40B4-BE49-F238E27FC236}">
                <a16:creationId xmlns:a16="http://schemas.microsoft.com/office/drawing/2014/main" id="{78F6E8A5-1B73-4AC2-A5B6-1DA8E5DF8DF3}"/>
              </a:ext>
            </a:extLst>
          </p:cNvPr>
          <p:cNvGrpSpPr/>
          <p:nvPr/>
        </p:nvGrpSpPr>
        <p:grpSpPr>
          <a:xfrm>
            <a:off x="2231758" y="2430745"/>
            <a:ext cx="3501379" cy="3603083"/>
            <a:chOff x="3780596" y="3372760"/>
            <a:chExt cx="3703100" cy="3810664"/>
          </a:xfrm>
        </p:grpSpPr>
        <p:sp>
          <p:nvSpPr>
            <p:cNvPr id="40" name="Forma Livre: Forma 4">
              <a:extLst>
                <a:ext uri="{FF2B5EF4-FFF2-40B4-BE49-F238E27FC236}">
                  <a16:creationId xmlns:a16="http://schemas.microsoft.com/office/drawing/2014/main" id="{9A6602AF-ADF2-43E1-84C7-2E3257BA08FB}"/>
                </a:ext>
              </a:extLst>
            </p:cNvPr>
            <p:cNvSpPr/>
            <p:nvPr/>
          </p:nvSpPr>
          <p:spPr>
            <a:xfrm>
              <a:off x="3905728" y="6767647"/>
              <a:ext cx="3577968" cy="114282"/>
            </a:xfrm>
            <a:custGeom>
              <a:avLst/>
              <a:gdLst>
                <a:gd name="connsiteX0" fmla="*/ 0 w 3629873"/>
                <a:gd name="connsiteY0" fmla="*/ 0 h 113957"/>
                <a:gd name="connsiteX1" fmla="*/ 3629874 w 3629873"/>
                <a:gd name="connsiteY1" fmla="*/ 0 h 113957"/>
                <a:gd name="connsiteX2" fmla="*/ 3629874 w 3629873"/>
                <a:gd name="connsiteY2" fmla="*/ 113957 h 113957"/>
                <a:gd name="connsiteX3" fmla="*/ 0 w 3629873"/>
                <a:gd name="connsiteY3" fmla="*/ 113957 h 11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29873" h="113957">
                  <a:moveTo>
                    <a:pt x="0" y="0"/>
                  </a:moveTo>
                  <a:lnTo>
                    <a:pt x="3629874" y="0"/>
                  </a:lnTo>
                  <a:lnTo>
                    <a:pt x="3629874" y="113957"/>
                  </a:lnTo>
                  <a:lnTo>
                    <a:pt x="0" y="113957"/>
                  </a:lnTo>
                  <a:close/>
                </a:path>
              </a:pathLst>
            </a:custGeom>
            <a:solidFill>
              <a:srgbClr val="DDDDDD"/>
            </a:solidFill>
            <a:ln w="33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D868BD1C-9EB9-442A-8AE0-68739193E4D8}"/>
                </a:ext>
              </a:extLst>
            </p:cNvPr>
            <p:cNvGrpSpPr/>
            <p:nvPr/>
          </p:nvGrpSpPr>
          <p:grpSpPr>
            <a:xfrm>
              <a:off x="3780596" y="3372760"/>
              <a:ext cx="3465329" cy="3810664"/>
              <a:chOff x="3780596" y="3372760"/>
              <a:chExt cx="3465329" cy="3810664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BAFEDF2D-1046-4C3C-A32E-45C05F3D27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8512"/>
              <a:stretch/>
            </p:blipFill>
            <p:spPr>
              <a:xfrm>
                <a:off x="4044415" y="4282455"/>
                <a:ext cx="2980813" cy="2599464"/>
              </a:xfrm>
              <a:prstGeom prst="rect">
                <a:avLst/>
              </a:prstGeom>
            </p:spPr>
          </p:pic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4EA1099D-5B3F-429B-8727-BFE652242961}"/>
                  </a:ext>
                </a:extLst>
              </p:cNvPr>
              <p:cNvSpPr>
                <a:spLocks/>
              </p:cNvSpPr>
              <p:nvPr/>
            </p:nvSpPr>
            <p:spPr bwMode="gray">
              <a:xfrm rot="17254014" flipV="1">
                <a:off x="5000145" y="4577389"/>
                <a:ext cx="1028291" cy="977584"/>
              </a:xfrm>
              <a:custGeom>
                <a:avLst/>
                <a:gdLst>
                  <a:gd name="connsiteX0" fmla="*/ 9576 w 10013"/>
                  <a:gd name="connsiteY0" fmla="*/ 0 h 10000"/>
                  <a:gd name="connsiteX1" fmla="*/ 9782 w 10013"/>
                  <a:gd name="connsiteY1" fmla="*/ 1380 h 10000"/>
                  <a:gd name="connsiteX2" fmla="*/ 9916 w 10013"/>
                  <a:gd name="connsiteY2" fmla="*/ 2599 h 10000"/>
                  <a:gd name="connsiteX3" fmla="*/ 9992 w 10013"/>
                  <a:gd name="connsiteY3" fmla="*/ 3491 h 10000"/>
                  <a:gd name="connsiteX4" fmla="*/ 10013 w 10013"/>
                  <a:gd name="connsiteY4" fmla="*/ 3874 h 10000"/>
                  <a:gd name="connsiteX5" fmla="*/ 9324 w 10013"/>
                  <a:gd name="connsiteY5" fmla="*/ 3632 h 10000"/>
                  <a:gd name="connsiteX6" fmla="*/ 8626 w 10013"/>
                  <a:gd name="connsiteY6" fmla="*/ 5018 h 10000"/>
                  <a:gd name="connsiteX7" fmla="*/ 6911 w 10013"/>
                  <a:gd name="connsiteY7" fmla="*/ 7355 h 10000"/>
                  <a:gd name="connsiteX8" fmla="*/ 4242 w 10013"/>
                  <a:gd name="connsiteY8" fmla="*/ 9340 h 10000"/>
                  <a:gd name="connsiteX9" fmla="*/ 837 w 10013"/>
                  <a:gd name="connsiteY9" fmla="*/ 9773 h 10000"/>
                  <a:gd name="connsiteX10" fmla="*/ 635 w 10013"/>
                  <a:gd name="connsiteY10" fmla="*/ 9728 h 10000"/>
                  <a:gd name="connsiteX11" fmla="*/ 429 w 10013"/>
                  <a:gd name="connsiteY11" fmla="*/ 9683 h 10000"/>
                  <a:gd name="connsiteX12" fmla="*/ 219 w 10013"/>
                  <a:gd name="connsiteY12" fmla="*/ 9622 h 10000"/>
                  <a:gd name="connsiteX13" fmla="*/ 13 w 10013"/>
                  <a:gd name="connsiteY13" fmla="*/ 9562 h 10000"/>
                  <a:gd name="connsiteX14" fmla="*/ 143 w 10013"/>
                  <a:gd name="connsiteY14" fmla="*/ 9597 h 10000"/>
                  <a:gd name="connsiteX15" fmla="*/ 219 w 10013"/>
                  <a:gd name="connsiteY15" fmla="*/ 9612 h 10000"/>
                  <a:gd name="connsiteX16" fmla="*/ 303 w 10013"/>
                  <a:gd name="connsiteY16" fmla="*/ 9627 h 10000"/>
                  <a:gd name="connsiteX17" fmla="*/ 1648 w 10013"/>
                  <a:gd name="connsiteY17" fmla="*/ 9647 h 10000"/>
                  <a:gd name="connsiteX18" fmla="*/ 3611 w 10013"/>
                  <a:gd name="connsiteY18" fmla="*/ 8982 h 10000"/>
                  <a:gd name="connsiteX19" fmla="*/ 5852 w 10013"/>
                  <a:gd name="connsiteY19" fmla="*/ 7008 h 10000"/>
                  <a:gd name="connsiteX20" fmla="*/ 7899 w 10013"/>
                  <a:gd name="connsiteY20" fmla="*/ 3134 h 10000"/>
                  <a:gd name="connsiteX21" fmla="*/ 7214 w 10013"/>
                  <a:gd name="connsiteY21" fmla="*/ 2892 h 10000"/>
                  <a:gd name="connsiteX22" fmla="*/ 7470 w 10013"/>
                  <a:gd name="connsiteY22" fmla="*/ 2630 h 10000"/>
                  <a:gd name="connsiteX23" fmla="*/ 8042 w 10013"/>
                  <a:gd name="connsiteY23" fmla="*/ 2005 h 10000"/>
                  <a:gd name="connsiteX24" fmla="*/ 8794 w 10013"/>
                  <a:gd name="connsiteY24" fmla="*/ 1098 h 10000"/>
                  <a:gd name="connsiteX25" fmla="*/ 9576 w 10013"/>
                  <a:gd name="connsiteY25" fmla="*/ 0 h 10000"/>
                  <a:gd name="connsiteX0" fmla="*/ 9433 w 9870"/>
                  <a:gd name="connsiteY0" fmla="*/ 0 h 10000"/>
                  <a:gd name="connsiteX1" fmla="*/ 9639 w 9870"/>
                  <a:gd name="connsiteY1" fmla="*/ 1380 h 10000"/>
                  <a:gd name="connsiteX2" fmla="*/ 9773 w 9870"/>
                  <a:gd name="connsiteY2" fmla="*/ 2599 h 10000"/>
                  <a:gd name="connsiteX3" fmla="*/ 9849 w 9870"/>
                  <a:gd name="connsiteY3" fmla="*/ 3491 h 10000"/>
                  <a:gd name="connsiteX4" fmla="*/ 9870 w 9870"/>
                  <a:gd name="connsiteY4" fmla="*/ 3874 h 10000"/>
                  <a:gd name="connsiteX5" fmla="*/ 9181 w 9870"/>
                  <a:gd name="connsiteY5" fmla="*/ 3632 h 10000"/>
                  <a:gd name="connsiteX6" fmla="*/ 8483 w 9870"/>
                  <a:gd name="connsiteY6" fmla="*/ 5018 h 10000"/>
                  <a:gd name="connsiteX7" fmla="*/ 6768 w 9870"/>
                  <a:gd name="connsiteY7" fmla="*/ 7355 h 10000"/>
                  <a:gd name="connsiteX8" fmla="*/ 4099 w 9870"/>
                  <a:gd name="connsiteY8" fmla="*/ 9340 h 10000"/>
                  <a:gd name="connsiteX9" fmla="*/ 694 w 9870"/>
                  <a:gd name="connsiteY9" fmla="*/ 9773 h 10000"/>
                  <a:gd name="connsiteX10" fmla="*/ 492 w 9870"/>
                  <a:gd name="connsiteY10" fmla="*/ 9728 h 10000"/>
                  <a:gd name="connsiteX11" fmla="*/ 286 w 9870"/>
                  <a:gd name="connsiteY11" fmla="*/ 9683 h 10000"/>
                  <a:gd name="connsiteX12" fmla="*/ 76 w 9870"/>
                  <a:gd name="connsiteY12" fmla="*/ 9622 h 10000"/>
                  <a:gd name="connsiteX13" fmla="*/ 0 w 9870"/>
                  <a:gd name="connsiteY13" fmla="*/ 9597 h 10000"/>
                  <a:gd name="connsiteX14" fmla="*/ 76 w 9870"/>
                  <a:gd name="connsiteY14" fmla="*/ 9612 h 10000"/>
                  <a:gd name="connsiteX15" fmla="*/ 160 w 9870"/>
                  <a:gd name="connsiteY15" fmla="*/ 9627 h 10000"/>
                  <a:gd name="connsiteX16" fmla="*/ 1505 w 9870"/>
                  <a:gd name="connsiteY16" fmla="*/ 9647 h 10000"/>
                  <a:gd name="connsiteX17" fmla="*/ 3468 w 9870"/>
                  <a:gd name="connsiteY17" fmla="*/ 8982 h 10000"/>
                  <a:gd name="connsiteX18" fmla="*/ 5709 w 9870"/>
                  <a:gd name="connsiteY18" fmla="*/ 7008 h 10000"/>
                  <a:gd name="connsiteX19" fmla="*/ 7756 w 9870"/>
                  <a:gd name="connsiteY19" fmla="*/ 3134 h 10000"/>
                  <a:gd name="connsiteX20" fmla="*/ 7071 w 9870"/>
                  <a:gd name="connsiteY20" fmla="*/ 2892 h 10000"/>
                  <a:gd name="connsiteX21" fmla="*/ 7327 w 9870"/>
                  <a:gd name="connsiteY21" fmla="*/ 2630 h 10000"/>
                  <a:gd name="connsiteX22" fmla="*/ 7899 w 9870"/>
                  <a:gd name="connsiteY22" fmla="*/ 2005 h 10000"/>
                  <a:gd name="connsiteX23" fmla="*/ 8651 w 9870"/>
                  <a:gd name="connsiteY23" fmla="*/ 1098 h 10000"/>
                  <a:gd name="connsiteX24" fmla="*/ 9433 w 9870"/>
                  <a:gd name="connsiteY2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870" h="10000">
                    <a:moveTo>
                      <a:pt x="9433" y="0"/>
                    </a:moveTo>
                    <a:cubicBezTo>
                      <a:pt x="9517" y="469"/>
                      <a:pt x="9584" y="937"/>
                      <a:pt x="9639" y="1380"/>
                    </a:cubicBezTo>
                    <a:cubicBezTo>
                      <a:pt x="9698" y="1824"/>
                      <a:pt x="9740" y="2237"/>
                      <a:pt x="9773" y="2599"/>
                    </a:cubicBezTo>
                    <a:cubicBezTo>
                      <a:pt x="9807" y="2962"/>
                      <a:pt x="9832" y="3270"/>
                      <a:pt x="9849" y="3491"/>
                    </a:cubicBezTo>
                    <a:cubicBezTo>
                      <a:pt x="9862" y="3713"/>
                      <a:pt x="9870" y="3849"/>
                      <a:pt x="9870" y="3874"/>
                    </a:cubicBezTo>
                    <a:lnTo>
                      <a:pt x="9181" y="3632"/>
                    </a:lnTo>
                    <a:cubicBezTo>
                      <a:pt x="9113" y="3793"/>
                      <a:pt x="8886" y="4322"/>
                      <a:pt x="8483" y="5018"/>
                    </a:cubicBezTo>
                    <a:cubicBezTo>
                      <a:pt x="8084" y="5708"/>
                      <a:pt x="7512" y="6554"/>
                      <a:pt x="6768" y="7355"/>
                    </a:cubicBezTo>
                    <a:cubicBezTo>
                      <a:pt x="6036" y="8146"/>
                      <a:pt x="5141" y="8872"/>
                      <a:pt x="4099" y="9340"/>
                    </a:cubicBezTo>
                    <a:cubicBezTo>
                      <a:pt x="3086" y="9798"/>
                      <a:pt x="1942" y="10000"/>
                      <a:pt x="694" y="9773"/>
                    </a:cubicBezTo>
                    <a:lnTo>
                      <a:pt x="492" y="9728"/>
                    </a:lnTo>
                    <a:lnTo>
                      <a:pt x="286" y="9683"/>
                    </a:lnTo>
                    <a:lnTo>
                      <a:pt x="76" y="9622"/>
                    </a:lnTo>
                    <a:lnTo>
                      <a:pt x="0" y="9597"/>
                    </a:lnTo>
                    <a:cubicBezTo>
                      <a:pt x="34" y="9605"/>
                      <a:pt x="51" y="9607"/>
                      <a:pt x="76" y="9612"/>
                    </a:cubicBezTo>
                    <a:cubicBezTo>
                      <a:pt x="101" y="9617"/>
                      <a:pt x="131" y="9622"/>
                      <a:pt x="160" y="9627"/>
                    </a:cubicBezTo>
                    <a:cubicBezTo>
                      <a:pt x="479" y="9688"/>
                      <a:pt x="946" y="9723"/>
                      <a:pt x="1505" y="9647"/>
                    </a:cubicBezTo>
                    <a:cubicBezTo>
                      <a:pt x="2081" y="9572"/>
                      <a:pt x="2754" y="9385"/>
                      <a:pt x="3468" y="8982"/>
                    </a:cubicBezTo>
                    <a:cubicBezTo>
                      <a:pt x="4200" y="8574"/>
                      <a:pt x="4969" y="7945"/>
                      <a:pt x="5709" y="7008"/>
                    </a:cubicBezTo>
                    <a:cubicBezTo>
                      <a:pt x="6457" y="6050"/>
                      <a:pt x="7167" y="4786"/>
                      <a:pt x="7756" y="3134"/>
                    </a:cubicBezTo>
                    <a:lnTo>
                      <a:pt x="7071" y="2892"/>
                    </a:lnTo>
                    <a:cubicBezTo>
                      <a:pt x="7087" y="2877"/>
                      <a:pt x="7180" y="2786"/>
                      <a:pt x="7327" y="2630"/>
                    </a:cubicBezTo>
                    <a:cubicBezTo>
                      <a:pt x="7474" y="2479"/>
                      <a:pt x="7672" y="2262"/>
                      <a:pt x="7899" y="2005"/>
                    </a:cubicBezTo>
                    <a:cubicBezTo>
                      <a:pt x="8130" y="1743"/>
                      <a:pt x="8386" y="1436"/>
                      <a:pt x="8651" y="1098"/>
                    </a:cubicBezTo>
                    <a:cubicBezTo>
                      <a:pt x="8916" y="756"/>
                      <a:pt x="9185" y="388"/>
                      <a:pt x="9433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orthographicFront"/>
                <a:lightRig rig="threePt" dir="t">
                  <a:rot lat="0" lon="0" rev="19800000"/>
                </a:lightRig>
              </a:scene3d>
              <a:sp3d extrusionH="635000">
                <a:bevelB w="50800" h="50800" prst="angle"/>
              </a:sp3d>
            </p:spPr>
            <p:txBody>
              <a:bodyPr vert="horz" wrap="square" lIns="91422" tIns="45718" rIns="91422" bIns="45718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-190462" algn="l" defTabSz="914400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808080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00AF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" name="CaixaDeTexto 2">
                <a:extLst>
                  <a:ext uri="{FF2B5EF4-FFF2-40B4-BE49-F238E27FC236}">
                    <a16:creationId xmlns:a16="http://schemas.microsoft.com/office/drawing/2014/main" id="{7B3AEC60-8DA2-4232-840E-6C58AFF66D57}"/>
                  </a:ext>
                </a:extLst>
              </p:cNvPr>
              <p:cNvSpPr txBox="1"/>
              <p:nvPr/>
            </p:nvSpPr>
            <p:spPr>
              <a:xfrm>
                <a:off x="4049296" y="3963131"/>
                <a:ext cx="1497342" cy="550166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t-BR" sz="3600" b="1" dirty="0">
                    <a:solidFill>
                      <a:srgbClr val="0070C0"/>
                    </a:solidFill>
                  </a:rPr>
                  <a:t>+ 65%</a:t>
                </a:r>
              </a:p>
              <a:p>
                <a:r>
                  <a:rPr lang="pt-BR" sz="1800" dirty="0">
                    <a:solidFill>
                      <a:srgbClr val="0070C0"/>
                    </a:solidFill>
                  </a:rPr>
                  <a:t>(5,1% a.a)</a:t>
                </a:r>
                <a:endParaRPr lang="pt-BR" sz="32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8" name="Retângulo 32">
                <a:extLst>
                  <a:ext uri="{FF2B5EF4-FFF2-40B4-BE49-F238E27FC236}">
                    <a16:creationId xmlns:a16="http://schemas.microsoft.com/office/drawing/2014/main" id="{885ABE5A-ADBF-47F5-9211-E208F6F58A41}"/>
                  </a:ext>
                </a:extLst>
              </p:cNvPr>
              <p:cNvSpPr/>
              <p:nvPr/>
            </p:nvSpPr>
            <p:spPr>
              <a:xfrm>
                <a:off x="3780596" y="3372760"/>
                <a:ext cx="3465329" cy="6510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600" b="1" dirty="0">
                    <a:solidFill>
                      <a:srgbClr val="3B67AE"/>
                    </a:solidFill>
                    <a:latin typeface="Calibri" panose="020F0502020204030204"/>
                  </a:rPr>
                  <a:t>Previsão de Produção de </a:t>
                </a:r>
                <a:r>
                  <a:rPr lang="pt-BR" sz="2000" b="1" dirty="0">
                    <a:solidFill>
                      <a:srgbClr val="3B67AE"/>
                    </a:solidFill>
                    <a:latin typeface="Calibri" panose="020F0502020204030204"/>
                  </a:rPr>
                  <a:t>Petróleo</a:t>
                </a:r>
                <a:r>
                  <a:rPr lang="pt-BR" sz="1600" b="1" dirty="0">
                    <a:solidFill>
                      <a:srgbClr val="3B67AE"/>
                    </a:solidFill>
                    <a:latin typeface="Calibri" panose="020F0502020204030204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400" dirty="0">
                    <a:solidFill>
                      <a:schemeClr val="bg2">
                        <a:lumMod val="50000"/>
                      </a:schemeClr>
                    </a:solidFill>
                  </a:rPr>
                  <a:t>(Milhões barris/dia)</a:t>
                </a:r>
              </a:p>
            </p:txBody>
          </p:sp>
          <p:sp>
            <p:nvSpPr>
              <p:cNvPr id="41" name="Forma Livre: Forma 5">
                <a:extLst>
                  <a:ext uri="{FF2B5EF4-FFF2-40B4-BE49-F238E27FC236}">
                    <a16:creationId xmlns:a16="http://schemas.microsoft.com/office/drawing/2014/main" id="{C83A24C6-3102-44C0-928E-1CA12EAB88F6}"/>
                  </a:ext>
                </a:extLst>
              </p:cNvPr>
              <p:cNvSpPr/>
              <p:nvPr/>
            </p:nvSpPr>
            <p:spPr>
              <a:xfrm>
                <a:off x="3875467" y="4145918"/>
                <a:ext cx="112327" cy="2736000"/>
              </a:xfrm>
              <a:custGeom>
                <a:avLst/>
                <a:gdLst>
                  <a:gd name="connsiteX0" fmla="*/ 0 w 113957"/>
                  <a:gd name="connsiteY0" fmla="*/ 0 h 3686852"/>
                  <a:gd name="connsiteX1" fmla="*/ 113957 w 113957"/>
                  <a:gd name="connsiteY1" fmla="*/ 0 h 3686852"/>
                  <a:gd name="connsiteX2" fmla="*/ 113957 w 113957"/>
                  <a:gd name="connsiteY2" fmla="*/ 3686853 h 3686852"/>
                  <a:gd name="connsiteX3" fmla="*/ 0 w 113957"/>
                  <a:gd name="connsiteY3" fmla="*/ 3686853 h 3686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957" h="3686852">
                    <a:moveTo>
                      <a:pt x="0" y="0"/>
                    </a:moveTo>
                    <a:lnTo>
                      <a:pt x="113957" y="0"/>
                    </a:lnTo>
                    <a:lnTo>
                      <a:pt x="113957" y="3686853"/>
                    </a:lnTo>
                    <a:lnTo>
                      <a:pt x="0" y="3686853"/>
                    </a:lnTo>
                    <a:close/>
                  </a:path>
                </a:pathLst>
              </a:custGeom>
              <a:solidFill>
                <a:srgbClr val="DDDDDD"/>
              </a:solidFill>
              <a:ln w="334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F63D545-9A36-4B86-8448-411B68613124}"/>
                  </a:ext>
                </a:extLst>
              </p:cNvPr>
              <p:cNvSpPr txBox="1"/>
              <p:nvPr/>
            </p:nvSpPr>
            <p:spPr>
              <a:xfrm>
                <a:off x="4276290" y="6790245"/>
                <a:ext cx="812414" cy="390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2021*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69D9B08-64D7-4888-B4C8-E5A527B793DE}"/>
                  </a:ext>
                </a:extLst>
              </p:cNvPr>
              <p:cNvSpPr txBox="1"/>
              <p:nvPr/>
            </p:nvSpPr>
            <p:spPr>
              <a:xfrm>
                <a:off x="6115078" y="6792814"/>
                <a:ext cx="690349" cy="390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2031</a:t>
                </a:r>
              </a:p>
            </p:txBody>
          </p:sp>
        </p:grp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30124825-1CE1-42A7-A364-9EA2CEE3C2AA}"/>
              </a:ext>
            </a:extLst>
          </p:cNvPr>
          <p:cNvGrpSpPr/>
          <p:nvPr/>
        </p:nvGrpSpPr>
        <p:grpSpPr>
          <a:xfrm>
            <a:off x="5716991" y="2070442"/>
            <a:ext cx="3568534" cy="3996834"/>
            <a:chOff x="5666650" y="94202"/>
            <a:chExt cx="4135134" cy="4631439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0D095B-59B7-45EA-B0E1-B3A26028B79F}"/>
                </a:ext>
              </a:extLst>
            </p:cNvPr>
            <p:cNvSpPr txBox="1"/>
            <p:nvPr/>
          </p:nvSpPr>
          <p:spPr>
            <a:xfrm>
              <a:off x="6628713" y="4286064"/>
              <a:ext cx="890125" cy="427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2021*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0D5D20A-7C20-4885-B79E-55B9A73EF03B}"/>
                </a:ext>
              </a:extLst>
            </p:cNvPr>
            <p:cNvSpPr txBox="1"/>
            <p:nvPr/>
          </p:nvSpPr>
          <p:spPr>
            <a:xfrm>
              <a:off x="8564547" y="4297668"/>
              <a:ext cx="756383" cy="427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2031</a:t>
              </a:r>
            </a:p>
          </p:txBody>
        </p: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7C746590-B41E-443D-86BA-9782E083CADD}"/>
                </a:ext>
              </a:extLst>
            </p:cNvPr>
            <p:cNvGrpSpPr/>
            <p:nvPr/>
          </p:nvGrpSpPr>
          <p:grpSpPr>
            <a:xfrm>
              <a:off x="5666650" y="94202"/>
              <a:ext cx="4135134" cy="4264031"/>
              <a:chOff x="5666650" y="94202"/>
              <a:chExt cx="4135134" cy="4264031"/>
            </a:xfrm>
          </p:grpSpPr>
          <p:sp>
            <p:nvSpPr>
              <p:cNvPr id="52" name="Forma Livre: Forma 5">
                <a:extLst>
                  <a:ext uri="{FF2B5EF4-FFF2-40B4-BE49-F238E27FC236}">
                    <a16:creationId xmlns:a16="http://schemas.microsoft.com/office/drawing/2014/main" id="{A6B8D287-1F86-4D50-B512-F2E1A49FED93}"/>
                  </a:ext>
                </a:extLst>
              </p:cNvPr>
              <p:cNvSpPr/>
              <p:nvPr/>
            </p:nvSpPr>
            <p:spPr>
              <a:xfrm>
                <a:off x="5666650" y="830233"/>
                <a:ext cx="112327" cy="3528000"/>
              </a:xfrm>
              <a:custGeom>
                <a:avLst/>
                <a:gdLst>
                  <a:gd name="connsiteX0" fmla="*/ 0 w 113957"/>
                  <a:gd name="connsiteY0" fmla="*/ 0 h 3686852"/>
                  <a:gd name="connsiteX1" fmla="*/ 113957 w 113957"/>
                  <a:gd name="connsiteY1" fmla="*/ 0 h 3686852"/>
                  <a:gd name="connsiteX2" fmla="*/ 113957 w 113957"/>
                  <a:gd name="connsiteY2" fmla="*/ 3686853 h 3686852"/>
                  <a:gd name="connsiteX3" fmla="*/ 0 w 113957"/>
                  <a:gd name="connsiteY3" fmla="*/ 3686853 h 3686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957" h="3686852">
                    <a:moveTo>
                      <a:pt x="0" y="0"/>
                    </a:moveTo>
                    <a:lnTo>
                      <a:pt x="113957" y="0"/>
                    </a:lnTo>
                    <a:lnTo>
                      <a:pt x="113957" y="3686853"/>
                    </a:lnTo>
                    <a:lnTo>
                      <a:pt x="0" y="3686853"/>
                    </a:lnTo>
                    <a:close/>
                  </a:path>
                </a:pathLst>
              </a:custGeom>
              <a:solidFill>
                <a:srgbClr val="DDDDDD"/>
              </a:solidFill>
              <a:ln w="334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grpSp>
            <p:nvGrpSpPr>
              <p:cNvPr id="20" name="Agrupar 19">
                <a:extLst>
                  <a:ext uri="{FF2B5EF4-FFF2-40B4-BE49-F238E27FC236}">
                    <a16:creationId xmlns:a16="http://schemas.microsoft.com/office/drawing/2014/main" id="{8C620382-D685-4686-B1C0-75FBBABD4CD0}"/>
                  </a:ext>
                </a:extLst>
              </p:cNvPr>
              <p:cNvGrpSpPr/>
              <p:nvPr/>
            </p:nvGrpSpPr>
            <p:grpSpPr>
              <a:xfrm>
                <a:off x="5666650" y="94202"/>
                <a:ext cx="4135134" cy="4260608"/>
                <a:chOff x="5666650" y="94202"/>
                <a:chExt cx="4135134" cy="4260608"/>
              </a:xfrm>
            </p:grpSpPr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EC9883A5-1EB6-4465-956F-5348497996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b="4427"/>
                <a:stretch/>
              </p:blipFill>
              <p:spPr>
                <a:xfrm>
                  <a:off x="6494765" y="908881"/>
                  <a:ext cx="2922412" cy="3445929"/>
                </a:xfrm>
                <a:prstGeom prst="rect">
                  <a:avLst/>
                </a:prstGeom>
              </p:spPr>
            </p:pic>
            <p:sp>
              <p:nvSpPr>
                <p:cNvPr id="55" name="Freeform 13">
                  <a:extLst>
                    <a:ext uri="{FF2B5EF4-FFF2-40B4-BE49-F238E27FC236}">
                      <a16:creationId xmlns:a16="http://schemas.microsoft.com/office/drawing/2014/main" id="{1A25E881-BD2F-4E00-A6A2-0E83D560360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rot="15765643" flipV="1">
                  <a:off x="7169955" y="921317"/>
                  <a:ext cx="1263757" cy="1656293"/>
                </a:xfrm>
                <a:custGeom>
                  <a:avLst/>
                  <a:gdLst>
                    <a:gd name="connsiteX0" fmla="*/ 9576 w 10013"/>
                    <a:gd name="connsiteY0" fmla="*/ 0 h 10000"/>
                    <a:gd name="connsiteX1" fmla="*/ 9782 w 10013"/>
                    <a:gd name="connsiteY1" fmla="*/ 1380 h 10000"/>
                    <a:gd name="connsiteX2" fmla="*/ 9916 w 10013"/>
                    <a:gd name="connsiteY2" fmla="*/ 2599 h 10000"/>
                    <a:gd name="connsiteX3" fmla="*/ 9992 w 10013"/>
                    <a:gd name="connsiteY3" fmla="*/ 3491 h 10000"/>
                    <a:gd name="connsiteX4" fmla="*/ 10013 w 10013"/>
                    <a:gd name="connsiteY4" fmla="*/ 3874 h 10000"/>
                    <a:gd name="connsiteX5" fmla="*/ 9324 w 10013"/>
                    <a:gd name="connsiteY5" fmla="*/ 3632 h 10000"/>
                    <a:gd name="connsiteX6" fmla="*/ 8626 w 10013"/>
                    <a:gd name="connsiteY6" fmla="*/ 5018 h 10000"/>
                    <a:gd name="connsiteX7" fmla="*/ 6911 w 10013"/>
                    <a:gd name="connsiteY7" fmla="*/ 7355 h 10000"/>
                    <a:gd name="connsiteX8" fmla="*/ 4242 w 10013"/>
                    <a:gd name="connsiteY8" fmla="*/ 9340 h 10000"/>
                    <a:gd name="connsiteX9" fmla="*/ 837 w 10013"/>
                    <a:gd name="connsiteY9" fmla="*/ 9773 h 10000"/>
                    <a:gd name="connsiteX10" fmla="*/ 635 w 10013"/>
                    <a:gd name="connsiteY10" fmla="*/ 9728 h 10000"/>
                    <a:gd name="connsiteX11" fmla="*/ 429 w 10013"/>
                    <a:gd name="connsiteY11" fmla="*/ 9683 h 10000"/>
                    <a:gd name="connsiteX12" fmla="*/ 219 w 10013"/>
                    <a:gd name="connsiteY12" fmla="*/ 9622 h 10000"/>
                    <a:gd name="connsiteX13" fmla="*/ 13 w 10013"/>
                    <a:gd name="connsiteY13" fmla="*/ 9562 h 10000"/>
                    <a:gd name="connsiteX14" fmla="*/ 143 w 10013"/>
                    <a:gd name="connsiteY14" fmla="*/ 9597 h 10000"/>
                    <a:gd name="connsiteX15" fmla="*/ 219 w 10013"/>
                    <a:gd name="connsiteY15" fmla="*/ 9612 h 10000"/>
                    <a:gd name="connsiteX16" fmla="*/ 303 w 10013"/>
                    <a:gd name="connsiteY16" fmla="*/ 9627 h 10000"/>
                    <a:gd name="connsiteX17" fmla="*/ 1648 w 10013"/>
                    <a:gd name="connsiteY17" fmla="*/ 9647 h 10000"/>
                    <a:gd name="connsiteX18" fmla="*/ 3611 w 10013"/>
                    <a:gd name="connsiteY18" fmla="*/ 8982 h 10000"/>
                    <a:gd name="connsiteX19" fmla="*/ 5852 w 10013"/>
                    <a:gd name="connsiteY19" fmla="*/ 7008 h 10000"/>
                    <a:gd name="connsiteX20" fmla="*/ 7899 w 10013"/>
                    <a:gd name="connsiteY20" fmla="*/ 3134 h 10000"/>
                    <a:gd name="connsiteX21" fmla="*/ 7214 w 10013"/>
                    <a:gd name="connsiteY21" fmla="*/ 2892 h 10000"/>
                    <a:gd name="connsiteX22" fmla="*/ 7470 w 10013"/>
                    <a:gd name="connsiteY22" fmla="*/ 2630 h 10000"/>
                    <a:gd name="connsiteX23" fmla="*/ 8042 w 10013"/>
                    <a:gd name="connsiteY23" fmla="*/ 2005 h 10000"/>
                    <a:gd name="connsiteX24" fmla="*/ 8794 w 10013"/>
                    <a:gd name="connsiteY24" fmla="*/ 1098 h 10000"/>
                    <a:gd name="connsiteX25" fmla="*/ 9576 w 10013"/>
                    <a:gd name="connsiteY25" fmla="*/ 0 h 10000"/>
                    <a:gd name="connsiteX0" fmla="*/ 9433 w 9870"/>
                    <a:gd name="connsiteY0" fmla="*/ 0 h 10000"/>
                    <a:gd name="connsiteX1" fmla="*/ 9639 w 9870"/>
                    <a:gd name="connsiteY1" fmla="*/ 1380 h 10000"/>
                    <a:gd name="connsiteX2" fmla="*/ 9773 w 9870"/>
                    <a:gd name="connsiteY2" fmla="*/ 2599 h 10000"/>
                    <a:gd name="connsiteX3" fmla="*/ 9849 w 9870"/>
                    <a:gd name="connsiteY3" fmla="*/ 3491 h 10000"/>
                    <a:gd name="connsiteX4" fmla="*/ 9870 w 9870"/>
                    <a:gd name="connsiteY4" fmla="*/ 3874 h 10000"/>
                    <a:gd name="connsiteX5" fmla="*/ 9181 w 9870"/>
                    <a:gd name="connsiteY5" fmla="*/ 3632 h 10000"/>
                    <a:gd name="connsiteX6" fmla="*/ 8483 w 9870"/>
                    <a:gd name="connsiteY6" fmla="*/ 5018 h 10000"/>
                    <a:gd name="connsiteX7" fmla="*/ 6768 w 9870"/>
                    <a:gd name="connsiteY7" fmla="*/ 7355 h 10000"/>
                    <a:gd name="connsiteX8" fmla="*/ 4099 w 9870"/>
                    <a:gd name="connsiteY8" fmla="*/ 9340 h 10000"/>
                    <a:gd name="connsiteX9" fmla="*/ 694 w 9870"/>
                    <a:gd name="connsiteY9" fmla="*/ 9773 h 10000"/>
                    <a:gd name="connsiteX10" fmla="*/ 492 w 9870"/>
                    <a:gd name="connsiteY10" fmla="*/ 9728 h 10000"/>
                    <a:gd name="connsiteX11" fmla="*/ 286 w 9870"/>
                    <a:gd name="connsiteY11" fmla="*/ 9683 h 10000"/>
                    <a:gd name="connsiteX12" fmla="*/ 76 w 9870"/>
                    <a:gd name="connsiteY12" fmla="*/ 9622 h 10000"/>
                    <a:gd name="connsiteX13" fmla="*/ 0 w 9870"/>
                    <a:gd name="connsiteY13" fmla="*/ 9597 h 10000"/>
                    <a:gd name="connsiteX14" fmla="*/ 76 w 9870"/>
                    <a:gd name="connsiteY14" fmla="*/ 9612 h 10000"/>
                    <a:gd name="connsiteX15" fmla="*/ 160 w 9870"/>
                    <a:gd name="connsiteY15" fmla="*/ 9627 h 10000"/>
                    <a:gd name="connsiteX16" fmla="*/ 1505 w 9870"/>
                    <a:gd name="connsiteY16" fmla="*/ 9647 h 10000"/>
                    <a:gd name="connsiteX17" fmla="*/ 3468 w 9870"/>
                    <a:gd name="connsiteY17" fmla="*/ 8982 h 10000"/>
                    <a:gd name="connsiteX18" fmla="*/ 5709 w 9870"/>
                    <a:gd name="connsiteY18" fmla="*/ 7008 h 10000"/>
                    <a:gd name="connsiteX19" fmla="*/ 7756 w 9870"/>
                    <a:gd name="connsiteY19" fmla="*/ 3134 h 10000"/>
                    <a:gd name="connsiteX20" fmla="*/ 7071 w 9870"/>
                    <a:gd name="connsiteY20" fmla="*/ 2892 h 10000"/>
                    <a:gd name="connsiteX21" fmla="*/ 7327 w 9870"/>
                    <a:gd name="connsiteY21" fmla="*/ 2630 h 10000"/>
                    <a:gd name="connsiteX22" fmla="*/ 7899 w 9870"/>
                    <a:gd name="connsiteY22" fmla="*/ 2005 h 10000"/>
                    <a:gd name="connsiteX23" fmla="*/ 8651 w 9870"/>
                    <a:gd name="connsiteY23" fmla="*/ 1098 h 10000"/>
                    <a:gd name="connsiteX24" fmla="*/ 9433 w 9870"/>
                    <a:gd name="connsiteY2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870" h="10000">
                      <a:moveTo>
                        <a:pt x="9433" y="0"/>
                      </a:moveTo>
                      <a:cubicBezTo>
                        <a:pt x="9517" y="469"/>
                        <a:pt x="9584" y="937"/>
                        <a:pt x="9639" y="1380"/>
                      </a:cubicBezTo>
                      <a:cubicBezTo>
                        <a:pt x="9698" y="1824"/>
                        <a:pt x="9740" y="2237"/>
                        <a:pt x="9773" y="2599"/>
                      </a:cubicBezTo>
                      <a:cubicBezTo>
                        <a:pt x="9807" y="2962"/>
                        <a:pt x="9832" y="3270"/>
                        <a:pt x="9849" y="3491"/>
                      </a:cubicBezTo>
                      <a:cubicBezTo>
                        <a:pt x="9862" y="3713"/>
                        <a:pt x="9870" y="3849"/>
                        <a:pt x="9870" y="3874"/>
                      </a:cubicBezTo>
                      <a:lnTo>
                        <a:pt x="9181" y="3632"/>
                      </a:lnTo>
                      <a:cubicBezTo>
                        <a:pt x="9113" y="3793"/>
                        <a:pt x="8886" y="4322"/>
                        <a:pt x="8483" y="5018"/>
                      </a:cubicBezTo>
                      <a:cubicBezTo>
                        <a:pt x="8084" y="5708"/>
                        <a:pt x="7512" y="6554"/>
                        <a:pt x="6768" y="7355"/>
                      </a:cubicBezTo>
                      <a:cubicBezTo>
                        <a:pt x="6036" y="8146"/>
                        <a:pt x="5141" y="8872"/>
                        <a:pt x="4099" y="9340"/>
                      </a:cubicBezTo>
                      <a:cubicBezTo>
                        <a:pt x="3086" y="9798"/>
                        <a:pt x="1942" y="10000"/>
                        <a:pt x="694" y="9773"/>
                      </a:cubicBezTo>
                      <a:lnTo>
                        <a:pt x="492" y="9728"/>
                      </a:lnTo>
                      <a:lnTo>
                        <a:pt x="286" y="9683"/>
                      </a:lnTo>
                      <a:lnTo>
                        <a:pt x="76" y="9622"/>
                      </a:lnTo>
                      <a:lnTo>
                        <a:pt x="0" y="9597"/>
                      </a:lnTo>
                      <a:cubicBezTo>
                        <a:pt x="34" y="9605"/>
                        <a:pt x="51" y="9607"/>
                        <a:pt x="76" y="9612"/>
                      </a:cubicBezTo>
                      <a:cubicBezTo>
                        <a:pt x="101" y="9617"/>
                        <a:pt x="131" y="9622"/>
                        <a:pt x="160" y="9627"/>
                      </a:cubicBezTo>
                      <a:cubicBezTo>
                        <a:pt x="479" y="9688"/>
                        <a:pt x="946" y="9723"/>
                        <a:pt x="1505" y="9647"/>
                      </a:cubicBezTo>
                      <a:cubicBezTo>
                        <a:pt x="2081" y="9572"/>
                        <a:pt x="2754" y="9385"/>
                        <a:pt x="3468" y="8982"/>
                      </a:cubicBezTo>
                      <a:cubicBezTo>
                        <a:pt x="4200" y="8574"/>
                        <a:pt x="4969" y="7945"/>
                        <a:pt x="5709" y="7008"/>
                      </a:cubicBezTo>
                      <a:cubicBezTo>
                        <a:pt x="6457" y="6050"/>
                        <a:pt x="7167" y="4786"/>
                        <a:pt x="7756" y="3134"/>
                      </a:cubicBezTo>
                      <a:lnTo>
                        <a:pt x="7071" y="2892"/>
                      </a:lnTo>
                      <a:cubicBezTo>
                        <a:pt x="7087" y="2877"/>
                        <a:pt x="7180" y="2786"/>
                        <a:pt x="7327" y="2630"/>
                      </a:cubicBezTo>
                      <a:cubicBezTo>
                        <a:pt x="7474" y="2479"/>
                        <a:pt x="7672" y="2262"/>
                        <a:pt x="7899" y="2005"/>
                      </a:cubicBezTo>
                      <a:cubicBezTo>
                        <a:pt x="8130" y="1743"/>
                        <a:pt x="8386" y="1436"/>
                        <a:pt x="8651" y="1098"/>
                      </a:cubicBezTo>
                      <a:cubicBezTo>
                        <a:pt x="8916" y="756"/>
                        <a:pt x="9185" y="388"/>
                        <a:pt x="9433" y="0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 w="9525">
                  <a:noFill/>
                  <a:round/>
                  <a:headEnd/>
                  <a:tailEnd/>
                </a:ln>
                <a:effectLst/>
                <a:scene3d>
                  <a:camera prst="orthographicFront"/>
                  <a:lightRig rig="threePt" dir="t">
                    <a:rot lat="0" lon="0" rev="19800000"/>
                  </a:lightRig>
                </a:scene3d>
                <a:sp3d extrusionH="635000">
                  <a:bevelB w="50800" h="50800" prst="angle"/>
                </a:sp3d>
              </p:spPr>
              <p:txBody>
                <a:bodyPr vert="horz" wrap="square" lIns="91422" tIns="45718" rIns="91422" bIns="45718" numCol="1" anchor="t" anchorCtr="0" compatLnSpc="1">
                  <a:prstTxWarp prst="textNoShape">
                    <a:avLst/>
                  </a:prstTxWarp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-190462" algn="l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rgbClr val="80808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CaixaDeTexto 2">
                  <a:extLst>
                    <a:ext uri="{FF2B5EF4-FFF2-40B4-BE49-F238E27FC236}">
                      <a16:creationId xmlns:a16="http://schemas.microsoft.com/office/drawing/2014/main" id="{C5AE41C5-E5BD-45DC-8668-F1063504A2D4}"/>
                    </a:ext>
                  </a:extLst>
                </p:cNvPr>
                <p:cNvSpPr txBox="1"/>
                <p:nvPr/>
              </p:nvSpPr>
              <p:spPr>
                <a:xfrm>
                  <a:off x="5855781" y="868356"/>
                  <a:ext cx="2026833" cy="550165"/>
                </a:xfrm>
                <a:prstGeom prst="rect">
                  <a:avLst/>
                </a:prstGeom>
              </p:spPr>
              <p:txBody>
                <a:bodyPr wrap="squar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pt-BR" sz="3600" b="1" dirty="0">
                      <a:solidFill>
                        <a:srgbClr val="00B0F0"/>
                      </a:solidFill>
                    </a:rPr>
                    <a:t>+ 115%</a:t>
                  </a:r>
                </a:p>
                <a:p>
                  <a:r>
                    <a:rPr lang="pt-BR" sz="1800" dirty="0">
                      <a:solidFill>
                        <a:srgbClr val="00B0F0"/>
                      </a:solidFill>
                    </a:rPr>
                    <a:t>(7,9% a.a)</a:t>
                  </a:r>
                </a:p>
              </p:txBody>
            </p:sp>
            <p:sp>
              <p:nvSpPr>
                <p:cNvPr id="57" name="Retângulo 41">
                  <a:extLst>
                    <a:ext uri="{FF2B5EF4-FFF2-40B4-BE49-F238E27FC236}">
                      <a16:creationId xmlns:a16="http://schemas.microsoft.com/office/drawing/2014/main" id="{E8EA41CB-129F-4841-9F11-ECA7DB717E34}"/>
                    </a:ext>
                  </a:extLst>
                </p:cNvPr>
                <p:cNvSpPr/>
                <p:nvPr/>
              </p:nvSpPr>
              <p:spPr>
                <a:xfrm>
                  <a:off x="5666650" y="94202"/>
                  <a:ext cx="4135134" cy="71328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pt-BR" sz="1600" b="1" dirty="0">
                      <a:solidFill>
                        <a:srgbClr val="00B0F0"/>
                      </a:solidFill>
                      <a:latin typeface="Calibri" panose="020F0502020204030204"/>
                    </a:rPr>
                    <a:t>Previsão de Produção de </a:t>
                  </a:r>
                  <a:r>
                    <a:rPr lang="pt-BR" sz="2000" b="1" dirty="0">
                      <a:solidFill>
                        <a:srgbClr val="00B0F0"/>
                      </a:solidFill>
                      <a:latin typeface="Calibri" panose="020F0502020204030204"/>
                    </a:rPr>
                    <a:t>Gás Natural</a:t>
                  </a:r>
                  <a:endParaRPr lang="pt-BR" sz="1600" b="1" dirty="0">
                    <a:solidFill>
                      <a:srgbClr val="00B0F0"/>
                    </a:solidFill>
                    <a:latin typeface="Calibri" panose="020F0502020204030204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pt-BR" sz="1400" dirty="0">
                      <a:solidFill>
                        <a:schemeClr val="bg2">
                          <a:lumMod val="50000"/>
                        </a:schemeClr>
                      </a:solidFill>
                    </a:rPr>
                    <a:t>(Milhões m</a:t>
                  </a:r>
                  <a:r>
                    <a:rPr lang="pt-BR" sz="1400" baseline="30000" dirty="0">
                      <a:solidFill>
                        <a:schemeClr val="bg2">
                          <a:lumMod val="50000"/>
                        </a:schemeClr>
                      </a:solidFill>
                    </a:rPr>
                    <a:t>3</a:t>
                  </a:r>
                  <a:r>
                    <a:rPr lang="pt-BR" sz="1400" dirty="0">
                      <a:solidFill>
                        <a:schemeClr val="bg2">
                          <a:lumMod val="50000"/>
                        </a:schemeClr>
                      </a:solidFill>
                    </a:rPr>
                    <a:t>/dia)</a:t>
                  </a:r>
                </a:p>
              </p:txBody>
            </p:sp>
          </p:grpSp>
          <p:sp>
            <p:nvSpPr>
              <p:cNvPr id="51" name="Forma Livre: Forma 4">
                <a:extLst>
                  <a:ext uri="{FF2B5EF4-FFF2-40B4-BE49-F238E27FC236}">
                    <a16:creationId xmlns:a16="http://schemas.microsoft.com/office/drawing/2014/main" id="{E095C885-008B-4E88-893B-CFB616368D18}"/>
                  </a:ext>
                </a:extLst>
              </p:cNvPr>
              <p:cNvSpPr/>
              <p:nvPr/>
            </p:nvSpPr>
            <p:spPr>
              <a:xfrm>
                <a:off x="5696911" y="4240528"/>
                <a:ext cx="3577968" cy="114282"/>
              </a:xfrm>
              <a:custGeom>
                <a:avLst/>
                <a:gdLst>
                  <a:gd name="connsiteX0" fmla="*/ 0 w 3629873"/>
                  <a:gd name="connsiteY0" fmla="*/ 0 h 113957"/>
                  <a:gd name="connsiteX1" fmla="*/ 3629874 w 3629873"/>
                  <a:gd name="connsiteY1" fmla="*/ 0 h 113957"/>
                  <a:gd name="connsiteX2" fmla="*/ 3629874 w 3629873"/>
                  <a:gd name="connsiteY2" fmla="*/ 113957 h 113957"/>
                  <a:gd name="connsiteX3" fmla="*/ 0 w 3629873"/>
                  <a:gd name="connsiteY3" fmla="*/ 113957 h 11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9873" h="113957">
                    <a:moveTo>
                      <a:pt x="0" y="0"/>
                    </a:moveTo>
                    <a:lnTo>
                      <a:pt x="3629874" y="0"/>
                    </a:lnTo>
                    <a:lnTo>
                      <a:pt x="3629874" y="113957"/>
                    </a:lnTo>
                    <a:lnTo>
                      <a:pt x="0" y="113957"/>
                    </a:lnTo>
                    <a:close/>
                  </a:path>
                </a:pathLst>
              </a:custGeom>
              <a:solidFill>
                <a:srgbClr val="DDDDDD"/>
              </a:solidFill>
              <a:ln w="334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3B6B7FEF-17F3-4DE9-AEBF-1E8AAB3255CA}"/>
              </a:ext>
            </a:extLst>
          </p:cNvPr>
          <p:cNvGrpSpPr/>
          <p:nvPr/>
        </p:nvGrpSpPr>
        <p:grpSpPr>
          <a:xfrm>
            <a:off x="1892906" y="1066802"/>
            <a:ext cx="3987301" cy="830998"/>
            <a:chOff x="2166337" y="1567123"/>
            <a:chExt cx="3584195" cy="1273674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E11D95A-39CE-43F0-AA99-42F5F6719890}"/>
                </a:ext>
              </a:extLst>
            </p:cNvPr>
            <p:cNvSpPr txBox="1"/>
            <p:nvPr/>
          </p:nvSpPr>
          <p:spPr>
            <a:xfrm>
              <a:off x="2166337" y="1567123"/>
              <a:ext cx="817093" cy="1273674"/>
            </a:xfrm>
            <a:prstGeom prst="rect">
              <a:avLst/>
            </a:prstGeom>
            <a:solidFill>
              <a:srgbClr val="4472C4"/>
            </a:solidFill>
          </p:spPr>
          <p:txBody>
            <a:bodyPr wrap="square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pt-BR" sz="4800" b="1" spc="-150" dirty="0">
                  <a:solidFill>
                    <a:schemeClr val="bg1"/>
                  </a:solidFill>
                </a:rPr>
                <a:t>5°</a:t>
              </a:r>
              <a:endParaRPr lang="pt-BR" sz="5400" b="1" spc="-150" dirty="0">
                <a:solidFill>
                  <a:schemeClr val="bg1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3A7811E-D523-41A4-A0D4-7511B44F775D}"/>
                </a:ext>
              </a:extLst>
            </p:cNvPr>
            <p:cNvSpPr/>
            <p:nvPr/>
          </p:nvSpPr>
          <p:spPr>
            <a:xfrm>
              <a:off x="2983430" y="1569555"/>
              <a:ext cx="2639497" cy="12712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2A85D64-D8C3-4B45-A862-2F9EB7932855}"/>
                </a:ext>
              </a:extLst>
            </p:cNvPr>
            <p:cNvSpPr txBox="1"/>
            <p:nvPr/>
          </p:nvSpPr>
          <p:spPr>
            <a:xfrm>
              <a:off x="3135788" y="1623454"/>
              <a:ext cx="2614744" cy="1037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Maior Produtor Mundial </a:t>
              </a:r>
            </a:p>
            <a:p>
              <a:r>
                <a:rPr lang="pt-BR" b="1" dirty="0"/>
                <a:t>de </a:t>
              </a:r>
              <a:r>
                <a:rPr lang="pt-BR" sz="2000" b="1" dirty="0"/>
                <a:t>Petróleo</a:t>
              </a:r>
              <a:endParaRPr lang="pt-BR" b="1" dirty="0"/>
            </a:p>
          </p:txBody>
        </p:sp>
      </p:grpSp>
      <p:sp>
        <p:nvSpPr>
          <p:cNvPr id="45" name="Google Shape;484;p36">
            <a:extLst>
              <a:ext uri="{FF2B5EF4-FFF2-40B4-BE49-F238E27FC236}">
                <a16:creationId xmlns:a16="http://schemas.microsoft.com/office/drawing/2014/main" id="{48EF204E-70A3-44C9-B083-8A7CC8E3E3D2}"/>
              </a:ext>
            </a:extLst>
          </p:cNvPr>
          <p:cNvSpPr txBox="1"/>
          <p:nvPr/>
        </p:nvSpPr>
        <p:spPr>
          <a:xfrm>
            <a:off x="224286" y="133615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PLANEJAMENTO DECENAL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PDE 2031</a:t>
            </a:r>
          </a:p>
        </p:txBody>
      </p:sp>
      <p:pic>
        <p:nvPicPr>
          <p:cNvPr id="27" name="Gráfico 26">
            <a:extLst>
              <a:ext uri="{FF2B5EF4-FFF2-40B4-BE49-F238E27FC236}">
                <a16:creationId xmlns:a16="http://schemas.microsoft.com/office/drawing/2014/main" id="{60416939-EB5A-4DF3-AD04-AD12AE79BD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3148" y="848937"/>
            <a:ext cx="1078482" cy="16592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58454" y="4291377"/>
            <a:ext cx="699008" cy="247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3,1</a:t>
            </a:r>
          </a:p>
        </p:txBody>
      </p:sp>
      <p:sp>
        <p:nvSpPr>
          <p:cNvPr id="76" name="Rectangle 75"/>
          <p:cNvSpPr/>
          <p:nvPr/>
        </p:nvSpPr>
        <p:spPr>
          <a:xfrm>
            <a:off x="6431637" y="4198285"/>
            <a:ext cx="767702" cy="247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35DC4A-B6B4-2238-C9F7-FEEE375D64B6}"/>
              </a:ext>
            </a:extLst>
          </p:cNvPr>
          <p:cNvSpPr txBox="1"/>
          <p:nvPr/>
        </p:nvSpPr>
        <p:spPr>
          <a:xfrm>
            <a:off x="4524631" y="3290877"/>
            <a:ext cx="51007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000" b="1" dirty="0"/>
              <a:t>5,2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6E1EB3F-BF6E-9F95-32B6-98A34CAD2048}"/>
              </a:ext>
            </a:extLst>
          </p:cNvPr>
          <p:cNvSpPr/>
          <p:nvPr/>
        </p:nvSpPr>
        <p:spPr>
          <a:xfrm>
            <a:off x="8135518" y="2799511"/>
            <a:ext cx="767702" cy="247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277</a:t>
            </a:r>
          </a:p>
        </p:txBody>
      </p:sp>
      <p:sp>
        <p:nvSpPr>
          <p:cNvPr id="35" name="Google Shape;436;p7">
            <a:extLst>
              <a:ext uri="{FF2B5EF4-FFF2-40B4-BE49-F238E27FC236}">
                <a16:creationId xmlns:a16="http://schemas.microsoft.com/office/drawing/2014/main" id="{989E3803-A5EF-96FC-3454-46649CF07B2E}"/>
              </a:ext>
            </a:extLst>
          </p:cNvPr>
          <p:cNvSpPr txBox="1"/>
          <p:nvPr/>
        </p:nvSpPr>
        <p:spPr>
          <a:xfrm>
            <a:off x="78617" y="5876761"/>
            <a:ext cx="1230089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Calibri"/>
              <a:buNone/>
            </a:pPr>
            <a:r>
              <a:rPr lang="pt-BR" sz="1000" b="0" i="1" u="none" strike="noStrike" cap="none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Fonte: PDE 2031.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0464F-CDB6-B288-D493-FE55AFBB0123}"/>
              </a:ext>
            </a:extLst>
          </p:cNvPr>
          <p:cNvSpPr txBox="1"/>
          <p:nvPr/>
        </p:nvSpPr>
        <p:spPr>
          <a:xfrm>
            <a:off x="8870558" y="5900594"/>
            <a:ext cx="12843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i="1" dirty="0"/>
              <a:t>*valores estimados</a:t>
            </a:r>
          </a:p>
        </p:txBody>
      </p:sp>
    </p:spTree>
    <p:extLst>
      <p:ext uri="{BB962C8B-B14F-4D97-AF65-F5344CB8AC3E}">
        <p14:creationId xmlns:p14="http://schemas.microsoft.com/office/powerpoint/2010/main" val="1537874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3">
            <a:extLst>
              <a:ext uri="{FF2B5EF4-FFF2-40B4-BE49-F238E27FC236}">
                <a16:creationId xmlns:a16="http://schemas.microsoft.com/office/drawing/2014/main" id="{31B4BCA1-6EAC-4B54-B660-4A40EB1A920A}"/>
              </a:ext>
            </a:extLst>
          </p:cNvPr>
          <p:cNvSpPr txBox="1">
            <a:spLocks/>
          </p:cNvSpPr>
          <p:nvPr/>
        </p:nvSpPr>
        <p:spPr>
          <a:xfrm>
            <a:off x="426967" y="3107996"/>
            <a:ext cx="3322073" cy="642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3600" b="1" dirty="0">
                <a:solidFill>
                  <a:srgbClr val="58595B"/>
                </a:solidFill>
                <a:latin typeface="Calibri"/>
                <a:cs typeface="Calibri"/>
              </a:rPr>
              <a:t>PRINCIPAIS PAUTAS ATUAIS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3AC108F-5CA8-BB68-D39C-11AE288EC7AB}"/>
              </a:ext>
            </a:extLst>
          </p:cNvPr>
          <p:cNvSpPr txBox="1"/>
          <p:nvPr/>
        </p:nvSpPr>
        <p:spPr>
          <a:xfrm>
            <a:off x="7778495" y="906527"/>
            <a:ext cx="412987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7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28906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82E0B7F8-68E1-4619-A2E6-461890CA76EB}"/>
              </a:ext>
            </a:extLst>
          </p:cNvPr>
          <p:cNvSpPr/>
          <p:nvPr/>
        </p:nvSpPr>
        <p:spPr>
          <a:xfrm>
            <a:off x="0" y="1509398"/>
            <a:ext cx="12098215" cy="2914519"/>
          </a:xfrm>
          <a:prstGeom prst="rightArrow">
            <a:avLst>
              <a:gd name="adj1" fmla="val 50000"/>
              <a:gd name="adj2" fmla="val 54131"/>
            </a:avLst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7DBD3A-66C0-47B9-A179-C8237237F8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6821" t="18584" r="68808" b="21591"/>
          <a:stretch/>
        </p:blipFill>
        <p:spPr>
          <a:xfrm>
            <a:off x="6742136" y="3270969"/>
            <a:ext cx="1689453" cy="2123633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695" y="3251705"/>
            <a:ext cx="1801621" cy="2142897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781" y="1470137"/>
            <a:ext cx="2808138" cy="1227353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Google Shape;484;p36">
            <a:extLst>
              <a:ext uri="{FF2B5EF4-FFF2-40B4-BE49-F238E27FC236}">
                <a16:creationId xmlns:a16="http://schemas.microsoft.com/office/drawing/2014/main" id="{A80CE6E7-8397-4537-B84D-E08AFFC6BF12}"/>
              </a:ext>
            </a:extLst>
          </p:cNvPr>
          <p:cNvSpPr txBox="1"/>
          <p:nvPr/>
        </p:nvSpPr>
        <p:spPr>
          <a:xfrm>
            <a:off x="391885" y="136919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PRINCIPAIS POLÍTICAS EM DESENVOLVIMENTO</a:t>
            </a:r>
          </a:p>
        </p:txBody>
      </p:sp>
      <p:pic>
        <p:nvPicPr>
          <p:cNvPr id="4" name="Imagem 3" descr="Desenho de cachorro com a língua de fora&#10;&#10;Descrição gerada automaticamente com confiança média">
            <a:extLst>
              <a:ext uri="{FF2B5EF4-FFF2-40B4-BE49-F238E27FC236}">
                <a16:creationId xmlns:a16="http://schemas.microsoft.com/office/drawing/2014/main" id="{81D9B620-96A5-4F30-9E87-3033C57F1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92" y="1449967"/>
            <a:ext cx="2887572" cy="1207722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7238"/>
          <a:stretch/>
        </p:blipFill>
        <p:spPr>
          <a:xfrm>
            <a:off x="4458425" y="3270969"/>
            <a:ext cx="2132603" cy="2142896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897" y="3270969"/>
            <a:ext cx="2079690" cy="2142896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11BC6FD-DFF4-4114-9533-49FDF65121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597" y="1479951"/>
            <a:ext cx="2895507" cy="1207723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 descr="The Sahara Wind Project Is Interesting For A Number - H2 Gas PNG Image |  Transparent PNG Free Download on Seek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82698" y="3270969"/>
            <a:ext cx="1785945" cy="212363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539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B5B355D-C7FB-4FDA-92DF-C344E7C9EBDE}"/>
              </a:ext>
            </a:extLst>
          </p:cNvPr>
          <p:cNvSpPr/>
          <p:nvPr/>
        </p:nvSpPr>
        <p:spPr>
          <a:xfrm>
            <a:off x="997527" y="3513395"/>
            <a:ext cx="10165705" cy="2322245"/>
          </a:xfrm>
          <a:prstGeom prst="roundRect">
            <a:avLst/>
          </a:prstGeom>
          <a:noFill/>
          <a:ln w="57150">
            <a:solidFill>
              <a:srgbClr val="BF9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6BDFCD3C-DBF4-4701-8C86-43B9187CA19D}"/>
              </a:ext>
            </a:extLst>
          </p:cNvPr>
          <p:cNvGrpSpPr/>
          <p:nvPr/>
        </p:nvGrpSpPr>
        <p:grpSpPr>
          <a:xfrm>
            <a:off x="8212824" y="1188043"/>
            <a:ext cx="3741375" cy="1278634"/>
            <a:chOff x="7284006" y="969010"/>
            <a:chExt cx="3741375" cy="1278634"/>
          </a:xfrm>
        </p:grpSpPr>
        <p:sp>
          <p:nvSpPr>
            <p:cNvPr id="28" name="Retângulo: Cantos Arredondados 27">
              <a:extLst>
                <a:ext uri="{FF2B5EF4-FFF2-40B4-BE49-F238E27FC236}">
                  <a16:creationId xmlns:a16="http://schemas.microsoft.com/office/drawing/2014/main" id="{B4A84701-0174-4998-BE3A-2EE5375BC3C5}"/>
                </a:ext>
              </a:extLst>
            </p:cNvPr>
            <p:cNvSpPr/>
            <p:nvPr/>
          </p:nvSpPr>
          <p:spPr>
            <a:xfrm>
              <a:off x="7972275" y="1071512"/>
              <a:ext cx="3053106" cy="102150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2754B4B3-E224-4C7C-8704-516343DA199C}"/>
                </a:ext>
              </a:extLst>
            </p:cNvPr>
            <p:cNvSpPr/>
            <p:nvPr/>
          </p:nvSpPr>
          <p:spPr>
            <a:xfrm>
              <a:off x="7284006" y="969010"/>
              <a:ext cx="1278634" cy="1278634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6" name="Gráfico 3">
              <a:extLst>
                <a:ext uri="{FF2B5EF4-FFF2-40B4-BE49-F238E27FC236}">
                  <a16:creationId xmlns:a16="http://schemas.microsoft.com/office/drawing/2014/main" id="{5095026A-F092-4C34-91B6-664535AEBFC2}"/>
                </a:ext>
              </a:extLst>
            </p:cNvPr>
            <p:cNvGrpSpPr/>
            <p:nvPr/>
          </p:nvGrpSpPr>
          <p:grpSpPr>
            <a:xfrm>
              <a:off x="7454441" y="1210359"/>
              <a:ext cx="906281" cy="724760"/>
              <a:chOff x="4649723" y="5237984"/>
              <a:chExt cx="644366" cy="515305"/>
            </a:xfrm>
            <a:solidFill>
              <a:srgbClr val="BF9000"/>
            </a:solidFill>
          </p:grpSpPr>
          <p:sp>
            <p:nvSpPr>
              <p:cNvPr id="17" name="Forma Livre: Forma 57">
                <a:extLst>
                  <a:ext uri="{FF2B5EF4-FFF2-40B4-BE49-F238E27FC236}">
                    <a16:creationId xmlns:a16="http://schemas.microsoft.com/office/drawing/2014/main" id="{AE545AC3-D034-4621-88BA-B308246AB462}"/>
                  </a:ext>
                </a:extLst>
              </p:cNvPr>
              <p:cNvSpPr/>
              <p:nvPr/>
            </p:nvSpPr>
            <p:spPr>
              <a:xfrm>
                <a:off x="4649723" y="5737383"/>
                <a:ext cx="644366" cy="15906"/>
              </a:xfrm>
              <a:custGeom>
                <a:avLst/>
                <a:gdLst>
                  <a:gd name="connsiteX0" fmla="*/ 0 w 644366"/>
                  <a:gd name="connsiteY0" fmla="*/ 0 h 15906"/>
                  <a:gd name="connsiteX1" fmla="*/ 644366 w 644366"/>
                  <a:gd name="connsiteY1" fmla="*/ 0 h 15906"/>
                  <a:gd name="connsiteX2" fmla="*/ 644366 w 644366"/>
                  <a:gd name="connsiteY2" fmla="*/ 15907 h 15906"/>
                  <a:gd name="connsiteX3" fmla="*/ 0 w 644366"/>
                  <a:gd name="connsiteY3" fmla="*/ 15907 h 15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366" h="15906">
                    <a:moveTo>
                      <a:pt x="0" y="0"/>
                    </a:moveTo>
                    <a:lnTo>
                      <a:pt x="644366" y="0"/>
                    </a:lnTo>
                    <a:lnTo>
                      <a:pt x="644366" y="15907"/>
                    </a:lnTo>
                    <a:lnTo>
                      <a:pt x="0" y="159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orma Livre: Forma 58">
                <a:extLst>
                  <a:ext uri="{FF2B5EF4-FFF2-40B4-BE49-F238E27FC236}">
                    <a16:creationId xmlns:a16="http://schemas.microsoft.com/office/drawing/2014/main" id="{297825EC-1B48-4AB0-8628-4D0199612B4C}"/>
                  </a:ext>
                </a:extLst>
              </p:cNvPr>
              <p:cNvSpPr/>
              <p:nvPr/>
            </p:nvSpPr>
            <p:spPr>
              <a:xfrm>
                <a:off x="5113210" y="5419915"/>
                <a:ext cx="100012" cy="292036"/>
              </a:xfrm>
              <a:custGeom>
                <a:avLst/>
                <a:gdLst>
                  <a:gd name="connsiteX0" fmla="*/ 0 w 100012"/>
                  <a:gd name="connsiteY0" fmla="*/ 0 h 292036"/>
                  <a:gd name="connsiteX1" fmla="*/ 100013 w 100012"/>
                  <a:gd name="connsiteY1" fmla="*/ 0 h 292036"/>
                  <a:gd name="connsiteX2" fmla="*/ 100013 w 100012"/>
                  <a:gd name="connsiteY2" fmla="*/ 292036 h 292036"/>
                  <a:gd name="connsiteX3" fmla="*/ 0 w 100012"/>
                  <a:gd name="connsiteY3" fmla="*/ 292036 h 292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12" h="292036">
                    <a:moveTo>
                      <a:pt x="0" y="0"/>
                    </a:moveTo>
                    <a:lnTo>
                      <a:pt x="100013" y="0"/>
                    </a:lnTo>
                    <a:lnTo>
                      <a:pt x="100013" y="292036"/>
                    </a:lnTo>
                    <a:lnTo>
                      <a:pt x="0" y="2920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orma Livre: Forma 59">
                <a:extLst>
                  <a:ext uri="{FF2B5EF4-FFF2-40B4-BE49-F238E27FC236}">
                    <a16:creationId xmlns:a16="http://schemas.microsoft.com/office/drawing/2014/main" id="{563DC94E-A2E8-424E-99B4-74D41AD3E8FF}"/>
                  </a:ext>
                </a:extLst>
              </p:cNvPr>
              <p:cNvSpPr/>
              <p:nvPr/>
            </p:nvSpPr>
            <p:spPr>
              <a:xfrm>
                <a:off x="4983098" y="5531072"/>
                <a:ext cx="100012" cy="180975"/>
              </a:xfrm>
              <a:custGeom>
                <a:avLst/>
                <a:gdLst>
                  <a:gd name="connsiteX0" fmla="*/ 0 w 100012"/>
                  <a:gd name="connsiteY0" fmla="*/ 0 h 180975"/>
                  <a:gd name="connsiteX1" fmla="*/ 100013 w 100012"/>
                  <a:gd name="connsiteY1" fmla="*/ 0 h 180975"/>
                  <a:gd name="connsiteX2" fmla="*/ 100013 w 100012"/>
                  <a:gd name="connsiteY2" fmla="*/ 180975 h 180975"/>
                  <a:gd name="connsiteX3" fmla="*/ 0 w 100012"/>
                  <a:gd name="connsiteY3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12" h="180975">
                    <a:moveTo>
                      <a:pt x="0" y="0"/>
                    </a:moveTo>
                    <a:lnTo>
                      <a:pt x="100013" y="0"/>
                    </a:lnTo>
                    <a:lnTo>
                      <a:pt x="100013" y="180975"/>
                    </a:lnTo>
                    <a:lnTo>
                      <a:pt x="0" y="18097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orma Livre: Forma 60">
                <a:extLst>
                  <a:ext uri="{FF2B5EF4-FFF2-40B4-BE49-F238E27FC236}">
                    <a16:creationId xmlns:a16="http://schemas.microsoft.com/office/drawing/2014/main" id="{6E1C474A-37FE-40BF-A40C-04D0CC1E729F}"/>
                  </a:ext>
                </a:extLst>
              </p:cNvPr>
              <p:cNvSpPr/>
              <p:nvPr/>
            </p:nvSpPr>
            <p:spPr>
              <a:xfrm>
                <a:off x="4852891" y="5621559"/>
                <a:ext cx="100012" cy="90487"/>
              </a:xfrm>
              <a:custGeom>
                <a:avLst/>
                <a:gdLst>
                  <a:gd name="connsiteX0" fmla="*/ 0 w 100012"/>
                  <a:gd name="connsiteY0" fmla="*/ 0 h 90487"/>
                  <a:gd name="connsiteX1" fmla="*/ 100013 w 100012"/>
                  <a:gd name="connsiteY1" fmla="*/ 0 h 90487"/>
                  <a:gd name="connsiteX2" fmla="*/ 100013 w 100012"/>
                  <a:gd name="connsiteY2" fmla="*/ 90488 h 90487"/>
                  <a:gd name="connsiteX3" fmla="*/ 0 w 100012"/>
                  <a:gd name="connsiteY3" fmla="*/ 90488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12" h="90487">
                    <a:moveTo>
                      <a:pt x="0" y="0"/>
                    </a:moveTo>
                    <a:lnTo>
                      <a:pt x="100013" y="0"/>
                    </a:lnTo>
                    <a:lnTo>
                      <a:pt x="100013" y="90488"/>
                    </a:lnTo>
                    <a:lnTo>
                      <a:pt x="0" y="9048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orma Livre: Forma 61">
                <a:extLst>
                  <a:ext uri="{FF2B5EF4-FFF2-40B4-BE49-F238E27FC236}">
                    <a16:creationId xmlns:a16="http://schemas.microsoft.com/office/drawing/2014/main" id="{2FC17C38-1ACF-4A84-A4C9-7B4C69855AC0}"/>
                  </a:ext>
                </a:extLst>
              </p:cNvPr>
              <p:cNvSpPr/>
              <p:nvPr/>
            </p:nvSpPr>
            <p:spPr>
              <a:xfrm>
                <a:off x="4718017" y="5658040"/>
                <a:ext cx="100012" cy="54006"/>
              </a:xfrm>
              <a:custGeom>
                <a:avLst/>
                <a:gdLst>
                  <a:gd name="connsiteX0" fmla="*/ 0 w 100012"/>
                  <a:gd name="connsiteY0" fmla="*/ 0 h 54006"/>
                  <a:gd name="connsiteX1" fmla="*/ 100013 w 100012"/>
                  <a:gd name="connsiteY1" fmla="*/ 0 h 54006"/>
                  <a:gd name="connsiteX2" fmla="*/ 100013 w 100012"/>
                  <a:gd name="connsiteY2" fmla="*/ 54007 h 54006"/>
                  <a:gd name="connsiteX3" fmla="*/ 0 w 100012"/>
                  <a:gd name="connsiteY3" fmla="*/ 54007 h 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12" h="54006">
                    <a:moveTo>
                      <a:pt x="0" y="0"/>
                    </a:moveTo>
                    <a:lnTo>
                      <a:pt x="100013" y="0"/>
                    </a:lnTo>
                    <a:lnTo>
                      <a:pt x="100013" y="54007"/>
                    </a:lnTo>
                    <a:lnTo>
                      <a:pt x="0" y="540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orma Livre: Forma 62">
                <a:extLst>
                  <a:ext uri="{FF2B5EF4-FFF2-40B4-BE49-F238E27FC236}">
                    <a16:creationId xmlns:a16="http://schemas.microsoft.com/office/drawing/2014/main" id="{9DC6BA44-FCD3-4362-BEB3-0315BA0FECC5}"/>
                  </a:ext>
                </a:extLst>
              </p:cNvPr>
              <p:cNvSpPr/>
              <p:nvPr/>
            </p:nvSpPr>
            <p:spPr>
              <a:xfrm>
                <a:off x="4675536" y="5237984"/>
                <a:ext cx="555021" cy="401804"/>
              </a:xfrm>
              <a:custGeom>
                <a:avLst/>
                <a:gdLst>
                  <a:gd name="connsiteX0" fmla="*/ 389954 w 555021"/>
                  <a:gd name="connsiteY0" fmla="*/ 57820 h 401804"/>
                  <a:gd name="connsiteX1" fmla="*/ 355378 w 555021"/>
                  <a:gd name="connsiteY1" fmla="*/ 157452 h 401804"/>
                  <a:gd name="connsiteX2" fmla="*/ 379571 w 555021"/>
                  <a:gd name="connsiteY2" fmla="*/ 112399 h 401804"/>
                  <a:gd name="connsiteX3" fmla="*/ 418052 w 555021"/>
                  <a:gd name="connsiteY3" fmla="*/ 70965 h 401804"/>
                  <a:gd name="connsiteX4" fmla="*/ 468440 w 555021"/>
                  <a:gd name="connsiteY4" fmla="*/ 46200 h 401804"/>
                  <a:gd name="connsiteX5" fmla="*/ 421100 w 555021"/>
                  <a:gd name="connsiteY5" fmla="*/ 74680 h 401804"/>
                  <a:gd name="connsiteX6" fmla="*/ 384620 w 555021"/>
                  <a:gd name="connsiteY6" fmla="*/ 115923 h 401804"/>
                  <a:gd name="connsiteX7" fmla="*/ 358807 w 555021"/>
                  <a:gd name="connsiteY7" fmla="*/ 161643 h 401804"/>
                  <a:gd name="connsiteX8" fmla="*/ 336423 w 555021"/>
                  <a:gd name="connsiteY8" fmla="*/ 199838 h 401804"/>
                  <a:gd name="connsiteX9" fmla="*/ 299942 w 555021"/>
                  <a:gd name="connsiteY9" fmla="*/ 239843 h 401804"/>
                  <a:gd name="connsiteX10" fmla="*/ 207454 w 555021"/>
                  <a:gd name="connsiteY10" fmla="*/ 302327 h 401804"/>
                  <a:gd name="connsiteX11" fmla="*/ 156972 w 555021"/>
                  <a:gd name="connsiteY11" fmla="*/ 326425 h 401804"/>
                  <a:gd name="connsiteX12" fmla="*/ 105823 w 555021"/>
                  <a:gd name="connsiteY12" fmla="*/ 346142 h 401804"/>
                  <a:gd name="connsiteX13" fmla="*/ 53816 w 555021"/>
                  <a:gd name="connsiteY13" fmla="*/ 359001 h 401804"/>
                  <a:gd name="connsiteX14" fmla="*/ 27337 w 555021"/>
                  <a:gd name="connsiteY14" fmla="*/ 363859 h 401804"/>
                  <a:gd name="connsiteX15" fmla="*/ 667 w 555021"/>
                  <a:gd name="connsiteY15" fmla="*/ 377479 h 401804"/>
                  <a:gd name="connsiteX16" fmla="*/ 0 w 555021"/>
                  <a:gd name="connsiteY16" fmla="*/ 389671 h 401804"/>
                  <a:gd name="connsiteX17" fmla="*/ 60579 w 555021"/>
                  <a:gd name="connsiteY17" fmla="*/ 399292 h 401804"/>
                  <a:gd name="connsiteX18" fmla="*/ 119158 w 555021"/>
                  <a:gd name="connsiteY18" fmla="*/ 383861 h 401804"/>
                  <a:gd name="connsiteX19" fmla="*/ 172688 w 555021"/>
                  <a:gd name="connsiteY19" fmla="*/ 357858 h 401804"/>
                  <a:gd name="connsiteX20" fmla="*/ 222409 w 555021"/>
                  <a:gd name="connsiteY20" fmla="*/ 327092 h 401804"/>
                  <a:gd name="connsiteX21" fmla="*/ 269558 w 555021"/>
                  <a:gd name="connsiteY21" fmla="*/ 292802 h 401804"/>
                  <a:gd name="connsiteX22" fmla="*/ 313563 w 555021"/>
                  <a:gd name="connsiteY22" fmla="*/ 254321 h 401804"/>
                  <a:gd name="connsiteX23" fmla="*/ 351282 w 555021"/>
                  <a:gd name="connsiteY23" fmla="*/ 209173 h 401804"/>
                  <a:gd name="connsiteX24" fmla="*/ 369856 w 555021"/>
                  <a:gd name="connsiteY24" fmla="*/ 171263 h 401804"/>
                  <a:gd name="connsiteX25" fmla="*/ 487585 w 555021"/>
                  <a:gd name="connsiteY25" fmla="*/ 115828 h 401804"/>
                  <a:gd name="connsiteX26" fmla="*/ 555022 w 555021"/>
                  <a:gd name="connsiteY26" fmla="*/ 4 h 401804"/>
                  <a:gd name="connsiteX27" fmla="*/ 389954 w 555021"/>
                  <a:gd name="connsiteY27" fmla="*/ 57820 h 40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55021" h="401804">
                    <a:moveTo>
                      <a:pt x="389954" y="57820"/>
                    </a:moveTo>
                    <a:cubicBezTo>
                      <a:pt x="322612" y="97540"/>
                      <a:pt x="339376" y="137259"/>
                      <a:pt x="355378" y="157452"/>
                    </a:cubicBezTo>
                    <a:cubicBezTo>
                      <a:pt x="362045" y="141736"/>
                      <a:pt x="370237" y="126686"/>
                      <a:pt x="379571" y="112399"/>
                    </a:cubicBezTo>
                    <a:cubicBezTo>
                      <a:pt x="390620" y="97063"/>
                      <a:pt x="403289" y="82776"/>
                      <a:pt x="418052" y="70965"/>
                    </a:cubicBezTo>
                    <a:cubicBezTo>
                      <a:pt x="433102" y="59344"/>
                      <a:pt x="450342" y="51058"/>
                      <a:pt x="468440" y="46200"/>
                    </a:cubicBezTo>
                    <a:cubicBezTo>
                      <a:pt x="451199" y="53534"/>
                      <a:pt x="435102" y="62678"/>
                      <a:pt x="421100" y="74680"/>
                    </a:cubicBezTo>
                    <a:cubicBezTo>
                      <a:pt x="407384" y="86872"/>
                      <a:pt x="395002" y="100683"/>
                      <a:pt x="384620" y="115923"/>
                    </a:cubicBezTo>
                    <a:cubicBezTo>
                      <a:pt x="374618" y="130306"/>
                      <a:pt x="366332" y="145736"/>
                      <a:pt x="358807" y="161643"/>
                    </a:cubicBezTo>
                    <a:cubicBezTo>
                      <a:pt x="352520" y="177645"/>
                      <a:pt x="347377" y="185360"/>
                      <a:pt x="336423" y="199838"/>
                    </a:cubicBezTo>
                    <a:cubicBezTo>
                      <a:pt x="325374" y="214411"/>
                      <a:pt x="313944" y="227651"/>
                      <a:pt x="299942" y="239843"/>
                    </a:cubicBezTo>
                    <a:cubicBezTo>
                      <a:pt x="271939" y="264227"/>
                      <a:pt x="240411" y="284801"/>
                      <a:pt x="207454" y="302327"/>
                    </a:cubicBezTo>
                    <a:cubicBezTo>
                      <a:pt x="190976" y="311185"/>
                      <a:pt x="174022" y="319091"/>
                      <a:pt x="156972" y="326425"/>
                    </a:cubicBezTo>
                    <a:cubicBezTo>
                      <a:pt x="139827" y="333760"/>
                      <a:pt x="122492" y="340808"/>
                      <a:pt x="105823" y="346142"/>
                    </a:cubicBezTo>
                    <a:cubicBezTo>
                      <a:pt x="88868" y="351571"/>
                      <a:pt x="71438" y="355858"/>
                      <a:pt x="53816" y="359001"/>
                    </a:cubicBezTo>
                    <a:cubicBezTo>
                      <a:pt x="45053" y="360811"/>
                      <a:pt x="36100" y="361192"/>
                      <a:pt x="27337" y="363859"/>
                    </a:cubicBezTo>
                    <a:cubicBezTo>
                      <a:pt x="18574" y="366526"/>
                      <a:pt x="9716" y="370241"/>
                      <a:pt x="667" y="377479"/>
                    </a:cubicBezTo>
                    <a:lnTo>
                      <a:pt x="0" y="389671"/>
                    </a:lnTo>
                    <a:cubicBezTo>
                      <a:pt x="19907" y="405007"/>
                      <a:pt x="40862" y="402721"/>
                      <a:pt x="60579" y="399292"/>
                    </a:cubicBezTo>
                    <a:cubicBezTo>
                      <a:pt x="80582" y="396339"/>
                      <a:pt x="100203" y="391005"/>
                      <a:pt x="119158" y="383861"/>
                    </a:cubicBezTo>
                    <a:cubicBezTo>
                      <a:pt x="138398" y="376432"/>
                      <a:pt x="155639" y="367478"/>
                      <a:pt x="172688" y="357858"/>
                    </a:cubicBezTo>
                    <a:cubicBezTo>
                      <a:pt x="189738" y="348238"/>
                      <a:pt x="206216" y="337856"/>
                      <a:pt x="222409" y="327092"/>
                    </a:cubicBezTo>
                    <a:cubicBezTo>
                      <a:pt x="238601" y="316329"/>
                      <a:pt x="254413" y="304994"/>
                      <a:pt x="269558" y="292802"/>
                    </a:cubicBezTo>
                    <a:cubicBezTo>
                      <a:pt x="284893" y="280896"/>
                      <a:pt x="299657" y="268133"/>
                      <a:pt x="313563" y="254321"/>
                    </a:cubicBezTo>
                    <a:cubicBezTo>
                      <a:pt x="327374" y="240510"/>
                      <a:pt x="340328" y="225651"/>
                      <a:pt x="351282" y="209173"/>
                    </a:cubicBezTo>
                    <a:cubicBezTo>
                      <a:pt x="358902" y="197457"/>
                      <a:pt x="365570" y="184789"/>
                      <a:pt x="369856" y="171263"/>
                    </a:cubicBezTo>
                    <a:cubicBezTo>
                      <a:pt x="378238" y="171263"/>
                      <a:pt x="444722" y="169739"/>
                      <a:pt x="487585" y="115828"/>
                    </a:cubicBezTo>
                    <a:cubicBezTo>
                      <a:pt x="537591" y="52963"/>
                      <a:pt x="514350" y="9815"/>
                      <a:pt x="555022" y="4"/>
                    </a:cubicBezTo>
                    <a:cubicBezTo>
                      <a:pt x="555117" y="-92"/>
                      <a:pt x="486061" y="1147"/>
                      <a:pt x="389954" y="578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8604974" y="1189959"/>
              <a:ext cx="222357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BF9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  <a:rtl val="0"/>
                </a:rPr>
                <a:t>MINERAÇÃO RESPONSÁVEL E COMPROMISSO COM SUSTENTABILIDADE</a:t>
              </a:r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2EE1972F-DCA4-4279-B070-239DDD9A41AB}"/>
              </a:ext>
            </a:extLst>
          </p:cNvPr>
          <p:cNvGrpSpPr/>
          <p:nvPr/>
        </p:nvGrpSpPr>
        <p:grpSpPr>
          <a:xfrm>
            <a:off x="4260569" y="1054485"/>
            <a:ext cx="3935507" cy="1644851"/>
            <a:chOff x="0" y="880474"/>
            <a:chExt cx="3935507" cy="1644851"/>
          </a:xfrm>
        </p:grpSpPr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D34F874E-40AD-4294-9B62-BE4B3F3F7DF4}"/>
                </a:ext>
              </a:extLst>
            </p:cNvPr>
            <p:cNvGrpSpPr/>
            <p:nvPr/>
          </p:nvGrpSpPr>
          <p:grpSpPr>
            <a:xfrm>
              <a:off x="0" y="880474"/>
              <a:ext cx="3935507" cy="1644851"/>
              <a:chOff x="0" y="880474"/>
              <a:chExt cx="3935507" cy="1644851"/>
            </a:xfrm>
          </p:grpSpPr>
          <p:sp>
            <p:nvSpPr>
              <p:cNvPr id="32" name="Retângulo: Cantos Arredondados 31">
                <a:extLst>
                  <a:ext uri="{FF2B5EF4-FFF2-40B4-BE49-F238E27FC236}">
                    <a16:creationId xmlns:a16="http://schemas.microsoft.com/office/drawing/2014/main" id="{B6D5AA5C-BB5A-43FF-9F2C-E9B31F9C9F15}"/>
                  </a:ext>
                </a:extLst>
              </p:cNvPr>
              <p:cNvSpPr/>
              <p:nvPr/>
            </p:nvSpPr>
            <p:spPr>
              <a:xfrm>
                <a:off x="0" y="880474"/>
                <a:ext cx="3723269" cy="1644851"/>
              </a:xfrm>
              <a:prstGeom prst="roundRect">
                <a:avLst/>
              </a:prstGeom>
              <a:solidFill>
                <a:srgbClr val="BF9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grpSp>
            <p:nvGrpSpPr>
              <p:cNvPr id="3" name="Agrupar 2">
                <a:extLst>
                  <a:ext uri="{FF2B5EF4-FFF2-40B4-BE49-F238E27FC236}">
                    <a16:creationId xmlns:a16="http://schemas.microsoft.com/office/drawing/2014/main" id="{FBA28DF1-0D44-4713-A41E-9714FB33277D}"/>
                  </a:ext>
                </a:extLst>
              </p:cNvPr>
              <p:cNvGrpSpPr/>
              <p:nvPr/>
            </p:nvGrpSpPr>
            <p:grpSpPr>
              <a:xfrm>
                <a:off x="144751" y="1120409"/>
                <a:ext cx="3790756" cy="1326701"/>
                <a:chOff x="298761" y="729908"/>
                <a:chExt cx="5039171" cy="1763625"/>
              </a:xfrm>
            </p:grpSpPr>
            <p:grpSp>
              <p:nvGrpSpPr>
                <p:cNvPr id="8" name="Gráfico 18">
                  <a:extLst>
                    <a:ext uri="{FF2B5EF4-FFF2-40B4-BE49-F238E27FC236}">
                      <a16:creationId xmlns:a16="http://schemas.microsoft.com/office/drawing/2014/main" id="{11E4BD0A-69A9-4608-A6B9-7E4E6946709C}"/>
                    </a:ext>
                  </a:extLst>
                </p:cNvPr>
                <p:cNvGrpSpPr/>
                <p:nvPr/>
              </p:nvGrpSpPr>
              <p:grpSpPr>
                <a:xfrm rot="10800000">
                  <a:off x="298761" y="729908"/>
                  <a:ext cx="4298737" cy="1763625"/>
                  <a:chOff x="3452658" y="2547480"/>
                  <a:chExt cx="4298737" cy="1763625"/>
                </a:xfrm>
              </p:grpSpPr>
              <p:sp>
                <p:nvSpPr>
                  <p:cNvPr id="9" name="Forma Livre: Forma 22">
                    <a:extLst>
                      <a:ext uri="{FF2B5EF4-FFF2-40B4-BE49-F238E27FC236}">
                        <a16:creationId xmlns:a16="http://schemas.microsoft.com/office/drawing/2014/main" id="{2CCA2022-4CF3-4B36-A86E-8F1F262BD942}"/>
                      </a:ext>
                    </a:extLst>
                  </p:cNvPr>
                  <p:cNvSpPr/>
                  <p:nvPr/>
                </p:nvSpPr>
                <p:spPr>
                  <a:xfrm>
                    <a:off x="3452658" y="3352774"/>
                    <a:ext cx="3436714" cy="330800"/>
                  </a:xfrm>
                  <a:custGeom>
                    <a:avLst/>
                    <a:gdLst>
                      <a:gd name="connsiteX0" fmla="*/ 2116068 w 3032539"/>
                      <a:gd name="connsiteY0" fmla="*/ 0 h 330800"/>
                      <a:gd name="connsiteX1" fmla="*/ 64161 w 3032539"/>
                      <a:gd name="connsiteY1" fmla="*/ 7946 h 330800"/>
                      <a:gd name="connsiteX2" fmla="*/ 2 w 3032539"/>
                      <a:gd name="connsiteY2" fmla="*/ 67985 h 330800"/>
                      <a:gd name="connsiteX3" fmla="*/ 2 w 3032539"/>
                      <a:gd name="connsiteY3" fmla="*/ 71517 h 330800"/>
                      <a:gd name="connsiteX4" fmla="*/ 2 w 3032539"/>
                      <a:gd name="connsiteY4" fmla="*/ 259284 h 330800"/>
                      <a:gd name="connsiteX5" fmla="*/ 71224 w 3032539"/>
                      <a:gd name="connsiteY5" fmla="*/ 330801 h 330800"/>
                      <a:gd name="connsiteX6" fmla="*/ 2716160 w 3032539"/>
                      <a:gd name="connsiteY6" fmla="*/ 330801 h 330800"/>
                      <a:gd name="connsiteX7" fmla="*/ 3032539 w 3032539"/>
                      <a:gd name="connsiteY7" fmla="*/ 294 h 330800"/>
                      <a:gd name="connsiteX8" fmla="*/ 2116068 w 3032539"/>
                      <a:gd name="connsiteY8" fmla="*/ 294 h 330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32539" h="330800">
                        <a:moveTo>
                          <a:pt x="2116068" y="0"/>
                        </a:moveTo>
                        <a:lnTo>
                          <a:pt x="64161" y="7946"/>
                        </a:lnTo>
                        <a:cubicBezTo>
                          <a:pt x="30316" y="7946"/>
                          <a:pt x="1474" y="34140"/>
                          <a:pt x="2" y="67985"/>
                        </a:cubicBezTo>
                        <a:cubicBezTo>
                          <a:pt x="2" y="69162"/>
                          <a:pt x="2" y="70339"/>
                          <a:pt x="2" y="71517"/>
                        </a:cubicBezTo>
                        <a:lnTo>
                          <a:pt x="2" y="259284"/>
                        </a:lnTo>
                        <a:cubicBezTo>
                          <a:pt x="-292" y="298721"/>
                          <a:pt x="31787" y="330801"/>
                          <a:pt x="71224" y="330801"/>
                        </a:cubicBezTo>
                        <a:lnTo>
                          <a:pt x="2716160" y="330801"/>
                        </a:lnTo>
                        <a:cubicBezTo>
                          <a:pt x="2987216" y="330801"/>
                          <a:pt x="3032539" y="182765"/>
                          <a:pt x="3032539" y="294"/>
                        </a:cubicBezTo>
                        <a:lnTo>
                          <a:pt x="2116068" y="29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93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0" name="Forma Livre: Forma 23">
                    <a:extLst>
                      <a:ext uri="{FF2B5EF4-FFF2-40B4-BE49-F238E27FC236}">
                        <a16:creationId xmlns:a16="http://schemas.microsoft.com/office/drawing/2014/main" id="{84518781-1C4A-4FFA-9C1F-6F4D27509964}"/>
                      </a:ext>
                    </a:extLst>
                  </p:cNvPr>
                  <p:cNvSpPr/>
                  <p:nvPr/>
                </p:nvSpPr>
                <p:spPr>
                  <a:xfrm>
                    <a:off x="6028523" y="2547480"/>
                    <a:ext cx="1722872" cy="1763625"/>
                  </a:xfrm>
                  <a:custGeom>
                    <a:avLst/>
                    <a:gdLst>
                      <a:gd name="connsiteX0" fmla="*/ 196008 w 1722872"/>
                      <a:gd name="connsiteY0" fmla="*/ 1492206 h 1763625"/>
                      <a:gd name="connsiteX1" fmla="*/ 407909 w 1722872"/>
                      <a:gd name="connsiteY1" fmla="*/ 1370069 h 1763625"/>
                      <a:gd name="connsiteX2" fmla="*/ 671020 w 1722872"/>
                      <a:gd name="connsiteY2" fmla="*/ 1521048 h 1763625"/>
                      <a:gd name="connsiteX3" fmla="*/ 1057445 w 1722872"/>
                      <a:gd name="connsiteY3" fmla="*/ 1763557 h 1763625"/>
                      <a:gd name="connsiteX4" fmla="*/ 1057445 w 1722872"/>
                      <a:gd name="connsiteY4" fmla="*/ 1519283 h 1763625"/>
                      <a:gd name="connsiteX5" fmla="*/ 1318200 w 1722872"/>
                      <a:gd name="connsiteY5" fmla="*/ 1365949 h 1763625"/>
                      <a:gd name="connsiteX6" fmla="*/ 1722872 w 1722872"/>
                      <a:gd name="connsiteY6" fmla="*/ 1153165 h 1763625"/>
                      <a:gd name="connsiteX7" fmla="*/ 1508911 w 1722872"/>
                      <a:gd name="connsiteY7" fmla="*/ 1029556 h 1763625"/>
                      <a:gd name="connsiteX8" fmla="*/ 1525098 w 1722872"/>
                      <a:gd name="connsiteY8" fmla="*/ 884463 h 1763625"/>
                      <a:gd name="connsiteX9" fmla="*/ 1506851 w 1722872"/>
                      <a:gd name="connsiteY9" fmla="*/ 729952 h 1763625"/>
                      <a:gd name="connsiteX10" fmla="*/ 1526864 w 1722872"/>
                      <a:gd name="connsiteY10" fmla="*/ 271421 h 1763625"/>
                      <a:gd name="connsiteX11" fmla="*/ 1310843 w 1722872"/>
                      <a:gd name="connsiteY11" fmla="*/ 395913 h 1763625"/>
                      <a:gd name="connsiteX12" fmla="*/ 1052441 w 1722872"/>
                      <a:gd name="connsiteY12" fmla="*/ 248171 h 1763625"/>
                      <a:gd name="connsiteX13" fmla="*/ 665428 w 1722872"/>
                      <a:gd name="connsiteY13" fmla="*/ 71 h 1763625"/>
                      <a:gd name="connsiteX14" fmla="*/ 665428 w 1722872"/>
                      <a:gd name="connsiteY14" fmla="*/ 249054 h 1763625"/>
                      <a:gd name="connsiteX15" fmla="*/ 407321 w 1722872"/>
                      <a:gd name="connsiteY15" fmla="*/ 398856 h 1763625"/>
                      <a:gd name="connsiteX16" fmla="*/ 0 w 1722872"/>
                      <a:gd name="connsiteY16" fmla="*/ 610757 h 1763625"/>
                      <a:gd name="connsiteX17" fmla="*/ 213667 w 1722872"/>
                      <a:gd name="connsiteY17" fmla="*/ 734072 h 1763625"/>
                      <a:gd name="connsiteX18" fmla="*/ 196303 w 1722872"/>
                      <a:gd name="connsiteY18" fmla="*/ 884168 h 1763625"/>
                      <a:gd name="connsiteX19" fmla="*/ 213667 w 1722872"/>
                      <a:gd name="connsiteY19" fmla="*/ 1035442 h 1763625"/>
                      <a:gd name="connsiteX20" fmla="*/ 196008 w 1722872"/>
                      <a:gd name="connsiteY20" fmla="*/ 1492206 h 1763625"/>
                      <a:gd name="connsiteX21" fmla="*/ 591262 w 1722872"/>
                      <a:gd name="connsiteY21" fmla="*/ 503041 h 1763625"/>
                      <a:gd name="connsiteX22" fmla="*/ 748128 w 1722872"/>
                      <a:gd name="connsiteY22" fmla="*/ 774686 h 1763625"/>
                      <a:gd name="connsiteX23" fmla="*/ 709574 w 1722872"/>
                      <a:gd name="connsiteY23" fmla="*/ 841199 h 1763625"/>
                      <a:gd name="connsiteX24" fmla="*/ 396137 w 1722872"/>
                      <a:gd name="connsiteY24" fmla="*/ 841199 h 1763625"/>
                      <a:gd name="connsiteX25" fmla="*/ 591262 w 1722872"/>
                      <a:gd name="connsiteY25" fmla="*/ 503041 h 1763625"/>
                      <a:gd name="connsiteX26" fmla="*/ 1055973 w 1722872"/>
                      <a:gd name="connsiteY26" fmla="*/ 460072 h 1763625"/>
                      <a:gd name="connsiteX27" fmla="*/ 899107 w 1722872"/>
                      <a:gd name="connsiteY27" fmla="*/ 731717 h 1763625"/>
                      <a:gd name="connsiteX28" fmla="*/ 860847 w 1722872"/>
                      <a:gd name="connsiteY28" fmla="*/ 726714 h 1763625"/>
                      <a:gd name="connsiteX29" fmla="*/ 822588 w 1722872"/>
                      <a:gd name="connsiteY29" fmla="*/ 731717 h 1763625"/>
                      <a:gd name="connsiteX30" fmla="*/ 665722 w 1722872"/>
                      <a:gd name="connsiteY30" fmla="*/ 460072 h 1763625"/>
                      <a:gd name="connsiteX31" fmla="*/ 1055973 w 1722872"/>
                      <a:gd name="connsiteY31" fmla="*/ 460072 h 1763625"/>
                      <a:gd name="connsiteX32" fmla="*/ 1130432 w 1722872"/>
                      <a:gd name="connsiteY32" fmla="*/ 503041 h 1763625"/>
                      <a:gd name="connsiteX33" fmla="*/ 1325852 w 1722872"/>
                      <a:gd name="connsiteY33" fmla="*/ 841199 h 1763625"/>
                      <a:gd name="connsiteX34" fmla="*/ 1012121 w 1722872"/>
                      <a:gd name="connsiteY34" fmla="*/ 841199 h 1763625"/>
                      <a:gd name="connsiteX35" fmla="*/ 973567 w 1722872"/>
                      <a:gd name="connsiteY35" fmla="*/ 774686 h 1763625"/>
                      <a:gd name="connsiteX36" fmla="*/ 1130432 w 1722872"/>
                      <a:gd name="connsiteY36" fmla="*/ 503041 h 1763625"/>
                      <a:gd name="connsiteX37" fmla="*/ 1130432 w 1722872"/>
                      <a:gd name="connsiteY37" fmla="*/ 1265296 h 1763625"/>
                      <a:gd name="connsiteX38" fmla="*/ 973567 w 1722872"/>
                      <a:gd name="connsiteY38" fmla="*/ 993650 h 1763625"/>
                      <a:gd name="connsiteX39" fmla="*/ 1012121 w 1722872"/>
                      <a:gd name="connsiteY39" fmla="*/ 927137 h 1763625"/>
                      <a:gd name="connsiteX40" fmla="*/ 1325852 w 1722872"/>
                      <a:gd name="connsiteY40" fmla="*/ 927137 h 1763625"/>
                      <a:gd name="connsiteX41" fmla="*/ 1130432 w 1722872"/>
                      <a:gd name="connsiteY41" fmla="*/ 1265296 h 1763625"/>
                      <a:gd name="connsiteX42" fmla="*/ 665428 w 1722872"/>
                      <a:gd name="connsiteY42" fmla="*/ 1307970 h 1763625"/>
                      <a:gd name="connsiteX43" fmla="*/ 822293 w 1722872"/>
                      <a:gd name="connsiteY43" fmla="*/ 1036325 h 1763625"/>
                      <a:gd name="connsiteX44" fmla="*/ 860553 w 1722872"/>
                      <a:gd name="connsiteY44" fmla="*/ 1041328 h 1763625"/>
                      <a:gd name="connsiteX45" fmla="*/ 898813 w 1722872"/>
                      <a:gd name="connsiteY45" fmla="*/ 1036325 h 1763625"/>
                      <a:gd name="connsiteX46" fmla="*/ 1055678 w 1722872"/>
                      <a:gd name="connsiteY46" fmla="*/ 1307970 h 1763625"/>
                      <a:gd name="connsiteX47" fmla="*/ 665428 w 1722872"/>
                      <a:gd name="connsiteY47" fmla="*/ 1307970 h 1763625"/>
                      <a:gd name="connsiteX48" fmla="*/ 591262 w 1722872"/>
                      <a:gd name="connsiteY48" fmla="*/ 1265296 h 1763625"/>
                      <a:gd name="connsiteX49" fmla="*/ 396137 w 1722872"/>
                      <a:gd name="connsiteY49" fmla="*/ 927137 h 1763625"/>
                      <a:gd name="connsiteX50" fmla="*/ 709868 w 1722872"/>
                      <a:gd name="connsiteY50" fmla="*/ 927137 h 1763625"/>
                      <a:gd name="connsiteX51" fmla="*/ 748422 w 1722872"/>
                      <a:gd name="connsiteY51" fmla="*/ 993650 h 1763625"/>
                      <a:gd name="connsiteX52" fmla="*/ 591262 w 1722872"/>
                      <a:gd name="connsiteY52" fmla="*/ 1265296 h 1763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1722872" h="1763625">
                        <a:moveTo>
                          <a:pt x="196008" y="1492206"/>
                        </a:moveTo>
                        <a:lnTo>
                          <a:pt x="407909" y="1370069"/>
                        </a:lnTo>
                        <a:cubicBezTo>
                          <a:pt x="481780" y="1438937"/>
                          <a:pt x="571544" y="1491323"/>
                          <a:pt x="671020" y="1521048"/>
                        </a:cubicBezTo>
                        <a:cubicBezTo>
                          <a:pt x="712811" y="1774447"/>
                          <a:pt x="1057445" y="1763557"/>
                          <a:pt x="1057445" y="1763557"/>
                        </a:cubicBezTo>
                        <a:lnTo>
                          <a:pt x="1057445" y="1519283"/>
                        </a:lnTo>
                        <a:cubicBezTo>
                          <a:pt x="1156332" y="1488675"/>
                          <a:pt x="1245212" y="1435405"/>
                          <a:pt x="1318200" y="1365949"/>
                        </a:cubicBezTo>
                        <a:cubicBezTo>
                          <a:pt x="1559532" y="1458361"/>
                          <a:pt x="1722872" y="1153165"/>
                          <a:pt x="1722872" y="1153165"/>
                        </a:cubicBezTo>
                        <a:lnTo>
                          <a:pt x="1508911" y="1029556"/>
                        </a:lnTo>
                        <a:cubicBezTo>
                          <a:pt x="1519212" y="982761"/>
                          <a:pt x="1525098" y="934200"/>
                          <a:pt x="1525098" y="884463"/>
                        </a:cubicBezTo>
                        <a:cubicBezTo>
                          <a:pt x="1525098" y="831193"/>
                          <a:pt x="1518623" y="779689"/>
                          <a:pt x="1506851" y="729952"/>
                        </a:cubicBezTo>
                        <a:cubicBezTo>
                          <a:pt x="1710806" y="567788"/>
                          <a:pt x="1526864" y="271421"/>
                          <a:pt x="1526864" y="271421"/>
                        </a:cubicBezTo>
                        <a:lnTo>
                          <a:pt x="1310843" y="395913"/>
                        </a:lnTo>
                        <a:cubicBezTo>
                          <a:pt x="1237854" y="328517"/>
                          <a:pt x="1149857" y="277602"/>
                          <a:pt x="1052441" y="248171"/>
                        </a:cubicBezTo>
                        <a:cubicBezTo>
                          <a:pt x="1015064" y="-11113"/>
                          <a:pt x="665428" y="71"/>
                          <a:pt x="665428" y="71"/>
                        </a:cubicBezTo>
                        <a:lnTo>
                          <a:pt x="665428" y="249054"/>
                        </a:lnTo>
                        <a:cubicBezTo>
                          <a:pt x="568012" y="279073"/>
                          <a:pt x="480014" y="330871"/>
                          <a:pt x="407321" y="398856"/>
                        </a:cubicBezTo>
                        <a:cubicBezTo>
                          <a:pt x="164812" y="303207"/>
                          <a:pt x="0" y="610757"/>
                          <a:pt x="0" y="610757"/>
                        </a:cubicBezTo>
                        <a:lnTo>
                          <a:pt x="213667" y="734072"/>
                        </a:lnTo>
                        <a:cubicBezTo>
                          <a:pt x="202483" y="782338"/>
                          <a:pt x="196303" y="832665"/>
                          <a:pt x="196303" y="884168"/>
                        </a:cubicBezTo>
                        <a:cubicBezTo>
                          <a:pt x="196303" y="936261"/>
                          <a:pt x="202483" y="986881"/>
                          <a:pt x="213667" y="1035442"/>
                        </a:cubicBezTo>
                        <a:cubicBezTo>
                          <a:pt x="13538" y="1197899"/>
                          <a:pt x="196008" y="1492206"/>
                          <a:pt x="196008" y="1492206"/>
                        </a:cubicBezTo>
                        <a:close/>
                        <a:moveTo>
                          <a:pt x="591262" y="503041"/>
                        </a:moveTo>
                        <a:lnTo>
                          <a:pt x="748128" y="774686"/>
                        </a:lnTo>
                        <a:cubicBezTo>
                          <a:pt x="730175" y="793228"/>
                          <a:pt x="716931" y="815889"/>
                          <a:pt x="709574" y="841199"/>
                        </a:cubicBezTo>
                        <a:lnTo>
                          <a:pt x="396137" y="841199"/>
                        </a:lnTo>
                        <a:lnTo>
                          <a:pt x="591262" y="503041"/>
                        </a:lnTo>
                        <a:close/>
                        <a:moveTo>
                          <a:pt x="1055973" y="460072"/>
                        </a:moveTo>
                        <a:lnTo>
                          <a:pt x="899107" y="731717"/>
                        </a:lnTo>
                        <a:cubicBezTo>
                          <a:pt x="886747" y="728480"/>
                          <a:pt x="874091" y="726714"/>
                          <a:pt x="860847" y="726714"/>
                        </a:cubicBezTo>
                        <a:cubicBezTo>
                          <a:pt x="847604" y="726714"/>
                          <a:pt x="834654" y="728480"/>
                          <a:pt x="822588" y="731717"/>
                        </a:cubicBezTo>
                        <a:lnTo>
                          <a:pt x="665722" y="460072"/>
                        </a:lnTo>
                        <a:lnTo>
                          <a:pt x="1055973" y="460072"/>
                        </a:lnTo>
                        <a:close/>
                        <a:moveTo>
                          <a:pt x="1130432" y="503041"/>
                        </a:moveTo>
                        <a:lnTo>
                          <a:pt x="1325852" y="841199"/>
                        </a:lnTo>
                        <a:lnTo>
                          <a:pt x="1012121" y="841199"/>
                        </a:lnTo>
                        <a:cubicBezTo>
                          <a:pt x="1005058" y="815889"/>
                          <a:pt x="991520" y="792933"/>
                          <a:pt x="973567" y="774686"/>
                        </a:cubicBezTo>
                        <a:lnTo>
                          <a:pt x="1130432" y="503041"/>
                        </a:lnTo>
                        <a:close/>
                        <a:moveTo>
                          <a:pt x="1130432" y="1265296"/>
                        </a:moveTo>
                        <a:lnTo>
                          <a:pt x="973567" y="993650"/>
                        </a:lnTo>
                        <a:cubicBezTo>
                          <a:pt x="991520" y="975109"/>
                          <a:pt x="1004764" y="952448"/>
                          <a:pt x="1012121" y="927137"/>
                        </a:cubicBezTo>
                        <a:lnTo>
                          <a:pt x="1325852" y="927137"/>
                        </a:lnTo>
                        <a:lnTo>
                          <a:pt x="1130432" y="1265296"/>
                        </a:lnTo>
                        <a:close/>
                        <a:moveTo>
                          <a:pt x="665428" y="1307970"/>
                        </a:moveTo>
                        <a:lnTo>
                          <a:pt x="822293" y="1036325"/>
                        </a:lnTo>
                        <a:cubicBezTo>
                          <a:pt x="834654" y="1039562"/>
                          <a:pt x="847309" y="1041328"/>
                          <a:pt x="860553" y="1041328"/>
                        </a:cubicBezTo>
                        <a:cubicBezTo>
                          <a:pt x="873797" y="1041328"/>
                          <a:pt x="886747" y="1039562"/>
                          <a:pt x="898813" y="1036325"/>
                        </a:cubicBezTo>
                        <a:lnTo>
                          <a:pt x="1055678" y="1307970"/>
                        </a:lnTo>
                        <a:lnTo>
                          <a:pt x="665428" y="1307970"/>
                        </a:lnTo>
                        <a:close/>
                        <a:moveTo>
                          <a:pt x="591262" y="1265296"/>
                        </a:moveTo>
                        <a:lnTo>
                          <a:pt x="396137" y="927137"/>
                        </a:lnTo>
                        <a:lnTo>
                          <a:pt x="709868" y="927137"/>
                        </a:lnTo>
                        <a:cubicBezTo>
                          <a:pt x="716931" y="952448"/>
                          <a:pt x="730470" y="975403"/>
                          <a:pt x="748422" y="993650"/>
                        </a:cubicBezTo>
                        <a:lnTo>
                          <a:pt x="591262" y="126529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93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/>
                  </a:p>
                </p:txBody>
              </p:sp>
            </p:grpSp>
            <p:sp>
              <p:nvSpPr>
                <p:cNvPr id="11" name="Retângulo 19"/>
                <p:cNvSpPr/>
                <p:nvPr/>
              </p:nvSpPr>
              <p:spPr>
                <a:xfrm>
                  <a:off x="1930992" y="1685019"/>
                  <a:ext cx="3124805" cy="4909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pt-BR" b="1" dirty="0">
                      <a:solidFill>
                        <a:schemeClr val="bg1"/>
                      </a:solidFill>
                    </a:rPr>
                    <a:t>E DESENVOLVIMENTO</a:t>
                  </a:r>
                  <a:endParaRPr lang="pt-BR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CaixaDeTexto 26">
                  <a:extLst>
                    <a:ext uri="{FF2B5EF4-FFF2-40B4-BE49-F238E27FC236}">
                      <a16:creationId xmlns:a16="http://schemas.microsoft.com/office/drawing/2014/main" id="{DF8B0C55-CB7C-4AEA-B425-8713AE753BCC}"/>
                    </a:ext>
                  </a:extLst>
                </p:cNvPr>
                <p:cNvSpPr txBox="1"/>
                <p:nvPr/>
              </p:nvSpPr>
              <p:spPr>
                <a:xfrm>
                  <a:off x="1556460" y="1306363"/>
                  <a:ext cx="3781472" cy="45108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pt-BR" sz="1600" b="1" dirty="0">
                      <a:solidFill>
                        <a:srgbClr val="BF9000"/>
                      </a:solidFill>
                    </a:rPr>
                    <a:t>PROGRAMA MINERAÇÃO E </a:t>
                  </a:r>
                  <a:endParaRPr lang="pt-BR" sz="1600" dirty="0">
                    <a:solidFill>
                      <a:srgbClr val="BF9000"/>
                    </a:solidFill>
                  </a:endParaRPr>
                </a:p>
              </p:txBody>
            </p:sp>
          </p:grpSp>
        </p:grpSp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3D53F88D-F140-40CC-B390-4967EDAF54B8}"/>
                </a:ext>
              </a:extLst>
            </p:cNvPr>
            <p:cNvGrpSpPr/>
            <p:nvPr/>
          </p:nvGrpSpPr>
          <p:grpSpPr>
            <a:xfrm>
              <a:off x="2717615" y="1074373"/>
              <a:ext cx="592253" cy="533955"/>
              <a:chOff x="2895729" y="1318174"/>
              <a:chExt cx="811657" cy="731762"/>
            </a:xfrm>
          </p:grpSpPr>
          <p:sp>
            <p:nvSpPr>
              <p:cNvPr id="42" name="Forma Livre: Forma 41">
                <a:extLst>
                  <a:ext uri="{FF2B5EF4-FFF2-40B4-BE49-F238E27FC236}">
                    <a16:creationId xmlns:a16="http://schemas.microsoft.com/office/drawing/2014/main" id="{4B077B1A-F035-4C56-90D7-627A8E0BB756}"/>
                  </a:ext>
                </a:extLst>
              </p:cNvPr>
              <p:cNvSpPr/>
              <p:nvPr/>
            </p:nvSpPr>
            <p:spPr>
              <a:xfrm>
                <a:off x="2895729" y="1835580"/>
                <a:ext cx="811657" cy="214356"/>
              </a:xfrm>
              <a:custGeom>
                <a:avLst/>
                <a:gdLst>
                  <a:gd name="connsiteX0" fmla="*/ 811384 w 811657"/>
                  <a:gd name="connsiteY0" fmla="*/ 0 h 214356"/>
                  <a:gd name="connsiteX1" fmla="*/ 794580 w 811657"/>
                  <a:gd name="connsiteY1" fmla="*/ 0 h 214356"/>
                  <a:gd name="connsiteX2" fmla="*/ 794580 w 811657"/>
                  <a:gd name="connsiteY2" fmla="*/ 12296 h 214356"/>
                  <a:gd name="connsiteX3" fmla="*/ 794580 w 811657"/>
                  <a:gd name="connsiteY3" fmla="*/ 20083 h 214356"/>
                  <a:gd name="connsiteX4" fmla="*/ 786929 w 811657"/>
                  <a:gd name="connsiteY4" fmla="*/ 20083 h 214356"/>
                  <a:gd name="connsiteX5" fmla="*/ 24455 w 811657"/>
                  <a:gd name="connsiteY5" fmla="*/ 20083 h 214356"/>
                  <a:gd name="connsiteX6" fmla="*/ 16668 w 811657"/>
                  <a:gd name="connsiteY6" fmla="*/ 20083 h 214356"/>
                  <a:gd name="connsiteX7" fmla="*/ 16668 w 811657"/>
                  <a:gd name="connsiteY7" fmla="*/ 12296 h 214356"/>
                  <a:gd name="connsiteX8" fmla="*/ 16668 w 811657"/>
                  <a:gd name="connsiteY8" fmla="*/ 0 h 214356"/>
                  <a:gd name="connsiteX9" fmla="*/ 0 w 811657"/>
                  <a:gd name="connsiteY9" fmla="*/ 0 h 214356"/>
                  <a:gd name="connsiteX10" fmla="*/ 0 w 811657"/>
                  <a:gd name="connsiteY10" fmla="*/ 49046 h 214356"/>
                  <a:gd name="connsiteX11" fmla="*/ 69813 w 811657"/>
                  <a:gd name="connsiteY11" fmla="*/ 49046 h 214356"/>
                  <a:gd name="connsiteX12" fmla="*/ 38527 w 811657"/>
                  <a:gd name="connsiteY12" fmla="*/ 119406 h 214356"/>
                  <a:gd name="connsiteX13" fmla="*/ 133477 w 811657"/>
                  <a:gd name="connsiteY13" fmla="*/ 214356 h 214356"/>
                  <a:gd name="connsiteX14" fmla="*/ 228428 w 811657"/>
                  <a:gd name="connsiteY14" fmla="*/ 119406 h 214356"/>
                  <a:gd name="connsiteX15" fmla="*/ 197142 w 811657"/>
                  <a:gd name="connsiteY15" fmla="*/ 49046 h 214356"/>
                  <a:gd name="connsiteX16" fmla="*/ 613012 w 811657"/>
                  <a:gd name="connsiteY16" fmla="*/ 49046 h 214356"/>
                  <a:gd name="connsiteX17" fmla="*/ 581727 w 811657"/>
                  <a:gd name="connsiteY17" fmla="*/ 119406 h 214356"/>
                  <a:gd name="connsiteX18" fmla="*/ 676677 w 811657"/>
                  <a:gd name="connsiteY18" fmla="*/ 214356 h 214356"/>
                  <a:gd name="connsiteX19" fmla="*/ 771628 w 811657"/>
                  <a:gd name="connsiteY19" fmla="*/ 119406 h 214356"/>
                  <a:gd name="connsiteX20" fmla="*/ 740342 w 811657"/>
                  <a:gd name="connsiteY20" fmla="*/ 49046 h 214356"/>
                  <a:gd name="connsiteX21" fmla="*/ 811657 w 811657"/>
                  <a:gd name="connsiteY21" fmla="*/ 49046 h 214356"/>
                  <a:gd name="connsiteX22" fmla="*/ 811657 w 811657"/>
                  <a:gd name="connsiteY22" fmla="*/ 0 h 214356"/>
                  <a:gd name="connsiteX23" fmla="*/ 133341 w 811657"/>
                  <a:gd name="connsiteY23" fmla="*/ 177469 h 214356"/>
                  <a:gd name="connsiteX24" fmla="*/ 75277 w 811657"/>
                  <a:gd name="connsiteY24" fmla="*/ 119406 h 214356"/>
                  <a:gd name="connsiteX25" fmla="*/ 133341 w 811657"/>
                  <a:gd name="connsiteY25" fmla="*/ 61342 h 214356"/>
                  <a:gd name="connsiteX26" fmla="*/ 191404 w 811657"/>
                  <a:gd name="connsiteY26" fmla="*/ 119406 h 214356"/>
                  <a:gd name="connsiteX27" fmla="*/ 133341 w 811657"/>
                  <a:gd name="connsiteY27" fmla="*/ 177469 h 214356"/>
                  <a:gd name="connsiteX28" fmla="*/ 676541 w 811657"/>
                  <a:gd name="connsiteY28" fmla="*/ 177469 h 214356"/>
                  <a:gd name="connsiteX29" fmla="*/ 618477 w 811657"/>
                  <a:gd name="connsiteY29" fmla="*/ 119406 h 214356"/>
                  <a:gd name="connsiteX30" fmla="*/ 676541 w 811657"/>
                  <a:gd name="connsiteY30" fmla="*/ 61342 h 214356"/>
                  <a:gd name="connsiteX31" fmla="*/ 734604 w 811657"/>
                  <a:gd name="connsiteY31" fmla="*/ 119406 h 214356"/>
                  <a:gd name="connsiteX32" fmla="*/ 676541 w 811657"/>
                  <a:gd name="connsiteY32" fmla="*/ 177469 h 214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11657" h="214356">
                    <a:moveTo>
                      <a:pt x="811384" y="0"/>
                    </a:moveTo>
                    <a:lnTo>
                      <a:pt x="794580" y="0"/>
                    </a:lnTo>
                    <a:lnTo>
                      <a:pt x="794580" y="12296"/>
                    </a:lnTo>
                    <a:lnTo>
                      <a:pt x="794580" y="20083"/>
                    </a:lnTo>
                    <a:lnTo>
                      <a:pt x="786929" y="20083"/>
                    </a:lnTo>
                    <a:lnTo>
                      <a:pt x="24455" y="20083"/>
                    </a:lnTo>
                    <a:lnTo>
                      <a:pt x="16668" y="20083"/>
                    </a:lnTo>
                    <a:lnTo>
                      <a:pt x="16668" y="12296"/>
                    </a:lnTo>
                    <a:lnTo>
                      <a:pt x="16668" y="0"/>
                    </a:lnTo>
                    <a:lnTo>
                      <a:pt x="0" y="0"/>
                    </a:lnTo>
                    <a:lnTo>
                      <a:pt x="0" y="49046"/>
                    </a:lnTo>
                    <a:lnTo>
                      <a:pt x="69813" y="49046"/>
                    </a:lnTo>
                    <a:cubicBezTo>
                      <a:pt x="50549" y="66397"/>
                      <a:pt x="38527" y="91535"/>
                      <a:pt x="38527" y="119406"/>
                    </a:cubicBezTo>
                    <a:cubicBezTo>
                      <a:pt x="38527" y="171867"/>
                      <a:pt x="81015" y="214356"/>
                      <a:pt x="133477" y="214356"/>
                    </a:cubicBezTo>
                    <a:cubicBezTo>
                      <a:pt x="185939" y="214356"/>
                      <a:pt x="228428" y="171867"/>
                      <a:pt x="228428" y="119406"/>
                    </a:cubicBezTo>
                    <a:cubicBezTo>
                      <a:pt x="228428" y="91535"/>
                      <a:pt x="216406" y="66397"/>
                      <a:pt x="197142" y="49046"/>
                    </a:cubicBezTo>
                    <a:lnTo>
                      <a:pt x="613012" y="49046"/>
                    </a:lnTo>
                    <a:cubicBezTo>
                      <a:pt x="593749" y="66397"/>
                      <a:pt x="581727" y="91535"/>
                      <a:pt x="581727" y="119406"/>
                    </a:cubicBezTo>
                    <a:cubicBezTo>
                      <a:pt x="581727" y="171867"/>
                      <a:pt x="624215" y="214356"/>
                      <a:pt x="676677" y="214356"/>
                    </a:cubicBezTo>
                    <a:cubicBezTo>
                      <a:pt x="729139" y="214356"/>
                      <a:pt x="771628" y="171867"/>
                      <a:pt x="771628" y="119406"/>
                    </a:cubicBezTo>
                    <a:cubicBezTo>
                      <a:pt x="771628" y="91535"/>
                      <a:pt x="759605" y="66397"/>
                      <a:pt x="740342" y="49046"/>
                    </a:cubicBezTo>
                    <a:lnTo>
                      <a:pt x="811657" y="49046"/>
                    </a:lnTo>
                    <a:lnTo>
                      <a:pt x="811657" y="0"/>
                    </a:lnTo>
                    <a:close/>
                    <a:moveTo>
                      <a:pt x="133341" y="177469"/>
                    </a:moveTo>
                    <a:cubicBezTo>
                      <a:pt x="101235" y="177469"/>
                      <a:pt x="75277" y="151511"/>
                      <a:pt x="75277" y="119406"/>
                    </a:cubicBezTo>
                    <a:cubicBezTo>
                      <a:pt x="75277" y="87300"/>
                      <a:pt x="101235" y="61342"/>
                      <a:pt x="133341" y="61342"/>
                    </a:cubicBezTo>
                    <a:cubicBezTo>
                      <a:pt x="165446" y="61342"/>
                      <a:pt x="191404" y="87300"/>
                      <a:pt x="191404" y="119406"/>
                    </a:cubicBezTo>
                    <a:cubicBezTo>
                      <a:pt x="191404" y="151511"/>
                      <a:pt x="165446" y="177469"/>
                      <a:pt x="133341" y="177469"/>
                    </a:cubicBezTo>
                    <a:close/>
                    <a:moveTo>
                      <a:pt x="676541" y="177469"/>
                    </a:moveTo>
                    <a:cubicBezTo>
                      <a:pt x="644435" y="177469"/>
                      <a:pt x="618477" y="151511"/>
                      <a:pt x="618477" y="119406"/>
                    </a:cubicBezTo>
                    <a:cubicBezTo>
                      <a:pt x="618477" y="87300"/>
                      <a:pt x="644435" y="61342"/>
                      <a:pt x="676541" y="61342"/>
                    </a:cubicBezTo>
                    <a:cubicBezTo>
                      <a:pt x="708646" y="61342"/>
                      <a:pt x="734604" y="87300"/>
                      <a:pt x="734604" y="119406"/>
                    </a:cubicBezTo>
                    <a:cubicBezTo>
                      <a:pt x="734604" y="151511"/>
                      <a:pt x="708510" y="177469"/>
                      <a:pt x="676541" y="1774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3" name="Forma Livre: Forma 42">
                <a:extLst>
                  <a:ext uri="{FF2B5EF4-FFF2-40B4-BE49-F238E27FC236}">
                    <a16:creationId xmlns:a16="http://schemas.microsoft.com/office/drawing/2014/main" id="{6CBC5F7F-6A5A-4BF1-BB86-B9416DB350E0}"/>
                  </a:ext>
                </a:extLst>
              </p:cNvPr>
              <p:cNvSpPr/>
              <p:nvPr/>
            </p:nvSpPr>
            <p:spPr>
              <a:xfrm>
                <a:off x="3546585" y="1929301"/>
                <a:ext cx="51368" cy="51368"/>
              </a:xfrm>
              <a:custGeom>
                <a:avLst/>
                <a:gdLst>
                  <a:gd name="connsiteX0" fmla="*/ 51369 w 51368"/>
                  <a:gd name="connsiteY0" fmla="*/ 25685 h 51368"/>
                  <a:gd name="connsiteX1" fmla="*/ 25684 w 51368"/>
                  <a:gd name="connsiteY1" fmla="*/ 51369 h 51368"/>
                  <a:gd name="connsiteX2" fmla="*/ 0 w 51368"/>
                  <a:gd name="connsiteY2" fmla="*/ 25684 h 51368"/>
                  <a:gd name="connsiteX3" fmla="*/ 25684 w 51368"/>
                  <a:gd name="connsiteY3" fmla="*/ 0 h 51368"/>
                  <a:gd name="connsiteX4" fmla="*/ 51369 w 51368"/>
                  <a:gd name="connsiteY4" fmla="*/ 25685 h 5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68" h="51368">
                    <a:moveTo>
                      <a:pt x="51369" y="25685"/>
                    </a:moveTo>
                    <a:cubicBezTo>
                      <a:pt x="51369" y="39870"/>
                      <a:pt x="39870" y="51369"/>
                      <a:pt x="25684" y="51369"/>
                    </a:cubicBezTo>
                    <a:cubicBezTo>
                      <a:pt x="11499" y="51369"/>
                      <a:pt x="0" y="39870"/>
                      <a:pt x="0" y="25684"/>
                    </a:cubicBezTo>
                    <a:cubicBezTo>
                      <a:pt x="0" y="11499"/>
                      <a:pt x="11499" y="0"/>
                      <a:pt x="25684" y="0"/>
                    </a:cubicBezTo>
                    <a:cubicBezTo>
                      <a:pt x="39870" y="0"/>
                      <a:pt x="51369" y="11499"/>
                      <a:pt x="51369" y="25685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" name="Forma Livre: Forma 43">
                <a:extLst>
                  <a:ext uri="{FF2B5EF4-FFF2-40B4-BE49-F238E27FC236}">
                    <a16:creationId xmlns:a16="http://schemas.microsoft.com/office/drawing/2014/main" id="{E47A98AF-CBE1-4E35-9F1B-FB40EFE389CA}"/>
                  </a:ext>
                </a:extLst>
              </p:cNvPr>
              <p:cNvSpPr/>
              <p:nvPr/>
            </p:nvSpPr>
            <p:spPr>
              <a:xfrm>
                <a:off x="3003385" y="1929301"/>
                <a:ext cx="51368" cy="51368"/>
              </a:xfrm>
              <a:custGeom>
                <a:avLst/>
                <a:gdLst>
                  <a:gd name="connsiteX0" fmla="*/ 51369 w 51368"/>
                  <a:gd name="connsiteY0" fmla="*/ 25685 h 51368"/>
                  <a:gd name="connsiteX1" fmla="*/ 25685 w 51368"/>
                  <a:gd name="connsiteY1" fmla="*/ 51369 h 51368"/>
                  <a:gd name="connsiteX2" fmla="*/ 0 w 51368"/>
                  <a:gd name="connsiteY2" fmla="*/ 25684 h 51368"/>
                  <a:gd name="connsiteX3" fmla="*/ 25685 w 51368"/>
                  <a:gd name="connsiteY3" fmla="*/ 0 h 51368"/>
                  <a:gd name="connsiteX4" fmla="*/ 51369 w 51368"/>
                  <a:gd name="connsiteY4" fmla="*/ 25685 h 5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68" h="51368">
                    <a:moveTo>
                      <a:pt x="51369" y="25685"/>
                    </a:moveTo>
                    <a:cubicBezTo>
                      <a:pt x="51369" y="39870"/>
                      <a:pt x="39870" y="51369"/>
                      <a:pt x="25685" y="51369"/>
                    </a:cubicBezTo>
                    <a:cubicBezTo>
                      <a:pt x="11499" y="51369"/>
                      <a:pt x="0" y="39870"/>
                      <a:pt x="0" y="25684"/>
                    </a:cubicBezTo>
                    <a:cubicBezTo>
                      <a:pt x="0" y="11499"/>
                      <a:pt x="11499" y="0"/>
                      <a:pt x="25685" y="0"/>
                    </a:cubicBezTo>
                    <a:cubicBezTo>
                      <a:pt x="39870" y="0"/>
                      <a:pt x="51369" y="11499"/>
                      <a:pt x="51369" y="25685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5" name="Forma Livre: Forma 44">
                <a:extLst>
                  <a:ext uri="{FF2B5EF4-FFF2-40B4-BE49-F238E27FC236}">
                    <a16:creationId xmlns:a16="http://schemas.microsoft.com/office/drawing/2014/main" id="{CE7C4CB5-6A3F-4E94-B52F-827EB64F4A8A}"/>
                  </a:ext>
                </a:extLst>
              </p:cNvPr>
              <p:cNvSpPr/>
              <p:nvPr/>
            </p:nvSpPr>
            <p:spPr>
              <a:xfrm>
                <a:off x="2921550" y="1318174"/>
                <a:ext cx="764386" cy="132138"/>
              </a:xfrm>
              <a:custGeom>
                <a:avLst/>
                <a:gdLst>
                  <a:gd name="connsiteX0" fmla="*/ 764387 w 764386"/>
                  <a:gd name="connsiteY0" fmla="*/ 132139 h 132138"/>
                  <a:gd name="connsiteX1" fmla="*/ 732964 w 764386"/>
                  <a:gd name="connsiteY1" fmla="*/ 84048 h 132138"/>
                  <a:gd name="connsiteX2" fmla="*/ 688017 w 764386"/>
                  <a:gd name="connsiteY2" fmla="*/ 55632 h 132138"/>
                  <a:gd name="connsiteX3" fmla="*/ 657824 w 764386"/>
                  <a:gd name="connsiteY3" fmla="*/ 69294 h 132138"/>
                  <a:gd name="connsiteX4" fmla="*/ 595252 w 764386"/>
                  <a:gd name="connsiteY4" fmla="*/ 65468 h 132138"/>
                  <a:gd name="connsiteX5" fmla="*/ 419286 w 764386"/>
                  <a:gd name="connsiteY5" fmla="*/ 20110 h 132138"/>
                  <a:gd name="connsiteX6" fmla="*/ 338953 w 764386"/>
                  <a:gd name="connsiteY6" fmla="*/ 32133 h 132138"/>
                  <a:gd name="connsiteX7" fmla="*/ 273239 w 764386"/>
                  <a:gd name="connsiteY7" fmla="*/ 37598 h 132138"/>
                  <a:gd name="connsiteX8" fmla="*/ 158069 w 764386"/>
                  <a:gd name="connsiteY8" fmla="*/ 27 h 132138"/>
                  <a:gd name="connsiteX9" fmla="*/ 111072 w 764386"/>
                  <a:gd name="connsiteY9" fmla="*/ 28991 h 132138"/>
                  <a:gd name="connsiteX10" fmla="*/ 94814 w 764386"/>
                  <a:gd name="connsiteY10" fmla="*/ 42653 h 132138"/>
                  <a:gd name="connsiteX11" fmla="*/ 6421 w 764386"/>
                  <a:gd name="connsiteY11" fmla="*/ 116291 h 132138"/>
                  <a:gd name="connsiteX12" fmla="*/ 0 w 764386"/>
                  <a:gd name="connsiteY12" fmla="*/ 132139 h 132138"/>
                  <a:gd name="connsiteX13" fmla="*/ 764387 w 764386"/>
                  <a:gd name="connsiteY13" fmla="*/ 132139 h 132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4386" h="132138">
                    <a:moveTo>
                      <a:pt x="764387" y="132139"/>
                    </a:moveTo>
                    <a:cubicBezTo>
                      <a:pt x="762201" y="115471"/>
                      <a:pt x="752501" y="99623"/>
                      <a:pt x="732964" y="84048"/>
                    </a:cubicBezTo>
                    <a:cubicBezTo>
                      <a:pt x="718483" y="72436"/>
                      <a:pt x="708510" y="54948"/>
                      <a:pt x="688017" y="55632"/>
                    </a:cubicBezTo>
                    <a:cubicBezTo>
                      <a:pt x="677770" y="56041"/>
                      <a:pt x="667387" y="63692"/>
                      <a:pt x="657824" y="69294"/>
                    </a:cubicBezTo>
                    <a:cubicBezTo>
                      <a:pt x="649900" y="73939"/>
                      <a:pt x="605772" y="75441"/>
                      <a:pt x="595252" y="65468"/>
                    </a:cubicBezTo>
                    <a:cubicBezTo>
                      <a:pt x="580224" y="51123"/>
                      <a:pt x="433904" y="6312"/>
                      <a:pt x="419286" y="20110"/>
                    </a:cubicBezTo>
                    <a:cubicBezTo>
                      <a:pt x="394148" y="43746"/>
                      <a:pt x="370103" y="44429"/>
                      <a:pt x="338953" y="32133"/>
                    </a:cubicBezTo>
                    <a:cubicBezTo>
                      <a:pt x="318870" y="24209"/>
                      <a:pt x="296601" y="25848"/>
                      <a:pt x="273239" y="37598"/>
                    </a:cubicBezTo>
                    <a:cubicBezTo>
                      <a:pt x="250834" y="48937"/>
                      <a:pt x="173234" y="-1339"/>
                      <a:pt x="158069" y="27"/>
                    </a:cubicBezTo>
                    <a:cubicBezTo>
                      <a:pt x="141675" y="1530"/>
                      <a:pt x="126510" y="18471"/>
                      <a:pt x="111072" y="28991"/>
                    </a:cubicBezTo>
                    <a:cubicBezTo>
                      <a:pt x="105334" y="32953"/>
                      <a:pt x="100962" y="39237"/>
                      <a:pt x="94814" y="42653"/>
                    </a:cubicBezTo>
                    <a:cubicBezTo>
                      <a:pt x="60523" y="61506"/>
                      <a:pt x="24592" y="79540"/>
                      <a:pt x="6421" y="116291"/>
                    </a:cubicBezTo>
                    <a:cubicBezTo>
                      <a:pt x="3415" y="122302"/>
                      <a:pt x="1230" y="127630"/>
                      <a:pt x="0" y="132139"/>
                    </a:cubicBezTo>
                    <a:lnTo>
                      <a:pt x="764387" y="132139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6" name="Forma Livre: Forma 45">
                <a:extLst>
                  <a:ext uri="{FF2B5EF4-FFF2-40B4-BE49-F238E27FC236}">
                    <a16:creationId xmlns:a16="http://schemas.microsoft.com/office/drawing/2014/main" id="{01AA9353-1282-430F-9710-424873B1EEBC}"/>
                  </a:ext>
                </a:extLst>
              </p:cNvPr>
              <p:cNvSpPr/>
              <p:nvPr/>
            </p:nvSpPr>
            <p:spPr>
              <a:xfrm>
                <a:off x="3080029" y="1573954"/>
                <a:ext cx="442647" cy="81971"/>
              </a:xfrm>
              <a:custGeom>
                <a:avLst/>
                <a:gdLst>
                  <a:gd name="connsiteX0" fmla="*/ 0 w 442647"/>
                  <a:gd name="connsiteY0" fmla="*/ 0 h 81971"/>
                  <a:gd name="connsiteX1" fmla="*/ 442648 w 442647"/>
                  <a:gd name="connsiteY1" fmla="*/ 0 h 81971"/>
                  <a:gd name="connsiteX2" fmla="*/ 442648 w 442647"/>
                  <a:gd name="connsiteY2" fmla="*/ 81972 h 81971"/>
                  <a:gd name="connsiteX3" fmla="*/ 0 w 442647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1971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7" name="Forma Livre: Forma 46">
                <a:extLst>
                  <a:ext uri="{FF2B5EF4-FFF2-40B4-BE49-F238E27FC236}">
                    <a16:creationId xmlns:a16="http://schemas.microsoft.com/office/drawing/2014/main" id="{96489C7C-C1BA-41F8-B94B-C5D783BE2839}"/>
                  </a:ext>
                </a:extLst>
              </p:cNvPr>
              <p:cNvSpPr/>
              <p:nvPr/>
            </p:nvSpPr>
            <p:spPr>
              <a:xfrm>
                <a:off x="3621725" y="1573954"/>
                <a:ext cx="62435" cy="81971"/>
              </a:xfrm>
              <a:custGeom>
                <a:avLst/>
                <a:gdLst>
                  <a:gd name="connsiteX0" fmla="*/ 0 w 62435"/>
                  <a:gd name="connsiteY0" fmla="*/ 0 h 81971"/>
                  <a:gd name="connsiteX1" fmla="*/ 62435 w 62435"/>
                  <a:gd name="connsiteY1" fmla="*/ 0 h 81971"/>
                  <a:gd name="connsiteX2" fmla="*/ 62435 w 62435"/>
                  <a:gd name="connsiteY2" fmla="*/ 81972 h 81971"/>
                  <a:gd name="connsiteX3" fmla="*/ 0 w 62435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1971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8" name="Forma Livre: Forma 47">
                <a:extLst>
                  <a:ext uri="{FF2B5EF4-FFF2-40B4-BE49-F238E27FC236}">
                    <a16:creationId xmlns:a16="http://schemas.microsoft.com/office/drawing/2014/main" id="{BECDD3EE-04EA-454F-8ED8-5F1B0DC082BA}"/>
                  </a:ext>
                </a:extLst>
              </p:cNvPr>
              <p:cNvSpPr/>
              <p:nvPr/>
            </p:nvSpPr>
            <p:spPr>
              <a:xfrm>
                <a:off x="2917724" y="1573954"/>
                <a:ext cx="63391" cy="81971"/>
              </a:xfrm>
              <a:custGeom>
                <a:avLst/>
                <a:gdLst>
                  <a:gd name="connsiteX0" fmla="*/ 0 w 63391"/>
                  <a:gd name="connsiteY0" fmla="*/ 0 h 81971"/>
                  <a:gd name="connsiteX1" fmla="*/ 63392 w 63391"/>
                  <a:gd name="connsiteY1" fmla="*/ 0 h 81971"/>
                  <a:gd name="connsiteX2" fmla="*/ 63392 w 63391"/>
                  <a:gd name="connsiteY2" fmla="*/ 81972 h 81971"/>
                  <a:gd name="connsiteX3" fmla="*/ 0 w 63391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1971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9" name="Forma Livre: Forma 48">
                <a:extLst>
                  <a:ext uri="{FF2B5EF4-FFF2-40B4-BE49-F238E27FC236}">
                    <a16:creationId xmlns:a16="http://schemas.microsoft.com/office/drawing/2014/main" id="{B43D1948-A571-4996-96A5-6C80224E26C0}"/>
                  </a:ext>
                </a:extLst>
              </p:cNvPr>
              <p:cNvSpPr/>
              <p:nvPr/>
            </p:nvSpPr>
            <p:spPr>
              <a:xfrm>
                <a:off x="3080029" y="1668904"/>
                <a:ext cx="442647" cy="82108"/>
              </a:xfrm>
              <a:custGeom>
                <a:avLst/>
                <a:gdLst>
                  <a:gd name="connsiteX0" fmla="*/ 0 w 442647"/>
                  <a:gd name="connsiteY0" fmla="*/ 0 h 82108"/>
                  <a:gd name="connsiteX1" fmla="*/ 442648 w 442647"/>
                  <a:gd name="connsiteY1" fmla="*/ 0 h 82108"/>
                  <a:gd name="connsiteX2" fmla="*/ 442648 w 442647"/>
                  <a:gd name="connsiteY2" fmla="*/ 82108 h 82108"/>
                  <a:gd name="connsiteX3" fmla="*/ 0 w 442647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2108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" name="Forma Livre: Forma 49">
                <a:extLst>
                  <a:ext uri="{FF2B5EF4-FFF2-40B4-BE49-F238E27FC236}">
                    <a16:creationId xmlns:a16="http://schemas.microsoft.com/office/drawing/2014/main" id="{ADB74F0E-4216-452F-BC25-14BC6433BAFC}"/>
                  </a:ext>
                </a:extLst>
              </p:cNvPr>
              <p:cNvSpPr/>
              <p:nvPr/>
            </p:nvSpPr>
            <p:spPr>
              <a:xfrm>
                <a:off x="3621725" y="1668904"/>
                <a:ext cx="63391" cy="82108"/>
              </a:xfrm>
              <a:custGeom>
                <a:avLst/>
                <a:gdLst>
                  <a:gd name="connsiteX0" fmla="*/ 0 w 63391"/>
                  <a:gd name="connsiteY0" fmla="*/ 0 h 82108"/>
                  <a:gd name="connsiteX1" fmla="*/ 63392 w 63391"/>
                  <a:gd name="connsiteY1" fmla="*/ 0 h 82108"/>
                  <a:gd name="connsiteX2" fmla="*/ 63392 w 63391"/>
                  <a:gd name="connsiteY2" fmla="*/ 82108 h 82108"/>
                  <a:gd name="connsiteX3" fmla="*/ 0 w 63391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2108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1" name="Forma Livre: Forma 50">
                <a:extLst>
                  <a:ext uri="{FF2B5EF4-FFF2-40B4-BE49-F238E27FC236}">
                    <a16:creationId xmlns:a16="http://schemas.microsoft.com/office/drawing/2014/main" id="{8D552ECA-51CD-4253-8161-E3B0372F33CD}"/>
                  </a:ext>
                </a:extLst>
              </p:cNvPr>
              <p:cNvSpPr/>
              <p:nvPr/>
            </p:nvSpPr>
            <p:spPr>
              <a:xfrm>
                <a:off x="2918681" y="1668904"/>
                <a:ext cx="62435" cy="82108"/>
              </a:xfrm>
              <a:custGeom>
                <a:avLst/>
                <a:gdLst>
                  <a:gd name="connsiteX0" fmla="*/ 0 w 62435"/>
                  <a:gd name="connsiteY0" fmla="*/ 0 h 82108"/>
                  <a:gd name="connsiteX1" fmla="*/ 62435 w 62435"/>
                  <a:gd name="connsiteY1" fmla="*/ 0 h 82108"/>
                  <a:gd name="connsiteX2" fmla="*/ 62435 w 62435"/>
                  <a:gd name="connsiteY2" fmla="*/ 82108 h 82108"/>
                  <a:gd name="connsiteX3" fmla="*/ 0 w 62435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2108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2" name="Forma Livre: Forma 51">
                <a:extLst>
                  <a:ext uri="{FF2B5EF4-FFF2-40B4-BE49-F238E27FC236}">
                    <a16:creationId xmlns:a16="http://schemas.microsoft.com/office/drawing/2014/main" id="{84D0F231-11C0-489E-85AD-F8125900884F}"/>
                  </a:ext>
                </a:extLst>
              </p:cNvPr>
              <p:cNvSpPr/>
              <p:nvPr/>
            </p:nvSpPr>
            <p:spPr>
              <a:xfrm>
                <a:off x="2927698" y="1473128"/>
                <a:ext cx="747446" cy="363408"/>
              </a:xfrm>
              <a:custGeom>
                <a:avLst/>
                <a:gdLst>
                  <a:gd name="connsiteX0" fmla="*/ 0 w 747446"/>
                  <a:gd name="connsiteY0" fmla="*/ 0 h 363408"/>
                  <a:gd name="connsiteX1" fmla="*/ 0 w 747446"/>
                  <a:gd name="connsiteY1" fmla="*/ 78010 h 363408"/>
                  <a:gd name="connsiteX2" fmla="*/ 76234 w 747446"/>
                  <a:gd name="connsiteY2" fmla="*/ 78010 h 363408"/>
                  <a:gd name="connsiteX3" fmla="*/ 76234 w 747446"/>
                  <a:gd name="connsiteY3" fmla="*/ 96727 h 363408"/>
                  <a:gd name="connsiteX4" fmla="*/ 76234 w 747446"/>
                  <a:gd name="connsiteY4" fmla="*/ 96727 h 363408"/>
                  <a:gd name="connsiteX5" fmla="*/ 76234 w 747446"/>
                  <a:gd name="connsiteY5" fmla="*/ 363408 h 363408"/>
                  <a:gd name="connsiteX6" fmla="*/ 129515 w 747446"/>
                  <a:gd name="connsiteY6" fmla="*/ 363408 h 363408"/>
                  <a:gd name="connsiteX7" fmla="*/ 129515 w 747446"/>
                  <a:gd name="connsiteY7" fmla="*/ 96727 h 363408"/>
                  <a:gd name="connsiteX8" fmla="*/ 129515 w 747446"/>
                  <a:gd name="connsiteY8" fmla="*/ 96727 h 363408"/>
                  <a:gd name="connsiteX9" fmla="*/ 129515 w 747446"/>
                  <a:gd name="connsiteY9" fmla="*/ 78010 h 363408"/>
                  <a:gd name="connsiteX10" fmla="*/ 617931 w 747446"/>
                  <a:gd name="connsiteY10" fmla="*/ 78010 h 363408"/>
                  <a:gd name="connsiteX11" fmla="*/ 617931 w 747446"/>
                  <a:gd name="connsiteY11" fmla="*/ 96727 h 363408"/>
                  <a:gd name="connsiteX12" fmla="*/ 617931 w 747446"/>
                  <a:gd name="connsiteY12" fmla="*/ 363408 h 363408"/>
                  <a:gd name="connsiteX13" fmla="*/ 671212 w 747446"/>
                  <a:gd name="connsiteY13" fmla="*/ 363408 h 363408"/>
                  <a:gd name="connsiteX14" fmla="*/ 671212 w 747446"/>
                  <a:gd name="connsiteY14" fmla="*/ 96727 h 363408"/>
                  <a:gd name="connsiteX15" fmla="*/ 671212 w 747446"/>
                  <a:gd name="connsiteY15" fmla="*/ 78010 h 363408"/>
                  <a:gd name="connsiteX16" fmla="*/ 747446 w 747446"/>
                  <a:gd name="connsiteY16" fmla="*/ 78010 h 363408"/>
                  <a:gd name="connsiteX17" fmla="*/ 747446 w 747446"/>
                  <a:gd name="connsiteY17" fmla="*/ 0 h 36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47446" h="363408">
                    <a:moveTo>
                      <a:pt x="0" y="0"/>
                    </a:moveTo>
                    <a:lnTo>
                      <a:pt x="0" y="78010"/>
                    </a:lnTo>
                    <a:lnTo>
                      <a:pt x="76234" y="78010"/>
                    </a:lnTo>
                    <a:lnTo>
                      <a:pt x="76234" y="96727"/>
                    </a:lnTo>
                    <a:lnTo>
                      <a:pt x="76234" y="96727"/>
                    </a:lnTo>
                    <a:lnTo>
                      <a:pt x="76234" y="363408"/>
                    </a:lnTo>
                    <a:lnTo>
                      <a:pt x="129515" y="363408"/>
                    </a:lnTo>
                    <a:lnTo>
                      <a:pt x="129515" y="96727"/>
                    </a:lnTo>
                    <a:lnTo>
                      <a:pt x="129515" y="96727"/>
                    </a:lnTo>
                    <a:lnTo>
                      <a:pt x="129515" y="78010"/>
                    </a:lnTo>
                    <a:lnTo>
                      <a:pt x="617931" y="78010"/>
                    </a:lnTo>
                    <a:lnTo>
                      <a:pt x="617931" y="96727"/>
                    </a:lnTo>
                    <a:lnTo>
                      <a:pt x="617931" y="363408"/>
                    </a:lnTo>
                    <a:lnTo>
                      <a:pt x="671212" y="363408"/>
                    </a:lnTo>
                    <a:lnTo>
                      <a:pt x="671212" y="96727"/>
                    </a:lnTo>
                    <a:lnTo>
                      <a:pt x="671212" y="78010"/>
                    </a:lnTo>
                    <a:lnTo>
                      <a:pt x="747446" y="78010"/>
                    </a:lnTo>
                    <a:lnTo>
                      <a:pt x="747446" y="0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53" name="Forma Livre: Forma 52">
                <a:extLst>
                  <a:ext uri="{FF2B5EF4-FFF2-40B4-BE49-F238E27FC236}">
                    <a16:creationId xmlns:a16="http://schemas.microsoft.com/office/drawing/2014/main" id="{BEAFE700-870F-413E-B1C0-E37764FA500E}"/>
                  </a:ext>
                </a:extLst>
              </p:cNvPr>
              <p:cNvSpPr/>
              <p:nvPr/>
            </p:nvSpPr>
            <p:spPr>
              <a:xfrm>
                <a:off x="3080029" y="1763855"/>
                <a:ext cx="442647" cy="82108"/>
              </a:xfrm>
              <a:custGeom>
                <a:avLst/>
                <a:gdLst>
                  <a:gd name="connsiteX0" fmla="*/ 0 w 442647"/>
                  <a:gd name="connsiteY0" fmla="*/ 0 h 82108"/>
                  <a:gd name="connsiteX1" fmla="*/ 442648 w 442647"/>
                  <a:gd name="connsiteY1" fmla="*/ 0 h 82108"/>
                  <a:gd name="connsiteX2" fmla="*/ 442648 w 442647"/>
                  <a:gd name="connsiteY2" fmla="*/ 82108 h 82108"/>
                  <a:gd name="connsiteX3" fmla="*/ 0 w 442647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2108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4" name="Forma Livre: Forma 53">
                <a:extLst>
                  <a:ext uri="{FF2B5EF4-FFF2-40B4-BE49-F238E27FC236}">
                    <a16:creationId xmlns:a16="http://schemas.microsoft.com/office/drawing/2014/main" id="{E7D538BE-75D0-4968-9E99-02468EC18C14}"/>
                  </a:ext>
                </a:extLst>
              </p:cNvPr>
              <p:cNvSpPr/>
              <p:nvPr/>
            </p:nvSpPr>
            <p:spPr>
              <a:xfrm>
                <a:off x="2918681" y="1763855"/>
                <a:ext cx="62435" cy="82108"/>
              </a:xfrm>
              <a:custGeom>
                <a:avLst/>
                <a:gdLst>
                  <a:gd name="connsiteX0" fmla="*/ 0 w 62435"/>
                  <a:gd name="connsiteY0" fmla="*/ 0 h 82108"/>
                  <a:gd name="connsiteX1" fmla="*/ 62435 w 62435"/>
                  <a:gd name="connsiteY1" fmla="*/ 0 h 82108"/>
                  <a:gd name="connsiteX2" fmla="*/ 62435 w 62435"/>
                  <a:gd name="connsiteY2" fmla="*/ 82108 h 82108"/>
                  <a:gd name="connsiteX3" fmla="*/ 0 w 62435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2108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5" name="Forma Livre: Forma 54">
                <a:extLst>
                  <a:ext uri="{FF2B5EF4-FFF2-40B4-BE49-F238E27FC236}">
                    <a16:creationId xmlns:a16="http://schemas.microsoft.com/office/drawing/2014/main" id="{80782E3D-79E7-40AF-8944-6D2D1338FAF7}"/>
                  </a:ext>
                </a:extLst>
              </p:cNvPr>
              <p:cNvSpPr/>
              <p:nvPr/>
            </p:nvSpPr>
            <p:spPr>
              <a:xfrm>
                <a:off x="3621725" y="1763855"/>
                <a:ext cx="63391" cy="82108"/>
              </a:xfrm>
              <a:custGeom>
                <a:avLst/>
                <a:gdLst>
                  <a:gd name="connsiteX0" fmla="*/ 0 w 63391"/>
                  <a:gd name="connsiteY0" fmla="*/ 0 h 82108"/>
                  <a:gd name="connsiteX1" fmla="*/ 63392 w 63391"/>
                  <a:gd name="connsiteY1" fmla="*/ 0 h 82108"/>
                  <a:gd name="connsiteX2" fmla="*/ 63392 w 63391"/>
                  <a:gd name="connsiteY2" fmla="*/ 82108 h 82108"/>
                  <a:gd name="connsiteX3" fmla="*/ 0 w 63391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2108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72" name="Agrupar 71">
              <a:extLst>
                <a:ext uri="{FF2B5EF4-FFF2-40B4-BE49-F238E27FC236}">
                  <a16:creationId xmlns:a16="http://schemas.microsoft.com/office/drawing/2014/main" id="{FFA66686-3859-4E18-B54E-F2633E2EDBB1}"/>
                </a:ext>
              </a:extLst>
            </p:cNvPr>
            <p:cNvGrpSpPr/>
            <p:nvPr/>
          </p:nvGrpSpPr>
          <p:grpSpPr>
            <a:xfrm>
              <a:off x="2140953" y="1229176"/>
              <a:ext cx="420548" cy="379152"/>
              <a:chOff x="2895729" y="1318174"/>
              <a:chExt cx="811657" cy="731762"/>
            </a:xfrm>
          </p:grpSpPr>
          <p:sp>
            <p:nvSpPr>
              <p:cNvPr id="73" name="Forma Livre: Forma 72">
                <a:extLst>
                  <a:ext uri="{FF2B5EF4-FFF2-40B4-BE49-F238E27FC236}">
                    <a16:creationId xmlns:a16="http://schemas.microsoft.com/office/drawing/2014/main" id="{1750333F-C519-469D-9206-9CC3156A47F1}"/>
                  </a:ext>
                </a:extLst>
              </p:cNvPr>
              <p:cNvSpPr/>
              <p:nvPr/>
            </p:nvSpPr>
            <p:spPr>
              <a:xfrm>
                <a:off x="2895729" y="1835580"/>
                <a:ext cx="811657" cy="214356"/>
              </a:xfrm>
              <a:custGeom>
                <a:avLst/>
                <a:gdLst>
                  <a:gd name="connsiteX0" fmla="*/ 811384 w 811657"/>
                  <a:gd name="connsiteY0" fmla="*/ 0 h 214356"/>
                  <a:gd name="connsiteX1" fmla="*/ 794580 w 811657"/>
                  <a:gd name="connsiteY1" fmla="*/ 0 h 214356"/>
                  <a:gd name="connsiteX2" fmla="*/ 794580 w 811657"/>
                  <a:gd name="connsiteY2" fmla="*/ 12296 h 214356"/>
                  <a:gd name="connsiteX3" fmla="*/ 794580 w 811657"/>
                  <a:gd name="connsiteY3" fmla="*/ 20083 h 214356"/>
                  <a:gd name="connsiteX4" fmla="*/ 786929 w 811657"/>
                  <a:gd name="connsiteY4" fmla="*/ 20083 h 214356"/>
                  <a:gd name="connsiteX5" fmla="*/ 24455 w 811657"/>
                  <a:gd name="connsiteY5" fmla="*/ 20083 h 214356"/>
                  <a:gd name="connsiteX6" fmla="*/ 16668 w 811657"/>
                  <a:gd name="connsiteY6" fmla="*/ 20083 h 214356"/>
                  <a:gd name="connsiteX7" fmla="*/ 16668 w 811657"/>
                  <a:gd name="connsiteY7" fmla="*/ 12296 h 214356"/>
                  <a:gd name="connsiteX8" fmla="*/ 16668 w 811657"/>
                  <a:gd name="connsiteY8" fmla="*/ 0 h 214356"/>
                  <a:gd name="connsiteX9" fmla="*/ 0 w 811657"/>
                  <a:gd name="connsiteY9" fmla="*/ 0 h 214356"/>
                  <a:gd name="connsiteX10" fmla="*/ 0 w 811657"/>
                  <a:gd name="connsiteY10" fmla="*/ 49046 h 214356"/>
                  <a:gd name="connsiteX11" fmla="*/ 69813 w 811657"/>
                  <a:gd name="connsiteY11" fmla="*/ 49046 h 214356"/>
                  <a:gd name="connsiteX12" fmla="*/ 38527 w 811657"/>
                  <a:gd name="connsiteY12" fmla="*/ 119406 h 214356"/>
                  <a:gd name="connsiteX13" fmla="*/ 133477 w 811657"/>
                  <a:gd name="connsiteY13" fmla="*/ 214356 h 214356"/>
                  <a:gd name="connsiteX14" fmla="*/ 228428 w 811657"/>
                  <a:gd name="connsiteY14" fmla="*/ 119406 h 214356"/>
                  <a:gd name="connsiteX15" fmla="*/ 197142 w 811657"/>
                  <a:gd name="connsiteY15" fmla="*/ 49046 h 214356"/>
                  <a:gd name="connsiteX16" fmla="*/ 613012 w 811657"/>
                  <a:gd name="connsiteY16" fmla="*/ 49046 h 214356"/>
                  <a:gd name="connsiteX17" fmla="*/ 581727 w 811657"/>
                  <a:gd name="connsiteY17" fmla="*/ 119406 h 214356"/>
                  <a:gd name="connsiteX18" fmla="*/ 676677 w 811657"/>
                  <a:gd name="connsiteY18" fmla="*/ 214356 h 214356"/>
                  <a:gd name="connsiteX19" fmla="*/ 771628 w 811657"/>
                  <a:gd name="connsiteY19" fmla="*/ 119406 h 214356"/>
                  <a:gd name="connsiteX20" fmla="*/ 740342 w 811657"/>
                  <a:gd name="connsiteY20" fmla="*/ 49046 h 214356"/>
                  <a:gd name="connsiteX21" fmla="*/ 811657 w 811657"/>
                  <a:gd name="connsiteY21" fmla="*/ 49046 h 214356"/>
                  <a:gd name="connsiteX22" fmla="*/ 811657 w 811657"/>
                  <a:gd name="connsiteY22" fmla="*/ 0 h 214356"/>
                  <a:gd name="connsiteX23" fmla="*/ 133341 w 811657"/>
                  <a:gd name="connsiteY23" fmla="*/ 177469 h 214356"/>
                  <a:gd name="connsiteX24" fmla="*/ 75277 w 811657"/>
                  <a:gd name="connsiteY24" fmla="*/ 119406 h 214356"/>
                  <a:gd name="connsiteX25" fmla="*/ 133341 w 811657"/>
                  <a:gd name="connsiteY25" fmla="*/ 61342 h 214356"/>
                  <a:gd name="connsiteX26" fmla="*/ 191404 w 811657"/>
                  <a:gd name="connsiteY26" fmla="*/ 119406 h 214356"/>
                  <a:gd name="connsiteX27" fmla="*/ 133341 w 811657"/>
                  <a:gd name="connsiteY27" fmla="*/ 177469 h 214356"/>
                  <a:gd name="connsiteX28" fmla="*/ 676541 w 811657"/>
                  <a:gd name="connsiteY28" fmla="*/ 177469 h 214356"/>
                  <a:gd name="connsiteX29" fmla="*/ 618477 w 811657"/>
                  <a:gd name="connsiteY29" fmla="*/ 119406 h 214356"/>
                  <a:gd name="connsiteX30" fmla="*/ 676541 w 811657"/>
                  <a:gd name="connsiteY30" fmla="*/ 61342 h 214356"/>
                  <a:gd name="connsiteX31" fmla="*/ 734604 w 811657"/>
                  <a:gd name="connsiteY31" fmla="*/ 119406 h 214356"/>
                  <a:gd name="connsiteX32" fmla="*/ 676541 w 811657"/>
                  <a:gd name="connsiteY32" fmla="*/ 177469 h 214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11657" h="214356">
                    <a:moveTo>
                      <a:pt x="811384" y="0"/>
                    </a:moveTo>
                    <a:lnTo>
                      <a:pt x="794580" y="0"/>
                    </a:lnTo>
                    <a:lnTo>
                      <a:pt x="794580" y="12296"/>
                    </a:lnTo>
                    <a:lnTo>
                      <a:pt x="794580" y="20083"/>
                    </a:lnTo>
                    <a:lnTo>
                      <a:pt x="786929" y="20083"/>
                    </a:lnTo>
                    <a:lnTo>
                      <a:pt x="24455" y="20083"/>
                    </a:lnTo>
                    <a:lnTo>
                      <a:pt x="16668" y="20083"/>
                    </a:lnTo>
                    <a:lnTo>
                      <a:pt x="16668" y="12296"/>
                    </a:lnTo>
                    <a:lnTo>
                      <a:pt x="16668" y="0"/>
                    </a:lnTo>
                    <a:lnTo>
                      <a:pt x="0" y="0"/>
                    </a:lnTo>
                    <a:lnTo>
                      <a:pt x="0" y="49046"/>
                    </a:lnTo>
                    <a:lnTo>
                      <a:pt x="69813" y="49046"/>
                    </a:lnTo>
                    <a:cubicBezTo>
                      <a:pt x="50549" y="66397"/>
                      <a:pt x="38527" y="91535"/>
                      <a:pt x="38527" y="119406"/>
                    </a:cubicBezTo>
                    <a:cubicBezTo>
                      <a:pt x="38527" y="171867"/>
                      <a:pt x="81015" y="214356"/>
                      <a:pt x="133477" y="214356"/>
                    </a:cubicBezTo>
                    <a:cubicBezTo>
                      <a:pt x="185939" y="214356"/>
                      <a:pt x="228428" y="171867"/>
                      <a:pt x="228428" y="119406"/>
                    </a:cubicBezTo>
                    <a:cubicBezTo>
                      <a:pt x="228428" y="91535"/>
                      <a:pt x="216406" y="66397"/>
                      <a:pt x="197142" y="49046"/>
                    </a:cubicBezTo>
                    <a:lnTo>
                      <a:pt x="613012" y="49046"/>
                    </a:lnTo>
                    <a:cubicBezTo>
                      <a:pt x="593749" y="66397"/>
                      <a:pt x="581727" y="91535"/>
                      <a:pt x="581727" y="119406"/>
                    </a:cubicBezTo>
                    <a:cubicBezTo>
                      <a:pt x="581727" y="171867"/>
                      <a:pt x="624215" y="214356"/>
                      <a:pt x="676677" y="214356"/>
                    </a:cubicBezTo>
                    <a:cubicBezTo>
                      <a:pt x="729139" y="214356"/>
                      <a:pt x="771628" y="171867"/>
                      <a:pt x="771628" y="119406"/>
                    </a:cubicBezTo>
                    <a:cubicBezTo>
                      <a:pt x="771628" y="91535"/>
                      <a:pt x="759605" y="66397"/>
                      <a:pt x="740342" y="49046"/>
                    </a:cubicBezTo>
                    <a:lnTo>
                      <a:pt x="811657" y="49046"/>
                    </a:lnTo>
                    <a:lnTo>
                      <a:pt x="811657" y="0"/>
                    </a:lnTo>
                    <a:close/>
                    <a:moveTo>
                      <a:pt x="133341" y="177469"/>
                    </a:moveTo>
                    <a:cubicBezTo>
                      <a:pt x="101235" y="177469"/>
                      <a:pt x="75277" y="151511"/>
                      <a:pt x="75277" y="119406"/>
                    </a:cubicBezTo>
                    <a:cubicBezTo>
                      <a:pt x="75277" y="87300"/>
                      <a:pt x="101235" y="61342"/>
                      <a:pt x="133341" y="61342"/>
                    </a:cubicBezTo>
                    <a:cubicBezTo>
                      <a:pt x="165446" y="61342"/>
                      <a:pt x="191404" y="87300"/>
                      <a:pt x="191404" y="119406"/>
                    </a:cubicBezTo>
                    <a:cubicBezTo>
                      <a:pt x="191404" y="151511"/>
                      <a:pt x="165446" y="177469"/>
                      <a:pt x="133341" y="177469"/>
                    </a:cubicBezTo>
                    <a:close/>
                    <a:moveTo>
                      <a:pt x="676541" y="177469"/>
                    </a:moveTo>
                    <a:cubicBezTo>
                      <a:pt x="644435" y="177469"/>
                      <a:pt x="618477" y="151511"/>
                      <a:pt x="618477" y="119406"/>
                    </a:cubicBezTo>
                    <a:cubicBezTo>
                      <a:pt x="618477" y="87300"/>
                      <a:pt x="644435" y="61342"/>
                      <a:pt x="676541" y="61342"/>
                    </a:cubicBezTo>
                    <a:cubicBezTo>
                      <a:pt x="708646" y="61342"/>
                      <a:pt x="734604" y="87300"/>
                      <a:pt x="734604" y="119406"/>
                    </a:cubicBezTo>
                    <a:cubicBezTo>
                      <a:pt x="734604" y="151511"/>
                      <a:pt x="708510" y="177469"/>
                      <a:pt x="676541" y="1774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0798DCBB-8C14-45E1-8F1C-4C995BB088FB}"/>
                  </a:ext>
                </a:extLst>
              </p:cNvPr>
              <p:cNvSpPr/>
              <p:nvPr/>
            </p:nvSpPr>
            <p:spPr>
              <a:xfrm>
                <a:off x="3546585" y="1929301"/>
                <a:ext cx="51368" cy="51368"/>
              </a:xfrm>
              <a:custGeom>
                <a:avLst/>
                <a:gdLst>
                  <a:gd name="connsiteX0" fmla="*/ 51369 w 51368"/>
                  <a:gd name="connsiteY0" fmla="*/ 25685 h 51368"/>
                  <a:gd name="connsiteX1" fmla="*/ 25684 w 51368"/>
                  <a:gd name="connsiteY1" fmla="*/ 51369 h 51368"/>
                  <a:gd name="connsiteX2" fmla="*/ 0 w 51368"/>
                  <a:gd name="connsiteY2" fmla="*/ 25684 h 51368"/>
                  <a:gd name="connsiteX3" fmla="*/ 25684 w 51368"/>
                  <a:gd name="connsiteY3" fmla="*/ 0 h 51368"/>
                  <a:gd name="connsiteX4" fmla="*/ 51369 w 51368"/>
                  <a:gd name="connsiteY4" fmla="*/ 25685 h 5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68" h="51368">
                    <a:moveTo>
                      <a:pt x="51369" y="25685"/>
                    </a:moveTo>
                    <a:cubicBezTo>
                      <a:pt x="51369" y="39870"/>
                      <a:pt x="39870" y="51369"/>
                      <a:pt x="25684" y="51369"/>
                    </a:cubicBezTo>
                    <a:cubicBezTo>
                      <a:pt x="11499" y="51369"/>
                      <a:pt x="0" y="39870"/>
                      <a:pt x="0" y="25684"/>
                    </a:cubicBezTo>
                    <a:cubicBezTo>
                      <a:pt x="0" y="11499"/>
                      <a:pt x="11499" y="0"/>
                      <a:pt x="25684" y="0"/>
                    </a:cubicBezTo>
                    <a:cubicBezTo>
                      <a:pt x="39870" y="0"/>
                      <a:pt x="51369" y="11499"/>
                      <a:pt x="51369" y="25685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5E44CBEC-1D80-4ECC-B9B3-6ECFD0465EE2}"/>
                  </a:ext>
                </a:extLst>
              </p:cNvPr>
              <p:cNvSpPr/>
              <p:nvPr/>
            </p:nvSpPr>
            <p:spPr>
              <a:xfrm>
                <a:off x="3003385" y="1929301"/>
                <a:ext cx="51368" cy="51368"/>
              </a:xfrm>
              <a:custGeom>
                <a:avLst/>
                <a:gdLst>
                  <a:gd name="connsiteX0" fmla="*/ 51369 w 51368"/>
                  <a:gd name="connsiteY0" fmla="*/ 25685 h 51368"/>
                  <a:gd name="connsiteX1" fmla="*/ 25685 w 51368"/>
                  <a:gd name="connsiteY1" fmla="*/ 51369 h 51368"/>
                  <a:gd name="connsiteX2" fmla="*/ 0 w 51368"/>
                  <a:gd name="connsiteY2" fmla="*/ 25684 h 51368"/>
                  <a:gd name="connsiteX3" fmla="*/ 25685 w 51368"/>
                  <a:gd name="connsiteY3" fmla="*/ 0 h 51368"/>
                  <a:gd name="connsiteX4" fmla="*/ 51369 w 51368"/>
                  <a:gd name="connsiteY4" fmla="*/ 25685 h 5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68" h="51368">
                    <a:moveTo>
                      <a:pt x="51369" y="25685"/>
                    </a:moveTo>
                    <a:cubicBezTo>
                      <a:pt x="51369" y="39870"/>
                      <a:pt x="39870" y="51369"/>
                      <a:pt x="25685" y="51369"/>
                    </a:cubicBezTo>
                    <a:cubicBezTo>
                      <a:pt x="11499" y="51369"/>
                      <a:pt x="0" y="39870"/>
                      <a:pt x="0" y="25684"/>
                    </a:cubicBezTo>
                    <a:cubicBezTo>
                      <a:pt x="0" y="11499"/>
                      <a:pt x="11499" y="0"/>
                      <a:pt x="25685" y="0"/>
                    </a:cubicBezTo>
                    <a:cubicBezTo>
                      <a:pt x="39870" y="0"/>
                      <a:pt x="51369" y="11499"/>
                      <a:pt x="51369" y="25685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C9F5DCDA-C35B-45DB-8D03-5A49121ED519}"/>
                  </a:ext>
                </a:extLst>
              </p:cNvPr>
              <p:cNvSpPr/>
              <p:nvPr/>
            </p:nvSpPr>
            <p:spPr>
              <a:xfrm>
                <a:off x="2921550" y="1318174"/>
                <a:ext cx="764386" cy="132138"/>
              </a:xfrm>
              <a:custGeom>
                <a:avLst/>
                <a:gdLst>
                  <a:gd name="connsiteX0" fmla="*/ 764387 w 764386"/>
                  <a:gd name="connsiteY0" fmla="*/ 132139 h 132138"/>
                  <a:gd name="connsiteX1" fmla="*/ 732964 w 764386"/>
                  <a:gd name="connsiteY1" fmla="*/ 84048 h 132138"/>
                  <a:gd name="connsiteX2" fmla="*/ 688017 w 764386"/>
                  <a:gd name="connsiteY2" fmla="*/ 55632 h 132138"/>
                  <a:gd name="connsiteX3" fmla="*/ 657824 w 764386"/>
                  <a:gd name="connsiteY3" fmla="*/ 69294 h 132138"/>
                  <a:gd name="connsiteX4" fmla="*/ 595252 w 764386"/>
                  <a:gd name="connsiteY4" fmla="*/ 65468 h 132138"/>
                  <a:gd name="connsiteX5" fmla="*/ 419286 w 764386"/>
                  <a:gd name="connsiteY5" fmla="*/ 20110 h 132138"/>
                  <a:gd name="connsiteX6" fmla="*/ 338953 w 764386"/>
                  <a:gd name="connsiteY6" fmla="*/ 32133 h 132138"/>
                  <a:gd name="connsiteX7" fmla="*/ 273239 w 764386"/>
                  <a:gd name="connsiteY7" fmla="*/ 37598 h 132138"/>
                  <a:gd name="connsiteX8" fmla="*/ 158069 w 764386"/>
                  <a:gd name="connsiteY8" fmla="*/ 27 h 132138"/>
                  <a:gd name="connsiteX9" fmla="*/ 111072 w 764386"/>
                  <a:gd name="connsiteY9" fmla="*/ 28991 h 132138"/>
                  <a:gd name="connsiteX10" fmla="*/ 94814 w 764386"/>
                  <a:gd name="connsiteY10" fmla="*/ 42653 h 132138"/>
                  <a:gd name="connsiteX11" fmla="*/ 6421 w 764386"/>
                  <a:gd name="connsiteY11" fmla="*/ 116291 h 132138"/>
                  <a:gd name="connsiteX12" fmla="*/ 0 w 764386"/>
                  <a:gd name="connsiteY12" fmla="*/ 132139 h 132138"/>
                  <a:gd name="connsiteX13" fmla="*/ 764387 w 764386"/>
                  <a:gd name="connsiteY13" fmla="*/ 132139 h 132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4386" h="132138">
                    <a:moveTo>
                      <a:pt x="764387" y="132139"/>
                    </a:moveTo>
                    <a:cubicBezTo>
                      <a:pt x="762201" y="115471"/>
                      <a:pt x="752501" y="99623"/>
                      <a:pt x="732964" y="84048"/>
                    </a:cubicBezTo>
                    <a:cubicBezTo>
                      <a:pt x="718483" y="72436"/>
                      <a:pt x="708510" y="54948"/>
                      <a:pt x="688017" y="55632"/>
                    </a:cubicBezTo>
                    <a:cubicBezTo>
                      <a:pt x="677770" y="56041"/>
                      <a:pt x="667387" y="63692"/>
                      <a:pt x="657824" y="69294"/>
                    </a:cubicBezTo>
                    <a:cubicBezTo>
                      <a:pt x="649900" y="73939"/>
                      <a:pt x="605772" y="75441"/>
                      <a:pt x="595252" y="65468"/>
                    </a:cubicBezTo>
                    <a:cubicBezTo>
                      <a:pt x="580224" y="51123"/>
                      <a:pt x="433904" y="6312"/>
                      <a:pt x="419286" y="20110"/>
                    </a:cubicBezTo>
                    <a:cubicBezTo>
                      <a:pt x="394148" y="43746"/>
                      <a:pt x="370103" y="44429"/>
                      <a:pt x="338953" y="32133"/>
                    </a:cubicBezTo>
                    <a:cubicBezTo>
                      <a:pt x="318870" y="24209"/>
                      <a:pt x="296601" y="25848"/>
                      <a:pt x="273239" y="37598"/>
                    </a:cubicBezTo>
                    <a:cubicBezTo>
                      <a:pt x="250834" y="48937"/>
                      <a:pt x="173234" y="-1339"/>
                      <a:pt x="158069" y="27"/>
                    </a:cubicBezTo>
                    <a:cubicBezTo>
                      <a:pt x="141675" y="1530"/>
                      <a:pt x="126510" y="18471"/>
                      <a:pt x="111072" y="28991"/>
                    </a:cubicBezTo>
                    <a:cubicBezTo>
                      <a:pt x="105334" y="32953"/>
                      <a:pt x="100962" y="39237"/>
                      <a:pt x="94814" y="42653"/>
                    </a:cubicBezTo>
                    <a:cubicBezTo>
                      <a:pt x="60523" y="61506"/>
                      <a:pt x="24592" y="79540"/>
                      <a:pt x="6421" y="116291"/>
                    </a:cubicBezTo>
                    <a:cubicBezTo>
                      <a:pt x="3415" y="122302"/>
                      <a:pt x="1230" y="127630"/>
                      <a:pt x="0" y="132139"/>
                    </a:cubicBezTo>
                    <a:lnTo>
                      <a:pt x="764387" y="132139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id="{DCE8AD1D-1D29-4F49-AD56-3D8933C2A5F9}"/>
                  </a:ext>
                </a:extLst>
              </p:cNvPr>
              <p:cNvSpPr/>
              <p:nvPr/>
            </p:nvSpPr>
            <p:spPr>
              <a:xfrm>
                <a:off x="3080029" y="1573954"/>
                <a:ext cx="442647" cy="81971"/>
              </a:xfrm>
              <a:custGeom>
                <a:avLst/>
                <a:gdLst>
                  <a:gd name="connsiteX0" fmla="*/ 0 w 442647"/>
                  <a:gd name="connsiteY0" fmla="*/ 0 h 81971"/>
                  <a:gd name="connsiteX1" fmla="*/ 442648 w 442647"/>
                  <a:gd name="connsiteY1" fmla="*/ 0 h 81971"/>
                  <a:gd name="connsiteX2" fmla="*/ 442648 w 442647"/>
                  <a:gd name="connsiteY2" fmla="*/ 81972 h 81971"/>
                  <a:gd name="connsiteX3" fmla="*/ 0 w 442647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1971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298BF2FC-8518-45DC-979B-1DF4543FEE6D}"/>
                  </a:ext>
                </a:extLst>
              </p:cNvPr>
              <p:cNvSpPr/>
              <p:nvPr/>
            </p:nvSpPr>
            <p:spPr>
              <a:xfrm>
                <a:off x="3621725" y="1573954"/>
                <a:ext cx="62435" cy="81971"/>
              </a:xfrm>
              <a:custGeom>
                <a:avLst/>
                <a:gdLst>
                  <a:gd name="connsiteX0" fmla="*/ 0 w 62435"/>
                  <a:gd name="connsiteY0" fmla="*/ 0 h 81971"/>
                  <a:gd name="connsiteX1" fmla="*/ 62435 w 62435"/>
                  <a:gd name="connsiteY1" fmla="*/ 0 h 81971"/>
                  <a:gd name="connsiteX2" fmla="*/ 62435 w 62435"/>
                  <a:gd name="connsiteY2" fmla="*/ 81972 h 81971"/>
                  <a:gd name="connsiteX3" fmla="*/ 0 w 62435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1971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9" name="Forma Livre: Forma 78">
                <a:extLst>
                  <a:ext uri="{FF2B5EF4-FFF2-40B4-BE49-F238E27FC236}">
                    <a16:creationId xmlns:a16="http://schemas.microsoft.com/office/drawing/2014/main" id="{106A8D0C-56AC-4F99-8956-263DF2FCD1A1}"/>
                  </a:ext>
                </a:extLst>
              </p:cNvPr>
              <p:cNvSpPr/>
              <p:nvPr/>
            </p:nvSpPr>
            <p:spPr>
              <a:xfrm>
                <a:off x="2917724" y="1573954"/>
                <a:ext cx="63391" cy="81971"/>
              </a:xfrm>
              <a:custGeom>
                <a:avLst/>
                <a:gdLst>
                  <a:gd name="connsiteX0" fmla="*/ 0 w 63391"/>
                  <a:gd name="connsiteY0" fmla="*/ 0 h 81971"/>
                  <a:gd name="connsiteX1" fmla="*/ 63392 w 63391"/>
                  <a:gd name="connsiteY1" fmla="*/ 0 h 81971"/>
                  <a:gd name="connsiteX2" fmla="*/ 63392 w 63391"/>
                  <a:gd name="connsiteY2" fmla="*/ 81972 h 81971"/>
                  <a:gd name="connsiteX3" fmla="*/ 0 w 63391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1971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0" name="Forma Livre: Forma 79">
                <a:extLst>
                  <a:ext uri="{FF2B5EF4-FFF2-40B4-BE49-F238E27FC236}">
                    <a16:creationId xmlns:a16="http://schemas.microsoft.com/office/drawing/2014/main" id="{BE5EEC33-0ECF-4BA2-885A-AEA176B57CB2}"/>
                  </a:ext>
                </a:extLst>
              </p:cNvPr>
              <p:cNvSpPr/>
              <p:nvPr/>
            </p:nvSpPr>
            <p:spPr>
              <a:xfrm>
                <a:off x="3080029" y="1668904"/>
                <a:ext cx="442647" cy="82108"/>
              </a:xfrm>
              <a:custGeom>
                <a:avLst/>
                <a:gdLst>
                  <a:gd name="connsiteX0" fmla="*/ 0 w 442647"/>
                  <a:gd name="connsiteY0" fmla="*/ 0 h 82108"/>
                  <a:gd name="connsiteX1" fmla="*/ 442648 w 442647"/>
                  <a:gd name="connsiteY1" fmla="*/ 0 h 82108"/>
                  <a:gd name="connsiteX2" fmla="*/ 442648 w 442647"/>
                  <a:gd name="connsiteY2" fmla="*/ 82108 h 82108"/>
                  <a:gd name="connsiteX3" fmla="*/ 0 w 442647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2108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1" name="Forma Livre: Forma 80">
                <a:extLst>
                  <a:ext uri="{FF2B5EF4-FFF2-40B4-BE49-F238E27FC236}">
                    <a16:creationId xmlns:a16="http://schemas.microsoft.com/office/drawing/2014/main" id="{B63104AB-EDC8-48B7-9A7F-F292BA1A49BD}"/>
                  </a:ext>
                </a:extLst>
              </p:cNvPr>
              <p:cNvSpPr/>
              <p:nvPr/>
            </p:nvSpPr>
            <p:spPr>
              <a:xfrm>
                <a:off x="3621725" y="1668904"/>
                <a:ext cx="63391" cy="82108"/>
              </a:xfrm>
              <a:custGeom>
                <a:avLst/>
                <a:gdLst>
                  <a:gd name="connsiteX0" fmla="*/ 0 w 63391"/>
                  <a:gd name="connsiteY0" fmla="*/ 0 h 82108"/>
                  <a:gd name="connsiteX1" fmla="*/ 63392 w 63391"/>
                  <a:gd name="connsiteY1" fmla="*/ 0 h 82108"/>
                  <a:gd name="connsiteX2" fmla="*/ 63392 w 63391"/>
                  <a:gd name="connsiteY2" fmla="*/ 82108 h 82108"/>
                  <a:gd name="connsiteX3" fmla="*/ 0 w 63391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2108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2" name="Forma Livre: Forma 81">
                <a:extLst>
                  <a:ext uri="{FF2B5EF4-FFF2-40B4-BE49-F238E27FC236}">
                    <a16:creationId xmlns:a16="http://schemas.microsoft.com/office/drawing/2014/main" id="{017B18F5-3897-4ECB-8069-7AA6EDFCADA2}"/>
                  </a:ext>
                </a:extLst>
              </p:cNvPr>
              <p:cNvSpPr/>
              <p:nvPr/>
            </p:nvSpPr>
            <p:spPr>
              <a:xfrm>
                <a:off x="2918681" y="1668904"/>
                <a:ext cx="62435" cy="82108"/>
              </a:xfrm>
              <a:custGeom>
                <a:avLst/>
                <a:gdLst>
                  <a:gd name="connsiteX0" fmla="*/ 0 w 62435"/>
                  <a:gd name="connsiteY0" fmla="*/ 0 h 82108"/>
                  <a:gd name="connsiteX1" fmla="*/ 62435 w 62435"/>
                  <a:gd name="connsiteY1" fmla="*/ 0 h 82108"/>
                  <a:gd name="connsiteX2" fmla="*/ 62435 w 62435"/>
                  <a:gd name="connsiteY2" fmla="*/ 82108 h 82108"/>
                  <a:gd name="connsiteX3" fmla="*/ 0 w 62435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2108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3" name="Forma Livre: Forma 82">
                <a:extLst>
                  <a:ext uri="{FF2B5EF4-FFF2-40B4-BE49-F238E27FC236}">
                    <a16:creationId xmlns:a16="http://schemas.microsoft.com/office/drawing/2014/main" id="{70BE8BA4-A399-4599-8547-5DA7478F394B}"/>
                  </a:ext>
                </a:extLst>
              </p:cNvPr>
              <p:cNvSpPr/>
              <p:nvPr/>
            </p:nvSpPr>
            <p:spPr>
              <a:xfrm>
                <a:off x="2927698" y="1473128"/>
                <a:ext cx="747446" cy="363408"/>
              </a:xfrm>
              <a:custGeom>
                <a:avLst/>
                <a:gdLst>
                  <a:gd name="connsiteX0" fmla="*/ 0 w 747446"/>
                  <a:gd name="connsiteY0" fmla="*/ 0 h 363408"/>
                  <a:gd name="connsiteX1" fmla="*/ 0 w 747446"/>
                  <a:gd name="connsiteY1" fmla="*/ 78010 h 363408"/>
                  <a:gd name="connsiteX2" fmla="*/ 76234 w 747446"/>
                  <a:gd name="connsiteY2" fmla="*/ 78010 h 363408"/>
                  <a:gd name="connsiteX3" fmla="*/ 76234 w 747446"/>
                  <a:gd name="connsiteY3" fmla="*/ 96727 h 363408"/>
                  <a:gd name="connsiteX4" fmla="*/ 76234 w 747446"/>
                  <a:gd name="connsiteY4" fmla="*/ 96727 h 363408"/>
                  <a:gd name="connsiteX5" fmla="*/ 76234 w 747446"/>
                  <a:gd name="connsiteY5" fmla="*/ 363408 h 363408"/>
                  <a:gd name="connsiteX6" fmla="*/ 129515 w 747446"/>
                  <a:gd name="connsiteY6" fmla="*/ 363408 h 363408"/>
                  <a:gd name="connsiteX7" fmla="*/ 129515 w 747446"/>
                  <a:gd name="connsiteY7" fmla="*/ 96727 h 363408"/>
                  <a:gd name="connsiteX8" fmla="*/ 129515 w 747446"/>
                  <a:gd name="connsiteY8" fmla="*/ 96727 h 363408"/>
                  <a:gd name="connsiteX9" fmla="*/ 129515 w 747446"/>
                  <a:gd name="connsiteY9" fmla="*/ 78010 h 363408"/>
                  <a:gd name="connsiteX10" fmla="*/ 617931 w 747446"/>
                  <a:gd name="connsiteY10" fmla="*/ 78010 h 363408"/>
                  <a:gd name="connsiteX11" fmla="*/ 617931 w 747446"/>
                  <a:gd name="connsiteY11" fmla="*/ 96727 h 363408"/>
                  <a:gd name="connsiteX12" fmla="*/ 617931 w 747446"/>
                  <a:gd name="connsiteY12" fmla="*/ 363408 h 363408"/>
                  <a:gd name="connsiteX13" fmla="*/ 671212 w 747446"/>
                  <a:gd name="connsiteY13" fmla="*/ 363408 h 363408"/>
                  <a:gd name="connsiteX14" fmla="*/ 671212 w 747446"/>
                  <a:gd name="connsiteY14" fmla="*/ 96727 h 363408"/>
                  <a:gd name="connsiteX15" fmla="*/ 671212 w 747446"/>
                  <a:gd name="connsiteY15" fmla="*/ 78010 h 363408"/>
                  <a:gd name="connsiteX16" fmla="*/ 747446 w 747446"/>
                  <a:gd name="connsiteY16" fmla="*/ 78010 h 363408"/>
                  <a:gd name="connsiteX17" fmla="*/ 747446 w 747446"/>
                  <a:gd name="connsiteY17" fmla="*/ 0 h 36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47446" h="363408">
                    <a:moveTo>
                      <a:pt x="0" y="0"/>
                    </a:moveTo>
                    <a:lnTo>
                      <a:pt x="0" y="78010"/>
                    </a:lnTo>
                    <a:lnTo>
                      <a:pt x="76234" y="78010"/>
                    </a:lnTo>
                    <a:lnTo>
                      <a:pt x="76234" y="96727"/>
                    </a:lnTo>
                    <a:lnTo>
                      <a:pt x="76234" y="96727"/>
                    </a:lnTo>
                    <a:lnTo>
                      <a:pt x="76234" y="363408"/>
                    </a:lnTo>
                    <a:lnTo>
                      <a:pt x="129515" y="363408"/>
                    </a:lnTo>
                    <a:lnTo>
                      <a:pt x="129515" y="96727"/>
                    </a:lnTo>
                    <a:lnTo>
                      <a:pt x="129515" y="96727"/>
                    </a:lnTo>
                    <a:lnTo>
                      <a:pt x="129515" y="78010"/>
                    </a:lnTo>
                    <a:lnTo>
                      <a:pt x="617931" y="78010"/>
                    </a:lnTo>
                    <a:lnTo>
                      <a:pt x="617931" y="96727"/>
                    </a:lnTo>
                    <a:lnTo>
                      <a:pt x="617931" y="363408"/>
                    </a:lnTo>
                    <a:lnTo>
                      <a:pt x="671212" y="363408"/>
                    </a:lnTo>
                    <a:lnTo>
                      <a:pt x="671212" y="96727"/>
                    </a:lnTo>
                    <a:lnTo>
                      <a:pt x="671212" y="78010"/>
                    </a:lnTo>
                    <a:lnTo>
                      <a:pt x="747446" y="78010"/>
                    </a:lnTo>
                    <a:lnTo>
                      <a:pt x="747446" y="0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84" name="Forma Livre: Forma 83">
                <a:extLst>
                  <a:ext uri="{FF2B5EF4-FFF2-40B4-BE49-F238E27FC236}">
                    <a16:creationId xmlns:a16="http://schemas.microsoft.com/office/drawing/2014/main" id="{22C2705F-52C2-4F82-B49B-756BBD6CDFEF}"/>
                  </a:ext>
                </a:extLst>
              </p:cNvPr>
              <p:cNvSpPr/>
              <p:nvPr/>
            </p:nvSpPr>
            <p:spPr>
              <a:xfrm>
                <a:off x="3080029" y="1763855"/>
                <a:ext cx="442647" cy="82108"/>
              </a:xfrm>
              <a:custGeom>
                <a:avLst/>
                <a:gdLst>
                  <a:gd name="connsiteX0" fmla="*/ 0 w 442647"/>
                  <a:gd name="connsiteY0" fmla="*/ 0 h 82108"/>
                  <a:gd name="connsiteX1" fmla="*/ 442648 w 442647"/>
                  <a:gd name="connsiteY1" fmla="*/ 0 h 82108"/>
                  <a:gd name="connsiteX2" fmla="*/ 442648 w 442647"/>
                  <a:gd name="connsiteY2" fmla="*/ 82108 h 82108"/>
                  <a:gd name="connsiteX3" fmla="*/ 0 w 442647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2108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5" name="Forma Livre: Forma 84">
                <a:extLst>
                  <a:ext uri="{FF2B5EF4-FFF2-40B4-BE49-F238E27FC236}">
                    <a16:creationId xmlns:a16="http://schemas.microsoft.com/office/drawing/2014/main" id="{CC714F64-E83D-468B-8C5C-62C6EBB47019}"/>
                  </a:ext>
                </a:extLst>
              </p:cNvPr>
              <p:cNvSpPr/>
              <p:nvPr/>
            </p:nvSpPr>
            <p:spPr>
              <a:xfrm>
                <a:off x="2918681" y="1763855"/>
                <a:ext cx="62435" cy="82108"/>
              </a:xfrm>
              <a:custGeom>
                <a:avLst/>
                <a:gdLst>
                  <a:gd name="connsiteX0" fmla="*/ 0 w 62435"/>
                  <a:gd name="connsiteY0" fmla="*/ 0 h 82108"/>
                  <a:gd name="connsiteX1" fmla="*/ 62435 w 62435"/>
                  <a:gd name="connsiteY1" fmla="*/ 0 h 82108"/>
                  <a:gd name="connsiteX2" fmla="*/ 62435 w 62435"/>
                  <a:gd name="connsiteY2" fmla="*/ 82108 h 82108"/>
                  <a:gd name="connsiteX3" fmla="*/ 0 w 62435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2108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6" name="Forma Livre: Forma 85">
                <a:extLst>
                  <a:ext uri="{FF2B5EF4-FFF2-40B4-BE49-F238E27FC236}">
                    <a16:creationId xmlns:a16="http://schemas.microsoft.com/office/drawing/2014/main" id="{2F709DDB-552D-4B7B-8985-DD64C121AC5B}"/>
                  </a:ext>
                </a:extLst>
              </p:cNvPr>
              <p:cNvSpPr/>
              <p:nvPr/>
            </p:nvSpPr>
            <p:spPr>
              <a:xfrm>
                <a:off x="3621725" y="1763855"/>
                <a:ext cx="63391" cy="82108"/>
              </a:xfrm>
              <a:custGeom>
                <a:avLst/>
                <a:gdLst>
                  <a:gd name="connsiteX0" fmla="*/ 0 w 63391"/>
                  <a:gd name="connsiteY0" fmla="*/ 0 h 82108"/>
                  <a:gd name="connsiteX1" fmla="*/ 63392 w 63391"/>
                  <a:gd name="connsiteY1" fmla="*/ 0 h 82108"/>
                  <a:gd name="connsiteX2" fmla="*/ 63392 w 63391"/>
                  <a:gd name="connsiteY2" fmla="*/ 82108 h 82108"/>
                  <a:gd name="connsiteX3" fmla="*/ 0 w 63391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2108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87" name="Agrupar 86">
              <a:extLst>
                <a:ext uri="{FF2B5EF4-FFF2-40B4-BE49-F238E27FC236}">
                  <a16:creationId xmlns:a16="http://schemas.microsoft.com/office/drawing/2014/main" id="{F6441AF1-31BE-4DA6-93BE-284CD3CB038D}"/>
                </a:ext>
              </a:extLst>
            </p:cNvPr>
            <p:cNvGrpSpPr/>
            <p:nvPr/>
          </p:nvGrpSpPr>
          <p:grpSpPr>
            <a:xfrm>
              <a:off x="1588767" y="1330294"/>
              <a:ext cx="308389" cy="278033"/>
              <a:chOff x="2895729" y="1318174"/>
              <a:chExt cx="811657" cy="731762"/>
            </a:xfrm>
          </p:grpSpPr>
          <p:sp>
            <p:nvSpPr>
              <p:cNvPr id="88" name="Forma Livre: Forma 87">
                <a:extLst>
                  <a:ext uri="{FF2B5EF4-FFF2-40B4-BE49-F238E27FC236}">
                    <a16:creationId xmlns:a16="http://schemas.microsoft.com/office/drawing/2014/main" id="{B4694338-F872-4FEC-9149-4D76070B26D3}"/>
                  </a:ext>
                </a:extLst>
              </p:cNvPr>
              <p:cNvSpPr/>
              <p:nvPr/>
            </p:nvSpPr>
            <p:spPr>
              <a:xfrm>
                <a:off x="2895729" y="1835580"/>
                <a:ext cx="811657" cy="214356"/>
              </a:xfrm>
              <a:custGeom>
                <a:avLst/>
                <a:gdLst>
                  <a:gd name="connsiteX0" fmla="*/ 811384 w 811657"/>
                  <a:gd name="connsiteY0" fmla="*/ 0 h 214356"/>
                  <a:gd name="connsiteX1" fmla="*/ 794580 w 811657"/>
                  <a:gd name="connsiteY1" fmla="*/ 0 h 214356"/>
                  <a:gd name="connsiteX2" fmla="*/ 794580 w 811657"/>
                  <a:gd name="connsiteY2" fmla="*/ 12296 h 214356"/>
                  <a:gd name="connsiteX3" fmla="*/ 794580 w 811657"/>
                  <a:gd name="connsiteY3" fmla="*/ 20083 h 214356"/>
                  <a:gd name="connsiteX4" fmla="*/ 786929 w 811657"/>
                  <a:gd name="connsiteY4" fmla="*/ 20083 h 214356"/>
                  <a:gd name="connsiteX5" fmla="*/ 24455 w 811657"/>
                  <a:gd name="connsiteY5" fmla="*/ 20083 h 214356"/>
                  <a:gd name="connsiteX6" fmla="*/ 16668 w 811657"/>
                  <a:gd name="connsiteY6" fmla="*/ 20083 h 214356"/>
                  <a:gd name="connsiteX7" fmla="*/ 16668 w 811657"/>
                  <a:gd name="connsiteY7" fmla="*/ 12296 h 214356"/>
                  <a:gd name="connsiteX8" fmla="*/ 16668 w 811657"/>
                  <a:gd name="connsiteY8" fmla="*/ 0 h 214356"/>
                  <a:gd name="connsiteX9" fmla="*/ 0 w 811657"/>
                  <a:gd name="connsiteY9" fmla="*/ 0 h 214356"/>
                  <a:gd name="connsiteX10" fmla="*/ 0 w 811657"/>
                  <a:gd name="connsiteY10" fmla="*/ 49046 h 214356"/>
                  <a:gd name="connsiteX11" fmla="*/ 69813 w 811657"/>
                  <a:gd name="connsiteY11" fmla="*/ 49046 h 214356"/>
                  <a:gd name="connsiteX12" fmla="*/ 38527 w 811657"/>
                  <a:gd name="connsiteY12" fmla="*/ 119406 h 214356"/>
                  <a:gd name="connsiteX13" fmla="*/ 133477 w 811657"/>
                  <a:gd name="connsiteY13" fmla="*/ 214356 h 214356"/>
                  <a:gd name="connsiteX14" fmla="*/ 228428 w 811657"/>
                  <a:gd name="connsiteY14" fmla="*/ 119406 h 214356"/>
                  <a:gd name="connsiteX15" fmla="*/ 197142 w 811657"/>
                  <a:gd name="connsiteY15" fmla="*/ 49046 h 214356"/>
                  <a:gd name="connsiteX16" fmla="*/ 613012 w 811657"/>
                  <a:gd name="connsiteY16" fmla="*/ 49046 h 214356"/>
                  <a:gd name="connsiteX17" fmla="*/ 581727 w 811657"/>
                  <a:gd name="connsiteY17" fmla="*/ 119406 h 214356"/>
                  <a:gd name="connsiteX18" fmla="*/ 676677 w 811657"/>
                  <a:gd name="connsiteY18" fmla="*/ 214356 h 214356"/>
                  <a:gd name="connsiteX19" fmla="*/ 771628 w 811657"/>
                  <a:gd name="connsiteY19" fmla="*/ 119406 h 214356"/>
                  <a:gd name="connsiteX20" fmla="*/ 740342 w 811657"/>
                  <a:gd name="connsiteY20" fmla="*/ 49046 h 214356"/>
                  <a:gd name="connsiteX21" fmla="*/ 811657 w 811657"/>
                  <a:gd name="connsiteY21" fmla="*/ 49046 h 214356"/>
                  <a:gd name="connsiteX22" fmla="*/ 811657 w 811657"/>
                  <a:gd name="connsiteY22" fmla="*/ 0 h 214356"/>
                  <a:gd name="connsiteX23" fmla="*/ 133341 w 811657"/>
                  <a:gd name="connsiteY23" fmla="*/ 177469 h 214356"/>
                  <a:gd name="connsiteX24" fmla="*/ 75277 w 811657"/>
                  <a:gd name="connsiteY24" fmla="*/ 119406 h 214356"/>
                  <a:gd name="connsiteX25" fmla="*/ 133341 w 811657"/>
                  <a:gd name="connsiteY25" fmla="*/ 61342 h 214356"/>
                  <a:gd name="connsiteX26" fmla="*/ 191404 w 811657"/>
                  <a:gd name="connsiteY26" fmla="*/ 119406 h 214356"/>
                  <a:gd name="connsiteX27" fmla="*/ 133341 w 811657"/>
                  <a:gd name="connsiteY27" fmla="*/ 177469 h 214356"/>
                  <a:gd name="connsiteX28" fmla="*/ 676541 w 811657"/>
                  <a:gd name="connsiteY28" fmla="*/ 177469 h 214356"/>
                  <a:gd name="connsiteX29" fmla="*/ 618477 w 811657"/>
                  <a:gd name="connsiteY29" fmla="*/ 119406 h 214356"/>
                  <a:gd name="connsiteX30" fmla="*/ 676541 w 811657"/>
                  <a:gd name="connsiteY30" fmla="*/ 61342 h 214356"/>
                  <a:gd name="connsiteX31" fmla="*/ 734604 w 811657"/>
                  <a:gd name="connsiteY31" fmla="*/ 119406 h 214356"/>
                  <a:gd name="connsiteX32" fmla="*/ 676541 w 811657"/>
                  <a:gd name="connsiteY32" fmla="*/ 177469 h 214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11657" h="214356">
                    <a:moveTo>
                      <a:pt x="811384" y="0"/>
                    </a:moveTo>
                    <a:lnTo>
                      <a:pt x="794580" y="0"/>
                    </a:lnTo>
                    <a:lnTo>
                      <a:pt x="794580" y="12296"/>
                    </a:lnTo>
                    <a:lnTo>
                      <a:pt x="794580" y="20083"/>
                    </a:lnTo>
                    <a:lnTo>
                      <a:pt x="786929" y="20083"/>
                    </a:lnTo>
                    <a:lnTo>
                      <a:pt x="24455" y="20083"/>
                    </a:lnTo>
                    <a:lnTo>
                      <a:pt x="16668" y="20083"/>
                    </a:lnTo>
                    <a:lnTo>
                      <a:pt x="16668" y="12296"/>
                    </a:lnTo>
                    <a:lnTo>
                      <a:pt x="16668" y="0"/>
                    </a:lnTo>
                    <a:lnTo>
                      <a:pt x="0" y="0"/>
                    </a:lnTo>
                    <a:lnTo>
                      <a:pt x="0" y="49046"/>
                    </a:lnTo>
                    <a:lnTo>
                      <a:pt x="69813" y="49046"/>
                    </a:lnTo>
                    <a:cubicBezTo>
                      <a:pt x="50549" y="66397"/>
                      <a:pt x="38527" y="91535"/>
                      <a:pt x="38527" y="119406"/>
                    </a:cubicBezTo>
                    <a:cubicBezTo>
                      <a:pt x="38527" y="171867"/>
                      <a:pt x="81015" y="214356"/>
                      <a:pt x="133477" y="214356"/>
                    </a:cubicBezTo>
                    <a:cubicBezTo>
                      <a:pt x="185939" y="214356"/>
                      <a:pt x="228428" y="171867"/>
                      <a:pt x="228428" y="119406"/>
                    </a:cubicBezTo>
                    <a:cubicBezTo>
                      <a:pt x="228428" y="91535"/>
                      <a:pt x="216406" y="66397"/>
                      <a:pt x="197142" y="49046"/>
                    </a:cubicBezTo>
                    <a:lnTo>
                      <a:pt x="613012" y="49046"/>
                    </a:lnTo>
                    <a:cubicBezTo>
                      <a:pt x="593749" y="66397"/>
                      <a:pt x="581727" y="91535"/>
                      <a:pt x="581727" y="119406"/>
                    </a:cubicBezTo>
                    <a:cubicBezTo>
                      <a:pt x="581727" y="171867"/>
                      <a:pt x="624215" y="214356"/>
                      <a:pt x="676677" y="214356"/>
                    </a:cubicBezTo>
                    <a:cubicBezTo>
                      <a:pt x="729139" y="214356"/>
                      <a:pt x="771628" y="171867"/>
                      <a:pt x="771628" y="119406"/>
                    </a:cubicBezTo>
                    <a:cubicBezTo>
                      <a:pt x="771628" y="91535"/>
                      <a:pt x="759605" y="66397"/>
                      <a:pt x="740342" y="49046"/>
                    </a:cubicBezTo>
                    <a:lnTo>
                      <a:pt x="811657" y="49046"/>
                    </a:lnTo>
                    <a:lnTo>
                      <a:pt x="811657" y="0"/>
                    </a:lnTo>
                    <a:close/>
                    <a:moveTo>
                      <a:pt x="133341" y="177469"/>
                    </a:moveTo>
                    <a:cubicBezTo>
                      <a:pt x="101235" y="177469"/>
                      <a:pt x="75277" y="151511"/>
                      <a:pt x="75277" y="119406"/>
                    </a:cubicBezTo>
                    <a:cubicBezTo>
                      <a:pt x="75277" y="87300"/>
                      <a:pt x="101235" y="61342"/>
                      <a:pt x="133341" y="61342"/>
                    </a:cubicBezTo>
                    <a:cubicBezTo>
                      <a:pt x="165446" y="61342"/>
                      <a:pt x="191404" y="87300"/>
                      <a:pt x="191404" y="119406"/>
                    </a:cubicBezTo>
                    <a:cubicBezTo>
                      <a:pt x="191404" y="151511"/>
                      <a:pt x="165446" y="177469"/>
                      <a:pt x="133341" y="177469"/>
                    </a:cubicBezTo>
                    <a:close/>
                    <a:moveTo>
                      <a:pt x="676541" y="177469"/>
                    </a:moveTo>
                    <a:cubicBezTo>
                      <a:pt x="644435" y="177469"/>
                      <a:pt x="618477" y="151511"/>
                      <a:pt x="618477" y="119406"/>
                    </a:cubicBezTo>
                    <a:cubicBezTo>
                      <a:pt x="618477" y="87300"/>
                      <a:pt x="644435" y="61342"/>
                      <a:pt x="676541" y="61342"/>
                    </a:cubicBezTo>
                    <a:cubicBezTo>
                      <a:pt x="708646" y="61342"/>
                      <a:pt x="734604" y="87300"/>
                      <a:pt x="734604" y="119406"/>
                    </a:cubicBezTo>
                    <a:cubicBezTo>
                      <a:pt x="734604" y="151511"/>
                      <a:pt x="708510" y="177469"/>
                      <a:pt x="676541" y="1774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9" name="Forma Livre: Forma 88">
                <a:extLst>
                  <a:ext uri="{FF2B5EF4-FFF2-40B4-BE49-F238E27FC236}">
                    <a16:creationId xmlns:a16="http://schemas.microsoft.com/office/drawing/2014/main" id="{1FDA07BC-D427-403D-B2E0-7BD30420D6D4}"/>
                  </a:ext>
                </a:extLst>
              </p:cNvPr>
              <p:cNvSpPr/>
              <p:nvPr/>
            </p:nvSpPr>
            <p:spPr>
              <a:xfrm>
                <a:off x="3546585" y="1929301"/>
                <a:ext cx="51368" cy="51368"/>
              </a:xfrm>
              <a:custGeom>
                <a:avLst/>
                <a:gdLst>
                  <a:gd name="connsiteX0" fmla="*/ 51369 w 51368"/>
                  <a:gd name="connsiteY0" fmla="*/ 25685 h 51368"/>
                  <a:gd name="connsiteX1" fmla="*/ 25684 w 51368"/>
                  <a:gd name="connsiteY1" fmla="*/ 51369 h 51368"/>
                  <a:gd name="connsiteX2" fmla="*/ 0 w 51368"/>
                  <a:gd name="connsiteY2" fmla="*/ 25684 h 51368"/>
                  <a:gd name="connsiteX3" fmla="*/ 25684 w 51368"/>
                  <a:gd name="connsiteY3" fmla="*/ 0 h 51368"/>
                  <a:gd name="connsiteX4" fmla="*/ 51369 w 51368"/>
                  <a:gd name="connsiteY4" fmla="*/ 25685 h 5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68" h="51368">
                    <a:moveTo>
                      <a:pt x="51369" y="25685"/>
                    </a:moveTo>
                    <a:cubicBezTo>
                      <a:pt x="51369" y="39870"/>
                      <a:pt x="39870" y="51369"/>
                      <a:pt x="25684" y="51369"/>
                    </a:cubicBezTo>
                    <a:cubicBezTo>
                      <a:pt x="11499" y="51369"/>
                      <a:pt x="0" y="39870"/>
                      <a:pt x="0" y="25684"/>
                    </a:cubicBezTo>
                    <a:cubicBezTo>
                      <a:pt x="0" y="11499"/>
                      <a:pt x="11499" y="0"/>
                      <a:pt x="25684" y="0"/>
                    </a:cubicBezTo>
                    <a:cubicBezTo>
                      <a:pt x="39870" y="0"/>
                      <a:pt x="51369" y="11499"/>
                      <a:pt x="51369" y="25685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0" name="Forma Livre: Forma 89">
                <a:extLst>
                  <a:ext uri="{FF2B5EF4-FFF2-40B4-BE49-F238E27FC236}">
                    <a16:creationId xmlns:a16="http://schemas.microsoft.com/office/drawing/2014/main" id="{85070CBB-FBFD-45B2-937D-45BF1D08B857}"/>
                  </a:ext>
                </a:extLst>
              </p:cNvPr>
              <p:cNvSpPr/>
              <p:nvPr/>
            </p:nvSpPr>
            <p:spPr>
              <a:xfrm>
                <a:off x="3003385" y="1929301"/>
                <a:ext cx="51368" cy="51368"/>
              </a:xfrm>
              <a:custGeom>
                <a:avLst/>
                <a:gdLst>
                  <a:gd name="connsiteX0" fmla="*/ 51369 w 51368"/>
                  <a:gd name="connsiteY0" fmla="*/ 25685 h 51368"/>
                  <a:gd name="connsiteX1" fmla="*/ 25685 w 51368"/>
                  <a:gd name="connsiteY1" fmla="*/ 51369 h 51368"/>
                  <a:gd name="connsiteX2" fmla="*/ 0 w 51368"/>
                  <a:gd name="connsiteY2" fmla="*/ 25684 h 51368"/>
                  <a:gd name="connsiteX3" fmla="*/ 25685 w 51368"/>
                  <a:gd name="connsiteY3" fmla="*/ 0 h 51368"/>
                  <a:gd name="connsiteX4" fmla="*/ 51369 w 51368"/>
                  <a:gd name="connsiteY4" fmla="*/ 25685 h 5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68" h="51368">
                    <a:moveTo>
                      <a:pt x="51369" y="25685"/>
                    </a:moveTo>
                    <a:cubicBezTo>
                      <a:pt x="51369" y="39870"/>
                      <a:pt x="39870" y="51369"/>
                      <a:pt x="25685" y="51369"/>
                    </a:cubicBezTo>
                    <a:cubicBezTo>
                      <a:pt x="11499" y="51369"/>
                      <a:pt x="0" y="39870"/>
                      <a:pt x="0" y="25684"/>
                    </a:cubicBezTo>
                    <a:cubicBezTo>
                      <a:pt x="0" y="11499"/>
                      <a:pt x="11499" y="0"/>
                      <a:pt x="25685" y="0"/>
                    </a:cubicBezTo>
                    <a:cubicBezTo>
                      <a:pt x="39870" y="0"/>
                      <a:pt x="51369" y="11499"/>
                      <a:pt x="51369" y="25685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1" name="Forma Livre: Forma 90">
                <a:extLst>
                  <a:ext uri="{FF2B5EF4-FFF2-40B4-BE49-F238E27FC236}">
                    <a16:creationId xmlns:a16="http://schemas.microsoft.com/office/drawing/2014/main" id="{60DEBEA3-28B7-4086-BFC4-B63400D90BE8}"/>
                  </a:ext>
                </a:extLst>
              </p:cNvPr>
              <p:cNvSpPr/>
              <p:nvPr/>
            </p:nvSpPr>
            <p:spPr>
              <a:xfrm>
                <a:off x="2921550" y="1318174"/>
                <a:ext cx="764386" cy="132138"/>
              </a:xfrm>
              <a:custGeom>
                <a:avLst/>
                <a:gdLst>
                  <a:gd name="connsiteX0" fmla="*/ 764387 w 764386"/>
                  <a:gd name="connsiteY0" fmla="*/ 132139 h 132138"/>
                  <a:gd name="connsiteX1" fmla="*/ 732964 w 764386"/>
                  <a:gd name="connsiteY1" fmla="*/ 84048 h 132138"/>
                  <a:gd name="connsiteX2" fmla="*/ 688017 w 764386"/>
                  <a:gd name="connsiteY2" fmla="*/ 55632 h 132138"/>
                  <a:gd name="connsiteX3" fmla="*/ 657824 w 764386"/>
                  <a:gd name="connsiteY3" fmla="*/ 69294 h 132138"/>
                  <a:gd name="connsiteX4" fmla="*/ 595252 w 764386"/>
                  <a:gd name="connsiteY4" fmla="*/ 65468 h 132138"/>
                  <a:gd name="connsiteX5" fmla="*/ 419286 w 764386"/>
                  <a:gd name="connsiteY5" fmla="*/ 20110 h 132138"/>
                  <a:gd name="connsiteX6" fmla="*/ 338953 w 764386"/>
                  <a:gd name="connsiteY6" fmla="*/ 32133 h 132138"/>
                  <a:gd name="connsiteX7" fmla="*/ 273239 w 764386"/>
                  <a:gd name="connsiteY7" fmla="*/ 37598 h 132138"/>
                  <a:gd name="connsiteX8" fmla="*/ 158069 w 764386"/>
                  <a:gd name="connsiteY8" fmla="*/ 27 h 132138"/>
                  <a:gd name="connsiteX9" fmla="*/ 111072 w 764386"/>
                  <a:gd name="connsiteY9" fmla="*/ 28991 h 132138"/>
                  <a:gd name="connsiteX10" fmla="*/ 94814 w 764386"/>
                  <a:gd name="connsiteY10" fmla="*/ 42653 h 132138"/>
                  <a:gd name="connsiteX11" fmla="*/ 6421 w 764386"/>
                  <a:gd name="connsiteY11" fmla="*/ 116291 h 132138"/>
                  <a:gd name="connsiteX12" fmla="*/ 0 w 764386"/>
                  <a:gd name="connsiteY12" fmla="*/ 132139 h 132138"/>
                  <a:gd name="connsiteX13" fmla="*/ 764387 w 764386"/>
                  <a:gd name="connsiteY13" fmla="*/ 132139 h 132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4386" h="132138">
                    <a:moveTo>
                      <a:pt x="764387" y="132139"/>
                    </a:moveTo>
                    <a:cubicBezTo>
                      <a:pt x="762201" y="115471"/>
                      <a:pt x="752501" y="99623"/>
                      <a:pt x="732964" y="84048"/>
                    </a:cubicBezTo>
                    <a:cubicBezTo>
                      <a:pt x="718483" y="72436"/>
                      <a:pt x="708510" y="54948"/>
                      <a:pt x="688017" y="55632"/>
                    </a:cubicBezTo>
                    <a:cubicBezTo>
                      <a:pt x="677770" y="56041"/>
                      <a:pt x="667387" y="63692"/>
                      <a:pt x="657824" y="69294"/>
                    </a:cubicBezTo>
                    <a:cubicBezTo>
                      <a:pt x="649900" y="73939"/>
                      <a:pt x="605772" y="75441"/>
                      <a:pt x="595252" y="65468"/>
                    </a:cubicBezTo>
                    <a:cubicBezTo>
                      <a:pt x="580224" y="51123"/>
                      <a:pt x="433904" y="6312"/>
                      <a:pt x="419286" y="20110"/>
                    </a:cubicBezTo>
                    <a:cubicBezTo>
                      <a:pt x="394148" y="43746"/>
                      <a:pt x="370103" y="44429"/>
                      <a:pt x="338953" y="32133"/>
                    </a:cubicBezTo>
                    <a:cubicBezTo>
                      <a:pt x="318870" y="24209"/>
                      <a:pt x="296601" y="25848"/>
                      <a:pt x="273239" y="37598"/>
                    </a:cubicBezTo>
                    <a:cubicBezTo>
                      <a:pt x="250834" y="48937"/>
                      <a:pt x="173234" y="-1339"/>
                      <a:pt x="158069" y="27"/>
                    </a:cubicBezTo>
                    <a:cubicBezTo>
                      <a:pt x="141675" y="1530"/>
                      <a:pt x="126510" y="18471"/>
                      <a:pt x="111072" y="28991"/>
                    </a:cubicBezTo>
                    <a:cubicBezTo>
                      <a:pt x="105334" y="32953"/>
                      <a:pt x="100962" y="39237"/>
                      <a:pt x="94814" y="42653"/>
                    </a:cubicBezTo>
                    <a:cubicBezTo>
                      <a:pt x="60523" y="61506"/>
                      <a:pt x="24592" y="79540"/>
                      <a:pt x="6421" y="116291"/>
                    </a:cubicBezTo>
                    <a:cubicBezTo>
                      <a:pt x="3415" y="122302"/>
                      <a:pt x="1230" y="127630"/>
                      <a:pt x="0" y="132139"/>
                    </a:cubicBezTo>
                    <a:lnTo>
                      <a:pt x="764387" y="132139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92" name="Forma Livre: Forma 91">
                <a:extLst>
                  <a:ext uri="{FF2B5EF4-FFF2-40B4-BE49-F238E27FC236}">
                    <a16:creationId xmlns:a16="http://schemas.microsoft.com/office/drawing/2014/main" id="{FF765C19-088A-42FD-A734-F305B7682252}"/>
                  </a:ext>
                </a:extLst>
              </p:cNvPr>
              <p:cNvSpPr/>
              <p:nvPr/>
            </p:nvSpPr>
            <p:spPr>
              <a:xfrm>
                <a:off x="3080029" y="1573954"/>
                <a:ext cx="442647" cy="81971"/>
              </a:xfrm>
              <a:custGeom>
                <a:avLst/>
                <a:gdLst>
                  <a:gd name="connsiteX0" fmla="*/ 0 w 442647"/>
                  <a:gd name="connsiteY0" fmla="*/ 0 h 81971"/>
                  <a:gd name="connsiteX1" fmla="*/ 442648 w 442647"/>
                  <a:gd name="connsiteY1" fmla="*/ 0 h 81971"/>
                  <a:gd name="connsiteX2" fmla="*/ 442648 w 442647"/>
                  <a:gd name="connsiteY2" fmla="*/ 81972 h 81971"/>
                  <a:gd name="connsiteX3" fmla="*/ 0 w 442647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1971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3" name="Forma Livre: Forma 92">
                <a:extLst>
                  <a:ext uri="{FF2B5EF4-FFF2-40B4-BE49-F238E27FC236}">
                    <a16:creationId xmlns:a16="http://schemas.microsoft.com/office/drawing/2014/main" id="{6AC85EAB-B229-47A8-A3D2-C79E30E0DB48}"/>
                  </a:ext>
                </a:extLst>
              </p:cNvPr>
              <p:cNvSpPr/>
              <p:nvPr/>
            </p:nvSpPr>
            <p:spPr>
              <a:xfrm>
                <a:off x="3621725" y="1573954"/>
                <a:ext cx="62435" cy="81971"/>
              </a:xfrm>
              <a:custGeom>
                <a:avLst/>
                <a:gdLst>
                  <a:gd name="connsiteX0" fmla="*/ 0 w 62435"/>
                  <a:gd name="connsiteY0" fmla="*/ 0 h 81971"/>
                  <a:gd name="connsiteX1" fmla="*/ 62435 w 62435"/>
                  <a:gd name="connsiteY1" fmla="*/ 0 h 81971"/>
                  <a:gd name="connsiteX2" fmla="*/ 62435 w 62435"/>
                  <a:gd name="connsiteY2" fmla="*/ 81972 h 81971"/>
                  <a:gd name="connsiteX3" fmla="*/ 0 w 62435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1971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4" name="Forma Livre: Forma 93">
                <a:extLst>
                  <a:ext uri="{FF2B5EF4-FFF2-40B4-BE49-F238E27FC236}">
                    <a16:creationId xmlns:a16="http://schemas.microsoft.com/office/drawing/2014/main" id="{88D068DB-1F74-442E-99CB-A107FD4CA578}"/>
                  </a:ext>
                </a:extLst>
              </p:cNvPr>
              <p:cNvSpPr/>
              <p:nvPr/>
            </p:nvSpPr>
            <p:spPr>
              <a:xfrm>
                <a:off x="2917724" y="1573954"/>
                <a:ext cx="63391" cy="81971"/>
              </a:xfrm>
              <a:custGeom>
                <a:avLst/>
                <a:gdLst>
                  <a:gd name="connsiteX0" fmla="*/ 0 w 63391"/>
                  <a:gd name="connsiteY0" fmla="*/ 0 h 81971"/>
                  <a:gd name="connsiteX1" fmla="*/ 63392 w 63391"/>
                  <a:gd name="connsiteY1" fmla="*/ 0 h 81971"/>
                  <a:gd name="connsiteX2" fmla="*/ 63392 w 63391"/>
                  <a:gd name="connsiteY2" fmla="*/ 81972 h 81971"/>
                  <a:gd name="connsiteX3" fmla="*/ 0 w 63391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1971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5" name="Forma Livre: Forma 94">
                <a:extLst>
                  <a:ext uri="{FF2B5EF4-FFF2-40B4-BE49-F238E27FC236}">
                    <a16:creationId xmlns:a16="http://schemas.microsoft.com/office/drawing/2014/main" id="{B51E1B09-63FE-40FC-A6CE-1C9591833BF0}"/>
                  </a:ext>
                </a:extLst>
              </p:cNvPr>
              <p:cNvSpPr/>
              <p:nvPr/>
            </p:nvSpPr>
            <p:spPr>
              <a:xfrm>
                <a:off x="3080029" y="1668904"/>
                <a:ext cx="442647" cy="82108"/>
              </a:xfrm>
              <a:custGeom>
                <a:avLst/>
                <a:gdLst>
                  <a:gd name="connsiteX0" fmla="*/ 0 w 442647"/>
                  <a:gd name="connsiteY0" fmla="*/ 0 h 82108"/>
                  <a:gd name="connsiteX1" fmla="*/ 442648 w 442647"/>
                  <a:gd name="connsiteY1" fmla="*/ 0 h 82108"/>
                  <a:gd name="connsiteX2" fmla="*/ 442648 w 442647"/>
                  <a:gd name="connsiteY2" fmla="*/ 82108 h 82108"/>
                  <a:gd name="connsiteX3" fmla="*/ 0 w 442647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2108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6" name="Forma Livre: Forma 95">
                <a:extLst>
                  <a:ext uri="{FF2B5EF4-FFF2-40B4-BE49-F238E27FC236}">
                    <a16:creationId xmlns:a16="http://schemas.microsoft.com/office/drawing/2014/main" id="{F6D5549B-4F66-41A2-8A70-86B7913F463D}"/>
                  </a:ext>
                </a:extLst>
              </p:cNvPr>
              <p:cNvSpPr/>
              <p:nvPr/>
            </p:nvSpPr>
            <p:spPr>
              <a:xfrm>
                <a:off x="3621725" y="1668904"/>
                <a:ext cx="63391" cy="82108"/>
              </a:xfrm>
              <a:custGeom>
                <a:avLst/>
                <a:gdLst>
                  <a:gd name="connsiteX0" fmla="*/ 0 w 63391"/>
                  <a:gd name="connsiteY0" fmla="*/ 0 h 82108"/>
                  <a:gd name="connsiteX1" fmla="*/ 63392 w 63391"/>
                  <a:gd name="connsiteY1" fmla="*/ 0 h 82108"/>
                  <a:gd name="connsiteX2" fmla="*/ 63392 w 63391"/>
                  <a:gd name="connsiteY2" fmla="*/ 82108 h 82108"/>
                  <a:gd name="connsiteX3" fmla="*/ 0 w 63391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2108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7" name="Forma Livre: Forma 96">
                <a:extLst>
                  <a:ext uri="{FF2B5EF4-FFF2-40B4-BE49-F238E27FC236}">
                    <a16:creationId xmlns:a16="http://schemas.microsoft.com/office/drawing/2014/main" id="{D47B51CB-FB66-4BDE-9077-26FAFDB5E6BC}"/>
                  </a:ext>
                </a:extLst>
              </p:cNvPr>
              <p:cNvSpPr/>
              <p:nvPr/>
            </p:nvSpPr>
            <p:spPr>
              <a:xfrm>
                <a:off x="2918681" y="1668904"/>
                <a:ext cx="62435" cy="82108"/>
              </a:xfrm>
              <a:custGeom>
                <a:avLst/>
                <a:gdLst>
                  <a:gd name="connsiteX0" fmla="*/ 0 w 62435"/>
                  <a:gd name="connsiteY0" fmla="*/ 0 h 82108"/>
                  <a:gd name="connsiteX1" fmla="*/ 62435 w 62435"/>
                  <a:gd name="connsiteY1" fmla="*/ 0 h 82108"/>
                  <a:gd name="connsiteX2" fmla="*/ 62435 w 62435"/>
                  <a:gd name="connsiteY2" fmla="*/ 82108 h 82108"/>
                  <a:gd name="connsiteX3" fmla="*/ 0 w 62435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2108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8" name="Forma Livre: Forma 97">
                <a:extLst>
                  <a:ext uri="{FF2B5EF4-FFF2-40B4-BE49-F238E27FC236}">
                    <a16:creationId xmlns:a16="http://schemas.microsoft.com/office/drawing/2014/main" id="{F3D60B6E-D121-4FA2-BA83-FF79C83121A4}"/>
                  </a:ext>
                </a:extLst>
              </p:cNvPr>
              <p:cNvSpPr/>
              <p:nvPr/>
            </p:nvSpPr>
            <p:spPr>
              <a:xfrm>
                <a:off x="2927698" y="1473128"/>
                <a:ext cx="747446" cy="363408"/>
              </a:xfrm>
              <a:custGeom>
                <a:avLst/>
                <a:gdLst>
                  <a:gd name="connsiteX0" fmla="*/ 0 w 747446"/>
                  <a:gd name="connsiteY0" fmla="*/ 0 h 363408"/>
                  <a:gd name="connsiteX1" fmla="*/ 0 w 747446"/>
                  <a:gd name="connsiteY1" fmla="*/ 78010 h 363408"/>
                  <a:gd name="connsiteX2" fmla="*/ 76234 w 747446"/>
                  <a:gd name="connsiteY2" fmla="*/ 78010 h 363408"/>
                  <a:gd name="connsiteX3" fmla="*/ 76234 w 747446"/>
                  <a:gd name="connsiteY3" fmla="*/ 96727 h 363408"/>
                  <a:gd name="connsiteX4" fmla="*/ 76234 w 747446"/>
                  <a:gd name="connsiteY4" fmla="*/ 96727 h 363408"/>
                  <a:gd name="connsiteX5" fmla="*/ 76234 w 747446"/>
                  <a:gd name="connsiteY5" fmla="*/ 363408 h 363408"/>
                  <a:gd name="connsiteX6" fmla="*/ 129515 w 747446"/>
                  <a:gd name="connsiteY6" fmla="*/ 363408 h 363408"/>
                  <a:gd name="connsiteX7" fmla="*/ 129515 w 747446"/>
                  <a:gd name="connsiteY7" fmla="*/ 96727 h 363408"/>
                  <a:gd name="connsiteX8" fmla="*/ 129515 w 747446"/>
                  <a:gd name="connsiteY8" fmla="*/ 96727 h 363408"/>
                  <a:gd name="connsiteX9" fmla="*/ 129515 w 747446"/>
                  <a:gd name="connsiteY9" fmla="*/ 78010 h 363408"/>
                  <a:gd name="connsiteX10" fmla="*/ 617931 w 747446"/>
                  <a:gd name="connsiteY10" fmla="*/ 78010 h 363408"/>
                  <a:gd name="connsiteX11" fmla="*/ 617931 w 747446"/>
                  <a:gd name="connsiteY11" fmla="*/ 96727 h 363408"/>
                  <a:gd name="connsiteX12" fmla="*/ 617931 w 747446"/>
                  <a:gd name="connsiteY12" fmla="*/ 363408 h 363408"/>
                  <a:gd name="connsiteX13" fmla="*/ 671212 w 747446"/>
                  <a:gd name="connsiteY13" fmla="*/ 363408 h 363408"/>
                  <a:gd name="connsiteX14" fmla="*/ 671212 w 747446"/>
                  <a:gd name="connsiteY14" fmla="*/ 96727 h 363408"/>
                  <a:gd name="connsiteX15" fmla="*/ 671212 w 747446"/>
                  <a:gd name="connsiteY15" fmla="*/ 78010 h 363408"/>
                  <a:gd name="connsiteX16" fmla="*/ 747446 w 747446"/>
                  <a:gd name="connsiteY16" fmla="*/ 78010 h 363408"/>
                  <a:gd name="connsiteX17" fmla="*/ 747446 w 747446"/>
                  <a:gd name="connsiteY17" fmla="*/ 0 h 36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47446" h="363408">
                    <a:moveTo>
                      <a:pt x="0" y="0"/>
                    </a:moveTo>
                    <a:lnTo>
                      <a:pt x="0" y="78010"/>
                    </a:lnTo>
                    <a:lnTo>
                      <a:pt x="76234" y="78010"/>
                    </a:lnTo>
                    <a:lnTo>
                      <a:pt x="76234" y="96727"/>
                    </a:lnTo>
                    <a:lnTo>
                      <a:pt x="76234" y="96727"/>
                    </a:lnTo>
                    <a:lnTo>
                      <a:pt x="76234" y="363408"/>
                    </a:lnTo>
                    <a:lnTo>
                      <a:pt x="129515" y="363408"/>
                    </a:lnTo>
                    <a:lnTo>
                      <a:pt x="129515" y="96727"/>
                    </a:lnTo>
                    <a:lnTo>
                      <a:pt x="129515" y="96727"/>
                    </a:lnTo>
                    <a:lnTo>
                      <a:pt x="129515" y="78010"/>
                    </a:lnTo>
                    <a:lnTo>
                      <a:pt x="617931" y="78010"/>
                    </a:lnTo>
                    <a:lnTo>
                      <a:pt x="617931" y="96727"/>
                    </a:lnTo>
                    <a:lnTo>
                      <a:pt x="617931" y="363408"/>
                    </a:lnTo>
                    <a:lnTo>
                      <a:pt x="671212" y="363408"/>
                    </a:lnTo>
                    <a:lnTo>
                      <a:pt x="671212" y="96727"/>
                    </a:lnTo>
                    <a:lnTo>
                      <a:pt x="671212" y="78010"/>
                    </a:lnTo>
                    <a:lnTo>
                      <a:pt x="747446" y="78010"/>
                    </a:lnTo>
                    <a:lnTo>
                      <a:pt x="747446" y="0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99" name="Forma Livre: Forma 98">
                <a:extLst>
                  <a:ext uri="{FF2B5EF4-FFF2-40B4-BE49-F238E27FC236}">
                    <a16:creationId xmlns:a16="http://schemas.microsoft.com/office/drawing/2014/main" id="{A6676522-099E-479A-8E0B-29DF88C48D2F}"/>
                  </a:ext>
                </a:extLst>
              </p:cNvPr>
              <p:cNvSpPr/>
              <p:nvPr/>
            </p:nvSpPr>
            <p:spPr>
              <a:xfrm>
                <a:off x="3080029" y="1763855"/>
                <a:ext cx="442647" cy="82108"/>
              </a:xfrm>
              <a:custGeom>
                <a:avLst/>
                <a:gdLst>
                  <a:gd name="connsiteX0" fmla="*/ 0 w 442647"/>
                  <a:gd name="connsiteY0" fmla="*/ 0 h 82108"/>
                  <a:gd name="connsiteX1" fmla="*/ 442648 w 442647"/>
                  <a:gd name="connsiteY1" fmla="*/ 0 h 82108"/>
                  <a:gd name="connsiteX2" fmla="*/ 442648 w 442647"/>
                  <a:gd name="connsiteY2" fmla="*/ 82108 h 82108"/>
                  <a:gd name="connsiteX3" fmla="*/ 0 w 442647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2108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0" name="Forma Livre: Forma 99">
                <a:extLst>
                  <a:ext uri="{FF2B5EF4-FFF2-40B4-BE49-F238E27FC236}">
                    <a16:creationId xmlns:a16="http://schemas.microsoft.com/office/drawing/2014/main" id="{F002F2F9-9A5F-4806-8DAD-35414958D017}"/>
                  </a:ext>
                </a:extLst>
              </p:cNvPr>
              <p:cNvSpPr/>
              <p:nvPr/>
            </p:nvSpPr>
            <p:spPr>
              <a:xfrm>
                <a:off x="2918681" y="1763855"/>
                <a:ext cx="62435" cy="82108"/>
              </a:xfrm>
              <a:custGeom>
                <a:avLst/>
                <a:gdLst>
                  <a:gd name="connsiteX0" fmla="*/ 0 w 62435"/>
                  <a:gd name="connsiteY0" fmla="*/ 0 h 82108"/>
                  <a:gd name="connsiteX1" fmla="*/ 62435 w 62435"/>
                  <a:gd name="connsiteY1" fmla="*/ 0 h 82108"/>
                  <a:gd name="connsiteX2" fmla="*/ 62435 w 62435"/>
                  <a:gd name="connsiteY2" fmla="*/ 82108 h 82108"/>
                  <a:gd name="connsiteX3" fmla="*/ 0 w 62435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2108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1" name="Forma Livre: Forma 100">
                <a:extLst>
                  <a:ext uri="{FF2B5EF4-FFF2-40B4-BE49-F238E27FC236}">
                    <a16:creationId xmlns:a16="http://schemas.microsoft.com/office/drawing/2014/main" id="{9E8D3D79-DBDE-4369-BB3B-E01306D37259}"/>
                  </a:ext>
                </a:extLst>
              </p:cNvPr>
              <p:cNvSpPr/>
              <p:nvPr/>
            </p:nvSpPr>
            <p:spPr>
              <a:xfrm>
                <a:off x="3621725" y="1763855"/>
                <a:ext cx="63391" cy="82108"/>
              </a:xfrm>
              <a:custGeom>
                <a:avLst/>
                <a:gdLst>
                  <a:gd name="connsiteX0" fmla="*/ 0 w 63391"/>
                  <a:gd name="connsiteY0" fmla="*/ 0 h 82108"/>
                  <a:gd name="connsiteX1" fmla="*/ 63392 w 63391"/>
                  <a:gd name="connsiteY1" fmla="*/ 0 h 82108"/>
                  <a:gd name="connsiteX2" fmla="*/ 63392 w 63391"/>
                  <a:gd name="connsiteY2" fmla="*/ 82108 h 82108"/>
                  <a:gd name="connsiteX3" fmla="*/ 0 w 63391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2108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E6E346C8-5F40-4D4E-A144-4E678DA79553}"/>
              </a:ext>
            </a:extLst>
          </p:cNvPr>
          <p:cNvGrpSpPr/>
          <p:nvPr/>
        </p:nvGrpSpPr>
        <p:grpSpPr>
          <a:xfrm>
            <a:off x="1927620" y="3022074"/>
            <a:ext cx="3423814" cy="964815"/>
            <a:chOff x="3561628" y="1684881"/>
            <a:chExt cx="3423814" cy="964815"/>
          </a:xfrm>
        </p:grpSpPr>
        <p:grpSp>
          <p:nvGrpSpPr>
            <p:cNvPr id="106" name="Agrupar 105">
              <a:extLst>
                <a:ext uri="{FF2B5EF4-FFF2-40B4-BE49-F238E27FC236}">
                  <a16:creationId xmlns:a16="http://schemas.microsoft.com/office/drawing/2014/main" id="{E06C6B47-04DC-497A-BE60-8C18ED2087BB}"/>
                </a:ext>
              </a:extLst>
            </p:cNvPr>
            <p:cNvGrpSpPr/>
            <p:nvPr/>
          </p:nvGrpSpPr>
          <p:grpSpPr>
            <a:xfrm>
              <a:off x="3561628" y="1684881"/>
              <a:ext cx="3423814" cy="964815"/>
              <a:chOff x="4965349" y="2050721"/>
              <a:chExt cx="4701165" cy="1324767"/>
            </a:xfrm>
          </p:grpSpPr>
          <p:sp>
            <p:nvSpPr>
              <p:cNvPr id="107" name="Retângulo: Cantos Arredondados 106">
                <a:extLst>
                  <a:ext uri="{FF2B5EF4-FFF2-40B4-BE49-F238E27FC236}">
                    <a16:creationId xmlns:a16="http://schemas.microsoft.com/office/drawing/2014/main" id="{505F19A6-3A17-47C4-BB5A-FE589CFED707}"/>
                  </a:ext>
                </a:extLst>
              </p:cNvPr>
              <p:cNvSpPr/>
              <p:nvPr/>
            </p:nvSpPr>
            <p:spPr>
              <a:xfrm>
                <a:off x="5971912" y="2208231"/>
                <a:ext cx="3694601" cy="1034228"/>
              </a:xfrm>
              <a:prstGeom prst="roundRect">
                <a:avLst/>
              </a:prstGeom>
              <a:solidFill>
                <a:srgbClr val="BF9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8" name="Rectangle 11">
                <a:extLst>
                  <a:ext uri="{FF2B5EF4-FFF2-40B4-BE49-F238E27FC236}">
                    <a16:creationId xmlns:a16="http://schemas.microsoft.com/office/drawing/2014/main" id="{717C05C5-9883-4399-9A33-1FEC9C378281}"/>
                  </a:ext>
                </a:extLst>
              </p:cNvPr>
              <p:cNvSpPr/>
              <p:nvPr/>
            </p:nvSpPr>
            <p:spPr>
              <a:xfrm>
                <a:off x="6287949" y="2458852"/>
                <a:ext cx="3378565" cy="5493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  <a:rtl val="0"/>
                  </a:rPr>
                  <a:t>LEIÕES - MINERAÇÃO</a:t>
                </a:r>
              </a:p>
            </p:txBody>
          </p:sp>
          <p:sp>
            <p:nvSpPr>
              <p:cNvPr id="109" name="Elipse 108">
                <a:extLst>
                  <a:ext uri="{FF2B5EF4-FFF2-40B4-BE49-F238E27FC236}">
                    <a16:creationId xmlns:a16="http://schemas.microsoft.com/office/drawing/2014/main" id="{501F8564-6EE0-4419-8569-09CCA3365687}"/>
                  </a:ext>
                </a:extLst>
              </p:cNvPr>
              <p:cNvSpPr/>
              <p:nvPr/>
            </p:nvSpPr>
            <p:spPr>
              <a:xfrm>
                <a:off x="4965349" y="2050721"/>
                <a:ext cx="1324767" cy="1324767"/>
              </a:xfrm>
              <a:prstGeom prst="ellipse">
                <a:avLst/>
              </a:prstGeom>
              <a:solidFill>
                <a:srgbClr val="BF90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C3071F8F-2A4B-469F-81D3-8090F3099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14330" y="1758939"/>
              <a:ext cx="850552" cy="724544"/>
            </a:xfrm>
            <a:prstGeom prst="rect">
              <a:avLst/>
            </a:prstGeom>
          </p:spPr>
        </p:pic>
      </p:grpSp>
      <p:grpSp>
        <p:nvGrpSpPr>
          <p:cNvPr id="111" name="Agrupar 110">
            <a:extLst>
              <a:ext uri="{FF2B5EF4-FFF2-40B4-BE49-F238E27FC236}">
                <a16:creationId xmlns:a16="http://schemas.microsoft.com/office/drawing/2014/main" id="{6B81DFC1-2C0D-4B1D-BE19-96D890ABACEB}"/>
              </a:ext>
            </a:extLst>
          </p:cNvPr>
          <p:cNvGrpSpPr/>
          <p:nvPr/>
        </p:nvGrpSpPr>
        <p:grpSpPr>
          <a:xfrm>
            <a:off x="343159" y="4118495"/>
            <a:ext cx="5337149" cy="1753770"/>
            <a:chOff x="4965349" y="2050721"/>
            <a:chExt cx="4031588" cy="1324767"/>
          </a:xfrm>
        </p:grpSpPr>
        <p:sp>
          <p:nvSpPr>
            <p:cNvPr id="112" name="Retângulo: Cantos Arredondados 111">
              <a:extLst>
                <a:ext uri="{FF2B5EF4-FFF2-40B4-BE49-F238E27FC236}">
                  <a16:creationId xmlns:a16="http://schemas.microsoft.com/office/drawing/2014/main" id="{9A9E55CA-3891-4DAC-BFFE-838317FFA724}"/>
                </a:ext>
              </a:extLst>
            </p:cNvPr>
            <p:cNvSpPr/>
            <p:nvPr/>
          </p:nvSpPr>
          <p:spPr>
            <a:xfrm>
              <a:off x="5685488" y="2208231"/>
              <a:ext cx="3311449" cy="1167257"/>
            </a:xfrm>
            <a:prstGeom prst="round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4" name="Elipse 113">
              <a:extLst>
                <a:ext uri="{FF2B5EF4-FFF2-40B4-BE49-F238E27FC236}">
                  <a16:creationId xmlns:a16="http://schemas.microsoft.com/office/drawing/2014/main" id="{2A164D18-248B-4663-8064-0A8F35C1B4B2}"/>
                </a:ext>
              </a:extLst>
            </p:cNvPr>
            <p:cNvSpPr/>
            <p:nvPr/>
          </p:nvSpPr>
          <p:spPr>
            <a:xfrm>
              <a:off x="4965349" y="2050721"/>
              <a:ext cx="1324767" cy="132476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8" name="Retângulo: Cantos Arredondados 57">
            <a:extLst>
              <a:ext uri="{FF2B5EF4-FFF2-40B4-BE49-F238E27FC236}">
                <a16:creationId xmlns:a16="http://schemas.microsoft.com/office/drawing/2014/main" id="{3B50581D-8953-49A8-B9E5-F1A54B6A9976}"/>
              </a:ext>
            </a:extLst>
          </p:cNvPr>
          <p:cNvSpPr/>
          <p:nvPr/>
        </p:nvSpPr>
        <p:spPr>
          <a:xfrm>
            <a:off x="2164437" y="4211064"/>
            <a:ext cx="3063842" cy="351509"/>
          </a:xfrm>
          <a:prstGeom prst="roundRect">
            <a:avLst/>
          </a:prstGeom>
          <a:solidFill>
            <a:srgbClr val="BF9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6" name="CaixaDeTexto 115">
            <a:extLst>
              <a:ext uri="{FF2B5EF4-FFF2-40B4-BE49-F238E27FC236}">
                <a16:creationId xmlns:a16="http://schemas.microsoft.com/office/drawing/2014/main" id="{66DD3473-DD65-4555-B855-4283968B7EE5}"/>
              </a:ext>
            </a:extLst>
          </p:cNvPr>
          <p:cNvSpPr txBox="1"/>
          <p:nvPr/>
        </p:nvSpPr>
        <p:spPr>
          <a:xfrm>
            <a:off x="2163282" y="4182721"/>
            <a:ext cx="3063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1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  <a:rtl val="0"/>
              </a:rPr>
              <a:t>INVESTIMENTO EM PESQUISA</a:t>
            </a:r>
            <a:endParaRPr lang="pt-BR" sz="1800" b="1" dirty="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284" y="4513330"/>
            <a:ext cx="1240327" cy="954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9" name="Retângulo 58">
            <a:extLst>
              <a:ext uri="{FF2B5EF4-FFF2-40B4-BE49-F238E27FC236}">
                <a16:creationId xmlns:a16="http://schemas.microsoft.com/office/drawing/2014/main" id="{51F0F21D-9DD3-4CDC-A744-96908F9D87E8}"/>
              </a:ext>
            </a:extLst>
          </p:cNvPr>
          <p:cNvSpPr/>
          <p:nvPr/>
        </p:nvSpPr>
        <p:spPr>
          <a:xfrm>
            <a:off x="2448945" y="4704530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2019</a:t>
            </a:r>
          </a:p>
        </p:txBody>
      </p:sp>
      <p:sp>
        <p:nvSpPr>
          <p:cNvPr id="127" name="Retângulo 126">
            <a:extLst>
              <a:ext uri="{FF2B5EF4-FFF2-40B4-BE49-F238E27FC236}">
                <a16:creationId xmlns:a16="http://schemas.microsoft.com/office/drawing/2014/main" id="{7107A7C9-7CA1-4BFC-A4B3-BD733D45AF9D}"/>
              </a:ext>
            </a:extLst>
          </p:cNvPr>
          <p:cNvSpPr/>
          <p:nvPr/>
        </p:nvSpPr>
        <p:spPr>
          <a:xfrm>
            <a:off x="3545998" y="4704530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 área</a:t>
            </a:r>
          </a:p>
        </p:txBody>
      </p:sp>
      <p:sp>
        <p:nvSpPr>
          <p:cNvPr id="130" name="Retângulo 129">
            <a:extLst>
              <a:ext uri="{FF2B5EF4-FFF2-40B4-BE49-F238E27FC236}">
                <a16:creationId xmlns:a16="http://schemas.microsoft.com/office/drawing/2014/main" id="{C702903B-DCE2-4452-AF27-770F07528049}"/>
              </a:ext>
            </a:extLst>
          </p:cNvPr>
          <p:cNvSpPr/>
          <p:nvPr/>
        </p:nvSpPr>
        <p:spPr>
          <a:xfrm>
            <a:off x="2448945" y="4996591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2021</a:t>
            </a:r>
          </a:p>
        </p:txBody>
      </p:sp>
      <p:sp>
        <p:nvSpPr>
          <p:cNvPr id="131" name="Retângulo 130">
            <a:extLst>
              <a:ext uri="{FF2B5EF4-FFF2-40B4-BE49-F238E27FC236}">
                <a16:creationId xmlns:a16="http://schemas.microsoft.com/office/drawing/2014/main" id="{AB3D0646-BF6A-40FC-84F7-772859118881}"/>
              </a:ext>
            </a:extLst>
          </p:cNvPr>
          <p:cNvSpPr/>
          <p:nvPr/>
        </p:nvSpPr>
        <p:spPr>
          <a:xfrm>
            <a:off x="3545998" y="4996591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 áreas</a:t>
            </a:r>
          </a:p>
        </p:txBody>
      </p:sp>
      <p:sp>
        <p:nvSpPr>
          <p:cNvPr id="132" name="Retângulo 131">
            <a:extLst>
              <a:ext uri="{FF2B5EF4-FFF2-40B4-BE49-F238E27FC236}">
                <a16:creationId xmlns:a16="http://schemas.microsoft.com/office/drawing/2014/main" id="{55145FC3-A043-4ED4-A5DE-7854C04CA865}"/>
              </a:ext>
            </a:extLst>
          </p:cNvPr>
          <p:cNvSpPr/>
          <p:nvPr/>
        </p:nvSpPr>
        <p:spPr>
          <a:xfrm>
            <a:off x="2448945" y="5283418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2022</a:t>
            </a:r>
          </a:p>
        </p:txBody>
      </p:sp>
      <p:sp>
        <p:nvSpPr>
          <p:cNvPr id="133" name="Retângulo 132">
            <a:extLst>
              <a:ext uri="{FF2B5EF4-FFF2-40B4-BE49-F238E27FC236}">
                <a16:creationId xmlns:a16="http://schemas.microsoft.com/office/drawing/2014/main" id="{9B8E47F9-920B-4929-BE7B-0693EEB0F7CB}"/>
              </a:ext>
            </a:extLst>
          </p:cNvPr>
          <p:cNvSpPr/>
          <p:nvPr/>
        </p:nvSpPr>
        <p:spPr>
          <a:xfrm>
            <a:off x="3545998" y="5283418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6 áreas</a:t>
            </a:r>
          </a:p>
        </p:txBody>
      </p:sp>
      <p:grpSp>
        <p:nvGrpSpPr>
          <p:cNvPr id="134" name="Agrupar 133">
            <a:extLst>
              <a:ext uri="{FF2B5EF4-FFF2-40B4-BE49-F238E27FC236}">
                <a16:creationId xmlns:a16="http://schemas.microsoft.com/office/drawing/2014/main" id="{EAB3B0A3-EC71-47F1-BF5A-F2C3F1C49CB6}"/>
              </a:ext>
            </a:extLst>
          </p:cNvPr>
          <p:cNvGrpSpPr/>
          <p:nvPr/>
        </p:nvGrpSpPr>
        <p:grpSpPr>
          <a:xfrm>
            <a:off x="6144361" y="4118495"/>
            <a:ext cx="5972215" cy="1753770"/>
            <a:chOff x="4965349" y="2050721"/>
            <a:chExt cx="4217450" cy="1324767"/>
          </a:xfrm>
        </p:grpSpPr>
        <p:sp>
          <p:nvSpPr>
            <p:cNvPr id="135" name="Retângulo: Cantos Arredondados 134">
              <a:extLst>
                <a:ext uri="{FF2B5EF4-FFF2-40B4-BE49-F238E27FC236}">
                  <a16:creationId xmlns:a16="http://schemas.microsoft.com/office/drawing/2014/main" id="{A41F4E7E-F74A-47C7-901D-D8A58042E4E3}"/>
                </a:ext>
              </a:extLst>
            </p:cNvPr>
            <p:cNvSpPr/>
            <p:nvPr/>
          </p:nvSpPr>
          <p:spPr>
            <a:xfrm>
              <a:off x="5533546" y="2208231"/>
              <a:ext cx="3649253" cy="1167257"/>
            </a:xfrm>
            <a:prstGeom prst="round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6" name="Elipse 135">
              <a:extLst>
                <a:ext uri="{FF2B5EF4-FFF2-40B4-BE49-F238E27FC236}">
                  <a16:creationId xmlns:a16="http://schemas.microsoft.com/office/drawing/2014/main" id="{9400A573-107A-4429-9906-8A81F7FCACAB}"/>
                </a:ext>
              </a:extLst>
            </p:cNvPr>
            <p:cNvSpPr/>
            <p:nvPr/>
          </p:nvSpPr>
          <p:spPr>
            <a:xfrm>
              <a:off x="4965349" y="2050721"/>
              <a:ext cx="1324767" cy="132476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7" name="Retângulo: Cantos Arredondados 136">
            <a:extLst>
              <a:ext uri="{FF2B5EF4-FFF2-40B4-BE49-F238E27FC236}">
                <a16:creationId xmlns:a16="http://schemas.microsoft.com/office/drawing/2014/main" id="{D7E35543-EED6-424B-96CF-65C94CE40BAA}"/>
              </a:ext>
            </a:extLst>
          </p:cNvPr>
          <p:cNvSpPr/>
          <p:nvPr/>
        </p:nvSpPr>
        <p:spPr>
          <a:xfrm>
            <a:off x="7898441" y="4211064"/>
            <a:ext cx="3264791" cy="351509"/>
          </a:xfrm>
          <a:prstGeom prst="roundRect">
            <a:avLst/>
          </a:prstGeom>
          <a:solidFill>
            <a:srgbClr val="BF9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8" name="CaixaDeTexto 137">
            <a:extLst>
              <a:ext uri="{FF2B5EF4-FFF2-40B4-BE49-F238E27FC236}">
                <a16:creationId xmlns:a16="http://schemas.microsoft.com/office/drawing/2014/main" id="{3477C55D-5B11-491C-BFCB-996D6B3D7759}"/>
              </a:ext>
            </a:extLst>
          </p:cNvPr>
          <p:cNvSpPr txBox="1"/>
          <p:nvPr/>
        </p:nvSpPr>
        <p:spPr>
          <a:xfrm>
            <a:off x="7943806" y="4182721"/>
            <a:ext cx="3378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1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  <a:rtl val="0"/>
              </a:rPr>
              <a:t>ÁREAS PARA PESQUISA E LAVRA</a:t>
            </a:r>
          </a:p>
        </p:txBody>
      </p:sp>
      <p:sp>
        <p:nvSpPr>
          <p:cNvPr id="140" name="Retângulo 139">
            <a:extLst>
              <a:ext uri="{FF2B5EF4-FFF2-40B4-BE49-F238E27FC236}">
                <a16:creationId xmlns:a16="http://schemas.microsoft.com/office/drawing/2014/main" id="{564EAF9E-3D32-4CCB-AA84-1DAD36DCBDB6}"/>
              </a:ext>
            </a:extLst>
          </p:cNvPr>
          <p:cNvSpPr/>
          <p:nvPr/>
        </p:nvSpPr>
        <p:spPr>
          <a:xfrm>
            <a:off x="8250147" y="4704530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2020</a:t>
            </a:r>
          </a:p>
        </p:txBody>
      </p:sp>
      <p:sp>
        <p:nvSpPr>
          <p:cNvPr id="141" name="Retângulo 140">
            <a:extLst>
              <a:ext uri="{FF2B5EF4-FFF2-40B4-BE49-F238E27FC236}">
                <a16:creationId xmlns:a16="http://schemas.microsoft.com/office/drawing/2014/main" id="{2A021C7D-5CD3-4077-A333-D7CB1CEA6B87}"/>
              </a:ext>
            </a:extLst>
          </p:cNvPr>
          <p:cNvSpPr/>
          <p:nvPr/>
        </p:nvSpPr>
        <p:spPr>
          <a:xfrm>
            <a:off x="9347200" y="4704530"/>
            <a:ext cx="1143462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 rodada</a:t>
            </a:r>
          </a:p>
        </p:txBody>
      </p:sp>
      <p:sp>
        <p:nvSpPr>
          <p:cNvPr id="142" name="Retângulo 141">
            <a:extLst>
              <a:ext uri="{FF2B5EF4-FFF2-40B4-BE49-F238E27FC236}">
                <a16:creationId xmlns:a16="http://schemas.microsoft.com/office/drawing/2014/main" id="{FEC7319F-B248-44D6-99A6-38B04EBD5CBA}"/>
              </a:ext>
            </a:extLst>
          </p:cNvPr>
          <p:cNvSpPr/>
          <p:nvPr/>
        </p:nvSpPr>
        <p:spPr>
          <a:xfrm>
            <a:off x="8250147" y="4996591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2021</a:t>
            </a:r>
          </a:p>
        </p:txBody>
      </p:sp>
      <p:sp>
        <p:nvSpPr>
          <p:cNvPr id="143" name="Retângulo 142">
            <a:extLst>
              <a:ext uri="{FF2B5EF4-FFF2-40B4-BE49-F238E27FC236}">
                <a16:creationId xmlns:a16="http://schemas.microsoft.com/office/drawing/2014/main" id="{F0EA508A-AD2D-4391-A491-0EEAB034421D}"/>
              </a:ext>
            </a:extLst>
          </p:cNvPr>
          <p:cNvSpPr/>
          <p:nvPr/>
        </p:nvSpPr>
        <p:spPr>
          <a:xfrm>
            <a:off x="9347200" y="4996591"/>
            <a:ext cx="1143458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4 rodadas</a:t>
            </a:r>
          </a:p>
        </p:txBody>
      </p:sp>
      <p:sp>
        <p:nvSpPr>
          <p:cNvPr id="144" name="Retângulo 143">
            <a:extLst>
              <a:ext uri="{FF2B5EF4-FFF2-40B4-BE49-F238E27FC236}">
                <a16:creationId xmlns:a16="http://schemas.microsoft.com/office/drawing/2014/main" id="{56288031-857F-48CB-99E3-39270EDB777C}"/>
              </a:ext>
            </a:extLst>
          </p:cNvPr>
          <p:cNvSpPr/>
          <p:nvPr/>
        </p:nvSpPr>
        <p:spPr>
          <a:xfrm>
            <a:off x="8250147" y="5283418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2022</a:t>
            </a:r>
          </a:p>
        </p:txBody>
      </p:sp>
      <p:sp>
        <p:nvSpPr>
          <p:cNvPr id="145" name="Retângulo 144">
            <a:extLst>
              <a:ext uri="{FF2B5EF4-FFF2-40B4-BE49-F238E27FC236}">
                <a16:creationId xmlns:a16="http://schemas.microsoft.com/office/drawing/2014/main" id="{8122AFEA-F353-4B3F-855F-A32394B0FF1D}"/>
              </a:ext>
            </a:extLst>
          </p:cNvPr>
          <p:cNvSpPr/>
          <p:nvPr/>
        </p:nvSpPr>
        <p:spPr>
          <a:xfrm>
            <a:off x="9347200" y="5283418"/>
            <a:ext cx="1143456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3 rodadas</a:t>
            </a:r>
          </a:p>
        </p:txBody>
      </p:sp>
      <p:pic>
        <p:nvPicPr>
          <p:cNvPr id="61" name="Gráfico 60">
            <a:extLst>
              <a:ext uri="{FF2B5EF4-FFF2-40B4-BE49-F238E27FC236}">
                <a16:creationId xmlns:a16="http://schemas.microsoft.com/office/drawing/2014/main" id="{CD27BB79-91B7-4AFD-9594-874F4FBE15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42450" y="4562573"/>
            <a:ext cx="1157591" cy="874924"/>
          </a:xfrm>
          <a:prstGeom prst="rect">
            <a:avLst/>
          </a:prstGeom>
        </p:spPr>
      </p:pic>
      <p:sp>
        <p:nvSpPr>
          <p:cNvPr id="147" name="Retângulo 146">
            <a:extLst>
              <a:ext uri="{FF2B5EF4-FFF2-40B4-BE49-F238E27FC236}">
                <a16:creationId xmlns:a16="http://schemas.microsoft.com/office/drawing/2014/main" id="{C6B9CD90-6305-425F-859B-EAE4C53A58A5}"/>
              </a:ext>
            </a:extLst>
          </p:cNvPr>
          <p:cNvSpPr/>
          <p:nvPr/>
        </p:nvSpPr>
        <p:spPr>
          <a:xfrm>
            <a:off x="10490661" y="4704530"/>
            <a:ext cx="1445314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502 áreas</a:t>
            </a:r>
          </a:p>
        </p:txBody>
      </p:sp>
      <p:sp>
        <p:nvSpPr>
          <p:cNvPr id="148" name="Retângulo 147">
            <a:extLst>
              <a:ext uri="{FF2B5EF4-FFF2-40B4-BE49-F238E27FC236}">
                <a16:creationId xmlns:a16="http://schemas.microsoft.com/office/drawing/2014/main" id="{AD818347-39EF-43E8-996D-216C27146B6E}"/>
              </a:ext>
            </a:extLst>
          </p:cNvPr>
          <p:cNvSpPr/>
          <p:nvPr/>
        </p:nvSpPr>
        <p:spPr>
          <a:xfrm>
            <a:off x="10490659" y="4996591"/>
            <a:ext cx="1445316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16.200 áreas</a:t>
            </a:r>
          </a:p>
        </p:txBody>
      </p:sp>
      <p:sp>
        <p:nvSpPr>
          <p:cNvPr id="149" name="Retângulo 148">
            <a:extLst>
              <a:ext uri="{FF2B5EF4-FFF2-40B4-BE49-F238E27FC236}">
                <a16:creationId xmlns:a16="http://schemas.microsoft.com/office/drawing/2014/main" id="{B8AF37BC-B59A-405B-AE36-B4760CCBF9D4}"/>
              </a:ext>
            </a:extLst>
          </p:cNvPr>
          <p:cNvSpPr/>
          <p:nvPr/>
        </p:nvSpPr>
        <p:spPr>
          <a:xfrm>
            <a:off x="10490657" y="5283418"/>
            <a:ext cx="1444962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12.656 áreas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53F5D3B0-828E-4943-BDC3-4CEF384CBA68}"/>
              </a:ext>
            </a:extLst>
          </p:cNvPr>
          <p:cNvSpPr txBox="1"/>
          <p:nvPr/>
        </p:nvSpPr>
        <p:spPr>
          <a:xfrm>
            <a:off x="7836131" y="5546493"/>
            <a:ext cx="428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Áreas livres de intereferências ambientais</a:t>
            </a:r>
          </a:p>
        </p:txBody>
      </p:sp>
      <p:grpSp>
        <p:nvGrpSpPr>
          <p:cNvPr id="110" name="Agrupar 109">
            <a:extLst>
              <a:ext uri="{FF2B5EF4-FFF2-40B4-BE49-F238E27FC236}">
                <a16:creationId xmlns:a16="http://schemas.microsoft.com/office/drawing/2014/main" id="{10C62094-1607-4B90-8DF3-7766364AA8F2}"/>
              </a:ext>
            </a:extLst>
          </p:cNvPr>
          <p:cNvGrpSpPr/>
          <p:nvPr/>
        </p:nvGrpSpPr>
        <p:grpSpPr>
          <a:xfrm>
            <a:off x="240049" y="1188043"/>
            <a:ext cx="3741375" cy="1278634"/>
            <a:chOff x="7284006" y="969010"/>
            <a:chExt cx="3741375" cy="1278634"/>
          </a:xfrm>
        </p:grpSpPr>
        <p:sp>
          <p:nvSpPr>
            <p:cNvPr id="113" name="Retângulo: Cantos Arredondados 112">
              <a:extLst>
                <a:ext uri="{FF2B5EF4-FFF2-40B4-BE49-F238E27FC236}">
                  <a16:creationId xmlns:a16="http://schemas.microsoft.com/office/drawing/2014/main" id="{40A88784-263D-4059-A3BC-E3FB63DE4EA8}"/>
                </a:ext>
              </a:extLst>
            </p:cNvPr>
            <p:cNvSpPr/>
            <p:nvPr/>
          </p:nvSpPr>
          <p:spPr>
            <a:xfrm>
              <a:off x="7972275" y="1071512"/>
              <a:ext cx="3053106" cy="102150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5" name="Elipse 114">
              <a:extLst>
                <a:ext uri="{FF2B5EF4-FFF2-40B4-BE49-F238E27FC236}">
                  <a16:creationId xmlns:a16="http://schemas.microsoft.com/office/drawing/2014/main" id="{DDA53CFC-D8E8-4DFF-8570-A99F0C5640A5}"/>
                </a:ext>
              </a:extLst>
            </p:cNvPr>
            <p:cNvSpPr/>
            <p:nvPr/>
          </p:nvSpPr>
          <p:spPr>
            <a:xfrm>
              <a:off x="7284006" y="969010"/>
              <a:ext cx="1278634" cy="1278634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8" name="Rectangle 22">
              <a:extLst>
                <a:ext uri="{FF2B5EF4-FFF2-40B4-BE49-F238E27FC236}">
                  <a16:creationId xmlns:a16="http://schemas.microsoft.com/office/drawing/2014/main" id="{B94FAE3B-B85C-4314-8B32-B44E1007FEB8}"/>
                </a:ext>
              </a:extLst>
            </p:cNvPr>
            <p:cNvSpPr/>
            <p:nvPr/>
          </p:nvSpPr>
          <p:spPr>
            <a:xfrm>
              <a:off x="8604974" y="1189959"/>
              <a:ext cx="238916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BF9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  <a:rtl val="0"/>
                </a:rPr>
                <a:t>AMPLIAÇÃO DO CONHECIMENTO GEOLÓGICO E EXPANSÃO DE NOVAS ÁREAS</a:t>
              </a:r>
            </a:p>
          </p:txBody>
        </p:sp>
      </p:grpSp>
      <p:sp>
        <p:nvSpPr>
          <p:cNvPr id="125" name="Forma Livre: Forma 56">
            <a:extLst>
              <a:ext uri="{FF2B5EF4-FFF2-40B4-BE49-F238E27FC236}">
                <a16:creationId xmlns:a16="http://schemas.microsoft.com/office/drawing/2014/main" id="{7F6D02E5-6D44-4A57-BBD0-57CD1BC9CB09}"/>
              </a:ext>
            </a:extLst>
          </p:cNvPr>
          <p:cNvSpPr/>
          <p:nvPr/>
        </p:nvSpPr>
        <p:spPr>
          <a:xfrm>
            <a:off x="419968" y="1368873"/>
            <a:ext cx="876535" cy="810665"/>
          </a:xfrm>
          <a:custGeom>
            <a:avLst/>
            <a:gdLst>
              <a:gd name="connsiteX0" fmla="*/ 657084 w 1203214"/>
              <a:gd name="connsiteY0" fmla="*/ 243001 h 1218873"/>
              <a:gd name="connsiteX1" fmla="*/ 795215 w 1203214"/>
              <a:gd name="connsiteY1" fmla="*/ 635652 h 1218873"/>
              <a:gd name="connsiteX2" fmla="*/ 588018 w 1203214"/>
              <a:gd name="connsiteY2" fmla="*/ 311427 h 1218873"/>
              <a:gd name="connsiteX3" fmla="*/ 557322 w 1203214"/>
              <a:gd name="connsiteY3" fmla="*/ 342123 h 1218873"/>
              <a:gd name="connsiteX4" fmla="*/ 544532 w 1203214"/>
              <a:gd name="connsiteY4" fmla="*/ 342123 h 1218873"/>
              <a:gd name="connsiteX5" fmla="*/ 446689 w 1203214"/>
              <a:gd name="connsiteY5" fmla="*/ 244919 h 1218873"/>
              <a:gd name="connsiteX6" fmla="*/ 446689 w 1203214"/>
              <a:gd name="connsiteY6" fmla="*/ 232129 h 1218873"/>
              <a:gd name="connsiteX7" fmla="*/ 476745 w 1203214"/>
              <a:gd name="connsiteY7" fmla="*/ 202073 h 1218873"/>
              <a:gd name="connsiteX8" fmla="*/ 146764 w 1203214"/>
              <a:gd name="connsiteY8" fmla="*/ 1271 h 1218873"/>
              <a:gd name="connsiteX9" fmla="*/ 545811 w 1203214"/>
              <a:gd name="connsiteY9" fmla="*/ 133647 h 1218873"/>
              <a:gd name="connsiteX10" fmla="*/ 559240 w 1203214"/>
              <a:gd name="connsiteY10" fmla="*/ 120217 h 1218873"/>
              <a:gd name="connsiteX11" fmla="*/ 572030 w 1203214"/>
              <a:gd name="connsiteY11" fmla="*/ 120217 h 1218873"/>
              <a:gd name="connsiteX12" fmla="*/ 669874 w 1203214"/>
              <a:gd name="connsiteY12" fmla="*/ 218060 h 1218873"/>
              <a:gd name="connsiteX13" fmla="*/ 669874 w 1203214"/>
              <a:gd name="connsiteY13" fmla="*/ 230850 h 1218873"/>
              <a:gd name="connsiteX14" fmla="*/ 657084 w 1203214"/>
              <a:gd name="connsiteY14" fmla="*/ 243001 h 1218873"/>
              <a:gd name="connsiteX15" fmla="*/ 657084 w 1203214"/>
              <a:gd name="connsiteY15" fmla="*/ 243001 h 1218873"/>
              <a:gd name="connsiteX16" fmla="*/ 489535 w 1203214"/>
              <a:gd name="connsiteY16" fmla="*/ 581934 h 1218873"/>
              <a:gd name="connsiteX17" fmla="*/ 489535 w 1203214"/>
              <a:gd name="connsiteY17" fmla="*/ 541646 h 1218873"/>
              <a:gd name="connsiteX18" fmla="*/ 679466 w 1203214"/>
              <a:gd name="connsiteY18" fmla="*/ 562110 h 1218873"/>
              <a:gd name="connsiteX19" fmla="*/ 489535 w 1203214"/>
              <a:gd name="connsiteY19" fmla="*/ 581934 h 1218873"/>
              <a:gd name="connsiteX20" fmla="*/ 489535 w 1203214"/>
              <a:gd name="connsiteY20" fmla="*/ 581934 h 1218873"/>
              <a:gd name="connsiteX21" fmla="*/ 573949 w 1203214"/>
              <a:gd name="connsiteY21" fmla="*/ 737972 h 1218873"/>
              <a:gd name="connsiteX22" fmla="*/ 545172 w 1203214"/>
              <a:gd name="connsiteY22" fmla="*/ 709194 h 1218873"/>
              <a:gd name="connsiteX23" fmla="*/ 693535 w 1203214"/>
              <a:gd name="connsiteY23" fmla="*/ 589608 h 1218873"/>
              <a:gd name="connsiteX24" fmla="*/ 573949 w 1203214"/>
              <a:gd name="connsiteY24" fmla="*/ 737972 h 1218873"/>
              <a:gd name="connsiteX25" fmla="*/ 573949 w 1203214"/>
              <a:gd name="connsiteY25" fmla="*/ 737972 h 1218873"/>
              <a:gd name="connsiteX26" fmla="*/ 1109847 w 1203214"/>
              <a:gd name="connsiteY26" fmla="*/ 348518 h 1218873"/>
              <a:gd name="connsiteX27" fmla="*/ 1132870 w 1203214"/>
              <a:gd name="connsiteY27" fmla="*/ 398399 h 1218873"/>
              <a:gd name="connsiteX28" fmla="*/ 886023 w 1203214"/>
              <a:gd name="connsiteY28" fmla="*/ 481533 h 1218873"/>
              <a:gd name="connsiteX29" fmla="*/ 1109847 w 1203214"/>
              <a:gd name="connsiteY29" fmla="*/ 348518 h 1218873"/>
              <a:gd name="connsiteX30" fmla="*/ 1109847 w 1203214"/>
              <a:gd name="connsiteY30" fmla="*/ 348518 h 1218873"/>
              <a:gd name="connsiteX31" fmla="*/ 916080 w 1203214"/>
              <a:gd name="connsiteY31" fmla="*/ 204631 h 1218873"/>
              <a:gd name="connsiteX32" fmla="*/ 967879 w 1203214"/>
              <a:gd name="connsiteY32" fmla="*/ 223816 h 1218873"/>
              <a:gd name="connsiteX33" fmla="*/ 852130 w 1203214"/>
              <a:gd name="connsiteY33" fmla="*/ 457232 h 1218873"/>
              <a:gd name="connsiteX34" fmla="*/ 916080 w 1203214"/>
              <a:gd name="connsiteY34" fmla="*/ 204631 h 1218873"/>
              <a:gd name="connsiteX35" fmla="*/ 916080 w 1203214"/>
              <a:gd name="connsiteY35" fmla="*/ 204631 h 1218873"/>
              <a:gd name="connsiteX36" fmla="*/ 1019678 w 1203214"/>
              <a:gd name="connsiteY36" fmla="*/ 571063 h 1218873"/>
              <a:gd name="connsiteX37" fmla="*/ 1203214 w 1203214"/>
              <a:gd name="connsiteY37" fmla="*/ 684893 h 1218873"/>
              <a:gd name="connsiteX38" fmla="*/ 1203214 w 1203214"/>
              <a:gd name="connsiteY38" fmla="*/ 1218874 h 1218873"/>
              <a:gd name="connsiteX39" fmla="*/ 255479 w 1203214"/>
              <a:gd name="connsiteY39" fmla="*/ 1218874 h 1218873"/>
              <a:gd name="connsiteX40" fmla="*/ 864920 w 1203214"/>
              <a:gd name="connsiteY40" fmla="*/ 700241 h 1218873"/>
              <a:gd name="connsiteX41" fmla="*/ 1019678 w 1203214"/>
              <a:gd name="connsiteY41" fmla="*/ 571063 h 1218873"/>
              <a:gd name="connsiteX42" fmla="*/ 1019678 w 1203214"/>
              <a:gd name="connsiteY42" fmla="*/ 571063 h 1218873"/>
              <a:gd name="connsiteX43" fmla="*/ 442852 w 1203214"/>
              <a:gd name="connsiteY43" fmla="*/ 275615 h 1218873"/>
              <a:gd name="connsiteX44" fmla="*/ 522149 w 1203214"/>
              <a:gd name="connsiteY44" fmla="*/ 354913 h 1218873"/>
              <a:gd name="connsiteX45" fmla="*/ 95605 w 1203214"/>
              <a:gd name="connsiteY45" fmla="*/ 781457 h 1218873"/>
              <a:gd name="connsiteX46" fmla="*/ 16307 w 1203214"/>
              <a:gd name="connsiteY46" fmla="*/ 781457 h 1218873"/>
              <a:gd name="connsiteX47" fmla="*/ 16307 w 1203214"/>
              <a:gd name="connsiteY47" fmla="*/ 781457 h 1218873"/>
              <a:gd name="connsiteX48" fmla="*/ 16307 w 1203214"/>
              <a:gd name="connsiteY48" fmla="*/ 702160 h 1218873"/>
              <a:gd name="connsiteX49" fmla="*/ 442852 w 1203214"/>
              <a:gd name="connsiteY49" fmla="*/ 275615 h 1218873"/>
              <a:gd name="connsiteX50" fmla="*/ 442852 w 1203214"/>
              <a:gd name="connsiteY50" fmla="*/ 275615 h 121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3214" h="1218873">
                <a:moveTo>
                  <a:pt x="657084" y="243001"/>
                </a:moveTo>
                <a:cubicBezTo>
                  <a:pt x="754287" y="363226"/>
                  <a:pt x="801610" y="505834"/>
                  <a:pt x="795215" y="635652"/>
                </a:cubicBezTo>
                <a:cubicBezTo>
                  <a:pt x="750450" y="525659"/>
                  <a:pt x="680745" y="414386"/>
                  <a:pt x="588018" y="311427"/>
                </a:cubicBezTo>
                <a:lnTo>
                  <a:pt x="557322" y="342123"/>
                </a:lnTo>
                <a:cubicBezTo>
                  <a:pt x="554124" y="345320"/>
                  <a:pt x="548369" y="345320"/>
                  <a:pt x="544532" y="342123"/>
                </a:cubicBezTo>
                <a:lnTo>
                  <a:pt x="446689" y="244919"/>
                </a:lnTo>
                <a:cubicBezTo>
                  <a:pt x="443491" y="241722"/>
                  <a:pt x="443491" y="235966"/>
                  <a:pt x="446689" y="232129"/>
                </a:cubicBezTo>
                <a:lnTo>
                  <a:pt x="476745" y="202073"/>
                </a:lnTo>
                <a:cubicBezTo>
                  <a:pt x="371228" y="110625"/>
                  <a:pt x="258037" y="42838"/>
                  <a:pt x="146764" y="1271"/>
                </a:cubicBezTo>
                <a:cubicBezTo>
                  <a:pt x="277861" y="-8322"/>
                  <a:pt x="423027" y="36443"/>
                  <a:pt x="545811" y="133647"/>
                </a:cubicBezTo>
                <a:lnTo>
                  <a:pt x="559240" y="120217"/>
                </a:lnTo>
                <a:cubicBezTo>
                  <a:pt x="562438" y="117020"/>
                  <a:pt x="568193" y="117020"/>
                  <a:pt x="572030" y="120217"/>
                </a:cubicBezTo>
                <a:lnTo>
                  <a:pt x="669874" y="218060"/>
                </a:lnTo>
                <a:cubicBezTo>
                  <a:pt x="673071" y="221258"/>
                  <a:pt x="673071" y="227013"/>
                  <a:pt x="669874" y="230850"/>
                </a:cubicBezTo>
                <a:lnTo>
                  <a:pt x="657084" y="243001"/>
                </a:lnTo>
                <a:lnTo>
                  <a:pt x="657084" y="243001"/>
                </a:lnTo>
                <a:close/>
                <a:moveTo>
                  <a:pt x="489535" y="581934"/>
                </a:moveTo>
                <a:lnTo>
                  <a:pt x="489535" y="541646"/>
                </a:lnTo>
                <a:lnTo>
                  <a:pt x="679466" y="562110"/>
                </a:lnTo>
                <a:lnTo>
                  <a:pt x="489535" y="581934"/>
                </a:lnTo>
                <a:lnTo>
                  <a:pt x="489535" y="581934"/>
                </a:lnTo>
                <a:close/>
                <a:moveTo>
                  <a:pt x="573949" y="737972"/>
                </a:moveTo>
                <a:lnTo>
                  <a:pt x="545172" y="709194"/>
                </a:lnTo>
                <a:lnTo>
                  <a:pt x="693535" y="589608"/>
                </a:lnTo>
                <a:lnTo>
                  <a:pt x="573949" y="737972"/>
                </a:lnTo>
                <a:lnTo>
                  <a:pt x="573949" y="737972"/>
                </a:lnTo>
                <a:close/>
                <a:moveTo>
                  <a:pt x="1109847" y="348518"/>
                </a:moveTo>
                <a:lnTo>
                  <a:pt x="1132870" y="398399"/>
                </a:lnTo>
                <a:lnTo>
                  <a:pt x="886023" y="481533"/>
                </a:lnTo>
                <a:lnTo>
                  <a:pt x="1109847" y="348518"/>
                </a:lnTo>
                <a:lnTo>
                  <a:pt x="1109847" y="348518"/>
                </a:lnTo>
                <a:close/>
                <a:moveTo>
                  <a:pt x="916080" y="204631"/>
                </a:moveTo>
                <a:lnTo>
                  <a:pt x="967879" y="223816"/>
                </a:lnTo>
                <a:lnTo>
                  <a:pt x="852130" y="457232"/>
                </a:lnTo>
                <a:lnTo>
                  <a:pt x="916080" y="204631"/>
                </a:lnTo>
                <a:lnTo>
                  <a:pt x="916080" y="204631"/>
                </a:lnTo>
                <a:close/>
                <a:moveTo>
                  <a:pt x="1019678" y="571063"/>
                </a:moveTo>
                <a:lnTo>
                  <a:pt x="1203214" y="684893"/>
                </a:lnTo>
                <a:lnTo>
                  <a:pt x="1203214" y="1218874"/>
                </a:lnTo>
                <a:lnTo>
                  <a:pt x="255479" y="1218874"/>
                </a:lnTo>
                <a:cubicBezTo>
                  <a:pt x="448607" y="1025745"/>
                  <a:pt x="712720" y="964354"/>
                  <a:pt x="864920" y="700241"/>
                </a:cubicBezTo>
                <a:cubicBezTo>
                  <a:pt x="923114" y="600480"/>
                  <a:pt x="903290" y="493044"/>
                  <a:pt x="1019678" y="571063"/>
                </a:cubicBezTo>
                <a:lnTo>
                  <a:pt x="1019678" y="571063"/>
                </a:lnTo>
                <a:close/>
                <a:moveTo>
                  <a:pt x="442852" y="275615"/>
                </a:moveTo>
                <a:lnTo>
                  <a:pt x="522149" y="354913"/>
                </a:lnTo>
                <a:lnTo>
                  <a:pt x="95605" y="781457"/>
                </a:lnTo>
                <a:cubicBezTo>
                  <a:pt x="73862" y="803200"/>
                  <a:pt x="38050" y="803200"/>
                  <a:pt x="16307" y="781457"/>
                </a:cubicBezTo>
                <a:lnTo>
                  <a:pt x="16307" y="781457"/>
                </a:lnTo>
                <a:cubicBezTo>
                  <a:pt x="-5436" y="759715"/>
                  <a:pt x="-5436" y="723903"/>
                  <a:pt x="16307" y="702160"/>
                </a:cubicBezTo>
                <a:lnTo>
                  <a:pt x="442852" y="275615"/>
                </a:lnTo>
                <a:lnTo>
                  <a:pt x="442852" y="275615"/>
                </a:lnTo>
                <a:close/>
              </a:path>
            </a:pathLst>
          </a:custGeom>
          <a:solidFill>
            <a:srgbClr val="BF9000"/>
          </a:solidFill>
          <a:ln w="639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Retângulo 30">
            <a:extLst>
              <a:ext uri="{FF2B5EF4-FFF2-40B4-BE49-F238E27FC236}">
                <a16:creationId xmlns:a16="http://schemas.microsoft.com/office/drawing/2014/main" id="{26A4EC73-C1F5-4605-A418-43441667532D}"/>
              </a:ext>
            </a:extLst>
          </p:cNvPr>
          <p:cNvSpPr/>
          <p:nvPr/>
        </p:nvSpPr>
        <p:spPr>
          <a:xfrm>
            <a:off x="0" y="5871338"/>
            <a:ext cx="655320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(</a:t>
            </a:r>
            <a:r>
              <a:rPr lang="nl-NL" sz="1050" noProof="0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CPRM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, 2021; ANM, 2021).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9" name="Google Shape;484;p36">
            <a:extLst>
              <a:ext uri="{FF2B5EF4-FFF2-40B4-BE49-F238E27FC236}">
                <a16:creationId xmlns:a16="http://schemas.microsoft.com/office/drawing/2014/main" id="{E56D875A-B691-565C-ED0C-2A238B695AD4}"/>
              </a:ext>
            </a:extLst>
          </p:cNvPr>
          <p:cNvSpPr txBox="1"/>
          <p:nvPr/>
        </p:nvSpPr>
        <p:spPr>
          <a:xfrm>
            <a:off x="391885" y="136919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PRINCIPAIS POLÍTICAS EM DESENVOLVIMENTO</a:t>
            </a:r>
          </a:p>
        </p:txBody>
      </p:sp>
    </p:spTree>
    <p:extLst>
      <p:ext uri="{BB962C8B-B14F-4D97-AF65-F5344CB8AC3E}">
        <p14:creationId xmlns:p14="http://schemas.microsoft.com/office/powerpoint/2010/main" val="939330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BC822FD-A259-FD95-D106-E0539BB44CBA}"/>
              </a:ext>
            </a:extLst>
          </p:cNvPr>
          <p:cNvSpPr/>
          <p:nvPr/>
        </p:nvSpPr>
        <p:spPr>
          <a:xfrm>
            <a:off x="3423037" y="4516597"/>
            <a:ext cx="2392439" cy="12616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Elipse 26">
            <a:extLst>
              <a:ext uri="{FF2B5EF4-FFF2-40B4-BE49-F238E27FC236}">
                <a16:creationId xmlns:a16="http://schemas.microsoft.com/office/drawing/2014/main" id="{FE34B277-E8AF-4C20-9C92-667D5FA28059}"/>
              </a:ext>
            </a:extLst>
          </p:cNvPr>
          <p:cNvSpPr/>
          <p:nvPr/>
        </p:nvSpPr>
        <p:spPr>
          <a:xfrm>
            <a:off x="154011" y="1077169"/>
            <a:ext cx="2572859" cy="17842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Rectangle 76"/>
          <p:cNvSpPr/>
          <p:nvPr/>
        </p:nvSpPr>
        <p:spPr>
          <a:xfrm rot="16200000">
            <a:off x="1476683" y="3409121"/>
            <a:ext cx="27687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PL </a:t>
            </a:r>
            <a:r>
              <a:rPr lang="en-US" sz="4000" b="1" dirty="0">
                <a:solidFill>
                  <a:schemeClr val="bg1"/>
                </a:solidFill>
              </a:rPr>
              <a:t>414/2021</a:t>
            </a:r>
            <a:endParaRPr lang="pt-BR" sz="4000" b="1" dirty="0">
              <a:solidFill>
                <a:schemeClr val="bg1"/>
              </a:solidFill>
            </a:endParaRPr>
          </a:p>
        </p:txBody>
      </p:sp>
      <p:pic>
        <p:nvPicPr>
          <p:cNvPr id="92" name="Picture 4">
            <a:extLst>
              <a:ext uri="{FF2B5EF4-FFF2-40B4-BE49-F238E27FC236}">
                <a16:creationId xmlns:a16="http://schemas.microsoft.com/office/drawing/2014/main" id="{D44B8401-C197-489E-BDB2-2C918883F4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0703" y="1835759"/>
            <a:ext cx="2808554" cy="1581265"/>
          </a:xfrm>
          <a:prstGeom prst="rect">
            <a:avLst/>
          </a:prstGeom>
        </p:spPr>
      </p:pic>
      <p:sp>
        <p:nvSpPr>
          <p:cNvPr id="11" name="Google Shape;484;p36">
            <a:extLst>
              <a:ext uri="{FF2B5EF4-FFF2-40B4-BE49-F238E27FC236}">
                <a16:creationId xmlns:a16="http://schemas.microsoft.com/office/drawing/2014/main" id="{4ED2F834-F193-F98B-8798-A195779143CC}"/>
              </a:ext>
            </a:extLst>
          </p:cNvPr>
          <p:cNvSpPr txBox="1"/>
          <p:nvPr/>
        </p:nvSpPr>
        <p:spPr>
          <a:xfrm>
            <a:off x="391885" y="136919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PRINCIPAIS POLÍTICAS EM DESENVOLVIMENTO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BC7261-7232-2CB9-2CA8-825904DA8A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4983" y="858483"/>
            <a:ext cx="1358562" cy="2397108"/>
          </a:xfrm>
          <a:prstGeom prst="rect">
            <a:avLst/>
          </a:prstGeom>
        </p:spPr>
      </p:pic>
      <p:sp>
        <p:nvSpPr>
          <p:cNvPr id="17" name="Retângulo 21">
            <a:extLst>
              <a:ext uri="{FF2B5EF4-FFF2-40B4-BE49-F238E27FC236}">
                <a16:creationId xmlns:a16="http://schemas.microsoft.com/office/drawing/2014/main" id="{A155B9C4-6DF9-A2EF-FC9B-AF321AE5AC0F}"/>
              </a:ext>
            </a:extLst>
          </p:cNvPr>
          <p:cNvSpPr/>
          <p:nvPr/>
        </p:nvSpPr>
        <p:spPr>
          <a:xfrm>
            <a:off x="7630582" y="3886754"/>
            <a:ext cx="25067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800" b="1" cap="small" dirty="0">
                <a:solidFill>
                  <a:schemeClr val="accent1">
                    <a:lumMod val="75000"/>
                  </a:schemeClr>
                </a:solidFill>
              </a:rPr>
              <a:t>LEILÕES DE GERAÇÃO E TRANSMISSÃO</a:t>
            </a:r>
            <a:endParaRPr lang="en-GB" cap="small" dirty="0"/>
          </a:p>
        </p:txBody>
      </p:sp>
      <p:pic>
        <p:nvPicPr>
          <p:cNvPr id="18" name="Imagem 22">
            <a:extLst>
              <a:ext uri="{FF2B5EF4-FFF2-40B4-BE49-F238E27FC236}">
                <a16:creationId xmlns:a16="http://schemas.microsoft.com/office/drawing/2014/main" id="{C1B77E60-E1FB-CD41-3E79-CB06483E2BD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94771" y="1890934"/>
            <a:ext cx="1778377" cy="17783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938935-5FCD-2F45-5030-7A06210707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2523" y="4382636"/>
            <a:ext cx="1651937" cy="158126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577E40-8588-E67B-3339-4B0BF4935876}"/>
              </a:ext>
            </a:extLst>
          </p:cNvPr>
          <p:cNvCxnSpPr/>
          <p:nvPr/>
        </p:nvCxnSpPr>
        <p:spPr>
          <a:xfrm>
            <a:off x="3143400" y="4625353"/>
            <a:ext cx="0" cy="1148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E07DC11-96E3-7E20-C27F-10EC892BE84F}"/>
              </a:ext>
            </a:extLst>
          </p:cNvPr>
          <p:cNvSpPr txBox="1"/>
          <p:nvPr/>
        </p:nvSpPr>
        <p:spPr>
          <a:xfrm>
            <a:off x="3423037" y="4573104"/>
            <a:ext cx="2392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cap="all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Programa Nacional de Universalização do Acesso e Uso da Energia Elétrica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3">
            <a:extLst>
              <a:ext uri="{FF2B5EF4-FFF2-40B4-BE49-F238E27FC236}">
                <a16:creationId xmlns:a16="http://schemas.microsoft.com/office/drawing/2014/main" id="{6E29212C-85DE-82F1-0698-9DCDADCCA6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9806" b="60269"/>
          <a:stretch/>
        </p:blipFill>
        <p:spPr>
          <a:xfrm>
            <a:off x="1339505" y="829996"/>
            <a:ext cx="10639104" cy="1009135"/>
          </a:xfrm>
          <a:prstGeom prst="rect">
            <a:avLst/>
          </a:prstGeom>
        </p:spPr>
      </p:pic>
      <p:pic>
        <p:nvPicPr>
          <p:cNvPr id="25" name="Gráfico 3">
            <a:extLst>
              <a:ext uri="{FF2B5EF4-FFF2-40B4-BE49-F238E27FC236}">
                <a16:creationId xmlns:a16="http://schemas.microsoft.com/office/drawing/2014/main" id="{7F21BE19-08B0-5942-340B-1140E942D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9806" b="60269"/>
          <a:stretch/>
        </p:blipFill>
        <p:spPr>
          <a:xfrm>
            <a:off x="856200" y="2122452"/>
            <a:ext cx="10639104" cy="1009135"/>
          </a:xfrm>
          <a:prstGeom prst="rect">
            <a:avLst/>
          </a:prstGeom>
        </p:spPr>
      </p:pic>
      <p:pic>
        <p:nvPicPr>
          <p:cNvPr id="21" name="Gráfico 3">
            <a:extLst>
              <a:ext uri="{FF2B5EF4-FFF2-40B4-BE49-F238E27FC236}">
                <a16:creationId xmlns:a16="http://schemas.microsoft.com/office/drawing/2014/main" id="{B7751231-47C2-4FA7-B8DD-DD34F2AFC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9806" b="60269"/>
          <a:stretch/>
        </p:blipFill>
        <p:spPr>
          <a:xfrm>
            <a:off x="363730" y="3385057"/>
            <a:ext cx="10639104" cy="1009135"/>
          </a:xfrm>
          <a:prstGeom prst="rect">
            <a:avLst/>
          </a:prstGeom>
        </p:spPr>
      </p:pic>
      <p:pic>
        <p:nvPicPr>
          <p:cNvPr id="22" name="Gráfico 3">
            <a:extLst>
              <a:ext uri="{FF2B5EF4-FFF2-40B4-BE49-F238E27FC236}">
                <a16:creationId xmlns:a16="http://schemas.microsoft.com/office/drawing/2014/main" id="{97B66D48-9162-4032-8243-7954B9B5F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9806" b="60269"/>
          <a:stretch/>
        </p:blipFill>
        <p:spPr>
          <a:xfrm>
            <a:off x="-200564" y="4685124"/>
            <a:ext cx="10639104" cy="1009135"/>
          </a:xfrm>
          <a:prstGeom prst="rect">
            <a:avLst/>
          </a:prstGeom>
        </p:spPr>
      </p:pic>
      <p:sp>
        <p:nvSpPr>
          <p:cNvPr id="5" name="Google Shape;474;p35"/>
          <p:cNvSpPr txBox="1"/>
          <p:nvPr/>
        </p:nvSpPr>
        <p:spPr>
          <a:xfrm>
            <a:off x="2954976" y="804285"/>
            <a:ext cx="533400" cy="1050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0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1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474;p35"/>
          <p:cNvSpPr txBox="1"/>
          <p:nvPr/>
        </p:nvSpPr>
        <p:spPr>
          <a:xfrm>
            <a:off x="2481457" y="2116664"/>
            <a:ext cx="533400" cy="9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0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2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473;p35"/>
          <p:cNvSpPr txBox="1"/>
          <p:nvPr/>
        </p:nvSpPr>
        <p:spPr>
          <a:xfrm>
            <a:off x="-690113" y="7071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73690" y="2471898"/>
            <a:ext cx="6702643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 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  <a:sym typeface="Arial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902276" y="1067893"/>
            <a:ext cx="7807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 MINISTRO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Retângulo 7"/>
          <p:cNvSpPr/>
          <p:nvPr/>
        </p:nvSpPr>
        <p:spPr>
          <a:xfrm>
            <a:off x="2830409" y="3649810"/>
            <a:ext cx="7566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PRINCIPAIS PAUTAS ATUAIS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Google Shape;474;p35"/>
          <p:cNvSpPr txBox="1"/>
          <p:nvPr/>
        </p:nvSpPr>
        <p:spPr>
          <a:xfrm>
            <a:off x="1961191" y="3410100"/>
            <a:ext cx="533400" cy="9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0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3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Retângulo 7"/>
          <p:cNvSpPr/>
          <p:nvPr/>
        </p:nvSpPr>
        <p:spPr>
          <a:xfrm>
            <a:off x="2304091" y="4925361"/>
            <a:ext cx="3153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pt-BR" sz="2800" b="1" kern="0" dirty="0">
                <a:solidFill>
                  <a:srgbClr val="A5A5A5">
                    <a:lumMod val="50000"/>
                  </a:srgbClr>
                </a:solidFill>
                <a:cs typeface="Calibri"/>
              </a:rPr>
              <a:t>DESAFIOS FUTUROS</a:t>
            </a:r>
          </a:p>
        </p:txBody>
      </p:sp>
      <p:sp>
        <p:nvSpPr>
          <p:cNvPr id="14" name="Google Shape;474;p35"/>
          <p:cNvSpPr txBox="1"/>
          <p:nvPr/>
        </p:nvSpPr>
        <p:spPr>
          <a:xfrm>
            <a:off x="1374230" y="4674800"/>
            <a:ext cx="533400" cy="9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4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1328757-FF17-4FC7-91EC-F5D5EA4AA0B6}"/>
              </a:ext>
            </a:extLst>
          </p:cNvPr>
          <p:cNvSpPr txBox="1"/>
          <p:nvPr/>
        </p:nvSpPr>
        <p:spPr>
          <a:xfrm>
            <a:off x="3360038" y="2354295"/>
            <a:ext cx="7371043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 lvl="0">
              <a:defRPr lang="pt-BR"/>
            </a:defPPr>
            <a:lvl1pPr>
              <a:buClr>
                <a:srgbClr val="000000"/>
              </a:buClr>
              <a:defRPr sz="3600" b="1" kern="0">
                <a:solidFill>
                  <a:srgbClr val="A5A5A5">
                    <a:lumMod val="50000"/>
                  </a:srgbClr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pt-BR" sz="2800" dirty="0"/>
              <a:t>O MINISTÉRIO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Google Shape;484;p36">
            <a:extLst>
              <a:ext uri="{FF2B5EF4-FFF2-40B4-BE49-F238E27FC236}">
                <a16:creationId xmlns:a16="http://schemas.microsoft.com/office/drawing/2014/main" id="{33A60F43-0DB8-4FB9-8B6A-B2AA4E81CF4C}"/>
              </a:ext>
            </a:extLst>
          </p:cNvPr>
          <p:cNvSpPr txBox="1"/>
          <p:nvPr/>
        </p:nvSpPr>
        <p:spPr>
          <a:xfrm>
            <a:off x="0" y="150845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484;p36">
            <a:extLst>
              <a:ext uri="{FF2B5EF4-FFF2-40B4-BE49-F238E27FC236}">
                <a16:creationId xmlns:a16="http://schemas.microsoft.com/office/drawing/2014/main" id="{981FA2E2-DC51-C011-66A9-F72454DFC04D}"/>
              </a:ext>
            </a:extLst>
          </p:cNvPr>
          <p:cNvSpPr txBox="1"/>
          <p:nvPr/>
        </p:nvSpPr>
        <p:spPr>
          <a:xfrm>
            <a:off x="393900" y="128667"/>
            <a:ext cx="11329399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704303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3">
            <a:extLst>
              <a:ext uri="{FF2B5EF4-FFF2-40B4-BE49-F238E27FC236}">
                <a16:creationId xmlns:a16="http://schemas.microsoft.com/office/drawing/2014/main" id="{31B4BCA1-6EAC-4B54-B660-4A40EB1A920A}"/>
              </a:ext>
            </a:extLst>
          </p:cNvPr>
          <p:cNvSpPr txBox="1">
            <a:spLocks/>
          </p:cNvSpPr>
          <p:nvPr/>
        </p:nvSpPr>
        <p:spPr>
          <a:xfrm>
            <a:off x="426967" y="3107996"/>
            <a:ext cx="3322073" cy="642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3600" b="1" dirty="0">
                <a:solidFill>
                  <a:srgbClr val="58595B"/>
                </a:solidFill>
                <a:latin typeface="Calibri"/>
                <a:cs typeface="Calibri"/>
              </a:rPr>
              <a:t>COMBUSTÍVEIS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CaixaDeTexto 4">
            <a:extLst>
              <a:ext uri="{FF2B5EF4-FFF2-40B4-BE49-F238E27FC236}">
                <a16:creationId xmlns:a16="http://schemas.microsoft.com/office/drawing/2014/main" id="{2F00BC7B-4E0B-FDBB-6CF1-26528523B3E3}"/>
              </a:ext>
            </a:extLst>
          </p:cNvPr>
          <p:cNvSpPr txBox="1"/>
          <p:nvPr/>
        </p:nvSpPr>
        <p:spPr>
          <a:xfrm>
            <a:off x="7308476" y="1803836"/>
            <a:ext cx="412987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3.1</a:t>
            </a:r>
          </a:p>
        </p:txBody>
      </p:sp>
    </p:spTree>
    <p:extLst>
      <p:ext uri="{BB962C8B-B14F-4D97-AF65-F5344CB8AC3E}">
        <p14:creationId xmlns:p14="http://schemas.microsoft.com/office/powerpoint/2010/main" val="2305093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23">
            <a:extLst>
              <a:ext uri="{FF2B5EF4-FFF2-40B4-BE49-F238E27FC236}">
                <a16:creationId xmlns:a16="http://schemas.microsoft.com/office/drawing/2014/main" id="{31B4BCA1-6EAC-4B54-B660-4A40EB1A920A}"/>
              </a:ext>
            </a:extLst>
          </p:cNvPr>
          <p:cNvSpPr txBox="1">
            <a:spLocks/>
          </p:cNvSpPr>
          <p:nvPr/>
        </p:nvSpPr>
        <p:spPr>
          <a:xfrm>
            <a:off x="526585" y="176788"/>
            <a:ext cx="11344123" cy="6764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3600" b="1" dirty="0">
                <a:solidFill>
                  <a:srgbClr val="58595B"/>
                </a:solidFill>
                <a:latin typeface="Calibri"/>
                <a:cs typeface="Calibri"/>
              </a:rPr>
              <a:t>PREÇO DOS COMBUSTÍVEIS NO MUNDO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l="2059" t="15953" r="6700" b="10921"/>
          <a:stretch/>
        </p:blipFill>
        <p:spPr>
          <a:xfrm>
            <a:off x="943274" y="1007785"/>
            <a:ext cx="9925576" cy="447468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0EC5556-B8ED-687A-3CB0-16453E14AAF5}"/>
              </a:ext>
            </a:extLst>
          </p:cNvPr>
          <p:cNvSpPr txBox="1"/>
          <p:nvPr/>
        </p:nvSpPr>
        <p:spPr>
          <a:xfrm>
            <a:off x="4046720" y="2321797"/>
            <a:ext cx="540979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000" b="1" dirty="0"/>
              <a:t>Causa:</a:t>
            </a:r>
          </a:p>
          <a:p>
            <a:r>
              <a:rPr lang="pt-BR" sz="2000" dirty="0">
                <a:sym typeface="Wingdings" panose="05000000000000000000" pitchFamily="2" charset="2"/>
              </a:rPr>
              <a:t> </a:t>
            </a:r>
            <a:r>
              <a:rPr lang="pt-BR" sz="2000" dirty="0"/>
              <a:t>Retomada da economia mundial pós pandemia</a:t>
            </a:r>
          </a:p>
          <a:p>
            <a:r>
              <a:rPr lang="pt-BR" sz="2000" dirty="0">
                <a:sym typeface="Wingdings" panose="05000000000000000000" pitchFamily="2" charset="2"/>
              </a:rPr>
              <a:t> </a:t>
            </a:r>
            <a:r>
              <a:rPr lang="pt-BR" sz="2000" dirty="0"/>
              <a:t>Conflito Rússia x Ucrânia </a:t>
            </a:r>
          </a:p>
        </p:txBody>
      </p:sp>
    </p:spTree>
    <p:extLst>
      <p:ext uri="{BB962C8B-B14F-4D97-AF65-F5344CB8AC3E}">
        <p14:creationId xmlns:p14="http://schemas.microsoft.com/office/powerpoint/2010/main" val="1003210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89DD20C-8D03-C15D-A5AB-A2E4A9047DD7}"/>
              </a:ext>
            </a:extLst>
          </p:cNvPr>
          <p:cNvSpPr/>
          <p:nvPr/>
        </p:nvSpPr>
        <p:spPr>
          <a:xfrm>
            <a:off x="6990080" y="4703683"/>
            <a:ext cx="2621280" cy="13494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423938" y="684117"/>
            <a:ext cx="393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cap="all" dirty="0">
                <a:solidFill>
                  <a:srgbClr val="002060"/>
                </a:solidFill>
                <a:latin typeface="Calibri" panose="020F0502020204030204"/>
                <a:ea typeface="+mj-ea"/>
                <a:cs typeface="+mj-cs"/>
              </a:rPr>
              <a:t>Semana de 5 a 11 de junho de 2022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38" y="1069303"/>
            <a:ext cx="11787408" cy="3942867"/>
          </a:xfrm>
          <a:prstGeom prst="rect">
            <a:avLst/>
          </a:prstGeom>
        </p:spPr>
      </p:pic>
      <p:sp>
        <p:nvSpPr>
          <p:cNvPr id="9" name="Título 23">
            <a:extLst>
              <a:ext uri="{FF2B5EF4-FFF2-40B4-BE49-F238E27FC236}">
                <a16:creationId xmlns:a16="http://schemas.microsoft.com/office/drawing/2014/main" id="{3D139544-9E6B-3C85-5708-D3381EFADC41}"/>
              </a:ext>
            </a:extLst>
          </p:cNvPr>
          <p:cNvSpPr txBox="1">
            <a:spLocks/>
          </p:cNvSpPr>
          <p:nvPr/>
        </p:nvSpPr>
        <p:spPr>
          <a:xfrm>
            <a:off x="423938" y="205553"/>
            <a:ext cx="11344123" cy="5383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3600" b="1" dirty="0">
                <a:solidFill>
                  <a:srgbClr val="58595B"/>
                </a:solidFill>
                <a:latin typeface="Calibri"/>
                <a:cs typeface="Calibri"/>
              </a:rPr>
              <a:t>COMPOSIÇÃO DO PREÇO MÉDIO DOS COMBUSTÍVEIS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6A2755-9B8C-2853-7AB3-0DEAD76353F4}"/>
              </a:ext>
            </a:extLst>
          </p:cNvPr>
          <p:cNvSpPr/>
          <p:nvPr/>
        </p:nvSpPr>
        <p:spPr>
          <a:xfrm>
            <a:off x="1940560" y="4805481"/>
            <a:ext cx="1463040" cy="11458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D4F7A1-8786-9FA7-2F87-51AF77D5924A}"/>
              </a:ext>
            </a:extLst>
          </p:cNvPr>
          <p:cNvSpPr txBox="1"/>
          <p:nvPr/>
        </p:nvSpPr>
        <p:spPr>
          <a:xfrm>
            <a:off x="1962372" y="4947524"/>
            <a:ext cx="14412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</a:rPr>
              <a:t>Tributos federais </a:t>
            </a:r>
            <a:r>
              <a:rPr lang="pt-BR" sz="1050" dirty="0">
                <a:solidFill>
                  <a:schemeClr val="bg1"/>
                </a:solidFill>
              </a:rPr>
              <a:t/>
            </a:r>
            <a:br>
              <a:rPr lang="pt-BR" sz="1050" dirty="0">
                <a:solidFill>
                  <a:schemeClr val="bg1"/>
                </a:solidFill>
              </a:rPr>
            </a:br>
            <a:r>
              <a:rPr lang="pt-BR" sz="3600" b="1" dirty="0">
                <a:solidFill>
                  <a:schemeClr val="bg1"/>
                </a:solidFill>
              </a:rPr>
              <a:t>ZERO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CB61F9-3BE9-6DB5-2DDB-C216DE6F90F7}"/>
              </a:ext>
            </a:extLst>
          </p:cNvPr>
          <p:cNvSpPr txBox="1"/>
          <p:nvPr/>
        </p:nvSpPr>
        <p:spPr>
          <a:xfrm>
            <a:off x="3455892" y="4935315"/>
            <a:ext cx="1664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D</a:t>
            </a:r>
            <a:r>
              <a:rPr lang="pt-BR" sz="1800" dirty="0"/>
              <a:t>iesel e GLP</a:t>
            </a:r>
            <a:endParaRPr lang="pt-B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985122-9A2D-C529-41D0-141254A777DC}"/>
              </a:ext>
            </a:extLst>
          </p:cNvPr>
          <p:cNvSpPr txBox="1"/>
          <p:nvPr/>
        </p:nvSpPr>
        <p:spPr>
          <a:xfrm>
            <a:off x="3455892" y="5404830"/>
            <a:ext cx="3270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G</a:t>
            </a:r>
            <a:r>
              <a:rPr lang="pt-BR" sz="1800" dirty="0"/>
              <a:t>asolina e </a:t>
            </a:r>
            <a:r>
              <a:rPr lang="pt-BR" dirty="0"/>
              <a:t>E</a:t>
            </a:r>
            <a:r>
              <a:rPr lang="pt-BR" sz="1800" dirty="0"/>
              <a:t>tanol – PLP 18/2022 </a:t>
            </a:r>
            <a:endParaRPr lang="pt-B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0A6DAA-CCF3-6C28-EE6B-94CE5716340D}"/>
              </a:ext>
            </a:extLst>
          </p:cNvPr>
          <p:cNvSpPr/>
          <p:nvPr/>
        </p:nvSpPr>
        <p:spPr>
          <a:xfrm>
            <a:off x="1838960" y="4703683"/>
            <a:ext cx="4886960" cy="13494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CA8D3D-1166-7C0A-F5D0-AD0A8ED2A021}"/>
              </a:ext>
            </a:extLst>
          </p:cNvPr>
          <p:cNvSpPr txBox="1"/>
          <p:nvPr/>
        </p:nvSpPr>
        <p:spPr>
          <a:xfrm>
            <a:off x="7205980" y="4870579"/>
            <a:ext cx="21894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sym typeface="Wingdings" panose="05000000000000000000" pitchFamily="2" charset="2"/>
              </a:rPr>
              <a:t>Tributo estadual </a:t>
            </a:r>
            <a:r>
              <a:rPr lang="pt-BR" sz="2000" b="1" dirty="0">
                <a:solidFill>
                  <a:schemeClr val="bg1"/>
                </a:solidFill>
              </a:rPr>
              <a:t>é um grande peso para o consumidor</a:t>
            </a:r>
          </a:p>
        </p:txBody>
      </p:sp>
    </p:spTree>
    <p:extLst>
      <p:ext uri="{BB962C8B-B14F-4D97-AF65-F5344CB8AC3E}">
        <p14:creationId xmlns:p14="http://schemas.microsoft.com/office/powerpoint/2010/main" val="3003014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23">
            <a:extLst>
              <a:ext uri="{FF2B5EF4-FFF2-40B4-BE49-F238E27FC236}">
                <a16:creationId xmlns:a16="http://schemas.microsoft.com/office/drawing/2014/main" id="{31B4BCA1-6EAC-4B54-B660-4A40EB1A920A}"/>
              </a:ext>
            </a:extLst>
          </p:cNvPr>
          <p:cNvSpPr txBox="1">
            <a:spLocks/>
          </p:cNvSpPr>
          <p:nvPr/>
        </p:nvSpPr>
        <p:spPr>
          <a:xfrm>
            <a:off x="188741" y="1199567"/>
            <a:ext cx="9732916" cy="3705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3600" b="1" dirty="0">
                <a:solidFill>
                  <a:srgbClr val="58595B"/>
                </a:solidFill>
                <a:latin typeface="Calibri"/>
                <a:cs typeface="Calibri"/>
              </a:rPr>
              <a:t>LIVRE MERCADO POR IMPERATIVO LEGAL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2800" b="1" dirty="0">
                <a:solidFill>
                  <a:srgbClr val="58595B"/>
                </a:solidFill>
                <a:latin typeface="Calibri"/>
                <a:cs typeface="Calibri"/>
              </a:rPr>
              <a:t>(Governo Federal NÃO tem poder para decidir ou influenciar preços de combustíveis)</a:t>
            </a:r>
          </a:p>
        </p:txBody>
      </p:sp>
      <p:sp>
        <p:nvSpPr>
          <p:cNvPr id="5" name="Forma Livre 4"/>
          <p:cNvSpPr/>
          <p:nvPr/>
        </p:nvSpPr>
        <p:spPr>
          <a:xfrm>
            <a:off x="431810" y="1442796"/>
            <a:ext cx="5464550" cy="1194361"/>
          </a:xfrm>
          <a:custGeom>
            <a:avLst/>
            <a:gdLst>
              <a:gd name="connsiteX0" fmla="*/ 0 w 5464550"/>
              <a:gd name="connsiteY0" fmla="*/ 0 h 1194361"/>
              <a:gd name="connsiteX1" fmla="*/ 5464550 w 5464550"/>
              <a:gd name="connsiteY1" fmla="*/ 0 h 1194361"/>
              <a:gd name="connsiteX2" fmla="*/ 5464550 w 5464550"/>
              <a:gd name="connsiteY2" fmla="*/ 1194361 h 1194361"/>
              <a:gd name="connsiteX3" fmla="*/ 0 w 5464550"/>
              <a:gd name="connsiteY3" fmla="*/ 1194361 h 1194361"/>
              <a:gd name="connsiteX4" fmla="*/ 0 w 5464550"/>
              <a:gd name="connsiteY4" fmla="*/ 0 h 119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4550" h="1194361">
                <a:moveTo>
                  <a:pt x="0" y="0"/>
                </a:moveTo>
                <a:lnTo>
                  <a:pt x="5464550" y="0"/>
                </a:lnTo>
                <a:lnTo>
                  <a:pt x="5464550" y="1194361"/>
                </a:lnTo>
                <a:lnTo>
                  <a:pt x="0" y="119436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</a:pPr>
            <a:r>
              <a:rPr lang="pt-BR" sz="2800" b="1" dirty="0">
                <a:solidFill>
                  <a:schemeClr val="tx1"/>
                </a:solidFill>
              </a:rPr>
              <a:t>Lei do Petróleo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800" b="1" dirty="0">
                <a:solidFill>
                  <a:schemeClr val="tx1"/>
                </a:solidFill>
              </a:rPr>
              <a:t>nº 9.478/1997</a:t>
            </a:r>
          </a:p>
        </p:txBody>
      </p:sp>
      <p:sp>
        <p:nvSpPr>
          <p:cNvPr id="6" name="Forma Livre 5"/>
          <p:cNvSpPr/>
          <p:nvPr/>
        </p:nvSpPr>
        <p:spPr>
          <a:xfrm>
            <a:off x="431810" y="2451884"/>
            <a:ext cx="5464550" cy="3612420"/>
          </a:xfrm>
          <a:custGeom>
            <a:avLst/>
            <a:gdLst>
              <a:gd name="connsiteX0" fmla="*/ 0 w 5464550"/>
              <a:gd name="connsiteY0" fmla="*/ 0 h 3612420"/>
              <a:gd name="connsiteX1" fmla="*/ 5464550 w 5464550"/>
              <a:gd name="connsiteY1" fmla="*/ 0 h 3612420"/>
              <a:gd name="connsiteX2" fmla="*/ 5464550 w 5464550"/>
              <a:gd name="connsiteY2" fmla="*/ 3612420 h 3612420"/>
              <a:gd name="connsiteX3" fmla="*/ 0 w 5464550"/>
              <a:gd name="connsiteY3" fmla="*/ 3612420 h 3612420"/>
              <a:gd name="connsiteX4" fmla="*/ 0 w 5464550"/>
              <a:gd name="connsiteY4" fmla="*/ 0 h 361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4550" h="3612420">
                <a:moveTo>
                  <a:pt x="0" y="0"/>
                </a:moveTo>
                <a:lnTo>
                  <a:pt x="5464550" y="0"/>
                </a:lnTo>
                <a:lnTo>
                  <a:pt x="5464550" y="3612420"/>
                </a:lnTo>
                <a:lnTo>
                  <a:pt x="0" y="36124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anchor="t" anchorCtr="0">
            <a:noAutofit/>
          </a:bodyPr>
          <a:lstStyle/>
          <a:p>
            <a:pPr marL="0" lvl="1" algn="just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pt-BR" sz="2000" dirty="0">
              <a:sym typeface="Wingdings" panose="05000000000000000000" pitchFamily="2" charset="2"/>
            </a:endParaRPr>
          </a:p>
          <a:p>
            <a:pPr marL="0" lvl="1" algn="just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pt-BR" sz="2800" dirty="0">
                <a:sym typeface="Wingdings" panose="05000000000000000000" pitchFamily="2" charset="2"/>
              </a:rPr>
              <a:t> </a:t>
            </a:r>
            <a:r>
              <a:rPr lang="pt-BR" sz="2400" kern="1200" dirty="0"/>
              <a:t>Desde 2002, vigora no Brasil o regime de </a:t>
            </a:r>
            <a:r>
              <a:rPr lang="pt-BR" sz="3200" b="1" u="sng" kern="1200" dirty="0"/>
              <a:t>liberdade de preços</a:t>
            </a:r>
            <a:r>
              <a:rPr lang="pt-BR" sz="2400" kern="1200" dirty="0"/>
              <a:t>. </a:t>
            </a:r>
          </a:p>
          <a:p>
            <a:pPr marL="0" lvl="1" algn="just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pt-BR" sz="2400" dirty="0">
              <a:sym typeface="Wingdings" panose="05000000000000000000" pitchFamily="2" charset="2"/>
            </a:endParaRPr>
          </a:p>
          <a:p>
            <a:pPr marL="0" lvl="1" algn="just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pt-BR" sz="2400" dirty="0">
                <a:sym typeface="Wingdings" panose="05000000000000000000" pitchFamily="2" charset="2"/>
              </a:rPr>
              <a:t> </a:t>
            </a:r>
            <a:r>
              <a:rPr lang="pt-BR" sz="2400" kern="1200" dirty="0"/>
              <a:t>Não há qualquer tipo de tabelamento nem fixação de valores máximos, mínimos, ou qualquer exigência de autorização oficial prévia para reajustes.</a:t>
            </a:r>
          </a:p>
        </p:txBody>
      </p:sp>
      <p:sp>
        <p:nvSpPr>
          <p:cNvPr id="8" name="Forma Livre 7"/>
          <p:cNvSpPr/>
          <p:nvPr/>
        </p:nvSpPr>
        <p:spPr>
          <a:xfrm>
            <a:off x="6245762" y="1442796"/>
            <a:ext cx="5464550" cy="1194361"/>
          </a:xfrm>
          <a:custGeom>
            <a:avLst/>
            <a:gdLst>
              <a:gd name="connsiteX0" fmla="*/ 0 w 5464550"/>
              <a:gd name="connsiteY0" fmla="*/ 0 h 1194361"/>
              <a:gd name="connsiteX1" fmla="*/ 5464550 w 5464550"/>
              <a:gd name="connsiteY1" fmla="*/ 0 h 1194361"/>
              <a:gd name="connsiteX2" fmla="*/ 5464550 w 5464550"/>
              <a:gd name="connsiteY2" fmla="*/ 1194361 h 1194361"/>
              <a:gd name="connsiteX3" fmla="*/ 0 w 5464550"/>
              <a:gd name="connsiteY3" fmla="*/ 1194361 h 1194361"/>
              <a:gd name="connsiteX4" fmla="*/ 0 w 5464550"/>
              <a:gd name="connsiteY4" fmla="*/ 0 h 119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4550" h="1194361">
                <a:moveTo>
                  <a:pt x="0" y="0"/>
                </a:moveTo>
                <a:lnTo>
                  <a:pt x="5464550" y="0"/>
                </a:lnTo>
                <a:lnTo>
                  <a:pt x="5464550" y="1194361"/>
                </a:lnTo>
                <a:lnTo>
                  <a:pt x="0" y="119436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13792" rIns="199136" bIns="11379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</a:pPr>
            <a:r>
              <a:rPr lang="pt-BR" sz="2800" b="1" dirty="0">
                <a:solidFill>
                  <a:schemeClr val="tx1"/>
                </a:solidFill>
              </a:rPr>
              <a:t>Lei das Estatais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800" b="1" dirty="0">
                <a:solidFill>
                  <a:schemeClr val="tx1"/>
                </a:solidFill>
              </a:rPr>
              <a:t>nº 13.303/2016</a:t>
            </a:r>
          </a:p>
        </p:txBody>
      </p:sp>
      <p:sp>
        <p:nvSpPr>
          <p:cNvPr id="9" name="Forma Livre 8"/>
          <p:cNvSpPr/>
          <p:nvPr/>
        </p:nvSpPr>
        <p:spPr>
          <a:xfrm>
            <a:off x="6245762" y="2451884"/>
            <a:ext cx="5464550" cy="3612420"/>
          </a:xfrm>
          <a:custGeom>
            <a:avLst/>
            <a:gdLst>
              <a:gd name="connsiteX0" fmla="*/ 0 w 5464550"/>
              <a:gd name="connsiteY0" fmla="*/ 0 h 3612420"/>
              <a:gd name="connsiteX1" fmla="*/ 5464550 w 5464550"/>
              <a:gd name="connsiteY1" fmla="*/ 0 h 3612420"/>
              <a:gd name="connsiteX2" fmla="*/ 5464550 w 5464550"/>
              <a:gd name="connsiteY2" fmla="*/ 3612420 h 3612420"/>
              <a:gd name="connsiteX3" fmla="*/ 0 w 5464550"/>
              <a:gd name="connsiteY3" fmla="*/ 3612420 h 3612420"/>
              <a:gd name="connsiteX4" fmla="*/ 0 w 5464550"/>
              <a:gd name="connsiteY4" fmla="*/ 0 h 361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4550" h="3612420">
                <a:moveTo>
                  <a:pt x="0" y="0"/>
                </a:moveTo>
                <a:lnTo>
                  <a:pt x="5464550" y="0"/>
                </a:lnTo>
                <a:lnTo>
                  <a:pt x="5464550" y="3612420"/>
                </a:lnTo>
                <a:lnTo>
                  <a:pt x="0" y="36124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149352" rIns="199136" bIns="224028" numCol="1" spcCol="1270" anchor="t" anchorCtr="0">
            <a:noAutofit/>
          </a:bodyPr>
          <a:lstStyle/>
          <a:p>
            <a:pPr marL="0" lvl="1" algn="just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pt-BR" dirty="0">
              <a:sym typeface="Wingdings" panose="05000000000000000000" pitchFamily="2" charset="2"/>
            </a:endParaRPr>
          </a:p>
          <a:p>
            <a:pPr marL="0" lvl="1" algn="just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pt-BR" sz="2800" dirty="0">
                <a:sym typeface="Wingdings" panose="05000000000000000000" pitchFamily="2" charset="2"/>
              </a:rPr>
              <a:t> </a:t>
            </a:r>
            <a:r>
              <a:rPr lang="pt-BR" sz="2400" kern="1200" dirty="0"/>
              <a:t>As ações e deliberações do órgão ou ente de controle </a:t>
            </a:r>
            <a:r>
              <a:rPr lang="pt-BR" sz="3200" b="1" u="sng" dirty="0"/>
              <a:t>não podem </a:t>
            </a:r>
            <a:r>
              <a:rPr lang="pt-BR" sz="2400" kern="1200" dirty="0"/>
              <a:t>implicar </a:t>
            </a:r>
            <a:r>
              <a:rPr lang="pt-BR" sz="3200" b="1" u="sng" kern="1200" dirty="0"/>
              <a:t>interferência na gestão </a:t>
            </a:r>
            <a:r>
              <a:rPr lang="pt-BR" sz="2400" kern="1200" dirty="0"/>
              <a:t>das empresas públicas e das sociedades de economia mista a ele submetidas nem ingerência no exercício de suas competências (...).</a:t>
            </a:r>
            <a:endParaRPr lang="pt-BR" sz="2800" kern="1200" dirty="0"/>
          </a:p>
        </p:txBody>
      </p:sp>
    </p:spTree>
    <p:extLst>
      <p:ext uri="{BB962C8B-B14F-4D97-AF65-F5344CB8AC3E}">
        <p14:creationId xmlns:p14="http://schemas.microsoft.com/office/powerpoint/2010/main" val="2661300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Arredondado 15"/>
          <p:cNvSpPr/>
          <p:nvPr/>
        </p:nvSpPr>
        <p:spPr>
          <a:xfrm>
            <a:off x="565848" y="958486"/>
            <a:ext cx="11060303" cy="3162576"/>
          </a:xfrm>
          <a:prstGeom prst="roundRect">
            <a:avLst>
              <a:gd name="adj" fmla="val 367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23">
            <a:extLst>
              <a:ext uri="{FF2B5EF4-FFF2-40B4-BE49-F238E27FC236}">
                <a16:creationId xmlns:a16="http://schemas.microsoft.com/office/drawing/2014/main" id="{31B4BCA1-6EAC-4B54-B660-4A40EB1A920A}"/>
              </a:ext>
            </a:extLst>
          </p:cNvPr>
          <p:cNvSpPr txBox="1">
            <a:spLocks/>
          </p:cNvSpPr>
          <p:nvPr/>
        </p:nvSpPr>
        <p:spPr>
          <a:xfrm>
            <a:off x="535952" y="227994"/>
            <a:ext cx="9607115" cy="5345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MEDIDAS IMPLEMENTADAS COM APOIO DO CONGRESSO NACIONAL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65848" y="1017590"/>
            <a:ext cx="1037428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Auxílio Gás</a:t>
            </a:r>
          </a:p>
          <a:p>
            <a:endParaRPr lang="pt-BR" dirty="0">
              <a:sym typeface="Wingdings" panose="05000000000000000000" pitchFamily="2" charset="2"/>
            </a:endParaRPr>
          </a:p>
          <a:p>
            <a:r>
              <a:rPr lang="pt-BR" dirty="0">
                <a:sym typeface="Wingdings" panose="05000000000000000000" pitchFamily="2" charset="2"/>
              </a:rPr>
              <a:t> </a:t>
            </a:r>
            <a:r>
              <a:rPr lang="pt-BR" dirty="0"/>
              <a:t>Contempla famílias inscritas no Cadastro Único, com renda per capita menor ou igual a meio salário mínimo e integrantes do Benefício de Prestação Continuada (BPC).</a:t>
            </a:r>
          </a:p>
          <a:p>
            <a:endParaRPr lang="pt-BR" dirty="0"/>
          </a:p>
          <a:p>
            <a:r>
              <a:rPr lang="pt-BR" dirty="0">
                <a:sym typeface="Wingdings" panose="05000000000000000000" pitchFamily="2" charset="2"/>
              </a:rPr>
              <a:t> </a:t>
            </a:r>
            <a:r>
              <a:rPr lang="pt-BR" dirty="0"/>
              <a:t>Valor equivalente a meio botijão de gás a cada dois meses.</a:t>
            </a:r>
          </a:p>
          <a:p>
            <a:endParaRPr lang="pt-BR" dirty="0"/>
          </a:p>
          <a:p>
            <a:r>
              <a:rPr lang="pt-BR" dirty="0">
                <a:sym typeface="Wingdings" panose="05000000000000000000" pitchFamily="2" charset="2"/>
              </a:rPr>
              <a:t> </a:t>
            </a:r>
            <a:r>
              <a:rPr lang="pt-BR" dirty="0"/>
              <a:t>5,39 milhões de famílias atendidas;</a:t>
            </a:r>
          </a:p>
          <a:p>
            <a:endParaRPr lang="pt-BR" dirty="0"/>
          </a:p>
          <a:p>
            <a:r>
              <a:rPr lang="pt-BR" dirty="0">
                <a:sym typeface="Wingdings" panose="05000000000000000000" pitchFamily="2" charset="2"/>
              </a:rPr>
              <a:t> </a:t>
            </a:r>
            <a:r>
              <a:rPr lang="pt-BR" dirty="0"/>
              <a:t>R$ 275 milhões pagos em abril de 2022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65848" y="4301505"/>
            <a:ext cx="1037428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Redução dos Tributos Federais (</a:t>
            </a:r>
            <a:r>
              <a:rPr lang="pt-BR" sz="2800" b="1" dirty="0" err="1"/>
              <a:t>Pis</a:t>
            </a:r>
            <a:r>
              <a:rPr lang="pt-BR" sz="2800" b="1" dirty="0"/>
              <a:t>/</a:t>
            </a:r>
            <a:r>
              <a:rPr lang="pt-BR" sz="2800" b="1" dirty="0" err="1"/>
              <a:t>Cofins</a:t>
            </a:r>
            <a:r>
              <a:rPr lang="pt-BR" sz="2800" b="1" dirty="0"/>
              <a:t>) a ZERO</a:t>
            </a:r>
          </a:p>
          <a:p>
            <a:endParaRPr lang="pt-BR" dirty="0"/>
          </a:p>
          <a:p>
            <a:r>
              <a:rPr lang="pt-BR" dirty="0">
                <a:sym typeface="Wingdings" panose="05000000000000000000" pitchFamily="2" charset="2"/>
              </a:rPr>
              <a:t> </a:t>
            </a:r>
            <a:r>
              <a:rPr lang="pt-BR" b="1" dirty="0"/>
              <a:t>GLP</a:t>
            </a:r>
            <a:r>
              <a:rPr lang="pt-BR" dirty="0"/>
              <a:t> – </a:t>
            </a:r>
            <a:r>
              <a:rPr lang="pt-BR" b="1" dirty="0"/>
              <a:t>R$ 2,18/P13 </a:t>
            </a:r>
            <a:r>
              <a:rPr lang="pt-BR" dirty="0"/>
              <a:t>permanente, desde março de 2021;</a:t>
            </a:r>
          </a:p>
          <a:p>
            <a:endParaRPr lang="pt-BR" dirty="0"/>
          </a:p>
          <a:p>
            <a:r>
              <a:rPr lang="pt-BR" dirty="0">
                <a:sym typeface="Wingdings" panose="05000000000000000000" pitchFamily="2" charset="2"/>
              </a:rPr>
              <a:t> </a:t>
            </a:r>
            <a:r>
              <a:rPr lang="pt-BR" b="1" dirty="0"/>
              <a:t>Diesel</a:t>
            </a:r>
            <a:r>
              <a:rPr lang="pt-BR" dirty="0"/>
              <a:t> – </a:t>
            </a:r>
            <a:r>
              <a:rPr lang="pt-BR" sz="2000" b="1" dirty="0"/>
              <a:t>R$ 0,33 </a:t>
            </a:r>
            <a:r>
              <a:rPr lang="pt-BR" dirty="0"/>
              <a:t>de 11 de março de 2022, até 31 de dezembro de 2022.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8019593" y="1022951"/>
            <a:ext cx="3510741" cy="73866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t-BR" sz="1400" b="1" u="sng" dirty="0">
                <a:solidFill>
                  <a:srgbClr val="4C556C"/>
                </a:solidFill>
              </a:rPr>
              <a:t>Legislação</a:t>
            </a:r>
            <a:r>
              <a:rPr lang="pt-BR" sz="1400" b="1" dirty="0">
                <a:solidFill>
                  <a:srgbClr val="4C556C"/>
                </a:solidFill>
              </a:rPr>
              <a:t>:</a:t>
            </a:r>
          </a:p>
          <a:p>
            <a:r>
              <a:rPr lang="pt-BR" sz="1400" dirty="0">
                <a:solidFill>
                  <a:srgbClr val="4C556C"/>
                </a:solidFill>
              </a:rPr>
              <a:t>Lei nº 14.237, de 19 de novembro de 2021</a:t>
            </a:r>
            <a:r>
              <a:rPr lang="pt-BR" sz="1400" dirty="0"/>
              <a:t/>
            </a:r>
            <a:br>
              <a:rPr lang="pt-BR" sz="1400" dirty="0"/>
            </a:br>
            <a:r>
              <a:rPr lang="pt-BR" sz="1400" dirty="0">
                <a:solidFill>
                  <a:srgbClr val="4C556C"/>
                </a:solidFill>
              </a:rPr>
              <a:t>Decreto nº 10.881, de 2 de dezembro de 2021</a:t>
            </a:r>
            <a:endParaRPr lang="pt-BR" sz="1400" b="0" i="0" dirty="0">
              <a:solidFill>
                <a:srgbClr val="4C556C"/>
              </a:solidFill>
              <a:effectLst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7669291" y="4819299"/>
            <a:ext cx="3861043" cy="95410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t-BR" sz="1400" b="1" u="sng" dirty="0">
                <a:solidFill>
                  <a:srgbClr val="4C556C"/>
                </a:solidFill>
              </a:rPr>
              <a:t>Legislação</a:t>
            </a:r>
            <a:r>
              <a:rPr lang="pt-BR" sz="1400" b="1" dirty="0">
                <a:solidFill>
                  <a:srgbClr val="4C556C"/>
                </a:solidFill>
              </a:rPr>
              <a:t>:</a:t>
            </a:r>
          </a:p>
          <a:p>
            <a:r>
              <a:rPr lang="pt-BR" sz="1400" dirty="0">
                <a:solidFill>
                  <a:srgbClr val="4C556C"/>
                </a:solidFill>
              </a:rPr>
              <a:t>MP nº 1.034, de 1º de março de 2021</a:t>
            </a:r>
            <a:r>
              <a:rPr lang="pt-BR" sz="1400" dirty="0"/>
              <a:t/>
            </a:r>
            <a:br>
              <a:rPr lang="pt-BR" sz="1400" dirty="0"/>
            </a:br>
            <a:r>
              <a:rPr lang="pt-BR" sz="1400" dirty="0">
                <a:solidFill>
                  <a:srgbClr val="4C556C"/>
                </a:solidFill>
              </a:rPr>
              <a:t>Decreto nº 10.638, de 1º de março de 2021</a:t>
            </a:r>
          </a:p>
          <a:p>
            <a:r>
              <a:rPr lang="pt-BR" sz="1400" dirty="0">
                <a:solidFill>
                  <a:srgbClr val="4C556C"/>
                </a:solidFill>
              </a:rPr>
              <a:t>Lei Complementar nº 192, de 11 de março de 2022</a:t>
            </a:r>
            <a:endParaRPr lang="pt-BR" sz="1400" b="0" i="0" dirty="0">
              <a:solidFill>
                <a:srgbClr val="4C556C"/>
              </a:solidFill>
              <a:effectLst/>
            </a:endParaRPr>
          </a:p>
        </p:txBody>
      </p:sp>
      <p:sp>
        <p:nvSpPr>
          <p:cNvPr id="18" name="Retângulo Arredondado 17"/>
          <p:cNvSpPr/>
          <p:nvPr/>
        </p:nvSpPr>
        <p:spPr>
          <a:xfrm>
            <a:off x="565848" y="4224633"/>
            <a:ext cx="11060303" cy="1839550"/>
          </a:xfrm>
          <a:prstGeom prst="roundRect">
            <a:avLst>
              <a:gd name="adj" fmla="val 595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4451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23">
            <a:extLst>
              <a:ext uri="{FF2B5EF4-FFF2-40B4-BE49-F238E27FC236}">
                <a16:creationId xmlns:a16="http://schemas.microsoft.com/office/drawing/2014/main" id="{31B4BCA1-6EAC-4B54-B660-4A40EB1A920A}"/>
              </a:ext>
            </a:extLst>
          </p:cNvPr>
          <p:cNvSpPr txBox="1">
            <a:spLocks/>
          </p:cNvSpPr>
          <p:nvPr/>
        </p:nvSpPr>
        <p:spPr>
          <a:xfrm>
            <a:off x="535952" y="258367"/>
            <a:ext cx="9437781" cy="5345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MEDIDAS EM IMPLEMENTAÇÃO COM APOIO DO CONGRESSO NACIONAL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36154" y="1278004"/>
            <a:ext cx="1149353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LCP 192/2022</a:t>
            </a:r>
          </a:p>
          <a:p>
            <a:pPr lvl="0">
              <a:lnSpc>
                <a:spcPct val="150000"/>
              </a:lnSpc>
            </a:pPr>
            <a:r>
              <a:rPr lang="pt-BR" sz="2000" dirty="0">
                <a:sym typeface="Wingdings" panose="05000000000000000000" pitchFamily="2" charset="2"/>
              </a:rPr>
              <a:t></a:t>
            </a:r>
            <a:r>
              <a:rPr lang="pt-BR" sz="2000" dirty="0"/>
              <a:t> Determina que o ICMS incidirá uma única vez na gasolina, etanol anidro, diesel, biodiesel e GLP;</a:t>
            </a:r>
          </a:p>
          <a:p>
            <a:pPr lvl="0">
              <a:lnSpc>
                <a:spcPct val="150000"/>
              </a:lnSpc>
            </a:pPr>
            <a:r>
              <a:rPr lang="pt-BR" sz="2000" dirty="0">
                <a:sym typeface="Wingdings" panose="05000000000000000000" pitchFamily="2" charset="2"/>
              </a:rPr>
              <a:t></a:t>
            </a:r>
            <a:r>
              <a:rPr lang="pt-BR" sz="2000" dirty="0"/>
              <a:t> </a:t>
            </a:r>
            <a:r>
              <a:rPr lang="pt-BR" sz="2000" dirty="0">
                <a:sym typeface="Wingdings" panose="05000000000000000000" pitchFamily="2" charset="2"/>
              </a:rPr>
              <a:t>ICMS </a:t>
            </a:r>
            <a:r>
              <a:rPr lang="pt-BR" sz="2000" dirty="0"/>
              <a:t>uniforme em todo o território nacional, podendo ser diferenciado por produto;</a:t>
            </a:r>
          </a:p>
          <a:p>
            <a:pPr lvl="0">
              <a:lnSpc>
                <a:spcPct val="150000"/>
              </a:lnSpc>
            </a:pPr>
            <a:r>
              <a:rPr lang="pt-BR" sz="2000" dirty="0">
                <a:sym typeface="Wingdings" panose="05000000000000000000" pitchFamily="2" charset="2"/>
              </a:rPr>
              <a:t></a:t>
            </a:r>
            <a:r>
              <a:rPr lang="pt-BR" sz="2000" dirty="0"/>
              <a:t> ICMS específico (ad rem), por unidade de medida adotada.</a:t>
            </a:r>
          </a:p>
          <a:p>
            <a:pPr lvl="0">
              <a:lnSpc>
                <a:spcPct val="150000"/>
              </a:lnSpc>
            </a:pPr>
            <a:endParaRPr lang="pt-BR" sz="2000" dirty="0"/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b="1" dirty="0"/>
              <a:t>ADI 7164 - Efeitos da decisão cautelar de 17/06, do Min. André Mendonça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pt-BR" sz="1600" b="1" dirty="0"/>
              <a:t>Suspensa eficácia do </a:t>
            </a:r>
            <a:r>
              <a:rPr lang="pt-BR" sz="1600" b="1" dirty="0" err="1"/>
              <a:t>Conv</a:t>
            </a:r>
            <a:r>
              <a:rPr lang="pt-BR" sz="1600" b="1" dirty="0"/>
              <a:t>. ICMS 16/2022 (regulamentava LC 192/2022 para o diesel);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pt-BR" sz="1600" b="1" dirty="0"/>
              <a:t>Enquanto o CONFAZ não regulamentar a LC 192/2022, aplica-se como base de cálculo (PMPF) a média dos últimos 60 meses</a:t>
            </a:r>
          </a:p>
          <a:p>
            <a:pPr lvl="1">
              <a:lnSpc>
                <a:spcPct val="150000"/>
              </a:lnSpc>
            </a:pPr>
            <a:r>
              <a:rPr lang="pt-BR" sz="1600" b="1" dirty="0"/>
              <a:t>para todos os combustíveis elencados (gasolina, etanol anidro, GLP, diesel e biodiesel), com efeito a partir de 01/07/2022;</a:t>
            </a:r>
          </a:p>
          <a:p>
            <a:pPr lvl="1">
              <a:lnSpc>
                <a:spcPct val="150000"/>
              </a:lnSpc>
            </a:pPr>
            <a:r>
              <a:rPr lang="pt-BR" sz="1600" b="1" dirty="0"/>
              <a:t>- Requisita informações a Petrobras, ANP e CADE.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119524" y="1278004"/>
            <a:ext cx="499122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pt-BR" b="1" dirty="0"/>
              <a:t>OBS: </a:t>
            </a:r>
            <a:r>
              <a:rPr lang="pt-BR" dirty="0"/>
              <a:t>A matéria está sob análise do STF, contando com medida cautelar do Ministro André Mendonça. </a:t>
            </a:r>
          </a:p>
        </p:txBody>
      </p:sp>
    </p:spTree>
    <p:extLst>
      <p:ext uri="{BB962C8B-B14F-4D97-AF65-F5344CB8AC3E}">
        <p14:creationId xmlns:p14="http://schemas.microsoft.com/office/powerpoint/2010/main" val="1851270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219775" y="1267284"/>
            <a:ext cx="1174411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/>
              <a:t>LCP 194/2022 (Antigo PLP 18/2022)</a:t>
            </a:r>
          </a:p>
          <a:p>
            <a:pPr lvl="0">
              <a:lnSpc>
                <a:spcPct val="150000"/>
              </a:lnSpc>
            </a:pPr>
            <a:r>
              <a:rPr lang="pt-BR" dirty="0">
                <a:sym typeface="Wingdings" panose="05000000000000000000" pitchFamily="2" charset="2"/>
              </a:rPr>
              <a:t></a:t>
            </a:r>
            <a:r>
              <a:rPr lang="pt-BR" dirty="0"/>
              <a:t> Inclui combustíveis, gás natural, energia elétrica, serviços de telecomunicações e de transporte público como bens essenciais, fixando a alíquota máxima do ICMS em 17%;</a:t>
            </a:r>
          </a:p>
          <a:p>
            <a:pPr>
              <a:lnSpc>
                <a:spcPct val="150000"/>
              </a:lnSpc>
            </a:pPr>
            <a:r>
              <a:rPr lang="pt-BR" dirty="0">
                <a:sym typeface="Wingdings" panose="05000000000000000000" pitchFamily="2" charset="2"/>
              </a:rPr>
              <a:t></a:t>
            </a:r>
            <a:r>
              <a:rPr lang="pt-BR" dirty="0"/>
              <a:t> Determina que a alíquota de ICMS servirá de limite máximo para fixação da alíquota específica (ad rem) da LCP 192/2022;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 smtClean="0"/>
              <a:t>Determina </a:t>
            </a:r>
            <a:r>
              <a:rPr lang="pt-BR" dirty="0"/>
              <a:t>que a base de cálculo do ICMS do diesel será a média móvel dos preços ao consumidor praticados nos últimos 60 meses anteriores à sua fixação, até 31/12 (altera a LCP n° 192/2022</a:t>
            </a:r>
            <a:r>
              <a:rPr lang="pt-BR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 smtClean="0"/>
              <a:t>Zera </a:t>
            </a:r>
            <a:r>
              <a:rPr lang="pt-BR" dirty="0"/>
              <a:t>o PIS/COFINS/CIDE sobre gasolina e </a:t>
            </a:r>
            <a:r>
              <a:rPr lang="pt-BR" dirty="0" smtClean="0"/>
              <a:t>etanol até 31/12/2022</a:t>
            </a:r>
            <a:endParaRPr lang="pt-BR" dirty="0"/>
          </a:p>
        </p:txBody>
      </p:sp>
      <p:sp>
        <p:nvSpPr>
          <p:cNvPr id="4" name="Título 23">
            <a:extLst>
              <a:ext uri="{FF2B5EF4-FFF2-40B4-BE49-F238E27FC236}">
                <a16:creationId xmlns:a16="http://schemas.microsoft.com/office/drawing/2014/main" id="{0492A375-9B92-94D0-1516-BAC35429E751}"/>
              </a:ext>
            </a:extLst>
          </p:cNvPr>
          <p:cNvSpPr txBox="1">
            <a:spLocks/>
          </p:cNvSpPr>
          <p:nvPr/>
        </p:nvSpPr>
        <p:spPr>
          <a:xfrm>
            <a:off x="535952" y="258367"/>
            <a:ext cx="9437781" cy="5345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MEDIDAS EM IMPLEMENTAÇÃO COM APOIO DO CONGRESSO NACIONAL</a:t>
            </a:r>
          </a:p>
        </p:txBody>
      </p:sp>
    </p:spTree>
    <p:extLst>
      <p:ext uri="{BB962C8B-B14F-4D97-AF65-F5344CB8AC3E}">
        <p14:creationId xmlns:p14="http://schemas.microsoft.com/office/powerpoint/2010/main" val="335265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3">
            <a:extLst>
              <a:ext uri="{FF2B5EF4-FFF2-40B4-BE49-F238E27FC236}">
                <a16:creationId xmlns:a16="http://schemas.microsoft.com/office/drawing/2014/main" id="{803DB3E2-4B4F-1247-7491-3516A9CEB36B}"/>
              </a:ext>
            </a:extLst>
          </p:cNvPr>
          <p:cNvSpPr txBox="1">
            <a:spLocks/>
          </p:cNvSpPr>
          <p:nvPr/>
        </p:nvSpPr>
        <p:spPr>
          <a:xfrm>
            <a:off x="535952" y="258367"/>
            <a:ext cx="9437781" cy="5345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b="1" dirty="0">
                <a:solidFill>
                  <a:srgbClr val="58595B"/>
                </a:solidFill>
                <a:latin typeface="Calibri"/>
                <a:cs typeface="Calibri"/>
              </a:rPr>
              <a:t>ESTIMATIVA DE IMPACTO DO LC 194/22 + ADI 7164 – MÉDIA NACIONAL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EB39D-3F81-CDCA-4A04-400A8562587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250" y="677859"/>
            <a:ext cx="6788700" cy="136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D071A0-48DC-7D3D-4A4A-7E82B1B865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4984" y="2025700"/>
            <a:ext cx="5870278" cy="136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D262FE-654D-9DBF-EEC5-5D13B87A6F8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79524" y="3395512"/>
            <a:ext cx="5900952" cy="136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738481-88FB-0DA9-FCCC-BDA11447FD0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39765" y="4777544"/>
            <a:ext cx="5870278" cy="1368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936818" y="3657599"/>
            <a:ext cx="2942706" cy="9689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Tributos federais já estão zerados sobre o Diesel até 31/12/22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2987256" y="5005440"/>
            <a:ext cx="2852509" cy="8811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Tributos federais já estão permanentemente zerados sobre o GLP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5519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3">
            <a:extLst>
              <a:ext uri="{FF2B5EF4-FFF2-40B4-BE49-F238E27FC236}">
                <a16:creationId xmlns:a16="http://schemas.microsoft.com/office/drawing/2014/main" id="{31B4BCA1-6EAC-4B54-B660-4A40EB1A920A}"/>
              </a:ext>
            </a:extLst>
          </p:cNvPr>
          <p:cNvSpPr txBox="1">
            <a:spLocks/>
          </p:cNvSpPr>
          <p:nvPr/>
        </p:nvSpPr>
        <p:spPr>
          <a:xfrm>
            <a:off x="554288" y="3513110"/>
            <a:ext cx="3322073" cy="642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cs typeface="Calibri"/>
              </a:rPr>
              <a:t>ENERGIA ELÉTRICA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CaixaDeTexto 4">
            <a:extLst>
              <a:ext uri="{FF2B5EF4-FFF2-40B4-BE49-F238E27FC236}">
                <a16:creationId xmlns:a16="http://schemas.microsoft.com/office/drawing/2014/main" id="{8E74B33A-49FA-EC90-6F67-5BA3650D8F05}"/>
              </a:ext>
            </a:extLst>
          </p:cNvPr>
          <p:cNvSpPr txBox="1"/>
          <p:nvPr/>
        </p:nvSpPr>
        <p:spPr>
          <a:xfrm>
            <a:off x="7325568" y="1863656"/>
            <a:ext cx="412987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3.2</a:t>
            </a:r>
          </a:p>
        </p:txBody>
      </p:sp>
    </p:spTree>
    <p:extLst>
      <p:ext uri="{BB962C8B-B14F-4D97-AF65-F5344CB8AC3E}">
        <p14:creationId xmlns:p14="http://schemas.microsoft.com/office/powerpoint/2010/main" val="520976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79E345-85DD-4CBF-80A6-A1F71C17C69E}"/>
              </a:ext>
            </a:extLst>
          </p:cNvPr>
          <p:cNvSpPr/>
          <p:nvPr/>
        </p:nvSpPr>
        <p:spPr>
          <a:xfrm>
            <a:off x="142240" y="594926"/>
            <a:ext cx="6979920" cy="5487472"/>
          </a:xfrm>
          <a:prstGeom prst="roundRect">
            <a:avLst>
              <a:gd name="adj" fmla="val 2880"/>
            </a:avLst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82" name="Chart 81">
            <a:extLst>
              <a:ext uri="{FF2B5EF4-FFF2-40B4-BE49-F238E27FC236}">
                <a16:creationId xmlns:a16="http://schemas.microsoft.com/office/drawing/2014/main" id="{9EB8D72E-38F7-3172-C707-B07E253089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8321695"/>
              </p:ext>
            </p:extLst>
          </p:nvPr>
        </p:nvGraphicFramePr>
        <p:xfrm>
          <a:off x="1451579" y="1227397"/>
          <a:ext cx="5548584" cy="4466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7" name="Agrupar 16">
            <a:extLst>
              <a:ext uri="{FF2B5EF4-FFF2-40B4-BE49-F238E27FC236}">
                <a16:creationId xmlns:a16="http://schemas.microsoft.com/office/drawing/2014/main" id="{BA5C2B0C-006B-499B-99B4-61E0D32C2998}"/>
              </a:ext>
            </a:extLst>
          </p:cNvPr>
          <p:cNvGrpSpPr/>
          <p:nvPr/>
        </p:nvGrpSpPr>
        <p:grpSpPr>
          <a:xfrm>
            <a:off x="543232" y="835047"/>
            <a:ext cx="1484085" cy="1582717"/>
            <a:chOff x="553055" y="2163298"/>
            <a:chExt cx="1484085" cy="1661538"/>
          </a:xfrm>
        </p:grpSpPr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969AB0DD-3113-49ED-8640-D117ED6C5D44}"/>
                </a:ext>
              </a:extLst>
            </p:cNvPr>
            <p:cNvGrpSpPr/>
            <p:nvPr/>
          </p:nvGrpSpPr>
          <p:grpSpPr>
            <a:xfrm>
              <a:off x="553055" y="2163298"/>
              <a:ext cx="1484085" cy="1661538"/>
              <a:chOff x="793750" y="1769525"/>
              <a:chExt cx="1484085" cy="1661538"/>
            </a:xfrm>
          </p:grpSpPr>
          <p:grpSp>
            <p:nvGrpSpPr>
              <p:cNvPr id="21" name="Agrupar 20">
                <a:extLst>
                  <a:ext uri="{FF2B5EF4-FFF2-40B4-BE49-F238E27FC236}">
                    <a16:creationId xmlns:a16="http://schemas.microsoft.com/office/drawing/2014/main" id="{3459B4EA-6B71-462C-A131-235A3E338463}"/>
                  </a:ext>
                </a:extLst>
              </p:cNvPr>
              <p:cNvGrpSpPr/>
              <p:nvPr/>
            </p:nvGrpSpPr>
            <p:grpSpPr>
              <a:xfrm>
                <a:off x="793750" y="1844675"/>
                <a:ext cx="1484085" cy="1586388"/>
                <a:chOff x="1098218" y="2190966"/>
                <a:chExt cx="1941617" cy="1749293"/>
              </a:xfrm>
              <a:solidFill>
                <a:srgbClr val="008442"/>
              </a:solidFill>
            </p:grpSpPr>
            <p:sp>
              <p:nvSpPr>
                <p:cNvPr id="23" name="Retângulo: Cantos Arredondados 22">
                  <a:extLst>
                    <a:ext uri="{FF2B5EF4-FFF2-40B4-BE49-F238E27FC236}">
                      <a16:creationId xmlns:a16="http://schemas.microsoft.com/office/drawing/2014/main" id="{81019495-92F5-4A1D-B6AC-B0134A66CF30}"/>
                    </a:ext>
                  </a:extLst>
                </p:cNvPr>
                <p:cNvSpPr/>
                <p:nvPr/>
              </p:nvSpPr>
              <p:spPr>
                <a:xfrm>
                  <a:off x="1098218" y="2190966"/>
                  <a:ext cx="1941617" cy="1749293"/>
                </a:xfrm>
                <a:prstGeom prst="roundRect">
                  <a:avLst>
                    <a:gd name="adj" fmla="val 4626"/>
                  </a:avLst>
                </a:prstGeom>
                <a:solidFill>
                  <a:srgbClr val="33CC33"/>
                </a:solidFill>
                <a:ln w="19050">
                  <a:solidFill>
                    <a:srgbClr val="00844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" name="Retângulo 23">
                  <a:extLst>
                    <a:ext uri="{FF2B5EF4-FFF2-40B4-BE49-F238E27FC236}">
                      <a16:creationId xmlns:a16="http://schemas.microsoft.com/office/drawing/2014/main" id="{52387F97-81F4-488F-A26A-99B8B934A086}"/>
                    </a:ext>
                  </a:extLst>
                </p:cNvPr>
                <p:cNvSpPr/>
                <p:nvPr/>
              </p:nvSpPr>
              <p:spPr>
                <a:xfrm>
                  <a:off x="1136909" y="2585358"/>
                  <a:ext cx="1878454" cy="1263738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/>
                </a:p>
              </p:txBody>
            </p:sp>
          </p:grpSp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F7789EF5-53BB-403F-98F8-07175D5C0A91}"/>
                  </a:ext>
                </a:extLst>
              </p:cNvPr>
              <p:cNvSpPr/>
              <p:nvPr/>
            </p:nvSpPr>
            <p:spPr>
              <a:xfrm>
                <a:off x="1068337" y="1769525"/>
                <a:ext cx="955711" cy="484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defRPr sz="1400" b="1" i="0" u="none" strike="noStrike" kern="1200" spc="0" baseline="0">
                    <a:solidFill>
                      <a:srgbClr val="E7E6E6">
                        <a:lumMod val="50000"/>
                      </a:srgb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2400" b="1" i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25,7%</a:t>
                </a:r>
              </a:p>
            </p:txBody>
          </p:sp>
        </p:grp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9DEE9A1C-795E-45A3-A8EF-603E5ACE640E}"/>
                </a:ext>
              </a:extLst>
            </p:cNvPr>
            <p:cNvSpPr txBox="1"/>
            <p:nvPr/>
          </p:nvSpPr>
          <p:spPr>
            <a:xfrm>
              <a:off x="793611" y="2631593"/>
              <a:ext cx="1070678" cy="355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solidFill>
                    <a:schemeClr val="bg1">
                      <a:lumMod val="50000"/>
                    </a:schemeClr>
                  </a:solidFill>
                </a:rPr>
                <a:t>GERAÇÃO 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483426D2-7420-4105-BFEE-CC9920BCACBD}"/>
              </a:ext>
            </a:extLst>
          </p:cNvPr>
          <p:cNvGrpSpPr/>
          <p:nvPr/>
        </p:nvGrpSpPr>
        <p:grpSpPr>
          <a:xfrm>
            <a:off x="543232" y="2577854"/>
            <a:ext cx="1484085" cy="1577001"/>
            <a:chOff x="2708088" y="6001156"/>
            <a:chExt cx="1484085" cy="1655537"/>
          </a:xfrm>
        </p:grpSpPr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AB415515-326E-4A45-AC04-7EF2C07ED5D6}"/>
                </a:ext>
              </a:extLst>
            </p:cNvPr>
            <p:cNvGrpSpPr/>
            <p:nvPr/>
          </p:nvGrpSpPr>
          <p:grpSpPr>
            <a:xfrm>
              <a:off x="2708088" y="6001156"/>
              <a:ext cx="1484085" cy="1655537"/>
              <a:chOff x="793750" y="1782156"/>
              <a:chExt cx="1484085" cy="1655537"/>
            </a:xfrm>
          </p:grpSpPr>
          <p:grpSp>
            <p:nvGrpSpPr>
              <p:cNvPr id="28" name="Agrupar 27">
                <a:extLst>
                  <a:ext uri="{FF2B5EF4-FFF2-40B4-BE49-F238E27FC236}">
                    <a16:creationId xmlns:a16="http://schemas.microsoft.com/office/drawing/2014/main" id="{4B12FAF9-5F46-4C87-9E49-6DF750F9C285}"/>
                  </a:ext>
                </a:extLst>
              </p:cNvPr>
              <p:cNvGrpSpPr/>
              <p:nvPr/>
            </p:nvGrpSpPr>
            <p:grpSpPr>
              <a:xfrm>
                <a:off x="793750" y="1844676"/>
                <a:ext cx="1484085" cy="1593017"/>
                <a:chOff x="1098218" y="2190967"/>
                <a:chExt cx="1941617" cy="1756603"/>
              </a:xfrm>
              <a:solidFill>
                <a:srgbClr val="008442"/>
              </a:solidFill>
            </p:grpSpPr>
            <p:sp>
              <p:nvSpPr>
                <p:cNvPr id="30" name="Retângulo: Cantos Arredondados 29">
                  <a:extLst>
                    <a:ext uri="{FF2B5EF4-FFF2-40B4-BE49-F238E27FC236}">
                      <a16:creationId xmlns:a16="http://schemas.microsoft.com/office/drawing/2014/main" id="{9B0E0AA8-1BC9-4F1B-AA8F-9F0A35E0AB95}"/>
                    </a:ext>
                  </a:extLst>
                </p:cNvPr>
                <p:cNvSpPr/>
                <p:nvPr/>
              </p:nvSpPr>
              <p:spPr>
                <a:xfrm>
                  <a:off x="1098218" y="2190967"/>
                  <a:ext cx="1941617" cy="1756603"/>
                </a:xfrm>
                <a:prstGeom prst="roundRect">
                  <a:avLst>
                    <a:gd name="adj" fmla="val 4626"/>
                  </a:avLst>
                </a:prstGeom>
                <a:solidFill>
                  <a:srgbClr val="FEBF0D"/>
                </a:solidFill>
                <a:ln w="19050">
                  <a:solidFill>
                    <a:srgbClr val="FEBF0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FEBF0D"/>
                    </a:solidFill>
                  </a:endParaRPr>
                </a:p>
              </p:txBody>
            </p:sp>
            <p:sp>
              <p:nvSpPr>
                <p:cNvPr id="31" name="Retângulo 30">
                  <a:extLst>
                    <a:ext uri="{FF2B5EF4-FFF2-40B4-BE49-F238E27FC236}">
                      <a16:creationId xmlns:a16="http://schemas.microsoft.com/office/drawing/2014/main" id="{03733B40-4D5D-4D52-A775-E3A65EA11E52}"/>
                    </a:ext>
                  </a:extLst>
                </p:cNvPr>
                <p:cNvSpPr/>
                <p:nvPr/>
              </p:nvSpPr>
              <p:spPr>
                <a:xfrm>
                  <a:off x="1098549" y="2585358"/>
                  <a:ext cx="1934936" cy="127349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rgbClr val="FEBF0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9" name="Retângulo 28">
                <a:extLst>
                  <a:ext uri="{FF2B5EF4-FFF2-40B4-BE49-F238E27FC236}">
                    <a16:creationId xmlns:a16="http://schemas.microsoft.com/office/drawing/2014/main" id="{C8D7FAE6-B683-4B7D-8A60-189DFFE0BE3B}"/>
                  </a:ext>
                </a:extLst>
              </p:cNvPr>
              <p:cNvSpPr/>
              <p:nvPr/>
            </p:nvSpPr>
            <p:spPr>
              <a:xfrm>
                <a:off x="1068337" y="1782156"/>
                <a:ext cx="955711" cy="48465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>
                  <a:defRPr sz="1400" b="1" i="0" u="none" strike="noStrike" kern="1200" spc="0" baseline="0">
                    <a:solidFill>
                      <a:srgbClr val="E7E6E6">
                        <a:lumMod val="50000"/>
                      </a:srgb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2400" b="1" i="1" dirty="0">
                    <a:solidFill>
                      <a:schemeClr val="accent4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11,9%</a:t>
                </a:r>
              </a:p>
            </p:txBody>
          </p:sp>
        </p:grp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614274C0-76A0-48E5-B2EA-6961B84D1E68}"/>
                </a:ext>
              </a:extLst>
            </p:cNvPr>
            <p:cNvSpPr txBox="1"/>
            <p:nvPr/>
          </p:nvSpPr>
          <p:spPr>
            <a:xfrm>
              <a:off x="2728245" y="6459500"/>
              <a:ext cx="1447319" cy="355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solidFill>
                    <a:schemeClr val="bg1">
                      <a:lumMod val="50000"/>
                    </a:schemeClr>
                  </a:solidFill>
                </a:rPr>
                <a:t>TRANSMISSÃO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54B180BE-0355-48AF-8FCD-3FC8AC817FE4}"/>
              </a:ext>
            </a:extLst>
          </p:cNvPr>
          <p:cNvGrpSpPr/>
          <p:nvPr/>
        </p:nvGrpSpPr>
        <p:grpSpPr>
          <a:xfrm>
            <a:off x="572806" y="4331787"/>
            <a:ext cx="1484085" cy="1589033"/>
            <a:chOff x="547595" y="4597361"/>
            <a:chExt cx="1484085" cy="1668168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298EE09A-C805-4D9F-A6AE-471EE3BC1BFA}"/>
                </a:ext>
              </a:extLst>
            </p:cNvPr>
            <p:cNvGrpSpPr/>
            <p:nvPr/>
          </p:nvGrpSpPr>
          <p:grpSpPr>
            <a:xfrm>
              <a:off x="547595" y="4597361"/>
              <a:ext cx="1484085" cy="1668168"/>
              <a:chOff x="793750" y="1769525"/>
              <a:chExt cx="1484085" cy="1668168"/>
            </a:xfrm>
          </p:grpSpPr>
          <p:grpSp>
            <p:nvGrpSpPr>
              <p:cNvPr id="35" name="Agrupar 34">
                <a:extLst>
                  <a:ext uri="{FF2B5EF4-FFF2-40B4-BE49-F238E27FC236}">
                    <a16:creationId xmlns:a16="http://schemas.microsoft.com/office/drawing/2014/main" id="{1A355BA2-BDBA-4584-869B-68A03B8DF9B9}"/>
                  </a:ext>
                </a:extLst>
              </p:cNvPr>
              <p:cNvGrpSpPr/>
              <p:nvPr/>
            </p:nvGrpSpPr>
            <p:grpSpPr>
              <a:xfrm>
                <a:off x="793750" y="1844675"/>
                <a:ext cx="1484085" cy="1593018"/>
                <a:chOff x="1098218" y="2190966"/>
                <a:chExt cx="1941617" cy="1756604"/>
              </a:xfrm>
              <a:solidFill>
                <a:srgbClr val="008442"/>
              </a:solidFill>
            </p:grpSpPr>
            <p:sp>
              <p:nvSpPr>
                <p:cNvPr id="37" name="Retângulo: Cantos Arredondados 36">
                  <a:extLst>
                    <a:ext uri="{FF2B5EF4-FFF2-40B4-BE49-F238E27FC236}">
                      <a16:creationId xmlns:a16="http://schemas.microsoft.com/office/drawing/2014/main" id="{A2B81BAC-3BF2-43AC-9789-ED018A7C3F72}"/>
                    </a:ext>
                  </a:extLst>
                </p:cNvPr>
                <p:cNvSpPr/>
                <p:nvPr/>
              </p:nvSpPr>
              <p:spPr>
                <a:xfrm>
                  <a:off x="1098218" y="2190966"/>
                  <a:ext cx="1941617" cy="1756604"/>
                </a:xfrm>
                <a:prstGeom prst="roundRect">
                  <a:avLst>
                    <a:gd name="adj" fmla="val 4626"/>
                  </a:avLst>
                </a:prstGeom>
                <a:solidFill>
                  <a:srgbClr val="003068"/>
                </a:solidFill>
                <a:ln w="19050">
                  <a:solidFill>
                    <a:srgbClr val="00306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9" name="Retângulo 38">
                  <a:extLst>
                    <a:ext uri="{FF2B5EF4-FFF2-40B4-BE49-F238E27FC236}">
                      <a16:creationId xmlns:a16="http://schemas.microsoft.com/office/drawing/2014/main" id="{4C207238-63BF-4322-9D7C-53E14FCC00D3}"/>
                    </a:ext>
                  </a:extLst>
                </p:cNvPr>
                <p:cNvSpPr/>
                <p:nvPr/>
              </p:nvSpPr>
              <p:spPr>
                <a:xfrm>
                  <a:off x="1098549" y="2585358"/>
                  <a:ext cx="1934936" cy="126564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73313E57-092B-4D20-802C-A9DE7E11F72F}"/>
                  </a:ext>
                </a:extLst>
              </p:cNvPr>
              <p:cNvSpPr/>
              <p:nvPr/>
            </p:nvSpPr>
            <p:spPr>
              <a:xfrm>
                <a:off x="1186158" y="1769525"/>
                <a:ext cx="720070" cy="484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defRPr sz="1400" b="1" i="0" u="none" strike="noStrike" kern="1200" spc="0" baseline="0">
                    <a:solidFill>
                      <a:srgbClr val="E7E6E6">
                        <a:lumMod val="50000"/>
                      </a:srgb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2400" b="1" i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22%</a:t>
                </a:r>
              </a:p>
            </p:txBody>
          </p:sp>
        </p:grp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20C91F5B-1388-4CED-8A9E-B883E0A782C2}"/>
                </a:ext>
              </a:extLst>
            </p:cNvPr>
            <p:cNvSpPr txBox="1"/>
            <p:nvPr/>
          </p:nvSpPr>
          <p:spPr>
            <a:xfrm>
              <a:off x="590389" y="5065675"/>
              <a:ext cx="1410964" cy="355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solidFill>
                    <a:schemeClr val="bg1">
                      <a:lumMod val="50000"/>
                    </a:schemeClr>
                  </a:solidFill>
                </a:rPr>
                <a:t>DISTRIBUIÇÃO</a:t>
              </a:r>
            </a:p>
          </p:txBody>
        </p:sp>
      </p:grpSp>
      <p:pic>
        <p:nvPicPr>
          <p:cNvPr id="40" name="Imagem 39">
            <a:extLst>
              <a:ext uri="{FF2B5EF4-FFF2-40B4-BE49-F238E27FC236}">
                <a16:creationId xmlns:a16="http://schemas.microsoft.com/office/drawing/2014/main" id="{CD5037D2-DF3C-47EA-B6EE-E4BC50B35E4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6797" y="3364594"/>
            <a:ext cx="389893" cy="537257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E3A8C8F2-34E8-4E00-ADF5-CBF1FF93AB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53240" y="3408558"/>
            <a:ext cx="326082" cy="449328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2302485D-9EB4-4263-BAF3-5E35D1E21B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59682" y="3465245"/>
            <a:ext cx="243806" cy="335955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DBA38C90-B05A-4B66-A21D-D1556400E68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lum bright="-20000" contrast="-20000"/>
          </a:blip>
          <a:stretch>
            <a:fillRect/>
          </a:stretch>
        </p:blipFill>
        <p:spPr>
          <a:xfrm>
            <a:off x="924204" y="1659442"/>
            <a:ext cx="757954" cy="476772"/>
          </a:xfrm>
          <a:prstGeom prst="rect">
            <a:avLst/>
          </a:prstGeom>
        </p:spPr>
      </p:pic>
      <p:grpSp>
        <p:nvGrpSpPr>
          <p:cNvPr id="44" name="Agrupar 43">
            <a:extLst>
              <a:ext uri="{FF2B5EF4-FFF2-40B4-BE49-F238E27FC236}">
                <a16:creationId xmlns:a16="http://schemas.microsoft.com/office/drawing/2014/main" id="{1722FFF2-5635-4164-8966-FEB6F3DC3305}"/>
              </a:ext>
            </a:extLst>
          </p:cNvPr>
          <p:cNvGrpSpPr/>
          <p:nvPr/>
        </p:nvGrpSpPr>
        <p:grpSpPr>
          <a:xfrm>
            <a:off x="874478" y="5162097"/>
            <a:ext cx="893207" cy="610461"/>
            <a:chOff x="999695" y="3948792"/>
            <a:chExt cx="893207" cy="610461"/>
          </a:xfrm>
        </p:grpSpPr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A80A18B9-A4ED-4F8B-AFFE-768A2155D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695" y="3948792"/>
              <a:ext cx="609462" cy="610461"/>
            </a:xfrm>
            <a:prstGeom prst="rect">
              <a:avLst/>
            </a:prstGeom>
          </p:spPr>
        </p:pic>
        <p:pic>
          <p:nvPicPr>
            <p:cNvPr id="46" name="Imagem 45">
              <a:extLst>
                <a:ext uri="{FF2B5EF4-FFF2-40B4-BE49-F238E27FC236}">
                  <a16:creationId xmlns:a16="http://schemas.microsoft.com/office/drawing/2014/main" id="{17D7E283-0D47-4238-9DE5-217E529CD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lum bright="-20000" contrast="-20000"/>
            </a:blip>
            <a:srcRect l="42896"/>
            <a:stretch/>
          </p:blipFill>
          <p:spPr>
            <a:xfrm>
              <a:off x="1496755" y="3988648"/>
              <a:ext cx="396147" cy="499883"/>
            </a:xfrm>
            <a:prstGeom prst="rect">
              <a:avLst/>
            </a:prstGeom>
          </p:spPr>
        </p:pic>
      </p:grp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1BB6C543-60E7-436B-A697-2F3C2839A282}"/>
              </a:ext>
            </a:extLst>
          </p:cNvPr>
          <p:cNvSpPr txBox="1"/>
          <p:nvPr/>
        </p:nvSpPr>
        <p:spPr>
          <a:xfrm>
            <a:off x="2910607" y="2875424"/>
            <a:ext cx="2599472" cy="1170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 dirty="0">
                <a:solidFill>
                  <a:srgbClr val="FF0000"/>
                </a:solidFill>
              </a:rPr>
              <a:t>Fatura</a:t>
            </a: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de Energia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48714D01-DAE2-4667-AC4C-E1CC2FF34EC9}"/>
              </a:ext>
            </a:extLst>
          </p:cNvPr>
          <p:cNvSpPr txBox="1"/>
          <p:nvPr/>
        </p:nvSpPr>
        <p:spPr>
          <a:xfrm>
            <a:off x="4805153" y="170374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000" b="1" dirty="0">
                <a:solidFill>
                  <a:schemeClr val="bg1"/>
                </a:solidFill>
              </a:rPr>
              <a:t>9,2%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FF9BFCE3-5624-473D-B287-F7B9682AD549}"/>
              </a:ext>
            </a:extLst>
          </p:cNvPr>
          <p:cNvSpPr txBox="1"/>
          <p:nvPr/>
        </p:nvSpPr>
        <p:spPr>
          <a:xfrm>
            <a:off x="5540662" y="3183492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000" b="1" dirty="0">
                <a:solidFill>
                  <a:schemeClr val="bg1"/>
                </a:solidFill>
              </a:rPr>
              <a:t>21,3%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D336BF8B-1616-4CEA-AF5E-29F31B854BE8}"/>
              </a:ext>
            </a:extLst>
          </p:cNvPr>
          <p:cNvSpPr txBox="1"/>
          <p:nvPr/>
        </p:nvSpPr>
        <p:spPr>
          <a:xfrm>
            <a:off x="5011416" y="452739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9,9%</a:t>
            </a:r>
          </a:p>
        </p:txBody>
      </p:sp>
      <p:sp>
        <p:nvSpPr>
          <p:cNvPr id="62" name="CaixaDeTexto 49">
            <a:extLst>
              <a:ext uri="{FF2B5EF4-FFF2-40B4-BE49-F238E27FC236}">
                <a16:creationId xmlns:a16="http://schemas.microsoft.com/office/drawing/2014/main" id="{9DB261E3-4E86-4BAF-B47B-23A6F1FC9F26}"/>
              </a:ext>
            </a:extLst>
          </p:cNvPr>
          <p:cNvSpPr txBox="1"/>
          <p:nvPr/>
        </p:nvSpPr>
        <p:spPr>
          <a:xfrm>
            <a:off x="5709973" y="1066185"/>
            <a:ext cx="1162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dirty="0">
                <a:solidFill>
                  <a:srgbClr val="FF9900"/>
                </a:solidFill>
              </a:rPr>
              <a:t>PIS/COFINS</a:t>
            </a:r>
          </a:p>
        </p:txBody>
      </p:sp>
      <p:sp>
        <p:nvSpPr>
          <p:cNvPr id="63" name="CaixaDeTexto 55">
            <a:extLst>
              <a:ext uri="{FF2B5EF4-FFF2-40B4-BE49-F238E27FC236}">
                <a16:creationId xmlns:a16="http://schemas.microsoft.com/office/drawing/2014/main" id="{9F9EB962-6AC9-4611-A2A0-016053D8897F}"/>
              </a:ext>
            </a:extLst>
          </p:cNvPr>
          <p:cNvSpPr txBox="1"/>
          <p:nvPr/>
        </p:nvSpPr>
        <p:spPr>
          <a:xfrm>
            <a:off x="6189914" y="2383292"/>
            <a:ext cx="678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b="1" dirty="0">
                <a:solidFill>
                  <a:srgbClr val="FF0000"/>
                </a:solidFill>
              </a:rPr>
              <a:t>ICMS</a:t>
            </a:r>
          </a:p>
        </p:txBody>
      </p:sp>
      <p:sp>
        <p:nvSpPr>
          <p:cNvPr id="64" name="CaixaDeTexto 56">
            <a:extLst>
              <a:ext uri="{FF2B5EF4-FFF2-40B4-BE49-F238E27FC236}">
                <a16:creationId xmlns:a16="http://schemas.microsoft.com/office/drawing/2014/main" id="{340E091C-4C8D-4455-BFEA-015D1D877679}"/>
              </a:ext>
            </a:extLst>
          </p:cNvPr>
          <p:cNvSpPr txBox="1"/>
          <p:nvPr/>
        </p:nvSpPr>
        <p:spPr>
          <a:xfrm>
            <a:off x="5658016" y="5043147"/>
            <a:ext cx="1029577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B0F0"/>
                </a:solidFill>
              </a:rPr>
              <a:t>Encargos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AA956D9-5539-4FA2-B37F-5CC3DAC31D9A}"/>
              </a:ext>
            </a:extLst>
          </p:cNvPr>
          <p:cNvCxnSpPr>
            <a:cxnSpLocks/>
          </p:cNvCxnSpPr>
          <p:nvPr/>
        </p:nvCxnSpPr>
        <p:spPr>
          <a:xfrm flipV="1">
            <a:off x="5966168" y="2723759"/>
            <a:ext cx="216660" cy="4759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AE9178A-BA4A-40A8-9277-B5D1BF2BAD48}"/>
              </a:ext>
            </a:extLst>
          </p:cNvPr>
          <p:cNvCxnSpPr>
            <a:cxnSpLocks/>
          </p:cNvCxnSpPr>
          <p:nvPr/>
        </p:nvCxnSpPr>
        <p:spPr>
          <a:xfrm flipV="1">
            <a:off x="5509007" y="1369247"/>
            <a:ext cx="236224" cy="6244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EF4C027-5B05-41D2-ADB9-070B9804FA0E}"/>
              </a:ext>
            </a:extLst>
          </p:cNvPr>
          <p:cNvCxnSpPr>
            <a:cxnSpLocks/>
          </p:cNvCxnSpPr>
          <p:nvPr/>
        </p:nvCxnSpPr>
        <p:spPr>
          <a:xfrm>
            <a:off x="5495991" y="5031300"/>
            <a:ext cx="164157" cy="4942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ângulo 37">
            <a:extLst>
              <a:ext uri="{FF2B5EF4-FFF2-40B4-BE49-F238E27FC236}">
                <a16:creationId xmlns:a16="http://schemas.microsoft.com/office/drawing/2014/main" id="{023AAE65-AB11-408C-BB19-D2EB82943427}"/>
              </a:ext>
            </a:extLst>
          </p:cNvPr>
          <p:cNvSpPr/>
          <p:nvPr/>
        </p:nvSpPr>
        <p:spPr>
          <a:xfrm>
            <a:off x="230714" y="143128"/>
            <a:ext cx="9083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COMPOSIÇÃO</a:t>
            </a:r>
            <a:r>
              <a:rPr lang="pt-B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 </a:t>
            </a:r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DA CONTA DE LUZ - 2021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3B01B41-F08D-4824-BB4C-DDBE67CB8C38}"/>
              </a:ext>
            </a:extLst>
          </p:cNvPr>
          <p:cNvCxnSpPr>
            <a:cxnSpLocks/>
          </p:cNvCxnSpPr>
          <p:nvPr/>
        </p:nvCxnSpPr>
        <p:spPr>
          <a:xfrm>
            <a:off x="6181119" y="2723759"/>
            <a:ext cx="6801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EB60729-86FF-41AB-BC3A-3E8BCABA5BFB}"/>
              </a:ext>
            </a:extLst>
          </p:cNvPr>
          <p:cNvCxnSpPr>
            <a:cxnSpLocks/>
          </p:cNvCxnSpPr>
          <p:nvPr/>
        </p:nvCxnSpPr>
        <p:spPr>
          <a:xfrm>
            <a:off x="5741421" y="1368844"/>
            <a:ext cx="1067439" cy="4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2503605-5A71-49FA-8AED-89ECA9F67BB6}"/>
              </a:ext>
            </a:extLst>
          </p:cNvPr>
          <p:cNvCxnSpPr>
            <a:cxnSpLocks/>
          </p:cNvCxnSpPr>
          <p:nvPr/>
        </p:nvCxnSpPr>
        <p:spPr>
          <a:xfrm>
            <a:off x="5658016" y="5526904"/>
            <a:ext cx="996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ixaDeTexto 3">
            <a:extLst>
              <a:ext uri="{FF2B5EF4-FFF2-40B4-BE49-F238E27FC236}">
                <a16:creationId xmlns:a16="http://schemas.microsoft.com/office/drawing/2014/main" id="{046E4F72-E8A5-440C-9B26-098CF949999C}"/>
              </a:ext>
            </a:extLst>
          </p:cNvPr>
          <p:cNvSpPr txBox="1"/>
          <p:nvPr/>
        </p:nvSpPr>
        <p:spPr>
          <a:xfrm>
            <a:off x="8068469" y="4603285"/>
            <a:ext cx="3247696" cy="14003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ebdings" panose="05030102010509060703" pitchFamily="18" charset="2"/>
              <a:buChar char="~"/>
            </a:pPr>
            <a:r>
              <a:rPr lang="pt-BR" sz="1400" dirty="0"/>
              <a:t>IPCA ou IGP-M</a:t>
            </a:r>
          </a:p>
          <a:p>
            <a:pPr marL="285750" indent="-285750">
              <a:spcAft>
                <a:spcPts val="600"/>
              </a:spcAft>
              <a:buFont typeface="Webdings" panose="05030102010509060703" pitchFamily="18" charset="2"/>
              <a:buChar char="~"/>
            </a:pPr>
            <a:r>
              <a:rPr lang="pt-BR" sz="1400" dirty="0"/>
              <a:t>Expansão </a:t>
            </a:r>
          </a:p>
          <a:p>
            <a:pPr marL="285750" indent="-285750">
              <a:spcAft>
                <a:spcPts val="600"/>
              </a:spcAft>
              <a:buFont typeface="Webdings" panose="05030102010509060703" pitchFamily="18" charset="2"/>
              <a:buChar char="~"/>
            </a:pPr>
            <a:r>
              <a:rPr lang="pt-BR" sz="1400" dirty="0"/>
              <a:t>Aquisição de energia </a:t>
            </a:r>
            <a:br>
              <a:rPr lang="pt-BR" sz="1400" dirty="0"/>
            </a:br>
            <a:r>
              <a:rPr lang="pt-BR" sz="1400" dirty="0"/>
              <a:t>(termelétricas, importação)</a:t>
            </a:r>
          </a:p>
          <a:p>
            <a:pPr marL="285750" indent="-285750">
              <a:spcAft>
                <a:spcPts val="600"/>
              </a:spcAft>
              <a:buFont typeface="Webdings" panose="05030102010509060703" pitchFamily="18" charset="2"/>
              <a:buChar char="~"/>
            </a:pPr>
            <a:r>
              <a:rPr lang="pt-BR" sz="1400" dirty="0"/>
              <a:t>Variação de encargos e subsídios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4B6EA7C-5FCC-4692-A8E0-6AF17E80B30C}"/>
              </a:ext>
            </a:extLst>
          </p:cNvPr>
          <p:cNvSpPr txBox="1"/>
          <p:nvPr/>
        </p:nvSpPr>
        <p:spPr>
          <a:xfrm>
            <a:off x="10450452" y="1732141"/>
            <a:ext cx="18546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P&amp;D e EE</a:t>
            </a:r>
          </a:p>
        </p:txBody>
      </p:sp>
      <p:sp>
        <p:nvSpPr>
          <p:cNvPr id="65" name="CaixaDeTexto 56">
            <a:extLst>
              <a:ext uri="{FF2B5EF4-FFF2-40B4-BE49-F238E27FC236}">
                <a16:creationId xmlns:a16="http://schemas.microsoft.com/office/drawing/2014/main" id="{55D627DC-0DD7-443C-A76A-4D1E5CF3254C}"/>
              </a:ext>
            </a:extLst>
          </p:cNvPr>
          <p:cNvSpPr txBox="1"/>
          <p:nvPr/>
        </p:nvSpPr>
        <p:spPr>
          <a:xfrm>
            <a:off x="8944447" y="500149"/>
            <a:ext cx="131600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Encargos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B19FC77-C5CC-48AC-94F1-8F8177240D2C}"/>
              </a:ext>
            </a:extLst>
          </p:cNvPr>
          <p:cNvSpPr txBox="1"/>
          <p:nvPr/>
        </p:nvSpPr>
        <p:spPr>
          <a:xfrm>
            <a:off x="8055876" y="4018614"/>
            <a:ext cx="217077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Reajuste Anual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91E42CC-7B79-42C3-BD5A-422C75064BE9}"/>
              </a:ext>
            </a:extLst>
          </p:cNvPr>
          <p:cNvSpPr/>
          <p:nvPr/>
        </p:nvSpPr>
        <p:spPr>
          <a:xfrm>
            <a:off x="8064524" y="4567004"/>
            <a:ext cx="3272661" cy="14828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504848-DBD0-44CB-9C06-E4C56065EED1}"/>
              </a:ext>
            </a:extLst>
          </p:cNvPr>
          <p:cNvGrpSpPr/>
          <p:nvPr/>
        </p:nvGrpSpPr>
        <p:grpSpPr>
          <a:xfrm>
            <a:off x="7787434" y="838596"/>
            <a:ext cx="3612953" cy="2874417"/>
            <a:chOff x="7840297" y="1225998"/>
            <a:chExt cx="3612953" cy="2874417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748AEB0-B4AD-4747-B141-4E78E46B1145}"/>
                </a:ext>
              </a:extLst>
            </p:cNvPr>
            <p:cNvSpPr txBox="1"/>
            <p:nvPr/>
          </p:nvSpPr>
          <p:spPr>
            <a:xfrm>
              <a:off x="10063385" y="3188074"/>
              <a:ext cx="10001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TFSEE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D6E9FFF-5B06-44B5-BE62-ADB4E43BC865}"/>
                </a:ext>
              </a:extLst>
            </p:cNvPr>
            <p:cNvSpPr txBox="1"/>
            <p:nvPr/>
          </p:nvSpPr>
          <p:spPr>
            <a:xfrm>
              <a:off x="9172543" y="1895647"/>
              <a:ext cx="123644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ESS / ERR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7CD7D40-8215-4275-AD36-B8719B537BE2}"/>
                </a:ext>
              </a:extLst>
            </p:cNvPr>
            <p:cNvSpPr txBox="1"/>
            <p:nvPr/>
          </p:nvSpPr>
          <p:spPr>
            <a:xfrm>
              <a:off x="8038879" y="3188074"/>
              <a:ext cx="185462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PROINFA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82F4EA6-6F9F-4723-91C7-008210231F8D}"/>
                </a:ext>
              </a:extLst>
            </p:cNvPr>
            <p:cNvGrpSpPr/>
            <p:nvPr/>
          </p:nvGrpSpPr>
          <p:grpSpPr>
            <a:xfrm>
              <a:off x="7840297" y="1225998"/>
              <a:ext cx="1309631" cy="1302494"/>
              <a:chOff x="7770994" y="1062492"/>
              <a:chExt cx="1309631" cy="1302494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8F21AB03-0622-4F37-B766-F91B24DEFB68}"/>
                  </a:ext>
                </a:extLst>
              </p:cNvPr>
              <p:cNvSpPr/>
              <p:nvPr/>
            </p:nvSpPr>
            <p:spPr>
              <a:xfrm>
                <a:off x="7770994" y="1062492"/>
                <a:ext cx="1309631" cy="1302494"/>
              </a:xfrm>
              <a:prstGeom prst="ellipse">
                <a:avLst/>
              </a:prstGeom>
              <a:solidFill>
                <a:srgbClr val="50C4AB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1D02C8-BC33-432E-8185-190B35B3BCB4}"/>
                  </a:ext>
                </a:extLst>
              </p:cNvPr>
              <p:cNvSpPr txBox="1"/>
              <p:nvPr/>
            </p:nvSpPr>
            <p:spPr>
              <a:xfrm>
                <a:off x="7979515" y="1513684"/>
                <a:ext cx="89258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2000" b="1" dirty="0">
                    <a:solidFill>
                      <a:schemeClr val="bg1"/>
                    </a:solidFill>
                  </a:rPr>
                  <a:t>CDE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14FBE7E-520A-4B79-905C-32F3F20EF20A}"/>
                </a:ext>
              </a:extLst>
            </p:cNvPr>
            <p:cNvGrpSpPr/>
            <p:nvPr/>
          </p:nvGrpSpPr>
          <p:grpSpPr>
            <a:xfrm>
              <a:off x="8153038" y="2276198"/>
              <a:ext cx="1309631" cy="1302494"/>
              <a:chOff x="8083735" y="2112692"/>
              <a:chExt cx="1309631" cy="1302494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3F57254-304D-486B-B5FB-9D0D365348E2}"/>
                  </a:ext>
                </a:extLst>
              </p:cNvPr>
              <p:cNvSpPr/>
              <p:nvPr/>
            </p:nvSpPr>
            <p:spPr>
              <a:xfrm>
                <a:off x="8083735" y="2112692"/>
                <a:ext cx="1309631" cy="1302494"/>
              </a:xfrm>
              <a:prstGeom prst="ellipse">
                <a:avLst/>
              </a:prstGeom>
              <a:solidFill>
                <a:srgbClr val="51C1EE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38C0427-0836-417A-A71C-BF4CEF0681C8}"/>
                  </a:ext>
                </a:extLst>
              </p:cNvPr>
              <p:cNvSpPr txBox="1"/>
              <p:nvPr/>
            </p:nvSpPr>
            <p:spPr>
              <a:xfrm>
                <a:off x="8219101" y="2563884"/>
                <a:ext cx="103889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2000" b="1" dirty="0">
                    <a:solidFill>
                      <a:schemeClr val="bg1"/>
                    </a:solidFill>
                  </a:rPr>
                  <a:t>Proinfa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9CE9C04-ED7D-4780-98F4-8F4A7B972933}"/>
                </a:ext>
              </a:extLst>
            </p:cNvPr>
            <p:cNvGrpSpPr/>
            <p:nvPr/>
          </p:nvGrpSpPr>
          <p:grpSpPr>
            <a:xfrm>
              <a:off x="9030356" y="1511396"/>
              <a:ext cx="1309631" cy="1302494"/>
              <a:chOff x="8961053" y="1347890"/>
              <a:chExt cx="1309631" cy="1302494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24AA3EA-1F6D-4DB9-B00A-D62CA19A25C9}"/>
                  </a:ext>
                </a:extLst>
              </p:cNvPr>
              <p:cNvSpPr/>
              <p:nvPr/>
            </p:nvSpPr>
            <p:spPr>
              <a:xfrm>
                <a:off x="8961053" y="1347890"/>
                <a:ext cx="1309631" cy="1302494"/>
              </a:xfrm>
              <a:prstGeom prst="ellipse">
                <a:avLst/>
              </a:prstGeom>
              <a:solidFill>
                <a:srgbClr val="3095DA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618400E-D1CC-4DF3-A71C-9F556523E9BE}"/>
                  </a:ext>
                </a:extLst>
              </p:cNvPr>
              <p:cNvSpPr txBox="1"/>
              <p:nvPr/>
            </p:nvSpPr>
            <p:spPr>
              <a:xfrm>
                <a:off x="9065313" y="1800943"/>
                <a:ext cx="110111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2000" b="1" dirty="0">
                    <a:solidFill>
                      <a:schemeClr val="bg1"/>
                    </a:solidFill>
                  </a:rPr>
                  <a:t>ESS/ERR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AB5A3D5-2F37-4505-84A6-A5566CF3DB46}"/>
                </a:ext>
              </a:extLst>
            </p:cNvPr>
            <p:cNvGrpSpPr/>
            <p:nvPr/>
          </p:nvGrpSpPr>
          <p:grpSpPr>
            <a:xfrm>
              <a:off x="9907674" y="2318632"/>
              <a:ext cx="1309631" cy="1302494"/>
              <a:chOff x="9838371" y="2155126"/>
              <a:chExt cx="1309631" cy="1302494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1F39924-6C3A-440A-B254-13C79C77AE2D}"/>
                  </a:ext>
                </a:extLst>
              </p:cNvPr>
              <p:cNvSpPr/>
              <p:nvPr/>
            </p:nvSpPr>
            <p:spPr>
              <a:xfrm>
                <a:off x="9838371" y="2155126"/>
                <a:ext cx="1309631" cy="1302494"/>
              </a:xfrm>
              <a:prstGeom prst="ellipse">
                <a:avLst/>
              </a:prstGeom>
              <a:solidFill>
                <a:srgbClr val="2A548C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28F4103-E3C4-4407-93C1-10A5FDA7D3E4}"/>
                  </a:ext>
                </a:extLst>
              </p:cNvPr>
              <p:cNvSpPr txBox="1"/>
              <p:nvPr/>
            </p:nvSpPr>
            <p:spPr>
              <a:xfrm>
                <a:off x="10046892" y="2606318"/>
                <a:ext cx="89258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2000" b="1" dirty="0">
                    <a:solidFill>
                      <a:schemeClr val="bg1"/>
                    </a:solidFill>
                  </a:rPr>
                  <a:t>TFSEE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4335232-88CA-4407-8442-A34BEBE45A25}"/>
                </a:ext>
              </a:extLst>
            </p:cNvPr>
            <p:cNvGrpSpPr/>
            <p:nvPr/>
          </p:nvGrpSpPr>
          <p:grpSpPr>
            <a:xfrm>
              <a:off x="10143619" y="1241734"/>
              <a:ext cx="1309631" cy="1302494"/>
              <a:chOff x="10074316" y="1078228"/>
              <a:chExt cx="1309631" cy="1302494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1CA0CC2-08BD-4C1C-86F4-046F46A4D8A9}"/>
                  </a:ext>
                </a:extLst>
              </p:cNvPr>
              <p:cNvSpPr/>
              <p:nvPr/>
            </p:nvSpPr>
            <p:spPr>
              <a:xfrm>
                <a:off x="10074316" y="1078228"/>
                <a:ext cx="1309631" cy="1302494"/>
              </a:xfrm>
              <a:prstGeom prst="ellipse">
                <a:avLst/>
              </a:prstGeom>
              <a:solidFill>
                <a:srgbClr val="707AE7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7B0175E-865C-4B0E-963A-FBDCBBFB3CEC}"/>
                  </a:ext>
                </a:extLst>
              </p:cNvPr>
              <p:cNvSpPr txBox="1"/>
              <p:nvPr/>
            </p:nvSpPr>
            <p:spPr>
              <a:xfrm>
                <a:off x="10282837" y="1375532"/>
                <a:ext cx="89258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2000" b="1" dirty="0">
                    <a:solidFill>
                      <a:schemeClr val="bg1"/>
                    </a:solidFill>
                  </a:rPr>
                  <a:t>P&amp;D EE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57897F4-7E0F-4F8C-92F8-14C54B8EAD6D}"/>
                </a:ext>
              </a:extLst>
            </p:cNvPr>
            <p:cNvGrpSpPr/>
            <p:nvPr/>
          </p:nvGrpSpPr>
          <p:grpSpPr>
            <a:xfrm>
              <a:off x="9042509" y="2797921"/>
              <a:ext cx="1309631" cy="1302494"/>
              <a:chOff x="8937583" y="2640579"/>
              <a:chExt cx="1309631" cy="1302494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F6FE1B61-7FDB-414E-B085-5DA86E14452E}"/>
                  </a:ext>
                </a:extLst>
              </p:cNvPr>
              <p:cNvSpPr/>
              <p:nvPr/>
            </p:nvSpPr>
            <p:spPr>
              <a:xfrm>
                <a:off x="8937583" y="2640579"/>
                <a:ext cx="1309631" cy="1302494"/>
              </a:xfrm>
              <a:prstGeom prst="ellipse">
                <a:avLst/>
              </a:prstGeom>
              <a:solidFill>
                <a:srgbClr val="37A38C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591A0D3-C4BF-41AE-9B78-5F9D64BA4763}"/>
                  </a:ext>
                </a:extLst>
              </p:cNvPr>
              <p:cNvSpPr txBox="1"/>
              <p:nvPr/>
            </p:nvSpPr>
            <p:spPr>
              <a:xfrm>
                <a:off x="9041843" y="3091771"/>
                <a:ext cx="110111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2000" b="1" dirty="0">
                    <a:solidFill>
                      <a:schemeClr val="bg1"/>
                    </a:solidFill>
                  </a:rPr>
                  <a:t>CFURH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348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F9EB494-5548-48A2-AB1A-AD6D03F04C5A}"/>
              </a:ext>
            </a:extLst>
          </p:cNvPr>
          <p:cNvSpPr txBox="1"/>
          <p:nvPr/>
        </p:nvSpPr>
        <p:spPr>
          <a:xfrm>
            <a:off x="7778495" y="906527"/>
            <a:ext cx="412987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700" b="1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5617" y="123954"/>
            <a:ext cx="591602" cy="59160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0E122ED-5817-43AB-AD9F-6AF2031325EF}"/>
              </a:ext>
            </a:extLst>
          </p:cNvPr>
          <p:cNvSpPr txBox="1"/>
          <p:nvPr/>
        </p:nvSpPr>
        <p:spPr>
          <a:xfrm>
            <a:off x="89372" y="2440332"/>
            <a:ext cx="5911378" cy="5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600" b="1">
                <a:solidFill>
                  <a:srgbClr val="58595B"/>
                </a:solidFill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cs typeface="Calibri"/>
              </a:rPr>
              <a:t>Histórico Acadêmico-Profissional</a:t>
            </a:r>
          </a:p>
        </p:txBody>
      </p:sp>
    </p:spTree>
    <p:extLst>
      <p:ext uri="{BB962C8B-B14F-4D97-AF65-F5344CB8AC3E}">
        <p14:creationId xmlns:p14="http://schemas.microsoft.com/office/powerpoint/2010/main" val="1111152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83A54D-1EEF-9DCE-2E25-5F7FC7901062}"/>
              </a:ext>
            </a:extLst>
          </p:cNvPr>
          <p:cNvSpPr/>
          <p:nvPr/>
        </p:nvSpPr>
        <p:spPr>
          <a:xfrm>
            <a:off x="1802167" y="340560"/>
            <a:ext cx="8868792" cy="595931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Google Shape;850;p24">
            <a:extLst>
              <a:ext uri="{FF2B5EF4-FFF2-40B4-BE49-F238E27FC236}">
                <a16:creationId xmlns:a16="http://schemas.microsoft.com/office/drawing/2014/main" id="{EB99AB7F-DBAB-43F0-95A4-22688B2BED93}"/>
              </a:ext>
            </a:extLst>
          </p:cNvPr>
          <p:cNvSpPr txBox="1"/>
          <p:nvPr/>
        </p:nvSpPr>
        <p:spPr>
          <a:xfrm>
            <a:off x="270918" y="187734"/>
            <a:ext cx="11250522" cy="5232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lvl="0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pt-BR" sz="2800" dirty="0"/>
              <a:t>VARIAÇÃO ENTRE 2019 E 2021</a:t>
            </a:r>
            <a:r>
              <a:rPr lang="pt-BR" sz="2800" dirty="0">
                <a:sym typeface="Avenir Heavy"/>
              </a:rPr>
              <a:t> </a:t>
            </a:r>
          </a:p>
        </p:txBody>
      </p: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342E0060-453F-4684-860B-D84AB6C51DB9}"/>
              </a:ext>
            </a:extLst>
          </p:cNvPr>
          <p:cNvGrpSpPr/>
          <p:nvPr/>
        </p:nvGrpSpPr>
        <p:grpSpPr>
          <a:xfrm>
            <a:off x="6373872" y="750000"/>
            <a:ext cx="3996834" cy="2092919"/>
            <a:chOff x="359260" y="4332700"/>
            <a:chExt cx="3996834" cy="1443271"/>
          </a:xfrm>
        </p:grpSpPr>
        <p:graphicFrame>
          <p:nvGraphicFramePr>
            <p:cNvPr id="64" name="Google Shape;453;p10">
              <a:extLst>
                <a:ext uri="{FF2B5EF4-FFF2-40B4-BE49-F238E27FC236}">
                  <a16:creationId xmlns:a16="http://schemas.microsoft.com/office/drawing/2014/main" id="{1775CF58-BFF7-45BB-9A6D-D7ED5F909D41}"/>
                </a:ext>
              </a:extLst>
            </p:cNvPr>
            <p:cNvGraphicFramePr/>
            <p:nvPr/>
          </p:nvGraphicFramePr>
          <p:xfrm>
            <a:off x="359260" y="4447021"/>
            <a:ext cx="3715229" cy="13289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5" name="CaixaDeTexto 64">
              <a:extLst>
                <a:ext uri="{FF2B5EF4-FFF2-40B4-BE49-F238E27FC236}">
                  <a16:creationId xmlns:a16="http://schemas.microsoft.com/office/drawing/2014/main" id="{3E390512-2FBD-4843-8EEC-29B457988E7E}"/>
                </a:ext>
              </a:extLst>
            </p:cNvPr>
            <p:cNvSpPr txBox="1"/>
            <p:nvPr/>
          </p:nvSpPr>
          <p:spPr>
            <a:xfrm>
              <a:off x="470594" y="4332700"/>
              <a:ext cx="3885500" cy="25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Índice de Reajuste Tarifário Médio</a:t>
              </a:r>
            </a:p>
          </p:txBody>
        </p:sp>
      </p:grpSp>
      <p:sp>
        <p:nvSpPr>
          <p:cNvPr id="68" name="CaixaDeTexto 67"/>
          <p:cNvSpPr txBox="1"/>
          <p:nvPr/>
        </p:nvSpPr>
        <p:spPr>
          <a:xfrm>
            <a:off x="6445182" y="2824499"/>
            <a:ext cx="364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973A"/>
                </a:solidFill>
              </a:rPr>
              <a:t>2021: 		   </a:t>
            </a:r>
            <a:r>
              <a:rPr lang="pt-BR" b="1" dirty="0"/>
              <a:t>7,85%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C56E05-0F37-4B51-B948-C4497C48888C}"/>
              </a:ext>
            </a:extLst>
          </p:cNvPr>
          <p:cNvSpPr/>
          <p:nvPr/>
        </p:nvSpPr>
        <p:spPr>
          <a:xfrm>
            <a:off x="7090647" y="2824499"/>
            <a:ext cx="1337309" cy="320040"/>
          </a:xfrm>
          <a:prstGeom prst="rect">
            <a:avLst/>
          </a:prstGeom>
          <a:solidFill>
            <a:srgbClr val="009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63D96D-5510-4F4E-8D8C-BFE369A1FAC4}"/>
              </a:ext>
            </a:extLst>
          </p:cNvPr>
          <p:cNvCxnSpPr>
            <a:cxnSpLocks/>
          </p:cNvCxnSpPr>
          <p:nvPr/>
        </p:nvCxnSpPr>
        <p:spPr>
          <a:xfrm>
            <a:off x="7090647" y="2655870"/>
            <a:ext cx="0" cy="730579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629F22F0-6B2C-47C1-876E-6E6EB4C8B1CC}"/>
              </a:ext>
            </a:extLst>
          </p:cNvPr>
          <p:cNvSpPr/>
          <p:nvPr/>
        </p:nvSpPr>
        <p:spPr>
          <a:xfrm>
            <a:off x="7838687" y="1080394"/>
            <a:ext cx="4137412" cy="2902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accent6"/>
                </a:solidFill>
              </a:ln>
              <a:noFill/>
            </a:endParaRPr>
          </a:p>
        </p:txBody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id="{BC118394-2614-2AA9-1C16-9ACFAA356CA2}"/>
              </a:ext>
            </a:extLst>
          </p:cNvPr>
          <p:cNvSpPr/>
          <p:nvPr/>
        </p:nvSpPr>
        <p:spPr>
          <a:xfrm>
            <a:off x="2120705" y="4513653"/>
            <a:ext cx="2968242" cy="1227600"/>
          </a:xfrm>
          <a:prstGeom prst="rect">
            <a:avLst/>
          </a:prstGeom>
          <a:solidFill>
            <a:srgbClr val="69C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A0D642C3-F224-213B-21CD-9AC50FEDADF0}"/>
              </a:ext>
            </a:extLst>
          </p:cNvPr>
          <p:cNvSpPr/>
          <p:nvPr/>
        </p:nvSpPr>
        <p:spPr>
          <a:xfrm>
            <a:off x="2119826" y="3240328"/>
            <a:ext cx="2970000" cy="1228488"/>
          </a:xfrm>
          <a:prstGeom prst="rect">
            <a:avLst/>
          </a:prstGeom>
          <a:solidFill>
            <a:srgbClr val="51A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A02FF477-A934-614A-4B17-27B6BC8C42E6}"/>
              </a:ext>
            </a:extLst>
          </p:cNvPr>
          <p:cNvSpPr/>
          <p:nvPr/>
        </p:nvSpPr>
        <p:spPr>
          <a:xfrm>
            <a:off x="2074826" y="929610"/>
            <a:ext cx="3060000" cy="4860000"/>
          </a:xfrm>
          <a:prstGeom prst="rect">
            <a:avLst/>
          </a:prstGeom>
          <a:noFill/>
          <a:ln>
            <a:solidFill>
              <a:srgbClr val="0097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TextBox 31">
            <a:extLst>
              <a:ext uri="{FF2B5EF4-FFF2-40B4-BE49-F238E27FC236}">
                <a16:creationId xmlns:a16="http://schemas.microsoft.com/office/drawing/2014/main" id="{69F8DBB8-E0B2-D645-B047-268F81BD785C}"/>
              </a:ext>
            </a:extLst>
          </p:cNvPr>
          <p:cNvSpPr txBox="1"/>
          <p:nvPr/>
        </p:nvSpPr>
        <p:spPr>
          <a:xfrm>
            <a:off x="2120705" y="1687386"/>
            <a:ext cx="2968242" cy="1508105"/>
          </a:xfrm>
          <a:prstGeom prst="rect">
            <a:avLst/>
          </a:prstGeom>
          <a:solidFill>
            <a:srgbClr val="00973A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6000" b="1" spc="-150" dirty="0">
                <a:solidFill>
                  <a:schemeClr val="bg1"/>
                </a:solidFill>
              </a:rPr>
              <a:t>+13,4%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TARIFA RESIDENCIAL</a:t>
            </a:r>
            <a:br>
              <a:rPr lang="pt-BR" sz="1600" dirty="0">
                <a:solidFill>
                  <a:schemeClr val="bg1"/>
                </a:solidFill>
              </a:rPr>
            </a:b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40" name="TextBox 32">
            <a:extLst>
              <a:ext uri="{FF2B5EF4-FFF2-40B4-BE49-F238E27FC236}">
                <a16:creationId xmlns:a16="http://schemas.microsoft.com/office/drawing/2014/main" id="{64E090CE-DEB7-E13C-38AE-36C2C6140862}"/>
              </a:ext>
            </a:extLst>
          </p:cNvPr>
          <p:cNvSpPr txBox="1"/>
          <p:nvPr/>
        </p:nvSpPr>
        <p:spPr>
          <a:xfrm>
            <a:off x="2125801" y="3315963"/>
            <a:ext cx="295805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4000" b="1" spc="-150" dirty="0">
                <a:solidFill>
                  <a:schemeClr val="bg1"/>
                </a:solidFill>
              </a:rPr>
              <a:t>+48,3%</a:t>
            </a:r>
          </a:p>
          <a:p>
            <a:pPr algn="ctr"/>
            <a:r>
              <a:rPr lang="pt-BR" spc="-150" dirty="0">
                <a:solidFill>
                  <a:schemeClr val="bg1"/>
                </a:solidFill>
              </a:rPr>
              <a:t>IGP-M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1" name="TextBox 33">
            <a:extLst>
              <a:ext uri="{FF2B5EF4-FFF2-40B4-BE49-F238E27FC236}">
                <a16:creationId xmlns:a16="http://schemas.microsoft.com/office/drawing/2014/main" id="{700FDE45-BE77-6568-7CB9-502A90278164}"/>
              </a:ext>
            </a:extLst>
          </p:cNvPr>
          <p:cNvSpPr txBox="1"/>
          <p:nvPr/>
        </p:nvSpPr>
        <p:spPr>
          <a:xfrm>
            <a:off x="2120705" y="4588844"/>
            <a:ext cx="296824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4000" b="1" spc="-150" dirty="0">
                <a:solidFill>
                  <a:schemeClr val="bg1"/>
                </a:solidFill>
              </a:rPr>
              <a:t>+18,09%</a:t>
            </a:r>
          </a:p>
          <a:p>
            <a:pPr algn="ctr"/>
            <a:r>
              <a:rPr lang="pt-BR" spc="-150" dirty="0">
                <a:solidFill>
                  <a:schemeClr val="bg1"/>
                </a:solidFill>
              </a:rPr>
              <a:t>IPCA</a:t>
            </a:r>
            <a:endParaRPr lang="pt-BR" sz="200" dirty="0">
              <a:solidFill>
                <a:schemeClr val="bg1"/>
              </a:solidFill>
            </a:endParaRPr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DD849B6A-8815-AEB8-38D9-B2E1DB7FF112}"/>
              </a:ext>
            </a:extLst>
          </p:cNvPr>
          <p:cNvSpPr txBox="1"/>
          <p:nvPr/>
        </p:nvSpPr>
        <p:spPr>
          <a:xfrm>
            <a:off x="2125802" y="998605"/>
            <a:ext cx="2958049" cy="646331"/>
          </a:xfrm>
          <a:prstGeom prst="rect">
            <a:avLst/>
          </a:prstGeom>
          <a:solidFill>
            <a:srgbClr val="005822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3600" b="1" spc="-150" dirty="0">
                <a:solidFill>
                  <a:schemeClr val="bg1"/>
                </a:solidFill>
              </a:rPr>
              <a:t>2019 a 2021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35920FF-6568-745A-B3F5-D7789AD40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810" y="3612170"/>
            <a:ext cx="275272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6670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850;p24">
            <a:extLst>
              <a:ext uri="{FF2B5EF4-FFF2-40B4-BE49-F238E27FC236}">
                <a16:creationId xmlns:a16="http://schemas.microsoft.com/office/drawing/2014/main" id="{EB99AB7F-DBAB-43F0-95A4-22688B2BED93}"/>
              </a:ext>
            </a:extLst>
          </p:cNvPr>
          <p:cNvSpPr txBox="1"/>
          <p:nvPr/>
        </p:nvSpPr>
        <p:spPr>
          <a:xfrm>
            <a:off x="270918" y="187734"/>
            <a:ext cx="11250522" cy="5232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lvl="0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pt-BR" sz="2800" dirty="0">
                <a:sym typeface="Avenir Heavy"/>
              </a:rPr>
              <a:t>CRESCIMENTO DA CDE</a:t>
            </a:r>
            <a:r>
              <a:rPr lang="pt-BR" sz="2800" dirty="0"/>
              <a:t> 2020 E 2022</a:t>
            </a:r>
            <a:r>
              <a:rPr lang="pt-BR" sz="2800" dirty="0">
                <a:sym typeface="Avenir Heavy"/>
              </a:rPr>
              <a:t>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29F22F0-6B2C-47C1-876E-6E6EB4C8B1CC}"/>
              </a:ext>
            </a:extLst>
          </p:cNvPr>
          <p:cNvSpPr/>
          <p:nvPr/>
        </p:nvSpPr>
        <p:spPr>
          <a:xfrm>
            <a:off x="7614176" y="1217712"/>
            <a:ext cx="4137412" cy="2902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accent6"/>
                </a:solidFill>
              </a:ln>
              <a:noFill/>
            </a:endParaRPr>
          </a:p>
        </p:txBody>
      </p:sp>
      <p:sp>
        <p:nvSpPr>
          <p:cNvPr id="38" name="TextBox 69">
            <a:extLst>
              <a:ext uri="{FF2B5EF4-FFF2-40B4-BE49-F238E27FC236}">
                <a16:creationId xmlns:a16="http://schemas.microsoft.com/office/drawing/2014/main" id="{5B19FC77-C5CC-48AC-94F1-8F8177240D2C}"/>
              </a:ext>
            </a:extLst>
          </p:cNvPr>
          <p:cNvSpPr txBox="1"/>
          <p:nvPr/>
        </p:nvSpPr>
        <p:spPr>
          <a:xfrm>
            <a:off x="7663918" y="710954"/>
            <a:ext cx="401743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B0F0"/>
                </a:solidFill>
              </a:rPr>
              <a:t>PRINCIPAIS RAZÕES DE CRESCIMENTO DA CDE</a:t>
            </a:r>
          </a:p>
        </p:txBody>
      </p:sp>
      <p:sp>
        <p:nvSpPr>
          <p:cNvPr id="40" name="Rectangle 54">
            <a:extLst>
              <a:ext uri="{FF2B5EF4-FFF2-40B4-BE49-F238E27FC236}">
                <a16:creationId xmlns:a16="http://schemas.microsoft.com/office/drawing/2014/main" id="{B91E42CC-7B79-42C3-BD5A-422C75064BE9}"/>
              </a:ext>
            </a:extLst>
          </p:cNvPr>
          <p:cNvSpPr/>
          <p:nvPr/>
        </p:nvSpPr>
        <p:spPr>
          <a:xfrm>
            <a:off x="7663918" y="1462150"/>
            <a:ext cx="4017432" cy="2240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CaixaDeTexto 3">
            <a:extLst>
              <a:ext uri="{FF2B5EF4-FFF2-40B4-BE49-F238E27FC236}">
                <a16:creationId xmlns:a16="http://schemas.microsoft.com/office/drawing/2014/main" id="{046E4F72-E8A5-440C-9B26-098CF949999C}"/>
              </a:ext>
            </a:extLst>
          </p:cNvPr>
          <p:cNvSpPr txBox="1"/>
          <p:nvPr/>
        </p:nvSpPr>
        <p:spPr>
          <a:xfrm>
            <a:off x="7758019" y="1499628"/>
            <a:ext cx="3829229" cy="21852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ebdings" panose="05030102010509060703" pitchFamily="18" charset="2"/>
              <a:buChar char="~"/>
            </a:pPr>
            <a:r>
              <a:rPr lang="pt-BR" sz="1400" dirty="0"/>
              <a:t>Aumento do preço do combustível em cerca de </a:t>
            </a:r>
            <a:r>
              <a:rPr lang="pt-BR" sz="1400" b="1" dirty="0"/>
              <a:t>37% para geração termelétrica nos sistemas isolados</a:t>
            </a:r>
          </a:p>
          <a:p>
            <a:pPr marL="285750" indent="-285750">
              <a:spcAft>
                <a:spcPts val="600"/>
              </a:spcAft>
              <a:buFont typeface="Webdings" panose="05030102010509060703" pitchFamily="18" charset="2"/>
              <a:buChar char="~"/>
            </a:pPr>
            <a:r>
              <a:rPr lang="pt-BR" sz="1400" dirty="0"/>
              <a:t>Aumento dos descontos tarifários para os consumidores, principalmente  geradores e consumidores de </a:t>
            </a:r>
            <a:r>
              <a:rPr lang="pt-BR" sz="1400" b="1" dirty="0"/>
              <a:t>fontes incentivadas</a:t>
            </a:r>
          </a:p>
          <a:p>
            <a:pPr marL="285750" indent="-285750">
              <a:spcAft>
                <a:spcPts val="600"/>
              </a:spcAft>
              <a:buFont typeface="Webdings" panose="05030102010509060703" pitchFamily="18" charset="2"/>
              <a:buChar char="~"/>
            </a:pPr>
            <a:r>
              <a:rPr lang="pt-BR" sz="1400" dirty="0"/>
              <a:t>Aumento da previsão para custos do </a:t>
            </a:r>
            <a:r>
              <a:rPr lang="pt-BR" sz="1400" b="1" dirty="0"/>
              <a:t>benefício da Baixa Renda</a:t>
            </a:r>
            <a:r>
              <a:rPr lang="pt-BR" sz="1400" dirty="0"/>
              <a:t> devido à pandemia e efeitos da Lei 14.203/21 (inscrição automática).</a:t>
            </a:r>
          </a:p>
        </p:txBody>
      </p:sp>
      <p:sp>
        <p:nvSpPr>
          <p:cNvPr id="42" name="TextBox 69">
            <a:extLst>
              <a:ext uri="{FF2B5EF4-FFF2-40B4-BE49-F238E27FC236}">
                <a16:creationId xmlns:a16="http://schemas.microsoft.com/office/drawing/2014/main" id="{5B19FC77-C5CC-48AC-94F1-8F8177240D2C}"/>
              </a:ext>
            </a:extLst>
          </p:cNvPr>
          <p:cNvSpPr txBox="1"/>
          <p:nvPr/>
        </p:nvSpPr>
        <p:spPr>
          <a:xfrm>
            <a:off x="7663918" y="3906564"/>
            <a:ext cx="217077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CCC</a:t>
            </a:r>
          </a:p>
        </p:txBody>
      </p:sp>
      <p:sp>
        <p:nvSpPr>
          <p:cNvPr id="43" name="CaixaDeTexto 3">
            <a:extLst>
              <a:ext uri="{FF2B5EF4-FFF2-40B4-BE49-F238E27FC236}">
                <a16:creationId xmlns:a16="http://schemas.microsoft.com/office/drawing/2014/main" id="{046E4F72-E8A5-440C-9B26-098CF949999C}"/>
              </a:ext>
            </a:extLst>
          </p:cNvPr>
          <p:cNvSpPr txBox="1"/>
          <p:nvPr/>
        </p:nvSpPr>
        <p:spPr>
          <a:xfrm>
            <a:off x="7667862" y="4401311"/>
            <a:ext cx="3811523" cy="10310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ebdings" panose="05030102010509060703" pitchFamily="18" charset="2"/>
              <a:buChar char="~"/>
            </a:pPr>
            <a:r>
              <a:rPr lang="pt-BR" sz="1400" dirty="0"/>
              <a:t>EM 2022 a CCC está estimada em R$ 12 Bilhões </a:t>
            </a:r>
          </a:p>
          <a:p>
            <a:pPr marL="285750" indent="-285750">
              <a:spcAft>
                <a:spcPts val="600"/>
              </a:spcAft>
              <a:buFont typeface="Webdings" panose="05030102010509060703" pitchFamily="18" charset="2"/>
              <a:buChar char="~"/>
            </a:pPr>
            <a:r>
              <a:rPr lang="pt-BR" sz="1400" dirty="0"/>
              <a:t>Roraima sozinha significa 10% da CCC  ou 4% da CDE como um todo</a:t>
            </a:r>
          </a:p>
        </p:txBody>
      </p:sp>
      <p:sp>
        <p:nvSpPr>
          <p:cNvPr id="44" name="Rectangle 54">
            <a:extLst>
              <a:ext uri="{FF2B5EF4-FFF2-40B4-BE49-F238E27FC236}">
                <a16:creationId xmlns:a16="http://schemas.microsoft.com/office/drawing/2014/main" id="{B91E42CC-7B79-42C3-BD5A-422C75064BE9}"/>
              </a:ext>
            </a:extLst>
          </p:cNvPr>
          <p:cNvSpPr/>
          <p:nvPr/>
        </p:nvSpPr>
        <p:spPr>
          <a:xfrm>
            <a:off x="7663918" y="4365030"/>
            <a:ext cx="4017432" cy="13746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: Cantos Arredondados 66">
            <a:extLst>
              <a:ext uri="{FF2B5EF4-FFF2-40B4-BE49-F238E27FC236}">
                <a16:creationId xmlns:a16="http://schemas.microsoft.com/office/drawing/2014/main" id="{EF7D2C86-7302-4A13-9192-CCC76B2B07DF}"/>
              </a:ext>
            </a:extLst>
          </p:cNvPr>
          <p:cNvSpPr/>
          <p:nvPr/>
        </p:nvSpPr>
        <p:spPr>
          <a:xfrm>
            <a:off x="403788" y="298289"/>
            <a:ext cx="1404000" cy="392737"/>
          </a:xfrm>
          <a:prstGeom prst="roundRect">
            <a:avLst>
              <a:gd name="adj" fmla="val 915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9" name="Gráfico 48">
            <a:extLst>
              <a:ext uri="{FF2B5EF4-FFF2-40B4-BE49-F238E27FC236}">
                <a16:creationId xmlns:a16="http://schemas.microsoft.com/office/drawing/2014/main" id="{A34DCF8F-BF9E-4BD9-BDB6-23D700C6B1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8514024"/>
              </p:ext>
            </p:extLst>
          </p:nvPr>
        </p:nvGraphicFramePr>
        <p:xfrm>
          <a:off x="105384" y="1118335"/>
          <a:ext cx="7948579" cy="529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0" name="CaixaDeTexto 49">
            <a:extLst>
              <a:ext uri="{FF2B5EF4-FFF2-40B4-BE49-F238E27FC236}">
                <a16:creationId xmlns:a16="http://schemas.microsoft.com/office/drawing/2014/main" id="{F7029083-C770-4487-B4F9-F2F7DEA9709A}"/>
              </a:ext>
            </a:extLst>
          </p:cNvPr>
          <p:cNvSpPr txBox="1"/>
          <p:nvPr/>
        </p:nvSpPr>
        <p:spPr>
          <a:xfrm>
            <a:off x="3799764" y="2089175"/>
            <a:ext cx="1024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23,9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1E3E8427-327A-40CA-A041-DE3508FB0325}"/>
              </a:ext>
            </a:extLst>
          </p:cNvPr>
          <p:cNvSpPr txBox="1"/>
          <p:nvPr/>
        </p:nvSpPr>
        <p:spPr>
          <a:xfrm>
            <a:off x="6145636" y="922028"/>
            <a:ext cx="111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32,3</a:t>
            </a:r>
          </a:p>
        </p:txBody>
      </p:sp>
      <p:sp>
        <p:nvSpPr>
          <p:cNvPr id="52" name="Seta: para a Direita 6">
            <a:extLst>
              <a:ext uri="{FF2B5EF4-FFF2-40B4-BE49-F238E27FC236}">
                <a16:creationId xmlns:a16="http://schemas.microsoft.com/office/drawing/2014/main" id="{10094629-D4D8-45BA-935E-92F69986C153}"/>
              </a:ext>
            </a:extLst>
          </p:cNvPr>
          <p:cNvSpPr/>
          <p:nvPr/>
        </p:nvSpPr>
        <p:spPr>
          <a:xfrm rot="20833321">
            <a:off x="1519556" y="1490602"/>
            <a:ext cx="4630089" cy="360000"/>
          </a:xfrm>
          <a:prstGeom prst="rightArrow">
            <a:avLst/>
          </a:prstGeom>
          <a:solidFill>
            <a:srgbClr val="FF0000"/>
          </a:solidFill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836093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850;p24">
            <a:extLst>
              <a:ext uri="{FF2B5EF4-FFF2-40B4-BE49-F238E27FC236}">
                <a16:creationId xmlns:a16="http://schemas.microsoft.com/office/drawing/2014/main" id="{B0AC6B76-4E15-40C0-A723-48B085ABCBA7}"/>
              </a:ext>
            </a:extLst>
          </p:cNvPr>
          <p:cNvSpPr txBox="1"/>
          <p:nvPr/>
        </p:nvSpPr>
        <p:spPr>
          <a:xfrm>
            <a:off x="270917" y="248694"/>
            <a:ext cx="8255863" cy="150810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pt-BR" dirty="0"/>
              <a:t>ESTIMATIVAS DE IMPACTO NA FATURA – MEDIDAS DE ALÍVIO</a:t>
            </a:r>
          </a:p>
          <a:p>
            <a:r>
              <a:rPr lang="pt-BR" sz="2800" b="0" dirty="0">
                <a:sym typeface="Avenir Heavy"/>
              </a:rPr>
              <a:t>Pl 1280/2022, Eletrobras e LCP 194/2022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14701A-742E-BC26-5310-E5D96B7F6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5" y="1946645"/>
            <a:ext cx="11869330" cy="1106948"/>
          </a:xfrm>
          <a:prstGeom prst="rect">
            <a:avLst/>
          </a:prstGeom>
        </p:spPr>
      </p:pic>
      <p:sp>
        <p:nvSpPr>
          <p:cNvPr id="7" name="CaixaDeTexto 35">
            <a:extLst>
              <a:ext uri="{FF2B5EF4-FFF2-40B4-BE49-F238E27FC236}">
                <a16:creationId xmlns:a16="http://schemas.microsoft.com/office/drawing/2014/main" id="{E96E4B96-9848-A5CA-9B0D-3AF86B635414}"/>
              </a:ext>
            </a:extLst>
          </p:cNvPr>
          <p:cNvSpPr txBox="1"/>
          <p:nvPr/>
        </p:nvSpPr>
        <p:spPr>
          <a:xfrm>
            <a:off x="4553524" y="3484837"/>
            <a:ext cx="2885478" cy="193899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300">
                <a:solidFill>
                  <a:srgbClr val="253A17"/>
                </a:solidFill>
              </a:defRPr>
            </a:lvl1pPr>
          </a:lstStyle>
          <a:p>
            <a:pPr algn="ctr">
              <a:buSzPct val="80000"/>
              <a:defRPr/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Lei 14.182/2021</a:t>
            </a:r>
          </a:p>
          <a:p>
            <a:pPr algn="ctr">
              <a:buSzPct val="80000"/>
              <a:defRPr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Antecipação do aporte de recursos da Capitalização da Eletrobras, reduzindo encargos em 2022. </a:t>
            </a:r>
          </a:p>
          <a:p>
            <a:pPr algn="ctr">
              <a:buSzPct val="80000"/>
              <a:defRPr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(R$ 5 bilhões) </a:t>
            </a:r>
          </a:p>
        </p:txBody>
      </p:sp>
      <p:sp>
        <p:nvSpPr>
          <p:cNvPr id="8" name="CaixaDeTexto 35">
            <a:extLst>
              <a:ext uri="{FF2B5EF4-FFF2-40B4-BE49-F238E27FC236}">
                <a16:creationId xmlns:a16="http://schemas.microsoft.com/office/drawing/2014/main" id="{BA11037A-764F-9AE3-A5DD-F72F9DEFE127}"/>
              </a:ext>
            </a:extLst>
          </p:cNvPr>
          <p:cNvSpPr txBox="1"/>
          <p:nvPr/>
        </p:nvSpPr>
        <p:spPr>
          <a:xfrm>
            <a:off x="738587" y="3484837"/>
            <a:ext cx="3136812" cy="163121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300">
                <a:solidFill>
                  <a:srgbClr val="253A17"/>
                </a:solidFill>
              </a:defRPr>
            </a:lvl1pPr>
          </a:lstStyle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tabLst/>
              <a:defRPr/>
            </a:pP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PL 1280/2022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tabLst/>
              <a:defRPr/>
            </a:pPr>
            <a:r>
              <a:rPr kumimoji="0" lang="pt-BR" sz="20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Devolução de recursos por recolhimento feito a maior pelas distribuidoras de energia elétrica.</a:t>
            </a:r>
          </a:p>
        </p:txBody>
      </p:sp>
      <p:sp>
        <p:nvSpPr>
          <p:cNvPr id="9" name="CaixaDeTexto 35">
            <a:extLst>
              <a:ext uri="{FF2B5EF4-FFF2-40B4-BE49-F238E27FC236}">
                <a16:creationId xmlns:a16="http://schemas.microsoft.com/office/drawing/2014/main" id="{FADFB024-F4F3-2BD2-13BB-BE79256DE3B4}"/>
              </a:ext>
            </a:extLst>
          </p:cNvPr>
          <p:cNvSpPr txBox="1"/>
          <p:nvPr/>
        </p:nvSpPr>
        <p:spPr>
          <a:xfrm>
            <a:off x="8117126" y="3484837"/>
            <a:ext cx="3073788" cy="193899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300">
                <a:solidFill>
                  <a:srgbClr val="253A17"/>
                </a:solidFill>
              </a:defRPr>
            </a:lvl1pPr>
          </a:lstStyle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tabLst/>
              <a:defRPr/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LCP 194/2022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tabLst/>
              <a:defRPr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Redução da alíquota do ICMS para 17% e não incidência sobre os serviços de transmissão, distribuição e alguns encargos.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840918-E66F-0947-8C4F-B9997928A1F3}"/>
              </a:ext>
            </a:extLst>
          </p:cNvPr>
          <p:cNvCxnSpPr>
            <a:cxnSpLocks/>
          </p:cNvCxnSpPr>
          <p:nvPr/>
        </p:nvCxnSpPr>
        <p:spPr>
          <a:xfrm>
            <a:off x="4228051" y="3682767"/>
            <a:ext cx="0" cy="1433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576B02-A701-D081-13C2-C637FD2F5279}"/>
              </a:ext>
            </a:extLst>
          </p:cNvPr>
          <p:cNvCxnSpPr>
            <a:cxnSpLocks/>
          </p:cNvCxnSpPr>
          <p:nvPr/>
        </p:nvCxnSpPr>
        <p:spPr>
          <a:xfrm>
            <a:off x="7878660" y="3682767"/>
            <a:ext cx="0" cy="1433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26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3">
            <a:extLst>
              <a:ext uri="{FF2B5EF4-FFF2-40B4-BE49-F238E27FC236}">
                <a16:creationId xmlns:a16="http://schemas.microsoft.com/office/drawing/2014/main" id="{31B4BCA1-6EAC-4B54-B660-4A40EB1A920A}"/>
              </a:ext>
            </a:extLst>
          </p:cNvPr>
          <p:cNvSpPr txBox="1">
            <a:spLocks/>
          </p:cNvSpPr>
          <p:nvPr/>
        </p:nvSpPr>
        <p:spPr>
          <a:xfrm>
            <a:off x="554288" y="3582558"/>
            <a:ext cx="3508426" cy="642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cs typeface="Calibri"/>
              </a:rPr>
              <a:t>PETROBRAS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3AC108F-5CA8-BB68-D39C-11AE288EC7AB}"/>
              </a:ext>
            </a:extLst>
          </p:cNvPr>
          <p:cNvSpPr txBox="1"/>
          <p:nvPr/>
        </p:nvSpPr>
        <p:spPr>
          <a:xfrm>
            <a:off x="7129014" y="1823908"/>
            <a:ext cx="412987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3.3</a:t>
            </a:r>
          </a:p>
        </p:txBody>
      </p:sp>
    </p:spTree>
    <p:extLst>
      <p:ext uri="{BB962C8B-B14F-4D97-AF65-F5344CB8AC3E}">
        <p14:creationId xmlns:p14="http://schemas.microsoft.com/office/powerpoint/2010/main" val="27485581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A51EEF-823C-EB74-A5A1-528F635338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r="48821" b="86756"/>
          <a:stretch/>
        </p:blipFill>
        <p:spPr>
          <a:xfrm>
            <a:off x="1368500" y="1717041"/>
            <a:ext cx="3240753" cy="477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065457-BDBA-70AE-CC9E-B7611E432E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r="40798" b="88971"/>
          <a:stretch/>
        </p:blipFill>
        <p:spPr>
          <a:xfrm>
            <a:off x="5549333" y="599440"/>
            <a:ext cx="2808207" cy="288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5EDEAB-3F53-D229-D4B4-55E08947F4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r="34650" b="89038"/>
          <a:stretch/>
        </p:blipFill>
        <p:spPr>
          <a:xfrm>
            <a:off x="5549333" y="3349306"/>
            <a:ext cx="3099831" cy="2888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3A2CB7C-7475-3382-5BC4-8E0C4EAAC5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l="63436" t="45268" b="20052"/>
          <a:stretch/>
        </p:blipFill>
        <p:spPr>
          <a:xfrm>
            <a:off x="8801564" y="4628809"/>
            <a:ext cx="2175933" cy="114655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F93B0FE-B09B-396B-ACA0-EADA5237A1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t="23670" r="48821"/>
          <a:stretch/>
        </p:blipFill>
        <p:spPr>
          <a:xfrm>
            <a:off x="1368499" y="2123440"/>
            <a:ext cx="3240753" cy="275223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E4DA84A-92B6-D6C2-C362-199FC51555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t="21179" r="34650"/>
          <a:stretch/>
        </p:blipFill>
        <p:spPr>
          <a:xfrm>
            <a:off x="5701733" y="3612788"/>
            <a:ext cx="3099831" cy="207712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DBC81A7-A5EC-614D-2ABA-DD87D6BB91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t="20399" r="40798"/>
          <a:stretch/>
        </p:blipFill>
        <p:spPr>
          <a:xfrm>
            <a:off x="5701733" y="869589"/>
            <a:ext cx="2808207" cy="20850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2CE774-C669-1E05-75AE-1F8FB259D2EE}"/>
              </a:ext>
            </a:extLst>
          </p:cNvPr>
          <p:cNvSpPr/>
          <p:nvPr/>
        </p:nvSpPr>
        <p:spPr>
          <a:xfrm>
            <a:off x="5268900" y="362713"/>
            <a:ext cx="3380264" cy="27522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4E7610F-6A3B-76BD-6D49-36C80D342AA7}"/>
              </a:ext>
            </a:extLst>
          </p:cNvPr>
          <p:cNvSpPr/>
          <p:nvPr/>
        </p:nvSpPr>
        <p:spPr>
          <a:xfrm>
            <a:off x="5268900" y="3207281"/>
            <a:ext cx="3380264" cy="27522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CCFE8F-181A-1840-F5E8-B96E3C4DBF01}"/>
              </a:ext>
            </a:extLst>
          </p:cNvPr>
          <p:cNvSpPr/>
          <p:nvPr/>
        </p:nvSpPr>
        <p:spPr>
          <a:xfrm>
            <a:off x="1087120" y="233681"/>
            <a:ext cx="10078720" cy="584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F25C61-FF5E-134A-B9C1-CA96FCA0869A}"/>
              </a:ext>
            </a:extLst>
          </p:cNvPr>
          <p:cNvSpPr txBox="1"/>
          <p:nvPr/>
        </p:nvSpPr>
        <p:spPr>
          <a:xfrm>
            <a:off x="326623" y="90867"/>
            <a:ext cx="4803053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COMPOSIÇÃO ACIONÁRIA </a:t>
            </a:r>
            <a:b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</a:br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ATUAL DA COMPANHIA</a:t>
            </a:r>
          </a:p>
        </p:txBody>
      </p:sp>
    </p:spTree>
    <p:extLst>
      <p:ext uri="{BB962C8B-B14F-4D97-AF65-F5344CB8AC3E}">
        <p14:creationId xmlns:p14="http://schemas.microsoft.com/office/powerpoint/2010/main" val="19656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0154"/>
          </a:xfrm>
        </p:spPr>
        <p:txBody>
          <a:bodyPr>
            <a:normAutofit/>
          </a:bodyPr>
          <a:lstStyle/>
          <a:p>
            <a:pPr algn="l"/>
            <a:r>
              <a:rPr lang="pt-BR" sz="3600" dirty="0"/>
              <a:t>Resultado em 2021 - comparativo</a:t>
            </a:r>
            <a:endParaRPr lang="en-US" sz="3600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919536" y="5735276"/>
            <a:ext cx="8229600" cy="64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1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086A065-D931-4882-B7C4-D499A1121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31812"/>
            <a:ext cx="9144000" cy="19531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519C7F5-1F4D-406A-AACC-E584EBFAF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712" y="3573016"/>
            <a:ext cx="5184576" cy="315692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655589BF-8CFF-45CF-874D-EA1563D0655B}"/>
              </a:ext>
            </a:extLst>
          </p:cNvPr>
          <p:cNvSpPr/>
          <p:nvPr/>
        </p:nvSpPr>
        <p:spPr>
          <a:xfrm>
            <a:off x="1524000" y="2924944"/>
            <a:ext cx="2411760" cy="360040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D81B729-F9D7-45D8-8772-F349B4DC7BFF}"/>
              </a:ext>
            </a:extLst>
          </p:cNvPr>
          <p:cNvSpPr/>
          <p:nvPr/>
        </p:nvSpPr>
        <p:spPr>
          <a:xfrm>
            <a:off x="1524000" y="2564904"/>
            <a:ext cx="2411760" cy="36004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15824A88-8D41-40DD-ACF0-4A4F19B4EAD9}"/>
              </a:ext>
            </a:extLst>
          </p:cNvPr>
          <p:cNvSpPr/>
          <p:nvPr/>
        </p:nvSpPr>
        <p:spPr>
          <a:xfrm>
            <a:off x="3503712" y="1700808"/>
            <a:ext cx="432048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8C2C66DC-8479-4A93-875B-549B75A9392E}"/>
              </a:ext>
            </a:extLst>
          </p:cNvPr>
          <p:cNvSpPr/>
          <p:nvPr/>
        </p:nvSpPr>
        <p:spPr>
          <a:xfrm>
            <a:off x="3503712" y="2060848"/>
            <a:ext cx="432048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0199B6C-9032-4D61-AA56-18870448CA14}"/>
              </a:ext>
            </a:extLst>
          </p:cNvPr>
          <p:cNvSpPr txBox="1"/>
          <p:nvPr/>
        </p:nvSpPr>
        <p:spPr>
          <a:xfrm>
            <a:off x="1631504" y="6488668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Bloomberg</a:t>
            </a:r>
          </a:p>
        </p:txBody>
      </p:sp>
    </p:spTree>
    <p:extLst>
      <p:ext uri="{BB962C8B-B14F-4D97-AF65-F5344CB8AC3E}">
        <p14:creationId xmlns:p14="http://schemas.microsoft.com/office/powerpoint/2010/main" val="24099897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0154"/>
          </a:xfrm>
        </p:spPr>
        <p:txBody>
          <a:bodyPr>
            <a:normAutofit/>
          </a:bodyPr>
          <a:lstStyle/>
          <a:p>
            <a:pPr algn="l"/>
            <a:r>
              <a:rPr lang="pt-BR" sz="3600" dirty="0"/>
              <a:t>Resultado no 1º trimestre de 2022</a:t>
            </a:r>
            <a:endParaRPr lang="en-US" sz="3600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919536" y="5517232"/>
            <a:ext cx="8229600" cy="64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1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EEB355F-1FAB-4E7A-A964-858A21B62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805" y="1611487"/>
            <a:ext cx="9144000" cy="124177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9B193A0-37AB-49FC-8E77-97EAF36E5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705" y="3269960"/>
            <a:ext cx="5488975" cy="3313402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E1480B5-E2FE-4DA8-A5AE-E94B11951C94}"/>
              </a:ext>
            </a:extLst>
          </p:cNvPr>
          <p:cNvSpPr/>
          <p:nvPr/>
        </p:nvSpPr>
        <p:spPr>
          <a:xfrm>
            <a:off x="1559496" y="2492896"/>
            <a:ext cx="2411760" cy="36004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32D2096A-1D0A-4A90-A489-703AADAA5690}"/>
              </a:ext>
            </a:extLst>
          </p:cNvPr>
          <p:cNvSpPr/>
          <p:nvPr/>
        </p:nvSpPr>
        <p:spPr>
          <a:xfrm>
            <a:off x="3503712" y="1988840"/>
            <a:ext cx="432048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C22FDF1-55A5-4D70-8CF5-C666896D8F2B}"/>
              </a:ext>
            </a:extLst>
          </p:cNvPr>
          <p:cNvSpPr txBox="1"/>
          <p:nvPr/>
        </p:nvSpPr>
        <p:spPr>
          <a:xfrm>
            <a:off x="1631504" y="6525344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Bloomberg</a:t>
            </a:r>
          </a:p>
        </p:txBody>
      </p:sp>
    </p:spTree>
    <p:extLst>
      <p:ext uri="{BB962C8B-B14F-4D97-AF65-F5344CB8AC3E}">
        <p14:creationId xmlns:p14="http://schemas.microsoft.com/office/powerpoint/2010/main" val="9894226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0154"/>
          </a:xfrm>
        </p:spPr>
        <p:txBody>
          <a:bodyPr>
            <a:normAutofit/>
          </a:bodyPr>
          <a:lstStyle/>
          <a:p>
            <a:pPr algn="l"/>
            <a:r>
              <a:rPr lang="pt-BR" sz="3600" dirty="0"/>
              <a:t>Lucro da Petrobras em US$ - comparativo</a:t>
            </a:r>
            <a:endParaRPr lang="en-US" sz="3600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919536" y="5517232"/>
            <a:ext cx="8229600" cy="64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1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644A480-ADCA-4796-81D3-EDDAF02CB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052" y="1772816"/>
            <a:ext cx="4474949" cy="263017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E94D4A5-A773-430D-B07A-255DD760F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1772816"/>
            <a:ext cx="4529744" cy="263017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42FC4AC-157C-4FC7-8C34-AE9934A36400}"/>
              </a:ext>
            </a:extLst>
          </p:cNvPr>
          <p:cNvSpPr txBox="1"/>
          <p:nvPr/>
        </p:nvSpPr>
        <p:spPr>
          <a:xfrm>
            <a:off x="1631504" y="6488668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Bloomberg</a:t>
            </a:r>
          </a:p>
        </p:txBody>
      </p:sp>
    </p:spTree>
    <p:extLst>
      <p:ext uri="{BB962C8B-B14F-4D97-AF65-F5344CB8AC3E}">
        <p14:creationId xmlns:p14="http://schemas.microsoft.com/office/powerpoint/2010/main" val="2885525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0154"/>
          </a:xfrm>
        </p:spPr>
        <p:txBody>
          <a:bodyPr>
            <a:normAutofit/>
          </a:bodyPr>
          <a:lstStyle/>
          <a:p>
            <a:pPr algn="l"/>
            <a:r>
              <a:rPr lang="pt-BR" sz="3600" dirty="0"/>
              <a:t>Retorno sobre o Patrimônio Líquido</a:t>
            </a:r>
            <a:endParaRPr lang="en-US" sz="3600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919536" y="5735276"/>
            <a:ext cx="8229600" cy="64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14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E106A2B-10DB-4781-9381-D5EB7E7C4C7F}"/>
              </a:ext>
            </a:extLst>
          </p:cNvPr>
          <p:cNvSpPr txBox="1"/>
          <p:nvPr/>
        </p:nvSpPr>
        <p:spPr>
          <a:xfrm>
            <a:off x="2639616" y="1194792"/>
            <a:ext cx="4320480" cy="369332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Retorno = lucro líquido / Patrimônio Líquido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9EE7E14-15DF-4390-9535-707580D86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1950357"/>
            <a:ext cx="4680520" cy="261392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5074F86-6A70-47CA-88F3-43766B88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988" y="1991687"/>
            <a:ext cx="4864533" cy="287814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7EB4316-994E-4544-A888-8B8167E5FB6E}"/>
              </a:ext>
            </a:extLst>
          </p:cNvPr>
          <p:cNvSpPr txBox="1"/>
          <p:nvPr/>
        </p:nvSpPr>
        <p:spPr>
          <a:xfrm>
            <a:off x="1631504" y="6488668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Bloomberg</a:t>
            </a:r>
          </a:p>
        </p:txBody>
      </p:sp>
    </p:spTree>
    <p:extLst>
      <p:ext uri="{BB962C8B-B14F-4D97-AF65-F5344CB8AC3E}">
        <p14:creationId xmlns:p14="http://schemas.microsoft.com/office/powerpoint/2010/main" val="14786396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0154"/>
          </a:xfrm>
        </p:spPr>
        <p:txBody>
          <a:bodyPr>
            <a:normAutofit/>
          </a:bodyPr>
          <a:lstStyle/>
          <a:p>
            <a:pPr algn="l"/>
            <a:r>
              <a:rPr lang="pt-BR" sz="3600" dirty="0"/>
              <a:t>Surpresa do lucro no 1T22</a:t>
            </a:r>
            <a:endParaRPr lang="en-US" sz="3600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919536" y="5517232"/>
            <a:ext cx="8229600" cy="64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14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44BADE4-29FF-4E3F-896A-823C52B0A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657" y="1392722"/>
            <a:ext cx="5382159" cy="1944216"/>
          </a:xfrm>
          <a:prstGeom prst="rect">
            <a:avLst/>
          </a:prstGeom>
        </p:spPr>
      </p:pic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EC778B21-43EE-491D-96FB-FC3762626809}"/>
              </a:ext>
            </a:extLst>
          </p:cNvPr>
          <p:cNvGraphicFramePr>
            <a:graphicFrameLocks noGrp="1"/>
          </p:cNvGraphicFramePr>
          <p:nvPr/>
        </p:nvGraphicFramePr>
        <p:xfrm>
          <a:off x="2664296" y="3840436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39967919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7250083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Data da previsão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Valor R$ - milhões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540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jun/21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  9.136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840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set/21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19.226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029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dez/21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24.166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30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mar/22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15.163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457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Realizado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44.561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634436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D3A23FFE-7142-4BB8-88C5-0AD85C190FAD}"/>
              </a:ext>
            </a:extLst>
          </p:cNvPr>
          <p:cNvSpPr txBox="1"/>
          <p:nvPr/>
        </p:nvSpPr>
        <p:spPr>
          <a:xfrm>
            <a:off x="1631504" y="6488668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Bloomberg</a:t>
            </a:r>
          </a:p>
        </p:txBody>
      </p:sp>
    </p:spTree>
    <p:extLst>
      <p:ext uri="{BB962C8B-B14F-4D97-AF65-F5344CB8AC3E}">
        <p14:creationId xmlns:p14="http://schemas.microsoft.com/office/powerpoint/2010/main" val="1009053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5528" y="131762"/>
            <a:ext cx="10515600" cy="5492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3600" b="1" dirty="0">
                <a:solidFill>
                  <a:srgbClr val="58595B"/>
                </a:solidFill>
                <a:latin typeface="Calibri"/>
                <a:cs typeface="Calibri"/>
              </a:rPr>
              <a:t>Histórico Acadêmico-Profissional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0420" y="889158"/>
            <a:ext cx="10515600" cy="5079683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Graduação: Economia (UEL – 1994) ; Direito (UNICEUB – 2015)</a:t>
            </a:r>
          </a:p>
          <a:p>
            <a:r>
              <a:rPr lang="pt-BR" dirty="0"/>
              <a:t>Mestrado e Doutorado em Economia: UnB (2000)</a:t>
            </a:r>
          </a:p>
          <a:p>
            <a:pPr lvl="1"/>
            <a:r>
              <a:rPr lang="pt-BR" dirty="0"/>
              <a:t>Conclusão do doutorado aos 28 anos de idade</a:t>
            </a:r>
          </a:p>
          <a:p>
            <a:r>
              <a:rPr lang="pt-BR" dirty="0"/>
              <a:t>Diretor da Graduação e Pós-Graduação em Economia UCB (2003-04)</a:t>
            </a:r>
          </a:p>
          <a:p>
            <a:r>
              <a:rPr lang="pt-BR" dirty="0"/>
              <a:t>Experiência Internacional (Japão / Estados Unidos / Alemanha / Inglaterra)</a:t>
            </a:r>
          </a:p>
          <a:p>
            <a:pPr lvl="1"/>
            <a:r>
              <a:rPr lang="pt-BR" sz="2000" dirty="0"/>
              <a:t>JICA Japão (2000) / </a:t>
            </a:r>
            <a:r>
              <a:rPr lang="pt-BR" sz="2000" dirty="0" err="1"/>
              <a:t>University</a:t>
            </a:r>
            <a:r>
              <a:rPr lang="pt-BR" sz="2000" dirty="0"/>
              <a:t> </a:t>
            </a:r>
            <a:r>
              <a:rPr lang="pt-BR" sz="2000" dirty="0" err="1"/>
              <a:t>of</a:t>
            </a:r>
            <a:r>
              <a:rPr lang="pt-BR" sz="2000" dirty="0"/>
              <a:t> Alabama (2004-05) / </a:t>
            </a:r>
            <a:r>
              <a:rPr lang="pt-BR" sz="2000" dirty="0" err="1"/>
              <a:t>University</a:t>
            </a:r>
            <a:r>
              <a:rPr lang="pt-BR" sz="2000" dirty="0"/>
              <a:t> </a:t>
            </a:r>
            <a:r>
              <a:rPr lang="pt-BR" sz="2000" dirty="0" err="1"/>
              <a:t>of</a:t>
            </a:r>
            <a:r>
              <a:rPr lang="pt-BR" sz="2000" dirty="0"/>
              <a:t> Texas (2005-06) / </a:t>
            </a:r>
            <a:r>
              <a:rPr lang="pt-BR" sz="2000" dirty="0" err="1"/>
              <a:t>Friederich</a:t>
            </a:r>
            <a:r>
              <a:rPr lang="pt-BR" sz="2000" dirty="0"/>
              <a:t> Nauman </a:t>
            </a:r>
            <a:r>
              <a:rPr lang="pt-BR" sz="2000" dirty="0" err="1"/>
              <a:t>Institute</a:t>
            </a:r>
            <a:r>
              <a:rPr lang="pt-BR" sz="2000" dirty="0"/>
              <a:t> Alemanha (2008) / Kent </a:t>
            </a:r>
            <a:r>
              <a:rPr lang="pt-BR" sz="2000" dirty="0" err="1"/>
              <a:t>Univ</a:t>
            </a:r>
            <a:r>
              <a:rPr lang="pt-BR" sz="2000" dirty="0"/>
              <a:t> Inglaterra (2016)</a:t>
            </a:r>
          </a:p>
          <a:p>
            <a:r>
              <a:rPr lang="pt-BR" sz="2400" dirty="0"/>
              <a:t>Sucesso acadêmico: 65 artigos publicados em revistas científicas / + de 2000 citações acadêmicas (</a:t>
            </a:r>
            <a:r>
              <a:rPr lang="pt-BR" sz="2400" dirty="0" err="1"/>
              <a:t>google</a:t>
            </a:r>
            <a:r>
              <a:rPr lang="pt-BR" sz="2400" dirty="0"/>
              <a:t> scholar) / 3 livros escritos</a:t>
            </a:r>
          </a:p>
          <a:p>
            <a:r>
              <a:rPr lang="pt-BR" sz="2400" dirty="0"/>
              <a:t>Experiência na Alta Administração Pública: Secretário de Política Econômica / Chefe da Assessoria Especial de Assuntos Estratégicos</a:t>
            </a:r>
          </a:p>
          <a:p>
            <a:pPr lvl="1"/>
            <a:r>
              <a:rPr lang="pt-BR" sz="2000" dirty="0"/>
              <a:t>Participação nas principais reformas macro e microeconômicas realizadas no período 2019-22, entre elas: previdência, FGTS, registros públicos, Lei do Agro, Novos Marcos Legais, cessão onerosa, </a:t>
            </a:r>
            <a:r>
              <a:rPr lang="pt-BR" sz="2000" dirty="0" err="1"/>
              <a:t>Eletrobras</a:t>
            </a:r>
            <a:r>
              <a:rPr lang="pt-BR" sz="2000" dirty="0"/>
              <a:t>, CPR-Verde, FI-AGRO, medidas econômicas para mitigar os efeitos econômicos da pandemia, etc.</a:t>
            </a:r>
          </a:p>
          <a:p>
            <a:endParaRPr lang="pt-BR" dirty="0"/>
          </a:p>
          <a:p>
            <a:endParaRPr lang="pt-BR" dirty="0"/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66816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0154"/>
          </a:xfrm>
        </p:spPr>
        <p:txBody>
          <a:bodyPr>
            <a:normAutofit/>
          </a:bodyPr>
          <a:lstStyle/>
          <a:p>
            <a:pPr algn="l"/>
            <a:r>
              <a:rPr lang="pt-BR" sz="3600" dirty="0"/>
              <a:t>Retorno sobre o Patrimônio Líquido</a:t>
            </a:r>
            <a:endParaRPr lang="en-US" sz="3600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919536" y="5735276"/>
            <a:ext cx="8229600" cy="64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1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7BCE5B1-258D-4D46-8E3F-61C4E08EF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3" y="1988841"/>
            <a:ext cx="6754953" cy="3542083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E2F54671-8DC9-41EA-83CE-5254803B9E75}"/>
              </a:ext>
            </a:extLst>
          </p:cNvPr>
          <p:cNvSpPr/>
          <p:nvPr/>
        </p:nvSpPr>
        <p:spPr>
          <a:xfrm>
            <a:off x="8832304" y="2780928"/>
            <a:ext cx="792088" cy="216024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D62534B2-ED66-49C6-B51B-74C754120ADB}"/>
              </a:ext>
            </a:extLst>
          </p:cNvPr>
          <p:cNvSpPr/>
          <p:nvPr/>
        </p:nvSpPr>
        <p:spPr>
          <a:xfrm>
            <a:off x="7720372" y="2769830"/>
            <a:ext cx="792088" cy="216024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9917265-9205-4DAE-B6AF-3B1517488CDB}"/>
              </a:ext>
            </a:extLst>
          </p:cNvPr>
          <p:cNvSpPr/>
          <p:nvPr/>
        </p:nvSpPr>
        <p:spPr>
          <a:xfrm>
            <a:off x="5349795" y="2780928"/>
            <a:ext cx="792088" cy="216024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10FC3765-9690-46A0-BD3C-1415B0C22D26}"/>
              </a:ext>
            </a:extLst>
          </p:cNvPr>
          <p:cNvSpPr/>
          <p:nvPr/>
        </p:nvSpPr>
        <p:spPr>
          <a:xfrm>
            <a:off x="5369020" y="5229200"/>
            <a:ext cx="792088" cy="216024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72333ED-9CB6-44F3-BC4A-D157B4C87A36}"/>
              </a:ext>
            </a:extLst>
          </p:cNvPr>
          <p:cNvSpPr txBox="1"/>
          <p:nvPr/>
        </p:nvSpPr>
        <p:spPr>
          <a:xfrm>
            <a:off x="1631504" y="6488668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Bloomberg</a:t>
            </a:r>
          </a:p>
        </p:txBody>
      </p:sp>
    </p:spTree>
    <p:extLst>
      <p:ext uri="{BB962C8B-B14F-4D97-AF65-F5344CB8AC3E}">
        <p14:creationId xmlns:p14="http://schemas.microsoft.com/office/powerpoint/2010/main" val="9920243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0154"/>
          </a:xfrm>
        </p:spPr>
        <p:txBody>
          <a:bodyPr>
            <a:normAutofit/>
          </a:bodyPr>
          <a:lstStyle/>
          <a:p>
            <a:pPr algn="l"/>
            <a:r>
              <a:rPr lang="pt-BR" sz="3600" dirty="0"/>
              <a:t>Lucro da Petrobras no 1T22</a:t>
            </a:r>
            <a:endParaRPr lang="en-US" sz="3600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919536" y="5735276"/>
            <a:ext cx="8229600" cy="64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14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1B5544C-0756-4459-A939-32E4A5007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764" y="1410788"/>
            <a:ext cx="8413209" cy="464555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451CAF5-F41A-4D76-99D9-9185655FCE18}"/>
              </a:ext>
            </a:extLst>
          </p:cNvPr>
          <p:cNvSpPr txBox="1"/>
          <p:nvPr/>
        </p:nvSpPr>
        <p:spPr>
          <a:xfrm>
            <a:off x="1631504" y="6488668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Bloomberg</a:t>
            </a:r>
          </a:p>
        </p:txBody>
      </p:sp>
    </p:spTree>
    <p:extLst>
      <p:ext uri="{BB962C8B-B14F-4D97-AF65-F5344CB8AC3E}">
        <p14:creationId xmlns:p14="http://schemas.microsoft.com/office/powerpoint/2010/main" val="4435006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528" y="274638"/>
            <a:ext cx="8795320" cy="920154"/>
          </a:xfrm>
        </p:spPr>
        <p:txBody>
          <a:bodyPr>
            <a:normAutofit fontScale="90000"/>
          </a:bodyPr>
          <a:lstStyle/>
          <a:p>
            <a:pPr algn="l"/>
            <a:r>
              <a:rPr lang="pt-BR" sz="3600" dirty="0"/>
              <a:t>Retorno do dividendos em relação preço da ação – pode ser relacionado como cupom ou “taxa de juros” real</a:t>
            </a:r>
            <a:endParaRPr lang="en-US" sz="3600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919536" y="5735276"/>
            <a:ext cx="8229600" cy="64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14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2D3383F-4B7C-4A94-BF14-3B6B4535E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187" y="1628800"/>
            <a:ext cx="6941626" cy="388843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6EB4D94-C9C8-427E-BF60-B93999746439}"/>
              </a:ext>
            </a:extLst>
          </p:cNvPr>
          <p:cNvSpPr txBox="1"/>
          <p:nvPr/>
        </p:nvSpPr>
        <p:spPr>
          <a:xfrm>
            <a:off x="1631504" y="6488668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Bloomberg</a:t>
            </a:r>
          </a:p>
        </p:txBody>
      </p:sp>
    </p:spTree>
    <p:extLst>
      <p:ext uri="{BB962C8B-B14F-4D97-AF65-F5344CB8AC3E}">
        <p14:creationId xmlns:p14="http://schemas.microsoft.com/office/powerpoint/2010/main" val="22262892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0154"/>
          </a:xfrm>
        </p:spPr>
        <p:txBody>
          <a:bodyPr>
            <a:normAutofit/>
          </a:bodyPr>
          <a:lstStyle/>
          <a:p>
            <a:pPr algn="l"/>
            <a:r>
              <a:rPr lang="pt-BR" sz="3600" dirty="0" err="1"/>
              <a:t>Shareholders</a:t>
            </a:r>
            <a:r>
              <a:rPr lang="pt-BR" sz="3600" dirty="0"/>
              <a:t> </a:t>
            </a:r>
            <a:r>
              <a:rPr lang="pt-BR" sz="3600" dirty="0" err="1"/>
              <a:t>yield</a:t>
            </a:r>
            <a:endParaRPr lang="en-US" sz="3600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919536" y="5735276"/>
            <a:ext cx="8229600" cy="64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14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AA0A2B2-8334-4AFB-A084-CC579B72A965}"/>
              </a:ext>
            </a:extLst>
          </p:cNvPr>
          <p:cNvSpPr/>
          <p:nvPr/>
        </p:nvSpPr>
        <p:spPr>
          <a:xfrm>
            <a:off x="1680273" y="1556792"/>
            <a:ext cx="8831454" cy="92333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43A40"/>
                </a:solidFill>
                <a:latin typeface="Open Sans" panose="020B0606030504020204" pitchFamily="34" charset="0"/>
              </a:rPr>
              <a:t>O </a:t>
            </a:r>
            <a:r>
              <a:rPr lang="pt-BR" i="1" dirty="0" err="1">
                <a:solidFill>
                  <a:srgbClr val="343A40"/>
                </a:solidFill>
                <a:latin typeface="Open Sans" panose="020B0606030504020204" pitchFamily="34" charset="0"/>
              </a:rPr>
              <a:t>Shareholders</a:t>
            </a:r>
            <a:r>
              <a:rPr lang="pt-BR" i="1" dirty="0">
                <a:solidFill>
                  <a:srgbClr val="343A40"/>
                </a:solidFill>
                <a:latin typeface="Open Sans" panose="020B0606030504020204" pitchFamily="34" charset="0"/>
              </a:rPr>
              <a:t> </a:t>
            </a:r>
            <a:r>
              <a:rPr lang="pt-BR" i="1" dirty="0" err="1">
                <a:solidFill>
                  <a:srgbClr val="343A40"/>
                </a:solidFill>
                <a:latin typeface="Open Sans" panose="020B0606030504020204" pitchFamily="34" charset="0"/>
              </a:rPr>
              <a:t>Yield</a:t>
            </a:r>
            <a:r>
              <a:rPr lang="pt-BR" i="1" dirty="0">
                <a:solidFill>
                  <a:srgbClr val="343A40"/>
                </a:solidFill>
                <a:latin typeface="Open Sans" panose="020B0606030504020204" pitchFamily="34" charset="0"/>
              </a:rPr>
              <a:t> </a:t>
            </a:r>
            <a:r>
              <a:rPr lang="pt-BR" dirty="0">
                <a:solidFill>
                  <a:srgbClr val="343A40"/>
                </a:solidFill>
                <a:latin typeface="Open Sans" panose="020B0606030504020204" pitchFamily="34" charset="0"/>
              </a:rPr>
              <a:t>é um indicador que tem por objetivo demonstrar o retorno de uma empresa para o acionista tendo em vista seu valor de mercado</a:t>
            </a:r>
            <a:r>
              <a:rPr lang="pt-BR" b="1" dirty="0">
                <a:solidFill>
                  <a:srgbClr val="343A40"/>
                </a:solidFill>
                <a:latin typeface="Open Sans" panose="020B0606030504020204" pitchFamily="34" charset="0"/>
              </a:rPr>
              <a:t> a partir dos dividendos recebidos, redução de débitos e recompra de ações</a:t>
            </a:r>
            <a:r>
              <a:rPr lang="pt-BR" dirty="0">
                <a:solidFill>
                  <a:srgbClr val="343A40"/>
                </a:solidFill>
                <a:latin typeface="Open Sans" panose="020B0606030504020204" pitchFamily="34" charset="0"/>
              </a:rPr>
              <a:t>.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D697526-4CEE-4EFB-A9F2-2C40DCCF7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1" y="2911244"/>
            <a:ext cx="4612106" cy="267799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60134C4-7B35-4183-9211-E35912AA5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894" y="2868611"/>
            <a:ext cx="4612106" cy="270608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F27C2AC-8AC2-4B88-9F3F-58D8CF61275B}"/>
              </a:ext>
            </a:extLst>
          </p:cNvPr>
          <p:cNvSpPr txBox="1"/>
          <p:nvPr/>
        </p:nvSpPr>
        <p:spPr>
          <a:xfrm>
            <a:off x="1631504" y="6488668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Bloomberg</a:t>
            </a:r>
          </a:p>
        </p:txBody>
      </p:sp>
    </p:spTree>
    <p:extLst>
      <p:ext uri="{BB962C8B-B14F-4D97-AF65-F5344CB8AC3E}">
        <p14:creationId xmlns:p14="http://schemas.microsoft.com/office/powerpoint/2010/main" val="15643827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0154"/>
          </a:xfrm>
        </p:spPr>
        <p:txBody>
          <a:bodyPr>
            <a:normAutofit/>
          </a:bodyPr>
          <a:lstStyle/>
          <a:p>
            <a:pPr algn="l"/>
            <a:r>
              <a:rPr lang="pt-BR" sz="3600" dirty="0"/>
              <a:t>Custos dos empregados</a:t>
            </a:r>
            <a:endParaRPr lang="en-US" sz="3600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919536" y="5735276"/>
            <a:ext cx="8229600" cy="64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14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5E8C49C-5E25-4F64-8247-57BC21AEFEF2}"/>
              </a:ext>
            </a:extLst>
          </p:cNvPr>
          <p:cNvSpPr txBox="1"/>
          <p:nvPr/>
        </p:nvSpPr>
        <p:spPr>
          <a:xfrm>
            <a:off x="1811026" y="1268761"/>
            <a:ext cx="8569949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Gastos com empregados: salários e remunerações, previdência social, pensão, despesas de compartilhamento de lucros e outro benefícios.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5985AF-EF2C-4E1F-B784-2BF374B53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789" y="2636912"/>
            <a:ext cx="5584420" cy="330431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03A7A6F-4FB1-45B2-84E8-E9C0653F27D0}"/>
              </a:ext>
            </a:extLst>
          </p:cNvPr>
          <p:cNvSpPr txBox="1"/>
          <p:nvPr/>
        </p:nvSpPr>
        <p:spPr>
          <a:xfrm>
            <a:off x="1631504" y="6488668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Bloomberg</a:t>
            </a:r>
          </a:p>
        </p:txBody>
      </p:sp>
    </p:spTree>
    <p:extLst>
      <p:ext uri="{BB962C8B-B14F-4D97-AF65-F5344CB8AC3E}">
        <p14:creationId xmlns:p14="http://schemas.microsoft.com/office/powerpoint/2010/main" val="7551068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0154"/>
          </a:xfrm>
        </p:spPr>
        <p:txBody>
          <a:bodyPr>
            <a:normAutofit/>
          </a:bodyPr>
          <a:lstStyle/>
          <a:p>
            <a:pPr algn="l"/>
            <a:r>
              <a:rPr lang="pt-BR" sz="3600" dirty="0"/>
              <a:t>Gasto médio com empregado em US$</a:t>
            </a:r>
            <a:endParaRPr lang="en-US" sz="3600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919536" y="5735276"/>
            <a:ext cx="8229600" cy="642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14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E678FD3-4E7C-4A06-8A09-FC29CA20D8D0}"/>
              </a:ext>
            </a:extLst>
          </p:cNvPr>
          <p:cNvSpPr txBox="1"/>
          <p:nvPr/>
        </p:nvSpPr>
        <p:spPr>
          <a:xfrm>
            <a:off x="2207568" y="6092288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Gasto médio com trabalhador da Petrobras em 2021 foi de </a:t>
            </a:r>
            <a:r>
              <a:rPr lang="pt-BR" b="1" dirty="0"/>
              <a:t>US$ 130,7 mil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F8349F9-AC1F-4BA1-A404-DDDDA68981BB}"/>
              </a:ext>
            </a:extLst>
          </p:cNvPr>
          <p:cNvSpPr txBox="1"/>
          <p:nvPr/>
        </p:nvSpPr>
        <p:spPr>
          <a:xfrm>
            <a:off x="1811026" y="1268761"/>
            <a:ext cx="8569949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Gastos com empregados: salários e remunerações, previdência social e complementar, pensão, despesas de divisão de lucros e outro benefícios.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8E43E21-E085-411E-B2BC-998A65CA8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2272104"/>
            <a:ext cx="6047756" cy="349331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18624E9-0C15-42BD-AE1C-478960068A58}"/>
              </a:ext>
            </a:extLst>
          </p:cNvPr>
          <p:cNvSpPr txBox="1"/>
          <p:nvPr/>
        </p:nvSpPr>
        <p:spPr>
          <a:xfrm>
            <a:off x="1631504" y="6488668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Bloomberg</a:t>
            </a:r>
          </a:p>
        </p:txBody>
      </p:sp>
    </p:spTree>
    <p:extLst>
      <p:ext uri="{BB962C8B-B14F-4D97-AF65-F5344CB8AC3E}">
        <p14:creationId xmlns:p14="http://schemas.microsoft.com/office/powerpoint/2010/main" val="42682859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3">
            <a:extLst>
              <a:ext uri="{FF2B5EF4-FFF2-40B4-BE49-F238E27FC236}">
                <a16:creationId xmlns:a16="http://schemas.microsoft.com/office/drawing/2014/main" id="{31B4BCA1-6EAC-4B54-B660-4A40EB1A920A}"/>
              </a:ext>
            </a:extLst>
          </p:cNvPr>
          <p:cNvSpPr txBox="1">
            <a:spLocks/>
          </p:cNvSpPr>
          <p:nvPr/>
        </p:nvSpPr>
        <p:spPr>
          <a:xfrm>
            <a:off x="554288" y="3582558"/>
            <a:ext cx="3508426" cy="642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cs typeface="Calibri"/>
              </a:rPr>
              <a:t>Desafios Futuros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3AC108F-5CA8-BB68-D39C-11AE288EC7AB}"/>
              </a:ext>
            </a:extLst>
          </p:cNvPr>
          <p:cNvSpPr txBox="1"/>
          <p:nvPr/>
        </p:nvSpPr>
        <p:spPr>
          <a:xfrm>
            <a:off x="7778495" y="906527"/>
            <a:ext cx="412987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700" b="1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pt-BR" sz="287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0711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Conector: Angulado 65">
            <a:extLst>
              <a:ext uri="{FF2B5EF4-FFF2-40B4-BE49-F238E27FC236}">
                <a16:creationId xmlns:a16="http://schemas.microsoft.com/office/drawing/2014/main" id="{3F5D5BF9-B0B3-4470-B5E8-B2A2FC9D6F5D}"/>
              </a:ext>
            </a:extLst>
          </p:cNvPr>
          <p:cNvCxnSpPr>
            <a:cxnSpLocks/>
          </p:cNvCxnSpPr>
          <p:nvPr/>
        </p:nvCxnSpPr>
        <p:spPr>
          <a:xfrm rot="10800000" flipV="1">
            <a:off x="8756524" y="2882168"/>
            <a:ext cx="912056" cy="894120"/>
          </a:xfrm>
          <a:prstGeom prst="bentConnector3">
            <a:avLst>
              <a:gd name="adj1" fmla="val 50000"/>
            </a:avLst>
          </a:prstGeom>
          <a:ln w="22225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: Angulado 66">
            <a:extLst>
              <a:ext uri="{FF2B5EF4-FFF2-40B4-BE49-F238E27FC236}">
                <a16:creationId xmlns:a16="http://schemas.microsoft.com/office/drawing/2014/main" id="{9A1320EA-1DF5-469B-856B-3F6E4C8BFEB1}"/>
              </a:ext>
            </a:extLst>
          </p:cNvPr>
          <p:cNvCxnSpPr>
            <a:cxnSpLocks/>
            <a:endCxn id="52" idx="3"/>
          </p:cNvCxnSpPr>
          <p:nvPr/>
        </p:nvCxnSpPr>
        <p:spPr>
          <a:xfrm rot="5400000">
            <a:off x="8854842" y="3536000"/>
            <a:ext cx="1028845" cy="1219087"/>
          </a:xfrm>
          <a:prstGeom prst="bentConnector2">
            <a:avLst/>
          </a:prstGeom>
          <a:ln w="22225">
            <a:solidFill>
              <a:srgbClr val="BF9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: Angulado 58">
            <a:extLst>
              <a:ext uri="{FF2B5EF4-FFF2-40B4-BE49-F238E27FC236}">
                <a16:creationId xmlns:a16="http://schemas.microsoft.com/office/drawing/2014/main" id="{B62B232D-429B-4FA4-864B-6A680FA9F61E}"/>
              </a:ext>
            </a:extLst>
          </p:cNvPr>
          <p:cNvCxnSpPr>
            <a:cxnSpLocks/>
            <a:endCxn id="41" idx="3"/>
          </p:cNvCxnSpPr>
          <p:nvPr/>
        </p:nvCxnSpPr>
        <p:spPr>
          <a:xfrm rot="16200000" flipV="1">
            <a:off x="8895166" y="1049574"/>
            <a:ext cx="943327" cy="1223956"/>
          </a:xfrm>
          <a:prstGeom prst="bentConnector2">
            <a:avLst/>
          </a:prstGeom>
          <a:ln w="22225">
            <a:solidFill>
              <a:srgbClr val="4472C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ipse 56">
            <a:extLst>
              <a:ext uri="{FF2B5EF4-FFF2-40B4-BE49-F238E27FC236}">
                <a16:creationId xmlns:a16="http://schemas.microsoft.com/office/drawing/2014/main" id="{FA004194-DD6D-4777-8E9F-E41C0B9DA0B1}"/>
              </a:ext>
            </a:extLst>
          </p:cNvPr>
          <p:cNvSpPr/>
          <p:nvPr/>
        </p:nvSpPr>
        <p:spPr>
          <a:xfrm>
            <a:off x="9659284" y="1816643"/>
            <a:ext cx="2118360" cy="2118360"/>
          </a:xfrm>
          <a:prstGeom prst="ellipse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E1FD8E04-11E2-4159-8C36-93FD249825C2}"/>
              </a:ext>
            </a:extLst>
          </p:cNvPr>
          <p:cNvGrpSpPr/>
          <p:nvPr/>
        </p:nvGrpSpPr>
        <p:grpSpPr>
          <a:xfrm>
            <a:off x="6623628" y="825351"/>
            <a:ext cx="2147441" cy="772471"/>
            <a:chOff x="6068429" y="2026652"/>
            <a:chExt cx="2147441" cy="772471"/>
          </a:xfrm>
        </p:grpSpPr>
        <p:sp>
          <p:nvSpPr>
            <p:cNvPr id="51" name="Retângulo: Cantos Arredondados 50">
              <a:extLst>
                <a:ext uri="{FF2B5EF4-FFF2-40B4-BE49-F238E27FC236}">
                  <a16:creationId xmlns:a16="http://schemas.microsoft.com/office/drawing/2014/main" id="{57366EE1-4411-46AC-A893-008A0EE42381}"/>
                </a:ext>
              </a:extLst>
            </p:cNvPr>
            <p:cNvSpPr/>
            <p:nvPr/>
          </p:nvSpPr>
          <p:spPr>
            <a:xfrm>
              <a:off x="6475307" y="2056445"/>
              <a:ext cx="1740563" cy="679077"/>
            </a:xfrm>
            <a:prstGeom prst="roundRect">
              <a:avLst/>
            </a:prstGeom>
            <a:solidFill>
              <a:srgbClr val="145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32A1FF42-7A2F-4BE9-B7A5-57BBB5025005}"/>
                </a:ext>
              </a:extLst>
            </p:cNvPr>
            <p:cNvSpPr/>
            <p:nvPr/>
          </p:nvSpPr>
          <p:spPr>
            <a:xfrm>
              <a:off x="6068429" y="2026652"/>
              <a:ext cx="772471" cy="772471"/>
            </a:xfrm>
            <a:prstGeom prst="ellipse">
              <a:avLst/>
            </a:prstGeom>
            <a:solidFill>
              <a:srgbClr val="145A98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id="{555D0B01-DB2F-4790-9BC1-C82FCC95D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36312" y="2070932"/>
              <a:ext cx="639338" cy="566568"/>
            </a:xfrm>
            <a:prstGeom prst="rect">
              <a:avLst/>
            </a:prstGeom>
          </p:spPr>
        </p:pic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F44B20C0-8BBC-4C56-9826-BC3A6E2E8F1A}"/>
              </a:ext>
            </a:extLst>
          </p:cNvPr>
          <p:cNvGrpSpPr/>
          <p:nvPr/>
        </p:nvGrpSpPr>
        <p:grpSpPr>
          <a:xfrm>
            <a:off x="6612279" y="4307357"/>
            <a:ext cx="2147441" cy="772471"/>
            <a:chOff x="6068429" y="3094091"/>
            <a:chExt cx="2147441" cy="772471"/>
          </a:xfrm>
        </p:grpSpPr>
        <p:sp>
          <p:nvSpPr>
            <p:cNvPr id="52" name="Retângulo: Cantos Arredondados 51">
              <a:extLst>
                <a:ext uri="{FF2B5EF4-FFF2-40B4-BE49-F238E27FC236}">
                  <a16:creationId xmlns:a16="http://schemas.microsoft.com/office/drawing/2014/main" id="{37A34541-3685-48F9-A184-42161E413705}"/>
                </a:ext>
              </a:extLst>
            </p:cNvPr>
            <p:cNvSpPr/>
            <p:nvPr/>
          </p:nvSpPr>
          <p:spPr>
            <a:xfrm>
              <a:off x="6475307" y="3107161"/>
              <a:ext cx="1740563" cy="679077"/>
            </a:xfrm>
            <a:prstGeom prst="round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Elipse 48">
              <a:extLst>
                <a:ext uri="{FF2B5EF4-FFF2-40B4-BE49-F238E27FC236}">
                  <a16:creationId xmlns:a16="http://schemas.microsoft.com/office/drawing/2014/main" id="{A9C839D2-DC3F-4D51-B678-6CF7C268A71F}"/>
                </a:ext>
              </a:extLst>
            </p:cNvPr>
            <p:cNvSpPr/>
            <p:nvPr/>
          </p:nvSpPr>
          <p:spPr>
            <a:xfrm>
              <a:off x="6068429" y="3094091"/>
              <a:ext cx="772471" cy="772471"/>
            </a:xfrm>
            <a:prstGeom prst="ellipse">
              <a:avLst/>
            </a:prstGeom>
            <a:solidFill>
              <a:srgbClr val="BF9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7" name="Gráfico 46">
              <a:extLst>
                <a:ext uri="{FF2B5EF4-FFF2-40B4-BE49-F238E27FC236}">
                  <a16:creationId xmlns:a16="http://schemas.microsoft.com/office/drawing/2014/main" id="{F844B85B-4440-4BE6-BB3F-A08B72DD8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36312" y="3213961"/>
              <a:ext cx="639338" cy="457413"/>
            </a:xfrm>
            <a:prstGeom prst="rect">
              <a:avLst/>
            </a:prstGeom>
          </p:spPr>
        </p:pic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B50342AF-B42A-47E3-8F0C-89713C1EAFF4}"/>
              </a:ext>
            </a:extLst>
          </p:cNvPr>
          <p:cNvGrpSpPr/>
          <p:nvPr/>
        </p:nvGrpSpPr>
        <p:grpSpPr>
          <a:xfrm>
            <a:off x="6609215" y="3380785"/>
            <a:ext cx="2147441" cy="772471"/>
            <a:chOff x="6068429" y="4156726"/>
            <a:chExt cx="2147441" cy="772471"/>
          </a:xfrm>
        </p:grpSpPr>
        <p:sp>
          <p:nvSpPr>
            <p:cNvPr id="53" name="Retângulo: Cantos Arredondados 52">
              <a:extLst>
                <a:ext uri="{FF2B5EF4-FFF2-40B4-BE49-F238E27FC236}">
                  <a16:creationId xmlns:a16="http://schemas.microsoft.com/office/drawing/2014/main" id="{A58B525A-B3E1-479B-B9AF-64CA9E473F2A}"/>
                </a:ext>
              </a:extLst>
            </p:cNvPr>
            <p:cNvSpPr/>
            <p:nvPr/>
          </p:nvSpPr>
          <p:spPr>
            <a:xfrm>
              <a:off x="6475307" y="4217728"/>
              <a:ext cx="1740563" cy="679077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DC6BD41F-6071-42D2-8500-A90CEA5FB4E8}"/>
                </a:ext>
              </a:extLst>
            </p:cNvPr>
            <p:cNvSpPr/>
            <p:nvPr/>
          </p:nvSpPr>
          <p:spPr>
            <a:xfrm>
              <a:off x="6068429" y="4156726"/>
              <a:ext cx="772471" cy="772471"/>
            </a:xfrm>
            <a:prstGeom prst="ellipse">
              <a:avLst/>
            </a:prstGeom>
            <a:solidFill>
              <a:srgbClr val="7030A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5" name="Gráfico 44">
              <a:extLst>
                <a:ext uri="{FF2B5EF4-FFF2-40B4-BE49-F238E27FC236}">
                  <a16:creationId xmlns:a16="http://schemas.microsoft.com/office/drawing/2014/main" id="{6367443B-6BF7-477C-83B7-CE8D2F768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36312" y="4353211"/>
              <a:ext cx="639338" cy="332664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0C0B36C-375A-4AC7-87B2-8531371CCC7B}"/>
              </a:ext>
            </a:extLst>
          </p:cNvPr>
          <p:cNvGrpSpPr/>
          <p:nvPr/>
        </p:nvGrpSpPr>
        <p:grpSpPr>
          <a:xfrm>
            <a:off x="783742" y="1216114"/>
            <a:ext cx="5719651" cy="4830013"/>
            <a:chOff x="66442" y="1308100"/>
            <a:chExt cx="5719651" cy="4830013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CA7003E3-9EC3-48D8-B5BA-565859E39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6442" y="1308100"/>
              <a:ext cx="3691229" cy="4830013"/>
            </a:xfrm>
            <a:prstGeom prst="rect">
              <a:avLst/>
            </a:prstGeom>
          </p:spPr>
        </p:pic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3DEA53A2-471C-469D-9B7A-E7C2453E2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59395" y="4089399"/>
              <a:ext cx="1565682" cy="2048713"/>
            </a:xfrm>
            <a:prstGeom prst="rect">
              <a:avLst/>
            </a:prstGeom>
          </p:spPr>
        </p:pic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79979B3B-7C3A-4EFF-8502-938531AB0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06593" y="5118127"/>
              <a:ext cx="779500" cy="1019985"/>
            </a:xfrm>
            <a:prstGeom prst="rect">
              <a:avLst/>
            </a:prstGeom>
          </p:spPr>
        </p:pic>
      </p:grpSp>
      <p:sp>
        <p:nvSpPr>
          <p:cNvPr id="13" name="Google Shape;484;p36">
            <a:extLst>
              <a:ext uri="{FF2B5EF4-FFF2-40B4-BE49-F238E27FC236}">
                <a16:creationId xmlns:a16="http://schemas.microsoft.com/office/drawing/2014/main" id="{E13539E9-D218-4FE2-B2FA-FF8D36771182}"/>
              </a:ext>
            </a:extLst>
          </p:cNvPr>
          <p:cNvSpPr txBox="1"/>
          <p:nvPr/>
        </p:nvSpPr>
        <p:spPr>
          <a:xfrm>
            <a:off x="398923" y="138234"/>
            <a:ext cx="9857885" cy="107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r>
              <a:rPr lang="pt-BR" dirty="0"/>
              <a:t>PILARES DA POLÍTICA ENERGÉTICA E MINERAL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CEA58145-2681-458E-9308-0562A8B79E2B}"/>
              </a:ext>
            </a:extLst>
          </p:cNvPr>
          <p:cNvGrpSpPr/>
          <p:nvPr/>
        </p:nvGrpSpPr>
        <p:grpSpPr>
          <a:xfrm>
            <a:off x="823268" y="1037657"/>
            <a:ext cx="1574693" cy="1726623"/>
            <a:chOff x="105968" y="1129643"/>
            <a:chExt cx="1574693" cy="1726623"/>
          </a:xfrm>
        </p:grpSpPr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B7A43634-FC04-4378-920C-C64725153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07528" y="1129643"/>
              <a:ext cx="1171575" cy="1143000"/>
            </a:xfrm>
            <a:prstGeom prst="rect">
              <a:avLst/>
            </a:prstGeom>
          </p:spPr>
        </p:pic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075AE942-D774-493D-8519-E4DB19FF2E04}"/>
                </a:ext>
              </a:extLst>
            </p:cNvPr>
            <p:cNvSpPr/>
            <p:nvPr/>
          </p:nvSpPr>
          <p:spPr>
            <a:xfrm>
              <a:off x="105968" y="2265010"/>
              <a:ext cx="1574693" cy="591256"/>
            </a:xfrm>
            <a:prstGeom prst="roundRect">
              <a:avLst/>
            </a:prstGeom>
            <a:solidFill>
              <a:srgbClr val="51A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A8125FF-AD19-4954-B8BA-AC26C7845EE0}"/>
              </a:ext>
            </a:extLst>
          </p:cNvPr>
          <p:cNvSpPr txBox="1"/>
          <p:nvPr/>
        </p:nvSpPr>
        <p:spPr>
          <a:xfrm>
            <a:off x="823268" y="2288691"/>
            <a:ext cx="15746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1800" b="1" dirty="0">
                <a:solidFill>
                  <a:schemeClr val="bg1"/>
                </a:solidFill>
              </a:rPr>
              <a:t>GOVERNANÇA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0DC04E26-94F5-4192-A86E-2FB2077BC4F5}"/>
              </a:ext>
            </a:extLst>
          </p:cNvPr>
          <p:cNvGrpSpPr/>
          <p:nvPr/>
        </p:nvGrpSpPr>
        <p:grpSpPr>
          <a:xfrm>
            <a:off x="1868382" y="2750009"/>
            <a:ext cx="2509565" cy="1563539"/>
            <a:chOff x="1151082" y="2482424"/>
            <a:chExt cx="2509565" cy="1563539"/>
          </a:xfrm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5B81F418-AB2C-45E7-A590-1FF07899DA07}"/>
                </a:ext>
              </a:extLst>
            </p:cNvPr>
            <p:cNvSpPr/>
            <p:nvPr/>
          </p:nvSpPr>
          <p:spPr>
            <a:xfrm>
              <a:off x="1151082" y="3454707"/>
              <a:ext cx="2509565" cy="591256"/>
            </a:xfrm>
            <a:prstGeom prst="round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8" name="Gráfico 27">
              <a:extLst>
                <a:ext uri="{FF2B5EF4-FFF2-40B4-BE49-F238E27FC236}">
                  <a16:creationId xmlns:a16="http://schemas.microsoft.com/office/drawing/2014/main" id="{AA517B56-FCAC-4CC5-8744-9CA138075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12207" y="2482424"/>
              <a:ext cx="1171575" cy="981075"/>
            </a:xfrm>
            <a:prstGeom prst="rect">
              <a:avLst/>
            </a:prstGeom>
          </p:spPr>
        </p:pic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A9F74A76-F646-4DAE-BBB5-6707670BAA51}"/>
              </a:ext>
            </a:extLst>
          </p:cNvPr>
          <p:cNvGrpSpPr/>
          <p:nvPr/>
        </p:nvGrpSpPr>
        <p:grpSpPr>
          <a:xfrm>
            <a:off x="4174957" y="4427557"/>
            <a:ext cx="1901972" cy="1188423"/>
            <a:chOff x="3457657" y="4363428"/>
            <a:chExt cx="1901972" cy="1188423"/>
          </a:xfrm>
        </p:grpSpPr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F5A1D0DC-EEE8-4F12-B271-191572588288}"/>
                </a:ext>
              </a:extLst>
            </p:cNvPr>
            <p:cNvSpPr/>
            <p:nvPr/>
          </p:nvSpPr>
          <p:spPr>
            <a:xfrm>
              <a:off x="3457657" y="4960595"/>
              <a:ext cx="1901972" cy="591256"/>
            </a:xfrm>
            <a:prstGeom prst="roundRect">
              <a:avLst/>
            </a:prstGeom>
            <a:solidFill>
              <a:srgbClr val="145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0" name="Gráfico 29">
              <a:extLst>
                <a:ext uri="{FF2B5EF4-FFF2-40B4-BE49-F238E27FC236}">
                  <a16:creationId xmlns:a16="http://schemas.microsoft.com/office/drawing/2014/main" id="{89303B45-CA72-4827-AAA8-0B0F23B1B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822854" y="4363428"/>
              <a:ext cx="1171575" cy="619125"/>
            </a:xfrm>
            <a:prstGeom prst="rect">
              <a:avLst/>
            </a:prstGeom>
          </p:spPr>
        </p:pic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D96A14A-5B15-48A2-B84B-358860263A8E}"/>
              </a:ext>
            </a:extLst>
          </p:cNvPr>
          <p:cNvSpPr txBox="1"/>
          <p:nvPr/>
        </p:nvSpPr>
        <p:spPr>
          <a:xfrm>
            <a:off x="4211670" y="5135686"/>
            <a:ext cx="1901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1800" b="1" dirty="0">
                <a:solidFill>
                  <a:schemeClr val="bg1"/>
                </a:solidFill>
              </a:rPr>
              <a:t>PREVISIBILIDADE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8BD8CF2-D695-4DE2-9EAF-5251A1F954B9}"/>
              </a:ext>
            </a:extLst>
          </p:cNvPr>
          <p:cNvSpPr txBox="1"/>
          <p:nvPr/>
        </p:nvSpPr>
        <p:spPr>
          <a:xfrm>
            <a:off x="1715054" y="3714552"/>
            <a:ext cx="2816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chemeClr val="bg1"/>
                </a:solidFill>
              </a:rPr>
              <a:t>ESTABILIDADE REGULATÓRIA E JURÍDICA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B182F10A-44ED-440A-BECF-BCBDDED5079E}"/>
              </a:ext>
            </a:extLst>
          </p:cNvPr>
          <p:cNvSpPr txBox="1"/>
          <p:nvPr/>
        </p:nvSpPr>
        <p:spPr>
          <a:xfrm>
            <a:off x="9799126" y="2901905"/>
            <a:ext cx="1858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chemeClr val="bg1"/>
                </a:solidFill>
              </a:rPr>
              <a:t>DIÁLOGO TRANSPARENTE</a:t>
            </a:r>
          </a:p>
        </p:txBody>
      </p:sp>
      <p:pic>
        <p:nvPicPr>
          <p:cNvPr id="38" name="Gráfico 37">
            <a:extLst>
              <a:ext uri="{FF2B5EF4-FFF2-40B4-BE49-F238E27FC236}">
                <a16:creationId xmlns:a16="http://schemas.microsoft.com/office/drawing/2014/main" id="{29B87FD2-1021-46E6-A4DE-0747243D80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219278" y="2047267"/>
            <a:ext cx="1013622" cy="848806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A248C49D-1DCA-4BB0-B109-0C6ADD79094C}"/>
              </a:ext>
            </a:extLst>
          </p:cNvPr>
          <p:cNvSpPr txBox="1"/>
          <p:nvPr/>
        </p:nvSpPr>
        <p:spPr>
          <a:xfrm>
            <a:off x="7414422" y="1005222"/>
            <a:ext cx="1340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</a:rPr>
              <a:t>EXECUTIVO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C36CCFA4-F121-48B2-BA0A-D66D51C19752}"/>
              </a:ext>
            </a:extLst>
          </p:cNvPr>
          <p:cNvSpPr txBox="1"/>
          <p:nvPr/>
        </p:nvSpPr>
        <p:spPr>
          <a:xfrm>
            <a:off x="7412862" y="4488013"/>
            <a:ext cx="1340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</a:rPr>
              <a:t>MERCADO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C1DB34FB-4531-4679-BC0B-481702CFBF7E}"/>
              </a:ext>
            </a:extLst>
          </p:cNvPr>
          <p:cNvSpPr txBox="1"/>
          <p:nvPr/>
        </p:nvSpPr>
        <p:spPr>
          <a:xfrm>
            <a:off x="7429191" y="3578942"/>
            <a:ext cx="1475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SOCIEDADE</a:t>
            </a:r>
            <a:endParaRPr lang="pt-BR" sz="1800" b="1" dirty="0">
              <a:solidFill>
                <a:schemeClr val="bg1"/>
              </a:solidFill>
            </a:endParaRPr>
          </a:p>
        </p:txBody>
      </p:sp>
      <p:grpSp>
        <p:nvGrpSpPr>
          <p:cNvPr id="69" name="Grupo 68"/>
          <p:cNvGrpSpPr/>
          <p:nvPr/>
        </p:nvGrpSpPr>
        <p:grpSpPr>
          <a:xfrm>
            <a:off x="6631294" y="1653282"/>
            <a:ext cx="2156551" cy="772471"/>
            <a:chOff x="5485654" y="1567662"/>
            <a:chExt cx="2156551" cy="772471"/>
          </a:xfrm>
        </p:grpSpPr>
        <p:grpSp>
          <p:nvGrpSpPr>
            <p:cNvPr id="71" name="Agrupar 53">
              <a:extLst>
                <a:ext uri="{FF2B5EF4-FFF2-40B4-BE49-F238E27FC236}">
                  <a16:creationId xmlns:a16="http://schemas.microsoft.com/office/drawing/2014/main" id="{B50342AF-B42A-47E3-8F0C-89713C1EAFF4}"/>
                </a:ext>
              </a:extLst>
            </p:cNvPr>
            <p:cNvGrpSpPr/>
            <p:nvPr/>
          </p:nvGrpSpPr>
          <p:grpSpPr>
            <a:xfrm>
              <a:off x="5485654" y="1567662"/>
              <a:ext cx="2147441" cy="772471"/>
              <a:chOff x="6068429" y="4156726"/>
              <a:chExt cx="2147441" cy="772471"/>
            </a:xfrm>
          </p:grpSpPr>
          <p:sp>
            <p:nvSpPr>
              <p:cNvPr id="72" name="Retângulo: Cantos Arredondados 52">
                <a:extLst>
                  <a:ext uri="{FF2B5EF4-FFF2-40B4-BE49-F238E27FC236}">
                    <a16:creationId xmlns:a16="http://schemas.microsoft.com/office/drawing/2014/main" id="{A58B525A-B3E1-479B-B9AF-64CA9E473F2A}"/>
                  </a:ext>
                </a:extLst>
              </p:cNvPr>
              <p:cNvSpPr/>
              <p:nvPr/>
            </p:nvSpPr>
            <p:spPr>
              <a:xfrm>
                <a:off x="6475307" y="4217728"/>
                <a:ext cx="1740563" cy="679077"/>
              </a:xfrm>
              <a:prstGeom prst="roundRect">
                <a:avLst/>
              </a:prstGeom>
              <a:solidFill>
                <a:srgbClr val="51A6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" name="Elipse 72">
                <a:extLst>
                  <a:ext uri="{FF2B5EF4-FFF2-40B4-BE49-F238E27FC236}">
                    <a16:creationId xmlns:a16="http://schemas.microsoft.com/office/drawing/2014/main" id="{DC6BD41F-6071-42D2-8500-A90CEA5FB4E8}"/>
                  </a:ext>
                </a:extLst>
              </p:cNvPr>
              <p:cNvSpPr/>
              <p:nvPr/>
            </p:nvSpPr>
            <p:spPr>
              <a:xfrm>
                <a:off x="6068429" y="4156726"/>
                <a:ext cx="772471" cy="772471"/>
              </a:xfrm>
              <a:prstGeom prst="ellipse">
                <a:avLst/>
              </a:prstGeom>
              <a:solidFill>
                <a:srgbClr val="51A66B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026" name="Picture 2" descr="Logo Congresso Nacional"/>
            <p:cNvPicPr>
              <a:picLocks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12563" y="1597612"/>
              <a:ext cx="720000" cy="720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CaixaDeTexto 75">
              <a:extLst>
                <a:ext uri="{FF2B5EF4-FFF2-40B4-BE49-F238E27FC236}">
                  <a16:creationId xmlns:a16="http://schemas.microsoft.com/office/drawing/2014/main" id="{A248C49D-1DCA-4BB0-B109-0C6ADD79094C}"/>
                </a:ext>
              </a:extLst>
            </p:cNvPr>
            <p:cNvSpPr txBox="1"/>
            <p:nvPr/>
          </p:nvSpPr>
          <p:spPr>
            <a:xfrm>
              <a:off x="6227249" y="1789324"/>
              <a:ext cx="14149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LEGISLATIVO</a:t>
              </a:r>
              <a:endParaRPr lang="pt-BR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Agrupar 53">
            <a:extLst>
              <a:ext uri="{FF2B5EF4-FFF2-40B4-BE49-F238E27FC236}">
                <a16:creationId xmlns:a16="http://schemas.microsoft.com/office/drawing/2014/main" id="{B50342AF-B42A-47E3-8F0C-89713C1EAFF4}"/>
              </a:ext>
            </a:extLst>
          </p:cNvPr>
          <p:cNvGrpSpPr/>
          <p:nvPr/>
        </p:nvGrpSpPr>
        <p:grpSpPr>
          <a:xfrm>
            <a:off x="6620678" y="2476381"/>
            <a:ext cx="2147441" cy="772471"/>
            <a:chOff x="6068429" y="4156726"/>
            <a:chExt cx="2147441" cy="772471"/>
          </a:xfrm>
          <a:solidFill>
            <a:srgbClr val="FF3300"/>
          </a:solidFill>
        </p:grpSpPr>
        <p:sp>
          <p:nvSpPr>
            <p:cNvPr id="78" name="Retângulo: Cantos Arredondados 52">
              <a:extLst>
                <a:ext uri="{FF2B5EF4-FFF2-40B4-BE49-F238E27FC236}">
                  <a16:creationId xmlns:a16="http://schemas.microsoft.com/office/drawing/2014/main" id="{A58B525A-B3E1-479B-B9AF-64CA9E473F2A}"/>
                </a:ext>
              </a:extLst>
            </p:cNvPr>
            <p:cNvSpPr/>
            <p:nvPr/>
          </p:nvSpPr>
          <p:spPr>
            <a:xfrm>
              <a:off x="6475307" y="4217728"/>
              <a:ext cx="1740563" cy="679077"/>
            </a:xfrm>
            <a:prstGeom prst="roundRect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9" name="Elipse 78">
              <a:extLst>
                <a:ext uri="{FF2B5EF4-FFF2-40B4-BE49-F238E27FC236}">
                  <a16:creationId xmlns:a16="http://schemas.microsoft.com/office/drawing/2014/main" id="{DC6BD41F-6071-42D2-8500-A90CEA5FB4E8}"/>
                </a:ext>
              </a:extLst>
            </p:cNvPr>
            <p:cNvSpPr/>
            <p:nvPr/>
          </p:nvSpPr>
          <p:spPr>
            <a:xfrm>
              <a:off x="6068429" y="4156726"/>
              <a:ext cx="772471" cy="772471"/>
            </a:xfrm>
            <a:prstGeom prst="ellipse">
              <a:avLst/>
            </a:prstGeom>
            <a:solidFill>
              <a:srgbClr val="C55A1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A248C49D-1DCA-4BB0-B109-0C6ADD79094C}"/>
              </a:ext>
            </a:extLst>
          </p:cNvPr>
          <p:cNvSpPr txBox="1"/>
          <p:nvPr/>
        </p:nvSpPr>
        <p:spPr>
          <a:xfrm>
            <a:off x="7408460" y="2699575"/>
            <a:ext cx="1290295" cy="397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b="1" dirty="0"/>
              <a:t>JUDICIÁRIO</a:t>
            </a:r>
          </a:p>
        </p:txBody>
      </p:sp>
      <p:cxnSp>
        <p:nvCxnSpPr>
          <p:cNvPr id="91" name="Conector: Angulado 65">
            <a:extLst>
              <a:ext uri="{FF2B5EF4-FFF2-40B4-BE49-F238E27FC236}">
                <a16:creationId xmlns:a16="http://schemas.microsoft.com/office/drawing/2014/main" id="{3F5D5BF9-B0B3-4470-B5E8-B2A2FC9D6F5D}"/>
              </a:ext>
            </a:extLst>
          </p:cNvPr>
          <p:cNvCxnSpPr>
            <a:cxnSpLocks/>
          </p:cNvCxnSpPr>
          <p:nvPr/>
        </p:nvCxnSpPr>
        <p:spPr>
          <a:xfrm rot="10800000">
            <a:off x="8747414" y="2068986"/>
            <a:ext cx="921166" cy="813183"/>
          </a:xfrm>
          <a:prstGeom prst="bentConnector3">
            <a:avLst>
              <a:gd name="adj1" fmla="val 50000"/>
            </a:avLst>
          </a:prstGeom>
          <a:ln w="22225">
            <a:solidFill>
              <a:srgbClr val="51A66B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: Angulado 65">
            <a:extLst>
              <a:ext uri="{FF2B5EF4-FFF2-40B4-BE49-F238E27FC236}">
                <a16:creationId xmlns:a16="http://schemas.microsoft.com/office/drawing/2014/main" id="{3F5D5BF9-B0B3-4470-B5E8-B2A2FC9D6F5D}"/>
              </a:ext>
            </a:extLst>
          </p:cNvPr>
          <p:cNvCxnSpPr>
            <a:cxnSpLocks/>
            <a:endCxn id="78" idx="3"/>
          </p:cNvCxnSpPr>
          <p:nvPr/>
        </p:nvCxnSpPr>
        <p:spPr>
          <a:xfrm flipH="1" flipV="1">
            <a:off x="8768119" y="2876922"/>
            <a:ext cx="900461" cy="5246"/>
          </a:xfrm>
          <a:prstGeom prst="straightConnector1">
            <a:avLst/>
          </a:prstGeom>
          <a:ln w="22225">
            <a:solidFill>
              <a:schemeClr val="accent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Ícone DO Martelo DO Símbolo DE Martelo DE Juiz Em Ilustração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46336"/>
              </a:clrFrom>
              <a:clrTo>
                <a:srgbClr val="F4633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8203" y="2448714"/>
            <a:ext cx="713219" cy="7366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522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484;p36">
            <a:extLst>
              <a:ext uri="{FF2B5EF4-FFF2-40B4-BE49-F238E27FC236}">
                <a16:creationId xmlns:a16="http://schemas.microsoft.com/office/drawing/2014/main" id="{E13539E9-D218-4FE2-B2FA-FF8D36771182}"/>
              </a:ext>
            </a:extLst>
          </p:cNvPr>
          <p:cNvSpPr txBox="1"/>
          <p:nvPr/>
        </p:nvSpPr>
        <p:spPr>
          <a:xfrm>
            <a:off x="338498" y="-24827"/>
            <a:ext cx="9857885" cy="107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r>
              <a:rPr lang="pt-BR" dirty="0"/>
              <a:t>PARCERIA COM O LEGISLATIVO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C559D5A-4D47-8C53-85BF-EC5624D50409}"/>
              </a:ext>
            </a:extLst>
          </p:cNvPr>
          <p:cNvSpPr txBox="1"/>
          <p:nvPr/>
        </p:nvSpPr>
        <p:spPr>
          <a:xfrm>
            <a:off x="7383913" y="2377407"/>
            <a:ext cx="4326318" cy="1134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1600" b="1" dirty="0">
                <a:cs typeface="Times New Roman" panose="02020603050405020304" pitchFamily="18" charset="0"/>
              </a:rPr>
              <a:t>PL 1583/2022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cs typeface="Times New Roman" panose="02020603050405020304" pitchFamily="18" charset="0"/>
              </a:rPr>
              <a:t>Autoriza a União a ceder, de forma integral, o direito à sua parcela do excedente em óleo na área do pré-sal ou em áreas estratégicas.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B866538-1E8F-B4F4-34E9-7FA4FC35AFBF}"/>
              </a:ext>
            </a:extLst>
          </p:cNvPr>
          <p:cNvSpPr txBox="1"/>
          <p:nvPr/>
        </p:nvSpPr>
        <p:spPr>
          <a:xfrm>
            <a:off x="412073" y="740158"/>
            <a:ext cx="2760980" cy="87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MP 1085/2021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Sistema Eletrônico dos Registros Públicos - SERP</a:t>
            </a:r>
            <a:endParaRPr lang="pt-B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9D51665-D594-70ED-0D78-2DF36ACF81BE}"/>
              </a:ext>
            </a:extLst>
          </p:cNvPr>
          <p:cNvSpPr txBox="1"/>
          <p:nvPr/>
        </p:nvSpPr>
        <p:spPr>
          <a:xfrm>
            <a:off x="93992" y="1676748"/>
            <a:ext cx="3397142" cy="2715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MP 1103/2022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pt-BR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missão de Letra de Risco de Seguro por meio de Sociedade Seguradora de Propósito Específico, regras gerais aplicáveis à securitização de direitos creditórios e à emissão de Certificados de Recebíveis, flexibilização do requisito de instituição financeira para a prestação do serviço de escrituração e de custódia de valores mobiliários</a:t>
            </a:r>
            <a:endParaRPr lang="pt-B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9AFBB6-B014-EDD4-54A4-6CF013E7E633}"/>
              </a:ext>
            </a:extLst>
          </p:cNvPr>
          <p:cNvSpPr txBox="1"/>
          <p:nvPr/>
        </p:nvSpPr>
        <p:spPr>
          <a:xfrm>
            <a:off x="-471846" y="4373851"/>
            <a:ext cx="45288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MP 1104/2022 </a:t>
            </a:r>
          </a:p>
          <a:p>
            <a:pPr algn="ctr">
              <a:spcAft>
                <a:spcPts val="75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Fundo Garantidor Solidário (FGS)</a:t>
            </a:r>
            <a:endParaRPr lang="pt-BR" sz="16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9D4C5C0-EF02-C730-77B4-2339CB177560}"/>
              </a:ext>
            </a:extLst>
          </p:cNvPr>
          <p:cNvSpPr txBox="1"/>
          <p:nvPr/>
        </p:nvSpPr>
        <p:spPr>
          <a:xfrm>
            <a:off x="217763" y="5072335"/>
            <a:ext cx="3149600" cy="1134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MP 1112/2022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PROGRAMA RENOVAR- Aumento da Produtividade da Frota Rodoviária no País</a:t>
            </a:r>
            <a:endParaRPr lang="pt-B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BF48113-FBE1-DC47-8381-C5FBB93F6663}"/>
              </a:ext>
            </a:extLst>
          </p:cNvPr>
          <p:cNvSpPr txBox="1"/>
          <p:nvPr/>
        </p:nvSpPr>
        <p:spPr>
          <a:xfrm>
            <a:off x="3975491" y="740158"/>
            <a:ext cx="3010588" cy="1397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1600" b="1" dirty="0">
                <a:cs typeface="Times New Roman" panose="02020603050405020304" pitchFamily="18" charset="0"/>
              </a:rPr>
              <a:t>PL 1280/2022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cs typeface="Times New Roman" panose="02020603050405020304" pitchFamily="18" charset="0"/>
              </a:rPr>
              <a:t>Créditos tributários de PIS/ COFINS (tarifas) - devolução de valores de tributos recolhidos a maior pelas prestadoras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87BBCA2-AA22-E7A3-D3D5-1D46539BA434}"/>
              </a:ext>
            </a:extLst>
          </p:cNvPr>
          <p:cNvSpPr txBox="1"/>
          <p:nvPr/>
        </p:nvSpPr>
        <p:spPr>
          <a:xfrm>
            <a:off x="4099025" y="2281845"/>
            <a:ext cx="2763520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1600" b="1" dirty="0">
                <a:cs typeface="Times New Roman" panose="02020603050405020304" pitchFamily="18" charset="0"/>
              </a:rPr>
              <a:t>PLP 18/2022 </a:t>
            </a:r>
          </a:p>
          <a:p>
            <a:pPr algn="ctr">
              <a:lnSpc>
                <a:spcPct val="107000"/>
              </a:lnSpc>
            </a:pPr>
            <a:r>
              <a:rPr lang="pt-BR" sz="1600" dirty="0">
                <a:cs typeface="Times New Roman" panose="02020603050405020304" pitchFamily="18" charset="0"/>
              </a:rPr>
              <a:t>Limite de 17% para ICMS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A29511C-4787-1EA1-6D50-2AC4A5109D5B}"/>
              </a:ext>
            </a:extLst>
          </p:cNvPr>
          <p:cNvSpPr txBox="1"/>
          <p:nvPr/>
        </p:nvSpPr>
        <p:spPr>
          <a:xfrm>
            <a:off x="4082688" y="3033124"/>
            <a:ext cx="2796195" cy="87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1600" b="1" dirty="0">
                <a:cs typeface="Times New Roman" panose="02020603050405020304" pitchFamily="18" charset="0"/>
              </a:rPr>
              <a:t>PEC 16/2022</a:t>
            </a:r>
          </a:p>
          <a:p>
            <a:pPr algn="ctr">
              <a:lnSpc>
                <a:spcPct val="107000"/>
              </a:lnSpc>
            </a:pPr>
            <a:r>
              <a:rPr lang="pt-BR" sz="1600" dirty="0">
                <a:cs typeface="Times New Roman" panose="02020603050405020304" pitchFamily="18" charset="0"/>
              </a:rPr>
              <a:t>Auxílio Estados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cs typeface="Times New Roman" panose="02020603050405020304" pitchFamily="18" charset="0"/>
              </a:rPr>
              <a:t>compensa perdas ICMS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45D8DD5-6E56-FB9F-D3B1-3CFAF54DE602}"/>
              </a:ext>
            </a:extLst>
          </p:cNvPr>
          <p:cNvSpPr txBox="1"/>
          <p:nvPr/>
        </p:nvSpPr>
        <p:spPr>
          <a:xfrm>
            <a:off x="7513285" y="3591236"/>
            <a:ext cx="4067575" cy="2420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1600" b="1" dirty="0">
                <a:cs typeface="Times New Roman" panose="02020603050405020304" pitchFamily="18" charset="0"/>
              </a:rPr>
              <a:t>PL 4188/2021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cs typeface="Times New Roman" panose="02020603050405020304" pitchFamily="18" charset="0"/>
              </a:rPr>
              <a:t>Serviço de gestão especializada de garantias, o aprimoramento das regras de garantias, o resgate antecipado de Letra Financeira, a transferência de valores das contas únicas e específicas do Fundo de Manutenção e Desenvolvimento da Educação Básica e de Valorização dos Profissionais da Educação, a exclusão do monopólio da CEF em relação aos penhores civis, a alteração da composição do Conselho Nacional de Seguros Privados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F3EA921-1FBB-3DE7-EE64-CEFDD9AD7713}"/>
              </a:ext>
            </a:extLst>
          </p:cNvPr>
          <p:cNvSpPr txBox="1"/>
          <p:nvPr/>
        </p:nvSpPr>
        <p:spPr>
          <a:xfrm>
            <a:off x="3975921" y="4047872"/>
            <a:ext cx="3009728" cy="87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1600" b="1" dirty="0">
                <a:cs typeface="Times New Roman" panose="02020603050405020304" pitchFamily="18" charset="0"/>
              </a:rPr>
              <a:t>PL  62/2015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cs typeface="Times New Roman" panose="02020603050405020304" pitchFamily="18" charset="0"/>
              </a:rPr>
              <a:t>Não incidência de ICMS nas bandeiras tarifárias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5A47A95-88EA-F51C-8048-62AF67EB7C16}"/>
              </a:ext>
            </a:extLst>
          </p:cNvPr>
          <p:cNvSpPr txBox="1"/>
          <p:nvPr/>
        </p:nvSpPr>
        <p:spPr>
          <a:xfrm>
            <a:off x="4086153" y="5062621"/>
            <a:ext cx="2789265" cy="87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16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t-BR" sz="1600" b="1" dirty="0">
                <a:cs typeface="Times New Roman" panose="02020603050405020304" pitchFamily="18" charset="0"/>
              </a:rPr>
              <a:t>PL 6083/2016</a:t>
            </a:r>
          </a:p>
          <a:p>
            <a:pPr algn="ctr">
              <a:lnSpc>
                <a:spcPct val="107000"/>
              </a:lnSpc>
            </a:pPr>
            <a:r>
              <a:rPr lang="pt-BR" sz="1600" dirty="0">
                <a:cs typeface="Times New Roman" panose="02020603050405020304" pitchFamily="18" charset="0"/>
              </a:rPr>
              <a:t>Altera o regime de exploração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cs typeface="Times New Roman" panose="02020603050405020304" pitchFamily="18" charset="0"/>
              </a:rPr>
              <a:t>nas áreas do pré-sal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7CB8356-B82D-0C1B-1CC9-E4F465CCF86E}"/>
              </a:ext>
            </a:extLst>
          </p:cNvPr>
          <p:cNvSpPr txBox="1"/>
          <p:nvPr/>
        </p:nvSpPr>
        <p:spPr>
          <a:xfrm>
            <a:off x="8099272" y="669038"/>
            <a:ext cx="2895600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1600" b="1" dirty="0">
                <a:cs typeface="Times New Roman" panose="02020603050405020304" pitchFamily="18" charset="0"/>
              </a:rPr>
              <a:t>PL 414/2021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cs typeface="Times New Roman" panose="02020603050405020304" pitchFamily="18" charset="0"/>
              </a:rPr>
              <a:t>Modernização do setor elétrico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AD5ED56-CFE3-BBE8-56BD-C80A04C73DC2}"/>
              </a:ext>
            </a:extLst>
          </p:cNvPr>
          <p:cNvSpPr txBox="1"/>
          <p:nvPr/>
        </p:nvSpPr>
        <p:spPr>
          <a:xfrm>
            <a:off x="7049320" y="1427048"/>
            <a:ext cx="4995505" cy="871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1600" b="1" dirty="0">
                <a:cs typeface="Times New Roman" panose="02020603050405020304" pitchFamily="18" charset="0"/>
              </a:rPr>
              <a:t>PL 8455/2017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cs typeface="Times New Roman" panose="02020603050405020304" pitchFamily="18" charset="0"/>
              </a:rPr>
              <a:t>Tipificação dos crimes de roubo e receptação de combustíveis</a:t>
            </a:r>
          </a:p>
        </p:txBody>
      </p:sp>
      <p:pic>
        <p:nvPicPr>
          <p:cNvPr id="87" name="Picture 3" descr="Câmara dos Deputados (@camaradeputados) / Twitter">
            <a:extLst>
              <a:ext uri="{FF2B5EF4-FFF2-40B4-BE49-F238E27FC236}">
                <a16:creationId xmlns:a16="http://schemas.microsoft.com/office/drawing/2014/main" id="{01DF3511-F40E-2BA9-E8B9-5B53C9AEC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93" y="1567034"/>
            <a:ext cx="432000" cy="432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3" descr="Câmara dos Deputados (@camaradeputados) / Twitter">
            <a:extLst>
              <a:ext uri="{FF2B5EF4-FFF2-40B4-BE49-F238E27FC236}">
                <a16:creationId xmlns:a16="http://schemas.microsoft.com/office/drawing/2014/main" id="{02D6B3A8-B9E8-55F3-9323-35489F082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93" y="4953690"/>
            <a:ext cx="432000" cy="432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20F873E0-5D73-CD74-81D6-AF6E3582D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602" y="2923869"/>
            <a:ext cx="439598" cy="439598"/>
          </a:xfrm>
          <a:prstGeom prst="ellipse">
            <a:avLst/>
          </a:prstGeom>
        </p:spPr>
      </p:pic>
      <p:pic>
        <p:nvPicPr>
          <p:cNvPr id="95" name="Picture 3" descr="Câmara dos Deputados (@camaradeputados) / Twitter">
            <a:extLst>
              <a:ext uri="{FF2B5EF4-FFF2-40B4-BE49-F238E27FC236}">
                <a16:creationId xmlns:a16="http://schemas.microsoft.com/office/drawing/2014/main" id="{41851953-C79A-7E08-1044-00B0005D6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66" y="3927631"/>
            <a:ext cx="432000" cy="432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3" descr="Câmara dos Deputados (@camaradeputados) / Twitter">
            <a:extLst>
              <a:ext uri="{FF2B5EF4-FFF2-40B4-BE49-F238E27FC236}">
                <a16:creationId xmlns:a16="http://schemas.microsoft.com/office/drawing/2014/main" id="{F899C9BE-D23C-FF33-1F91-C2B8EC3B2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66" y="4958625"/>
            <a:ext cx="432000" cy="432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3" descr="Câmara dos Deputados (@camaradeputados) / Twitter">
            <a:extLst>
              <a:ext uri="{FF2B5EF4-FFF2-40B4-BE49-F238E27FC236}">
                <a16:creationId xmlns:a16="http://schemas.microsoft.com/office/drawing/2014/main" id="{CB992C6C-2073-DAC4-FAEF-9B9C6939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240" y="549791"/>
            <a:ext cx="432000" cy="432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3" descr="Câmara dos Deputados (@camaradeputados) / Twitter">
            <a:extLst>
              <a:ext uri="{FF2B5EF4-FFF2-40B4-BE49-F238E27FC236}">
                <a16:creationId xmlns:a16="http://schemas.microsoft.com/office/drawing/2014/main" id="{3B609B78-DEBC-5656-7074-3B187BBAA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240" y="1295464"/>
            <a:ext cx="432000" cy="432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3" descr="Câmara dos Deputados (@camaradeputados) / Twitter">
            <a:extLst>
              <a:ext uri="{FF2B5EF4-FFF2-40B4-BE49-F238E27FC236}">
                <a16:creationId xmlns:a16="http://schemas.microsoft.com/office/drawing/2014/main" id="{621FFE76-5F7A-5745-A02F-F115EB0B3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240" y="2179554"/>
            <a:ext cx="432000" cy="432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Objeto 3">
            <a:extLst>
              <a:ext uri="{FF2B5EF4-FFF2-40B4-BE49-F238E27FC236}">
                <a16:creationId xmlns:a16="http://schemas.microsoft.com/office/drawing/2014/main" id="{B2233F46-F008-CB9A-76B0-ACB7250922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9791689"/>
              </p:ext>
            </p:extLst>
          </p:nvPr>
        </p:nvGraphicFramePr>
        <p:xfrm>
          <a:off x="626510" y="549178"/>
          <a:ext cx="520914" cy="560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r:id="rId5" imgW="3428571" imgH="3704762" progId="MSPhotoEd.3">
                  <p:embed/>
                </p:oleObj>
              </mc:Choice>
              <mc:Fallback>
                <p:oleObj r:id="rId5" imgW="3428571" imgH="3704762" progId="MSPhotoEd.3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95ED2BFB-A557-4A4E-AF4B-AC2EA63CE8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510" y="549178"/>
                        <a:ext cx="520914" cy="5607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to 3">
            <a:extLst>
              <a:ext uri="{FF2B5EF4-FFF2-40B4-BE49-F238E27FC236}">
                <a16:creationId xmlns:a16="http://schemas.microsoft.com/office/drawing/2014/main" id="{F09937E9-90BB-7868-5CD6-08BB289936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709558"/>
              </p:ext>
            </p:extLst>
          </p:nvPr>
        </p:nvGraphicFramePr>
        <p:xfrm>
          <a:off x="4362891" y="564194"/>
          <a:ext cx="520914" cy="560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r:id="rId5" imgW="3428571" imgH="3704762" progId="MSPhotoEd.3">
                  <p:embed/>
                </p:oleObj>
              </mc:Choice>
              <mc:Fallback>
                <p:oleObj r:id="rId5" imgW="3428571" imgH="3704762" progId="MSPhotoEd.3">
                  <p:embed/>
                  <p:pic>
                    <p:nvPicPr>
                      <p:cNvPr id="29" name="Objeto 3">
                        <a:extLst>
                          <a:ext uri="{FF2B5EF4-FFF2-40B4-BE49-F238E27FC236}">
                            <a16:creationId xmlns:a16="http://schemas.microsoft.com/office/drawing/2014/main" id="{B2233F46-F008-CB9A-76B0-ACB7250922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2891" y="564194"/>
                        <a:ext cx="520914" cy="5607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to 3">
            <a:extLst>
              <a:ext uri="{FF2B5EF4-FFF2-40B4-BE49-F238E27FC236}">
                <a16:creationId xmlns:a16="http://schemas.microsoft.com/office/drawing/2014/main" id="{8C206DC5-793D-E355-86C4-8E98B8A1CE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8078644"/>
              </p:ext>
            </p:extLst>
          </p:nvPr>
        </p:nvGraphicFramePr>
        <p:xfrm>
          <a:off x="4397602" y="2084255"/>
          <a:ext cx="520914" cy="560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r:id="rId5" imgW="3428571" imgH="3704762" progId="MSPhotoEd.3">
                  <p:embed/>
                </p:oleObj>
              </mc:Choice>
              <mc:Fallback>
                <p:oleObj r:id="rId5" imgW="3428571" imgH="3704762" progId="MSPhotoEd.3">
                  <p:embed/>
                  <p:pic>
                    <p:nvPicPr>
                      <p:cNvPr id="29" name="Objeto 3">
                        <a:extLst>
                          <a:ext uri="{FF2B5EF4-FFF2-40B4-BE49-F238E27FC236}">
                            <a16:creationId xmlns:a16="http://schemas.microsoft.com/office/drawing/2014/main" id="{B2233F46-F008-CB9A-76B0-ACB7250922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7602" y="2084255"/>
                        <a:ext cx="520914" cy="5607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221B0B8E-8C7E-27A1-A87D-D1EF8916A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97" y="4285953"/>
            <a:ext cx="439598" cy="439598"/>
          </a:xfrm>
          <a:prstGeom prst="ellipse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20A163-4B0D-0230-87AE-EF0FA0FFA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899" y="3470147"/>
            <a:ext cx="439598" cy="43959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06311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52027" y="1596216"/>
            <a:ext cx="11699631" cy="4044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Aproveitar a realocação de portfólio global de investimentos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Fortalecer o uso de energias renováveis e ambientalmente sustentáveis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Fortalecer a mineração com foco social e ambientalmente sustentável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Fortalecimento dos Marcos Legais e aumento da segurança jurídica</a:t>
            </a:r>
          </a:p>
          <a:p>
            <a:pPr marL="800100" lvl="1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 414/2021 – Modernização do Setor Elétrico</a:t>
            </a:r>
          </a:p>
          <a:p>
            <a:pPr marL="800100" lvl="1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 3178/2019 – Mudança do regime de partilha para concessão</a:t>
            </a:r>
          </a:p>
          <a:p>
            <a:pPr marL="800100" lvl="1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Mais Garantias Brasil</a:t>
            </a:r>
          </a:p>
          <a:p>
            <a:pPr marL="800100" lvl="1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 1583/2022 – Autoriza a União a ceder, de forma integral, o direito à sua parcela do excedente em óleo na área do </a:t>
            </a: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pré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-sal ou em áreas estratégicas</a:t>
            </a:r>
          </a:p>
          <a:p>
            <a:pPr marL="800100" lvl="1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Fortalecer a competição no setor de petróleo trazendo benefícios aos consumidores brasileiros</a:t>
            </a:r>
          </a:p>
          <a:p>
            <a:pPr marL="717550" indent="-266700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6">
            <a:extLst>
              <a:ext uri="{FF2B5EF4-FFF2-40B4-BE49-F238E27FC236}">
                <a16:creationId xmlns:a16="http://schemas.microsoft.com/office/drawing/2014/main" id="{AF0471EC-A94A-4F72-4DA8-C3E69A0E7847}"/>
              </a:ext>
            </a:extLst>
          </p:cNvPr>
          <p:cNvSpPr txBox="1"/>
          <p:nvPr/>
        </p:nvSpPr>
        <p:spPr>
          <a:xfrm>
            <a:off x="350378" y="292969"/>
            <a:ext cx="9759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Desafios Futuros: BRASIL PORTO SEGURO DOS INVESTIMENTOS</a:t>
            </a:r>
          </a:p>
        </p:txBody>
      </p:sp>
    </p:spTree>
    <p:extLst>
      <p:ext uri="{BB962C8B-B14F-4D97-AF65-F5344CB8AC3E}">
        <p14:creationId xmlns:p14="http://schemas.microsoft.com/office/powerpoint/2010/main" val="4205257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3">
            <a:extLst>
              <a:ext uri="{FF2B5EF4-FFF2-40B4-BE49-F238E27FC236}">
                <a16:creationId xmlns:a16="http://schemas.microsoft.com/office/drawing/2014/main" id="{31B4BCA1-6EAC-4B54-B660-4A40EB1A920A}"/>
              </a:ext>
            </a:extLst>
          </p:cNvPr>
          <p:cNvSpPr txBox="1">
            <a:spLocks/>
          </p:cNvSpPr>
          <p:nvPr/>
        </p:nvSpPr>
        <p:spPr>
          <a:xfrm>
            <a:off x="460523" y="3429000"/>
            <a:ext cx="3322073" cy="642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3600" b="1" dirty="0">
                <a:solidFill>
                  <a:srgbClr val="58595B"/>
                </a:solidFill>
                <a:latin typeface="Calibri"/>
                <a:cs typeface="Calibri"/>
              </a:rPr>
              <a:t>O MINISTÉRIO DE MINAS E ENERGIA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3AC108F-5CA8-BB68-D39C-11AE288EC7AB}"/>
              </a:ext>
            </a:extLst>
          </p:cNvPr>
          <p:cNvSpPr txBox="1"/>
          <p:nvPr/>
        </p:nvSpPr>
        <p:spPr>
          <a:xfrm>
            <a:off x="7778495" y="906527"/>
            <a:ext cx="412987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7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411745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710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84;p36">
            <a:extLst>
              <a:ext uri="{FF2B5EF4-FFF2-40B4-BE49-F238E27FC236}">
                <a16:creationId xmlns:a16="http://schemas.microsoft.com/office/drawing/2014/main" id="{45745A32-56E5-4318-BA36-E1A36765026B}"/>
              </a:ext>
            </a:extLst>
          </p:cNvPr>
          <p:cNvSpPr txBox="1"/>
          <p:nvPr/>
        </p:nvSpPr>
        <p:spPr>
          <a:xfrm>
            <a:off x="390079" y="139311"/>
            <a:ext cx="10591774" cy="109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+mn-lt"/>
                <a:cs typeface="Calibri"/>
                <a:sym typeface="Calibri"/>
              </a:rPr>
              <a:t>ESTRUTURA MME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+mn-lt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D2586E-6630-17B4-F58D-57E85B69C23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6FB"/>
              </a:clrFrom>
              <a:clrTo>
                <a:srgbClr val="F3F6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381" y="386233"/>
            <a:ext cx="11191488" cy="577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4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75"/>
    </mc:Choice>
    <mc:Fallback xmlns="">
      <p:transition advTm="507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48405" y="1774803"/>
            <a:ext cx="32609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LIDERANÇA</a:t>
            </a:r>
            <a:r>
              <a:rPr kumimoji="0" lang="pt-PT" sz="2800" b="1" i="0" u="none" strike="noStrike" kern="1200" cap="none" spc="0" normalizeH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NAS EXPORTAÇÕES</a:t>
            </a:r>
            <a:endParaRPr kumimoji="0" lang="pt-PT" sz="2800" b="1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Imagem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005" y="2217170"/>
            <a:ext cx="1597220" cy="160185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7" name="TextBox 36"/>
          <p:cNvSpPr txBox="1"/>
          <p:nvPr/>
        </p:nvSpPr>
        <p:spPr>
          <a:xfrm>
            <a:off x="3141204" y="3909940"/>
            <a:ext cx="3120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4,2%</a:t>
            </a:r>
          </a:p>
        </p:txBody>
      </p:sp>
      <p:sp>
        <p:nvSpPr>
          <p:cNvPr id="4" name="Rectangle 3"/>
          <p:cNvSpPr/>
          <p:nvPr/>
        </p:nvSpPr>
        <p:spPr>
          <a:xfrm>
            <a:off x="3716531" y="1802382"/>
            <a:ext cx="1792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PETRÓLEO E GÁS</a:t>
            </a:r>
          </a:p>
        </p:txBody>
      </p:sp>
      <p:cxnSp>
        <p:nvCxnSpPr>
          <p:cNvPr id="43" name="Conector reto 44"/>
          <p:cNvCxnSpPr>
            <a:cxnSpLocks/>
          </p:cNvCxnSpPr>
          <p:nvPr/>
        </p:nvCxnSpPr>
        <p:spPr>
          <a:xfrm>
            <a:off x="3309399" y="1613981"/>
            <a:ext cx="0" cy="4298796"/>
          </a:xfrm>
          <a:prstGeom prst="line">
            <a:avLst/>
          </a:prstGeom>
          <a:ln>
            <a:solidFill>
              <a:srgbClr val="52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ipse 3"/>
          <p:cNvSpPr/>
          <p:nvPr/>
        </p:nvSpPr>
        <p:spPr>
          <a:xfrm>
            <a:off x="6783638" y="2274848"/>
            <a:ext cx="1598532" cy="163509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604020202020204" charset="0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039361" y="1802382"/>
            <a:ext cx="1087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ELÉTRICO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157311" y="3909940"/>
            <a:ext cx="3120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3,0%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954376" y="5147352"/>
            <a:ext cx="32570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noProof="0" dirty="0">
                <a:solidFill>
                  <a:srgbClr val="525252"/>
                </a:solidFill>
                <a:latin typeface="Calibri" panose="020F0502020204030204"/>
              </a:rPr>
              <a:t>(2019)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9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513" y="2274848"/>
            <a:ext cx="1598532" cy="1635092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9962370" y="1802382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MINERAL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255659" y="3909940"/>
            <a:ext cx="3120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2,4%</a:t>
            </a:r>
          </a:p>
        </p:txBody>
      </p:sp>
      <p:sp>
        <p:nvSpPr>
          <p:cNvPr id="22" name="Google Shape;484;p36">
            <a:extLst>
              <a:ext uri="{FF2B5EF4-FFF2-40B4-BE49-F238E27FC236}">
                <a16:creationId xmlns:a16="http://schemas.microsoft.com/office/drawing/2014/main" id="{C087A958-67FC-4390-9F29-D2E3BA1F7D56}"/>
              </a:ext>
            </a:extLst>
          </p:cNvPr>
          <p:cNvSpPr txBox="1"/>
          <p:nvPr/>
        </p:nvSpPr>
        <p:spPr>
          <a:xfrm>
            <a:off x="393900" y="128667"/>
            <a:ext cx="11329399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CENÁRIO ECONÔMICO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3" name="Retângulo 30">
            <a:extLst>
              <a:ext uri="{FF2B5EF4-FFF2-40B4-BE49-F238E27FC236}">
                <a16:creationId xmlns:a16="http://schemas.microsoft.com/office/drawing/2014/main" id="{68D06E17-AEA3-4118-BFB4-B51466AFA255}"/>
              </a:ext>
            </a:extLst>
          </p:cNvPr>
          <p:cNvSpPr/>
          <p:nvPr/>
        </p:nvSpPr>
        <p:spPr>
          <a:xfrm>
            <a:off x="0" y="5871338"/>
            <a:ext cx="6553200" cy="272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Fonte: (MME, 2019</a:t>
            </a:r>
            <a:r>
              <a:rPr lang="en-US" sz="10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; EPE/IBGE, 2020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; SISCOMEX,</a:t>
            </a:r>
            <a:r>
              <a:rPr kumimoji="0" lang="en-US" sz="105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DF1C90-9EE6-FDB3-B8BF-6D9B346C34BD}"/>
              </a:ext>
            </a:extLst>
          </p:cNvPr>
          <p:cNvSpPr txBox="1"/>
          <p:nvPr/>
        </p:nvSpPr>
        <p:spPr>
          <a:xfrm>
            <a:off x="651846" y="3330628"/>
            <a:ext cx="20526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1º Minério de Ferro</a:t>
            </a:r>
          </a:p>
          <a:p>
            <a:pPr algn="ctr"/>
            <a:r>
              <a:rPr lang="pt-BR" sz="3600" b="1" dirty="0"/>
              <a:t>US$ 45 bi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3º Petróleo Cru</a:t>
            </a:r>
          </a:p>
          <a:p>
            <a:pPr algn="ctr"/>
            <a:r>
              <a:rPr lang="pt-BR" sz="3600" b="1" dirty="0"/>
              <a:t>US$ 31 bi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0999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77362A9-C0B2-46AB-97A8-C0C8F0206EF3}"/>
              </a:ext>
            </a:extLst>
          </p:cNvPr>
          <p:cNvSpPr/>
          <p:nvPr/>
        </p:nvSpPr>
        <p:spPr>
          <a:xfrm>
            <a:off x="8198954" y="816156"/>
            <a:ext cx="948449" cy="768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6C20B8-C31C-F604-1C3D-BC42A3E552DB}"/>
              </a:ext>
            </a:extLst>
          </p:cNvPr>
          <p:cNvGrpSpPr/>
          <p:nvPr/>
        </p:nvGrpSpPr>
        <p:grpSpPr>
          <a:xfrm>
            <a:off x="8309004" y="817170"/>
            <a:ext cx="779431" cy="4437305"/>
            <a:chOff x="8309004" y="817170"/>
            <a:chExt cx="779431" cy="4437305"/>
          </a:xfrm>
        </p:grpSpPr>
        <p:sp>
          <p:nvSpPr>
            <p:cNvPr id="88" name="Rounded Rectangle 87"/>
            <p:cNvSpPr/>
            <p:nvPr/>
          </p:nvSpPr>
          <p:spPr>
            <a:xfrm>
              <a:off x="8489247" y="932962"/>
              <a:ext cx="379791" cy="4321513"/>
            </a:xfrm>
            <a:prstGeom prst="roundRect">
              <a:avLst>
                <a:gd name="adj" fmla="val 50000"/>
              </a:avLst>
            </a:prstGeom>
            <a:solidFill>
              <a:srgbClr val="DAB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8309004" y="817170"/>
              <a:ext cx="779431" cy="752957"/>
            </a:xfrm>
            <a:prstGeom prst="ellipse">
              <a:avLst/>
            </a:prstGeom>
            <a:solidFill>
              <a:srgbClr val="DAB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endParaRPr>
            </a:p>
          </p:txBody>
        </p:sp>
      </p:grpSp>
      <p:pic>
        <p:nvPicPr>
          <p:cNvPr id="33" name="Gráfico 32">
            <a:extLst>
              <a:ext uri="{FF2B5EF4-FFF2-40B4-BE49-F238E27FC236}">
                <a16:creationId xmlns:a16="http://schemas.microsoft.com/office/drawing/2014/main" id="{160384B9-1BC6-4521-87DB-9D5174DC3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1036" y="948423"/>
            <a:ext cx="549085" cy="500246"/>
          </a:xfrm>
          <a:prstGeom prst="rect">
            <a:avLst/>
          </a:prstGeom>
        </p:spPr>
      </p:pic>
      <p:sp>
        <p:nvSpPr>
          <p:cNvPr id="35" name="Título 1"/>
          <p:cNvSpPr txBox="1">
            <a:spLocks/>
          </p:cNvSpPr>
          <p:nvPr/>
        </p:nvSpPr>
        <p:spPr>
          <a:xfrm>
            <a:off x="345057" y="147703"/>
            <a:ext cx="10327251" cy="1043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r>
              <a:rPr lang="pt-BR" dirty="0"/>
              <a:t>CENÁRIO INTERNACIONAL – POSIÇÕES</a:t>
            </a:r>
          </a:p>
        </p:txBody>
      </p:sp>
      <p:sp>
        <p:nvSpPr>
          <p:cNvPr id="42" name="Seta para Baixo 31">
            <a:extLst>
              <a:ext uri="{FF2B5EF4-FFF2-40B4-BE49-F238E27FC236}">
                <a16:creationId xmlns:a16="http://schemas.microsoft.com/office/drawing/2014/main" id="{E27BE33D-5916-4C8A-8048-3313348F1CA6}"/>
              </a:ext>
            </a:extLst>
          </p:cNvPr>
          <p:cNvSpPr/>
          <p:nvPr/>
        </p:nvSpPr>
        <p:spPr>
          <a:xfrm rot="10800000" flipH="1">
            <a:off x="449632" y="2155036"/>
            <a:ext cx="2095449" cy="3936827"/>
          </a:xfrm>
          <a:prstGeom prst="downArrow">
            <a:avLst/>
          </a:prstGeom>
          <a:solidFill>
            <a:srgbClr val="466698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Seta para Baixo 31">
            <a:extLst>
              <a:ext uri="{FF2B5EF4-FFF2-40B4-BE49-F238E27FC236}">
                <a16:creationId xmlns:a16="http://schemas.microsoft.com/office/drawing/2014/main" id="{FD1B4392-01CE-4E5E-83FE-4905488360A1}"/>
              </a:ext>
            </a:extLst>
          </p:cNvPr>
          <p:cNvSpPr/>
          <p:nvPr/>
        </p:nvSpPr>
        <p:spPr>
          <a:xfrm rot="10800000" flipH="1">
            <a:off x="9411681" y="60849"/>
            <a:ext cx="2095449" cy="6090910"/>
          </a:xfrm>
          <a:prstGeom prst="downArrow">
            <a:avLst/>
          </a:prstGeom>
          <a:solidFill>
            <a:srgbClr val="00B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Seta para Baixo 31">
            <a:extLst>
              <a:ext uri="{FF2B5EF4-FFF2-40B4-BE49-F238E27FC236}">
                <a16:creationId xmlns:a16="http://schemas.microsoft.com/office/drawing/2014/main" id="{EFAC4CB0-5766-4439-99B6-824CBAA5AF86}"/>
              </a:ext>
            </a:extLst>
          </p:cNvPr>
          <p:cNvSpPr/>
          <p:nvPr/>
        </p:nvSpPr>
        <p:spPr>
          <a:xfrm rot="10800000" flipH="1">
            <a:off x="6374393" y="641602"/>
            <a:ext cx="2095449" cy="5458398"/>
          </a:xfrm>
          <a:prstGeom prst="downArrow">
            <a:avLst/>
          </a:prstGeom>
          <a:solidFill>
            <a:srgbClr val="B8B71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Seta para Baixo 31"/>
          <p:cNvSpPr/>
          <p:nvPr/>
        </p:nvSpPr>
        <p:spPr>
          <a:xfrm rot="10800000" flipH="1">
            <a:off x="3859409" y="1253432"/>
            <a:ext cx="2095449" cy="4838429"/>
          </a:xfrm>
          <a:prstGeom prst="downArrow">
            <a:avLst/>
          </a:prstGeom>
          <a:solidFill>
            <a:srgbClr val="54A86E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25">
            <a:extLst>
              <a:ext uri="{FF2B5EF4-FFF2-40B4-BE49-F238E27FC236}">
                <a16:creationId xmlns:a16="http://schemas.microsoft.com/office/drawing/2014/main" id="{DFC2BC4E-246D-49FA-8167-CBF7B22DE99F}"/>
              </a:ext>
            </a:extLst>
          </p:cNvPr>
          <p:cNvSpPr/>
          <p:nvPr/>
        </p:nvSpPr>
        <p:spPr>
          <a:xfrm>
            <a:off x="5790320" y="1253434"/>
            <a:ext cx="745119" cy="762764"/>
          </a:xfrm>
          <a:prstGeom prst="ellipse">
            <a:avLst/>
          </a:prstGeom>
          <a:solidFill>
            <a:srgbClr val="54A8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604020202020204" charset="0"/>
              <a:ea typeface="+mn-ea"/>
              <a:cs typeface="+mn-cs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2679363" y="1974570"/>
            <a:ext cx="745119" cy="3701626"/>
            <a:chOff x="5648464" y="1332412"/>
            <a:chExt cx="786732" cy="3926360"/>
          </a:xfrm>
          <a:solidFill>
            <a:srgbClr val="466698"/>
          </a:solidFill>
        </p:grpSpPr>
        <p:sp>
          <p:nvSpPr>
            <p:cNvPr id="75" name="Rounded Rectangle 74"/>
            <p:cNvSpPr/>
            <p:nvPr/>
          </p:nvSpPr>
          <p:spPr>
            <a:xfrm>
              <a:off x="5848418" y="1413076"/>
              <a:ext cx="401001" cy="38456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5648464" y="1332412"/>
              <a:ext cx="786732" cy="80907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3461621" y="1974570"/>
            <a:ext cx="24370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Maior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produtor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e mercado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consumidor 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de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biocombustíveis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do Mundo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(USA) - (2019)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5973822" y="1692068"/>
            <a:ext cx="379791" cy="3716197"/>
          </a:xfrm>
          <a:prstGeom prst="roundRect">
            <a:avLst>
              <a:gd name="adj" fmla="val 50000"/>
            </a:avLst>
          </a:prstGeom>
          <a:solidFill>
            <a:srgbClr val="54A8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604020202020204" charset="0"/>
              <a:ea typeface="+mn-ea"/>
              <a:cs typeface="+mn-cs"/>
            </a:endParaRPr>
          </a:p>
        </p:txBody>
      </p:sp>
      <p:pic>
        <p:nvPicPr>
          <p:cNvPr id="85" name="Imagem 11">
            <a:extLst>
              <a:ext uri="{FF2B5EF4-FFF2-40B4-BE49-F238E27FC236}">
                <a16:creationId xmlns:a16="http://schemas.microsoft.com/office/drawing/2014/main" id="{C3D36E65-9BF2-4AAD-B4E7-65AA9D56BA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35"/>
          <a:stretch/>
        </p:blipFill>
        <p:spPr>
          <a:xfrm>
            <a:off x="5910698" y="1282964"/>
            <a:ext cx="416943" cy="58284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831974" y="816156"/>
            <a:ext cx="27222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Maior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em capacidade instalada 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do Mundo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(China, USA, Índia, Japão, Rússia e Alemanha)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(2018)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1513584" y="220341"/>
            <a:ext cx="379791" cy="531190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604020202020204" charset="0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1324206" y="144294"/>
            <a:ext cx="745119" cy="762764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60402020202020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1683" y="2067856"/>
            <a:ext cx="2341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Maior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produtor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de Petróleo do Mundo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(USA, Rússia, Arábia, China, Iraque e Canadá)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(2021)</a:t>
            </a:r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43963829-BCFB-4401-BA5B-7D7FED9F5EB1}"/>
              </a:ext>
            </a:extLst>
          </p:cNvPr>
          <p:cNvSpPr/>
          <p:nvPr/>
        </p:nvSpPr>
        <p:spPr>
          <a:xfrm>
            <a:off x="11557219" y="188597"/>
            <a:ext cx="283148" cy="682489"/>
          </a:xfrm>
          <a:custGeom>
            <a:avLst/>
            <a:gdLst>
              <a:gd name="connsiteX0" fmla="*/ 395514 w 395787"/>
              <a:gd name="connsiteY0" fmla="*/ 356714 h 958386"/>
              <a:gd name="connsiteX1" fmla="*/ 395787 w 395787"/>
              <a:gd name="connsiteY1" fmla="*/ 355758 h 958386"/>
              <a:gd name="connsiteX2" fmla="*/ 358763 w 395787"/>
              <a:gd name="connsiteY2" fmla="*/ 365458 h 958386"/>
              <a:gd name="connsiteX3" fmla="*/ 168725 w 395787"/>
              <a:gd name="connsiteY3" fmla="*/ 410542 h 958386"/>
              <a:gd name="connsiteX4" fmla="*/ 213673 w 395787"/>
              <a:gd name="connsiteY4" fmla="*/ 0 h 958386"/>
              <a:gd name="connsiteX5" fmla="*/ 2596 w 395787"/>
              <a:gd name="connsiteY5" fmla="*/ 595115 h 958386"/>
              <a:gd name="connsiteX6" fmla="*/ 0 w 395787"/>
              <a:gd name="connsiteY6" fmla="*/ 601810 h 958386"/>
              <a:gd name="connsiteX7" fmla="*/ 273 w 395787"/>
              <a:gd name="connsiteY7" fmla="*/ 601673 h 958386"/>
              <a:gd name="connsiteX8" fmla="*/ 0 w 395787"/>
              <a:gd name="connsiteY8" fmla="*/ 602629 h 958386"/>
              <a:gd name="connsiteX9" fmla="*/ 37024 w 395787"/>
              <a:gd name="connsiteY9" fmla="*/ 592929 h 958386"/>
              <a:gd name="connsiteX10" fmla="*/ 227062 w 395787"/>
              <a:gd name="connsiteY10" fmla="*/ 547845 h 958386"/>
              <a:gd name="connsiteX11" fmla="*/ 182114 w 395787"/>
              <a:gd name="connsiteY11" fmla="*/ 958387 h 958386"/>
              <a:gd name="connsiteX12" fmla="*/ 393191 w 395787"/>
              <a:gd name="connsiteY12" fmla="*/ 363272 h 958386"/>
              <a:gd name="connsiteX13" fmla="*/ 395787 w 395787"/>
              <a:gd name="connsiteY13" fmla="*/ 356577 h 958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5787" h="958386">
                <a:moveTo>
                  <a:pt x="395514" y="356714"/>
                </a:moveTo>
                <a:lnTo>
                  <a:pt x="395787" y="355758"/>
                </a:lnTo>
                <a:lnTo>
                  <a:pt x="358763" y="365458"/>
                </a:lnTo>
                <a:lnTo>
                  <a:pt x="168725" y="410542"/>
                </a:lnTo>
                <a:lnTo>
                  <a:pt x="213673" y="0"/>
                </a:lnTo>
                <a:lnTo>
                  <a:pt x="2596" y="595115"/>
                </a:lnTo>
                <a:lnTo>
                  <a:pt x="0" y="601810"/>
                </a:lnTo>
                <a:lnTo>
                  <a:pt x="273" y="601673"/>
                </a:lnTo>
                <a:lnTo>
                  <a:pt x="0" y="602629"/>
                </a:lnTo>
                <a:lnTo>
                  <a:pt x="37024" y="592929"/>
                </a:lnTo>
                <a:lnTo>
                  <a:pt x="227062" y="547845"/>
                </a:lnTo>
                <a:lnTo>
                  <a:pt x="182114" y="958387"/>
                </a:lnTo>
                <a:lnTo>
                  <a:pt x="393191" y="363272"/>
                </a:lnTo>
                <a:lnTo>
                  <a:pt x="395787" y="356577"/>
                </a:lnTo>
                <a:close/>
              </a:path>
            </a:pathLst>
          </a:custGeom>
          <a:solidFill>
            <a:schemeClr val="bg1"/>
          </a:solidFill>
          <a:ln w="135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id="{4E444705-11F9-4F8E-9156-878D2EEFD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88602" y="2077977"/>
            <a:ext cx="740030" cy="555309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A16EB3AE-2D8D-4694-86C2-B63839F1B14D}"/>
              </a:ext>
            </a:extLst>
          </p:cNvPr>
          <p:cNvSpPr txBox="1"/>
          <p:nvPr/>
        </p:nvSpPr>
        <p:spPr>
          <a:xfrm>
            <a:off x="3838741" y="4045047"/>
            <a:ext cx="20870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Maior mercado de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combustíveis automotivos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do Mundo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(USA, China e India)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F10559E-FD2E-41AC-B439-C3C9A8C9A0E7}"/>
              </a:ext>
            </a:extLst>
          </p:cNvPr>
          <p:cNvSpPr txBox="1"/>
          <p:nvPr/>
        </p:nvSpPr>
        <p:spPr>
          <a:xfrm>
            <a:off x="4837343" y="3615518"/>
            <a:ext cx="633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4º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01434576-17A3-4EC5-AA1F-E17FFC71A2E4}"/>
              </a:ext>
            </a:extLst>
          </p:cNvPr>
          <p:cNvSpPr txBox="1"/>
          <p:nvPr/>
        </p:nvSpPr>
        <p:spPr>
          <a:xfrm>
            <a:off x="4838507" y="1508707"/>
            <a:ext cx="6306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2º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uLnTx/>
              <a:uFillTx/>
              <a:ea typeface="+mn-ea"/>
              <a:cs typeface="+mn-cs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3DF76D04-8235-4C2E-9300-EDC1068AC219}"/>
              </a:ext>
            </a:extLst>
          </p:cNvPr>
          <p:cNvSpPr txBox="1"/>
          <p:nvPr/>
        </p:nvSpPr>
        <p:spPr>
          <a:xfrm>
            <a:off x="1277333" y="3802096"/>
            <a:ext cx="7400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7º</a:t>
            </a:r>
            <a:endParaRPr lang="pt-BR" sz="3600" dirty="0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340F2C4D-D6D4-4DAE-8096-84F00E5BF9BF}"/>
              </a:ext>
            </a:extLst>
          </p:cNvPr>
          <p:cNvSpPr txBox="1"/>
          <p:nvPr/>
        </p:nvSpPr>
        <p:spPr>
          <a:xfrm>
            <a:off x="63757" y="4229646"/>
            <a:ext cx="270204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Maior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exportador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de Petróleo do Mundo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(Arábia, Iraque, Canadá,</a:t>
            </a:r>
            <a:r>
              <a:rPr kumimoji="0" lang="pt-PT" sz="1600" b="0" i="0" u="none" strike="noStrike" kern="1200" cap="none" spc="0" normalizeH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USA, Noruega e Nigéria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uLnTx/>
              <a:uFillTx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(2021)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0C1F2A88-6CAE-4ED9-955B-6BFE2A20C766}"/>
              </a:ext>
            </a:extLst>
          </p:cNvPr>
          <p:cNvSpPr txBox="1"/>
          <p:nvPr/>
        </p:nvSpPr>
        <p:spPr>
          <a:xfrm>
            <a:off x="1349950" y="1615340"/>
            <a:ext cx="870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7º</a:t>
            </a:r>
            <a:endParaRPr lang="pt-BR" sz="3600" dirty="0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7C99BC8D-80DA-4261-8FD7-E7E2C04D9955}"/>
              </a:ext>
            </a:extLst>
          </p:cNvPr>
          <p:cNvSpPr txBox="1"/>
          <p:nvPr/>
        </p:nvSpPr>
        <p:spPr>
          <a:xfrm>
            <a:off x="9057486" y="2811016"/>
            <a:ext cx="24512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Maior em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geração hidrelétrica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do  Mundo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(China) - (2019)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F4831FE3-B84F-4E1C-ABDB-0A93B835988F}"/>
              </a:ext>
            </a:extLst>
          </p:cNvPr>
          <p:cNvSpPr txBox="1"/>
          <p:nvPr/>
        </p:nvSpPr>
        <p:spPr>
          <a:xfrm>
            <a:off x="10165070" y="2344245"/>
            <a:ext cx="633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2º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454DF144-4207-4947-8EC8-0C42074BA253}"/>
              </a:ext>
            </a:extLst>
          </p:cNvPr>
          <p:cNvSpPr txBox="1"/>
          <p:nvPr/>
        </p:nvSpPr>
        <p:spPr>
          <a:xfrm>
            <a:off x="10068025" y="358453"/>
            <a:ext cx="633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7º</a:t>
            </a:r>
          </a:p>
        </p:txBody>
      </p:sp>
      <p:sp>
        <p:nvSpPr>
          <p:cNvPr id="51" name="Retângulo 30">
            <a:extLst>
              <a:ext uri="{FF2B5EF4-FFF2-40B4-BE49-F238E27FC236}">
                <a16:creationId xmlns:a16="http://schemas.microsoft.com/office/drawing/2014/main" id="{823956CD-4193-4835-B2C3-2325BFD83EE1}"/>
              </a:ext>
            </a:extLst>
          </p:cNvPr>
          <p:cNvSpPr/>
          <p:nvPr/>
        </p:nvSpPr>
        <p:spPr>
          <a:xfrm>
            <a:off x="-34227" y="5819579"/>
            <a:ext cx="7458283" cy="272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(</a:t>
            </a:r>
            <a:r>
              <a:rPr kumimoji="0" lang="en-US" sz="1050" b="0" u="none" strike="noStrike" kern="1200" cap="none" spc="0" normalizeH="0" baseline="0" noProof="0" dirty="0" err="1">
                <a:ln>
                  <a:noFill/>
                </a:ln>
                <a:solidFill>
                  <a:srgbClr val="525252"/>
                </a:solidFill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Worldstats</a:t>
            </a:r>
            <a:r>
              <a:rPr kumimoji="0" lang="en-US" sz="1050" b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, 2021; WE, 2019, IEA, 2019, ADIMB, 2018, ANP, 2019, MME, 2020; Word</a:t>
            </a:r>
            <a:r>
              <a:rPr kumimoji="0" lang="en-US" sz="1050" b="0" u="none" strike="noStrike" kern="1200" cap="none" spc="0" normalizeH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Mining Congress, 2022).</a:t>
            </a:r>
            <a:endParaRPr kumimoji="0" lang="en-US" sz="1050" b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25FBB0-D8D2-8D08-FD2D-52F78FD1DF1B}"/>
              </a:ext>
            </a:extLst>
          </p:cNvPr>
          <p:cNvGrpSpPr/>
          <p:nvPr/>
        </p:nvGrpSpPr>
        <p:grpSpPr>
          <a:xfrm>
            <a:off x="6554892" y="1061685"/>
            <a:ext cx="1944491" cy="4192790"/>
            <a:chOff x="9562640" y="116729"/>
            <a:chExt cx="1944491" cy="4192790"/>
          </a:xfrm>
        </p:grpSpPr>
        <p:sp>
          <p:nvSpPr>
            <p:cNvPr id="86" name="TextBox 85"/>
            <p:cNvSpPr txBox="1"/>
            <p:nvPr/>
          </p:nvSpPr>
          <p:spPr>
            <a:xfrm>
              <a:off x="9562640" y="666271"/>
              <a:ext cx="184854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Maior </a:t>
              </a:r>
              <a:r>
                <a:rPr kumimoji="0" lang="pt-P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produção</a:t>
              </a:r>
              <a:r>
                <a: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 </a:t>
              </a:r>
              <a:r>
                <a:rPr lang="pt-PT" sz="2000" b="1" dirty="0">
                  <a:solidFill>
                    <a:srgbClr val="525252"/>
                  </a:solidFill>
                </a:rPr>
                <a:t>de min</a:t>
              </a:r>
              <a:r>
                <a:rPr lang="pt-BR" sz="2000" b="1" dirty="0">
                  <a:solidFill>
                    <a:srgbClr val="525252"/>
                  </a:solidFill>
                </a:rPr>
                <a:t>ério de ferro</a:t>
              </a:r>
              <a:r>
                <a: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 do Mundo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(Austrália)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(2019) </a:t>
              </a: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EE15730F-A8E9-44E6-8A0B-54344E8925E7}"/>
                </a:ext>
              </a:extLst>
            </p:cNvPr>
            <p:cNvSpPr txBox="1"/>
            <p:nvPr/>
          </p:nvSpPr>
          <p:spPr>
            <a:xfrm>
              <a:off x="10726708" y="116729"/>
              <a:ext cx="6330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2º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658587" y="3047635"/>
              <a:ext cx="1848544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Maior </a:t>
              </a: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produtor mineral </a:t>
              </a:r>
              <a:r>
                <a: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do Mundo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(2019) </a:t>
              </a:r>
            </a:p>
          </p:txBody>
        </p:sp>
        <p:sp>
          <p:nvSpPr>
            <p:cNvPr id="44" name="CaixaDeTexto 48">
              <a:extLst>
                <a:ext uri="{FF2B5EF4-FFF2-40B4-BE49-F238E27FC236}">
                  <a16:creationId xmlns:a16="http://schemas.microsoft.com/office/drawing/2014/main" id="{EE15730F-A8E9-44E6-8A0B-54344E8925E7}"/>
                </a:ext>
              </a:extLst>
            </p:cNvPr>
            <p:cNvSpPr txBox="1"/>
            <p:nvPr/>
          </p:nvSpPr>
          <p:spPr>
            <a:xfrm>
              <a:off x="10792175" y="2498093"/>
              <a:ext cx="6330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9º</a:t>
              </a:r>
            </a:p>
          </p:txBody>
        </p:sp>
      </p:grpSp>
      <p:sp>
        <p:nvSpPr>
          <p:cNvPr id="50" name="object 22">
            <a:extLst>
              <a:ext uri="{FF2B5EF4-FFF2-40B4-BE49-F238E27FC236}">
                <a16:creationId xmlns:a16="http://schemas.microsoft.com/office/drawing/2014/main" id="{6B0D6C33-D04E-5483-B384-5F771E9FA344}"/>
              </a:ext>
            </a:extLst>
          </p:cNvPr>
          <p:cNvSpPr txBox="1"/>
          <p:nvPr/>
        </p:nvSpPr>
        <p:spPr>
          <a:xfrm>
            <a:off x="9299675" y="3742114"/>
            <a:ext cx="2238131" cy="2077893"/>
          </a:xfrm>
          <a:prstGeom prst="rect">
            <a:avLst/>
          </a:prstGeom>
        </p:spPr>
        <p:txBody>
          <a:bodyPr vert="horz" wrap="square" lIns="0" tIns="10557" rIns="0" bIns="0" rtlCol="0">
            <a:spAutoFit/>
          </a:bodyPr>
          <a:lstStyle/>
          <a:p>
            <a:pPr marL="8120" algn="ctr">
              <a:lnSpc>
                <a:spcPts val="5100"/>
              </a:lnSpc>
              <a:spcBef>
                <a:spcPts val="83"/>
              </a:spcBef>
            </a:pPr>
            <a:r>
              <a:rPr lang="pt-BR" sz="3600" b="1" dirty="0">
                <a:solidFill>
                  <a:srgbClr val="525252"/>
                </a:solidFill>
              </a:rPr>
              <a:t>6</a:t>
            </a:r>
            <a:r>
              <a:rPr sz="3600" b="1" dirty="0">
                <a:solidFill>
                  <a:srgbClr val="525252"/>
                </a:solidFill>
              </a:rPr>
              <a:t>º</a:t>
            </a:r>
          </a:p>
          <a:p>
            <a:pPr marL="8120">
              <a:lnSpc>
                <a:spcPts val="2116"/>
              </a:lnSpc>
            </a:pPr>
            <a:r>
              <a:rPr dirty="0" err="1">
                <a:solidFill>
                  <a:srgbClr val="525252"/>
                </a:solidFill>
              </a:rPr>
              <a:t>Maior</a:t>
            </a:r>
            <a:r>
              <a:rPr dirty="0">
                <a:solidFill>
                  <a:srgbClr val="525252"/>
                </a:solidFill>
              </a:rPr>
              <a:t> </a:t>
            </a:r>
            <a:r>
              <a:rPr dirty="0" err="1">
                <a:solidFill>
                  <a:srgbClr val="525252"/>
                </a:solidFill>
              </a:rPr>
              <a:t>em</a:t>
            </a:r>
            <a:r>
              <a:rPr dirty="0">
                <a:solidFill>
                  <a:srgbClr val="525252"/>
                </a:solidFill>
              </a:rPr>
              <a:t> </a:t>
            </a:r>
            <a:r>
              <a:rPr lang="pt-BR" b="1" dirty="0">
                <a:solidFill>
                  <a:srgbClr val="525252"/>
                </a:solidFill>
              </a:rPr>
              <a:t>capacidade instalada em eólica </a:t>
            </a:r>
            <a:r>
              <a:rPr dirty="0">
                <a:solidFill>
                  <a:srgbClr val="525252"/>
                </a:solidFill>
              </a:rPr>
              <a:t>do </a:t>
            </a:r>
            <a:r>
              <a:rPr dirty="0" err="1">
                <a:solidFill>
                  <a:srgbClr val="525252"/>
                </a:solidFill>
              </a:rPr>
              <a:t>Mundo</a:t>
            </a:r>
            <a:endParaRPr dirty="0">
              <a:solidFill>
                <a:srgbClr val="525252"/>
              </a:solidFill>
            </a:endParaRPr>
          </a:p>
          <a:p>
            <a:pPr marL="8120">
              <a:spcBef>
                <a:spcPts val="406"/>
              </a:spcBef>
            </a:pPr>
            <a:r>
              <a:rPr dirty="0">
                <a:solidFill>
                  <a:srgbClr val="525252"/>
                </a:solidFill>
              </a:rPr>
              <a:t>(China</a:t>
            </a:r>
            <a:r>
              <a:rPr lang="pt-BR" dirty="0">
                <a:solidFill>
                  <a:srgbClr val="525252"/>
                </a:solidFill>
              </a:rPr>
              <a:t>, USA, Alemanha, Índia, Espanha)</a:t>
            </a:r>
            <a:r>
              <a:rPr dirty="0">
                <a:solidFill>
                  <a:srgbClr val="525252"/>
                </a:solidFill>
              </a:rPr>
              <a:t> (20</a:t>
            </a:r>
            <a:r>
              <a:rPr lang="pt-BR" dirty="0">
                <a:solidFill>
                  <a:srgbClr val="525252"/>
                </a:solidFill>
              </a:rPr>
              <a:t>22</a:t>
            </a:r>
            <a:r>
              <a:rPr dirty="0">
                <a:solidFill>
                  <a:srgbClr val="52525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5343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áfico 15">
            <a:extLst>
              <a:ext uri="{FF2B5EF4-FFF2-40B4-BE49-F238E27FC236}">
                <a16:creationId xmlns:a16="http://schemas.microsoft.com/office/drawing/2014/main" id="{EF20D912-6F19-4B4D-B506-6E55376BC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57404" y="1144436"/>
            <a:ext cx="9890411" cy="3736007"/>
          </a:xfrm>
          <a:prstGeom prst="rect">
            <a:avLst/>
          </a:prstGeom>
        </p:spPr>
      </p:pic>
      <p:sp>
        <p:nvSpPr>
          <p:cNvPr id="19" name="TextBox 37">
            <a:extLst>
              <a:ext uri="{FF2B5EF4-FFF2-40B4-BE49-F238E27FC236}">
                <a16:creationId xmlns:a16="http://schemas.microsoft.com/office/drawing/2014/main" id="{FA254FEF-BCC1-40DE-9A9D-1E60060913A9}"/>
              </a:ext>
            </a:extLst>
          </p:cNvPr>
          <p:cNvSpPr txBox="1"/>
          <p:nvPr/>
        </p:nvSpPr>
        <p:spPr>
          <a:xfrm>
            <a:off x="285904" y="3199313"/>
            <a:ext cx="38914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145A98"/>
                </a:solidFill>
                <a:effectLst/>
                <a:uLnTx/>
                <a:uFillTx/>
                <a:ea typeface="+mn-ea"/>
                <a:cs typeface="+mn-cs"/>
              </a:rPr>
              <a:t>186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145A98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466698"/>
                </a:solidFill>
                <a:effectLst/>
                <a:uLnTx/>
                <a:uFillTx/>
                <a:ea typeface="+mn-ea"/>
                <a:cs typeface="+mn-cs"/>
              </a:rPr>
              <a:t>Bi</a:t>
            </a:r>
          </a:p>
        </p:txBody>
      </p:sp>
      <p:sp>
        <p:nvSpPr>
          <p:cNvPr id="24" name="Rectangle 38">
            <a:extLst>
              <a:ext uri="{FF2B5EF4-FFF2-40B4-BE49-F238E27FC236}">
                <a16:creationId xmlns:a16="http://schemas.microsoft.com/office/drawing/2014/main" id="{FB163E73-555D-4640-8DBE-D3AAB4D6D2D5}"/>
              </a:ext>
            </a:extLst>
          </p:cNvPr>
          <p:cNvSpPr/>
          <p:nvPr/>
        </p:nvSpPr>
        <p:spPr>
          <a:xfrm>
            <a:off x="319507" y="4616899"/>
            <a:ext cx="32609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54A86E"/>
                </a:solidFill>
                <a:effectLst/>
                <a:uLnTx/>
                <a:uFillTx/>
                <a:ea typeface="+mn-ea"/>
                <a:cs typeface="+mn-cs"/>
              </a:rPr>
              <a:t>INVESTIMENTOS DIRETOS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466698"/>
                </a:solidFill>
                <a:effectLst/>
                <a:uLnTx/>
                <a:uFillTx/>
                <a:ea typeface="+mn-ea"/>
                <a:cs typeface="+mn-cs"/>
              </a:rPr>
              <a:t>(INTERNACIONAIS) ACUMULADOS (2019-2021)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B4FE3D3-96A9-4F04-AF18-7DB216491F47}"/>
              </a:ext>
            </a:extLst>
          </p:cNvPr>
          <p:cNvSpPr txBox="1"/>
          <p:nvPr/>
        </p:nvSpPr>
        <p:spPr>
          <a:xfrm>
            <a:off x="169940" y="3690387"/>
            <a:ext cx="9854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66698"/>
                </a:solidFill>
                <a:effectLst/>
                <a:uLnTx/>
                <a:uFillTx/>
                <a:ea typeface="+mn-ea"/>
                <a:cs typeface="+mn-cs"/>
              </a:rPr>
              <a:t>R$ 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Google Shape;484;p36">
            <a:extLst>
              <a:ext uri="{FF2B5EF4-FFF2-40B4-BE49-F238E27FC236}">
                <a16:creationId xmlns:a16="http://schemas.microsoft.com/office/drawing/2014/main" id="{45745A32-56E5-4318-BA36-E1A36765026B}"/>
              </a:ext>
            </a:extLst>
          </p:cNvPr>
          <p:cNvSpPr txBox="1"/>
          <p:nvPr/>
        </p:nvSpPr>
        <p:spPr>
          <a:xfrm>
            <a:off x="390079" y="139311"/>
            <a:ext cx="10591774" cy="109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+mn-lt"/>
                <a:cs typeface="Calibri"/>
                <a:sym typeface="Calibri"/>
              </a:rPr>
              <a:t>CENÁRIO INTERNACIONAL</a:t>
            </a:r>
            <a:r>
              <a:rPr kumimoji="0" lang="pt-BR" sz="3600" b="1" i="0" u="none" strike="noStrike" kern="1200" cap="none" spc="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+mn-lt"/>
                <a:cs typeface="Calibri"/>
                <a:sym typeface="Calibri"/>
              </a:rPr>
              <a:t> - INVESTIMENTOS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+mn-lt"/>
              <a:cs typeface="Calibri"/>
            </a:endParaRPr>
          </a:p>
        </p:txBody>
      </p:sp>
      <p:sp>
        <p:nvSpPr>
          <p:cNvPr id="26" name="Retângulo 30">
            <a:extLst>
              <a:ext uri="{FF2B5EF4-FFF2-40B4-BE49-F238E27FC236}">
                <a16:creationId xmlns:a16="http://schemas.microsoft.com/office/drawing/2014/main" id="{38AAEF46-9B25-4E97-A684-6B6F34AB2439}"/>
              </a:ext>
            </a:extLst>
          </p:cNvPr>
          <p:cNvSpPr/>
          <p:nvPr/>
        </p:nvSpPr>
        <p:spPr>
          <a:xfrm>
            <a:off x="-71120" y="5888447"/>
            <a:ext cx="655320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(Banco Central, 2021; Secamex, 2021).</a:t>
            </a:r>
          </a:p>
        </p:txBody>
      </p:sp>
    </p:spTree>
    <p:extLst>
      <p:ext uri="{BB962C8B-B14F-4D97-AF65-F5344CB8AC3E}">
        <p14:creationId xmlns:p14="http://schemas.microsoft.com/office/powerpoint/2010/main" val="59753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75"/>
    </mc:Choice>
    <mc:Fallback xmlns="">
      <p:transition advTm="5075"/>
    </mc:Fallback>
  </mc:AlternateContent>
</p:sld>
</file>

<file path=ppt/theme/theme1.xml><?xml version="1.0" encoding="utf-8"?>
<a:theme xmlns:a="http://schemas.openxmlformats.org/drawingml/2006/main" name="MME CORRE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ME V2 - outros fund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ME V2 - outros fund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MME V2 - outros fund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33254</TotalTime>
  <Words>2886</Words>
  <Application>Microsoft Office PowerPoint</Application>
  <PresentationFormat>Widescreen</PresentationFormat>
  <Paragraphs>507</Paragraphs>
  <Slides>50</Slides>
  <Notes>27</Notes>
  <HiddenSlides>0</HiddenSlides>
  <MMClips>0</MMClips>
  <ScaleCrop>false</ScaleCrop>
  <HeadingPairs>
    <vt:vector size="8" baseType="variant">
      <vt:variant>
        <vt:lpstr>Fontes usadas</vt:lpstr>
      </vt:variant>
      <vt:variant>
        <vt:i4>17</vt:i4>
      </vt:variant>
      <vt:variant>
        <vt:lpstr>Tema</vt:lpstr>
      </vt:variant>
      <vt:variant>
        <vt:i4>5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73" baseType="lpstr">
      <vt:lpstr>Arial</vt:lpstr>
      <vt:lpstr>Arial Narrow</vt:lpstr>
      <vt:lpstr>Avenir Heavy</vt:lpstr>
      <vt:lpstr>Calibri</vt:lpstr>
      <vt:lpstr>Calibri Light</vt:lpstr>
      <vt:lpstr>Courier New</vt:lpstr>
      <vt:lpstr>Lato Light</vt:lpstr>
      <vt:lpstr>Mukta ExtraLight</vt:lpstr>
      <vt:lpstr>Open Sans</vt:lpstr>
      <vt:lpstr>Raleway</vt:lpstr>
      <vt:lpstr>Symbol</vt:lpstr>
      <vt:lpstr>Times New Roman</vt:lpstr>
      <vt:lpstr>Trebuchet MS</vt:lpstr>
      <vt:lpstr>Verdana</vt:lpstr>
      <vt:lpstr>Webdings</vt:lpstr>
      <vt:lpstr>Wingdings</vt:lpstr>
      <vt:lpstr>Yu Mincho</vt:lpstr>
      <vt:lpstr>MME CORRETO</vt:lpstr>
      <vt:lpstr>MME</vt:lpstr>
      <vt:lpstr>MME V2 - outros fundos</vt:lpstr>
      <vt:lpstr>1_MME V2 - outros fundos</vt:lpstr>
      <vt:lpstr>2_MME V2 - outros fundos</vt:lpstr>
      <vt:lpstr>MSPhotoEd.3</vt:lpstr>
      <vt:lpstr>Apresentação do PowerPoint</vt:lpstr>
      <vt:lpstr>Apresentação do PowerPoint</vt:lpstr>
      <vt:lpstr>Apresentação do PowerPoint</vt:lpstr>
      <vt:lpstr>Histórico Acadêmico-Profissional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Resultado em 2021 - comparativo</vt:lpstr>
      <vt:lpstr>Resultado no 1º trimestre de 2022</vt:lpstr>
      <vt:lpstr>Lucro da Petrobras em US$ - comparativo</vt:lpstr>
      <vt:lpstr>Retorno sobre o Patrimônio Líquido</vt:lpstr>
      <vt:lpstr>Surpresa do lucro no 1T22</vt:lpstr>
      <vt:lpstr>Retorno sobre o Patrimônio Líquido</vt:lpstr>
      <vt:lpstr>Lucro da Petrobras no 1T22</vt:lpstr>
      <vt:lpstr>Retorno do dividendos em relação preço da ação – pode ser relacionado como cupom ou “taxa de juros” real</vt:lpstr>
      <vt:lpstr>Shareholders yield</vt:lpstr>
      <vt:lpstr>Custos dos empregados</vt:lpstr>
      <vt:lpstr>Gasto médio com empregado em US$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Alexandre Girão</dc:creator>
  <cp:lastModifiedBy>Adolfo Sachsida</cp:lastModifiedBy>
  <cp:revision>899</cp:revision>
  <cp:lastPrinted>2022-06-28T11:36:40Z</cp:lastPrinted>
  <dcterms:created xsi:type="dcterms:W3CDTF">2020-06-24T16:19:29Z</dcterms:created>
  <dcterms:modified xsi:type="dcterms:W3CDTF">2022-06-28T11:54:11Z</dcterms:modified>
</cp:coreProperties>
</file>