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4317" r:id="rId3"/>
    <p:sldId id="763" r:id="rId4"/>
    <p:sldId id="1366" r:id="rId5"/>
    <p:sldId id="4319" r:id="rId6"/>
    <p:sldId id="4318" r:id="rId7"/>
    <p:sldId id="4320" r:id="rId8"/>
    <p:sldId id="4321" r:id="rId9"/>
    <p:sldId id="4322" r:id="rId10"/>
    <p:sldId id="4323" r:id="rId11"/>
    <p:sldId id="261" r:id="rId12"/>
  </p:sldIdLst>
  <p:sldSz cx="12192000" cy="6858000"/>
  <p:notesSz cx="6858000" cy="9144000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sz="1200" b="1" kern="1200">
        <a:solidFill>
          <a:srgbClr val="365F9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b="1" kern="1200">
        <a:solidFill>
          <a:srgbClr val="365F9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b="1" kern="1200">
        <a:solidFill>
          <a:srgbClr val="365F9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b="1" kern="1200">
        <a:solidFill>
          <a:srgbClr val="365F9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b="1" kern="1200">
        <a:solidFill>
          <a:srgbClr val="365F9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rgbClr val="365F9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rgbClr val="365F9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rgbClr val="365F9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rgbClr val="365F9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4A"/>
    <a:srgbClr val="F4B183"/>
    <a:srgbClr val="132A47"/>
    <a:srgbClr val="042745"/>
    <a:srgbClr val="2F5066"/>
    <a:srgbClr val="24246E"/>
    <a:srgbClr val="2D2D8A"/>
    <a:srgbClr val="365F91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03" autoAdjust="0"/>
    <p:restoredTop sz="94660" autoAdjust="0"/>
  </p:normalViewPr>
  <p:slideViewPr>
    <p:cSldViewPr>
      <p:cViewPr varScale="1">
        <p:scale>
          <a:sx n="70" d="100"/>
          <a:sy n="70" d="100"/>
        </p:scale>
        <p:origin x="21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Book15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Book15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Book15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Sheet1!$C$30</c:f>
              <c:strCache>
                <c:ptCount val="1"/>
                <c:pt idx="0">
                  <c:v>without Physical Guarantee Restriction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Sheet1!$B$31:$B$37</c:f>
              <c:strCache>
                <c:ptCount val="7"/>
                <c:pt idx="0">
                  <c:v>Natural Gas</c:v>
                </c:pt>
                <c:pt idx="1">
                  <c:v>Nuclear</c:v>
                </c:pt>
                <c:pt idx="2">
                  <c:v>Solar</c:v>
                </c:pt>
                <c:pt idx="3">
                  <c:v>Biomass</c:v>
                </c:pt>
                <c:pt idx="4">
                  <c:v>Hydro</c:v>
                </c:pt>
                <c:pt idx="5">
                  <c:v>Fuel/Diesel Oil</c:v>
                </c:pt>
                <c:pt idx="6">
                  <c:v>Wind</c:v>
                </c:pt>
              </c:strCache>
            </c:strRef>
          </c:cat>
          <c:val>
            <c:numRef>
              <c:f>Sheet1!$C$31:$C$37</c:f>
              <c:numCache>
                <c:formatCode>#,##0</c:formatCode>
                <c:ptCount val="7"/>
                <c:pt idx="0">
                  <c:v>6224.9548499999964</c:v>
                </c:pt>
                <c:pt idx="1">
                  <c:v>2400</c:v>
                </c:pt>
                <c:pt idx="2">
                  <c:v>0</c:v>
                </c:pt>
                <c:pt idx="3">
                  <c:v>8810</c:v>
                </c:pt>
                <c:pt idx="4">
                  <c:v>0</c:v>
                </c:pt>
                <c:pt idx="5">
                  <c:v>0</c:v>
                </c:pt>
                <c:pt idx="6">
                  <c:v>20250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08-475E-A573-26ED30FE1BE5}"/>
            </c:ext>
          </c:extLst>
        </c:ser>
        <c:ser>
          <c:idx val="1"/>
          <c:order val="1"/>
          <c:tx>
            <c:strRef>
              <c:f>Sheet1!$D$30</c:f>
              <c:strCache>
                <c:ptCount val="1"/>
                <c:pt idx="0">
                  <c:v>with Physical Guarantee Restriction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Sheet1!$B$31:$B$37</c:f>
              <c:strCache>
                <c:ptCount val="7"/>
                <c:pt idx="0">
                  <c:v>Natural Gas</c:v>
                </c:pt>
                <c:pt idx="1">
                  <c:v>Nuclear</c:v>
                </c:pt>
                <c:pt idx="2">
                  <c:v>Solar</c:v>
                </c:pt>
                <c:pt idx="3">
                  <c:v>Biomass</c:v>
                </c:pt>
                <c:pt idx="4">
                  <c:v>Hydro</c:v>
                </c:pt>
                <c:pt idx="5">
                  <c:v>Fuel/Diesel Oil</c:v>
                </c:pt>
                <c:pt idx="6">
                  <c:v>Wind</c:v>
                </c:pt>
              </c:strCache>
            </c:strRef>
          </c:cat>
          <c:val>
            <c:numRef>
              <c:f>Sheet1!$D$31:$D$37</c:f>
              <c:numCache>
                <c:formatCode>#,##0</c:formatCode>
                <c:ptCount val="7"/>
                <c:pt idx="0">
                  <c:v>6361.3448499999904</c:v>
                </c:pt>
                <c:pt idx="1">
                  <c:v>2400</c:v>
                </c:pt>
                <c:pt idx="2">
                  <c:v>0</c:v>
                </c:pt>
                <c:pt idx="3">
                  <c:v>17620</c:v>
                </c:pt>
                <c:pt idx="4">
                  <c:v>0</c:v>
                </c:pt>
                <c:pt idx="5">
                  <c:v>0</c:v>
                </c:pt>
                <c:pt idx="6">
                  <c:v>20250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08-475E-A573-26ED30FE1B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1218664431"/>
        <c:axId val="494163471"/>
      </c:barChart>
      <c:catAx>
        <c:axId val="1218664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94163471"/>
        <c:crosses val="autoZero"/>
        <c:auto val="1"/>
        <c:lblAlgn val="ctr"/>
        <c:lblOffset val="100"/>
        <c:noMultiLvlLbl val="0"/>
      </c:catAx>
      <c:valAx>
        <c:axId val="494163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18664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514834610737331"/>
          <c:y val="0.80624934383202096"/>
          <c:w val="0.79423530259808195"/>
          <c:h val="9.37506561679790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/>
              <a:t>Expansion Capacity</a:t>
            </a:r>
            <a:r>
              <a:rPr lang="en-US" sz="1100" baseline="0"/>
              <a:t> for 2035 without Physical Guarantee restriction</a:t>
            </a:r>
            <a:endParaRPr lang="en-US" sz="11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Sheet1!$E$30</c:f>
              <c:strCache>
                <c:ptCount val="1"/>
                <c:pt idx="0">
                  <c:v>w/o PhG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15E-4326-B052-EFBB7DCF7CCA}"/>
              </c:ext>
            </c:extLst>
          </c:dPt>
          <c:dPt>
            <c:idx val="1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15E-4326-B052-EFBB7DCF7CC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15E-4326-B052-EFBB7DCF7CCA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15E-4326-B052-EFBB7DCF7CC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15E-4326-B052-EFBB7DCF7CC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15E-4326-B052-EFBB7DCF7CCA}"/>
              </c:ext>
            </c:extLst>
          </c:dPt>
          <c:dPt>
            <c:idx val="6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15E-4326-B052-EFBB7DCF7CCA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5E-4326-B052-EFBB7DCF7CC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15E-4326-B052-EFBB7DCF7CC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15E-4326-B052-EFBB7DCF7C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Sheet1!$B$31:$B$37</c:f>
              <c:strCache>
                <c:ptCount val="7"/>
                <c:pt idx="0">
                  <c:v>Natural Gas</c:v>
                </c:pt>
                <c:pt idx="1">
                  <c:v>Nuclear</c:v>
                </c:pt>
                <c:pt idx="2">
                  <c:v>Solar</c:v>
                </c:pt>
                <c:pt idx="3">
                  <c:v>Biomass</c:v>
                </c:pt>
                <c:pt idx="4">
                  <c:v>Hydro</c:v>
                </c:pt>
                <c:pt idx="5">
                  <c:v>Fuel/Diesel Oil</c:v>
                </c:pt>
                <c:pt idx="6">
                  <c:v>Wind</c:v>
                </c:pt>
              </c:strCache>
            </c:strRef>
          </c:cat>
          <c:val>
            <c:numRef>
              <c:f>Sheet1!$E$31:$E$37</c:f>
              <c:numCache>
                <c:formatCode>0%</c:formatCode>
                <c:ptCount val="7"/>
                <c:pt idx="0">
                  <c:v>0.16518408672048596</c:v>
                </c:pt>
                <c:pt idx="1">
                  <c:v>6.3685892939314495E-2</c:v>
                </c:pt>
                <c:pt idx="2">
                  <c:v>0</c:v>
                </c:pt>
                <c:pt idx="3">
                  <c:v>0.2337802986647336</c:v>
                </c:pt>
                <c:pt idx="4">
                  <c:v>0</c:v>
                </c:pt>
                <c:pt idx="5">
                  <c:v>0</c:v>
                </c:pt>
                <c:pt idx="6">
                  <c:v>0.53734972167546602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15E-4326-B052-EFBB7DCF7CC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/>
              <a:t>Expansion Capacity for 2035 with Physical Guarantee restriction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Sheet1!$F$30</c:f>
              <c:strCache>
                <c:ptCount val="1"/>
                <c:pt idx="0">
                  <c:v>w/ PhG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B6-47EA-AC1B-D7C384BE0FCB}"/>
              </c:ext>
            </c:extLst>
          </c:dPt>
          <c:dPt>
            <c:idx val="1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7B6-47EA-AC1B-D7C384BE0FC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B6-47EA-AC1B-D7C384BE0FCB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7B6-47EA-AC1B-D7C384BE0FC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7B6-47EA-AC1B-D7C384BE0FC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7B6-47EA-AC1B-D7C384BE0FCB}"/>
              </c:ext>
            </c:extLst>
          </c:dPt>
          <c:dPt>
            <c:idx val="6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7B6-47EA-AC1B-D7C384BE0FCB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B6-47EA-AC1B-D7C384BE0FC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7B6-47EA-AC1B-D7C384BE0FC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7B6-47EA-AC1B-D7C384BE0F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Sheet1!$B$31:$B$37</c:f>
              <c:strCache>
                <c:ptCount val="7"/>
                <c:pt idx="0">
                  <c:v>Natural Gas</c:v>
                </c:pt>
                <c:pt idx="1">
                  <c:v>Nuclear</c:v>
                </c:pt>
                <c:pt idx="2">
                  <c:v>Solar</c:v>
                </c:pt>
                <c:pt idx="3">
                  <c:v>Biomass</c:v>
                </c:pt>
                <c:pt idx="4">
                  <c:v>Hydro</c:v>
                </c:pt>
                <c:pt idx="5">
                  <c:v>Fuel/Diesel Oil</c:v>
                </c:pt>
                <c:pt idx="6">
                  <c:v>Wind</c:v>
                </c:pt>
              </c:strCache>
            </c:strRef>
          </c:cat>
          <c:val>
            <c:numRef>
              <c:f>Sheet1!$F$31:$F$37</c:f>
              <c:numCache>
                <c:formatCode>0%</c:formatCode>
                <c:ptCount val="7"/>
                <c:pt idx="0">
                  <c:v>0.13641778658674031</c:v>
                </c:pt>
                <c:pt idx="1">
                  <c:v>5.1467526997562033E-2</c:v>
                </c:pt>
                <c:pt idx="2">
                  <c:v>0</c:v>
                </c:pt>
                <c:pt idx="3">
                  <c:v>0.37785742737376793</c:v>
                </c:pt>
                <c:pt idx="4">
                  <c:v>0</c:v>
                </c:pt>
                <c:pt idx="5">
                  <c:v>0</c:v>
                </c:pt>
                <c:pt idx="6">
                  <c:v>0.43425725904192963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7B6-47EA-AC1B-D7C384BE0FC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141E06-3242-485A-9BA9-2ED1DA87D4AC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5B8F255-41D9-4110-939C-B13323327938}">
      <dgm:prSet phldrT="[Text]"/>
      <dgm:spPr>
        <a:solidFill>
          <a:srgbClr val="042745"/>
        </a:solidFill>
      </dgm:spPr>
      <dgm:t>
        <a:bodyPr/>
        <a:lstStyle/>
        <a:p>
          <a:r>
            <a:rPr lang="en-US" noProof="0" dirty="0"/>
            <a:t>Project inventory</a:t>
          </a:r>
        </a:p>
      </dgm:t>
    </dgm:pt>
    <dgm:pt modelId="{4C57F748-30CC-4670-95EF-9C29FC565766}" type="parTrans" cxnId="{202A91A9-9249-4C4F-ABE3-DB3FF965E958}">
      <dgm:prSet/>
      <dgm:spPr/>
      <dgm:t>
        <a:bodyPr/>
        <a:lstStyle/>
        <a:p>
          <a:endParaRPr lang="en-US" noProof="0" dirty="0"/>
        </a:p>
      </dgm:t>
    </dgm:pt>
    <dgm:pt modelId="{506384C4-17AC-4989-B06C-A6834C4AC2DE}" type="sibTrans" cxnId="{202A91A9-9249-4C4F-ABE3-DB3FF965E958}">
      <dgm:prSet/>
      <dgm:spPr/>
      <dgm:t>
        <a:bodyPr/>
        <a:lstStyle/>
        <a:p>
          <a:endParaRPr lang="en-US" noProof="0" dirty="0"/>
        </a:p>
      </dgm:t>
    </dgm:pt>
    <dgm:pt modelId="{FC23CC6B-24F2-47DD-ABD0-45C9192A6AC2}">
      <dgm:prSet phldrT="[Text]"/>
      <dgm:spPr>
        <a:solidFill>
          <a:srgbClr val="042745"/>
        </a:solidFill>
      </dgm:spPr>
      <dgm:t>
        <a:bodyPr/>
        <a:lstStyle/>
        <a:p>
          <a:r>
            <a:rPr lang="en-US" noProof="0" dirty="0"/>
            <a:t>Project engineering</a:t>
          </a:r>
        </a:p>
      </dgm:t>
    </dgm:pt>
    <dgm:pt modelId="{482BAA0E-B1AD-4287-8BBE-CF6C247BD71E}" type="parTrans" cxnId="{88DE5BFC-CE4B-457E-9396-AEDCC5443E48}">
      <dgm:prSet/>
      <dgm:spPr/>
      <dgm:t>
        <a:bodyPr/>
        <a:lstStyle/>
        <a:p>
          <a:endParaRPr lang="en-US" noProof="0" dirty="0"/>
        </a:p>
      </dgm:t>
    </dgm:pt>
    <dgm:pt modelId="{0218943B-0179-44FA-A25D-DD921EA59A01}" type="sibTrans" cxnId="{88DE5BFC-CE4B-457E-9396-AEDCC5443E48}">
      <dgm:prSet/>
      <dgm:spPr/>
      <dgm:t>
        <a:bodyPr/>
        <a:lstStyle/>
        <a:p>
          <a:endParaRPr lang="en-US" noProof="0" dirty="0"/>
        </a:p>
      </dgm:t>
    </dgm:pt>
    <dgm:pt modelId="{B478A626-8DF5-43D7-9DFF-71D14FB72002}">
      <dgm:prSet phldrT="[Text]"/>
      <dgm:spPr>
        <a:solidFill>
          <a:srgbClr val="042745"/>
        </a:solidFill>
      </dgm:spPr>
      <dgm:t>
        <a:bodyPr/>
        <a:lstStyle/>
        <a:p>
          <a:r>
            <a:rPr lang="en-US" noProof="0" dirty="0"/>
            <a:t>Data analysis</a:t>
          </a:r>
        </a:p>
      </dgm:t>
    </dgm:pt>
    <dgm:pt modelId="{19AB9CE4-EF44-48F4-9EAD-BF9629B61297}" type="parTrans" cxnId="{CBC4FD71-8910-46E9-B229-A3EF077A32A3}">
      <dgm:prSet/>
      <dgm:spPr/>
      <dgm:t>
        <a:bodyPr/>
        <a:lstStyle/>
        <a:p>
          <a:endParaRPr lang="en-US" noProof="0" dirty="0"/>
        </a:p>
      </dgm:t>
    </dgm:pt>
    <dgm:pt modelId="{4E8766C1-614B-4C41-92E6-4A7332852AE6}" type="sibTrans" cxnId="{CBC4FD71-8910-46E9-B229-A3EF077A32A3}">
      <dgm:prSet/>
      <dgm:spPr/>
      <dgm:t>
        <a:bodyPr/>
        <a:lstStyle/>
        <a:p>
          <a:endParaRPr lang="en-US" noProof="0" dirty="0"/>
        </a:p>
      </dgm:t>
    </dgm:pt>
    <dgm:pt modelId="{F3365066-579D-43E4-A60E-94ECC5DFCD2C}">
      <dgm:prSet phldrT="[Text]"/>
      <dgm:spPr>
        <a:solidFill>
          <a:srgbClr val="042745"/>
        </a:solidFill>
      </dgm:spPr>
      <dgm:t>
        <a:bodyPr/>
        <a:lstStyle/>
        <a:p>
          <a:r>
            <a:rPr lang="en-US" noProof="0" dirty="0"/>
            <a:t>Uncertainty mapping</a:t>
          </a:r>
        </a:p>
      </dgm:t>
    </dgm:pt>
    <dgm:pt modelId="{C2A6F047-E8E4-45D0-971B-57F992BC88D0}" type="parTrans" cxnId="{16882860-0922-42D5-87ED-42448A24955F}">
      <dgm:prSet/>
      <dgm:spPr/>
      <dgm:t>
        <a:bodyPr/>
        <a:lstStyle/>
        <a:p>
          <a:endParaRPr lang="en-US" noProof="0" dirty="0"/>
        </a:p>
      </dgm:t>
    </dgm:pt>
    <dgm:pt modelId="{7D23A6CB-43A5-446C-AD0A-40DC6BBB9B3C}" type="sibTrans" cxnId="{16882860-0922-42D5-87ED-42448A24955F}">
      <dgm:prSet/>
      <dgm:spPr/>
      <dgm:t>
        <a:bodyPr/>
        <a:lstStyle/>
        <a:p>
          <a:endParaRPr lang="en-US" noProof="0" dirty="0"/>
        </a:p>
      </dgm:t>
    </dgm:pt>
    <dgm:pt modelId="{E54FC090-2390-4A5B-AB56-91620B9925C5}">
      <dgm:prSet phldrT="[Text]"/>
      <dgm:spPr>
        <a:solidFill>
          <a:srgbClr val="042745"/>
        </a:solidFill>
      </dgm:spPr>
      <dgm:t>
        <a:bodyPr/>
        <a:lstStyle/>
        <a:p>
          <a:r>
            <a:rPr lang="en-US" noProof="0" dirty="0"/>
            <a:t>Data analysis</a:t>
          </a:r>
        </a:p>
      </dgm:t>
    </dgm:pt>
    <dgm:pt modelId="{9D5C0D76-6BD9-45DE-8ABC-FC94667733F4}" type="parTrans" cxnId="{6BB4ADBA-D362-4002-A187-BAE67A486203}">
      <dgm:prSet/>
      <dgm:spPr/>
      <dgm:t>
        <a:bodyPr/>
        <a:lstStyle/>
        <a:p>
          <a:endParaRPr lang="en-US" noProof="0" dirty="0"/>
        </a:p>
      </dgm:t>
    </dgm:pt>
    <dgm:pt modelId="{21D09234-FECB-48A2-9983-972DB8F54A33}" type="sibTrans" cxnId="{6BB4ADBA-D362-4002-A187-BAE67A486203}">
      <dgm:prSet/>
      <dgm:spPr/>
      <dgm:t>
        <a:bodyPr/>
        <a:lstStyle/>
        <a:p>
          <a:endParaRPr lang="en-US" noProof="0" dirty="0"/>
        </a:p>
      </dgm:t>
    </dgm:pt>
    <dgm:pt modelId="{FA8B22A9-4C49-4A93-82DC-E8540817FCAD}">
      <dgm:prSet phldrT="[Text]"/>
      <dgm:spPr>
        <a:solidFill>
          <a:srgbClr val="042745"/>
        </a:solidFill>
      </dgm:spPr>
      <dgm:t>
        <a:bodyPr/>
        <a:lstStyle/>
        <a:p>
          <a:r>
            <a:rPr lang="en-US" noProof="0" dirty="0"/>
            <a:t>Stochastic modeling</a:t>
          </a:r>
        </a:p>
      </dgm:t>
    </dgm:pt>
    <dgm:pt modelId="{60A3CBE1-4111-425D-B2B8-F588A6A3DEA2}" type="parTrans" cxnId="{56D6343C-9BC5-4CB5-8119-A74D1E18F6BE}">
      <dgm:prSet/>
      <dgm:spPr/>
      <dgm:t>
        <a:bodyPr/>
        <a:lstStyle/>
        <a:p>
          <a:endParaRPr lang="en-US" noProof="0" dirty="0"/>
        </a:p>
      </dgm:t>
    </dgm:pt>
    <dgm:pt modelId="{436AE7CB-7AFC-41DD-861C-81F3E1151508}" type="sibTrans" cxnId="{56D6343C-9BC5-4CB5-8119-A74D1E18F6BE}">
      <dgm:prSet/>
      <dgm:spPr/>
      <dgm:t>
        <a:bodyPr/>
        <a:lstStyle/>
        <a:p>
          <a:endParaRPr lang="en-US" noProof="0" dirty="0"/>
        </a:p>
      </dgm:t>
    </dgm:pt>
    <dgm:pt modelId="{CF585B5C-44CF-4234-B70B-38F97722DD68}">
      <dgm:prSet phldrT="[Text]"/>
      <dgm:spPr>
        <a:solidFill>
          <a:srgbClr val="042745"/>
        </a:solidFill>
      </dgm:spPr>
      <dgm:t>
        <a:bodyPr/>
        <a:lstStyle/>
        <a:p>
          <a:r>
            <a:rPr lang="en-US" noProof="0" dirty="0"/>
            <a:t>Building scenarios for exogenous variables</a:t>
          </a:r>
        </a:p>
      </dgm:t>
    </dgm:pt>
    <dgm:pt modelId="{4791AFEB-702B-4824-80B0-D7AB98CE6C54}" type="parTrans" cxnId="{FB154A95-EDBA-40B5-81E9-3A0313DE7239}">
      <dgm:prSet/>
      <dgm:spPr/>
      <dgm:t>
        <a:bodyPr/>
        <a:lstStyle/>
        <a:p>
          <a:endParaRPr lang="en-US" noProof="0" dirty="0"/>
        </a:p>
      </dgm:t>
    </dgm:pt>
    <dgm:pt modelId="{BC97B9AC-B537-499F-840B-088C503B1412}" type="sibTrans" cxnId="{FB154A95-EDBA-40B5-81E9-3A0313DE7239}">
      <dgm:prSet/>
      <dgm:spPr/>
      <dgm:t>
        <a:bodyPr/>
        <a:lstStyle/>
        <a:p>
          <a:endParaRPr lang="en-US" noProof="0" dirty="0"/>
        </a:p>
      </dgm:t>
    </dgm:pt>
    <dgm:pt modelId="{10586DA1-7211-412C-BE01-DC10AEA619D2}">
      <dgm:prSet phldrT="[Text]"/>
      <dgm:spPr>
        <a:solidFill>
          <a:srgbClr val="042745"/>
        </a:solidFill>
      </dgm:spPr>
      <dgm:t>
        <a:bodyPr/>
        <a:lstStyle/>
        <a:p>
          <a:r>
            <a:rPr lang="en-US" noProof="0" dirty="0"/>
            <a:t>Macroeconomics</a:t>
          </a:r>
        </a:p>
      </dgm:t>
    </dgm:pt>
    <dgm:pt modelId="{332D4BD3-5B0A-4723-827D-D887AEAD3924}" type="parTrans" cxnId="{0CF59A8E-D5CB-4683-88C4-BEC35DF5FD36}">
      <dgm:prSet/>
      <dgm:spPr/>
      <dgm:t>
        <a:bodyPr/>
        <a:lstStyle/>
        <a:p>
          <a:endParaRPr lang="en-US" noProof="0" dirty="0"/>
        </a:p>
      </dgm:t>
    </dgm:pt>
    <dgm:pt modelId="{576AAB67-9440-47A1-A79A-142AF05FC039}" type="sibTrans" cxnId="{0CF59A8E-D5CB-4683-88C4-BEC35DF5FD36}">
      <dgm:prSet/>
      <dgm:spPr/>
      <dgm:t>
        <a:bodyPr/>
        <a:lstStyle/>
        <a:p>
          <a:endParaRPr lang="en-US" noProof="0" dirty="0"/>
        </a:p>
      </dgm:t>
    </dgm:pt>
    <dgm:pt modelId="{738A6BC1-CA88-4809-8283-97E47F78E4B6}">
      <dgm:prSet phldrT="[Text]"/>
      <dgm:spPr>
        <a:solidFill>
          <a:srgbClr val="042745"/>
        </a:solidFill>
      </dgm:spPr>
      <dgm:t>
        <a:bodyPr/>
        <a:lstStyle/>
        <a:p>
          <a:r>
            <a:rPr lang="en-US" noProof="0" dirty="0"/>
            <a:t>Geopolitics</a:t>
          </a:r>
        </a:p>
      </dgm:t>
    </dgm:pt>
    <dgm:pt modelId="{3AB02650-CB39-494F-A80D-E98F29307CE1}" type="parTrans" cxnId="{B7F4250E-548B-493B-B91B-000350CF6B47}">
      <dgm:prSet/>
      <dgm:spPr/>
      <dgm:t>
        <a:bodyPr/>
        <a:lstStyle/>
        <a:p>
          <a:endParaRPr lang="en-US" noProof="0" dirty="0"/>
        </a:p>
      </dgm:t>
    </dgm:pt>
    <dgm:pt modelId="{06E4C2CD-DC0B-4A1B-B484-F052B1FE0FAC}" type="sibTrans" cxnId="{B7F4250E-548B-493B-B91B-000350CF6B47}">
      <dgm:prSet/>
      <dgm:spPr/>
      <dgm:t>
        <a:bodyPr/>
        <a:lstStyle/>
        <a:p>
          <a:endParaRPr lang="en-US" noProof="0" dirty="0"/>
        </a:p>
      </dgm:t>
    </dgm:pt>
    <dgm:pt modelId="{65453E60-005B-40C5-89AD-05BF2B4F4FFE}">
      <dgm:prSet phldrT="[Text]"/>
      <dgm:spPr>
        <a:solidFill>
          <a:srgbClr val="042745"/>
        </a:solidFill>
      </dgm:spPr>
      <dgm:t>
        <a:bodyPr/>
        <a:lstStyle/>
        <a:p>
          <a:r>
            <a:rPr lang="en-US" noProof="0" dirty="0"/>
            <a:t>Social and environmental analysis</a:t>
          </a:r>
        </a:p>
      </dgm:t>
    </dgm:pt>
    <dgm:pt modelId="{4BD5E08C-27CD-416C-B3F0-5F4F18FE8847}" type="parTrans" cxnId="{B2C23841-AA43-42BD-A6C7-619FAA3972AC}">
      <dgm:prSet/>
      <dgm:spPr/>
      <dgm:t>
        <a:bodyPr/>
        <a:lstStyle/>
        <a:p>
          <a:endParaRPr lang="pt-BR"/>
        </a:p>
      </dgm:t>
    </dgm:pt>
    <dgm:pt modelId="{F86F3436-62CB-4BB2-8C62-2840E5FFD3E8}" type="sibTrans" cxnId="{B2C23841-AA43-42BD-A6C7-619FAA3972AC}">
      <dgm:prSet/>
      <dgm:spPr/>
      <dgm:t>
        <a:bodyPr/>
        <a:lstStyle/>
        <a:p>
          <a:endParaRPr lang="pt-BR"/>
        </a:p>
      </dgm:t>
    </dgm:pt>
    <dgm:pt modelId="{DBC81C22-17B8-4579-900F-023DE4A7F870}">
      <dgm:prSet phldrT="[Text]"/>
      <dgm:spPr>
        <a:solidFill>
          <a:srgbClr val="042745"/>
        </a:solidFill>
      </dgm:spPr>
      <dgm:t>
        <a:bodyPr/>
        <a:lstStyle/>
        <a:p>
          <a:r>
            <a:rPr lang="en-US" noProof="0" dirty="0"/>
            <a:t>Economic evaluation</a:t>
          </a:r>
        </a:p>
      </dgm:t>
    </dgm:pt>
    <dgm:pt modelId="{C0FF8B54-98B4-4694-8EC8-92D1DBC6ED52}" type="parTrans" cxnId="{9A18E079-2C18-45F9-96F2-BBBF9B743969}">
      <dgm:prSet/>
      <dgm:spPr/>
      <dgm:t>
        <a:bodyPr/>
        <a:lstStyle/>
        <a:p>
          <a:endParaRPr lang="pt-BR"/>
        </a:p>
      </dgm:t>
    </dgm:pt>
    <dgm:pt modelId="{76BC0D73-98C5-4E91-9213-2E1CD2D9DDCD}" type="sibTrans" cxnId="{9A18E079-2C18-45F9-96F2-BBBF9B743969}">
      <dgm:prSet/>
      <dgm:spPr/>
      <dgm:t>
        <a:bodyPr/>
        <a:lstStyle/>
        <a:p>
          <a:endParaRPr lang="pt-BR"/>
        </a:p>
      </dgm:t>
    </dgm:pt>
    <dgm:pt modelId="{E1E02464-1AD9-4139-8231-55769AE7E98C}">
      <dgm:prSet phldrT="[Text]"/>
      <dgm:spPr>
        <a:solidFill>
          <a:srgbClr val="042745"/>
        </a:solidFill>
      </dgm:spPr>
      <dgm:t>
        <a:bodyPr/>
        <a:lstStyle/>
        <a:p>
          <a:r>
            <a:rPr lang="en-US" noProof="0" dirty="0"/>
            <a:t>Data analysis</a:t>
          </a:r>
        </a:p>
      </dgm:t>
    </dgm:pt>
    <dgm:pt modelId="{6B9B4C4B-AF0B-4780-9746-440F27D3060B}" type="parTrans" cxnId="{FA660F5C-55CB-4198-A738-BE68B6649165}">
      <dgm:prSet/>
      <dgm:spPr/>
      <dgm:t>
        <a:bodyPr/>
        <a:lstStyle/>
        <a:p>
          <a:endParaRPr lang="pt-BR"/>
        </a:p>
      </dgm:t>
    </dgm:pt>
    <dgm:pt modelId="{7549592D-96F5-4873-BACD-330D8C59F152}" type="sibTrans" cxnId="{FA660F5C-55CB-4198-A738-BE68B6649165}">
      <dgm:prSet/>
      <dgm:spPr/>
      <dgm:t>
        <a:bodyPr/>
        <a:lstStyle/>
        <a:p>
          <a:endParaRPr lang="pt-BR"/>
        </a:p>
      </dgm:t>
    </dgm:pt>
    <dgm:pt modelId="{DB42418B-ABAB-4DF8-9CC0-2E6F89228084}">
      <dgm:prSet phldrT="[Text]"/>
      <dgm:spPr>
        <a:solidFill>
          <a:srgbClr val="042745"/>
        </a:solidFill>
      </dgm:spPr>
      <dgm:t>
        <a:bodyPr/>
        <a:lstStyle/>
        <a:p>
          <a:r>
            <a:rPr lang="en-US" noProof="0" dirty="0"/>
            <a:t>Power sector modeling</a:t>
          </a:r>
        </a:p>
      </dgm:t>
    </dgm:pt>
    <dgm:pt modelId="{CD7B1F53-F933-497D-AEFC-2283010998FB}" type="parTrans" cxnId="{433634AE-CDE1-4A55-8AED-483E24E6448C}">
      <dgm:prSet/>
      <dgm:spPr/>
      <dgm:t>
        <a:bodyPr/>
        <a:lstStyle/>
        <a:p>
          <a:endParaRPr lang="pt-BR"/>
        </a:p>
      </dgm:t>
    </dgm:pt>
    <dgm:pt modelId="{7319B04B-5BF9-444D-928D-5F11EEF511EC}" type="sibTrans" cxnId="{433634AE-CDE1-4A55-8AED-483E24E6448C}">
      <dgm:prSet/>
      <dgm:spPr/>
      <dgm:t>
        <a:bodyPr/>
        <a:lstStyle/>
        <a:p>
          <a:endParaRPr lang="pt-BR"/>
        </a:p>
      </dgm:t>
    </dgm:pt>
    <dgm:pt modelId="{A4F97252-B2CD-4B08-96AF-B4B596D819D7}">
      <dgm:prSet phldrT="[Text]"/>
      <dgm:spPr>
        <a:solidFill>
          <a:srgbClr val="042745"/>
        </a:solidFill>
      </dgm:spPr>
      <dgm:t>
        <a:bodyPr/>
        <a:lstStyle/>
        <a:p>
          <a:r>
            <a:rPr lang="en-US" noProof="0" dirty="0"/>
            <a:t>Optimization</a:t>
          </a:r>
        </a:p>
      </dgm:t>
    </dgm:pt>
    <dgm:pt modelId="{4F5C83E4-30BA-491E-8596-0B04D385A8CF}" type="parTrans" cxnId="{227FAEC7-AFE0-49D0-B15E-B56C084211DE}">
      <dgm:prSet/>
      <dgm:spPr/>
      <dgm:t>
        <a:bodyPr/>
        <a:lstStyle/>
        <a:p>
          <a:endParaRPr lang="pt-BR"/>
        </a:p>
      </dgm:t>
    </dgm:pt>
    <dgm:pt modelId="{1E37945B-2198-44CC-AFC1-BB826931D06C}" type="sibTrans" cxnId="{227FAEC7-AFE0-49D0-B15E-B56C084211DE}">
      <dgm:prSet/>
      <dgm:spPr/>
      <dgm:t>
        <a:bodyPr/>
        <a:lstStyle/>
        <a:p>
          <a:endParaRPr lang="pt-BR"/>
        </a:p>
      </dgm:t>
    </dgm:pt>
    <dgm:pt modelId="{9D3A34D4-DA3D-4F63-A394-FA80BFA907F3}">
      <dgm:prSet phldrT="[Text]"/>
      <dgm:spPr>
        <a:solidFill>
          <a:srgbClr val="042745"/>
        </a:solidFill>
      </dgm:spPr>
      <dgm:t>
        <a:bodyPr/>
        <a:lstStyle/>
        <a:p>
          <a:endParaRPr lang="en-US" noProof="0" dirty="0"/>
        </a:p>
      </dgm:t>
    </dgm:pt>
    <dgm:pt modelId="{4F0FF02A-32AB-4057-86F9-B829D6985B99}" type="parTrans" cxnId="{AD9728B3-5D04-4291-BE7E-88C568A54F83}">
      <dgm:prSet/>
      <dgm:spPr/>
      <dgm:t>
        <a:bodyPr/>
        <a:lstStyle/>
        <a:p>
          <a:endParaRPr lang="pt-BR"/>
        </a:p>
      </dgm:t>
    </dgm:pt>
    <dgm:pt modelId="{790561DD-EBB3-4725-8402-5E2F90120308}" type="sibTrans" cxnId="{AD9728B3-5D04-4291-BE7E-88C568A54F83}">
      <dgm:prSet/>
      <dgm:spPr/>
      <dgm:t>
        <a:bodyPr/>
        <a:lstStyle/>
        <a:p>
          <a:endParaRPr lang="pt-BR"/>
        </a:p>
      </dgm:t>
    </dgm:pt>
    <dgm:pt modelId="{3DAC70FD-0C8B-49A1-A9BA-E46595A9FE74}">
      <dgm:prSet phldrT="[Text]"/>
      <dgm:spPr>
        <a:solidFill>
          <a:srgbClr val="042745"/>
        </a:solidFill>
      </dgm:spPr>
      <dgm:t>
        <a:bodyPr/>
        <a:lstStyle/>
        <a:p>
          <a:r>
            <a:rPr lang="en-US" noProof="0" dirty="0"/>
            <a:t>Power engineering</a:t>
          </a:r>
        </a:p>
      </dgm:t>
    </dgm:pt>
    <dgm:pt modelId="{BBD870DB-E36C-4F2A-BFC9-8ECBC1B07996}" type="parTrans" cxnId="{A4224271-E992-4D87-8B2E-DFB9CFACD122}">
      <dgm:prSet/>
      <dgm:spPr/>
      <dgm:t>
        <a:bodyPr/>
        <a:lstStyle/>
        <a:p>
          <a:endParaRPr lang="pt-BR"/>
        </a:p>
      </dgm:t>
    </dgm:pt>
    <dgm:pt modelId="{8CF9B5FC-F5CA-46D0-9CA7-45A22A2AC847}" type="sibTrans" cxnId="{A4224271-E992-4D87-8B2E-DFB9CFACD122}">
      <dgm:prSet/>
      <dgm:spPr/>
      <dgm:t>
        <a:bodyPr/>
        <a:lstStyle/>
        <a:p>
          <a:endParaRPr lang="pt-BR"/>
        </a:p>
      </dgm:t>
    </dgm:pt>
    <dgm:pt modelId="{CBED2461-3D8C-4076-A448-D85B5EA08C4A}">
      <dgm:prSet phldrT="[Text]"/>
      <dgm:spPr>
        <a:solidFill>
          <a:srgbClr val="042745"/>
        </a:solidFill>
      </dgm:spPr>
      <dgm:t>
        <a:bodyPr/>
        <a:lstStyle/>
        <a:p>
          <a:endParaRPr lang="en-US" noProof="0" dirty="0"/>
        </a:p>
      </dgm:t>
    </dgm:pt>
    <dgm:pt modelId="{49F22C7B-C38B-4526-826C-E9A2FE51DAAB}" type="parTrans" cxnId="{25B9CB1B-D6FC-4403-BB93-C034EF0F210B}">
      <dgm:prSet/>
      <dgm:spPr/>
      <dgm:t>
        <a:bodyPr/>
        <a:lstStyle/>
        <a:p>
          <a:endParaRPr lang="pt-BR"/>
        </a:p>
      </dgm:t>
    </dgm:pt>
    <dgm:pt modelId="{99F9F836-7EBF-490F-8815-522BD2363822}" type="sibTrans" cxnId="{25B9CB1B-D6FC-4403-BB93-C034EF0F210B}">
      <dgm:prSet/>
      <dgm:spPr/>
      <dgm:t>
        <a:bodyPr/>
        <a:lstStyle/>
        <a:p>
          <a:endParaRPr lang="pt-BR"/>
        </a:p>
      </dgm:t>
    </dgm:pt>
    <dgm:pt modelId="{7AE459C0-6827-4D8F-8380-EB225E2D3DD8}">
      <dgm:prSet phldrT="[Text]"/>
      <dgm:spPr>
        <a:solidFill>
          <a:srgbClr val="042745"/>
        </a:solidFill>
      </dgm:spPr>
      <dgm:t>
        <a:bodyPr/>
        <a:lstStyle/>
        <a:p>
          <a:endParaRPr lang="en-US" noProof="0" dirty="0"/>
        </a:p>
      </dgm:t>
    </dgm:pt>
    <dgm:pt modelId="{A86B8694-A175-4DE8-999D-43CC377505CA}" type="parTrans" cxnId="{C7EE14DC-54F6-4558-B817-A7B15789C3C5}">
      <dgm:prSet/>
      <dgm:spPr/>
      <dgm:t>
        <a:bodyPr/>
        <a:lstStyle/>
        <a:p>
          <a:endParaRPr lang="pt-BR"/>
        </a:p>
      </dgm:t>
    </dgm:pt>
    <dgm:pt modelId="{22AA1BB3-7B59-438C-8F8C-B19DFDCF53F0}" type="sibTrans" cxnId="{C7EE14DC-54F6-4558-B817-A7B15789C3C5}">
      <dgm:prSet/>
      <dgm:spPr/>
      <dgm:t>
        <a:bodyPr/>
        <a:lstStyle/>
        <a:p>
          <a:endParaRPr lang="pt-BR"/>
        </a:p>
      </dgm:t>
    </dgm:pt>
    <dgm:pt modelId="{8C143EE0-8DFA-4D5B-9D7F-313F1E376479}">
      <dgm:prSet phldrT="[Text]"/>
      <dgm:spPr>
        <a:solidFill>
          <a:srgbClr val="042745"/>
        </a:solidFill>
      </dgm:spPr>
      <dgm:t>
        <a:bodyPr/>
        <a:lstStyle/>
        <a:p>
          <a:r>
            <a:rPr lang="en-US" noProof="0" dirty="0"/>
            <a:t>What-if scenarios</a:t>
          </a:r>
        </a:p>
      </dgm:t>
    </dgm:pt>
    <dgm:pt modelId="{CCB726D9-F599-40D9-A56A-2CC4DB31E65D}" type="parTrans" cxnId="{58D051FE-B534-4826-874C-815BF89EBC75}">
      <dgm:prSet/>
      <dgm:spPr/>
      <dgm:t>
        <a:bodyPr/>
        <a:lstStyle/>
        <a:p>
          <a:endParaRPr lang="pt-BR"/>
        </a:p>
      </dgm:t>
    </dgm:pt>
    <dgm:pt modelId="{18F6990E-3330-47E7-AF70-B0E0A11A2553}" type="sibTrans" cxnId="{58D051FE-B534-4826-874C-815BF89EBC75}">
      <dgm:prSet/>
      <dgm:spPr/>
      <dgm:t>
        <a:bodyPr/>
        <a:lstStyle/>
        <a:p>
          <a:endParaRPr lang="pt-BR"/>
        </a:p>
      </dgm:t>
    </dgm:pt>
    <dgm:pt modelId="{EBA692A6-5AC4-476E-9803-E64468A34A96}" type="pres">
      <dgm:prSet presAssocID="{3D141E06-3242-485A-9BA9-2ED1DA87D4AC}" presName="Name0" presStyleCnt="0">
        <dgm:presLayoutVars>
          <dgm:dir/>
          <dgm:resizeHandles val="exact"/>
        </dgm:presLayoutVars>
      </dgm:prSet>
      <dgm:spPr/>
    </dgm:pt>
    <dgm:pt modelId="{68194477-48C7-4570-83B9-5267D09D5633}" type="pres">
      <dgm:prSet presAssocID="{55B8F255-41D9-4110-939C-B13323327938}" presName="node" presStyleLbl="node1" presStyleIdx="0" presStyleCnt="4">
        <dgm:presLayoutVars>
          <dgm:bulletEnabled val="1"/>
        </dgm:presLayoutVars>
      </dgm:prSet>
      <dgm:spPr/>
    </dgm:pt>
    <dgm:pt modelId="{34858642-9F35-486B-BF79-32B62E6F768B}" type="pres">
      <dgm:prSet presAssocID="{506384C4-17AC-4989-B06C-A6834C4AC2DE}" presName="sibTrans" presStyleCnt="0"/>
      <dgm:spPr/>
    </dgm:pt>
    <dgm:pt modelId="{FA91F112-1F0B-446C-832A-F1FF1FBE507C}" type="pres">
      <dgm:prSet presAssocID="{F3365066-579D-43E4-A60E-94ECC5DFCD2C}" presName="node" presStyleLbl="node1" presStyleIdx="1" presStyleCnt="4" custLinFactNeighborX="0">
        <dgm:presLayoutVars>
          <dgm:bulletEnabled val="1"/>
        </dgm:presLayoutVars>
      </dgm:prSet>
      <dgm:spPr/>
    </dgm:pt>
    <dgm:pt modelId="{C1442C38-391A-4063-B583-A974AF099C02}" type="pres">
      <dgm:prSet presAssocID="{7D23A6CB-43A5-446C-AD0A-40DC6BBB9B3C}" presName="sibTrans" presStyleCnt="0"/>
      <dgm:spPr/>
    </dgm:pt>
    <dgm:pt modelId="{A162B139-2A78-4090-A296-061A93D350FB}" type="pres">
      <dgm:prSet presAssocID="{CF585B5C-44CF-4234-B70B-38F97722DD68}" presName="node" presStyleLbl="node1" presStyleIdx="2" presStyleCnt="4">
        <dgm:presLayoutVars>
          <dgm:bulletEnabled val="1"/>
        </dgm:presLayoutVars>
      </dgm:prSet>
      <dgm:spPr/>
    </dgm:pt>
    <dgm:pt modelId="{05A5560E-D1FB-4548-A667-4AB3D2127C16}" type="pres">
      <dgm:prSet presAssocID="{BC97B9AC-B537-499F-840B-088C503B1412}" presName="sibTrans" presStyleCnt="0"/>
      <dgm:spPr/>
    </dgm:pt>
    <dgm:pt modelId="{CF3D3A8D-DCD4-41A4-9D53-3E6B664185AD}" type="pres">
      <dgm:prSet presAssocID="{DB42418B-ABAB-4DF8-9CC0-2E6F89228084}" presName="node" presStyleLbl="node1" presStyleIdx="3" presStyleCnt="4">
        <dgm:presLayoutVars>
          <dgm:bulletEnabled val="1"/>
        </dgm:presLayoutVars>
      </dgm:prSet>
      <dgm:spPr/>
    </dgm:pt>
  </dgm:ptLst>
  <dgm:cxnLst>
    <dgm:cxn modelId="{A841B700-3841-4F62-86AB-42F95B935302}" type="presOf" srcId="{A4F97252-B2CD-4B08-96AF-B4B596D819D7}" destId="{CF3D3A8D-DCD4-41A4-9D53-3E6B664185AD}" srcOrd="0" destOrd="1" presId="urn:microsoft.com/office/officeart/2005/8/layout/hList6"/>
    <dgm:cxn modelId="{B7F4250E-548B-493B-B91B-000350CF6B47}" srcId="{CF585B5C-44CF-4234-B70B-38F97722DD68}" destId="{738A6BC1-CA88-4809-8283-97E47F78E4B6}" srcOrd="1" destOrd="0" parTransId="{3AB02650-CB39-494F-A80D-E98F29307CE1}" sibTransId="{06E4C2CD-DC0B-4A1B-B484-F052B1FE0FAC}"/>
    <dgm:cxn modelId="{25B9CB1B-D6FC-4403-BB93-C034EF0F210B}" srcId="{DB42418B-ABAB-4DF8-9CC0-2E6F89228084}" destId="{CBED2461-3D8C-4076-A448-D85B5EA08C4A}" srcOrd="3" destOrd="0" parTransId="{49F22C7B-C38B-4526-826C-E9A2FE51DAAB}" sibTransId="{99F9F836-7EBF-490F-8815-522BD2363822}"/>
    <dgm:cxn modelId="{BB74881C-00D6-420B-9F59-D8AF9BF55596}" type="presOf" srcId="{FA8B22A9-4C49-4A93-82DC-E8540817FCAD}" destId="{FA91F112-1F0B-446C-832A-F1FF1FBE507C}" srcOrd="0" destOrd="2" presId="urn:microsoft.com/office/officeart/2005/8/layout/hList6"/>
    <dgm:cxn modelId="{FAA6FE1E-F7F3-4314-A6B8-4FB9919A0D4E}" type="presOf" srcId="{3D141E06-3242-485A-9BA9-2ED1DA87D4AC}" destId="{EBA692A6-5AC4-476E-9803-E64468A34A96}" srcOrd="0" destOrd="0" presId="urn:microsoft.com/office/officeart/2005/8/layout/hList6"/>
    <dgm:cxn modelId="{6E8DD523-DC0A-454D-BDB1-0C6E4A6157D4}" type="presOf" srcId="{E1E02464-1AD9-4139-8231-55769AE7E98C}" destId="{A162B139-2A78-4090-A296-061A93D350FB}" srcOrd="0" destOrd="3" presId="urn:microsoft.com/office/officeart/2005/8/layout/hList6"/>
    <dgm:cxn modelId="{17018636-8741-4E45-BBFA-552CB6CAE51F}" type="presOf" srcId="{55B8F255-41D9-4110-939C-B13323327938}" destId="{68194477-48C7-4570-83B9-5267D09D5633}" srcOrd="0" destOrd="0" presId="urn:microsoft.com/office/officeart/2005/8/layout/hList6"/>
    <dgm:cxn modelId="{56D6343C-9BC5-4CB5-8119-A74D1E18F6BE}" srcId="{F3365066-579D-43E4-A60E-94ECC5DFCD2C}" destId="{FA8B22A9-4C49-4A93-82DC-E8540817FCAD}" srcOrd="1" destOrd="0" parTransId="{60A3CBE1-4111-425D-B2B8-F588A6A3DEA2}" sibTransId="{436AE7CB-7AFC-41DD-861C-81F3E1151508}"/>
    <dgm:cxn modelId="{FA660F5C-55CB-4198-A738-BE68B6649165}" srcId="{CF585B5C-44CF-4234-B70B-38F97722DD68}" destId="{E1E02464-1AD9-4139-8231-55769AE7E98C}" srcOrd="2" destOrd="0" parTransId="{6B9B4C4B-AF0B-4780-9746-440F27D3060B}" sibTransId="{7549592D-96F5-4873-BACD-330D8C59F152}"/>
    <dgm:cxn modelId="{16882860-0922-42D5-87ED-42448A24955F}" srcId="{3D141E06-3242-485A-9BA9-2ED1DA87D4AC}" destId="{F3365066-579D-43E4-A60E-94ECC5DFCD2C}" srcOrd="1" destOrd="0" parTransId="{C2A6F047-E8E4-45D0-971B-57F992BC88D0}" sibTransId="{7D23A6CB-43A5-446C-AD0A-40DC6BBB9B3C}"/>
    <dgm:cxn modelId="{B2C23841-AA43-42BD-A6C7-619FAA3972AC}" srcId="{55B8F255-41D9-4110-939C-B13323327938}" destId="{65453E60-005B-40C5-89AD-05BF2B4F4FFE}" srcOrd="2" destOrd="0" parTransId="{4BD5E08C-27CD-416C-B3F0-5F4F18FE8847}" sibTransId="{F86F3436-62CB-4BB2-8C62-2840E5FFD3E8}"/>
    <dgm:cxn modelId="{DAA8594C-A78B-453E-9B94-BD93A83B9DD7}" type="presOf" srcId="{DBC81C22-17B8-4579-900F-023DE4A7F870}" destId="{68194477-48C7-4570-83B9-5267D09D5633}" srcOrd="0" destOrd="4" presId="urn:microsoft.com/office/officeart/2005/8/layout/hList6"/>
    <dgm:cxn modelId="{D16C4E50-E639-4520-9EED-A451AF98161F}" type="presOf" srcId="{738A6BC1-CA88-4809-8283-97E47F78E4B6}" destId="{A162B139-2A78-4090-A296-061A93D350FB}" srcOrd="0" destOrd="2" presId="urn:microsoft.com/office/officeart/2005/8/layout/hList6"/>
    <dgm:cxn modelId="{A4224271-E992-4D87-8B2E-DFB9CFACD122}" srcId="{DB42418B-ABAB-4DF8-9CC0-2E6F89228084}" destId="{3DAC70FD-0C8B-49A1-A9BA-E46595A9FE74}" srcOrd="1" destOrd="0" parTransId="{BBD870DB-E36C-4F2A-BFC9-8ECBC1B07996}" sibTransId="{8CF9B5FC-F5CA-46D0-9CA7-45A22A2AC847}"/>
    <dgm:cxn modelId="{CBC4FD71-8910-46E9-B229-A3EF077A32A3}" srcId="{55B8F255-41D9-4110-939C-B13323327938}" destId="{B478A626-8DF5-43D7-9DFF-71D14FB72002}" srcOrd="1" destOrd="0" parTransId="{19AB9CE4-EF44-48F4-9EAD-BF9629B61297}" sibTransId="{4E8766C1-614B-4C41-92E6-4A7332852AE6}"/>
    <dgm:cxn modelId="{9A18E079-2C18-45F9-96F2-BBBF9B743969}" srcId="{55B8F255-41D9-4110-939C-B13323327938}" destId="{DBC81C22-17B8-4579-900F-023DE4A7F870}" srcOrd="3" destOrd="0" parTransId="{C0FF8B54-98B4-4694-8EC8-92D1DBC6ED52}" sibTransId="{76BC0D73-98C5-4E91-9213-2E1CD2D9DDCD}"/>
    <dgm:cxn modelId="{2172117B-F4BB-429B-A323-E042B939B517}" type="presOf" srcId="{9D3A34D4-DA3D-4F63-A394-FA80BFA907F3}" destId="{CF3D3A8D-DCD4-41A4-9D53-3E6B664185AD}" srcOrd="0" destOrd="5" presId="urn:microsoft.com/office/officeart/2005/8/layout/hList6"/>
    <dgm:cxn modelId="{13EF1A81-AD4E-4635-A56A-A73176E1CCFD}" type="presOf" srcId="{DB42418B-ABAB-4DF8-9CC0-2E6F89228084}" destId="{CF3D3A8D-DCD4-41A4-9D53-3E6B664185AD}" srcOrd="0" destOrd="0" presId="urn:microsoft.com/office/officeart/2005/8/layout/hList6"/>
    <dgm:cxn modelId="{9DC16483-20CF-4534-B417-A7DCD9C2386A}" type="presOf" srcId="{10586DA1-7211-412C-BE01-DC10AEA619D2}" destId="{A162B139-2A78-4090-A296-061A93D350FB}" srcOrd="0" destOrd="1" presId="urn:microsoft.com/office/officeart/2005/8/layout/hList6"/>
    <dgm:cxn modelId="{B8D71E87-0DE4-4C19-91F7-7A428C8B5085}" type="presOf" srcId="{CF585B5C-44CF-4234-B70B-38F97722DD68}" destId="{A162B139-2A78-4090-A296-061A93D350FB}" srcOrd="0" destOrd="0" presId="urn:microsoft.com/office/officeart/2005/8/layout/hList6"/>
    <dgm:cxn modelId="{862AD68A-B9A8-4C20-A0CF-6B8A9753A0EC}" type="presOf" srcId="{CBED2461-3D8C-4076-A448-D85B5EA08C4A}" destId="{CF3D3A8D-DCD4-41A4-9D53-3E6B664185AD}" srcOrd="0" destOrd="4" presId="urn:microsoft.com/office/officeart/2005/8/layout/hList6"/>
    <dgm:cxn modelId="{0CF59A8E-D5CB-4683-88C4-BEC35DF5FD36}" srcId="{CF585B5C-44CF-4234-B70B-38F97722DD68}" destId="{10586DA1-7211-412C-BE01-DC10AEA619D2}" srcOrd="0" destOrd="0" parTransId="{332D4BD3-5B0A-4723-827D-D887AEAD3924}" sibTransId="{576AAB67-9440-47A1-A79A-142AF05FC039}"/>
    <dgm:cxn modelId="{FB154A95-EDBA-40B5-81E9-3A0313DE7239}" srcId="{3D141E06-3242-485A-9BA9-2ED1DA87D4AC}" destId="{CF585B5C-44CF-4234-B70B-38F97722DD68}" srcOrd="2" destOrd="0" parTransId="{4791AFEB-702B-4824-80B0-D7AB98CE6C54}" sibTransId="{BC97B9AC-B537-499F-840B-088C503B1412}"/>
    <dgm:cxn modelId="{1F02E396-0864-4F00-A039-17146A5B0D6D}" type="presOf" srcId="{E54FC090-2390-4A5B-AB56-91620B9925C5}" destId="{FA91F112-1F0B-446C-832A-F1FF1FBE507C}" srcOrd="0" destOrd="1" presId="urn:microsoft.com/office/officeart/2005/8/layout/hList6"/>
    <dgm:cxn modelId="{202A91A9-9249-4C4F-ABE3-DB3FF965E958}" srcId="{3D141E06-3242-485A-9BA9-2ED1DA87D4AC}" destId="{55B8F255-41D9-4110-939C-B13323327938}" srcOrd="0" destOrd="0" parTransId="{4C57F748-30CC-4670-95EF-9C29FC565766}" sibTransId="{506384C4-17AC-4989-B06C-A6834C4AC2DE}"/>
    <dgm:cxn modelId="{E862D0AC-C400-4065-9AC4-7A714EC7AAD3}" type="presOf" srcId="{3DAC70FD-0C8B-49A1-A9BA-E46595A9FE74}" destId="{CF3D3A8D-DCD4-41A4-9D53-3E6B664185AD}" srcOrd="0" destOrd="2" presId="urn:microsoft.com/office/officeart/2005/8/layout/hList6"/>
    <dgm:cxn modelId="{433634AE-CDE1-4A55-8AED-483E24E6448C}" srcId="{3D141E06-3242-485A-9BA9-2ED1DA87D4AC}" destId="{DB42418B-ABAB-4DF8-9CC0-2E6F89228084}" srcOrd="3" destOrd="0" parTransId="{CD7B1F53-F933-497D-AEFC-2283010998FB}" sibTransId="{7319B04B-5BF9-444D-928D-5F11EEF511EC}"/>
    <dgm:cxn modelId="{AD9728B3-5D04-4291-BE7E-88C568A54F83}" srcId="{DB42418B-ABAB-4DF8-9CC0-2E6F89228084}" destId="{9D3A34D4-DA3D-4F63-A394-FA80BFA907F3}" srcOrd="4" destOrd="0" parTransId="{4F0FF02A-32AB-4057-86F9-B829D6985B99}" sibTransId="{790561DD-EBB3-4725-8402-5E2F90120308}"/>
    <dgm:cxn modelId="{6BB4ADBA-D362-4002-A187-BAE67A486203}" srcId="{F3365066-579D-43E4-A60E-94ECC5DFCD2C}" destId="{E54FC090-2390-4A5B-AB56-91620B9925C5}" srcOrd="0" destOrd="0" parTransId="{9D5C0D76-6BD9-45DE-8ABC-FC94667733F4}" sibTransId="{21D09234-FECB-48A2-9983-972DB8F54A33}"/>
    <dgm:cxn modelId="{4D4065BB-9654-4FCE-B7B4-DB42730C34EB}" type="presOf" srcId="{F3365066-579D-43E4-A60E-94ECC5DFCD2C}" destId="{FA91F112-1F0B-446C-832A-F1FF1FBE507C}" srcOrd="0" destOrd="0" presId="urn:microsoft.com/office/officeart/2005/8/layout/hList6"/>
    <dgm:cxn modelId="{3AB016BD-E560-4424-BE2D-FA2A2BB22291}" type="presOf" srcId="{FC23CC6B-24F2-47DD-ABD0-45C9192A6AC2}" destId="{68194477-48C7-4570-83B9-5267D09D5633}" srcOrd="0" destOrd="1" presId="urn:microsoft.com/office/officeart/2005/8/layout/hList6"/>
    <dgm:cxn modelId="{227FAEC7-AFE0-49D0-B15E-B56C084211DE}" srcId="{DB42418B-ABAB-4DF8-9CC0-2E6F89228084}" destId="{A4F97252-B2CD-4B08-96AF-B4B596D819D7}" srcOrd="0" destOrd="0" parTransId="{4F5C83E4-30BA-491E-8596-0B04D385A8CF}" sibTransId="{1E37945B-2198-44CC-AFC1-BB826931D06C}"/>
    <dgm:cxn modelId="{12BDAEC7-E1CD-49A0-A592-76B707BCC4B5}" type="presOf" srcId="{7AE459C0-6827-4D8F-8380-EB225E2D3DD8}" destId="{CF3D3A8D-DCD4-41A4-9D53-3E6B664185AD}" srcOrd="0" destOrd="3" presId="urn:microsoft.com/office/officeart/2005/8/layout/hList6"/>
    <dgm:cxn modelId="{8E6464CE-9E51-4528-A95C-F710BA2150E8}" type="presOf" srcId="{8C143EE0-8DFA-4D5B-9D7F-313F1E376479}" destId="{FA91F112-1F0B-446C-832A-F1FF1FBE507C}" srcOrd="0" destOrd="3" presId="urn:microsoft.com/office/officeart/2005/8/layout/hList6"/>
    <dgm:cxn modelId="{C7EE14DC-54F6-4558-B817-A7B15789C3C5}" srcId="{DB42418B-ABAB-4DF8-9CC0-2E6F89228084}" destId="{7AE459C0-6827-4D8F-8380-EB225E2D3DD8}" srcOrd="2" destOrd="0" parTransId="{A86B8694-A175-4DE8-999D-43CC377505CA}" sibTransId="{22AA1BB3-7B59-438C-8F8C-B19DFDCF53F0}"/>
    <dgm:cxn modelId="{CF31B4E9-21C7-4E03-8BA4-CB99F4BAEF56}" type="presOf" srcId="{B478A626-8DF5-43D7-9DFF-71D14FB72002}" destId="{68194477-48C7-4570-83B9-5267D09D5633}" srcOrd="0" destOrd="2" presId="urn:microsoft.com/office/officeart/2005/8/layout/hList6"/>
    <dgm:cxn modelId="{88DE5BFC-CE4B-457E-9396-AEDCC5443E48}" srcId="{55B8F255-41D9-4110-939C-B13323327938}" destId="{FC23CC6B-24F2-47DD-ABD0-45C9192A6AC2}" srcOrd="0" destOrd="0" parTransId="{482BAA0E-B1AD-4287-8BBE-CF6C247BD71E}" sibTransId="{0218943B-0179-44FA-A25D-DD921EA59A01}"/>
    <dgm:cxn modelId="{2F1E60FD-0BA8-4657-98E0-EF957F362D8B}" type="presOf" srcId="{65453E60-005B-40C5-89AD-05BF2B4F4FFE}" destId="{68194477-48C7-4570-83B9-5267D09D5633}" srcOrd="0" destOrd="3" presId="urn:microsoft.com/office/officeart/2005/8/layout/hList6"/>
    <dgm:cxn modelId="{58D051FE-B534-4826-874C-815BF89EBC75}" srcId="{F3365066-579D-43E4-A60E-94ECC5DFCD2C}" destId="{8C143EE0-8DFA-4D5B-9D7F-313F1E376479}" srcOrd="2" destOrd="0" parTransId="{CCB726D9-F599-40D9-A56A-2CC4DB31E65D}" sibTransId="{18F6990E-3330-47E7-AF70-B0E0A11A2553}"/>
    <dgm:cxn modelId="{05DD761B-7A32-41A2-85A9-6CCE91B1E656}" type="presParOf" srcId="{EBA692A6-5AC4-476E-9803-E64468A34A96}" destId="{68194477-48C7-4570-83B9-5267D09D5633}" srcOrd="0" destOrd="0" presId="urn:microsoft.com/office/officeart/2005/8/layout/hList6"/>
    <dgm:cxn modelId="{B69FB404-709D-4DE1-815A-8873DF3BFBEC}" type="presParOf" srcId="{EBA692A6-5AC4-476E-9803-E64468A34A96}" destId="{34858642-9F35-486B-BF79-32B62E6F768B}" srcOrd="1" destOrd="0" presId="urn:microsoft.com/office/officeart/2005/8/layout/hList6"/>
    <dgm:cxn modelId="{54DAD7B7-7D24-4F0A-B419-7ADFDA52894A}" type="presParOf" srcId="{EBA692A6-5AC4-476E-9803-E64468A34A96}" destId="{FA91F112-1F0B-446C-832A-F1FF1FBE507C}" srcOrd="2" destOrd="0" presId="urn:microsoft.com/office/officeart/2005/8/layout/hList6"/>
    <dgm:cxn modelId="{B9F3848B-42CC-4569-A0F3-B62A3418B5DA}" type="presParOf" srcId="{EBA692A6-5AC4-476E-9803-E64468A34A96}" destId="{C1442C38-391A-4063-B583-A974AF099C02}" srcOrd="3" destOrd="0" presId="urn:microsoft.com/office/officeart/2005/8/layout/hList6"/>
    <dgm:cxn modelId="{91B23DDA-7718-4E0B-9889-B11E26658D6F}" type="presParOf" srcId="{EBA692A6-5AC4-476E-9803-E64468A34A96}" destId="{A162B139-2A78-4090-A296-061A93D350FB}" srcOrd="4" destOrd="0" presId="urn:microsoft.com/office/officeart/2005/8/layout/hList6"/>
    <dgm:cxn modelId="{299FD585-D303-431D-848F-D59D198E5980}" type="presParOf" srcId="{EBA692A6-5AC4-476E-9803-E64468A34A96}" destId="{05A5560E-D1FB-4548-A667-4AB3D2127C16}" srcOrd="5" destOrd="0" presId="urn:microsoft.com/office/officeart/2005/8/layout/hList6"/>
    <dgm:cxn modelId="{A685C371-4BE5-449F-BFB4-A1F840F981E5}" type="presParOf" srcId="{EBA692A6-5AC4-476E-9803-E64468A34A96}" destId="{CF3D3A8D-DCD4-41A4-9D53-3E6B664185AD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434043-5FE1-4993-BB75-8F089839B40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7DE506C-2A75-47A7-A27E-2214E341200D}">
      <dgm:prSet phldrT="[Text]"/>
      <dgm:spPr>
        <a:solidFill>
          <a:srgbClr val="132A47"/>
        </a:solidFill>
      </dgm:spPr>
      <dgm:t>
        <a:bodyPr/>
        <a:lstStyle/>
        <a:p>
          <a:r>
            <a:rPr lang="en-US" noProof="0" dirty="0"/>
            <a:t>Expansion plan</a:t>
          </a:r>
        </a:p>
      </dgm:t>
    </dgm:pt>
    <dgm:pt modelId="{61B0450F-F674-4880-AB62-F89E9B56E20B}" type="parTrans" cxnId="{DB2E58F7-1A81-458F-B83C-C64FA804401D}">
      <dgm:prSet/>
      <dgm:spPr/>
      <dgm:t>
        <a:bodyPr/>
        <a:lstStyle/>
        <a:p>
          <a:endParaRPr lang="en-US" noProof="0" dirty="0"/>
        </a:p>
      </dgm:t>
    </dgm:pt>
    <dgm:pt modelId="{FF35F7DE-3193-4605-B821-B58B5B75A71E}" type="sibTrans" cxnId="{DB2E58F7-1A81-458F-B83C-C64FA804401D}">
      <dgm:prSet/>
      <dgm:spPr>
        <a:ln>
          <a:solidFill>
            <a:srgbClr val="132A47"/>
          </a:solidFill>
        </a:ln>
      </dgm:spPr>
      <dgm:t>
        <a:bodyPr/>
        <a:lstStyle/>
        <a:p>
          <a:endParaRPr lang="en-US" noProof="0" dirty="0"/>
        </a:p>
      </dgm:t>
    </dgm:pt>
    <dgm:pt modelId="{267A064F-2D13-462C-8E46-41202B7AB183}">
      <dgm:prSet phldrT="[Text]"/>
      <dgm:spPr>
        <a:solidFill>
          <a:srgbClr val="132A47"/>
        </a:solidFill>
      </dgm:spPr>
      <dgm:t>
        <a:bodyPr/>
        <a:lstStyle/>
        <a:p>
          <a:r>
            <a:rPr lang="en-US" noProof="0" dirty="0"/>
            <a:t>Energy prices</a:t>
          </a:r>
        </a:p>
      </dgm:t>
    </dgm:pt>
    <dgm:pt modelId="{E8A16E39-7DC4-49B4-85BD-1F4684DBD61B}" type="parTrans" cxnId="{D9399BCE-301F-4B70-B538-E5041D6D9B6C}">
      <dgm:prSet/>
      <dgm:spPr/>
      <dgm:t>
        <a:bodyPr/>
        <a:lstStyle/>
        <a:p>
          <a:endParaRPr lang="en-US" noProof="0" dirty="0"/>
        </a:p>
      </dgm:t>
    </dgm:pt>
    <dgm:pt modelId="{A9BA714D-4AC6-42DD-A64B-2DCCD2D6BBEA}" type="sibTrans" cxnId="{D9399BCE-301F-4B70-B538-E5041D6D9B6C}">
      <dgm:prSet/>
      <dgm:spPr>
        <a:ln>
          <a:solidFill>
            <a:srgbClr val="132A47"/>
          </a:solidFill>
        </a:ln>
      </dgm:spPr>
      <dgm:t>
        <a:bodyPr/>
        <a:lstStyle/>
        <a:p>
          <a:endParaRPr lang="en-US" noProof="0" dirty="0"/>
        </a:p>
      </dgm:t>
    </dgm:pt>
    <dgm:pt modelId="{C78A9571-BE3D-4DF1-9128-8F9773C3FC3F}">
      <dgm:prSet phldrT="[Text]"/>
      <dgm:spPr>
        <a:solidFill>
          <a:srgbClr val="132A47"/>
        </a:solidFill>
      </dgm:spPr>
      <dgm:t>
        <a:bodyPr/>
        <a:lstStyle/>
        <a:p>
          <a:r>
            <a:rPr lang="en-US" noProof="0" dirty="0"/>
            <a:t>Capacity prices</a:t>
          </a:r>
        </a:p>
      </dgm:t>
    </dgm:pt>
    <dgm:pt modelId="{2B6B24B9-2A86-4236-B2DE-BC9389E79491}" type="parTrans" cxnId="{141182C4-670C-4F97-B51F-F3521FF564CA}">
      <dgm:prSet/>
      <dgm:spPr/>
      <dgm:t>
        <a:bodyPr/>
        <a:lstStyle/>
        <a:p>
          <a:endParaRPr lang="en-US" noProof="0" dirty="0"/>
        </a:p>
      </dgm:t>
    </dgm:pt>
    <dgm:pt modelId="{CB5536EE-5212-45DF-94C1-D9586B158501}" type="sibTrans" cxnId="{141182C4-670C-4F97-B51F-F3521FF564CA}">
      <dgm:prSet/>
      <dgm:spPr>
        <a:ln>
          <a:solidFill>
            <a:srgbClr val="132A47"/>
          </a:solidFill>
        </a:ln>
      </dgm:spPr>
      <dgm:t>
        <a:bodyPr/>
        <a:lstStyle/>
        <a:p>
          <a:endParaRPr lang="en-US" noProof="0" dirty="0"/>
        </a:p>
      </dgm:t>
    </dgm:pt>
    <dgm:pt modelId="{B3770294-1DC6-4140-9DBF-BADC27321B6E}">
      <dgm:prSet phldrT="[Text]"/>
      <dgm:spPr>
        <a:solidFill>
          <a:srgbClr val="132A47"/>
        </a:solidFill>
      </dgm:spPr>
      <dgm:t>
        <a:bodyPr/>
        <a:lstStyle/>
        <a:p>
          <a:r>
            <a:rPr lang="en-US" noProof="0" dirty="0"/>
            <a:t>CEL prices</a:t>
          </a:r>
        </a:p>
      </dgm:t>
    </dgm:pt>
    <dgm:pt modelId="{8390FA16-6AB5-4954-98D2-0D6F8F57BECF}" type="parTrans" cxnId="{188F1815-F6D0-4DA5-8B15-E78D463A43DB}">
      <dgm:prSet/>
      <dgm:spPr/>
      <dgm:t>
        <a:bodyPr/>
        <a:lstStyle/>
        <a:p>
          <a:endParaRPr lang="en-US" noProof="0" dirty="0"/>
        </a:p>
      </dgm:t>
    </dgm:pt>
    <dgm:pt modelId="{C4EC1420-F2C6-4BFC-9FF8-BCD2EC7D4E05}" type="sibTrans" cxnId="{188F1815-F6D0-4DA5-8B15-E78D463A43DB}">
      <dgm:prSet/>
      <dgm:spPr>
        <a:ln>
          <a:solidFill>
            <a:srgbClr val="132A47"/>
          </a:solidFill>
        </a:ln>
      </dgm:spPr>
      <dgm:t>
        <a:bodyPr/>
        <a:lstStyle/>
        <a:p>
          <a:endParaRPr lang="en-US" noProof="0" dirty="0"/>
        </a:p>
      </dgm:t>
    </dgm:pt>
    <dgm:pt modelId="{9CAE0E84-53A1-4D48-97F3-0698CC53A873}">
      <dgm:prSet phldrT="[Text]"/>
      <dgm:spPr>
        <a:solidFill>
          <a:srgbClr val="132A47"/>
        </a:solidFill>
      </dgm:spPr>
      <dgm:t>
        <a:bodyPr/>
        <a:lstStyle/>
        <a:p>
          <a:r>
            <a:rPr lang="en-US" noProof="0" dirty="0"/>
            <a:t>Project feasibility</a:t>
          </a:r>
        </a:p>
      </dgm:t>
    </dgm:pt>
    <dgm:pt modelId="{80874504-EAE2-4BF7-A3CB-F1D83DB048A2}" type="parTrans" cxnId="{5EB56130-1C64-44B8-BC96-7D68641F5E25}">
      <dgm:prSet/>
      <dgm:spPr/>
      <dgm:t>
        <a:bodyPr/>
        <a:lstStyle/>
        <a:p>
          <a:endParaRPr lang="en-US" noProof="0" dirty="0"/>
        </a:p>
      </dgm:t>
    </dgm:pt>
    <dgm:pt modelId="{1073513D-2F22-47EB-B005-D06E1D157035}" type="sibTrans" cxnId="{5EB56130-1C64-44B8-BC96-7D68641F5E25}">
      <dgm:prSet/>
      <dgm:spPr>
        <a:ln>
          <a:solidFill>
            <a:srgbClr val="132A47"/>
          </a:solidFill>
        </a:ln>
      </dgm:spPr>
      <dgm:t>
        <a:bodyPr/>
        <a:lstStyle/>
        <a:p>
          <a:endParaRPr lang="en-US" noProof="0" dirty="0"/>
        </a:p>
      </dgm:t>
    </dgm:pt>
    <dgm:pt modelId="{04FEFA5C-B804-4ACE-8EF3-2BFED644A7C2}" type="pres">
      <dgm:prSet presAssocID="{63434043-5FE1-4993-BB75-8F089839B40A}" presName="cycle" presStyleCnt="0">
        <dgm:presLayoutVars>
          <dgm:dir/>
          <dgm:resizeHandles val="exact"/>
        </dgm:presLayoutVars>
      </dgm:prSet>
      <dgm:spPr/>
    </dgm:pt>
    <dgm:pt modelId="{1B42D0EB-82F8-40C0-9EC1-C58D6A857A75}" type="pres">
      <dgm:prSet presAssocID="{C7DE506C-2A75-47A7-A27E-2214E341200D}" presName="node" presStyleLbl="node1" presStyleIdx="0" presStyleCnt="5">
        <dgm:presLayoutVars>
          <dgm:bulletEnabled val="1"/>
        </dgm:presLayoutVars>
      </dgm:prSet>
      <dgm:spPr/>
    </dgm:pt>
    <dgm:pt modelId="{8B7AAF08-2561-49EF-AC55-5AC9D779C76C}" type="pres">
      <dgm:prSet presAssocID="{FF35F7DE-3193-4605-B821-B58B5B75A71E}" presName="sibTrans" presStyleLbl="sibTrans2D1" presStyleIdx="0" presStyleCnt="5" custLinFactNeighborX="-1515" custLinFactNeighborY="4603"/>
      <dgm:spPr/>
    </dgm:pt>
    <dgm:pt modelId="{ABF40DDA-47F5-4250-8416-E4FC1273307A}" type="pres">
      <dgm:prSet presAssocID="{FF35F7DE-3193-4605-B821-B58B5B75A71E}" presName="connectorText" presStyleLbl="sibTrans2D1" presStyleIdx="0" presStyleCnt="5"/>
      <dgm:spPr/>
    </dgm:pt>
    <dgm:pt modelId="{F51246FD-FB31-4295-8FF0-201C53920372}" type="pres">
      <dgm:prSet presAssocID="{267A064F-2D13-462C-8E46-41202B7AB183}" presName="node" presStyleLbl="node1" presStyleIdx="1" presStyleCnt="5" custRadScaleRad="102736" custRadScaleInc="-676">
        <dgm:presLayoutVars>
          <dgm:bulletEnabled val="1"/>
        </dgm:presLayoutVars>
      </dgm:prSet>
      <dgm:spPr/>
    </dgm:pt>
    <dgm:pt modelId="{6E353C73-6AB3-41DB-99DB-DB1CADD5F012}" type="pres">
      <dgm:prSet presAssocID="{A9BA714D-4AC6-42DD-A64B-2DCCD2D6BBEA}" presName="sibTrans" presStyleLbl="sibTrans2D1" presStyleIdx="1" presStyleCnt="5"/>
      <dgm:spPr/>
    </dgm:pt>
    <dgm:pt modelId="{EA1AD076-E713-4C78-BD0C-B3018A742107}" type="pres">
      <dgm:prSet presAssocID="{A9BA714D-4AC6-42DD-A64B-2DCCD2D6BBEA}" presName="connectorText" presStyleLbl="sibTrans2D1" presStyleIdx="1" presStyleCnt="5"/>
      <dgm:spPr/>
    </dgm:pt>
    <dgm:pt modelId="{190EA7B9-DB7E-4D18-92FA-3978AFD6E8CD}" type="pres">
      <dgm:prSet presAssocID="{C78A9571-BE3D-4DF1-9128-8F9773C3FC3F}" presName="node" presStyleLbl="node1" presStyleIdx="2" presStyleCnt="5" custRadScaleRad="99092" custRadScaleInc="-3014">
        <dgm:presLayoutVars>
          <dgm:bulletEnabled val="1"/>
        </dgm:presLayoutVars>
      </dgm:prSet>
      <dgm:spPr/>
    </dgm:pt>
    <dgm:pt modelId="{9221E853-8F80-4F25-B46A-149EE45C498B}" type="pres">
      <dgm:prSet presAssocID="{CB5536EE-5212-45DF-94C1-D9586B158501}" presName="sibTrans" presStyleLbl="sibTrans2D1" presStyleIdx="2" presStyleCnt="5"/>
      <dgm:spPr/>
    </dgm:pt>
    <dgm:pt modelId="{B5A8C355-D208-4C02-9E75-C976AD655419}" type="pres">
      <dgm:prSet presAssocID="{CB5536EE-5212-45DF-94C1-D9586B158501}" presName="connectorText" presStyleLbl="sibTrans2D1" presStyleIdx="2" presStyleCnt="5"/>
      <dgm:spPr/>
    </dgm:pt>
    <dgm:pt modelId="{E470E587-67EC-48BF-A586-1D41266382DA}" type="pres">
      <dgm:prSet presAssocID="{B3770294-1DC6-4140-9DBF-BADC27321B6E}" presName="node" presStyleLbl="node1" presStyleIdx="3" presStyleCnt="5">
        <dgm:presLayoutVars>
          <dgm:bulletEnabled val="1"/>
        </dgm:presLayoutVars>
      </dgm:prSet>
      <dgm:spPr/>
    </dgm:pt>
    <dgm:pt modelId="{ADF23816-1100-4E60-B468-2C7180AFC12A}" type="pres">
      <dgm:prSet presAssocID="{C4EC1420-F2C6-4BFC-9FF8-BCD2EC7D4E05}" presName="sibTrans" presStyleLbl="sibTrans2D1" presStyleIdx="3" presStyleCnt="5"/>
      <dgm:spPr/>
    </dgm:pt>
    <dgm:pt modelId="{6BBDC530-ED0A-4361-BB28-2DF0FD976453}" type="pres">
      <dgm:prSet presAssocID="{C4EC1420-F2C6-4BFC-9FF8-BCD2EC7D4E05}" presName="connectorText" presStyleLbl="sibTrans2D1" presStyleIdx="3" presStyleCnt="5"/>
      <dgm:spPr/>
    </dgm:pt>
    <dgm:pt modelId="{4B00CCBE-F3B5-4CE8-B18E-B1DE88CA2F9E}" type="pres">
      <dgm:prSet presAssocID="{9CAE0E84-53A1-4D48-97F3-0698CC53A873}" presName="node" presStyleLbl="node1" presStyleIdx="4" presStyleCnt="5" custRadScaleRad="100167" custRadScaleInc="2024">
        <dgm:presLayoutVars>
          <dgm:bulletEnabled val="1"/>
        </dgm:presLayoutVars>
      </dgm:prSet>
      <dgm:spPr/>
    </dgm:pt>
    <dgm:pt modelId="{8DEE7016-5109-424D-90EE-B1453D2C7187}" type="pres">
      <dgm:prSet presAssocID="{1073513D-2F22-47EB-B005-D06E1D157035}" presName="sibTrans" presStyleLbl="sibTrans2D1" presStyleIdx="4" presStyleCnt="5"/>
      <dgm:spPr/>
    </dgm:pt>
    <dgm:pt modelId="{3D8CB8DD-9479-42D5-9F77-269680027CD5}" type="pres">
      <dgm:prSet presAssocID="{1073513D-2F22-47EB-B005-D06E1D157035}" presName="connectorText" presStyleLbl="sibTrans2D1" presStyleIdx="4" presStyleCnt="5"/>
      <dgm:spPr/>
    </dgm:pt>
  </dgm:ptLst>
  <dgm:cxnLst>
    <dgm:cxn modelId="{188F1815-F6D0-4DA5-8B15-E78D463A43DB}" srcId="{63434043-5FE1-4993-BB75-8F089839B40A}" destId="{B3770294-1DC6-4140-9DBF-BADC27321B6E}" srcOrd="3" destOrd="0" parTransId="{8390FA16-6AB5-4954-98D2-0D6F8F57BECF}" sibTransId="{C4EC1420-F2C6-4BFC-9FF8-BCD2EC7D4E05}"/>
    <dgm:cxn modelId="{B816CE24-2965-4E08-A88B-5DFC99E99BFD}" type="presOf" srcId="{C4EC1420-F2C6-4BFC-9FF8-BCD2EC7D4E05}" destId="{ADF23816-1100-4E60-B468-2C7180AFC12A}" srcOrd="0" destOrd="0" presId="urn:microsoft.com/office/officeart/2005/8/layout/cycle2"/>
    <dgm:cxn modelId="{0FBFE726-0DB5-47B3-B54E-59AC0E2A4679}" type="presOf" srcId="{A9BA714D-4AC6-42DD-A64B-2DCCD2D6BBEA}" destId="{EA1AD076-E713-4C78-BD0C-B3018A742107}" srcOrd="1" destOrd="0" presId="urn:microsoft.com/office/officeart/2005/8/layout/cycle2"/>
    <dgm:cxn modelId="{5EB56130-1C64-44B8-BC96-7D68641F5E25}" srcId="{63434043-5FE1-4993-BB75-8F089839B40A}" destId="{9CAE0E84-53A1-4D48-97F3-0698CC53A873}" srcOrd="4" destOrd="0" parTransId="{80874504-EAE2-4BF7-A3CB-F1D83DB048A2}" sibTransId="{1073513D-2F22-47EB-B005-D06E1D157035}"/>
    <dgm:cxn modelId="{FDF29F36-0FEB-447D-8476-2D150513B777}" type="presOf" srcId="{63434043-5FE1-4993-BB75-8F089839B40A}" destId="{04FEFA5C-B804-4ACE-8EF3-2BFED644A7C2}" srcOrd="0" destOrd="0" presId="urn:microsoft.com/office/officeart/2005/8/layout/cycle2"/>
    <dgm:cxn modelId="{A78B0D3C-91AF-47C9-ACE8-3B4AE631CDD4}" type="presOf" srcId="{267A064F-2D13-462C-8E46-41202B7AB183}" destId="{F51246FD-FB31-4295-8FF0-201C53920372}" srcOrd="0" destOrd="0" presId="urn:microsoft.com/office/officeart/2005/8/layout/cycle2"/>
    <dgm:cxn modelId="{1FF2E55E-660C-45A9-913B-B39F9D01492C}" type="presOf" srcId="{FF35F7DE-3193-4605-B821-B58B5B75A71E}" destId="{8B7AAF08-2561-49EF-AC55-5AC9D779C76C}" srcOrd="0" destOrd="0" presId="urn:microsoft.com/office/officeart/2005/8/layout/cycle2"/>
    <dgm:cxn modelId="{6741E645-4D5B-44C4-BB0E-ED3C5F3C1BE0}" type="presOf" srcId="{C78A9571-BE3D-4DF1-9128-8F9773C3FC3F}" destId="{190EA7B9-DB7E-4D18-92FA-3978AFD6E8CD}" srcOrd="0" destOrd="0" presId="urn:microsoft.com/office/officeart/2005/8/layout/cycle2"/>
    <dgm:cxn modelId="{319EE74E-7A87-4720-B65F-BDDB262A10C9}" type="presOf" srcId="{B3770294-1DC6-4140-9DBF-BADC27321B6E}" destId="{E470E587-67EC-48BF-A586-1D41266382DA}" srcOrd="0" destOrd="0" presId="urn:microsoft.com/office/officeart/2005/8/layout/cycle2"/>
    <dgm:cxn modelId="{856E2C55-0AC3-4A32-A587-4955EA3FF35E}" type="presOf" srcId="{1073513D-2F22-47EB-B005-D06E1D157035}" destId="{3D8CB8DD-9479-42D5-9F77-269680027CD5}" srcOrd="1" destOrd="0" presId="urn:microsoft.com/office/officeart/2005/8/layout/cycle2"/>
    <dgm:cxn modelId="{8858ED7B-C2C1-4D4C-9561-C1B1ABC00D0A}" type="presOf" srcId="{C4EC1420-F2C6-4BFC-9FF8-BCD2EC7D4E05}" destId="{6BBDC530-ED0A-4361-BB28-2DF0FD976453}" srcOrd="1" destOrd="0" presId="urn:microsoft.com/office/officeart/2005/8/layout/cycle2"/>
    <dgm:cxn modelId="{509C5481-1557-4F1E-976E-767589C6F7A1}" type="presOf" srcId="{C7DE506C-2A75-47A7-A27E-2214E341200D}" destId="{1B42D0EB-82F8-40C0-9EC1-C58D6A857A75}" srcOrd="0" destOrd="0" presId="urn:microsoft.com/office/officeart/2005/8/layout/cycle2"/>
    <dgm:cxn modelId="{557404A2-E010-46F5-8A42-D965B1A63108}" type="presOf" srcId="{CB5536EE-5212-45DF-94C1-D9586B158501}" destId="{B5A8C355-D208-4C02-9E75-C976AD655419}" srcOrd="1" destOrd="0" presId="urn:microsoft.com/office/officeart/2005/8/layout/cycle2"/>
    <dgm:cxn modelId="{141182C4-670C-4F97-B51F-F3521FF564CA}" srcId="{63434043-5FE1-4993-BB75-8F089839B40A}" destId="{C78A9571-BE3D-4DF1-9128-8F9773C3FC3F}" srcOrd="2" destOrd="0" parTransId="{2B6B24B9-2A86-4236-B2DE-BC9389E79491}" sibTransId="{CB5536EE-5212-45DF-94C1-D9586B158501}"/>
    <dgm:cxn modelId="{D9399BCE-301F-4B70-B538-E5041D6D9B6C}" srcId="{63434043-5FE1-4993-BB75-8F089839B40A}" destId="{267A064F-2D13-462C-8E46-41202B7AB183}" srcOrd="1" destOrd="0" parTransId="{E8A16E39-7DC4-49B4-85BD-1F4684DBD61B}" sibTransId="{A9BA714D-4AC6-42DD-A64B-2DCCD2D6BBEA}"/>
    <dgm:cxn modelId="{9EBE18CF-CC3E-49C7-84E8-5500863C1642}" type="presOf" srcId="{CB5536EE-5212-45DF-94C1-D9586B158501}" destId="{9221E853-8F80-4F25-B46A-149EE45C498B}" srcOrd="0" destOrd="0" presId="urn:microsoft.com/office/officeart/2005/8/layout/cycle2"/>
    <dgm:cxn modelId="{EEC711D1-854E-438A-A56E-176252E75F05}" type="presOf" srcId="{FF35F7DE-3193-4605-B821-B58B5B75A71E}" destId="{ABF40DDA-47F5-4250-8416-E4FC1273307A}" srcOrd="1" destOrd="0" presId="urn:microsoft.com/office/officeart/2005/8/layout/cycle2"/>
    <dgm:cxn modelId="{F0A721F5-9797-4F19-9CCD-101CC68D1145}" type="presOf" srcId="{A9BA714D-4AC6-42DD-A64B-2DCCD2D6BBEA}" destId="{6E353C73-6AB3-41DB-99DB-DB1CADD5F012}" srcOrd="0" destOrd="0" presId="urn:microsoft.com/office/officeart/2005/8/layout/cycle2"/>
    <dgm:cxn modelId="{89DD34F5-9CAA-42FB-AE91-C7ED73A45D65}" type="presOf" srcId="{1073513D-2F22-47EB-B005-D06E1D157035}" destId="{8DEE7016-5109-424D-90EE-B1453D2C7187}" srcOrd="0" destOrd="0" presId="urn:microsoft.com/office/officeart/2005/8/layout/cycle2"/>
    <dgm:cxn modelId="{9859A0F6-FFBE-4718-A7EF-24984F1A9A36}" type="presOf" srcId="{9CAE0E84-53A1-4D48-97F3-0698CC53A873}" destId="{4B00CCBE-F3B5-4CE8-B18E-B1DE88CA2F9E}" srcOrd="0" destOrd="0" presId="urn:microsoft.com/office/officeart/2005/8/layout/cycle2"/>
    <dgm:cxn modelId="{DB2E58F7-1A81-458F-B83C-C64FA804401D}" srcId="{63434043-5FE1-4993-BB75-8F089839B40A}" destId="{C7DE506C-2A75-47A7-A27E-2214E341200D}" srcOrd="0" destOrd="0" parTransId="{61B0450F-F674-4880-AB62-F89E9B56E20B}" sibTransId="{FF35F7DE-3193-4605-B821-B58B5B75A71E}"/>
    <dgm:cxn modelId="{819B3852-64BB-46A1-BCCD-F83F267287DB}" type="presParOf" srcId="{04FEFA5C-B804-4ACE-8EF3-2BFED644A7C2}" destId="{1B42D0EB-82F8-40C0-9EC1-C58D6A857A75}" srcOrd="0" destOrd="0" presId="urn:microsoft.com/office/officeart/2005/8/layout/cycle2"/>
    <dgm:cxn modelId="{76C67412-D198-4DD9-ADAE-C4DE89F8BF66}" type="presParOf" srcId="{04FEFA5C-B804-4ACE-8EF3-2BFED644A7C2}" destId="{8B7AAF08-2561-49EF-AC55-5AC9D779C76C}" srcOrd="1" destOrd="0" presId="urn:microsoft.com/office/officeart/2005/8/layout/cycle2"/>
    <dgm:cxn modelId="{61DEA4A5-5838-4E10-BFF2-EC33A16839B3}" type="presParOf" srcId="{8B7AAF08-2561-49EF-AC55-5AC9D779C76C}" destId="{ABF40DDA-47F5-4250-8416-E4FC1273307A}" srcOrd="0" destOrd="0" presId="urn:microsoft.com/office/officeart/2005/8/layout/cycle2"/>
    <dgm:cxn modelId="{13060AE8-2A46-4E76-8D8F-18037E998392}" type="presParOf" srcId="{04FEFA5C-B804-4ACE-8EF3-2BFED644A7C2}" destId="{F51246FD-FB31-4295-8FF0-201C53920372}" srcOrd="2" destOrd="0" presId="urn:microsoft.com/office/officeart/2005/8/layout/cycle2"/>
    <dgm:cxn modelId="{32C7C80C-1A56-4E82-8945-5180C1DBA9D0}" type="presParOf" srcId="{04FEFA5C-B804-4ACE-8EF3-2BFED644A7C2}" destId="{6E353C73-6AB3-41DB-99DB-DB1CADD5F012}" srcOrd="3" destOrd="0" presId="urn:microsoft.com/office/officeart/2005/8/layout/cycle2"/>
    <dgm:cxn modelId="{BA20C6E0-3378-42FF-84C5-199CD7E0385C}" type="presParOf" srcId="{6E353C73-6AB3-41DB-99DB-DB1CADD5F012}" destId="{EA1AD076-E713-4C78-BD0C-B3018A742107}" srcOrd="0" destOrd="0" presId="urn:microsoft.com/office/officeart/2005/8/layout/cycle2"/>
    <dgm:cxn modelId="{F40ED710-E719-4F71-9CBB-4F9EA2A5A36E}" type="presParOf" srcId="{04FEFA5C-B804-4ACE-8EF3-2BFED644A7C2}" destId="{190EA7B9-DB7E-4D18-92FA-3978AFD6E8CD}" srcOrd="4" destOrd="0" presId="urn:microsoft.com/office/officeart/2005/8/layout/cycle2"/>
    <dgm:cxn modelId="{693047F0-EE56-4FE2-B560-79F012E0436A}" type="presParOf" srcId="{04FEFA5C-B804-4ACE-8EF3-2BFED644A7C2}" destId="{9221E853-8F80-4F25-B46A-149EE45C498B}" srcOrd="5" destOrd="0" presId="urn:microsoft.com/office/officeart/2005/8/layout/cycle2"/>
    <dgm:cxn modelId="{99C3D68A-37C0-4B13-B1E9-EC535038505F}" type="presParOf" srcId="{9221E853-8F80-4F25-B46A-149EE45C498B}" destId="{B5A8C355-D208-4C02-9E75-C976AD655419}" srcOrd="0" destOrd="0" presId="urn:microsoft.com/office/officeart/2005/8/layout/cycle2"/>
    <dgm:cxn modelId="{44B4D8A5-7BD9-43CB-94C4-D04ED5146A4F}" type="presParOf" srcId="{04FEFA5C-B804-4ACE-8EF3-2BFED644A7C2}" destId="{E470E587-67EC-48BF-A586-1D41266382DA}" srcOrd="6" destOrd="0" presId="urn:microsoft.com/office/officeart/2005/8/layout/cycle2"/>
    <dgm:cxn modelId="{3D302221-36C5-44E1-9A4B-31EC4ACFE9D9}" type="presParOf" srcId="{04FEFA5C-B804-4ACE-8EF3-2BFED644A7C2}" destId="{ADF23816-1100-4E60-B468-2C7180AFC12A}" srcOrd="7" destOrd="0" presId="urn:microsoft.com/office/officeart/2005/8/layout/cycle2"/>
    <dgm:cxn modelId="{78EF19D7-7371-4416-94FF-12BFF756310A}" type="presParOf" srcId="{ADF23816-1100-4E60-B468-2C7180AFC12A}" destId="{6BBDC530-ED0A-4361-BB28-2DF0FD976453}" srcOrd="0" destOrd="0" presId="urn:microsoft.com/office/officeart/2005/8/layout/cycle2"/>
    <dgm:cxn modelId="{76471FF3-BF12-4382-B5EF-E89053A30F9F}" type="presParOf" srcId="{04FEFA5C-B804-4ACE-8EF3-2BFED644A7C2}" destId="{4B00CCBE-F3B5-4CE8-B18E-B1DE88CA2F9E}" srcOrd="8" destOrd="0" presId="urn:microsoft.com/office/officeart/2005/8/layout/cycle2"/>
    <dgm:cxn modelId="{5A24CDBB-BDC2-47EA-86EA-1E03B2DB44C9}" type="presParOf" srcId="{04FEFA5C-B804-4ACE-8EF3-2BFED644A7C2}" destId="{8DEE7016-5109-424D-90EE-B1453D2C7187}" srcOrd="9" destOrd="0" presId="urn:microsoft.com/office/officeart/2005/8/layout/cycle2"/>
    <dgm:cxn modelId="{0A9DB76D-D360-496D-8C3B-FFC05453A09E}" type="presParOf" srcId="{8DEE7016-5109-424D-90EE-B1453D2C7187}" destId="{3D8CB8DD-9479-42D5-9F77-269680027CD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94477-48C7-4570-83B9-5267D09D5633}">
      <dsp:nvSpPr>
        <dsp:cNvPr id="0" name=""/>
        <dsp:cNvSpPr/>
      </dsp:nvSpPr>
      <dsp:spPr>
        <a:xfrm rot="16200000">
          <a:off x="-447612" y="450421"/>
          <a:ext cx="3657599" cy="2756756"/>
        </a:xfrm>
        <a:prstGeom prst="flowChartManualOperation">
          <a:avLst/>
        </a:prstGeom>
        <a:solidFill>
          <a:srgbClr val="04274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3963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/>
            <a:t>Project inventory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noProof="0" dirty="0"/>
            <a:t>Project engineering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noProof="0" dirty="0"/>
            <a:t>Data analysis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noProof="0" dirty="0"/>
            <a:t>Social and environmental analysis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noProof="0" dirty="0"/>
            <a:t>Economic evaluation</a:t>
          </a:r>
        </a:p>
      </dsp:txBody>
      <dsp:txXfrm rot="5400000">
        <a:off x="2810" y="731519"/>
        <a:ext cx="2756756" cy="2194559"/>
      </dsp:txXfrm>
    </dsp:sp>
    <dsp:sp modelId="{FA91F112-1F0B-446C-832A-F1FF1FBE507C}">
      <dsp:nvSpPr>
        <dsp:cNvPr id="0" name=""/>
        <dsp:cNvSpPr/>
      </dsp:nvSpPr>
      <dsp:spPr>
        <a:xfrm rot="16200000">
          <a:off x="2515900" y="450421"/>
          <a:ext cx="3657599" cy="2756756"/>
        </a:xfrm>
        <a:prstGeom prst="flowChartManualOperation">
          <a:avLst/>
        </a:prstGeom>
        <a:solidFill>
          <a:srgbClr val="04274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3963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/>
            <a:t>Uncertainty mapping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noProof="0" dirty="0"/>
            <a:t>Data analysis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noProof="0" dirty="0"/>
            <a:t>Stochastic modeling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noProof="0" dirty="0"/>
            <a:t>What-if scenarios</a:t>
          </a:r>
        </a:p>
      </dsp:txBody>
      <dsp:txXfrm rot="5400000">
        <a:off x="2966322" y="731519"/>
        <a:ext cx="2756756" cy="2194559"/>
      </dsp:txXfrm>
    </dsp:sp>
    <dsp:sp modelId="{A162B139-2A78-4090-A296-061A93D350FB}">
      <dsp:nvSpPr>
        <dsp:cNvPr id="0" name=""/>
        <dsp:cNvSpPr/>
      </dsp:nvSpPr>
      <dsp:spPr>
        <a:xfrm rot="16200000">
          <a:off x="5479413" y="450421"/>
          <a:ext cx="3657599" cy="2756756"/>
        </a:xfrm>
        <a:prstGeom prst="flowChartManualOperation">
          <a:avLst/>
        </a:prstGeom>
        <a:solidFill>
          <a:srgbClr val="04274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3963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/>
            <a:t>Building scenarios for exogenous variables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noProof="0" dirty="0"/>
            <a:t>Macroeconomics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noProof="0" dirty="0"/>
            <a:t>Geopolitics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noProof="0" dirty="0"/>
            <a:t>Data analysis</a:t>
          </a:r>
        </a:p>
      </dsp:txBody>
      <dsp:txXfrm rot="5400000">
        <a:off x="5929835" y="731519"/>
        <a:ext cx="2756756" cy="2194559"/>
      </dsp:txXfrm>
    </dsp:sp>
    <dsp:sp modelId="{CF3D3A8D-DCD4-41A4-9D53-3E6B664185AD}">
      <dsp:nvSpPr>
        <dsp:cNvPr id="0" name=""/>
        <dsp:cNvSpPr/>
      </dsp:nvSpPr>
      <dsp:spPr>
        <a:xfrm rot="16200000">
          <a:off x="8442926" y="450421"/>
          <a:ext cx="3657599" cy="2756756"/>
        </a:xfrm>
        <a:prstGeom prst="flowChartManualOperation">
          <a:avLst/>
        </a:prstGeom>
        <a:solidFill>
          <a:srgbClr val="04274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3963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/>
            <a:t>Power sector modeling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noProof="0" dirty="0"/>
            <a:t>Optimization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noProof="0" dirty="0"/>
            <a:t>Power engineering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noProof="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noProof="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noProof="0" dirty="0"/>
        </a:p>
      </dsp:txBody>
      <dsp:txXfrm rot="5400000">
        <a:off x="8893348" y="731519"/>
        <a:ext cx="2756756" cy="21945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2D0EB-82F8-40C0-9EC1-C58D6A857A75}">
      <dsp:nvSpPr>
        <dsp:cNvPr id="0" name=""/>
        <dsp:cNvSpPr/>
      </dsp:nvSpPr>
      <dsp:spPr>
        <a:xfrm>
          <a:off x="2104928" y="489"/>
          <a:ext cx="1099124" cy="1099124"/>
        </a:xfrm>
        <a:prstGeom prst="ellipse">
          <a:avLst/>
        </a:prstGeom>
        <a:solidFill>
          <a:srgbClr val="132A4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noProof="0" dirty="0"/>
            <a:t>Expansion plan</a:t>
          </a:r>
        </a:p>
      </dsp:txBody>
      <dsp:txXfrm>
        <a:off x="2265891" y="161452"/>
        <a:ext cx="777198" cy="777198"/>
      </dsp:txXfrm>
    </dsp:sp>
    <dsp:sp modelId="{8B7AAF08-2561-49EF-AC55-5AC9D779C76C}">
      <dsp:nvSpPr>
        <dsp:cNvPr id="0" name=""/>
        <dsp:cNvSpPr/>
      </dsp:nvSpPr>
      <dsp:spPr>
        <a:xfrm rot="2088565">
          <a:off x="3177125" y="853309"/>
          <a:ext cx="302353" cy="3709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132A47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noProof="0" dirty="0"/>
        </a:p>
      </dsp:txBody>
      <dsp:txXfrm>
        <a:off x="3185241" y="901610"/>
        <a:ext cx="211647" cy="222572"/>
      </dsp:txXfrm>
    </dsp:sp>
    <dsp:sp modelId="{F51246FD-FB31-4295-8FF0-201C53920372}">
      <dsp:nvSpPr>
        <dsp:cNvPr id="0" name=""/>
        <dsp:cNvSpPr/>
      </dsp:nvSpPr>
      <dsp:spPr>
        <a:xfrm>
          <a:off x="3475764" y="953579"/>
          <a:ext cx="1099124" cy="1099124"/>
        </a:xfrm>
        <a:prstGeom prst="ellipse">
          <a:avLst/>
        </a:prstGeom>
        <a:solidFill>
          <a:srgbClr val="132A4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noProof="0" dirty="0"/>
            <a:t>Energy prices</a:t>
          </a:r>
        </a:p>
      </dsp:txBody>
      <dsp:txXfrm>
        <a:off x="3636727" y="1114542"/>
        <a:ext cx="777198" cy="777198"/>
      </dsp:txXfrm>
    </dsp:sp>
    <dsp:sp modelId="{6E353C73-6AB3-41DB-99DB-DB1CADD5F012}">
      <dsp:nvSpPr>
        <dsp:cNvPr id="0" name=""/>
        <dsp:cNvSpPr/>
      </dsp:nvSpPr>
      <dsp:spPr>
        <a:xfrm rot="6526893">
          <a:off x="3616243" y="2091070"/>
          <a:ext cx="292145" cy="3709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132A47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noProof="0" dirty="0"/>
        </a:p>
      </dsp:txBody>
      <dsp:txXfrm rot="10800000">
        <a:off x="3674173" y="2123773"/>
        <a:ext cx="204502" cy="222572"/>
      </dsp:txXfrm>
    </dsp:sp>
    <dsp:sp modelId="{190EA7B9-DB7E-4D18-92FA-3978AFD6E8CD}">
      <dsp:nvSpPr>
        <dsp:cNvPr id="0" name=""/>
        <dsp:cNvSpPr/>
      </dsp:nvSpPr>
      <dsp:spPr>
        <a:xfrm>
          <a:off x="2944419" y="2516046"/>
          <a:ext cx="1099124" cy="1099124"/>
        </a:xfrm>
        <a:prstGeom prst="ellipse">
          <a:avLst/>
        </a:prstGeom>
        <a:solidFill>
          <a:srgbClr val="132A4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noProof="0" dirty="0"/>
            <a:t>Capacity prices</a:t>
          </a:r>
        </a:p>
      </dsp:txBody>
      <dsp:txXfrm>
        <a:off x="3105382" y="2677009"/>
        <a:ext cx="777198" cy="777198"/>
      </dsp:txXfrm>
    </dsp:sp>
    <dsp:sp modelId="{9221E853-8F80-4F25-B46A-149EE45C498B}">
      <dsp:nvSpPr>
        <dsp:cNvPr id="0" name=""/>
        <dsp:cNvSpPr/>
      </dsp:nvSpPr>
      <dsp:spPr>
        <a:xfrm rot="10746294">
          <a:off x="2519736" y="2893007"/>
          <a:ext cx="300179" cy="3709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132A47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noProof="0" dirty="0"/>
        </a:p>
      </dsp:txBody>
      <dsp:txXfrm rot="10800000">
        <a:off x="2609785" y="2966495"/>
        <a:ext cx="210125" cy="222572"/>
      </dsp:txXfrm>
    </dsp:sp>
    <dsp:sp modelId="{E470E587-67EC-48BF-A586-1D41266382DA}">
      <dsp:nvSpPr>
        <dsp:cNvPr id="0" name=""/>
        <dsp:cNvSpPr/>
      </dsp:nvSpPr>
      <dsp:spPr>
        <a:xfrm>
          <a:off x="1279120" y="2542064"/>
          <a:ext cx="1099124" cy="1099124"/>
        </a:xfrm>
        <a:prstGeom prst="ellipse">
          <a:avLst/>
        </a:prstGeom>
        <a:solidFill>
          <a:srgbClr val="132A4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noProof="0" dirty="0"/>
            <a:t>CEL prices</a:t>
          </a:r>
        </a:p>
      </dsp:txBody>
      <dsp:txXfrm>
        <a:off x="1440083" y="2703027"/>
        <a:ext cx="777198" cy="777198"/>
      </dsp:txXfrm>
    </dsp:sp>
    <dsp:sp modelId="{ADF23816-1100-4E60-B468-2C7180AFC12A}">
      <dsp:nvSpPr>
        <dsp:cNvPr id="0" name=""/>
        <dsp:cNvSpPr/>
      </dsp:nvSpPr>
      <dsp:spPr>
        <a:xfrm rot="15137964">
          <a:off x="1427188" y="2120025"/>
          <a:ext cx="301201" cy="3709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132A47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noProof="0" dirty="0"/>
        </a:p>
      </dsp:txBody>
      <dsp:txXfrm rot="10800000">
        <a:off x="1486105" y="2237257"/>
        <a:ext cx="210841" cy="222572"/>
      </dsp:txXfrm>
    </dsp:sp>
    <dsp:sp modelId="{4B00CCBE-F3B5-4CE8-B18E-B1DE88CA2F9E}">
      <dsp:nvSpPr>
        <dsp:cNvPr id="0" name=""/>
        <dsp:cNvSpPr/>
      </dsp:nvSpPr>
      <dsp:spPr>
        <a:xfrm>
          <a:off x="772149" y="953574"/>
          <a:ext cx="1099124" cy="1099124"/>
        </a:xfrm>
        <a:prstGeom prst="ellipse">
          <a:avLst/>
        </a:prstGeom>
        <a:solidFill>
          <a:srgbClr val="132A4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noProof="0" dirty="0"/>
            <a:t>Project feasibility</a:t>
          </a:r>
        </a:p>
      </dsp:txBody>
      <dsp:txXfrm>
        <a:off x="933112" y="1114537"/>
        <a:ext cx="777198" cy="777198"/>
      </dsp:txXfrm>
    </dsp:sp>
    <dsp:sp modelId="{8DEE7016-5109-424D-90EE-B1453D2C7187}">
      <dsp:nvSpPr>
        <dsp:cNvPr id="0" name=""/>
        <dsp:cNvSpPr/>
      </dsp:nvSpPr>
      <dsp:spPr>
        <a:xfrm rot="19465860">
          <a:off x="1838587" y="845823"/>
          <a:ext cx="285866" cy="3709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132A47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noProof="0" dirty="0"/>
        </a:p>
      </dsp:txBody>
      <dsp:txXfrm>
        <a:off x="1846588" y="944957"/>
        <a:ext cx="200106" cy="222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Click to edit Master text styles</a:t>
            </a:r>
          </a:p>
          <a:p>
            <a:pPr lvl="1"/>
            <a:r>
              <a:rPr lang="es-ES" noProof="0"/>
              <a:t>Second level</a:t>
            </a:r>
          </a:p>
          <a:p>
            <a:pPr lvl="2"/>
            <a:r>
              <a:rPr lang="es-ES" noProof="0"/>
              <a:t>Third level</a:t>
            </a:r>
          </a:p>
          <a:p>
            <a:pPr lvl="3"/>
            <a:r>
              <a:rPr lang="es-ES" noProof="0"/>
              <a:t>Fourth level</a:t>
            </a:r>
          </a:p>
          <a:p>
            <a:pPr lvl="4"/>
            <a:r>
              <a:rPr lang="es-ES" noProof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D35897A-CFF7-4F3A-95C3-7A70FFA0FD4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F56F30-2DB7-4781-B6D9-5D186C3500F9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7243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gif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pa">
    <p:bg>
      <p:bgPr>
        <a:solidFill>
          <a:srgbClr val="13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0FA5F7-A308-4685-AC06-14A0CD51EE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590800"/>
            <a:ext cx="2829930" cy="13716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34483" y="404285"/>
            <a:ext cx="11523135" cy="912283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3067" b="1">
                <a:solidFill>
                  <a:schemeClr val="accent2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667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noProof="0" dirty="0"/>
              <a:t>TITLE</a:t>
            </a:r>
          </a:p>
          <a:p>
            <a:pPr lvl="1"/>
            <a:r>
              <a:rPr lang="en-US" noProof="0" dirty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pPr algn="l"/>
            <a:r>
              <a:rPr lang="pt-BR" noProof="0"/>
              <a:t>11/Sep/2018</a:t>
            </a:r>
            <a:endParaRPr lang="en-US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en-US" noProof="0"/>
              <a:t>Energy systems of the future: Integrating variable renewable energy sources in Brazil's energy matrix</a:t>
            </a:r>
            <a:endParaRPr lang="en-US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38897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A0685A-2D92-4044-BBEB-1B2E3F42B6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FA0489-336B-471A-BA44-7B4EE6A7DE4C}"/>
              </a:ext>
            </a:extLst>
          </p:cNvPr>
          <p:cNvSpPr/>
          <p:nvPr userDrawn="1"/>
        </p:nvSpPr>
        <p:spPr bwMode="auto">
          <a:xfrm>
            <a:off x="0" y="1066800"/>
            <a:ext cx="12192000" cy="3200400"/>
          </a:xfrm>
          <a:prstGeom prst="rect">
            <a:avLst/>
          </a:prstGeom>
          <a:solidFill>
            <a:srgbClr val="132A4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rgbClr val="365F91"/>
              </a:solidFill>
              <a:effectLst/>
              <a:latin typeface="Arial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B02A92D-2751-40A9-BBA7-582AFF44A63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43000" y="1290970"/>
            <a:ext cx="10210800" cy="1352550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t-BR" noProof="0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CB9B97E-BB40-4235-8A0C-AFA1BEECFBF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28800" y="2743200"/>
            <a:ext cx="8534400" cy="1325563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subtitle style</a:t>
            </a:r>
            <a:endParaRPr lang="pt-BR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8BB82A-8142-4DC8-B604-ED839E5A1A99}"/>
              </a:ext>
            </a:extLst>
          </p:cNvPr>
          <p:cNvSpPr/>
          <p:nvPr userDrawn="1"/>
        </p:nvSpPr>
        <p:spPr bwMode="auto">
          <a:xfrm>
            <a:off x="0" y="6324600"/>
            <a:ext cx="12192000" cy="533400"/>
          </a:xfrm>
          <a:prstGeom prst="rect">
            <a:avLst/>
          </a:prstGeom>
          <a:solidFill>
            <a:srgbClr val="132A4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rgbClr val="365F91"/>
              </a:solidFill>
              <a:effectLst/>
              <a:latin typeface="Arial" charset="0"/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B1923070-407D-4421-8EA1-363400317E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2857500" y="6407943"/>
            <a:ext cx="6781800" cy="3667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1" compatLnSpc="1">
            <a:prstTxWarp prst="textNoShape">
              <a:avLst/>
            </a:prstTxWarp>
          </a:bodyPr>
          <a:lstStyle>
            <a:lvl1pPr>
              <a:defRPr sz="1800" b="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>
              <a:defRPr/>
            </a:pPr>
            <a:r>
              <a:rPr lang="pt-BR"/>
              <a:t>Edit local/date in "Insert &gt; Date and Time" menu</a:t>
            </a:r>
            <a:endParaRPr lang="pt-B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A2846D-9CF3-4C81-A5A5-83CD36B025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94092"/>
            <a:ext cx="851541" cy="41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72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pics Slide">
    <p:bg>
      <p:bgPr>
        <a:solidFill>
          <a:srgbClr val="13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21ED682-80FD-4840-83E7-9F258BD753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31775"/>
            <a:ext cx="11353800" cy="606425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pt-BR" noProof="0" dirty="0" err="1"/>
              <a:t>Outline</a:t>
            </a:r>
            <a:endParaRPr lang="pt-BR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1C5251-085E-4ADF-B033-DC7EA39EDF70}"/>
              </a:ext>
            </a:extLst>
          </p:cNvPr>
          <p:cNvSpPr>
            <a:spLocks noGrp="1" noChangeArrowheads="1"/>
          </p:cNvSpPr>
          <p:nvPr>
            <p:ph type="body" idx="4294967295" hasCustomPrompt="1"/>
          </p:nvPr>
        </p:nvSpPr>
        <p:spPr>
          <a:xfrm>
            <a:off x="381000" y="1068388"/>
            <a:ext cx="11353800" cy="5484812"/>
          </a:xfrm>
        </p:spPr>
        <p:txBody>
          <a:bodyPr/>
          <a:lstStyle>
            <a:lvl1pPr>
              <a:lnSpc>
                <a:spcPct val="150000"/>
              </a:lnSpc>
              <a:buClr>
                <a:schemeClr val="bg1"/>
              </a:buClr>
              <a:buSzPct val="50000"/>
              <a:defRPr b="1" baseline="0">
                <a:solidFill>
                  <a:schemeClr val="bg1"/>
                </a:solidFill>
              </a:defRPr>
            </a:lvl1pPr>
          </a:lstStyle>
          <a:p>
            <a:pPr eaLnBrk="1" hangingPunct="1"/>
            <a:r>
              <a:rPr lang="pt-BR" noProof="0" dirty="0"/>
              <a:t>Item 1</a:t>
            </a:r>
          </a:p>
          <a:p>
            <a:pPr eaLnBrk="1" hangingPunct="1"/>
            <a:r>
              <a:rPr lang="pt-BR" noProof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Item 2</a:t>
            </a:r>
          </a:p>
          <a:p>
            <a:pPr eaLnBrk="1" hangingPunct="1"/>
            <a:r>
              <a:rPr lang="pt-BR" noProof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Item 3</a:t>
            </a:r>
          </a:p>
          <a:p>
            <a:pPr eaLnBrk="1" hangingPunct="1"/>
            <a:r>
              <a:rPr lang="pt-BR" noProof="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Conclusions</a:t>
            </a:r>
            <a:endParaRPr lang="pt-BR" noProof="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9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pt-B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9494"/>
            <a:ext cx="11582400" cy="5332412"/>
          </a:xfrm>
        </p:spPr>
        <p:txBody>
          <a:bodyPr/>
          <a:lstStyle>
            <a:lvl1pPr marL="347472">
              <a:buClr>
                <a:schemeClr val="tx1">
                  <a:lumMod val="85000"/>
                  <a:lumOff val="15000"/>
                </a:schemeClr>
              </a:buClr>
              <a:buSzPct val="50000"/>
              <a:buFont typeface="Arial" pitchFamily="34" charset="0"/>
              <a:buChar char="►"/>
              <a:defRPr>
                <a:latin typeface="Myriad Pro" panose="020B0503030403020204"/>
              </a:defRPr>
            </a:lvl1pPr>
            <a:lvl2pPr marL="713232" indent="-137160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latin typeface="Myriad Pro" panose="020B0503030403020204"/>
              </a:defRPr>
            </a:lvl2pPr>
            <a:lvl3pPr marL="1078992" indent="-137160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latin typeface="Myriad Pro" panose="020B0503030403020204"/>
              </a:defRPr>
            </a:lvl3pPr>
            <a:lvl4pPr marL="1444752" indent="-137160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latin typeface="Myriad Pro" panose="020B0503030403020204"/>
              </a:defRPr>
            </a:lvl4pPr>
            <a:lvl5pPr marL="1810512" indent="-137160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latin typeface="Myriad Pro" panose="020B0503030403020204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pt-BR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44DCD-DD8C-49E0-BC11-9AAD323B4E7F}" type="slidenum">
              <a:rPr lang="pt-BR" noProof="0" smtClean="0"/>
              <a:pPr>
                <a:defRPr/>
              </a:pPr>
              <a:t>‹#›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pt-B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68388"/>
            <a:ext cx="5585884" cy="5484812"/>
          </a:xfrm>
        </p:spPr>
        <p:txBody>
          <a:bodyPr>
            <a:normAutofit/>
          </a:bodyPr>
          <a:lstStyle>
            <a:lvl1pPr marL="0" indent="-182880">
              <a:buSzPct val="40000"/>
              <a:buFont typeface="Tahoma" panose="020B0604030504040204" pitchFamily="34" charset="0"/>
              <a:buChar char="►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pt-BR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085" y="1068388"/>
            <a:ext cx="5585885" cy="54848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pt-BR" noProof="0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A2DCF-6C56-43FC-8C2B-826C4770AE4A}" type="slidenum">
              <a:rPr lang="pt-BR" noProof="0" smtClean="0"/>
              <a:pPr>
                <a:defRPr/>
              </a:pPr>
              <a:t>‹#›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pt-BR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0999" y="1068388"/>
            <a:ext cx="3657599" cy="54848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pt-BR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53400" y="1068388"/>
            <a:ext cx="3581400" cy="54848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pt-BR" noProof="0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A2DCF-6C56-43FC-8C2B-826C4770AE4A}" type="slidenum">
              <a:rPr lang="pt-BR" noProof="0" smtClean="0"/>
              <a:pPr>
                <a:defRPr/>
              </a:pPr>
              <a:t>‹#›</a:t>
            </a:fld>
            <a:endParaRPr lang="pt-BR" noProof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3675AFB-7DEB-4AC7-868E-F66093A67C2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114799" y="1068388"/>
            <a:ext cx="3962401" cy="54848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978711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pt-BR" noProof="0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5E0EC-5632-4DB9-8B53-D9896BFE4A0F}" type="slidenum">
              <a:rPr lang="pt-BR" noProof="0" smtClean="0"/>
              <a:pPr>
                <a:defRPr/>
              </a:pPr>
              <a:t>‹#›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pt-BR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0" indent="-182880">
              <a:buFont typeface="Tahoma" panose="020B0604030504040204" pitchFamily="34" charset="0"/>
              <a:buChar char="▼"/>
              <a:defRPr/>
            </a:lvl1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pt-BR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3BDC4-0728-46D7-A8D1-55267E77B1D1}" type="slidenum">
              <a:rPr lang="pt-BR" noProof="0" smtClean="0"/>
              <a:pPr>
                <a:defRPr/>
              </a:pPr>
              <a:t>‹#›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59655EC-0D87-46F2-8BC1-22E33FCA80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54791" y="2066925"/>
            <a:ext cx="3814233" cy="192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 algn="l">
              <a:lnSpc>
                <a:spcPct val="150000"/>
              </a:lnSpc>
              <a:defRPr/>
            </a:pPr>
            <a:r>
              <a:rPr lang="pt-BR" sz="2400" b="0" u="none" noProof="0" dirty="0">
                <a:solidFill>
                  <a:schemeClr val="bg1"/>
                </a:solidFill>
                <a:latin typeface="+mn-lt"/>
              </a:rPr>
              <a:t>www.psr-inc.com</a:t>
            </a:r>
          </a:p>
          <a:p>
            <a:pPr lvl="1" algn="l">
              <a:lnSpc>
                <a:spcPct val="150000"/>
              </a:lnSpc>
              <a:defRPr/>
            </a:pPr>
            <a:r>
              <a:rPr lang="pt-BR" sz="2400" b="0" noProof="0" dirty="0">
                <a:solidFill>
                  <a:schemeClr val="bg1"/>
                </a:solidFill>
                <a:latin typeface="+mn-lt"/>
              </a:rPr>
              <a:t>psr@psr-inc.com</a:t>
            </a:r>
          </a:p>
          <a:p>
            <a:pPr lvl="1" algn="l">
              <a:lnSpc>
                <a:spcPct val="150000"/>
              </a:lnSpc>
              <a:defRPr/>
            </a:pPr>
            <a:r>
              <a:rPr lang="pt-BR" sz="2300" b="0" noProof="0" dirty="0">
                <a:solidFill>
                  <a:schemeClr val="bg1"/>
                </a:solidFill>
                <a:latin typeface="+mn-lt"/>
              </a:rPr>
              <a:t>+55 21 3906-2100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05400" y="1390650"/>
            <a:ext cx="6781800" cy="1352550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t-BR" noProof="0" dirty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0" y="3352800"/>
            <a:ext cx="6324600" cy="1325562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subtitle style</a:t>
            </a:r>
            <a:endParaRPr lang="pt-BR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05DFE8-B9F4-4F48-AB0F-B3C3410CAF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287090"/>
            <a:ext cx="2190974" cy="10619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48A74D-0458-42AC-A6D6-395698F163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3" y="2319337"/>
            <a:ext cx="304800" cy="304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6E544E2-79AE-432E-AAD3-684946F4526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64" y="3361267"/>
            <a:ext cx="304800" cy="304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6A605A-A8CA-4174-A826-F602D0CC01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63" y="2840301"/>
            <a:ext cx="304801" cy="3048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125BD4-A357-4945-84CA-9D6006F85D7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90" y="275696"/>
            <a:ext cx="1396834" cy="1447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944806-663A-48A6-A185-08504FE265C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63" y="5026911"/>
            <a:ext cx="304801" cy="3048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41E01A-3B36-4C56-A0FD-3AD0C76B640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62" y="6093251"/>
            <a:ext cx="304801" cy="3048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B45992-66AB-44F6-A8D8-616048CE3D9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63" y="5560081"/>
            <a:ext cx="304801" cy="304801"/>
          </a:xfrm>
          <a:prstGeom prst="rect">
            <a:avLst/>
          </a:prstGeom>
        </p:spPr>
      </p:pic>
      <p:sp>
        <p:nvSpPr>
          <p:cNvPr id="17" name="Text Box 10">
            <a:extLst>
              <a:ext uri="{FF2B5EF4-FFF2-40B4-BE49-F238E27FC236}">
                <a16:creationId xmlns:a16="http://schemas.microsoft.com/office/drawing/2014/main" id="{BCC6DBE3-1DDD-42C9-ABBA-D39583CA8BC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3563" y="4798542"/>
            <a:ext cx="3673637" cy="18331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 algn="l">
              <a:lnSpc>
                <a:spcPct val="150000"/>
              </a:lnSpc>
              <a:defRPr/>
            </a:pPr>
            <a:r>
              <a:rPr lang="pt-BR" sz="2400" b="0" u="none" noProof="0" dirty="0">
                <a:solidFill>
                  <a:schemeClr val="bg1"/>
                </a:solidFill>
                <a:latin typeface="+mn-lt"/>
              </a:rPr>
              <a:t>/psrenergy</a:t>
            </a:r>
          </a:p>
          <a:p>
            <a:pPr lvl="1" algn="l">
              <a:lnSpc>
                <a:spcPct val="150000"/>
              </a:lnSpc>
              <a:defRPr/>
            </a:pPr>
            <a:r>
              <a:rPr lang="pt-BR" sz="2400" b="0" noProof="0" dirty="0">
                <a:solidFill>
                  <a:schemeClr val="bg1"/>
                </a:solidFill>
                <a:latin typeface="+mn-lt"/>
              </a:rPr>
              <a:t>@psrenergy</a:t>
            </a:r>
          </a:p>
          <a:p>
            <a:pPr lvl="1" algn="l">
              <a:lnSpc>
                <a:spcPct val="150000"/>
              </a:lnSpc>
              <a:defRPr/>
            </a:pPr>
            <a:r>
              <a:rPr lang="pt-BR" sz="2300" b="0" noProof="0" dirty="0">
                <a:solidFill>
                  <a:schemeClr val="bg1"/>
                </a:solidFill>
                <a:latin typeface="+mn-lt"/>
              </a:rPr>
              <a:t>@psr_energy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DA6230-4B6C-4F87-B78C-7451B1FD26E7}"/>
              </a:ext>
            </a:extLst>
          </p:cNvPr>
          <p:cNvCxnSpPr/>
          <p:nvPr userDrawn="1"/>
        </p:nvCxnSpPr>
        <p:spPr bwMode="auto">
          <a:xfrm>
            <a:off x="593562" y="4343400"/>
            <a:ext cx="3902238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A239A15-8EB0-450C-928A-3CBD11ECD7E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3675"/>
            <a:ext cx="12192000" cy="314325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79398"/>
            <a:ext cx="11353800" cy="55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title style</a:t>
            </a:r>
            <a:endParaRPr lang="pt-BR" noProof="0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8388"/>
            <a:ext cx="11353800" cy="533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pt-BR" noProof="0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59634" y="6553201"/>
            <a:ext cx="706967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0F25989-05F9-4903-9B8F-7A4BBAAC4615}" type="slidenum">
              <a:rPr lang="pt-BR" noProof="0" smtClean="0"/>
              <a:pPr>
                <a:defRPr/>
              </a:pPr>
              <a:t>‹#›</a:t>
            </a:fld>
            <a:endParaRPr lang="pt-B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62" r:id="rId2"/>
    <p:sldLayoutId id="2147483763" r:id="rId3"/>
    <p:sldLayoutId id="2147483725" r:id="rId4"/>
    <p:sldLayoutId id="2147483727" r:id="rId5"/>
    <p:sldLayoutId id="2147483761" r:id="rId6"/>
    <p:sldLayoutId id="2147483729" r:id="rId7"/>
    <p:sldLayoutId id="2147483733" r:id="rId8"/>
    <p:sldLayoutId id="2147483759" r:id="rId9"/>
    <p:sldLayoutId id="2147483765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2F5066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42745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42745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42745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42745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65F9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65F9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65F9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65F91"/>
          </a:solidFill>
          <a:latin typeface="Arial" charset="0"/>
        </a:defRPr>
      </a:lvl9pPr>
    </p:titleStyle>
    <p:bodyStyle>
      <a:lvl1pPr marL="0" indent="-18288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>
            <a:lumMod val="85000"/>
            <a:lumOff val="15000"/>
          </a:schemeClr>
        </a:buClr>
        <a:buSzPct val="50000"/>
        <a:buFont typeface="Tahoma" panose="020B0604030504040204" pitchFamily="34" charset="0"/>
        <a:buChar char="►"/>
        <a:defRPr sz="2000">
          <a:solidFill>
            <a:schemeClr val="tx1">
              <a:lumMod val="85000"/>
              <a:lumOff val="15000"/>
            </a:schemeClr>
          </a:solidFill>
          <a:latin typeface="Myriad Pro" panose="020B0503030403020204"/>
          <a:ea typeface="+mn-ea"/>
          <a:cs typeface="+mn-cs"/>
        </a:defRPr>
      </a:lvl1pPr>
      <a:lvl2pPr marL="548640" indent="-137160" algn="l" rtl="0" eaLnBrk="1" fontAlgn="base" hangingPunct="1">
        <a:lnSpc>
          <a:spcPct val="150000"/>
        </a:lnSpc>
        <a:spcBef>
          <a:spcPts val="0"/>
        </a:spcBef>
        <a:spcAft>
          <a:spcPct val="0"/>
        </a:spcAft>
        <a:buClr>
          <a:schemeClr val="tx1">
            <a:lumMod val="85000"/>
            <a:lumOff val="15000"/>
          </a:schemeClr>
        </a:buClr>
        <a:buSzPct val="80000"/>
        <a:buFont typeface="Arial" panose="020B0604020202020204" pitchFamily="34" charset="0"/>
        <a:buChar char="•"/>
        <a:defRPr sz="1800">
          <a:solidFill>
            <a:schemeClr val="tx1">
              <a:lumMod val="75000"/>
              <a:lumOff val="25000"/>
            </a:schemeClr>
          </a:solidFill>
          <a:latin typeface="Myriad Pro" panose="020B0503030403020204"/>
        </a:defRPr>
      </a:lvl2pPr>
      <a:lvl3pPr marL="914400" indent="-137160" algn="l" rtl="0" eaLnBrk="1" fontAlgn="base" hangingPunct="1">
        <a:lnSpc>
          <a:spcPct val="150000"/>
        </a:lnSpc>
        <a:spcBef>
          <a:spcPts val="0"/>
        </a:spcBef>
        <a:spcAft>
          <a:spcPct val="0"/>
        </a:spcAft>
        <a:buClr>
          <a:schemeClr val="tx1">
            <a:lumMod val="85000"/>
            <a:lumOff val="15000"/>
          </a:schemeClr>
        </a:buClr>
        <a:buSzPct val="80000"/>
        <a:buFont typeface="Arial" panose="020B0604020202020204" pitchFamily="34" charset="0"/>
        <a:buChar char="•"/>
        <a:defRPr sz="1600">
          <a:solidFill>
            <a:schemeClr val="tx1">
              <a:lumMod val="75000"/>
              <a:lumOff val="25000"/>
            </a:schemeClr>
          </a:solidFill>
          <a:latin typeface="Myriad Pro" panose="020B0503030403020204"/>
        </a:defRPr>
      </a:lvl3pPr>
      <a:lvl4pPr marL="1280160" indent="-137160" algn="l" rtl="0" eaLnBrk="1" fontAlgn="base" hangingPunct="1">
        <a:lnSpc>
          <a:spcPct val="150000"/>
        </a:lnSpc>
        <a:spcBef>
          <a:spcPts val="0"/>
        </a:spcBef>
        <a:spcAft>
          <a:spcPct val="0"/>
        </a:spcAft>
        <a:buClr>
          <a:schemeClr val="tx1">
            <a:lumMod val="85000"/>
            <a:lumOff val="15000"/>
          </a:schemeClr>
        </a:buClr>
        <a:buSzPct val="80000"/>
        <a:buFont typeface="Arial" panose="020B0604020202020204" pitchFamily="34" charset="0"/>
        <a:buChar char="•"/>
        <a:defRPr sz="1600">
          <a:solidFill>
            <a:schemeClr val="tx1">
              <a:lumMod val="75000"/>
              <a:lumOff val="25000"/>
            </a:schemeClr>
          </a:solidFill>
          <a:latin typeface="Myriad Pro" panose="020B0503030403020204"/>
        </a:defRPr>
      </a:lvl4pPr>
      <a:lvl5pPr marL="1645920" indent="-137160" algn="l" rtl="0" eaLnBrk="1" fontAlgn="base" hangingPunct="1">
        <a:lnSpc>
          <a:spcPct val="150000"/>
        </a:lnSpc>
        <a:spcBef>
          <a:spcPts val="0"/>
        </a:spcBef>
        <a:spcAft>
          <a:spcPct val="0"/>
        </a:spcAft>
        <a:buClr>
          <a:schemeClr val="tx1">
            <a:lumMod val="85000"/>
            <a:lumOff val="15000"/>
          </a:schemeClr>
        </a:buClr>
        <a:buSzPct val="80000"/>
        <a:buFont typeface="Arial" panose="020B0604020202020204" pitchFamily="34" charset="0"/>
        <a:buChar char="•"/>
        <a:defRPr sz="1600">
          <a:solidFill>
            <a:schemeClr val="tx1">
              <a:lumMod val="75000"/>
              <a:lumOff val="25000"/>
            </a:schemeClr>
          </a:solidFill>
          <a:latin typeface="Myriad Pro" panose="020B0503030403020204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65F9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65F9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65F9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65F9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17.png"/><Relationship Id="rId12" Type="http://schemas.microsoft.com/office/2007/relationships/hdphoto" Target="../media/hdphoto3.wdp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openxmlformats.org/officeDocument/2006/relationships/image" Target="../media/image19.png"/><Relationship Id="rId5" Type="http://schemas.openxmlformats.org/officeDocument/2006/relationships/diagramColors" Target="../diagrams/colors2.xml"/><Relationship Id="rId10" Type="http://schemas.microsoft.com/office/2007/relationships/hdphoto" Target="../media/hdphoto2.wdp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61F90-FCAD-41BB-A4FE-199ADA616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1447800"/>
            <a:ext cx="10210800" cy="1447800"/>
          </a:xfrm>
        </p:spPr>
        <p:txBody>
          <a:bodyPr/>
          <a:lstStyle/>
          <a:p>
            <a:r>
              <a:rPr lang="en-US" sz="3200" dirty="0"/>
              <a:t>Building capacity for long-term energy plans: </a:t>
            </a:r>
            <a:br>
              <a:rPr lang="en-US" sz="3200" dirty="0"/>
            </a:br>
            <a:r>
              <a:rPr lang="en-US" sz="3200" dirty="0"/>
              <a:t>factoring market design aspects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EF90D7-F9EE-4A85-BA74-57D2B9E3220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543800" y="6400800"/>
            <a:ext cx="4572000" cy="381000"/>
          </a:xfrm>
        </p:spPr>
        <p:txBody>
          <a:bodyPr anchor="ctr">
            <a:noAutofit/>
          </a:bodyPr>
          <a:lstStyle/>
          <a:p>
            <a:pPr indent="0">
              <a:buNone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Long-term Scenarios for the Clean Energy Transition in Latin America</a:t>
            </a:r>
          </a:p>
          <a:p>
            <a:pPr indent="0">
              <a:buNone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25-26 February 2019, Brasilia, Brazil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5E774A-9674-4BDA-9BFC-269A13CE6433}"/>
              </a:ext>
            </a:extLst>
          </p:cNvPr>
          <p:cNvSpPr txBox="1">
            <a:spLocks/>
          </p:cNvSpPr>
          <p:nvPr/>
        </p:nvSpPr>
        <p:spPr bwMode="auto">
          <a:xfrm>
            <a:off x="990600" y="2705100"/>
            <a:ext cx="10210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42745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42745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42745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42745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65F9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65F9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65F9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65F91"/>
                </a:solidFill>
                <a:latin typeface="Arial" charset="0"/>
              </a:defRPr>
            </a:lvl9pPr>
          </a:lstStyle>
          <a:p>
            <a:r>
              <a:rPr lang="en-US" sz="2000" b="0" dirty="0"/>
              <a:t>Bernardo Bezerra</a:t>
            </a:r>
            <a:br>
              <a:rPr lang="en-US" sz="2000" b="0" dirty="0"/>
            </a:br>
            <a:r>
              <a:rPr lang="en-US" sz="2000" b="0" dirty="0"/>
              <a:t>bernardo@psr-inc.com</a:t>
            </a:r>
            <a:endParaRPr lang="en-US" sz="2000" b="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4147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52400" y="269606"/>
            <a:ext cx="11353800" cy="558802"/>
          </a:xfrm>
        </p:spPr>
        <p:txBody>
          <a:bodyPr/>
          <a:lstStyle/>
          <a:p>
            <a:r>
              <a:rPr lang="en-US" altLang="pt-BR" sz="2400" dirty="0"/>
              <a:t>Conclusion</a:t>
            </a:r>
            <a:endParaRPr lang="en-US" altLang="pt-BR" sz="2400" i="1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30000"/>
              </a:lnSpc>
              <a:spcBef>
                <a:spcPct val="20000"/>
              </a:spcBef>
              <a:buClr>
                <a:srgbClr val="A49374"/>
              </a:buClr>
              <a:buSzPct val="85000"/>
              <a:buFont typeface="Arial" panose="020B0604020202020204" pitchFamily="34" charset="0"/>
              <a:buChar char="►"/>
              <a:defRPr sz="2400">
                <a:solidFill>
                  <a:srgbClr val="042745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30000"/>
              </a:lnSpc>
              <a:spcBef>
                <a:spcPct val="20000"/>
              </a:spcBef>
              <a:buClr>
                <a:srgbClr val="A49374"/>
              </a:buClr>
              <a:buFont typeface="Wingdings" panose="05000000000000000000" pitchFamily="2" charset="2"/>
              <a:buChar char="§"/>
              <a:defRPr sz="2000">
                <a:solidFill>
                  <a:srgbClr val="042745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30000"/>
              </a:lnSpc>
              <a:spcBef>
                <a:spcPct val="20000"/>
              </a:spcBef>
              <a:buClr>
                <a:srgbClr val="A49374"/>
              </a:buClr>
              <a:buChar char="•"/>
              <a:defRPr>
                <a:solidFill>
                  <a:srgbClr val="042745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30000"/>
              </a:lnSpc>
              <a:spcBef>
                <a:spcPct val="20000"/>
              </a:spcBef>
              <a:buClr>
                <a:srgbClr val="A49374"/>
              </a:buClr>
              <a:buChar char="–"/>
              <a:defRPr sz="1600">
                <a:solidFill>
                  <a:srgbClr val="042745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30000"/>
              </a:lnSpc>
              <a:spcBef>
                <a:spcPct val="20000"/>
              </a:spcBef>
              <a:buClr>
                <a:srgbClr val="A49374"/>
              </a:buClr>
              <a:buChar char="»"/>
              <a:defRPr sz="1600">
                <a:solidFill>
                  <a:srgbClr val="04274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A49374"/>
              </a:buClr>
              <a:buChar char="»"/>
              <a:defRPr sz="1600">
                <a:solidFill>
                  <a:srgbClr val="04274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A49374"/>
              </a:buClr>
              <a:buChar char="»"/>
              <a:defRPr sz="1600">
                <a:solidFill>
                  <a:srgbClr val="04274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A49374"/>
              </a:buClr>
              <a:buChar char="»"/>
              <a:defRPr sz="1600">
                <a:solidFill>
                  <a:srgbClr val="04274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A49374"/>
              </a:buClr>
              <a:buChar char="»"/>
              <a:defRPr sz="1600">
                <a:solidFill>
                  <a:srgbClr val="04274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2A2CEC14-B667-48FE-8F24-D0B21E3B9331}" type="slidenum">
              <a:rPr lang="es-ES" altLang="en-US" sz="12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s-ES" altLang="en-US" sz="1200">
              <a:solidFill>
                <a:schemeClr val="bg1"/>
              </a:solidFill>
            </a:endParaRPr>
          </a:p>
        </p:txBody>
      </p:sp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D00C9974-00EB-420F-8D69-775BDF7AE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048" y="990600"/>
            <a:ext cx="11867314" cy="53793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Energy transition poses new challenges for model-based scenario development…</a:t>
            </a:r>
          </a:p>
          <a:p>
            <a:pPr lvl="1"/>
            <a:r>
              <a:rPr lang="en-US" dirty="0"/>
              <a:t>Higher spatial and time granularity</a:t>
            </a:r>
          </a:p>
          <a:p>
            <a:pPr lvl="1"/>
            <a:r>
              <a:rPr lang="en-US" dirty="0"/>
              <a:t>Higher coordination between transmission and generation expansion</a:t>
            </a:r>
          </a:p>
          <a:p>
            <a:pPr lvl="1"/>
            <a:r>
              <a:rPr lang="en-US" dirty="0"/>
              <a:t>Higher data volume</a:t>
            </a:r>
          </a:p>
          <a:p>
            <a:r>
              <a:rPr lang="en-US" dirty="0"/>
              <a:t>…which needs jointly efforts from different fields of expertise.</a:t>
            </a:r>
          </a:p>
          <a:p>
            <a:pPr lvl="1"/>
            <a:r>
              <a:rPr lang="en-US" dirty="0"/>
              <a:t>Data analysis, stochastic optimization, project engineering, social and environmental analysis, economic evaluation, macroeconomics, geopolitics, etc.</a:t>
            </a:r>
          </a:p>
          <a:p>
            <a:r>
              <a:rPr lang="en-US" dirty="0"/>
              <a:t>Higher penetration of renewables also poses new challenges for market design, which affects model-based scenario development </a:t>
            </a:r>
          </a:p>
          <a:p>
            <a:pPr lvl="1"/>
            <a:r>
              <a:rPr lang="en-US" dirty="0"/>
              <a:t>Each country has its owns products and contracting mechanisms</a:t>
            </a:r>
          </a:p>
          <a:p>
            <a:r>
              <a:rPr lang="en-US" dirty="0"/>
              <a:t>Expertise in market design is essential for building long-term scenarios closer to reality</a:t>
            </a:r>
          </a:p>
          <a:p>
            <a:r>
              <a:rPr lang="en-US" dirty="0"/>
              <a:t>Long-term scenarios can also be used to identify market design improvements for a secure, sustainable and affordable energy transition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664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5400" y="2362200"/>
            <a:ext cx="6781800" cy="1352550"/>
          </a:xfrm>
        </p:spPr>
        <p:txBody>
          <a:bodyPr/>
          <a:lstStyle/>
          <a:p>
            <a:r>
              <a:rPr lang="en-US" sz="3600" dirty="0"/>
              <a:t>Thank You</a:t>
            </a:r>
            <a:endParaRPr lang="pt-BR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22F1C-1229-486D-A1E2-E5A94D41071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3352800" cy="457010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pt-BR" sz="2200" dirty="0">
                <a:solidFill>
                  <a:schemeClr val="bg1"/>
                </a:solidFill>
                <a:latin typeface="Myriad Pro Light"/>
              </a:rPr>
              <a:t>Our team has 60 people with degrees in optimization, energy systems, statistics and computer science</a:t>
            </a:r>
          </a:p>
          <a:p>
            <a:pPr algn="ctr">
              <a:buNone/>
            </a:pPr>
            <a:r>
              <a:rPr lang="en-US" altLang="pt-BR" sz="2200" dirty="0">
                <a:solidFill>
                  <a:schemeClr val="bg1"/>
                </a:solidFill>
                <a:latin typeface="Myriad Pro Light"/>
              </a:rPr>
              <a:t>(17 PhDs, 31 MSc)</a:t>
            </a:r>
          </a:p>
          <a:p>
            <a:pPr algn="ctr">
              <a:buNone/>
            </a:pPr>
            <a:endParaRPr lang="en-US" altLang="pt-BR" sz="2200" dirty="0">
              <a:solidFill>
                <a:schemeClr val="bg1"/>
              </a:solidFill>
              <a:latin typeface="Myriad Pro Light"/>
            </a:endParaRPr>
          </a:p>
          <a:p>
            <a:pPr algn="ctr">
              <a:buNone/>
            </a:pPr>
            <a:br>
              <a:rPr lang="en-US" altLang="pt-BR" sz="2200" dirty="0">
                <a:solidFill>
                  <a:schemeClr val="bg1"/>
                </a:solidFill>
                <a:latin typeface="Myriad Pro Light"/>
              </a:rPr>
            </a:br>
            <a:r>
              <a:rPr lang="en-US" altLang="pt-BR" sz="2200" dirty="0">
                <a:solidFill>
                  <a:schemeClr val="bg1"/>
                </a:solidFill>
                <a:latin typeface="Myriad Pro Light"/>
              </a:rPr>
              <a:t>We work in more than 80 countries in all continents</a:t>
            </a:r>
            <a:endParaRPr lang="en-US" sz="2200" dirty="0">
              <a:solidFill>
                <a:schemeClr val="bg1"/>
              </a:solidFill>
              <a:latin typeface="Myriad Pro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85563" y="6553200"/>
            <a:ext cx="706437" cy="284163"/>
          </a:xfrm>
        </p:spPr>
        <p:txBody>
          <a:bodyPr/>
          <a:lstStyle/>
          <a:p>
            <a:fld id="{66444DCD-DD8C-49E0-BC11-9AAD323B4E7F}" type="slidenum">
              <a:rPr lang="pt-BR" smtClean="0"/>
              <a:pPr/>
              <a:t>2</a:t>
            </a:fld>
            <a:endParaRPr lang="pt-B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091580-C43A-46F3-A317-5CB21881E2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990600"/>
            <a:ext cx="7217679" cy="51755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661AA7-C918-490A-AE5B-1775C99D74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3" y="385126"/>
            <a:ext cx="645829" cy="2679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9C3C20-D208-4F43-918F-CCF9064C1B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" r="7608"/>
          <a:stretch/>
        </p:blipFill>
        <p:spPr>
          <a:xfrm>
            <a:off x="7315200" y="1088269"/>
            <a:ext cx="2627528" cy="1802906"/>
          </a:xfrm>
          <a:prstGeom prst="rect">
            <a:avLst/>
          </a:prstGeom>
          <a:effectLst/>
        </p:spPr>
      </p:pic>
      <p:sp>
        <p:nvSpPr>
          <p:cNvPr id="6" name="Rectangle 5"/>
          <p:cNvSpPr/>
          <p:nvPr/>
        </p:nvSpPr>
        <p:spPr bwMode="auto">
          <a:xfrm>
            <a:off x="1371600" y="3122338"/>
            <a:ext cx="9372600" cy="2973662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400" b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65" y="203198"/>
            <a:ext cx="11353800" cy="558802"/>
          </a:xfrm>
        </p:spPr>
        <p:txBody>
          <a:bodyPr>
            <a:noAutofit/>
          </a:bodyPr>
          <a:lstStyle/>
          <a:p>
            <a:r>
              <a:rPr lang="en-US" sz="2400"/>
              <a:t>Planning procedure with renewable sources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FEBF2-8F30-4D38-9C0B-E0ACD37B5AFB}" type="slidenum">
              <a:rPr lang="en-NZ" smtClean="0"/>
              <a:pPr>
                <a:defRPr/>
              </a:pPr>
              <a:t>3</a:t>
            </a:fld>
            <a:endParaRPr lang="en-NZ" dirty="0"/>
          </a:p>
        </p:txBody>
      </p:sp>
      <p:sp>
        <p:nvSpPr>
          <p:cNvPr id="7" name="Rectangle 6"/>
          <p:cNvSpPr/>
          <p:nvPr/>
        </p:nvSpPr>
        <p:spPr bwMode="auto">
          <a:xfrm>
            <a:off x="4168238" y="3248799"/>
            <a:ext cx="2590799" cy="1014795"/>
          </a:xfrm>
          <a:prstGeom prst="rect">
            <a:avLst/>
          </a:prstGeom>
          <a:solidFill>
            <a:schemeClr val="accent1">
              <a:lumMod val="9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>
                <a:solidFill>
                  <a:schemeClr val="tx1"/>
                </a:solidFill>
              </a:rPr>
              <a:t>Co-optimization</a:t>
            </a:r>
            <a:r>
              <a:rPr lang="en-US" sz="1800" b="0">
                <a:solidFill>
                  <a:schemeClr val="tx1"/>
                </a:solidFill>
              </a:rPr>
              <a:t> of generation, reserve and interconnections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168238" y="4796995"/>
            <a:ext cx="2590798" cy="108547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b="0">
                <a:solidFill>
                  <a:schemeClr val="tx1"/>
                </a:solidFill>
              </a:rPr>
              <a:t>Probabilistic hourly simulation of </a:t>
            </a:r>
            <a:r>
              <a:rPr lang="en-US" sz="1600">
                <a:solidFill>
                  <a:schemeClr val="tx1"/>
                </a:solidFill>
              </a:rPr>
              <a:t>system operation</a:t>
            </a:r>
            <a:r>
              <a:rPr lang="en-US" sz="1600" b="0">
                <a:solidFill>
                  <a:schemeClr val="tx1"/>
                </a:solidFill>
              </a:rPr>
              <a:t> and </a:t>
            </a:r>
            <a:r>
              <a:rPr lang="en-US" sz="1600">
                <a:solidFill>
                  <a:schemeClr val="tx1"/>
                </a:solidFill>
              </a:rPr>
              <a:t>supply reliability</a:t>
            </a:r>
            <a:r>
              <a:rPr lang="en-US" sz="1600" b="0">
                <a:solidFill>
                  <a:schemeClr val="tx1"/>
                </a:solidFill>
              </a:rPr>
              <a:t> evaluation 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673436" y="3293851"/>
            <a:ext cx="2587597" cy="96974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 cap="flat" cmpd="sng" algn="ctr">
            <a:noFill/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b="0">
                <a:solidFill>
                  <a:schemeClr val="tx1"/>
                </a:solidFill>
              </a:rPr>
              <a:t>Detailed probabilistic </a:t>
            </a:r>
            <a:r>
              <a:rPr lang="en-US" sz="1800">
                <a:solidFill>
                  <a:schemeClr val="tx1"/>
                </a:solidFill>
              </a:rPr>
              <a:t>transmission</a:t>
            </a:r>
            <a:r>
              <a:rPr lang="en-US" sz="1800" b="0">
                <a:solidFill>
                  <a:schemeClr val="tx1"/>
                </a:solidFill>
              </a:rPr>
              <a:t> and VAr planning</a:t>
            </a:r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670261" y="4796995"/>
            <a:ext cx="2590779" cy="108547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 cap="flat" cmpd="sng" algn="ctr">
            <a:noFill/>
            <a:prstDash val="sysDot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rPr lang="en-US" sz="1800">
                <a:solidFill>
                  <a:schemeClr val="tx1"/>
                </a:solidFill>
              </a:rPr>
              <a:t>Optimal Power Flow</a:t>
            </a:r>
            <a:br>
              <a:rPr lang="en-US" sz="1800" b="0">
                <a:solidFill>
                  <a:schemeClr val="tx1"/>
                </a:solidFill>
              </a:rPr>
            </a:br>
            <a:r>
              <a:rPr lang="en-US" sz="1800" b="0">
                <a:solidFill>
                  <a:schemeClr val="tx1"/>
                </a:solidFill>
              </a:rPr>
              <a:t>(linearized active power  </a:t>
            </a:r>
            <a:br>
              <a:rPr lang="en-US" sz="1800" b="0">
                <a:solidFill>
                  <a:schemeClr val="tx1"/>
                </a:solidFill>
              </a:rPr>
            </a:br>
            <a:r>
              <a:rPr lang="en-US" sz="1800" b="0">
                <a:solidFill>
                  <a:schemeClr val="tx1"/>
                </a:solidFill>
              </a:rPr>
              <a:t>and full AC models)</a:t>
            </a:r>
          </a:p>
        </p:txBody>
      </p:sp>
      <p:cxnSp>
        <p:nvCxnSpPr>
          <p:cNvPr id="16" name="Straight Arrow Connector 15"/>
          <p:cNvCxnSpPr>
            <a:cxnSpLocks/>
            <a:stCxn id="7" idx="3"/>
          </p:cNvCxnSpPr>
          <p:nvPr/>
        </p:nvCxnSpPr>
        <p:spPr bwMode="auto">
          <a:xfrm flipV="1">
            <a:off x="6759037" y="3754270"/>
            <a:ext cx="914401" cy="1926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flipV="1">
            <a:off x="6770505" y="4317235"/>
            <a:ext cx="914401" cy="457201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flipV="1">
            <a:off x="6797136" y="5321774"/>
            <a:ext cx="838201" cy="12227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57" name="Straight Arrow Connector 56"/>
          <p:cNvCxnSpPr>
            <a:cxnSpLocks/>
            <a:stCxn id="8" idx="0"/>
          </p:cNvCxnSpPr>
          <p:nvPr/>
        </p:nvCxnSpPr>
        <p:spPr bwMode="auto">
          <a:xfrm flipV="1">
            <a:off x="5463637" y="4263595"/>
            <a:ext cx="1" cy="5334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 flipV="1">
            <a:off x="8902703" y="4249288"/>
            <a:ext cx="1" cy="533401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4" name="Rectangle 3"/>
          <p:cNvSpPr/>
          <p:nvPr/>
        </p:nvSpPr>
        <p:spPr bwMode="auto">
          <a:xfrm>
            <a:off x="6386329" y="1771480"/>
            <a:ext cx="328258" cy="2802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FD6EC7-9C95-4965-9E1C-840E2F8D8455}"/>
              </a:ext>
            </a:extLst>
          </p:cNvPr>
          <p:cNvSpPr/>
          <p:nvPr/>
        </p:nvSpPr>
        <p:spPr bwMode="auto">
          <a:xfrm>
            <a:off x="1595643" y="3248799"/>
            <a:ext cx="2116984" cy="980576"/>
          </a:xfrm>
          <a:prstGeom prst="rect">
            <a:avLst/>
          </a:prstGeom>
          <a:solidFill>
            <a:srgbClr val="FFFF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>
                <a:solidFill>
                  <a:schemeClr val="tx1"/>
                </a:solidFill>
              </a:rPr>
              <a:t>Inventory</a:t>
            </a:r>
            <a:r>
              <a:rPr lang="en-US" sz="1600" b="0">
                <a:solidFill>
                  <a:schemeClr val="tx1"/>
                </a:solidFill>
              </a:rPr>
              <a:t> of hydro basins and  other renewable resources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9BFB030-C68C-4FB2-9FBA-A402E684CB25}"/>
              </a:ext>
            </a:extLst>
          </p:cNvPr>
          <p:cNvCxnSpPr>
            <a:cxnSpLocks/>
          </p:cNvCxnSpPr>
          <p:nvPr/>
        </p:nvCxnSpPr>
        <p:spPr bwMode="auto">
          <a:xfrm>
            <a:off x="3712624" y="3754269"/>
            <a:ext cx="473818" cy="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E3B9EA0-9CCB-483F-B25A-766FB8AF693D}"/>
              </a:ext>
            </a:extLst>
          </p:cNvPr>
          <p:cNvCxnSpPr>
            <a:cxnSpLocks/>
          </p:cNvCxnSpPr>
          <p:nvPr/>
        </p:nvCxnSpPr>
        <p:spPr bwMode="auto">
          <a:xfrm>
            <a:off x="3712624" y="5292293"/>
            <a:ext cx="473818" cy="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0B68299A-544F-4A6E-93C0-93149559FFF7}"/>
              </a:ext>
            </a:extLst>
          </p:cNvPr>
          <p:cNvSpPr/>
          <p:nvPr/>
        </p:nvSpPr>
        <p:spPr bwMode="auto">
          <a:xfrm>
            <a:off x="1595643" y="4808453"/>
            <a:ext cx="2116983" cy="979140"/>
          </a:xfrm>
          <a:prstGeom prst="rect">
            <a:avLst/>
          </a:prstGeom>
          <a:solidFill>
            <a:srgbClr val="FFFF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b="0">
                <a:solidFill>
                  <a:schemeClr val="tx1"/>
                </a:solidFill>
              </a:rPr>
              <a:t>Multiscale stochastic  </a:t>
            </a:r>
            <a:r>
              <a:rPr lang="en-US" sz="1600">
                <a:solidFill>
                  <a:schemeClr val="tx1"/>
                </a:solidFill>
              </a:rPr>
              <a:t>scenarios</a:t>
            </a:r>
            <a:r>
              <a:rPr lang="en-US" sz="1600" b="0">
                <a:solidFill>
                  <a:schemeClr val="tx1"/>
                </a:solidFill>
              </a:rPr>
              <a:t> (inflows, renewables etc.) 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606D0D9-B564-4A27-9BC3-B3EBC7966D66}"/>
              </a:ext>
            </a:extLst>
          </p:cNvPr>
          <p:cNvCxnSpPr/>
          <p:nvPr/>
        </p:nvCxnSpPr>
        <p:spPr bwMode="auto">
          <a:xfrm flipH="1" flipV="1">
            <a:off x="2770713" y="4255836"/>
            <a:ext cx="1" cy="533401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8C9A830C-A6F6-420D-B465-4CC811202013}"/>
              </a:ext>
            </a:extLst>
          </p:cNvPr>
          <p:cNvSpPr/>
          <p:nvPr/>
        </p:nvSpPr>
        <p:spPr bwMode="auto">
          <a:xfrm>
            <a:off x="7704540" y="2783003"/>
            <a:ext cx="2140277" cy="318082"/>
          </a:xfrm>
          <a:prstGeom prst="rect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en-US" sz="1400">
                <a:solidFill>
                  <a:schemeClr val="tx1"/>
                </a:solidFill>
              </a:rPr>
              <a:t>Distributed processing</a:t>
            </a:r>
            <a:endParaRPr lang="en-US" sz="1400" b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E72B71-31A9-467B-92D3-E5B99E880C40}"/>
              </a:ext>
            </a:extLst>
          </p:cNvPr>
          <p:cNvSpPr/>
          <p:nvPr/>
        </p:nvSpPr>
        <p:spPr>
          <a:xfrm>
            <a:off x="356965" y="1173684"/>
            <a:ext cx="64020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>
                <a:solidFill>
                  <a:schemeClr val="tx1"/>
                </a:solidFill>
              </a:rPr>
              <a:t>Modeling of renewable generation (hydro, wind, solar etc.), storage (batteries, fuel etc.), thermal plants (gas, coal, nuclear), demand response, power transmission and gas networks, distributed generation</a:t>
            </a:r>
          </a:p>
        </p:txBody>
      </p:sp>
    </p:spTree>
    <p:extLst>
      <p:ext uri="{BB962C8B-B14F-4D97-AF65-F5344CB8AC3E}">
        <p14:creationId xmlns:p14="http://schemas.microsoft.com/office/powerpoint/2010/main" val="2834472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Different areas of knowledge </a:t>
            </a:r>
            <a:r>
              <a:rPr lang="en-US" sz="2400"/>
              <a:t>are required </a:t>
            </a:r>
            <a:endParaRPr lang="en-US" sz="24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6CB1E-E288-443C-A1A6-115AE41F39DC}" type="slidenum">
              <a:rPr lang="es-ES" smtClean="0"/>
              <a:pPr>
                <a:defRPr/>
              </a:pPr>
              <a:t>4</a:t>
            </a:fld>
            <a:endParaRPr lang="es-E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8FA80C3-F4B3-40BE-B124-6C048232AA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8897892"/>
              </p:ext>
            </p:extLst>
          </p:nvPr>
        </p:nvGraphicFramePr>
        <p:xfrm>
          <a:off x="269543" y="838200"/>
          <a:ext cx="11652913" cy="3657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aixaDeTexto 7">
            <a:extLst>
              <a:ext uri="{FF2B5EF4-FFF2-40B4-BE49-F238E27FC236}">
                <a16:creationId xmlns:a16="http://schemas.microsoft.com/office/drawing/2014/main" id="{B84B7D7F-3768-430D-BE69-BF5DD9E5648F}"/>
              </a:ext>
            </a:extLst>
          </p:cNvPr>
          <p:cNvSpPr txBox="1"/>
          <p:nvPr/>
        </p:nvSpPr>
        <p:spPr>
          <a:xfrm>
            <a:off x="1485899" y="5334000"/>
            <a:ext cx="9258301" cy="707886"/>
          </a:xfrm>
          <a:prstGeom prst="rect">
            <a:avLst/>
          </a:prstGeom>
          <a:solidFill>
            <a:srgbClr val="132A47"/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0" dirty="0">
                <a:solidFill>
                  <a:schemeClr val="bg1"/>
                </a:solidFill>
              </a:rPr>
              <a:t>However, each country has its unique market design, which affects the long-term scenarios for Clean Energy Transition</a:t>
            </a:r>
          </a:p>
        </p:txBody>
      </p:sp>
    </p:spTree>
    <p:extLst>
      <p:ext uri="{BB962C8B-B14F-4D97-AF65-F5344CB8AC3E}">
        <p14:creationId xmlns:p14="http://schemas.microsoft.com/office/powerpoint/2010/main" val="343846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Market design impact on long-term scenarios do Clean Energy Transition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6CB1E-E288-443C-A1A6-115AE41F39DC}" type="slidenum">
              <a:rPr lang="es-ES" smtClean="0"/>
              <a:pPr/>
              <a:t>5</a:t>
            </a:fld>
            <a:endParaRPr lang="es-ES" dirty="0"/>
          </a:p>
        </p:txBody>
      </p:sp>
      <p:sp>
        <p:nvSpPr>
          <p:cNvPr id="10" name="CaixaDeTexto 7">
            <a:extLst>
              <a:ext uri="{FF2B5EF4-FFF2-40B4-BE49-F238E27FC236}">
                <a16:creationId xmlns:a16="http://schemas.microsoft.com/office/drawing/2014/main" id="{B84B7D7F-3768-430D-BE69-BF5DD9E5648F}"/>
              </a:ext>
            </a:extLst>
          </p:cNvPr>
          <p:cNvSpPr txBox="1"/>
          <p:nvPr/>
        </p:nvSpPr>
        <p:spPr>
          <a:xfrm>
            <a:off x="1799512" y="4060954"/>
            <a:ext cx="1066801" cy="400110"/>
          </a:xfrm>
          <a:prstGeom prst="rect">
            <a:avLst/>
          </a:prstGeom>
          <a:solidFill>
            <a:srgbClr val="132A47"/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0" dirty="0">
                <a:solidFill>
                  <a:schemeClr val="bg1"/>
                </a:solidFill>
              </a:rPr>
              <a:t>LCOE</a:t>
            </a:r>
          </a:p>
        </p:txBody>
      </p:sp>
      <p:sp>
        <p:nvSpPr>
          <p:cNvPr id="6" name="CaixaDeTexto 7">
            <a:extLst>
              <a:ext uri="{FF2B5EF4-FFF2-40B4-BE49-F238E27FC236}">
                <a16:creationId xmlns:a16="http://schemas.microsoft.com/office/drawing/2014/main" id="{9A9C3927-1D01-4DCB-93F7-34E763BC6A08}"/>
              </a:ext>
            </a:extLst>
          </p:cNvPr>
          <p:cNvSpPr txBox="1"/>
          <p:nvPr/>
        </p:nvSpPr>
        <p:spPr>
          <a:xfrm>
            <a:off x="3200400" y="3504769"/>
            <a:ext cx="2057400" cy="1508105"/>
          </a:xfrm>
          <a:prstGeom prst="rect">
            <a:avLst/>
          </a:prstGeom>
          <a:solidFill>
            <a:srgbClr val="132A47"/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0" dirty="0">
                <a:solidFill>
                  <a:schemeClr val="bg1"/>
                </a:solidFill>
              </a:rPr>
              <a:t>Expansion Optimization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600" b="0" dirty="0">
                <a:solidFill>
                  <a:schemeClr val="bg1"/>
                </a:solidFill>
              </a:rPr>
              <a:t>Multistage Mixed Integer Optimization</a:t>
            </a:r>
            <a:endParaRPr lang="en-US" sz="2000" b="0" dirty="0">
              <a:solidFill>
                <a:schemeClr val="bg1"/>
              </a:solidFill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1D8544B7-4F77-4A41-97B2-EE3A3811D004}"/>
              </a:ext>
            </a:extLst>
          </p:cNvPr>
          <p:cNvSpPr/>
          <p:nvPr/>
        </p:nvSpPr>
        <p:spPr bwMode="auto">
          <a:xfrm>
            <a:off x="1447800" y="3372967"/>
            <a:ext cx="304800" cy="1752600"/>
          </a:xfrm>
          <a:prstGeom prst="rightBrace">
            <a:avLst/>
          </a:prstGeom>
          <a:solidFill>
            <a:schemeClr val="bg1"/>
          </a:solidFill>
          <a:ln w="28575" cap="flat" cmpd="sng" algn="ctr">
            <a:solidFill>
              <a:srgbClr val="042745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0390760-039C-4C99-A649-1F40C783A656}"/>
              </a:ext>
            </a:extLst>
          </p:cNvPr>
          <p:cNvSpPr txBox="1"/>
          <p:nvPr/>
        </p:nvSpPr>
        <p:spPr>
          <a:xfrm>
            <a:off x="304799" y="3372967"/>
            <a:ext cx="1066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600" b="0" dirty="0">
                <a:solidFill>
                  <a:srgbClr val="042745"/>
                </a:solidFill>
              </a:rPr>
              <a:t>CAPEX</a:t>
            </a:r>
          </a:p>
        </p:txBody>
      </p:sp>
      <p:sp>
        <p:nvSpPr>
          <p:cNvPr id="9" name="CaixaDeTexto 7">
            <a:extLst>
              <a:ext uri="{FF2B5EF4-FFF2-40B4-BE49-F238E27FC236}">
                <a16:creationId xmlns:a16="http://schemas.microsoft.com/office/drawing/2014/main" id="{9766653B-DE05-4DCD-AD4F-24C805F8DC95}"/>
              </a:ext>
            </a:extLst>
          </p:cNvPr>
          <p:cNvSpPr txBox="1"/>
          <p:nvPr/>
        </p:nvSpPr>
        <p:spPr>
          <a:xfrm>
            <a:off x="389812" y="4049805"/>
            <a:ext cx="1066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en-US" sz="1600" b="0" dirty="0">
                <a:solidFill>
                  <a:srgbClr val="042745"/>
                </a:solidFill>
              </a:rPr>
              <a:t>OPEX</a:t>
            </a:r>
          </a:p>
        </p:txBody>
      </p:sp>
      <p:sp>
        <p:nvSpPr>
          <p:cNvPr id="13" name="CaixaDeTexto 7">
            <a:extLst>
              <a:ext uri="{FF2B5EF4-FFF2-40B4-BE49-F238E27FC236}">
                <a16:creationId xmlns:a16="http://schemas.microsoft.com/office/drawing/2014/main" id="{64135AAB-7DAC-4AED-A95D-7230BD26C319}"/>
              </a:ext>
            </a:extLst>
          </p:cNvPr>
          <p:cNvSpPr txBox="1"/>
          <p:nvPr/>
        </p:nvSpPr>
        <p:spPr>
          <a:xfrm>
            <a:off x="380999" y="4725457"/>
            <a:ext cx="1066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en-US" sz="1600" b="0" dirty="0">
                <a:solidFill>
                  <a:srgbClr val="042745"/>
                </a:solidFill>
              </a:rPr>
              <a:t>WACC</a:t>
            </a: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63F5DEAB-4CA2-4674-A72C-BFFA26880A99}"/>
              </a:ext>
            </a:extLst>
          </p:cNvPr>
          <p:cNvCxnSpPr>
            <a:stCxn id="10" idx="3"/>
            <a:endCxn id="6" idx="1"/>
          </p:cNvCxnSpPr>
          <p:nvPr/>
        </p:nvCxnSpPr>
        <p:spPr bwMode="auto">
          <a:xfrm flipV="1">
            <a:off x="2866313" y="4258822"/>
            <a:ext cx="334087" cy="2187"/>
          </a:xfrm>
          <a:prstGeom prst="bentConnector3">
            <a:avLst/>
          </a:prstGeom>
          <a:solidFill>
            <a:schemeClr val="bg1"/>
          </a:solidFill>
          <a:ln w="38100" cap="flat" cmpd="sng" algn="ctr">
            <a:solidFill>
              <a:srgbClr val="132A47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E5AC990E-D75A-4F50-809E-3FF7384E2A60}"/>
              </a:ext>
            </a:extLst>
          </p:cNvPr>
          <p:cNvCxnSpPr>
            <a:cxnSpLocks/>
            <a:stCxn id="6" idx="3"/>
            <a:endCxn id="10" idx="2"/>
          </p:cNvCxnSpPr>
          <p:nvPr/>
        </p:nvCxnSpPr>
        <p:spPr bwMode="auto">
          <a:xfrm flipH="1">
            <a:off x="2332913" y="4258822"/>
            <a:ext cx="2924887" cy="202242"/>
          </a:xfrm>
          <a:prstGeom prst="bentConnector4">
            <a:avLst>
              <a:gd name="adj1" fmla="val -7816"/>
              <a:gd name="adj2" fmla="val 485879"/>
            </a:avLst>
          </a:prstGeom>
          <a:solidFill>
            <a:schemeClr val="bg1"/>
          </a:solidFill>
          <a:ln w="38100" cap="flat" cmpd="sng" algn="ctr">
            <a:solidFill>
              <a:srgbClr val="132A47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CaixaDeTexto 7">
            <a:extLst>
              <a:ext uri="{FF2B5EF4-FFF2-40B4-BE49-F238E27FC236}">
                <a16:creationId xmlns:a16="http://schemas.microsoft.com/office/drawing/2014/main" id="{FF285FD2-5ACB-4E4C-B444-2E7CFDF2895C}"/>
              </a:ext>
            </a:extLst>
          </p:cNvPr>
          <p:cNvSpPr txBox="1"/>
          <p:nvPr/>
        </p:nvSpPr>
        <p:spPr>
          <a:xfrm>
            <a:off x="2495549" y="5766926"/>
            <a:ext cx="2762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0" dirty="0">
                <a:solidFill>
                  <a:srgbClr val="042745"/>
                </a:solidFill>
              </a:rPr>
              <a:t>Spot prices remunerate LCOE</a:t>
            </a:r>
          </a:p>
        </p:txBody>
      </p:sp>
      <p:sp>
        <p:nvSpPr>
          <p:cNvPr id="22" name="CaixaDeTexto 7">
            <a:extLst>
              <a:ext uri="{FF2B5EF4-FFF2-40B4-BE49-F238E27FC236}">
                <a16:creationId xmlns:a16="http://schemas.microsoft.com/office/drawing/2014/main" id="{7A4203DD-74EA-46E5-9320-BD4A1D554C85}"/>
              </a:ext>
            </a:extLst>
          </p:cNvPr>
          <p:cNvSpPr txBox="1"/>
          <p:nvPr/>
        </p:nvSpPr>
        <p:spPr>
          <a:xfrm>
            <a:off x="1447800" y="1080448"/>
            <a:ext cx="3676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solidFill>
                  <a:srgbClr val="042745"/>
                </a:solidFill>
              </a:rPr>
              <a:t>Long-term scenario for “energy only” market design</a:t>
            </a:r>
          </a:p>
        </p:txBody>
      </p:sp>
      <p:sp>
        <p:nvSpPr>
          <p:cNvPr id="23" name="CaixaDeTexto 7">
            <a:extLst>
              <a:ext uri="{FF2B5EF4-FFF2-40B4-BE49-F238E27FC236}">
                <a16:creationId xmlns:a16="http://schemas.microsoft.com/office/drawing/2014/main" id="{76353CDB-6FC0-405A-A1A5-97CD419BAECB}"/>
              </a:ext>
            </a:extLst>
          </p:cNvPr>
          <p:cNvSpPr txBox="1"/>
          <p:nvPr/>
        </p:nvSpPr>
        <p:spPr>
          <a:xfrm>
            <a:off x="7886699" y="4060954"/>
            <a:ext cx="1066801" cy="400110"/>
          </a:xfrm>
          <a:prstGeom prst="rect">
            <a:avLst/>
          </a:prstGeom>
          <a:solidFill>
            <a:srgbClr val="132A47"/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0" dirty="0">
                <a:solidFill>
                  <a:schemeClr val="bg1"/>
                </a:solidFill>
              </a:rPr>
              <a:t>LCOE</a:t>
            </a:r>
          </a:p>
        </p:txBody>
      </p:sp>
      <p:sp>
        <p:nvSpPr>
          <p:cNvPr id="24" name="CaixaDeTexto 7">
            <a:extLst>
              <a:ext uri="{FF2B5EF4-FFF2-40B4-BE49-F238E27FC236}">
                <a16:creationId xmlns:a16="http://schemas.microsoft.com/office/drawing/2014/main" id="{B00B98EF-6BDE-4150-98CA-17B559FDF17A}"/>
              </a:ext>
            </a:extLst>
          </p:cNvPr>
          <p:cNvSpPr txBox="1"/>
          <p:nvPr/>
        </p:nvSpPr>
        <p:spPr>
          <a:xfrm>
            <a:off x="9296400" y="3506957"/>
            <a:ext cx="2057400" cy="1508105"/>
          </a:xfrm>
          <a:prstGeom prst="rect">
            <a:avLst/>
          </a:prstGeom>
          <a:solidFill>
            <a:srgbClr val="132A47"/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0" dirty="0">
                <a:solidFill>
                  <a:schemeClr val="bg1"/>
                </a:solidFill>
              </a:rPr>
              <a:t>Expansion Optimization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600" b="0" dirty="0">
                <a:solidFill>
                  <a:schemeClr val="bg1"/>
                </a:solidFill>
              </a:rPr>
              <a:t>Multistage Mixed Integer Optimization</a:t>
            </a:r>
            <a:endParaRPr lang="en-US" sz="2000" b="0" dirty="0">
              <a:solidFill>
                <a:schemeClr val="bg1"/>
              </a:solidFill>
            </a:endParaRP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1063F45F-33C1-4FDB-9284-9A8E8B08A2D4}"/>
              </a:ext>
            </a:extLst>
          </p:cNvPr>
          <p:cNvSpPr/>
          <p:nvPr/>
        </p:nvSpPr>
        <p:spPr bwMode="auto">
          <a:xfrm>
            <a:off x="7543800" y="3375155"/>
            <a:ext cx="304800" cy="1752600"/>
          </a:xfrm>
          <a:prstGeom prst="rightBrace">
            <a:avLst/>
          </a:prstGeom>
          <a:solidFill>
            <a:schemeClr val="bg1"/>
          </a:solidFill>
          <a:ln w="28575" cap="flat" cmpd="sng" algn="ctr">
            <a:solidFill>
              <a:srgbClr val="042745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7">
            <a:extLst>
              <a:ext uri="{FF2B5EF4-FFF2-40B4-BE49-F238E27FC236}">
                <a16:creationId xmlns:a16="http://schemas.microsoft.com/office/drawing/2014/main" id="{7C54714F-6A15-4DAD-B3E6-6C9B4C90CB26}"/>
              </a:ext>
            </a:extLst>
          </p:cNvPr>
          <p:cNvSpPr txBox="1"/>
          <p:nvPr/>
        </p:nvSpPr>
        <p:spPr>
          <a:xfrm>
            <a:off x="6400799" y="3375155"/>
            <a:ext cx="1066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600" b="0" dirty="0">
                <a:solidFill>
                  <a:srgbClr val="042745"/>
                </a:solidFill>
              </a:rPr>
              <a:t>CAPEX</a:t>
            </a:r>
          </a:p>
        </p:txBody>
      </p:sp>
      <p:sp>
        <p:nvSpPr>
          <p:cNvPr id="27" name="CaixaDeTexto 7">
            <a:extLst>
              <a:ext uri="{FF2B5EF4-FFF2-40B4-BE49-F238E27FC236}">
                <a16:creationId xmlns:a16="http://schemas.microsoft.com/office/drawing/2014/main" id="{497FC253-9BFE-490E-9556-58124DB0603B}"/>
              </a:ext>
            </a:extLst>
          </p:cNvPr>
          <p:cNvSpPr txBox="1"/>
          <p:nvPr/>
        </p:nvSpPr>
        <p:spPr>
          <a:xfrm>
            <a:off x="6476999" y="4044010"/>
            <a:ext cx="1066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en-US" sz="1600" b="0" dirty="0">
                <a:solidFill>
                  <a:srgbClr val="042745"/>
                </a:solidFill>
              </a:rPr>
              <a:t>OPEX</a:t>
            </a:r>
          </a:p>
        </p:txBody>
      </p:sp>
      <p:sp>
        <p:nvSpPr>
          <p:cNvPr id="28" name="CaixaDeTexto 7">
            <a:extLst>
              <a:ext uri="{FF2B5EF4-FFF2-40B4-BE49-F238E27FC236}">
                <a16:creationId xmlns:a16="http://schemas.microsoft.com/office/drawing/2014/main" id="{570A3E50-60B0-4AD1-A9E0-AF686FA63D08}"/>
              </a:ext>
            </a:extLst>
          </p:cNvPr>
          <p:cNvSpPr txBox="1"/>
          <p:nvPr/>
        </p:nvSpPr>
        <p:spPr>
          <a:xfrm>
            <a:off x="6476999" y="4727645"/>
            <a:ext cx="1066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en-US" sz="1600" b="0" dirty="0">
                <a:solidFill>
                  <a:srgbClr val="042745"/>
                </a:solidFill>
              </a:rPr>
              <a:t>WACC</a:t>
            </a:r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39EDB5C1-8385-4630-BC94-B5E8A0FA83BC}"/>
              </a:ext>
            </a:extLst>
          </p:cNvPr>
          <p:cNvCxnSpPr>
            <a:stCxn id="23" idx="3"/>
            <a:endCxn id="24" idx="1"/>
          </p:cNvCxnSpPr>
          <p:nvPr/>
        </p:nvCxnSpPr>
        <p:spPr bwMode="auto">
          <a:xfrm>
            <a:off x="8953500" y="4261009"/>
            <a:ext cx="342900" cy="1"/>
          </a:xfrm>
          <a:prstGeom prst="bentConnector3">
            <a:avLst/>
          </a:prstGeom>
          <a:solidFill>
            <a:schemeClr val="bg1"/>
          </a:solidFill>
          <a:ln w="38100" cap="flat" cmpd="sng" algn="ctr">
            <a:solidFill>
              <a:srgbClr val="132A47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096C2579-0DF0-4991-8EFB-5A522C078000}"/>
              </a:ext>
            </a:extLst>
          </p:cNvPr>
          <p:cNvCxnSpPr>
            <a:cxnSpLocks/>
            <a:stCxn id="24" idx="3"/>
            <a:endCxn id="23" idx="2"/>
          </p:cNvCxnSpPr>
          <p:nvPr/>
        </p:nvCxnSpPr>
        <p:spPr bwMode="auto">
          <a:xfrm flipH="1">
            <a:off x="8420100" y="4261010"/>
            <a:ext cx="2933700" cy="200054"/>
          </a:xfrm>
          <a:prstGeom prst="bentConnector4">
            <a:avLst>
              <a:gd name="adj1" fmla="val -7792"/>
              <a:gd name="adj2" fmla="val 764074"/>
            </a:avLst>
          </a:prstGeom>
          <a:solidFill>
            <a:schemeClr val="bg1"/>
          </a:solidFill>
          <a:ln w="38100" cap="flat" cmpd="sng" algn="ctr">
            <a:solidFill>
              <a:srgbClr val="132A47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CaixaDeTexto 7">
            <a:extLst>
              <a:ext uri="{FF2B5EF4-FFF2-40B4-BE49-F238E27FC236}">
                <a16:creationId xmlns:a16="http://schemas.microsoft.com/office/drawing/2014/main" id="{53767210-878F-431A-B3AC-F0CA775A1623}"/>
              </a:ext>
            </a:extLst>
          </p:cNvPr>
          <p:cNvSpPr txBox="1"/>
          <p:nvPr/>
        </p:nvSpPr>
        <p:spPr>
          <a:xfrm>
            <a:off x="8591549" y="5766926"/>
            <a:ext cx="2762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0" dirty="0">
                <a:solidFill>
                  <a:srgbClr val="042745"/>
                </a:solidFill>
              </a:rPr>
              <a:t>Spot prices </a:t>
            </a:r>
            <a:r>
              <a:rPr lang="en-US" sz="2000" dirty="0">
                <a:solidFill>
                  <a:srgbClr val="042745"/>
                </a:solidFill>
              </a:rPr>
              <a:t>does not</a:t>
            </a:r>
            <a:r>
              <a:rPr lang="en-US" sz="2000" b="0" dirty="0">
                <a:solidFill>
                  <a:srgbClr val="042745"/>
                </a:solidFill>
              </a:rPr>
              <a:t> remunerate LCOE</a:t>
            </a:r>
          </a:p>
        </p:txBody>
      </p:sp>
      <p:sp>
        <p:nvSpPr>
          <p:cNvPr id="32" name="CaixaDeTexto 7">
            <a:extLst>
              <a:ext uri="{FF2B5EF4-FFF2-40B4-BE49-F238E27FC236}">
                <a16:creationId xmlns:a16="http://schemas.microsoft.com/office/drawing/2014/main" id="{C365ADE4-024C-433F-912A-F2D90089FC23}"/>
              </a:ext>
            </a:extLst>
          </p:cNvPr>
          <p:cNvSpPr txBox="1"/>
          <p:nvPr/>
        </p:nvSpPr>
        <p:spPr>
          <a:xfrm>
            <a:off x="7391400" y="1080448"/>
            <a:ext cx="382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solidFill>
                  <a:srgbClr val="042745"/>
                </a:solidFill>
              </a:rPr>
              <a:t>Long-term scenario for multi-products market design</a:t>
            </a:r>
          </a:p>
        </p:txBody>
      </p:sp>
      <p:sp>
        <p:nvSpPr>
          <p:cNvPr id="33" name="CaixaDeTexto 7">
            <a:extLst>
              <a:ext uri="{FF2B5EF4-FFF2-40B4-BE49-F238E27FC236}">
                <a16:creationId xmlns:a16="http://schemas.microsoft.com/office/drawing/2014/main" id="{53584532-1915-40A9-B268-BB0F3358C384}"/>
              </a:ext>
            </a:extLst>
          </p:cNvPr>
          <p:cNvSpPr txBox="1"/>
          <p:nvPr/>
        </p:nvSpPr>
        <p:spPr>
          <a:xfrm>
            <a:off x="9296399" y="2459504"/>
            <a:ext cx="2057400" cy="969496"/>
          </a:xfrm>
          <a:prstGeom prst="rect">
            <a:avLst/>
          </a:prstGeom>
          <a:solidFill>
            <a:srgbClr val="132A47"/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b="0" dirty="0">
                <a:solidFill>
                  <a:schemeClr val="bg1"/>
                </a:solidFill>
              </a:rPr>
              <a:t>Other services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solidFill>
                  <a:schemeClr val="bg1"/>
                </a:solidFill>
              </a:rPr>
              <a:t>(e.g. frequency control)</a:t>
            </a:r>
          </a:p>
        </p:txBody>
      </p: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20F40597-CED4-47DD-BEB9-722F748920C9}"/>
              </a:ext>
            </a:extLst>
          </p:cNvPr>
          <p:cNvCxnSpPr>
            <a:cxnSpLocks/>
            <a:stCxn id="33" idx="0"/>
          </p:cNvCxnSpPr>
          <p:nvPr/>
        </p:nvCxnSpPr>
        <p:spPr bwMode="auto">
          <a:xfrm rot="16200000" flipH="1" flipV="1">
            <a:off x="8571875" y="2307730"/>
            <a:ext cx="1601450" cy="1904998"/>
          </a:xfrm>
          <a:prstGeom prst="bentConnector4">
            <a:avLst>
              <a:gd name="adj1" fmla="val -14275"/>
              <a:gd name="adj2" fmla="val 99925"/>
            </a:avLst>
          </a:prstGeom>
          <a:solidFill>
            <a:schemeClr val="bg1"/>
          </a:solidFill>
          <a:ln w="38100" cap="flat" cmpd="sng" algn="ctr">
            <a:solidFill>
              <a:srgbClr val="132A47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CaixaDeTexto 7">
            <a:extLst>
              <a:ext uri="{FF2B5EF4-FFF2-40B4-BE49-F238E27FC236}">
                <a16:creationId xmlns:a16="http://schemas.microsoft.com/office/drawing/2014/main" id="{FB930556-722F-470B-9F1A-C54CCA53424E}"/>
              </a:ext>
            </a:extLst>
          </p:cNvPr>
          <p:cNvSpPr txBox="1"/>
          <p:nvPr/>
        </p:nvSpPr>
        <p:spPr>
          <a:xfrm>
            <a:off x="7991474" y="1821676"/>
            <a:ext cx="2762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0" dirty="0">
                <a:solidFill>
                  <a:srgbClr val="042745"/>
                </a:solidFill>
              </a:rPr>
              <a:t>Other revenues</a:t>
            </a:r>
          </a:p>
        </p:txBody>
      </p:sp>
    </p:spTree>
    <p:extLst>
      <p:ext uri="{BB962C8B-B14F-4D97-AF65-F5344CB8AC3E}">
        <p14:creationId xmlns:p14="http://schemas.microsoft.com/office/powerpoint/2010/main" val="1347127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52400" y="269606"/>
            <a:ext cx="11353800" cy="558802"/>
          </a:xfrm>
        </p:spPr>
        <p:txBody>
          <a:bodyPr/>
          <a:lstStyle/>
          <a:p>
            <a:r>
              <a:rPr lang="en-US" altLang="pt-BR" sz="2400"/>
              <a:t>Factoring market design aspects</a:t>
            </a:r>
            <a:endParaRPr lang="en-US" altLang="pt-BR" sz="2400" i="1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30000"/>
              </a:lnSpc>
              <a:spcBef>
                <a:spcPct val="20000"/>
              </a:spcBef>
              <a:buClr>
                <a:srgbClr val="A49374"/>
              </a:buClr>
              <a:buSzPct val="85000"/>
              <a:buFont typeface="Arial" panose="020B0604020202020204" pitchFamily="34" charset="0"/>
              <a:buChar char="►"/>
              <a:defRPr sz="2400">
                <a:solidFill>
                  <a:srgbClr val="042745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30000"/>
              </a:lnSpc>
              <a:spcBef>
                <a:spcPct val="20000"/>
              </a:spcBef>
              <a:buClr>
                <a:srgbClr val="A49374"/>
              </a:buClr>
              <a:buFont typeface="Wingdings" panose="05000000000000000000" pitchFamily="2" charset="2"/>
              <a:buChar char="§"/>
              <a:defRPr sz="2000">
                <a:solidFill>
                  <a:srgbClr val="042745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30000"/>
              </a:lnSpc>
              <a:spcBef>
                <a:spcPct val="20000"/>
              </a:spcBef>
              <a:buClr>
                <a:srgbClr val="A49374"/>
              </a:buClr>
              <a:buChar char="•"/>
              <a:defRPr>
                <a:solidFill>
                  <a:srgbClr val="042745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30000"/>
              </a:lnSpc>
              <a:spcBef>
                <a:spcPct val="20000"/>
              </a:spcBef>
              <a:buClr>
                <a:srgbClr val="A49374"/>
              </a:buClr>
              <a:buChar char="–"/>
              <a:defRPr sz="1600">
                <a:solidFill>
                  <a:srgbClr val="042745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30000"/>
              </a:lnSpc>
              <a:spcBef>
                <a:spcPct val="20000"/>
              </a:spcBef>
              <a:buClr>
                <a:srgbClr val="A49374"/>
              </a:buClr>
              <a:buChar char="»"/>
              <a:defRPr sz="1600">
                <a:solidFill>
                  <a:srgbClr val="04274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A49374"/>
              </a:buClr>
              <a:buChar char="»"/>
              <a:defRPr sz="1600">
                <a:solidFill>
                  <a:srgbClr val="04274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A49374"/>
              </a:buClr>
              <a:buChar char="»"/>
              <a:defRPr sz="1600">
                <a:solidFill>
                  <a:srgbClr val="04274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A49374"/>
              </a:buClr>
              <a:buChar char="»"/>
              <a:defRPr sz="1600">
                <a:solidFill>
                  <a:srgbClr val="04274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A49374"/>
              </a:buClr>
              <a:buChar char="»"/>
              <a:defRPr sz="1600">
                <a:solidFill>
                  <a:srgbClr val="04274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2A2CEC14-B667-48FE-8F24-D0B21E3B9331}" type="slidenum">
              <a:rPr lang="es-ES" altLang="en-US" sz="12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s-ES" altLang="en-US" sz="1200">
              <a:solidFill>
                <a:schemeClr val="bg1"/>
              </a:solidFill>
            </a:endParaRPr>
          </a:p>
        </p:txBody>
      </p:sp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D00C9974-00EB-420F-8D69-775BDF7AE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86" y="1019444"/>
            <a:ext cx="10252806" cy="53793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Understand the regulatory framework and market design of the country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Identify products that correspond to revenue streams for the market agents</a:t>
            </a:r>
          </a:p>
          <a:p>
            <a:pPr lvl="1"/>
            <a:r>
              <a:rPr lang="en-US" dirty="0"/>
              <a:t>Example: in some jurisdictions batteries are built for frequency control, but affecting the energy market.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Identify country targets for each product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Identify market design mechanism to contract each product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Identify market design flaws or loopholes</a:t>
            </a:r>
          </a:p>
          <a:p>
            <a:pPr lvl="1"/>
            <a:r>
              <a:rPr lang="en-US" dirty="0"/>
              <a:t>Different market design assumptions can be used to prepared different long-term scenarios</a:t>
            </a:r>
          </a:p>
          <a:p>
            <a:pPr lvl="1"/>
            <a:r>
              <a:rPr lang="en-US" dirty="0"/>
              <a:t>Long-term scenarios can be used to address market design flaws</a:t>
            </a:r>
          </a:p>
          <a:p>
            <a:r>
              <a:rPr lang="en-US" dirty="0"/>
              <a:t>Mapping market design aspects into mathematical constraints for the computational model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653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52400" y="269606"/>
            <a:ext cx="11353800" cy="558802"/>
          </a:xfrm>
        </p:spPr>
        <p:txBody>
          <a:bodyPr/>
          <a:lstStyle/>
          <a:p>
            <a:r>
              <a:rPr lang="en-US" altLang="pt-BR" sz="2400" dirty="0"/>
              <a:t>Example: Brazil</a:t>
            </a:r>
            <a:endParaRPr lang="en-US" altLang="pt-BR" sz="2400" i="1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30000"/>
              </a:lnSpc>
              <a:spcBef>
                <a:spcPct val="20000"/>
              </a:spcBef>
              <a:buClr>
                <a:srgbClr val="A49374"/>
              </a:buClr>
              <a:buSzPct val="85000"/>
              <a:buFont typeface="Arial" panose="020B0604020202020204" pitchFamily="34" charset="0"/>
              <a:buChar char="►"/>
              <a:defRPr sz="2400">
                <a:solidFill>
                  <a:srgbClr val="042745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30000"/>
              </a:lnSpc>
              <a:spcBef>
                <a:spcPct val="20000"/>
              </a:spcBef>
              <a:buClr>
                <a:srgbClr val="A49374"/>
              </a:buClr>
              <a:buFont typeface="Wingdings" panose="05000000000000000000" pitchFamily="2" charset="2"/>
              <a:buChar char="§"/>
              <a:defRPr sz="2000">
                <a:solidFill>
                  <a:srgbClr val="042745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30000"/>
              </a:lnSpc>
              <a:spcBef>
                <a:spcPct val="20000"/>
              </a:spcBef>
              <a:buClr>
                <a:srgbClr val="A49374"/>
              </a:buClr>
              <a:buChar char="•"/>
              <a:defRPr>
                <a:solidFill>
                  <a:srgbClr val="042745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30000"/>
              </a:lnSpc>
              <a:spcBef>
                <a:spcPct val="20000"/>
              </a:spcBef>
              <a:buClr>
                <a:srgbClr val="A49374"/>
              </a:buClr>
              <a:buChar char="–"/>
              <a:defRPr sz="1600">
                <a:solidFill>
                  <a:srgbClr val="042745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30000"/>
              </a:lnSpc>
              <a:spcBef>
                <a:spcPct val="20000"/>
              </a:spcBef>
              <a:buClr>
                <a:srgbClr val="A49374"/>
              </a:buClr>
              <a:buChar char="»"/>
              <a:defRPr sz="1600">
                <a:solidFill>
                  <a:srgbClr val="04274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A49374"/>
              </a:buClr>
              <a:buChar char="»"/>
              <a:defRPr sz="1600">
                <a:solidFill>
                  <a:srgbClr val="04274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A49374"/>
              </a:buClr>
              <a:buChar char="»"/>
              <a:defRPr sz="1600">
                <a:solidFill>
                  <a:srgbClr val="04274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A49374"/>
              </a:buClr>
              <a:buChar char="»"/>
              <a:defRPr sz="1600">
                <a:solidFill>
                  <a:srgbClr val="04274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A49374"/>
              </a:buClr>
              <a:buChar char="»"/>
              <a:defRPr sz="1600">
                <a:solidFill>
                  <a:srgbClr val="04274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2A2CEC14-B667-48FE-8F24-D0B21E3B9331}" type="slidenum">
              <a:rPr lang="es-ES" altLang="en-US" sz="12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s-ES" altLang="en-US" sz="1200">
              <a:solidFill>
                <a:schemeClr val="bg1"/>
              </a:solidFill>
            </a:endParaRPr>
          </a:p>
        </p:txBody>
      </p:sp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D00C9974-00EB-420F-8D69-775BDF7AE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86" y="1019444"/>
            <a:ext cx="5923714" cy="53793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Expansion driven mainly by auctions in the regulated market</a:t>
            </a:r>
          </a:p>
          <a:p>
            <a:pPr>
              <a:lnSpc>
                <a:spcPct val="150000"/>
              </a:lnSpc>
            </a:pPr>
            <a:r>
              <a:rPr lang="en-US" dirty="0"/>
              <a:t>Consumers obliged to be 100% contracted in terms of firm energy</a:t>
            </a:r>
          </a:p>
          <a:p>
            <a:pPr>
              <a:lnSpc>
                <a:spcPct val="150000"/>
              </a:lnSpc>
            </a:pPr>
            <a:r>
              <a:rPr lang="en-US" dirty="0"/>
              <a:t>Distribution companies contract 103%  of the demand for growth uncertainty hedge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sz="1800" dirty="0"/>
          </a:p>
        </p:txBody>
      </p:sp>
      <p:sp>
        <p:nvSpPr>
          <p:cNvPr id="5" name="Espaço Reservado para Conteúdo 3">
            <a:extLst>
              <a:ext uri="{FF2B5EF4-FFF2-40B4-BE49-F238E27FC236}">
                <a16:creationId xmlns:a16="http://schemas.microsoft.com/office/drawing/2014/main" id="{D82636B2-6DE1-459F-A44F-B07466498D90}"/>
              </a:ext>
            </a:extLst>
          </p:cNvPr>
          <p:cNvSpPr txBox="1">
            <a:spLocks/>
          </p:cNvSpPr>
          <p:nvPr/>
        </p:nvSpPr>
        <p:spPr bwMode="auto">
          <a:xfrm>
            <a:off x="6108510" y="1019444"/>
            <a:ext cx="5923714" cy="537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7472" indent="-18288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Pct val="50000"/>
              <a:buFont typeface="Arial" pitchFamily="34" charset="0"/>
              <a:buChar char="►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/>
                <a:ea typeface="+mn-ea"/>
                <a:cs typeface="+mn-cs"/>
              </a:defRPr>
            </a:lvl1pPr>
            <a:lvl2pPr marL="713232" indent="-13716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Pct val="80000"/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/>
              </a:defRPr>
            </a:lvl2pPr>
            <a:lvl3pPr marL="1078992" indent="-13716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Pct val="80000"/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/>
              </a:defRPr>
            </a:lvl3pPr>
            <a:lvl4pPr marL="1444752" indent="-13716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Pct val="80000"/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/>
              </a:defRPr>
            </a:lvl4pPr>
            <a:lvl5pPr marL="1810512" indent="-13716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Pct val="80000"/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65F9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65F9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65F9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65F9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n-US" b="0" kern="0" dirty="0"/>
              <a:t>Impact of market design on expansion mix:</a:t>
            </a:r>
          </a:p>
          <a:p>
            <a:pPr>
              <a:lnSpc>
                <a:spcPct val="150000"/>
              </a:lnSpc>
            </a:pPr>
            <a:endParaRPr lang="en-US" b="0" kern="0" dirty="0"/>
          </a:p>
          <a:p>
            <a:pPr>
              <a:lnSpc>
                <a:spcPct val="150000"/>
              </a:lnSpc>
            </a:pPr>
            <a:endParaRPr lang="en-US" sz="1800" b="0" kern="0" dirty="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3ED619FE-563C-456D-B2D2-0A195171C0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310254"/>
              </p:ext>
            </p:extLst>
          </p:nvPr>
        </p:nvGraphicFramePr>
        <p:xfrm>
          <a:off x="6108510" y="1676400"/>
          <a:ext cx="5604596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8F6E509D-24D3-4656-A33E-CE5FE37EAA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6724987"/>
              </p:ext>
            </p:extLst>
          </p:nvPr>
        </p:nvGraphicFramePr>
        <p:xfrm>
          <a:off x="6286270" y="4031625"/>
          <a:ext cx="2962276" cy="2651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F2EED72E-7BE9-4CB2-AB75-FB557A8219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5562486"/>
              </p:ext>
            </p:extLst>
          </p:nvPr>
        </p:nvGraphicFramePr>
        <p:xfrm>
          <a:off x="9210224" y="4030239"/>
          <a:ext cx="2822000" cy="2651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F71B1E3-EE7B-490F-B28C-4142DAD39D90}"/>
              </a:ext>
            </a:extLst>
          </p:cNvPr>
          <p:cNvCxnSpPr/>
          <p:nvPr/>
        </p:nvCxnSpPr>
        <p:spPr bwMode="auto">
          <a:xfrm>
            <a:off x="6286270" y="3828889"/>
            <a:ext cx="5526847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002D4A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280916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52400" y="269606"/>
            <a:ext cx="11353800" cy="558802"/>
          </a:xfrm>
        </p:spPr>
        <p:txBody>
          <a:bodyPr/>
          <a:lstStyle/>
          <a:p>
            <a:r>
              <a:rPr lang="en-US" altLang="pt-BR" sz="2400" dirty="0"/>
              <a:t>Example: Colombia</a:t>
            </a:r>
            <a:endParaRPr lang="en-US" altLang="pt-BR" sz="2400" i="1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30000"/>
              </a:lnSpc>
              <a:spcBef>
                <a:spcPct val="20000"/>
              </a:spcBef>
              <a:buClr>
                <a:srgbClr val="A49374"/>
              </a:buClr>
              <a:buSzPct val="85000"/>
              <a:buFont typeface="Arial" panose="020B0604020202020204" pitchFamily="34" charset="0"/>
              <a:buChar char="►"/>
              <a:defRPr sz="2400">
                <a:solidFill>
                  <a:srgbClr val="042745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30000"/>
              </a:lnSpc>
              <a:spcBef>
                <a:spcPct val="20000"/>
              </a:spcBef>
              <a:buClr>
                <a:srgbClr val="A49374"/>
              </a:buClr>
              <a:buFont typeface="Wingdings" panose="05000000000000000000" pitchFamily="2" charset="2"/>
              <a:buChar char="§"/>
              <a:defRPr sz="2000">
                <a:solidFill>
                  <a:srgbClr val="042745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30000"/>
              </a:lnSpc>
              <a:spcBef>
                <a:spcPct val="20000"/>
              </a:spcBef>
              <a:buClr>
                <a:srgbClr val="A49374"/>
              </a:buClr>
              <a:buChar char="•"/>
              <a:defRPr>
                <a:solidFill>
                  <a:srgbClr val="042745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30000"/>
              </a:lnSpc>
              <a:spcBef>
                <a:spcPct val="20000"/>
              </a:spcBef>
              <a:buClr>
                <a:srgbClr val="A49374"/>
              </a:buClr>
              <a:buChar char="–"/>
              <a:defRPr sz="1600">
                <a:solidFill>
                  <a:srgbClr val="042745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30000"/>
              </a:lnSpc>
              <a:spcBef>
                <a:spcPct val="20000"/>
              </a:spcBef>
              <a:buClr>
                <a:srgbClr val="A49374"/>
              </a:buClr>
              <a:buChar char="»"/>
              <a:defRPr sz="1600">
                <a:solidFill>
                  <a:srgbClr val="04274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A49374"/>
              </a:buClr>
              <a:buChar char="»"/>
              <a:defRPr sz="1600">
                <a:solidFill>
                  <a:srgbClr val="04274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A49374"/>
              </a:buClr>
              <a:buChar char="»"/>
              <a:defRPr sz="1600">
                <a:solidFill>
                  <a:srgbClr val="04274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A49374"/>
              </a:buClr>
              <a:buChar char="»"/>
              <a:defRPr sz="1600">
                <a:solidFill>
                  <a:srgbClr val="04274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A49374"/>
              </a:buClr>
              <a:buChar char="»"/>
              <a:defRPr sz="1600">
                <a:solidFill>
                  <a:srgbClr val="04274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2A2CEC14-B667-48FE-8F24-D0B21E3B9331}" type="slidenum">
              <a:rPr lang="es-ES" altLang="en-US" sz="12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s-ES" altLang="en-US" sz="1200">
              <a:solidFill>
                <a:schemeClr val="bg1"/>
              </a:solidFill>
            </a:endParaRPr>
          </a:p>
        </p:txBody>
      </p:sp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D00C9974-00EB-420F-8D69-775BDF7AE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86" y="1019444"/>
            <a:ext cx="5923714" cy="53793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Expansion driven by reliability call option auctions</a:t>
            </a:r>
          </a:p>
          <a:p>
            <a:pPr>
              <a:lnSpc>
                <a:spcPct val="150000"/>
              </a:lnSpc>
            </a:pPr>
            <a:r>
              <a:rPr lang="en-US" dirty="0"/>
              <a:t>Target: 100% of demand backed up by firm energy</a:t>
            </a:r>
          </a:p>
        </p:txBody>
      </p:sp>
      <p:sp>
        <p:nvSpPr>
          <p:cNvPr id="5" name="Espaço Reservado para Conteúdo 3">
            <a:extLst>
              <a:ext uri="{FF2B5EF4-FFF2-40B4-BE49-F238E27FC236}">
                <a16:creationId xmlns:a16="http://schemas.microsoft.com/office/drawing/2014/main" id="{D82636B2-6DE1-459F-A44F-B07466498D90}"/>
              </a:ext>
            </a:extLst>
          </p:cNvPr>
          <p:cNvSpPr txBox="1">
            <a:spLocks/>
          </p:cNvSpPr>
          <p:nvPr/>
        </p:nvSpPr>
        <p:spPr bwMode="auto">
          <a:xfrm>
            <a:off x="6108510" y="1019444"/>
            <a:ext cx="5923714" cy="537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7472" indent="-18288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Pct val="50000"/>
              <a:buFont typeface="Arial" pitchFamily="34" charset="0"/>
              <a:buChar char="►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/>
                <a:ea typeface="+mn-ea"/>
                <a:cs typeface="+mn-cs"/>
              </a:defRPr>
            </a:lvl1pPr>
            <a:lvl2pPr marL="713232" indent="-13716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Pct val="80000"/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/>
              </a:defRPr>
            </a:lvl2pPr>
            <a:lvl3pPr marL="1078992" indent="-13716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Pct val="80000"/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/>
              </a:defRPr>
            </a:lvl3pPr>
            <a:lvl4pPr marL="1444752" indent="-13716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Pct val="80000"/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/>
              </a:defRPr>
            </a:lvl4pPr>
            <a:lvl5pPr marL="1810512" indent="-13716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Pct val="80000"/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65F9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65F9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65F9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65F9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n-US" b="0" kern="0" dirty="0"/>
              <a:t>Impact of market design on expansion mix:</a:t>
            </a:r>
          </a:p>
          <a:p>
            <a:pPr>
              <a:lnSpc>
                <a:spcPct val="150000"/>
              </a:lnSpc>
            </a:pPr>
            <a:endParaRPr lang="en-US" b="0" kern="0" dirty="0"/>
          </a:p>
          <a:p>
            <a:pPr>
              <a:lnSpc>
                <a:spcPct val="150000"/>
              </a:lnSpc>
            </a:pPr>
            <a:endParaRPr lang="en-US" b="0" kern="0" dirty="0"/>
          </a:p>
          <a:p>
            <a:pPr>
              <a:lnSpc>
                <a:spcPct val="150000"/>
              </a:lnSpc>
            </a:pPr>
            <a:endParaRPr lang="en-US" sz="1800" b="0" kern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08324-EBAD-4564-B98B-DD8E97F962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769" y="1639808"/>
            <a:ext cx="6059774" cy="48006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0E11C4-6B75-4211-B48C-EA1DA4FF48D1}"/>
              </a:ext>
            </a:extLst>
          </p:cNvPr>
          <p:cNvCxnSpPr/>
          <p:nvPr/>
        </p:nvCxnSpPr>
        <p:spPr bwMode="auto">
          <a:xfrm>
            <a:off x="6286270" y="4038600"/>
            <a:ext cx="5526847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002D4A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2086490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52400" y="269606"/>
            <a:ext cx="11353800" cy="558802"/>
          </a:xfrm>
        </p:spPr>
        <p:txBody>
          <a:bodyPr/>
          <a:lstStyle/>
          <a:p>
            <a:r>
              <a:rPr lang="en-US" altLang="pt-BR" sz="2400" dirty="0"/>
              <a:t>Example: México</a:t>
            </a:r>
            <a:endParaRPr lang="en-US" altLang="pt-BR" sz="2400" i="1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30000"/>
              </a:lnSpc>
              <a:spcBef>
                <a:spcPct val="20000"/>
              </a:spcBef>
              <a:buClr>
                <a:srgbClr val="A49374"/>
              </a:buClr>
              <a:buSzPct val="85000"/>
              <a:buFont typeface="Arial" panose="020B0604020202020204" pitchFamily="34" charset="0"/>
              <a:buChar char="►"/>
              <a:defRPr sz="2400">
                <a:solidFill>
                  <a:srgbClr val="042745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30000"/>
              </a:lnSpc>
              <a:spcBef>
                <a:spcPct val="20000"/>
              </a:spcBef>
              <a:buClr>
                <a:srgbClr val="A49374"/>
              </a:buClr>
              <a:buFont typeface="Wingdings" panose="05000000000000000000" pitchFamily="2" charset="2"/>
              <a:buChar char="§"/>
              <a:defRPr sz="2000">
                <a:solidFill>
                  <a:srgbClr val="042745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30000"/>
              </a:lnSpc>
              <a:spcBef>
                <a:spcPct val="20000"/>
              </a:spcBef>
              <a:buClr>
                <a:srgbClr val="A49374"/>
              </a:buClr>
              <a:buChar char="•"/>
              <a:defRPr>
                <a:solidFill>
                  <a:srgbClr val="042745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30000"/>
              </a:lnSpc>
              <a:spcBef>
                <a:spcPct val="20000"/>
              </a:spcBef>
              <a:buClr>
                <a:srgbClr val="A49374"/>
              </a:buClr>
              <a:buChar char="–"/>
              <a:defRPr sz="1600">
                <a:solidFill>
                  <a:srgbClr val="042745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30000"/>
              </a:lnSpc>
              <a:spcBef>
                <a:spcPct val="20000"/>
              </a:spcBef>
              <a:buClr>
                <a:srgbClr val="A49374"/>
              </a:buClr>
              <a:buChar char="»"/>
              <a:defRPr sz="1600">
                <a:solidFill>
                  <a:srgbClr val="04274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A49374"/>
              </a:buClr>
              <a:buChar char="»"/>
              <a:defRPr sz="1600">
                <a:solidFill>
                  <a:srgbClr val="04274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A49374"/>
              </a:buClr>
              <a:buChar char="»"/>
              <a:defRPr sz="1600">
                <a:solidFill>
                  <a:srgbClr val="04274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A49374"/>
              </a:buClr>
              <a:buChar char="»"/>
              <a:defRPr sz="1600">
                <a:solidFill>
                  <a:srgbClr val="04274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A49374"/>
              </a:buClr>
              <a:buChar char="»"/>
              <a:defRPr sz="1600">
                <a:solidFill>
                  <a:srgbClr val="042745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2A2CEC14-B667-48FE-8F24-D0B21E3B9331}" type="slidenum">
              <a:rPr lang="es-ES" altLang="en-US" sz="12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s-ES" altLang="en-US" sz="1200">
              <a:solidFill>
                <a:schemeClr val="bg1"/>
              </a:solidFill>
            </a:endParaRPr>
          </a:p>
        </p:txBody>
      </p:sp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D00C9974-00EB-420F-8D69-775BDF7AE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86" y="1019444"/>
            <a:ext cx="5923714" cy="53793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Expansion driven by auctions for Energy, Capacity and Clean Energy Certificates</a:t>
            </a:r>
          </a:p>
          <a:p>
            <a:pPr>
              <a:lnSpc>
                <a:spcPct val="150000"/>
              </a:lnSpc>
            </a:pPr>
            <a:r>
              <a:rPr lang="en-US" dirty="0"/>
              <a:t>System-wide targets for Clean Energy Certificates and Capacity</a:t>
            </a:r>
          </a:p>
          <a:p>
            <a:pPr>
              <a:lnSpc>
                <a:spcPct val="150000"/>
              </a:lnSpc>
            </a:pPr>
            <a:endParaRPr lang="en-US" sz="1800" dirty="0"/>
          </a:p>
        </p:txBody>
      </p:sp>
      <p:sp>
        <p:nvSpPr>
          <p:cNvPr id="5" name="Espaço Reservado para Conteúdo 3">
            <a:extLst>
              <a:ext uri="{FF2B5EF4-FFF2-40B4-BE49-F238E27FC236}">
                <a16:creationId xmlns:a16="http://schemas.microsoft.com/office/drawing/2014/main" id="{D82636B2-6DE1-459F-A44F-B07466498D90}"/>
              </a:ext>
            </a:extLst>
          </p:cNvPr>
          <p:cNvSpPr txBox="1">
            <a:spLocks/>
          </p:cNvSpPr>
          <p:nvPr/>
        </p:nvSpPr>
        <p:spPr bwMode="auto">
          <a:xfrm>
            <a:off x="6108510" y="1019444"/>
            <a:ext cx="5923714" cy="537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7472" indent="-18288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Pct val="50000"/>
              <a:buFont typeface="Arial" pitchFamily="34" charset="0"/>
              <a:buChar char="►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/>
                <a:ea typeface="+mn-ea"/>
                <a:cs typeface="+mn-cs"/>
              </a:defRPr>
            </a:lvl1pPr>
            <a:lvl2pPr marL="713232" indent="-13716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Pct val="80000"/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/>
              </a:defRPr>
            </a:lvl2pPr>
            <a:lvl3pPr marL="1078992" indent="-13716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Pct val="80000"/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/>
              </a:defRPr>
            </a:lvl3pPr>
            <a:lvl4pPr marL="1444752" indent="-13716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Pct val="80000"/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/>
              </a:defRPr>
            </a:lvl4pPr>
            <a:lvl5pPr marL="1810512" indent="-13716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Pct val="80000"/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65F9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65F9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65F9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65F9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n-US" b="0" kern="0" dirty="0"/>
              <a:t>Evolution of prices for different products:</a:t>
            </a:r>
          </a:p>
          <a:p>
            <a:pPr>
              <a:lnSpc>
                <a:spcPct val="150000"/>
              </a:lnSpc>
            </a:pPr>
            <a:endParaRPr lang="en-US" b="0" kern="0" dirty="0"/>
          </a:p>
          <a:p>
            <a:pPr>
              <a:lnSpc>
                <a:spcPct val="150000"/>
              </a:lnSpc>
            </a:pPr>
            <a:endParaRPr lang="en-US" sz="1800" b="0" kern="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F6494C1-5026-4A3B-93E1-7A10003D7A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7750181"/>
              </p:ext>
            </p:extLst>
          </p:nvPr>
        </p:nvGraphicFramePr>
        <p:xfrm>
          <a:off x="787019" y="2819400"/>
          <a:ext cx="5308981" cy="3641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85952D3-2554-408C-9BE6-3103C78473F9}"/>
              </a:ext>
            </a:extLst>
          </p:cNvPr>
          <p:cNvPicPr preferRelativeResize="0">
            <a:picLocks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92" y="4937994"/>
            <a:ext cx="4641816" cy="154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70E92E-EDAD-4271-A121-8144DC1ADB0B}"/>
              </a:ext>
            </a:extLst>
          </p:cNvPr>
          <p:cNvPicPr preferRelativeResize="0">
            <a:picLocks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214" y="3328800"/>
            <a:ext cx="4648372" cy="154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3A6025-EF20-4326-B07D-B21E87EEDFAA}"/>
              </a:ext>
            </a:extLst>
          </p:cNvPr>
          <p:cNvPicPr preferRelativeResize="0">
            <a:picLocks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92" y="1524000"/>
            <a:ext cx="4641816" cy="15480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E6CC18-6C62-40D3-ABA5-8E2C3B1917DE}"/>
              </a:ext>
            </a:extLst>
          </p:cNvPr>
          <p:cNvCxnSpPr/>
          <p:nvPr/>
        </p:nvCxnSpPr>
        <p:spPr bwMode="auto">
          <a:xfrm>
            <a:off x="6286270" y="3200400"/>
            <a:ext cx="5526847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002D4A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F99DF39-849D-4E82-980D-CFB349C5F901}"/>
              </a:ext>
            </a:extLst>
          </p:cNvPr>
          <p:cNvCxnSpPr/>
          <p:nvPr/>
        </p:nvCxnSpPr>
        <p:spPr bwMode="auto">
          <a:xfrm>
            <a:off x="6286270" y="4953000"/>
            <a:ext cx="5526847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002D4A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2259589255"/>
      </p:ext>
    </p:extLst>
  </p:cSld>
  <p:clrMapOvr>
    <a:masterClrMapping/>
  </p:clrMapOvr>
</p:sld>
</file>

<file path=ppt/theme/theme1.xml><?xml version="1.0" encoding="utf-8"?>
<a:theme xmlns:a="http://schemas.openxmlformats.org/drawingml/2006/main" name="PSR_Template_PPT_3.1_por">
  <a:themeElements>
    <a:clrScheme name="PSR-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yriadTheme">
      <a:majorFont>
        <a:latin typeface="Myriad Pro Black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1" i="0" u="none" strike="noStrike" cap="none" normalizeH="0" baseline="0" smtClean="0">
            <a:ln>
              <a:noFill/>
            </a:ln>
            <a:solidFill>
              <a:srgbClr val="365F9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bg1"/>
        </a:solidFill>
        <a:ln w="9525" cap="flat" cmpd="sng" algn="ctr">
          <a:solidFill>
            <a:schemeClr val="tx1">
              <a:lumMod val="75000"/>
              <a:lumOff val="25000"/>
            </a:schemeClr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>
        <a:solidFill>
          <a:schemeClr val="accent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square" rtlCol="0">
        <a:spAutoFit/>
      </a:bodyPr>
      <a:lstStyle>
        <a:defPPr>
          <a:defRPr sz="1800" dirty="0" err="1" smtClean="0"/>
        </a:defPPr>
      </a:lstStyle>
    </a:txDef>
  </a:objectDefaults>
  <a:extraClrSchemeLst>
    <a:extraClrScheme>
      <a:clrScheme name="PSR-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R-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R-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R-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R-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R-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R-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R-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R-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R-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R-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R-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SR Template Por.pptx" id="{AE3A44CB-C0CF-4552-94DF-B07236CA580F}" vid="{4993E6CB-C1A8-432D-B1E6-6A569582ECA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PSR_Template_PPT_wide_por</Template>
  <TotalTime>6402</TotalTime>
  <Words>623</Words>
  <Application>Microsoft Office PowerPoint</Application>
  <PresentationFormat>Widescreen</PresentationFormat>
  <Paragraphs>109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Myriad Pro</vt:lpstr>
      <vt:lpstr>Myriad Pro Black</vt:lpstr>
      <vt:lpstr>Myriad Pro Light</vt:lpstr>
      <vt:lpstr>Tahoma</vt:lpstr>
      <vt:lpstr>PSR_Template_PPT_3.1_por</vt:lpstr>
      <vt:lpstr>Building capacity for long-term energy plans:  factoring market design aspects</vt:lpstr>
      <vt:lpstr>PowerPoint Presentation</vt:lpstr>
      <vt:lpstr>Planning procedure with renewable sources </vt:lpstr>
      <vt:lpstr>Different areas of knowledge are required </vt:lpstr>
      <vt:lpstr>Market design impact on long-term scenarios do Clean Energy Transition</vt:lpstr>
      <vt:lpstr>Factoring market design aspects</vt:lpstr>
      <vt:lpstr>Example: Brazil</vt:lpstr>
      <vt:lpstr>Example: Colombia</vt:lpstr>
      <vt:lpstr>Example: México</vt:lpstr>
      <vt:lpstr>Conclusion</vt:lpstr>
      <vt:lpstr>Thank You</vt:lpstr>
    </vt:vector>
  </TitlesOfParts>
  <Company>PSR Consultoria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Gustavo Voll</dc:creator>
  <cp:lastModifiedBy>Bernardo V. Bezerra</cp:lastModifiedBy>
  <cp:revision>135</cp:revision>
  <dcterms:created xsi:type="dcterms:W3CDTF">2019-01-18T15:03:53Z</dcterms:created>
  <dcterms:modified xsi:type="dcterms:W3CDTF">2019-02-26T12:43:50Z</dcterms:modified>
</cp:coreProperties>
</file>