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Lst>
  <p:notesMasterIdLst>
    <p:notesMasterId r:id="rId18"/>
  </p:notesMasterIdLst>
  <p:handoutMasterIdLst>
    <p:handoutMasterId r:id="rId19"/>
  </p:handoutMasterIdLst>
  <p:sldIdLst>
    <p:sldId id="982" r:id="rId2"/>
    <p:sldId id="993" r:id="rId3"/>
    <p:sldId id="999" r:id="rId4"/>
    <p:sldId id="594" r:id="rId5"/>
    <p:sldId id="995" r:id="rId6"/>
    <p:sldId id="994" r:id="rId7"/>
    <p:sldId id="997" r:id="rId8"/>
    <p:sldId id="951" r:id="rId9"/>
    <p:sldId id="623" r:id="rId10"/>
    <p:sldId id="607" r:id="rId11"/>
    <p:sldId id="590" r:id="rId12"/>
    <p:sldId id="954" r:id="rId13"/>
    <p:sldId id="965" r:id="rId14"/>
    <p:sldId id="1000" r:id="rId15"/>
    <p:sldId id="996" r:id="rId16"/>
    <p:sldId id="593" r:id="rId17"/>
  </p:sldIdLst>
  <p:sldSz cx="12192000" cy="6858000"/>
  <p:notesSz cx="6797675" cy="9926638"/>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MS PGothic" panose="020B0600070205080204" pitchFamily="34" charset="-128"/>
      <p:regular r:id="rId26"/>
    </p:embeddedFont>
  </p:embeddedFontLst>
  <p:defaultTextStyle>
    <a:defPPr>
      <a:defRPr lang="de-DE"/>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F7D405A5-1EB0-444F-95BA-0992A4A32D5E}">
          <p14:sldIdLst>
            <p14:sldId id="982"/>
            <p14:sldId id="993"/>
            <p14:sldId id="999"/>
            <p14:sldId id="594"/>
            <p14:sldId id="995"/>
            <p14:sldId id="994"/>
            <p14:sldId id="997"/>
            <p14:sldId id="951"/>
            <p14:sldId id="623"/>
            <p14:sldId id="607"/>
            <p14:sldId id="590"/>
            <p14:sldId id="954"/>
            <p14:sldId id="965"/>
            <p14:sldId id="1000"/>
            <p14:sldId id="996"/>
            <p14:sldId id="593"/>
          </p14:sldIdLst>
        </p14:section>
      </p14:sectionLst>
    </p:ext>
    <p:ext uri="{EFAFB233-063F-42B5-8137-9DF3F51BA10A}">
      <p15:sldGuideLst xmlns:p15="http://schemas.microsoft.com/office/powerpoint/2012/main">
        <p15:guide id="1" orient="horz" pos="3566" userDrawn="1">
          <p15:clr>
            <a:srgbClr val="A4A3A4"/>
          </p15:clr>
        </p15:guide>
        <p15:guide id="2" orient="horz" pos="3567">
          <p15:clr>
            <a:srgbClr val="A4A3A4"/>
          </p15:clr>
        </p15:guide>
        <p15:guide id="3" orient="horz" pos="1435">
          <p15:clr>
            <a:srgbClr val="A4A3A4"/>
          </p15:clr>
        </p15:guide>
        <p15:guide id="4" orient="horz" pos="1253" userDrawn="1">
          <p15:clr>
            <a:srgbClr val="A4A3A4"/>
          </p15:clr>
        </p15:guide>
        <p15:guide id="5" orient="horz" pos="1255">
          <p15:clr>
            <a:srgbClr val="A4A3A4"/>
          </p15:clr>
        </p15:guide>
        <p15:guide id="6" orient="horz" pos="2842">
          <p15:clr>
            <a:srgbClr val="A4A3A4"/>
          </p15:clr>
        </p15:guide>
        <p15:guide id="7" orient="horz" pos="4022">
          <p15:clr>
            <a:srgbClr val="A4A3A4"/>
          </p15:clr>
        </p15:guide>
        <p15:guide id="8" orient="horz" pos="985">
          <p15:clr>
            <a:srgbClr val="A4A3A4"/>
          </p15:clr>
        </p15:guide>
        <p15:guide id="9" pos="7376">
          <p15:clr>
            <a:srgbClr val="A4A3A4"/>
          </p15:clr>
        </p15:guide>
        <p15:guide id="10" pos="299">
          <p15:clr>
            <a:srgbClr val="A4A3A4"/>
          </p15:clr>
        </p15:guide>
        <p15:guide id="11" pos="3808">
          <p15:clr>
            <a:srgbClr val="A4A3A4"/>
          </p15:clr>
        </p15:guide>
        <p15:guide id="12" pos="2720">
          <p15:clr>
            <a:srgbClr val="A4A3A4"/>
          </p15:clr>
        </p15:guide>
        <p15:guide id="13" pos="240">
          <p15:clr>
            <a:srgbClr val="A4A3A4"/>
          </p15:clr>
        </p15:guide>
        <p15:guide id="14" pos="7619">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F4E79"/>
    <a:srgbClr val="0872A6"/>
    <a:srgbClr val="E10019"/>
    <a:srgbClr val="FF2929"/>
    <a:srgbClr val="2E75B6"/>
    <a:srgbClr val="9DC3E6"/>
    <a:srgbClr val="99CCFF"/>
    <a:srgbClr val="646464"/>
    <a:srgbClr val="F46C6C"/>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7" autoAdjust="0"/>
    <p:restoredTop sz="76003" autoAdjust="0"/>
  </p:normalViewPr>
  <p:slideViewPr>
    <p:cSldViewPr>
      <p:cViewPr varScale="1">
        <p:scale>
          <a:sx n="51" d="100"/>
          <a:sy n="51" d="100"/>
        </p:scale>
        <p:origin x="560" y="24"/>
      </p:cViewPr>
      <p:guideLst>
        <p:guide orient="horz" pos="3566"/>
        <p:guide orient="horz" pos="3567"/>
        <p:guide orient="horz" pos="1435"/>
        <p:guide orient="horz" pos="1253"/>
        <p:guide orient="horz" pos="1255"/>
        <p:guide orient="horz" pos="2842"/>
        <p:guide orient="horz" pos="4022"/>
        <p:guide orient="horz" pos="985"/>
        <p:guide pos="7376"/>
        <p:guide pos="299"/>
        <p:guide pos="3808"/>
        <p:guide pos="2720"/>
        <p:guide pos="240"/>
        <p:guide pos="7619"/>
      </p:guideLst>
    </p:cSldViewPr>
  </p:slideViewPr>
  <p:outlineViewPr>
    <p:cViewPr>
      <p:scale>
        <a:sx n="33" d="100"/>
        <a:sy n="33" d="100"/>
      </p:scale>
      <p:origin x="0" y="0"/>
    </p:cViewPr>
  </p:outlineViewPr>
  <p:notesTextViewPr>
    <p:cViewPr>
      <p:scale>
        <a:sx n="66" d="100"/>
        <a:sy n="66" d="100"/>
      </p:scale>
      <p:origin x="0" y="0"/>
    </p:cViewPr>
  </p:notesTextViewPr>
  <p:sorterViewPr>
    <p:cViewPr>
      <p:scale>
        <a:sx n="60" d="100"/>
        <a:sy n="60" d="100"/>
      </p:scale>
      <p:origin x="0" y="0"/>
    </p:cViewPr>
  </p:sorterViewPr>
  <p:notesViewPr>
    <p:cSldViewPr>
      <p:cViewPr varScale="1">
        <p:scale>
          <a:sx n="41" d="100"/>
          <a:sy n="41" d="100"/>
        </p:scale>
        <p:origin x="2363" y="13"/>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C84D18-AC53-4E3A-A63C-566D1CF750C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4FEE01D9-D6DF-4F0B-9239-315DC51687EC}">
      <dgm:prSet phldrT="[Text]" custT="1"/>
      <dgm:spPr/>
      <dgm:t>
        <a:bodyPr/>
        <a:lstStyle/>
        <a:p>
          <a:r>
            <a:rPr lang="en-US" sz="2800" b="1" kern="1200">
              <a:solidFill>
                <a:srgbClr val="FFFFFF"/>
              </a:solidFill>
              <a:latin typeface="Calibri Light" panose="020F0302020204030204" pitchFamily="34" charset="0"/>
              <a:ea typeface="+mn-ea"/>
              <a:cs typeface="Calibri Light" panose="020F0302020204030204" pitchFamily="34" charset="0"/>
            </a:rPr>
            <a:t>Dedicated campaign events</a:t>
          </a:r>
        </a:p>
        <a:p>
          <a:r>
            <a:rPr lang="en-US" sz="1600" kern="1200">
              <a:solidFill>
                <a:srgbClr val="FFFFFF"/>
              </a:solidFill>
              <a:latin typeface="Calibri Light" panose="020F0302020204030204" pitchFamily="34" charset="0"/>
              <a:ea typeface="+mn-ea"/>
              <a:cs typeface="Calibri Light" panose="020F0302020204030204" pitchFamily="34" charset="0"/>
            </a:rPr>
            <a:t>Brazil LTES Workshop </a:t>
          </a:r>
          <a:r>
            <a:rPr lang="en-US" sz="1600" kern="1200">
              <a:latin typeface="Calibri Light" panose="020F0302020204030204" pitchFamily="34" charset="0"/>
              <a:cs typeface="Calibri Light" panose="020F0302020204030204" pitchFamily="34" charset="0"/>
            </a:rPr>
            <a:t>–</a:t>
          </a:r>
          <a:r>
            <a:rPr lang="en-US" sz="1600" kern="1200">
              <a:solidFill>
                <a:srgbClr val="FFFFFF"/>
              </a:solidFill>
              <a:latin typeface="Calibri Light" panose="020F0302020204030204" pitchFamily="34" charset="0"/>
              <a:ea typeface="+mn-ea"/>
              <a:cs typeface="Calibri Light" panose="020F0302020204030204" pitchFamily="34" charset="0"/>
            </a:rPr>
            <a:t> February 2019</a:t>
          </a:r>
        </a:p>
        <a:p>
          <a:r>
            <a:rPr lang="en-US" sz="1600" kern="1200">
              <a:latin typeface="Calibri Light" panose="020F0302020204030204" pitchFamily="34" charset="0"/>
              <a:cs typeface="Calibri Light" panose="020F0302020204030204" pitchFamily="34" charset="0"/>
            </a:rPr>
            <a:t>Campaign Partner Forum – April 2019</a:t>
          </a:r>
        </a:p>
        <a:p>
          <a:r>
            <a:rPr lang="en-US" sz="1600" kern="1200">
              <a:latin typeface="Calibri Light" panose="020F0302020204030204" pitchFamily="34" charset="0"/>
              <a:cs typeface="Calibri Light" panose="020F0302020204030204" pitchFamily="34" charset="0"/>
            </a:rPr>
            <a:t>CEM Ministerial Meeting – May 2019 </a:t>
          </a:r>
          <a:endParaRPr lang="en-US" sz="1600" kern="1200" dirty="0">
            <a:latin typeface="Calibri Light" panose="020F0302020204030204" pitchFamily="34" charset="0"/>
            <a:cs typeface="Calibri Light" panose="020F0302020204030204" pitchFamily="34" charset="0"/>
          </a:endParaRPr>
        </a:p>
      </dgm:t>
    </dgm:pt>
    <dgm:pt modelId="{3CEFECAB-848D-4131-A2D3-0709F2E36ABC}" type="parTrans" cxnId="{167C8FE1-771D-4E74-B1EE-F433D1D981EA}">
      <dgm:prSet/>
      <dgm:spPr/>
      <dgm:t>
        <a:bodyPr/>
        <a:lstStyle/>
        <a:p>
          <a:endParaRPr lang="en-GB">
            <a:latin typeface="Calibri Light" panose="020F0302020204030204" pitchFamily="34" charset="0"/>
            <a:cs typeface="Calibri Light" panose="020F0302020204030204" pitchFamily="34" charset="0"/>
          </a:endParaRPr>
        </a:p>
      </dgm:t>
    </dgm:pt>
    <dgm:pt modelId="{F80E26D3-77DF-406A-BA0A-E55134140939}" type="sibTrans" cxnId="{167C8FE1-771D-4E74-B1EE-F433D1D981EA}">
      <dgm:prSet/>
      <dgm:spPr/>
      <dgm:t>
        <a:bodyPr/>
        <a:lstStyle/>
        <a:p>
          <a:endParaRPr lang="en-GB">
            <a:latin typeface="Calibri Light" panose="020F0302020204030204" pitchFamily="34" charset="0"/>
            <a:cs typeface="Calibri Light" panose="020F0302020204030204" pitchFamily="34" charset="0"/>
          </a:endParaRPr>
        </a:p>
      </dgm:t>
    </dgm:pt>
    <dgm:pt modelId="{E94C1F32-F4AA-469D-8CC8-F8A0FFB95680}">
      <dgm:prSet phldrT="[Text]" custT="1"/>
      <dgm:spPr>
        <a:solidFill>
          <a:srgbClr val="00B050"/>
        </a:solidFill>
      </dgm:spPr>
      <dgm:t>
        <a:bodyPr/>
        <a:lstStyle/>
        <a:p>
          <a:r>
            <a:rPr lang="en-US" sz="2800" b="1" dirty="0">
              <a:latin typeface="Calibri Light" panose="020F0302020204030204" pitchFamily="34" charset="0"/>
              <a:cs typeface="Calibri Light" panose="020F0302020204030204" pitchFamily="34" charset="0"/>
            </a:rPr>
            <a:t>Webinar series</a:t>
          </a:r>
        </a:p>
        <a:p>
          <a:r>
            <a:rPr lang="en-US" sz="1600" dirty="0">
              <a:latin typeface="Calibri Light" panose="020F0302020204030204" pitchFamily="34" charset="0"/>
              <a:cs typeface="Calibri Light" panose="020F0302020204030204" pitchFamily="34" charset="0"/>
            </a:rPr>
            <a:t>Bi-weekly webinar series since November 2018</a:t>
          </a:r>
        </a:p>
        <a:p>
          <a:r>
            <a:rPr lang="en-US" sz="1600" dirty="0">
              <a:latin typeface="Calibri Light" panose="020F0302020204030204" pitchFamily="34" charset="0"/>
              <a:cs typeface="Calibri Light" panose="020F0302020204030204" pitchFamily="34" charset="0"/>
            </a:rPr>
            <a:t>500+ Registrants</a:t>
          </a:r>
        </a:p>
      </dgm:t>
    </dgm:pt>
    <dgm:pt modelId="{CB99B55C-E444-44F8-A79E-6749987D43A9}" type="parTrans" cxnId="{D344A6EF-EAE6-4F1B-90EA-A3143411C693}">
      <dgm:prSet/>
      <dgm:spPr/>
      <dgm:t>
        <a:bodyPr/>
        <a:lstStyle/>
        <a:p>
          <a:endParaRPr lang="en-GB">
            <a:latin typeface="Calibri Light" panose="020F0302020204030204" pitchFamily="34" charset="0"/>
            <a:cs typeface="Calibri Light" panose="020F0302020204030204" pitchFamily="34" charset="0"/>
          </a:endParaRPr>
        </a:p>
      </dgm:t>
    </dgm:pt>
    <dgm:pt modelId="{1E732F1B-C883-465F-B623-27C385FA932D}" type="sibTrans" cxnId="{D344A6EF-EAE6-4F1B-90EA-A3143411C693}">
      <dgm:prSet/>
      <dgm:spPr/>
      <dgm:t>
        <a:bodyPr/>
        <a:lstStyle/>
        <a:p>
          <a:endParaRPr lang="en-GB">
            <a:latin typeface="Calibri Light" panose="020F0302020204030204" pitchFamily="34" charset="0"/>
            <a:cs typeface="Calibri Light" panose="020F0302020204030204" pitchFamily="34" charset="0"/>
          </a:endParaRPr>
        </a:p>
      </dgm:t>
    </dgm:pt>
    <dgm:pt modelId="{FDE9DD6E-3863-46E1-BF0B-6ABE179F7721}">
      <dgm:prSet phldrT="[Text]" custT="1"/>
      <dgm:spPr>
        <a:solidFill>
          <a:schemeClr val="accent1">
            <a:lumMod val="50000"/>
          </a:schemeClr>
        </a:solidFill>
      </dgm:spPr>
      <dgm:t>
        <a:bodyPr/>
        <a:lstStyle/>
        <a:p>
          <a:r>
            <a:rPr lang="en-US" sz="2800" b="1" kern="1200">
              <a:solidFill>
                <a:srgbClr val="FFFFFF"/>
              </a:solidFill>
              <a:latin typeface="Calibri Light" panose="020F0302020204030204" pitchFamily="34" charset="0"/>
              <a:ea typeface="+mn-ea"/>
              <a:cs typeface="Calibri Light" panose="020F0302020204030204" pitchFamily="34" charset="0"/>
            </a:rPr>
            <a:t>Campaign related events</a:t>
          </a:r>
        </a:p>
        <a:p>
          <a:r>
            <a:rPr lang="en-US" sz="1600">
              <a:latin typeface="Calibri Light" panose="020F0302020204030204" pitchFamily="34" charset="0"/>
              <a:cs typeface="Calibri Light" panose="020F0302020204030204" pitchFamily="34" charset="0"/>
            </a:rPr>
            <a:t>8 workshops/events in energy conferences in 2018</a:t>
          </a:r>
          <a:endParaRPr lang="en-GB" sz="1800" kern="1200" dirty="0">
            <a:latin typeface="Calibri Light" panose="020F0302020204030204" pitchFamily="34" charset="0"/>
            <a:cs typeface="Calibri Light" panose="020F0302020204030204" pitchFamily="34" charset="0"/>
          </a:endParaRPr>
        </a:p>
      </dgm:t>
    </dgm:pt>
    <dgm:pt modelId="{AFF2D6BF-4C3C-4F50-B47C-476A4BED4EB4}" type="parTrans" cxnId="{A517A929-DF46-4784-BF4D-EBD840832888}">
      <dgm:prSet/>
      <dgm:spPr/>
      <dgm:t>
        <a:bodyPr/>
        <a:lstStyle/>
        <a:p>
          <a:endParaRPr lang="en-GB">
            <a:latin typeface="Calibri Light" panose="020F0302020204030204" pitchFamily="34" charset="0"/>
            <a:cs typeface="Calibri Light" panose="020F0302020204030204" pitchFamily="34" charset="0"/>
          </a:endParaRPr>
        </a:p>
      </dgm:t>
    </dgm:pt>
    <dgm:pt modelId="{06FD60A6-23E1-4FEA-8C26-455E2129EA42}" type="sibTrans" cxnId="{A517A929-DF46-4784-BF4D-EBD840832888}">
      <dgm:prSet/>
      <dgm:spPr/>
      <dgm:t>
        <a:bodyPr/>
        <a:lstStyle/>
        <a:p>
          <a:endParaRPr lang="en-GB">
            <a:latin typeface="Calibri Light" panose="020F0302020204030204" pitchFamily="34" charset="0"/>
            <a:cs typeface="Calibri Light" panose="020F0302020204030204" pitchFamily="34" charset="0"/>
          </a:endParaRPr>
        </a:p>
      </dgm:t>
    </dgm:pt>
    <dgm:pt modelId="{18D6E477-C6AF-4DA6-B6CD-715F2D037129}">
      <dgm:prSet phldrT="[Text]" custT="1"/>
      <dgm:spPr>
        <a:solidFill>
          <a:srgbClr val="1F4E79"/>
        </a:solidFill>
      </dgm:spPr>
      <dgm:t>
        <a:bodyPr/>
        <a:lstStyle/>
        <a:p>
          <a:r>
            <a:rPr lang="en-US" sz="2800" b="1">
              <a:latin typeface="Calibri Light" panose="020F0302020204030204" pitchFamily="34" charset="0"/>
              <a:cs typeface="Calibri Light" panose="020F0302020204030204" pitchFamily="34" charset="0"/>
            </a:rPr>
            <a:t>Best Practice Report</a:t>
          </a:r>
        </a:p>
        <a:p>
          <a:r>
            <a:rPr lang="en-US" sz="1600">
              <a:solidFill>
                <a:srgbClr val="FFFFFF"/>
              </a:solidFill>
              <a:latin typeface="Calibri Light" panose="020F0302020204030204" pitchFamily="34" charset="0"/>
              <a:ea typeface="+mn-ea"/>
              <a:cs typeface="Calibri Light" panose="020F0302020204030204" pitchFamily="34" charset="0"/>
            </a:rPr>
            <a:t>Synthesizing over 100 topics discussed in the events</a:t>
          </a:r>
        </a:p>
        <a:p>
          <a:r>
            <a:rPr lang="en-US" sz="1600">
              <a:solidFill>
                <a:srgbClr val="FFFFFF"/>
              </a:solidFill>
              <a:latin typeface="Calibri Light" panose="020F0302020204030204" pitchFamily="34" charset="0"/>
              <a:ea typeface="+mn-ea"/>
              <a:cs typeface="Calibri Light" panose="020F0302020204030204" pitchFamily="34" charset="0"/>
            </a:rPr>
            <a:t>(2019-2020)</a:t>
          </a:r>
          <a:endParaRPr lang="en-US" sz="1600" dirty="0">
            <a:solidFill>
              <a:srgbClr val="FFFFFF"/>
            </a:solidFill>
            <a:latin typeface="Calibri Light" panose="020F0302020204030204" pitchFamily="34" charset="0"/>
            <a:ea typeface="+mn-ea"/>
            <a:cs typeface="Calibri Light" panose="020F0302020204030204" pitchFamily="34" charset="0"/>
          </a:endParaRPr>
        </a:p>
      </dgm:t>
    </dgm:pt>
    <dgm:pt modelId="{837D4C42-FFED-4D15-B5B5-1FDE2D3AD994}" type="parTrans" cxnId="{703494F9-D61B-4E55-8A3B-E440CC111008}">
      <dgm:prSet/>
      <dgm:spPr/>
      <dgm:t>
        <a:bodyPr/>
        <a:lstStyle/>
        <a:p>
          <a:endParaRPr lang="en-GB">
            <a:latin typeface="Calibri Light" panose="020F0302020204030204" pitchFamily="34" charset="0"/>
            <a:cs typeface="Calibri Light" panose="020F0302020204030204" pitchFamily="34" charset="0"/>
          </a:endParaRPr>
        </a:p>
      </dgm:t>
    </dgm:pt>
    <dgm:pt modelId="{43C06617-7D38-4CAD-A433-567D6E1335A0}" type="sibTrans" cxnId="{703494F9-D61B-4E55-8A3B-E440CC111008}">
      <dgm:prSet/>
      <dgm:spPr/>
      <dgm:t>
        <a:bodyPr/>
        <a:lstStyle/>
        <a:p>
          <a:endParaRPr lang="en-GB">
            <a:latin typeface="Calibri Light" panose="020F0302020204030204" pitchFamily="34" charset="0"/>
            <a:cs typeface="Calibri Light" panose="020F0302020204030204" pitchFamily="34" charset="0"/>
          </a:endParaRPr>
        </a:p>
      </dgm:t>
    </dgm:pt>
    <dgm:pt modelId="{4F0A60BE-EC69-4459-9919-09B6B59569D8}" type="pres">
      <dgm:prSet presAssocID="{19C84D18-AC53-4E3A-A63C-566D1CF750CF}" presName="diagram" presStyleCnt="0">
        <dgm:presLayoutVars>
          <dgm:dir/>
          <dgm:resizeHandles val="exact"/>
        </dgm:presLayoutVars>
      </dgm:prSet>
      <dgm:spPr/>
    </dgm:pt>
    <dgm:pt modelId="{F5F3F95D-227C-4F99-B534-D5310377E3E2}" type="pres">
      <dgm:prSet presAssocID="{4FEE01D9-D6DF-4F0B-9239-315DC51687EC}" presName="node" presStyleLbl="node1" presStyleIdx="0" presStyleCnt="4" custScaleX="138239">
        <dgm:presLayoutVars>
          <dgm:bulletEnabled val="1"/>
        </dgm:presLayoutVars>
      </dgm:prSet>
      <dgm:spPr/>
    </dgm:pt>
    <dgm:pt modelId="{179766BE-A12D-4706-8F45-2193A6C8CFA4}" type="pres">
      <dgm:prSet presAssocID="{F80E26D3-77DF-406A-BA0A-E55134140939}" presName="sibTrans" presStyleCnt="0"/>
      <dgm:spPr/>
    </dgm:pt>
    <dgm:pt modelId="{B668CBA4-F065-4FAE-A713-25F43A4D8088}" type="pres">
      <dgm:prSet presAssocID="{E94C1F32-F4AA-469D-8CC8-F8A0FFB95680}" presName="node" presStyleLbl="node1" presStyleIdx="1" presStyleCnt="4">
        <dgm:presLayoutVars>
          <dgm:bulletEnabled val="1"/>
        </dgm:presLayoutVars>
      </dgm:prSet>
      <dgm:spPr/>
    </dgm:pt>
    <dgm:pt modelId="{98D5085D-1EEC-421E-99D4-D9469E4AA204}" type="pres">
      <dgm:prSet presAssocID="{1E732F1B-C883-465F-B623-27C385FA932D}" presName="sibTrans" presStyleCnt="0"/>
      <dgm:spPr/>
    </dgm:pt>
    <dgm:pt modelId="{B62068D7-F48D-4A78-ADFA-B2F1979D59A5}" type="pres">
      <dgm:prSet presAssocID="{FDE9DD6E-3863-46E1-BF0B-6ABE179F7721}" presName="node" presStyleLbl="node1" presStyleIdx="2" presStyleCnt="4" custScaleX="109417">
        <dgm:presLayoutVars>
          <dgm:bulletEnabled val="1"/>
        </dgm:presLayoutVars>
      </dgm:prSet>
      <dgm:spPr/>
    </dgm:pt>
    <dgm:pt modelId="{124F0729-65D6-4B37-BCFD-0672893F6125}" type="pres">
      <dgm:prSet presAssocID="{06FD60A6-23E1-4FEA-8C26-455E2129EA42}" presName="sibTrans" presStyleCnt="0"/>
      <dgm:spPr/>
    </dgm:pt>
    <dgm:pt modelId="{15B1BEE6-5EB9-4524-9359-5CB1C69167A4}" type="pres">
      <dgm:prSet presAssocID="{18D6E477-C6AF-4DA6-B6CD-715F2D037129}" presName="node" presStyleLbl="node1" presStyleIdx="3" presStyleCnt="4" custScaleX="111021">
        <dgm:presLayoutVars>
          <dgm:bulletEnabled val="1"/>
        </dgm:presLayoutVars>
      </dgm:prSet>
      <dgm:spPr/>
    </dgm:pt>
  </dgm:ptLst>
  <dgm:cxnLst>
    <dgm:cxn modelId="{A517A929-DF46-4784-BF4D-EBD840832888}" srcId="{19C84D18-AC53-4E3A-A63C-566D1CF750CF}" destId="{FDE9DD6E-3863-46E1-BF0B-6ABE179F7721}" srcOrd="2" destOrd="0" parTransId="{AFF2D6BF-4C3C-4F50-B47C-476A4BED4EB4}" sibTransId="{06FD60A6-23E1-4FEA-8C26-455E2129EA42}"/>
    <dgm:cxn modelId="{15CEF042-5B88-4DD7-AFD2-F02AA0ED866E}" type="presOf" srcId="{18D6E477-C6AF-4DA6-B6CD-715F2D037129}" destId="{15B1BEE6-5EB9-4524-9359-5CB1C69167A4}" srcOrd="0" destOrd="0" presId="urn:microsoft.com/office/officeart/2005/8/layout/default"/>
    <dgm:cxn modelId="{357C4A68-5900-416A-90A2-4801075929A9}" type="presOf" srcId="{FDE9DD6E-3863-46E1-BF0B-6ABE179F7721}" destId="{B62068D7-F48D-4A78-ADFA-B2F1979D59A5}" srcOrd="0" destOrd="0" presId="urn:microsoft.com/office/officeart/2005/8/layout/default"/>
    <dgm:cxn modelId="{E6975587-6AC0-4166-8F15-9E952A3CB64A}" type="presOf" srcId="{4FEE01D9-D6DF-4F0B-9239-315DC51687EC}" destId="{F5F3F95D-227C-4F99-B534-D5310377E3E2}" srcOrd="0" destOrd="0" presId="urn:microsoft.com/office/officeart/2005/8/layout/default"/>
    <dgm:cxn modelId="{6350F7AC-A006-4C24-8CC1-9F49E4F72148}" type="presOf" srcId="{19C84D18-AC53-4E3A-A63C-566D1CF750CF}" destId="{4F0A60BE-EC69-4459-9919-09B6B59569D8}" srcOrd="0" destOrd="0" presId="urn:microsoft.com/office/officeart/2005/8/layout/default"/>
    <dgm:cxn modelId="{4C8D6FB4-9C0C-4D5E-8588-AD009800D26B}" type="presOf" srcId="{E94C1F32-F4AA-469D-8CC8-F8A0FFB95680}" destId="{B668CBA4-F065-4FAE-A713-25F43A4D8088}" srcOrd="0" destOrd="0" presId="urn:microsoft.com/office/officeart/2005/8/layout/default"/>
    <dgm:cxn modelId="{167C8FE1-771D-4E74-B1EE-F433D1D981EA}" srcId="{19C84D18-AC53-4E3A-A63C-566D1CF750CF}" destId="{4FEE01D9-D6DF-4F0B-9239-315DC51687EC}" srcOrd="0" destOrd="0" parTransId="{3CEFECAB-848D-4131-A2D3-0709F2E36ABC}" sibTransId="{F80E26D3-77DF-406A-BA0A-E55134140939}"/>
    <dgm:cxn modelId="{D344A6EF-EAE6-4F1B-90EA-A3143411C693}" srcId="{19C84D18-AC53-4E3A-A63C-566D1CF750CF}" destId="{E94C1F32-F4AA-469D-8CC8-F8A0FFB95680}" srcOrd="1" destOrd="0" parTransId="{CB99B55C-E444-44F8-A79E-6749987D43A9}" sibTransId="{1E732F1B-C883-465F-B623-27C385FA932D}"/>
    <dgm:cxn modelId="{703494F9-D61B-4E55-8A3B-E440CC111008}" srcId="{19C84D18-AC53-4E3A-A63C-566D1CF750CF}" destId="{18D6E477-C6AF-4DA6-B6CD-715F2D037129}" srcOrd="3" destOrd="0" parTransId="{837D4C42-FFED-4D15-B5B5-1FDE2D3AD994}" sibTransId="{43C06617-7D38-4CAD-A433-567D6E1335A0}"/>
    <dgm:cxn modelId="{E792D3B5-4558-49F6-81E7-40F2515BFC26}" type="presParOf" srcId="{4F0A60BE-EC69-4459-9919-09B6B59569D8}" destId="{F5F3F95D-227C-4F99-B534-D5310377E3E2}" srcOrd="0" destOrd="0" presId="urn:microsoft.com/office/officeart/2005/8/layout/default"/>
    <dgm:cxn modelId="{36DEDC40-3D65-40EE-8609-AB31EFAD4A59}" type="presParOf" srcId="{4F0A60BE-EC69-4459-9919-09B6B59569D8}" destId="{179766BE-A12D-4706-8F45-2193A6C8CFA4}" srcOrd="1" destOrd="0" presId="urn:microsoft.com/office/officeart/2005/8/layout/default"/>
    <dgm:cxn modelId="{0C46765C-7CFC-45B4-A3EE-ACA4637B3D30}" type="presParOf" srcId="{4F0A60BE-EC69-4459-9919-09B6B59569D8}" destId="{B668CBA4-F065-4FAE-A713-25F43A4D8088}" srcOrd="2" destOrd="0" presId="urn:microsoft.com/office/officeart/2005/8/layout/default"/>
    <dgm:cxn modelId="{20457228-E52C-46D9-A017-D5DCC12BC823}" type="presParOf" srcId="{4F0A60BE-EC69-4459-9919-09B6B59569D8}" destId="{98D5085D-1EEC-421E-99D4-D9469E4AA204}" srcOrd="3" destOrd="0" presId="urn:microsoft.com/office/officeart/2005/8/layout/default"/>
    <dgm:cxn modelId="{E94FD8A0-0317-4BF1-983E-0E4ED2C5529E}" type="presParOf" srcId="{4F0A60BE-EC69-4459-9919-09B6B59569D8}" destId="{B62068D7-F48D-4A78-ADFA-B2F1979D59A5}" srcOrd="4" destOrd="0" presId="urn:microsoft.com/office/officeart/2005/8/layout/default"/>
    <dgm:cxn modelId="{84705352-D10A-4BAB-A3A1-C317069ED628}" type="presParOf" srcId="{4F0A60BE-EC69-4459-9919-09B6B59569D8}" destId="{124F0729-65D6-4B37-BCFD-0672893F6125}" srcOrd="5" destOrd="0" presId="urn:microsoft.com/office/officeart/2005/8/layout/default"/>
    <dgm:cxn modelId="{5CBC9023-45CA-4260-82E8-B20CB1231529}" type="presParOf" srcId="{4F0A60BE-EC69-4459-9919-09B6B59569D8}" destId="{15B1BEE6-5EB9-4524-9359-5CB1C69167A4}"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1486141-9730-45C9-B834-369712E70479}" type="doc">
      <dgm:prSet loTypeId="urn:microsoft.com/office/officeart/2011/layout/ConvergingText" loCatId="process" qsTypeId="urn:microsoft.com/office/officeart/2005/8/quickstyle/simple1" qsCatId="simple" csTypeId="urn:microsoft.com/office/officeart/2005/8/colors/colorful5" csCatId="colorful" phldr="1"/>
      <dgm:spPr/>
      <dgm:t>
        <a:bodyPr/>
        <a:lstStyle/>
        <a:p>
          <a:endParaRPr lang="en-GB"/>
        </a:p>
      </dgm:t>
    </dgm:pt>
    <dgm:pt modelId="{4FC6678C-081F-4496-864C-486B2690E61B}">
      <dgm:prSet phldrT="[Text]"/>
      <dgm:spPr/>
      <dgm:t>
        <a:bodyPr/>
        <a:lstStyle/>
        <a:p>
          <a:pPr>
            <a:buNone/>
          </a:pPr>
          <a:r>
            <a:rPr lang="en-US" dirty="0">
              <a:latin typeface="Calibri Light" panose="020F0302020204030204" pitchFamily="34" charset="0"/>
              <a:cs typeface="Calibri Light" panose="020F0302020204030204" pitchFamily="34" charset="0"/>
            </a:rPr>
            <a:t>Mapped approx. 100 issues so far… </a:t>
          </a:r>
          <a:endParaRPr lang="en-GB" dirty="0">
            <a:latin typeface="Calibri Light" panose="020F0302020204030204" pitchFamily="34" charset="0"/>
            <a:cs typeface="Calibri Light" panose="020F0302020204030204" pitchFamily="34" charset="0"/>
          </a:endParaRPr>
        </a:p>
      </dgm:t>
    </dgm:pt>
    <dgm:pt modelId="{196D0D23-D8BE-4C4A-90F6-9BB1DCFC97AC}" type="parTrans" cxnId="{A222B180-D66B-4C88-96BD-06766C2086FB}">
      <dgm:prSet/>
      <dgm:spPr/>
      <dgm:t>
        <a:bodyPr/>
        <a:lstStyle/>
        <a:p>
          <a:endParaRPr lang="en-GB">
            <a:latin typeface="Calibri Light" panose="020F0302020204030204" pitchFamily="34" charset="0"/>
            <a:cs typeface="Calibri Light" panose="020F0302020204030204" pitchFamily="34" charset="0"/>
          </a:endParaRPr>
        </a:p>
      </dgm:t>
    </dgm:pt>
    <dgm:pt modelId="{31251633-B7E0-4EE4-A566-B70C9709FE68}" type="sibTrans" cxnId="{A222B180-D66B-4C88-96BD-06766C2086FB}">
      <dgm:prSet/>
      <dgm:spPr/>
      <dgm:t>
        <a:bodyPr/>
        <a:lstStyle/>
        <a:p>
          <a:endParaRPr lang="en-GB">
            <a:latin typeface="Calibri Light" panose="020F0302020204030204" pitchFamily="34" charset="0"/>
            <a:cs typeface="Calibri Light" panose="020F0302020204030204" pitchFamily="34" charset="0"/>
          </a:endParaRPr>
        </a:p>
      </dgm:t>
    </dgm:pt>
    <dgm:pt modelId="{0C326EA8-1880-49C7-8FE4-5E7665663C54}">
      <dgm:prSet phldrT="[Text]"/>
      <dgm:spPr/>
      <dgm:t>
        <a:bodyPr/>
        <a:lstStyle/>
        <a:p>
          <a:r>
            <a:rPr lang="en-US" dirty="0">
              <a:latin typeface="Calibri Light" panose="020F0302020204030204" pitchFamily="34" charset="0"/>
              <a:cs typeface="Calibri Light" panose="020F0302020204030204" pitchFamily="34" charset="0"/>
            </a:rPr>
            <a:t>Use</a:t>
          </a:r>
          <a:endParaRPr lang="en-GB" dirty="0">
            <a:latin typeface="Calibri Light" panose="020F0302020204030204" pitchFamily="34" charset="0"/>
            <a:cs typeface="Calibri Light" panose="020F0302020204030204" pitchFamily="34" charset="0"/>
          </a:endParaRPr>
        </a:p>
      </dgm:t>
    </dgm:pt>
    <dgm:pt modelId="{9EE05A2E-9482-4D63-B0EE-08F60C6C3C66}" type="parTrans" cxnId="{88C7E8A3-3664-4FD0-B659-AED9540BCBD3}">
      <dgm:prSet/>
      <dgm:spPr/>
      <dgm:t>
        <a:bodyPr/>
        <a:lstStyle/>
        <a:p>
          <a:endParaRPr lang="en-GB">
            <a:latin typeface="Calibri Light" panose="020F0302020204030204" pitchFamily="34" charset="0"/>
            <a:cs typeface="Calibri Light" panose="020F0302020204030204" pitchFamily="34" charset="0"/>
          </a:endParaRPr>
        </a:p>
      </dgm:t>
    </dgm:pt>
    <dgm:pt modelId="{EEDBD3F6-87D9-44FE-8C6E-73D0531B239A}" type="sibTrans" cxnId="{88C7E8A3-3664-4FD0-B659-AED9540BCBD3}">
      <dgm:prSet/>
      <dgm:spPr/>
      <dgm:t>
        <a:bodyPr/>
        <a:lstStyle/>
        <a:p>
          <a:endParaRPr lang="en-GB">
            <a:latin typeface="Calibri Light" panose="020F0302020204030204" pitchFamily="34" charset="0"/>
            <a:cs typeface="Calibri Light" panose="020F0302020204030204" pitchFamily="34" charset="0"/>
          </a:endParaRPr>
        </a:p>
      </dgm:t>
    </dgm:pt>
    <dgm:pt modelId="{75CB333A-EA83-46E4-8116-F6F7EA57C6C3}">
      <dgm:prSet phldrT="[Text]"/>
      <dgm:spPr/>
      <dgm:t>
        <a:bodyPr/>
        <a:lstStyle/>
        <a:p>
          <a:r>
            <a:rPr lang="en-US" dirty="0">
              <a:latin typeface="Calibri Light" panose="020F0302020204030204" pitchFamily="34" charset="0"/>
              <a:cs typeface="Calibri Light" panose="020F0302020204030204" pitchFamily="34" charset="0"/>
            </a:rPr>
            <a:t>Development</a:t>
          </a:r>
          <a:endParaRPr lang="en-GB" dirty="0">
            <a:latin typeface="Calibri Light" panose="020F0302020204030204" pitchFamily="34" charset="0"/>
            <a:cs typeface="Calibri Light" panose="020F0302020204030204" pitchFamily="34" charset="0"/>
          </a:endParaRPr>
        </a:p>
      </dgm:t>
    </dgm:pt>
    <dgm:pt modelId="{E8BE2C4A-E01A-453E-AE74-EF7EBBD0A6BC}" type="parTrans" cxnId="{A76ACACE-3A3E-4F0C-BF5B-4E861292DD65}">
      <dgm:prSet/>
      <dgm:spPr/>
      <dgm:t>
        <a:bodyPr/>
        <a:lstStyle/>
        <a:p>
          <a:endParaRPr lang="en-GB">
            <a:latin typeface="Calibri Light" panose="020F0302020204030204" pitchFamily="34" charset="0"/>
            <a:cs typeface="Calibri Light" panose="020F0302020204030204" pitchFamily="34" charset="0"/>
          </a:endParaRPr>
        </a:p>
      </dgm:t>
    </dgm:pt>
    <dgm:pt modelId="{A024CE7A-D309-4939-BA17-A9C65BD36211}" type="sibTrans" cxnId="{A76ACACE-3A3E-4F0C-BF5B-4E861292DD65}">
      <dgm:prSet/>
      <dgm:spPr/>
      <dgm:t>
        <a:bodyPr/>
        <a:lstStyle/>
        <a:p>
          <a:endParaRPr lang="en-GB">
            <a:latin typeface="Calibri Light" panose="020F0302020204030204" pitchFamily="34" charset="0"/>
            <a:cs typeface="Calibri Light" panose="020F0302020204030204" pitchFamily="34" charset="0"/>
          </a:endParaRPr>
        </a:p>
      </dgm:t>
    </dgm:pt>
    <dgm:pt modelId="{821FB32C-5A5F-4DC2-906A-357A36672758}">
      <dgm:prSet phldrT="[Text]"/>
      <dgm:spPr/>
      <dgm:t>
        <a:bodyPr/>
        <a:lstStyle/>
        <a:p>
          <a:r>
            <a:rPr lang="en-US" dirty="0">
              <a:latin typeface="Calibri Light" panose="020F0302020204030204" pitchFamily="34" charset="0"/>
              <a:cs typeface="Calibri Light" panose="020F0302020204030204" pitchFamily="34" charset="0"/>
            </a:rPr>
            <a:t>Capacity building</a:t>
          </a:r>
          <a:endParaRPr lang="en-GB" dirty="0">
            <a:latin typeface="Calibri Light" panose="020F0302020204030204" pitchFamily="34" charset="0"/>
            <a:cs typeface="Calibri Light" panose="020F0302020204030204" pitchFamily="34" charset="0"/>
          </a:endParaRPr>
        </a:p>
      </dgm:t>
    </dgm:pt>
    <dgm:pt modelId="{EBB833FC-31F6-4FDA-9E92-99C6DC39236F}" type="parTrans" cxnId="{D2AF6C6E-650F-46BB-9E9B-BC8E4933D93A}">
      <dgm:prSet/>
      <dgm:spPr/>
      <dgm:t>
        <a:bodyPr/>
        <a:lstStyle/>
        <a:p>
          <a:endParaRPr lang="en-GB">
            <a:latin typeface="Calibri Light" panose="020F0302020204030204" pitchFamily="34" charset="0"/>
            <a:cs typeface="Calibri Light" panose="020F0302020204030204" pitchFamily="34" charset="0"/>
          </a:endParaRPr>
        </a:p>
      </dgm:t>
    </dgm:pt>
    <dgm:pt modelId="{83BBD3B6-C996-40F4-B982-3F3436E55F2D}" type="sibTrans" cxnId="{D2AF6C6E-650F-46BB-9E9B-BC8E4933D93A}">
      <dgm:prSet/>
      <dgm:spPr/>
      <dgm:t>
        <a:bodyPr/>
        <a:lstStyle/>
        <a:p>
          <a:endParaRPr lang="en-GB">
            <a:latin typeface="Calibri Light" panose="020F0302020204030204" pitchFamily="34" charset="0"/>
            <a:cs typeface="Calibri Light" panose="020F0302020204030204" pitchFamily="34" charset="0"/>
          </a:endParaRPr>
        </a:p>
      </dgm:t>
    </dgm:pt>
    <dgm:pt modelId="{BC6134DB-7437-4476-AA21-76ACF41DC562}" type="pres">
      <dgm:prSet presAssocID="{C1486141-9730-45C9-B834-369712E70479}" presName="Name0" presStyleCnt="0">
        <dgm:presLayoutVars>
          <dgm:chMax/>
          <dgm:chPref val="1"/>
          <dgm:dir/>
          <dgm:animOne val="branch"/>
          <dgm:animLvl val="lvl"/>
          <dgm:resizeHandles/>
        </dgm:presLayoutVars>
      </dgm:prSet>
      <dgm:spPr/>
    </dgm:pt>
    <dgm:pt modelId="{7ED21816-AE92-4022-ACF0-CE226B26F5E4}" type="pres">
      <dgm:prSet presAssocID="{4FC6678C-081F-4496-864C-486B2690E61B}" presName="composite" presStyleCnt="0"/>
      <dgm:spPr/>
    </dgm:pt>
    <dgm:pt modelId="{741F0966-139C-47D1-8AFF-75755C6DB3D7}" type="pres">
      <dgm:prSet presAssocID="{4FC6678C-081F-4496-864C-486B2690E61B}" presName="ParentAccent1" presStyleLbl="alignNode1" presStyleIdx="0" presStyleCnt="34"/>
      <dgm:spPr/>
    </dgm:pt>
    <dgm:pt modelId="{7944F4AC-A24A-4B87-9592-B4B48E9414FB}" type="pres">
      <dgm:prSet presAssocID="{4FC6678C-081F-4496-864C-486B2690E61B}" presName="ParentAccent2" presStyleLbl="alignNode1" presStyleIdx="1" presStyleCnt="34"/>
      <dgm:spPr/>
    </dgm:pt>
    <dgm:pt modelId="{8C3C0354-9142-4F9A-9BAA-B172160EBE45}" type="pres">
      <dgm:prSet presAssocID="{4FC6678C-081F-4496-864C-486B2690E61B}" presName="ParentAccent3" presStyleLbl="alignNode1" presStyleIdx="2" presStyleCnt="34"/>
      <dgm:spPr/>
    </dgm:pt>
    <dgm:pt modelId="{DF6EAC5D-80FD-410D-9167-EFBDDB3CCC75}" type="pres">
      <dgm:prSet presAssocID="{4FC6678C-081F-4496-864C-486B2690E61B}" presName="ParentAccent4" presStyleLbl="alignNode1" presStyleIdx="3" presStyleCnt="34"/>
      <dgm:spPr/>
    </dgm:pt>
    <dgm:pt modelId="{5C3AD26A-3A35-4EA2-9446-3CA769A1E191}" type="pres">
      <dgm:prSet presAssocID="{4FC6678C-081F-4496-864C-486B2690E61B}" presName="ParentAccent5" presStyleLbl="alignNode1" presStyleIdx="4" presStyleCnt="34"/>
      <dgm:spPr/>
    </dgm:pt>
    <dgm:pt modelId="{DFA362A6-3325-42EC-8F28-C4C705CFCEC0}" type="pres">
      <dgm:prSet presAssocID="{4FC6678C-081F-4496-864C-486B2690E61B}" presName="ParentAccent6" presStyleLbl="alignNode1" presStyleIdx="5" presStyleCnt="34"/>
      <dgm:spPr/>
    </dgm:pt>
    <dgm:pt modelId="{8843C283-DA2D-43FF-8F79-9E0A2E307A04}" type="pres">
      <dgm:prSet presAssocID="{4FC6678C-081F-4496-864C-486B2690E61B}" presName="ParentAccent7" presStyleLbl="alignNode1" presStyleIdx="6" presStyleCnt="34"/>
      <dgm:spPr/>
    </dgm:pt>
    <dgm:pt modelId="{3FCA5864-B647-42D7-B6D3-13D444BF45E1}" type="pres">
      <dgm:prSet presAssocID="{4FC6678C-081F-4496-864C-486B2690E61B}" presName="ParentAccent8" presStyleLbl="alignNode1" presStyleIdx="7" presStyleCnt="34"/>
      <dgm:spPr/>
    </dgm:pt>
    <dgm:pt modelId="{D16053DE-2B5F-49EB-B865-34970794AAA4}" type="pres">
      <dgm:prSet presAssocID="{4FC6678C-081F-4496-864C-486B2690E61B}" presName="ParentAccent9" presStyleLbl="alignNode1" presStyleIdx="8" presStyleCnt="34"/>
      <dgm:spPr/>
    </dgm:pt>
    <dgm:pt modelId="{352A0A05-C8CC-44FE-83F7-842021F46620}" type="pres">
      <dgm:prSet presAssocID="{4FC6678C-081F-4496-864C-486B2690E61B}" presName="ParentAccent10" presStyleLbl="alignNode1" presStyleIdx="9" presStyleCnt="34"/>
      <dgm:spPr/>
    </dgm:pt>
    <dgm:pt modelId="{17310094-9C00-4EE9-A66E-4F99EED4D6CD}" type="pres">
      <dgm:prSet presAssocID="{4FC6678C-081F-4496-864C-486B2690E61B}" presName="Parent" presStyleLbl="alignNode1" presStyleIdx="10" presStyleCnt="34">
        <dgm:presLayoutVars>
          <dgm:chMax val="5"/>
          <dgm:chPref val="3"/>
          <dgm:bulletEnabled val="1"/>
        </dgm:presLayoutVars>
      </dgm:prSet>
      <dgm:spPr/>
    </dgm:pt>
    <dgm:pt modelId="{BF5B8985-75DE-4576-990A-D0AA8AAC2A70}" type="pres">
      <dgm:prSet presAssocID="{0C326EA8-1880-49C7-8FE4-5E7665663C54}" presName="Child1Accent1" presStyleLbl="alignNode1" presStyleIdx="11" presStyleCnt="34"/>
      <dgm:spPr/>
    </dgm:pt>
    <dgm:pt modelId="{3577C50B-60B2-463F-8246-12F420FBEC61}" type="pres">
      <dgm:prSet presAssocID="{0C326EA8-1880-49C7-8FE4-5E7665663C54}" presName="Child1Accent2" presStyleLbl="alignNode1" presStyleIdx="12" presStyleCnt="34"/>
      <dgm:spPr/>
    </dgm:pt>
    <dgm:pt modelId="{CAC14BEF-7C86-4CF2-AE54-018C0B665A90}" type="pres">
      <dgm:prSet presAssocID="{0C326EA8-1880-49C7-8FE4-5E7665663C54}" presName="Child1Accent3" presStyleLbl="alignNode1" presStyleIdx="13" presStyleCnt="34"/>
      <dgm:spPr/>
    </dgm:pt>
    <dgm:pt modelId="{900EAE6E-874C-4738-BB92-F8908E343FAD}" type="pres">
      <dgm:prSet presAssocID="{0C326EA8-1880-49C7-8FE4-5E7665663C54}" presName="Child1Accent4" presStyleLbl="alignNode1" presStyleIdx="14" presStyleCnt="34"/>
      <dgm:spPr/>
    </dgm:pt>
    <dgm:pt modelId="{D29C4172-7FAA-40D4-81A5-DF3C2B59AFB4}" type="pres">
      <dgm:prSet presAssocID="{0C326EA8-1880-49C7-8FE4-5E7665663C54}" presName="Child1Accent5" presStyleLbl="alignNode1" presStyleIdx="15" presStyleCnt="34"/>
      <dgm:spPr/>
    </dgm:pt>
    <dgm:pt modelId="{26C4D8F6-BC5B-437A-B47C-0270042475AE}" type="pres">
      <dgm:prSet presAssocID="{0C326EA8-1880-49C7-8FE4-5E7665663C54}" presName="Child1Accent6" presStyleLbl="alignNode1" presStyleIdx="16" presStyleCnt="34"/>
      <dgm:spPr/>
    </dgm:pt>
    <dgm:pt modelId="{19DF4E63-5BA6-4CF5-8F6A-C34978EEA3B7}" type="pres">
      <dgm:prSet presAssocID="{0C326EA8-1880-49C7-8FE4-5E7665663C54}" presName="Child1Accent7" presStyleLbl="alignNode1" presStyleIdx="17" presStyleCnt="34"/>
      <dgm:spPr/>
    </dgm:pt>
    <dgm:pt modelId="{66682D5F-3DD8-4544-901B-764E8F821EA3}" type="pres">
      <dgm:prSet presAssocID="{0C326EA8-1880-49C7-8FE4-5E7665663C54}" presName="Child1Accent8" presStyleLbl="alignNode1" presStyleIdx="18" presStyleCnt="34"/>
      <dgm:spPr/>
    </dgm:pt>
    <dgm:pt modelId="{A12454B3-698D-4611-888D-EEA154C6AD53}" type="pres">
      <dgm:prSet presAssocID="{0C326EA8-1880-49C7-8FE4-5E7665663C54}" presName="Child1Accent9" presStyleLbl="alignNode1" presStyleIdx="19" presStyleCnt="34"/>
      <dgm:spPr/>
    </dgm:pt>
    <dgm:pt modelId="{8548E811-0184-4A1C-9F26-3C28871C3226}" type="pres">
      <dgm:prSet presAssocID="{0C326EA8-1880-49C7-8FE4-5E7665663C54}" presName="Child1" presStyleLbl="revTx" presStyleIdx="0" presStyleCnt="3">
        <dgm:presLayoutVars>
          <dgm:chMax/>
          <dgm:chPref val="0"/>
          <dgm:bulletEnabled val="1"/>
        </dgm:presLayoutVars>
      </dgm:prSet>
      <dgm:spPr/>
    </dgm:pt>
    <dgm:pt modelId="{B8B450B4-EC15-4006-96B9-4396C55995C7}" type="pres">
      <dgm:prSet presAssocID="{75CB333A-EA83-46E4-8116-F6F7EA57C6C3}" presName="Child2Accent1" presStyleLbl="alignNode1" presStyleIdx="20" presStyleCnt="34"/>
      <dgm:spPr/>
    </dgm:pt>
    <dgm:pt modelId="{6E404130-049F-4676-93F3-E72801A3EFE9}" type="pres">
      <dgm:prSet presAssocID="{75CB333A-EA83-46E4-8116-F6F7EA57C6C3}" presName="Child2Accent2" presStyleLbl="alignNode1" presStyleIdx="21" presStyleCnt="34"/>
      <dgm:spPr/>
    </dgm:pt>
    <dgm:pt modelId="{6A561CB9-903C-4EF5-A275-33F4CBC64D11}" type="pres">
      <dgm:prSet presAssocID="{75CB333A-EA83-46E4-8116-F6F7EA57C6C3}" presName="Child2Accent3" presStyleLbl="alignNode1" presStyleIdx="22" presStyleCnt="34"/>
      <dgm:spPr/>
    </dgm:pt>
    <dgm:pt modelId="{D8F9B48B-CBEA-48FD-98F2-2C6889335F33}" type="pres">
      <dgm:prSet presAssocID="{75CB333A-EA83-46E4-8116-F6F7EA57C6C3}" presName="Child2Accent4" presStyleLbl="alignNode1" presStyleIdx="23" presStyleCnt="34"/>
      <dgm:spPr/>
    </dgm:pt>
    <dgm:pt modelId="{ED7F3867-CE6D-4372-94D0-4AAABCAB240A}" type="pres">
      <dgm:prSet presAssocID="{75CB333A-EA83-46E4-8116-F6F7EA57C6C3}" presName="Child2Accent5" presStyleLbl="alignNode1" presStyleIdx="24" presStyleCnt="34"/>
      <dgm:spPr/>
    </dgm:pt>
    <dgm:pt modelId="{147AFF5E-D1B1-4172-B165-6736597A4FAC}" type="pres">
      <dgm:prSet presAssocID="{75CB333A-EA83-46E4-8116-F6F7EA57C6C3}" presName="Child2Accent6" presStyleLbl="alignNode1" presStyleIdx="25" presStyleCnt="34"/>
      <dgm:spPr/>
    </dgm:pt>
    <dgm:pt modelId="{48495488-B7F1-4747-B543-9A1BB14ACA48}" type="pres">
      <dgm:prSet presAssocID="{75CB333A-EA83-46E4-8116-F6F7EA57C6C3}" presName="Child2Accent7" presStyleLbl="alignNode1" presStyleIdx="26" presStyleCnt="34"/>
      <dgm:spPr/>
    </dgm:pt>
    <dgm:pt modelId="{C1522B4B-59FC-4507-B911-FFAFF09CF8AA}" type="pres">
      <dgm:prSet presAssocID="{75CB333A-EA83-46E4-8116-F6F7EA57C6C3}" presName="Child2" presStyleLbl="revTx" presStyleIdx="1" presStyleCnt="3">
        <dgm:presLayoutVars>
          <dgm:chMax/>
          <dgm:chPref val="0"/>
          <dgm:bulletEnabled val="1"/>
        </dgm:presLayoutVars>
      </dgm:prSet>
      <dgm:spPr/>
    </dgm:pt>
    <dgm:pt modelId="{005A5BCF-4F66-426F-BA6E-F8C3A5FAD419}" type="pres">
      <dgm:prSet presAssocID="{821FB32C-5A5F-4DC2-906A-357A36672758}" presName="Child3Accent1" presStyleLbl="alignNode1" presStyleIdx="27" presStyleCnt="34"/>
      <dgm:spPr/>
    </dgm:pt>
    <dgm:pt modelId="{AD1F18D2-C076-4A3D-9DCF-B651755CE65D}" type="pres">
      <dgm:prSet presAssocID="{821FB32C-5A5F-4DC2-906A-357A36672758}" presName="Child3Accent2" presStyleLbl="alignNode1" presStyleIdx="28" presStyleCnt="34"/>
      <dgm:spPr/>
    </dgm:pt>
    <dgm:pt modelId="{E3009D1E-DAFD-4C6E-8241-9A1B0E15EF35}" type="pres">
      <dgm:prSet presAssocID="{821FB32C-5A5F-4DC2-906A-357A36672758}" presName="Child3Accent3" presStyleLbl="alignNode1" presStyleIdx="29" presStyleCnt="34"/>
      <dgm:spPr/>
    </dgm:pt>
    <dgm:pt modelId="{B98C6C75-4B0F-4D77-A0C2-D741D7E08604}" type="pres">
      <dgm:prSet presAssocID="{821FB32C-5A5F-4DC2-906A-357A36672758}" presName="Child3Accent4" presStyleLbl="alignNode1" presStyleIdx="30" presStyleCnt="34"/>
      <dgm:spPr/>
    </dgm:pt>
    <dgm:pt modelId="{D2CC9D13-315B-4CA4-9B7F-191552427BC0}" type="pres">
      <dgm:prSet presAssocID="{821FB32C-5A5F-4DC2-906A-357A36672758}" presName="Child3Accent5" presStyleLbl="alignNode1" presStyleIdx="31" presStyleCnt="34"/>
      <dgm:spPr/>
    </dgm:pt>
    <dgm:pt modelId="{EB18C1C5-3B79-4EF8-9C92-6FC52ED53264}" type="pres">
      <dgm:prSet presAssocID="{821FB32C-5A5F-4DC2-906A-357A36672758}" presName="Child3Accent6" presStyleLbl="alignNode1" presStyleIdx="32" presStyleCnt="34"/>
      <dgm:spPr/>
    </dgm:pt>
    <dgm:pt modelId="{7E0BAABB-F991-496B-BF06-4E679248D902}" type="pres">
      <dgm:prSet presAssocID="{821FB32C-5A5F-4DC2-906A-357A36672758}" presName="Child3Accent7" presStyleLbl="alignNode1" presStyleIdx="33" presStyleCnt="34"/>
      <dgm:spPr/>
    </dgm:pt>
    <dgm:pt modelId="{36B5E76C-9C25-49CD-9397-EE0E29BDEF06}" type="pres">
      <dgm:prSet presAssocID="{821FB32C-5A5F-4DC2-906A-357A36672758}" presName="Child3" presStyleLbl="revTx" presStyleIdx="2" presStyleCnt="3">
        <dgm:presLayoutVars>
          <dgm:chMax/>
          <dgm:chPref val="0"/>
          <dgm:bulletEnabled val="1"/>
        </dgm:presLayoutVars>
      </dgm:prSet>
      <dgm:spPr/>
    </dgm:pt>
  </dgm:ptLst>
  <dgm:cxnLst>
    <dgm:cxn modelId="{723C900C-6E96-46DF-A907-96BFF5730405}" type="presOf" srcId="{75CB333A-EA83-46E4-8116-F6F7EA57C6C3}" destId="{C1522B4B-59FC-4507-B911-FFAFF09CF8AA}" srcOrd="0" destOrd="0" presId="urn:microsoft.com/office/officeart/2011/layout/ConvergingText"/>
    <dgm:cxn modelId="{FEFC7610-F717-4C88-A3EB-694A1ED96D95}" type="presOf" srcId="{C1486141-9730-45C9-B834-369712E70479}" destId="{BC6134DB-7437-4476-AA21-76ACF41DC562}" srcOrd="0" destOrd="0" presId="urn:microsoft.com/office/officeart/2011/layout/ConvergingText"/>
    <dgm:cxn modelId="{FA1B972B-B73B-4F0B-A149-21994C299588}" type="presOf" srcId="{821FB32C-5A5F-4DC2-906A-357A36672758}" destId="{36B5E76C-9C25-49CD-9397-EE0E29BDEF06}" srcOrd="0" destOrd="0" presId="urn:microsoft.com/office/officeart/2011/layout/ConvergingText"/>
    <dgm:cxn modelId="{30AD8E38-D685-4906-9BF5-425D4EB179B9}" type="presOf" srcId="{4FC6678C-081F-4496-864C-486B2690E61B}" destId="{17310094-9C00-4EE9-A66E-4F99EED4D6CD}" srcOrd="0" destOrd="0" presId="urn:microsoft.com/office/officeart/2011/layout/ConvergingText"/>
    <dgm:cxn modelId="{35D6B264-129D-4CCA-BA2C-E9443388E697}" type="presOf" srcId="{0C326EA8-1880-49C7-8FE4-5E7665663C54}" destId="{8548E811-0184-4A1C-9F26-3C28871C3226}" srcOrd="0" destOrd="0" presId="urn:microsoft.com/office/officeart/2011/layout/ConvergingText"/>
    <dgm:cxn modelId="{D2AF6C6E-650F-46BB-9E9B-BC8E4933D93A}" srcId="{4FC6678C-081F-4496-864C-486B2690E61B}" destId="{821FB32C-5A5F-4DC2-906A-357A36672758}" srcOrd="2" destOrd="0" parTransId="{EBB833FC-31F6-4FDA-9E92-99C6DC39236F}" sibTransId="{83BBD3B6-C996-40F4-B982-3F3436E55F2D}"/>
    <dgm:cxn modelId="{A222B180-D66B-4C88-96BD-06766C2086FB}" srcId="{C1486141-9730-45C9-B834-369712E70479}" destId="{4FC6678C-081F-4496-864C-486B2690E61B}" srcOrd="0" destOrd="0" parTransId="{196D0D23-D8BE-4C4A-90F6-9BB1DCFC97AC}" sibTransId="{31251633-B7E0-4EE4-A566-B70C9709FE68}"/>
    <dgm:cxn modelId="{88C7E8A3-3664-4FD0-B659-AED9540BCBD3}" srcId="{4FC6678C-081F-4496-864C-486B2690E61B}" destId="{0C326EA8-1880-49C7-8FE4-5E7665663C54}" srcOrd="0" destOrd="0" parTransId="{9EE05A2E-9482-4D63-B0EE-08F60C6C3C66}" sibTransId="{EEDBD3F6-87D9-44FE-8C6E-73D0531B239A}"/>
    <dgm:cxn modelId="{A76ACACE-3A3E-4F0C-BF5B-4E861292DD65}" srcId="{4FC6678C-081F-4496-864C-486B2690E61B}" destId="{75CB333A-EA83-46E4-8116-F6F7EA57C6C3}" srcOrd="1" destOrd="0" parTransId="{E8BE2C4A-E01A-453E-AE74-EF7EBBD0A6BC}" sibTransId="{A024CE7A-D309-4939-BA17-A9C65BD36211}"/>
    <dgm:cxn modelId="{19495DAA-2843-4E7C-92A0-6FAA1CA5EF47}" type="presParOf" srcId="{BC6134DB-7437-4476-AA21-76ACF41DC562}" destId="{7ED21816-AE92-4022-ACF0-CE226B26F5E4}" srcOrd="0" destOrd="0" presId="urn:microsoft.com/office/officeart/2011/layout/ConvergingText"/>
    <dgm:cxn modelId="{E1159634-A58D-4335-8345-FACDE084D550}" type="presParOf" srcId="{7ED21816-AE92-4022-ACF0-CE226B26F5E4}" destId="{741F0966-139C-47D1-8AFF-75755C6DB3D7}" srcOrd="0" destOrd="0" presId="urn:microsoft.com/office/officeart/2011/layout/ConvergingText"/>
    <dgm:cxn modelId="{7317E6F4-9D05-426A-94AA-1E50797A3D04}" type="presParOf" srcId="{7ED21816-AE92-4022-ACF0-CE226B26F5E4}" destId="{7944F4AC-A24A-4B87-9592-B4B48E9414FB}" srcOrd="1" destOrd="0" presId="urn:microsoft.com/office/officeart/2011/layout/ConvergingText"/>
    <dgm:cxn modelId="{01E381CE-34C6-43B0-BDBE-D514D709D5C2}" type="presParOf" srcId="{7ED21816-AE92-4022-ACF0-CE226B26F5E4}" destId="{8C3C0354-9142-4F9A-9BAA-B172160EBE45}" srcOrd="2" destOrd="0" presId="urn:microsoft.com/office/officeart/2011/layout/ConvergingText"/>
    <dgm:cxn modelId="{7E9125E6-8609-4683-94FA-E9C3DB169920}" type="presParOf" srcId="{7ED21816-AE92-4022-ACF0-CE226B26F5E4}" destId="{DF6EAC5D-80FD-410D-9167-EFBDDB3CCC75}" srcOrd="3" destOrd="0" presId="urn:microsoft.com/office/officeart/2011/layout/ConvergingText"/>
    <dgm:cxn modelId="{88E2287C-9625-4B96-9D99-CDCC62AF4B02}" type="presParOf" srcId="{7ED21816-AE92-4022-ACF0-CE226B26F5E4}" destId="{5C3AD26A-3A35-4EA2-9446-3CA769A1E191}" srcOrd="4" destOrd="0" presId="urn:microsoft.com/office/officeart/2011/layout/ConvergingText"/>
    <dgm:cxn modelId="{4A3D2323-085D-47DF-88E8-8D2D8B793641}" type="presParOf" srcId="{7ED21816-AE92-4022-ACF0-CE226B26F5E4}" destId="{DFA362A6-3325-42EC-8F28-C4C705CFCEC0}" srcOrd="5" destOrd="0" presId="urn:microsoft.com/office/officeart/2011/layout/ConvergingText"/>
    <dgm:cxn modelId="{9714A4FC-9BFD-44F2-8D0D-5C3BDD571937}" type="presParOf" srcId="{7ED21816-AE92-4022-ACF0-CE226B26F5E4}" destId="{8843C283-DA2D-43FF-8F79-9E0A2E307A04}" srcOrd="6" destOrd="0" presId="urn:microsoft.com/office/officeart/2011/layout/ConvergingText"/>
    <dgm:cxn modelId="{1E4FF499-2E7F-450D-8397-E2872E30767B}" type="presParOf" srcId="{7ED21816-AE92-4022-ACF0-CE226B26F5E4}" destId="{3FCA5864-B647-42D7-B6D3-13D444BF45E1}" srcOrd="7" destOrd="0" presId="urn:microsoft.com/office/officeart/2011/layout/ConvergingText"/>
    <dgm:cxn modelId="{F84A8D31-3B21-484B-95DD-EEAD6A64C600}" type="presParOf" srcId="{7ED21816-AE92-4022-ACF0-CE226B26F5E4}" destId="{D16053DE-2B5F-49EB-B865-34970794AAA4}" srcOrd="8" destOrd="0" presId="urn:microsoft.com/office/officeart/2011/layout/ConvergingText"/>
    <dgm:cxn modelId="{4C823F6B-5D3F-4151-9740-0B27211893B2}" type="presParOf" srcId="{7ED21816-AE92-4022-ACF0-CE226B26F5E4}" destId="{352A0A05-C8CC-44FE-83F7-842021F46620}" srcOrd="9" destOrd="0" presId="urn:microsoft.com/office/officeart/2011/layout/ConvergingText"/>
    <dgm:cxn modelId="{811B9C49-5ECB-4AF9-869D-4EAFAB50CBBE}" type="presParOf" srcId="{7ED21816-AE92-4022-ACF0-CE226B26F5E4}" destId="{17310094-9C00-4EE9-A66E-4F99EED4D6CD}" srcOrd="10" destOrd="0" presId="urn:microsoft.com/office/officeart/2011/layout/ConvergingText"/>
    <dgm:cxn modelId="{B0DB9A4C-F652-45F1-8142-18D5FCA66EE3}" type="presParOf" srcId="{7ED21816-AE92-4022-ACF0-CE226B26F5E4}" destId="{BF5B8985-75DE-4576-990A-D0AA8AAC2A70}" srcOrd="11" destOrd="0" presId="urn:microsoft.com/office/officeart/2011/layout/ConvergingText"/>
    <dgm:cxn modelId="{0FB84F27-CA0A-4403-9C90-4871C8B6AFE0}" type="presParOf" srcId="{7ED21816-AE92-4022-ACF0-CE226B26F5E4}" destId="{3577C50B-60B2-463F-8246-12F420FBEC61}" srcOrd="12" destOrd="0" presId="urn:microsoft.com/office/officeart/2011/layout/ConvergingText"/>
    <dgm:cxn modelId="{5ABA484A-6A58-46D6-B78C-62F6D41B582A}" type="presParOf" srcId="{7ED21816-AE92-4022-ACF0-CE226B26F5E4}" destId="{CAC14BEF-7C86-4CF2-AE54-018C0B665A90}" srcOrd="13" destOrd="0" presId="urn:microsoft.com/office/officeart/2011/layout/ConvergingText"/>
    <dgm:cxn modelId="{F64C8B53-D42E-4F03-945B-BBA848CBBD02}" type="presParOf" srcId="{7ED21816-AE92-4022-ACF0-CE226B26F5E4}" destId="{900EAE6E-874C-4738-BB92-F8908E343FAD}" srcOrd="14" destOrd="0" presId="urn:microsoft.com/office/officeart/2011/layout/ConvergingText"/>
    <dgm:cxn modelId="{C7B39072-E6A4-4508-B84A-9FB1F84C67A0}" type="presParOf" srcId="{7ED21816-AE92-4022-ACF0-CE226B26F5E4}" destId="{D29C4172-7FAA-40D4-81A5-DF3C2B59AFB4}" srcOrd="15" destOrd="0" presId="urn:microsoft.com/office/officeart/2011/layout/ConvergingText"/>
    <dgm:cxn modelId="{D3481B55-0022-4193-8F2D-63D6B1B7A67F}" type="presParOf" srcId="{7ED21816-AE92-4022-ACF0-CE226B26F5E4}" destId="{26C4D8F6-BC5B-437A-B47C-0270042475AE}" srcOrd="16" destOrd="0" presId="urn:microsoft.com/office/officeart/2011/layout/ConvergingText"/>
    <dgm:cxn modelId="{B4A96BDF-2725-4599-BF6A-72D10E9468A2}" type="presParOf" srcId="{7ED21816-AE92-4022-ACF0-CE226B26F5E4}" destId="{19DF4E63-5BA6-4CF5-8F6A-C34978EEA3B7}" srcOrd="17" destOrd="0" presId="urn:microsoft.com/office/officeart/2011/layout/ConvergingText"/>
    <dgm:cxn modelId="{5B613F86-1CA5-4E14-B75F-53F7F6426FC6}" type="presParOf" srcId="{7ED21816-AE92-4022-ACF0-CE226B26F5E4}" destId="{66682D5F-3DD8-4544-901B-764E8F821EA3}" srcOrd="18" destOrd="0" presId="urn:microsoft.com/office/officeart/2011/layout/ConvergingText"/>
    <dgm:cxn modelId="{58089846-9C4B-46F3-8220-906562A6EB6C}" type="presParOf" srcId="{7ED21816-AE92-4022-ACF0-CE226B26F5E4}" destId="{A12454B3-698D-4611-888D-EEA154C6AD53}" srcOrd="19" destOrd="0" presId="urn:microsoft.com/office/officeart/2011/layout/ConvergingText"/>
    <dgm:cxn modelId="{60B2B94F-9AA4-4A62-86EF-3B87BE4E62B4}" type="presParOf" srcId="{7ED21816-AE92-4022-ACF0-CE226B26F5E4}" destId="{8548E811-0184-4A1C-9F26-3C28871C3226}" srcOrd="20" destOrd="0" presId="urn:microsoft.com/office/officeart/2011/layout/ConvergingText"/>
    <dgm:cxn modelId="{2B42EDAA-2644-4F7B-9656-8E7B11F57399}" type="presParOf" srcId="{7ED21816-AE92-4022-ACF0-CE226B26F5E4}" destId="{B8B450B4-EC15-4006-96B9-4396C55995C7}" srcOrd="21" destOrd="0" presId="urn:microsoft.com/office/officeart/2011/layout/ConvergingText"/>
    <dgm:cxn modelId="{5DFE81B2-4D07-4156-9A43-C456CC0B99BF}" type="presParOf" srcId="{7ED21816-AE92-4022-ACF0-CE226B26F5E4}" destId="{6E404130-049F-4676-93F3-E72801A3EFE9}" srcOrd="22" destOrd="0" presId="urn:microsoft.com/office/officeart/2011/layout/ConvergingText"/>
    <dgm:cxn modelId="{54A9B208-77FB-4338-8E34-C59E4BAFBBFE}" type="presParOf" srcId="{7ED21816-AE92-4022-ACF0-CE226B26F5E4}" destId="{6A561CB9-903C-4EF5-A275-33F4CBC64D11}" srcOrd="23" destOrd="0" presId="urn:microsoft.com/office/officeart/2011/layout/ConvergingText"/>
    <dgm:cxn modelId="{DA28D283-7DC6-4080-AFC9-5C5D7A9A0955}" type="presParOf" srcId="{7ED21816-AE92-4022-ACF0-CE226B26F5E4}" destId="{D8F9B48B-CBEA-48FD-98F2-2C6889335F33}" srcOrd="24" destOrd="0" presId="urn:microsoft.com/office/officeart/2011/layout/ConvergingText"/>
    <dgm:cxn modelId="{6BE58D20-FD47-41A9-8E98-9FEA1CB8FA40}" type="presParOf" srcId="{7ED21816-AE92-4022-ACF0-CE226B26F5E4}" destId="{ED7F3867-CE6D-4372-94D0-4AAABCAB240A}" srcOrd="25" destOrd="0" presId="urn:microsoft.com/office/officeart/2011/layout/ConvergingText"/>
    <dgm:cxn modelId="{CD8F8BF9-6303-493F-9072-491FFB9DDBB2}" type="presParOf" srcId="{7ED21816-AE92-4022-ACF0-CE226B26F5E4}" destId="{147AFF5E-D1B1-4172-B165-6736597A4FAC}" srcOrd="26" destOrd="0" presId="urn:microsoft.com/office/officeart/2011/layout/ConvergingText"/>
    <dgm:cxn modelId="{F1B5B05D-E9F8-4956-B372-A3E0074B9106}" type="presParOf" srcId="{7ED21816-AE92-4022-ACF0-CE226B26F5E4}" destId="{48495488-B7F1-4747-B543-9A1BB14ACA48}" srcOrd="27" destOrd="0" presId="urn:microsoft.com/office/officeart/2011/layout/ConvergingText"/>
    <dgm:cxn modelId="{60F35A8C-A59B-4323-832E-9E1799A78492}" type="presParOf" srcId="{7ED21816-AE92-4022-ACF0-CE226B26F5E4}" destId="{C1522B4B-59FC-4507-B911-FFAFF09CF8AA}" srcOrd="28" destOrd="0" presId="urn:microsoft.com/office/officeart/2011/layout/ConvergingText"/>
    <dgm:cxn modelId="{567AAC46-7009-4EF1-BFBA-9A91F6F55A33}" type="presParOf" srcId="{7ED21816-AE92-4022-ACF0-CE226B26F5E4}" destId="{005A5BCF-4F66-426F-BA6E-F8C3A5FAD419}" srcOrd="29" destOrd="0" presId="urn:microsoft.com/office/officeart/2011/layout/ConvergingText"/>
    <dgm:cxn modelId="{944E9227-010E-4C18-8BF7-91B8C8B81B29}" type="presParOf" srcId="{7ED21816-AE92-4022-ACF0-CE226B26F5E4}" destId="{AD1F18D2-C076-4A3D-9DCF-B651755CE65D}" srcOrd="30" destOrd="0" presId="urn:microsoft.com/office/officeart/2011/layout/ConvergingText"/>
    <dgm:cxn modelId="{B08A5813-257A-4A18-8099-374774313DB4}" type="presParOf" srcId="{7ED21816-AE92-4022-ACF0-CE226B26F5E4}" destId="{E3009D1E-DAFD-4C6E-8241-9A1B0E15EF35}" srcOrd="31" destOrd="0" presId="urn:microsoft.com/office/officeart/2011/layout/ConvergingText"/>
    <dgm:cxn modelId="{F944ED25-9D64-4AB4-BD55-5C8A254EE2FE}" type="presParOf" srcId="{7ED21816-AE92-4022-ACF0-CE226B26F5E4}" destId="{B98C6C75-4B0F-4D77-A0C2-D741D7E08604}" srcOrd="32" destOrd="0" presId="urn:microsoft.com/office/officeart/2011/layout/ConvergingText"/>
    <dgm:cxn modelId="{1A4EE665-629D-4452-9412-2B346FCBBED9}" type="presParOf" srcId="{7ED21816-AE92-4022-ACF0-CE226B26F5E4}" destId="{D2CC9D13-315B-4CA4-9B7F-191552427BC0}" srcOrd="33" destOrd="0" presId="urn:microsoft.com/office/officeart/2011/layout/ConvergingText"/>
    <dgm:cxn modelId="{7C1BC05C-A298-46EF-A5A9-8666E9C9852A}" type="presParOf" srcId="{7ED21816-AE92-4022-ACF0-CE226B26F5E4}" destId="{EB18C1C5-3B79-4EF8-9C92-6FC52ED53264}" srcOrd="34" destOrd="0" presId="urn:microsoft.com/office/officeart/2011/layout/ConvergingText"/>
    <dgm:cxn modelId="{BD6EE10B-3217-4017-8F1E-F4BCB941E7AE}" type="presParOf" srcId="{7ED21816-AE92-4022-ACF0-CE226B26F5E4}" destId="{7E0BAABB-F991-496B-BF06-4E679248D902}" srcOrd="35" destOrd="0" presId="urn:microsoft.com/office/officeart/2011/layout/ConvergingText"/>
    <dgm:cxn modelId="{34C2146A-CE6B-400D-885A-CA10ED354B74}" type="presParOf" srcId="{7ED21816-AE92-4022-ACF0-CE226B26F5E4}" destId="{36B5E76C-9C25-49CD-9397-EE0E29BDEF06}" srcOrd="36" destOrd="0" presId="urn:microsoft.com/office/officeart/2011/layout/Converging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3F95D-227C-4F99-B534-D5310377E3E2}">
      <dsp:nvSpPr>
        <dsp:cNvPr id="0" name=""/>
        <dsp:cNvSpPr/>
      </dsp:nvSpPr>
      <dsp:spPr>
        <a:xfrm>
          <a:off x="55" y="597627"/>
          <a:ext cx="4491079" cy="19492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FFFFFF"/>
              </a:solidFill>
              <a:latin typeface="Calibri Light" panose="020F0302020204030204" pitchFamily="34" charset="0"/>
              <a:ea typeface="+mn-ea"/>
              <a:cs typeface="Calibri Light" panose="020F0302020204030204" pitchFamily="34" charset="0"/>
            </a:rPr>
            <a:t>Dedicated campaign events</a:t>
          </a:r>
        </a:p>
        <a:p>
          <a:pPr marL="0" lvl="0" indent="0" algn="ctr" defTabSz="1244600">
            <a:lnSpc>
              <a:spcPct val="90000"/>
            </a:lnSpc>
            <a:spcBef>
              <a:spcPct val="0"/>
            </a:spcBef>
            <a:spcAft>
              <a:spcPct val="35000"/>
            </a:spcAft>
            <a:buNone/>
          </a:pPr>
          <a:r>
            <a:rPr lang="en-US" sz="1600" kern="1200">
              <a:solidFill>
                <a:srgbClr val="FFFFFF"/>
              </a:solidFill>
              <a:latin typeface="Calibri Light" panose="020F0302020204030204" pitchFamily="34" charset="0"/>
              <a:ea typeface="+mn-ea"/>
              <a:cs typeface="Calibri Light" panose="020F0302020204030204" pitchFamily="34" charset="0"/>
            </a:rPr>
            <a:t>Brazil LTES Workshop </a:t>
          </a:r>
          <a:r>
            <a:rPr lang="en-US" sz="1600" kern="1200">
              <a:latin typeface="Calibri Light" panose="020F0302020204030204" pitchFamily="34" charset="0"/>
              <a:cs typeface="Calibri Light" panose="020F0302020204030204" pitchFamily="34" charset="0"/>
            </a:rPr>
            <a:t>–</a:t>
          </a:r>
          <a:r>
            <a:rPr lang="en-US" sz="1600" kern="1200">
              <a:solidFill>
                <a:srgbClr val="FFFFFF"/>
              </a:solidFill>
              <a:latin typeface="Calibri Light" panose="020F0302020204030204" pitchFamily="34" charset="0"/>
              <a:ea typeface="+mn-ea"/>
              <a:cs typeface="Calibri Light" panose="020F0302020204030204" pitchFamily="34" charset="0"/>
            </a:rPr>
            <a:t> February 2019</a:t>
          </a:r>
        </a:p>
        <a:p>
          <a:pPr marL="0" lvl="0" indent="0" algn="ctr" defTabSz="1244600">
            <a:lnSpc>
              <a:spcPct val="90000"/>
            </a:lnSpc>
            <a:spcBef>
              <a:spcPct val="0"/>
            </a:spcBef>
            <a:spcAft>
              <a:spcPct val="35000"/>
            </a:spcAft>
            <a:buNone/>
          </a:pPr>
          <a:r>
            <a:rPr lang="en-US" sz="1600" kern="1200">
              <a:latin typeface="Calibri Light" panose="020F0302020204030204" pitchFamily="34" charset="0"/>
              <a:cs typeface="Calibri Light" panose="020F0302020204030204" pitchFamily="34" charset="0"/>
            </a:rPr>
            <a:t>Campaign Partner Forum – April 2019</a:t>
          </a:r>
        </a:p>
        <a:p>
          <a:pPr marL="0" lvl="0" indent="0" algn="ctr" defTabSz="1244600">
            <a:lnSpc>
              <a:spcPct val="90000"/>
            </a:lnSpc>
            <a:spcBef>
              <a:spcPct val="0"/>
            </a:spcBef>
            <a:spcAft>
              <a:spcPct val="35000"/>
            </a:spcAft>
            <a:buNone/>
          </a:pPr>
          <a:r>
            <a:rPr lang="en-US" sz="1600" kern="1200">
              <a:latin typeface="Calibri Light" panose="020F0302020204030204" pitchFamily="34" charset="0"/>
              <a:cs typeface="Calibri Light" panose="020F0302020204030204" pitchFamily="34" charset="0"/>
            </a:rPr>
            <a:t>CEM Ministerial Meeting – May 2019 </a:t>
          </a:r>
          <a:endParaRPr lang="en-US" sz="1600" kern="1200" dirty="0">
            <a:latin typeface="Calibri Light" panose="020F0302020204030204" pitchFamily="34" charset="0"/>
            <a:cs typeface="Calibri Light" panose="020F0302020204030204" pitchFamily="34" charset="0"/>
          </a:endParaRPr>
        </a:p>
      </dsp:txBody>
      <dsp:txXfrm>
        <a:off x="55" y="597627"/>
        <a:ext cx="4491079" cy="1949267"/>
      </dsp:txXfrm>
    </dsp:sp>
    <dsp:sp modelId="{B668CBA4-F065-4FAE-A713-25F43A4D8088}">
      <dsp:nvSpPr>
        <dsp:cNvPr id="0" name=""/>
        <dsp:cNvSpPr/>
      </dsp:nvSpPr>
      <dsp:spPr>
        <a:xfrm>
          <a:off x="4816012" y="597627"/>
          <a:ext cx="3248778" cy="1949267"/>
        </a:xfrm>
        <a:prstGeom prst="rect">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Light" panose="020F0302020204030204" pitchFamily="34" charset="0"/>
              <a:cs typeface="Calibri Light" panose="020F0302020204030204" pitchFamily="34" charset="0"/>
            </a:rPr>
            <a:t>Webinar series</a:t>
          </a:r>
        </a:p>
        <a:p>
          <a:pPr marL="0" lvl="0" indent="0" algn="ctr" defTabSz="1244600">
            <a:lnSpc>
              <a:spcPct val="90000"/>
            </a:lnSpc>
            <a:spcBef>
              <a:spcPct val="0"/>
            </a:spcBef>
            <a:spcAft>
              <a:spcPct val="35000"/>
            </a:spcAft>
            <a:buNone/>
          </a:pPr>
          <a:r>
            <a:rPr lang="en-US" sz="1600" kern="1200" dirty="0">
              <a:latin typeface="Calibri Light" panose="020F0302020204030204" pitchFamily="34" charset="0"/>
              <a:cs typeface="Calibri Light" panose="020F0302020204030204" pitchFamily="34" charset="0"/>
            </a:rPr>
            <a:t>Bi-weekly webinar series since November 2018</a:t>
          </a:r>
        </a:p>
        <a:p>
          <a:pPr marL="0" lvl="0" indent="0" algn="ctr" defTabSz="1244600">
            <a:lnSpc>
              <a:spcPct val="90000"/>
            </a:lnSpc>
            <a:spcBef>
              <a:spcPct val="0"/>
            </a:spcBef>
            <a:spcAft>
              <a:spcPct val="35000"/>
            </a:spcAft>
            <a:buNone/>
          </a:pPr>
          <a:r>
            <a:rPr lang="en-US" sz="1600" kern="1200" dirty="0">
              <a:latin typeface="Calibri Light" panose="020F0302020204030204" pitchFamily="34" charset="0"/>
              <a:cs typeface="Calibri Light" panose="020F0302020204030204" pitchFamily="34" charset="0"/>
            </a:rPr>
            <a:t>500+ Registrants</a:t>
          </a:r>
        </a:p>
      </dsp:txBody>
      <dsp:txXfrm>
        <a:off x="4816012" y="597627"/>
        <a:ext cx="3248778" cy="1949267"/>
      </dsp:txXfrm>
    </dsp:sp>
    <dsp:sp modelId="{B62068D7-F48D-4A78-ADFA-B2F1979D59A5}">
      <dsp:nvSpPr>
        <dsp:cNvPr id="0" name=""/>
        <dsp:cNvSpPr/>
      </dsp:nvSpPr>
      <dsp:spPr>
        <a:xfrm>
          <a:off x="289213" y="2871772"/>
          <a:ext cx="3554716" cy="1949267"/>
        </a:xfrm>
        <a:prstGeom prst="rect">
          <a:avLst/>
        </a:prstGeom>
        <a:solidFill>
          <a:schemeClr val="accent1">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FFFFFF"/>
              </a:solidFill>
              <a:latin typeface="Calibri Light" panose="020F0302020204030204" pitchFamily="34" charset="0"/>
              <a:ea typeface="+mn-ea"/>
              <a:cs typeface="Calibri Light" panose="020F0302020204030204" pitchFamily="34" charset="0"/>
            </a:rPr>
            <a:t>Campaign related events</a:t>
          </a:r>
        </a:p>
        <a:p>
          <a:pPr marL="0" lvl="0" indent="0" algn="ctr" defTabSz="1244600">
            <a:lnSpc>
              <a:spcPct val="90000"/>
            </a:lnSpc>
            <a:spcBef>
              <a:spcPct val="0"/>
            </a:spcBef>
            <a:spcAft>
              <a:spcPct val="35000"/>
            </a:spcAft>
            <a:buNone/>
          </a:pPr>
          <a:r>
            <a:rPr lang="en-US" sz="1600">
              <a:latin typeface="Calibri Light" panose="020F0302020204030204" pitchFamily="34" charset="0"/>
              <a:cs typeface="Calibri Light" panose="020F0302020204030204" pitchFamily="34" charset="0"/>
            </a:rPr>
            <a:t>8 workshops/events in energy conferences in 2018</a:t>
          </a:r>
          <a:endParaRPr lang="en-GB" sz="1800" kern="1200" dirty="0">
            <a:latin typeface="Calibri Light" panose="020F0302020204030204" pitchFamily="34" charset="0"/>
            <a:cs typeface="Calibri Light" panose="020F0302020204030204" pitchFamily="34" charset="0"/>
          </a:endParaRPr>
        </a:p>
      </dsp:txBody>
      <dsp:txXfrm>
        <a:off x="289213" y="2871772"/>
        <a:ext cx="3554716" cy="1949267"/>
      </dsp:txXfrm>
    </dsp:sp>
    <dsp:sp modelId="{15B1BEE6-5EB9-4524-9359-5CB1C69167A4}">
      <dsp:nvSpPr>
        <dsp:cNvPr id="0" name=""/>
        <dsp:cNvSpPr/>
      </dsp:nvSpPr>
      <dsp:spPr>
        <a:xfrm>
          <a:off x="4168807" y="2871772"/>
          <a:ext cx="3606826" cy="1949267"/>
        </a:xfrm>
        <a:prstGeom prst="rect">
          <a:avLst/>
        </a:prstGeom>
        <a:solidFill>
          <a:srgbClr val="1F4E79"/>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Calibri Light" panose="020F0302020204030204" pitchFamily="34" charset="0"/>
              <a:cs typeface="Calibri Light" panose="020F0302020204030204" pitchFamily="34" charset="0"/>
            </a:rPr>
            <a:t>Best Practice Report</a:t>
          </a:r>
        </a:p>
        <a:p>
          <a:pPr marL="0" lvl="0" indent="0" algn="ctr" defTabSz="1244600">
            <a:lnSpc>
              <a:spcPct val="90000"/>
            </a:lnSpc>
            <a:spcBef>
              <a:spcPct val="0"/>
            </a:spcBef>
            <a:spcAft>
              <a:spcPct val="35000"/>
            </a:spcAft>
            <a:buNone/>
          </a:pPr>
          <a:r>
            <a:rPr lang="en-US" sz="1600" kern="1200">
              <a:solidFill>
                <a:srgbClr val="FFFFFF"/>
              </a:solidFill>
              <a:latin typeface="Calibri Light" panose="020F0302020204030204" pitchFamily="34" charset="0"/>
              <a:ea typeface="+mn-ea"/>
              <a:cs typeface="Calibri Light" panose="020F0302020204030204" pitchFamily="34" charset="0"/>
            </a:rPr>
            <a:t>Synthesizing over 100 topics discussed in the events</a:t>
          </a:r>
        </a:p>
        <a:p>
          <a:pPr marL="0" lvl="0" indent="0" algn="ctr" defTabSz="1244600">
            <a:lnSpc>
              <a:spcPct val="90000"/>
            </a:lnSpc>
            <a:spcBef>
              <a:spcPct val="0"/>
            </a:spcBef>
            <a:spcAft>
              <a:spcPct val="35000"/>
            </a:spcAft>
            <a:buNone/>
          </a:pPr>
          <a:r>
            <a:rPr lang="en-US" sz="1600" kern="1200">
              <a:solidFill>
                <a:srgbClr val="FFFFFF"/>
              </a:solidFill>
              <a:latin typeface="Calibri Light" panose="020F0302020204030204" pitchFamily="34" charset="0"/>
              <a:ea typeface="+mn-ea"/>
              <a:cs typeface="Calibri Light" panose="020F0302020204030204" pitchFamily="34" charset="0"/>
            </a:rPr>
            <a:t>(2019-2020)</a:t>
          </a:r>
          <a:endParaRPr lang="en-US" sz="1600" kern="1200" dirty="0">
            <a:solidFill>
              <a:srgbClr val="FFFFFF"/>
            </a:solidFill>
            <a:latin typeface="Calibri Light" panose="020F0302020204030204" pitchFamily="34" charset="0"/>
            <a:ea typeface="+mn-ea"/>
            <a:cs typeface="Calibri Light" panose="020F0302020204030204" pitchFamily="34" charset="0"/>
          </a:endParaRPr>
        </a:p>
      </dsp:txBody>
      <dsp:txXfrm>
        <a:off x="4168807" y="2871772"/>
        <a:ext cx="3606826" cy="1949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F0966-139C-47D1-8AFF-75755C6DB3D7}">
      <dsp:nvSpPr>
        <dsp:cNvPr id="0" name=""/>
        <dsp:cNvSpPr/>
      </dsp:nvSpPr>
      <dsp:spPr>
        <a:xfrm>
          <a:off x="8089309" y="2483904"/>
          <a:ext cx="239023" cy="23901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44F4AC-A24A-4B87-9592-B4B48E9414FB}">
      <dsp:nvSpPr>
        <dsp:cNvPr id="0" name=""/>
        <dsp:cNvSpPr/>
      </dsp:nvSpPr>
      <dsp:spPr>
        <a:xfrm>
          <a:off x="7651239" y="2483904"/>
          <a:ext cx="239023" cy="239019"/>
        </a:xfrm>
        <a:prstGeom prst="ellipse">
          <a:avLst/>
        </a:prstGeom>
        <a:solidFill>
          <a:schemeClr val="accent5">
            <a:hueOff val="98698"/>
            <a:satOff val="339"/>
            <a:lumOff val="-1628"/>
            <a:alphaOff val="0"/>
          </a:schemeClr>
        </a:solidFill>
        <a:ln w="12700" cap="flat" cmpd="sng" algn="ctr">
          <a:solidFill>
            <a:schemeClr val="accent5">
              <a:hueOff val="98698"/>
              <a:satOff val="339"/>
              <a:lumOff val="-1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3C0354-9142-4F9A-9BAA-B172160EBE45}">
      <dsp:nvSpPr>
        <dsp:cNvPr id="0" name=""/>
        <dsp:cNvSpPr/>
      </dsp:nvSpPr>
      <dsp:spPr>
        <a:xfrm>
          <a:off x="7213169" y="2483904"/>
          <a:ext cx="239023" cy="239019"/>
        </a:xfrm>
        <a:prstGeom prst="ellipse">
          <a:avLst/>
        </a:prstGeom>
        <a:solidFill>
          <a:schemeClr val="accent5">
            <a:hueOff val="197396"/>
            <a:satOff val="679"/>
            <a:lumOff val="-3256"/>
            <a:alphaOff val="0"/>
          </a:schemeClr>
        </a:solidFill>
        <a:ln w="12700" cap="flat" cmpd="sng" algn="ctr">
          <a:solidFill>
            <a:schemeClr val="accent5">
              <a:hueOff val="197396"/>
              <a:satOff val="679"/>
              <a:lumOff val="-32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6EAC5D-80FD-410D-9167-EFBDDB3CCC75}">
      <dsp:nvSpPr>
        <dsp:cNvPr id="0" name=""/>
        <dsp:cNvSpPr/>
      </dsp:nvSpPr>
      <dsp:spPr>
        <a:xfrm>
          <a:off x="6775931" y="2483904"/>
          <a:ext cx="239023" cy="239019"/>
        </a:xfrm>
        <a:prstGeom prst="ellipse">
          <a:avLst/>
        </a:prstGeom>
        <a:solidFill>
          <a:schemeClr val="accent5">
            <a:hueOff val="296093"/>
            <a:satOff val="1018"/>
            <a:lumOff val="-4884"/>
            <a:alphaOff val="0"/>
          </a:schemeClr>
        </a:solidFill>
        <a:ln w="12700" cap="flat" cmpd="sng" algn="ctr">
          <a:solidFill>
            <a:schemeClr val="accent5">
              <a:hueOff val="296093"/>
              <a:satOff val="1018"/>
              <a:lumOff val="-48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3AD26A-3A35-4EA2-9446-3CA769A1E191}">
      <dsp:nvSpPr>
        <dsp:cNvPr id="0" name=""/>
        <dsp:cNvSpPr/>
      </dsp:nvSpPr>
      <dsp:spPr>
        <a:xfrm>
          <a:off x="6337861" y="2483904"/>
          <a:ext cx="239023" cy="239019"/>
        </a:xfrm>
        <a:prstGeom prst="ellipse">
          <a:avLst/>
        </a:prstGeom>
        <a:solidFill>
          <a:schemeClr val="accent5">
            <a:hueOff val="394791"/>
            <a:satOff val="1357"/>
            <a:lumOff val="-6512"/>
            <a:alphaOff val="0"/>
          </a:schemeClr>
        </a:solidFill>
        <a:ln w="12700" cap="flat" cmpd="sng" algn="ctr">
          <a:solidFill>
            <a:schemeClr val="accent5">
              <a:hueOff val="394791"/>
              <a:satOff val="1357"/>
              <a:lumOff val="-65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A362A6-3325-42EC-8F28-C4C705CFCEC0}">
      <dsp:nvSpPr>
        <dsp:cNvPr id="0" name=""/>
        <dsp:cNvSpPr/>
      </dsp:nvSpPr>
      <dsp:spPr>
        <a:xfrm>
          <a:off x="5660767" y="2364394"/>
          <a:ext cx="478046" cy="478431"/>
        </a:xfrm>
        <a:prstGeom prst="ellipse">
          <a:avLst/>
        </a:prstGeom>
        <a:solidFill>
          <a:schemeClr val="accent5">
            <a:hueOff val="493489"/>
            <a:satOff val="1696"/>
            <a:lumOff val="-8140"/>
            <a:alphaOff val="0"/>
          </a:schemeClr>
        </a:solidFill>
        <a:ln w="12700" cap="flat" cmpd="sng" algn="ctr">
          <a:solidFill>
            <a:schemeClr val="accent5">
              <a:hueOff val="493489"/>
              <a:satOff val="1696"/>
              <a:lumOff val="-81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43C283-DA2D-43FF-8F79-9E0A2E307A04}">
      <dsp:nvSpPr>
        <dsp:cNvPr id="0" name=""/>
        <dsp:cNvSpPr/>
      </dsp:nvSpPr>
      <dsp:spPr>
        <a:xfrm>
          <a:off x="7699543" y="1990140"/>
          <a:ext cx="239023" cy="239019"/>
        </a:xfrm>
        <a:prstGeom prst="ellipse">
          <a:avLst/>
        </a:prstGeom>
        <a:solidFill>
          <a:schemeClr val="accent5">
            <a:hueOff val="592187"/>
            <a:satOff val="2036"/>
            <a:lumOff val="-9768"/>
            <a:alphaOff val="0"/>
          </a:schemeClr>
        </a:solidFill>
        <a:ln w="12700" cap="flat" cmpd="sng" algn="ctr">
          <a:solidFill>
            <a:schemeClr val="accent5">
              <a:hueOff val="592187"/>
              <a:satOff val="2036"/>
              <a:lumOff val="-97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CA5864-B647-42D7-B6D3-13D444BF45E1}">
      <dsp:nvSpPr>
        <dsp:cNvPr id="0" name=""/>
        <dsp:cNvSpPr/>
      </dsp:nvSpPr>
      <dsp:spPr>
        <a:xfrm>
          <a:off x="7699543" y="2981206"/>
          <a:ext cx="239023" cy="239019"/>
        </a:xfrm>
        <a:prstGeom prst="ellipse">
          <a:avLst/>
        </a:prstGeom>
        <a:solidFill>
          <a:schemeClr val="accent5">
            <a:hueOff val="690884"/>
            <a:satOff val="2375"/>
            <a:lumOff val="-11396"/>
            <a:alphaOff val="0"/>
          </a:schemeClr>
        </a:solidFill>
        <a:ln w="12700" cap="flat" cmpd="sng" algn="ctr">
          <a:solidFill>
            <a:schemeClr val="accent5">
              <a:hueOff val="690884"/>
              <a:satOff val="2375"/>
              <a:lumOff val="-113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6053DE-2B5F-49EB-B865-34970794AAA4}">
      <dsp:nvSpPr>
        <dsp:cNvPr id="0" name=""/>
        <dsp:cNvSpPr/>
      </dsp:nvSpPr>
      <dsp:spPr>
        <a:xfrm>
          <a:off x="7912749" y="2204786"/>
          <a:ext cx="239023" cy="239019"/>
        </a:xfrm>
        <a:prstGeom prst="ellipse">
          <a:avLst/>
        </a:prstGeom>
        <a:solidFill>
          <a:schemeClr val="accent5">
            <a:hueOff val="789582"/>
            <a:satOff val="2714"/>
            <a:lumOff val="-13024"/>
            <a:alphaOff val="0"/>
          </a:schemeClr>
        </a:solidFill>
        <a:ln w="12700" cap="flat" cmpd="sng" algn="ctr">
          <a:solidFill>
            <a:schemeClr val="accent5">
              <a:hueOff val="789582"/>
              <a:satOff val="2714"/>
              <a:lumOff val="-130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2A0A05-C8CC-44FE-83F7-842021F46620}">
      <dsp:nvSpPr>
        <dsp:cNvPr id="0" name=""/>
        <dsp:cNvSpPr/>
      </dsp:nvSpPr>
      <dsp:spPr>
        <a:xfrm>
          <a:off x="7926907" y="2767739"/>
          <a:ext cx="239023" cy="239019"/>
        </a:xfrm>
        <a:prstGeom prst="ellipse">
          <a:avLst/>
        </a:prstGeom>
        <a:solidFill>
          <a:schemeClr val="accent5">
            <a:hueOff val="888280"/>
            <a:satOff val="3053"/>
            <a:lumOff val="-14653"/>
            <a:alphaOff val="0"/>
          </a:schemeClr>
        </a:solidFill>
        <a:ln w="12700" cap="flat" cmpd="sng" algn="ctr">
          <a:solidFill>
            <a:schemeClr val="accent5">
              <a:hueOff val="888280"/>
              <a:satOff val="3053"/>
              <a:lumOff val="-146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310094-9C00-4EE9-A66E-4F99EED4D6CD}">
      <dsp:nvSpPr>
        <dsp:cNvPr id="0" name=""/>
        <dsp:cNvSpPr/>
      </dsp:nvSpPr>
      <dsp:spPr>
        <a:xfrm>
          <a:off x="3042340" y="1393378"/>
          <a:ext cx="2420213" cy="2420464"/>
        </a:xfrm>
        <a:prstGeom prst="ellipse">
          <a:avLst/>
        </a:prstGeom>
        <a:solidFill>
          <a:schemeClr val="accent5">
            <a:hueOff val="986978"/>
            <a:satOff val="3393"/>
            <a:lumOff val="-16281"/>
            <a:alphaOff val="0"/>
          </a:schemeClr>
        </a:solidFill>
        <a:ln w="12700" cap="flat" cmpd="sng" algn="ctr">
          <a:solidFill>
            <a:schemeClr val="accent5">
              <a:hueOff val="986978"/>
              <a:satOff val="3393"/>
              <a:lumOff val="-162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Light" panose="020F0302020204030204" pitchFamily="34" charset="0"/>
              <a:cs typeface="Calibri Light" panose="020F0302020204030204" pitchFamily="34" charset="0"/>
            </a:rPr>
            <a:t>Mapped approx. 100 issues so far… </a:t>
          </a:r>
          <a:endParaRPr lang="en-GB" sz="2900" kern="1200" dirty="0">
            <a:latin typeface="Calibri Light" panose="020F0302020204030204" pitchFamily="34" charset="0"/>
            <a:cs typeface="Calibri Light" panose="020F0302020204030204" pitchFamily="34" charset="0"/>
          </a:endParaRPr>
        </a:p>
      </dsp:txBody>
      <dsp:txXfrm>
        <a:off x="3396772" y="1747847"/>
        <a:ext cx="1711349" cy="1711526"/>
      </dsp:txXfrm>
    </dsp:sp>
    <dsp:sp modelId="{BF5B8985-75DE-4576-990A-D0AA8AAC2A70}">
      <dsp:nvSpPr>
        <dsp:cNvPr id="0" name=""/>
        <dsp:cNvSpPr/>
      </dsp:nvSpPr>
      <dsp:spPr>
        <a:xfrm>
          <a:off x="2861615" y="1186595"/>
          <a:ext cx="478046" cy="478431"/>
        </a:xfrm>
        <a:prstGeom prst="ellipse">
          <a:avLst/>
        </a:prstGeom>
        <a:solidFill>
          <a:schemeClr val="accent5">
            <a:hueOff val="1085675"/>
            <a:satOff val="3732"/>
            <a:lumOff val="-17909"/>
            <a:alphaOff val="0"/>
          </a:schemeClr>
        </a:solidFill>
        <a:ln w="12700" cap="flat" cmpd="sng" algn="ctr">
          <a:solidFill>
            <a:schemeClr val="accent5">
              <a:hueOff val="1085675"/>
              <a:satOff val="3732"/>
              <a:lumOff val="-179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77C50B-60B2-463F-8246-12F420FBEC61}">
      <dsp:nvSpPr>
        <dsp:cNvPr id="0" name=""/>
        <dsp:cNvSpPr/>
      </dsp:nvSpPr>
      <dsp:spPr>
        <a:xfrm>
          <a:off x="2555132" y="934209"/>
          <a:ext cx="239023" cy="239019"/>
        </a:xfrm>
        <a:prstGeom prst="ellipse">
          <a:avLst/>
        </a:prstGeom>
        <a:solidFill>
          <a:schemeClr val="accent5">
            <a:hueOff val="1184373"/>
            <a:satOff val="4071"/>
            <a:lumOff val="-19537"/>
            <a:alphaOff val="0"/>
          </a:schemeClr>
        </a:solidFill>
        <a:ln w="12700" cap="flat" cmpd="sng" algn="ctr">
          <a:solidFill>
            <a:schemeClr val="accent5">
              <a:hueOff val="1184373"/>
              <a:satOff val="4071"/>
              <a:lumOff val="-195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C14BEF-7C86-4CF2-AE54-018C0B665A90}">
      <dsp:nvSpPr>
        <dsp:cNvPr id="0" name=""/>
        <dsp:cNvSpPr/>
      </dsp:nvSpPr>
      <dsp:spPr>
        <a:xfrm>
          <a:off x="2044605" y="934209"/>
          <a:ext cx="239023" cy="239019"/>
        </a:xfrm>
        <a:prstGeom prst="ellipse">
          <a:avLst/>
        </a:prstGeom>
        <a:solidFill>
          <a:schemeClr val="accent5">
            <a:hueOff val="1283071"/>
            <a:satOff val="4411"/>
            <a:lumOff val="-21165"/>
            <a:alphaOff val="0"/>
          </a:schemeClr>
        </a:solidFill>
        <a:ln w="12700" cap="flat" cmpd="sng" algn="ctr">
          <a:solidFill>
            <a:schemeClr val="accent5">
              <a:hueOff val="1283071"/>
              <a:satOff val="4411"/>
              <a:lumOff val="-211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0EAE6E-874C-4738-BB92-F8908E343FAD}">
      <dsp:nvSpPr>
        <dsp:cNvPr id="0" name=""/>
        <dsp:cNvSpPr/>
      </dsp:nvSpPr>
      <dsp:spPr>
        <a:xfrm>
          <a:off x="1534078" y="934209"/>
          <a:ext cx="239023" cy="239019"/>
        </a:xfrm>
        <a:prstGeom prst="ellipse">
          <a:avLst/>
        </a:prstGeom>
        <a:solidFill>
          <a:schemeClr val="accent5">
            <a:hueOff val="1381769"/>
            <a:satOff val="4750"/>
            <a:lumOff val="-22793"/>
            <a:alphaOff val="0"/>
          </a:schemeClr>
        </a:solidFill>
        <a:ln w="12700" cap="flat" cmpd="sng" algn="ctr">
          <a:solidFill>
            <a:schemeClr val="accent5">
              <a:hueOff val="1381769"/>
              <a:satOff val="4750"/>
              <a:lumOff val="-227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9C4172-7FAA-40D4-81A5-DF3C2B59AFB4}">
      <dsp:nvSpPr>
        <dsp:cNvPr id="0" name=""/>
        <dsp:cNvSpPr/>
      </dsp:nvSpPr>
      <dsp:spPr>
        <a:xfrm>
          <a:off x="1023552" y="934209"/>
          <a:ext cx="239023" cy="239019"/>
        </a:xfrm>
        <a:prstGeom prst="ellipse">
          <a:avLst/>
        </a:prstGeom>
        <a:solidFill>
          <a:schemeClr val="accent5">
            <a:hueOff val="1480466"/>
            <a:satOff val="5089"/>
            <a:lumOff val="-24421"/>
            <a:alphaOff val="0"/>
          </a:schemeClr>
        </a:solidFill>
        <a:ln w="12700" cap="flat" cmpd="sng" algn="ctr">
          <a:solidFill>
            <a:schemeClr val="accent5">
              <a:hueOff val="1480466"/>
              <a:satOff val="5089"/>
              <a:lumOff val="-2442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C4D8F6-BC5B-437A-B47C-0270042475AE}">
      <dsp:nvSpPr>
        <dsp:cNvPr id="0" name=""/>
        <dsp:cNvSpPr/>
      </dsp:nvSpPr>
      <dsp:spPr>
        <a:xfrm>
          <a:off x="512192" y="934209"/>
          <a:ext cx="239023" cy="239019"/>
        </a:xfrm>
        <a:prstGeom prst="ellipse">
          <a:avLst/>
        </a:prstGeom>
        <a:solidFill>
          <a:schemeClr val="accent5">
            <a:hueOff val="1579164"/>
            <a:satOff val="5428"/>
            <a:lumOff val="-26049"/>
            <a:alphaOff val="0"/>
          </a:schemeClr>
        </a:solidFill>
        <a:ln w="12700" cap="flat" cmpd="sng" algn="ctr">
          <a:solidFill>
            <a:schemeClr val="accent5">
              <a:hueOff val="1579164"/>
              <a:satOff val="5428"/>
              <a:lumOff val="-260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DF4E63-5BA6-4CF5-8F6A-C34978EEA3B7}">
      <dsp:nvSpPr>
        <dsp:cNvPr id="0" name=""/>
        <dsp:cNvSpPr/>
      </dsp:nvSpPr>
      <dsp:spPr>
        <a:xfrm>
          <a:off x="1665" y="934209"/>
          <a:ext cx="239023" cy="239019"/>
        </a:xfrm>
        <a:prstGeom prst="ellipse">
          <a:avLst/>
        </a:prstGeom>
        <a:solidFill>
          <a:schemeClr val="accent5">
            <a:hueOff val="1677862"/>
            <a:satOff val="5768"/>
            <a:lumOff val="-27677"/>
            <a:alphaOff val="0"/>
          </a:schemeClr>
        </a:solidFill>
        <a:ln w="12700" cap="flat" cmpd="sng" algn="ctr">
          <a:solidFill>
            <a:schemeClr val="accent5">
              <a:hueOff val="1677862"/>
              <a:satOff val="5768"/>
              <a:lumOff val="-276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48E811-0184-4A1C-9F26-3C28871C3226}">
      <dsp:nvSpPr>
        <dsp:cNvPr id="0" name=""/>
        <dsp:cNvSpPr/>
      </dsp:nvSpPr>
      <dsp:spPr>
        <a:xfrm>
          <a:off x="0" y="317397"/>
          <a:ext cx="2801651" cy="61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289050">
            <a:lnSpc>
              <a:spcPct val="90000"/>
            </a:lnSpc>
            <a:spcBef>
              <a:spcPct val="0"/>
            </a:spcBef>
            <a:spcAft>
              <a:spcPct val="35000"/>
            </a:spcAft>
            <a:buNone/>
          </a:pPr>
          <a:r>
            <a:rPr lang="en-US" sz="2900" kern="1200" dirty="0">
              <a:latin typeface="Calibri Light" panose="020F0302020204030204" pitchFamily="34" charset="0"/>
              <a:cs typeface="Calibri Light" panose="020F0302020204030204" pitchFamily="34" charset="0"/>
            </a:rPr>
            <a:t>Use</a:t>
          </a:r>
          <a:endParaRPr lang="en-GB" sz="2900" kern="1200" dirty="0">
            <a:latin typeface="Calibri Light" panose="020F0302020204030204" pitchFamily="34" charset="0"/>
            <a:cs typeface="Calibri Light" panose="020F0302020204030204" pitchFamily="34" charset="0"/>
          </a:endParaRPr>
        </a:p>
      </dsp:txBody>
      <dsp:txXfrm>
        <a:off x="0" y="317397"/>
        <a:ext cx="2801651" cy="614846"/>
      </dsp:txXfrm>
    </dsp:sp>
    <dsp:sp modelId="{B8B450B4-EC15-4006-96B9-4396C55995C7}">
      <dsp:nvSpPr>
        <dsp:cNvPr id="0" name=""/>
        <dsp:cNvSpPr/>
      </dsp:nvSpPr>
      <dsp:spPr>
        <a:xfrm>
          <a:off x="2365246" y="2364394"/>
          <a:ext cx="478046" cy="478431"/>
        </a:xfrm>
        <a:prstGeom prst="ellipse">
          <a:avLst/>
        </a:prstGeom>
        <a:solidFill>
          <a:schemeClr val="accent5">
            <a:hueOff val="1973955"/>
            <a:satOff val="6785"/>
            <a:lumOff val="-32561"/>
            <a:alphaOff val="0"/>
          </a:schemeClr>
        </a:solidFill>
        <a:ln w="12700" cap="flat" cmpd="sng" algn="ctr">
          <a:solidFill>
            <a:schemeClr val="accent5">
              <a:hueOff val="1973955"/>
              <a:satOff val="6785"/>
              <a:lumOff val="-325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404130-049F-4676-93F3-E72801A3EFE9}">
      <dsp:nvSpPr>
        <dsp:cNvPr id="0" name=""/>
        <dsp:cNvSpPr/>
      </dsp:nvSpPr>
      <dsp:spPr>
        <a:xfrm>
          <a:off x="1892197" y="2483904"/>
          <a:ext cx="239023" cy="239019"/>
        </a:xfrm>
        <a:prstGeom prst="ellipse">
          <a:avLst/>
        </a:prstGeom>
        <a:solidFill>
          <a:schemeClr val="accent5">
            <a:hueOff val="2072653"/>
            <a:satOff val="7125"/>
            <a:lumOff val="-34189"/>
            <a:alphaOff val="0"/>
          </a:schemeClr>
        </a:solidFill>
        <a:ln w="12700" cap="flat" cmpd="sng" algn="ctr">
          <a:solidFill>
            <a:schemeClr val="accent5">
              <a:hueOff val="2072653"/>
              <a:satOff val="7125"/>
              <a:lumOff val="-341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561CB9-903C-4EF5-A275-33F4CBC64D11}">
      <dsp:nvSpPr>
        <dsp:cNvPr id="0" name=""/>
        <dsp:cNvSpPr/>
      </dsp:nvSpPr>
      <dsp:spPr>
        <a:xfrm>
          <a:off x="1419980" y="2483904"/>
          <a:ext cx="239023" cy="239019"/>
        </a:xfrm>
        <a:prstGeom prst="ellipse">
          <a:avLst/>
        </a:prstGeom>
        <a:solidFill>
          <a:schemeClr val="accent5">
            <a:hueOff val="2171351"/>
            <a:satOff val="7464"/>
            <a:lumOff val="-35817"/>
            <a:alphaOff val="0"/>
          </a:schemeClr>
        </a:solidFill>
        <a:ln w="12700" cap="flat" cmpd="sng" algn="ctr">
          <a:solidFill>
            <a:schemeClr val="accent5">
              <a:hueOff val="2171351"/>
              <a:satOff val="7464"/>
              <a:lumOff val="-358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F9B48B-CBEA-48FD-98F2-2C6889335F33}">
      <dsp:nvSpPr>
        <dsp:cNvPr id="0" name=""/>
        <dsp:cNvSpPr/>
      </dsp:nvSpPr>
      <dsp:spPr>
        <a:xfrm>
          <a:off x="946931" y="2483904"/>
          <a:ext cx="239023" cy="239019"/>
        </a:xfrm>
        <a:prstGeom prst="ellipse">
          <a:avLst/>
        </a:prstGeom>
        <a:solidFill>
          <a:schemeClr val="accent5">
            <a:hueOff val="2270048"/>
            <a:satOff val="7803"/>
            <a:lumOff val="-37445"/>
            <a:alphaOff val="0"/>
          </a:schemeClr>
        </a:solidFill>
        <a:ln w="12700" cap="flat" cmpd="sng" algn="ctr">
          <a:solidFill>
            <a:schemeClr val="accent5">
              <a:hueOff val="2270048"/>
              <a:satOff val="7803"/>
              <a:lumOff val="-374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7F3867-CE6D-4372-94D0-4AAABCAB240A}">
      <dsp:nvSpPr>
        <dsp:cNvPr id="0" name=""/>
        <dsp:cNvSpPr/>
      </dsp:nvSpPr>
      <dsp:spPr>
        <a:xfrm>
          <a:off x="474714" y="2483904"/>
          <a:ext cx="239023" cy="239019"/>
        </a:xfrm>
        <a:prstGeom prst="ellipse">
          <a:avLst/>
        </a:prstGeom>
        <a:solidFill>
          <a:schemeClr val="accent5">
            <a:hueOff val="2368746"/>
            <a:satOff val="8143"/>
            <a:lumOff val="-39073"/>
            <a:alphaOff val="0"/>
          </a:schemeClr>
        </a:solidFill>
        <a:ln w="12700" cap="flat" cmpd="sng" algn="ctr">
          <a:solidFill>
            <a:schemeClr val="accent5">
              <a:hueOff val="2368746"/>
              <a:satOff val="8143"/>
              <a:lumOff val="-390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7AFF5E-D1B1-4172-B165-6736597A4FAC}">
      <dsp:nvSpPr>
        <dsp:cNvPr id="0" name=""/>
        <dsp:cNvSpPr/>
      </dsp:nvSpPr>
      <dsp:spPr>
        <a:xfrm>
          <a:off x="1665" y="2483904"/>
          <a:ext cx="239023" cy="239019"/>
        </a:xfrm>
        <a:prstGeom prst="ellipse">
          <a:avLst/>
        </a:prstGeom>
        <a:solidFill>
          <a:schemeClr val="accent5">
            <a:hueOff val="2467444"/>
            <a:satOff val="8482"/>
            <a:lumOff val="-40702"/>
            <a:alphaOff val="0"/>
          </a:schemeClr>
        </a:solidFill>
        <a:ln w="12700" cap="flat" cmpd="sng" algn="ctr">
          <a:solidFill>
            <a:schemeClr val="accent5">
              <a:hueOff val="2467444"/>
              <a:satOff val="8482"/>
              <a:lumOff val="-407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522B4B-59FC-4507-B911-FFAFF09CF8AA}">
      <dsp:nvSpPr>
        <dsp:cNvPr id="0" name=""/>
        <dsp:cNvSpPr/>
      </dsp:nvSpPr>
      <dsp:spPr>
        <a:xfrm>
          <a:off x="0" y="1872203"/>
          <a:ext cx="2118727" cy="61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289050">
            <a:lnSpc>
              <a:spcPct val="90000"/>
            </a:lnSpc>
            <a:spcBef>
              <a:spcPct val="0"/>
            </a:spcBef>
            <a:spcAft>
              <a:spcPct val="35000"/>
            </a:spcAft>
            <a:buNone/>
          </a:pPr>
          <a:r>
            <a:rPr lang="en-US" sz="2900" kern="1200" dirty="0">
              <a:latin typeface="Calibri Light" panose="020F0302020204030204" pitchFamily="34" charset="0"/>
              <a:cs typeface="Calibri Light" panose="020F0302020204030204" pitchFamily="34" charset="0"/>
            </a:rPr>
            <a:t>Development</a:t>
          </a:r>
          <a:endParaRPr lang="en-GB" sz="2900" kern="1200" dirty="0">
            <a:latin typeface="Calibri Light" panose="020F0302020204030204" pitchFamily="34" charset="0"/>
            <a:cs typeface="Calibri Light" panose="020F0302020204030204" pitchFamily="34" charset="0"/>
          </a:endParaRPr>
        </a:p>
      </dsp:txBody>
      <dsp:txXfrm>
        <a:off x="0" y="1872203"/>
        <a:ext cx="2118727" cy="614846"/>
      </dsp:txXfrm>
    </dsp:sp>
    <dsp:sp modelId="{005A5BCF-4F66-426F-BA6E-F8C3A5FAD419}">
      <dsp:nvSpPr>
        <dsp:cNvPr id="0" name=""/>
        <dsp:cNvSpPr/>
      </dsp:nvSpPr>
      <dsp:spPr>
        <a:xfrm>
          <a:off x="2861615" y="3522538"/>
          <a:ext cx="478046" cy="478431"/>
        </a:xfrm>
        <a:prstGeom prst="ellipse">
          <a:avLst/>
        </a:prstGeom>
        <a:solidFill>
          <a:schemeClr val="accent5">
            <a:hueOff val="2664839"/>
            <a:satOff val="9160"/>
            <a:lumOff val="-43958"/>
            <a:alphaOff val="0"/>
          </a:schemeClr>
        </a:solidFill>
        <a:ln w="12700" cap="flat" cmpd="sng" algn="ctr">
          <a:solidFill>
            <a:schemeClr val="accent5">
              <a:hueOff val="2664839"/>
              <a:satOff val="9160"/>
              <a:lumOff val="-439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F18D2-C076-4A3D-9DCF-B651755CE65D}">
      <dsp:nvSpPr>
        <dsp:cNvPr id="0" name=""/>
        <dsp:cNvSpPr/>
      </dsp:nvSpPr>
      <dsp:spPr>
        <a:xfrm>
          <a:off x="2555132" y="4009618"/>
          <a:ext cx="239023" cy="239019"/>
        </a:xfrm>
        <a:prstGeom prst="ellipse">
          <a:avLst/>
        </a:prstGeom>
        <a:solidFill>
          <a:schemeClr val="accent5">
            <a:hueOff val="2763537"/>
            <a:satOff val="9500"/>
            <a:lumOff val="-45586"/>
            <a:alphaOff val="0"/>
          </a:schemeClr>
        </a:solidFill>
        <a:ln w="12700" cap="flat" cmpd="sng" algn="ctr">
          <a:solidFill>
            <a:schemeClr val="accent5">
              <a:hueOff val="2763537"/>
              <a:satOff val="9500"/>
              <a:lumOff val="-455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009D1E-DAFD-4C6E-8241-9A1B0E15EF35}">
      <dsp:nvSpPr>
        <dsp:cNvPr id="0" name=""/>
        <dsp:cNvSpPr/>
      </dsp:nvSpPr>
      <dsp:spPr>
        <a:xfrm>
          <a:off x="2044605" y="4009618"/>
          <a:ext cx="239023" cy="239019"/>
        </a:xfrm>
        <a:prstGeom prst="ellipse">
          <a:avLst/>
        </a:prstGeom>
        <a:solidFill>
          <a:schemeClr val="accent5">
            <a:hueOff val="2862235"/>
            <a:satOff val="9839"/>
            <a:lumOff val="-47214"/>
            <a:alphaOff val="0"/>
          </a:schemeClr>
        </a:solidFill>
        <a:ln w="12700" cap="flat" cmpd="sng" algn="ctr">
          <a:solidFill>
            <a:schemeClr val="accent5">
              <a:hueOff val="2862235"/>
              <a:satOff val="9839"/>
              <a:lumOff val="-472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8C6C75-4B0F-4D77-A0C2-D741D7E08604}">
      <dsp:nvSpPr>
        <dsp:cNvPr id="0" name=""/>
        <dsp:cNvSpPr/>
      </dsp:nvSpPr>
      <dsp:spPr>
        <a:xfrm>
          <a:off x="1534078" y="4009618"/>
          <a:ext cx="239023" cy="239019"/>
        </a:xfrm>
        <a:prstGeom prst="ellipse">
          <a:avLst/>
        </a:prstGeom>
        <a:solidFill>
          <a:schemeClr val="accent5">
            <a:hueOff val="2960933"/>
            <a:satOff val="10178"/>
            <a:lumOff val="-48842"/>
            <a:alphaOff val="0"/>
          </a:schemeClr>
        </a:solidFill>
        <a:ln w="12700" cap="flat" cmpd="sng" algn="ctr">
          <a:solidFill>
            <a:schemeClr val="accent5">
              <a:hueOff val="2960933"/>
              <a:satOff val="10178"/>
              <a:lumOff val="-4884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C9D13-315B-4CA4-9B7F-191552427BC0}">
      <dsp:nvSpPr>
        <dsp:cNvPr id="0" name=""/>
        <dsp:cNvSpPr/>
      </dsp:nvSpPr>
      <dsp:spPr>
        <a:xfrm>
          <a:off x="1023552" y="4009618"/>
          <a:ext cx="239023" cy="239019"/>
        </a:xfrm>
        <a:prstGeom prst="ellipse">
          <a:avLst/>
        </a:prstGeom>
        <a:solidFill>
          <a:schemeClr val="accent5">
            <a:hueOff val="3059631"/>
            <a:satOff val="10517"/>
            <a:lumOff val="-50470"/>
            <a:alphaOff val="0"/>
          </a:schemeClr>
        </a:solidFill>
        <a:ln w="12700" cap="flat" cmpd="sng" algn="ctr">
          <a:solidFill>
            <a:schemeClr val="accent5">
              <a:hueOff val="3059631"/>
              <a:satOff val="10517"/>
              <a:lumOff val="-504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18C1C5-3B79-4EF8-9C92-6FC52ED53264}">
      <dsp:nvSpPr>
        <dsp:cNvPr id="0" name=""/>
        <dsp:cNvSpPr/>
      </dsp:nvSpPr>
      <dsp:spPr>
        <a:xfrm>
          <a:off x="512192" y="4009618"/>
          <a:ext cx="239023" cy="239019"/>
        </a:xfrm>
        <a:prstGeom prst="ellipse">
          <a:avLst/>
        </a:prstGeom>
        <a:solidFill>
          <a:schemeClr val="accent5">
            <a:hueOff val="3158328"/>
            <a:satOff val="10857"/>
            <a:lumOff val="-52098"/>
            <a:alphaOff val="0"/>
          </a:schemeClr>
        </a:solidFill>
        <a:ln w="12700" cap="flat" cmpd="sng" algn="ctr">
          <a:solidFill>
            <a:schemeClr val="accent5">
              <a:hueOff val="3158328"/>
              <a:satOff val="10857"/>
              <a:lumOff val="-52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0BAABB-F991-496B-BF06-4E679248D902}">
      <dsp:nvSpPr>
        <dsp:cNvPr id="0" name=""/>
        <dsp:cNvSpPr/>
      </dsp:nvSpPr>
      <dsp:spPr>
        <a:xfrm>
          <a:off x="1665" y="4009618"/>
          <a:ext cx="239023" cy="239019"/>
        </a:xfrm>
        <a:prstGeom prst="ellipse">
          <a:avLst/>
        </a:prstGeom>
        <a:solidFill>
          <a:schemeClr val="accent5">
            <a:hueOff val="3257026"/>
            <a:satOff val="11196"/>
            <a:lumOff val="-53726"/>
            <a:alphaOff val="0"/>
          </a:schemeClr>
        </a:solidFill>
        <a:ln w="12700" cap="flat" cmpd="sng" algn="ctr">
          <a:solidFill>
            <a:schemeClr val="accent5">
              <a:hueOff val="3257026"/>
              <a:satOff val="11196"/>
              <a:lumOff val="-537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B5E76C-9C25-49CD-9397-EE0E29BDEF06}">
      <dsp:nvSpPr>
        <dsp:cNvPr id="0" name=""/>
        <dsp:cNvSpPr/>
      </dsp:nvSpPr>
      <dsp:spPr>
        <a:xfrm>
          <a:off x="0" y="3392414"/>
          <a:ext cx="2801651" cy="61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289050">
            <a:lnSpc>
              <a:spcPct val="90000"/>
            </a:lnSpc>
            <a:spcBef>
              <a:spcPct val="0"/>
            </a:spcBef>
            <a:spcAft>
              <a:spcPct val="35000"/>
            </a:spcAft>
            <a:buNone/>
          </a:pPr>
          <a:r>
            <a:rPr lang="en-US" sz="2900" kern="1200" dirty="0">
              <a:latin typeface="Calibri Light" panose="020F0302020204030204" pitchFamily="34" charset="0"/>
              <a:cs typeface="Calibri Light" panose="020F0302020204030204" pitchFamily="34" charset="0"/>
            </a:rPr>
            <a:t>Capacity building</a:t>
          </a:r>
          <a:endParaRPr lang="en-GB" sz="2900" kern="1200" dirty="0">
            <a:latin typeface="Calibri Light" panose="020F0302020204030204" pitchFamily="34" charset="0"/>
            <a:cs typeface="Calibri Light" panose="020F0302020204030204" pitchFamily="34" charset="0"/>
          </a:endParaRPr>
        </a:p>
      </dsp:txBody>
      <dsp:txXfrm>
        <a:off x="0" y="3392414"/>
        <a:ext cx="2801651" cy="61484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058" cy="4961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3" name="Date Placeholder 2"/>
          <p:cNvSpPr>
            <a:spLocks noGrp="1"/>
          </p:cNvSpPr>
          <p:nvPr>
            <p:ph type="dt" sz="quarter" idx="1"/>
          </p:nvPr>
        </p:nvSpPr>
        <p:spPr>
          <a:xfrm>
            <a:off x="3849444" y="1"/>
            <a:ext cx="2947144" cy="4961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fld id="{A2C61D07-21BC-4F59-9F42-7F4061E0D916}" type="datetime1">
              <a:rPr lang="en-US" altLang="en-US"/>
              <a:pPr>
                <a:defRPr/>
              </a:pPr>
              <a:t>2/24/2019</a:t>
            </a:fld>
            <a:endParaRPr lang="en-US" altLang="en-US"/>
          </a:p>
        </p:txBody>
      </p:sp>
      <p:sp>
        <p:nvSpPr>
          <p:cNvPr id="4" name="Footer Placeholder 3"/>
          <p:cNvSpPr>
            <a:spLocks noGrp="1"/>
          </p:cNvSpPr>
          <p:nvPr>
            <p:ph type="ftr" sz="quarter" idx="2"/>
          </p:nvPr>
        </p:nvSpPr>
        <p:spPr>
          <a:xfrm>
            <a:off x="0" y="9428222"/>
            <a:ext cx="2946058" cy="4961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5" name="Slide Number Placeholder 4"/>
          <p:cNvSpPr>
            <a:spLocks noGrp="1"/>
          </p:cNvSpPr>
          <p:nvPr>
            <p:ph type="sldNum" sz="quarter" idx="3"/>
          </p:nvPr>
        </p:nvSpPr>
        <p:spPr>
          <a:xfrm>
            <a:off x="3849444" y="9428222"/>
            <a:ext cx="2947144" cy="4961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fld id="{7370AB2C-6ED8-430D-873F-EF59737966C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2946058" cy="496100"/>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6147" name="Rectangle 3"/>
          <p:cNvSpPr>
            <a:spLocks noGrp="1" noChangeArrowheads="1"/>
          </p:cNvSpPr>
          <p:nvPr>
            <p:ph type="dt" idx="1"/>
          </p:nvPr>
        </p:nvSpPr>
        <p:spPr bwMode="auto">
          <a:xfrm>
            <a:off x="3849444" y="1"/>
            <a:ext cx="2947144" cy="496100"/>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26628"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80530" y="4715269"/>
            <a:ext cx="5436619" cy="4467220"/>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p>
            <a:pPr lvl="0"/>
            <a:r>
              <a:rPr lang="de-DE" altLang="en-US" noProof="0"/>
              <a:t>Textmasterformate durch Klicken bearbeiten</a:t>
            </a:r>
          </a:p>
          <a:p>
            <a:pPr lvl="1"/>
            <a:r>
              <a:rPr lang="de-DE" altLang="en-US" noProof="0"/>
              <a:t>Zweite Ebene</a:t>
            </a:r>
          </a:p>
          <a:p>
            <a:pPr lvl="2"/>
            <a:r>
              <a:rPr lang="de-DE" altLang="en-US" noProof="0"/>
              <a:t>Dritte Ebene</a:t>
            </a:r>
          </a:p>
          <a:p>
            <a:pPr lvl="3"/>
            <a:r>
              <a:rPr lang="de-DE" altLang="en-US" noProof="0"/>
              <a:t>Vierte Ebene</a:t>
            </a:r>
          </a:p>
          <a:p>
            <a:pPr lvl="4"/>
            <a:r>
              <a:rPr lang="de-DE" altLang="en-US" noProof="0"/>
              <a:t>Fünfte Ebene</a:t>
            </a:r>
          </a:p>
        </p:txBody>
      </p:sp>
      <p:sp>
        <p:nvSpPr>
          <p:cNvPr id="6150" name="Rectangle 6"/>
          <p:cNvSpPr>
            <a:spLocks noGrp="1" noChangeArrowheads="1"/>
          </p:cNvSpPr>
          <p:nvPr>
            <p:ph type="ftr" sz="quarter" idx="4"/>
          </p:nvPr>
        </p:nvSpPr>
        <p:spPr bwMode="auto">
          <a:xfrm>
            <a:off x="0" y="9428222"/>
            <a:ext cx="2946058" cy="496100"/>
          </a:xfrm>
          <a:prstGeom prst="rect">
            <a:avLst/>
          </a:prstGeom>
          <a:noFill/>
          <a:ln w="9525">
            <a:noFill/>
            <a:miter lim="800000"/>
            <a:headEnd/>
            <a:tailEnd/>
          </a:ln>
          <a:effectLst/>
        </p:spPr>
        <p:txBody>
          <a:bodyPr vert="horz" wrap="square" lIns="93172" tIns="46587" rIns="93172" bIns="46587" numCol="1" anchor="b"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6151" name="Rectangle 7"/>
          <p:cNvSpPr>
            <a:spLocks noGrp="1" noChangeArrowheads="1"/>
          </p:cNvSpPr>
          <p:nvPr>
            <p:ph type="sldNum" sz="quarter" idx="5"/>
          </p:nvPr>
        </p:nvSpPr>
        <p:spPr bwMode="auto">
          <a:xfrm>
            <a:off x="3849444" y="9428222"/>
            <a:ext cx="2947144" cy="496100"/>
          </a:xfrm>
          <a:prstGeom prst="rect">
            <a:avLst/>
          </a:prstGeom>
          <a:noFill/>
          <a:ln w="9525">
            <a:noFill/>
            <a:miter lim="800000"/>
            <a:headEnd/>
            <a:tailEnd/>
          </a:ln>
          <a:effectLst/>
        </p:spPr>
        <p:txBody>
          <a:bodyPr vert="horz" wrap="square" lIns="93172" tIns="46587" rIns="93172" bIns="46587" numCol="1" anchor="b"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fld id="{2531D8F7-2B47-433B-99F2-B2932B089CED}"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1pPr>
    <a:lvl2pPr marL="511175"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2pPr>
    <a:lvl3pPr marL="1022350"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3pPr>
    <a:lvl4pPr marL="1535113"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4pPr>
    <a:lvl5pPr marL="2046288"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5pPr>
    <a:lvl6pPr marL="2558807" algn="l" defTabSz="1023523" rtl="0" eaLnBrk="1" latinLnBrk="0" hangingPunct="1">
      <a:defRPr sz="1300" kern="1200">
        <a:solidFill>
          <a:schemeClr val="tx1"/>
        </a:solidFill>
        <a:latin typeface="+mn-lt"/>
        <a:ea typeface="+mn-ea"/>
        <a:cs typeface="+mn-cs"/>
      </a:defRPr>
    </a:lvl6pPr>
    <a:lvl7pPr marL="3070568" algn="l" defTabSz="1023523" rtl="0" eaLnBrk="1" latinLnBrk="0" hangingPunct="1">
      <a:defRPr sz="1300" kern="1200">
        <a:solidFill>
          <a:schemeClr val="tx1"/>
        </a:solidFill>
        <a:latin typeface="+mn-lt"/>
        <a:ea typeface="+mn-ea"/>
        <a:cs typeface="+mn-cs"/>
      </a:defRPr>
    </a:lvl7pPr>
    <a:lvl8pPr marL="3582330" algn="l" defTabSz="1023523" rtl="0" eaLnBrk="1" latinLnBrk="0" hangingPunct="1">
      <a:defRPr sz="1300" kern="1200">
        <a:solidFill>
          <a:schemeClr val="tx1"/>
        </a:solidFill>
        <a:latin typeface="+mn-lt"/>
        <a:ea typeface="+mn-ea"/>
        <a:cs typeface="+mn-cs"/>
      </a:defRPr>
    </a:lvl8pPr>
    <a:lvl9pPr marL="4094092" algn="l" defTabSz="102352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kern="1200" dirty="0">
              <a:solidFill>
                <a:schemeClr val="tx1"/>
              </a:solidFill>
              <a:effectLst/>
              <a:latin typeface="Arial" charset="0"/>
              <a:ea typeface="MS PGothic" panose="020B0600070205080204" pitchFamily="34" charset="-128"/>
              <a:cs typeface="Arial" charset="0"/>
            </a:endParaRPr>
          </a:p>
        </p:txBody>
      </p:sp>
      <p:sp>
        <p:nvSpPr>
          <p:cNvPr id="4" name="Slide Number Placeholder 3"/>
          <p:cNvSpPr>
            <a:spLocks noGrp="1"/>
          </p:cNvSpPr>
          <p:nvPr>
            <p:ph type="sldNum" sz="quarter" idx="10"/>
          </p:nvPr>
        </p:nvSpPr>
        <p:spPr/>
        <p:txBody>
          <a:bodyPr/>
          <a:lstStyle/>
          <a:p>
            <a:pPr>
              <a:defRPr/>
            </a:pPr>
            <a:fld id="{2531D8F7-2B47-433B-99F2-B2932B089CED}" type="slidenum">
              <a:rPr lang="de-DE" altLang="en-US" smtClean="0"/>
              <a:pPr>
                <a:defRPr/>
              </a:pPr>
              <a:t>1</a:t>
            </a:fld>
            <a:endParaRPr lang="de-DE" altLang="en-US"/>
          </a:p>
        </p:txBody>
      </p:sp>
    </p:spTree>
    <p:extLst>
      <p:ext uri="{BB962C8B-B14F-4D97-AF65-F5344CB8AC3E}">
        <p14:creationId xmlns:p14="http://schemas.microsoft.com/office/powerpoint/2010/main" val="3281998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Lead countries Germany and Denmark</a:t>
            </a:r>
            <a:r>
              <a:rPr lang="en-US" altLang="en-US" baseline="0" dirty="0">
                <a:latin typeface="Arial" panose="020B0604020202020204" pitchFamily="34" charset="0"/>
                <a:cs typeface="Arial" panose="020B0604020202020204" pitchFamily="34" charset="0"/>
              </a:rPr>
              <a:t> and 8 other countries are participating so far. </a:t>
            </a:r>
            <a:endParaRPr lang="en-US" altLang="en-US" dirty="0">
              <a:latin typeface="Arial" panose="020B0604020202020204" pitchFamily="34" charset="0"/>
              <a:cs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F48254A-1589-471B-9E7F-A99F94BAD53C}" type="slidenum">
              <a:rPr lang="de-DE" altLang="en-US" sz="1200" smtClean="0"/>
              <a:pPr/>
              <a:t>10</a:t>
            </a:fld>
            <a:endParaRPr lang="de-DE" altLang="en-US" sz="1200"/>
          </a:p>
        </p:txBody>
      </p:sp>
    </p:spTree>
    <p:extLst>
      <p:ext uri="{BB962C8B-B14F-4D97-AF65-F5344CB8AC3E}">
        <p14:creationId xmlns:p14="http://schemas.microsoft.com/office/powerpoint/2010/main" val="2086449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300" kern="1200" dirty="0">
                <a:solidFill>
                  <a:schemeClr val="tx1"/>
                </a:solidFill>
                <a:effectLst/>
                <a:latin typeface="Arial" charset="0"/>
                <a:ea typeface="MS PGothic" panose="020B0600070205080204" pitchFamily="34" charset="-128"/>
                <a:cs typeface="Arial" charset="0"/>
              </a:rPr>
              <a:t>There are three focused areas, somehow interlinked but perhaps involve slightly different partners. </a:t>
            </a:r>
            <a:endParaRPr lang="en-GB" sz="1300" kern="1200" dirty="0">
              <a:solidFill>
                <a:schemeClr val="tx1"/>
              </a:solidFill>
              <a:effectLst/>
              <a:latin typeface="Arial" charset="0"/>
              <a:ea typeface="MS PGothic" panose="020B0600070205080204" pitchFamily="34" charset="-128"/>
              <a:cs typeface="Arial" charset="0"/>
            </a:endParaRPr>
          </a:p>
          <a:p>
            <a:r>
              <a:rPr lang="en-US" sz="1300" kern="1200" dirty="0">
                <a:solidFill>
                  <a:schemeClr val="tx1"/>
                </a:solidFill>
                <a:effectLst/>
                <a:latin typeface="Arial" charset="0"/>
                <a:ea typeface="MS PGothic" panose="020B0600070205080204" pitchFamily="34" charset="-128"/>
                <a:cs typeface="Arial" charset="0"/>
              </a:rPr>
              <a:t>The first one focused on use of scenarios for policy making. It is about how we can better use scenarios for policy making. It targets policy makers and planners, and aim to exchange the experiences in best practices in the use of scenarios for national and regional policy making. It also aims to discuss how to make the scenarios more relevant to the decision making in the private sector. </a:t>
            </a:r>
            <a:endParaRPr lang="en-GB" sz="1300" kern="1200" dirty="0">
              <a:solidFill>
                <a:schemeClr val="tx1"/>
              </a:solidFill>
              <a:effectLst/>
              <a:latin typeface="Arial" charset="0"/>
              <a:ea typeface="MS PGothic" panose="020B0600070205080204" pitchFamily="34" charset="-128"/>
              <a:cs typeface="Arial" charset="0"/>
            </a:endParaRPr>
          </a:p>
          <a:p>
            <a:r>
              <a:rPr lang="en-US" sz="1300" kern="1200" dirty="0">
                <a:solidFill>
                  <a:schemeClr val="tx1"/>
                </a:solidFill>
                <a:effectLst/>
                <a:latin typeface="Arial" charset="0"/>
                <a:ea typeface="MS PGothic" panose="020B0600070205080204" pitchFamily="34" charset="-128"/>
                <a:cs typeface="Arial" charset="0"/>
              </a:rPr>
              <a:t>The second one is about development of scenarios for clean energy transition. The discussion under this theme may involve more technical discussion because scenarios are typically developed using tools and models. So here the target stakeholders would be modelers and planners both from the government sector as well as from technical institutions. We discuss the new disruptive elements of the transition of energy systems and how these elements can be addressed using modelling tools. In particular we plan to discuss how to improve modelling around end-use sectors, sector coupling, and variable renewable energy integration, which we feel that are not adequately captured in the current modelling practices. </a:t>
            </a:r>
            <a:endParaRPr lang="en-GB" sz="1300" kern="1200" dirty="0">
              <a:solidFill>
                <a:schemeClr val="tx1"/>
              </a:solidFill>
              <a:effectLst/>
              <a:latin typeface="Arial" charset="0"/>
              <a:ea typeface="MS PGothic" panose="020B0600070205080204" pitchFamily="34" charset="-128"/>
              <a:cs typeface="Arial" charset="0"/>
            </a:endParaRPr>
          </a:p>
          <a:p>
            <a:r>
              <a:rPr lang="en-US" sz="1300" kern="1200" dirty="0">
                <a:solidFill>
                  <a:schemeClr val="tx1"/>
                </a:solidFill>
                <a:effectLst/>
                <a:latin typeface="Arial" charset="0"/>
                <a:ea typeface="MS PGothic" panose="020B0600070205080204" pitchFamily="34" charset="-128"/>
                <a:cs typeface="Arial" charset="0"/>
              </a:rPr>
              <a:t>The third one is about capacity building and enhancement on scenario planning in the government sector. We plan to discuss institutional aspects around the relationship between developer of energy scenarios and users of energy scenarios, and how countries have built and institutionalized scenario planning capacity within the government sector. </a:t>
            </a:r>
            <a:endParaRPr lang="en-GB" sz="1300" kern="1200" dirty="0">
              <a:solidFill>
                <a:schemeClr val="tx1"/>
              </a:solidFill>
              <a:effectLst/>
              <a:latin typeface="Arial" charset="0"/>
              <a:ea typeface="MS PGothic" panose="020B0600070205080204" pitchFamily="34" charset="-128"/>
              <a:cs typeface="Arial" charset="0"/>
            </a:endParaRPr>
          </a:p>
          <a:p>
            <a:pPr lvl="0"/>
            <a:r>
              <a:rPr lang="en-US" sz="1300" kern="1200" dirty="0">
                <a:solidFill>
                  <a:schemeClr val="tx1"/>
                </a:solidFill>
                <a:effectLst/>
                <a:latin typeface="Arial" charset="0"/>
                <a:ea typeface="MS PGothic" panose="020B0600070205080204" pitchFamily="34" charset="-128"/>
                <a:cs typeface="Arial" charset="0"/>
              </a:rPr>
              <a:t>This includes sharing experience with building capacity in your own country. </a:t>
            </a:r>
            <a:endParaRPr lang="en-GB" sz="1300" kern="1200" dirty="0">
              <a:solidFill>
                <a:schemeClr val="tx1"/>
              </a:solidFill>
              <a:effectLst/>
              <a:latin typeface="Arial" charset="0"/>
              <a:ea typeface="MS PGothic" panose="020B0600070205080204" pitchFamily="34" charset="-128"/>
              <a:cs typeface="Arial" charset="0"/>
            </a:endParaRPr>
          </a:p>
          <a:p>
            <a:pPr lvl="0"/>
            <a:r>
              <a:rPr lang="en-US" sz="1300" kern="1200" dirty="0">
                <a:solidFill>
                  <a:schemeClr val="tx1"/>
                </a:solidFill>
                <a:effectLst/>
                <a:latin typeface="Arial" charset="0"/>
                <a:ea typeface="MS PGothic" panose="020B0600070205080204" pitchFamily="34" charset="-128"/>
                <a:cs typeface="Arial" charset="0"/>
              </a:rPr>
              <a:t>Some countries are supporting to build planning capacity elsewhere, the discussion can include how the best practice can be shared with those who are less experienced </a:t>
            </a:r>
            <a:endParaRPr lang="en-GB" sz="1300" kern="1200" dirty="0">
              <a:solidFill>
                <a:schemeClr val="tx1"/>
              </a:solidFill>
              <a:effectLst/>
              <a:latin typeface="Arial" charset="0"/>
              <a:ea typeface="MS PGothic" panose="020B0600070205080204" pitchFamily="34" charset="-128"/>
              <a:cs typeface="Arial" charset="0"/>
            </a:endParaRPr>
          </a:p>
          <a:p>
            <a:endParaRPr lang="en-US" altLang="en-US" dirty="0">
              <a:latin typeface="Arial" panose="020B0604020202020204" pitchFamily="34" charset="0"/>
              <a:cs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F48254A-1589-471B-9E7F-A99F94BAD53C}" type="slidenum">
              <a:rPr lang="de-DE" altLang="en-US" sz="1200" smtClean="0"/>
              <a:pPr/>
              <a:t>11</a:t>
            </a:fld>
            <a:endParaRPr lang="de-DE" altLang="en-US" sz="1200"/>
          </a:p>
        </p:txBody>
      </p:sp>
    </p:spTree>
    <p:extLst>
      <p:ext uri="{BB962C8B-B14F-4D97-AF65-F5344CB8AC3E}">
        <p14:creationId xmlns:p14="http://schemas.microsoft.com/office/powerpoint/2010/main" val="1442752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300" kern="1200" dirty="0">
                <a:solidFill>
                  <a:schemeClr val="tx1"/>
                </a:solidFill>
                <a:effectLst/>
                <a:latin typeface="Arial" charset="0"/>
                <a:ea typeface="MS PGothic" panose="020B0600070205080204" pitchFamily="34" charset="-128"/>
                <a:cs typeface="Arial" charset="0"/>
              </a:rPr>
              <a:t>Three types of activities are planned:</a:t>
            </a:r>
          </a:p>
          <a:p>
            <a:pPr marL="400050" indent="-400050">
              <a:buAutoNum type="romanLcParenR"/>
            </a:pPr>
            <a:r>
              <a:rPr lang="en-US" sz="1300" kern="1200" dirty="0">
                <a:solidFill>
                  <a:schemeClr val="tx1"/>
                </a:solidFill>
                <a:effectLst/>
                <a:latin typeface="Arial" charset="0"/>
                <a:ea typeface="MS PGothic" panose="020B0600070205080204" pitchFamily="34" charset="-128"/>
                <a:cs typeface="Arial" charset="0"/>
              </a:rPr>
              <a:t>workshops dedicated to CEM campaign, focused on the best practice exchange among the partners, also to possibly to develop a proposal to enhance scenario planning capacity . </a:t>
            </a:r>
          </a:p>
          <a:p>
            <a:pPr marL="400050" indent="-400050">
              <a:buAutoNum type="romanLcParenR"/>
            </a:pPr>
            <a:r>
              <a:rPr lang="en-US" sz="1300" kern="1200" dirty="0">
                <a:solidFill>
                  <a:schemeClr val="tx1"/>
                </a:solidFill>
                <a:effectLst/>
                <a:latin typeface="Arial" charset="0"/>
                <a:ea typeface="MS PGothic" panose="020B0600070205080204" pitchFamily="34" charset="-128"/>
                <a:cs typeface="Arial" charset="0"/>
              </a:rPr>
              <a:t>The second type is participation of partners to relevant events and to inform the campaign and to promote the use of scenario planning for clean energy transition</a:t>
            </a:r>
          </a:p>
          <a:p>
            <a:pPr marL="400050" indent="-400050">
              <a:buAutoNum type="romanLcParenR"/>
            </a:pPr>
            <a:r>
              <a:rPr lang="en-US" sz="1300" kern="1200" dirty="0">
                <a:solidFill>
                  <a:schemeClr val="tx1"/>
                </a:solidFill>
                <a:effectLst/>
                <a:latin typeface="Arial" charset="0"/>
                <a:ea typeface="MS PGothic" panose="020B0600070205080204" pitchFamily="34" charset="-128"/>
                <a:cs typeface="Arial" charset="0"/>
              </a:rPr>
              <a:t>The third one is production of reports and recommendations, informed by events and also by IRENA’s analytical work. </a:t>
            </a:r>
            <a:endParaRPr lang="en-GB" sz="1300" kern="1200" dirty="0">
              <a:solidFill>
                <a:schemeClr val="tx1"/>
              </a:solidFill>
              <a:effectLst/>
              <a:latin typeface="Arial" charset="0"/>
              <a:ea typeface="MS PGothic" panose="020B0600070205080204" pitchFamily="34" charset="-128"/>
              <a:cs typeface="Arial" charset="0"/>
            </a:endParaRP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Additionally: we launched a webinar series in which experts users and developers of models present the challenges and good practices in this regard.</a:t>
            </a: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F48254A-1589-471B-9E7F-A99F94BAD53C}" type="slidenum">
              <a:rPr lang="de-DE" altLang="en-US" sz="1200" smtClean="0"/>
              <a:pPr/>
              <a:t>12</a:t>
            </a:fld>
            <a:endParaRPr lang="de-DE" altLang="en-US" sz="1200"/>
          </a:p>
        </p:txBody>
      </p:sp>
    </p:spTree>
    <p:extLst>
      <p:ext uri="{BB962C8B-B14F-4D97-AF65-F5344CB8AC3E}">
        <p14:creationId xmlns:p14="http://schemas.microsoft.com/office/powerpoint/2010/main" val="656252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F48254A-1589-471B-9E7F-A99F94BAD53C}" type="slidenum">
              <a:rPr lang="de-DE" altLang="en-US" sz="1200" smtClean="0"/>
              <a:pPr/>
              <a:t>13</a:t>
            </a:fld>
            <a:endParaRPr lang="de-DE" altLang="en-US" sz="1200"/>
          </a:p>
        </p:txBody>
      </p:sp>
    </p:spTree>
    <p:extLst>
      <p:ext uri="{BB962C8B-B14F-4D97-AF65-F5344CB8AC3E}">
        <p14:creationId xmlns:p14="http://schemas.microsoft.com/office/powerpoint/2010/main" val="4189272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F48254A-1589-471B-9E7F-A99F94BAD53C}" type="slidenum">
              <a:rPr lang="de-DE" altLang="en-US" sz="1200" smtClean="0"/>
              <a:pPr/>
              <a:t>14</a:t>
            </a:fld>
            <a:endParaRPr lang="de-DE" altLang="en-US" sz="1200"/>
          </a:p>
        </p:txBody>
      </p:sp>
    </p:spTree>
    <p:extLst>
      <p:ext uri="{BB962C8B-B14F-4D97-AF65-F5344CB8AC3E}">
        <p14:creationId xmlns:p14="http://schemas.microsoft.com/office/powerpoint/2010/main" val="1957026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F48254A-1589-471B-9E7F-A99F94BAD53C}" type="slidenum">
              <a:rPr lang="de-DE" altLang="en-US" sz="1200" smtClean="0"/>
              <a:pPr/>
              <a:t>15</a:t>
            </a:fld>
            <a:endParaRPr lang="de-DE" altLang="en-US" sz="1200"/>
          </a:p>
        </p:txBody>
      </p:sp>
    </p:spTree>
    <p:extLst>
      <p:ext uri="{BB962C8B-B14F-4D97-AF65-F5344CB8AC3E}">
        <p14:creationId xmlns:p14="http://schemas.microsoft.com/office/powerpoint/2010/main" val="1978159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300" kern="1200" dirty="0">
                <a:solidFill>
                  <a:schemeClr val="tx1"/>
                </a:solidFill>
                <a:effectLst/>
                <a:latin typeface="Arial" charset="0"/>
                <a:ea typeface="MS PGothic" panose="020B0600070205080204" pitchFamily="34" charset="-128"/>
                <a:cs typeface="Arial" charset="0"/>
              </a:rPr>
              <a:t>I took you though campaign objectives, planned activities and how we want to engage you. In designing the campaign proposal, we worked very closely with the two lead-countries, Germany and Denmark. What I presented today gives overall framework of the directions, but there is still time and space for accommodating additional suggestions from more partners. In particular, exact contents of the workshops can be firmed up though feedback from partners, and reflecting the interest of the host institutions. I hope that many of you can sign up and we can work together.  </a:t>
            </a:r>
            <a:endParaRPr lang="en-GB" sz="1300" kern="1200" dirty="0">
              <a:solidFill>
                <a:schemeClr val="tx1"/>
              </a:solidFill>
              <a:effectLst/>
              <a:latin typeface="Arial" charset="0"/>
              <a:ea typeface="MS PGothic" panose="020B0600070205080204" pitchFamily="34" charset="-128"/>
              <a:cs typeface="Arial" charset="0"/>
            </a:endParaRPr>
          </a:p>
          <a:p>
            <a:endParaRPr lang="en-GB" dirty="0"/>
          </a:p>
        </p:txBody>
      </p:sp>
      <p:sp>
        <p:nvSpPr>
          <p:cNvPr id="4" name="Slide Number Placeholder 3"/>
          <p:cNvSpPr>
            <a:spLocks noGrp="1"/>
          </p:cNvSpPr>
          <p:nvPr>
            <p:ph type="sldNum" sz="quarter" idx="10"/>
          </p:nvPr>
        </p:nvSpPr>
        <p:spPr/>
        <p:txBody>
          <a:bodyPr/>
          <a:lstStyle/>
          <a:p>
            <a:pPr>
              <a:defRPr/>
            </a:pPr>
            <a:fld id="{2531D8F7-2B47-433B-99F2-B2932B089CED}" type="slidenum">
              <a:rPr lang="de-DE" altLang="en-US" smtClean="0"/>
              <a:pPr>
                <a:defRPr/>
              </a:pPr>
              <a:t>16</a:t>
            </a:fld>
            <a:endParaRPr lang="de-DE" altLang="en-US"/>
          </a:p>
        </p:txBody>
      </p:sp>
    </p:spTree>
    <p:extLst>
      <p:ext uri="{BB962C8B-B14F-4D97-AF65-F5344CB8AC3E}">
        <p14:creationId xmlns:p14="http://schemas.microsoft.com/office/powerpoint/2010/main" val="3631149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charset="0"/>
                <a:ea typeface="MS PGothic" panose="020B0600070205080204" pitchFamily="34" charset="-128"/>
                <a:cs typeface="Arial" charset="0"/>
              </a:rPr>
              <a:t>IRENA, International Renewable Energy Agency, is an inter-governmental </a:t>
            </a:r>
            <a:r>
              <a:rPr lang="en-US" sz="1400" kern="1200" dirty="0" err="1">
                <a:solidFill>
                  <a:schemeClr val="tx1"/>
                </a:solidFill>
                <a:effectLst/>
                <a:latin typeface="Arial" charset="0"/>
                <a:ea typeface="MS PGothic" panose="020B0600070205080204" pitchFamily="34" charset="-128"/>
                <a:cs typeface="Arial" charset="0"/>
              </a:rPr>
              <a:t>organisation</a:t>
            </a:r>
            <a:r>
              <a:rPr lang="en-US" sz="1400" kern="1200" dirty="0">
                <a:solidFill>
                  <a:schemeClr val="tx1"/>
                </a:solidFill>
                <a:effectLst/>
                <a:latin typeface="Arial" charset="0"/>
                <a:ea typeface="MS PGothic" panose="020B0600070205080204" pitchFamily="34" charset="-128"/>
                <a:cs typeface="Arial" charset="0"/>
              </a:rPr>
              <a:t> established in 2011, headquartered in Abu Dhabi of UAE. The IRENA Innovation and Technology Centre is based in Bonn, Germany. Our mandate is to assist our Members, with the widespread and increased adoption and sustainable use of all forms of renewable energy. </a:t>
            </a:r>
          </a:p>
          <a:p>
            <a:endParaRPr lang="en-US" sz="1400" kern="1200" dirty="0">
              <a:solidFill>
                <a:schemeClr val="tx1"/>
              </a:solidFill>
              <a:effectLst/>
              <a:latin typeface="Arial" charset="0"/>
              <a:ea typeface="MS PGothic" panose="020B0600070205080204" pitchFamily="34" charset="-128"/>
              <a:cs typeface="Arial" charset="0"/>
            </a:endParaRPr>
          </a:p>
          <a:p>
            <a:r>
              <a:rPr lang="en-US" sz="1400" kern="1200" dirty="0">
                <a:solidFill>
                  <a:schemeClr val="tx1"/>
                </a:solidFill>
                <a:effectLst/>
                <a:latin typeface="Arial" charset="0"/>
                <a:ea typeface="MS PGothic" panose="020B0600070205080204" pitchFamily="34" charset="-128"/>
                <a:cs typeface="Arial" charset="0"/>
              </a:rPr>
              <a:t>Over the past 7 years since the Agency was established, the countries that have joined the Agency have grown quickly. Now we have 158 members and we are well on our way to global coverage. </a:t>
            </a:r>
          </a:p>
          <a:p>
            <a:endParaRPr lang="en-US" sz="1400" kern="1200" dirty="0">
              <a:solidFill>
                <a:schemeClr val="tx1"/>
              </a:solidFill>
              <a:effectLst/>
              <a:latin typeface="Arial" charset="0"/>
              <a:ea typeface="MS PGothic" panose="020B0600070205080204" pitchFamily="34" charset="-128"/>
              <a:cs typeface="Arial" charset="0"/>
            </a:endParaRPr>
          </a:p>
          <a:p>
            <a:r>
              <a:rPr lang="en-US" sz="1400" kern="1200" dirty="0">
                <a:solidFill>
                  <a:schemeClr val="tx1"/>
                </a:solidFill>
                <a:effectLst/>
                <a:latin typeface="Arial" charset="0"/>
                <a:ea typeface="MS PGothic" panose="020B0600070205080204" pitchFamily="34" charset="-128"/>
                <a:cs typeface="Arial" charset="0"/>
              </a:rPr>
              <a:t>China joined IRENA in 2014. </a:t>
            </a:r>
          </a:p>
          <a:p>
            <a:endParaRPr lang="en-US" sz="1400" kern="1200" dirty="0">
              <a:solidFill>
                <a:schemeClr val="tx1"/>
              </a:solidFill>
              <a:effectLst/>
              <a:latin typeface="Arial" charset="0"/>
              <a:ea typeface="MS PGothic" panose="020B0600070205080204" pitchFamily="34" charset="-128"/>
              <a:cs typeface="Arial" charset="0"/>
            </a:endParaRPr>
          </a:p>
          <a:p>
            <a:r>
              <a:rPr lang="en-US" sz="1400" kern="1200" dirty="0">
                <a:solidFill>
                  <a:schemeClr val="tx1"/>
                </a:solidFill>
                <a:effectLst/>
                <a:latin typeface="Arial" charset="0"/>
                <a:ea typeface="MS PGothic" panose="020B0600070205080204" pitchFamily="34" charset="-128"/>
                <a:cs typeface="Arial" charset="0"/>
              </a:rPr>
              <a:t>Our mandate is to help countries with accelerated renewable energy deployment and with energy transition based on renewable energy and energy efficiency. We have been helping the countries with our knowledge, advice, and facilitating exchange of best practice.</a:t>
            </a:r>
          </a:p>
          <a:p>
            <a:endParaRPr lang="en-US" sz="1400" kern="1200" dirty="0">
              <a:solidFill>
                <a:schemeClr val="tx1"/>
              </a:solidFill>
              <a:effectLst/>
              <a:latin typeface="Arial" charset="0"/>
              <a:ea typeface="MS PGothic" panose="020B0600070205080204" pitchFamily="34" charset="-128"/>
              <a:cs typeface="Arial"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Assembly once a year and council twice a year are key platforms to facilitate</a:t>
            </a:r>
            <a:r>
              <a:rPr kumimoji="0" lang="en-US" sz="1400" b="1" i="0" u="none" strike="noStrike" kern="0" cap="none" spc="0" normalizeH="0" baseline="0" noProof="0" dirty="0">
                <a:ln>
                  <a:noFill/>
                </a:ln>
                <a:solidFill>
                  <a:sysClr val="windowText" lastClr="000000"/>
                </a:solidFill>
                <a:effectLst/>
                <a:uLnTx/>
                <a:uFillTx/>
              </a:rPr>
              <a:t> consultations and</a:t>
            </a:r>
            <a:r>
              <a:rPr kumimoji="0" lang="en-US" sz="1400" b="0" i="0" u="none" strike="noStrike" kern="0" cap="none" spc="0" normalizeH="0" baseline="0" noProof="0" dirty="0">
                <a:ln>
                  <a:noFill/>
                </a:ln>
                <a:solidFill>
                  <a:sysClr val="windowText" lastClr="000000"/>
                </a:solidFill>
                <a:effectLst/>
                <a:uLnTx/>
                <a:uFillTx/>
              </a:rPr>
              <a:t> </a:t>
            </a:r>
            <a:r>
              <a:rPr kumimoji="0" lang="en-US" sz="1400" b="1" i="0" u="none" strike="noStrike" kern="0" cap="none" spc="0" normalizeH="0" baseline="0" noProof="0" dirty="0">
                <a:ln>
                  <a:noFill/>
                </a:ln>
                <a:solidFill>
                  <a:sysClr val="windowText" lastClr="000000"/>
                </a:solidFill>
                <a:effectLst/>
                <a:uLnTx/>
                <a:uFillTx/>
              </a:rPr>
              <a:t>cooperation </a:t>
            </a:r>
            <a:r>
              <a:rPr kumimoji="0" lang="en-US" sz="1400" b="0" i="0" u="none" strike="noStrike" kern="0" cap="none" spc="0" normalizeH="0" baseline="0" noProof="0" dirty="0">
                <a:ln>
                  <a:noFill/>
                </a:ln>
                <a:solidFill>
                  <a:sysClr val="windowText" lastClr="000000"/>
                </a:solidFill>
                <a:effectLst/>
                <a:uLnTx/>
                <a:uFillTx/>
              </a:rPr>
              <a:t>among Members. </a:t>
            </a:r>
          </a:p>
          <a:p>
            <a:pPr marL="0" marR="0" lvl="1" indent="0" algn="l" defTabSz="914400" rtl="0" eaLnBrk="0" fontAlgn="base" latinLnBrk="0" hangingPunct="0">
              <a:lnSpc>
                <a:spcPct val="100000"/>
              </a:lnSpc>
              <a:spcBef>
                <a:spcPct val="30000"/>
              </a:spcBef>
              <a:spcAft>
                <a:spcPct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The agency’s key deliverables include </a:t>
            </a:r>
          </a:p>
          <a:p>
            <a:pPr marL="285750" marR="0" lvl="1" indent="-285750" algn="l" defTabSz="914400" rtl="0" eaLnBrk="0" fontAlgn="base" latinLnBrk="0" hangingPunct="0">
              <a:lnSpc>
                <a:spcPct val="100000"/>
              </a:lnSpc>
              <a:spcBef>
                <a:spcPct val="30000"/>
              </a:spcBef>
              <a:spcAft>
                <a:spcPct val="0"/>
              </a:spcAft>
              <a:buClrTx/>
              <a:buSzTx/>
              <a:buFontTx/>
              <a:buChar char="-"/>
              <a:tabLst/>
              <a:defRPr/>
            </a:pPr>
            <a:r>
              <a:rPr kumimoji="0" lang="en-US" sz="1400" b="0" i="0" u="none" strike="noStrike" kern="0" cap="none" spc="0" normalizeH="0" baseline="0" noProof="0" dirty="0">
                <a:ln>
                  <a:noFill/>
                </a:ln>
                <a:solidFill>
                  <a:sysClr val="windowText" lastClr="000000"/>
                </a:solidFill>
                <a:effectLst/>
                <a:uLnTx/>
                <a:uFillTx/>
              </a:rPr>
              <a:t>provision of data and analysis on the topic of renewable energy and more broadly on clean energy transition, </a:t>
            </a:r>
          </a:p>
          <a:p>
            <a:pPr marL="285750" marR="0" lvl="1" indent="-285750" algn="l" defTabSz="914400" rtl="0" eaLnBrk="0" fontAlgn="base" latinLnBrk="0" hangingPunct="0">
              <a:lnSpc>
                <a:spcPct val="100000"/>
              </a:lnSpc>
              <a:spcBef>
                <a:spcPct val="30000"/>
              </a:spcBef>
              <a:spcAft>
                <a:spcPct val="0"/>
              </a:spcAft>
              <a:buClrTx/>
              <a:buSzTx/>
              <a:buFontTx/>
              <a:buChar char="-"/>
              <a:tabLst/>
              <a:defRPr/>
            </a:pPr>
            <a:r>
              <a:rPr kumimoji="0" lang="en-US" sz="1400" b="0" i="0" u="none" strike="noStrike" kern="0" cap="none" spc="0" normalizeH="0" baseline="0" noProof="0" dirty="0">
                <a:ln>
                  <a:noFill/>
                </a:ln>
                <a:solidFill>
                  <a:sysClr val="windowText" lastClr="000000"/>
                </a:solidFill>
                <a:effectLst/>
                <a:uLnTx/>
                <a:uFillTx/>
              </a:rPr>
              <a:t>Development and dissemination of tools and methodologies to support decision making and to facilitate project development, </a:t>
            </a:r>
          </a:p>
          <a:p>
            <a:pPr marL="285750" marR="0" lvl="1" indent="-285750" algn="l" defTabSz="914400" rtl="0" eaLnBrk="0" fontAlgn="base" latinLnBrk="0" hangingPunct="0">
              <a:lnSpc>
                <a:spcPct val="100000"/>
              </a:lnSpc>
              <a:spcBef>
                <a:spcPct val="30000"/>
              </a:spcBef>
              <a:spcAft>
                <a:spcPct val="0"/>
              </a:spcAft>
              <a:buClrTx/>
              <a:buSzTx/>
              <a:buFontTx/>
              <a:buChar char="-"/>
              <a:tabLst/>
              <a:defRPr/>
            </a:pPr>
            <a:r>
              <a:rPr kumimoji="0" lang="en-US" sz="1400" b="0" i="0" u="none" strike="noStrike" kern="0" cap="none" spc="0" normalizeH="0" baseline="0" noProof="0" dirty="0">
                <a:ln>
                  <a:noFill/>
                </a:ln>
                <a:solidFill>
                  <a:sysClr val="windowText" lastClr="000000"/>
                </a:solidFill>
                <a:effectLst/>
                <a:uLnTx/>
                <a:uFillTx/>
              </a:rPr>
              <a:t>and engagement and outreach through regional and bilateral cooperation framework. </a:t>
            </a:r>
          </a:p>
          <a:p>
            <a:r>
              <a:rPr lang="en-US" sz="1400" kern="1200" dirty="0">
                <a:solidFill>
                  <a:schemeClr val="tx1"/>
                </a:solidFill>
                <a:effectLst/>
                <a:latin typeface="Arial" charset="0"/>
                <a:ea typeface="MS PGothic" panose="020B0600070205080204" pitchFamily="34" charset="-128"/>
                <a:cs typeface="Arial" charset="0"/>
              </a:rPr>
              <a:t> </a:t>
            </a:r>
          </a:p>
        </p:txBody>
      </p:sp>
      <p:sp>
        <p:nvSpPr>
          <p:cNvPr id="4" name="Slide Number Placeholder 3"/>
          <p:cNvSpPr>
            <a:spLocks noGrp="1"/>
          </p:cNvSpPr>
          <p:nvPr>
            <p:ph type="sldNum" sz="quarter" idx="10"/>
          </p:nvPr>
        </p:nvSpPr>
        <p:spPr/>
        <p:txBody>
          <a:bodyPr/>
          <a:lstStyle/>
          <a:p>
            <a:fld id="{8DA72D83-5383-4F36-A95B-23BF81650C44}" type="slidenum">
              <a:rPr lang="en-GB" smtClean="0"/>
              <a:t>2</a:t>
            </a:fld>
            <a:endParaRPr lang="en-GB" dirty="0"/>
          </a:p>
        </p:txBody>
      </p:sp>
    </p:spTree>
    <p:extLst>
      <p:ext uri="{BB962C8B-B14F-4D97-AF65-F5344CB8AC3E}">
        <p14:creationId xmlns:p14="http://schemas.microsoft.com/office/powerpoint/2010/main" val="244390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charset="0"/>
                <a:ea typeface="MS PGothic" panose="020B0600070205080204" pitchFamily="34" charset="-128"/>
                <a:cs typeface="Arial" charset="0"/>
              </a:rPr>
              <a:t>IRENA, International Renewable Energy Agency, is an inter-governmental </a:t>
            </a:r>
            <a:r>
              <a:rPr lang="en-US" sz="1400" kern="1200" dirty="0" err="1">
                <a:solidFill>
                  <a:schemeClr val="tx1"/>
                </a:solidFill>
                <a:effectLst/>
                <a:latin typeface="Arial" charset="0"/>
                <a:ea typeface="MS PGothic" panose="020B0600070205080204" pitchFamily="34" charset="-128"/>
                <a:cs typeface="Arial" charset="0"/>
              </a:rPr>
              <a:t>organisation</a:t>
            </a:r>
            <a:r>
              <a:rPr lang="en-US" sz="1400" kern="1200" dirty="0">
                <a:solidFill>
                  <a:schemeClr val="tx1"/>
                </a:solidFill>
                <a:effectLst/>
                <a:latin typeface="Arial" charset="0"/>
                <a:ea typeface="MS PGothic" panose="020B0600070205080204" pitchFamily="34" charset="-128"/>
                <a:cs typeface="Arial" charset="0"/>
              </a:rPr>
              <a:t> established in 2011, headquartered in Abu Dhabi of UAE. The IRENA Innovation and Technology Centre is based in Bonn, Germany. Our mandate is to assist our Members, with the widespread and increased adoption and sustainable use of all forms of renewable energy. </a:t>
            </a:r>
          </a:p>
          <a:p>
            <a:endParaRPr lang="en-US" sz="1400" kern="1200" dirty="0">
              <a:solidFill>
                <a:schemeClr val="tx1"/>
              </a:solidFill>
              <a:effectLst/>
              <a:latin typeface="Arial" charset="0"/>
              <a:ea typeface="MS PGothic" panose="020B0600070205080204" pitchFamily="34" charset="-128"/>
              <a:cs typeface="Arial" charset="0"/>
            </a:endParaRPr>
          </a:p>
          <a:p>
            <a:r>
              <a:rPr lang="en-US" sz="1400" kern="1200" dirty="0">
                <a:solidFill>
                  <a:schemeClr val="tx1"/>
                </a:solidFill>
                <a:effectLst/>
                <a:latin typeface="Arial" charset="0"/>
                <a:ea typeface="MS PGothic" panose="020B0600070205080204" pitchFamily="34" charset="-128"/>
                <a:cs typeface="Arial" charset="0"/>
              </a:rPr>
              <a:t>Over the past 7 years since the Agency was established, the countries that have joined the Agency have grown quickly. Now we have 158 members and we are well on our way to global coverage. </a:t>
            </a:r>
          </a:p>
          <a:p>
            <a:endParaRPr lang="en-US" sz="1400" kern="1200" dirty="0">
              <a:solidFill>
                <a:schemeClr val="tx1"/>
              </a:solidFill>
              <a:effectLst/>
              <a:latin typeface="Arial" charset="0"/>
              <a:ea typeface="MS PGothic" panose="020B0600070205080204" pitchFamily="34" charset="-128"/>
              <a:cs typeface="Arial" charset="0"/>
            </a:endParaRPr>
          </a:p>
          <a:p>
            <a:r>
              <a:rPr lang="en-US" sz="1400" kern="1200" dirty="0">
                <a:solidFill>
                  <a:schemeClr val="tx1"/>
                </a:solidFill>
                <a:effectLst/>
                <a:latin typeface="Arial" charset="0"/>
                <a:ea typeface="MS PGothic" panose="020B0600070205080204" pitchFamily="34" charset="-128"/>
                <a:cs typeface="Arial" charset="0"/>
              </a:rPr>
              <a:t>China joined IRENA in 2014. </a:t>
            </a:r>
          </a:p>
          <a:p>
            <a:endParaRPr lang="en-US" sz="1400" kern="1200" dirty="0">
              <a:solidFill>
                <a:schemeClr val="tx1"/>
              </a:solidFill>
              <a:effectLst/>
              <a:latin typeface="Arial" charset="0"/>
              <a:ea typeface="MS PGothic" panose="020B0600070205080204" pitchFamily="34" charset="-128"/>
              <a:cs typeface="Arial" charset="0"/>
            </a:endParaRPr>
          </a:p>
          <a:p>
            <a:r>
              <a:rPr lang="en-US" sz="1400" kern="1200" dirty="0">
                <a:solidFill>
                  <a:schemeClr val="tx1"/>
                </a:solidFill>
                <a:effectLst/>
                <a:latin typeface="Arial" charset="0"/>
                <a:ea typeface="MS PGothic" panose="020B0600070205080204" pitchFamily="34" charset="-128"/>
                <a:cs typeface="Arial" charset="0"/>
              </a:rPr>
              <a:t>Our mandate is to help countries with accelerated renewable energy deployment and with energy transition based on renewable energy and energy efficiency. We have been helping the countries with our knowledge, advice, and facilitating exchange of best practice.</a:t>
            </a:r>
          </a:p>
          <a:p>
            <a:endParaRPr lang="en-US" sz="1400" kern="1200" dirty="0">
              <a:solidFill>
                <a:schemeClr val="tx1"/>
              </a:solidFill>
              <a:effectLst/>
              <a:latin typeface="Arial" charset="0"/>
              <a:ea typeface="MS PGothic" panose="020B0600070205080204" pitchFamily="34" charset="-128"/>
              <a:cs typeface="Arial"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Assembly once a year and council twice a year are key platforms to facilitate</a:t>
            </a:r>
            <a:r>
              <a:rPr kumimoji="0" lang="en-US" sz="1400" b="1" i="0" u="none" strike="noStrike" kern="0" cap="none" spc="0" normalizeH="0" baseline="0" noProof="0" dirty="0">
                <a:ln>
                  <a:noFill/>
                </a:ln>
                <a:solidFill>
                  <a:sysClr val="windowText" lastClr="000000"/>
                </a:solidFill>
                <a:effectLst/>
                <a:uLnTx/>
                <a:uFillTx/>
              </a:rPr>
              <a:t> consultations and</a:t>
            </a:r>
            <a:r>
              <a:rPr kumimoji="0" lang="en-US" sz="1400" b="0" i="0" u="none" strike="noStrike" kern="0" cap="none" spc="0" normalizeH="0" baseline="0" noProof="0" dirty="0">
                <a:ln>
                  <a:noFill/>
                </a:ln>
                <a:solidFill>
                  <a:sysClr val="windowText" lastClr="000000"/>
                </a:solidFill>
                <a:effectLst/>
                <a:uLnTx/>
                <a:uFillTx/>
              </a:rPr>
              <a:t> </a:t>
            </a:r>
            <a:r>
              <a:rPr kumimoji="0" lang="en-US" sz="1400" b="1" i="0" u="none" strike="noStrike" kern="0" cap="none" spc="0" normalizeH="0" baseline="0" noProof="0" dirty="0">
                <a:ln>
                  <a:noFill/>
                </a:ln>
                <a:solidFill>
                  <a:sysClr val="windowText" lastClr="000000"/>
                </a:solidFill>
                <a:effectLst/>
                <a:uLnTx/>
                <a:uFillTx/>
              </a:rPr>
              <a:t>cooperation </a:t>
            </a:r>
            <a:r>
              <a:rPr kumimoji="0" lang="en-US" sz="1400" b="0" i="0" u="none" strike="noStrike" kern="0" cap="none" spc="0" normalizeH="0" baseline="0" noProof="0" dirty="0">
                <a:ln>
                  <a:noFill/>
                </a:ln>
                <a:solidFill>
                  <a:sysClr val="windowText" lastClr="000000"/>
                </a:solidFill>
                <a:effectLst/>
                <a:uLnTx/>
                <a:uFillTx/>
              </a:rPr>
              <a:t>among Members. </a:t>
            </a:r>
          </a:p>
          <a:p>
            <a:pPr marL="0" marR="0" lvl="1" indent="0" algn="l" defTabSz="914400" rtl="0" eaLnBrk="0" fontAlgn="base" latinLnBrk="0" hangingPunct="0">
              <a:lnSpc>
                <a:spcPct val="100000"/>
              </a:lnSpc>
              <a:spcBef>
                <a:spcPct val="30000"/>
              </a:spcBef>
              <a:spcAft>
                <a:spcPct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The agency’s key deliverables include </a:t>
            </a:r>
          </a:p>
          <a:p>
            <a:pPr marL="285750" marR="0" lvl="1" indent="-285750" algn="l" defTabSz="914400" rtl="0" eaLnBrk="0" fontAlgn="base" latinLnBrk="0" hangingPunct="0">
              <a:lnSpc>
                <a:spcPct val="100000"/>
              </a:lnSpc>
              <a:spcBef>
                <a:spcPct val="30000"/>
              </a:spcBef>
              <a:spcAft>
                <a:spcPct val="0"/>
              </a:spcAft>
              <a:buClrTx/>
              <a:buSzTx/>
              <a:buFontTx/>
              <a:buChar char="-"/>
              <a:tabLst/>
              <a:defRPr/>
            </a:pPr>
            <a:r>
              <a:rPr kumimoji="0" lang="en-US" sz="1400" b="0" i="0" u="none" strike="noStrike" kern="0" cap="none" spc="0" normalizeH="0" baseline="0" noProof="0" dirty="0">
                <a:ln>
                  <a:noFill/>
                </a:ln>
                <a:solidFill>
                  <a:sysClr val="windowText" lastClr="000000"/>
                </a:solidFill>
                <a:effectLst/>
                <a:uLnTx/>
                <a:uFillTx/>
              </a:rPr>
              <a:t>provision of data and analysis on the topic of renewable energy and more broadly on clean energy transition, </a:t>
            </a:r>
          </a:p>
          <a:p>
            <a:pPr marL="285750" marR="0" lvl="1" indent="-285750" algn="l" defTabSz="914400" rtl="0" eaLnBrk="0" fontAlgn="base" latinLnBrk="0" hangingPunct="0">
              <a:lnSpc>
                <a:spcPct val="100000"/>
              </a:lnSpc>
              <a:spcBef>
                <a:spcPct val="30000"/>
              </a:spcBef>
              <a:spcAft>
                <a:spcPct val="0"/>
              </a:spcAft>
              <a:buClrTx/>
              <a:buSzTx/>
              <a:buFontTx/>
              <a:buChar char="-"/>
              <a:tabLst/>
              <a:defRPr/>
            </a:pPr>
            <a:r>
              <a:rPr kumimoji="0" lang="en-US" sz="1400" b="0" i="0" u="none" strike="noStrike" kern="0" cap="none" spc="0" normalizeH="0" baseline="0" noProof="0" dirty="0">
                <a:ln>
                  <a:noFill/>
                </a:ln>
                <a:solidFill>
                  <a:sysClr val="windowText" lastClr="000000"/>
                </a:solidFill>
                <a:effectLst/>
                <a:uLnTx/>
                <a:uFillTx/>
              </a:rPr>
              <a:t>Development and dissemination of tools and methodologies to support decision making and to facilitate project development, </a:t>
            </a:r>
          </a:p>
          <a:p>
            <a:pPr marL="285750" marR="0" lvl="1" indent="-285750" algn="l" defTabSz="914400" rtl="0" eaLnBrk="0" fontAlgn="base" latinLnBrk="0" hangingPunct="0">
              <a:lnSpc>
                <a:spcPct val="100000"/>
              </a:lnSpc>
              <a:spcBef>
                <a:spcPct val="30000"/>
              </a:spcBef>
              <a:spcAft>
                <a:spcPct val="0"/>
              </a:spcAft>
              <a:buClrTx/>
              <a:buSzTx/>
              <a:buFontTx/>
              <a:buChar char="-"/>
              <a:tabLst/>
              <a:defRPr/>
            </a:pPr>
            <a:r>
              <a:rPr kumimoji="0" lang="en-US" sz="1400" b="0" i="0" u="none" strike="noStrike" kern="0" cap="none" spc="0" normalizeH="0" baseline="0" noProof="0" dirty="0">
                <a:ln>
                  <a:noFill/>
                </a:ln>
                <a:solidFill>
                  <a:sysClr val="windowText" lastClr="000000"/>
                </a:solidFill>
                <a:effectLst/>
                <a:uLnTx/>
                <a:uFillTx/>
              </a:rPr>
              <a:t>and engagement and outreach through regional and bilateral cooperation framework. </a:t>
            </a:r>
          </a:p>
          <a:p>
            <a:r>
              <a:rPr lang="en-US" sz="1400" kern="1200" dirty="0">
                <a:solidFill>
                  <a:schemeClr val="tx1"/>
                </a:solidFill>
                <a:effectLst/>
                <a:latin typeface="Arial" charset="0"/>
                <a:ea typeface="MS PGothic" panose="020B0600070205080204" pitchFamily="34" charset="-128"/>
                <a:cs typeface="Arial" charset="0"/>
              </a:rPr>
              <a:t> </a:t>
            </a:r>
          </a:p>
        </p:txBody>
      </p:sp>
      <p:sp>
        <p:nvSpPr>
          <p:cNvPr id="4" name="Slide Number Placeholder 3"/>
          <p:cNvSpPr>
            <a:spLocks noGrp="1"/>
          </p:cNvSpPr>
          <p:nvPr>
            <p:ph type="sldNum" sz="quarter" idx="10"/>
          </p:nvPr>
        </p:nvSpPr>
        <p:spPr/>
        <p:txBody>
          <a:bodyPr/>
          <a:lstStyle/>
          <a:p>
            <a:fld id="{8DA72D83-5383-4F36-A95B-23BF81650C44}" type="slidenum">
              <a:rPr lang="en-GB" smtClean="0"/>
              <a:t>3</a:t>
            </a:fld>
            <a:endParaRPr lang="en-GB" dirty="0"/>
          </a:p>
        </p:txBody>
      </p:sp>
    </p:spTree>
    <p:extLst>
      <p:ext uri="{BB962C8B-B14F-4D97-AF65-F5344CB8AC3E}">
        <p14:creationId xmlns:p14="http://schemas.microsoft.com/office/powerpoint/2010/main" val="219853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F48254A-1589-471B-9E7F-A99F94BAD53C}" type="slidenum">
              <a:rPr lang="de-DE" altLang="en-US" sz="1200" smtClean="0"/>
              <a:pPr/>
              <a:t>4</a:t>
            </a:fld>
            <a:endParaRPr lang="de-DE" altLang="en-US" sz="1200"/>
          </a:p>
        </p:txBody>
      </p:sp>
    </p:spTree>
    <p:extLst>
      <p:ext uri="{BB962C8B-B14F-4D97-AF65-F5344CB8AC3E}">
        <p14:creationId xmlns:p14="http://schemas.microsoft.com/office/powerpoint/2010/main" val="427580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kern="1200" dirty="0">
                <a:solidFill>
                  <a:schemeClr val="tx1"/>
                </a:solidFill>
                <a:effectLst/>
                <a:latin typeface="Arial" charset="0"/>
                <a:ea typeface="MS PGothic" panose="020B0600070205080204" pitchFamily="34" charset="-128"/>
                <a:cs typeface="Arial" charset="0"/>
              </a:rPr>
              <a:t>The campaign itself runs under the Clean Energy Ministerial. </a:t>
            </a:r>
            <a:endParaRPr lang="en-GB" sz="1300" kern="1200" dirty="0">
              <a:solidFill>
                <a:schemeClr val="tx1"/>
              </a:solidFill>
              <a:effectLst/>
              <a:latin typeface="Arial" charset="0"/>
              <a:ea typeface="MS PGothic" panose="020B0600070205080204" pitchFamily="34" charset="-128"/>
              <a:cs typeface="Arial" charset="0"/>
            </a:endParaRPr>
          </a:p>
        </p:txBody>
      </p:sp>
      <p:sp>
        <p:nvSpPr>
          <p:cNvPr id="4" name="Slide Number Placeholder 3"/>
          <p:cNvSpPr>
            <a:spLocks noGrp="1"/>
          </p:cNvSpPr>
          <p:nvPr>
            <p:ph type="sldNum" sz="quarter" idx="10"/>
          </p:nvPr>
        </p:nvSpPr>
        <p:spPr/>
        <p:txBody>
          <a:bodyPr/>
          <a:lstStyle/>
          <a:p>
            <a:fld id="{8DA72D83-5383-4F36-A95B-23BF81650C44}" type="slidenum">
              <a:rPr lang="en-GB" smtClean="0"/>
              <a:t>5</a:t>
            </a:fld>
            <a:endParaRPr lang="en-GB" dirty="0"/>
          </a:p>
        </p:txBody>
      </p:sp>
    </p:spTree>
    <p:extLst>
      <p:ext uri="{BB962C8B-B14F-4D97-AF65-F5344CB8AC3E}">
        <p14:creationId xmlns:p14="http://schemas.microsoft.com/office/powerpoint/2010/main" val="2355801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kern="1200" dirty="0">
                <a:solidFill>
                  <a:schemeClr val="tx1"/>
                </a:solidFill>
                <a:effectLst/>
                <a:latin typeface="Arial" charset="0"/>
                <a:ea typeface="MS PGothic" panose="020B0600070205080204" pitchFamily="34" charset="-128"/>
                <a:cs typeface="Arial" charset="0"/>
              </a:rPr>
              <a:t>The campaign itself runs under the Clean Energy Ministerial. </a:t>
            </a:r>
            <a:endParaRPr lang="en-GB" sz="1300" kern="1200" dirty="0">
              <a:solidFill>
                <a:schemeClr val="tx1"/>
              </a:solidFill>
              <a:effectLst/>
              <a:latin typeface="Arial" charset="0"/>
              <a:ea typeface="MS PGothic" panose="020B0600070205080204" pitchFamily="34" charset="-128"/>
              <a:cs typeface="Arial" charset="0"/>
            </a:endParaRPr>
          </a:p>
        </p:txBody>
      </p:sp>
      <p:sp>
        <p:nvSpPr>
          <p:cNvPr id="4" name="Slide Number Placeholder 3"/>
          <p:cNvSpPr>
            <a:spLocks noGrp="1"/>
          </p:cNvSpPr>
          <p:nvPr>
            <p:ph type="sldNum" sz="quarter" idx="10"/>
          </p:nvPr>
        </p:nvSpPr>
        <p:spPr/>
        <p:txBody>
          <a:bodyPr/>
          <a:lstStyle/>
          <a:p>
            <a:fld id="{8DA72D83-5383-4F36-A95B-23BF81650C44}" type="slidenum">
              <a:rPr lang="en-GB" smtClean="0"/>
              <a:t>6</a:t>
            </a:fld>
            <a:endParaRPr lang="en-GB" dirty="0"/>
          </a:p>
        </p:txBody>
      </p:sp>
    </p:spTree>
    <p:extLst>
      <p:ext uri="{BB962C8B-B14F-4D97-AF65-F5344CB8AC3E}">
        <p14:creationId xmlns:p14="http://schemas.microsoft.com/office/powerpoint/2010/main" val="747079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kern="1200" dirty="0">
                <a:solidFill>
                  <a:schemeClr val="tx1"/>
                </a:solidFill>
                <a:effectLst/>
                <a:latin typeface="Arial" charset="0"/>
                <a:ea typeface="MS PGothic" panose="020B0600070205080204" pitchFamily="34" charset="-128"/>
                <a:cs typeface="Arial" charset="0"/>
              </a:rPr>
              <a:t>The campaign itself runs under the Clean Energy Ministerial. </a:t>
            </a:r>
            <a:endParaRPr lang="en-GB" sz="1300" kern="1200" dirty="0">
              <a:solidFill>
                <a:schemeClr val="tx1"/>
              </a:solidFill>
              <a:effectLst/>
              <a:latin typeface="Arial" charset="0"/>
              <a:ea typeface="MS PGothic" panose="020B0600070205080204" pitchFamily="34" charset="-128"/>
              <a:cs typeface="Arial" charset="0"/>
            </a:endParaRPr>
          </a:p>
        </p:txBody>
      </p:sp>
      <p:sp>
        <p:nvSpPr>
          <p:cNvPr id="4" name="Slide Number Placeholder 3"/>
          <p:cNvSpPr>
            <a:spLocks noGrp="1"/>
          </p:cNvSpPr>
          <p:nvPr>
            <p:ph type="sldNum" sz="quarter" idx="10"/>
          </p:nvPr>
        </p:nvSpPr>
        <p:spPr/>
        <p:txBody>
          <a:bodyPr/>
          <a:lstStyle/>
          <a:p>
            <a:fld id="{8DA72D83-5383-4F36-A95B-23BF81650C44}" type="slidenum">
              <a:rPr lang="en-GB" smtClean="0"/>
              <a:t>7</a:t>
            </a:fld>
            <a:endParaRPr lang="en-GB" dirty="0"/>
          </a:p>
        </p:txBody>
      </p:sp>
    </p:spTree>
    <p:extLst>
      <p:ext uri="{BB962C8B-B14F-4D97-AF65-F5344CB8AC3E}">
        <p14:creationId xmlns:p14="http://schemas.microsoft.com/office/powerpoint/2010/main" val="2643345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kern="1200" dirty="0">
                <a:solidFill>
                  <a:schemeClr val="tx1"/>
                </a:solidFill>
                <a:effectLst/>
                <a:latin typeface="Arial" charset="0"/>
                <a:ea typeface="MS PGothic" panose="020B0600070205080204" pitchFamily="34" charset="-128"/>
                <a:cs typeface="Arial" charset="0"/>
              </a:rPr>
              <a:t>Long-term energy scenarios are a fundamental tool for energy policy making. Many countries develop their country scenarios and use them as a basis for national policy making. International organizations, including IRENA, produce global scenarios to inform global policy debates. There are a number of technical institutions that produce various policy scenarios as a part of scientific</a:t>
            </a:r>
            <a:r>
              <a:rPr lang="en-US" sz="1300" kern="1200" baseline="0" dirty="0">
                <a:solidFill>
                  <a:schemeClr val="tx1"/>
                </a:solidFill>
                <a:effectLst/>
                <a:latin typeface="Arial" charset="0"/>
                <a:ea typeface="MS PGothic" panose="020B0600070205080204" pitchFamily="34" charset="-128"/>
                <a:cs typeface="Arial" charset="0"/>
              </a:rPr>
              <a:t> exercise</a:t>
            </a:r>
            <a:r>
              <a:rPr lang="en-US" sz="1300" kern="1200" dirty="0">
                <a:solidFill>
                  <a:schemeClr val="tx1"/>
                </a:solidFill>
                <a:effectLst/>
                <a:latin typeface="Arial" charset="0"/>
                <a:ea typeface="MS PGothic" panose="020B0600070205080204" pitchFamily="34" charset="-128"/>
                <a:cs typeface="Arial" charset="0"/>
              </a:rPr>
              <a:t>. </a:t>
            </a:r>
            <a:endParaRPr lang="en-GB" sz="1300" kern="1200" dirty="0">
              <a:solidFill>
                <a:schemeClr val="tx1"/>
              </a:solidFill>
              <a:effectLst/>
              <a:latin typeface="Arial" charset="0"/>
              <a:ea typeface="MS PGothic" panose="020B0600070205080204" pitchFamily="34" charset="-128"/>
              <a:cs typeface="Arial" charset="0"/>
            </a:endParaRPr>
          </a:p>
          <a:p>
            <a:r>
              <a:rPr lang="en-US" sz="1300" kern="1200" dirty="0">
                <a:solidFill>
                  <a:schemeClr val="tx1"/>
                </a:solidFill>
                <a:effectLst/>
                <a:latin typeface="Arial" charset="0"/>
                <a:ea typeface="MS PGothic" panose="020B0600070205080204" pitchFamily="34" charset="-128"/>
                <a:cs typeface="Arial" charset="0"/>
              </a:rPr>
              <a:t>This approach is not new, it has been around for a long time. But what is new is that we have now a clear agreed mandate for global decarbinzation yet with massive technology innovation around energy transition, the future evolution of energy systems is uncertain than ever. And it is in this context, the role of long-term energy scenarios is becoming even more important as a tool to support making right decision to guide us though the clean energy transition under uncertainty.  </a:t>
            </a:r>
            <a:endParaRPr lang="en-GB" sz="1300" kern="1200" dirty="0">
              <a:solidFill>
                <a:schemeClr val="tx1"/>
              </a:solidFill>
              <a:effectLst/>
              <a:latin typeface="Arial" charset="0"/>
              <a:ea typeface="MS PGothic" panose="020B0600070205080204" pitchFamily="34" charset="-128"/>
              <a:cs typeface="Arial" charset="0"/>
            </a:endParaRPr>
          </a:p>
          <a:p>
            <a:endParaRPr lang="en-US" dirty="0"/>
          </a:p>
          <a:p>
            <a:pPr lvl="0">
              <a:buFontTx/>
              <a:buChar char="»"/>
              <a:defRPr/>
            </a:pPr>
            <a:r>
              <a:rPr lang="en-US" sz="2000" kern="0" dirty="0">
                <a:solidFill>
                  <a:srgbClr val="000000"/>
                </a:solidFill>
                <a:latin typeface="Calibri" panose="020F0502020204030204" pitchFamily="34" charset="0"/>
                <a:cs typeface="Calibri" panose="020F0502020204030204" pitchFamily="34" charset="0"/>
              </a:rPr>
              <a:t>A long-term vision is required to avoid risks of making poor, short-sighted decisions, </a:t>
            </a:r>
            <a:r>
              <a:rPr lang="en-US" sz="2000" i="1" kern="0" dirty="0">
                <a:solidFill>
                  <a:srgbClr val="000000"/>
                </a:solidFill>
                <a:latin typeface="Calibri" panose="020F0502020204030204" pitchFamily="34" charset="0"/>
                <a:cs typeface="Calibri" panose="020F0502020204030204" pitchFamily="34" charset="0"/>
              </a:rPr>
              <a:t>e.g.</a:t>
            </a:r>
            <a:r>
              <a:rPr lang="en-US" sz="2000" kern="0" dirty="0">
                <a:solidFill>
                  <a:srgbClr val="000000"/>
                </a:solidFill>
                <a:latin typeface="Calibri" panose="020F0502020204030204" pitchFamily="34" charset="0"/>
                <a:cs typeface="Calibri" panose="020F0502020204030204" pitchFamily="34" charset="0"/>
              </a:rPr>
              <a:t>:</a:t>
            </a:r>
          </a:p>
          <a:p>
            <a:pPr lvl="1">
              <a:buFontTx/>
              <a:buChar char="»"/>
              <a:defRPr/>
            </a:pPr>
            <a:r>
              <a:rPr lang="en-US" sz="2000" kern="0" dirty="0">
                <a:solidFill>
                  <a:srgbClr val="000000"/>
                </a:solidFill>
                <a:latin typeface="Calibri" panose="020F0502020204030204" pitchFamily="34" charset="0"/>
                <a:cs typeface="Calibri" panose="020F0502020204030204" pitchFamily="34" charset="0"/>
              </a:rPr>
              <a:t>Underestimating rapid renewable uptake, leading to stranded assets</a:t>
            </a:r>
          </a:p>
          <a:p>
            <a:pPr lvl="1">
              <a:buFontTx/>
              <a:buChar char="»"/>
              <a:defRPr/>
            </a:pPr>
            <a:r>
              <a:rPr lang="en-US" sz="2000" kern="0" dirty="0">
                <a:solidFill>
                  <a:srgbClr val="000000"/>
                </a:solidFill>
                <a:latin typeface="Calibri" panose="020F0502020204030204" pitchFamily="34" charset="0"/>
                <a:cs typeface="Calibri" panose="020F0502020204030204" pitchFamily="34" charset="0"/>
              </a:rPr>
              <a:t>Failing to utilize disruptive innovations</a:t>
            </a:r>
          </a:p>
          <a:p>
            <a:pPr lvl="0">
              <a:buFontTx/>
              <a:buChar char="»"/>
              <a:defRPr/>
            </a:pPr>
            <a:endParaRPr lang="en-US" sz="2000" kern="0" dirty="0">
              <a:solidFill>
                <a:srgbClr val="000000"/>
              </a:solidFill>
              <a:latin typeface="Calibri" panose="020F0502020204030204" pitchFamily="34" charset="0"/>
              <a:cs typeface="Calibri" panose="020F0502020204030204" pitchFamily="34" charset="0"/>
            </a:endParaRPr>
          </a:p>
          <a:p>
            <a:pPr lvl="0">
              <a:buFontTx/>
              <a:buChar char="»"/>
              <a:defRPr/>
            </a:pPr>
            <a:r>
              <a:rPr lang="en-US" sz="2000" kern="0" dirty="0">
                <a:solidFill>
                  <a:srgbClr val="000000"/>
                </a:solidFill>
                <a:latin typeface="Calibri" panose="020F0502020204030204" pitchFamily="34" charset="0"/>
                <a:cs typeface="Calibri" panose="020F0502020204030204" pitchFamily="34" charset="0"/>
              </a:rPr>
              <a:t>Long-term visions need to represent transformational changes, </a:t>
            </a:r>
            <a:r>
              <a:rPr lang="en-US" sz="2000" i="1" kern="0" dirty="0">
                <a:solidFill>
                  <a:srgbClr val="000000"/>
                </a:solidFill>
                <a:latin typeface="Calibri" panose="020F0502020204030204" pitchFamily="34" charset="0"/>
                <a:cs typeface="Calibri" panose="020F0502020204030204" pitchFamily="34" charset="0"/>
              </a:rPr>
              <a:t>e.g.</a:t>
            </a:r>
            <a:r>
              <a:rPr lang="en-US" sz="2000" kern="0" dirty="0">
                <a:solidFill>
                  <a:srgbClr val="000000"/>
                </a:solidFill>
                <a:latin typeface="Calibri" panose="020F0502020204030204" pitchFamily="34" charset="0"/>
                <a:cs typeface="Calibri" panose="020F0502020204030204" pitchFamily="34" charset="0"/>
              </a:rPr>
              <a:t>:</a:t>
            </a:r>
          </a:p>
          <a:p>
            <a:pPr lvl="1">
              <a:buFontTx/>
              <a:buChar char="»"/>
              <a:defRPr/>
            </a:pPr>
            <a:r>
              <a:rPr lang="en-US" sz="2000" kern="0" dirty="0">
                <a:solidFill>
                  <a:srgbClr val="000000"/>
                </a:solidFill>
                <a:latin typeface="Calibri" panose="020F0502020204030204" pitchFamily="34" charset="0"/>
                <a:cs typeface="Calibri" panose="020F0502020204030204" pitchFamily="34" charset="0"/>
              </a:rPr>
              <a:t>Very high shares of variable renewable energy in the power sector</a:t>
            </a:r>
          </a:p>
          <a:p>
            <a:pPr lvl="1">
              <a:buFontTx/>
              <a:buChar char="»"/>
              <a:defRPr/>
            </a:pPr>
            <a:r>
              <a:rPr lang="en-US" sz="2000" kern="0" dirty="0">
                <a:solidFill>
                  <a:srgbClr val="000000"/>
                </a:solidFill>
                <a:latin typeface="Calibri" panose="020F0502020204030204" pitchFamily="34" charset="0"/>
                <a:cs typeface="Calibri" panose="020F0502020204030204" pitchFamily="34" charset="0"/>
              </a:rPr>
              <a:t>Disruptive innovations in end-use sectors </a:t>
            </a:r>
          </a:p>
          <a:p>
            <a:pPr lvl="1">
              <a:buFontTx/>
              <a:buChar char="»"/>
              <a:defRPr/>
            </a:pPr>
            <a:r>
              <a:rPr lang="en-US" sz="2000" kern="0" dirty="0">
                <a:solidFill>
                  <a:srgbClr val="000000"/>
                </a:solidFill>
                <a:latin typeface="Calibri" panose="020F0502020204030204" pitchFamily="34" charset="0"/>
                <a:cs typeface="Calibri" panose="020F0502020204030204" pitchFamily="34" charset="0"/>
              </a:rPr>
              <a:t>Digitalization and its impacts</a:t>
            </a:r>
          </a:p>
          <a:p>
            <a:endParaRPr lang="en-US" dirty="0"/>
          </a:p>
          <a:p>
            <a:r>
              <a:rPr lang="en-US" dirty="0"/>
              <a:t>Countries with common</a:t>
            </a:r>
            <a:r>
              <a:rPr lang="en-US" baseline="0" dirty="0"/>
              <a:t> interests in promoting better and wider use of long-term scenarios for clean energy transition, formed a group to initiate a campaign under clean energy ministerial. </a:t>
            </a:r>
            <a:endParaRPr lang="en-US" dirty="0"/>
          </a:p>
        </p:txBody>
      </p:sp>
      <p:sp>
        <p:nvSpPr>
          <p:cNvPr id="4" name="Slide Number Placeholder 3"/>
          <p:cNvSpPr>
            <a:spLocks noGrp="1"/>
          </p:cNvSpPr>
          <p:nvPr>
            <p:ph type="sldNum" sz="quarter" idx="10"/>
          </p:nvPr>
        </p:nvSpPr>
        <p:spPr/>
        <p:txBody>
          <a:bodyPr/>
          <a:lstStyle/>
          <a:p>
            <a:fld id="{8DA72D83-5383-4F36-A95B-23BF81650C44}" type="slidenum">
              <a:rPr lang="en-GB" smtClean="0"/>
              <a:t>8</a:t>
            </a:fld>
            <a:endParaRPr lang="en-GB"/>
          </a:p>
        </p:txBody>
      </p:sp>
    </p:spTree>
    <p:extLst>
      <p:ext uri="{BB962C8B-B14F-4D97-AF65-F5344CB8AC3E}">
        <p14:creationId xmlns:p14="http://schemas.microsoft.com/office/powerpoint/2010/main" val="4069718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latin typeface="Arial" panose="020B0604020202020204" pitchFamily="34" charset="0"/>
                <a:cs typeface="Arial" panose="020B0604020202020204" pitchFamily="34" charset="0"/>
              </a:rPr>
              <a:t>Examples for discussion</a:t>
            </a:r>
          </a:p>
          <a:p>
            <a:r>
              <a:rPr lang="en-US" altLang="en-US" b="1" dirty="0">
                <a:latin typeface="Arial" panose="020B0604020202020204" pitchFamily="34" charset="0"/>
                <a:cs typeface="Arial" panose="020B0604020202020204" pitchFamily="34" charset="0"/>
              </a:rPr>
              <a:t>National:</a:t>
            </a:r>
          </a:p>
          <a:p>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Brasil</a:t>
            </a:r>
            <a:r>
              <a:rPr lang="en-US" altLang="en-US" b="1" dirty="0">
                <a:latin typeface="Arial" panose="020B0604020202020204" pitchFamily="34" charset="0"/>
                <a:cs typeface="Arial" panose="020B0604020202020204" pitchFamily="34" charset="0"/>
              </a:rPr>
              <a:t>, Chile, Mexico: </a:t>
            </a:r>
            <a:r>
              <a:rPr lang="en-US" altLang="en-US" b="0" dirty="0">
                <a:latin typeface="Arial" panose="020B0604020202020204" pitchFamily="34" charset="0"/>
                <a:cs typeface="Arial" panose="020B0604020202020204" pitchFamily="34" charset="0"/>
              </a:rPr>
              <a:t>Long-term scenarios from dedicated planning offices</a:t>
            </a:r>
          </a:p>
          <a:p>
            <a:r>
              <a:rPr lang="en-US" altLang="en-US" b="1" dirty="0">
                <a:latin typeface="Arial" panose="020B0604020202020204" pitchFamily="34" charset="0"/>
                <a:cs typeface="Arial" panose="020B0604020202020204" pitchFamily="34" charset="0"/>
              </a:rPr>
              <a:t>- UK &amp; Belgium: </a:t>
            </a:r>
            <a:r>
              <a:rPr lang="en-US" altLang="en-US" b="0" dirty="0">
                <a:latin typeface="Arial" panose="020B0604020202020204" pitchFamily="34" charset="0"/>
                <a:cs typeface="Arial" panose="020B0604020202020204" pitchFamily="34" charset="0"/>
              </a:rPr>
              <a:t>TSO scenarios (National Grid’s annual Future Energy Scenarios in the UK, and Elia Grid electricity scenarios in Belgium)</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Also to mention</a:t>
            </a:r>
            <a:r>
              <a:rPr lang="en-US" altLang="en-US" dirty="0">
                <a:latin typeface="Arial" panose="020B0604020202020204" pitchFamily="34" charset="0"/>
                <a:cs typeface="Arial" panose="020B0604020202020204" pitchFamily="34" charset="0"/>
              </a:rPr>
              <a:t>: Academic and NGO scenarios</a:t>
            </a:r>
          </a:p>
          <a:p>
            <a:endParaRPr lang="en-US" altLang="en-US" dirty="0">
              <a:latin typeface="Arial" panose="020B0604020202020204" pitchFamily="34" charset="0"/>
              <a:cs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F48254A-1589-471B-9E7F-A99F94BAD53C}" type="slidenum">
              <a:rPr lang="de-DE" altLang="en-US" sz="1200" smtClean="0"/>
              <a:pPr/>
              <a:t>9</a:t>
            </a:fld>
            <a:endParaRPr lang="de-DE" altLang="en-US" sz="1200"/>
          </a:p>
        </p:txBody>
      </p:sp>
    </p:spTree>
    <p:extLst>
      <p:ext uri="{BB962C8B-B14F-4D97-AF65-F5344CB8AC3E}">
        <p14:creationId xmlns:p14="http://schemas.microsoft.com/office/powerpoint/2010/main" val="1351568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876005"/>
            <a:ext cx="8638117" cy="2876003"/>
          </a:xfrm>
          <a:solidFill>
            <a:srgbClr val="0872A6"/>
          </a:solidFill>
        </p:spPr>
        <p:txBody>
          <a:bodyPr lIns="402962" tIns="201480" rIns="402962" bIns="402962"/>
          <a:lstStyle>
            <a:lvl1pPr>
              <a:lnSpc>
                <a:spcPct val="110000"/>
              </a:lnSpc>
              <a:defRPr sz="3500">
                <a:solidFill>
                  <a:schemeClr val="bg1"/>
                </a:solidFill>
              </a:defRPr>
            </a:lvl1pPr>
          </a:lstStyle>
          <a:p>
            <a:r>
              <a:rPr lang="de-DE" dirty="0"/>
              <a:t>Titelmasterformat durch Klicken bearbeiten</a:t>
            </a:r>
          </a:p>
        </p:txBody>
      </p:sp>
    </p:spTree>
    <p:extLst>
      <p:ext uri="{BB962C8B-B14F-4D97-AF65-F5344CB8AC3E}">
        <p14:creationId xmlns:p14="http://schemas.microsoft.com/office/powerpoint/2010/main" val="180236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latin typeface="Calibri" panose="020F0502020204030204" pitchFamily="34" charset="0"/>
                <a:cs typeface="Calibri" panose="020F0502020204030204" pitchFamily="34" charset="0"/>
              </a:defRPr>
            </a:lvl1pPr>
          </a:lstStyle>
          <a:p>
            <a:pPr>
              <a:defRPr/>
            </a:pPr>
            <a:fld id="{7A55A305-2F91-4A76-BCFA-70F62CBD82E6}" type="slidenum">
              <a:rPr lang="de-DE" altLang="en-US" smtClean="0"/>
              <a:pPr>
                <a:defRPr/>
              </a:pPr>
              <a:t>‹#›</a:t>
            </a:fld>
            <a:endParaRPr lang="de-DE" altLang="en-US"/>
          </a:p>
        </p:txBody>
      </p:sp>
    </p:spTree>
    <p:extLst>
      <p:ext uri="{BB962C8B-B14F-4D97-AF65-F5344CB8AC3E}">
        <p14:creationId xmlns:p14="http://schemas.microsoft.com/office/powerpoint/2010/main" val="319457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0" y="332659"/>
            <a:ext cx="11228917" cy="484269"/>
          </a:xfrm>
          <a:prstGeom prst="rect">
            <a:avLst/>
          </a:prstGeom>
        </p:spPr>
        <p:txBody>
          <a:bodyPr>
            <a:noAutofit/>
          </a:bodyPr>
          <a:lstStyle>
            <a:lvl1pPr>
              <a:defRPr sz="3200" b="1">
                <a:solidFill>
                  <a:srgbClr val="0872A6"/>
                </a:solidFill>
                <a:latin typeface="Calibri" panose="020F0502020204030204" pitchFamily="34" charset="0"/>
                <a:cs typeface="Calibri" panose="020F0502020204030204" pitchFamily="34" charset="0"/>
              </a:defRPr>
            </a:lvl1pPr>
          </a:lstStyle>
          <a:p>
            <a:r>
              <a:rPr lang="en-US" dirty="0"/>
              <a:t>Agenda</a:t>
            </a:r>
          </a:p>
        </p:txBody>
      </p:sp>
      <p:sp>
        <p:nvSpPr>
          <p:cNvPr id="3" name="Content Placeholder 2"/>
          <p:cNvSpPr>
            <a:spLocks noGrp="1"/>
          </p:cNvSpPr>
          <p:nvPr>
            <p:ph idx="1" hasCustomPrompt="1"/>
          </p:nvPr>
        </p:nvSpPr>
        <p:spPr>
          <a:xfrm>
            <a:off x="335362" y="1556792"/>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
        <p:nvSpPr>
          <p:cNvPr id="7" name="Content Placeholder 2"/>
          <p:cNvSpPr>
            <a:spLocks noGrp="1"/>
          </p:cNvSpPr>
          <p:nvPr>
            <p:ph idx="13" hasCustomPrompt="1"/>
          </p:nvPr>
        </p:nvSpPr>
        <p:spPr>
          <a:xfrm>
            <a:off x="334040" y="2327574"/>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
        <p:nvSpPr>
          <p:cNvPr id="8" name="Content Placeholder 2"/>
          <p:cNvSpPr>
            <a:spLocks noGrp="1"/>
          </p:cNvSpPr>
          <p:nvPr>
            <p:ph idx="14" hasCustomPrompt="1"/>
          </p:nvPr>
        </p:nvSpPr>
        <p:spPr>
          <a:xfrm>
            <a:off x="334040" y="3871056"/>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
        <p:nvSpPr>
          <p:cNvPr id="9" name="Content Placeholder 2"/>
          <p:cNvSpPr>
            <a:spLocks noGrp="1"/>
          </p:cNvSpPr>
          <p:nvPr>
            <p:ph idx="15" hasCustomPrompt="1"/>
          </p:nvPr>
        </p:nvSpPr>
        <p:spPr>
          <a:xfrm>
            <a:off x="334040" y="4647839"/>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
        <p:nvSpPr>
          <p:cNvPr id="10" name="Content Placeholder 2"/>
          <p:cNvSpPr>
            <a:spLocks noGrp="1"/>
          </p:cNvSpPr>
          <p:nvPr>
            <p:ph idx="16" hasCustomPrompt="1"/>
          </p:nvPr>
        </p:nvSpPr>
        <p:spPr>
          <a:xfrm>
            <a:off x="334040" y="3100274"/>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Tree>
    <p:extLst>
      <p:ext uri="{BB962C8B-B14F-4D97-AF65-F5344CB8AC3E}">
        <p14:creationId xmlns:p14="http://schemas.microsoft.com/office/powerpoint/2010/main" val="2982518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77838" y="1125538"/>
            <a:ext cx="112299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e-DE" altLang="en-US" dirty="0"/>
              <a:t>Titelmasterformat durch Klicken bearbeiten</a:t>
            </a:r>
          </a:p>
        </p:txBody>
      </p:sp>
      <p:sp>
        <p:nvSpPr>
          <p:cNvPr id="1027" name="Rectangle 3"/>
          <p:cNvSpPr>
            <a:spLocks noGrp="1" noChangeArrowheads="1"/>
          </p:cNvSpPr>
          <p:nvPr>
            <p:ph type="body" idx="1"/>
          </p:nvPr>
        </p:nvSpPr>
        <p:spPr bwMode="auto">
          <a:xfrm>
            <a:off x="477838" y="2276475"/>
            <a:ext cx="1122997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Textmasterformate durch Klicken bearbeiten</a:t>
            </a:r>
          </a:p>
          <a:p>
            <a:pPr lvl="1"/>
            <a:r>
              <a:rPr lang="de-DE" altLang="en-US" dirty="0"/>
              <a:t>Zweite Ebene</a:t>
            </a:r>
          </a:p>
        </p:txBody>
      </p:sp>
      <p:sp>
        <p:nvSpPr>
          <p:cNvPr id="1030" name="Rectangle 6"/>
          <p:cNvSpPr>
            <a:spLocks noGrp="1" noChangeArrowheads="1"/>
          </p:cNvSpPr>
          <p:nvPr>
            <p:ph type="sldNum" sz="quarter" idx="4"/>
          </p:nvPr>
        </p:nvSpPr>
        <p:spPr bwMode="auto">
          <a:xfrm>
            <a:off x="10748963" y="64039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100">
                <a:solidFill>
                  <a:srgbClr val="646464"/>
                </a:solidFill>
                <a:latin typeface="Arial" panose="020B0604020202020204" pitchFamily="34" charset="0"/>
                <a:ea typeface="MS PGothic" panose="020B0600070205080204" pitchFamily="34" charset="-128"/>
              </a:defRPr>
            </a:lvl1pPr>
          </a:lstStyle>
          <a:p>
            <a:pPr>
              <a:defRPr/>
            </a:pPr>
            <a:fld id="{00E1193A-D9FC-4A70-A714-F615EA51EA38}" type="slidenum">
              <a:rPr lang="de-DE" altLang="en-US" smtClean="0"/>
              <a:pPr>
                <a:defRPr/>
              </a:pPr>
              <a:t>‹#›</a:t>
            </a:fld>
            <a:endParaRPr lang="de-DE" altLang="en-US" dirty="0"/>
          </a:p>
        </p:txBody>
      </p:sp>
      <p:sp>
        <p:nvSpPr>
          <p:cNvPr id="3" name="Rectangle 2"/>
          <p:cNvSpPr/>
          <p:nvPr userDrawn="1"/>
        </p:nvSpPr>
        <p:spPr>
          <a:xfrm>
            <a:off x="477838" y="947738"/>
            <a:ext cx="11229975" cy="33337"/>
          </a:xfrm>
          <a:prstGeom prst="rect">
            <a:avLst/>
          </a:prstGeom>
          <a:solidFill>
            <a:srgbClr val="0872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2" name="Picture 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704388" y="312738"/>
            <a:ext cx="19875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396" r:id="rId1"/>
    <p:sldLayoutId id="2147485378" r:id="rId2"/>
    <p:sldLayoutId id="2147485397" r:id="rId3"/>
  </p:sldLayoutIdLst>
  <p:hf hdr="0" ftr="0" dt="0"/>
  <p:txStyles>
    <p:titleStyle>
      <a:lvl1pPr algn="l" rtl="0" eaLnBrk="0" fontAlgn="base" hangingPunct="0">
        <a:spcBef>
          <a:spcPct val="0"/>
        </a:spcBef>
        <a:spcAft>
          <a:spcPct val="0"/>
        </a:spcAft>
        <a:defRPr sz="2700" b="1">
          <a:solidFill>
            <a:srgbClr val="0872A6"/>
          </a:solidFill>
          <a:latin typeface="Calibri" panose="020F0502020204030204" pitchFamily="34" charset="0"/>
          <a:ea typeface="MS PGothic" panose="020B0600070205080204" pitchFamily="34" charset="-128"/>
          <a:cs typeface="Calibri" panose="020F0502020204030204" pitchFamily="34" charset="0"/>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p:titleStyle>
    <p:bodyStyle>
      <a:lvl1pPr marL="382588" indent="-382588" algn="l" rtl="0" eaLnBrk="0" fontAlgn="base" hangingPunct="0">
        <a:lnSpc>
          <a:spcPct val="130000"/>
        </a:lnSpc>
        <a:spcBef>
          <a:spcPct val="0"/>
        </a:spcBef>
        <a:spcAft>
          <a:spcPct val="0"/>
        </a:spcAft>
        <a:buChar char="•"/>
        <a:defRPr sz="16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830263" indent="-319088" algn="l" rtl="0" eaLnBrk="0" fontAlgn="base" hangingPunct="0">
        <a:lnSpc>
          <a:spcPct val="130000"/>
        </a:lnSpc>
        <a:spcBef>
          <a:spcPct val="0"/>
        </a:spcBef>
        <a:spcAft>
          <a:spcPct val="0"/>
        </a:spcAft>
        <a:buFont typeface="Wingdings" panose="05000000000000000000" pitchFamily="2" charset="2"/>
        <a:buChar char="§"/>
        <a:defRPr sz="16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277938" indent="-255588" algn="l" rtl="0" eaLnBrk="0" fontAlgn="base" hangingPunct="0">
        <a:lnSpc>
          <a:spcPct val="150000"/>
        </a:lnSpc>
        <a:spcBef>
          <a:spcPct val="0"/>
        </a:spcBef>
        <a:spcAft>
          <a:spcPct val="0"/>
        </a:spcAft>
        <a:buChar char="•"/>
        <a:defRPr sz="2700">
          <a:solidFill>
            <a:schemeClr val="tx1"/>
          </a:solidFill>
          <a:latin typeface="+mn-lt"/>
          <a:ea typeface="MS PGothic" panose="020B0600070205080204" pitchFamily="34" charset="-128"/>
          <a:cs typeface="+mn-cs"/>
        </a:defRPr>
      </a:lvl3pPr>
      <a:lvl4pPr marL="1790700" indent="-255588" algn="l" rtl="0" eaLnBrk="0" fontAlgn="base" hangingPunct="0">
        <a:lnSpc>
          <a:spcPct val="150000"/>
        </a:lnSpc>
        <a:spcBef>
          <a:spcPct val="0"/>
        </a:spcBef>
        <a:spcAft>
          <a:spcPct val="0"/>
        </a:spcAft>
        <a:buChar char="–"/>
        <a:defRPr sz="2200">
          <a:solidFill>
            <a:schemeClr val="tx1"/>
          </a:solidFill>
          <a:latin typeface="+mn-lt"/>
          <a:ea typeface="MS PGothic" panose="020B0600070205080204" pitchFamily="34" charset="-128"/>
          <a:cs typeface="+mn-cs"/>
        </a:defRPr>
      </a:lvl4pPr>
      <a:lvl5pPr marL="2301875" indent="-255588" algn="l" rtl="0" eaLnBrk="0" fontAlgn="base" hangingPunct="0">
        <a:lnSpc>
          <a:spcPct val="150000"/>
        </a:lnSpc>
        <a:spcBef>
          <a:spcPct val="0"/>
        </a:spcBef>
        <a:spcAft>
          <a:spcPct val="0"/>
        </a:spcAft>
        <a:buChar char="»"/>
        <a:defRPr sz="2200">
          <a:solidFill>
            <a:schemeClr val="tx1"/>
          </a:solidFill>
          <a:latin typeface="+mn-lt"/>
          <a:ea typeface="MS PGothic" panose="020B0600070205080204" pitchFamily="34" charset="-128"/>
          <a:cs typeface="+mn-cs"/>
        </a:defRPr>
      </a:lvl5pPr>
      <a:lvl6pPr marL="2814688" indent="-255881" algn="l" rtl="0" fontAlgn="base">
        <a:lnSpc>
          <a:spcPct val="150000"/>
        </a:lnSpc>
        <a:spcBef>
          <a:spcPct val="0"/>
        </a:spcBef>
        <a:spcAft>
          <a:spcPct val="0"/>
        </a:spcAft>
        <a:buChar char="»"/>
        <a:defRPr>
          <a:solidFill>
            <a:schemeClr val="tx1"/>
          </a:solidFill>
          <a:latin typeface="+mn-lt"/>
          <a:cs typeface="+mn-cs"/>
        </a:defRPr>
      </a:lvl6pPr>
      <a:lvl7pPr marL="3326450" indent="-255881" algn="l" rtl="0" fontAlgn="base">
        <a:lnSpc>
          <a:spcPct val="150000"/>
        </a:lnSpc>
        <a:spcBef>
          <a:spcPct val="0"/>
        </a:spcBef>
        <a:spcAft>
          <a:spcPct val="0"/>
        </a:spcAft>
        <a:buChar char="»"/>
        <a:defRPr>
          <a:solidFill>
            <a:schemeClr val="tx1"/>
          </a:solidFill>
          <a:latin typeface="+mn-lt"/>
          <a:cs typeface="+mn-cs"/>
        </a:defRPr>
      </a:lvl7pPr>
      <a:lvl8pPr marL="3838210" indent="-255881" algn="l" rtl="0" fontAlgn="base">
        <a:lnSpc>
          <a:spcPct val="150000"/>
        </a:lnSpc>
        <a:spcBef>
          <a:spcPct val="0"/>
        </a:spcBef>
        <a:spcAft>
          <a:spcPct val="0"/>
        </a:spcAft>
        <a:buChar char="»"/>
        <a:defRPr>
          <a:solidFill>
            <a:schemeClr val="tx1"/>
          </a:solidFill>
          <a:latin typeface="+mn-lt"/>
          <a:cs typeface="+mn-cs"/>
        </a:defRPr>
      </a:lvl8pPr>
      <a:lvl9pPr marL="4349972" indent="-255881" algn="l" rtl="0" fontAlgn="base">
        <a:lnSpc>
          <a:spcPct val="150000"/>
        </a:lnSpc>
        <a:spcBef>
          <a:spcPct val="0"/>
        </a:spcBef>
        <a:spcAft>
          <a:spcPct val="0"/>
        </a:spcAft>
        <a:buChar char="»"/>
        <a:defRPr>
          <a:solidFill>
            <a:schemeClr val="tx1"/>
          </a:solidFill>
          <a:latin typeface="+mn-lt"/>
          <a:cs typeface="+mn-cs"/>
        </a:defRPr>
      </a:lvl9pPr>
    </p:bodyStyle>
    <p:otherStyle>
      <a:defPPr>
        <a:defRPr lang="en-US"/>
      </a:defPPr>
      <a:lvl1pPr marL="0" algn="l" defTabSz="1023523" rtl="0" eaLnBrk="1" latinLnBrk="0" hangingPunct="1">
        <a:defRPr sz="2000" kern="1200">
          <a:solidFill>
            <a:schemeClr val="tx1"/>
          </a:solidFill>
          <a:latin typeface="+mn-lt"/>
          <a:ea typeface="+mn-ea"/>
          <a:cs typeface="+mn-cs"/>
        </a:defRPr>
      </a:lvl1pPr>
      <a:lvl2pPr marL="511761" algn="l" defTabSz="1023523" rtl="0" eaLnBrk="1" latinLnBrk="0" hangingPunct="1">
        <a:defRPr sz="2000" kern="1200">
          <a:solidFill>
            <a:schemeClr val="tx1"/>
          </a:solidFill>
          <a:latin typeface="+mn-lt"/>
          <a:ea typeface="+mn-ea"/>
          <a:cs typeface="+mn-cs"/>
        </a:defRPr>
      </a:lvl2pPr>
      <a:lvl3pPr marL="1023523" algn="l" defTabSz="1023523" rtl="0" eaLnBrk="1" latinLnBrk="0" hangingPunct="1">
        <a:defRPr sz="2000" kern="1200">
          <a:solidFill>
            <a:schemeClr val="tx1"/>
          </a:solidFill>
          <a:latin typeface="+mn-lt"/>
          <a:ea typeface="+mn-ea"/>
          <a:cs typeface="+mn-cs"/>
        </a:defRPr>
      </a:lvl3pPr>
      <a:lvl4pPr marL="1535285" algn="l" defTabSz="1023523" rtl="0" eaLnBrk="1" latinLnBrk="0" hangingPunct="1">
        <a:defRPr sz="2000" kern="1200">
          <a:solidFill>
            <a:schemeClr val="tx1"/>
          </a:solidFill>
          <a:latin typeface="+mn-lt"/>
          <a:ea typeface="+mn-ea"/>
          <a:cs typeface="+mn-cs"/>
        </a:defRPr>
      </a:lvl4pPr>
      <a:lvl5pPr marL="2047046" algn="l" defTabSz="1023523" rtl="0" eaLnBrk="1" latinLnBrk="0" hangingPunct="1">
        <a:defRPr sz="2000" kern="1200">
          <a:solidFill>
            <a:schemeClr val="tx1"/>
          </a:solidFill>
          <a:latin typeface="+mn-lt"/>
          <a:ea typeface="+mn-ea"/>
          <a:cs typeface="+mn-cs"/>
        </a:defRPr>
      </a:lvl5pPr>
      <a:lvl6pPr marL="2558807" algn="l" defTabSz="1023523" rtl="0" eaLnBrk="1" latinLnBrk="0" hangingPunct="1">
        <a:defRPr sz="2000" kern="1200">
          <a:solidFill>
            <a:schemeClr val="tx1"/>
          </a:solidFill>
          <a:latin typeface="+mn-lt"/>
          <a:ea typeface="+mn-ea"/>
          <a:cs typeface="+mn-cs"/>
        </a:defRPr>
      </a:lvl6pPr>
      <a:lvl7pPr marL="3070568" algn="l" defTabSz="1023523" rtl="0" eaLnBrk="1" latinLnBrk="0" hangingPunct="1">
        <a:defRPr sz="2000" kern="1200">
          <a:solidFill>
            <a:schemeClr val="tx1"/>
          </a:solidFill>
          <a:latin typeface="+mn-lt"/>
          <a:ea typeface="+mn-ea"/>
          <a:cs typeface="+mn-cs"/>
        </a:defRPr>
      </a:lvl7pPr>
      <a:lvl8pPr marL="3582330" algn="l" defTabSz="1023523" rtl="0" eaLnBrk="1" latinLnBrk="0" hangingPunct="1">
        <a:defRPr sz="2000" kern="1200">
          <a:solidFill>
            <a:schemeClr val="tx1"/>
          </a:solidFill>
          <a:latin typeface="+mn-lt"/>
          <a:ea typeface="+mn-ea"/>
          <a:cs typeface="+mn-cs"/>
        </a:defRPr>
      </a:lvl8pPr>
      <a:lvl9pPr marL="4094092" algn="l" defTabSz="102352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47.png"/><Relationship Id="rId5" Type="http://schemas.openxmlformats.org/officeDocument/2006/relationships/diagramLayout" Target="../diagrams/layout1.xml"/><Relationship Id="rId10" Type="http://schemas.openxmlformats.org/officeDocument/2006/relationships/image" Target="../media/image46.jpeg"/><Relationship Id="rId4" Type="http://schemas.openxmlformats.org/officeDocument/2006/relationships/diagramData" Target="../diagrams/data1.xml"/><Relationship Id="rId9" Type="http://schemas.openxmlformats.org/officeDocument/2006/relationships/image" Target="../media/image45.jpe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8.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9.jp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jpeg"/><Relationship Id="rId2" Type="http://schemas.openxmlformats.org/officeDocument/2006/relationships/notesSlide" Target="../notesSlides/notesSlide6.xml"/><Relationship Id="rId16" Type="http://schemas.openxmlformats.org/officeDocument/2006/relationships/image" Target="../media/image21.jpeg"/><Relationship Id="rId20"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7.tmp"/><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10.jpeg"/><Relationship Id="rId9" Type="http://schemas.openxmlformats.org/officeDocument/2006/relationships/image" Target="../media/image14.png"/><Relationship Id="rId14" Type="http://schemas.openxmlformats.org/officeDocument/2006/relationships/image" Target="../media/image19.jpeg"/><Relationship Id="rId22"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9.tm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tmp"/><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tmp"/><Relationship Id="rId7" Type="http://schemas.openxmlformats.org/officeDocument/2006/relationships/image" Target="../media/image40.jpe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tmp"/><Relationship Id="rId9"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4C3F9-4C31-4EC3-A4CC-F9FD4D25082E}"/>
              </a:ext>
            </a:extLst>
          </p:cNvPr>
          <p:cNvSpPr>
            <a:spLocks noGrp="1"/>
          </p:cNvSpPr>
          <p:nvPr>
            <p:ph type="ctrTitle"/>
          </p:nvPr>
        </p:nvSpPr>
        <p:spPr>
          <a:xfrm>
            <a:off x="0" y="2132856"/>
            <a:ext cx="9414715" cy="2376264"/>
          </a:xfrm>
          <a:effectLst>
            <a:softEdge rad="12700"/>
          </a:effectLst>
        </p:spPr>
        <p:txBody>
          <a:bodyPr/>
          <a:lstStyle/>
          <a:p>
            <a:pPr>
              <a:lnSpc>
                <a:spcPct val="90000"/>
              </a:lnSpc>
              <a:spcAft>
                <a:spcPts val="1200"/>
              </a:spcAft>
              <a:defRPr/>
            </a:pPr>
            <a:br>
              <a:rPr lang="en-GB" dirty="0"/>
            </a:br>
            <a:r>
              <a:rPr lang="en-US" dirty="0"/>
              <a:t>Setting the scene:</a:t>
            </a:r>
            <a:br>
              <a:rPr lang="en-US" dirty="0"/>
            </a:br>
            <a:r>
              <a:rPr lang="en-US" dirty="0"/>
              <a:t>Long-term energy scenarios for the clean energy transition</a:t>
            </a:r>
            <a:br>
              <a:rPr lang="en-US" altLang="en-US" sz="3600" dirty="0"/>
            </a:br>
            <a:endParaRPr lang="en-GB" sz="2800" b="0" dirty="0"/>
          </a:p>
        </p:txBody>
      </p:sp>
      <p:pic>
        <p:nvPicPr>
          <p:cNvPr id="4" name="Picture 3">
            <a:extLst>
              <a:ext uri="{FF2B5EF4-FFF2-40B4-BE49-F238E27FC236}">
                <a16:creationId xmlns:a16="http://schemas.microsoft.com/office/drawing/2014/main" id="{438C2CB9-EA81-48D4-9232-CC467CB3C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6085"/>
            <a:ext cx="2833246" cy="999806"/>
          </a:xfrm>
          <a:prstGeom prst="rect">
            <a:avLst/>
          </a:prstGeom>
        </p:spPr>
      </p:pic>
      <p:sp>
        <p:nvSpPr>
          <p:cNvPr id="5" name="Rectangle 4">
            <a:extLst>
              <a:ext uri="{FF2B5EF4-FFF2-40B4-BE49-F238E27FC236}">
                <a16:creationId xmlns:a16="http://schemas.microsoft.com/office/drawing/2014/main" id="{888C86F2-0161-431E-B010-38EC41BDD1CC}"/>
              </a:ext>
            </a:extLst>
          </p:cNvPr>
          <p:cNvSpPr/>
          <p:nvPr/>
        </p:nvSpPr>
        <p:spPr>
          <a:xfrm>
            <a:off x="349769" y="4869160"/>
            <a:ext cx="8698559" cy="1631216"/>
          </a:xfrm>
          <a:prstGeom prst="rect">
            <a:avLst/>
          </a:prstGeom>
        </p:spPr>
        <p:txBody>
          <a:bodyPr wrap="square">
            <a:spAutoFit/>
          </a:bodyPr>
          <a:lstStyle/>
          <a:p>
            <a:pPr defTabSz="685800" eaLnBrk="1" fontAlgn="auto" hangingPunct="1">
              <a:spcBef>
                <a:spcPts val="0"/>
              </a:spcBef>
              <a:spcAft>
                <a:spcPts val="0"/>
              </a:spcAft>
              <a:defRPr/>
            </a:pPr>
            <a:r>
              <a:rPr lang="en-US" altLang="en-US" sz="2000" dirty="0">
                <a:solidFill>
                  <a:schemeClr val="tx1">
                    <a:lumMod val="65000"/>
                    <a:lumOff val="35000"/>
                  </a:schemeClr>
                </a:solidFill>
                <a:latin typeface="Calibri" panose="020F0502020204030204" pitchFamily="34" charset="0"/>
                <a:cs typeface="Calibri" panose="020F0502020204030204" pitchFamily="34" charset="0"/>
              </a:rPr>
              <a:t>Asami Miketa, Senior Programme Officer</a:t>
            </a:r>
          </a:p>
          <a:p>
            <a:pPr defTabSz="685800" eaLnBrk="1" fontAlgn="auto" hangingPunct="1">
              <a:spcBef>
                <a:spcPts val="0"/>
              </a:spcBef>
              <a:spcAft>
                <a:spcPts val="0"/>
              </a:spcAft>
              <a:defRPr/>
            </a:pPr>
            <a:r>
              <a:rPr lang="en-US" altLang="en-US" sz="2000" dirty="0">
                <a:solidFill>
                  <a:schemeClr val="tx1">
                    <a:lumMod val="65000"/>
                    <a:lumOff val="35000"/>
                  </a:schemeClr>
                </a:solidFill>
                <a:latin typeface="Calibri" panose="020F0502020204030204" pitchFamily="34" charset="0"/>
                <a:cs typeface="Calibri" panose="020F0502020204030204" pitchFamily="34" charset="0"/>
              </a:rPr>
              <a:t>IRENA Innovation Technology Center</a:t>
            </a:r>
          </a:p>
          <a:p>
            <a:pPr defTabSz="685800" eaLnBrk="1" fontAlgn="auto" hangingPunct="1">
              <a:spcBef>
                <a:spcPts val="0"/>
              </a:spcBef>
              <a:spcAft>
                <a:spcPts val="0"/>
              </a:spcAft>
              <a:defRPr/>
            </a:pPr>
            <a:endParaRPr lang="en-US" altLang="en-US" sz="2000" dirty="0">
              <a:solidFill>
                <a:schemeClr val="tx1">
                  <a:lumMod val="65000"/>
                  <a:lumOff val="35000"/>
                </a:schemeClr>
              </a:solidFill>
              <a:latin typeface="Calibri" panose="020F0502020204030204" pitchFamily="34" charset="0"/>
              <a:cs typeface="Calibri" panose="020F0502020204030204" pitchFamily="34" charset="0"/>
            </a:endParaRPr>
          </a:p>
          <a:p>
            <a:pPr defTabSz="685800" eaLnBrk="1" fontAlgn="auto" hangingPunct="1">
              <a:spcBef>
                <a:spcPts val="0"/>
              </a:spcBef>
              <a:spcAft>
                <a:spcPts val="0"/>
              </a:spcAft>
              <a:defRPr/>
            </a:pPr>
            <a:r>
              <a:rPr lang="en-US" altLang="en-US" sz="2000" dirty="0">
                <a:solidFill>
                  <a:schemeClr val="tx1">
                    <a:lumMod val="65000"/>
                    <a:lumOff val="35000"/>
                  </a:schemeClr>
                </a:solidFill>
                <a:latin typeface="Calibri" panose="020F0502020204030204" pitchFamily="34" charset="0"/>
                <a:cs typeface="Calibri" panose="020F0502020204030204" pitchFamily="34" charset="0"/>
              </a:rPr>
              <a:t>Long-term Scenarios for the Clean Energy Transition in Latin America</a:t>
            </a:r>
          </a:p>
          <a:p>
            <a:pPr defTabSz="685800" eaLnBrk="1" fontAlgn="auto" hangingPunct="1">
              <a:spcBef>
                <a:spcPts val="0"/>
              </a:spcBef>
              <a:spcAft>
                <a:spcPts val="0"/>
              </a:spcAft>
              <a:defRPr/>
            </a:pPr>
            <a:r>
              <a:rPr lang="en-US" altLang="en-US" sz="2000" dirty="0">
                <a:solidFill>
                  <a:schemeClr val="tx1">
                    <a:lumMod val="65000"/>
                    <a:lumOff val="35000"/>
                  </a:schemeClr>
                </a:solidFill>
                <a:latin typeface="Calibri" panose="020F0502020204030204" pitchFamily="34" charset="0"/>
                <a:cs typeface="Calibri" panose="020F0502020204030204" pitchFamily="34" charset="0"/>
              </a:rPr>
              <a:t>25 February, 2019, Brasilia</a:t>
            </a:r>
          </a:p>
        </p:txBody>
      </p:sp>
    </p:spTree>
    <p:extLst>
      <p:ext uri="{BB962C8B-B14F-4D97-AF65-F5344CB8AC3E}">
        <p14:creationId xmlns:p14="http://schemas.microsoft.com/office/powerpoint/2010/main" val="203773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9758" y="4291290"/>
            <a:ext cx="4464496" cy="1785104"/>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Calibri" panose="020F0502020204030204" pitchFamily="34" charset="0"/>
                <a:cs typeface="Calibri" panose="020F0502020204030204" pitchFamily="34" charset="0"/>
              </a:rPr>
              <a:t>Government planning team</a:t>
            </a:r>
          </a:p>
          <a:p>
            <a:pPr marL="342900" indent="-342900">
              <a:buFont typeface="Arial" panose="020B0604020202020204" pitchFamily="34" charset="0"/>
              <a:buChar char="•"/>
            </a:pPr>
            <a:r>
              <a:rPr lang="en-US" sz="2400" b="1" dirty="0">
                <a:latin typeface="Calibri" panose="020F0502020204030204" pitchFamily="34" charset="0"/>
                <a:cs typeface="Calibri" panose="020F0502020204030204" pitchFamily="34" charset="0"/>
              </a:rPr>
              <a:t>Policy makers</a:t>
            </a:r>
          </a:p>
          <a:p>
            <a:pPr marL="342900" indent="-342900">
              <a:buFont typeface="Arial" panose="020B0604020202020204" pitchFamily="34" charset="0"/>
              <a:buChar char="•"/>
            </a:pPr>
            <a:r>
              <a:rPr lang="en-US" sz="2400" b="1" dirty="0">
                <a:latin typeface="Calibri" panose="020F0502020204030204" pitchFamily="34" charset="0"/>
                <a:cs typeface="Calibri" panose="020F0502020204030204" pitchFamily="34" charset="0"/>
              </a:rPr>
              <a:t>Decision makers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Civil society </a:t>
            </a:r>
          </a:p>
          <a:p>
            <a:endParaRPr lang="en-GB" sz="14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A6B39178-FFAC-463C-9A16-5FE767315FFD}"/>
              </a:ext>
            </a:extLst>
          </p:cNvPr>
          <p:cNvSpPr/>
          <p:nvPr/>
        </p:nvSpPr>
        <p:spPr>
          <a:xfrm>
            <a:off x="821711" y="4309949"/>
            <a:ext cx="3528392" cy="1096785"/>
          </a:xfrm>
          <a:prstGeom prst="rect">
            <a:avLst/>
          </a:prstGeom>
          <a:noFill/>
          <a:ln w="19050">
            <a:solidFill>
              <a:srgbClr val="0872A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4" name="Title 1"/>
          <p:cNvSpPr txBox="1">
            <a:spLocks/>
          </p:cNvSpPr>
          <p:nvPr/>
        </p:nvSpPr>
        <p:spPr bwMode="auto">
          <a:xfrm>
            <a:off x="407368" y="220595"/>
            <a:ext cx="11233150" cy="54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altLang="en-US" sz="3600" dirty="0">
                <a:latin typeface="Calibri" panose="020F0502020204030204" pitchFamily="34" charset="0"/>
                <a:cs typeface="Calibri" panose="020F0502020204030204" pitchFamily="34" charset="0"/>
              </a:rPr>
              <a:t>Focus groups</a:t>
            </a:r>
            <a:endParaRPr lang="en-US" altLang="en-US" sz="3600" kern="0" dirty="0">
              <a:latin typeface="Calibri" panose="020F0502020204030204" pitchFamily="34" charset="0"/>
              <a:cs typeface="Calibri" panose="020F0502020204030204" pitchFamily="34" charset="0"/>
            </a:endParaRPr>
          </a:p>
        </p:txBody>
      </p:sp>
      <p:sp>
        <p:nvSpPr>
          <p:cNvPr id="7" name="Right Arrow 5"/>
          <p:cNvSpPr/>
          <p:nvPr/>
        </p:nvSpPr>
        <p:spPr>
          <a:xfrm>
            <a:off x="491766" y="3101334"/>
            <a:ext cx="4032448" cy="1131243"/>
          </a:xfrm>
          <a:prstGeom prst="rect">
            <a:avLst/>
          </a:prstGeom>
          <a:solidFill>
            <a:schemeClr val="accent5">
              <a:lumMod val="50000"/>
            </a:schemeClr>
          </a:solidFill>
          <a:ln>
            <a:noFill/>
          </a:ln>
        </p:spPr>
        <p:style>
          <a:lnRef idx="2">
            <a:schemeClr val="accent1"/>
          </a:lnRef>
          <a:fillRef idx="1">
            <a:schemeClr val="lt1"/>
          </a:fillRef>
          <a:effectRef idx="0">
            <a:schemeClr val="accent1"/>
          </a:effectRef>
          <a:fontRef idx="minor">
            <a:schemeClr val="dk1"/>
          </a:fontRef>
        </p:style>
        <p:txBody>
          <a:bodyPr lIns="108000" tIns="108000" rIns="108000" bIns="72000" rtlCol="0" anchor="ctr" anchorCtr="0"/>
          <a:lstStyle/>
          <a:p>
            <a:pPr algn="ctr">
              <a:spcAft>
                <a:spcPts val="1000"/>
              </a:spcAft>
            </a:pPr>
            <a:r>
              <a:rPr lang="en-US" sz="2400" b="1" dirty="0">
                <a:solidFill>
                  <a:prstClr val="white"/>
                </a:solidFill>
                <a:latin typeface="Calibri" panose="020F0502020204030204" pitchFamily="34" charset="0"/>
                <a:cs typeface="Calibri" panose="020F0502020204030204" pitchFamily="34" charset="0"/>
              </a:rPr>
              <a:t>Use of scenarios for clean energy policy making</a:t>
            </a:r>
          </a:p>
        </p:txBody>
      </p:sp>
      <p:sp>
        <p:nvSpPr>
          <p:cNvPr id="12" name="Right Arrow 5"/>
          <p:cNvSpPr/>
          <p:nvPr/>
        </p:nvSpPr>
        <p:spPr>
          <a:xfrm>
            <a:off x="6631619" y="3097815"/>
            <a:ext cx="4775268" cy="1134762"/>
          </a:xfrm>
          <a:prstGeom prst="rect">
            <a:avLst/>
          </a:prstGeom>
          <a:solidFill>
            <a:schemeClr val="accent6">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lIns="108000" tIns="108000" rIns="108000" bIns="72000" rtlCol="0" anchor="ctr" anchorCtr="0"/>
          <a:lstStyle/>
          <a:p>
            <a:pPr algn="ctr">
              <a:spcAft>
                <a:spcPts val="1000"/>
              </a:spcAft>
            </a:pPr>
            <a:r>
              <a:rPr lang="en-US" sz="2400" b="1" dirty="0">
                <a:solidFill>
                  <a:prstClr val="white"/>
                </a:solidFill>
                <a:latin typeface="Calibri" panose="020F0502020204030204" pitchFamily="34" charset="0"/>
                <a:cs typeface="Calibri" panose="020F0502020204030204" pitchFamily="34" charset="0"/>
              </a:rPr>
              <a:t>Development of scenarios with modelling tools</a:t>
            </a:r>
          </a:p>
        </p:txBody>
      </p:sp>
      <p:sp>
        <p:nvSpPr>
          <p:cNvPr id="11" name="TextBox 10"/>
          <p:cNvSpPr txBox="1"/>
          <p:nvPr/>
        </p:nvSpPr>
        <p:spPr>
          <a:xfrm>
            <a:off x="6480819" y="4305444"/>
            <a:ext cx="5303813" cy="1569660"/>
          </a:xfrm>
          <a:prstGeom prst="rect">
            <a:avLst/>
          </a:prstGeom>
          <a:noFill/>
        </p:spPr>
        <p:txBody>
          <a:bodyPr wrap="square" rtlCol="0">
            <a:spAutoFit/>
          </a:bodyPr>
          <a:lstStyle/>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Government modelling team</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Academics and research community</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International organizations</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Private companies</a:t>
            </a:r>
            <a:endParaRPr lang="en-GB" sz="1400" dirty="0">
              <a:latin typeface="Calibri" panose="020F0502020204030204" pitchFamily="34" charset="0"/>
              <a:cs typeface="Calibri" panose="020F0502020204030204" pitchFamily="34" charset="0"/>
            </a:endParaRPr>
          </a:p>
        </p:txBody>
      </p:sp>
      <p:sp>
        <p:nvSpPr>
          <p:cNvPr id="9" name="Slide Number Placeholder 2">
            <a:extLst>
              <a:ext uri="{FF2B5EF4-FFF2-40B4-BE49-F238E27FC236}">
                <a16:creationId xmlns:a16="http://schemas.microsoft.com/office/drawing/2014/main" id="{93D0C005-0A96-4193-A4BF-C5FE367685CE}"/>
              </a:ext>
            </a:extLst>
          </p:cNvPr>
          <p:cNvSpPr txBox="1">
            <a:spLocks/>
          </p:cNvSpPr>
          <p:nvPr/>
        </p:nvSpPr>
        <p:spPr bwMode="auto">
          <a:xfrm>
            <a:off x="10901363" y="65563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10</a:t>
            </a:fld>
            <a:endParaRPr lang="de-DE" altLang="en-US"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C3228183-6206-4B10-B189-694D963AE7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
        <p:nvSpPr>
          <p:cNvPr id="15" name="Title 1">
            <a:extLst>
              <a:ext uri="{FF2B5EF4-FFF2-40B4-BE49-F238E27FC236}">
                <a16:creationId xmlns:a16="http://schemas.microsoft.com/office/drawing/2014/main" id="{6FC9B3FF-6F78-4321-B5F9-0301D9F446DC}"/>
              </a:ext>
            </a:extLst>
          </p:cNvPr>
          <p:cNvSpPr txBox="1">
            <a:spLocks/>
          </p:cNvSpPr>
          <p:nvPr/>
        </p:nvSpPr>
        <p:spPr bwMode="auto">
          <a:xfrm>
            <a:off x="464929" y="1453003"/>
            <a:ext cx="11233150" cy="73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sz="3600" b="0" dirty="0">
                <a:latin typeface="Calibri" panose="020F0502020204030204" pitchFamily="34" charset="0"/>
                <a:cs typeface="Calibri" panose="020F0502020204030204" pitchFamily="34" charset="0"/>
              </a:rPr>
              <a:t>“Use of </a:t>
            </a:r>
            <a:r>
              <a:rPr lang="en-US" sz="3600" dirty="0">
                <a:latin typeface="Calibri" panose="020F0502020204030204" pitchFamily="34" charset="0"/>
                <a:cs typeface="Calibri" panose="020F0502020204030204" pitchFamily="34" charset="0"/>
              </a:rPr>
              <a:t>scenarios</a:t>
            </a:r>
            <a:r>
              <a:rPr lang="en-US" sz="3600" b="0" dirty="0">
                <a:latin typeface="Calibri" panose="020F0502020204030204" pitchFamily="34" charset="0"/>
                <a:cs typeface="Calibri" panose="020F0502020204030204" pitchFamily="34" charset="0"/>
              </a:rPr>
              <a:t>” and “use of </a:t>
            </a:r>
            <a:r>
              <a:rPr lang="en-US" sz="3600" dirty="0">
                <a:latin typeface="Calibri" panose="020F0502020204030204" pitchFamily="34" charset="0"/>
                <a:cs typeface="Calibri" panose="020F0502020204030204" pitchFamily="34" charset="0"/>
              </a:rPr>
              <a:t>modelling tools</a:t>
            </a:r>
            <a:r>
              <a:rPr lang="en-US" sz="3600" b="0" dirty="0">
                <a:latin typeface="Calibri" panose="020F0502020204030204" pitchFamily="34" charset="0"/>
                <a:cs typeface="Calibri" panose="020F0502020204030204" pitchFamily="34" charset="0"/>
              </a:rPr>
              <a:t>” are considered as separate processes</a:t>
            </a:r>
            <a:endParaRPr lang="en-US" altLang="en-US" sz="3600" b="0" kern="0"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A9C70A47-5A55-4BFF-B2A0-83EA10DD51FC}"/>
              </a:ext>
            </a:extLst>
          </p:cNvPr>
          <p:cNvSpPr/>
          <p:nvPr/>
        </p:nvSpPr>
        <p:spPr>
          <a:xfrm>
            <a:off x="6449085" y="4305444"/>
            <a:ext cx="5173826" cy="380066"/>
          </a:xfrm>
          <a:prstGeom prst="rect">
            <a:avLst/>
          </a:prstGeom>
          <a:noFill/>
          <a:ln w="19050">
            <a:solidFill>
              <a:srgbClr val="0872A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1040C5B1-8AFF-48D4-8597-21BF68820A4F}"/>
              </a:ext>
            </a:extLst>
          </p:cNvPr>
          <p:cNvSpPr txBox="1"/>
          <p:nvPr/>
        </p:nvSpPr>
        <p:spPr>
          <a:xfrm>
            <a:off x="4655840" y="3311215"/>
            <a:ext cx="1801239" cy="707886"/>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Iterative</a:t>
            </a:r>
          </a:p>
          <a:p>
            <a:pPr algn="ctr"/>
            <a:r>
              <a:rPr lang="en-US" sz="2000" b="1" dirty="0">
                <a:latin typeface="Calibri" panose="020F0502020204030204" pitchFamily="34" charset="0"/>
                <a:cs typeface="Calibri" panose="020F0502020204030204" pitchFamily="34" charset="0"/>
              </a:rPr>
              <a:t> process</a:t>
            </a:r>
            <a:endParaRPr lang="en-GB" sz="2000" b="1" dirty="0">
              <a:latin typeface="Calibri" panose="020F0502020204030204" pitchFamily="34" charset="0"/>
              <a:cs typeface="Calibri" panose="020F0502020204030204" pitchFamily="34" charset="0"/>
            </a:endParaRPr>
          </a:p>
        </p:txBody>
      </p:sp>
      <p:sp>
        <p:nvSpPr>
          <p:cNvPr id="19" name="Arrow: Curved Down 18">
            <a:extLst>
              <a:ext uri="{FF2B5EF4-FFF2-40B4-BE49-F238E27FC236}">
                <a16:creationId xmlns:a16="http://schemas.microsoft.com/office/drawing/2014/main" id="{A1E3DF7E-E3CC-4732-8F11-C41FB0642448}"/>
              </a:ext>
            </a:extLst>
          </p:cNvPr>
          <p:cNvSpPr/>
          <p:nvPr/>
        </p:nvSpPr>
        <p:spPr>
          <a:xfrm>
            <a:off x="4741993" y="2928167"/>
            <a:ext cx="1619380" cy="576064"/>
          </a:xfrm>
          <a:prstGeom prst="curvedDownArrow">
            <a:avLst/>
          </a:prstGeom>
          <a:solidFill>
            <a:srgbClr val="0872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alibri" panose="020F0502020204030204" pitchFamily="34" charset="0"/>
              <a:cs typeface="Calibri" panose="020F0502020204030204" pitchFamily="34" charset="0"/>
            </a:endParaRPr>
          </a:p>
        </p:txBody>
      </p:sp>
      <p:sp>
        <p:nvSpPr>
          <p:cNvPr id="20" name="Arrow: Curved Down 19">
            <a:extLst>
              <a:ext uri="{FF2B5EF4-FFF2-40B4-BE49-F238E27FC236}">
                <a16:creationId xmlns:a16="http://schemas.microsoft.com/office/drawing/2014/main" id="{8290B466-1D6D-4CB7-8641-2924B93E64A5}"/>
              </a:ext>
            </a:extLst>
          </p:cNvPr>
          <p:cNvSpPr/>
          <p:nvPr/>
        </p:nvSpPr>
        <p:spPr>
          <a:xfrm rot="10800000">
            <a:off x="4736241" y="3835615"/>
            <a:ext cx="1574227" cy="596582"/>
          </a:xfrm>
          <a:prstGeom prst="curvedDownArrow">
            <a:avLst/>
          </a:prstGeom>
          <a:solidFill>
            <a:srgbClr val="0872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B9FB44B-9A5F-41E3-B2F3-DCBDAD01ED56}"/>
              </a:ext>
            </a:extLst>
          </p:cNvPr>
          <p:cNvSpPr txBox="1"/>
          <p:nvPr/>
        </p:nvSpPr>
        <p:spPr>
          <a:xfrm>
            <a:off x="4372046" y="5427221"/>
            <a:ext cx="2002664" cy="954107"/>
          </a:xfrm>
          <a:prstGeom prst="rect">
            <a:avLst/>
          </a:prstGeom>
          <a:noFill/>
        </p:spPr>
        <p:txBody>
          <a:bodyPr wrap="none" rtlCol="0">
            <a:spAutoFit/>
          </a:bodyPr>
          <a:lstStyle/>
          <a:p>
            <a:pPr algn="ctr"/>
            <a:r>
              <a:rPr lang="en-US" sz="2800" dirty="0">
                <a:latin typeface="Calibri" panose="020F0502020204030204" pitchFamily="34" charset="0"/>
                <a:cs typeface="Calibri" panose="020F0502020204030204" pitchFamily="34" charset="0"/>
              </a:rPr>
              <a:t>Campaign </a:t>
            </a:r>
          </a:p>
          <a:p>
            <a:pPr algn="ctr"/>
            <a:r>
              <a:rPr lang="en-US" sz="2800" dirty="0">
                <a:latin typeface="Calibri" panose="020F0502020204030204" pitchFamily="34" charset="0"/>
                <a:cs typeface="Calibri" panose="020F0502020204030204" pitchFamily="34" charset="0"/>
              </a:rPr>
              <a:t>Target group</a:t>
            </a:r>
            <a:endParaRPr lang="en-GB" sz="2800" dirty="0">
              <a:latin typeface="Calibri" panose="020F0502020204030204" pitchFamily="34" charset="0"/>
              <a:cs typeface="Calibri" panose="020F0502020204030204" pitchFamily="34" charset="0"/>
            </a:endParaRPr>
          </a:p>
        </p:txBody>
      </p:sp>
      <p:cxnSp>
        <p:nvCxnSpPr>
          <p:cNvPr id="5" name="Connector: Elbow 4">
            <a:extLst>
              <a:ext uri="{FF2B5EF4-FFF2-40B4-BE49-F238E27FC236}">
                <a16:creationId xmlns:a16="http://schemas.microsoft.com/office/drawing/2014/main" id="{67274C49-FF57-4797-9F61-B752B96B9DBC}"/>
              </a:ext>
            </a:extLst>
          </p:cNvPr>
          <p:cNvCxnSpPr>
            <a:stCxn id="16" idx="1"/>
            <a:endCxn id="2" idx="0"/>
          </p:cNvCxnSpPr>
          <p:nvPr/>
        </p:nvCxnSpPr>
        <p:spPr>
          <a:xfrm rot="10800000" flipV="1">
            <a:off x="5373379" y="4495477"/>
            <a:ext cx="1075707" cy="93174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F1801E01-9AD9-4D5D-B4D6-287C9920D98D}"/>
              </a:ext>
            </a:extLst>
          </p:cNvPr>
          <p:cNvCxnSpPr>
            <a:stCxn id="8" idx="3"/>
            <a:endCxn id="2" idx="0"/>
          </p:cNvCxnSpPr>
          <p:nvPr/>
        </p:nvCxnSpPr>
        <p:spPr>
          <a:xfrm>
            <a:off x="4350103" y="4858342"/>
            <a:ext cx="1023275" cy="568879"/>
          </a:xfrm>
          <a:prstGeom prst="bentConnector2">
            <a:avLst/>
          </a:prstGeom>
          <a:ln>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420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07368" y="292603"/>
            <a:ext cx="11233150" cy="54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sz="3600" dirty="0">
                <a:latin typeface="Calibri" panose="020F0502020204030204" pitchFamily="34" charset="0"/>
                <a:cs typeface="Calibri" panose="020F0502020204030204" pitchFamily="34" charset="0"/>
              </a:rPr>
              <a:t>Three focus themes</a:t>
            </a:r>
            <a:endParaRPr lang="en-US" altLang="en-US" sz="3600" kern="0" dirty="0">
              <a:latin typeface="Calibri" panose="020F0502020204030204" pitchFamily="34" charset="0"/>
              <a:cs typeface="Calibri" panose="020F0502020204030204" pitchFamily="34" charset="0"/>
            </a:endParaRPr>
          </a:p>
        </p:txBody>
      </p:sp>
      <p:sp>
        <p:nvSpPr>
          <p:cNvPr id="6" name="Content Placeholder 2"/>
          <p:cNvSpPr txBox="1">
            <a:spLocks/>
          </p:cNvSpPr>
          <p:nvPr/>
        </p:nvSpPr>
        <p:spPr>
          <a:xfrm>
            <a:off x="199254" y="2492209"/>
            <a:ext cx="3840480" cy="4146556"/>
          </a:xfrm>
          <a:prstGeom prst="rect">
            <a:avLst/>
          </a:prstGeom>
          <a:solidFill>
            <a:schemeClr val="accent5"/>
          </a:solidFill>
          <a:ln>
            <a:noFill/>
          </a:ln>
        </p:spPr>
        <p:txBody>
          <a:bodyPr>
            <a:noAutofit/>
          </a:bodyPr>
          <a:lstStyle>
            <a:lvl1pPr marL="382588" indent="-382588" algn="l" rtl="0" eaLnBrk="0" fontAlgn="base" hangingPunct="0">
              <a:lnSpc>
                <a:spcPct val="130000"/>
              </a:lnSpc>
              <a:spcBef>
                <a:spcPct val="0"/>
              </a:spcBef>
              <a:spcAft>
                <a:spcPct val="0"/>
              </a:spcAft>
              <a:buChar char="•"/>
              <a:defRPr sz="1600">
                <a:solidFill>
                  <a:schemeClr val="tx1"/>
                </a:solidFill>
                <a:latin typeface="+mn-lt"/>
                <a:ea typeface="MS PGothic" panose="020B0600070205080204" pitchFamily="34" charset="-128"/>
                <a:cs typeface="+mn-cs"/>
              </a:defRPr>
            </a:lvl1pPr>
            <a:lvl2pPr marL="830263" indent="-319088" algn="l" rtl="0" eaLnBrk="0" fontAlgn="base" hangingPunct="0">
              <a:lnSpc>
                <a:spcPct val="130000"/>
              </a:lnSpc>
              <a:spcBef>
                <a:spcPct val="0"/>
              </a:spcBef>
              <a:spcAft>
                <a:spcPct val="0"/>
              </a:spcAft>
              <a:buFont typeface="Wingdings" panose="05000000000000000000" pitchFamily="2" charset="2"/>
              <a:buChar char="§"/>
              <a:defRPr sz="1600">
                <a:solidFill>
                  <a:schemeClr val="tx1"/>
                </a:solidFill>
                <a:latin typeface="+mn-lt"/>
                <a:ea typeface="MS PGothic" panose="020B0600070205080204" pitchFamily="34" charset="-128"/>
                <a:cs typeface="+mn-cs"/>
              </a:defRPr>
            </a:lvl2pPr>
            <a:lvl3pPr marL="1277938" indent="-255588" algn="l" rtl="0" eaLnBrk="0" fontAlgn="base" hangingPunct="0">
              <a:lnSpc>
                <a:spcPct val="150000"/>
              </a:lnSpc>
              <a:spcBef>
                <a:spcPct val="0"/>
              </a:spcBef>
              <a:spcAft>
                <a:spcPct val="0"/>
              </a:spcAft>
              <a:buChar char="•"/>
              <a:defRPr sz="2700">
                <a:solidFill>
                  <a:schemeClr val="tx1"/>
                </a:solidFill>
                <a:latin typeface="+mn-lt"/>
                <a:ea typeface="MS PGothic" panose="020B0600070205080204" pitchFamily="34" charset="-128"/>
                <a:cs typeface="+mn-cs"/>
              </a:defRPr>
            </a:lvl3pPr>
            <a:lvl4pPr marL="1790700" indent="-255588" algn="l" rtl="0" eaLnBrk="0" fontAlgn="base" hangingPunct="0">
              <a:lnSpc>
                <a:spcPct val="150000"/>
              </a:lnSpc>
              <a:spcBef>
                <a:spcPct val="0"/>
              </a:spcBef>
              <a:spcAft>
                <a:spcPct val="0"/>
              </a:spcAft>
              <a:buChar char="–"/>
              <a:defRPr sz="2200">
                <a:solidFill>
                  <a:schemeClr val="tx1"/>
                </a:solidFill>
                <a:latin typeface="+mn-lt"/>
                <a:ea typeface="MS PGothic" panose="020B0600070205080204" pitchFamily="34" charset="-128"/>
                <a:cs typeface="+mn-cs"/>
              </a:defRPr>
            </a:lvl4pPr>
            <a:lvl5pPr marL="2301875" indent="-255588" algn="l" rtl="0" eaLnBrk="0" fontAlgn="base" hangingPunct="0">
              <a:lnSpc>
                <a:spcPct val="150000"/>
              </a:lnSpc>
              <a:spcBef>
                <a:spcPct val="0"/>
              </a:spcBef>
              <a:spcAft>
                <a:spcPct val="0"/>
              </a:spcAft>
              <a:buChar char="»"/>
              <a:defRPr sz="2200">
                <a:solidFill>
                  <a:schemeClr val="tx1"/>
                </a:solidFill>
                <a:latin typeface="+mn-lt"/>
                <a:ea typeface="MS PGothic" panose="020B0600070205080204" pitchFamily="34" charset="-128"/>
                <a:cs typeface="+mn-cs"/>
              </a:defRPr>
            </a:lvl5pPr>
            <a:lvl6pPr marL="2814688" indent="-255881" algn="l" rtl="0" fontAlgn="base">
              <a:lnSpc>
                <a:spcPct val="150000"/>
              </a:lnSpc>
              <a:spcBef>
                <a:spcPct val="0"/>
              </a:spcBef>
              <a:spcAft>
                <a:spcPct val="0"/>
              </a:spcAft>
              <a:buChar char="»"/>
              <a:defRPr>
                <a:solidFill>
                  <a:schemeClr val="tx1"/>
                </a:solidFill>
                <a:latin typeface="+mn-lt"/>
                <a:cs typeface="+mn-cs"/>
              </a:defRPr>
            </a:lvl6pPr>
            <a:lvl7pPr marL="3326450" indent="-255881" algn="l" rtl="0" fontAlgn="base">
              <a:lnSpc>
                <a:spcPct val="150000"/>
              </a:lnSpc>
              <a:spcBef>
                <a:spcPct val="0"/>
              </a:spcBef>
              <a:spcAft>
                <a:spcPct val="0"/>
              </a:spcAft>
              <a:buChar char="»"/>
              <a:defRPr>
                <a:solidFill>
                  <a:schemeClr val="tx1"/>
                </a:solidFill>
                <a:latin typeface="+mn-lt"/>
                <a:cs typeface="+mn-cs"/>
              </a:defRPr>
            </a:lvl7pPr>
            <a:lvl8pPr marL="3838210" indent="-255881" algn="l" rtl="0" fontAlgn="base">
              <a:lnSpc>
                <a:spcPct val="150000"/>
              </a:lnSpc>
              <a:spcBef>
                <a:spcPct val="0"/>
              </a:spcBef>
              <a:spcAft>
                <a:spcPct val="0"/>
              </a:spcAft>
              <a:buChar char="»"/>
              <a:defRPr>
                <a:solidFill>
                  <a:schemeClr val="tx1"/>
                </a:solidFill>
                <a:latin typeface="+mn-lt"/>
                <a:cs typeface="+mn-cs"/>
              </a:defRPr>
            </a:lvl8pPr>
            <a:lvl9pPr marL="4349972" indent="-255881" algn="l" rtl="0" fontAlgn="base">
              <a:lnSpc>
                <a:spcPct val="150000"/>
              </a:lnSpc>
              <a:spcBef>
                <a:spcPct val="0"/>
              </a:spcBef>
              <a:spcAft>
                <a:spcPct val="0"/>
              </a:spcAft>
              <a:buChar char="»"/>
              <a:defRPr>
                <a:solidFill>
                  <a:schemeClr val="tx1"/>
                </a:solidFill>
                <a:latin typeface="+mn-lt"/>
                <a:cs typeface="+mn-cs"/>
              </a:defRPr>
            </a:lvl9pPr>
          </a:lstStyle>
          <a:p>
            <a:pPr marL="228600" indent="-228600" eaLnBrk="1" fontAlgn="auto" hangingPunct="1">
              <a:lnSpc>
                <a:spcPct val="100000"/>
              </a:lnSpc>
              <a:spcBef>
                <a:spcPts val="600"/>
              </a:spcBef>
              <a:spcAft>
                <a:spcPts val="0"/>
              </a:spcAft>
              <a:buClr>
                <a:srgbClr val="0872A6"/>
              </a:buClr>
              <a:buFont typeface="Calibri" panose="020F0502020204030204" pitchFamily="34" charset="0"/>
              <a:buChar char="»"/>
            </a:pPr>
            <a:r>
              <a:rPr lang="en-US" sz="2400" kern="0" dirty="0">
                <a:latin typeface="Calibri Light" panose="020F0302020204030204" pitchFamily="34" charset="0"/>
                <a:ea typeface="+mn-ea"/>
                <a:cs typeface="Calibri Light" panose="020F0302020204030204" pitchFamily="34" charset="0"/>
              </a:rPr>
              <a:t>Share experience in the use of energy scenarios for national and regional policy planning</a:t>
            </a:r>
          </a:p>
          <a:p>
            <a:pPr marL="228600" indent="-228600" eaLnBrk="1" fontAlgn="auto" hangingPunct="1">
              <a:lnSpc>
                <a:spcPct val="100000"/>
              </a:lnSpc>
              <a:spcBef>
                <a:spcPts val="600"/>
              </a:spcBef>
              <a:spcAft>
                <a:spcPts val="0"/>
              </a:spcAft>
              <a:buClr>
                <a:srgbClr val="0872A6"/>
              </a:buClr>
              <a:buFont typeface="Calibri" panose="020F0502020204030204" pitchFamily="34" charset="0"/>
              <a:buChar char="»"/>
            </a:pPr>
            <a:r>
              <a:rPr lang="en-US" sz="2400" kern="0" dirty="0">
                <a:latin typeface="Calibri Light" panose="020F0302020204030204" pitchFamily="34" charset="0"/>
                <a:cs typeface="Calibri Light" panose="020F0302020204030204" pitchFamily="34" charset="0"/>
              </a:rPr>
              <a:t>Identify ways to make  scenarios more relevant to policy and investment decisions </a:t>
            </a:r>
          </a:p>
          <a:p>
            <a:pPr marL="228600" indent="-228600" eaLnBrk="1" fontAlgn="auto" hangingPunct="1">
              <a:lnSpc>
                <a:spcPct val="100000"/>
              </a:lnSpc>
              <a:spcBef>
                <a:spcPts val="600"/>
              </a:spcBef>
              <a:spcAft>
                <a:spcPts val="0"/>
              </a:spcAft>
              <a:buClr>
                <a:srgbClr val="0872A6"/>
              </a:buClr>
              <a:buFont typeface="Calibri" panose="020F0502020204030204" pitchFamily="34" charset="0"/>
              <a:buChar char="»"/>
            </a:pPr>
            <a:endParaRPr lang="en-US" sz="2600" kern="0" dirty="0">
              <a:latin typeface="Calibri Light" panose="020F0302020204030204" pitchFamily="34" charset="0"/>
              <a:ea typeface="+mn-ea"/>
              <a:cs typeface="Calibri Light" panose="020F0302020204030204" pitchFamily="34" charset="0"/>
            </a:endParaRPr>
          </a:p>
        </p:txBody>
      </p:sp>
      <p:sp>
        <p:nvSpPr>
          <p:cNvPr id="7" name="Right Arrow 5"/>
          <p:cNvSpPr/>
          <p:nvPr/>
        </p:nvSpPr>
        <p:spPr>
          <a:xfrm>
            <a:off x="199254" y="1237551"/>
            <a:ext cx="3840480" cy="1134762"/>
          </a:xfrm>
          <a:prstGeom prst="rect">
            <a:avLst/>
          </a:prstGeom>
          <a:solidFill>
            <a:schemeClr val="accent5">
              <a:lumMod val="50000"/>
            </a:schemeClr>
          </a:solidFill>
          <a:ln>
            <a:noFill/>
          </a:ln>
        </p:spPr>
        <p:style>
          <a:lnRef idx="2">
            <a:schemeClr val="accent1"/>
          </a:lnRef>
          <a:fillRef idx="1">
            <a:schemeClr val="lt1"/>
          </a:fillRef>
          <a:effectRef idx="0">
            <a:schemeClr val="accent1"/>
          </a:effectRef>
          <a:fontRef idx="minor">
            <a:schemeClr val="dk1"/>
          </a:fontRef>
        </p:style>
        <p:txBody>
          <a:bodyPr lIns="108000" tIns="108000" rIns="108000" bIns="72000" rtlCol="0" anchor="ctr" anchorCtr="0"/>
          <a:lstStyle/>
          <a:p>
            <a:pPr algn="ctr">
              <a:spcAft>
                <a:spcPts val="1000"/>
              </a:spcAft>
            </a:pPr>
            <a:r>
              <a:rPr lang="en-US" sz="2400" b="1" dirty="0">
                <a:solidFill>
                  <a:prstClr val="white"/>
                </a:solidFill>
                <a:latin typeface="Calibri Light" panose="020F0302020204030204" pitchFamily="34" charset="0"/>
                <a:cs typeface="Calibri Light" panose="020F0302020204030204" pitchFamily="34" charset="0"/>
              </a:rPr>
              <a:t>Use of scenarios for policy making</a:t>
            </a:r>
          </a:p>
        </p:txBody>
      </p:sp>
      <p:sp>
        <p:nvSpPr>
          <p:cNvPr id="8" name="Content Placeholder 2"/>
          <p:cNvSpPr txBox="1">
            <a:spLocks/>
          </p:cNvSpPr>
          <p:nvPr/>
        </p:nvSpPr>
        <p:spPr>
          <a:xfrm>
            <a:off x="4191743" y="2492209"/>
            <a:ext cx="3840480" cy="4146556"/>
          </a:xfrm>
          <a:prstGeom prst="rect">
            <a:avLst/>
          </a:prstGeom>
          <a:solidFill>
            <a:schemeClr val="accent6">
              <a:lumMod val="20000"/>
              <a:lumOff val="80000"/>
            </a:schemeClr>
          </a:solidFill>
          <a:ln>
            <a:noFill/>
          </a:ln>
        </p:spPr>
        <p:txBody>
          <a:bodyPr vert="horz" lIns="91440" tIns="91440" rIns="91440" bIns="91440" rtlCol="0">
            <a:noAutofit/>
          </a:bodyPr>
          <a:lstStyle>
            <a:lvl1pPr marL="228600" indent="-228600" algn="l" defTabSz="914400" rtl="0" eaLnBrk="1" latinLnBrk="0" hangingPunct="1">
              <a:lnSpc>
                <a:spcPct val="100000"/>
              </a:lnSpc>
              <a:spcBef>
                <a:spcPts val="600"/>
              </a:spcBef>
              <a:buClr>
                <a:srgbClr val="0872A6"/>
              </a:buClr>
              <a:buFont typeface="Calibri" panose="020F050202020403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600"/>
              </a:spcBef>
              <a:buClr>
                <a:srgbClr val="0872A6"/>
              </a:buClr>
              <a:buFont typeface="Calibri" panose="020F050202020403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600"/>
              </a:spcBef>
              <a:buClr>
                <a:srgbClr val="0872A6"/>
              </a:buClr>
              <a:buFont typeface="Calibri" panose="020F050202020403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600"/>
              </a:spcBef>
              <a:buClr>
                <a:srgbClr val="0872A6"/>
              </a:buClr>
              <a:buFont typeface="Calibri" panose="020F050202020403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600"/>
              </a:spcBef>
              <a:buClr>
                <a:srgbClr val="0872A6"/>
              </a:buClr>
              <a:buFont typeface="Calibri" panose="020F050202020403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kern="0" dirty="0">
                <a:latin typeface="Calibri Light" panose="020F0302020204030204" pitchFamily="34" charset="0"/>
                <a:cs typeface="Calibri Light" panose="020F0302020204030204" pitchFamily="34" charset="0"/>
              </a:rPr>
              <a:t>Showcase new tools &amp; methods to address new, disruptive elements of the transition</a:t>
            </a:r>
          </a:p>
          <a:p>
            <a:pPr fontAlgn="auto">
              <a:spcAft>
                <a:spcPts val="0"/>
              </a:spcAft>
            </a:pPr>
            <a:r>
              <a:rPr lang="en-US" sz="2400" kern="0" dirty="0">
                <a:latin typeface="Calibri Light" panose="020F0302020204030204" pitchFamily="34" charset="0"/>
                <a:cs typeface="Calibri Light" panose="020F0302020204030204" pitchFamily="34" charset="0"/>
              </a:rPr>
              <a:t>Identify modelling gaps around e.g. end-use innovation, sector coupling, and variable renewable energy integration</a:t>
            </a:r>
          </a:p>
        </p:txBody>
      </p:sp>
      <p:sp>
        <p:nvSpPr>
          <p:cNvPr id="10" name="Content Placeholder 2"/>
          <p:cNvSpPr txBox="1">
            <a:spLocks/>
          </p:cNvSpPr>
          <p:nvPr/>
        </p:nvSpPr>
        <p:spPr>
          <a:xfrm>
            <a:off x="8184232" y="2491739"/>
            <a:ext cx="3840480" cy="4146556"/>
          </a:xfrm>
          <a:prstGeom prst="rect">
            <a:avLst/>
          </a:prstGeom>
          <a:solidFill>
            <a:schemeClr val="bg2">
              <a:lumMod val="20000"/>
              <a:lumOff val="80000"/>
            </a:schemeClr>
          </a:solidFill>
          <a:ln>
            <a:noFill/>
          </a:ln>
        </p:spPr>
        <p:txBody>
          <a:bodyPr vert="horz" lIns="91440" tIns="91440" rIns="91440" bIns="91440" rtlCol="0">
            <a:noAutofit/>
          </a:bodyPr>
          <a:lstStyle>
            <a:lvl1pPr marL="228600" indent="-228600" algn="l" defTabSz="914400" rtl="0" eaLnBrk="1" latinLnBrk="0" hangingPunct="1">
              <a:lnSpc>
                <a:spcPct val="100000"/>
              </a:lnSpc>
              <a:spcBef>
                <a:spcPts val="600"/>
              </a:spcBef>
              <a:buClr>
                <a:srgbClr val="0872A6"/>
              </a:buClr>
              <a:buFont typeface="Calibri" panose="020F0502020204030204" pitchFamily="34"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600"/>
              </a:spcBef>
              <a:buClr>
                <a:srgbClr val="0872A6"/>
              </a:buClr>
              <a:buFont typeface="Calibri" panose="020F0502020204030204" pitchFamily="34"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600"/>
              </a:spcBef>
              <a:buClr>
                <a:srgbClr val="0872A6"/>
              </a:buClr>
              <a:buFont typeface="Calibri" panose="020F0502020204030204" pitchFamily="34" charset="0"/>
              <a:buChar char="»"/>
              <a:defRPr sz="20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600"/>
              </a:spcBef>
              <a:buClr>
                <a:srgbClr val="0872A6"/>
              </a:buClr>
              <a:buFont typeface="Calibri" panose="020F050202020403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600"/>
              </a:spcBef>
              <a:buClr>
                <a:srgbClr val="0872A6"/>
              </a:buClr>
              <a:buFont typeface="Calibri" panose="020F050202020403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kern="0" dirty="0">
                <a:latin typeface="Calibri Light" panose="020F0302020204030204" pitchFamily="34" charset="0"/>
                <a:cs typeface="Calibri Light" panose="020F0302020204030204" pitchFamily="34" charset="0"/>
              </a:rPr>
              <a:t>Identify various institutional relationships between the use and development communities</a:t>
            </a:r>
          </a:p>
          <a:p>
            <a:pPr fontAlgn="auto">
              <a:spcAft>
                <a:spcPts val="0"/>
              </a:spcAft>
            </a:pPr>
            <a:r>
              <a:rPr lang="en-US" sz="2400" kern="0" dirty="0">
                <a:latin typeface="Calibri Light" panose="020F0302020204030204" pitchFamily="34" charset="0"/>
                <a:cs typeface="Calibri Light" panose="020F0302020204030204" pitchFamily="34" charset="0"/>
              </a:rPr>
              <a:t>Share experience in building capacity within your country (in-house vs out sourcing approaches for scenario development)</a:t>
            </a:r>
          </a:p>
        </p:txBody>
      </p:sp>
      <p:sp>
        <p:nvSpPr>
          <p:cNvPr id="12" name="Right Arrow 5"/>
          <p:cNvSpPr/>
          <p:nvPr/>
        </p:nvSpPr>
        <p:spPr>
          <a:xfrm>
            <a:off x="4191743" y="1237551"/>
            <a:ext cx="3840480" cy="1133856"/>
          </a:xfrm>
          <a:prstGeom prst="rect">
            <a:avLst/>
          </a:prstGeom>
          <a:solidFill>
            <a:schemeClr val="accent6">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lIns="108000" tIns="108000" rIns="108000" bIns="72000" rtlCol="0" anchor="ctr" anchorCtr="0"/>
          <a:lstStyle/>
          <a:p>
            <a:pPr algn="ctr">
              <a:spcAft>
                <a:spcPts val="1000"/>
              </a:spcAft>
            </a:pPr>
            <a:r>
              <a:rPr lang="en-US" sz="2400" b="1" dirty="0">
                <a:solidFill>
                  <a:prstClr val="white"/>
                </a:solidFill>
                <a:latin typeface="Calibri Light" panose="020F0302020204030204" pitchFamily="34" charset="0"/>
                <a:cs typeface="Calibri Light" panose="020F0302020204030204" pitchFamily="34" charset="0"/>
              </a:rPr>
              <a:t>Development of scenarios for clean energy transition</a:t>
            </a:r>
          </a:p>
        </p:txBody>
      </p:sp>
      <p:sp>
        <p:nvSpPr>
          <p:cNvPr id="13" name="Right Arrow 5"/>
          <p:cNvSpPr/>
          <p:nvPr/>
        </p:nvSpPr>
        <p:spPr>
          <a:xfrm>
            <a:off x="8184232" y="1237551"/>
            <a:ext cx="3840480" cy="1133856"/>
          </a:xfrm>
          <a:prstGeom prst="rect">
            <a:avLst/>
          </a:prstGeom>
          <a:solidFill>
            <a:schemeClr val="bg2">
              <a:lumMod val="75000"/>
            </a:schemeClr>
          </a:solidFill>
          <a:ln>
            <a:noFill/>
          </a:ln>
        </p:spPr>
        <p:style>
          <a:lnRef idx="2">
            <a:schemeClr val="accent1"/>
          </a:lnRef>
          <a:fillRef idx="1">
            <a:schemeClr val="lt1"/>
          </a:fillRef>
          <a:effectRef idx="0">
            <a:schemeClr val="accent1"/>
          </a:effectRef>
          <a:fontRef idx="minor">
            <a:schemeClr val="dk1"/>
          </a:fontRef>
        </p:style>
        <p:txBody>
          <a:bodyPr lIns="108000" tIns="108000" rIns="108000" bIns="72000" rtlCol="0" anchor="ctr" anchorCtr="0"/>
          <a:lstStyle/>
          <a:p>
            <a:pPr algn="ctr">
              <a:spcAft>
                <a:spcPts val="1000"/>
              </a:spcAft>
            </a:pPr>
            <a:r>
              <a:rPr lang="en-US" sz="2400" b="1" dirty="0">
                <a:solidFill>
                  <a:prstClr val="white"/>
                </a:solidFill>
                <a:latin typeface="Calibri Light" panose="020F0302020204030204" pitchFamily="34" charset="0"/>
                <a:cs typeface="Calibri Light" panose="020F0302020204030204" pitchFamily="34" charset="0"/>
              </a:rPr>
              <a:t>Approaches to capacity enhancement</a:t>
            </a:r>
          </a:p>
        </p:txBody>
      </p:sp>
      <p:pic>
        <p:nvPicPr>
          <p:cNvPr id="11" name="Picture 10">
            <a:extLst>
              <a:ext uri="{FF2B5EF4-FFF2-40B4-BE49-F238E27FC236}">
                <a16:creationId xmlns:a16="http://schemas.microsoft.com/office/drawing/2014/main" id="{A01135D6-DA2D-4CC5-832B-479B2B08D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
        <p:nvSpPr>
          <p:cNvPr id="14" name="Slide Number Placeholder 2">
            <a:extLst>
              <a:ext uri="{FF2B5EF4-FFF2-40B4-BE49-F238E27FC236}">
                <a16:creationId xmlns:a16="http://schemas.microsoft.com/office/drawing/2014/main" id="{779473AD-E193-4499-BFED-AFC9D23D6B28}"/>
              </a:ext>
            </a:extLst>
          </p:cNvPr>
          <p:cNvSpPr txBox="1">
            <a:spLocks/>
          </p:cNvSpPr>
          <p:nvPr/>
        </p:nvSpPr>
        <p:spPr bwMode="auto">
          <a:xfrm>
            <a:off x="10901363" y="65563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11</a:t>
            </a:fld>
            <a:endParaRPr lang="de-DE"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59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79425" y="280516"/>
            <a:ext cx="11233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altLang="en-US" sz="3600" dirty="0">
                <a:latin typeface="Calibri" panose="020F0502020204030204" pitchFamily="34" charset="0"/>
                <a:cs typeface="Calibri" panose="020F0502020204030204" pitchFamily="34" charset="0"/>
              </a:rPr>
              <a:t>Activities</a:t>
            </a:r>
            <a:endParaRPr lang="en-US" altLang="en-US" sz="3600" kern="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BCCB7F2-FC85-4806-8806-5A232CB6E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graphicFrame>
        <p:nvGraphicFramePr>
          <p:cNvPr id="2" name="Diagram 1">
            <a:extLst>
              <a:ext uri="{FF2B5EF4-FFF2-40B4-BE49-F238E27FC236}">
                <a16:creationId xmlns:a16="http://schemas.microsoft.com/office/drawing/2014/main" id="{AC76A36C-1D61-450C-9B62-C929D8B7466C}"/>
              </a:ext>
            </a:extLst>
          </p:cNvPr>
          <p:cNvGraphicFramePr/>
          <p:nvPr>
            <p:extLst>
              <p:ext uri="{D42A27DB-BD31-4B8C-83A1-F6EECF244321}">
                <p14:modId xmlns:p14="http://schemas.microsoft.com/office/powerpoint/2010/main" val="85494157"/>
              </p:ext>
            </p:extLst>
          </p:nvPr>
        </p:nvGraphicFramePr>
        <p:xfrm>
          <a:off x="479425" y="1196045"/>
          <a:ext cx="806484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2">
            <a:extLst>
              <a:ext uri="{FF2B5EF4-FFF2-40B4-BE49-F238E27FC236}">
                <a16:creationId xmlns:a16="http://schemas.microsoft.com/office/drawing/2014/main" id="{70E2F371-9AE7-49EC-9751-C567C850529B}"/>
              </a:ext>
            </a:extLst>
          </p:cNvPr>
          <p:cNvSpPr txBox="1">
            <a:spLocks/>
          </p:cNvSpPr>
          <p:nvPr/>
        </p:nvSpPr>
        <p:spPr bwMode="auto">
          <a:xfrm>
            <a:off x="10901363" y="65563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12</a:t>
            </a:fld>
            <a:endParaRPr lang="de-DE" alt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EE72F34-0294-4771-A4FE-6790DF4DDC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16580" y="4972568"/>
            <a:ext cx="1392324" cy="104424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AEA3CA0-CD5C-4345-B198-DBCD980340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16579" y="3654419"/>
            <a:ext cx="1370983" cy="102823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C25DF77-2981-4127-B98E-83A764E2B2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6320" y="1280814"/>
            <a:ext cx="2664296" cy="207223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4DC0C6E-A4DC-4412-BFB8-7B041672B91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333" t="10802" r="37500"/>
          <a:stretch/>
        </p:blipFill>
        <p:spPr>
          <a:xfrm>
            <a:off x="8694560" y="3833628"/>
            <a:ext cx="1613908" cy="1661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0953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79425" y="280516"/>
            <a:ext cx="11233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altLang="en-US" sz="3600" kern="0" dirty="0">
                <a:latin typeface="Calibri" panose="020F0502020204030204" pitchFamily="34" charset="0"/>
                <a:cs typeface="Calibri" panose="020F0502020204030204" pitchFamily="34" charset="0"/>
              </a:rPr>
              <a:t>Initial key insights</a:t>
            </a:r>
          </a:p>
        </p:txBody>
      </p:sp>
      <p:pic>
        <p:nvPicPr>
          <p:cNvPr id="7" name="Picture 6">
            <a:extLst>
              <a:ext uri="{FF2B5EF4-FFF2-40B4-BE49-F238E27FC236}">
                <a16:creationId xmlns:a16="http://schemas.microsoft.com/office/drawing/2014/main" id="{8BCCB7F2-FC85-4806-8806-5A232CB6E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
        <p:nvSpPr>
          <p:cNvPr id="9" name="Title 1">
            <a:extLst>
              <a:ext uri="{FF2B5EF4-FFF2-40B4-BE49-F238E27FC236}">
                <a16:creationId xmlns:a16="http://schemas.microsoft.com/office/drawing/2014/main" id="{D5A193B9-CE8F-4C8A-989A-129A5F5A4F6E}"/>
              </a:ext>
            </a:extLst>
          </p:cNvPr>
          <p:cNvSpPr txBox="1">
            <a:spLocks/>
          </p:cNvSpPr>
          <p:nvPr/>
        </p:nvSpPr>
        <p:spPr bwMode="auto">
          <a:xfrm>
            <a:off x="491698" y="1188403"/>
            <a:ext cx="11233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gn="ctr">
              <a:lnSpc>
                <a:spcPct val="90000"/>
              </a:lnSpc>
              <a:defRPr/>
            </a:pPr>
            <a:r>
              <a:rPr lang="en-US" altLang="en-US" sz="3600" kern="0" dirty="0">
                <a:latin typeface="Calibri" panose="020F0502020204030204" pitchFamily="34" charset="0"/>
                <a:cs typeface="Calibri" panose="020F0502020204030204" pitchFamily="34" charset="0"/>
              </a:rPr>
              <a:t>Mapping issues for energy scenario use and development   </a:t>
            </a:r>
          </a:p>
        </p:txBody>
      </p:sp>
      <p:graphicFrame>
        <p:nvGraphicFramePr>
          <p:cNvPr id="5" name="Diagram 4">
            <a:extLst>
              <a:ext uri="{FF2B5EF4-FFF2-40B4-BE49-F238E27FC236}">
                <a16:creationId xmlns:a16="http://schemas.microsoft.com/office/drawing/2014/main" id="{31C2FF71-2ED3-4CEE-B200-45496504F374}"/>
              </a:ext>
            </a:extLst>
          </p:cNvPr>
          <p:cNvGraphicFramePr/>
          <p:nvPr>
            <p:extLst>
              <p:ext uri="{D42A27DB-BD31-4B8C-83A1-F6EECF244321}">
                <p14:modId xmlns:p14="http://schemas.microsoft.com/office/powerpoint/2010/main" val="1242061944"/>
              </p:ext>
            </p:extLst>
          </p:nvPr>
        </p:nvGraphicFramePr>
        <p:xfrm>
          <a:off x="503971" y="1640536"/>
          <a:ext cx="8328333" cy="45660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0" name="Group 9">
            <a:extLst>
              <a:ext uri="{FF2B5EF4-FFF2-40B4-BE49-F238E27FC236}">
                <a16:creationId xmlns:a16="http://schemas.microsoft.com/office/drawing/2014/main" id="{757C6318-87E3-41A1-93F3-C95BD4648141}"/>
              </a:ext>
            </a:extLst>
          </p:cNvPr>
          <p:cNvGrpSpPr/>
          <p:nvPr/>
        </p:nvGrpSpPr>
        <p:grpSpPr>
          <a:xfrm>
            <a:off x="9103988" y="2893181"/>
            <a:ext cx="2755021" cy="2755307"/>
            <a:chOff x="3463212" y="1270306"/>
            <a:chExt cx="2755021" cy="2755307"/>
          </a:xfrm>
          <a:solidFill>
            <a:schemeClr val="accent6">
              <a:lumMod val="75000"/>
            </a:schemeClr>
          </a:solidFill>
        </p:grpSpPr>
        <p:sp>
          <p:nvSpPr>
            <p:cNvPr id="11" name="Oval 10">
              <a:extLst>
                <a:ext uri="{FF2B5EF4-FFF2-40B4-BE49-F238E27FC236}">
                  <a16:creationId xmlns:a16="http://schemas.microsoft.com/office/drawing/2014/main" id="{A420D2F5-ED74-4E8C-A5AF-6DE8AEA90275}"/>
                </a:ext>
              </a:extLst>
            </p:cNvPr>
            <p:cNvSpPr/>
            <p:nvPr/>
          </p:nvSpPr>
          <p:spPr>
            <a:xfrm>
              <a:off x="3463212" y="1270306"/>
              <a:ext cx="2755021" cy="2755307"/>
            </a:xfrm>
            <a:prstGeom prst="ellipse">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4">
              <a:extLst>
                <a:ext uri="{FF2B5EF4-FFF2-40B4-BE49-F238E27FC236}">
                  <a16:creationId xmlns:a16="http://schemas.microsoft.com/office/drawing/2014/main" id="{2DFD6772-E699-42CF-ACA6-367B622E6F51}"/>
                </a:ext>
              </a:extLst>
            </p:cNvPr>
            <p:cNvSpPr txBox="1"/>
            <p:nvPr/>
          </p:nvSpPr>
          <p:spPr>
            <a:xfrm>
              <a:off x="3866675" y="1673811"/>
              <a:ext cx="1948095" cy="19482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dirty="0">
                  <a:latin typeface="Calibri Light" panose="020F0302020204030204" pitchFamily="34" charset="0"/>
                  <a:cs typeface="Calibri Light" panose="020F0302020204030204" pitchFamily="34" charset="0"/>
                </a:rPr>
                <a:t>Best practices</a:t>
              </a:r>
              <a:endParaRPr lang="en-GB" sz="2900" kern="1200" dirty="0">
                <a:latin typeface="Calibri Light" panose="020F0302020204030204" pitchFamily="34" charset="0"/>
                <a:cs typeface="Calibri Light" panose="020F0302020204030204" pitchFamily="34" charset="0"/>
              </a:endParaRPr>
            </a:p>
          </p:txBody>
        </p:sp>
      </p:grpSp>
      <p:sp>
        <p:nvSpPr>
          <p:cNvPr id="8" name="TextBox 7">
            <a:extLst>
              <a:ext uri="{FF2B5EF4-FFF2-40B4-BE49-F238E27FC236}">
                <a16:creationId xmlns:a16="http://schemas.microsoft.com/office/drawing/2014/main" id="{BF989639-2152-448F-9028-9C82B682D004}"/>
              </a:ext>
            </a:extLst>
          </p:cNvPr>
          <p:cNvSpPr txBox="1"/>
          <p:nvPr/>
        </p:nvSpPr>
        <p:spPr>
          <a:xfrm>
            <a:off x="333674" y="2893181"/>
            <a:ext cx="1188723"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Civil society </a:t>
            </a:r>
            <a:endParaRPr lang="en-GB" dirty="0">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F4FAA126-15D9-4FCE-B818-F7476F41D346}"/>
              </a:ext>
            </a:extLst>
          </p:cNvPr>
          <p:cNvSpPr txBox="1"/>
          <p:nvPr/>
        </p:nvSpPr>
        <p:spPr>
          <a:xfrm>
            <a:off x="757976" y="3127409"/>
            <a:ext cx="1177117"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Governance</a:t>
            </a:r>
            <a:endParaRPr lang="en-GB" dirty="0">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50A725B7-F299-462C-9BAE-FE7DDC5F0159}"/>
              </a:ext>
            </a:extLst>
          </p:cNvPr>
          <p:cNvSpPr txBox="1"/>
          <p:nvPr/>
        </p:nvSpPr>
        <p:spPr>
          <a:xfrm>
            <a:off x="1600946" y="2851500"/>
            <a:ext cx="1292854"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Policy makers</a:t>
            </a:r>
            <a:endParaRPr lang="en-GB" dirty="0">
              <a:latin typeface="Calibri Light" panose="020F0302020204030204" pitchFamily="34" charset="0"/>
              <a:cs typeface="Calibri Light" panose="020F0302020204030204" pitchFamily="34" charset="0"/>
            </a:endParaRPr>
          </a:p>
        </p:txBody>
      </p:sp>
      <p:sp>
        <p:nvSpPr>
          <p:cNvPr id="17" name="TextBox 16">
            <a:extLst>
              <a:ext uri="{FF2B5EF4-FFF2-40B4-BE49-F238E27FC236}">
                <a16:creationId xmlns:a16="http://schemas.microsoft.com/office/drawing/2014/main" id="{3761F721-1A3C-40A0-8BB6-803F396E7372}"/>
              </a:ext>
            </a:extLst>
          </p:cNvPr>
          <p:cNvSpPr txBox="1"/>
          <p:nvPr/>
        </p:nvSpPr>
        <p:spPr>
          <a:xfrm>
            <a:off x="2072208" y="3153535"/>
            <a:ext cx="1042658"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Autonomy</a:t>
            </a:r>
            <a:endParaRPr lang="en-GB" dirty="0">
              <a:latin typeface="Calibri Light" panose="020F0302020204030204" pitchFamily="34" charset="0"/>
              <a:cs typeface="Calibri Light" panose="020F0302020204030204" pitchFamily="34" charset="0"/>
            </a:endParaRPr>
          </a:p>
        </p:txBody>
      </p:sp>
      <p:sp>
        <p:nvSpPr>
          <p:cNvPr id="18" name="TextBox 17">
            <a:extLst>
              <a:ext uri="{FF2B5EF4-FFF2-40B4-BE49-F238E27FC236}">
                <a16:creationId xmlns:a16="http://schemas.microsoft.com/office/drawing/2014/main" id="{60EDCC19-D0B0-4F46-BA8A-01E13630914D}"/>
              </a:ext>
            </a:extLst>
          </p:cNvPr>
          <p:cNvSpPr txBox="1"/>
          <p:nvPr/>
        </p:nvSpPr>
        <p:spPr>
          <a:xfrm>
            <a:off x="334933" y="4421647"/>
            <a:ext cx="1011815"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Modelling</a:t>
            </a:r>
            <a:endParaRPr lang="en-GB" dirty="0">
              <a:latin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A1BC5943-05AD-439D-B5FA-F0A481224680}"/>
              </a:ext>
            </a:extLst>
          </p:cNvPr>
          <p:cNvSpPr txBox="1"/>
          <p:nvPr/>
        </p:nvSpPr>
        <p:spPr>
          <a:xfrm>
            <a:off x="1423653" y="4452325"/>
            <a:ext cx="516488"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Bias</a:t>
            </a:r>
            <a:endParaRPr lang="en-GB" dirty="0">
              <a:latin typeface="Calibri Light" panose="020F0302020204030204" pitchFamily="34" charset="0"/>
              <a:cs typeface="Calibri Light" panose="020F0302020204030204" pitchFamily="34" charset="0"/>
            </a:endParaRPr>
          </a:p>
        </p:txBody>
      </p:sp>
      <p:sp>
        <p:nvSpPr>
          <p:cNvPr id="20" name="TextBox 19">
            <a:extLst>
              <a:ext uri="{FF2B5EF4-FFF2-40B4-BE49-F238E27FC236}">
                <a16:creationId xmlns:a16="http://schemas.microsoft.com/office/drawing/2014/main" id="{0198D42D-9113-4150-BD73-E7DD254693C5}"/>
              </a:ext>
            </a:extLst>
          </p:cNvPr>
          <p:cNvSpPr txBox="1"/>
          <p:nvPr/>
        </p:nvSpPr>
        <p:spPr>
          <a:xfrm>
            <a:off x="1916491" y="4408587"/>
            <a:ext cx="1147878"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Uncertainty</a:t>
            </a:r>
            <a:endParaRPr lang="en-GB" dirty="0">
              <a:latin typeface="Calibri Light" panose="020F0302020204030204" pitchFamily="34" charset="0"/>
              <a:cs typeface="Calibri Light" panose="020F0302020204030204" pitchFamily="34" charset="0"/>
            </a:endParaRPr>
          </a:p>
        </p:txBody>
      </p:sp>
      <p:sp>
        <p:nvSpPr>
          <p:cNvPr id="21" name="TextBox 20">
            <a:extLst>
              <a:ext uri="{FF2B5EF4-FFF2-40B4-BE49-F238E27FC236}">
                <a16:creationId xmlns:a16="http://schemas.microsoft.com/office/drawing/2014/main" id="{43C14C1B-D6AA-4175-95E7-8453DBD77470}"/>
              </a:ext>
            </a:extLst>
          </p:cNvPr>
          <p:cNvSpPr txBox="1"/>
          <p:nvPr/>
        </p:nvSpPr>
        <p:spPr>
          <a:xfrm>
            <a:off x="454424" y="4762487"/>
            <a:ext cx="798617"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Models</a:t>
            </a:r>
            <a:endParaRPr lang="en-GB" dirty="0">
              <a:latin typeface="Calibri Light" panose="020F0302020204030204"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6B2A8498-0629-4439-AF4C-40F8A2CCAF78}"/>
              </a:ext>
            </a:extLst>
          </p:cNvPr>
          <p:cNvSpPr txBox="1"/>
          <p:nvPr/>
        </p:nvSpPr>
        <p:spPr>
          <a:xfrm>
            <a:off x="1292208" y="4753392"/>
            <a:ext cx="564385"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Data</a:t>
            </a:r>
            <a:endParaRPr lang="en-GB" dirty="0">
              <a:latin typeface="Calibri Light" panose="020F0302020204030204" pitchFamily="34" charset="0"/>
              <a:cs typeface="Calibri Light" panose="020F0302020204030204" pitchFamily="34" charset="0"/>
            </a:endParaRPr>
          </a:p>
        </p:txBody>
      </p:sp>
      <p:sp>
        <p:nvSpPr>
          <p:cNvPr id="23" name="TextBox 22">
            <a:extLst>
              <a:ext uri="{FF2B5EF4-FFF2-40B4-BE49-F238E27FC236}">
                <a16:creationId xmlns:a16="http://schemas.microsoft.com/office/drawing/2014/main" id="{CC44B7AB-AD3B-4254-9861-48118E814A21}"/>
              </a:ext>
            </a:extLst>
          </p:cNvPr>
          <p:cNvSpPr txBox="1"/>
          <p:nvPr/>
        </p:nvSpPr>
        <p:spPr>
          <a:xfrm>
            <a:off x="203815" y="3187514"/>
            <a:ext cx="551754"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NDC</a:t>
            </a:r>
            <a:endParaRPr lang="en-GB" dirty="0">
              <a:latin typeface="Calibri Light" panose="020F0302020204030204" pitchFamily="34" charset="0"/>
              <a:cs typeface="Calibri Light" panose="020F0302020204030204" pitchFamily="34" charset="0"/>
            </a:endParaRPr>
          </a:p>
        </p:txBody>
      </p:sp>
      <p:sp>
        <p:nvSpPr>
          <p:cNvPr id="24" name="TextBox 23">
            <a:extLst>
              <a:ext uri="{FF2B5EF4-FFF2-40B4-BE49-F238E27FC236}">
                <a16:creationId xmlns:a16="http://schemas.microsoft.com/office/drawing/2014/main" id="{32960A58-A52D-484A-9768-C9E78026188F}"/>
              </a:ext>
            </a:extLst>
          </p:cNvPr>
          <p:cNvSpPr txBox="1"/>
          <p:nvPr/>
        </p:nvSpPr>
        <p:spPr>
          <a:xfrm>
            <a:off x="2119828" y="4677578"/>
            <a:ext cx="1063496"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Innovation</a:t>
            </a:r>
            <a:endParaRPr lang="en-GB" dirty="0">
              <a:latin typeface="Calibri Light" panose="020F0302020204030204" pitchFamily="34" charset="0"/>
              <a:cs typeface="Calibri Light" panose="020F0302020204030204" pitchFamily="34" charset="0"/>
            </a:endParaRPr>
          </a:p>
        </p:txBody>
      </p:sp>
      <p:sp>
        <p:nvSpPr>
          <p:cNvPr id="25" name="TextBox 24">
            <a:extLst>
              <a:ext uri="{FF2B5EF4-FFF2-40B4-BE49-F238E27FC236}">
                <a16:creationId xmlns:a16="http://schemas.microsoft.com/office/drawing/2014/main" id="{B85FEB44-7D2D-446A-B40C-468EC9AD88CB}"/>
              </a:ext>
            </a:extLst>
          </p:cNvPr>
          <p:cNvSpPr txBox="1"/>
          <p:nvPr/>
        </p:nvSpPr>
        <p:spPr>
          <a:xfrm>
            <a:off x="563852" y="5939744"/>
            <a:ext cx="1284326"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Open models</a:t>
            </a:r>
            <a:endParaRPr lang="en-GB" dirty="0">
              <a:latin typeface="Calibri Light" panose="020F0302020204030204" pitchFamily="34" charset="0"/>
              <a:cs typeface="Calibri Light" panose="020F0302020204030204" pitchFamily="34" charset="0"/>
            </a:endParaRPr>
          </a:p>
        </p:txBody>
      </p:sp>
      <p:sp>
        <p:nvSpPr>
          <p:cNvPr id="26" name="TextBox 25">
            <a:extLst>
              <a:ext uri="{FF2B5EF4-FFF2-40B4-BE49-F238E27FC236}">
                <a16:creationId xmlns:a16="http://schemas.microsoft.com/office/drawing/2014/main" id="{43884E50-231D-418E-8FEC-085FC339604F}"/>
              </a:ext>
            </a:extLst>
          </p:cNvPr>
          <p:cNvSpPr txBox="1"/>
          <p:nvPr/>
        </p:nvSpPr>
        <p:spPr>
          <a:xfrm>
            <a:off x="1997535" y="5930373"/>
            <a:ext cx="1626984"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In-house capacity</a:t>
            </a:r>
            <a:endParaRPr lang="en-GB" dirty="0">
              <a:latin typeface="Calibri Light" panose="020F0302020204030204" pitchFamily="34" charset="0"/>
              <a:cs typeface="Calibri Light" panose="020F0302020204030204" pitchFamily="34" charset="0"/>
            </a:endParaRPr>
          </a:p>
        </p:txBody>
      </p:sp>
      <p:sp>
        <p:nvSpPr>
          <p:cNvPr id="27" name="TextBox 26">
            <a:extLst>
              <a:ext uri="{FF2B5EF4-FFF2-40B4-BE49-F238E27FC236}">
                <a16:creationId xmlns:a16="http://schemas.microsoft.com/office/drawing/2014/main" id="{959DDAFB-EC9F-4E04-8241-0175CC244A9F}"/>
              </a:ext>
            </a:extLst>
          </p:cNvPr>
          <p:cNvSpPr txBox="1"/>
          <p:nvPr/>
        </p:nvSpPr>
        <p:spPr>
          <a:xfrm>
            <a:off x="909388" y="6217821"/>
            <a:ext cx="2497158" cy="338554"/>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New tools  and approaches</a:t>
            </a:r>
            <a:endParaRPr lang="en-GB" dirty="0">
              <a:latin typeface="Calibri Light" panose="020F0302020204030204" pitchFamily="34" charset="0"/>
              <a:cs typeface="Calibri Light" panose="020F0302020204030204" pitchFamily="34" charset="0"/>
            </a:endParaRPr>
          </a:p>
        </p:txBody>
      </p:sp>
      <p:grpSp>
        <p:nvGrpSpPr>
          <p:cNvPr id="28" name="Group 27">
            <a:extLst>
              <a:ext uri="{FF2B5EF4-FFF2-40B4-BE49-F238E27FC236}">
                <a16:creationId xmlns:a16="http://schemas.microsoft.com/office/drawing/2014/main" id="{78D648D4-6FBC-42C4-9F91-B3A77355A7D8}"/>
              </a:ext>
            </a:extLst>
          </p:cNvPr>
          <p:cNvGrpSpPr/>
          <p:nvPr/>
        </p:nvGrpSpPr>
        <p:grpSpPr>
          <a:xfrm>
            <a:off x="9298806" y="1987857"/>
            <a:ext cx="3205114" cy="839048"/>
            <a:chOff x="0" y="-807210"/>
            <a:chExt cx="2801651" cy="1739453"/>
          </a:xfrm>
        </p:grpSpPr>
        <p:sp>
          <p:nvSpPr>
            <p:cNvPr id="29" name="Rectangle 28">
              <a:extLst>
                <a:ext uri="{FF2B5EF4-FFF2-40B4-BE49-F238E27FC236}">
                  <a16:creationId xmlns:a16="http://schemas.microsoft.com/office/drawing/2014/main" id="{3129C965-663C-4E31-B961-59AD54DE7E65}"/>
                </a:ext>
              </a:extLst>
            </p:cNvPr>
            <p:cNvSpPr/>
            <p:nvPr/>
          </p:nvSpPr>
          <p:spPr>
            <a:xfrm>
              <a:off x="0" y="317397"/>
              <a:ext cx="2801651" cy="61484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E097A1B3-BB94-4F4D-B56E-EE5D5FAC0B44}"/>
                </a:ext>
              </a:extLst>
            </p:cNvPr>
            <p:cNvSpPr txBox="1"/>
            <p:nvPr/>
          </p:nvSpPr>
          <p:spPr>
            <a:xfrm>
              <a:off x="0" y="-807210"/>
              <a:ext cx="2801651" cy="173945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342900" lvl="0" indent="-342900" algn="l" defTabSz="1022350">
                <a:lnSpc>
                  <a:spcPct val="90000"/>
                </a:lnSpc>
                <a:spcBef>
                  <a:spcPct val="0"/>
                </a:spcBef>
                <a:spcAft>
                  <a:spcPct val="35000"/>
                </a:spcAft>
                <a:buFont typeface="Wingdings" panose="05000000000000000000" pitchFamily="2" charset="2"/>
                <a:buChar char="§"/>
              </a:pPr>
              <a:r>
                <a:rPr lang="en-US" sz="2300" dirty="0">
                  <a:latin typeface="Calibri Light" panose="020F0302020204030204" pitchFamily="34" charset="0"/>
                  <a:cs typeface="Calibri Light" panose="020F0302020204030204" pitchFamily="34" charset="0"/>
                </a:rPr>
                <a:t>New approaches</a:t>
              </a:r>
            </a:p>
            <a:p>
              <a:pPr marL="342900" lvl="0" indent="-342900" algn="l" defTabSz="1022350">
                <a:lnSpc>
                  <a:spcPct val="90000"/>
                </a:lnSpc>
                <a:spcBef>
                  <a:spcPct val="0"/>
                </a:spcBef>
                <a:spcAft>
                  <a:spcPct val="35000"/>
                </a:spcAft>
                <a:buFont typeface="Wingdings" panose="05000000000000000000" pitchFamily="2" charset="2"/>
                <a:buChar char="§"/>
              </a:pPr>
              <a:r>
                <a:rPr lang="en-US" sz="2300" dirty="0">
                  <a:latin typeface="Calibri Light" panose="020F0302020204030204" pitchFamily="34" charset="0"/>
                  <a:cs typeface="Calibri Light" panose="020F0302020204030204" pitchFamily="34" charset="0"/>
                </a:rPr>
                <a:t>New tools</a:t>
              </a:r>
            </a:p>
          </p:txBody>
        </p:sp>
      </p:grpSp>
      <p:sp>
        <p:nvSpPr>
          <p:cNvPr id="3" name="Rectangle 2">
            <a:extLst>
              <a:ext uri="{FF2B5EF4-FFF2-40B4-BE49-F238E27FC236}">
                <a16:creationId xmlns:a16="http://schemas.microsoft.com/office/drawing/2014/main" id="{43810BC1-54C9-4CD3-B4A3-05E850F77A80}"/>
              </a:ext>
            </a:extLst>
          </p:cNvPr>
          <p:cNvSpPr/>
          <p:nvPr/>
        </p:nvSpPr>
        <p:spPr>
          <a:xfrm>
            <a:off x="3719736" y="2046795"/>
            <a:ext cx="3201335" cy="1015663"/>
          </a:xfrm>
          <a:prstGeom prst="rect">
            <a:avLst/>
          </a:prstGeom>
        </p:spPr>
        <p:txBody>
          <a:bodyPr wrap="square">
            <a:spAutoFit/>
          </a:bodyPr>
          <a:lstStyle/>
          <a:p>
            <a:pPr marL="342900" lvl="0" indent="-342900">
              <a:buFont typeface="Wingdings" panose="05000000000000000000" pitchFamily="2" charset="2"/>
              <a:buChar char="§"/>
            </a:pPr>
            <a:r>
              <a:rPr lang="en-US" sz="2000" dirty="0">
                <a:latin typeface="Calibri Light" panose="020F0302020204030204" pitchFamily="34" charset="0"/>
                <a:cs typeface="Calibri Light" panose="020F0302020204030204" pitchFamily="34" charset="0"/>
              </a:rPr>
              <a:t>Exchange of experiences of CEM LTES campaign countries </a:t>
            </a:r>
            <a:endParaRPr lang="en-GB" sz="2000" dirty="0">
              <a:latin typeface="Calibri Light" panose="020F0302020204030204" pitchFamily="34" charset="0"/>
              <a:cs typeface="Calibri Light" panose="020F0302020204030204" pitchFamily="34" charset="0"/>
            </a:endParaRPr>
          </a:p>
        </p:txBody>
      </p:sp>
      <p:sp>
        <p:nvSpPr>
          <p:cNvPr id="14" name="Slide Number Placeholder 13">
            <a:extLst>
              <a:ext uri="{FF2B5EF4-FFF2-40B4-BE49-F238E27FC236}">
                <a16:creationId xmlns:a16="http://schemas.microsoft.com/office/drawing/2014/main" id="{C6ABBC40-45F0-432F-8114-19BC6CD00600}"/>
              </a:ext>
            </a:extLst>
          </p:cNvPr>
          <p:cNvSpPr>
            <a:spLocks noGrp="1"/>
          </p:cNvSpPr>
          <p:nvPr>
            <p:ph type="sldNum" sz="quarter" idx="10"/>
          </p:nvPr>
        </p:nvSpPr>
        <p:spPr>
          <a:xfrm>
            <a:off x="10976121" y="6578996"/>
            <a:ext cx="958850" cy="306388"/>
          </a:xfrm>
        </p:spPr>
        <p:txBody>
          <a:bodyPr/>
          <a:lstStyle/>
          <a:p>
            <a:pPr>
              <a:defRPr/>
            </a:pPr>
            <a:fld id="{7A55A305-2F91-4A76-BCFA-70F62CBD82E6}" type="slidenum">
              <a:rPr lang="de-DE" altLang="en-US" smtClean="0"/>
              <a:pPr>
                <a:defRPr/>
              </a:pPr>
              <a:t>13</a:t>
            </a:fld>
            <a:endParaRPr lang="de-DE" altLang="en-US" dirty="0"/>
          </a:p>
        </p:txBody>
      </p:sp>
    </p:spTree>
    <p:extLst>
      <p:ext uri="{BB962C8B-B14F-4D97-AF65-F5344CB8AC3E}">
        <p14:creationId xmlns:p14="http://schemas.microsoft.com/office/powerpoint/2010/main" val="2191000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07368" y="233289"/>
            <a:ext cx="892784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altLang="en-US" sz="3600" kern="0" dirty="0">
                <a:latin typeface="Calibri" panose="020F0502020204030204" pitchFamily="34" charset="0"/>
                <a:cs typeface="Calibri" panose="020F0502020204030204" pitchFamily="34" charset="0"/>
              </a:rPr>
              <a:t>Lessons learnt through workshops</a:t>
            </a:r>
          </a:p>
        </p:txBody>
      </p:sp>
      <p:pic>
        <p:nvPicPr>
          <p:cNvPr id="7" name="Picture 6">
            <a:extLst>
              <a:ext uri="{FF2B5EF4-FFF2-40B4-BE49-F238E27FC236}">
                <a16:creationId xmlns:a16="http://schemas.microsoft.com/office/drawing/2014/main" id="{8BCCB7F2-FC85-4806-8806-5A232CB6E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8248" y="5651581"/>
            <a:ext cx="2856784" cy="1008112"/>
          </a:xfrm>
          <a:prstGeom prst="rect">
            <a:avLst/>
          </a:prstGeom>
        </p:spPr>
      </p:pic>
      <p:sp>
        <p:nvSpPr>
          <p:cNvPr id="31" name="Slide Number Placeholder 2">
            <a:extLst>
              <a:ext uri="{FF2B5EF4-FFF2-40B4-BE49-F238E27FC236}">
                <a16:creationId xmlns:a16="http://schemas.microsoft.com/office/drawing/2014/main" id="{A9B85A7B-AFAB-4F84-BF61-086822F46451}"/>
              </a:ext>
            </a:extLst>
          </p:cNvPr>
          <p:cNvSpPr txBox="1">
            <a:spLocks/>
          </p:cNvSpPr>
          <p:nvPr/>
        </p:nvSpPr>
        <p:spPr bwMode="auto">
          <a:xfrm>
            <a:off x="10901363" y="65563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14</a:t>
            </a:fld>
            <a:endParaRPr lang="de-DE" altLang="en-US"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6E975D8C-5FFE-47E7-AF8D-775526D3ED10}"/>
              </a:ext>
            </a:extLst>
          </p:cNvPr>
          <p:cNvSpPr>
            <a:spLocks noGrp="1"/>
          </p:cNvSpPr>
          <p:nvPr>
            <p:ph idx="1"/>
          </p:nvPr>
        </p:nvSpPr>
        <p:spPr>
          <a:xfrm>
            <a:off x="551384" y="1196751"/>
            <a:ext cx="5328592" cy="5427959"/>
          </a:xfrm>
        </p:spPr>
        <p:txBody>
          <a:bodyPr>
            <a:noAutofit/>
          </a:bodyPr>
          <a:lstStyle/>
          <a:p>
            <a:pPr>
              <a:lnSpc>
                <a:spcPct val="90000"/>
              </a:lnSpc>
            </a:pPr>
            <a:r>
              <a:rPr lang="en-US" sz="2400" b="1" dirty="0">
                <a:solidFill>
                  <a:srgbClr val="1F4E79"/>
                </a:solidFill>
              </a:rPr>
              <a:t>Future scenario exchange workshop by Renewable Grid Initiative </a:t>
            </a:r>
          </a:p>
          <a:p>
            <a:pPr lvl="1"/>
            <a:r>
              <a:rPr lang="en-US" sz="1800" dirty="0">
                <a:latin typeface="Calibri" panose="020F0502020204030204" pitchFamily="34" charset="0"/>
                <a:cs typeface="Calibri" panose="020F0502020204030204" pitchFamily="34" charset="0"/>
              </a:rPr>
              <a:t>Europe: NGO, </a:t>
            </a:r>
            <a:r>
              <a:rPr lang="en-US" sz="1800" dirty="0" err="1">
                <a:latin typeface="Calibri" panose="020F0502020204030204" pitchFamily="34" charset="0"/>
                <a:cs typeface="Calibri" panose="020F0502020204030204" pitchFamily="34" charset="0"/>
              </a:rPr>
              <a:t>TSOs</a:t>
            </a:r>
            <a:r>
              <a:rPr lang="en-US" sz="1800" dirty="0">
                <a:latin typeface="Calibri" panose="020F0502020204030204" pitchFamily="34" charset="0"/>
                <a:cs typeface="Calibri" panose="020F0502020204030204" pitchFamily="34" charset="0"/>
              </a:rPr>
              <a:t> (Brussels)</a:t>
            </a:r>
          </a:p>
          <a:p>
            <a:r>
              <a:rPr lang="en-US" sz="2400" b="1" dirty="0">
                <a:solidFill>
                  <a:srgbClr val="1F4E79"/>
                </a:solidFill>
              </a:rPr>
              <a:t>International Energy Workshop</a:t>
            </a:r>
          </a:p>
          <a:p>
            <a:pPr lvl="1"/>
            <a:r>
              <a:rPr lang="en-US" sz="1800" dirty="0">
                <a:latin typeface="Calibri" panose="020F0502020204030204" pitchFamily="34" charset="0"/>
                <a:cs typeface="Calibri" panose="020F0502020204030204" pitchFamily="34" charset="0"/>
              </a:rPr>
              <a:t>Global: research institutions, academics (Gothenburg)</a:t>
            </a:r>
          </a:p>
          <a:p>
            <a:pPr>
              <a:lnSpc>
                <a:spcPct val="90000"/>
              </a:lnSpc>
            </a:pPr>
            <a:r>
              <a:rPr lang="en-US" sz="2400" b="1" dirty="0">
                <a:solidFill>
                  <a:srgbClr val="1F4E79"/>
                </a:solidFill>
              </a:rPr>
              <a:t>Exchange of Experience with the Modelling of Energy Systems for Planning Purposes by IAEA </a:t>
            </a:r>
          </a:p>
          <a:p>
            <a:pPr lvl="1">
              <a:lnSpc>
                <a:spcPct val="90000"/>
              </a:lnSpc>
            </a:pPr>
            <a:r>
              <a:rPr lang="en-US" sz="1800" dirty="0">
                <a:latin typeface="Calibri" panose="020F0502020204030204" pitchFamily="34" charset="0"/>
                <a:cs typeface="Calibri" panose="020F0502020204030204" pitchFamily="34" charset="0"/>
              </a:rPr>
              <a:t>Global: government planners (Zagreb)</a:t>
            </a:r>
          </a:p>
          <a:p>
            <a:pPr>
              <a:lnSpc>
                <a:spcPct val="90000"/>
              </a:lnSpc>
            </a:pPr>
            <a:r>
              <a:rPr lang="en-US" sz="2400" b="1" dirty="0">
                <a:solidFill>
                  <a:srgbClr val="1F4E79"/>
                </a:solidFill>
              </a:rPr>
              <a:t>IRENA innovation week</a:t>
            </a:r>
          </a:p>
          <a:p>
            <a:pPr lvl="1"/>
            <a:r>
              <a:rPr lang="en-US" sz="1800" dirty="0">
                <a:latin typeface="Calibri" panose="020F0502020204030204" pitchFamily="34" charset="0"/>
                <a:cs typeface="Calibri" panose="020F0502020204030204" pitchFamily="34" charset="0"/>
              </a:rPr>
              <a:t>Global Private companies (Bonn)</a:t>
            </a:r>
          </a:p>
          <a:p>
            <a:pPr>
              <a:lnSpc>
                <a:spcPct val="90000"/>
              </a:lnSpc>
            </a:pPr>
            <a:r>
              <a:rPr lang="en-US" sz="2400" b="1" dirty="0">
                <a:solidFill>
                  <a:srgbClr val="1F4E79"/>
                </a:solidFill>
              </a:rPr>
              <a:t>China Power System Modeling Workshop: Enabling Transformation</a:t>
            </a:r>
          </a:p>
          <a:p>
            <a:pPr lvl="1"/>
            <a:r>
              <a:rPr lang="en-US" sz="1800" dirty="0">
                <a:latin typeface="Calibri" panose="020F0502020204030204" pitchFamily="34" charset="0"/>
                <a:cs typeface="Calibri" panose="020F0502020204030204" pitchFamily="34" charset="0"/>
              </a:rPr>
              <a:t>Chinese modelling community (Suzhou)</a:t>
            </a:r>
          </a:p>
        </p:txBody>
      </p:sp>
      <p:sp>
        <p:nvSpPr>
          <p:cNvPr id="15" name="Content Placeholder 5">
            <a:extLst>
              <a:ext uri="{FF2B5EF4-FFF2-40B4-BE49-F238E27FC236}">
                <a16:creationId xmlns:a16="http://schemas.microsoft.com/office/drawing/2014/main" id="{75E396DA-4664-44AA-A405-FAD2D2E934FE}"/>
              </a:ext>
            </a:extLst>
          </p:cNvPr>
          <p:cNvSpPr txBox="1">
            <a:spLocks/>
          </p:cNvSpPr>
          <p:nvPr/>
        </p:nvSpPr>
        <p:spPr bwMode="auto">
          <a:xfrm>
            <a:off x="6548051" y="1241401"/>
            <a:ext cx="5328592" cy="374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228600" indent="-228600" algn="l" rtl="0" eaLnBrk="0" fontAlgn="base" hangingPunct="0">
              <a:lnSpc>
                <a:spcPct val="100000"/>
              </a:lnSpc>
              <a:spcBef>
                <a:spcPts val="600"/>
              </a:spcBef>
              <a:spcAft>
                <a:spcPct val="0"/>
              </a:spcAft>
              <a:buClr>
                <a:srgbClr val="0872A6"/>
              </a:buClr>
              <a:buFont typeface="Calibri" panose="020F0502020204030204" pitchFamily="34" charset="0"/>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685800" indent="-228600" algn="l" rtl="0" eaLnBrk="0" fontAlgn="base" hangingPunct="0">
              <a:lnSpc>
                <a:spcPct val="100000"/>
              </a:lnSpc>
              <a:spcBef>
                <a:spcPts val="600"/>
              </a:spcBef>
              <a:spcAft>
                <a:spcPct val="0"/>
              </a:spcAft>
              <a:buClr>
                <a:srgbClr val="0872A6"/>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gn="l" rtl="0" eaLnBrk="0" fontAlgn="base" hangingPunct="0">
              <a:lnSpc>
                <a:spcPct val="100000"/>
              </a:lnSpc>
              <a:spcBef>
                <a:spcPts val="600"/>
              </a:spcBef>
              <a:spcAft>
                <a:spcPct val="0"/>
              </a:spcAft>
              <a:buClr>
                <a:srgbClr val="0872A6"/>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gn="l" rtl="0" eaLnBrk="0" fontAlgn="base" hangingPunct="0">
              <a:lnSpc>
                <a:spcPct val="100000"/>
              </a:lnSpc>
              <a:spcBef>
                <a:spcPts val="600"/>
              </a:spcBef>
              <a:spcAft>
                <a:spcPct val="0"/>
              </a:spcAft>
              <a:buClr>
                <a:srgbClr val="0872A6"/>
              </a:buClr>
              <a:buFont typeface="Wingdings" panose="05000000000000000000" pitchFamily="2" charset="2"/>
              <a:buChar char="§"/>
              <a:defRPr sz="18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lgn="l" rtl="0" eaLnBrk="0" fontAlgn="base" hangingPunct="0">
              <a:lnSpc>
                <a:spcPct val="100000"/>
              </a:lnSpc>
              <a:spcBef>
                <a:spcPts val="600"/>
              </a:spcBef>
              <a:spcAft>
                <a:spcPct val="0"/>
              </a:spcAft>
              <a:buClr>
                <a:srgbClr val="0872A6"/>
              </a:buClr>
              <a:buFont typeface="Wingdings" panose="05000000000000000000" pitchFamily="2" charset="2"/>
              <a:buChar char="§"/>
              <a:defRPr sz="18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814688" indent="-255881" algn="l" rtl="0" fontAlgn="base">
              <a:lnSpc>
                <a:spcPct val="150000"/>
              </a:lnSpc>
              <a:spcBef>
                <a:spcPct val="0"/>
              </a:spcBef>
              <a:spcAft>
                <a:spcPct val="0"/>
              </a:spcAft>
              <a:buChar char="»"/>
              <a:defRPr>
                <a:solidFill>
                  <a:schemeClr val="tx1"/>
                </a:solidFill>
                <a:latin typeface="+mn-lt"/>
                <a:cs typeface="+mn-cs"/>
              </a:defRPr>
            </a:lvl6pPr>
            <a:lvl7pPr marL="3326450" indent="-255881" algn="l" rtl="0" fontAlgn="base">
              <a:lnSpc>
                <a:spcPct val="150000"/>
              </a:lnSpc>
              <a:spcBef>
                <a:spcPct val="0"/>
              </a:spcBef>
              <a:spcAft>
                <a:spcPct val="0"/>
              </a:spcAft>
              <a:buChar char="»"/>
              <a:defRPr>
                <a:solidFill>
                  <a:schemeClr val="tx1"/>
                </a:solidFill>
                <a:latin typeface="+mn-lt"/>
                <a:cs typeface="+mn-cs"/>
              </a:defRPr>
            </a:lvl7pPr>
            <a:lvl8pPr marL="3838210" indent="-255881" algn="l" rtl="0" fontAlgn="base">
              <a:lnSpc>
                <a:spcPct val="150000"/>
              </a:lnSpc>
              <a:spcBef>
                <a:spcPct val="0"/>
              </a:spcBef>
              <a:spcAft>
                <a:spcPct val="0"/>
              </a:spcAft>
              <a:buChar char="»"/>
              <a:defRPr>
                <a:solidFill>
                  <a:schemeClr val="tx1"/>
                </a:solidFill>
                <a:latin typeface="+mn-lt"/>
                <a:cs typeface="+mn-cs"/>
              </a:defRPr>
            </a:lvl8pPr>
            <a:lvl9pPr marL="4349972" indent="-255881" algn="l" rtl="0" fontAlgn="base">
              <a:lnSpc>
                <a:spcPct val="150000"/>
              </a:lnSpc>
              <a:spcBef>
                <a:spcPct val="0"/>
              </a:spcBef>
              <a:spcAft>
                <a:spcPct val="0"/>
              </a:spcAft>
              <a:buChar char="»"/>
              <a:defRPr>
                <a:solidFill>
                  <a:schemeClr val="tx1"/>
                </a:solidFill>
                <a:latin typeface="+mn-lt"/>
                <a:cs typeface="+mn-cs"/>
              </a:defRPr>
            </a:lvl9pPr>
          </a:lstStyle>
          <a:p>
            <a:pPr>
              <a:lnSpc>
                <a:spcPct val="90000"/>
              </a:lnSpc>
            </a:pPr>
            <a:r>
              <a:rPr lang="en-US" sz="2400" b="1" dirty="0">
                <a:solidFill>
                  <a:srgbClr val="1F4E79"/>
                </a:solidFill>
              </a:rPr>
              <a:t>Global Sustainable Technology &amp; Innovation Conference: Combining central and local energy planning for energy positive communities</a:t>
            </a:r>
          </a:p>
          <a:p>
            <a:pPr lvl="1"/>
            <a:r>
              <a:rPr lang="en-US" sz="1800" dirty="0">
                <a:latin typeface="Calibri" panose="020F0502020204030204" pitchFamily="34" charset="0"/>
                <a:cs typeface="Calibri" panose="020F0502020204030204" pitchFamily="34" charset="0"/>
              </a:rPr>
              <a:t>Global: government, research, international organizations (brussels)</a:t>
            </a:r>
          </a:p>
          <a:p>
            <a:pPr>
              <a:lnSpc>
                <a:spcPct val="90000"/>
              </a:lnSpc>
            </a:pPr>
            <a:r>
              <a:rPr lang="en-US" sz="2400" b="1" dirty="0">
                <a:solidFill>
                  <a:srgbClr val="1F4E79"/>
                </a:solidFill>
              </a:rPr>
              <a:t>World Future Energy summit </a:t>
            </a:r>
          </a:p>
          <a:p>
            <a:pPr lvl="1"/>
            <a:r>
              <a:rPr lang="en-US" sz="1800" dirty="0">
                <a:latin typeface="Calibri" panose="020F0502020204030204" pitchFamily="34" charset="0"/>
                <a:cs typeface="Calibri" panose="020F0502020204030204" pitchFamily="34" charset="0"/>
              </a:rPr>
              <a:t>Global: government, research, international organizations (Abu Dhabi)</a:t>
            </a:r>
          </a:p>
          <a:p>
            <a:pPr>
              <a:lnSpc>
                <a:spcPct val="90000"/>
              </a:lnSpc>
            </a:pPr>
            <a:r>
              <a:rPr lang="en-US" sz="2400" b="1" dirty="0">
                <a:solidFill>
                  <a:srgbClr val="1F4E79"/>
                </a:solidFill>
              </a:rPr>
              <a:t>German Scenario workshop</a:t>
            </a:r>
          </a:p>
          <a:p>
            <a:pPr lvl="1"/>
            <a:r>
              <a:rPr lang="en-US" sz="1800" dirty="0">
                <a:latin typeface="Calibri" panose="020F0502020204030204" pitchFamily="34" charset="0"/>
                <a:cs typeface="Calibri" panose="020F0502020204030204" pitchFamily="34" charset="0"/>
              </a:rPr>
              <a:t>Germany: research institutes and government</a:t>
            </a:r>
          </a:p>
        </p:txBody>
      </p:sp>
    </p:spTree>
    <p:extLst>
      <p:ext uri="{BB962C8B-B14F-4D97-AF65-F5344CB8AC3E}">
        <p14:creationId xmlns:p14="http://schemas.microsoft.com/office/powerpoint/2010/main" val="2342144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07368" y="233289"/>
            <a:ext cx="892784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altLang="en-US" sz="3600" kern="0" dirty="0">
                <a:latin typeface="Calibri" panose="020F0502020204030204" pitchFamily="34" charset="0"/>
                <a:cs typeface="Calibri" panose="020F0502020204030204" pitchFamily="34" charset="0"/>
              </a:rPr>
              <a:t>Expected outcomes from this workshop</a:t>
            </a:r>
          </a:p>
        </p:txBody>
      </p:sp>
      <p:pic>
        <p:nvPicPr>
          <p:cNvPr id="7" name="Picture 6">
            <a:extLst>
              <a:ext uri="{FF2B5EF4-FFF2-40B4-BE49-F238E27FC236}">
                <a16:creationId xmlns:a16="http://schemas.microsoft.com/office/drawing/2014/main" id="{8BCCB7F2-FC85-4806-8806-5A232CB6E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5216" y="980728"/>
            <a:ext cx="2856784" cy="1008112"/>
          </a:xfrm>
          <a:prstGeom prst="rect">
            <a:avLst/>
          </a:prstGeom>
        </p:spPr>
      </p:pic>
      <p:sp>
        <p:nvSpPr>
          <p:cNvPr id="32" name="Rectangle 31">
            <a:extLst>
              <a:ext uri="{FF2B5EF4-FFF2-40B4-BE49-F238E27FC236}">
                <a16:creationId xmlns:a16="http://schemas.microsoft.com/office/drawing/2014/main" id="{4DD49E41-B17A-4FFE-BF57-96F633F6C660}"/>
              </a:ext>
            </a:extLst>
          </p:cNvPr>
          <p:cNvSpPr/>
          <p:nvPr/>
        </p:nvSpPr>
        <p:spPr>
          <a:xfrm>
            <a:off x="623392" y="1484784"/>
            <a:ext cx="10945216" cy="4883388"/>
          </a:xfrm>
          <a:prstGeom prst="rect">
            <a:avLst/>
          </a:prstGeom>
        </p:spPr>
        <p:txBody>
          <a:bodyPr wrap="square">
            <a:spAutoFit/>
          </a:bodyPr>
          <a:lstStyle/>
          <a:p>
            <a:pPr marL="342900" marR="0" indent="-342900" algn="just">
              <a:lnSpc>
                <a:spcPct val="107000"/>
              </a:lnSpc>
              <a:spcBef>
                <a:spcPts val="0"/>
              </a:spcBef>
              <a:spcAft>
                <a:spcPts val="600"/>
              </a:spcAft>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Facilitate exchange of experiences and mutual learning</a:t>
            </a:r>
          </a:p>
          <a:p>
            <a:pPr marL="342900" marR="0" indent="-342900" algn="just">
              <a:lnSpc>
                <a:spcPct val="107000"/>
              </a:lnSpc>
              <a:spcBef>
                <a:spcPts val="0"/>
              </a:spcBef>
              <a:spcAft>
                <a:spcPts val="600"/>
              </a:spcAft>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Identify  key lessons learnt (and remaining challenges) on three key themes of the LTES campaign</a:t>
            </a:r>
          </a:p>
          <a:p>
            <a:pPr marL="854075" lvl="1" indent="-342900" algn="just">
              <a:lnSpc>
                <a:spcPct val="107000"/>
              </a:lnSpc>
              <a:spcBef>
                <a:spcPts val="0"/>
              </a:spcBef>
              <a:spcAft>
                <a:spcPts val="600"/>
              </a:spcAft>
              <a:buFontTx/>
              <a:buChar char="-"/>
            </a:pPr>
            <a:r>
              <a:rPr lang="en-US" altLang="en-US" sz="2400" dirty="0">
                <a:latin typeface="Calibri" panose="020F0502020204030204" pitchFamily="34" charset="0"/>
                <a:cs typeface="Calibri" panose="020F0502020204030204" pitchFamily="34" charset="0"/>
              </a:rPr>
              <a:t>How can long-term energy scenarios be made more relevant to policy making process or investment decisions towards clean energy </a:t>
            </a:r>
          </a:p>
          <a:p>
            <a:pPr marL="854075" lvl="1" indent="-342900" algn="just">
              <a:lnSpc>
                <a:spcPct val="107000"/>
              </a:lnSpc>
              <a:spcBef>
                <a:spcPts val="0"/>
              </a:spcBef>
              <a:spcAft>
                <a:spcPts val="600"/>
              </a:spcAft>
              <a:buFontTx/>
              <a:buChar char="-"/>
            </a:pPr>
            <a:r>
              <a:rPr lang="en-US" altLang="en-US" sz="2400" dirty="0">
                <a:latin typeface="Calibri" panose="020F0502020204030204" pitchFamily="34" charset="0"/>
                <a:cs typeface="Calibri" panose="020F0502020204030204" pitchFamily="34" charset="0"/>
              </a:rPr>
              <a:t>How can methodologies for developing long-term energy scenarios be improved to represent key features for clean energy transitions</a:t>
            </a:r>
          </a:p>
          <a:p>
            <a:pPr marL="854075" lvl="1" indent="-342900" algn="just">
              <a:lnSpc>
                <a:spcPct val="107000"/>
              </a:lnSpc>
              <a:spcBef>
                <a:spcPts val="0"/>
              </a:spcBef>
              <a:spcAft>
                <a:spcPts val="600"/>
              </a:spcAft>
              <a:buFontTx/>
              <a:buChar char="-"/>
            </a:pPr>
            <a:r>
              <a:rPr lang="en-US" altLang="en-US" sz="2400" dirty="0">
                <a:latin typeface="Calibri" panose="020F0502020204030204" pitchFamily="34" charset="0"/>
                <a:cs typeface="Calibri" panose="020F0502020204030204" pitchFamily="34" charset="0"/>
              </a:rPr>
              <a:t>How have countries developed scenario planning </a:t>
            </a:r>
            <a:r>
              <a:rPr lang="en-US" altLang="en-US" sz="2400" dirty="0" err="1">
                <a:latin typeface="Calibri" panose="020F0502020204030204" pitchFamily="34" charset="0"/>
                <a:cs typeface="Calibri" panose="020F0502020204030204" pitchFamily="34" charset="0"/>
              </a:rPr>
              <a:t>capabilty</a:t>
            </a:r>
            <a:r>
              <a:rPr lang="en-US" altLang="en-US" sz="2400" dirty="0">
                <a:latin typeface="Calibri" panose="020F0502020204030204" pitchFamily="34" charset="0"/>
                <a:cs typeface="Calibri" panose="020F0502020204030204" pitchFamily="34" charset="0"/>
              </a:rPr>
              <a:t> and what are the approaches for enhancing the capability? </a:t>
            </a:r>
          </a:p>
          <a:p>
            <a:pPr marL="342900" marR="0" indent="-342900" algn="just">
              <a:lnSpc>
                <a:spcPct val="107000"/>
              </a:lnSpc>
              <a:spcBef>
                <a:spcPts val="0"/>
              </a:spcBef>
              <a:spcAft>
                <a:spcPts val="600"/>
              </a:spcAft>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Learn from key subject experts from academia</a:t>
            </a:r>
          </a:p>
          <a:p>
            <a:pPr marL="342900" marR="0" indent="-342900" algn="just">
              <a:lnSpc>
                <a:spcPct val="107000"/>
              </a:lnSpc>
              <a:spcBef>
                <a:spcPts val="0"/>
              </a:spcBef>
              <a:spcAft>
                <a:spcPts val="600"/>
              </a:spcAft>
              <a:buFont typeface="Arial" panose="020B0604020202020204" pitchFamily="34" charset="0"/>
              <a:buChar char="•"/>
            </a:pPr>
            <a:r>
              <a:rPr lang="en-US" altLang="en-US" sz="2400" dirty="0">
                <a:latin typeface="Calibri" panose="020F0502020204030204" pitchFamily="34" charset="0"/>
                <a:cs typeface="Calibri" panose="020F0502020204030204" pitchFamily="34" charset="0"/>
              </a:rPr>
              <a:t>Discuss future regional cooperation opportunities </a:t>
            </a:r>
            <a:endParaRPr lang="en-US" altLang="en-US" sz="2400" b="1"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C4474BA0-E055-4808-856D-99A82DA4F036}"/>
              </a:ext>
            </a:extLst>
          </p:cNvPr>
          <p:cNvSpPr>
            <a:spLocks noGrp="1"/>
          </p:cNvSpPr>
          <p:nvPr>
            <p:ph type="sldNum" sz="quarter" idx="10"/>
          </p:nvPr>
        </p:nvSpPr>
        <p:spPr/>
        <p:txBody>
          <a:bodyPr/>
          <a:lstStyle/>
          <a:p>
            <a:pPr>
              <a:defRPr/>
            </a:pPr>
            <a:fld id="{7A55A305-2F91-4A76-BCFA-70F62CBD82E6}" type="slidenum">
              <a:rPr lang="de-DE" altLang="en-US" smtClean="0"/>
              <a:pPr>
                <a:defRPr/>
              </a:pPr>
              <a:t>15</a:t>
            </a:fld>
            <a:endParaRPr lang="de-DE" altLang="en-US"/>
          </a:p>
        </p:txBody>
      </p:sp>
    </p:spTree>
    <p:extLst>
      <p:ext uri="{BB962C8B-B14F-4D97-AF65-F5344CB8AC3E}">
        <p14:creationId xmlns:p14="http://schemas.microsoft.com/office/powerpoint/2010/main" val="2965101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924944"/>
            <a:ext cx="8638117" cy="1728192"/>
          </a:xfrm>
        </p:spPr>
        <p:txBody>
          <a:bodyPr/>
          <a:lstStyle/>
          <a:p>
            <a:pPr>
              <a:lnSpc>
                <a:spcPct val="100000"/>
              </a:lnSpc>
            </a:pPr>
            <a:br>
              <a:rPr lang="en-US" sz="2400" b="0" kern="1200" spc="-100" dirty="0"/>
            </a:br>
            <a:r>
              <a:rPr lang="en-US" sz="2400" b="0" kern="1200" spc="-100" dirty="0"/>
              <a:t>www.irena.org</a:t>
            </a:r>
            <a:endParaRPr lang="en-GB"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0040" y="5157192"/>
            <a:ext cx="5291919" cy="1342153"/>
          </a:xfrm>
          <a:prstGeom prst="rect">
            <a:avLst/>
          </a:prstGeom>
        </p:spPr>
      </p:pic>
      <p:pic>
        <p:nvPicPr>
          <p:cNvPr id="4" name="Picture 3">
            <a:extLst>
              <a:ext uri="{FF2B5EF4-FFF2-40B4-BE49-F238E27FC236}">
                <a16:creationId xmlns:a16="http://schemas.microsoft.com/office/drawing/2014/main" id="{3E2CC720-A423-4F2B-B18C-B907315A96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Tree>
    <p:extLst>
      <p:ext uri="{BB962C8B-B14F-4D97-AF65-F5344CB8AC3E}">
        <p14:creationId xmlns:p14="http://schemas.microsoft.com/office/powerpoint/2010/main" val="1811159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260648"/>
            <a:ext cx="8421688" cy="484269"/>
          </a:xfrm>
        </p:spPr>
        <p:txBody>
          <a:bodyPr>
            <a:noAutofit/>
          </a:bodyPr>
          <a:lstStyle/>
          <a:p>
            <a:r>
              <a:rPr lang="en-US" sz="3600" dirty="0"/>
              <a:t>IRENA</a:t>
            </a:r>
          </a:p>
        </p:txBody>
      </p:sp>
      <p:sp>
        <p:nvSpPr>
          <p:cNvPr id="23" name="Slide Number Placeholder 2">
            <a:extLst>
              <a:ext uri="{FF2B5EF4-FFF2-40B4-BE49-F238E27FC236}">
                <a16:creationId xmlns:a16="http://schemas.microsoft.com/office/drawing/2014/main" id="{8630CEE9-0211-4B03-9A09-C26DD7D0055B}"/>
              </a:ext>
            </a:extLst>
          </p:cNvPr>
          <p:cNvSpPr txBox="1">
            <a:spLocks/>
          </p:cNvSpPr>
          <p:nvPr/>
        </p:nvSpPr>
        <p:spPr>
          <a:xfrm>
            <a:off x="10732980" y="9171488"/>
            <a:ext cx="958850" cy="306388"/>
          </a:xfrm>
          <a:prstGeom prst="rect">
            <a:avLst/>
          </a:prstGeom>
        </p:spPr>
        <p:txBody>
          <a:bodyPr/>
          <a:lstStyle>
            <a:defPPr>
              <a:defRPr lang="de-DE"/>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2</a:t>
            </a:fld>
            <a:endParaRPr lang="de-DE" altLang="en-US">
              <a:latin typeface="Calibri" panose="020F0502020204030204" pitchFamily="34" charset="0"/>
              <a:cs typeface="Calibri" panose="020F0502020204030204" pitchFamily="34" charset="0"/>
            </a:endParaRPr>
          </a:p>
        </p:txBody>
      </p:sp>
      <p:sp>
        <p:nvSpPr>
          <p:cNvPr id="56" name="Slide Number Placeholder 3">
            <a:extLst>
              <a:ext uri="{FF2B5EF4-FFF2-40B4-BE49-F238E27FC236}">
                <a16:creationId xmlns:a16="http://schemas.microsoft.com/office/drawing/2014/main" id="{BA559927-FE19-443C-8235-F69B68F19707}"/>
              </a:ext>
            </a:extLst>
          </p:cNvPr>
          <p:cNvSpPr txBox="1">
            <a:spLocks/>
          </p:cNvSpPr>
          <p:nvPr/>
        </p:nvSpPr>
        <p:spPr>
          <a:xfrm>
            <a:off x="7609839" y="5102425"/>
            <a:ext cx="118807" cy="172343"/>
          </a:xfrm>
        </p:spPr>
        <p:txBody>
          <a:bodyPr/>
          <a:lstStyle>
            <a:defPPr>
              <a:defRPr lang="de-DE"/>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de-DE" altLang="en-US" sz="2400" dirty="0"/>
          </a:p>
        </p:txBody>
      </p:sp>
      <p:sp>
        <p:nvSpPr>
          <p:cNvPr id="58" name="Rectangle 57">
            <a:extLst>
              <a:ext uri="{FF2B5EF4-FFF2-40B4-BE49-F238E27FC236}">
                <a16:creationId xmlns:a16="http://schemas.microsoft.com/office/drawing/2014/main" id="{637BD6D5-4E3B-4164-B61A-A61578238F40}"/>
              </a:ext>
            </a:extLst>
          </p:cNvPr>
          <p:cNvSpPr/>
          <p:nvPr/>
        </p:nvSpPr>
        <p:spPr>
          <a:xfrm>
            <a:off x="510979" y="1246923"/>
            <a:ext cx="6737150" cy="3539430"/>
          </a:xfrm>
          <a:prstGeom prst="rect">
            <a:avLst/>
          </a:prstGeom>
        </p:spPr>
        <p:txBody>
          <a:bodyPr wrap="square">
            <a:spAutoFit/>
          </a:bodyPr>
          <a:lstStyle/>
          <a:p>
            <a:pPr>
              <a:buClr>
                <a:srgbClr val="245898"/>
              </a:buClr>
            </a:pPr>
            <a:r>
              <a:rPr lang="en-US" sz="2800" b="1" dirty="0">
                <a:latin typeface="Calibri" panose="020F0502020204030204" pitchFamily="34" charset="0"/>
              </a:rPr>
              <a:t>Inter-governmental organization established in 2011.</a:t>
            </a:r>
          </a:p>
          <a:p>
            <a:pPr>
              <a:buClr>
                <a:srgbClr val="245898"/>
              </a:buClr>
            </a:pPr>
            <a:r>
              <a:rPr lang="en-US" sz="2800" b="1" dirty="0">
                <a:latin typeface="Calibri" panose="020F0502020204030204" pitchFamily="34" charset="0"/>
              </a:rPr>
              <a:t> </a:t>
            </a:r>
          </a:p>
          <a:p>
            <a:pPr>
              <a:buClr>
                <a:srgbClr val="245898"/>
              </a:buClr>
            </a:pPr>
            <a:r>
              <a:rPr lang="en-US" sz="2800" b="1" dirty="0">
                <a:solidFill>
                  <a:schemeClr val="accent5">
                    <a:lumMod val="25000"/>
                  </a:schemeClr>
                </a:solidFill>
                <a:latin typeface="Calibri" panose="020F0502020204030204" pitchFamily="34" charset="0"/>
              </a:rPr>
              <a:t>162 Members</a:t>
            </a:r>
            <a:br>
              <a:rPr lang="en-US" sz="2800" b="1" dirty="0">
                <a:solidFill>
                  <a:schemeClr val="accent5">
                    <a:lumMod val="25000"/>
                  </a:schemeClr>
                </a:solidFill>
                <a:latin typeface="Calibri" panose="020F0502020204030204" pitchFamily="34" charset="0"/>
              </a:rPr>
            </a:br>
            <a:r>
              <a:rPr lang="en-US" sz="2800" b="1" dirty="0">
                <a:solidFill>
                  <a:schemeClr val="accent3">
                    <a:lumMod val="50000"/>
                  </a:schemeClr>
                </a:solidFill>
                <a:latin typeface="Calibri" panose="020F0502020204030204" pitchFamily="34" charset="0"/>
              </a:rPr>
              <a:t>26 States in accession</a:t>
            </a:r>
            <a:endParaRPr lang="en-US" sz="2800" dirty="0"/>
          </a:p>
          <a:p>
            <a:pPr>
              <a:buClr>
                <a:srgbClr val="245898"/>
              </a:buClr>
            </a:pPr>
            <a:endParaRPr lang="en-US" sz="2800" b="1" dirty="0">
              <a:latin typeface="Calibri" panose="020F0502020204030204" pitchFamily="34" charset="0"/>
            </a:endParaRPr>
          </a:p>
          <a:p>
            <a:pPr>
              <a:buClr>
                <a:srgbClr val="245898"/>
              </a:buClr>
            </a:pPr>
            <a:r>
              <a:rPr lang="en-US" sz="2800" b="1" dirty="0">
                <a:latin typeface="Calibri" panose="020F0502020204030204" pitchFamily="34" charset="0"/>
              </a:rPr>
              <a:t>Mandate: </a:t>
            </a:r>
            <a:r>
              <a:rPr lang="en-US" sz="2800" dirty="0">
                <a:latin typeface="Calibri" panose="020F0502020204030204" pitchFamily="34" charset="0"/>
              </a:rPr>
              <a:t>assist countries to accelerate renewable energy deployment</a:t>
            </a:r>
            <a:endParaRPr lang="en-GB" sz="2800" dirty="0">
              <a:latin typeface="Calibri" panose="020F0502020204030204" pitchFamily="34" charset="0"/>
            </a:endParaRPr>
          </a:p>
        </p:txBody>
      </p:sp>
      <p:sp>
        <p:nvSpPr>
          <p:cNvPr id="60" name="Rectangle 59">
            <a:extLst>
              <a:ext uri="{FF2B5EF4-FFF2-40B4-BE49-F238E27FC236}">
                <a16:creationId xmlns:a16="http://schemas.microsoft.com/office/drawing/2014/main" id="{182CD556-E1ED-4C00-B9F1-4177AA51A152}"/>
              </a:ext>
            </a:extLst>
          </p:cNvPr>
          <p:cNvSpPr/>
          <p:nvPr/>
        </p:nvSpPr>
        <p:spPr>
          <a:xfrm>
            <a:off x="7536160" y="4948141"/>
            <a:ext cx="4464496" cy="1384995"/>
          </a:xfrm>
          <a:prstGeom prst="rect">
            <a:avLst/>
          </a:prstGeom>
        </p:spPr>
        <p:txBody>
          <a:bodyPr wrap="square">
            <a:spAutoFit/>
          </a:bodyPr>
          <a:lstStyle/>
          <a:p>
            <a:pPr marL="257175" indent="-257175">
              <a:buClr>
                <a:srgbClr val="245898"/>
              </a:buClr>
              <a:buFont typeface="Arial" panose="020B0604020202020204" pitchFamily="34" charset="0"/>
              <a:buChar char="•"/>
            </a:pPr>
            <a:r>
              <a:rPr lang="en-GB" sz="2800" dirty="0">
                <a:latin typeface="Calibri" panose="020F0502020204030204" pitchFamily="34" charset="0"/>
              </a:rPr>
              <a:t>Data and analysis</a:t>
            </a:r>
          </a:p>
          <a:p>
            <a:pPr marL="257175" indent="-257175">
              <a:buClr>
                <a:srgbClr val="245898"/>
              </a:buClr>
              <a:buFont typeface="Arial" panose="020B0604020202020204" pitchFamily="34" charset="0"/>
              <a:buChar char="•"/>
            </a:pPr>
            <a:r>
              <a:rPr lang="en-GB" sz="2800" dirty="0">
                <a:latin typeface="Calibri" panose="020F0502020204030204" pitchFamily="34" charset="0"/>
              </a:rPr>
              <a:t>Tools and methodologies</a:t>
            </a:r>
          </a:p>
          <a:p>
            <a:pPr marL="257175" indent="-257175">
              <a:buClr>
                <a:srgbClr val="245898"/>
              </a:buClr>
              <a:buFont typeface="Arial" panose="020B0604020202020204" pitchFamily="34" charset="0"/>
              <a:buChar char="•"/>
            </a:pPr>
            <a:r>
              <a:rPr lang="en-GB" sz="2800" dirty="0">
                <a:latin typeface="Calibri" panose="020F0502020204030204" pitchFamily="34" charset="0"/>
              </a:rPr>
              <a:t>Engagement and outreach</a:t>
            </a:r>
          </a:p>
        </p:txBody>
      </p:sp>
      <p:pic>
        <p:nvPicPr>
          <p:cNvPr id="61" name="Picture 60">
            <a:extLst>
              <a:ext uri="{FF2B5EF4-FFF2-40B4-BE49-F238E27FC236}">
                <a16:creationId xmlns:a16="http://schemas.microsoft.com/office/drawing/2014/main" id="{49E5A3C0-9C50-4E3D-9731-4BD1F42EEA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9352" y="1246923"/>
            <a:ext cx="3535208" cy="2365712"/>
          </a:xfrm>
          <a:prstGeom prst="rect">
            <a:avLst/>
          </a:prstGeom>
        </p:spPr>
      </p:pic>
      <p:pic>
        <p:nvPicPr>
          <p:cNvPr id="62" name="Picture 61">
            <a:extLst>
              <a:ext uri="{FF2B5EF4-FFF2-40B4-BE49-F238E27FC236}">
                <a16:creationId xmlns:a16="http://schemas.microsoft.com/office/drawing/2014/main" id="{973F1C26-7C65-45A6-B287-991BE19E2C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440" y="5069562"/>
            <a:ext cx="5379542" cy="1075484"/>
          </a:xfrm>
          <a:prstGeom prst="rect">
            <a:avLst/>
          </a:prstGeom>
        </p:spPr>
      </p:pic>
      <p:sp>
        <p:nvSpPr>
          <p:cNvPr id="63" name="TextBox 62">
            <a:extLst>
              <a:ext uri="{FF2B5EF4-FFF2-40B4-BE49-F238E27FC236}">
                <a16:creationId xmlns:a16="http://schemas.microsoft.com/office/drawing/2014/main" id="{9A9DCD7D-A39B-46AE-A0BA-3B74F5513CC6}"/>
              </a:ext>
            </a:extLst>
          </p:cNvPr>
          <p:cNvSpPr txBox="1"/>
          <p:nvPr/>
        </p:nvSpPr>
        <p:spPr>
          <a:xfrm>
            <a:off x="8656027" y="1265571"/>
            <a:ext cx="2696295" cy="400110"/>
          </a:xfrm>
          <a:prstGeom prst="rect">
            <a:avLst/>
          </a:prstGeom>
          <a:noFill/>
        </p:spPr>
        <p:txBody>
          <a:bodyPr wrap="square" rtlCol="0">
            <a:spAutoFit/>
          </a:bodyPr>
          <a:lstStyle/>
          <a:p>
            <a:pPr algn="r"/>
            <a:r>
              <a:rPr lang="en-US" sz="2000" b="1" dirty="0">
                <a:solidFill>
                  <a:schemeClr val="bg1"/>
                </a:solidFill>
                <a:latin typeface="Calibri" panose="020F0502020204030204" pitchFamily="34" charset="0"/>
                <a:cs typeface="Calibri" panose="020F0502020204030204" pitchFamily="34" charset="0"/>
              </a:rPr>
              <a:t>IRENA Assembly</a:t>
            </a:r>
          </a:p>
        </p:txBody>
      </p:sp>
      <p:sp>
        <p:nvSpPr>
          <p:cNvPr id="64" name="Rectangle 63">
            <a:extLst>
              <a:ext uri="{FF2B5EF4-FFF2-40B4-BE49-F238E27FC236}">
                <a16:creationId xmlns:a16="http://schemas.microsoft.com/office/drawing/2014/main" id="{11D07F25-18E7-4883-901B-2308FFC94395}"/>
              </a:ext>
            </a:extLst>
          </p:cNvPr>
          <p:cNvSpPr/>
          <p:nvPr/>
        </p:nvSpPr>
        <p:spPr>
          <a:xfrm>
            <a:off x="7488387" y="3756111"/>
            <a:ext cx="4560042" cy="954107"/>
          </a:xfrm>
          <a:prstGeom prst="rect">
            <a:avLst/>
          </a:prstGeom>
        </p:spPr>
        <p:txBody>
          <a:bodyPr wrap="square">
            <a:spAutoFit/>
          </a:bodyPr>
          <a:lstStyle/>
          <a:p>
            <a:pPr>
              <a:buClr>
                <a:srgbClr val="245898"/>
              </a:buClr>
            </a:pPr>
            <a:r>
              <a:rPr lang="en-GB" sz="2800" dirty="0">
                <a:latin typeface="Calibri" panose="020F0502020204030204" pitchFamily="34" charset="0"/>
              </a:rPr>
              <a:t>Platforms for consultation and cooperation among members</a:t>
            </a:r>
          </a:p>
        </p:txBody>
      </p:sp>
    </p:spTree>
    <p:extLst>
      <p:ext uri="{BB962C8B-B14F-4D97-AF65-F5344CB8AC3E}">
        <p14:creationId xmlns:p14="http://schemas.microsoft.com/office/powerpoint/2010/main" val="4106974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260648"/>
            <a:ext cx="8421688" cy="484269"/>
          </a:xfrm>
        </p:spPr>
        <p:txBody>
          <a:bodyPr>
            <a:noAutofit/>
          </a:bodyPr>
          <a:lstStyle/>
          <a:p>
            <a:r>
              <a:rPr lang="en-US" sz="3600" dirty="0"/>
              <a:t>IRENA activities</a:t>
            </a:r>
          </a:p>
        </p:txBody>
      </p:sp>
      <p:sp>
        <p:nvSpPr>
          <p:cNvPr id="23" name="Slide Number Placeholder 2">
            <a:extLst>
              <a:ext uri="{FF2B5EF4-FFF2-40B4-BE49-F238E27FC236}">
                <a16:creationId xmlns:a16="http://schemas.microsoft.com/office/drawing/2014/main" id="{8630CEE9-0211-4B03-9A09-C26DD7D0055B}"/>
              </a:ext>
            </a:extLst>
          </p:cNvPr>
          <p:cNvSpPr txBox="1">
            <a:spLocks/>
          </p:cNvSpPr>
          <p:nvPr/>
        </p:nvSpPr>
        <p:spPr>
          <a:xfrm>
            <a:off x="10732980" y="9171488"/>
            <a:ext cx="958850" cy="306388"/>
          </a:xfrm>
          <a:prstGeom prst="rect">
            <a:avLst/>
          </a:prstGeom>
        </p:spPr>
        <p:txBody>
          <a:bodyPr/>
          <a:lstStyle>
            <a:defPPr>
              <a:defRPr lang="de-DE"/>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3</a:t>
            </a:fld>
            <a:endParaRPr lang="de-DE" alt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3CE3EB7-B3A0-4607-8645-C287E552DE32}"/>
              </a:ext>
            </a:extLst>
          </p:cNvPr>
          <p:cNvSpPr txBox="1"/>
          <p:nvPr/>
        </p:nvSpPr>
        <p:spPr>
          <a:xfrm>
            <a:off x="551384" y="1265571"/>
            <a:ext cx="5472608" cy="2862322"/>
          </a:xfrm>
          <a:prstGeom prst="rect">
            <a:avLst/>
          </a:prstGeom>
          <a:solidFill>
            <a:srgbClr val="C00000"/>
          </a:solid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Data and analysis</a:t>
            </a:r>
          </a:p>
          <a:p>
            <a:endParaRPr lang="en-US" sz="2000" b="1" dirty="0">
              <a:solidFill>
                <a:schemeClr val="bg1"/>
              </a:solidFill>
              <a:latin typeface="Calibri" panose="020F0502020204030204" pitchFamily="34" charset="0"/>
              <a:cs typeface="Calibri" panose="020F0502020204030204" pitchFamily="34" charset="0"/>
            </a:endParaRPr>
          </a:p>
          <a:p>
            <a:r>
              <a:rPr lang="en-US" sz="2000" b="1" dirty="0">
                <a:solidFill>
                  <a:schemeClr val="bg1"/>
                </a:solidFill>
                <a:latin typeface="Calibri" panose="020F0502020204030204" pitchFamily="34" charset="0"/>
                <a:cs typeface="Calibri" panose="020F0502020204030204" pitchFamily="34" charset="0"/>
              </a:rPr>
              <a:t>Renewable technology costs and performance</a:t>
            </a:r>
          </a:p>
          <a:p>
            <a:r>
              <a:rPr lang="en-US" sz="2000" b="1" dirty="0">
                <a:solidFill>
                  <a:schemeClr val="bg1"/>
                </a:solidFill>
                <a:latin typeface="Calibri" panose="020F0502020204030204" pitchFamily="34" charset="0"/>
                <a:cs typeface="Calibri" panose="020F0502020204030204" pitchFamily="34" charset="0"/>
              </a:rPr>
              <a:t>Renewable technology innovation and markets</a:t>
            </a:r>
          </a:p>
          <a:p>
            <a:r>
              <a:rPr lang="en-US" sz="2000" b="1" dirty="0">
                <a:solidFill>
                  <a:schemeClr val="bg1"/>
                </a:solidFill>
                <a:latin typeface="Calibri" panose="020F0502020204030204" pitchFamily="34" charset="0"/>
                <a:cs typeface="Calibri" panose="020F0502020204030204" pitchFamily="34" charset="0"/>
              </a:rPr>
              <a:t>Renewable energy socio-economic benefits</a:t>
            </a:r>
          </a:p>
          <a:p>
            <a:r>
              <a:rPr lang="en-US" sz="2000" b="1" dirty="0">
                <a:solidFill>
                  <a:schemeClr val="bg1"/>
                </a:solidFill>
                <a:latin typeface="Calibri" panose="020F0502020204030204" pitchFamily="34" charset="0"/>
                <a:cs typeface="Calibri" panose="020F0502020204030204" pitchFamily="34" charset="0"/>
              </a:rPr>
              <a:t>Renewable energy policies</a:t>
            </a:r>
          </a:p>
          <a:p>
            <a:r>
              <a:rPr lang="en-US" sz="2000" b="1" dirty="0">
                <a:solidFill>
                  <a:schemeClr val="bg1"/>
                </a:solidFill>
                <a:latin typeface="Calibri" panose="020F0502020204030204" pitchFamily="34" charset="0"/>
                <a:cs typeface="Calibri" panose="020F0502020204030204" pitchFamily="34" charset="0"/>
              </a:rPr>
              <a:t>Renewable statistics and resource assessment</a:t>
            </a:r>
          </a:p>
          <a:p>
            <a:r>
              <a:rPr lang="en-US" sz="2000" b="1" dirty="0">
                <a:solidFill>
                  <a:schemeClr val="bg1"/>
                </a:solidFill>
                <a:latin typeface="Calibri" panose="020F0502020204030204" pitchFamily="34" charset="0"/>
                <a:cs typeface="Calibri" panose="020F0502020204030204" pitchFamily="34" charset="0"/>
              </a:rPr>
              <a:t>Global, regional, and country scenarios</a:t>
            </a:r>
          </a:p>
          <a:p>
            <a:endParaRPr lang="en-US" sz="2000" b="1" dirty="0">
              <a:solidFill>
                <a:schemeClr val="bg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61AADE6-C830-4948-89B4-BE785D10B6AE}"/>
              </a:ext>
            </a:extLst>
          </p:cNvPr>
          <p:cNvSpPr txBox="1"/>
          <p:nvPr/>
        </p:nvSpPr>
        <p:spPr>
          <a:xfrm>
            <a:off x="554155" y="4340770"/>
            <a:ext cx="5325821" cy="1938992"/>
          </a:xfrm>
          <a:prstGeom prst="rect">
            <a:avLst/>
          </a:prstGeom>
          <a:solidFill>
            <a:schemeClr val="accent6"/>
          </a:solid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Tools and methodologies</a:t>
            </a:r>
          </a:p>
          <a:p>
            <a:endParaRPr lang="en-US" sz="2000" b="1" dirty="0">
              <a:solidFill>
                <a:schemeClr val="bg1"/>
              </a:solidFill>
              <a:latin typeface="Calibri" panose="020F0502020204030204" pitchFamily="34" charset="0"/>
              <a:cs typeface="Calibri" panose="020F0502020204030204" pitchFamily="34" charset="0"/>
            </a:endParaRPr>
          </a:p>
          <a:p>
            <a:r>
              <a:rPr lang="en-US" sz="2000" b="1" dirty="0">
                <a:solidFill>
                  <a:schemeClr val="bg1"/>
                </a:solidFill>
                <a:latin typeface="Calibri" panose="020F0502020204030204" pitchFamily="34" charset="0"/>
                <a:cs typeface="Calibri" panose="020F0502020204030204" pitchFamily="34" charset="0"/>
              </a:rPr>
              <a:t>Renewable energy project facilitation</a:t>
            </a:r>
          </a:p>
          <a:p>
            <a:r>
              <a:rPr lang="en-US" sz="2000" b="1" dirty="0">
                <a:solidFill>
                  <a:schemeClr val="bg1"/>
                </a:solidFill>
                <a:latin typeface="Calibri" panose="020F0502020204030204" pitchFamily="34" charset="0"/>
                <a:cs typeface="Calibri" panose="020F0502020204030204" pitchFamily="34" charset="0"/>
              </a:rPr>
              <a:t>Modelling tools and scenarios – guidelines and disseminations</a:t>
            </a:r>
          </a:p>
          <a:p>
            <a:endParaRPr lang="en-US" sz="2000" b="1" dirty="0">
              <a:solidFill>
                <a:schemeClr val="bg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532B8A0-CBFF-41AF-AD17-00AED77BB6F8}"/>
              </a:ext>
            </a:extLst>
          </p:cNvPr>
          <p:cNvSpPr txBox="1"/>
          <p:nvPr/>
        </p:nvSpPr>
        <p:spPr>
          <a:xfrm>
            <a:off x="6528048" y="1340768"/>
            <a:ext cx="5040560" cy="1938992"/>
          </a:xfrm>
          <a:prstGeom prst="rect">
            <a:avLst/>
          </a:prstGeom>
          <a:solidFill>
            <a:schemeClr val="bg2">
              <a:lumMod val="60000"/>
              <a:lumOff val="40000"/>
            </a:schemeClr>
          </a:solidFill>
        </p:spPr>
        <p:txBody>
          <a:bodyPr wrap="square" rtlCol="0">
            <a:spAutoFit/>
          </a:bodyPr>
          <a:lstStyle/>
          <a:p>
            <a:r>
              <a:rPr lang="en-US" sz="2000" b="1" dirty="0">
                <a:latin typeface="Calibri" panose="020F0502020204030204" pitchFamily="34" charset="0"/>
                <a:cs typeface="Calibri" panose="020F0502020204030204" pitchFamily="34" charset="0"/>
              </a:rPr>
              <a:t>Engagement and outreach</a:t>
            </a:r>
          </a:p>
          <a:p>
            <a:endParaRPr lang="en-US" sz="2000" b="1"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Assembly and council</a:t>
            </a:r>
          </a:p>
          <a:p>
            <a:r>
              <a:rPr lang="en-US" sz="2000" b="1" dirty="0">
                <a:latin typeface="Calibri" panose="020F0502020204030204" pitchFamily="34" charset="0"/>
                <a:cs typeface="Calibri" panose="020F0502020204030204" pitchFamily="34" charset="0"/>
              </a:rPr>
              <a:t>Regional corridor and action plans</a:t>
            </a:r>
          </a:p>
          <a:p>
            <a:r>
              <a:rPr lang="en-US" sz="2000" b="1" dirty="0">
                <a:latin typeface="Calibri" panose="020F0502020204030204" pitchFamily="34" charset="0"/>
                <a:cs typeface="Calibri" panose="020F0502020204030204" pitchFamily="34" charset="0"/>
              </a:rPr>
              <a:t>Renewable readiness assessment</a:t>
            </a:r>
          </a:p>
          <a:p>
            <a:r>
              <a:rPr lang="en-US" sz="2000" b="1" dirty="0">
                <a:latin typeface="Calibri" panose="020F0502020204030204" pitchFamily="34" charset="0"/>
                <a:cs typeface="Calibri" panose="020F0502020204030204" pitchFamily="34" charset="0"/>
              </a:rPr>
              <a:t>Technical assistance and long-term planning</a:t>
            </a:r>
          </a:p>
        </p:txBody>
      </p:sp>
      <p:pic>
        <p:nvPicPr>
          <p:cNvPr id="16" name="Picture 15" descr="Untitled-4.png">
            <a:extLst>
              <a:ext uri="{FF2B5EF4-FFF2-40B4-BE49-F238E27FC236}">
                <a16:creationId xmlns:a16="http://schemas.microsoft.com/office/drawing/2014/main" id="{5149074B-D186-4EC9-B616-26F4A8220A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068960"/>
            <a:ext cx="5951599" cy="4208364"/>
          </a:xfrm>
          <a:prstGeom prst="rect">
            <a:avLst/>
          </a:prstGeom>
        </p:spPr>
      </p:pic>
    </p:spTree>
    <p:extLst>
      <p:ext uri="{BB962C8B-B14F-4D97-AF65-F5344CB8AC3E}">
        <p14:creationId xmlns:p14="http://schemas.microsoft.com/office/powerpoint/2010/main" val="253545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07368" y="220595"/>
            <a:ext cx="11233150" cy="54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altLang="ja-JP" sz="3600" dirty="0">
                <a:latin typeface="Calibri" panose="020F0502020204030204" pitchFamily="34" charset="0"/>
                <a:cs typeface="Calibri" panose="020F0502020204030204" pitchFamily="34" charset="0"/>
              </a:rPr>
              <a:t>IRENA’s work on Long-term Scenarios</a:t>
            </a:r>
            <a:endParaRPr lang="en-US" altLang="en-US" sz="3600" kern="0" dirty="0">
              <a:latin typeface="Calibri" panose="020F0502020204030204" pitchFamily="34" charset="0"/>
              <a:cs typeface="Calibri" panose="020F0502020204030204" pitchFamily="34" charset="0"/>
            </a:endParaRPr>
          </a:p>
        </p:txBody>
      </p:sp>
      <p:sp>
        <p:nvSpPr>
          <p:cNvPr id="7" name="Right Arrow 5"/>
          <p:cNvSpPr/>
          <p:nvPr/>
        </p:nvSpPr>
        <p:spPr>
          <a:xfrm>
            <a:off x="407368" y="1944984"/>
            <a:ext cx="4824536" cy="1131243"/>
          </a:xfrm>
          <a:prstGeom prst="rect">
            <a:avLst/>
          </a:prstGeom>
          <a:solidFill>
            <a:schemeClr val="accent5">
              <a:lumMod val="50000"/>
            </a:schemeClr>
          </a:solidFill>
          <a:ln>
            <a:noFill/>
          </a:ln>
        </p:spPr>
        <p:style>
          <a:lnRef idx="2">
            <a:schemeClr val="accent1"/>
          </a:lnRef>
          <a:fillRef idx="1">
            <a:schemeClr val="lt1"/>
          </a:fillRef>
          <a:effectRef idx="0">
            <a:schemeClr val="accent1"/>
          </a:effectRef>
          <a:fontRef idx="minor">
            <a:schemeClr val="dk1"/>
          </a:fontRef>
        </p:style>
        <p:txBody>
          <a:bodyPr lIns="108000" tIns="108000" rIns="108000" bIns="72000" rtlCol="0" anchor="ctr" anchorCtr="0"/>
          <a:lstStyle/>
          <a:p>
            <a:pPr algn="ctr">
              <a:spcAft>
                <a:spcPts val="1000"/>
              </a:spcAft>
            </a:pPr>
            <a:r>
              <a:rPr lang="en-US" sz="2400" b="1" dirty="0">
                <a:solidFill>
                  <a:prstClr val="white"/>
                </a:solidFill>
                <a:latin typeface="Calibri" panose="020F0502020204030204" pitchFamily="34" charset="0"/>
                <a:cs typeface="Calibri" panose="020F0502020204030204" pitchFamily="34" charset="0"/>
              </a:rPr>
              <a:t>Use of scenarios for policy making</a:t>
            </a:r>
          </a:p>
        </p:txBody>
      </p:sp>
      <p:sp>
        <p:nvSpPr>
          <p:cNvPr id="12" name="Right Arrow 5"/>
          <p:cNvSpPr/>
          <p:nvPr/>
        </p:nvSpPr>
        <p:spPr>
          <a:xfrm>
            <a:off x="388186" y="3402605"/>
            <a:ext cx="4819493" cy="1559621"/>
          </a:xfrm>
          <a:prstGeom prst="rect">
            <a:avLst/>
          </a:prstGeom>
          <a:solidFill>
            <a:schemeClr val="accent6">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lIns="108000" tIns="108000" rIns="108000" bIns="72000" rtlCol="0" anchor="ctr" anchorCtr="0"/>
          <a:lstStyle/>
          <a:p>
            <a:pPr algn="ctr">
              <a:spcAft>
                <a:spcPts val="1000"/>
              </a:spcAft>
            </a:pPr>
            <a:r>
              <a:rPr lang="en-US" sz="2400" b="1" dirty="0">
                <a:solidFill>
                  <a:prstClr val="white"/>
                </a:solidFill>
                <a:latin typeface="Calibri" panose="020F0502020204030204" pitchFamily="34" charset="0"/>
                <a:cs typeface="Calibri" panose="020F0502020204030204" pitchFamily="34" charset="0"/>
              </a:rPr>
              <a:t>Development of scenarios for clean energy transition</a:t>
            </a:r>
          </a:p>
        </p:txBody>
      </p:sp>
      <p:sp>
        <p:nvSpPr>
          <p:cNvPr id="13" name="Right Arrow 5"/>
          <p:cNvSpPr/>
          <p:nvPr/>
        </p:nvSpPr>
        <p:spPr>
          <a:xfrm>
            <a:off x="407368" y="5462045"/>
            <a:ext cx="4819493" cy="854807"/>
          </a:xfrm>
          <a:prstGeom prst="rect">
            <a:avLst/>
          </a:prstGeom>
          <a:solidFill>
            <a:schemeClr val="bg2">
              <a:lumMod val="75000"/>
            </a:schemeClr>
          </a:solidFill>
          <a:ln>
            <a:noFill/>
          </a:ln>
        </p:spPr>
        <p:style>
          <a:lnRef idx="2">
            <a:schemeClr val="accent1"/>
          </a:lnRef>
          <a:fillRef idx="1">
            <a:schemeClr val="lt1"/>
          </a:fillRef>
          <a:effectRef idx="0">
            <a:schemeClr val="accent1"/>
          </a:effectRef>
          <a:fontRef idx="minor">
            <a:schemeClr val="dk1"/>
          </a:fontRef>
        </p:style>
        <p:txBody>
          <a:bodyPr lIns="108000" tIns="108000" rIns="108000" bIns="72000" rtlCol="0" anchor="ctr" anchorCtr="0"/>
          <a:lstStyle/>
          <a:p>
            <a:pPr algn="ctr">
              <a:spcAft>
                <a:spcPts val="1000"/>
              </a:spcAft>
            </a:pPr>
            <a:r>
              <a:rPr lang="en-US" sz="2400" b="1" dirty="0">
                <a:solidFill>
                  <a:prstClr val="white"/>
                </a:solidFill>
                <a:latin typeface="Calibri" panose="020F0502020204030204" pitchFamily="34" charset="0"/>
                <a:cs typeface="Calibri" panose="020F0502020204030204" pitchFamily="34" charset="0"/>
              </a:rPr>
              <a:t>Building and enhancing capacity</a:t>
            </a:r>
          </a:p>
        </p:txBody>
      </p:sp>
      <p:sp>
        <p:nvSpPr>
          <p:cNvPr id="6" name="TextBox 5">
            <a:extLst>
              <a:ext uri="{FF2B5EF4-FFF2-40B4-BE49-F238E27FC236}">
                <a16:creationId xmlns:a16="http://schemas.microsoft.com/office/drawing/2014/main" id="{6132FACE-2422-44C9-9A28-AB0698570D54}"/>
              </a:ext>
            </a:extLst>
          </p:cNvPr>
          <p:cNvSpPr txBox="1"/>
          <p:nvPr/>
        </p:nvSpPr>
        <p:spPr>
          <a:xfrm>
            <a:off x="335360" y="1161092"/>
            <a:ext cx="11521280"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Goal: Integrate renewables in the main stream of the energy planning </a:t>
            </a:r>
            <a:endParaRPr lang="en-GB" sz="2800" b="1"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F63A69A4-1955-4408-8344-B5505B38D90A}"/>
              </a:ext>
            </a:extLst>
          </p:cNvPr>
          <p:cNvSpPr/>
          <p:nvPr/>
        </p:nvSpPr>
        <p:spPr>
          <a:xfrm>
            <a:off x="5303912" y="2212070"/>
            <a:ext cx="6972230" cy="461665"/>
          </a:xfrm>
          <a:prstGeom prst="rect">
            <a:avLst/>
          </a:prstGeom>
        </p:spPr>
        <p:txBody>
          <a:bodyPr wrap="none">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REmap transition scenarios to raise the RE ambition</a:t>
            </a:r>
          </a:p>
        </p:txBody>
      </p:sp>
      <p:sp>
        <p:nvSpPr>
          <p:cNvPr id="15" name="Rectangle 14">
            <a:extLst>
              <a:ext uri="{FF2B5EF4-FFF2-40B4-BE49-F238E27FC236}">
                <a16:creationId xmlns:a16="http://schemas.microsoft.com/office/drawing/2014/main" id="{A1F5E4C2-0671-4545-AAA5-544A6B25C776}"/>
              </a:ext>
            </a:extLst>
          </p:cNvPr>
          <p:cNvSpPr/>
          <p:nvPr/>
        </p:nvSpPr>
        <p:spPr>
          <a:xfrm>
            <a:off x="5303912" y="3362511"/>
            <a:ext cx="6774240" cy="1569660"/>
          </a:xfrm>
          <a:prstGeom prst="rect">
            <a:avLst/>
          </a:prstGeom>
        </p:spPr>
        <p:txBody>
          <a:bodyPr wrap="square">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Addressing variable renewable in long-term planning</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REmap framework for end-use sector assessment</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Flexibility assessment</a:t>
            </a:r>
          </a:p>
        </p:txBody>
      </p:sp>
      <p:sp>
        <p:nvSpPr>
          <p:cNvPr id="16" name="TextBox 15">
            <a:extLst>
              <a:ext uri="{FF2B5EF4-FFF2-40B4-BE49-F238E27FC236}">
                <a16:creationId xmlns:a16="http://schemas.microsoft.com/office/drawing/2014/main" id="{C0103E80-5D10-4567-9E55-D050738645A5}"/>
              </a:ext>
            </a:extLst>
          </p:cNvPr>
          <p:cNvSpPr txBox="1"/>
          <p:nvPr/>
        </p:nvSpPr>
        <p:spPr>
          <a:xfrm>
            <a:off x="5317963" y="5462045"/>
            <a:ext cx="6538677" cy="830997"/>
          </a:xfrm>
          <a:prstGeom prst="rect">
            <a:avLst/>
          </a:prstGeom>
          <a:noFill/>
        </p:spPr>
        <p:txBody>
          <a:bodyPr wrap="square" rtlCol="0">
            <a:spAutoFit/>
          </a:bodyPr>
          <a:lstStyle/>
          <a:p>
            <a:pPr marL="282575" indent="-282575">
              <a:buFont typeface="Arial" panose="020B0604020202020204" pitchFamily="34" charset="0"/>
              <a:buChar char="•"/>
            </a:pPr>
            <a:r>
              <a:rPr lang="en-US" sz="2400" dirty="0">
                <a:latin typeface="Calibri" panose="020F0502020204030204" pitchFamily="34" charset="0"/>
                <a:cs typeface="Calibri" panose="020F0502020204030204" pitchFamily="34" charset="0"/>
              </a:rPr>
              <a:t>Energy planning capacity building programme</a:t>
            </a:r>
          </a:p>
          <a:p>
            <a:pPr marL="282575" indent="-282575">
              <a:buFont typeface="Arial" panose="020B0604020202020204" pitchFamily="34" charset="0"/>
              <a:buChar char="•"/>
            </a:pPr>
            <a:r>
              <a:rPr lang="en-US" sz="2400" dirty="0">
                <a:latin typeface="Calibri" panose="020F0502020204030204" pitchFamily="34" charset="0"/>
                <a:cs typeface="Calibri" panose="020F0502020204030204" pitchFamily="34" charset="0"/>
              </a:rPr>
              <a:t>Capacity building framework discussions</a:t>
            </a:r>
          </a:p>
        </p:txBody>
      </p:sp>
      <p:sp>
        <p:nvSpPr>
          <p:cNvPr id="5" name="Slide Number Placeholder 4">
            <a:extLst>
              <a:ext uri="{FF2B5EF4-FFF2-40B4-BE49-F238E27FC236}">
                <a16:creationId xmlns:a16="http://schemas.microsoft.com/office/drawing/2014/main" id="{F2A9D88F-8906-4E4A-8D25-2CC8BCA05019}"/>
              </a:ext>
            </a:extLst>
          </p:cNvPr>
          <p:cNvSpPr>
            <a:spLocks noGrp="1"/>
          </p:cNvSpPr>
          <p:nvPr>
            <p:ph type="sldNum" sz="quarter" idx="10"/>
          </p:nvPr>
        </p:nvSpPr>
        <p:spPr/>
        <p:txBody>
          <a:bodyPr/>
          <a:lstStyle/>
          <a:p>
            <a:pPr>
              <a:defRPr/>
            </a:pPr>
            <a:fld id="{7A55A305-2F91-4A76-BCFA-70F62CBD82E6}" type="slidenum">
              <a:rPr lang="de-DE" altLang="en-US" smtClean="0"/>
              <a:pPr>
                <a:defRPr/>
              </a:pPr>
              <a:t>4</a:t>
            </a:fld>
            <a:endParaRPr lang="de-DE" altLang="en-US"/>
          </a:p>
        </p:txBody>
      </p:sp>
    </p:spTree>
    <p:extLst>
      <p:ext uri="{BB962C8B-B14F-4D97-AF65-F5344CB8AC3E}">
        <p14:creationId xmlns:p14="http://schemas.microsoft.com/office/powerpoint/2010/main" val="1099447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24" y="280435"/>
            <a:ext cx="8421688" cy="484269"/>
          </a:xfrm>
        </p:spPr>
        <p:txBody>
          <a:bodyPr>
            <a:noAutofit/>
          </a:bodyPr>
          <a:lstStyle/>
          <a:p>
            <a:r>
              <a:rPr lang="en-US" sz="3600" dirty="0"/>
              <a:t>A campaign under the CEM</a:t>
            </a:r>
          </a:p>
        </p:txBody>
      </p:sp>
      <p:sp>
        <p:nvSpPr>
          <p:cNvPr id="16" name="Rectangle 15">
            <a:extLst>
              <a:ext uri="{FF2B5EF4-FFF2-40B4-BE49-F238E27FC236}">
                <a16:creationId xmlns:a16="http://schemas.microsoft.com/office/drawing/2014/main" id="{A1030FF3-1401-4C2F-BA5C-E5B1B6951923}"/>
              </a:ext>
            </a:extLst>
          </p:cNvPr>
          <p:cNvSpPr/>
          <p:nvPr/>
        </p:nvSpPr>
        <p:spPr>
          <a:xfrm>
            <a:off x="482624" y="1280663"/>
            <a:ext cx="11672018" cy="1200329"/>
          </a:xfrm>
          <a:prstGeom prst="rect">
            <a:avLst/>
          </a:prstGeom>
        </p:spPr>
        <p:txBody>
          <a:bodyPr wrap="square">
            <a:spAutoFit/>
          </a:bodyPr>
          <a:lstStyle/>
          <a:p>
            <a:pPr>
              <a:spcBef>
                <a:spcPts val="0"/>
              </a:spcBef>
              <a:spcAft>
                <a:spcPts val="600"/>
              </a:spcAft>
            </a:pPr>
            <a:r>
              <a:rPr lang="en-US" sz="2400" dirty="0">
                <a:latin typeface="Calibri" panose="020F0502020204030204" pitchFamily="34" charset="0"/>
                <a:cs typeface="Calibri" panose="020F0502020204030204" pitchFamily="34" charset="0"/>
              </a:rPr>
              <a:t>In 2018, Germany and Denmark proposed to launch a campaign to </a:t>
            </a:r>
            <a:r>
              <a:rPr lang="en-US" sz="2400" b="1" dirty="0">
                <a:latin typeface="Calibri" panose="020F0502020204030204" pitchFamily="34" charset="0"/>
                <a:cs typeface="Calibri" panose="020F0502020204030204" pitchFamily="34" charset="0"/>
              </a:rPr>
              <a:t>promote </a:t>
            </a:r>
            <a:r>
              <a:rPr lang="en-US" altLang="en-US" sz="2400" b="1" dirty="0">
                <a:latin typeface="Calibri" panose="020F0502020204030204" pitchFamily="34" charset="0"/>
                <a:cs typeface="Calibri" panose="020F0502020204030204" pitchFamily="34" charset="0"/>
              </a:rPr>
              <a:t>the wider adoption and improved use of long-term energy scenarios for clean energy transition </a:t>
            </a:r>
            <a:r>
              <a:rPr lang="en-US" altLang="en-US" sz="2400" dirty="0">
                <a:latin typeface="Calibri" panose="020F0502020204030204" pitchFamily="34" charset="0"/>
                <a:cs typeface="Calibri" panose="020F0502020204030204" pitchFamily="34" charset="0"/>
              </a:rPr>
              <a:t>to the members of Clean Energy Ministerial (CEM)</a:t>
            </a:r>
            <a:endParaRPr lang="en-US" altLang="en-US" sz="3200" b="1" dirty="0">
              <a:latin typeface="Calibri" panose="020F0502020204030204" pitchFamily="34" charset="0"/>
              <a:cs typeface="Calibri" panose="020F0502020204030204" pitchFamily="34" charset="0"/>
            </a:endParaRPr>
          </a:p>
        </p:txBody>
      </p:sp>
      <p:sp>
        <p:nvSpPr>
          <p:cNvPr id="23" name="Slide Number Placeholder 2">
            <a:extLst>
              <a:ext uri="{FF2B5EF4-FFF2-40B4-BE49-F238E27FC236}">
                <a16:creationId xmlns:a16="http://schemas.microsoft.com/office/drawing/2014/main" id="{8630CEE9-0211-4B03-9A09-C26DD7D0055B}"/>
              </a:ext>
            </a:extLst>
          </p:cNvPr>
          <p:cNvSpPr txBox="1">
            <a:spLocks/>
          </p:cNvSpPr>
          <p:nvPr/>
        </p:nvSpPr>
        <p:spPr>
          <a:xfrm>
            <a:off x="10732980" y="9171488"/>
            <a:ext cx="958850" cy="306388"/>
          </a:xfrm>
          <a:prstGeom prst="rect">
            <a:avLst/>
          </a:prstGeom>
        </p:spPr>
        <p:txBody>
          <a:bodyPr/>
          <a:lstStyle>
            <a:defPPr>
              <a:defRPr lang="de-DE"/>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5</a:t>
            </a:fld>
            <a:endParaRPr lang="de-DE" altLang="en-US">
              <a:latin typeface="Calibri" panose="020F0502020204030204" pitchFamily="34" charset="0"/>
              <a:cs typeface="Calibri" panose="020F0502020204030204" pitchFamily="34" charset="0"/>
            </a:endParaRPr>
          </a:p>
        </p:txBody>
      </p:sp>
      <p:sp>
        <p:nvSpPr>
          <p:cNvPr id="57" name="Slide Number Placeholder 2">
            <a:extLst>
              <a:ext uri="{FF2B5EF4-FFF2-40B4-BE49-F238E27FC236}">
                <a16:creationId xmlns:a16="http://schemas.microsoft.com/office/drawing/2014/main" id="{4CB154F0-6777-4892-8840-26D3E0AE3F9C}"/>
              </a:ext>
            </a:extLst>
          </p:cNvPr>
          <p:cNvSpPr txBox="1">
            <a:spLocks/>
          </p:cNvSpPr>
          <p:nvPr/>
        </p:nvSpPr>
        <p:spPr bwMode="auto">
          <a:xfrm>
            <a:off x="10901363" y="65563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5</a:t>
            </a:fld>
            <a:endParaRPr lang="de-DE" altLang="en-US" dirty="0">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C032D152-5B94-451F-B87A-FA080E5F24B5}"/>
              </a:ext>
            </a:extLst>
          </p:cNvPr>
          <p:cNvSpPr/>
          <p:nvPr/>
        </p:nvSpPr>
        <p:spPr>
          <a:xfrm>
            <a:off x="335360" y="2996952"/>
            <a:ext cx="5116141" cy="2246769"/>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GB" sz="2400" dirty="0">
                <a:latin typeface="Calibri" panose="020F0502020204030204" pitchFamily="34" charset="0"/>
                <a:cs typeface="Calibri" panose="020F0502020204030204" pitchFamily="34" charset="0"/>
              </a:rPr>
              <a:t>CEM: A partnership of 26 countries</a:t>
            </a:r>
          </a:p>
          <a:p>
            <a:pPr marL="285750" indent="-285750">
              <a:spcBef>
                <a:spcPts val="600"/>
              </a:spcBef>
              <a:spcAft>
                <a:spcPts val="600"/>
              </a:spcAft>
              <a:buFont typeface="Arial" panose="020B0604020202020204" pitchFamily="34" charset="0"/>
              <a:buChar char="•"/>
            </a:pPr>
            <a:r>
              <a:rPr lang="en-GB" sz="2400" dirty="0">
                <a:latin typeface="Calibri" panose="020F0502020204030204" pitchFamily="34" charset="0"/>
                <a:cs typeface="Calibri" panose="020F0502020204030204" pitchFamily="34" charset="0"/>
              </a:rPr>
              <a:t>Annual high-level Ministerial meeting</a:t>
            </a:r>
          </a:p>
          <a:p>
            <a:pPr marL="285750" indent="-285750">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Time-bound </a:t>
            </a:r>
            <a:r>
              <a:rPr lang="en-US" sz="2400" b="1" u="sng" dirty="0">
                <a:latin typeface="Calibri" panose="020F0502020204030204" pitchFamily="34" charset="0"/>
                <a:cs typeface="Calibri" panose="020F0502020204030204" pitchFamily="34" charset="0"/>
              </a:rPr>
              <a:t>campaigns</a:t>
            </a:r>
            <a:r>
              <a:rPr lang="en-US" sz="2400" dirty="0">
                <a:latin typeface="Calibri" panose="020F0502020204030204" pitchFamily="34" charset="0"/>
                <a:cs typeface="Calibri" panose="020F0502020204030204" pitchFamily="34" charset="0"/>
              </a:rPr>
              <a:t> to raise ambition or increase visibility of topics of potential impacts</a:t>
            </a:r>
            <a:endParaRPr lang="en-GB" sz="4000" b="1" dirty="0">
              <a:latin typeface="Calibri" panose="020F0502020204030204" pitchFamily="34" charset="0"/>
              <a:cs typeface="Calibri" panose="020F0502020204030204" pitchFamily="34" charset="0"/>
            </a:endParaRPr>
          </a:p>
        </p:txBody>
      </p:sp>
      <p:pic>
        <p:nvPicPr>
          <p:cNvPr id="58" name="Picture 57" descr="Screen Clipping">
            <a:extLst>
              <a:ext uri="{FF2B5EF4-FFF2-40B4-BE49-F238E27FC236}">
                <a16:creationId xmlns:a16="http://schemas.microsoft.com/office/drawing/2014/main" id="{1E2DFAFB-B32F-433E-99A6-022B9857B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507" y="2826378"/>
            <a:ext cx="5692575" cy="3999507"/>
          </a:xfrm>
          <a:prstGeom prst="rect">
            <a:avLst/>
          </a:prstGeom>
        </p:spPr>
      </p:pic>
      <p:pic>
        <p:nvPicPr>
          <p:cNvPr id="59" name="Picture 58" descr="Home">
            <a:extLst>
              <a:ext uri="{FF2B5EF4-FFF2-40B4-BE49-F238E27FC236}">
                <a16:creationId xmlns:a16="http://schemas.microsoft.com/office/drawing/2014/main" id="{7F73EF50-F026-4269-B962-6F76F64F6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6120" y="271510"/>
            <a:ext cx="2310603" cy="60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567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close up of a logo&#10;&#10;Description generated with high confidence">
            <a:extLst>
              <a:ext uri="{FF2B5EF4-FFF2-40B4-BE49-F238E27FC236}">
                <a16:creationId xmlns:a16="http://schemas.microsoft.com/office/drawing/2014/main" id="{0F00CC03-37FC-40DA-B6BE-E2E7C3C57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151" y="3958045"/>
            <a:ext cx="2486495" cy="838470"/>
          </a:xfrm>
          <a:prstGeom prst="rect">
            <a:avLst/>
          </a:prstGeom>
        </p:spPr>
      </p:pic>
      <p:pic>
        <p:nvPicPr>
          <p:cNvPr id="1026" name="Picture 2" descr="Image result for world energy council">
            <a:extLst>
              <a:ext uri="{FF2B5EF4-FFF2-40B4-BE49-F238E27FC236}">
                <a16:creationId xmlns:a16="http://schemas.microsoft.com/office/drawing/2014/main" id="{7FA74036-2A15-48E6-8293-125E7EE42C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67"/>
          <a:stretch/>
        </p:blipFill>
        <p:spPr bwMode="auto">
          <a:xfrm>
            <a:off x="8744375" y="4660925"/>
            <a:ext cx="1517131" cy="98090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4DB59A39-27DF-4CD2-9B52-5B82931083B3}"/>
              </a:ext>
            </a:extLst>
          </p:cNvPr>
          <p:cNvPicPr>
            <a:picLocks noChangeAspect="1"/>
          </p:cNvPicPr>
          <p:nvPr/>
        </p:nvPicPr>
        <p:blipFill rotWithShape="1">
          <a:blip r:embed="rId5"/>
          <a:srcRect t="16888" r="50000" b="23870"/>
          <a:stretch/>
        </p:blipFill>
        <p:spPr>
          <a:xfrm>
            <a:off x="8503573" y="3564381"/>
            <a:ext cx="2380621" cy="470105"/>
          </a:xfrm>
          <a:prstGeom prst="rect">
            <a:avLst/>
          </a:prstGeom>
        </p:spPr>
      </p:pic>
      <p:sp>
        <p:nvSpPr>
          <p:cNvPr id="2" name="Title 1"/>
          <p:cNvSpPr>
            <a:spLocks noGrp="1"/>
          </p:cNvSpPr>
          <p:nvPr>
            <p:ph type="title"/>
          </p:nvPr>
        </p:nvSpPr>
        <p:spPr>
          <a:xfrm>
            <a:off x="482624" y="280435"/>
            <a:ext cx="8421688" cy="484269"/>
          </a:xfrm>
        </p:spPr>
        <p:txBody>
          <a:bodyPr>
            <a:noAutofit/>
          </a:bodyPr>
          <a:lstStyle/>
          <a:p>
            <a:r>
              <a:rPr lang="en-US" sz="3600" dirty="0"/>
              <a:t>LTES Campaign </a:t>
            </a:r>
          </a:p>
        </p:txBody>
      </p:sp>
      <p:sp>
        <p:nvSpPr>
          <p:cNvPr id="16" name="Rectangle 15">
            <a:extLst>
              <a:ext uri="{FF2B5EF4-FFF2-40B4-BE49-F238E27FC236}">
                <a16:creationId xmlns:a16="http://schemas.microsoft.com/office/drawing/2014/main" id="{A1030FF3-1401-4C2F-BA5C-E5B1B6951923}"/>
              </a:ext>
            </a:extLst>
          </p:cNvPr>
          <p:cNvSpPr/>
          <p:nvPr/>
        </p:nvSpPr>
        <p:spPr>
          <a:xfrm>
            <a:off x="405178" y="1200836"/>
            <a:ext cx="11407825" cy="400110"/>
          </a:xfrm>
          <a:prstGeom prst="rect">
            <a:avLst/>
          </a:prstGeom>
        </p:spPr>
        <p:txBody>
          <a:bodyPr wrap="square">
            <a:spAutoFit/>
          </a:bodyPr>
          <a:lstStyle/>
          <a:p>
            <a:pPr>
              <a:spcBef>
                <a:spcPts val="0"/>
              </a:spcBef>
              <a:spcAft>
                <a:spcPts val="600"/>
              </a:spcAft>
            </a:pPr>
            <a:r>
              <a:rPr lang="en-US" sz="2000" dirty="0">
                <a:latin typeface="Calibri" panose="020F0502020204030204" pitchFamily="34" charset="0"/>
                <a:cs typeface="Calibri" panose="020F0502020204030204" pitchFamily="34" charset="0"/>
              </a:rPr>
              <a:t>Long-term Energy Scenarios (LTES) for the Clean Energy Transition campaign was launched in 2018 May </a:t>
            </a:r>
            <a:endParaRPr lang="en-US" altLang="en-US" sz="2000" dirty="0">
              <a:latin typeface="Calibri" panose="020F0502020204030204" pitchFamily="34" charset="0"/>
              <a:cs typeface="Calibri" panose="020F0502020204030204" pitchFamily="34" charset="0"/>
            </a:endParaRPr>
          </a:p>
        </p:txBody>
      </p:sp>
      <p:sp>
        <p:nvSpPr>
          <p:cNvPr id="23" name="Slide Number Placeholder 2">
            <a:extLst>
              <a:ext uri="{FF2B5EF4-FFF2-40B4-BE49-F238E27FC236}">
                <a16:creationId xmlns:a16="http://schemas.microsoft.com/office/drawing/2014/main" id="{8630CEE9-0211-4B03-9A09-C26DD7D0055B}"/>
              </a:ext>
            </a:extLst>
          </p:cNvPr>
          <p:cNvSpPr txBox="1">
            <a:spLocks/>
          </p:cNvSpPr>
          <p:nvPr/>
        </p:nvSpPr>
        <p:spPr>
          <a:xfrm>
            <a:off x="10732980" y="9171488"/>
            <a:ext cx="958850" cy="306388"/>
          </a:xfrm>
          <a:prstGeom prst="rect">
            <a:avLst/>
          </a:prstGeom>
        </p:spPr>
        <p:txBody>
          <a:bodyPr/>
          <a:lstStyle>
            <a:defPPr>
              <a:defRPr lang="de-DE"/>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6</a:t>
            </a:fld>
            <a:endParaRPr lang="de-DE" altLang="en-US">
              <a:latin typeface="Calibri" panose="020F0502020204030204" pitchFamily="34" charset="0"/>
              <a:cs typeface="Calibri" panose="020F0502020204030204" pitchFamily="34" charset="0"/>
            </a:endParaRPr>
          </a:p>
        </p:txBody>
      </p:sp>
      <p:pic>
        <p:nvPicPr>
          <p:cNvPr id="24" name="Picture 23" descr="Screen Clipping">
            <a:extLst>
              <a:ext uri="{FF2B5EF4-FFF2-40B4-BE49-F238E27FC236}">
                <a16:creationId xmlns:a16="http://schemas.microsoft.com/office/drawing/2014/main" id="{56EEF1D9-451C-4FCF-A10D-82A8C24C902A}"/>
              </a:ext>
            </a:extLst>
          </p:cNvPr>
          <p:cNvPicPr>
            <a:picLocks noChangeAspect="1"/>
          </p:cNvPicPr>
          <p:nvPr/>
        </p:nvPicPr>
        <p:blipFill rotWithShape="1">
          <a:blip r:embed="rId6">
            <a:extLst>
              <a:ext uri="{28A0092B-C50C-407E-A947-70E740481C1C}">
                <a14:useLocalDpi xmlns:a14="http://schemas.microsoft.com/office/drawing/2010/main" val="0"/>
              </a:ext>
            </a:extLst>
          </a:blip>
          <a:srcRect l="15848" r="67174" b="79863"/>
          <a:stretch/>
        </p:blipFill>
        <p:spPr>
          <a:xfrm>
            <a:off x="269759" y="2718105"/>
            <a:ext cx="981163" cy="817636"/>
          </a:xfrm>
          <a:prstGeom prst="rect">
            <a:avLst/>
          </a:prstGeom>
        </p:spPr>
      </p:pic>
      <p:pic>
        <p:nvPicPr>
          <p:cNvPr id="26" name="Picture 25" descr="Screen Clipping">
            <a:extLst>
              <a:ext uri="{FF2B5EF4-FFF2-40B4-BE49-F238E27FC236}">
                <a16:creationId xmlns:a16="http://schemas.microsoft.com/office/drawing/2014/main" id="{DECE7964-39AD-4187-AB1E-D8D51E82440C}"/>
              </a:ext>
            </a:extLst>
          </p:cNvPr>
          <p:cNvPicPr>
            <a:picLocks noChangeAspect="1"/>
          </p:cNvPicPr>
          <p:nvPr/>
        </p:nvPicPr>
        <p:blipFill rotWithShape="1">
          <a:blip r:embed="rId6">
            <a:extLst>
              <a:ext uri="{28A0092B-C50C-407E-A947-70E740481C1C}">
                <a14:useLocalDpi xmlns:a14="http://schemas.microsoft.com/office/drawing/2010/main" val="0"/>
              </a:ext>
            </a:extLst>
          </a:blip>
          <a:srcRect l="48860" t="37958" r="34162" b="41678"/>
          <a:stretch/>
        </p:blipFill>
        <p:spPr>
          <a:xfrm>
            <a:off x="5071860" y="3716986"/>
            <a:ext cx="970248" cy="817637"/>
          </a:xfrm>
          <a:prstGeom prst="rect">
            <a:avLst/>
          </a:prstGeom>
        </p:spPr>
      </p:pic>
      <p:pic>
        <p:nvPicPr>
          <p:cNvPr id="27" name="Picture 26" descr="Screen Clipping">
            <a:extLst>
              <a:ext uri="{FF2B5EF4-FFF2-40B4-BE49-F238E27FC236}">
                <a16:creationId xmlns:a16="http://schemas.microsoft.com/office/drawing/2014/main" id="{7159611A-42B4-4472-B475-736D7FED5046}"/>
              </a:ext>
            </a:extLst>
          </p:cNvPr>
          <p:cNvPicPr>
            <a:picLocks noChangeAspect="1"/>
          </p:cNvPicPr>
          <p:nvPr/>
        </p:nvPicPr>
        <p:blipFill rotWithShape="1">
          <a:blip r:embed="rId6">
            <a:extLst>
              <a:ext uri="{28A0092B-C50C-407E-A947-70E740481C1C}">
                <a14:useLocalDpi xmlns:a14="http://schemas.microsoft.com/office/drawing/2010/main" val="0"/>
              </a:ext>
            </a:extLst>
          </a:blip>
          <a:srcRect l="48860" r="34162" b="80978"/>
          <a:stretch/>
        </p:blipFill>
        <p:spPr>
          <a:xfrm>
            <a:off x="3220477" y="2718105"/>
            <a:ext cx="1038676" cy="817636"/>
          </a:xfrm>
          <a:prstGeom prst="rect">
            <a:avLst/>
          </a:prstGeom>
        </p:spPr>
      </p:pic>
      <p:pic>
        <p:nvPicPr>
          <p:cNvPr id="28" name="Picture 27" descr="Screen Clipping">
            <a:extLst>
              <a:ext uri="{FF2B5EF4-FFF2-40B4-BE49-F238E27FC236}">
                <a16:creationId xmlns:a16="http://schemas.microsoft.com/office/drawing/2014/main" id="{3825E95C-FA72-4A0D-A7D2-7C3F9038E5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38" t="58096" r="17184" b="23478"/>
          <a:stretch/>
        </p:blipFill>
        <p:spPr>
          <a:xfrm>
            <a:off x="384005" y="4858616"/>
            <a:ext cx="911915" cy="695347"/>
          </a:xfrm>
          <a:prstGeom prst="rect">
            <a:avLst/>
          </a:prstGeom>
        </p:spPr>
      </p:pic>
      <p:pic>
        <p:nvPicPr>
          <p:cNvPr id="29" name="Picture 28" descr="Screen Clipping">
            <a:extLst>
              <a:ext uri="{FF2B5EF4-FFF2-40B4-BE49-F238E27FC236}">
                <a16:creationId xmlns:a16="http://schemas.microsoft.com/office/drawing/2014/main" id="{1E6CE712-F8FF-4B5C-9D02-F2634FFEFB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848" t="19022" r="66438" b="61068"/>
          <a:stretch/>
        </p:blipFill>
        <p:spPr>
          <a:xfrm>
            <a:off x="298669" y="3817556"/>
            <a:ext cx="923341" cy="729127"/>
          </a:xfrm>
          <a:prstGeom prst="rect">
            <a:avLst/>
          </a:prstGeom>
        </p:spPr>
      </p:pic>
      <p:pic>
        <p:nvPicPr>
          <p:cNvPr id="30" name="Picture 29" descr="Screen Clipping">
            <a:extLst>
              <a:ext uri="{FF2B5EF4-FFF2-40B4-BE49-F238E27FC236}">
                <a16:creationId xmlns:a16="http://schemas.microsoft.com/office/drawing/2014/main" id="{5BF5DD43-0682-4EDB-8DE9-F3467B22A759}"/>
              </a:ext>
            </a:extLst>
          </p:cNvPr>
          <p:cNvPicPr>
            <a:picLocks noChangeAspect="1"/>
          </p:cNvPicPr>
          <p:nvPr/>
        </p:nvPicPr>
        <p:blipFill rotWithShape="1">
          <a:blip r:embed="rId6">
            <a:extLst>
              <a:ext uri="{28A0092B-C50C-407E-A947-70E740481C1C}">
                <a14:useLocalDpi xmlns:a14="http://schemas.microsoft.com/office/drawing/2010/main" val="0"/>
              </a:ext>
            </a:extLst>
          </a:blip>
          <a:srcRect l="81872" t="59070" b="23478"/>
          <a:stretch/>
        </p:blipFill>
        <p:spPr>
          <a:xfrm>
            <a:off x="2051969" y="4833316"/>
            <a:ext cx="1027994" cy="695347"/>
          </a:xfrm>
          <a:prstGeom prst="rect">
            <a:avLst/>
          </a:prstGeom>
        </p:spPr>
      </p:pic>
      <p:pic>
        <p:nvPicPr>
          <p:cNvPr id="31" name="Picture 30" descr="Screen Clipping">
            <a:extLst>
              <a:ext uri="{FF2B5EF4-FFF2-40B4-BE49-F238E27FC236}">
                <a16:creationId xmlns:a16="http://schemas.microsoft.com/office/drawing/2014/main" id="{FE09D92F-40C1-499F-8846-1450B30E9B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0709" r="83430"/>
          <a:stretch/>
        </p:blipFill>
        <p:spPr>
          <a:xfrm>
            <a:off x="4615140" y="4858616"/>
            <a:ext cx="859474" cy="703010"/>
          </a:xfrm>
          <a:prstGeom prst="rect">
            <a:avLst/>
          </a:prstGeom>
        </p:spPr>
      </p:pic>
      <p:pic>
        <p:nvPicPr>
          <p:cNvPr id="33" name="Picture 32" descr="Screen Clipping">
            <a:extLst>
              <a:ext uri="{FF2B5EF4-FFF2-40B4-BE49-F238E27FC236}">
                <a16:creationId xmlns:a16="http://schemas.microsoft.com/office/drawing/2014/main" id="{3CD7A4D4-1510-498B-AE76-4632CA760A3F}"/>
              </a:ext>
            </a:extLst>
          </p:cNvPr>
          <p:cNvPicPr>
            <a:picLocks noChangeAspect="1"/>
          </p:cNvPicPr>
          <p:nvPr/>
        </p:nvPicPr>
        <p:blipFill rotWithShape="1">
          <a:blip r:embed="rId6">
            <a:extLst>
              <a:ext uri="{28A0092B-C50C-407E-A947-70E740481C1C}">
                <a14:useLocalDpi xmlns:a14="http://schemas.microsoft.com/office/drawing/2010/main" val="0"/>
              </a:ext>
            </a:extLst>
          </a:blip>
          <a:srcRect l="15848" t="37958" r="67174" b="42273"/>
          <a:stretch/>
        </p:blipFill>
        <p:spPr>
          <a:xfrm>
            <a:off x="3213088" y="3802368"/>
            <a:ext cx="1053453" cy="861796"/>
          </a:xfrm>
          <a:prstGeom prst="rect">
            <a:avLst/>
          </a:prstGeom>
        </p:spPr>
      </p:pic>
      <p:pic>
        <p:nvPicPr>
          <p:cNvPr id="34" name="Picture 33">
            <a:extLst>
              <a:ext uri="{FF2B5EF4-FFF2-40B4-BE49-F238E27FC236}">
                <a16:creationId xmlns:a16="http://schemas.microsoft.com/office/drawing/2014/main" id="{E018C49B-F602-40F2-9C96-DD03D11B4284}"/>
              </a:ext>
            </a:extLst>
          </p:cNvPr>
          <p:cNvPicPr>
            <a:picLocks noChangeAspect="1"/>
          </p:cNvPicPr>
          <p:nvPr/>
        </p:nvPicPr>
        <p:blipFill>
          <a:blip r:embed="rId7"/>
          <a:stretch>
            <a:fillRect/>
          </a:stretch>
        </p:blipFill>
        <p:spPr>
          <a:xfrm>
            <a:off x="1782259" y="2762062"/>
            <a:ext cx="852819" cy="707938"/>
          </a:xfrm>
          <a:prstGeom prst="rect">
            <a:avLst/>
          </a:prstGeom>
        </p:spPr>
      </p:pic>
      <p:pic>
        <p:nvPicPr>
          <p:cNvPr id="35" name="Picture 34">
            <a:extLst>
              <a:ext uri="{FF2B5EF4-FFF2-40B4-BE49-F238E27FC236}">
                <a16:creationId xmlns:a16="http://schemas.microsoft.com/office/drawing/2014/main" id="{781DDA01-716B-4398-B4FB-429FDF76B3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1422" y="2710090"/>
            <a:ext cx="1637182" cy="634752"/>
          </a:xfrm>
          <a:prstGeom prst="rect">
            <a:avLst/>
          </a:prstGeom>
        </p:spPr>
      </p:pic>
      <p:pic>
        <p:nvPicPr>
          <p:cNvPr id="36" name="Picture 35" descr="A screenshot of a cell phone&#10;&#10;Description generated with very high confidence">
            <a:extLst>
              <a:ext uri="{FF2B5EF4-FFF2-40B4-BE49-F238E27FC236}">
                <a16:creationId xmlns:a16="http://schemas.microsoft.com/office/drawing/2014/main" id="{478BCEED-CC4B-47E5-A77B-803345F719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4079" y="2402874"/>
            <a:ext cx="2234567" cy="1406620"/>
          </a:xfrm>
          <a:prstGeom prst="rect">
            <a:avLst/>
          </a:prstGeom>
        </p:spPr>
      </p:pic>
      <p:pic>
        <p:nvPicPr>
          <p:cNvPr id="37" name="Picture 36">
            <a:extLst>
              <a:ext uri="{FF2B5EF4-FFF2-40B4-BE49-F238E27FC236}">
                <a16:creationId xmlns:a16="http://schemas.microsoft.com/office/drawing/2014/main" id="{EC14DF66-AA9D-4EAF-BB75-A458A0BA9F85}"/>
              </a:ext>
            </a:extLst>
          </p:cNvPr>
          <p:cNvPicPr>
            <a:picLocks noChangeAspect="1"/>
          </p:cNvPicPr>
          <p:nvPr/>
        </p:nvPicPr>
        <p:blipFill>
          <a:blip r:embed="rId10"/>
          <a:stretch>
            <a:fillRect/>
          </a:stretch>
        </p:blipFill>
        <p:spPr>
          <a:xfrm>
            <a:off x="6959957" y="3386867"/>
            <a:ext cx="1333333" cy="647619"/>
          </a:xfrm>
          <a:prstGeom prst="rect">
            <a:avLst/>
          </a:prstGeom>
        </p:spPr>
      </p:pic>
      <p:pic>
        <p:nvPicPr>
          <p:cNvPr id="39" name="Picture 38">
            <a:extLst>
              <a:ext uri="{FF2B5EF4-FFF2-40B4-BE49-F238E27FC236}">
                <a16:creationId xmlns:a16="http://schemas.microsoft.com/office/drawing/2014/main" id="{FFB96F09-C3ED-4C8E-8049-EEA9EE4CEE35}"/>
              </a:ext>
            </a:extLst>
          </p:cNvPr>
          <p:cNvPicPr>
            <a:picLocks noChangeAspect="1"/>
          </p:cNvPicPr>
          <p:nvPr/>
        </p:nvPicPr>
        <p:blipFill>
          <a:blip r:embed="rId11"/>
          <a:stretch>
            <a:fillRect/>
          </a:stretch>
        </p:blipFill>
        <p:spPr>
          <a:xfrm>
            <a:off x="6901422" y="4309421"/>
            <a:ext cx="1933276" cy="703009"/>
          </a:xfrm>
          <a:prstGeom prst="rect">
            <a:avLst/>
          </a:prstGeom>
        </p:spPr>
      </p:pic>
      <p:sp>
        <p:nvSpPr>
          <p:cNvPr id="40" name="Rectangle 39">
            <a:extLst>
              <a:ext uri="{FF2B5EF4-FFF2-40B4-BE49-F238E27FC236}">
                <a16:creationId xmlns:a16="http://schemas.microsoft.com/office/drawing/2014/main" id="{4F43904C-928F-4281-9160-302789A16CC7}"/>
              </a:ext>
            </a:extLst>
          </p:cNvPr>
          <p:cNvSpPr/>
          <p:nvPr/>
        </p:nvSpPr>
        <p:spPr>
          <a:xfrm>
            <a:off x="298669" y="1844824"/>
            <a:ext cx="6087788" cy="63731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Light" panose="020F0302020204030204" pitchFamily="34" charset="0"/>
                <a:cs typeface="Calibri Light" panose="020F0302020204030204" pitchFamily="34" charset="0"/>
              </a:rPr>
              <a:t>11 Member countries</a:t>
            </a:r>
          </a:p>
        </p:txBody>
      </p:sp>
      <p:sp>
        <p:nvSpPr>
          <p:cNvPr id="41" name="Rectangle 40">
            <a:extLst>
              <a:ext uri="{FF2B5EF4-FFF2-40B4-BE49-F238E27FC236}">
                <a16:creationId xmlns:a16="http://schemas.microsoft.com/office/drawing/2014/main" id="{8227C5B0-C784-4B77-874F-6599AA816DD7}"/>
              </a:ext>
            </a:extLst>
          </p:cNvPr>
          <p:cNvSpPr/>
          <p:nvPr/>
        </p:nvSpPr>
        <p:spPr>
          <a:xfrm>
            <a:off x="6839783" y="1851112"/>
            <a:ext cx="4973220" cy="622157"/>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Light" panose="020F0302020204030204" pitchFamily="34" charset="0"/>
                <a:cs typeface="Calibri Light" panose="020F0302020204030204" pitchFamily="34" charset="0"/>
              </a:rPr>
              <a:t>7 Technical partners</a:t>
            </a:r>
            <a:endParaRPr lang="en-GB" sz="1100" dirty="0">
              <a:latin typeface="Calibri Light" panose="020F0302020204030204" pitchFamily="34" charset="0"/>
              <a:cs typeface="Calibri Light" panose="020F0302020204030204" pitchFamily="34" charset="0"/>
            </a:endParaRPr>
          </a:p>
        </p:txBody>
      </p:sp>
      <p:pic>
        <p:nvPicPr>
          <p:cNvPr id="43" name="Picture 42" descr="Screen Clipping">
            <a:extLst>
              <a:ext uri="{FF2B5EF4-FFF2-40B4-BE49-F238E27FC236}">
                <a16:creationId xmlns:a16="http://schemas.microsoft.com/office/drawing/2014/main" id="{89227026-7821-4EBE-8565-1E17EDB652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860" t="18795" r="34162" b="61068"/>
          <a:stretch/>
        </p:blipFill>
        <p:spPr>
          <a:xfrm>
            <a:off x="1718992" y="3809494"/>
            <a:ext cx="952250" cy="793542"/>
          </a:xfrm>
          <a:prstGeom prst="rect">
            <a:avLst/>
          </a:prstGeom>
        </p:spPr>
      </p:pic>
      <p:pic>
        <p:nvPicPr>
          <p:cNvPr id="44" name="Picture 43" descr="Screen Clipping">
            <a:extLst>
              <a:ext uri="{FF2B5EF4-FFF2-40B4-BE49-F238E27FC236}">
                <a16:creationId xmlns:a16="http://schemas.microsoft.com/office/drawing/2014/main" id="{BBF7BC49-3B4A-452B-AED6-A3AC80603BF7}"/>
              </a:ext>
            </a:extLst>
          </p:cNvPr>
          <p:cNvPicPr>
            <a:picLocks noChangeAspect="1"/>
          </p:cNvPicPr>
          <p:nvPr/>
        </p:nvPicPr>
        <p:blipFill rotWithShape="1">
          <a:blip r:embed="rId6">
            <a:extLst>
              <a:ext uri="{28A0092B-C50C-407E-A947-70E740481C1C}">
                <a14:useLocalDpi xmlns:a14="http://schemas.microsoft.com/office/drawing/2010/main" val="0"/>
              </a:ext>
            </a:extLst>
          </a:blip>
          <a:srcRect l="81872" b="81205"/>
          <a:stretch/>
        </p:blipFill>
        <p:spPr>
          <a:xfrm>
            <a:off x="5000275" y="2680344"/>
            <a:ext cx="1113419" cy="811062"/>
          </a:xfrm>
          <a:prstGeom prst="rect">
            <a:avLst/>
          </a:prstGeom>
        </p:spPr>
      </p:pic>
      <p:pic>
        <p:nvPicPr>
          <p:cNvPr id="45" name="Picture 44" descr="A picture containing clipart&#10;&#10;Description generated with very high confidence">
            <a:extLst>
              <a:ext uri="{FF2B5EF4-FFF2-40B4-BE49-F238E27FC236}">
                <a16:creationId xmlns:a16="http://schemas.microsoft.com/office/drawing/2014/main" id="{3B751C2D-4FEB-41BF-A479-27E65E04618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1045" y="3204619"/>
            <a:ext cx="852934" cy="506058"/>
          </a:xfrm>
          <a:prstGeom prst="rect">
            <a:avLst/>
          </a:prstGeom>
        </p:spPr>
      </p:pic>
      <p:pic>
        <p:nvPicPr>
          <p:cNvPr id="46" name="Picture 45">
            <a:extLst>
              <a:ext uri="{FF2B5EF4-FFF2-40B4-BE49-F238E27FC236}">
                <a16:creationId xmlns:a16="http://schemas.microsoft.com/office/drawing/2014/main" id="{673A7735-48A8-4AB8-922E-7EB8B1AF33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10277" y="3119017"/>
            <a:ext cx="534919" cy="534919"/>
          </a:xfrm>
          <a:prstGeom prst="rect">
            <a:avLst/>
          </a:prstGeom>
        </p:spPr>
      </p:pic>
      <p:pic>
        <p:nvPicPr>
          <p:cNvPr id="47" name="Picture 46" descr="A close up of a logo&#10;&#10;Description generated with very high confidence">
            <a:extLst>
              <a:ext uri="{FF2B5EF4-FFF2-40B4-BE49-F238E27FC236}">
                <a16:creationId xmlns:a16="http://schemas.microsoft.com/office/drawing/2014/main" id="{F87A017C-BC47-412A-A734-FCB3AD4AFE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69494" y="4233266"/>
            <a:ext cx="958866" cy="539362"/>
          </a:xfrm>
          <a:prstGeom prst="rect">
            <a:avLst/>
          </a:prstGeom>
        </p:spPr>
      </p:pic>
      <p:pic>
        <p:nvPicPr>
          <p:cNvPr id="48" name="Picture 47" descr="A close up of a logo&#10;&#10;Description generated with very high confidence">
            <a:extLst>
              <a:ext uri="{FF2B5EF4-FFF2-40B4-BE49-F238E27FC236}">
                <a16:creationId xmlns:a16="http://schemas.microsoft.com/office/drawing/2014/main" id="{1427C5A0-E5FF-447C-9A48-209AC2DF1B6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27591" y="5145296"/>
            <a:ext cx="958866" cy="509269"/>
          </a:xfrm>
          <a:prstGeom prst="rect">
            <a:avLst/>
          </a:prstGeom>
        </p:spPr>
      </p:pic>
      <p:pic>
        <p:nvPicPr>
          <p:cNvPr id="49" name="Picture 48">
            <a:extLst>
              <a:ext uri="{FF2B5EF4-FFF2-40B4-BE49-F238E27FC236}">
                <a16:creationId xmlns:a16="http://schemas.microsoft.com/office/drawing/2014/main" id="{823F46DC-61CD-460C-83B3-0C2E18A296A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7359" t="34315" r="29920" b="42342"/>
          <a:stretch/>
        </p:blipFill>
        <p:spPr>
          <a:xfrm>
            <a:off x="1063889" y="5103003"/>
            <a:ext cx="909540" cy="525583"/>
          </a:xfrm>
          <a:prstGeom prst="rect">
            <a:avLst/>
          </a:prstGeom>
        </p:spPr>
      </p:pic>
      <p:pic>
        <p:nvPicPr>
          <p:cNvPr id="50" name="Picture 49">
            <a:extLst>
              <a:ext uri="{FF2B5EF4-FFF2-40B4-BE49-F238E27FC236}">
                <a16:creationId xmlns:a16="http://schemas.microsoft.com/office/drawing/2014/main" id="{2019B6C0-4C1C-48AF-A83B-DA174807B5D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6551" r="7778" b="31903"/>
          <a:stretch/>
        </p:blipFill>
        <p:spPr>
          <a:xfrm>
            <a:off x="3974496" y="4304615"/>
            <a:ext cx="1138697" cy="358001"/>
          </a:xfrm>
          <a:prstGeom prst="rect">
            <a:avLst/>
          </a:prstGeom>
        </p:spPr>
      </p:pic>
      <p:pic>
        <p:nvPicPr>
          <p:cNvPr id="51" name="Picture 50">
            <a:extLst>
              <a:ext uri="{FF2B5EF4-FFF2-40B4-BE49-F238E27FC236}">
                <a16:creationId xmlns:a16="http://schemas.microsoft.com/office/drawing/2014/main" id="{993A3622-1DAF-4939-9B58-FCD35FF6DE01}"/>
              </a:ext>
            </a:extLst>
          </p:cNvPr>
          <p:cNvPicPr>
            <a:picLocks noChangeAspect="1"/>
          </p:cNvPicPr>
          <p:nvPr/>
        </p:nvPicPr>
        <p:blipFill rotWithShape="1">
          <a:blip r:embed="rId18"/>
          <a:srcRect r="41859"/>
          <a:stretch/>
        </p:blipFill>
        <p:spPr>
          <a:xfrm>
            <a:off x="2893469" y="5145351"/>
            <a:ext cx="1614082" cy="470787"/>
          </a:xfrm>
          <a:prstGeom prst="rect">
            <a:avLst/>
          </a:prstGeom>
        </p:spPr>
      </p:pic>
      <p:pic>
        <p:nvPicPr>
          <p:cNvPr id="52" name="Picture 51">
            <a:extLst>
              <a:ext uri="{FF2B5EF4-FFF2-40B4-BE49-F238E27FC236}">
                <a16:creationId xmlns:a16="http://schemas.microsoft.com/office/drawing/2014/main" id="{486EE439-E67E-48EE-8DB1-D527F48EC88E}"/>
              </a:ext>
            </a:extLst>
          </p:cNvPr>
          <p:cNvPicPr>
            <a:picLocks noChangeAspect="1"/>
          </p:cNvPicPr>
          <p:nvPr/>
        </p:nvPicPr>
        <p:blipFill>
          <a:blip r:embed="rId19"/>
          <a:stretch>
            <a:fillRect/>
          </a:stretch>
        </p:blipFill>
        <p:spPr>
          <a:xfrm>
            <a:off x="5642592" y="3212614"/>
            <a:ext cx="1197191" cy="504372"/>
          </a:xfrm>
          <a:prstGeom prst="rect">
            <a:avLst/>
          </a:prstGeom>
        </p:spPr>
      </p:pic>
      <p:pic>
        <p:nvPicPr>
          <p:cNvPr id="53" name="Picture 52">
            <a:extLst>
              <a:ext uri="{FF2B5EF4-FFF2-40B4-BE49-F238E27FC236}">
                <a16:creationId xmlns:a16="http://schemas.microsoft.com/office/drawing/2014/main" id="{943E46AC-89BD-4F0A-A5E2-8B8249D04636}"/>
              </a:ext>
            </a:extLst>
          </p:cNvPr>
          <p:cNvPicPr>
            <a:picLocks noChangeAspect="1"/>
          </p:cNvPicPr>
          <p:nvPr/>
        </p:nvPicPr>
        <p:blipFill rotWithShape="1">
          <a:blip r:embed="rId20"/>
          <a:srcRect t="24458"/>
          <a:stretch/>
        </p:blipFill>
        <p:spPr>
          <a:xfrm>
            <a:off x="2254576" y="4233266"/>
            <a:ext cx="1053453" cy="563069"/>
          </a:xfrm>
          <a:prstGeom prst="rect">
            <a:avLst/>
          </a:prstGeom>
        </p:spPr>
      </p:pic>
      <p:pic>
        <p:nvPicPr>
          <p:cNvPr id="54" name="Picture 53">
            <a:extLst>
              <a:ext uri="{FF2B5EF4-FFF2-40B4-BE49-F238E27FC236}">
                <a16:creationId xmlns:a16="http://schemas.microsoft.com/office/drawing/2014/main" id="{A3D257CE-D1D8-4C1E-94A8-D79BFEF508D1}"/>
              </a:ext>
            </a:extLst>
          </p:cNvPr>
          <p:cNvPicPr>
            <a:picLocks noChangeAspect="1"/>
          </p:cNvPicPr>
          <p:nvPr/>
        </p:nvPicPr>
        <p:blipFill>
          <a:blip r:embed="rId21"/>
          <a:stretch>
            <a:fillRect/>
          </a:stretch>
        </p:blipFill>
        <p:spPr>
          <a:xfrm>
            <a:off x="797765" y="4283020"/>
            <a:ext cx="950279" cy="328369"/>
          </a:xfrm>
          <a:prstGeom prst="rect">
            <a:avLst/>
          </a:prstGeom>
        </p:spPr>
      </p:pic>
      <p:pic>
        <p:nvPicPr>
          <p:cNvPr id="55" name="Picture 54">
            <a:extLst>
              <a:ext uri="{FF2B5EF4-FFF2-40B4-BE49-F238E27FC236}">
                <a16:creationId xmlns:a16="http://schemas.microsoft.com/office/drawing/2014/main" id="{D95035A7-7E90-4B79-AA4B-13C897B084A5}"/>
              </a:ext>
            </a:extLst>
          </p:cNvPr>
          <p:cNvPicPr>
            <a:picLocks noChangeAspect="1"/>
          </p:cNvPicPr>
          <p:nvPr/>
        </p:nvPicPr>
        <p:blipFill rotWithShape="1">
          <a:blip r:embed="rId22"/>
          <a:srcRect l="33535" t="40842" b="40127"/>
          <a:stretch/>
        </p:blipFill>
        <p:spPr>
          <a:xfrm>
            <a:off x="2091104" y="3325578"/>
            <a:ext cx="1178622" cy="337488"/>
          </a:xfrm>
          <a:prstGeom prst="rect">
            <a:avLst/>
          </a:prstGeom>
        </p:spPr>
      </p:pic>
      <p:sp>
        <p:nvSpPr>
          <p:cNvPr id="57" name="Slide Number Placeholder 2">
            <a:extLst>
              <a:ext uri="{FF2B5EF4-FFF2-40B4-BE49-F238E27FC236}">
                <a16:creationId xmlns:a16="http://schemas.microsoft.com/office/drawing/2014/main" id="{4CB154F0-6777-4892-8840-26D3E0AE3F9C}"/>
              </a:ext>
            </a:extLst>
          </p:cNvPr>
          <p:cNvSpPr txBox="1">
            <a:spLocks/>
          </p:cNvSpPr>
          <p:nvPr/>
        </p:nvSpPr>
        <p:spPr bwMode="auto">
          <a:xfrm>
            <a:off x="10913268" y="6537519"/>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6</a:t>
            </a:fld>
            <a:endParaRPr lang="de-DE" altLang="en-US" dirty="0">
              <a:latin typeface="Calibri" panose="020F0502020204030204" pitchFamily="34" charset="0"/>
              <a:cs typeface="Calibri" panose="020F0502020204030204" pitchFamily="34" charset="0"/>
            </a:endParaRPr>
          </a:p>
        </p:txBody>
      </p:sp>
      <p:pic>
        <p:nvPicPr>
          <p:cNvPr id="56" name="Picture 55">
            <a:extLst>
              <a:ext uri="{FF2B5EF4-FFF2-40B4-BE49-F238E27FC236}">
                <a16:creationId xmlns:a16="http://schemas.microsoft.com/office/drawing/2014/main" id="{0A8E0900-2656-4958-A4E0-D12D00818D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
        <p:nvSpPr>
          <p:cNvPr id="58" name="Rectangle 57">
            <a:extLst>
              <a:ext uri="{FF2B5EF4-FFF2-40B4-BE49-F238E27FC236}">
                <a16:creationId xmlns:a16="http://schemas.microsoft.com/office/drawing/2014/main" id="{A6A92BCA-276C-4B51-BC8D-5C1E9F372CC1}"/>
              </a:ext>
            </a:extLst>
          </p:cNvPr>
          <p:cNvSpPr/>
          <p:nvPr/>
        </p:nvSpPr>
        <p:spPr>
          <a:xfrm>
            <a:off x="579488" y="6101340"/>
            <a:ext cx="10925240" cy="707886"/>
          </a:xfrm>
          <a:prstGeom prst="rect">
            <a:avLst/>
          </a:prstGeom>
        </p:spPr>
        <p:txBody>
          <a:bodyPr wrap="square">
            <a:spAutoFit/>
          </a:bodyPr>
          <a:lstStyle/>
          <a:p>
            <a:pPr>
              <a:spcBef>
                <a:spcPts val="0"/>
              </a:spcBef>
              <a:spcAft>
                <a:spcPts val="600"/>
              </a:spcAft>
            </a:pPr>
            <a:r>
              <a:rPr lang="en-US" sz="2000" dirty="0">
                <a:latin typeface="Calibri" panose="020F0502020204030204" pitchFamily="34" charset="0"/>
                <a:cs typeface="Calibri" panose="020F0502020204030204" pitchFamily="34" charset="0"/>
              </a:rPr>
              <a:t>LTES Campaign is to be supplemented by IRENA’s global platform - Energy Transition Scenarios Network (ETS-Net) to be launched in April 2019 at the LTES International Forum in Berlin</a:t>
            </a:r>
            <a:endParaRPr lang="en-US" alt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785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24" y="280435"/>
            <a:ext cx="8421688" cy="484269"/>
          </a:xfrm>
        </p:spPr>
        <p:txBody>
          <a:bodyPr>
            <a:noAutofit/>
          </a:bodyPr>
          <a:lstStyle/>
          <a:p>
            <a:r>
              <a:rPr lang="en-US" sz="3600" dirty="0"/>
              <a:t>Regional context</a:t>
            </a:r>
          </a:p>
        </p:txBody>
      </p:sp>
      <p:sp>
        <p:nvSpPr>
          <p:cNvPr id="23" name="Slide Number Placeholder 2">
            <a:extLst>
              <a:ext uri="{FF2B5EF4-FFF2-40B4-BE49-F238E27FC236}">
                <a16:creationId xmlns:a16="http://schemas.microsoft.com/office/drawing/2014/main" id="{8630CEE9-0211-4B03-9A09-C26DD7D0055B}"/>
              </a:ext>
            </a:extLst>
          </p:cNvPr>
          <p:cNvSpPr txBox="1">
            <a:spLocks/>
          </p:cNvSpPr>
          <p:nvPr/>
        </p:nvSpPr>
        <p:spPr>
          <a:xfrm>
            <a:off x="10732980" y="9171488"/>
            <a:ext cx="958850" cy="306388"/>
          </a:xfrm>
          <a:prstGeom prst="rect">
            <a:avLst/>
          </a:prstGeom>
        </p:spPr>
        <p:txBody>
          <a:bodyPr/>
          <a:lstStyle>
            <a:defPPr>
              <a:defRPr lang="de-DE"/>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7</a:t>
            </a:fld>
            <a:endParaRPr lang="de-DE" altLang="en-US">
              <a:latin typeface="Calibri" panose="020F0502020204030204" pitchFamily="34" charset="0"/>
              <a:cs typeface="Calibri" panose="020F0502020204030204" pitchFamily="34" charset="0"/>
            </a:endParaRPr>
          </a:p>
        </p:txBody>
      </p:sp>
      <p:sp>
        <p:nvSpPr>
          <p:cNvPr id="57" name="Slide Number Placeholder 2">
            <a:extLst>
              <a:ext uri="{FF2B5EF4-FFF2-40B4-BE49-F238E27FC236}">
                <a16:creationId xmlns:a16="http://schemas.microsoft.com/office/drawing/2014/main" id="{4CB154F0-6777-4892-8840-26D3E0AE3F9C}"/>
              </a:ext>
            </a:extLst>
          </p:cNvPr>
          <p:cNvSpPr txBox="1">
            <a:spLocks/>
          </p:cNvSpPr>
          <p:nvPr/>
        </p:nvSpPr>
        <p:spPr bwMode="auto">
          <a:xfrm>
            <a:off x="10913268" y="6537519"/>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latin typeface="Calibri" panose="020F0502020204030204" pitchFamily="34" charset="0"/>
                <a:cs typeface="Calibri" panose="020F0502020204030204" pitchFamily="34" charset="0"/>
              </a:rPr>
              <a:pPr>
                <a:defRPr/>
              </a:pPr>
              <a:t>7</a:t>
            </a:fld>
            <a:endParaRPr lang="de-DE" altLang="en-US" dirty="0">
              <a:latin typeface="Calibri" panose="020F0502020204030204" pitchFamily="34" charset="0"/>
              <a:cs typeface="Calibri" panose="020F0502020204030204" pitchFamily="34" charset="0"/>
            </a:endParaRPr>
          </a:p>
        </p:txBody>
      </p:sp>
      <p:pic>
        <p:nvPicPr>
          <p:cNvPr id="56" name="Picture 55">
            <a:extLst>
              <a:ext uri="{FF2B5EF4-FFF2-40B4-BE49-F238E27FC236}">
                <a16:creationId xmlns:a16="http://schemas.microsoft.com/office/drawing/2014/main" id="{0A8E0900-2656-4958-A4E0-D12D00818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
        <p:nvSpPr>
          <p:cNvPr id="59" name="Rectangle 58">
            <a:extLst>
              <a:ext uri="{FF2B5EF4-FFF2-40B4-BE49-F238E27FC236}">
                <a16:creationId xmlns:a16="http://schemas.microsoft.com/office/drawing/2014/main" id="{29681EA4-5901-4375-9E0A-C97067D870B1}"/>
              </a:ext>
            </a:extLst>
          </p:cNvPr>
          <p:cNvSpPr/>
          <p:nvPr/>
        </p:nvSpPr>
        <p:spPr>
          <a:xfrm>
            <a:off x="482624" y="1280663"/>
            <a:ext cx="5109320" cy="4462760"/>
          </a:xfrm>
          <a:prstGeom prst="rect">
            <a:avLst/>
          </a:prstGeom>
        </p:spPr>
        <p:txBody>
          <a:bodyPr wrap="square">
            <a:spAutoFit/>
          </a:bodyPr>
          <a:lstStyle/>
          <a:p>
            <a:pPr>
              <a:spcBef>
                <a:spcPts val="0"/>
              </a:spcBef>
              <a:spcAft>
                <a:spcPts val="600"/>
              </a:spcAft>
            </a:pPr>
            <a:r>
              <a:rPr lang="en-US" sz="2400" dirty="0" err="1">
                <a:latin typeface="Calibri" panose="020F0502020204030204" pitchFamily="34" charset="0"/>
                <a:cs typeface="Calibri" panose="020F0502020204030204" pitchFamily="34" charset="0"/>
              </a:rPr>
              <a:t>CEPAL</a:t>
            </a:r>
            <a:r>
              <a:rPr lang="en-US" sz="2400" dirty="0">
                <a:latin typeface="Calibri" panose="020F0502020204030204" pitchFamily="34" charset="0"/>
                <a:cs typeface="Calibri" panose="020F0502020204030204" pitchFamily="34" charset="0"/>
              </a:rPr>
              <a:t>: Regional planners forum – exchange national plans and promote regional coordination</a:t>
            </a:r>
          </a:p>
          <a:p>
            <a:pPr>
              <a:spcBef>
                <a:spcPts val="0"/>
              </a:spcBef>
              <a:spcAft>
                <a:spcPts val="600"/>
              </a:spcAft>
            </a:pPr>
            <a:endParaRPr lang="en-US" altLang="en-US" sz="2400" b="1" dirty="0">
              <a:latin typeface="Calibri" panose="020F0502020204030204" pitchFamily="34" charset="0"/>
              <a:cs typeface="Calibri" panose="020F0502020204030204" pitchFamily="34" charset="0"/>
            </a:endParaRPr>
          </a:p>
          <a:p>
            <a:pPr>
              <a:spcBef>
                <a:spcPts val="0"/>
              </a:spcBef>
              <a:spcAft>
                <a:spcPts val="600"/>
              </a:spcAft>
            </a:pPr>
            <a:r>
              <a:rPr lang="en-US" altLang="en-US" sz="2400" dirty="0" err="1">
                <a:latin typeface="Calibri" panose="020F0502020204030204" pitchFamily="34" charset="0"/>
                <a:cs typeface="Calibri" panose="020F0502020204030204" pitchFamily="34" charset="0"/>
              </a:rPr>
              <a:t>OLADE</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REDLAC</a:t>
            </a:r>
            <a:r>
              <a:rPr lang="en-US" altLang="en-US" sz="2400" dirty="0">
                <a:latin typeface="Calibri" panose="020F0502020204030204" pitchFamily="34" charset="0"/>
                <a:cs typeface="Calibri" panose="020F0502020204030204" pitchFamily="34" charset="0"/>
              </a:rPr>
              <a:t> - data base with models, modelling assumptions and good practices’ available for energy planners in the region</a:t>
            </a:r>
          </a:p>
          <a:p>
            <a:pPr>
              <a:spcBef>
                <a:spcPts val="0"/>
              </a:spcBef>
              <a:spcAft>
                <a:spcPts val="600"/>
              </a:spcAft>
            </a:pPr>
            <a:endParaRPr lang="en-US" altLang="en-US" sz="2400" dirty="0">
              <a:latin typeface="Calibri" panose="020F0502020204030204" pitchFamily="34" charset="0"/>
              <a:cs typeface="Calibri" panose="020F0502020204030204" pitchFamily="34" charset="0"/>
            </a:endParaRPr>
          </a:p>
          <a:p>
            <a:pPr>
              <a:spcBef>
                <a:spcPts val="0"/>
              </a:spcBef>
              <a:spcAft>
                <a:spcPts val="600"/>
              </a:spcAft>
            </a:pPr>
            <a:r>
              <a:rPr lang="en-US" altLang="en-US" sz="2400" dirty="0" err="1">
                <a:latin typeface="Calibri" panose="020F0502020204030204" pitchFamily="34" charset="0"/>
                <a:cs typeface="Calibri" panose="020F0502020204030204" pitchFamily="34" charset="0"/>
              </a:rPr>
              <a:t>IADB</a:t>
            </a:r>
            <a:r>
              <a:rPr lang="en-US" altLang="en-US" sz="2400" dirty="0">
                <a:latin typeface="Calibri" panose="020F0502020204030204" pitchFamily="34" charset="0"/>
                <a:cs typeface="Calibri" panose="020F0502020204030204" pitchFamily="34" charset="0"/>
              </a:rPr>
              <a:t>: Deep decarbonization pathways for Latin America </a:t>
            </a:r>
            <a:endParaRPr lang="en-US" altLang="en-US" sz="3200" dirty="0">
              <a:latin typeface="Calibri" panose="020F0502020204030204" pitchFamily="34" charset="0"/>
              <a:cs typeface="Calibri" panose="020F0502020204030204" pitchFamily="34" charset="0"/>
            </a:endParaRPr>
          </a:p>
        </p:txBody>
      </p:sp>
      <p:pic>
        <p:nvPicPr>
          <p:cNvPr id="4" name="Picture 3" descr="Mission notes_Foro ECLAC_colombia June18.pdf - Adobe Acrobat Reader DC">
            <a:extLst>
              <a:ext uri="{FF2B5EF4-FFF2-40B4-BE49-F238E27FC236}">
                <a16:creationId xmlns:a16="http://schemas.microsoft.com/office/drawing/2014/main" id="{B706F1FA-E0ED-41C8-B7ED-E7B4CD4C1337}"/>
              </a:ext>
            </a:extLst>
          </p:cNvPr>
          <p:cNvPicPr>
            <a:picLocks noChangeAspect="1"/>
          </p:cNvPicPr>
          <p:nvPr/>
        </p:nvPicPr>
        <p:blipFill rotWithShape="1">
          <a:blip r:embed="rId4">
            <a:extLst>
              <a:ext uri="{28A0092B-C50C-407E-A947-70E740481C1C}">
                <a14:useLocalDpi xmlns:a14="http://schemas.microsoft.com/office/drawing/2010/main" val="0"/>
              </a:ext>
            </a:extLst>
          </a:blip>
          <a:srcRect l="11019" t="42785" r="38778" b="4145"/>
          <a:stretch/>
        </p:blipFill>
        <p:spPr>
          <a:xfrm>
            <a:off x="5879976" y="1441028"/>
            <a:ext cx="6120680" cy="3500140"/>
          </a:xfrm>
          <a:prstGeom prst="rect">
            <a:avLst/>
          </a:prstGeom>
        </p:spPr>
      </p:pic>
      <p:sp>
        <p:nvSpPr>
          <p:cNvPr id="5" name="TextBox 4">
            <a:extLst>
              <a:ext uri="{FF2B5EF4-FFF2-40B4-BE49-F238E27FC236}">
                <a16:creationId xmlns:a16="http://schemas.microsoft.com/office/drawing/2014/main" id="{79B618AF-43F6-4E18-8E55-1334396E2750}"/>
              </a:ext>
            </a:extLst>
          </p:cNvPr>
          <p:cNvSpPr txBox="1"/>
          <p:nvPr/>
        </p:nvSpPr>
        <p:spPr>
          <a:xfrm>
            <a:off x="8040216" y="5085184"/>
            <a:ext cx="4032448"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IRENA at the kick off meeting of CEPAL-led “</a:t>
            </a:r>
            <a:r>
              <a:rPr lang="en-US" i="1" dirty="0">
                <a:latin typeface="Calibri" panose="020F0502020204030204" pitchFamily="34" charset="0"/>
                <a:cs typeface="Calibri" panose="020F0502020204030204" pitchFamily="34" charset="0"/>
              </a:rPr>
              <a:t>Regional Planners Forum</a:t>
            </a:r>
            <a:r>
              <a:rPr lang="en-US" dirty="0">
                <a:latin typeface="Calibri" panose="020F0502020204030204" pitchFamily="34" charset="0"/>
                <a:cs typeface="Calibri" panose="020F0502020204030204" pitchFamily="34" charset="0"/>
              </a:rPr>
              <a:t>” in June 2018 in Bogota</a:t>
            </a:r>
          </a:p>
        </p:txBody>
      </p:sp>
    </p:spTree>
    <p:extLst>
      <p:ext uri="{BB962C8B-B14F-4D97-AF65-F5344CB8AC3E}">
        <p14:creationId xmlns:p14="http://schemas.microsoft.com/office/powerpoint/2010/main" val="3374620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332659"/>
            <a:ext cx="8421688" cy="484269"/>
          </a:xfrm>
        </p:spPr>
        <p:txBody>
          <a:bodyPr>
            <a:noAutofit/>
          </a:bodyPr>
          <a:lstStyle/>
          <a:p>
            <a:r>
              <a:rPr lang="en-US" sz="3600" dirty="0"/>
              <a:t>Why long-term energy scenarios? </a:t>
            </a:r>
          </a:p>
        </p:txBody>
      </p:sp>
      <p:pic>
        <p:nvPicPr>
          <p:cNvPr id="5" name="Picture 4">
            <a:extLst>
              <a:ext uri="{FF2B5EF4-FFF2-40B4-BE49-F238E27FC236}">
                <a16:creationId xmlns:a16="http://schemas.microsoft.com/office/drawing/2014/main" id="{651ED84D-3A7B-4927-BCFC-534DAC072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
        <p:nvSpPr>
          <p:cNvPr id="38" name="Content Placeholder 2">
            <a:extLst>
              <a:ext uri="{FF2B5EF4-FFF2-40B4-BE49-F238E27FC236}">
                <a16:creationId xmlns:a16="http://schemas.microsoft.com/office/drawing/2014/main" id="{7D847C93-24F2-4CD6-8CF7-F35014F12C62}"/>
              </a:ext>
            </a:extLst>
          </p:cNvPr>
          <p:cNvSpPr txBox="1">
            <a:spLocks/>
          </p:cNvSpPr>
          <p:nvPr/>
        </p:nvSpPr>
        <p:spPr>
          <a:xfrm>
            <a:off x="335360" y="1178260"/>
            <a:ext cx="5362771" cy="5184574"/>
          </a:xfrm>
          <a:prstGeom prst="rect">
            <a:avLst/>
          </a:prstGeom>
          <a:noFill/>
          <a:ln>
            <a:noFill/>
          </a:ln>
        </p:spPr>
        <p:txBody>
          <a:bodyPr wrap="square" tIns="91440" bIns="91440">
            <a:noAutofit/>
          </a:bodyPr>
          <a:lstStyle>
            <a:lvl1pPr marL="228600" indent="-228600" algn="l" rtl="0" eaLnBrk="0" fontAlgn="base" hangingPunct="0">
              <a:lnSpc>
                <a:spcPct val="100000"/>
              </a:lnSpc>
              <a:spcBef>
                <a:spcPts val="600"/>
              </a:spcBef>
              <a:spcAft>
                <a:spcPct val="0"/>
              </a:spcAft>
              <a:buClr>
                <a:srgbClr val="0872A6"/>
              </a:buClr>
              <a:buFont typeface="Wingdings" panose="05000000000000000000" pitchFamily="2" charset="2"/>
              <a:buChar char="§"/>
              <a:defRPr sz="1600">
                <a:solidFill>
                  <a:schemeClr val="tx1"/>
                </a:solidFill>
                <a:latin typeface="+mn-lt"/>
                <a:ea typeface="+mn-ea"/>
                <a:cs typeface="Arial" panose="020B0604020202020204" pitchFamily="34" charset="0"/>
              </a:defRPr>
            </a:lvl1pPr>
            <a:lvl2pPr marL="685800" indent="-228600" algn="l" rtl="0" eaLnBrk="0" fontAlgn="base" hangingPunct="0">
              <a:lnSpc>
                <a:spcPct val="100000"/>
              </a:lnSpc>
              <a:spcBef>
                <a:spcPts val="600"/>
              </a:spcBef>
              <a:spcAft>
                <a:spcPct val="0"/>
              </a:spcAft>
              <a:buClr>
                <a:srgbClr val="0872A6"/>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2pPr>
            <a:lvl3pPr marL="1143000" indent="-228600" algn="l" rtl="0" eaLnBrk="0" fontAlgn="base" hangingPunct="0">
              <a:lnSpc>
                <a:spcPct val="100000"/>
              </a:lnSpc>
              <a:spcBef>
                <a:spcPts val="600"/>
              </a:spcBef>
              <a:spcAft>
                <a:spcPct val="0"/>
              </a:spcAft>
              <a:buClr>
                <a:srgbClr val="0872A6"/>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lgn="l" rtl="0" eaLnBrk="0" fontAlgn="base" hangingPunct="0">
              <a:lnSpc>
                <a:spcPct val="100000"/>
              </a:lnSpc>
              <a:spcBef>
                <a:spcPts val="600"/>
              </a:spcBef>
              <a:spcAft>
                <a:spcPct val="0"/>
              </a:spcAft>
              <a:buClr>
                <a:srgbClr val="0872A6"/>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4pPr>
            <a:lvl5pPr marL="2057400" indent="-228600" algn="l" rtl="0" eaLnBrk="0" fontAlgn="base" hangingPunct="0">
              <a:lnSpc>
                <a:spcPct val="100000"/>
              </a:lnSpc>
              <a:spcBef>
                <a:spcPts val="600"/>
              </a:spcBef>
              <a:spcAft>
                <a:spcPct val="0"/>
              </a:spcAft>
              <a:buClr>
                <a:srgbClr val="0872A6"/>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5pPr>
            <a:lvl6pPr marL="2111016" indent="-191911" algn="l" rtl="0" fontAlgn="base">
              <a:lnSpc>
                <a:spcPct val="150000"/>
              </a:lnSpc>
              <a:spcBef>
                <a:spcPct val="0"/>
              </a:spcBef>
              <a:spcAft>
                <a:spcPct val="0"/>
              </a:spcAft>
              <a:buChar char="»"/>
              <a:defRPr>
                <a:solidFill>
                  <a:schemeClr val="tx1"/>
                </a:solidFill>
                <a:latin typeface="+mn-lt"/>
                <a:cs typeface="+mn-cs"/>
              </a:defRPr>
            </a:lvl6pPr>
            <a:lvl7pPr marL="2494838" indent="-191911" algn="l" rtl="0" fontAlgn="base">
              <a:lnSpc>
                <a:spcPct val="150000"/>
              </a:lnSpc>
              <a:spcBef>
                <a:spcPct val="0"/>
              </a:spcBef>
              <a:spcAft>
                <a:spcPct val="0"/>
              </a:spcAft>
              <a:buChar char="»"/>
              <a:defRPr>
                <a:solidFill>
                  <a:schemeClr val="tx1"/>
                </a:solidFill>
                <a:latin typeface="+mn-lt"/>
                <a:cs typeface="+mn-cs"/>
              </a:defRPr>
            </a:lvl7pPr>
            <a:lvl8pPr marL="2878658" indent="-191911" algn="l" rtl="0" fontAlgn="base">
              <a:lnSpc>
                <a:spcPct val="150000"/>
              </a:lnSpc>
              <a:spcBef>
                <a:spcPct val="0"/>
              </a:spcBef>
              <a:spcAft>
                <a:spcPct val="0"/>
              </a:spcAft>
              <a:buChar char="»"/>
              <a:defRPr>
                <a:solidFill>
                  <a:schemeClr val="tx1"/>
                </a:solidFill>
                <a:latin typeface="+mn-lt"/>
                <a:cs typeface="+mn-cs"/>
              </a:defRPr>
            </a:lvl8pPr>
            <a:lvl9pPr marL="3262479" indent="-191911" algn="l" rtl="0" fontAlgn="base">
              <a:lnSpc>
                <a:spcPct val="150000"/>
              </a:lnSpc>
              <a:spcBef>
                <a:spcPct val="0"/>
              </a:spcBef>
              <a:spcAft>
                <a:spcPct val="0"/>
              </a:spcAft>
              <a:buChar char="»"/>
              <a:defRPr>
                <a:solidFill>
                  <a:schemeClr val="tx1"/>
                </a:solidFill>
                <a:latin typeface="+mn-lt"/>
                <a:cs typeface="+mn-cs"/>
              </a:defRPr>
            </a:lvl9pPr>
          </a:lstStyle>
          <a:p>
            <a:pPr lvl="0">
              <a:buFontTx/>
              <a:buChar char="»"/>
              <a:defRPr/>
            </a:pPr>
            <a:r>
              <a:rPr lang="en-GB" sz="2000" b="1" kern="0" dirty="0">
                <a:solidFill>
                  <a:srgbClr val="000000"/>
                </a:solidFill>
                <a:latin typeface="Calibri" panose="020F0502020204030204" pitchFamily="34" charset="0"/>
                <a:cs typeface="Calibri" panose="020F0502020204030204" pitchFamily="34" charset="0"/>
              </a:rPr>
              <a:t>Fundamental tool for policy making </a:t>
            </a:r>
          </a:p>
          <a:p>
            <a:pPr lvl="1">
              <a:buFontTx/>
              <a:buChar char="»"/>
              <a:defRPr/>
            </a:pPr>
            <a:r>
              <a:rPr lang="en-GB" sz="2000" kern="0" dirty="0">
                <a:solidFill>
                  <a:srgbClr val="000000"/>
                </a:solidFill>
                <a:latin typeface="Calibri" panose="020F0502020204030204" pitchFamily="34" charset="0"/>
                <a:cs typeface="Calibri" panose="020F0502020204030204" pitchFamily="34" charset="0"/>
              </a:rPr>
              <a:t>National policy making </a:t>
            </a:r>
          </a:p>
          <a:p>
            <a:pPr lvl="1">
              <a:buFontTx/>
              <a:buChar char="»"/>
              <a:defRPr/>
            </a:pPr>
            <a:r>
              <a:rPr lang="en-GB" sz="2000" kern="0" dirty="0">
                <a:solidFill>
                  <a:srgbClr val="000000"/>
                </a:solidFill>
                <a:latin typeface="Calibri" panose="020F0502020204030204" pitchFamily="34" charset="0"/>
                <a:cs typeface="Calibri" panose="020F0502020204030204" pitchFamily="34" charset="0"/>
              </a:rPr>
              <a:t>Global policy debates / public opinion </a:t>
            </a:r>
          </a:p>
          <a:p>
            <a:pPr lvl="1">
              <a:buFontTx/>
              <a:buChar char="»"/>
              <a:defRPr/>
            </a:pPr>
            <a:endParaRPr lang="en-GB" sz="1400" kern="0" dirty="0">
              <a:solidFill>
                <a:srgbClr val="000000"/>
              </a:solidFill>
              <a:latin typeface="Calibri" panose="020F0502020204030204" pitchFamily="34" charset="0"/>
              <a:cs typeface="Calibri" panose="020F0502020204030204" pitchFamily="34" charset="0"/>
            </a:endParaRPr>
          </a:p>
          <a:p>
            <a:pPr lvl="0">
              <a:buFontTx/>
              <a:buChar char="»"/>
              <a:defRPr/>
            </a:pPr>
            <a:r>
              <a:rPr lang="en-GB" sz="2000" b="1" kern="0" dirty="0">
                <a:solidFill>
                  <a:srgbClr val="000000"/>
                </a:solidFill>
                <a:latin typeface="Calibri" panose="020F0502020204030204" pitchFamily="34" charset="0"/>
                <a:cs typeface="Calibri" panose="020F0502020204030204" pitchFamily="34" charset="0"/>
              </a:rPr>
              <a:t>What is new? </a:t>
            </a:r>
          </a:p>
          <a:p>
            <a:pPr lvl="1">
              <a:buFontTx/>
              <a:buChar char="»"/>
              <a:defRPr/>
            </a:pPr>
            <a:r>
              <a:rPr lang="en-GB" sz="2000" kern="0" dirty="0">
                <a:solidFill>
                  <a:srgbClr val="000000"/>
                </a:solidFill>
                <a:latin typeface="Calibri" panose="020F0502020204030204" pitchFamily="34" charset="0"/>
                <a:cs typeface="Calibri" panose="020F0502020204030204" pitchFamily="34" charset="0"/>
              </a:rPr>
              <a:t>Global decarbonization (Paris Agreement)</a:t>
            </a:r>
          </a:p>
          <a:p>
            <a:pPr lvl="1">
              <a:buFontTx/>
              <a:buChar char="»"/>
              <a:defRPr/>
            </a:pPr>
            <a:r>
              <a:rPr lang="en-GB" sz="2000" kern="0" dirty="0">
                <a:solidFill>
                  <a:srgbClr val="000000"/>
                </a:solidFill>
                <a:latin typeface="Calibri" panose="020F0502020204030204" pitchFamily="34" charset="0"/>
                <a:cs typeface="Calibri" panose="020F0502020204030204" pitchFamily="34" charset="0"/>
              </a:rPr>
              <a:t>Massive technology innovation within and around the energy sector</a:t>
            </a:r>
          </a:p>
          <a:p>
            <a:pPr lvl="1">
              <a:buFontTx/>
              <a:buChar char="»"/>
              <a:defRPr/>
            </a:pPr>
            <a:endParaRPr lang="en-GB" sz="1400" kern="0" dirty="0">
              <a:solidFill>
                <a:srgbClr val="000000"/>
              </a:solidFill>
              <a:latin typeface="Calibri" panose="020F0502020204030204" pitchFamily="34" charset="0"/>
              <a:cs typeface="Calibri" panose="020F0502020204030204" pitchFamily="34" charset="0"/>
            </a:endParaRPr>
          </a:p>
          <a:p>
            <a:pPr>
              <a:buFontTx/>
              <a:buChar char="»"/>
              <a:defRPr/>
            </a:pPr>
            <a:r>
              <a:rPr lang="en-GB" sz="2000" b="1" kern="0" dirty="0">
                <a:solidFill>
                  <a:srgbClr val="000000"/>
                </a:solidFill>
                <a:latin typeface="Calibri" panose="020F0502020204030204" pitchFamily="34" charset="0"/>
                <a:cs typeface="Calibri" panose="020F0502020204030204" pitchFamily="34" charset="0"/>
              </a:rPr>
              <a:t>Long-term visions for clean energy transition </a:t>
            </a:r>
          </a:p>
          <a:p>
            <a:pPr lvl="1">
              <a:buFontTx/>
              <a:buChar char="»"/>
              <a:defRPr/>
            </a:pPr>
            <a:r>
              <a:rPr lang="en-GB" sz="2000" kern="0" dirty="0">
                <a:solidFill>
                  <a:srgbClr val="000000"/>
                </a:solidFill>
                <a:latin typeface="Calibri" panose="020F0502020204030204" pitchFamily="34" charset="0"/>
                <a:cs typeface="Calibri" panose="020F0502020204030204" pitchFamily="34" charset="0"/>
              </a:rPr>
              <a:t>Avoiding risks of making poor, short-sighted decisions.</a:t>
            </a:r>
          </a:p>
          <a:p>
            <a:pPr lvl="1">
              <a:buFontTx/>
              <a:buChar char="»"/>
              <a:defRPr/>
            </a:pPr>
            <a:r>
              <a:rPr lang="en-GB" sz="2000" kern="0" dirty="0">
                <a:solidFill>
                  <a:srgbClr val="000000"/>
                </a:solidFill>
                <a:latin typeface="Calibri" panose="020F0502020204030204" pitchFamily="34" charset="0"/>
                <a:cs typeface="Calibri" panose="020F0502020204030204" pitchFamily="34" charset="0"/>
              </a:rPr>
              <a:t>Represent transformative changes of energy systems (e.g., </a:t>
            </a:r>
            <a:r>
              <a:rPr lang="en-GB" sz="2000" kern="0" dirty="0" err="1">
                <a:solidFill>
                  <a:srgbClr val="000000"/>
                </a:solidFill>
                <a:latin typeface="Calibri" panose="020F0502020204030204" pitchFamily="34" charset="0"/>
                <a:cs typeface="Calibri" panose="020F0502020204030204" pitchFamily="34" charset="0"/>
              </a:rPr>
              <a:t>VRE</a:t>
            </a:r>
            <a:r>
              <a:rPr lang="en-GB" sz="2000" kern="0" dirty="0">
                <a:solidFill>
                  <a:srgbClr val="000000"/>
                </a:solidFill>
                <a:latin typeface="Calibri" panose="020F0502020204030204" pitchFamily="34" charset="0"/>
                <a:cs typeface="Calibri" panose="020F0502020204030204" pitchFamily="34" charset="0"/>
              </a:rPr>
              <a:t>, disruptive innovations in end-use, digitalization, etc.)</a:t>
            </a:r>
          </a:p>
          <a:p>
            <a:pPr lvl="1">
              <a:buFontTx/>
              <a:buChar char="»"/>
              <a:defRPr/>
            </a:pPr>
            <a:endParaRPr lang="en-GB" sz="2000" kern="0" dirty="0">
              <a:solidFill>
                <a:srgbClr val="000000"/>
              </a:solidFill>
              <a:latin typeface="Calibri" panose="020F0502020204030204" pitchFamily="34" charset="0"/>
              <a:cs typeface="Calibri" panose="020F0502020204030204" pitchFamily="34" charset="0"/>
            </a:endParaRPr>
          </a:p>
        </p:txBody>
      </p:sp>
      <p:sp>
        <p:nvSpPr>
          <p:cNvPr id="9" name="Slide Number Placeholder 2">
            <a:extLst>
              <a:ext uri="{FF2B5EF4-FFF2-40B4-BE49-F238E27FC236}">
                <a16:creationId xmlns:a16="http://schemas.microsoft.com/office/drawing/2014/main" id="{E1AACE70-491B-454E-87E8-FA2B059E9385}"/>
              </a:ext>
            </a:extLst>
          </p:cNvPr>
          <p:cNvSpPr txBox="1">
            <a:spLocks/>
          </p:cNvSpPr>
          <p:nvPr/>
        </p:nvSpPr>
        <p:spPr bwMode="auto">
          <a:xfrm>
            <a:off x="10907397" y="6453336"/>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z="1200" smtClean="0">
                <a:latin typeface="Calibri" panose="020F0502020204030204" pitchFamily="34" charset="0"/>
                <a:cs typeface="Calibri" panose="020F0502020204030204" pitchFamily="34" charset="0"/>
              </a:rPr>
              <a:pPr>
                <a:defRPr/>
              </a:pPr>
              <a:t>8</a:t>
            </a:fld>
            <a:endParaRPr lang="de-DE" altLang="en-US" sz="12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FD86B75-D19D-4101-9F50-138945A78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963" y="1075103"/>
            <a:ext cx="4229299" cy="3658920"/>
          </a:xfrm>
          <a:prstGeom prst="rect">
            <a:avLst/>
          </a:prstGeom>
        </p:spPr>
      </p:pic>
      <p:pic>
        <p:nvPicPr>
          <p:cNvPr id="12" name="Picture 11">
            <a:extLst>
              <a:ext uri="{FF2B5EF4-FFF2-40B4-BE49-F238E27FC236}">
                <a16:creationId xmlns:a16="http://schemas.microsoft.com/office/drawing/2014/main" id="{4BC93823-8D89-4FC9-8FAF-44F4A7D3D939}"/>
              </a:ext>
            </a:extLst>
          </p:cNvPr>
          <p:cNvPicPr>
            <a:picLocks noChangeAspect="1"/>
          </p:cNvPicPr>
          <p:nvPr/>
        </p:nvPicPr>
        <p:blipFill>
          <a:blip r:embed="rId5"/>
          <a:stretch>
            <a:fillRect/>
          </a:stretch>
        </p:blipFill>
        <p:spPr>
          <a:xfrm>
            <a:off x="9743501" y="1484784"/>
            <a:ext cx="2327792" cy="3000266"/>
          </a:xfrm>
          <a:prstGeom prst="rect">
            <a:avLst/>
          </a:prstGeom>
        </p:spPr>
      </p:pic>
      <p:pic>
        <p:nvPicPr>
          <p:cNvPr id="14" name="Picture 13">
            <a:extLst>
              <a:ext uri="{FF2B5EF4-FFF2-40B4-BE49-F238E27FC236}">
                <a16:creationId xmlns:a16="http://schemas.microsoft.com/office/drawing/2014/main" id="{372E20CD-63F0-4FC7-A6B7-01FB4B704ED0}"/>
              </a:ext>
            </a:extLst>
          </p:cNvPr>
          <p:cNvPicPr>
            <a:picLocks noChangeAspect="1"/>
          </p:cNvPicPr>
          <p:nvPr/>
        </p:nvPicPr>
        <p:blipFill>
          <a:blip r:embed="rId6"/>
          <a:stretch>
            <a:fillRect/>
          </a:stretch>
        </p:blipFill>
        <p:spPr>
          <a:xfrm>
            <a:off x="6455849" y="5239086"/>
            <a:ext cx="670946" cy="670946"/>
          </a:xfrm>
          <a:prstGeom prst="rect">
            <a:avLst/>
          </a:prstGeom>
        </p:spPr>
      </p:pic>
      <p:sp>
        <p:nvSpPr>
          <p:cNvPr id="15" name="TextBox 14">
            <a:extLst>
              <a:ext uri="{FF2B5EF4-FFF2-40B4-BE49-F238E27FC236}">
                <a16:creationId xmlns:a16="http://schemas.microsoft.com/office/drawing/2014/main" id="{3FDA55A0-8A46-4EFD-8FE2-171CDC13D382}"/>
              </a:ext>
            </a:extLst>
          </p:cNvPr>
          <p:cNvSpPr txBox="1"/>
          <p:nvPr/>
        </p:nvSpPr>
        <p:spPr>
          <a:xfrm>
            <a:off x="5879369" y="4851313"/>
            <a:ext cx="1686951"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Artificial intelligence </a:t>
            </a:r>
          </a:p>
        </p:txBody>
      </p:sp>
      <p:sp>
        <p:nvSpPr>
          <p:cNvPr id="16" name="TextBox 15">
            <a:extLst>
              <a:ext uri="{FF2B5EF4-FFF2-40B4-BE49-F238E27FC236}">
                <a16:creationId xmlns:a16="http://schemas.microsoft.com/office/drawing/2014/main" id="{6A11EE6A-4E9A-48E2-AC40-8B2342622EA8}"/>
              </a:ext>
            </a:extLst>
          </p:cNvPr>
          <p:cNvSpPr txBox="1"/>
          <p:nvPr/>
        </p:nvSpPr>
        <p:spPr>
          <a:xfrm>
            <a:off x="7693037" y="4851313"/>
            <a:ext cx="995251"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Blockchain</a:t>
            </a:r>
          </a:p>
        </p:txBody>
      </p:sp>
      <p:pic>
        <p:nvPicPr>
          <p:cNvPr id="17" name="Picture 16">
            <a:extLst>
              <a:ext uri="{FF2B5EF4-FFF2-40B4-BE49-F238E27FC236}">
                <a16:creationId xmlns:a16="http://schemas.microsoft.com/office/drawing/2014/main" id="{EDC1FEB1-7E60-4BFB-AECC-9C42F0384BDE}"/>
              </a:ext>
            </a:extLst>
          </p:cNvPr>
          <p:cNvPicPr>
            <a:picLocks noChangeAspect="1"/>
          </p:cNvPicPr>
          <p:nvPr/>
        </p:nvPicPr>
        <p:blipFill>
          <a:blip r:embed="rId7"/>
          <a:stretch>
            <a:fillRect/>
          </a:stretch>
        </p:blipFill>
        <p:spPr>
          <a:xfrm>
            <a:off x="7633613" y="5284086"/>
            <a:ext cx="1221718" cy="759526"/>
          </a:xfrm>
          <a:prstGeom prst="rect">
            <a:avLst/>
          </a:prstGeom>
        </p:spPr>
      </p:pic>
      <p:pic>
        <p:nvPicPr>
          <p:cNvPr id="18" name="Picture 17">
            <a:extLst>
              <a:ext uri="{FF2B5EF4-FFF2-40B4-BE49-F238E27FC236}">
                <a16:creationId xmlns:a16="http://schemas.microsoft.com/office/drawing/2014/main" id="{908806CE-C041-4F7B-82D7-33FE27100BC8}"/>
              </a:ext>
            </a:extLst>
          </p:cNvPr>
          <p:cNvPicPr>
            <a:picLocks noChangeAspect="1"/>
          </p:cNvPicPr>
          <p:nvPr/>
        </p:nvPicPr>
        <p:blipFill>
          <a:blip r:embed="rId8"/>
          <a:stretch>
            <a:fillRect/>
          </a:stretch>
        </p:blipFill>
        <p:spPr>
          <a:xfrm>
            <a:off x="9230757" y="5184223"/>
            <a:ext cx="1346983" cy="1039453"/>
          </a:xfrm>
          <a:prstGeom prst="rect">
            <a:avLst/>
          </a:prstGeom>
        </p:spPr>
      </p:pic>
      <p:sp>
        <p:nvSpPr>
          <p:cNvPr id="19" name="TextBox 18">
            <a:extLst>
              <a:ext uri="{FF2B5EF4-FFF2-40B4-BE49-F238E27FC236}">
                <a16:creationId xmlns:a16="http://schemas.microsoft.com/office/drawing/2014/main" id="{ECCF0348-E9E5-4E0A-9F23-9E59A2963DF3}"/>
              </a:ext>
            </a:extLst>
          </p:cNvPr>
          <p:cNvSpPr txBox="1"/>
          <p:nvPr/>
        </p:nvSpPr>
        <p:spPr>
          <a:xfrm>
            <a:off x="8929548" y="4860453"/>
            <a:ext cx="216701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Platform business model</a:t>
            </a:r>
          </a:p>
        </p:txBody>
      </p:sp>
      <p:pic>
        <p:nvPicPr>
          <p:cNvPr id="22" name="Picture 21">
            <a:extLst>
              <a:ext uri="{FF2B5EF4-FFF2-40B4-BE49-F238E27FC236}">
                <a16:creationId xmlns:a16="http://schemas.microsoft.com/office/drawing/2014/main" id="{EAAC96F9-B835-4FFF-BF55-ADB56275F2AE}"/>
              </a:ext>
            </a:extLst>
          </p:cNvPr>
          <p:cNvPicPr>
            <a:picLocks noChangeAspect="1"/>
          </p:cNvPicPr>
          <p:nvPr/>
        </p:nvPicPr>
        <p:blipFill>
          <a:blip r:embed="rId9"/>
          <a:stretch>
            <a:fillRect/>
          </a:stretch>
        </p:blipFill>
        <p:spPr>
          <a:xfrm>
            <a:off x="10784504" y="5272904"/>
            <a:ext cx="1152929" cy="770708"/>
          </a:xfrm>
          <a:prstGeom prst="rect">
            <a:avLst/>
          </a:prstGeom>
        </p:spPr>
      </p:pic>
      <p:sp>
        <p:nvSpPr>
          <p:cNvPr id="23" name="TextBox 22">
            <a:extLst>
              <a:ext uri="{FF2B5EF4-FFF2-40B4-BE49-F238E27FC236}">
                <a16:creationId xmlns:a16="http://schemas.microsoft.com/office/drawing/2014/main" id="{3E388EB4-F832-4B9C-A34E-07F2BA163F36}"/>
              </a:ext>
            </a:extLst>
          </p:cNvPr>
          <p:cNvSpPr txBox="1"/>
          <p:nvPr/>
        </p:nvSpPr>
        <p:spPr>
          <a:xfrm>
            <a:off x="11102665" y="4876446"/>
            <a:ext cx="64677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IoT</a:t>
            </a:r>
          </a:p>
        </p:txBody>
      </p:sp>
    </p:spTree>
    <p:extLst>
      <p:ext uri="{BB962C8B-B14F-4D97-AF65-F5344CB8AC3E}">
        <p14:creationId xmlns:p14="http://schemas.microsoft.com/office/powerpoint/2010/main" val="205468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Clipping">
            <a:extLst>
              <a:ext uri="{FF2B5EF4-FFF2-40B4-BE49-F238E27FC236}">
                <a16:creationId xmlns:a16="http://schemas.microsoft.com/office/drawing/2014/main" id="{F761ACC5-5E6D-448D-B7B7-F338883018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3175" y="1932227"/>
            <a:ext cx="1510607" cy="1949042"/>
          </a:xfrm>
          <a:prstGeom prst="rect">
            <a:avLst/>
          </a:prstGeom>
          <a:ln w="19050">
            <a:solidFill>
              <a:schemeClr val="bg1">
                <a:lumMod val="85000"/>
              </a:schemeClr>
            </a:solidFill>
          </a:ln>
        </p:spPr>
      </p:pic>
      <p:pic>
        <p:nvPicPr>
          <p:cNvPr id="12" name="Picture 11" descr="Screen Clipping">
            <a:extLst>
              <a:ext uri="{FF2B5EF4-FFF2-40B4-BE49-F238E27FC236}">
                <a16:creationId xmlns:a16="http://schemas.microsoft.com/office/drawing/2014/main" id="{F0D47F5F-7E88-491E-ABFE-43A751288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7290" y="1930284"/>
            <a:ext cx="1492136" cy="1962702"/>
          </a:xfrm>
          <a:prstGeom prst="rect">
            <a:avLst/>
          </a:prstGeom>
          <a:ln w="19050">
            <a:solidFill>
              <a:schemeClr val="bg1">
                <a:lumMod val="85000"/>
              </a:schemeClr>
            </a:solidFill>
          </a:ln>
        </p:spPr>
      </p:pic>
      <p:sp>
        <p:nvSpPr>
          <p:cNvPr id="4" name="Title 1"/>
          <p:cNvSpPr txBox="1">
            <a:spLocks/>
          </p:cNvSpPr>
          <p:nvPr/>
        </p:nvSpPr>
        <p:spPr bwMode="auto">
          <a:xfrm>
            <a:off x="407368" y="292603"/>
            <a:ext cx="11233150" cy="54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sz="3600" dirty="0">
                <a:latin typeface="Calibri" panose="020F0502020204030204" pitchFamily="34" charset="0"/>
                <a:cs typeface="Calibri" panose="020F0502020204030204" pitchFamily="34" charset="0"/>
              </a:rPr>
              <a:t>Types of scenarios</a:t>
            </a:r>
            <a:endParaRPr lang="en-US" altLang="en-US" sz="3600" kern="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0095AFD-C9C5-4687-8ABD-1ACFE372A943}"/>
              </a:ext>
            </a:extLst>
          </p:cNvPr>
          <p:cNvPicPr>
            <a:picLocks noChangeAspect="1"/>
          </p:cNvPicPr>
          <p:nvPr/>
        </p:nvPicPr>
        <p:blipFill>
          <a:blip r:embed="rId5"/>
          <a:stretch>
            <a:fillRect/>
          </a:stretch>
        </p:blipFill>
        <p:spPr>
          <a:xfrm>
            <a:off x="10288581" y="1930284"/>
            <a:ext cx="1372964" cy="1954014"/>
          </a:xfrm>
          <a:prstGeom prst="rect">
            <a:avLst/>
          </a:prstGeom>
          <a:ln w="19050">
            <a:solidFill>
              <a:schemeClr val="bg1">
                <a:lumMod val="85000"/>
              </a:schemeClr>
            </a:solidFill>
          </a:ln>
        </p:spPr>
      </p:pic>
      <p:pic>
        <p:nvPicPr>
          <p:cNvPr id="10" name="Picture 9" descr="Screen Clipping">
            <a:extLst>
              <a:ext uri="{FF2B5EF4-FFF2-40B4-BE49-F238E27FC236}">
                <a16:creationId xmlns:a16="http://schemas.microsoft.com/office/drawing/2014/main" id="{EEDB4483-34EE-41F8-9E3C-61F8C5D936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4180" y="1916832"/>
            <a:ext cx="1456709" cy="1965643"/>
          </a:xfrm>
          <a:prstGeom prst="rect">
            <a:avLst/>
          </a:prstGeom>
          <a:ln w="19050">
            <a:solidFill>
              <a:schemeClr val="bg1">
                <a:lumMod val="85000"/>
              </a:schemeClr>
            </a:solidFill>
          </a:ln>
        </p:spPr>
      </p:pic>
      <p:pic>
        <p:nvPicPr>
          <p:cNvPr id="6" name="Picture 2" descr="http://fes.nationalgrid.com/media/1234/2017-fes-picture.jpg">
            <a:extLst>
              <a:ext uri="{FF2B5EF4-FFF2-40B4-BE49-F238E27FC236}">
                <a16:creationId xmlns:a16="http://schemas.microsoft.com/office/drawing/2014/main" id="{5D9DA339-086D-46DE-8744-50A449483F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9546" y="1935903"/>
            <a:ext cx="1372964" cy="1949710"/>
          </a:xfrm>
          <a:prstGeom prst="rect">
            <a:avLst/>
          </a:prstGeom>
          <a:ln w="19050">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C371CAA-BFA4-4734-8B41-163A1B34C590}"/>
              </a:ext>
            </a:extLst>
          </p:cNvPr>
          <p:cNvSpPr txBox="1"/>
          <p:nvPr/>
        </p:nvSpPr>
        <p:spPr>
          <a:xfrm>
            <a:off x="2495600" y="3849894"/>
            <a:ext cx="1327089" cy="400110"/>
          </a:xfrm>
          <a:prstGeom prst="rect">
            <a:avLst/>
          </a:prstGeom>
          <a:noFill/>
        </p:spPr>
        <p:txBody>
          <a:bodyPr wrap="square" rtlCol="0">
            <a:spAutoFit/>
          </a:bodyPr>
          <a:lstStyle/>
          <a:p>
            <a:pPr algn="ctr" eaLnBrk="1" hangingPunct="1"/>
            <a:r>
              <a:rPr lang="en-US" sz="2000" dirty="0">
                <a:latin typeface="Calibri" panose="020F0502020204030204" pitchFamily="34" charset="0"/>
                <a:ea typeface="+mn-ea"/>
                <a:cs typeface="Calibri" panose="020F0502020204030204" pitchFamily="34" charset="0"/>
              </a:rPr>
              <a:t>Brazil</a:t>
            </a:r>
            <a:endParaRPr lang="en-GB" sz="2000" dirty="0">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F2A20ABA-A5EF-4611-9A89-EAA221532CE0}"/>
              </a:ext>
            </a:extLst>
          </p:cNvPr>
          <p:cNvSpPr txBox="1"/>
          <p:nvPr/>
        </p:nvSpPr>
        <p:spPr>
          <a:xfrm>
            <a:off x="4229931" y="3860585"/>
            <a:ext cx="1327089" cy="400110"/>
          </a:xfrm>
          <a:prstGeom prst="rect">
            <a:avLst/>
          </a:prstGeom>
          <a:noFill/>
        </p:spPr>
        <p:txBody>
          <a:bodyPr wrap="square" rtlCol="0">
            <a:spAutoFit/>
          </a:bodyPr>
          <a:lstStyle/>
          <a:p>
            <a:pPr algn="ctr" eaLnBrk="1" hangingPunct="1"/>
            <a:r>
              <a:rPr lang="en-US" sz="2000" dirty="0">
                <a:latin typeface="Calibri" panose="020F0502020204030204" pitchFamily="34" charset="0"/>
                <a:ea typeface="+mn-ea"/>
                <a:cs typeface="Calibri" panose="020F0502020204030204" pitchFamily="34" charset="0"/>
              </a:rPr>
              <a:t>Chile</a:t>
            </a:r>
            <a:endParaRPr lang="en-GB" sz="2000" dirty="0">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C917B75F-88D1-486C-B5FC-55E2C3F2388F}"/>
              </a:ext>
            </a:extLst>
          </p:cNvPr>
          <p:cNvSpPr txBox="1"/>
          <p:nvPr/>
        </p:nvSpPr>
        <p:spPr>
          <a:xfrm>
            <a:off x="5977611" y="3892986"/>
            <a:ext cx="1327089" cy="400110"/>
          </a:xfrm>
          <a:prstGeom prst="rect">
            <a:avLst/>
          </a:prstGeom>
          <a:noFill/>
        </p:spPr>
        <p:txBody>
          <a:bodyPr wrap="square" rtlCol="0">
            <a:spAutoFit/>
          </a:bodyPr>
          <a:lstStyle/>
          <a:p>
            <a:pPr algn="ctr" eaLnBrk="1" hangingPunct="1"/>
            <a:r>
              <a:rPr lang="en-US" sz="2000" dirty="0">
                <a:latin typeface="Calibri" panose="020F0502020204030204" pitchFamily="34" charset="0"/>
                <a:ea typeface="+mn-ea"/>
                <a:cs typeface="Calibri" panose="020F0502020204030204" pitchFamily="34" charset="0"/>
              </a:rPr>
              <a:t>Mexico</a:t>
            </a:r>
            <a:endParaRPr lang="en-GB" sz="2000" dirty="0">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CCDAA7E2-CA0C-4D9F-A6C6-A589EDD9131F}"/>
              </a:ext>
            </a:extLst>
          </p:cNvPr>
          <p:cNvSpPr txBox="1"/>
          <p:nvPr/>
        </p:nvSpPr>
        <p:spPr>
          <a:xfrm>
            <a:off x="7863475" y="3867106"/>
            <a:ext cx="2307204" cy="400110"/>
          </a:xfrm>
          <a:prstGeom prst="rect">
            <a:avLst/>
          </a:prstGeom>
          <a:noFill/>
        </p:spPr>
        <p:txBody>
          <a:bodyPr wrap="square" rtlCol="0">
            <a:spAutoFit/>
          </a:bodyPr>
          <a:lstStyle/>
          <a:p>
            <a:pPr algn="ctr" eaLnBrk="1" hangingPunct="1"/>
            <a:r>
              <a:rPr lang="en-US" sz="2000" dirty="0">
                <a:latin typeface="Calibri" panose="020F0502020204030204" pitchFamily="34" charset="0"/>
                <a:ea typeface="+mn-ea"/>
                <a:cs typeface="Calibri" panose="020F0502020204030204" pitchFamily="34" charset="0"/>
              </a:rPr>
              <a:t>National Grid (UK)</a:t>
            </a:r>
            <a:endParaRPr lang="en-GB" sz="2000" dirty="0">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06064F26-E918-4340-8FCD-A1CAEF423F99}"/>
              </a:ext>
            </a:extLst>
          </p:cNvPr>
          <p:cNvSpPr txBox="1"/>
          <p:nvPr/>
        </p:nvSpPr>
        <p:spPr>
          <a:xfrm>
            <a:off x="9922857" y="3870101"/>
            <a:ext cx="2280656" cy="400110"/>
          </a:xfrm>
          <a:prstGeom prst="rect">
            <a:avLst/>
          </a:prstGeom>
          <a:noFill/>
        </p:spPr>
        <p:txBody>
          <a:bodyPr wrap="square" rtlCol="0">
            <a:spAutoFit/>
          </a:bodyPr>
          <a:lstStyle/>
          <a:p>
            <a:pPr algn="ctr" eaLnBrk="1" hangingPunct="1"/>
            <a:r>
              <a:rPr lang="en-US" sz="2000" dirty="0">
                <a:latin typeface="Calibri" panose="020F0502020204030204" pitchFamily="34" charset="0"/>
                <a:ea typeface="+mn-ea"/>
                <a:cs typeface="Calibri" panose="020F0502020204030204" pitchFamily="34" charset="0"/>
              </a:rPr>
              <a:t>Elia Grid (Belgium)</a:t>
            </a:r>
            <a:endParaRPr lang="en-GB" sz="2000" dirty="0">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80784B88-7CDF-4F71-A814-ABE73BD0B44C}"/>
              </a:ext>
            </a:extLst>
          </p:cNvPr>
          <p:cNvSpPr txBox="1"/>
          <p:nvPr/>
        </p:nvSpPr>
        <p:spPr>
          <a:xfrm>
            <a:off x="2711624" y="1396807"/>
            <a:ext cx="4158107" cy="400110"/>
          </a:xfrm>
          <a:prstGeom prst="rect">
            <a:avLst/>
          </a:prstGeom>
          <a:noFill/>
        </p:spPr>
        <p:txBody>
          <a:bodyPr wrap="square" rtlCol="0">
            <a:spAutoFit/>
          </a:bodyPr>
          <a:lstStyle/>
          <a:p>
            <a:pPr algn="ctr" eaLnBrk="1" hangingPunct="1"/>
            <a:r>
              <a:rPr lang="en-US" sz="2000" b="1" dirty="0">
                <a:latin typeface="Calibri" panose="020F0502020204030204" pitchFamily="34" charset="0"/>
                <a:ea typeface="+mn-ea"/>
                <a:cs typeface="Calibri" panose="020F0502020204030204" pitchFamily="34" charset="0"/>
              </a:rPr>
              <a:t>Government institutions</a:t>
            </a:r>
            <a:endParaRPr lang="en-GB" sz="2000" b="1" dirty="0">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CE78B3D4-8439-48C9-ABB5-31F26267935A}"/>
              </a:ext>
            </a:extLst>
          </p:cNvPr>
          <p:cNvSpPr txBox="1"/>
          <p:nvPr/>
        </p:nvSpPr>
        <p:spPr>
          <a:xfrm>
            <a:off x="8509160" y="1402040"/>
            <a:ext cx="2806527" cy="400110"/>
          </a:xfrm>
          <a:prstGeom prst="rect">
            <a:avLst/>
          </a:prstGeom>
          <a:noFill/>
        </p:spPr>
        <p:txBody>
          <a:bodyPr wrap="square" rtlCol="0">
            <a:spAutoFit/>
          </a:bodyPr>
          <a:lstStyle/>
          <a:p>
            <a:pPr algn="ctr" eaLnBrk="1" hangingPunct="1"/>
            <a:r>
              <a:rPr lang="en-US" sz="2000" b="1" dirty="0">
                <a:latin typeface="Calibri" panose="020F0502020204030204" pitchFamily="34" charset="0"/>
                <a:ea typeface="+mn-ea"/>
                <a:cs typeface="Calibri" panose="020F0502020204030204" pitchFamily="34" charset="0"/>
              </a:rPr>
              <a:t>Private institutions</a:t>
            </a:r>
            <a:endParaRPr lang="en-GB" sz="2000" b="1" dirty="0">
              <a:latin typeface="Calibri" panose="020F0502020204030204" pitchFamily="34" charset="0"/>
              <a:ea typeface="+mn-ea"/>
              <a:cs typeface="Calibri" panose="020F0502020204030204" pitchFamily="34" charset="0"/>
            </a:endParaRPr>
          </a:p>
        </p:txBody>
      </p:sp>
      <p:pic>
        <p:nvPicPr>
          <p:cNvPr id="20" name="Picture 10" descr="http://www.ipcc.ch/report/ar5/syr/img/syrcover.png">
            <a:extLst>
              <a:ext uri="{FF2B5EF4-FFF2-40B4-BE49-F238E27FC236}">
                <a16:creationId xmlns:a16="http://schemas.microsoft.com/office/drawing/2014/main" id="{41106BCA-D3CC-436E-ADDC-AAB026AF5F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4295" y="4725144"/>
            <a:ext cx="1348129" cy="1754294"/>
          </a:xfrm>
          <a:prstGeom prst="rect">
            <a:avLst/>
          </a:prstGeom>
          <a:ln w="19050">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5" name="Picture 4" descr="GET 2018">
            <a:extLst>
              <a:ext uri="{FF2B5EF4-FFF2-40B4-BE49-F238E27FC236}">
                <a16:creationId xmlns:a16="http://schemas.microsoft.com/office/drawing/2014/main" id="{D311D4B5-347F-498B-BCF1-128EB3BF5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9776" y="4708898"/>
            <a:ext cx="1256590" cy="1776363"/>
          </a:xfrm>
          <a:prstGeom prst="rect">
            <a:avLst/>
          </a:prstGeom>
          <a:ln w="19050">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67D54CB-1C81-4CE6-986C-09A888BDC9BE}"/>
              </a:ext>
            </a:extLst>
          </p:cNvPr>
          <p:cNvPicPr>
            <a:picLocks noChangeAspect="1"/>
          </p:cNvPicPr>
          <p:nvPr/>
        </p:nvPicPr>
        <p:blipFill rotWithShape="1">
          <a:blip r:embed="rId10"/>
          <a:srcRect r="8799"/>
          <a:stretch/>
        </p:blipFill>
        <p:spPr>
          <a:xfrm>
            <a:off x="7050700" y="4716933"/>
            <a:ext cx="1216019" cy="1754294"/>
          </a:xfrm>
          <a:prstGeom prst="rect">
            <a:avLst/>
          </a:prstGeom>
          <a:ln w="19050">
            <a:solidFill>
              <a:schemeClr val="bg1">
                <a:lumMod val="85000"/>
              </a:schemeClr>
            </a:solidFill>
          </a:ln>
        </p:spPr>
      </p:pic>
      <p:sp>
        <p:nvSpPr>
          <p:cNvPr id="31" name="TextBox 30">
            <a:extLst>
              <a:ext uri="{FF2B5EF4-FFF2-40B4-BE49-F238E27FC236}">
                <a16:creationId xmlns:a16="http://schemas.microsoft.com/office/drawing/2014/main" id="{C6F4642C-ABCD-485C-A66A-58AAB43E34C0}"/>
              </a:ext>
            </a:extLst>
          </p:cNvPr>
          <p:cNvSpPr txBox="1"/>
          <p:nvPr/>
        </p:nvSpPr>
        <p:spPr>
          <a:xfrm>
            <a:off x="3873410" y="6456843"/>
            <a:ext cx="1713646" cy="400110"/>
          </a:xfrm>
          <a:prstGeom prst="rect">
            <a:avLst/>
          </a:prstGeom>
          <a:noFill/>
          <a:extLst>
            <a:ext uri="{909E8E84-426E-40DD-AFC4-6F175D3DCCD1}">
              <a14:hiddenFill xmlns:a14="http://schemas.microsoft.com/office/drawing/2010/main">
                <a:solidFill>
                  <a:srgbClr val="FFFFFF"/>
                </a:solidFill>
              </a14:hiddenFill>
            </a:ext>
          </a:extLst>
        </p:spPr>
        <p:txBody>
          <a:bodyPr wrap="square" rtlCol="0">
            <a:spAutoFit/>
          </a:bodyPr>
          <a:lstStyle/>
          <a:p>
            <a:pPr algn="ctr" eaLnBrk="1" hangingPunct="1"/>
            <a:r>
              <a:rPr lang="en-US" sz="2000" dirty="0">
                <a:latin typeface="Calibri" panose="020F0502020204030204" pitchFamily="34" charset="0"/>
                <a:ea typeface="+mn-ea"/>
                <a:cs typeface="Calibri" panose="020F0502020204030204" pitchFamily="34" charset="0"/>
              </a:rPr>
              <a:t>IRENA REmap </a:t>
            </a:r>
            <a:endParaRPr lang="en-GB" sz="2000" dirty="0">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997F202F-51AF-44C8-9661-8A46142FB180}"/>
              </a:ext>
            </a:extLst>
          </p:cNvPr>
          <p:cNvSpPr txBox="1"/>
          <p:nvPr/>
        </p:nvSpPr>
        <p:spPr>
          <a:xfrm>
            <a:off x="6736476" y="6463192"/>
            <a:ext cx="1713646" cy="400110"/>
          </a:xfrm>
          <a:prstGeom prst="rect">
            <a:avLst/>
          </a:prstGeom>
          <a:noFill/>
        </p:spPr>
        <p:txBody>
          <a:bodyPr wrap="square" rtlCol="0">
            <a:spAutoFit/>
          </a:bodyPr>
          <a:lstStyle/>
          <a:p>
            <a:pPr algn="ctr" eaLnBrk="1" hangingPunct="1"/>
            <a:r>
              <a:rPr lang="en-US" sz="2000" dirty="0">
                <a:latin typeface="Calibri" panose="020F0502020204030204" pitchFamily="34" charset="0"/>
                <a:ea typeface="+mn-ea"/>
                <a:cs typeface="Calibri" panose="020F0502020204030204" pitchFamily="34" charset="0"/>
              </a:rPr>
              <a:t>Shell</a:t>
            </a:r>
            <a:endParaRPr lang="en-GB" sz="2000" dirty="0">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56D1CF58-ECA5-4636-B6CA-97912E628FDB}"/>
              </a:ext>
            </a:extLst>
          </p:cNvPr>
          <p:cNvSpPr txBox="1"/>
          <p:nvPr/>
        </p:nvSpPr>
        <p:spPr>
          <a:xfrm>
            <a:off x="8331406" y="6474909"/>
            <a:ext cx="1713646" cy="400110"/>
          </a:xfrm>
          <a:prstGeom prst="rect">
            <a:avLst/>
          </a:prstGeom>
          <a:noFill/>
        </p:spPr>
        <p:txBody>
          <a:bodyPr wrap="square" rtlCol="0">
            <a:spAutoFit/>
          </a:bodyPr>
          <a:lstStyle/>
          <a:p>
            <a:pPr algn="ctr" eaLnBrk="1" hangingPunct="1"/>
            <a:r>
              <a:rPr lang="en-US" sz="2000" dirty="0">
                <a:latin typeface="Calibri" panose="020F0502020204030204" pitchFamily="34" charset="0"/>
                <a:ea typeface="+mn-ea"/>
                <a:cs typeface="Calibri" panose="020F0502020204030204" pitchFamily="34" charset="0"/>
              </a:rPr>
              <a:t>IPCC</a:t>
            </a:r>
            <a:endParaRPr lang="en-GB" sz="2000" dirty="0">
              <a:latin typeface="Calibri" panose="020F0502020204030204" pitchFamily="34" charset="0"/>
              <a:ea typeface="+mn-ea"/>
              <a:cs typeface="Calibri" panose="020F0502020204030204" pitchFamily="34" charset="0"/>
            </a:endParaRPr>
          </a:p>
        </p:txBody>
      </p:sp>
      <p:pic>
        <p:nvPicPr>
          <p:cNvPr id="34" name="Picture 8" descr="https://www.iea.org/media/publications/thumbnails/WEO2017.jpg">
            <a:extLst>
              <a:ext uri="{FF2B5EF4-FFF2-40B4-BE49-F238E27FC236}">
                <a16:creationId xmlns:a16="http://schemas.microsoft.com/office/drawing/2014/main" id="{3FF33D05-56E0-4C4D-B213-0EC820F310A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99891" y="4708899"/>
            <a:ext cx="1220379" cy="1754294"/>
          </a:xfrm>
          <a:prstGeom prst="rect">
            <a:avLst/>
          </a:prstGeom>
          <a:ln w="19050">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15304FE-08AA-46D7-A49E-64C2FA7DD125}"/>
              </a:ext>
            </a:extLst>
          </p:cNvPr>
          <p:cNvSpPr txBox="1"/>
          <p:nvPr/>
        </p:nvSpPr>
        <p:spPr>
          <a:xfrm>
            <a:off x="5342436" y="6471086"/>
            <a:ext cx="1713646" cy="400110"/>
          </a:xfrm>
          <a:prstGeom prst="rect">
            <a:avLst/>
          </a:prstGeom>
          <a:noFill/>
        </p:spPr>
        <p:txBody>
          <a:bodyPr wrap="square" rtlCol="0">
            <a:spAutoFit/>
          </a:bodyPr>
          <a:lstStyle/>
          <a:p>
            <a:pPr algn="ctr" eaLnBrk="1" hangingPunct="1"/>
            <a:r>
              <a:rPr lang="en-US" sz="2000" dirty="0">
                <a:latin typeface="Calibri" panose="020F0502020204030204" pitchFamily="34" charset="0"/>
                <a:ea typeface="+mn-ea"/>
                <a:cs typeface="Calibri" panose="020F0502020204030204" pitchFamily="34" charset="0"/>
              </a:rPr>
              <a:t>IEA WEO</a:t>
            </a:r>
            <a:endParaRPr lang="en-GB" sz="2000" dirty="0">
              <a:latin typeface="Calibri" panose="020F0502020204030204" pitchFamily="34" charset="0"/>
              <a:ea typeface="+mn-ea"/>
              <a:cs typeface="Calibri" panose="020F0502020204030204" pitchFamily="34" charset="0"/>
            </a:endParaRPr>
          </a:p>
        </p:txBody>
      </p:sp>
      <p:sp>
        <p:nvSpPr>
          <p:cNvPr id="37" name="TextBox 36">
            <a:extLst>
              <a:ext uri="{FF2B5EF4-FFF2-40B4-BE49-F238E27FC236}">
                <a16:creationId xmlns:a16="http://schemas.microsoft.com/office/drawing/2014/main" id="{80784B88-7CDF-4F71-A814-ABE73BD0B44C}"/>
              </a:ext>
            </a:extLst>
          </p:cNvPr>
          <p:cNvSpPr txBox="1"/>
          <p:nvPr/>
        </p:nvSpPr>
        <p:spPr>
          <a:xfrm>
            <a:off x="330035" y="4447288"/>
            <a:ext cx="3049860" cy="523220"/>
          </a:xfrm>
          <a:prstGeom prst="rect">
            <a:avLst/>
          </a:prstGeom>
          <a:noFill/>
        </p:spPr>
        <p:txBody>
          <a:bodyPr wrap="square" rtlCol="0">
            <a:spAutoFit/>
          </a:bodyPr>
          <a:lstStyle/>
          <a:p>
            <a:pPr algn="ctr" eaLnBrk="1" hangingPunct="1"/>
            <a:r>
              <a:rPr lang="en-US" sz="2800" b="1" dirty="0">
                <a:solidFill>
                  <a:srgbClr val="1F4E79"/>
                </a:solidFill>
                <a:latin typeface="Calibri" panose="020F0502020204030204" pitchFamily="34" charset="0"/>
                <a:ea typeface="+mn-ea"/>
                <a:cs typeface="Calibri" panose="020F0502020204030204" pitchFamily="34" charset="0"/>
              </a:rPr>
              <a:t>Global scenarios</a:t>
            </a:r>
            <a:endParaRPr lang="en-GB" sz="2800" b="1" dirty="0">
              <a:solidFill>
                <a:srgbClr val="1F4E79"/>
              </a:solidFill>
              <a:latin typeface="Calibri" panose="020F0502020204030204" pitchFamily="34" charset="0"/>
              <a:ea typeface="+mn-ea"/>
              <a:cs typeface="Calibri" panose="020F0502020204030204" pitchFamily="34" charset="0"/>
            </a:endParaRPr>
          </a:p>
        </p:txBody>
      </p:sp>
      <p:sp>
        <p:nvSpPr>
          <p:cNvPr id="38" name="TextBox 37">
            <a:extLst>
              <a:ext uri="{FF2B5EF4-FFF2-40B4-BE49-F238E27FC236}">
                <a16:creationId xmlns:a16="http://schemas.microsoft.com/office/drawing/2014/main" id="{80784B88-7CDF-4F71-A814-ABE73BD0B44C}"/>
              </a:ext>
            </a:extLst>
          </p:cNvPr>
          <p:cNvSpPr txBox="1"/>
          <p:nvPr/>
        </p:nvSpPr>
        <p:spPr>
          <a:xfrm>
            <a:off x="157989" y="1140430"/>
            <a:ext cx="3361753" cy="523220"/>
          </a:xfrm>
          <a:prstGeom prst="rect">
            <a:avLst/>
          </a:prstGeom>
          <a:noFill/>
        </p:spPr>
        <p:txBody>
          <a:bodyPr wrap="square" rtlCol="0">
            <a:spAutoFit/>
          </a:bodyPr>
          <a:lstStyle/>
          <a:p>
            <a:pPr algn="ctr" eaLnBrk="1" hangingPunct="1"/>
            <a:r>
              <a:rPr lang="en-US" sz="2800" b="1" dirty="0">
                <a:solidFill>
                  <a:srgbClr val="1F4E79"/>
                </a:solidFill>
                <a:latin typeface="Calibri" panose="020F0502020204030204" pitchFamily="34" charset="0"/>
                <a:ea typeface="+mn-ea"/>
                <a:cs typeface="Calibri" panose="020F0502020204030204" pitchFamily="34" charset="0"/>
              </a:rPr>
              <a:t>National focus</a:t>
            </a:r>
            <a:endParaRPr lang="en-GB" sz="2800" b="1" dirty="0">
              <a:solidFill>
                <a:srgbClr val="1F4E79"/>
              </a:solidFill>
              <a:latin typeface="Calibri" panose="020F0502020204030204" pitchFamily="34" charset="0"/>
              <a:ea typeface="+mn-ea"/>
              <a:cs typeface="Calibri" panose="020F0502020204030204" pitchFamily="34" charset="0"/>
            </a:endParaRPr>
          </a:p>
        </p:txBody>
      </p:sp>
      <p:pic>
        <p:nvPicPr>
          <p:cNvPr id="27" name="Picture 26">
            <a:extLst>
              <a:ext uri="{FF2B5EF4-FFF2-40B4-BE49-F238E27FC236}">
                <a16:creationId xmlns:a16="http://schemas.microsoft.com/office/drawing/2014/main" id="{19B00E41-74EC-420B-90C9-044BF829B9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
        <p:nvSpPr>
          <p:cNvPr id="7" name="Slide Number Placeholder 6">
            <a:extLst>
              <a:ext uri="{FF2B5EF4-FFF2-40B4-BE49-F238E27FC236}">
                <a16:creationId xmlns:a16="http://schemas.microsoft.com/office/drawing/2014/main" id="{6D717F44-D51A-400C-8679-F99BA70B86C5}"/>
              </a:ext>
            </a:extLst>
          </p:cNvPr>
          <p:cNvSpPr>
            <a:spLocks noGrp="1"/>
          </p:cNvSpPr>
          <p:nvPr>
            <p:ph type="sldNum" sz="quarter" idx="10"/>
          </p:nvPr>
        </p:nvSpPr>
        <p:spPr>
          <a:xfrm>
            <a:off x="11063185" y="6471086"/>
            <a:ext cx="958850" cy="306388"/>
          </a:xfrm>
        </p:spPr>
        <p:txBody>
          <a:bodyPr/>
          <a:lstStyle/>
          <a:p>
            <a:pPr>
              <a:defRPr/>
            </a:pPr>
            <a:fld id="{7A55A305-2F91-4A76-BCFA-70F62CBD82E6}" type="slidenum">
              <a:rPr lang="de-DE" altLang="en-US" smtClean="0"/>
              <a:pPr>
                <a:defRPr/>
              </a:pPr>
              <a:t>9</a:t>
            </a:fld>
            <a:endParaRPr lang="de-DE" altLang="en-US"/>
          </a:p>
        </p:txBody>
      </p:sp>
    </p:spTree>
    <p:extLst>
      <p:ext uri="{BB962C8B-B14F-4D97-AF65-F5344CB8AC3E}">
        <p14:creationId xmlns:p14="http://schemas.microsoft.com/office/powerpoint/2010/main" val="7620883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2306</Words>
  <Application>Microsoft Office PowerPoint</Application>
  <PresentationFormat>Widescreen</PresentationFormat>
  <Paragraphs>282</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MS PGothic</vt:lpstr>
      <vt:lpstr>Calibri Light</vt:lpstr>
      <vt:lpstr>Calibri</vt:lpstr>
      <vt:lpstr>Wingdings</vt:lpstr>
      <vt:lpstr>Arial</vt:lpstr>
      <vt:lpstr>ITC Avant Garde Gothic</vt:lpstr>
      <vt:lpstr>Standarddesign</vt:lpstr>
      <vt:lpstr> Setting the scene: Long-term energy scenarios for the clean energy transition </vt:lpstr>
      <vt:lpstr>IRENA</vt:lpstr>
      <vt:lpstr>IRENA activities</vt:lpstr>
      <vt:lpstr>PowerPoint Presentation</vt:lpstr>
      <vt:lpstr>A campaign under the CEM</vt:lpstr>
      <vt:lpstr>LTES Campaign </vt:lpstr>
      <vt:lpstr>Regional context</vt:lpstr>
      <vt:lpstr>Why long-term energy scenarios?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www.irena.org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2018-05-03T14:40:56Z</dcterms:created>
  <dcterms:modified xsi:type="dcterms:W3CDTF">2019-02-25T11:11:18Z</dcterms:modified>
</cp:coreProperties>
</file>