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403" r:id="rId2"/>
    <p:sldId id="473" r:id="rId3"/>
    <p:sldId id="474" r:id="rId4"/>
    <p:sldId id="449" r:id="rId5"/>
    <p:sldId id="472" r:id="rId6"/>
    <p:sldId id="480" r:id="rId7"/>
    <p:sldId id="481" r:id="rId8"/>
    <p:sldId id="451" r:id="rId9"/>
    <p:sldId id="450" r:id="rId10"/>
    <p:sldId id="466" r:id="rId11"/>
    <p:sldId id="475" r:id="rId12"/>
    <p:sldId id="476" r:id="rId13"/>
    <p:sldId id="478" r:id="rId14"/>
    <p:sldId id="477" r:id="rId15"/>
    <p:sldId id="479" r:id="rId16"/>
    <p:sldId id="422" r:id="rId17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70740" autoAdjust="0"/>
  </p:normalViewPr>
  <p:slideViewPr>
    <p:cSldViewPr>
      <p:cViewPr varScale="1">
        <p:scale>
          <a:sx n="74" d="100"/>
          <a:sy n="74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38257AD-1F9F-4002-87AC-B53A9EA694D0}" type="datetimeFigureOut">
              <a:rPr lang="pt-BR"/>
              <a:pPr>
                <a:defRPr/>
              </a:pPr>
              <a:t>24/02/2019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318FD1D-630F-42EF-B8A9-CE83FBF02A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865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6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599" y="4861155"/>
            <a:ext cx="5680103" cy="460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673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6" y="9720673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D6369DA-CF7F-4517-B9B5-B2085554C9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7235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69993" indent="-296151"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4605" indent="-236921"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58447" indent="-236921"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32289" indent="-236921"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06131" indent="-236921" defTabSz="94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79974" indent="-236921" defTabSz="94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53816" indent="-236921" defTabSz="94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27658" indent="-236921" defTabSz="94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10C130-CCD2-4FBD-B8B9-2E1E964BD3EF}" type="slidenum">
              <a:rPr lang="pt-BR" altLang="pt-BR" smtClean="0"/>
              <a:pPr eaLnBrk="1" hangingPunct="1">
                <a:spcBef>
                  <a:spcPct val="0"/>
                </a:spcBef>
              </a:pPr>
              <a:t>1</a:t>
            </a:fld>
            <a:endParaRPr lang="pt-BR" altLang="pt-BR" smtClean="0"/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1183770" y="767638"/>
            <a:ext cx="4733420" cy="383818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989" tIns="46494" rIns="92989" bIns="46494" anchor="ctr"/>
          <a:lstStyle>
            <a:lvl1pPr defTabSz="4651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651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651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651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651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altLang="pt-BR" sz="1900">
              <a:ea typeface="ＭＳ Ｐゴシック" pitchFamily="34" charset="-128"/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/>
          </p:nvPr>
        </p:nvSpPr>
        <p:spPr>
          <a:xfrm>
            <a:off x="711257" y="4861155"/>
            <a:ext cx="5668497" cy="47023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55" tIns="47378" rIns="94755" bIns="47378" anchor="ctr"/>
          <a:lstStyle/>
          <a:p>
            <a:pPr defTabSz="455744"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424672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93" indent="-2961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605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447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289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FB033E-4238-4019-935D-D1AB90CEFA41}" type="slidenum">
              <a:rPr lang="pt-BR" altLang="pt-BR" smtClean="0"/>
              <a:pPr eaLnBrk="1" hangingPunct="1">
                <a:spcBef>
                  <a:spcPct val="0"/>
                </a:spcBef>
              </a:pPr>
              <a:t>12</a:t>
            </a:fld>
            <a:endParaRPr lang="pt-BR" altLang="pt-B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9688" cy="38385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57" y="4862792"/>
            <a:ext cx="5676787" cy="4604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40" tIns="47371" rIns="94740" bIns="47371"/>
          <a:lstStyle/>
          <a:p>
            <a:pPr eaLnBrk="1" hangingPunct="1"/>
            <a:endParaRPr lang="pt-BR" altLang="pt-B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86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93" indent="-2961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605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447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289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FB033E-4238-4019-935D-D1AB90CEFA41}" type="slidenum">
              <a:rPr lang="pt-BR" altLang="pt-BR" smtClean="0"/>
              <a:pPr eaLnBrk="1" hangingPunct="1">
                <a:spcBef>
                  <a:spcPct val="0"/>
                </a:spcBef>
              </a:pPr>
              <a:t>13</a:t>
            </a:fld>
            <a:endParaRPr lang="pt-BR" altLang="pt-B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9688" cy="38385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57" y="4862792"/>
            <a:ext cx="5676787" cy="4604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40" tIns="47371" rIns="94740" bIns="47371"/>
          <a:lstStyle/>
          <a:p>
            <a:pPr eaLnBrk="1" hangingPunct="1"/>
            <a:endParaRPr lang="pt-BR" altLang="pt-B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921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93" indent="-2961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605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447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289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FB033E-4238-4019-935D-D1AB90CEFA41}" type="slidenum">
              <a:rPr lang="pt-BR" altLang="pt-BR" smtClean="0"/>
              <a:pPr eaLnBrk="1" hangingPunct="1">
                <a:spcBef>
                  <a:spcPct val="0"/>
                </a:spcBef>
              </a:pPr>
              <a:t>14</a:t>
            </a:fld>
            <a:endParaRPr lang="pt-BR" altLang="pt-B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9688" cy="38385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57" y="4862792"/>
            <a:ext cx="5676787" cy="4604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40" tIns="47371" rIns="94740" bIns="47371"/>
          <a:lstStyle/>
          <a:p>
            <a:pPr eaLnBrk="1" hangingPunct="1"/>
            <a:endParaRPr lang="pt-BR" altLang="pt-B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27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93" indent="-2961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605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447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289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FB033E-4238-4019-935D-D1AB90CEFA41}" type="slidenum">
              <a:rPr lang="pt-BR" altLang="pt-BR" smtClean="0"/>
              <a:pPr eaLnBrk="1" hangingPunct="1">
                <a:spcBef>
                  <a:spcPct val="0"/>
                </a:spcBef>
              </a:pPr>
              <a:t>15</a:t>
            </a:fld>
            <a:endParaRPr lang="pt-BR" altLang="pt-B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9688" cy="38385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57" y="4862792"/>
            <a:ext cx="5676787" cy="4604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40" tIns="47371" rIns="94740" bIns="47371"/>
          <a:lstStyle/>
          <a:p>
            <a:pPr eaLnBrk="1" hangingPunct="1"/>
            <a:endParaRPr lang="pt-BR" altLang="pt-B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12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69993" indent="-296151"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4605" indent="-236921"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58447" indent="-236921"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32289" indent="-236921"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06131" indent="-236921" defTabSz="94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79974" indent="-236921" defTabSz="94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53816" indent="-236921" defTabSz="94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27658" indent="-236921" defTabSz="94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5E32F3-5A64-4E22-843F-FA606435DF09}" type="slidenum">
              <a:rPr lang="pt-BR" altLang="pt-BR" smtClean="0"/>
              <a:pPr eaLnBrk="1" hangingPunct="1">
                <a:spcBef>
                  <a:spcPct val="0"/>
                </a:spcBef>
              </a:pPr>
              <a:t>16</a:t>
            </a:fld>
            <a:endParaRPr lang="pt-BR" altLang="pt-BR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57" y="4861155"/>
            <a:ext cx="5676787" cy="46058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2" tIns="47368" rIns="94732" bIns="47368"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346714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69993" indent="-296151"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4605" indent="-236921"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58447" indent="-236921"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32289" indent="-236921"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06131" indent="-236921" defTabSz="94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79974" indent="-236921" defTabSz="94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53816" indent="-236921" defTabSz="94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27658" indent="-236921" defTabSz="94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7B174E-9665-4BCE-BCAC-EC2773B138AB}" type="slidenum">
              <a:rPr lang="pt-BR" altLang="pt-BR" smtClean="0"/>
              <a:pPr eaLnBrk="1" hangingPunct="1">
                <a:spcBef>
                  <a:spcPct val="0"/>
                </a:spcBef>
              </a:pPr>
              <a:t>4</a:t>
            </a:fld>
            <a:endParaRPr lang="pt-BR" altLang="pt-BR" smtClean="0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4020506" y="9720673"/>
            <a:ext cx="3077137" cy="51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2" tIns="47368" rIns="94732" bIns="47368" anchor="b"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5441D4-D957-4E00-9393-9A333DE3E653}" type="slidenum">
              <a:rPr lang="pt-BR" altLang="pt-BR"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pt-BR" altLang="pt-BR">
              <a:cs typeface="Arial" pitchFamily="34" charset="0"/>
            </a:endParaRPr>
          </a:p>
        </p:txBody>
      </p:sp>
      <p:sp>
        <p:nvSpPr>
          <p:cNvPr id="49156" name="Rectangle 7"/>
          <p:cNvSpPr txBox="1">
            <a:spLocks noGrp="1" noChangeArrowheads="1"/>
          </p:cNvSpPr>
          <p:nvPr/>
        </p:nvSpPr>
        <p:spPr bwMode="auto">
          <a:xfrm>
            <a:off x="4023821" y="9722309"/>
            <a:ext cx="3075479" cy="51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2" tIns="47368" rIns="94732" bIns="47368" anchor="b"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CD8EB110-EA6D-4F64-A843-D2DEF99F0B9B}" type="slidenum">
              <a:rPr lang="pt-BR" altLang="pt-BR">
                <a:cs typeface="Arial" pitchFamily="34" charset="0"/>
              </a:rPr>
              <a:pPr algn="r">
                <a:spcBef>
                  <a:spcPct val="0"/>
                </a:spcBef>
              </a:pPr>
              <a:t>4</a:t>
            </a:fld>
            <a:endParaRPr lang="pt-BR" altLang="pt-BR">
              <a:cs typeface="Arial" pitchFamily="34" charset="0"/>
            </a:endParaRPr>
          </a:p>
        </p:txBody>
      </p:sp>
      <p:sp>
        <p:nvSpPr>
          <p:cNvPr id="49157" name="Text Box 2"/>
          <p:cNvSpPr txBox="1">
            <a:spLocks noChangeArrowheads="1"/>
          </p:cNvSpPr>
          <p:nvPr/>
        </p:nvSpPr>
        <p:spPr bwMode="auto">
          <a:xfrm>
            <a:off x="1187085" y="767638"/>
            <a:ext cx="4730104" cy="38381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4732" tIns="47368" rIns="94732" bIns="47368" anchor="ctr"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pt-BR" altLang="pt-BR" sz="2500">
              <a:cs typeface="Arial" pitchFamily="34" charset="0"/>
            </a:endParaRP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/>
          </p:nvPr>
        </p:nvSpPr>
        <p:spPr>
          <a:xfrm>
            <a:off x="946685" y="4861154"/>
            <a:ext cx="5205932" cy="46090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32" tIns="47368" rIns="94732" bIns="47368" anchor="ctr"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975811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69993" indent="-296151"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4605" indent="-236921"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58447" indent="-236921"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32289" indent="-236921"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06131" indent="-236921" defTabSz="94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79974" indent="-236921" defTabSz="94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53816" indent="-236921" defTabSz="94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27658" indent="-236921" defTabSz="94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7B174E-9665-4BCE-BCAC-EC2773B138AB}" type="slidenum">
              <a:rPr lang="pt-BR" altLang="pt-BR" smtClean="0"/>
              <a:pPr eaLnBrk="1" hangingPunct="1">
                <a:spcBef>
                  <a:spcPct val="0"/>
                </a:spcBef>
              </a:pPr>
              <a:t>5</a:t>
            </a:fld>
            <a:endParaRPr lang="pt-BR" altLang="pt-BR" smtClean="0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4020506" y="9720673"/>
            <a:ext cx="3077137" cy="51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2" tIns="47368" rIns="94732" bIns="47368" anchor="b"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5441D4-D957-4E00-9393-9A333DE3E653}" type="slidenum">
              <a:rPr lang="pt-BR" altLang="pt-BR"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pt-BR" altLang="pt-BR">
              <a:cs typeface="Arial" pitchFamily="34" charset="0"/>
            </a:endParaRPr>
          </a:p>
        </p:txBody>
      </p:sp>
      <p:sp>
        <p:nvSpPr>
          <p:cNvPr id="49156" name="Rectangle 7"/>
          <p:cNvSpPr txBox="1">
            <a:spLocks noGrp="1" noChangeArrowheads="1"/>
          </p:cNvSpPr>
          <p:nvPr/>
        </p:nvSpPr>
        <p:spPr bwMode="auto">
          <a:xfrm>
            <a:off x="4023821" y="9722309"/>
            <a:ext cx="3075479" cy="51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2" tIns="47368" rIns="94732" bIns="47368" anchor="b"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CD8EB110-EA6D-4F64-A843-D2DEF99F0B9B}" type="slidenum">
              <a:rPr lang="pt-BR" altLang="pt-BR">
                <a:cs typeface="Arial" pitchFamily="34" charset="0"/>
              </a:rPr>
              <a:pPr algn="r">
                <a:spcBef>
                  <a:spcPct val="0"/>
                </a:spcBef>
              </a:pPr>
              <a:t>5</a:t>
            </a:fld>
            <a:endParaRPr lang="pt-BR" altLang="pt-BR">
              <a:cs typeface="Arial" pitchFamily="34" charset="0"/>
            </a:endParaRPr>
          </a:p>
        </p:txBody>
      </p:sp>
      <p:sp>
        <p:nvSpPr>
          <p:cNvPr id="49157" name="Text Box 2"/>
          <p:cNvSpPr txBox="1">
            <a:spLocks noChangeArrowheads="1"/>
          </p:cNvSpPr>
          <p:nvPr/>
        </p:nvSpPr>
        <p:spPr bwMode="auto">
          <a:xfrm>
            <a:off x="1187085" y="767638"/>
            <a:ext cx="4730104" cy="38381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4732" tIns="47368" rIns="94732" bIns="47368" anchor="ctr"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pt-BR" altLang="pt-BR" sz="2500">
              <a:cs typeface="Arial" pitchFamily="34" charset="0"/>
            </a:endParaRP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/>
          </p:nvPr>
        </p:nvSpPr>
        <p:spPr>
          <a:xfrm>
            <a:off x="946685" y="4861154"/>
            <a:ext cx="5205932" cy="46090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32" tIns="47368" rIns="94732" bIns="47368" anchor="ctr"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699967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69993" indent="-296151"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4605" indent="-236921"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58447" indent="-236921"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32289" indent="-236921"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06131" indent="-236921" defTabSz="94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79974" indent="-236921" defTabSz="94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53816" indent="-236921" defTabSz="94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27658" indent="-236921" defTabSz="94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7B174E-9665-4BCE-BCAC-EC2773B138AB}" type="slidenum">
              <a:rPr lang="pt-BR" altLang="pt-BR" smtClean="0"/>
              <a:pPr eaLnBrk="1" hangingPunct="1">
                <a:spcBef>
                  <a:spcPct val="0"/>
                </a:spcBef>
              </a:pPr>
              <a:t>6</a:t>
            </a:fld>
            <a:endParaRPr lang="pt-BR" altLang="pt-BR" smtClean="0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4020506" y="9720673"/>
            <a:ext cx="3077137" cy="51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2" tIns="47368" rIns="94732" bIns="47368" anchor="b"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5441D4-D957-4E00-9393-9A333DE3E653}" type="slidenum">
              <a:rPr lang="pt-BR" altLang="pt-BR"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pt-BR" altLang="pt-BR">
              <a:cs typeface="Arial" pitchFamily="34" charset="0"/>
            </a:endParaRPr>
          </a:p>
        </p:txBody>
      </p:sp>
      <p:sp>
        <p:nvSpPr>
          <p:cNvPr id="49156" name="Rectangle 7"/>
          <p:cNvSpPr txBox="1">
            <a:spLocks noGrp="1" noChangeArrowheads="1"/>
          </p:cNvSpPr>
          <p:nvPr/>
        </p:nvSpPr>
        <p:spPr bwMode="auto">
          <a:xfrm>
            <a:off x="4023821" y="9722309"/>
            <a:ext cx="3075479" cy="51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2" tIns="47368" rIns="94732" bIns="47368" anchor="b"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CD8EB110-EA6D-4F64-A843-D2DEF99F0B9B}" type="slidenum">
              <a:rPr lang="pt-BR" altLang="pt-BR">
                <a:cs typeface="Arial" pitchFamily="34" charset="0"/>
              </a:rPr>
              <a:pPr algn="r">
                <a:spcBef>
                  <a:spcPct val="0"/>
                </a:spcBef>
              </a:pPr>
              <a:t>6</a:t>
            </a:fld>
            <a:endParaRPr lang="pt-BR" altLang="pt-BR">
              <a:cs typeface="Arial" pitchFamily="34" charset="0"/>
            </a:endParaRPr>
          </a:p>
        </p:txBody>
      </p:sp>
      <p:sp>
        <p:nvSpPr>
          <p:cNvPr id="49157" name="Text Box 2"/>
          <p:cNvSpPr txBox="1">
            <a:spLocks noChangeArrowheads="1"/>
          </p:cNvSpPr>
          <p:nvPr/>
        </p:nvSpPr>
        <p:spPr bwMode="auto">
          <a:xfrm>
            <a:off x="1187085" y="767638"/>
            <a:ext cx="4730104" cy="38381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4732" tIns="47368" rIns="94732" bIns="47368" anchor="ctr"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pt-BR" altLang="pt-BR" sz="2500">
              <a:cs typeface="Arial" pitchFamily="34" charset="0"/>
            </a:endParaRP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/>
          </p:nvPr>
        </p:nvSpPr>
        <p:spPr>
          <a:xfrm>
            <a:off x="946685" y="4861154"/>
            <a:ext cx="5205932" cy="46090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32" tIns="47368" rIns="94732" bIns="47368" anchor="ctr"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620213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69993" indent="-296151"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4605" indent="-236921"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58447" indent="-236921"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32289" indent="-236921"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06131" indent="-236921" defTabSz="94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79974" indent="-236921" defTabSz="94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53816" indent="-236921" defTabSz="94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27658" indent="-236921" defTabSz="94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7B174E-9665-4BCE-BCAC-EC2773B138AB}" type="slidenum">
              <a:rPr lang="pt-BR" altLang="pt-BR" smtClean="0"/>
              <a:pPr eaLnBrk="1" hangingPunct="1">
                <a:spcBef>
                  <a:spcPct val="0"/>
                </a:spcBef>
              </a:pPr>
              <a:t>7</a:t>
            </a:fld>
            <a:endParaRPr lang="pt-BR" altLang="pt-BR" smtClean="0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4020506" y="9720673"/>
            <a:ext cx="3077137" cy="51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2" tIns="47368" rIns="94732" bIns="47368" anchor="b"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5441D4-D957-4E00-9393-9A333DE3E653}" type="slidenum">
              <a:rPr lang="pt-BR" altLang="pt-BR"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pt-BR" altLang="pt-BR">
              <a:cs typeface="Arial" pitchFamily="34" charset="0"/>
            </a:endParaRPr>
          </a:p>
        </p:txBody>
      </p:sp>
      <p:sp>
        <p:nvSpPr>
          <p:cNvPr id="49156" name="Rectangle 7"/>
          <p:cNvSpPr txBox="1">
            <a:spLocks noGrp="1" noChangeArrowheads="1"/>
          </p:cNvSpPr>
          <p:nvPr/>
        </p:nvSpPr>
        <p:spPr bwMode="auto">
          <a:xfrm>
            <a:off x="4023821" y="9722309"/>
            <a:ext cx="3075479" cy="51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2" tIns="47368" rIns="94732" bIns="47368" anchor="b"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CD8EB110-EA6D-4F64-A843-D2DEF99F0B9B}" type="slidenum">
              <a:rPr lang="pt-BR" altLang="pt-BR">
                <a:cs typeface="Arial" pitchFamily="34" charset="0"/>
              </a:rPr>
              <a:pPr algn="r">
                <a:spcBef>
                  <a:spcPct val="0"/>
                </a:spcBef>
              </a:pPr>
              <a:t>7</a:t>
            </a:fld>
            <a:endParaRPr lang="pt-BR" altLang="pt-BR">
              <a:cs typeface="Arial" pitchFamily="34" charset="0"/>
            </a:endParaRPr>
          </a:p>
        </p:txBody>
      </p:sp>
      <p:sp>
        <p:nvSpPr>
          <p:cNvPr id="49157" name="Text Box 2"/>
          <p:cNvSpPr txBox="1">
            <a:spLocks noChangeArrowheads="1"/>
          </p:cNvSpPr>
          <p:nvPr/>
        </p:nvSpPr>
        <p:spPr bwMode="auto">
          <a:xfrm>
            <a:off x="1187085" y="767638"/>
            <a:ext cx="4730104" cy="38381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4732" tIns="47368" rIns="94732" bIns="47368" anchor="ctr"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pt-BR" altLang="pt-BR" sz="2500">
              <a:cs typeface="Arial" pitchFamily="34" charset="0"/>
            </a:endParaRP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/>
          </p:nvPr>
        </p:nvSpPr>
        <p:spPr>
          <a:xfrm>
            <a:off x="946685" y="4861154"/>
            <a:ext cx="5205932" cy="46090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32" tIns="47368" rIns="94732" bIns="47368" anchor="ctr"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22749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69993" indent="-296151"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4605" indent="-236921"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58447" indent="-236921"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32289" indent="-236921"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06131" indent="-236921" defTabSz="94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79974" indent="-236921" defTabSz="94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53816" indent="-236921" defTabSz="94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27658" indent="-236921" defTabSz="94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C37FA0-26E4-4F3D-A934-577D6DB8A315}" type="slidenum">
              <a:rPr lang="pt-BR" altLang="pt-BR" smtClean="0"/>
              <a:pPr eaLnBrk="1" hangingPunct="1">
                <a:spcBef>
                  <a:spcPct val="0"/>
                </a:spcBef>
              </a:pPr>
              <a:t>8</a:t>
            </a:fld>
            <a:endParaRPr lang="pt-BR" altLang="pt-BR" smtClean="0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4020506" y="9720673"/>
            <a:ext cx="3077137" cy="51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2" tIns="47368" rIns="94732" bIns="47368" anchor="b"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4C41BC1-115A-4E15-BDD6-B1B4CD8797AE}" type="slidenum">
              <a:rPr lang="pt-BR" altLang="pt-BR"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pt-BR" altLang="pt-BR">
              <a:cs typeface="Arial" pitchFamily="34" charset="0"/>
            </a:endParaRPr>
          </a:p>
        </p:txBody>
      </p:sp>
      <p:sp>
        <p:nvSpPr>
          <p:cNvPr id="50180" name="Rectangle 7"/>
          <p:cNvSpPr txBox="1">
            <a:spLocks noGrp="1" noChangeArrowheads="1"/>
          </p:cNvSpPr>
          <p:nvPr/>
        </p:nvSpPr>
        <p:spPr bwMode="auto">
          <a:xfrm>
            <a:off x="4023821" y="9722309"/>
            <a:ext cx="3075479" cy="51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2" tIns="47368" rIns="94732" bIns="47368" anchor="b"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96AECCE-B627-473D-8C3F-76BB921A0B5B}" type="slidenum">
              <a:rPr lang="pt-BR" altLang="pt-BR">
                <a:cs typeface="Arial" pitchFamily="34" charset="0"/>
              </a:rPr>
              <a:pPr algn="r">
                <a:spcBef>
                  <a:spcPct val="0"/>
                </a:spcBef>
              </a:pPr>
              <a:t>8</a:t>
            </a:fld>
            <a:endParaRPr lang="pt-BR" altLang="pt-BR">
              <a:cs typeface="Arial" pitchFamily="34" charset="0"/>
            </a:endParaRPr>
          </a:p>
        </p:txBody>
      </p:sp>
      <p:sp>
        <p:nvSpPr>
          <p:cNvPr id="50181" name="Text Box 2"/>
          <p:cNvSpPr txBox="1">
            <a:spLocks noChangeArrowheads="1"/>
          </p:cNvSpPr>
          <p:nvPr/>
        </p:nvSpPr>
        <p:spPr bwMode="auto">
          <a:xfrm>
            <a:off x="1187085" y="767638"/>
            <a:ext cx="4730104" cy="38381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4732" tIns="47368" rIns="94732" bIns="47368" anchor="ctr"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pt-BR" altLang="pt-BR" sz="2500">
              <a:cs typeface="Arial" pitchFamily="34" charset="0"/>
            </a:endParaRP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/>
          </p:nvPr>
        </p:nvSpPr>
        <p:spPr>
          <a:xfrm>
            <a:off x="946685" y="4861154"/>
            <a:ext cx="5205932" cy="46090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32" tIns="47368" rIns="94732" bIns="47368" anchor="ctr"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449422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69993" indent="-296151"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4605" indent="-236921"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58447" indent="-236921"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32289" indent="-236921" defTabSz="9460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06131" indent="-236921" defTabSz="94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79974" indent="-236921" defTabSz="94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53816" indent="-236921" defTabSz="94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27658" indent="-236921" defTabSz="9460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AA4817-B807-457E-83E4-4AABA84E0B4D}" type="slidenum">
              <a:rPr lang="pt-BR" altLang="pt-BR" smtClean="0"/>
              <a:pPr eaLnBrk="1" hangingPunct="1">
                <a:spcBef>
                  <a:spcPct val="0"/>
                </a:spcBef>
              </a:pPr>
              <a:t>9</a:t>
            </a:fld>
            <a:endParaRPr lang="pt-BR" altLang="pt-BR" smtClean="0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4020506" y="9720673"/>
            <a:ext cx="3077137" cy="51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2" tIns="47368" rIns="94732" bIns="47368" anchor="b"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49265B-DD76-4189-982A-D363CEA2CF60}" type="slidenum">
              <a:rPr lang="pt-BR" altLang="pt-BR"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pt-BR" altLang="pt-BR">
              <a:cs typeface="Arial" pitchFamily="34" charset="0"/>
            </a:endParaRPr>
          </a:p>
        </p:txBody>
      </p:sp>
      <p:sp>
        <p:nvSpPr>
          <p:cNvPr id="51204" name="Rectangle 7"/>
          <p:cNvSpPr txBox="1">
            <a:spLocks noGrp="1" noChangeArrowheads="1"/>
          </p:cNvSpPr>
          <p:nvPr/>
        </p:nvSpPr>
        <p:spPr bwMode="auto">
          <a:xfrm>
            <a:off x="4023821" y="9722309"/>
            <a:ext cx="3075479" cy="51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2" tIns="47368" rIns="94732" bIns="47368" anchor="b"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82285A5-C69D-468F-973A-B4E7535E3FD4}" type="slidenum">
              <a:rPr lang="pt-BR" altLang="pt-BR">
                <a:cs typeface="Arial" pitchFamily="34" charset="0"/>
              </a:rPr>
              <a:pPr algn="r">
                <a:spcBef>
                  <a:spcPct val="0"/>
                </a:spcBef>
              </a:pPr>
              <a:t>9</a:t>
            </a:fld>
            <a:endParaRPr lang="pt-BR" altLang="pt-BR">
              <a:cs typeface="Arial" pitchFamily="34" charset="0"/>
            </a:endParaRPr>
          </a:p>
        </p:txBody>
      </p:sp>
      <p:sp>
        <p:nvSpPr>
          <p:cNvPr id="51205" name="Text Box 2"/>
          <p:cNvSpPr txBox="1">
            <a:spLocks noChangeArrowheads="1"/>
          </p:cNvSpPr>
          <p:nvPr/>
        </p:nvSpPr>
        <p:spPr bwMode="auto">
          <a:xfrm>
            <a:off x="1187085" y="767638"/>
            <a:ext cx="4730104" cy="38381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4732" tIns="47368" rIns="94732" bIns="47368" anchor="ctr"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pt-BR" altLang="pt-BR" sz="2500">
              <a:cs typeface="Arial" pitchFamily="34" charset="0"/>
            </a:endParaRP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/>
          </p:nvPr>
        </p:nvSpPr>
        <p:spPr>
          <a:xfrm>
            <a:off x="946685" y="4861154"/>
            <a:ext cx="5205932" cy="46090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32" tIns="47368" rIns="94732" bIns="47368" anchor="ctr"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659092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93" indent="-2961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605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447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289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FB033E-4238-4019-935D-D1AB90CEFA41}" type="slidenum">
              <a:rPr lang="pt-BR" altLang="pt-BR" smtClean="0"/>
              <a:pPr eaLnBrk="1" hangingPunct="1">
                <a:spcBef>
                  <a:spcPct val="0"/>
                </a:spcBef>
              </a:pPr>
              <a:t>10</a:t>
            </a:fld>
            <a:endParaRPr lang="pt-BR" altLang="pt-B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9688" cy="38385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57" y="4862792"/>
            <a:ext cx="5676787" cy="4604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40" tIns="47371" rIns="94740" bIns="47371"/>
          <a:lstStyle/>
          <a:p>
            <a:pPr eaLnBrk="1" hangingPunct="1"/>
            <a:endParaRPr lang="pt-BR" altLang="pt-B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011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93" indent="-2961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605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447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289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FB033E-4238-4019-935D-D1AB90CEFA41}" type="slidenum">
              <a:rPr lang="pt-BR" altLang="pt-BR" smtClean="0"/>
              <a:pPr eaLnBrk="1" hangingPunct="1">
                <a:spcBef>
                  <a:spcPct val="0"/>
                </a:spcBef>
              </a:pPr>
              <a:t>11</a:t>
            </a:fld>
            <a:endParaRPr lang="pt-BR" altLang="pt-B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9688" cy="38385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57" y="4862792"/>
            <a:ext cx="5676787" cy="4604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40" tIns="47371" rIns="94740" bIns="47371"/>
          <a:lstStyle/>
          <a:p>
            <a:pPr eaLnBrk="1" hangingPunct="1"/>
            <a:endParaRPr lang="pt-BR" altLang="pt-B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44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245938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873862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286702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709935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31133046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800651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262127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883966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32296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078116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30268032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pt-BR" altLang="pt-BR" sz="4400" smtClean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endParaRPr lang="pt-BR" altLang="pt-BR" sz="3200" smtClean="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ighmb.org/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foto 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38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9" descr="Ele_Nuclear_marca_h_cor_RGB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0463" y="6157913"/>
            <a:ext cx="1439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13" descr="image002"/>
          <p:cNvSpPr>
            <a:spLocks noChangeAspect="1" noChangeArrowheads="1"/>
          </p:cNvSpPr>
          <p:nvPr/>
        </p:nvSpPr>
        <p:spPr bwMode="auto">
          <a:xfrm>
            <a:off x="2482850" y="2909888"/>
            <a:ext cx="4038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80" name="Retângulo 3"/>
          <p:cNvSpPr>
            <a:spLocks noChangeArrowheads="1"/>
          </p:cNvSpPr>
          <p:nvPr/>
        </p:nvSpPr>
        <p:spPr bwMode="auto">
          <a:xfrm>
            <a:off x="3779233" y="6165304"/>
            <a:ext cx="36343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pt-BR" altLang="pt-BR" b="1" i="1" dirty="0">
                <a:solidFill>
                  <a:srgbClr val="002060"/>
                </a:solidFill>
              </a:rPr>
              <a:t>Leonam dos Santos </a:t>
            </a:r>
            <a:r>
              <a:rPr lang="pt-BR" altLang="pt-BR" b="1" i="1" dirty="0" smtClean="0">
                <a:solidFill>
                  <a:srgbClr val="002060"/>
                </a:solidFill>
              </a:rPr>
              <a:t>Guimarães</a:t>
            </a:r>
          </a:p>
          <a:p>
            <a:pPr algn="r" eaLnBrk="1" hangingPunct="1"/>
            <a:r>
              <a:rPr lang="pt-BR" altLang="pt-BR" b="1" i="1" dirty="0" smtClean="0">
                <a:solidFill>
                  <a:srgbClr val="002060"/>
                </a:solidFill>
              </a:rPr>
              <a:t>Diretor-Presidente</a:t>
            </a:r>
            <a:endParaRPr lang="pt-BR" altLang="pt-BR" b="1" dirty="0">
              <a:solidFill>
                <a:srgbClr val="00206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-27384"/>
            <a:ext cx="9144000" cy="1800200"/>
            <a:chOff x="0" y="-27384"/>
            <a:chExt cx="9144000" cy="1757738"/>
          </a:xfrm>
        </p:grpSpPr>
        <p:sp>
          <p:nvSpPr>
            <p:cNvPr id="3075" name="Text Box 7"/>
            <p:cNvSpPr txBox="1">
              <a:spLocks noChangeArrowheads="1"/>
            </p:cNvSpPr>
            <p:nvPr/>
          </p:nvSpPr>
          <p:spPr bwMode="auto">
            <a:xfrm>
              <a:off x="76200" y="614363"/>
              <a:ext cx="18415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pt-BR" altLang="pt-BR">
                <a:ea typeface="ＭＳ Ｐゴシック" pitchFamily="34" charset="-128"/>
              </a:endParaRPr>
            </a:p>
          </p:txBody>
        </p:sp>
        <p:pic>
          <p:nvPicPr>
            <p:cNvPr id="3079" name="Picture 17" descr="blank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50" y="46038"/>
              <a:ext cx="9525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-27384"/>
              <a:ext cx="9144000" cy="930467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836712"/>
              <a:ext cx="9144000" cy="893642"/>
            </a:xfrm>
            <a:prstGeom prst="rect">
              <a:avLst/>
            </a:prstGeom>
          </p:spPr>
        </p:pic>
      </p:grpSp>
      <p:sp>
        <p:nvSpPr>
          <p:cNvPr id="8" name="Retângulo 7"/>
          <p:cNvSpPr/>
          <p:nvPr/>
        </p:nvSpPr>
        <p:spPr>
          <a:xfrm>
            <a:off x="401483" y="2378491"/>
            <a:ext cx="503461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i="1" dirty="0">
                <a:solidFill>
                  <a:srgbClr val="FFFF00"/>
                </a:solidFill>
              </a:rPr>
              <a:t>The </a:t>
            </a:r>
            <a:r>
              <a:rPr lang="pt-BR" sz="3600" b="1" i="1" dirty="0" err="1">
                <a:solidFill>
                  <a:srgbClr val="FFFF00"/>
                </a:solidFill>
              </a:rPr>
              <a:t>Costs</a:t>
            </a:r>
            <a:r>
              <a:rPr lang="pt-BR" sz="3600" b="1" i="1" dirty="0">
                <a:solidFill>
                  <a:srgbClr val="FFFF00"/>
                </a:solidFill>
              </a:rPr>
              <a:t> </a:t>
            </a:r>
            <a:r>
              <a:rPr lang="pt-BR" sz="3600" b="1" i="1" dirty="0" err="1">
                <a:solidFill>
                  <a:srgbClr val="FFFF00"/>
                </a:solidFill>
              </a:rPr>
              <a:t>of</a:t>
            </a:r>
            <a:endParaRPr lang="pt-BR" sz="3600" b="1" i="1" dirty="0">
              <a:solidFill>
                <a:srgbClr val="FFFF00"/>
              </a:solidFill>
            </a:endParaRPr>
          </a:p>
          <a:p>
            <a:r>
              <a:rPr lang="pt-BR" sz="3600" b="1" i="1" dirty="0" err="1">
                <a:solidFill>
                  <a:srgbClr val="FFFF00"/>
                </a:solidFill>
              </a:rPr>
              <a:t>Decarbonisation</a:t>
            </a:r>
            <a:r>
              <a:rPr lang="pt-BR" sz="3600" b="1" i="1" dirty="0" smtClean="0">
                <a:solidFill>
                  <a:srgbClr val="FFFF00"/>
                </a:solidFill>
              </a:rPr>
              <a:t>:</a:t>
            </a:r>
            <a:endParaRPr lang="pt-BR" sz="3600" b="1" i="1" dirty="0">
              <a:solidFill>
                <a:srgbClr val="FFFF00"/>
              </a:solidFill>
            </a:endParaRPr>
          </a:p>
          <a:p>
            <a:r>
              <a:rPr lang="pt-BR" sz="2800" dirty="0" smtClean="0">
                <a:solidFill>
                  <a:srgbClr val="FFFF00"/>
                </a:solidFill>
              </a:rPr>
              <a:t> </a:t>
            </a:r>
          </a:p>
          <a:p>
            <a:endParaRPr lang="pt-BR" sz="2800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System Costs with High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Shares of Nuclear and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Renewables</a:t>
            </a:r>
            <a:endParaRPr lang="pt-BR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10" descr="Eletrobras_slide_master-01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1477"/>
            <a:ext cx="9144000" cy="4995045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23850" y="260350"/>
            <a:ext cx="8208963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lIns="77751" tIns="38876" rIns="77751" bIns="38876">
            <a:spAutoFit/>
          </a:bodyPr>
          <a:lstStyle/>
          <a:p>
            <a:pPr defTabSz="777875" eaLnBrk="0" hangingPunct="0">
              <a:lnSpc>
                <a:spcPct val="110000"/>
              </a:lnSpc>
              <a:defRPr/>
            </a:pP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costs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per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MWh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VRE</a:t>
            </a:r>
            <a:endParaRPr lang="pt-BR" altLang="pt-BR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351007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10" descr="Eletrobras_slide_master-01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23851" y="260350"/>
            <a:ext cx="7776542" cy="10264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7751" tIns="38876" rIns="77751" bIns="38876">
            <a:spAutoFit/>
          </a:bodyPr>
          <a:lstStyle/>
          <a:p>
            <a:pPr defTabSz="777875" eaLnBrk="0" hangingPunct="0">
              <a:lnSpc>
                <a:spcPct val="110000"/>
              </a:lnSpc>
              <a:defRPr/>
            </a:pP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Total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electricity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provision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including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system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costs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(US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billion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per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year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pt-BR" altLang="pt-BR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11134"/>
            <a:ext cx="9144000" cy="497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552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10" descr="Eletrobras_slide_master-01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23851" y="260350"/>
            <a:ext cx="7776542" cy="1119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7751" tIns="38876" rIns="77751" bIns="38876">
            <a:spAutoFit/>
          </a:bodyPr>
          <a:lstStyle/>
          <a:p>
            <a:pPr defTabSz="777875" eaLnBrk="0" hangingPunct="0">
              <a:lnSpc>
                <a:spcPct val="110000"/>
              </a:lnSpc>
              <a:defRPr/>
            </a:pPr>
            <a:r>
              <a:rPr lang="en-US" altLang="pt-B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report makes five main recommendations:</a:t>
            </a:r>
            <a:endParaRPr lang="pt-BR" altLang="pt-BR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Espaço Reservado para Conteúdo 6"/>
          <p:cNvSpPr txBox="1">
            <a:spLocks/>
          </p:cNvSpPr>
          <p:nvPr/>
        </p:nvSpPr>
        <p:spPr>
          <a:xfrm>
            <a:off x="539552" y="1556792"/>
            <a:ext cx="8424936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800" b="1" kern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recognise</a:t>
            </a:r>
            <a:r>
              <a:rPr lang="en-US" sz="2800" b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and fairly allocate system costs to the technologies that cause them; foster competitive short-term markets for cost-efficient dispatch of available technologies</a:t>
            </a:r>
            <a:r>
              <a:rPr lang="en-US" sz="2800" b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;</a:t>
            </a:r>
          </a:p>
          <a:p>
            <a:pPr>
              <a:spcBef>
                <a:spcPct val="0"/>
              </a:spcBef>
            </a:pPr>
            <a:endParaRPr lang="en-US" sz="2800" b="1" kern="0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800" b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encourage new investment in low carbon technologies by providing stability for investors</a:t>
            </a:r>
            <a:r>
              <a:rPr lang="en-US" sz="2800" b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;</a:t>
            </a:r>
          </a:p>
          <a:p>
            <a:pPr>
              <a:spcBef>
                <a:spcPct val="0"/>
              </a:spcBef>
            </a:pPr>
            <a:endParaRPr lang="en-US" sz="2800" b="1" kern="0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800" b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ensure adequate levels of capacity and flexibility, as well as transmission and distribution </a:t>
            </a:r>
            <a:r>
              <a:rPr lang="en-US" sz="2800" b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infrastructure</a:t>
            </a:r>
            <a:r>
              <a:rPr lang="en-US" sz="2800" b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623633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10" descr="Eletrobras_slide_master-01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23851" y="260350"/>
            <a:ext cx="7776542" cy="1119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7751" tIns="38876" rIns="77751" bIns="38876">
            <a:spAutoFit/>
          </a:bodyPr>
          <a:lstStyle/>
          <a:p>
            <a:pPr defTabSz="777875" eaLnBrk="0" hangingPunct="0">
              <a:lnSpc>
                <a:spcPct val="110000"/>
              </a:lnSpc>
              <a:defRPr/>
            </a:pPr>
            <a:r>
              <a:rPr lang="en-US" altLang="pt-B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report makes five main recommendations:</a:t>
            </a:r>
            <a:endParaRPr lang="pt-BR" altLang="pt-BR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Espaço Reservado para Conteúdo 6"/>
          <p:cNvSpPr txBox="1">
            <a:spLocks/>
          </p:cNvSpPr>
          <p:nvPr/>
        </p:nvSpPr>
        <p:spPr>
          <a:xfrm>
            <a:off x="467544" y="1772816"/>
            <a:ext cx="8352928" cy="41764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800" b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implement </a:t>
            </a:r>
            <a:r>
              <a:rPr lang="en-US" sz="2800" b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carbon pricing, as the most efficient approach for </a:t>
            </a:r>
            <a:r>
              <a:rPr lang="en-US" sz="2800" b="1" kern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decarbonising</a:t>
            </a:r>
            <a:r>
              <a:rPr lang="en-US" sz="2800" b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the electricity supply</a:t>
            </a:r>
            <a:r>
              <a:rPr lang="en-US" sz="2800" b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pPr>
              <a:spcBef>
                <a:spcPct val="0"/>
              </a:spcBef>
            </a:pPr>
            <a:endParaRPr lang="en-US" sz="2800" b="1" kern="0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800" b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produce suitable policies for the rapid deployment of all available low-carbon technologies in the most cost-effective manner in order to successfully </a:t>
            </a:r>
            <a:r>
              <a:rPr lang="en-US" sz="2800" b="1" kern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decarbonise</a:t>
            </a:r>
            <a:r>
              <a:rPr lang="en-US" sz="2800" b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the electricity sector</a:t>
            </a:r>
            <a:endParaRPr lang="en-US" sz="2400" b="1" kern="0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455953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10" descr="Eletrobras_slide_master-01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23851" y="260350"/>
            <a:ext cx="7776542" cy="6406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7751" tIns="38876" rIns="77751" bIns="38876">
            <a:spAutoFit/>
          </a:bodyPr>
          <a:lstStyle/>
          <a:p>
            <a:pPr defTabSz="777875" eaLnBrk="0" hangingPunct="0">
              <a:lnSpc>
                <a:spcPct val="110000"/>
              </a:lnSpc>
              <a:defRPr/>
            </a:pPr>
            <a:r>
              <a:rPr lang="en-US" altLang="pt-BR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conclusions:</a:t>
            </a:r>
            <a:endParaRPr lang="pt-BR" altLang="pt-BR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Espaço Reservado para Conteúdo 6"/>
          <p:cNvSpPr txBox="1">
            <a:spLocks/>
          </p:cNvSpPr>
          <p:nvPr/>
        </p:nvSpPr>
        <p:spPr>
          <a:xfrm>
            <a:off x="401593" y="1063277"/>
            <a:ext cx="8634903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800" b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Nuclear power will play a key role in future </a:t>
            </a:r>
            <a:r>
              <a:rPr lang="en-US" sz="2800" b="1" kern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decarbonised</a:t>
            </a:r>
            <a:r>
              <a:rPr lang="en-US" sz="2800" b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systems.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2400" b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While </a:t>
            </a:r>
            <a:r>
              <a:rPr lang="en-US" sz="2400" b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it reliably provides large amounts of </a:t>
            </a:r>
            <a:r>
              <a:rPr lang="en-US" sz="2400" b="1" kern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dispatchable</a:t>
            </a:r>
            <a:r>
              <a:rPr lang="en-US" sz="2400" b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, low-carbon energy, it faces questions around social acceptance in </a:t>
            </a:r>
            <a:r>
              <a:rPr lang="en-US" sz="2400" b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most </a:t>
            </a:r>
            <a:r>
              <a:rPr lang="en-US" sz="2400" b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countries.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2400" b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Nevertheless, this study shows how nuclear power still remains the economically </a:t>
            </a:r>
            <a:r>
              <a:rPr lang="en-US" sz="2400" b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choice </a:t>
            </a:r>
            <a:r>
              <a:rPr lang="en-US" sz="2400" b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to satisfy stringent carbon </a:t>
            </a:r>
            <a:r>
              <a:rPr lang="en-US" sz="2400" b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constraints despite </a:t>
            </a:r>
            <a:r>
              <a:rPr lang="en-US" sz="2400" b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the economic challenges for some new generation </a:t>
            </a:r>
            <a:r>
              <a:rPr lang="en-US" sz="2400" b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reactors.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800" b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Nuclear </a:t>
            </a:r>
            <a:r>
              <a:rPr lang="en-US" sz="2800" b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power's cost advantage lies not in its plant-level costs, though competitive. Instead, it resides in its overall benefits to the electricity </a:t>
            </a:r>
            <a:r>
              <a:rPr lang="en-US" sz="2800" b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system.</a:t>
            </a:r>
          </a:p>
        </p:txBody>
      </p:sp>
    </p:spTree>
    <p:extLst>
      <p:ext uri="{BB962C8B-B14F-4D97-AF65-F5344CB8AC3E}">
        <p14:creationId xmlns:p14="http://schemas.microsoft.com/office/powerpoint/2010/main" val="338878892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10" descr="Eletrobras_slide_master-01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23851" y="260350"/>
            <a:ext cx="7776542" cy="6406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7751" tIns="38876" rIns="77751" bIns="38876">
            <a:spAutoFit/>
          </a:bodyPr>
          <a:lstStyle/>
          <a:p>
            <a:pPr defTabSz="777875" eaLnBrk="0" hangingPunct="0">
              <a:lnSpc>
                <a:spcPct val="110000"/>
              </a:lnSpc>
              <a:defRPr/>
            </a:pPr>
            <a:r>
              <a:rPr lang="en-US" altLang="pt-BR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conclusions:</a:t>
            </a:r>
            <a:endParaRPr lang="pt-BR" altLang="pt-BR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Espaço Reservado para Conteúdo 6"/>
          <p:cNvSpPr txBox="1">
            <a:spLocks/>
          </p:cNvSpPr>
          <p:nvPr/>
        </p:nvSpPr>
        <p:spPr>
          <a:xfrm>
            <a:off x="683568" y="1268760"/>
            <a:ext cx="792088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b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The </a:t>
            </a:r>
            <a:r>
              <a:rPr lang="en-US" b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plant-level costs of VRE have fallen quite </a:t>
            </a:r>
            <a:r>
              <a:rPr lang="en-US" b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impressively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b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but </a:t>
            </a:r>
            <a:r>
              <a:rPr lang="en-US" b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its overall costs to the system are not accounted for as its output is clustered during a limited number of high-level </a:t>
            </a:r>
            <a:r>
              <a:rPr lang="en-US" b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hours.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endParaRPr lang="en-US" b="1" kern="0" dirty="0" smtClean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b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All </a:t>
            </a:r>
            <a:r>
              <a:rPr lang="en-US" b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these factors will come into play in the ultimate choices each country makes.</a:t>
            </a:r>
          </a:p>
        </p:txBody>
      </p:sp>
    </p:spTree>
    <p:extLst>
      <p:ext uri="{BB962C8B-B14F-4D97-AF65-F5344CB8AC3E}">
        <p14:creationId xmlns:p14="http://schemas.microsoft.com/office/powerpoint/2010/main" val="35881547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3" descr="Aérea da CNAAA b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2" descr="NOVA MARCA ETN Colori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114141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9689" y="4221088"/>
            <a:ext cx="39982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You are invited to visit our Nuclear Power Plant</a:t>
            </a:r>
            <a:endParaRPr lang="en-US" sz="32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427984" y="188640"/>
            <a:ext cx="4519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YOU!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 descr="Eletrobras_slide_master-01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-52746"/>
            <a:ext cx="913765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196154"/>
            <a:ext cx="3384376" cy="4609110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51521" y="188640"/>
            <a:ext cx="7560839" cy="648072"/>
          </a:xfrm>
        </p:spPr>
        <p:txBody>
          <a:bodyPr/>
          <a:lstStyle/>
          <a:p>
            <a:r>
              <a:rPr lang="en-US" sz="32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Levelised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Cost Of Electricity (LCOE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)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pt-BR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3779912" y="1423317"/>
            <a:ext cx="5184576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gathers all costs, including Capex and </a:t>
            </a:r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Opex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, right up to the connection of a new plant to the 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grid</a:t>
            </a:r>
          </a:p>
          <a:p>
            <a:pPr>
              <a:spcBef>
                <a:spcPct val="0"/>
              </a:spcBef>
            </a:pPr>
            <a:endParaRPr lang="en-US" sz="24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did not take 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into consideration the 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system costs that the 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community would 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be required to pay:</a:t>
            </a:r>
          </a:p>
          <a:p>
            <a:pPr lvl="1">
              <a:spcBef>
                <a:spcPct val="0"/>
              </a:spcBef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grid enhancements to accommodate production far from consumption;</a:t>
            </a:r>
          </a:p>
          <a:p>
            <a:pPr lvl="1">
              <a:spcBef>
                <a:spcPct val="0"/>
              </a:spcBef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balancing due to the 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intermittence;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frequency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control and electricity backup/storage</a:t>
            </a:r>
            <a:endParaRPr lang="pt-BR" sz="2000" b="1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5922363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 descr="Eletrobras_slide_master-01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-52746"/>
            <a:ext cx="913765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51521" y="188640"/>
            <a:ext cx="7560839" cy="648072"/>
          </a:xfrm>
        </p:spPr>
        <p:txBody>
          <a:bodyPr/>
          <a:lstStyle/>
          <a:p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true costs of </a:t>
            </a:r>
            <a:r>
              <a:rPr lang="en-US" sz="32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decarbonisation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pt-BR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3419873" y="1207293"/>
            <a:ext cx="5616624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presents the main considerations when assessing choices that would effectively achieve deep </a:t>
            </a:r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decarbonisation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- lower than 50gCO2/kWh - of the future electricity 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system:</a:t>
            </a:r>
          </a:p>
          <a:p>
            <a:pPr lvl="1">
              <a:spcBef>
                <a:spcPct val="0"/>
              </a:spcBef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What is the most cost-efficient mix to achieve a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decarbonisation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target with a given share of VRE?</a:t>
            </a:r>
          </a:p>
          <a:p>
            <a:pPr lvl="1">
              <a:spcBef>
                <a:spcPct val="0"/>
              </a:spcBef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Which technologies are available, what are their reasonably expected costs and what are their effects on the overall reliability of the electricity system?</a:t>
            </a:r>
          </a:p>
          <a:p>
            <a:pPr lvl="1">
              <a:spcBef>
                <a:spcPct val="0"/>
              </a:spcBef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What policies will lead to the long-term investments that deep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decarbonisation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requires?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0768"/>
            <a:ext cx="3166387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075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6" descr="Eletrobras_slide_master-01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-52746"/>
            <a:ext cx="913765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39750" y="176213"/>
            <a:ext cx="7272610" cy="1500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7751" tIns="38876" rIns="77751" bIns="38876">
            <a:spAutoFit/>
          </a:bodyPr>
          <a:lstStyle/>
          <a:p>
            <a:pPr defTabSz="777875" eaLnBrk="0" hangingPunct="0">
              <a:lnSpc>
                <a:spcPct val="110000"/>
              </a:lnSpc>
              <a:defRPr/>
            </a:pP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Eight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scenarios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low-carbon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electricity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systems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50 gCO2 per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kWhour</a:t>
            </a:r>
            <a:endParaRPr lang="pt-BR" altLang="pt-BR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5421"/>
            <a:ext cx="9144000" cy="416671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6" descr="Eletrobras_slide_master-01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1"/>
            <a:ext cx="913765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39750" y="176213"/>
            <a:ext cx="7704138" cy="552487"/>
          </a:xfrm>
          <a:prstGeom prst="rect">
            <a:avLst/>
          </a:prstGeom>
          <a:noFill/>
          <a:ln>
            <a:noFill/>
          </a:ln>
          <a:effectLst/>
        </p:spPr>
        <p:txBody>
          <a:bodyPr lIns="77751" tIns="38876" rIns="77751" bIns="38876">
            <a:spAutoFit/>
          </a:bodyPr>
          <a:lstStyle/>
          <a:p>
            <a:pPr defTabSz="777875" eaLnBrk="0" hangingPunct="0">
              <a:lnSpc>
                <a:spcPct val="110000"/>
              </a:lnSpc>
              <a:defRPr/>
            </a:pP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llustration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system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costs</a:t>
            </a:r>
            <a:endParaRPr lang="pt-BR" altLang="pt-BR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908720"/>
            <a:ext cx="6768752" cy="50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6365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6" descr="Eletrobras_slide_master-01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1"/>
            <a:ext cx="913765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39750" y="176213"/>
            <a:ext cx="7704138" cy="552487"/>
          </a:xfrm>
          <a:prstGeom prst="rect">
            <a:avLst/>
          </a:prstGeom>
          <a:noFill/>
          <a:ln>
            <a:noFill/>
          </a:ln>
          <a:effectLst/>
        </p:spPr>
        <p:txBody>
          <a:bodyPr lIns="77751" tIns="38876" rIns="77751" bIns="38876">
            <a:spAutoFit/>
          </a:bodyPr>
          <a:lstStyle/>
          <a:p>
            <a:pPr defTabSz="777875" eaLnBrk="0" hangingPunct="0">
              <a:lnSpc>
                <a:spcPct val="110000"/>
              </a:lnSpc>
              <a:defRPr/>
            </a:pP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llustration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system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costs</a:t>
            </a:r>
            <a:endParaRPr lang="pt-BR" altLang="pt-BR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340768"/>
            <a:ext cx="7848352" cy="28246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3" y="4365104"/>
            <a:ext cx="7704336" cy="162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050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6" descr="Eletrobras_slide_master-01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912" y="0"/>
            <a:ext cx="913765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39750" y="176213"/>
            <a:ext cx="7704138" cy="552487"/>
          </a:xfrm>
          <a:prstGeom prst="rect">
            <a:avLst/>
          </a:prstGeom>
          <a:noFill/>
          <a:ln>
            <a:noFill/>
          </a:ln>
          <a:effectLst/>
        </p:spPr>
        <p:txBody>
          <a:bodyPr lIns="77751" tIns="38876" rIns="77751" bIns="38876">
            <a:spAutoFit/>
          </a:bodyPr>
          <a:lstStyle/>
          <a:p>
            <a:pPr defTabSz="777875" eaLnBrk="0" hangingPunct="0">
              <a:lnSpc>
                <a:spcPct val="110000"/>
              </a:lnSpc>
              <a:defRPr/>
            </a:pP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llustration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system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costs</a:t>
            </a:r>
            <a:endParaRPr lang="pt-BR" altLang="pt-BR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1484784"/>
            <a:ext cx="8123629" cy="381642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2660" y="5445224"/>
            <a:ext cx="655254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6277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6" descr="Eletrobras_slide_master-01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-26988"/>
            <a:ext cx="913765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850" y="260350"/>
            <a:ext cx="8208963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lIns="77751" tIns="38876" rIns="77751" bIns="38876">
            <a:spAutoFit/>
          </a:bodyPr>
          <a:lstStyle/>
          <a:p>
            <a:pPr defTabSz="777875" eaLnBrk="0" hangingPunct="0">
              <a:lnSpc>
                <a:spcPct val="110000"/>
              </a:lnSpc>
              <a:defRPr/>
            </a:pPr>
            <a:r>
              <a:rPr lang="pt-BR" altLang="pt-B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apacity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mix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different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shares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VRE</a:t>
            </a:r>
            <a:endParaRPr lang="pt-BR" altLang="pt-BR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4674"/>
            <a:ext cx="9144000" cy="490865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6" descr="Eletrobras_slide_master-01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51520" y="154884"/>
            <a:ext cx="3312368" cy="24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54035"/>
            <a:ext cx="9144000" cy="4549929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23850" y="260350"/>
            <a:ext cx="8208963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lIns="77751" tIns="38876" rIns="77751" bIns="38876">
            <a:spAutoFit/>
          </a:bodyPr>
          <a:lstStyle/>
          <a:p>
            <a:pPr defTabSz="777875" eaLnBrk="0" hangingPunct="0">
              <a:lnSpc>
                <a:spcPct val="110000"/>
              </a:lnSpc>
              <a:defRPr/>
            </a:pP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Electricity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generation</a:t>
            </a:r>
            <a:r>
              <a:rPr lang="pt-BR" alt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share</a:t>
            </a:r>
            <a:endParaRPr lang="pt-BR" altLang="pt-BR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Personalizar design">
  <a:themeElements>
    <a:clrScheme name="8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3205</TotalTime>
  <Words>516</Words>
  <Application>Microsoft Office PowerPoint</Application>
  <PresentationFormat>Apresentação na tela (4:3)</PresentationFormat>
  <Paragraphs>77</Paragraphs>
  <Slides>16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ＭＳ Ｐゴシック</vt:lpstr>
      <vt:lpstr>Arial</vt:lpstr>
      <vt:lpstr>Calibri</vt:lpstr>
      <vt:lpstr>8_Personalizar design</vt:lpstr>
      <vt:lpstr>Apresentação do PowerPoint</vt:lpstr>
      <vt:lpstr>Levelised Cost Of Electricity (LCOE) </vt:lpstr>
      <vt:lpstr>The true costs of decarbonisation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M024455a</cp:lastModifiedBy>
  <cp:revision>173</cp:revision>
  <cp:lastPrinted>2019-02-24T15:39:20Z</cp:lastPrinted>
  <dcterms:created xsi:type="dcterms:W3CDTF">2012-04-26T15:37:04Z</dcterms:created>
  <dcterms:modified xsi:type="dcterms:W3CDTF">2019-02-24T16:16:39Z</dcterms:modified>
</cp:coreProperties>
</file>