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7" r:id="rId2"/>
    <p:sldId id="264" r:id="rId3"/>
    <p:sldId id="273" r:id="rId4"/>
    <p:sldId id="272" r:id="rId5"/>
    <p:sldId id="271" r:id="rId6"/>
    <p:sldId id="267" r:id="rId7"/>
    <p:sldId id="274" r:id="rId8"/>
    <p:sldId id="268" r:id="rId9"/>
    <p:sldId id="265" r:id="rId10"/>
    <p:sldId id="278" r:id="rId11"/>
    <p:sldId id="276" r:id="rId12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2EB09-64BB-4755-9CBB-C640A07C4A5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A2C52554-F0C7-494E-8642-994FF2E9A420}">
      <dgm:prSet phldrT="[Texto]"/>
      <dgm:spPr/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estrutura a </a:t>
          </a:r>
          <a:r>
            <a: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política nacional de planejamento energético</a:t>
          </a:r>
          <a:endParaRPr lang="pt-BR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A2A555-86BD-4530-9FBC-657640F142D7}" type="parTrans" cxnId="{6FFC1C73-91BF-4B76-8FAC-DD428DE114A8}">
      <dgm:prSet/>
      <dgm:spPr/>
      <dgm:t>
        <a:bodyPr/>
        <a:lstStyle/>
        <a:p>
          <a:endParaRPr lang="pt-BR"/>
        </a:p>
      </dgm:t>
    </dgm:pt>
    <dgm:pt modelId="{8CE4D410-BA61-4850-BAF6-F126BF9C579B}" type="sibTrans" cxnId="{6FFC1C73-91BF-4B76-8FAC-DD428DE114A8}">
      <dgm:prSet/>
      <dgm:spPr/>
      <dgm:t>
        <a:bodyPr/>
        <a:lstStyle/>
        <a:p>
          <a:endParaRPr lang="pt-BR"/>
        </a:p>
      </dgm:t>
    </dgm:pt>
    <dgm:pt modelId="{9156A753-FD67-42C5-B387-AB7173AF3A77}">
      <dgm:prSet phldrT="[Texto]"/>
      <dgm:spPr>
        <a:solidFill>
          <a:srgbClr val="FF0000"/>
        </a:solidFill>
      </dgm:spPr>
      <dgm:t>
        <a:bodyPr/>
        <a:lstStyle/>
        <a:p>
          <a:r>
            <a: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diversificação da matriz energética</a:t>
          </a:r>
          <a:endParaRPr lang="pt-BR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921D4D-1B75-4C19-BF9C-8C32E2816253}" type="parTrans" cxnId="{483A9BAE-0C15-4544-8DE4-21ADF0B23AC3}">
      <dgm:prSet/>
      <dgm:spPr/>
      <dgm:t>
        <a:bodyPr/>
        <a:lstStyle/>
        <a:p>
          <a:endParaRPr lang="pt-BR"/>
        </a:p>
      </dgm:t>
    </dgm:pt>
    <dgm:pt modelId="{2FBAB280-9629-4857-B81D-B7C2FFCA2E8E}" type="sibTrans" cxnId="{483A9BAE-0C15-4544-8DE4-21ADF0B23AC3}">
      <dgm:prSet/>
      <dgm:spPr/>
      <dgm:t>
        <a:bodyPr/>
        <a:lstStyle/>
        <a:p>
          <a:endParaRPr lang="pt-BR"/>
        </a:p>
      </dgm:t>
    </dgm:pt>
    <dgm:pt modelId="{21E98CD3-8A39-4781-ACB0-9C25CA6AA0E7}">
      <dgm:prSet phldrT="[Texto]"/>
      <dgm:spPr>
        <a:solidFill>
          <a:srgbClr val="FF0000"/>
        </a:solidFill>
      </dgm:spPr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inserção de fontes renováveis</a:t>
          </a:r>
          <a:endParaRPr lang="pt-BR" dirty="0">
            <a:solidFill>
              <a:srgbClr val="FFFF00"/>
            </a:solidFill>
          </a:endParaRPr>
        </a:p>
      </dgm:t>
    </dgm:pt>
    <dgm:pt modelId="{F626EEAC-CEA5-44A8-96CE-E6AAF98C0E61}" type="parTrans" cxnId="{735D250F-C28E-4770-9935-56EF6A03DB98}">
      <dgm:prSet/>
      <dgm:spPr/>
      <dgm:t>
        <a:bodyPr/>
        <a:lstStyle/>
        <a:p>
          <a:endParaRPr lang="pt-BR"/>
        </a:p>
      </dgm:t>
    </dgm:pt>
    <dgm:pt modelId="{60D6A1BB-FDFC-4D46-AE36-B5A4F0CB1E60}" type="sibTrans" cxnId="{735D250F-C28E-4770-9935-56EF6A03DB98}">
      <dgm:prSet/>
      <dgm:spPr/>
      <dgm:t>
        <a:bodyPr/>
        <a:lstStyle/>
        <a:p>
          <a:endParaRPr lang="pt-BR"/>
        </a:p>
      </dgm:t>
    </dgm:pt>
    <dgm:pt modelId="{DC1DE3B9-32B8-41F9-B870-4A25F46A26DF}">
      <dgm:prSet phldrT="[Texto]"/>
      <dgm:spPr/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Implementa decisões oriundas dos planos e do CNPE</a:t>
          </a:r>
          <a:endParaRPr lang="pt-BR" dirty="0">
            <a:solidFill>
              <a:srgbClr val="FFFF00"/>
            </a:solidFill>
          </a:endParaRPr>
        </a:p>
      </dgm:t>
    </dgm:pt>
    <dgm:pt modelId="{1C40EA65-8F5F-45AF-9154-BB96AA95567E}" type="parTrans" cxnId="{9F562B7B-93EF-4DC9-ACC5-2C2484FF81A5}">
      <dgm:prSet/>
      <dgm:spPr/>
      <dgm:t>
        <a:bodyPr/>
        <a:lstStyle/>
        <a:p>
          <a:endParaRPr lang="pt-BR"/>
        </a:p>
      </dgm:t>
    </dgm:pt>
    <dgm:pt modelId="{CF8F4C69-346D-48C9-854F-13A6098A3F3D}" type="sibTrans" cxnId="{9F562B7B-93EF-4DC9-ACC5-2C2484FF81A5}">
      <dgm:prSet/>
      <dgm:spPr/>
      <dgm:t>
        <a:bodyPr/>
        <a:lstStyle/>
        <a:p>
          <a:endParaRPr lang="pt-BR"/>
        </a:p>
      </dgm:t>
    </dgm:pt>
    <dgm:pt modelId="{05BADC43-C2F5-46E2-A92F-C2DADC773B51}">
      <dgm:prSet phldrT="[Texto]"/>
      <dgm:spPr>
        <a:solidFill>
          <a:srgbClr val="FF0000"/>
        </a:solidFill>
      </dgm:spPr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eficiência energética</a:t>
          </a:r>
          <a:endParaRPr lang="pt-BR" dirty="0">
            <a:solidFill>
              <a:srgbClr val="FFFF00"/>
            </a:solidFill>
          </a:endParaRPr>
        </a:p>
      </dgm:t>
    </dgm:pt>
    <dgm:pt modelId="{A32FB1C3-31B3-4EB6-9691-032737ADDA3E}" type="parTrans" cxnId="{2BC231C3-8CDA-454A-A919-B775CF38C4DA}">
      <dgm:prSet/>
      <dgm:spPr/>
      <dgm:t>
        <a:bodyPr/>
        <a:lstStyle/>
        <a:p>
          <a:endParaRPr lang="pt-BR"/>
        </a:p>
      </dgm:t>
    </dgm:pt>
    <dgm:pt modelId="{C9590500-DFA2-4AF0-BB7D-6FB5A74376AB}" type="sibTrans" cxnId="{2BC231C3-8CDA-454A-A919-B775CF38C4DA}">
      <dgm:prSet/>
      <dgm:spPr/>
      <dgm:t>
        <a:bodyPr/>
        <a:lstStyle/>
        <a:p>
          <a:endParaRPr lang="pt-BR"/>
        </a:p>
      </dgm:t>
    </dgm:pt>
    <dgm:pt modelId="{D59669E9-F565-4AE4-9873-E0810FB813F6}">
      <dgm:prSet custT="1"/>
      <dgm:spPr/>
      <dgm:t>
        <a:bodyPr/>
        <a:lstStyle/>
        <a:p>
          <a:r>
            <a:rPr lang="pt-BR" sz="1700" b="1" dirty="0" smtClean="0">
              <a:solidFill>
                <a:srgbClr val="FFFF00"/>
              </a:solidFill>
            </a:rPr>
            <a:t>instrui a tomada de decisão das políticas públicas, realizadas pelo </a:t>
          </a:r>
          <a:r>
            <a:rPr lang="pt-BR" sz="1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Conselho Nacional de Política Energética (CNPE)</a:t>
          </a:r>
          <a:endParaRPr lang="pt-BR" sz="18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AF0A00F-A502-42B1-82FB-4B292CD79E0A}" type="parTrans" cxnId="{964265D7-C876-4E58-90D5-5830C6C49134}">
      <dgm:prSet/>
      <dgm:spPr/>
      <dgm:t>
        <a:bodyPr/>
        <a:lstStyle/>
        <a:p>
          <a:endParaRPr lang="pt-BR"/>
        </a:p>
      </dgm:t>
    </dgm:pt>
    <dgm:pt modelId="{C377A784-2B70-41EF-86E5-3AA7008AA1AF}" type="sibTrans" cxnId="{964265D7-C876-4E58-90D5-5830C6C49134}">
      <dgm:prSet/>
      <dgm:spPr/>
      <dgm:t>
        <a:bodyPr/>
        <a:lstStyle/>
        <a:p>
          <a:endParaRPr lang="pt-BR"/>
        </a:p>
      </dgm:t>
    </dgm:pt>
    <dgm:pt modelId="{784778F7-1917-444A-8D13-892DAD4F69EB}">
      <dgm:prSet/>
      <dgm:spPr/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atendimento das diretrizes do governo quanto à valorização das </a:t>
          </a:r>
          <a:r>
            <a: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potencialidades regionais</a:t>
          </a:r>
          <a:r>
            <a:rPr lang="pt-BR" b="1" dirty="0" smtClean="0">
              <a:solidFill>
                <a:srgbClr val="FFFF00"/>
              </a:solidFill>
            </a:rPr>
            <a:t>, </a:t>
          </a:r>
          <a:endParaRPr lang="pt-BR" dirty="0">
            <a:solidFill>
              <a:srgbClr val="FFFF00"/>
            </a:solidFill>
          </a:endParaRPr>
        </a:p>
      </dgm:t>
    </dgm:pt>
    <dgm:pt modelId="{D946F3A1-DB43-44C4-8422-1C68326B26EE}" type="parTrans" cxnId="{1113A12A-C3B3-4955-A0F7-7EF8758C0FF4}">
      <dgm:prSet/>
      <dgm:spPr/>
      <dgm:t>
        <a:bodyPr/>
        <a:lstStyle/>
        <a:p>
          <a:endParaRPr lang="pt-BR"/>
        </a:p>
      </dgm:t>
    </dgm:pt>
    <dgm:pt modelId="{8D569A4E-9719-43F7-8CE3-ACF08E9EDCA0}" type="sibTrans" cxnId="{1113A12A-C3B3-4955-A0F7-7EF8758C0FF4}">
      <dgm:prSet/>
      <dgm:spPr/>
      <dgm:t>
        <a:bodyPr/>
        <a:lstStyle/>
        <a:p>
          <a:endParaRPr lang="pt-BR"/>
        </a:p>
      </dgm:t>
    </dgm:pt>
    <dgm:pt modelId="{8FA6AE26-3864-4E70-84B8-8BC059BAC8ED}">
      <dgm:prSet/>
      <dgm:spPr>
        <a:solidFill>
          <a:srgbClr val="FF0000"/>
        </a:solidFill>
      </dgm:spPr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aumento da segurança energética, de forma ambientalmente sustentável</a:t>
          </a:r>
          <a:endParaRPr lang="pt-BR" dirty="0">
            <a:solidFill>
              <a:srgbClr val="FFFF00"/>
            </a:solidFill>
          </a:endParaRPr>
        </a:p>
      </dgm:t>
    </dgm:pt>
    <dgm:pt modelId="{43AC5E70-6CAE-4E15-8EBF-8E14CC861CA0}" type="parTrans" cxnId="{209ED90D-B013-4955-80F7-C507913A77BC}">
      <dgm:prSet/>
      <dgm:spPr/>
      <dgm:t>
        <a:bodyPr/>
        <a:lstStyle/>
        <a:p>
          <a:endParaRPr lang="pt-BR"/>
        </a:p>
      </dgm:t>
    </dgm:pt>
    <dgm:pt modelId="{C18F0527-B3A1-40CF-B9DC-C8BFCB7B86C8}" type="sibTrans" cxnId="{209ED90D-B013-4955-80F7-C507913A77BC}">
      <dgm:prSet/>
      <dgm:spPr/>
      <dgm:t>
        <a:bodyPr/>
        <a:lstStyle/>
        <a:p>
          <a:endParaRPr lang="pt-BR"/>
        </a:p>
      </dgm:t>
    </dgm:pt>
    <dgm:pt modelId="{A483FB2B-0831-4C5E-8358-FACECFB6F734}">
      <dgm:prSet phldrT="[Texto]"/>
      <dgm:spPr>
        <a:solidFill>
          <a:srgbClr val="FF0000"/>
        </a:solidFill>
      </dgm:spPr>
      <dgm:t>
        <a:bodyPr/>
        <a:lstStyle/>
        <a:p>
          <a:r>
            <a:rPr lang="pt-BR" b="1" dirty="0" smtClean="0">
              <a:solidFill>
                <a:srgbClr val="FFFF00"/>
              </a:solidFill>
            </a:rPr>
            <a:t>Consideração de </a:t>
          </a:r>
          <a:r>
            <a: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inovação</a:t>
          </a:r>
          <a:r>
            <a:rPr lang="pt-BR" b="1" dirty="0" smtClean="0">
              <a:solidFill>
                <a:srgbClr val="FFFF00"/>
              </a:solidFill>
            </a:rPr>
            <a:t> e </a:t>
          </a:r>
          <a:r>
            <a:rPr lang="pt-B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evolução tecnológica</a:t>
          </a:r>
          <a:endParaRPr lang="pt-BR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AFB8C1-5B97-4FC8-B85F-FCFF8E100D6A}" type="parTrans" cxnId="{3CDE0DF5-CDB7-4C9D-B485-78A8E1C07F6A}">
      <dgm:prSet/>
      <dgm:spPr/>
      <dgm:t>
        <a:bodyPr/>
        <a:lstStyle/>
        <a:p>
          <a:endParaRPr lang="pt-BR"/>
        </a:p>
      </dgm:t>
    </dgm:pt>
    <dgm:pt modelId="{A4FD8898-C6ED-414B-A5D2-BE17D69E342B}" type="sibTrans" cxnId="{3CDE0DF5-CDB7-4C9D-B485-78A8E1C07F6A}">
      <dgm:prSet/>
      <dgm:spPr/>
      <dgm:t>
        <a:bodyPr/>
        <a:lstStyle/>
        <a:p>
          <a:endParaRPr lang="pt-BR"/>
        </a:p>
      </dgm:t>
    </dgm:pt>
    <dgm:pt modelId="{EB9A73A0-A69A-4291-9AD2-D453A87A88C5}" type="pres">
      <dgm:prSet presAssocID="{7302EB09-64BB-4755-9CBB-C640A07C4A5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08378CC-2AC0-43E6-B21F-52C7E569E981}" type="pres">
      <dgm:prSet presAssocID="{A2C52554-F0C7-494E-8642-994FF2E9A420}" presName="node" presStyleLbl="node1" presStyleIdx="0" presStyleCnt="9" custLinFactNeighborX="14523" custLinFactNeighborY="-58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4C17D33-6E00-41E9-81F5-D8A75A601808}" type="pres">
      <dgm:prSet presAssocID="{8CE4D410-BA61-4850-BAF6-F126BF9C579B}" presName="sibTrans" presStyleCnt="0"/>
      <dgm:spPr/>
    </dgm:pt>
    <dgm:pt modelId="{0EB4AE91-C765-4AF4-A2D6-FC92E5EAEA12}" type="pres">
      <dgm:prSet presAssocID="{9156A753-FD67-42C5-B387-AB7173AF3A77}" presName="node" presStyleLbl="node1" presStyleIdx="1" presStyleCnt="9" custLinFactY="100000" custLinFactNeighborX="-95199" custLinFactNeighborY="13362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1FD7AD8-76B0-40FD-9325-0DCBDCC98768}" type="pres">
      <dgm:prSet presAssocID="{2FBAB280-9629-4857-B81D-B7C2FFCA2E8E}" presName="sibTrans" presStyleCnt="0"/>
      <dgm:spPr/>
    </dgm:pt>
    <dgm:pt modelId="{B773EBD7-7A31-4497-B93F-529F04D645DA}" type="pres">
      <dgm:prSet presAssocID="{784778F7-1917-444A-8D13-892DAD4F69EB}" presName="node" presStyleLbl="node1" presStyleIdx="2" presStyleCnt="9" custLinFactNeighborX="73122" custLinFactNeighborY="-1589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7E9522-E9F6-4CD9-99DF-3CB02EC66D78}" type="pres">
      <dgm:prSet presAssocID="{8D569A4E-9719-43F7-8CE3-ACF08E9EDCA0}" presName="sibTrans" presStyleCnt="0"/>
      <dgm:spPr/>
    </dgm:pt>
    <dgm:pt modelId="{885CCB31-7882-4CE7-BD86-B53F0F3F79C1}" type="pres">
      <dgm:prSet presAssocID="{D59669E9-F565-4AE4-9873-E0810FB813F6}" presName="node" presStyleLbl="node1" presStyleIdx="3" presStyleCnt="9" custLinFactX="20904" custLinFactY="-15497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F5E7CD-80BE-4EF5-8027-D09D24F0B7A7}" type="pres">
      <dgm:prSet presAssocID="{C377A784-2B70-41EF-86E5-3AA7008AA1AF}" presName="sibTrans" presStyleCnt="0"/>
      <dgm:spPr/>
    </dgm:pt>
    <dgm:pt modelId="{E4040167-5FCE-4F05-89C8-574048AB679B}" type="pres">
      <dgm:prSet presAssocID="{21E98CD3-8A39-4781-ACB0-9C25CA6AA0E7}" presName="node" presStyleLbl="node1" presStyleIdx="4" presStyleCnt="9" custLinFactNeighborX="-96627" custLinFactNeighborY="-286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8CE883B-1398-48A1-8E34-256EE2B987C0}" type="pres">
      <dgm:prSet presAssocID="{60D6A1BB-FDFC-4D46-AE36-B5A4F0CB1E60}" presName="sibTrans" presStyleCnt="0"/>
      <dgm:spPr/>
    </dgm:pt>
    <dgm:pt modelId="{C7EBAD39-1818-4D3A-B169-CCBBE308BC3C}" type="pres">
      <dgm:prSet presAssocID="{A483FB2B-0831-4C5E-8358-FACECFB6F734}" presName="node" presStyleLbl="node1" presStyleIdx="5" presStyleCnt="9" custLinFactNeighborX="8699" custLinFactNeighborY="-81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B7EA9B1-5314-41E5-AB7B-AFF22B631525}" type="pres">
      <dgm:prSet presAssocID="{A4FD8898-C6ED-414B-A5D2-BE17D69E342B}" presName="sibTrans" presStyleCnt="0"/>
      <dgm:spPr/>
    </dgm:pt>
    <dgm:pt modelId="{EAD01B2D-2155-4844-824A-ED727C8E01F7}" type="pres">
      <dgm:prSet presAssocID="{DC1DE3B9-32B8-41F9-B870-4A25F46A26DF}" presName="node" presStyleLbl="node1" presStyleIdx="6" presStyleCnt="9" custLinFactX="21499" custLinFactY="-17727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081CFD7-540A-4C19-803D-6080AD271D97}" type="pres">
      <dgm:prSet presAssocID="{CF8F4C69-346D-48C9-854F-13A6098A3F3D}" presName="sibTrans" presStyleCnt="0"/>
      <dgm:spPr/>
    </dgm:pt>
    <dgm:pt modelId="{C276B680-27ED-4240-88BD-1BB1140D26F5}" type="pres">
      <dgm:prSet presAssocID="{05BADC43-C2F5-46E2-A92F-C2DADC773B51}" presName="node" presStyleLbl="node1" presStyleIdx="7" presStyleCnt="9" custLinFactNeighborX="11499" custLinFactNeighborY="-69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5C56C7-4F53-45C1-8E10-BEB6A9B0B165}" type="pres">
      <dgm:prSet presAssocID="{C9590500-DFA2-4AF0-BB7D-6FB5A74376AB}" presName="sibTrans" presStyleCnt="0"/>
      <dgm:spPr/>
    </dgm:pt>
    <dgm:pt modelId="{3E1EB872-C71B-490B-9EC1-2F02A6B2676C}" type="pres">
      <dgm:prSet presAssocID="{8FA6AE26-3864-4E70-84B8-8BC059BAC8ED}" presName="node" presStyleLbl="node1" presStyleIdx="8" presStyleCnt="9" custLinFactNeighborX="55522" custLinFactNeighborY="173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113A12A-C3B3-4955-A0F7-7EF8758C0FF4}" srcId="{7302EB09-64BB-4755-9CBB-C640A07C4A55}" destId="{784778F7-1917-444A-8D13-892DAD4F69EB}" srcOrd="2" destOrd="0" parTransId="{D946F3A1-DB43-44C4-8422-1C68326B26EE}" sibTransId="{8D569A4E-9719-43F7-8CE3-ACF08E9EDCA0}"/>
    <dgm:cxn modelId="{F6C12216-46D4-41A1-8858-7826FDCC7DED}" type="presOf" srcId="{9156A753-FD67-42C5-B387-AB7173AF3A77}" destId="{0EB4AE91-C765-4AF4-A2D6-FC92E5EAEA12}" srcOrd="0" destOrd="0" presId="urn:microsoft.com/office/officeart/2005/8/layout/default"/>
    <dgm:cxn modelId="{6FFC1C73-91BF-4B76-8FAC-DD428DE114A8}" srcId="{7302EB09-64BB-4755-9CBB-C640A07C4A55}" destId="{A2C52554-F0C7-494E-8642-994FF2E9A420}" srcOrd="0" destOrd="0" parTransId="{14A2A555-86BD-4530-9FBC-657640F142D7}" sibTransId="{8CE4D410-BA61-4850-BAF6-F126BF9C579B}"/>
    <dgm:cxn modelId="{9F562B7B-93EF-4DC9-ACC5-2C2484FF81A5}" srcId="{7302EB09-64BB-4755-9CBB-C640A07C4A55}" destId="{DC1DE3B9-32B8-41F9-B870-4A25F46A26DF}" srcOrd="6" destOrd="0" parTransId="{1C40EA65-8F5F-45AF-9154-BB96AA95567E}" sibTransId="{CF8F4C69-346D-48C9-854F-13A6098A3F3D}"/>
    <dgm:cxn modelId="{2BC231C3-8CDA-454A-A919-B775CF38C4DA}" srcId="{7302EB09-64BB-4755-9CBB-C640A07C4A55}" destId="{05BADC43-C2F5-46E2-A92F-C2DADC773B51}" srcOrd="7" destOrd="0" parTransId="{A32FB1C3-31B3-4EB6-9691-032737ADDA3E}" sibTransId="{C9590500-DFA2-4AF0-BB7D-6FB5A74376AB}"/>
    <dgm:cxn modelId="{41C24FDA-86E0-4D7F-B7CA-B9555A4A8D74}" type="presOf" srcId="{7302EB09-64BB-4755-9CBB-C640A07C4A55}" destId="{EB9A73A0-A69A-4291-9AD2-D453A87A88C5}" srcOrd="0" destOrd="0" presId="urn:microsoft.com/office/officeart/2005/8/layout/default"/>
    <dgm:cxn modelId="{F44695B7-01EF-41FA-B321-0F5321BC5F3B}" type="presOf" srcId="{A2C52554-F0C7-494E-8642-994FF2E9A420}" destId="{108378CC-2AC0-43E6-B21F-52C7E569E981}" srcOrd="0" destOrd="0" presId="urn:microsoft.com/office/officeart/2005/8/layout/default"/>
    <dgm:cxn modelId="{C1B6BB87-B3F1-4A74-ACB5-82B120BD08FC}" type="presOf" srcId="{DC1DE3B9-32B8-41F9-B870-4A25F46A26DF}" destId="{EAD01B2D-2155-4844-824A-ED727C8E01F7}" srcOrd="0" destOrd="0" presId="urn:microsoft.com/office/officeart/2005/8/layout/default"/>
    <dgm:cxn modelId="{964265D7-C876-4E58-90D5-5830C6C49134}" srcId="{7302EB09-64BB-4755-9CBB-C640A07C4A55}" destId="{D59669E9-F565-4AE4-9873-E0810FB813F6}" srcOrd="3" destOrd="0" parTransId="{0AF0A00F-A502-42B1-82FB-4B292CD79E0A}" sibTransId="{C377A784-2B70-41EF-86E5-3AA7008AA1AF}"/>
    <dgm:cxn modelId="{3CDE0DF5-CDB7-4C9D-B485-78A8E1C07F6A}" srcId="{7302EB09-64BB-4755-9CBB-C640A07C4A55}" destId="{A483FB2B-0831-4C5E-8358-FACECFB6F734}" srcOrd="5" destOrd="0" parTransId="{A4AFB8C1-5B97-4FC8-B85F-FCFF8E100D6A}" sibTransId="{A4FD8898-C6ED-414B-A5D2-BE17D69E342B}"/>
    <dgm:cxn modelId="{0B64B54C-0753-429F-AFF6-70301BE8B87C}" type="presOf" srcId="{05BADC43-C2F5-46E2-A92F-C2DADC773B51}" destId="{C276B680-27ED-4240-88BD-1BB1140D26F5}" srcOrd="0" destOrd="0" presId="urn:microsoft.com/office/officeart/2005/8/layout/default"/>
    <dgm:cxn modelId="{01C239EB-A883-4CE1-A0E8-81F10598762D}" type="presOf" srcId="{A483FB2B-0831-4C5E-8358-FACECFB6F734}" destId="{C7EBAD39-1818-4D3A-B169-CCBBE308BC3C}" srcOrd="0" destOrd="0" presId="urn:microsoft.com/office/officeart/2005/8/layout/default"/>
    <dgm:cxn modelId="{AA9126C6-914C-4CEA-A562-7E646BB4E761}" type="presOf" srcId="{8FA6AE26-3864-4E70-84B8-8BC059BAC8ED}" destId="{3E1EB872-C71B-490B-9EC1-2F02A6B2676C}" srcOrd="0" destOrd="0" presId="urn:microsoft.com/office/officeart/2005/8/layout/default"/>
    <dgm:cxn modelId="{22571A89-AF77-4B08-9663-A3F4E81B5EC5}" type="presOf" srcId="{D59669E9-F565-4AE4-9873-E0810FB813F6}" destId="{885CCB31-7882-4CE7-BD86-B53F0F3F79C1}" srcOrd="0" destOrd="0" presId="urn:microsoft.com/office/officeart/2005/8/layout/default"/>
    <dgm:cxn modelId="{483A9BAE-0C15-4544-8DE4-21ADF0B23AC3}" srcId="{7302EB09-64BB-4755-9CBB-C640A07C4A55}" destId="{9156A753-FD67-42C5-B387-AB7173AF3A77}" srcOrd="1" destOrd="0" parTransId="{65921D4D-1B75-4C19-BF9C-8C32E2816253}" sibTransId="{2FBAB280-9629-4857-B81D-B7C2FFCA2E8E}"/>
    <dgm:cxn modelId="{735D250F-C28E-4770-9935-56EF6A03DB98}" srcId="{7302EB09-64BB-4755-9CBB-C640A07C4A55}" destId="{21E98CD3-8A39-4781-ACB0-9C25CA6AA0E7}" srcOrd="4" destOrd="0" parTransId="{F626EEAC-CEA5-44A8-96CE-E6AAF98C0E61}" sibTransId="{60D6A1BB-FDFC-4D46-AE36-B5A4F0CB1E60}"/>
    <dgm:cxn modelId="{A27A9BFF-71C0-40D5-ABFB-C3EEE296AA77}" type="presOf" srcId="{784778F7-1917-444A-8D13-892DAD4F69EB}" destId="{B773EBD7-7A31-4497-B93F-529F04D645DA}" srcOrd="0" destOrd="0" presId="urn:microsoft.com/office/officeart/2005/8/layout/default"/>
    <dgm:cxn modelId="{209ED90D-B013-4955-80F7-C507913A77BC}" srcId="{7302EB09-64BB-4755-9CBB-C640A07C4A55}" destId="{8FA6AE26-3864-4E70-84B8-8BC059BAC8ED}" srcOrd="8" destOrd="0" parTransId="{43AC5E70-6CAE-4E15-8EBF-8E14CC861CA0}" sibTransId="{C18F0527-B3A1-40CF-B9DC-C8BFCB7B86C8}"/>
    <dgm:cxn modelId="{8AA78084-485A-4347-A826-D46818D99551}" type="presOf" srcId="{21E98CD3-8A39-4781-ACB0-9C25CA6AA0E7}" destId="{E4040167-5FCE-4F05-89C8-574048AB679B}" srcOrd="0" destOrd="0" presId="urn:microsoft.com/office/officeart/2005/8/layout/default"/>
    <dgm:cxn modelId="{6D2FE3B8-324D-47F5-90AF-0F2111C7F972}" type="presParOf" srcId="{EB9A73A0-A69A-4291-9AD2-D453A87A88C5}" destId="{108378CC-2AC0-43E6-B21F-52C7E569E981}" srcOrd="0" destOrd="0" presId="urn:microsoft.com/office/officeart/2005/8/layout/default"/>
    <dgm:cxn modelId="{F88CF1BB-9342-4EE9-B1AF-8FB050BE8572}" type="presParOf" srcId="{EB9A73A0-A69A-4291-9AD2-D453A87A88C5}" destId="{74C17D33-6E00-41E9-81F5-D8A75A601808}" srcOrd="1" destOrd="0" presId="urn:microsoft.com/office/officeart/2005/8/layout/default"/>
    <dgm:cxn modelId="{ED18776C-CA6E-4F9D-9225-E9AC95397874}" type="presParOf" srcId="{EB9A73A0-A69A-4291-9AD2-D453A87A88C5}" destId="{0EB4AE91-C765-4AF4-A2D6-FC92E5EAEA12}" srcOrd="2" destOrd="0" presId="urn:microsoft.com/office/officeart/2005/8/layout/default"/>
    <dgm:cxn modelId="{C06EBE4D-5D09-44B1-9595-758F76E6D575}" type="presParOf" srcId="{EB9A73A0-A69A-4291-9AD2-D453A87A88C5}" destId="{D1FD7AD8-76B0-40FD-9325-0DCBDCC98768}" srcOrd="3" destOrd="0" presId="urn:microsoft.com/office/officeart/2005/8/layout/default"/>
    <dgm:cxn modelId="{46A387FB-6390-49F9-8776-E04F9459DD5D}" type="presParOf" srcId="{EB9A73A0-A69A-4291-9AD2-D453A87A88C5}" destId="{B773EBD7-7A31-4497-B93F-529F04D645DA}" srcOrd="4" destOrd="0" presId="urn:microsoft.com/office/officeart/2005/8/layout/default"/>
    <dgm:cxn modelId="{E59BA18C-48E6-433D-A848-2BC55E6F541F}" type="presParOf" srcId="{EB9A73A0-A69A-4291-9AD2-D453A87A88C5}" destId="{617E9522-E9F6-4CD9-99DF-3CB02EC66D78}" srcOrd="5" destOrd="0" presId="urn:microsoft.com/office/officeart/2005/8/layout/default"/>
    <dgm:cxn modelId="{1B909196-7CE0-45E7-88EA-5CE12D61A842}" type="presParOf" srcId="{EB9A73A0-A69A-4291-9AD2-D453A87A88C5}" destId="{885CCB31-7882-4CE7-BD86-B53F0F3F79C1}" srcOrd="6" destOrd="0" presId="urn:microsoft.com/office/officeart/2005/8/layout/default"/>
    <dgm:cxn modelId="{28DE90E3-316B-4A25-B828-FC6A4819729F}" type="presParOf" srcId="{EB9A73A0-A69A-4291-9AD2-D453A87A88C5}" destId="{DBF5E7CD-80BE-4EF5-8027-D09D24F0B7A7}" srcOrd="7" destOrd="0" presId="urn:microsoft.com/office/officeart/2005/8/layout/default"/>
    <dgm:cxn modelId="{AA5E9CA6-4DCD-484D-BA95-59877D3CC2D3}" type="presParOf" srcId="{EB9A73A0-A69A-4291-9AD2-D453A87A88C5}" destId="{E4040167-5FCE-4F05-89C8-574048AB679B}" srcOrd="8" destOrd="0" presId="urn:microsoft.com/office/officeart/2005/8/layout/default"/>
    <dgm:cxn modelId="{E28C097C-1A1A-4C45-98D6-EDE297860600}" type="presParOf" srcId="{EB9A73A0-A69A-4291-9AD2-D453A87A88C5}" destId="{98CE883B-1398-48A1-8E34-256EE2B987C0}" srcOrd="9" destOrd="0" presId="urn:microsoft.com/office/officeart/2005/8/layout/default"/>
    <dgm:cxn modelId="{CBEC85A4-8DA1-40C0-A640-D029439EAA89}" type="presParOf" srcId="{EB9A73A0-A69A-4291-9AD2-D453A87A88C5}" destId="{C7EBAD39-1818-4D3A-B169-CCBBE308BC3C}" srcOrd="10" destOrd="0" presId="urn:microsoft.com/office/officeart/2005/8/layout/default"/>
    <dgm:cxn modelId="{300D7CEA-2A62-4937-A904-D63C22BA756F}" type="presParOf" srcId="{EB9A73A0-A69A-4291-9AD2-D453A87A88C5}" destId="{8B7EA9B1-5314-41E5-AB7B-AFF22B631525}" srcOrd="11" destOrd="0" presId="urn:microsoft.com/office/officeart/2005/8/layout/default"/>
    <dgm:cxn modelId="{017C9F28-0D64-49B5-9AF9-151D837DD008}" type="presParOf" srcId="{EB9A73A0-A69A-4291-9AD2-D453A87A88C5}" destId="{EAD01B2D-2155-4844-824A-ED727C8E01F7}" srcOrd="12" destOrd="0" presId="urn:microsoft.com/office/officeart/2005/8/layout/default"/>
    <dgm:cxn modelId="{7CEC8204-6E95-47C2-BC86-F736960F41C1}" type="presParOf" srcId="{EB9A73A0-A69A-4291-9AD2-D453A87A88C5}" destId="{4081CFD7-540A-4C19-803D-6080AD271D97}" srcOrd="13" destOrd="0" presId="urn:microsoft.com/office/officeart/2005/8/layout/default"/>
    <dgm:cxn modelId="{9F9E750C-351B-46FC-BCC5-08B57E3A3276}" type="presParOf" srcId="{EB9A73A0-A69A-4291-9AD2-D453A87A88C5}" destId="{C276B680-27ED-4240-88BD-1BB1140D26F5}" srcOrd="14" destOrd="0" presId="urn:microsoft.com/office/officeart/2005/8/layout/default"/>
    <dgm:cxn modelId="{8B0DAEE4-3B15-4592-8497-D83400B89495}" type="presParOf" srcId="{EB9A73A0-A69A-4291-9AD2-D453A87A88C5}" destId="{B65C56C7-4F53-45C1-8E10-BEB6A9B0B165}" srcOrd="15" destOrd="0" presId="urn:microsoft.com/office/officeart/2005/8/layout/default"/>
    <dgm:cxn modelId="{AE6E134D-6DDE-457C-A8EE-6A0929973BCA}" type="presParOf" srcId="{EB9A73A0-A69A-4291-9AD2-D453A87A88C5}" destId="{3E1EB872-C71B-490B-9EC1-2F02A6B2676C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378CC-2AC0-43E6-B21F-52C7E569E981}">
      <dsp:nvSpPr>
        <dsp:cNvPr id="0" name=""/>
        <dsp:cNvSpPr/>
      </dsp:nvSpPr>
      <dsp:spPr>
        <a:xfrm>
          <a:off x="585780" y="0"/>
          <a:ext cx="2522575" cy="1513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estrutura a </a:t>
          </a:r>
          <a:r>
            <a:rPr lang="pt-BR" sz="19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política nacional de planejamento energético</a:t>
          </a:r>
          <a:endParaRPr lang="pt-BR" sz="19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5780" y="0"/>
        <a:ext cx="2522575" cy="1513545"/>
      </dsp:txXfrm>
    </dsp:sp>
    <dsp:sp modelId="{0EB4AE91-C765-4AF4-A2D6-FC92E5EAEA12}">
      <dsp:nvSpPr>
        <dsp:cNvPr id="0" name=""/>
        <dsp:cNvSpPr/>
      </dsp:nvSpPr>
      <dsp:spPr>
        <a:xfrm>
          <a:off x="592793" y="3531711"/>
          <a:ext cx="2522575" cy="151354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diversificação da matriz energética</a:t>
          </a:r>
          <a:endParaRPr lang="pt-BR" sz="19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2793" y="3531711"/>
        <a:ext cx="2522575" cy="1513545"/>
      </dsp:txXfrm>
    </dsp:sp>
    <dsp:sp modelId="{B773EBD7-7A31-4497-B93F-529F04D645DA}">
      <dsp:nvSpPr>
        <dsp:cNvPr id="0" name=""/>
        <dsp:cNvSpPr/>
      </dsp:nvSpPr>
      <dsp:spPr>
        <a:xfrm>
          <a:off x="5988518" y="0"/>
          <a:ext cx="2522575" cy="1513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atendimento das diretrizes do governo quanto à valorização das </a:t>
          </a:r>
          <a:r>
            <a:rPr lang="pt-BR" sz="19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potencialidades regionais</a:t>
          </a:r>
          <a:r>
            <a:rPr lang="pt-BR" sz="1900" b="1" kern="1200" dirty="0" smtClean="0">
              <a:solidFill>
                <a:srgbClr val="FFFF00"/>
              </a:solidFill>
            </a:rPr>
            <a:t>, </a:t>
          </a:r>
          <a:endParaRPr lang="pt-BR" sz="1900" kern="1200" dirty="0">
            <a:solidFill>
              <a:srgbClr val="FFFF00"/>
            </a:solidFill>
          </a:endParaRPr>
        </a:p>
      </dsp:txBody>
      <dsp:txXfrm>
        <a:off x="5988518" y="0"/>
        <a:ext cx="2522575" cy="1513545"/>
      </dsp:txXfrm>
    </dsp:sp>
    <dsp:sp modelId="{885CCB31-7882-4CE7-BD86-B53F0F3F79C1}">
      <dsp:nvSpPr>
        <dsp:cNvPr id="0" name=""/>
        <dsp:cNvSpPr/>
      </dsp:nvSpPr>
      <dsp:spPr>
        <a:xfrm>
          <a:off x="3269320" y="17756"/>
          <a:ext cx="2522575" cy="1513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>
              <a:solidFill>
                <a:srgbClr val="FFFF00"/>
              </a:solidFill>
            </a:rPr>
            <a:t>instrui a tomada de decisão das políticas públicas, realizadas pelo </a:t>
          </a:r>
          <a:r>
            <a:rPr lang="pt-BR" sz="18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Conselho Nacional de Política Energética (CNPE)</a:t>
          </a:r>
          <a:endParaRPr lang="pt-BR" sz="18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69320" y="17756"/>
        <a:ext cx="2522575" cy="1513545"/>
      </dsp:txXfrm>
    </dsp:sp>
    <dsp:sp modelId="{E4040167-5FCE-4F05-89C8-574048AB679B}">
      <dsp:nvSpPr>
        <dsp:cNvPr id="0" name=""/>
        <dsp:cNvSpPr/>
      </dsp:nvSpPr>
      <dsp:spPr>
        <a:xfrm>
          <a:off x="556770" y="1722508"/>
          <a:ext cx="2522575" cy="151354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inserção de fontes renováveis</a:t>
          </a:r>
          <a:endParaRPr lang="pt-BR" sz="1900" kern="1200" dirty="0">
            <a:solidFill>
              <a:srgbClr val="FFFF00"/>
            </a:solidFill>
          </a:endParaRPr>
        </a:p>
      </dsp:txBody>
      <dsp:txXfrm>
        <a:off x="556770" y="1722508"/>
        <a:ext cx="2522575" cy="1513545"/>
      </dsp:txXfrm>
    </dsp:sp>
    <dsp:sp modelId="{C7EBAD39-1818-4D3A-B169-CCBBE308BC3C}">
      <dsp:nvSpPr>
        <dsp:cNvPr id="0" name=""/>
        <dsp:cNvSpPr/>
      </dsp:nvSpPr>
      <dsp:spPr>
        <a:xfrm>
          <a:off x="5988518" y="1753565"/>
          <a:ext cx="2522575" cy="151354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Consideração de </a:t>
          </a:r>
          <a:r>
            <a:rPr lang="pt-BR" sz="19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inovação</a:t>
          </a:r>
          <a:r>
            <a:rPr lang="pt-BR" sz="1900" b="1" kern="1200" dirty="0" smtClean="0">
              <a:solidFill>
                <a:srgbClr val="FFFF00"/>
              </a:solidFill>
            </a:rPr>
            <a:t> e </a:t>
          </a:r>
          <a:r>
            <a:rPr lang="pt-BR" sz="19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evolução tecnológica</a:t>
          </a:r>
          <a:endParaRPr lang="pt-BR" sz="19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88518" y="1753565"/>
        <a:ext cx="2522575" cy="1513545"/>
      </dsp:txXfrm>
    </dsp:sp>
    <dsp:sp modelId="{EAD01B2D-2155-4844-824A-ED727C8E01F7}">
      <dsp:nvSpPr>
        <dsp:cNvPr id="0" name=""/>
        <dsp:cNvSpPr/>
      </dsp:nvSpPr>
      <dsp:spPr>
        <a:xfrm>
          <a:off x="3284330" y="1749807"/>
          <a:ext cx="2522575" cy="15135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Implementa decisões oriundas dos planos e do CNPE</a:t>
          </a:r>
          <a:endParaRPr lang="pt-BR" sz="1900" kern="1200" dirty="0">
            <a:solidFill>
              <a:srgbClr val="FFFF00"/>
            </a:solidFill>
          </a:endParaRPr>
        </a:p>
      </dsp:txBody>
      <dsp:txXfrm>
        <a:off x="3284330" y="1749807"/>
        <a:ext cx="2522575" cy="1513545"/>
      </dsp:txXfrm>
    </dsp:sp>
    <dsp:sp modelId="{C276B680-27ED-4240-88BD-1BB1140D26F5}">
      <dsp:nvSpPr>
        <dsp:cNvPr id="0" name=""/>
        <dsp:cNvSpPr/>
      </dsp:nvSpPr>
      <dsp:spPr>
        <a:xfrm>
          <a:off x="3284330" y="3521094"/>
          <a:ext cx="2522575" cy="151354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eficiência energética</a:t>
          </a:r>
          <a:endParaRPr lang="pt-BR" sz="1900" kern="1200" dirty="0">
            <a:solidFill>
              <a:srgbClr val="FFFF00"/>
            </a:solidFill>
          </a:endParaRPr>
        </a:p>
      </dsp:txBody>
      <dsp:txXfrm>
        <a:off x="3284330" y="3521094"/>
        <a:ext cx="2522575" cy="1513545"/>
      </dsp:txXfrm>
    </dsp:sp>
    <dsp:sp modelId="{3E1EB872-C71B-490B-9EC1-2F02A6B2676C}">
      <dsp:nvSpPr>
        <dsp:cNvPr id="0" name=""/>
        <dsp:cNvSpPr/>
      </dsp:nvSpPr>
      <dsp:spPr>
        <a:xfrm>
          <a:off x="5988518" y="3531711"/>
          <a:ext cx="2522575" cy="151354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>
              <a:solidFill>
                <a:srgbClr val="FFFF00"/>
              </a:solidFill>
            </a:rPr>
            <a:t>aumento da segurança energética, de forma ambientalmente sustentável</a:t>
          </a:r>
          <a:endParaRPr lang="pt-BR" sz="1900" kern="1200" dirty="0">
            <a:solidFill>
              <a:srgbClr val="FFFF00"/>
            </a:solidFill>
          </a:endParaRPr>
        </a:p>
      </dsp:txBody>
      <dsp:txXfrm>
        <a:off x="5988518" y="3531711"/>
        <a:ext cx="2522575" cy="1513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E215C-6B09-40CE-88A6-B442FFF5657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C0A92-89BF-48B1-8B6D-8E7790A9D8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0430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088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13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50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14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17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94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25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05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248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22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819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838A4-C149-4994-9A4B-3898C51BAA39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23A93-D93D-458F-815E-69AD41F00E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503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3.emf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3.emf"/><Relationship Id="rId3" Type="http://schemas.openxmlformats.org/officeDocument/2006/relationships/image" Target="../media/image13.png"/><Relationship Id="rId7" Type="http://schemas.openxmlformats.org/officeDocument/2006/relationships/image" Target="../media/image8.jpeg"/><Relationship Id="rId12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4.pn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emf"/><Relationship Id="rId5" Type="http://schemas.openxmlformats.org/officeDocument/2006/relationships/image" Target="../media/image6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474" y="1740417"/>
            <a:ext cx="9144000" cy="225702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Workshop</a:t>
            </a: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for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the</a:t>
            </a: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Clean Energy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Transition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in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Latin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America</a:t>
            </a: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25th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February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2019 - 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Brasília -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</a:t>
            </a:r>
            <a:endParaRPr lang="pt-BR" sz="14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Auditorium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Mines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</a:t>
            </a:r>
          </a:p>
          <a:p>
            <a:pPr algn="ctr" defTabSz="825500" latinLnBrk="1" hangingPunct="0">
              <a:defRPr/>
            </a:pPr>
            <a:endParaRPr lang="pt-BR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Brazil’s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Experience in Use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building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a procedure</a:t>
            </a:r>
            <a:endParaRPr lang="pt-BR" sz="20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1524000" y="4475344"/>
            <a:ext cx="9144000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/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Ubiratan F Castellano</a:t>
            </a:r>
          </a:p>
          <a:p>
            <a:pPr algn="ctr" defTabSz="825500" latinLnBrk="1" hangingPunct="0"/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Director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Department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Information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Studies</a:t>
            </a:r>
            <a:endParaRPr lang="pt-BR" sz="24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/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Secretariat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Planning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evelopment</a:t>
            </a:r>
          </a:p>
          <a:p>
            <a:pPr algn="ctr" defTabSz="825500" latinLnBrk="1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 of Mines and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- Brazil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469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728870" y="1139688"/>
            <a:ext cx="10999304" cy="4830874"/>
          </a:xfrm>
          <a:prstGeom prst="rect">
            <a:avLst/>
          </a:prstGeom>
          <a:solidFill>
            <a:schemeClr val="accent1">
              <a:lumMod val="60000"/>
              <a:lumOff val="40000"/>
              <a:alpha val="32000"/>
            </a:schemeClr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MME coloca em discuss</a:t>
            </a:r>
            <a:r>
              <a:rPr lang="pt-BR" sz="32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ão pública proposta de estabelecimento de PROCEDIMENTO DE PLANEJAMENTO onde se busca estabelecer 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AGENDA para o planejamento energético de longo prazo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uz-Cyrl-UZ" sz="1600" i="1" dirty="0"/>
              <a:t>… propõe-se a </a:t>
            </a:r>
            <a:r>
              <a:rPr lang="uz-Cyrl-UZ" sz="1600" b="1" i="1" dirty="0"/>
              <a:t>sistematização de projeções socioeconômicas </a:t>
            </a:r>
            <a:r>
              <a:rPr lang="uz-Cyrl-UZ" sz="1600" i="1" dirty="0"/>
              <a:t>das variáveis importantes a cada setor e sua disponibilização aos </a:t>
            </a:r>
            <a:r>
              <a:rPr lang="uz-Cyrl-UZ" sz="1600" b="1" i="1" dirty="0"/>
              <a:t>diversos órgãos de planejamento de infraestrutura</a:t>
            </a:r>
            <a:r>
              <a:rPr lang="uz-Cyrl-UZ" sz="1600" i="1" dirty="0"/>
              <a:t>, de modo que </a:t>
            </a:r>
            <a:r>
              <a:rPr lang="uz-Cyrl-UZ" sz="1600" b="1" i="1" dirty="0"/>
              <a:t>cenários compatíveis entre os setores</a:t>
            </a:r>
            <a:r>
              <a:rPr lang="uz-Cyrl-UZ" sz="1600" i="1" dirty="0"/>
              <a:t> possam ser adotados no planejamento setorial de infraestruturas …</a:t>
            </a:r>
            <a:endParaRPr lang="pt-BR" sz="1600" dirty="0"/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Governança </a:t>
            </a:r>
            <a:r>
              <a:rPr lang="pt-BR" sz="28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</a:t>
            </a:r>
            <a:r>
              <a:rPr lang="pt-BR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pt-BR" sz="2800" b="1" dirty="0" err="1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intrasetorial</a:t>
            </a:r>
            <a:endParaRPr lang="pt-BR" sz="28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Regulamentar o papel do tomador de decisão e a utilização dos resultados dos estudos nessa responsabilidade</a:t>
            </a:r>
            <a:endParaRPr lang="pt-BR" sz="28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Agrupar 5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679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1503474" y="1740417"/>
            <a:ext cx="9144000" cy="225702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Workshop</a:t>
            </a: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for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the</a:t>
            </a: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Clean Energy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Transition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in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Latin</a:t>
            </a:r>
            <a:r>
              <a:rPr lang="pt-BR" sz="20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America</a:t>
            </a:r>
            <a:endParaRPr lang="pt-BR" sz="20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25th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February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2019 - </a:t>
            </a:r>
            <a:r>
              <a:rPr lang="pt-BR" sz="1400" b="1" kern="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Brasília -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</a:t>
            </a:r>
            <a:endParaRPr lang="pt-BR" sz="1400" b="1" kern="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Auditorium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Mines </a:t>
            </a:r>
            <a:r>
              <a:rPr lang="pt-BR" sz="1400" b="1" kern="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sz="1400" b="1" kern="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</a:t>
            </a:r>
          </a:p>
          <a:p>
            <a:pPr algn="ctr" defTabSz="825500" latinLnBrk="1" hangingPunct="0">
              <a:defRPr/>
            </a:pPr>
            <a:endParaRPr lang="pt-BR" sz="28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>
              <a:defRPr/>
            </a:pP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Brazil’s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Experience in Use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Long-term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Scenarios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– </a:t>
            </a:r>
            <a:r>
              <a:rPr lang="pt-BR" sz="2000" b="1" kern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building</a:t>
            </a:r>
            <a:r>
              <a:rPr lang="pt-BR" sz="20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a procedure</a:t>
            </a:r>
            <a:endParaRPr lang="pt-BR" sz="20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CaixaDeTexto 18"/>
          <p:cNvSpPr txBox="1"/>
          <p:nvPr/>
        </p:nvSpPr>
        <p:spPr>
          <a:xfrm>
            <a:off x="1524000" y="4475344"/>
            <a:ext cx="9144000" cy="13029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825500" latinLnBrk="1" hangingPunct="0"/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Ubiratan F Castellano</a:t>
            </a:r>
          </a:p>
          <a:p>
            <a:pPr algn="ctr" defTabSz="825500" latinLnBrk="1" hangingPunct="0"/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Director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Department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Energy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Information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</a:t>
            </a:r>
            <a:r>
              <a:rPr lang="pt-BR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 </a:t>
            </a:r>
            <a:r>
              <a:rPr lang="pt-BR" b="1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Studies</a:t>
            </a:r>
            <a:endParaRPr lang="pt-BR" sz="2400" b="1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  <a:p>
            <a:pPr algn="ctr" defTabSz="825500" latinLnBrk="1" hangingPunct="0"/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Secretariat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of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Planning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and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D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evelopment</a:t>
            </a:r>
          </a:p>
          <a:p>
            <a:pPr algn="ctr" defTabSz="825500" latinLnBrk="1" hangingPunct="0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Ministry of Mines and 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 Light"/>
              </a:rPr>
              <a:t>Energy - Brazil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grpSp>
        <p:nvGrpSpPr>
          <p:cNvPr id="2" name="Agrupar 1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950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1982829" y="2144110"/>
            <a:ext cx="7970467" cy="3851356"/>
            <a:chOff x="1614967" y="1211580"/>
            <a:chExt cx="8717753" cy="4796967"/>
          </a:xfrm>
        </p:grpSpPr>
        <p:grpSp>
          <p:nvGrpSpPr>
            <p:cNvPr id="8" name="Grupo 2"/>
            <p:cNvGrpSpPr>
              <a:grpSpLocks/>
            </p:cNvGrpSpPr>
            <p:nvPr/>
          </p:nvGrpSpPr>
          <p:grpSpPr bwMode="auto">
            <a:xfrm>
              <a:off x="1614967" y="1211580"/>
              <a:ext cx="8717753" cy="4796967"/>
              <a:chOff x="64033" y="499996"/>
              <a:chExt cx="9305708" cy="4663791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4282" y="571434"/>
                <a:ext cx="1693346" cy="11430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37665" y="1071500"/>
                <a:ext cx="2000232" cy="5927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2" name="Grupo 46"/>
              <p:cNvGrpSpPr>
                <a:grpSpLocks/>
              </p:cNvGrpSpPr>
              <p:nvPr/>
            </p:nvGrpSpPr>
            <p:grpSpPr bwMode="auto">
              <a:xfrm>
                <a:off x="1428759" y="499996"/>
                <a:ext cx="6354869" cy="2731703"/>
                <a:chOff x="1009943" y="1048392"/>
                <a:chExt cx="6354869" cy="2731703"/>
              </a:xfrm>
            </p:grpSpPr>
            <p:sp>
              <p:nvSpPr>
                <p:cNvPr id="24" name="CaixaDeTexto 23"/>
                <p:cNvSpPr txBox="1"/>
                <p:nvPr/>
              </p:nvSpPr>
              <p:spPr>
                <a:xfrm>
                  <a:off x="3341933" y="1629116"/>
                  <a:ext cx="1873837" cy="559052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Conselho Nacional de Política Energética</a:t>
                  </a:r>
                </a:p>
              </p:txBody>
            </p:sp>
            <p:sp>
              <p:nvSpPr>
                <p:cNvPr id="25" name="CaixaDeTexto 24"/>
                <p:cNvSpPr txBox="1"/>
                <p:nvPr/>
              </p:nvSpPr>
              <p:spPr>
                <a:xfrm>
                  <a:off x="1009943" y="3185882"/>
                  <a:ext cx="2000317" cy="59421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10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Comitê de Monitoramento do Setor Elétrico</a:t>
                  </a:r>
                </a:p>
              </p:txBody>
            </p:sp>
            <p:grpSp>
              <p:nvGrpSpPr>
                <p:cNvPr id="26" name="Grupo 34"/>
                <p:cNvGrpSpPr>
                  <a:grpSpLocks/>
                </p:cNvGrpSpPr>
                <p:nvPr/>
              </p:nvGrpSpPr>
              <p:grpSpPr bwMode="auto">
                <a:xfrm>
                  <a:off x="5418344" y="2580259"/>
                  <a:ext cx="1946468" cy="1197201"/>
                  <a:chOff x="4454824" y="4509085"/>
                  <a:chExt cx="1946468" cy="1197201"/>
                </a:xfrm>
              </p:grpSpPr>
              <p:pic>
                <p:nvPicPr>
                  <p:cNvPr id="35" name="Picture 76" descr="ImgLogo"/>
                  <p:cNvPicPr>
                    <a:picLocks noChangeAspect="1" noChangeArrowheads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811870" y="4509085"/>
                    <a:ext cx="1183601" cy="63732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36" name="CaixaDeTexto 35"/>
                  <p:cNvSpPr txBox="1"/>
                  <p:nvPr/>
                </p:nvSpPr>
                <p:spPr>
                  <a:xfrm>
                    <a:off x="4454824" y="5147234"/>
                    <a:ext cx="1946468" cy="559052"/>
                  </a:xfrm>
                  <a:prstGeom prst="rect">
                    <a:avLst/>
                  </a:prstGeom>
                  <a:solidFill>
                    <a:srgbClr val="FFC000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200" kern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Empresa de Pesquisa Energética</a:t>
                    </a:r>
                  </a:p>
                </p:txBody>
              </p:sp>
            </p:grpSp>
            <p:sp>
              <p:nvSpPr>
                <p:cNvPr id="27" name="CaixaDeTexto 26"/>
                <p:cNvSpPr txBox="1"/>
                <p:nvPr/>
              </p:nvSpPr>
              <p:spPr>
                <a:xfrm>
                  <a:off x="3510242" y="1048392"/>
                  <a:ext cx="1500198" cy="571504"/>
                </a:xfrm>
                <a:prstGeom prst="rect">
                  <a:avLst/>
                </a:prstGeom>
                <a:solidFill>
                  <a:srgbClr val="4F81BD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2000" kern="0" dirty="0">
                      <a:ln w="18415" cmpd="sng">
                        <a:solidFill>
                          <a:srgbClr val="FFFFFF"/>
                        </a:solidFill>
                        <a:prstDash val="solid"/>
                      </a:ln>
                      <a:solidFill>
                        <a:srgbClr val="FFFFFF"/>
                      </a:solidFill>
                      <a:cs typeface="Arial" pitchFamily="34" charset="0"/>
                    </a:rPr>
                    <a:t>CNPE</a:t>
                  </a:r>
                </a:p>
              </p:txBody>
            </p:sp>
            <p:sp>
              <p:nvSpPr>
                <p:cNvPr id="28" name="CaixaDeTexto 27"/>
                <p:cNvSpPr txBox="1"/>
                <p:nvPr/>
              </p:nvSpPr>
              <p:spPr>
                <a:xfrm>
                  <a:off x="1224226" y="2643182"/>
                  <a:ext cx="1428760" cy="533103"/>
                </a:xfrm>
                <a:prstGeom prst="rect">
                  <a:avLst/>
                </a:prstGeom>
                <a:solidFill>
                  <a:srgbClr val="4F81BD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2000" kern="0" dirty="0">
                      <a:ln w="18415" cmpd="sng">
                        <a:solidFill>
                          <a:srgbClr val="FFFFFF"/>
                        </a:solidFill>
                        <a:prstDash val="solid"/>
                      </a:ln>
                      <a:solidFill>
                        <a:srgbClr val="FFFFFF"/>
                      </a:solidFill>
                      <a:cs typeface="Arial" pitchFamily="34" charset="0"/>
                    </a:rPr>
                    <a:t>CMSE</a:t>
                  </a:r>
                </a:p>
              </p:txBody>
            </p:sp>
            <p:grpSp>
              <p:nvGrpSpPr>
                <p:cNvPr id="29" name="Grupo 37"/>
                <p:cNvGrpSpPr>
                  <a:grpSpLocks/>
                </p:cNvGrpSpPr>
                <p:nvPr/>
              </p:nvGrpSpPr>
              <p:grpSpPr bwMode="auto">
                <a:xfrm>
                  <a:off x="3370150" y="2548590"/>
                  <a:ext cx="1687045" cy="972002"/>
                  <a:chOff x="2860272" y="2691466"/>
                  <a:chExt cx="1687045" cy="972002"/>
                </a:xfrm>
              </p:grpSpPr>
              <p:pic>
                <p:nvPicPr>
                  <p:cNvPr id="33" name="Imagem 40" descr="MME.emf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860272" y="2691466"/>
                    <a:ext cx="1629160" cy="40886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34" name="CaixaDeTexto 33"/>
                  <p:cNvSpPr txBox="1"/>
                  <p:nvPr/>
                </p:nvSpPr>
                <p:spPr>
                  <a:xfrm>
                    <a:off x="2868693" y="3104416"/>
                    <a:ext cx="1678624" cy="559052"/>
                  </a:xfrm>
                  <a:prstGeom prst="rect">
                    <a:avLst/>
                  </a:prstGeom>
                  <a:solidFill>
                    <a:srgbClr val="FFCA21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200" b="1" kern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Ministério de Minas e Energia</a:t>
                    </a:r>
                  </a:p>
                </p:txBody>
              </p:sp>
            </p:grpSp>
            <p:cxnSp>
              <p:nvCxnSpPr>
                <p:cNvPr id="30" name="Conector reto 37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2689589" y="2909734"/>
                  <a:ext cx="627943" cy="4568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" name="Conector reto 38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5088531" y="2914302"/>
                  <a:ext cx="714380" cy="1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" name="Conector reto 39"/>
                <p:cNvCxnSpPr>
                  <a:cxnSpLocks noChangeShapeType="1"/>
                </p:cNvCxnSpPr>
                <p:nvPr/>
              </p:nvCxnSpPr>
              <p:spPr bwMode="auto">
                <a:xfrm>
                  <a:off x="4223517" y="2180485"/>
                  <a:ext cx="0" cy="289261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3" name="Grupo 45"/>
              <p:cNvGrpSpPr>
                <a:grpSpLocks/>
              </p:cNvGrpSpPr>
              <p:nvPr/>
            </p:nvGrpSpPr>
            <p:grpSpPr bwMode="auto">
              <a:xfrm>
                <a:off x="64033" y="3523255"/>
                <a:ext cx="9305708" cy="1640532"/>
                <a:chOff x="80544" y="4191397"/>
                <a:chExt cx="9305708" cy="1640532"/>
              </a:xfrm>
            </p:grpSpPr>
            <p:pic>
              <p:nvPicPr>
                <p:cNvPr id="14" name="Picture 77" descr="Logomarca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153482" y="4294174"/>
                  <a:ext cx="1578180" cy="5885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5" name="Picture 78" descr="logo_ccee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80567" y="4347023"/>
                  <a:ext cx="1110470" cy="3670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80" descr="ons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0518" y="4191397"/>
                  <a:ext cx="1378031" cy="813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8" name="CaixaDeTexto 17"/>
                <p:cNvSpPr txBox="1"/>
                <p:nvPr/>
              </p:nvSpPr>
              <p:spPr>
                <a:xfrm>
                  <a:off x="4118744" y="5014136"/>
                  <a:ext cx="1612917" cy="559052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Agência Nacional de Energia Elétrica</a:t>
                  </a:r>
                </a:p>
              </p:txBody>
            </p:sp>
            <p:sp>
              <p:nvSpPr>
                <p:cNvPr id="20" name="CaixaDeTexto 19"/>
                <p:cNvSpPr txBox="1"/>
                <p:nvPr/>
              </p:nvSpPr>
              <p:spPr>
                <a:xfrm>
                  <a:off x="7810686" y="5021283"/>
                  <a:ext cx="1575566" cy="726767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1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Câmara de Comercialização de Energia Elétrica</a:t>
                  </a:r>
                </a:p>
              </p:txBody>
            </p:sp>
            <p:sp>
              <p:nvSpPr>
                <p:cNvPr id="21" name="CaixaDeTexto 20"/>
                <p:cNvSpPr txBox="1"/>
                <p:nvPr/>
              </p:nvSpPr>
              <p:spPr>
                <a:xfrm>
                  <a:off x="80544" y="5049256"/>
                  <a:ext cx="1692360" cy="78267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Operador Nacional do 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Sistema</a:t>
                  </a:r>
                </a:p>
                <a:p>
                  <a:pPr algn="ctr">
                    <a:defRPr/>
                  </a:pPr>
                  <a:endParaRPr lang="pt-BR" sz="1200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</a:endParaRPr>
                </a:p>
              </p:txBody>
            </p:sp>
            <p:sp>
              <p:nvSpPr>
                <p:cNvPr id="22" name="CaixaDeTexto 21"/>
                <p:cNvSpPr txBox="1"/>
                <p:nvPr/>
              </p:nvSpPr>
              <p:spPr>
                <a:xfrm>
                  <a:off x="1909404" y="5047472"/>
                  <a:ext cx="1904494" cy="782673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Agência Nacional de Petróleo, Gás Natural e Biocombustíveis</a:t>
                  </a:r>
                </a:p>
              </p:txBody>
            </p:sp>
            <p:pic>
              <p:nvPicPr>
                <p:cNvPr id="23" name="Imagem 52" descr="ANP.png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1625" y="4274640"/>
                  <a:ext cx="592218" cy="7621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284720" y="4496847"/>
              <a:ext cx="1181922" cy="363668"/>
            </a:xfrm>
            <a:prstGeom prst="rect">
              <a:avLst/>
            </a:prstGeom>
          </p:spPr>
        </p:pic>
        <p:sp>
          <p:nvSpPr>
            <p:cNvPr id="37" name="CaixaDeTexto 36"/>
            <p:cNvSpPr txBox="1"/>
            <p:nvPr/>
          </p:nvSpPr>
          <p:spPr bwMode="auto">
            <a:xfrm>
              <a:off x="7082897" y="5170138"/>
              <a:ext cx="1511010" cy="575016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pt-BR" sz="1200" kern="0" dirty="0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Agência Nacional de </a:t>
              </a:r>
              <a:r>
                <a:rPr lang="pt-BR" sz="1200" kern="0" dirty="0" smtClean="0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Mineração</a:t>
              </a:r>
              <a:endParaRPr lang="pt-BR" sz="12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endParaRPr>
            </a:p>
          </p:txBody>
        </p:sp>
      </p:grpSp>
      <p:grpSp>
        <p:nvGrpSpPr>
          <p:cNvPr id="38" name="Agrupar 37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39" name="Imagem 3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40" name="Imagem 39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  <p:sp>
        <p:nvSpPr>
          <p:cNvPr id="66" name="Título 1"/>
          <p:cNvSpPr txBox="1">
            <a:spLocks/>
          </p:cNvSpPr>
          <p:nvPr/>
        </p:nvSpPr>
        <p:spPr>
          <a:xfrm>
            <a:off x="655997" y="1186538"/>
            <a:ext cx="10839450" cy="595326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3200" b="1" spc="3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Overal</a:t>
            </a:r>
            <a:r>
              <a:rPr lang="pt-BR" sz="3200" b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Framework </a:t>
            </a:r>
            <a:r>
              <a:rPr lang="pt-BR" sz="3200" b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– Energy in </a:t>
            </a:r>
            <a:r>
              <a:rPr lang="pt-BR" sz="3200" b="1" spc="3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Brazil</a:t>
            </a:r>
            <a:endParaRPr lang="pt-BR" sz="3200" b="1" spc="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6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Agrupar 1"/>
          <p:cNvGrpSpPr/>
          <p:nvPr/>
        </p:nvGrpSpPr>
        <p:grpSpPr>
          <a:xfrm>
            <a:off x="1626398" y="1986454"/>
            <a:ext cx="8337410" cy="4056769"/>
            <a:chOff x="1626397" y="1234440"/>
            <a:chExt cx="8774903" cy="4808784"/>
          </a:xfrm>
        </p:grpSpPr>
        <p:grpSp>
          <p:nvGrpSpPr>
            <p:cNvPr id="8" name="Grupo 2"/>
            <p:cNvGrpSpPr>
              <a:grpSpLocks/>
            </p:cNvGrpSpPr>
            <p:nvPr/>
          </p:nvGrpSpPr>
          <p:grpSpPr bwMode="auto">
            <a:xfrm>
              <a:off x="1626397" y="1234440"/>
              <a:ext cx="8774903" cy="4808784"/>
              <a:chOff x="64033" y="565107"/>
              <a:chExt cx="9195900" cy="4532380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55908" y="750029"/>
                <a:ext cx="1428760" cy="9644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" name="Picture 3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08304" y="930237"/>
                <a:ext cx="2439402" cy="7229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2" name="Grupo 46"/>
              <p:cNvGrpSpPr>
                <a:grpSpLocks/>
              </p:cNvGrpSpPr>
              <p:nvPr/>
            </p:nvGrpSpPr>
            <p:grpSpPr bwMode="auto">
              <a:xfrm>
                <a:off x="1172537" y="565107"/>
                <a:ext cx="6977120" cy="2620695"/>
                <a:chOff x="753721" y="1113503"/>
                <a:chExt cx="6977120" cy="2620695"/>
              </a:xfrm>
            </p:grpSpPr>
            <p:sp>
              <p:nvSpPr>
                <p:cNvPr id="24" name="CaixaDeTexto 23"/>
                <p:cNvSpPr txBox="1"/>
                <p:nvPr/>
              </p:nvSpPr>
              <p:spPr>
                <a:xfrm>
                  <a:off x="3341935" y="1629116"/>
                  <a:ext cx="1873837" cy="515790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National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Energy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Policy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Council</a:t>
                  </a:r>
                  <a:endParaRPr lang="pt-BR" sz="1200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</a:endParaRPr>
                </a:p>
              </p:txBody>
            </p:sp>
            <p:sp>
              <p:nvSpPr>
                <p:cNvPr id="25" name="CaixaDeTexto 24"/>
                <p:cNvSpPr txBox="1"/>
                <p:nvPr/>
              </p:nvSpPr>
              <p:spPr>
                <a:xfrm>
                  <a:off x="753721" y="3185882"/>
                  <a:ext cx="2033432" cy="534448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Electric Sector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Monitoring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Committee</a:t>
                  </a:r>
                  <a:endParaRPr lang="pt-BR" sz="1200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</a:endParaRPr>
                </a:p>
              </p:txBody>
            </p:sp>
            <p:grpSp>
              <p:nvGrpSpPr>
                <p:cNvPr id="26" name="Grupo 34"/>
                <p:cNvGrpSpPr>
                  <a:grpSpLocks/>
                </p:cNvGrpSpPr>
                <p:nvPr/>
              </p:nvGrpSpPr>
              <p:grpSpPr bwMode="auto">
                <a:xfrm>
                  <a:off x="6034728" y="2548800"/>
                  <a:ext cx="1696113" cy="1185398"/>
                  <a:chOff x="5071208" y="4477626"/>
                  <a:chExt cx="1696113" cy="1185398"/>
                </a:xfrm>
              </p:grpSpPr>
              <p:pic>
                <p:nvPicPr>
                  <p:cNvPr id="35" name="Picture 76" descr="ImgLogo"/>
                  <p:cNvPicPr>
                    <a:picLocks noChangeAspect="1" noChangeArrowheads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165698" y="4477626"/>
                    <a:ext cx="1242025" cy="66878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36" name="CaixaDeTexto 35"/>
                  <p:cNvSpPr txBox="1"/>
                  <p:nvPr/>
                </p:nvSpPr>
                <p:spPr>
                  <a:xfrm>
                    <a:off x="5071208" y="5147234"/>
                    <a:ext cx="1696113" cy="515790"/>
                  </a:xfrm>
                  <a:prstGeom prst="rect">
                    <a:avLst/>
                  </a:prstGeom>
                  <a:solidFill>
                    <a:srgbClr val="FFC000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200" kern="0" dirty="0" smtClean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Energy </a:t>
                    </a:r>
                    <a:r>
                      <a:rPr lang="pt-BR" sz="1200" kern="0" dirty="0" err="1" smtClean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Reasearch</a:t>
                    </a:r>
                    <a:r>
                      <a:rPr lang="pt-BR" sz="1200" kern="0" dirty="0" smtClean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 Office</a:t>
                    </a:r>
                    <a:endPara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endParaRPr>
                  </a:p>
                </p:txBody>
              </p:sp>
            </p:grpSp>
            <p:sp>
              <p:nvSpPr>
                <p:cNvPr id="27" name="CaixaDeTexto 26"/>
                <p:cNvSpPr txBox="1"/>
                <p:nvPr/>
              </p:nvSpPr>
              <p:spPr>
                <a:xfrm>
                  <a:off x="3510242" y="1113503"/>
                  <a:ext cx="1450996" cy="506394"/>
                </a:xfrm>
                <a:prstGeom prst="rect">
                  <a:avLst/>
                </a:prstGeom>
                <a:solidFill>
                  <a:srgbClr val="4F81BD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2000" kern="0" dirty="0">
                      <a:ln w="18415" cmpd="sng">
                        <a:solidFill>
                          <a:srgbClr val="FFFFFF"/>
                        </a:solidFill>
                        <a:prstDash val="solid"/>
                      </a:ln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cs typeface="Arial" pitchFamily="34" charset="0"/>
                    </a:rPr>
                    <a:t>CNPE</a:t>
                  </a:r>
                </a:p>
              </p:txBody>
            </p:sp>
            <p:sp>
              <p:nvSpPr>
                <p:cNvPr id="28" name="CaixaDeTexto 27"/>
                <p:cNvSpPr txBox="1"/>
                <p:nvPr/>
              </p:nvSpPr>
              <p:spPr>
                <a:xfrm>
                  <a:off x="968005" y="2643182"/>
                  <a:ext cx="1428760" cy="533103"/>
                </a:xfrm>
                <a:prstGeom prst="rect">
                  <a:avLst/>
                </a:prstGeom>
                <a:solidFill>
                  <a:srgbClr val="4F81BD"/>
                </a:solidFill>
              </p:spPr>
              <p:txBody>
                <a:bodyPr>
                  <a:normAutofit/>
                </a:bodyPr>
                <a:lstStyle/>
                <a:p>
                  <a:pPr algn="ctr">
                    <a:defRPr/>
                  </a:pPr>
                  <a:r>
                    <a:rPr lang="pt-BR" sz="2000" kern="0" dirty="0">
                      <a:ln w="18415" cmpd="sng">
                        <a:solidFill>
                          <a:srgbClr val="FFFFFF"/>
                        </a:solidFill>
                        <a:prstDash val="solid"/>
                      </a:ln>
                      <a:solidFill>
                        <a:srgbClr val="FFFFFF"/>
                      </a:solidFill>
                      <a:cs typeface="Arial" pitchFamily="34" charset="0"/>
                    </a:rPr>
                    <a:t>CMSE</a:t>
                  </a:r>
                </a:p>
              </p:txBody>
            </p:sp>
            <p:grpSp>
              <p:nvGrpSpPr>
                <p:cNvPr id="29" name="Grupo 37"/>
                <p:cNvGrpSpPr>
                  <a:grpSpLocks/>
                </p:cNvGrpSpPr>
                <p:nvPr/>
              </p:nvGrpSpPr>
              <p:grpSpPr bwMode="auto">
                <a:xfrm>
                  <a:off x="3211536" y="2532071"/>
                  <a:ext cx="2037924" cy="945259"/>
                  <a:chOff x="2701658" y="2674947"/>
                  <a:chExt cx="2037924" cy="945259"/>
                </a:xfrm>
              </p:grpSpPr>
              <p:pic>
                <p:nvPicPr>
                  <p:cNvPr id="33" name="Imagem 40" descr="MME.emf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701658" y="2674947"/>
                    <a:ext cx="2037924" cy="51144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34" name="CaixaDeTexto 33"/>
                  <p:cNvSpPr txBox="1"/>
                  <p:nvPr/>
                </p:nvSpPr>
                <p:spPr>
                  <a:xfrm>
                    <a:off x="2710080" y="3104416"/>
                    <a:ext cx="2029502" cy="515790"/>
                  </a:xfrm>
                  <a:prstGeom prst="rect">
                    <a:avLst/>
                  </a:prstGeom>
                  <a:solidFill>
                    <a:srgbClr val="FFCA21"/>
                  </a:solidFill>
                </p:spPr>
                <p:txBody>
                  <a:bodyPr wrap="square">
                    <a:spAutoFit/>
                  </a:bodyPr>
                  <a:lstStyle/>
                  <a:p>
                    <a:pPr algn="ctr">
                      <a:defRPr/>
                    </a:pPr>
                    <a:r>
                      <a:rPr lang="pt-BR" sz="1200" b="1" kern="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rPr>
                      <a:t>Ministério de Minas e Energia</a:t>
                    </a:r>
                  </a:p>
                </p:txBody>
              </p:sp>
            </p:grpSp>
            <p:cxnSp>
              <p:nvCxnSpPr>
                <p:cNvPr id="30" name="Conector reto 37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2518777" y="2909734"/>
                  <a:ext cx="627943" cy="4568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" name="Conector reto 38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5271545" y="2914302"/>
                  <a:ext cx="714380" cy="1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" name="Conector reto 39"/>
                <p:cNvCxnSpPr>
                  <a:cxnSpLocks noChangeShapeType="1"/>
                </p:cNvCxnSpPr>
                <p:nvPr/>
              </p:nvCxnSpPr>
              <p:spPr bwMode="auto">
                <a:xfrm>
                  <a:off x="4223517" y="2180485"/>
                  <a:ext cx="0" cy="289261"/>
                </a:xfrm>
                <a:prstGeom prst="line">
                  <a:avLst/>
                </a:prstGeom>
                <a:noFill/>
                <a:ln w="28575" algn="ctr">
                  <a:solidFill>
                    <a:srgbClr val="595959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13" name="Grupo 45"/>
              <p:cNvGrpSpPr>
                <a:grpSpLocks/>
              </p:cNvGrpSpPr>
              <p:nvPr/>
            </p:nvGrpSpPr>
            <p:grpSpPr bwMode="auto">
              <a:xfrm>
                <a:off x="64033" y="3634385"/>
                <a:ext cx="9195900" cy="1463102"/>
                <a:chOff x="80544" y="4302527"/>
                <a:chExt cx="9195900" cy="1463102"/>
              </a:xfrm>
            </p:grpSpPr>
            <p:pic>
              <p:nvPicPr>
                <p:cNvPr id="14" name="Picture 77" descr="Logomarca"/>
                <p:cNvPicPr>
                  <a:picLocks noChangeAspect="1" noChangeArrowheads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214487" y="4418138"/>
                  <a:ext cx="1305350" cy="48676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5" name="Picture 78" descr="logo_ccee"/>
                <p:cNvPicPr>
                  <a:picLocks noChangeAspect="1" noChangeArrowheads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080567" y="4469263"/>
                  <a:ext cx="1110470" cy="3670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7" name="Picture 80" descr="ons"/>
                <p:cNvPicPr>
                  <a:picLocks noChangeAspect="1" noChangeArrowheads="1"/>
                </p:cNvPicPr>
                <p:nvPr/>
              </p:nvPicPr>
              <p:blipFill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0518" y="4302527"/>
                  <a:ext cx="1378031" cy="81328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8" name="CaixaDeTexto 17"/>
                <p:cNvSpPr txBox="1"/>
                <p:nvPr/>
              </p:nvSpPr>
              <p:spPr>
                <a:xfrm>
                  <a:off x="4118744" y="5014136"/>
                  <a:ext cx="1612918" cy="515790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Electric Energy </a:t>
                  </a:r>
                  <a:r>
                    <a:rPr lang="pt-BR" sz="1200" kern="0" dirty="0" err="1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National</a:t>
                  </a:r>
                  <a:r>
                    <a:rPr lang="pt-BR" sz="1200" kern="0" dirty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Agency</a:t>
                  </a:r>
                  <a:endParaRPr lang="pt-BR" sz="1200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0" name="CaixaDeTexto 19"/>
                <p:cNvSpPr txBox="1"/>
                <p:nvPr/>
              </p:nvSpPr>
              <p:spPr>
                <a:xfrm>
                  <a:off x="7806570" y="5032397"/>
                  <a:ext cx="1469874" cy="670526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1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Chamber</a:t>
                  </a:r>
                  <a:r>
                    <a:rPr lang="pt-BR" sz="11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</a:t>
                  </a:r>
                  <a:r>
                    <a:rPr lang="pt-BR" sz="11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of</a:t>
                  </a:r>
                  <a:r>
                    <a:rPr lang="pt-BR" sz="11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 Electric Energy </a:t>
                  </a:r>
                  <a:r>
                    <a:rPr lang="pt-BR" sz="11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Comercialization</a:t>
                  </a:r>
                  <a:endParaRPr lang="pt-BR" sz="1100" kern="0" dirty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21" name="CaixaDeTexto 20"/>
                <p:cNvSpPr txBox="1"/>
                <p:nvPr/>
              </p:nvSpPr>
              <p:spPr>
                <a:xfrm>
                  <a:off x="80544" y="5049256"/>
                  <a:ext cx="1546703" cy="515790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National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Grid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Operator</a:t>
                  </a:r>
                  <a:endParaRPr lang="pt-BR" sz="1200" kern="0" dirty="0" smtClean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</a:endParaRPr>
                </a:p>
              </p:txBody>
            </p:sp>
            <p:sp>
              <p:nvSpPr>
                <p:cNvPr id="22" name="CaixaDeTexto 21"/>
                <p:cNvSpPr txBox="1"/>
                <p:nvPr/>
              </p:nvSpPr>
              <p:spPr>
                <a:xfrm>
                  <a:off x="1909404" y="5047472"/>
                  <a:ext cx="1904494" cy="718157"/>
                </a:xfrm>
                <a:prstGeom prst="rect">
                  <a:avLst/>
                </a:prstGeom>
                <a:solidFill>
                  <a:srgbClr val="FFC000"/>
                </a:solidFill>
              </p:spPr>
              <p:txBody>
                <a:bodyPr wrap="square">
                  <a:spAutoFit/>
                </a:bodyPr>
                <a:lstStyle/>
                <a:p>
                  <a:pPr algn="ctr">
                    <a:defRPr/>
                  </a:pP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O &amp; G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and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Biocombustible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National</a:t>
                  </a:r>
                  <a:r>
                    <a:rPr lang="pt-BR" sz="1200" kern="0" dirty="0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 </a:t>
                  </a:r>
                  <a:r>
                    <a:rPr lang="pt-BR" sz="1200" kern="0" dirty="0" err="1" smtClean="0">
                      <a:solidFill>
                        <a:sysClr val="windowText" lastClr="00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libri"/>
                    </a:rPr>
                    <a:t>Agency</a:t>
                  </a:r>
                  <a:endParaRPr lang="pt-BR" sz="1200" kern="0" dirty="0" smtClean="0"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/>
                  </a:endParaRPr>
                </a:p>
              </p:txBody>
            </p:sp>
            <p:pic>
              <p:nvPicPr>
                <p:cNvPr id="23" name="Imagem 52" descr="ANP.png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51625" y="4374390"/>
                  <a:ext cx="506071" cy="65126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3" name="Imagem 2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7387590" y="4679727"/>
              <a:ext cx="1181922" cy="363668"/>
            </a:xfrm>
            <a:prstGeom prst="rect">
              <a:avLst/>
            </a:prstGeom>
          </p:spPr>
        </p:pic>
        <p:sp>
          <p:nvSpPr>
            <p:cNvPr id="37" name="CaixaDeTexto 36"/>
            <p:cNvSpPr txBox="1"/>
            <p:nvPr/>
          </p:nvSpPr>
          <p:spPr bwMode="auto">
            <a:xfrm>
              <a:off x="7334358" y="5273008"/>
              <a:ext cx="1372315" cy="547245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pt-BR" sz="1200" kern="0" dirty="0" smtClean="0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/>
                </a:rPr>
                <a:t>Mining </a:t>
              </a:r>
              <a:r>
                <a:rPr lang="pt-BR" sz="1200" kern="0" dirty="0" err="1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National</a:t>
              </a:r>
              <a:r>
                <a:rPr lang="pt-BR" sz="1200" kern="0" dirty="0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1200" kern="0" dirty="0" err="1" smtClean="0"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Agency</a:t>
              </a:r>
              <a:endParaRPr lang="pt-BR" sz="12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8" name="Agrupar 37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39" name="Imagem 3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40" name="Imagem 39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  <p:sp>
        <p:nvSpPr>
          <p:cNvPr id="41" name="Título 1"/>
          <p:cNvSpPr txBox="1">
            <a:spLocks/>
          </p:cNvSpPr>
          <p:nvPr/>
        </p:nvSpPr>
        <p:spPr>
          <a:xfrm>
            <a:off x="655997" y="1186538"/>
            <a:ext cx="10839450" cy="595326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t-BR" sz="3200" b="1" spc="3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Overal</a:t>
            </a:r>
            <a:r>
              <a:rPr lang="pt-BR" sz="3200" b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Framework </a:t>
            </a:r>
            <a:r>
              <a:rPr lang="pt-BR" sz="3200" b="1" spc="3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– Energy in </a:t>
            </a:r>
            <a:r>
              <a:rPr lang="pt-BR" sz="3200" b="1" spc="3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Brazil</a:t>
            </a:r>
            <a:endParaRPr lang="pt-BR" sz="3200" b="1" spc="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71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Conector de Seta Reta 32"/>
          <p:cNvCxnSpPr/>
          <p:nvPr/>
        </p:nvCxnSpPr>
        <p:spPr>
          <a:xfrm flipV="1">
            <a:off x="1017270" y="2903220"/>
            <a:ext cx="0" cy="15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Agrupar 67"/>
          <p:cNvGrpSpPr/>
          <p:nvPr/>
        </p:nvGrpSpPr>
        <p:grpSpPr>
          <a:xfrm>
            <a:off x="655997" y="1062386"/>
            <a:ext cx="10839450" cy="5141960"/>
            <a:chOff x="590455" y="1170019"/>
            <a:chExt cx="11298291" cy="5333163"/>
          </a:xfrm>
        </p:grpSpPr>
        <p:grpSp>
          <p:nvGrpSpPr>
            <p:cNvPr id="6" name="Agrupar 5"/>
            <p:cNvGrpSpPr/>
            <p:nvPr/>
          </p:nvGrpSpPr>
          <p:grpSpPr>
            <a:xfrm>
              <a:off x="590455" y="1170019"/>
              <a:ext cx="11298291" cy="5333163"/>
              <a:chOff x="440378" y="955237"/>
              <a:chExt cx="11649182" cy="5640606"/>
            </a:xfrm>
          </p:grpSpPr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6235699" y="2046644"/>
                <a:ext cx="3560148" cy="86094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 anchor="ctr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800" b="1" dirty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Plano Nacional de </a:t>
                </a:r>
                <a:r>
                  <a:rPr lang="pt-BR" sz="18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Energia  -  PNE</a:t>
                </a:r>
              </a:p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8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National</a:t>
                </a:r>
                <a:r>
                  <a:rPr lang="pt-BR" sz="18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8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Long</a:t>
                </a:r>
                <a:r>
                  <a:rPr lang="pt-BR" sz="18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8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Term</a:t>
                </a:r>
                <a:r>
                  <a:rPr lang="pt-BR" sz="18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Energy </a:t>
                </a:r>
                <a:r>
                  <a:rPr lang="pt-BR" sz="18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Plan</a:t>
                </a:r>
                <a:endParaRPr lang="pt-BR" sz="1800" b="1" dirty="0" smtClean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</p:txBody>
          </p:sp>
          <p:sp>
            <p:nvSpPr>
              <p:cNvPr id="8" name="Text Box 3"/>
              <p:cNvSpPr txBox="1">
                <a:spLocks noChangeArrowheads="1"/>
              </p:cNvSpPr>
              <p:nvPr/>
            </p:nvSpPr>
            <p:spPr bwMode="auto">
              <a:xfrm>
                <a:off x="6405564" y="3560404"/>
                <a:ext cx="3608711" cy="1046634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pt-BR" sz="1600" b="1" dirty="0">
                    <a:solidFill>
                      <a:schemeClr val="lt1"/>
                    </a:solidFill>
                  </a:rPr>
                  <a:t>Plano Decenal de Expansão </a:t>
                </a:r>
                <a:br>
                  <a:rPr lang="pt-BR" sz="1600" b="1" dirty="0">
                    <a:solidFill>
                      <a:schemeClr val="lt1"/>
                    </a:solidFill>
                  </a:rPr>
                </a:br>
                <a:r>
                  <a:rPr lang="pt-BR" sz="1600" b="1" dirty="0">
                    <a:solidFill>
                      <a:schemeClr val="lt1"/>
                    </a:solidFill>
                  </a:rPr>
                  <a:t>de </a:t>
                </a:r>
                <a:r>
                  <a:rPr lang="pt-BR" sz="1600" b="1" dirty="0" smtClean="0">
                    <a:solidFill>
                      <a:schemeClr val="lt1"/>
                    </a:solidFill>
                  </a:rPr>
                  <a:t>Energia  -  PDE</a:t>
                </a:r>
              </a:p>
              <a:p>
                <a:pPr algn="ctr">
                  <a:spcBef>
                    <a:spcPct val="50000"/>
                  </a:spcBef>
                  <a:defRPr/>
                </a:pPr>
                <a:r>
                  <a:rPr lang="pt-BR" sz="1600" b="1" dirty="0" smtClean="0">
                    <a:solidFill>
                      <a:schemeClr val="lt1"/>
                    </a:solidFill>
                  </a:rPr>
                  <a:t>10y </a:t>
                </a:r>
                <a:r>
                  <a:rPr lang="pt-BR" sz="1600" b="1" dirty="0" err="1" smtClean="0">
                    <a:solidFill>
                      <a:schemeClr val="lt1"/>
                    </a:solidFill>
                  </a:rPr>
                  <a:t>NationalEnergy</a:t>
                </a:r>
                <a:r>
                  <a:rPr lang="pt-BR" sz="1600" b="1" dirty="0" smtClean="0">
                    <a:solidFill>
                      <a:schemeClr val="lt1"/>
                    </a:solidFill>
                  </a:rPr>
                  <a:t> </a:t>
                </a:r>
                <a:r>
                  <a:rPr lang="pt-BR" sz="1600" b="1" dirty="0" err="1" smtClean="0">
                    <a:solidFill>
                      <a:schemeClr val="lt1"/>
                    </a:solidFill>
                  </a:rPr>
                  <a:t>Expansion</a:t>
                </a:r>
                <a:r>
                  <a:rPr lang="pt-BR" sz="1600" b="1" dirty="0" smtClean="0">
                    <a:solidFill>
                      <a:schemeClr val="lt1"/>
                    </a:solidFill>
                  </a:rPr>
                  <a:t> </a:t>
                </a:r>
                <a:r>
                  <a:rPr lang="pt-BR" sz="1600" b="1" dirty="0" err="1" smtClean="0">
                    <a:solidFill>
                      <a:schemeClr val="lt1"/>
                    </a:solidFill>
                  </a:rPr>
                  <a:t>Plan</a:t>
                </a:r>
                <a:endParaRPr lang="pt-BR" sz="1600" b="1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9" name="Text Box 5"/>
              <p:cNvSpPr txBox="1">
                <a:spLocks noChangeArrowheads="1"/>
              </p:cNvSpPr>
              <p:nvPr/>
            </p:nvSpPr>
            <p:spPr bwMode="auto">
              <a:xfrm>
                <a:off x="6975476" y="4962740"/>
                <a:ext cx="2037932" cy="358070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Auctions</a:t>
                </a:r>
                <a:endParaRPr lang="pt-BR" sz="1600" b="1" dirty="0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2368551" y="5241248"/>
                <a:ext cx="3153794" cy="748695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Monitoring</a:t>
                </a:r>
                <a:r>
                  <a:rPr lang="pt-BR" sz="1600" b="1" dirty="0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 </a:t>
                </a:r>
                <a:endParaRPr lang="pt-BR" sz="1600" b="1" dirty="0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>
                  <a:spcBef>
                    <a:spcPct val="50000"/>
                  </a:spcBef>
                  <a:defRPr/>
                </a:pPr>
                <a:r>
                  <a:rPr lang="pt-BR" sz="1600" b="1" dirty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pt-BR" sz="1600" b="1" dirty="0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Short-</a:t>
                </a:r>
                <a:r>
                  <a:rPr lang="pt-BR" sz="1600" b="1" dirty="0" err="1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term</a:t>
                </a:r>
                <a:r>
                  <a:rPr lang="pt-BR" sz="1600" b="1" dirty="0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Vision – 1 </a:t>
                </a:r>
                <a:r>
                  <a:rPr lang="pt-BR" sz="1600" b="1" dirty="0" err="1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to</a:t>
                </a:r>
                <a:r>
                  <a:rPr lang="pt-BR" sz="1600" b="1" dirty="0" smtClean="0">
                    <a:solidFill>
                      <a:schemeClr val="lt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3years</a:t>
                </a:r>
                <a:endParaRPr lang="pt-BR" sz="1600" b="1" dirty="0">
                  <a:solidFill>
                    <a:schemeClr val="l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12" name="AutoShape 7"/>
              <p:cNvCxnSpPr>
                <a:cxnSpLocks noChangeShapeType="1"/>
                <a:stCxn id="9" idx="2"/>
                <a:endCxn id="11" idx="3"/>
              </p:cNvCxnSpPr>
              <p:nvPr/>
            </p:nvCxnSpPr>
            <p:spPr bwMode="auto">
              <a:xfrm rot="5400000">
                <a:off x="6611001" y="4232154"/>
                <a:ext cx="294785" cy="2472097"/>
              </a:xfrm>
              <a:prstGeom prst="bentConnector2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AutoShape 10"/>
              <p:cNvCxnSpPr>
                <a:cxnSpLocks noChangeShapeType="1"/>
              </p:cNvCxnSpPr>
              <p:nvPr/>
            </p:nvCxnSpPr>
            <p:spPr bwMode="auto">
              <a:xfrm>
                <a:off x="7981678" y="4595262"/>
                <a:ext cx="0" cy="355421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AutoShape 11"/>
              <p:cNvCxnSpPr>
                <a:cxnSpLocks noChangeShapeType="1"/>
              </p:cNvCxnSpPr>
              <p:nvPr/>
            </p:nvCxnSpPr>
            <p:spPr bwMode="auto">
              <a:xfrm>
                <a:off x="7994443" y="2985321"/>
                <a:ext cx="20440" cy="61947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AutoShape 12"/>
              <p:cNvCxnSpPr>
                <a:cxnSpLocks noChangeShapeType="1"/>
                <a:stCxn id="23" idx="2"/>
                <a:endCxn id="22" idx="0"/>
              </p:cNvCxnSpPr>
              <p:nvPr/>
            </p:nvCxnSpPr>
            <p:spPr bwMode="auto">
              <a:xfrm flipH="1">
                <a:off x="3908385" y="3027116"/>
                <a:ext cx="0" cy="500797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AutoShape 14"/>
              <p:cNvCxnSpPr>
                <a:cxnSpLocks noChangeShapeType="1"/>
                <a:stCxn id="9" idx="3"/>
                <a:endCxn id="24" idx="0"/>
              </p:cNvCxnSpPr>
              <p:nvPr/>
            </p:nvCxnSpPr>
            <p:spPr bwMode="auto">
              <a:xfrm>
                <a:off x="9013408" y="5141775"/>
                <a:ext cx="303923" cy="381745"/>
              </a:xfrm>
              <a:prstGeom prst="bentConnector2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422525" y="3897313"/>
                <a:ext cx="3068638" cy="0"/>
              </a:xfrm>
              <a:prstGeom prst="line">
                <a:avLst/>
              </a:prstGeom>
              <a:noFill/>
              <a:ln w="254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BR" dirty="0"/>
              </a:p>
            </p:txBody>
          </p:sp>
          <p:cxnSp>
            <p:nvCxnSpPr>
              <p:cNvPr id="20" name="AutoShape 17"/>
              <p:cNvCxnSpPr>
                <a:cxnSpLocks noChangeShapeType="1"/>
                <a:stCxn id="22" idx="2"/>
                <a:endCxn id="11" idx="0"/>
              </p:cNvCxnSpPr>
              <p:nvPr/>
            </p:nvCxnSpPr>
            <p:spPr bwMode="auto">
              <a:xfrm>
                <a:off x="3908385" y="4574546"/>
                <a:ext cx="0" cy="631859"/>
              </a:xfrm>
              <a:prstGeom prst="straightConnector1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>
                <a:outerShdw blurRad="40000" dist="23000" dir="5400000" rotWithShape="0">
                  <a:srgbClr val="808080">
                    <a:alpha val="34999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2" name="Text Box 20"/>
              <p:cNvSpPr txBox="1">
                <a:spLocks noChangeArrowheads="1"/>
              </p:cNvSpPr>
              <p:nvPr/>
            </p:nvSpPr>
            <p:spPr bwMode="auto">
              <a:xfrm>
                <a:off x="2362201" y="3527913"/>
                <a:ext cx="3092367" cy="104663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Program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Vision</a:t>
                </a:r>
                <a:endParaRPr lang="pt-BR" sz="1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Mid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and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Short-</a:t>
                </a: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term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Studies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– 10 </a:t>
                </a: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year</a:t>
                </a:r>
                <a:r>
                  <a:rPr lang="pt-BR" sz="16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6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horizont</a:t>
                </a:r>
                <a:endParaRPr lang="pt-BR" sz="16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</p:txBody>
          </p:sp>
          <p:sp>
            <p:nvSpPr>
              <p:cNvPr id="23" name="Text Box 21"/>
              <p:cNvSpPr txBox="1">
                <a:spLocks noChangeArrowheads="1"/>
              </p:cNvSpPr>
              <p:nvPr/>
            </p:nvSpPr>
            <p:spPr bwMode="auto">
              <a:xfrm>
                <a:off x="2362201" y="1887798"/>
                <a:ext cx="3152230" cy="1139318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Strategic</a:t>
                </a:r>
                <a:r>
                  <a:rPr lang="pt-BR" sz="16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Vision</a:t>
                </a:r>
                <a:endParaRPr lang="pt-BR" sz="16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6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Long-term</a:t>
                </a:r>
                <a:r>
                  <a:rPr lang="pt-BR" sz="16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6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Studies</a:t>
                </a:r>
                <a:r>
                  <a:rPr lang="pt-BR" sz="16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</a:p>
              <a:p>
                <a:pPr algn="ctr" eaLnBrk="1" hangingPunct="1">
                  <a:spcBef>
                    <a:spcPct val="50000"/>
                  </a:spcBef>
                  <a:defRPr/>
                </a:pPr>
                <a:r>
                  <a:rPr lang="pt-BR" sz="16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– 30 </a:t>
                </a:r>
                <a:r>
                  <a:rPr lang="pt-BR" sz="16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year</a:t>
                </a:r>
                <a:r>
                  <a:rPr lang="pt-BR" sz="1600" b="1" dirty="0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</a:t>
                </a:r>
                <a:r>
                  <a:rPr lang="pt-BR" sz="1600" b="1" dirty="0" err="1" smtClean="0">
                    <a:solidFill>
                      <a:schemeClr val="accent4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horizont</a:t>
                </a:r>
                <a:endParaRPr lang="pt-BR" sz="1600" b="1" dirty="0">
                  <a:solidFill>
                    <a:schemeClr val="accent4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</p:txBody>
          </p:sp>
          <p:sp>
            <p:nvSpPr>
              <p:cNvPr id="24" name="Elipse 23"/>
              <p:cNvSpPr>
                <a:spLocks noChangeArrowheads="1"/>
              </p:cNvSpPr>
              <p:nvPr/>
            </p:nvSpPr>
            <p:spPr bwMode="auto">
              <a:xfrm>
                <a:off x="8229600" y="5523521"/>
                <a:ext cx="2175461" cy="1072322"/>
              </a:xfrm>
              <a:prstGeom prst="ellipse">
                <a:avLst/>
              </a:prstGeom>
              <a:solidFill>
                <a:schemeClr val="accent1">
                  <a:lumMod val="75000"/>
                </a:schemeClr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>
                <a:outerShdw blurRad="40000" dist="20000" dir="5400000" rotWithShape="0">
                  <a:srgbClr val="80808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r>
                  <a:rPr lang="pt-BR" sz="14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O &amp; G</a:t>
                </a:r>
                <a:endParaRPr lang="pt-BR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  <a:p>
                <a:pPr algn="ctr">
                  <a:defRPr/>
                </a:pPr>
                <a:r>
                  <a:rPr lang="pt-BR" sz="14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Electrical</a:t>
                </a:r>
                <a:r>
                  <a:rPr lang="pt-BR" sz="1400" b="1" dirty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 Energy</a:t>
                </a:r>
                <a:endParaRPr lang="pt-BR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  <a:p>
                <a:pPr algn="ctr">
                  <a:defRPr/>
                </a:pPr>
                <a:r>
                  <a:rPr lang="pt-BR" sz="1400" b="1" dirty="0" err="1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Transmission</a:t>
                </a:r>
                <a:endParaRPr lang="pt-BR" sz="1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  <a:p>
                <a:pPr algn="ctr">
                  <a:defRPr/>
                </a:pPr>
                <a:r>
                  <a:rPr lang="pt-BR" sz="1400" b="1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Calibri" charset="0"/>
                  </a:rPr>
                  <a:t>Biodiesel</a:t>
                </a:r>
                <a:endParaRPr lang="pt-BR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bri" charset="0"/>
                </a:endParaRPr>
              </a:p>
            </p:txBody>
          </p:sp>
          <p:cxnSp>
            <p:nvCxnSpPr>
              <p:cNvPr id="25" name="Conector reto 24"/>
              <p:cNvCxnSpPr/>
              <p:nvPr/>
            </p:nvCxnSpPr>
            <p:spPr>
              <a:xfrm>
                <a:off x="2514600" y="2209800"/>
                <a:ext cx="2971800" cy="1588"/>
              </a:xfrm>
              <a:prstGeom prst="line">
                <a:avLst/>
              </a:prstGeom>
              <a:ln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ector reto 25"/>
              <p:cNvCxnSpPr/>
              <p:nvPr/>
            </p:nvCxnSpPr>
            <p:spPr>
              <a:xfrm>
                <a:off x="2514600" y="5562600"/>
                <a:ext cx="2971800" cy="1588"/>
              </a:xfrm>
              <a:prstGeom prst="line">
                <a:avLst/>
              </a:prstGeom>
              <a:ln>
                <a:solidFill>
                  <a:srgbClr val="FFFFFF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Título 1"/>
              <p:cNvSpPr txBox="1">
                <a:spLocks/>
              </p:cNvSpPr>
              <p:nvPr/>
            </p:nvSpPr>
            <p:spPr>
              <a:xfrm>
                <a:off x="440378" y="955237"/>
                <a:ext cx="11649182" cy="653058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  <a:lvl2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44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>
                  <a:defRPr/>
                </a:pPr>
                <a:r>
                  <a:rPr lang="pt-BR" sz="3200" b="1" spc="300" dirty="0" err="1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Overal</a:t>
                </a:r>
                <a:r>
                  <a:rPr lang="pt-BR" sz="3200" b="1" spc="300" dirty="0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 Framework – Energy Planning in </a:t>
                </a:r>
                <a:r>
                  <a:rPr lang="pt-BR" sz="3200" b="1" spc="300" dirty="0" err="1" smtClean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charset="0"/>
                    <a:cs typeface="Arial" charset="0"/>
                  </a:rPr>
                  <a:t>Brazil</a:t>
                </a:r>
                <a:endParaRPr lang="pt-BR" sz="3200" b="1" spc="3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charset="0"/>
                  <a:cs typeface="Arial" charset="0"/>
                </a:endParaRPr>
              </a:p>
            </p:txBody>
          </p:sp>
        </p:grpSp>
        <p:cxnSp>
          <p:nvCxnSpPr>
            <p:cNvPr id="28" name="AutoShape 9"/>
            <p:cNvCxnSpPr>
              <a:cxnSpLocks noChangeShapeType="1"/>
            </p:cNvCxnSpPr>
            <p:nvPr/>
          </p:nvCxnSpPr>
          <p:spPr bwMode="auto">
            <a:xfrm flipV="1">
              <a:off x="5593715" y="2591428"/>
              <a:ext cx="573447" cy="1135"/>
            </a:xfrm>
            <a:prstGeom prst="bentConnector3">
              <a:avLst>
                <a:gd name="adj1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Conector de Seta Reta 30"/>
            <p:cNvCxnSpPr/>
            <p:nvPr/>
          </p:nvCxnSpPr>
          <p:spPr>
            <a:xfrm>
              <a:off x="5553875" y="4023808"/>
              <a:ext cx="792000" cy="291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AutoShape 7"/>
            <p:cNvCxnSpPr>
              <a:cxnSpLocks noChangeShapeType="1"/>
              <a:stCxn id="11" idx="1"/>
              <a:endCxn id="22" idx="1"/>
            </p:cNvCxnSpPr>
            <p:nvPr/>
          </p:nvCxnSpPr>
          <p:spPr bwMode="auto">
            <a:xfrm rot="10800000">
              <a:off x="2454390" y="4097261"/>
              <a:ext cx="6158" cy="1479098"/>
            </a:xfrm>
            <a:prstGeom prst="bentConnector3">
              <a:avLst>
                <a:gd name="adj1" fmla="val 9330772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AutoShape 7"/>
            <p:cNvCxnSpPr>
              <a:cxnSpLocks noChangeShapeType="1"/>
            </p:cNvCxnSpPr>
            <p:nvPr/>
          </p:nvCxnSpPr>
          <p:spPr bwMode="auto">
            <a:xfrm rot="10800000" flipH="1">
              <a:off x="2309563" y="2607049"/>
              <a:ext cx="61588" cy="1496837"/>
            </a:xfrm>
            <a:prstGeom prst="bentConnector3">
              <a:avLst>
                <a:gd name="adj1" fmla="val -686676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med" len="med"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7" name="Text Box 2"/>
          <p:cNvSpPr txBox="1">
            <a:spLocks noChangeArrowheads="1"/>
          </p:cNvSpPr>
          <p:nvPr/>
        </p:nvSpPr>
        <p:spPr bwMode="auto">
          <a:xfrm rot="10800000" flipV="1">
            <a:off x="2448139" y="5740953"/>
            <a:ext cx="2916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pt-BR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</a:rPr>
              <a:t>Balanço </a:t>
            </a:r>
            <a:r>
              <a:rPr lang="pt-BR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charset="0"/>
              </a:rPr>
              <a:t>Energético Nacional</a:t>
            </a:r>
          </a:p>
        </p:txBody>
      </p:sp>
      <p:cxnSp>
        <p:nvCxnSpPr>
          <p:cNvPr id="71" name="AutoShape 7"/>
          <p:cNvCxnSpPr>
            <a:cxnSpLocks noChangeShapeType="1"/>
          </p:cNvCxnSpPr>
          <p:nvPr/>
        </p:nvCxnSpPr>
        <p:spPr bwMode="auto">
          <a:xfrm rot="16200000" flipV="1">
            <a:off x="1790337" y="5451634"/>
            <a:ext cx="656990" cy="432000"/>
          </a:xfrm>
          <a:prstGeom prst="bentConnector3">
            <a:avLst>
              <a:gd name="adj1" fmla="val 2447"/>
            </a:avLst>
          </a:prstGeom>
          <a:noFill/>
          <a:ln w="38100">
            <a:solidFill>
              <a:schemeClr val="tx1"/>
            </a:solidFill>
            <a:miter lim="800000"/>
            <a:headEnd/>
            <a:tailEnd type="none" w="med" len="med"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4" name="Agrupar 33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35" name="Imagem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36" name="Imagem 3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606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755373" y="1325219"/>
            <a:ext cx="11052313" cy="525528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Secretaria de Planejamento e Desenvolvimento Energético (SPE) é responsável por </a:t>
            </a:r>
            <a:endParaRPr lang="pt-BR" sz="36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desenvolver </a:t>
            </a:r>
            <a:r>
              <a:rPr lang="pt-BR" sz="36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ações estruturantes de longo prazo </a:t>
            </a:r>
            <a:r>
              <a:rPr 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a implementação de políticas </a:t>
            </a: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setoriais; </a:t>
            </a:r>
          </a:p>
          <a:p>
            <a:pPr marL="914400" lvl="1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Funciona </a:t>
            </a:r>
            <a:r>
              <a:rPr 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como núcleo de gerenciamento dos programas e </a:t>
            </a: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projetos; </a:t>
            </a:r>
            <a:r>
              <a:rPr 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endParaRPr lang="pt-BR" sz="3600" b="1" dirty="0" smtClean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assegura </a:t>
            </a:r>
            <a:r>
              <a:rPr lang="pt-BR" sz="3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integração setorial no âmbito do Ministério</a:t>
            </a:r>
            <a:r>
              <a:rPr lang="pt-BR" sz="3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t-BR" sz="3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Agrupar 5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6077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728870" y="1139688"/>
            <a:ext cx="10999304" cy="5226046"/>
          </a:xfrm>
          <a:prstGeom prst="rect">
            <a:avLst/>
          </a:prstGeom>
          <a:solidFill>
            <a:schemeClr val="accent1">
              <a:lumMod val="60000"/>
              <a:lumOff val="40000"/>
              <a:alpha val="32000"/>
            </a:schemeClr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SPE traça as diretrizes e coordena a elaboração e implementação dos instrumentos do planejamento energético </a:t>
            </a: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brasileiro</a:t>
            </a:r>
            <a:r>
              <a:rPr 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Nacional de Energia (PNE</a:t>
            </a: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longo prazo</a:t>
            </a:r>
            <a:endParaRPr lang="pt-BR" sz="4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lvl="1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</a:t>
            </a:r>
            <a:r>
              <a:rPr 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Decenal de Expansão de Energia (PDE</a:t>
            </a: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485900" lvl="2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Matriz </a:t>
            </a:r>
            <a:r>
              <a:rPr lang="pt-BR" sz="40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Energética </a:t>
            </a: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</a:t>
            </a:r>
            <a:endParaRPr lang="pt-BR" sz="4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0" lvl="3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4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Balanço Energético Nacional</a:t>
            </a: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Agrupar 5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08722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728870" y="1864896"/>
            <a:ext cx="4105889" cy="3250249"/>
          </a:xfrm>
          <a:prstGeom prst="rect">
            <a:avLst/>
          </a:prstGeom>
          <a:solidFill>
            <a:schemeClr val="accent1">
              <a:lumMod val="60000"/>
              <a:lumOff val="40000"/>
              <a:alpha val="32000"/>
            </a:schemeClr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SPE traça as diretrizes e coordena a elaboração e implementação dos instrumentos do planejamento energético 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brasileiro</a:t>
            </a: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71500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Nacional de Energia (PNE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longo prazo</a:t>
            </a:r>
            <a:endParaRPr lang="pt-BR" sz="1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28700" lvl="1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Plano </a:t>
            </a: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Decenal de Expansão de Energia (PDE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485900" lvl="2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Matriz </a:t>
            </a: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Energética 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Nacional</a:t>
            </a:r>
            <a:endParaRPr lang="pt-BR" sz="1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43100" lvl="3" indent="-5715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Balanço Energético Nacional</a:t>
            </a:r>
          </a:p>
        </p:txBody>
      </p:sp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3972" y="278208"/>
            <a:ext cx="2480442" cy="6986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685" y="278208"/>
            <a:ext cx="4582016" cy="701847"/>
          </a:xfrm>
          <a:prstGeom prst="rect">
            <a:avLst/>
          </a:prstGeom>
        </p:spPr>
      </p:pic>
      <p:sp>
        <p:nvSpPr>
          <p:cNvPr id="2" name="Seta em Curva para Baixo 1"/>
          <p:cNvSpPr/>
          <p:nvPr/>
        </p:nvSpPr>
        <p:spPr>
          <a:xfrm>
            <a:off x="3653174" y="1177158"/>
            <a:ext cx="3430798" cy="687737"/>
          </a:xfrm>
          <a:prstGeom prst="curvedDownArrow">
            <a:avLst>
              <a:gd name="adj1" fmla="val 50000"/>
              <a:gd name="adj2" fmla="val 8460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pic>
        <p:nvPicPr>
          <p:cNvPr id="7" name="Picture 76" descr="Img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276" y="1458211"/>
            <a:ext cx="1102711" cy="647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m 40" descr="MME.emf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0196" y="1518057"/>
            <a:ext cx="1239236" cy="338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2"/>
          <p:cNvSpPr txBox="1"/>
          <p:nvPr/>
        </p:nvSpPr>
        <p:spPr>
          <a:xfrm>
            <a:off x="5864772" y="2049526"/>
            <a:ext cx="6096000" cy="3771673"/>
          </a:xfrm>
          <a:prstGeom prst="rect">
            <a:avLst/>
          </a:prstGeom>
          <a:solidFill>
            <a:schemeClr val="accent1">
              <a:lumMod val="60000"/>
              <a:lumOff val="40000"/>
              <a:alpha val="32000"/>
            </a:schemeClr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square" lIns="50800" tIns="50800" rIns="50800" bIns="50800" numCol="1" spcCol="38100" rtlCol="0" anchor="t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Seguindo as diretrizes e orientações do Ministério, a EPE executa e apresenta ao MME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Estudos e relatórios </a:t>
            </a: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PNE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Estudos e relatórios </a:t>
            </a:r>
            <a:r>
              <a:rPr lang="pt-BR" sz="16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PDE</a:t>
            </a:r>
          </a:p>
          <a:p>
            <a:pPr marL="1200150" lvl="2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Outros estudos solicitados para suporte a políticas e tomada de decisão pelo MME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EPE, em coordenação com o MME</a:t>
            </a:r>
            <a:endParaRPr lang="pt-BR" sz="1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 levantamento, organiza dados e informações para produzir o Balanço Energético Nacional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pt-BR" sz="16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 estatísticas e informações energéticas – Anuário de Energia Elétrica, Boletins de Mercado de Energia Elétrica</a:t>
            </a:r>
          </a:p>
        </p:txBody>
      </p:sp>
      <p:sp>
        <p:nvSpPr>
          <p:cNvPr id="3" name="Seta em Curva para Cima 2"/>
          <p:cNvSpPr/>
          <p:nvPr/>
        </p:nvSpPr>
        <p:spPr>
          <a:xfrm rot="11326525" flipV="1">
            <a:off x="3064477" y="5357696"/>
            <a:ext cx="3146542" cy="920402"/>
          </a:xfrm>
          <a:prstGeom prst="curvedUpArrow">
            <a:avLst>
              <a:gd name="adj1" fmla="val 32472"/>
              <a:gd name="adj2" fmla="val 68865"/>
              <a:gd name="adj3" fmla="val 271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5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84759819"/>
              </p:ext>
            </p:extLst>
          </p:nvPr>
        </p:nvGraphicFramePr>
        <p:xfrm>
          <a:off x="1502979" y="1166648"/>
          <a:ext cx="8511094" cy="5045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6" name="Agrupar 5"/>
          <p:cNvGrpSpPr/>
          <p:nvPr/>
        </p:nvGrpSpPr>
        <p:grpSpPr>
          <a:xfrm>
            <a:off x="2291745" y="278208"/>
            <a:ext cx="7083489" cy="701847"/>
            <a:chOff x="2291745" y="278208"/>
            <a:chExt cx="7083489" cy="701847"/>
          </a:xfrm>
        </p:grpSpPr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894792" y="278208"/>
              <a:ext cx="2480442" cy="698600"/>
            </a:xfrm>
            <a:prstGeom prst="rect">
              <a:avLst/>
            </a:prstGeom>
          </p:spPr>
        </p:pic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291745" y="278208"/>
              <a:ext cx="4582016" cy="7018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61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1755722" y="6382087"/>
            <a:ext cx="8640000" cy="216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3972" y="278208"/>
            <a:ext cx="2480442" cy="6986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685" y="278208"/>
            <a:ext cx="4582016" cy="701847"/>
          </a:xfrm>
          <a:prstGeom prst="rect">
            <a:avLst/>
          </a:prstGeom>
        </p:spPr>
      </p:pic>
      <p:grpSp>
        <p:nvGrpSpPr>
          <p:cNvPr id="6" name="Agrupar 5"/>
          <p:cNvGrpSpPr/>
          <p:nvPr/>
        </p:nvGrpSpPr>
        <p:grpSpPr>
          <a:xfrm>
            <a:off x="709995" y="1090066"/>
            <a:ext cx="10731454" cy="5288774"/>
            <a:chOff x="387931" y="262833"/>
            <a:chExt cx="11709868" cy="6497389"/>
          </a:xfrm>
        </p:grpSpPr>
        <p:sp>
          <p:nvSpPr>
            <p:cNvPr id="7" name="Espaço Reservado para Conteúdo 2"/>
            <p:cNvSpPr txBox="1">
              <a:spLocks/>
            </p:cNvSpPr>
            <p:nvPr/>
          </p:nvSpPr>
          <p:spPr>
            <a:xfrm>
              <a:off x="896389" y="262833"/>
              <a:ext cx="10515600" cy="52687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10000"/>
            </a:bodyPr>
            <a:lstStyle>
              <a:defPPr>
                <a:defRPr lang="pt-BR"/>
              </a:defPPr>
              <a:lvl1pPr marL="228600" indent="-228600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b="1">
                  <a:solidFill>
                    <a:schemeClr val="accent1">
                      <a:lumMod val="50000"/>
                    </a:schemeClr>
                  </a:solidFill>
                </a:defRPr>
              </a:lvl1pPr>
              <a:lvl2pPr marL="685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/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/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marL="0" indent="0">
                <a:buNone/>
              </a:pPr>
              <a:r>
                <a:rPr lang="pt-BR" sz="1600" dirty="0" smtClean="0"/>
                <a:t>– </a:t>
              </a:r>
              <a:r>
                <a:rPr lang="pt-BR" dirty="0"/>
                <a:t>PNE 2050</a:t>
              </a:r>
            </a:p>
            <a:p>
              <a:endParaRPr lang="pt-BR" sz="1600" dirty="0"/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387933" y="805197"/>
              <a:ext cx="4959926" cy="396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/>
                <a:t>Demanda </a:t>
              </a:r>
              <a:r>
                <a:rPr lang="pt-BR" sz="1600" b="1" dirty="0" smtClean="0">
                  <a:solidFill>
                    <a:schemeClr val="accent2">
                      <a:lumMod val="75000"/>
                    </a:schemeClr>
                  </a:solidFill>
                </a:rPr>
                <a:t>– Novas Diretrizes</a:t>
              </a:r>
              <a:endParaRPr lang="pt-BR" sz="16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>
            <a:xfrm>
              <a:off x="10262060" y="1603951"/>
              <a:ext cx="1739214" cy="169817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b="1" dirty="0" smtClean="0"/>
                <a:t>Projeção de Demanda</a:t>
              </a:r>
              <a:endParaRPr lang="pt-BR" sz="1100" b="1" dirty="0"/>
            </a:p>
          </p:txBody>
        </p:sp>
        <p:sp>
          <p:nvSpPr>
            <p:cNvPr id="11" name="CaixaDeTexto 10"/>
            <p:cNvSpPr txBox="1"/>
            <p:nvPr/>
          </p:nvSpPr>
          <p:spPr>
            <a:xfrm>
              <a:off x="8494572" y="834924"/>
              <a:ext cx="1688175" cy="360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/>
                <a:t>Desafio</a:t>
              </a:r>
              <a:endParaRPr lang="pt-BR" sz="1400" b="1" dirty="0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387931" y="3903796"/>
              <a:ext cx="7177639" cy="3962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 smtClean="0"/>
                <a:t>Potencial de Fontes </a:t>
              </a:r>
              <a:r>
                <a:rPr lang="pt-BR" sz="1600" b="1" dirty="0" smtClean="0">
                  <a:solidFill>
                    <a:schemeClr val="accent2">
                      <a:lumMod val="75000"/>
                    </a:schemeClr>
                  </a:solidFill>
                </a:rPr>
                <a:t>– Novas Diretrizes</a:t>
              </a:r>
              <a:endParaRPr lang="pt-BR" sz="1600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480758" y="1265716"/>
              <a:ext cx="6031787" cy="1966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Projeção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PIB </a:t>
              </a:r>
              <a:r>
                <a:rPr lang="pt-BR" sz="1200" dirty="0" smtClean="0"/>
                <a:t>(</a:t>
              </a:r>
              <a:r>
                <a:rPr lang="pt-BR" sz="1200" dirty="0" smtClean="0"/>
                <a:t>Programa de </a:t>
              </a:r>
              <a:r>
                <a:rPr lang="pt-BR" sz="1200" dirty="0" smtClean="0"/>
                <a:t>Análise e Consistênc</a:t>
              </a:r>
              <a:r>
                <a:rPr lang="pt-BR" sz="1200" dirty="0" smtClean="0"/>
                <a:t>ia nacional</a:t>
              </a:r>
              <a:r>
                <a:rPr lang="pt-BR" sz="1200" dirty="0" smtClean="0"/>
                <a:t>)</a:t>
              </a:r>
              <a:endParaRPr lang="pt-BR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População </a:t>
              </a:r>
              <a:r>
                <a:rPr lang="pt-BR" sz="1200" dirty="0" smtClean="0"/>
                <a:t>(Estratificação Regional/Faixa Renda)</a:t>
              </a:r>
              <a:endParaRPr lang="pt-BR" sz="1400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Frota Veículos – Matriz Modal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Crescimento Urbano/Rural </a:t>
              </a:r>
              <a:r>
                <a:rPr lang="pt-BR" sz="1200" dirty="0" smtClean="0"/>
                <a:t>(</a:t>
              </a:r>
              <a:r>
                <a:rPr lang="pt-BR" sz="1200" dirty="0" err="1" smtClean="0"/>
                <a:t>Seguimentação</a:t>
              </a:r>
              <a:r>
                <a:rPr lang="pt-BR" sz="1200" dirty="0" smtClean="0"/>
                <a:t>/Regional</a:t>
              </a:r>
              <a:r>
                <a:rPr lang="pt-BR" sz="1200" dirty="0" smtClean="0"/>
                <a:t>)</a:t>
              </a:r>
              <a:endParaRPr lang="pt-BR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Crescimento Industrial por Setor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Redução BEU </a:t>
              </a:r>
              <a:r>
                <a:rPr lang="pt-BR" sz="1400" dirty="0"/>
                <a:t>–</a:t>
              </a:r>
              <a:r>
                <a:rPr lang="pt-BR" sz="1400" dirty="0" smtClean="0"/>
                <a:t> Futuro </a:t>
              </a:r>
              <a:r>
                <a:rPr lang="pt-BR" sz="1200" dirty="0" smtClean="0"/>
                <a:t>(Setorizado EE)</a:t>
              </a:r>
              <a:endParaRPr lang="pt-BR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480759" y="4427015"/>
              <a:ext cx="6344914" cy="19661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Convencionais / </a:t>
              </a:r>
              <a:r>
                <a:rPr lang="pt-BR" sz="1400" dirty="0" smtClean="0"/>
                <a:t>Consolidadas / Renováveis Variáveis</a:t>
              </a:r>
              <a:endParaRPr lang="pt-BR" sz="1400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Bioenergia </a:t>
              </a:r>
              <a:r>
                <a:rPr lang="pt-BR" sz="1400" dirty="0" smtClean="0"/>
                <a:t>(Lixo/Resíduos</a:t>
              </a:r>
              <a:r>
                <a:rPr lang="pt-BR" sz="1400" dirty="0" smtClean="0"/>
                <a:t>) / </a:t>
              </a:r>
              <a:r>
                <a:rPr lang="pt-BR" sz="1400" dirty="0" err="1" smtClean="0"/>
                <a:t>Biogas</a:t>
              </a:r>
              <a:endParaRPr lang="pt-BR" sz="1400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Armazenamento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err="1" smtClean="0"/>
                <a:t>Smart</a:t>
              </a:r>
              <a:r>
                <a:rPr lang="pt-BR" sz="1400" dirty="0" smtClean="0"/>
                <a:t> Grid </a:t>
              </a:r>
              <a:r>
                <a:rPr lang="pt-BR" sz="1400" dirty="0" smtClean="0"/>
                <a:t>/ GD / Recursos </a:t>
              </a:r>
              <a:r>
                <a:rPr lang="pt-BR" sz="1400" dirty="0" err="1" smtClean="0"/>
                <a:t>Distribuidos</a:t>
              </a:r>
              <a:endParaRPr lang="pt-BR" sz="1400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Novas Fontes </a:t>
              </a:r>
              <a:r>
                <a:rPr lang="pt-BR" sz="1200" dirty="0" smtClean="0"/>
                <a:t>(</a:t>
              </a:r>
              <a:r>
                <a:rPr lang="pt-BR" sz="1200" dirty="0" err="1" smtClean="0"/>
                <a:t>EólicaOff</a:t>
              </a:r>
              <a:r>
                <a:rPr lang="pt-BR" sz="1200" dirty="0" smtClean="0"/>
                <a:t>/CSP/</a:t>
              </a:r>
              <a:r>
                <a:rPr lang="pt-BR" sz="1200" dirty="0" err="1" smtClean="0"/>
                <a:t>SolarOff</a:t>
              </a:r>
              <a:r>
                <a:rPr lang="pt-BR" sz="1200" dirty="0" smtClean="0"/>
                <a:t>/</a:t>
              </a:r>
              <a:r>
                <a:rPr lang="pt-BR" sz="1200" dirty="0" err="1" smtClean="0"/>
                <a:t>Maremotriz</a:t>
              </a:r>
              <a:r>
                <a:rPr lang="pt-BR" sz="1200" dirty="0" smtClean="0"/>
                <a:t>)</a:t>
              </a:r>
              <a:endParaRPr lang="pt-BR" sz="1400" dirty="0" smtClean="0"/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Frota Veículos – Matriz </a:t>
              </a:r>
              <a:r>
                <a:rPr lang="pt-BR" sz="1400" dirty="0" smtClean="0"/>
                <a:t>Modal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pt-BR" sz="1400" dirty="0" smtClean="0"/>
                <a:t>Recursos regionais - intercâmbio</a:t>
              </a:r>
              <a:endParaRPr lang="pt-BR" sz="1400" dirty="0" smtClean="0"/>
            </a:p>
          </p:txBody>
        </p:sp>
        <p:sp>
          <p:nvSpPr>
            <p:cNvPr id="15" name="Seta para a Direita 14"/>
            <p:cNvSpPr/>
            <p:nvPr/>
          </p:nvSpPr>
          <p:spPr>
            <a:xfrm>
              <a:off x="9666077" y="2268309"/>
              <a:ext cx="557189" cy="37695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6676050" y="1309754"/>
              <a:ext cx="2958171" cy="22476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b="1" dirty="0" smtClean="0"/>
                <a:t>FUTURO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err="1" smtClean="0"/>
                <a:t>Smart</a:t>
              </a:r>
              <a:r>
                <a:rPr lang="pt-BR" sz="1100" b="1" dirty="0" smtClean="0"/>
                <a:t> Grid GD/</a:t>
              </a:r>
              <a:r>
                <a:rPr lang="pt-BR" sz="1100" b="1" dirty="0" err="1" smtClean="0"/>
                <a:t>Armazen</a:t>
              </a:r>
              <a:r>
                <a:rPr lang="pt-BR" sz="1100" b="1" dirty="0" smtClean="0"/>
                <a:t>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Cenários Tecnológicos EE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Eletrificação Transporte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EE – Hábitos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Sócio Ambiental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Ocupação Urbana</a:t>
              </a:r>
              <a:r>
                <a:rPr lang="pt-BR" sz="1100" b="1" dirty="0"/>
                <a:t> </a:t>
              </a:r>
              <a:r>
                <a:rPr lang="pt-BR" sz="1100" b="1" dirty="0" smtClean="0"/>
                <a:t>/ Rural</a:t>
              </a:r>
            </a:p>
          </p:txBody>
        </p:sp>
        <p:sp>
          <p:nvSpPr>
            <p:cNvPr id="17" name="Retângulo 16"/>
            <p:cNvSpPr/>
            <p:nvPr/>
          </p:nvSpPr>
          <p:spPr>
            <a:xfrm>
              <a:off x="6579524" y="834924"/>
              <a:ext cx="5518275" cy="297189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  <p:sp>
          <p:nvSpPr>
            <p:cNvPr id="18" name="Retângulo 17"/>
            <p:cNvSpPr/>
            <p:nvPr/>
          </p:nvSpPr>
          <p:spPr>
            <a:xfrm>
              <a:off x="6708051" y="4320565"/>
              <a:ext cx="2914482" cy="23922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b="1" dirty="0" smtClean="0"/>
                <a:t>FUTURO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err="1" smtClean="0"/>
                <a:t>Smart</a:t>
              </a:r>
              <a:r>
                <a:rPr lang="pt-BR" sz="1100" b="1" dirty="0" smtClean="0"/>
                <a:t> Grid GD/</a:t>
              </a:r>
              <a:r>
                <a:rPr lang="pt-BR" sz="1100" b="1" dirty="0" err="1" smtClean="0"/>
                <a:t>Armazen</a:t>
              </a:r>
              <a:r>
                <a:rPr lang="pt-BR" sz="1100" b="1" dirty="0" smtClean="0"/>
                <a:t>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Cenários Tecnológicos EE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/>
                <a:t>Eletrificação Transporte</a:t>
              </a:r>
              <a:endParaRPr lang="pt-BR" sz="1100" b="1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EE – Hábitos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Sócio Ambiental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1100" b="1" dirty="0" smtClean="0"/>
                <a:t>Ocupação Urbana / Rural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sz="1100" b="1" dirty="0" smtClean="0"/>
                <a:t>Usina Virtual (Modelo Comercial)</a:t>
              </a:r>
              <a:endParaRPr lang="pt-BR" sz="1100" b="1" dirty="0"/>
            </a:p>
          </p:txBody>
        </p:sp>
        <p:sp>
          <p:nvSpPr>
            <p:cNvPr id="19" name="Seta para a Esquerda e para a Direita 18"/>
            <p:cNvSpPr/>
            <p:nvPr/>
          </p:nvSpPr>
          <p:spPr>
            <a:xfrm>
              <a:off x="9644305" y="5323032"/>
              <a:ext cx="645804" cy="381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  <p:sp>
          <p:nvSpPr>
            <p:cNvPr id="20" name="Retângulo Arredondado 19"/>
            <p:cNvSpPr/>
            <p:nvPr/>
          </p:nvSpPr>
          <p:spPr>
            <a:xfrm>
              <a:off x="10322765" y="4560756"/>
              <a:ext cx="1731490" cy="1930880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1100" b="1" dirty="0" smtClean="0">
                  <a:solidFill>
                    <a:srgbClr val="FF0000"/>
                  </a:solidFill>
                </a:rPr>
                <a:t>Curvas de Aprendizado Custos</a:t>
              </a:r>
            </a:p>
            <a:p>
              <a:pPr algn="ctr"/>
              <a:endParaRPr lang="pt-BR" sz="1100" b="1" dirty="0">
                <a:solidFill>
                  <a:srgbClr val="FF0000"/>
                </a:solidFill>
              </a:endParaRPr>
            </a:p>
            <a:p>
              <a:pPr algn="ctr"/>
              <a:r>
                <a:rPr lang="pt-BR" sz="1100" b="1" dirty="0" smtClean="0">
                  <a:solidFill>
                    <a:srgbClr val="FF0000"/>
                  </a:solidFill>
                </a:rPr>
                <a:t>ABERTO!!!</a:t>
              </a:r>
              <a:endParaRPr lang="pt-BR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6579524" y="3851082"/>
              <a:ext cx="5518275" cy="290914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8494572" y="3858955"/>
              <a:ext cx="1688175" cy="3602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1400" b="1" dirty="0" smtClean="0"/>
                <a:t>Desafio</a:t>
              </a:r>
              <a:endParaRPr lang="pt-BR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657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</TotalTime>
  <Words>785</Words>
  <Application>Microsoft Office PowerPoint</Application>
  <PresentationFormat>Widescreen</PresentationFormat>
  <Paragraphs>137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Helvetica Light</vt:lpstr>
      <vt:lpstr>Symbol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Daniele de Oliveira Bandeira</dc:creator>
  <cp:lastModifiedBy>Ubiratan Francisco Castellano</cp:lastModifiedBy>
  <cp:revision>66</cp:revision>
  <cp:lastPrinted>2019-02-25T11:57:18Z</cp:lastPrinted>
  <dcterms:created xsi:type="dcterms:W3CDTF">2019-02-20T12:14:12Z</dcterms:created>
  <dcterms:modified xsi:type="dcterms:W3CDTF">2019-02-25T15:46:28Z</dcterms:modified>
</cp:coreProperties>
</file>