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7"/>
  </p:notesMasterIdLst>
  <p:handoutMasterIdLst>
    <p:handoutMasterId r:id="rId8"/>
  </p:handoutMasterIdLst>
  <p:sldIdLst>
    <p:sldId id="982" r:id="rId2"/>
    <p:sldId id="993" r:id="rId3"/>
    <p:sldId id="972" r:id="rId4"/>
    <p:sldId id="994" r:id="rId5"/>
    <p:sldId id="593" r:id="rId6"/>
  </p:sldIdLst>
  <p:sldSz cx="12192000" cy="6858000"/>
  <p:notesSz cx="6797675" cy="9926638"/>
  <p:embeddedFontLst>
    <p:embeddedFont>
      <p:font typeface="Calibri Light" panose="020F0302020204030204" pitchFamily="34" charset="0"/>
      <p:regular r:id="rId9"/>
      <p:italic r:id="rId10"/>
    </p:embeddedFont>
    <p:embeddedFont>
      <p:font typeface="MS PGothic" panose="020B0600070205080204" pitchFamily="34" charset="-128"/>
      <p:regular r:id="rId11"/>
    </p:embeddedFont>
    <p:embeddedFont>
      <p:font typeface="Verdana" panose="020B060403050404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a:defRPr lang="de-DE"/>
    </a:defPPr>
    <a:lvl1pPr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F7D405A5-1EB0-444F-95BA-0992A4A32D5E}">
          <p14:sldIdLst>
            <p14:sldId id="982"/>
            <p14:sldId id="993"/>
            <p14:sldId id="972"/>
            <p14:sldId id="994"/>
            <p14:sldId id="593"/>
          </p14:sldIdLst>
        </p14:section>
      </p14:sectionLst>
    </p:ext>
    <p:ext uri="{EFAFB233-063F-42B5-8137-9DF3F51BA10A}">
      <p15:sldGuideLst xmlns:p15="http://schemas.microsoft.com/office/powerpoint/2012/main">
        <p15:guide id="1" orient="horz" pos="3566" userDrawn="1">
          <p15:clr>
            <a:srgbClr val="A4A3A4"/>
          </p15:clr>
        </p15:guide>
        <p15:guide id="2" orient="horz" pos="3567">
          <p15:clr>
            <a:srgbClr val="A4A3A4"/>
          </p15:clr>
        </p15:guide>
        <p15:guide id="3" orient="horz" pos="1435">
          <p15:clr>
            <a:srgbClr val="A4A3A4"/>
          </p15:clr>
        </p15:guide>
        <p15:guide id="4" orient="horz" pos="1253" userDrawn="1">
          <p15:clr>
            <a:srgbClr val="A4A3A4"/>
          </p15:clr>
        </p15:guide>
        <p15:guide id="5" orient="horz" pos="1255">
          <p15:clr>
            <a:srgbClr val="A4A3A4"/>
          </p15:clr>
        </p15:guide>
        <p15:guide id="6" orient="horz" pos="2842">
          <p15:clr>
            <a:srgbClr val="A4A3A4"/>
          </p15:clr>
        </p15:guide>
        <p15:guide id="7" orient="horz" pos="4022">
          <p15:clr>
            <a:srgbClr val="A4A3A4"/>
          </p15:clr>
        </p15:guide>
        <p15:guide id="8" orient="horz" pos="985">
          <p15:clr>
            <a:srgbClr val="A4A3A4"/>
          </p15:clr>
        </p15:guide>
        <p15:guide id="9" pos="7376">
          <p15:clr>
            <a:srgbClr val="A4A3A4"/>
          </p15:clr>
        </p15:guide>
        <p15:guide id="10" pos="299">
          <p15:clr>
            <a:srgbClr val="A4A3A4"/>
          </p15:clr>
        </p15:guide>
        <p15:guide id="11" pos="3808">
          <p15:clr>
            <a:srgbClr val="A4A3A4"/>
          </p15:clr>
        </p15:guide>
        <p15:guide id="12" pos="2720">
          <p15:clr>
            <a:srgbClr val="A4A3A4"/>
          </p15:clr>
        </p15:guide>
        <p15:guide id="13" pos="240">
          <p15:clr>
            <a:srgbClr val="A4A3A4"/>
          </p15:clr>
        </p15:guide>
        <p15:guide id="14" pos="761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929"/>
    <a:srgbClr val="1F4E79"/>
    <a:srgbClr val="0872A6"/>
    <a:srgbClr val="E10019"/>
    <a:srgbClr val="2E75B6"/>
    <a:srgbClr val="9DC3E6"/>
    <a:srgbClr val="99CCFF"/>
    <a:srgbClr val="646464"/>
    <a:srgbClr val="F46C6C"/>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7" autoAdjust="0"/>
    <p:restoredTop sz="93487" autoAdjust="0"/>
  </p:normalViewPr>
  <p:slideViewPr>
    <p:cSldViewPr>
      <p:cViewPr varScale="1">
        <p:scale>
          <a:sx n="64" d="100"/>
          <a:sy n="64" d="100"/>
        </p:scale>
        <p:origin x="108" y="48"/>
      </p:cViewPr>
      <p:guideLst>
        <p:guide orient="horz" pos="3566"/>
        <p:guide orient="horz" pos="3567"/>
        <p:guide orient="horz" pos="1435"/>
        <p:guide orient="horz" pos="1253"/>
        <p:guide orient="horz" pos="1255"/>
        <p:guide orient="horz" pos="2842"/>
        <p:guide orient="horz" pos="4022"/>
        <p:guide orient="horz" pos="985"/>
        <p:guide pos="7376"/>
        <p:guide pos="299"/>
        <p:guide pos="3808"/>
        <p:guide pos="2720"/>
        <p:guide pos="240"/>
        <p:guide pos="7619"/>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0" d="100"/>
        <a:sy n="60" d="100"/>
      </p:scale>
      <p:origin x="0" y="0"/>
    </p:cViewPr>
  </p:sorterViewPr>
  <p:notesViewPr>
    <p:cSldViewPr>
      <p:cViewPr varScale="1">
        <p:scale>
          <a:sx n="41" d="100"/>
          <a:sy n="41" d="100"/>
        </p:scale>
        <p:origin x="2363" y="13"/>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61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3" name="Date Placeholder 2"/>
          <p:cNvSpPr>
            <a:spLocks noGrp="1"/>
          </p:cNvSpPr>
          <p:nvPr>
            <p:ph type="dt" sz="quarter" idx="1"/>
          </p:nvPr>
        </p:nvSpPr>
        <p:spPr>
          <a:xfrm>
            <a:off x="3849444" y="1"/>
            <a:ext cx="2947144" cy="4961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A2C61D07-21BC-4F59-9F42-7F4061E0D916}" type="datetime1">
              <a:rPr lang="en-US" altLang="en-US"/>
              <a:pPr>
                <a:defRPr/>
              </a:pPr>
              <a:t>2/25/2019</a:t>
            </a:fld>
            <a:endParaRPr lang="en-US" altLang="en-US"/>
          </a:p>
        </p:txBody>
      </p:sp>
      <p:sp>
        <p:nvSpPr>
          <p:cNvPr id="4" name="Footer Placeholder 3"/>
          <p:cNvSpPr>
            <a:spLocks noGrp="1"/>
          </p:cNvSpPr>
          <p:nvPr>
            <p:ph type="ftr" sz="quarter" idx="2"/>
          </p:nvPr>
        </p:nvSpPr>
        <p:spPr>
          <a:xfrm>
            <a:off x="0" y="9428222"/>
            <a:ext cx="2946058" cy="4961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3"/>
          </p:nvPr>
        </p:nvSpPr>
        <p:spPr>
          <a:xfrm>
            <a:off x="3849444" y="9428222"/>
            <a:ext cx="2947144" cy="4961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7370AB2C-6ED8-430D-873F-EF59737966CA}"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6058" cy="496100"/>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6147" name="Rectangle 3"/>
          <p:cNvSpPr>
            <a:spLocks noGrp="1" noChangeArrowheads="1"/>
          </p:cNvSpPr>
          <p:nvPr>
            <p:ph type="dt" idx="1"/>
          </p:nvPr>
        </p:nvSpPr>
        <p:spPr bwMode="auto">
          <a:xfrm>
            <a:off x="3849444" y="1"/>
            <a:ext cx="2947144" cy="496100"/>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2662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0530" y="4715269"/>
            <a:ext cx="5436619" cy="4467220"/>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de-DE" altLang="en-US" noProof="0"/>
              <a:t>Textmasterformate durch Klicken bearbeiten</a:t>
            </a:r>
          </a:p>
          <a:p>
            <a:pPr lvl="1"/>
            <a:r>
              <a:rPr lang="de-DE" altLang="en-US" noProof="0"/>
              <a:t>Zweite Ebene</a:t>
            </a:r>
          </a:p>
          <a:p>
            <a:pPr lvl="2"/>
            <a:r>
              <a:rPr lang="de-DE" altLang="en-US" noProof="0"/>
              <a:t>Dritte Ebene</a:t>
            </a:r>
          </a:p>
          <a:p>
            <a:pPr lvl="3"/>
            <a:r>
              <a:rPr lang="de-DE" altLang="en-US" noProof="0"/>
              <a:t>Vierte Ebene</a:t>
            </a:r>
          </a:p>
          <a:p>
            <a:pPr lvl="4"/>
            <a:r>
              <a:rPr lang="de-DE" altLang="en-US" noProof="0"/>
              <a:t>Fünfte Ebene</a:t>
            </a:r>
          </a:p>
        </p:txBody>
      </p:sp>
      <p:sp>
        <p:nvSpPr>
          <p:cNvPr id="6150" name="Rectangle 6"/>
          <p:cNvSpPr>
            <a:spLocks noGrp="1" noChangeArrowheads="1"/>
          </p:cNvSpPr>
          <p:nvPr>
            <p:ph type="ftr" sz="quarter" idx="4"/>
          </p:nvPr>
        </p:nvSpPr>
        <p:spPr bwMode="auto">
          <a:xfrm>
            <a:off x="0" y="9428222"/>
            <a:ext cx="2946058" cy="496100"/>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6151" name="Rectangle 7"/>
          <p:cNvSpPr>
            <a:spLocks noGrp="1" noChangeArrowheads="1"/>
          </p:cNvSpPr>
          <p:nvPr>
            <p:ph type="sldNum" sz="quarter" idx="5"/>
          </p:nvPr>
        </p:nvSpPr>
        <p:spPr bwMode="auto">
          <a:xfrm>
            <a:off x="3849444" y="9428222"/>
            <a:ext cx="2947144" cy="496100"/>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2531D8F7-2B47-433B-99F2-B2932B089CED}" type="slidenum">
              <a:rPr lang="de-DE" altLang="en-US"/>
              <a:pPr>
                <a:defRPr/>
              </a:pPr>
              <a:t>‹nº›</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1pPr>
    <a:lvl2pPr marL="511175"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2pPr>
    <a:lvl3pPr marL="1022350"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3pPr>
    <a:lvl4pPr marL="1535113"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4pPr>
    <a:lvl5pPr marL="2046288"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5pPr>
    <a:lvl6pPr marL="2558807" algn="l" defTabSz="1023523" rtl="0" eaLnBrk="1" latinLnBrk="0" hangingPunct="1">
      <a:defRPr sz="1300" kern="1200">
        <a:solidFill>
          <a:schemeClr val="tx1"/>
        </a:solidFill>
        <a:latin typeface="+mn-lt"/>
        <a:ea typeface="+mn-ea"/>
        <a:cs typeface="+mn-cs"/>
      </a:defRPr>
    </a:lvl6pPr>
    <a:lvl7pPr marL="3070568" algn="l" defTabSz="1023523" rtl="0" eaLnBrk="1" latinLnBrk="0" hangingPunct="1">
      <a:defRPr sz="1300" kern="1200">
        <a:solidFill>
          <a:schemeClr val="tx1"/>
        </a:solidFill>
        <a:latin typeface="+mn-lt"/>
        <a:ea typeface="+mn-ea"/>
        <a:cs typeface="+mn-cs"/>
      </a:defRPr>
    </a:lvl7pPr>
    <a:lvl8pPr marL="3582330" algn="l" defTabSz="1023523" rtl="0" eaLnBrk="1" latinLnBrk="0" hangingPunct="1">
      <a:defRPr sz="1300" kern="1200">
        <a:solidFill>
          <a:schemeClr val="tx1"/>
        </a:solidFill>
        <a:latin typeface="+mn-lt"/>
        <a:ea typeface="+mn-ea"/>
        <a:cs typeface="+mn-cs"/>
      </a:defRPr>
    </a:lvl8pPr>
    <a:lvl9pPr marL="4094092" algn="l" defTabSz="102352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kern="1200" dirty="0">
              <a:solidFill>
                <a:schemeClr val="tx1"/>
              </a:solidFill>
              <a:effectLst/>
              <a:latin typeface="Arial" charset="0"/>
              <a:ea typeface="MS PGothic" panose="020B0600070205080204" pitchFamily="34" charset="-128"/>
              <a:cs typeface="Arial" charset="0"/>
            </a:endParaRPr>
          </a:p>
        </p:txBody>
      </p:sp>
      <p:sp>
        <p:nvSpPr>
          <p:cNvPr id="4" name="Slide Number Placeholder 3"/>
          <p:cNvSpPr>
            <a:spLocks noGrp="1"/>
          </p:cNvSpPr>
          <p:nvPr>
            <p:ph type="sldNum" sz="quarter" idx="10"/>
          </p:nvPr>
        </p:nvSpPr>
        <p:spPr/>
        <p:txBody>
          <a:bodyPr/>
          <a:lstStyle/>
          <a:p>
            <a:pPr>
              <a:defRPr/>
            </a:pPr>
            <a:fld id="{2531D8F7-2B47-433B-99F2-B2932B089CED}" type="slidenum">
              <a:rPr lang="de-DE" altLang="en-US" smtClean="0"/>
              <a:pPr>
                <a:defRPr/>
              </a:pPr>
              <a:t>1</a:t>
            </a:fld>
            <a:endParaRPr lang="de-DE" altLang="en-US"/>
          </a:p>
        </p:txBody>
      </p:sp>
    </p:spTree>
    <p:extLst>
      <p:ext uri="{BB962C8B-B14F-4D97-AF65-F5344CB8AC3E}">
        <p14:creationId xmlns:p14="http://schemas.microsoft.com/office/powerpoint/2010/main" val="328199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Arial" charset="0"/>
                <a:ea typeface="MS PGothic" panose="020B0600070205080204" pitchFamily="34" charset="-128"/>
                <a:cs typeface="Arial" charset="0"/>
              </a:rPr>
              <a:t>IRENA, International Renewable Energy Agency, is an inter-governmental </a:t>
            </a:r>
            <a:r>
              <a:rPr lang="en-US" sz="1400" kern="1200" dirty="0" err="1">
                <a:solidFill>
                  <a:schemeClr val="tx1"/>
                </a:solidFill>
                <a:effectLst/>
                <a:latin typeface="Arial" charset="0"/>
                <a:ea typeface="MS PGothic" panose="020B0600070205080204" pitchFamily="34" charset="-128"/>
                <a:cs typeface="Arial" charset="0"/>
              </a:rPr>
              <a:t>organisation</a:t>
            </a:r>
            <a:r>
              <a:rPr lang="en-US" sz="1400" kern="1200" dirty="0">
                <a:solidFill>
                  <a:schemeClr val="tx1"/>
                </a:solidFill>
                <a:effectLst/>
                <a:latin typeface="Arial" charset="0"/>
                <a:ea typeface="MS PGothic" panose="020B0600070205080204" pitchFamily="34" charset="-128"/>
                <a:cs typeface="Arial" charset="0"/>
              </a:rPr>
              <a:t> established in 2011, headquartered in Abu Dhabi of UAE. The IRENA Innovation and Technology Centre is based in Bonn, Germany. Our mandate is to assist our Members, with the widespread and increased adoption and sustainable use of all forms of renewable energy. </a:t>
            </a:r>
          </a:p>
          <a:p>
            <a:endParaRPr lang="en-US" sz="1400" kern="1200" dirty="0">
              <a:solidFill>
                <a:schemeClr val="tx1"/>
              </a:solidFill>
              <a:effectLst/>
              <a:latin typeface="Arial" charset="0"/>
              <a:ea typeface="MS PGothic" panose="020B0600070205080204" pitchFamily="34" charset="-128"/>
              <a:cs typeface="Arial" charset="0"/>
            </a:endParaRPr>
          </a:p>
          <a:p>
            <a:r>
              <a:rPr lang="en-US" sz="1400" kern="1200" dirty="0">
                <a:solidFill>
                  <a:schemeClr val="tx1"/>
                </a:solidFill>
                <a:effectLst/>
                <a:latin typeface="Arial" charset="0"/>
                <a:ea typeface="MS PGothic" panose="020B0600070205080204" pitchFamily="34" charset="-128"/>
                <a:cs typeface="Arial" charset="0"/>
              </a:rPr>
              <a:t>Over the past 7 years since the Agency was established, the countries that have joined the Agency have grown quickly. Now we have 158 members and we are well on our way to global coverage. </a:t>
            </a:r>
          </a:p>
          <a:p>
            <a:endParaRPr lang="en-US" sz="1400" kern="1200" dirty="0">
              <a:solidFill>
                <a:schemeClr val="tx1"/>
              </a:solidFill>
              <a:effectLst/>
              <a:latin typeface="Arial" charset="0"/>
              <a:ea typeface="MS PGothic" panose="020B0600070205080204" pitchFamily="34" charset="-128"/>
              <a:cs typeface="Arial" charset="0"/>
            </a:endParaRPr>
          </a:p>
          <a:p>
            <a:r>
              <a:rPr lang="en-US" sz="1400" kern="1200" dirty="0">
                <a:solidFill>
                  <a:schemeClr val="tx1"/>
                </a:solidFill>
                <a:effectLst/>
                <a:latin typeface="Arial" charset="0"/>
                <a:ea typeface="MS PGothic" panose="020B0600070205080204" pitchFamily="34" charset="-128"/>
                <a:cs typeface="Arial" charset="0"/>
              </a:rPr>
              <a:t>China joined IRENA in 2014. </a:t>
            </a:r>
          </a:p>
          <a:p>
            <a:endParaRPr lang="en-US" sz="1400" kern="1200" dirty="0">
              <a:solidFill>
                <a:schemeClr val="tx1"/>
              </a:solidFill>
              <a:effectLst/>
              <a:latin typeface="Arial" charset="0"/>
              <a:ea typeface="MS PGothic" panose="020B0600070205080204" pitchFamily="34" charset="-128"/>
              <a:cs typeface="Arial" charset="0"/>
            </a:endParaRPr>
          </a:p>
          <a:p>
            <a:r>
              <a:rPr lang="en-US" sz="1400" kern="1200" dirty="0">
                <a:solidFill>
                  <a:schemeClr val="tx1"/>
                </a:solidFill>
                <a:effectLst/>
                <a:latin typeface="Arial" charset="0"/>
                <a:ea typeface="MS PGothic" panose="020B0600070205080204" pitchFamily="34" charset="-128"/>
                <a:cs typeface="Arial" charset="0"/>
              </a:rPr>
              <a:t>Our mandate is to help countries with accelerated renewable energy deployment and with energy transition based on renewable energy and energy efficiency. We have been helping the countries with our knowledge, advice, and facilitating exchange of best practice.</a:t>
            </a:r>
          </a:p>
          <a:p>
            <a:endParaRPr lang="en-US" sz="1400" kern="1200" dirty="0">
              <a:solidFill>
                <a:schemeClr val="tx1"/>
              </a:solidFill>
              <a:effectLst/>
              <a:latin typeface="Arial" charset="0"/>
              <a:ea typeface="MS PGothic" panose="020B0600070205080204" pitchFamily="34" charset="-128"/>
              <a:cs typeface="Arial"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Assembly once a year and council twice a year are key platforms to facilitate</a:t>
            </a:r>
            <a:r>
              <a:rPr kumimoji="0" lang="en-US" sz="1400" b="1" i="0" u="none" strike="noStrike" kern="0" cap="none" spc="0" normalizeH="0" baseline="0" noProof="0" dirty="0">
                <a:ln>
                  <a:noFill/>
                </a:ln>
                <a:solidFill>
                  <a:sysClr val="windowText" lastClr="000000"/>
                </a:solidFill>
                <a:effectLst/>
                <a:uLnTx/>
                <a:uFillTx/>
              </a:rPr>
              <a:t> consultations and</a:t>
            </a:r>
            <a:r>
              <a:rPr kumimoji="0" lang="en-US" sz="1400" b="0" i="0" u="none" strike="noStrike" kern="0" cap="none" spc="0" normalizeH="0" baseline="0" noProof="0" dirty="0">
                <a:ln>
                  <a:noFill/>
                </a:ln>
                <a:solidFill>
                  <a:sysClr val="windowText" lastClr="000000"/>
                </a:solidFill>
                <a:effectLst/>
                <a:uLnTx/>
                <a:uFillTx/>
              </a:rPr>
              <a:t> </a:t>
            </a:r>
            <a:r>
              <a:rPr kumimoji="0" lang="en-US" sz="1400" b="1" i="0" u="none" strike="noStrike" kern="0" cap="none" spc="0" normalizeH="0" baseline="0" noProof="0" dirty="0">
                <a:ln>
                  <a:noFill/>
                </a:ln>
                <a:solidFill>
                  <a:sysClr val="windowText" lastClr="000000"/>
                </a:solidFill>
                <a:effectLst/>
                <a:uLnTx/>
                <a:uFillTx/>
              </a:rPr>
              <a:t>cooperation </a:t>
            </a:r>
            <a:r>
              <a:rPr kumimoji="0" lang="en-US" sz="1400" b="0" i="0" u="none" strike="noStrike" kern="0" cap="none" spc="0" normalizeH="0" baseline="0" noProof="0" dirty="0">
                <a:ln>
                  <a:noFill/>
                </a:ln>
                <a:solidFill>
                  <a:sysClr val="windowText" lastClr="000000"/>
                </a:solidFill>
                <a:effectLst/>
                <a:uLnTx/>
                <a:uFillTx/>
              </a:rPr>
              <a:t>among Members. </a:t>
            </a:r>
          </a:p>
          <a:p>
            <a:pPr marL="0" marR="0" lvl="1" indent="0" algn="l" defTabSz="914400" rtl="0" eaLnBrk="0" fontAlgn="base" latinLnBrk="0" hangingPunct="0">
              <a:lnSpc>
                <a:spcPct val="100000"/>
              </a:lnSpc>
              <a:spcBef>
                <a:spcPct val="30000"/>
              </a:spcBef>
              <a:spcAft>
                <a:spcPct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The agency’s key deliverables include </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kumimoji="0" lang="en-US" sz="1400" b="0" i="0" u="none" strike="noStrike" kern="0" cap="none" spc="0" normalizeH="0" baseline="0" noProof="0" dirty="0">
                <a:ln>
                  <a:noFill/>
                </a:ln>
                <a:solidFill>
                  <a:sysClr val="windowText" lastClr="000000"/>
                </a:solidFill>
                <a:effectLst/>
                <a:uLnTx/>
                <a:uFillTx/>
              </a:rPr>
              <a:t>provision of data and analysis on the topic of renewable energy and more broadly on clean energy transition, </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kumimoji="0" lang="en-US" sz="1400" b="0" i="0" u="none" strike="noStrike" kern="0" cap="none" spc="0" normalizeH="0" baseline="0" noProof="0" dirty="0">
                <a:ln>
                  <a:noFill/>
                </a:ln>
                <a:solidFill>
                  <a:sysClr val="windowText" lastClr="000000"/>
                </a:solidFill>
                <a:effectLst/>
                <a:uLnTx/>
                <a:uFillTx/>
              </a:rPr>
              <a:t>Development and dissemination of tools and methodologies to support decision making and to facilitate project development, </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kumimoji="0" lang="en-US" sz="1400" b="0" i="0" u="none" strike="noStrike" kern="0" cap="none" spc="0" normalizeH="0" baseline="0" noProof="0" dirty="0">
                <a:ln>
                  <a:noFill/>
                </a:ln>
                <a:solidFill>
                  <a:sysClr val="windowText" lastClr="000000"/>
                </a:solidFill>
                <a:effectLst/>
                <a:uLnTx/>
                <a:uFillTx/>
              </a:rPr>
              <a:t>and engagement and outreach through regional and bilateral cooperation framework. </a:t>
            </a:r>
          </a:p>
          <a:p>
            <a:r>
              <a:rPr lang="en-US" sz="1400" kern="1200" dirty="0">
                <a:solidFill>
                  <a:schemeClr val="tx1"/>
                </a:solidFill>
                <a:effectLst/>
                <a:latin typeface="Arial" charset="0"/>
                <a:ea typeface="MS PGothic" panose="020B0600070205080204" pitchFamily="34" charset="-128"/>
                <a:cs typeface="Arial" charset="0"/>
              </a:rPr>
              <a:t> </a:t>
            </a:r>
          </a:p>
        </p:txBody>
      </p:sp>
      <p:sp>
        <p:nvSpPr>
          <p:cNvPr id="4" name="Slide Number Placeholder 3"/>
          <p:cNvSpPr>
            <a:spLocks noGrp="1"/>
          </p:cNvSpPr>
          <p:nvPr>
            <p:ph type="sldNum" sz="quarter" idx="10"/>
          </p:nvPr>
        </p:nvSpPr>
        <p:spPr/>
        <p:txBody>
          <a:bodyPr/>
          <a:lstStyle/>
          <a:p>
            <a:fld id="{8DA72D83-5383-4F36-A95B-23BF81650C44}" type="slidenum">
              <a:rPr lang="en-GB" smtClean="0"/>
              <a:t>2</a:t>
            </a:fld>
            <a:endParaRPr lang="en-GB" dirty="0"/>
          </a:p>
        </p:txBody>
      </p:sp>
    </p:spTree>
    <p:extLst>
      <p:ext uri="{BB962C8B-B14F-4D97-AF65-F5344CB8AC3E}">
        <p14:creationId xmlns:p14="http://schemas.microsoft.com/office/powerpoint/2010/main" val="244390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Policy makers need to make short-term decisions, while scenarios provide long-term outlooks</a:t>
            </a:r>
            <a:r>
              <a:rPr lang="en-US" sz="1800" dirty="0"/>
              <a:t>.</a:t>
            </a:r>
            <a:endParaRPr lang="en-GB"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Scenarios are often too technical and therefore difficult to understand for broader audiences.</a:t>
            </a:r>
            <a:endParaRPr lang="en-GB" sz="1400" dirty="0"/>
          </a:p>
          <a:p>
            <a:endParaRPr lang="en-US" altLang="en-US" dirty="0">
              <a:latin typeface="Arial" panose="020B0604020202020204" pitchFamily="34" charset="0"/>
              <a:cs typeface="Arial" panose="020B0604020202020204"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EF48254A-1589-471B-9E7F-A99F94BAD53C}" type="slidenum">
              <a:rPr lang="de-DE" altLang="en-US" sz="1200" smtClean="0"/>
              <a:pPr/>
              <a:t>3</a:t>
            </a:fld>
            <a:endParaRPr lang="de-DE" altLang="en-US" sz="1200"/>
          </a:p>
        </p:txBody>
      </p:sp>
    </p:spTree>
    <p:extLst>
      <p:ext uri="{BB962C8B-B14F-4D97-AF65-F5344CB8AC3E}">
        <p14:creationId xmlns:p14="http://schemas.microsoft.com/office/powerpoint/2010/main" val="164459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Policy makers need to make short-term decisions, while scenarios provide long-term outlooks</a:t>
            </a:r>
            <a:r>
              <a:rPr lang="en-US" sz="1800" dirty="0"/>
              <a:t>.</a:t>
            </a:r>
            <a:endParaRPr lang="en-GB"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Scenarios are often too technical and therefore difficult to understand for broader audiences.</a:t>
            </a:r>
            <a:endParaRPr lang="en-GB" sz="1400" dirty="0"/>
          </a:p>
          <a:p>
            <a:endParaRPr lang="en-US" altLang="en-US" dirty="0">
              <a:latin typeface="Arial" panose="020B0604020202020204" pitchFamily="34" charset="0"/>
              <a:cs typeface="Arial" panose="020B0604020202020204"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EF48254A-1589-471B-9E7F-A99F94BAD53C}" type="slidenum">
              <a:rPr lang="de-DE" altLang="en-US" sz="1200" smtClean="0"/>
              <a:pPr/>
              <a:t>4</a:t>
            </a:fld>
            <a:endParaRPr lang="de-DE" altLang="en-US" sz="1200"/>
          </a:p>
        </p:txBody>
      </p:sp>
    </p:spTree>
    <p:extLst>
      <p:ext uri="{BB962C8B-B14F-4D97-AF65-F5344CB8AC3E}">
        <p14:creationId xmlns:p14="http://schemas.microsoft.com/office/powerpoint/2010/main" val="339635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kern="1200" dirty="0">
                <a:solidFill>
                  <a:schemeClr val="tx1"/>
                </a:solidFill>
                <a:effectLst/>
                <a:latin typeface="Arial" charset="0"/>
                <a:ea typeface="MS PGothic" panose="020B0600070205080204" pitchFamily="34" charset="-128"/>
                <a:cs typeface="Arial" charset="0"/>
              </a:rPr>
              <a:t>I took you though campaign objectives, planned activities and how we want to engage you. In designing the campaign proposal, we worked very closely with the two lead-countries, Germany and Denmark. What I presented today gives overall framework of the directions, but there is still time and space for accommodating additional suggestions from more partners. In particular, exact contents of the workshops can be firmed up though feedback from partners, and reflecting the interest of the host institutions. I hope that many of you can sign up and we can work together.  </a:t>
            </a:r>
            <a:endParaRPr lang="en-GB" sz="1300" kern="1200" dirty="0">
              <a:solidFill>
                <a:schemeClr val="tx1"/>
              </a:solidFill>
              <a:effectLst/>
              <a:latin typeface="Arial" charset="0"/>
              <a:ea typeface="MS PGothic" panose="020B0600070205080204" pitchFamily="34" charset="-128"/>
              <a:cs typeface="Arial" charset="0"/>
            </a:endParaRPr>
          </a:p>
          <a:p>
            <a:endParaRPr lang="en-GB" dirty="0"/>
          </a:p>
        </p:txBody>
      </p:sp>
      <p:sp>
        <p:nvSpPr>
          <p:cNvPr id="4" name="Slide Number Placeholder 3"/>
          <p:cNvSpPr>
            <a:spLocks noGrp="1"/>
          </p:cNvSpPr>
          <p:nvPr>
            <p:ph type="sldNum" sz="quarter" idx="10"/>
          </p:nvPr>
        </p:nvSpPr>
        <p:spPr/>
        <p:txBody>
          <a:bodyPr/>
          <a:lstStyle/>
          <a:p>
            <a:pPr>
              <a:defRPr/>
            </a:pPr>
            <a:fld id="{2531D8F7-2B47-433B-99F2-B2932B089CED}" type="slidenum">
              <a:rPr lang="de-DE" altLang="en-US" smtClean="0"/>
              <a:pPr>
                <a:defRPr/>
              </a:pPr>
              <a:t>5</a:t>
            </a:fld>
            <a:endParaRPr lang="de-DE" altLang="en-US"/>
          </a:p>
        </p:txBody>
      </p:sp>
    </p:spTree>
    <p:extLst>
      <p:ext uri="{BB962C8B-B14F-4D97-AF65-F5344CB8AC3E}">
        <p14:creationId xmlns:p14="http://schemas.microsoft.com/office/powerpoint/2010/main" val="363114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876005"/>
            <a:ext cx="8638117" cy="2876003"/>
          </a:xfrm>
          <a:solidFill>
            <a:srgbClr val="0872A6"/>
          </a:solidFill>
        </p:spPr>
        <p:txBody>
          <a:bodyPr lIns="402962" tIns="201480" rIns="402962" bIns="402962"/>
          <a:lstStyle>
            <a:lvl1pPr>
              <a:lnSpc>
                <a:spcPct val="110000"/>
              </a:lnSpc>
              <a:defRPr sz="3500">
                <a:solidFill>
                  <a:schemeClr val="bg1"/>
                </a:solidFill>
              </a:defRPr>
            </a:lvl1pPr>
          </a:lstStyle>
          <a:p>
            <a:r>
              <a:rPr lang="de-DE" dirty="0"/>
              <a:t>Titelmasterformat durch Klicken bearbeiten</a:t>
            </a:r>
          </a:p>
        </p:txBody>
      </p:sp>
    </p:spTree>
    <p:extLst>
      <p:ext uri="{BB962C8B-B14F-4D97-AF65-F5344CB8AC3E}">
        <p14:creationId xmlns:p14="http://schemas.microsoft.com/office/powerpoint/2010/main" val="180236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A55A305-2F91-4A76-BCFA-70F62CBD82E6}" type="slidenum">
              <a:rPr lang="de-DE" altLang="en-US"/>
              <a:pPr>
                <a:defRPr/>
              </a:pPr>
              <a:t>‹nº›</a:t>
            </a:fld>
            <a:endParaRPr lang="de-DE" altLang="en-US"/>
          </a:p>
        </p:txBody>
      </p:sp>
    </p:spTree>
    <p:extLst>
      <p:ext uri="{BB962C8B-B14F-4D97-AF65-F5344CB8AC3E}">
        <p14:creationId xmlns:p14="http://schemas.microsoft.com/office/powerpoint/2010/main" val="319457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332659"/>
            <a:ext cx="11228917" cy="484269"/>
          </a:xfrm>
          <a:prstGeom prst="rect">
            <a:avLst/>
          </a:prstGeom>
        </p:spPr>
        <p:txBody>
          <a:bodyPr>
            <a:noAutofit/>
          </a:bodyPr>
          <a:lstStyle>
            <a:lvl1pPr>
              <a:defRPr sz="3200" b="1">
                <a:solidFill>
                  <a:srgbClr val="0872A6"/>
                </a:solidFill>
                <a:latin typeface="Calibri" panose="020F0502020204030204" pitchFamily="34" charset="0"/>
                <a:cs typeface="Calibri" panose="020F0502020204030204" pitchFamily="34" charset="0"/>
              </a:defRPr>
            </a:lvl1pPr>
          </a:lstStyle>
          <a:p>
            <a:r>
              <a:rPr lang="en-US" dirty="0"/>
              <a:t>Agenda</a:t>
            </a:r>
          </a:p>
        </p:txBody>
      </p:sp>
      <p:sp>
        <p:nvSpPr>
          <p:cNvPr id="3" name="Content Placeholder 2"/>
          <p:cNvSpPr>
            <a:spLocks noGrp="1"/>
          </p:cNvSpPr>
          <p:nvPr>
            <p:ph idx="1" hasCustomPrompt="1"/>
          </p:nvPr>
        </p:nvSpPr>
        <p:spPr>
          <a:xfrm>
            <a:off x="335362" y="1556792"/>
            <a:ext cx="11476345" cy="576064"/>
          </a:xfrm>
          <a:prstGeom prst="rect">
            <a:avLst/>
          </a:prstGeom>
        </p:spPr>
        <p:txBody>
          <a:bodyPr anchor="ctr"/>
          <a:lstStyle>
            <a:lvl1pPr marL="228600" indent="-228600">
              <a:lnSpc>
                <a:spcPct val="100000"/>
              </a:lnSpc>
              <a:spcBef>
                <a:spcPts val="600"/>
              </a:spcBef>
              <a:buClr>
                <a:srgbClr val="0872A6"/>
              </a:buClr>
              <a:buFont typeface="Calibri" panose="020F0502020204030204" pitchFamily="34" charset="0"/>
              <a:buChar char="»"/>
              <a:defRPr sz="2800">
                <a:latin typeface="Calibri" panose="020F0502020204030204" pitchFamily="34" charset="0"/>
                <a:cs typeface="Calibri" panose="020F0502020204030204" pitchFamily="34" charset="0"/>
              </a:defRPr>
            </a:lvl1pPr>
            <a:lvl2pPr marL="685800" indent="-228600">
              <a:lnSpc>
                <a:spcPct val="100000"/>
              </a:lnSpc>
              <a:spcBef>
                <a:spcPts val="600"/>
              </a:spcBef>
              <a:buClr>
                <a:srgbClr val="0872A6"/>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lnSpc>
                <a:spcPct val="100000"/>
              </a:lnSpc>
              <a:spcBef>
                <a:spcPts val="600"/>
              </a:spcBef>
              <a:buClr>
                <a:srgbClr val="0872A6"/>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lnSpc>
                <a:spcPct val="100000"/>
              </a:lnSpc>
              <a:spcBef>
                <a:spcPts val="600"/>
              </a:spcBef>
              <a:buClr>
                <a:srgbClr val="0872A6"/>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lnSpc>
                <a:spcPct val="100000"/>
              </a:lnSpc>
              <a:spcBef>
                <a:spcPts val="600"/>
              </a:spcBef>
              <a:buClr>
                <a:srgbClr val="0872A6"/>
              </a:buClr>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en-US" dirty="0"/>
              <a:t> [Section title]</a:t>
            </a:r>
          </a:p>
        </p:txBody>
      </p:sp>
      <p:sp>
        <p:nvSpPr>
          <p:cNvPr id="7" name="Content Placeholder 2"/>
          <p:cNvSpPr>
            <a:spLocks noGrp="1"/>
          </p:cNvSpPr>
          <p:nvPr>
            <p:ph idx="13" hasCustomPrompt="1"/>
          </p:nvPr>
        </p:nvSpPr>
        <p:spPr>
          <a:xfrm>
            <a:off x="334040" y="2327574"/>
            <a:ext cx="11476345" cy="576064"/>
          </a:xfrm>
          <a:prstGeom prst="rect">
            <a:avLst/>
          </a:prstGeom>
        </p:spPr>
        <p:txBody>
          <a:bodyPr anchor="ctr"/>
          <a:lstStyle>
            <a:lvl1pPr marL="228600" indent="-228600">
              <a:lnSpc>
                <a:spcPct val="100000"/>
              </a:lnSpc>
              <a:spcBef>
                <a:spcPts val="600"/>
              </a:spcBef>
              <a:buClr>
                <a:srgbClr val="0872A6"/>
              </a:buClr>
              <a:buFont typeface="Calibri" panose="020F0502020204030204" pitchFamily="34" charset="0"/>
              <a:buChar char="»"/>
              <a:defRPr sz="2800">
                <a:latin typeface="Calibri" panose="020F0502020204030204" pitchFamily="34" charset="0"/>
                <a:cs typeface="Calibri" panose="020F0502020204030204" pitchFamily="34" charset="0"/>
              </a:defRPr>
            </a:lvl1pPr>
            <a:lvl2pPr marL="685800" indent="-228600">
              <a:lnSpc>
                <a:spcPct val="100000"/>
              </a:lnSpc>
              <a:spcBef>
                <a:spcPts val="600"/>
              </a:spcBef>
              <a:buClr>
                <a:srgbClr val="0872A6"/>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lnSpc>
                <a:spcPct val="100000"/>
              </a:lnSpc>
              <a:spcBef>
                <a:spcPts val="600"/>
              </a:spcBef>
              <a:buClr>
                <a:srgbClr val="0872A6"/>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lnSpc>
                <a:spcPct val="100000"/>
              </a:lnSpc>
              <a:spcBef>
                <a:spcPts val="600"/>
              </a:spcBef>
              <a:buClr>
                <a:srgbClr val="0872A6"/>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lnSpc>
                <a:spcPct val="100000"/>
              </a:lnSpc>
              <a:spcBef>
                <a:spcPts val="600"/>
              </a:spcBef>
              <a:buClr>
                <a:srgbClr val="0872A6"/>
              </a:buClr>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en-US" dirty="0"/>
              <a:t> [Section title]</a:t>
            </a:r>
          </a:p>
        </p:txBody>
      </p:sp>
      <p:sp>
        <p:nvSpPr>
          <p:cNvPr id="8" name="Content Placeholder 2"/>
          <p:cNvSpPr>
            <a:spLocks noGrp="1"/>
          </p:cNvSpPr>
          <p:nvPr>
            <p:ph idx="14" hasCustomPrompt="1"/>
          </p:nvPr>
        </p:nvSpPr>
        <p:spPr>
          <a:xfrm>
            <a:off x="334040" y="3871056"/>
            <a:ext cx="11476345" cy="576064"/>
          </a:xfrm>
          <a:prstGeom prst="rect">
            <a:avLst/>
          </a:prstGeom>
        </p:spPr>
        <p:txBody>
          <a:bodyPr anchor="ctr"/>
          <a:lstStyle>
            <a:lvl1pPr marL="228600" indent="-228600">
              <a:lnSpc>
                <a:spcPct val="100000"/>
              </a:lnSpc>
              <a:spcBef>
                <a:spcPts val="600"/>
              </a:spcBef>
              <a:buClr>
                <a:srgbClr val="0872A6"/>
              </a:buClr>
              <a:buFont typeface="Calibri" panose="020F0502020204030204" pitchFamily="34" charset="0"/>
              <a:buChar char="»"/>
              <a:defRPr sz="2800">
                <a:latin typeface="Calibri" panose="020F0502020204030204" pitchFamily="34" charset="0"/>
                <a:cs typeface="Calibri" panose="020F0502020204030204" pitchFamily="34" charset="0"/>
              </a:defRPr>
            </a:lvl1pPr>
            <a:lvl2pPr marL="685800" indent="-228600">
              <a:lnSpc>
                <a:spcPct val="100000"/>
              </a:lnSpc>
              <a:spcBef>
                <a:spcPts val="600"/>
              </a:spcBef>
              <a:buClr>
                <a:srgbClr val="0872A6"/>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lnSpc>
                <a:spcPct val="100000"/>
              </a:lnSpc>
              <a:spcBef>
                <a:spcPts val="600"/>
              </a:spcBef>
              <a:buClr>
                <a:srgbClr val="0872A6"/>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lnSpc>
                <a:spcPct val="100000"/>
              </a:lnSpc>
              <a:spcBef>
                <a:spcPts val="600"/>
              </a:spcBef>
              <a:buClr>
                <a:srgbClr val="0872A6"/>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lnSpc>
                <a:spcPct val="100000"/>
              </a:lnSpc>
              <a:spcBef>
                <a:spcPts val="600"/>
              </a:spcBef>
              <a:buClr>
                <a:srgbClr val="0872A6"/>
              </a:buClr>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en-US" dirty="0"/>
              <a:t> [Section title]</a:t>
            </a:r>
          </a:p>
        </p:txBody>
      </p:sp>
      <p:sp>
        <p:nvSpPr>
          <p:cNvPr id="9" name="Content Placeholder 2"/>
          <p:cNvSpPr>
            <a:spLocks noGrp="1"/>
          </p:cNvSpPr>
          <p:nvPr>
            <p:ph idx="15" hasCustomPrompt="1"/>
          </p:nvPr>
        </p:nvSpPr>
        <p:spPr>
          <a:xfrm>
            <a:off x="334040" y="4647839"/>
            <a:ext cx="11476345" cy="576064"/>
          </a:xfrm>
          <a:prstGeom prst="rect">
            <a:avLst/>
          </a:prstGeom>
        </p:spPr>
        <p:txBody>
          <a:bodyPr anchor="ctr"/>
          <a:lstStyle>
            <a:lvl1pPr marL="228600" indent="-228600">
              <a:lnSpc>
                <a:spcPct val="100000"/>
              </a:lnSpc>
              <a:spcBef>
                <a:spcPts val="600"/>
              </a:spcBef>
              <a:buClr>
                <a:srgbClr val="0872A6"/>
              </a:buClr>
              <a:buFont typeface="Calibri" panose="020F0502020204030204" pitchFamily="34" charset="0"/>
              <a:buChar char="»"/>
              <a:defRPr sz="2800">
                <a:latin typeface="Calibri" panose="020F0502020204030204" pitchFamily="34" charset="0"/>
                <a:cs typeface="Calibri" panose="020F0502020204030204" pitchFamily="34" charset="0"/>
              </a:defRPr>
            </a:lvl1pPr>
            <a:lvl2pPr marL="685800" indent="-228600">
              <a:lnSpc>
                <a:spcPct val="100000"/>
              </a:lnSpc>
              <a:spcBef>
                <a:spcPts val="600"/>
              </a:spcBef>
              <a:buClr>
                <a:srgbClr val="0872A6"/>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lnSpc>
                <a:spcPct val="100000"/>
              </a:lnSpc>
              <a:spcBef>
                <a:spcPts val="600"/>
              </a:spcBef>
              <a:buClr>
                <a:srgbClr val="0872A6"/>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lnSpc>
                <a:spcPct val="100000"/>
              </a:lnSpc>
              <a:spcBef>
                <a:spcPts val="600"/>
              </a:spcBef>
              <a:buClr>
                <a:srgbClr val="0872A6"/>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lnSpc>
                <a:spcPct val="100000"/>
              </a:lnSpc>
              <a:spcBef>
                <a:spcPts val="600"/>
              </a:spcBef>
              <a:buClr>
                <a:srgbClr val="0872A6"/>
              </a:buClr>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en-US" dirty="0"/>
              <a:t> [Section title]</a:t>
            </a:r>
          </a:p>
        </p:txBody>
      </p:sp>
      <p:sp>
        <p:nvSpPr>
          <p:cNvPr id="10" name="Content Placeholder 2"/>
          <p:cNvSpPr>
            <a:spLocks noGrp="1"/>
          </p:cNvSpPr>
          <p:nvPr>
            <p:ph idx="16" hasCustomPrompt="1"/>
          </p:nvPr>
        </p:nvSpPr>
        <p:spPr>
          <a:xfrm>
            <a:off x="334040" y="3100274"/>
            <a:ext cx="11476345" cy="576064"/>
          </a:xfrm>
          <a:prstGeom prst="rect">
            <a:avLst/>
          </a:prstGeom>
        </p:spPr>
        <p:txBody>
          <a:bodyPr anchor="ctr"/>
          <a:lstStyle>
            <a:lvl1pPr marL="228600" indent="-228600">
              <a:lnSpc>
                <a:spcPct val="100000"/>
              </a:lnSpc>
              <a:spcBef>
                <a:spcPts val="600"/>
              </a:spcBef>
              <a:buClr>
                <a:srgbClr val="0872A6"/>
              </a:buClr>
              <a:buFont typeface="Calibri" panose="020F0502020204030204" pitchFamily="34" charset="0"/>
              <a:buChar char="»"/>
              <a:defRPr sz="2800">
                <a:latin typeface="Calibri" panose="020F0502020204030204" pitchFamily="34" charset="0"/>
                <a:cs typeface="Calibri" panose="020F0502020204030204" pitchFamily="34" charset="0"/>
              </a:defRPr>
            </a:lvl1pPr>
            <a:lvl2pPr marL="685800" indent="-228600">
              <a:lnSpc>
                <a:spcPct val="100000"/>
              </a:lnSpc>
              <a:spcBef>
                <a:spcPts val="600"/>
              </a:spcBef>
              <a:buClr>
                <a:srgbClr val="0872A6"/>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lnSpc>
                <a:spcPct val="100000"/>
              </a:lnSpc>
              <a:spcBef>
                <a:spcPts val="600"/>
              </a:spcBef>
              <a:buClr>
                <a:srgbClr val="0872A6"/>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lnSpc>
                <a:spcPct val="100000"/>
              </a:lnSpc>
              <a:spcBef>
                <a:spcPts val="600"/>
              </a:spcBef>
              <a:buClr>
                <a:srgbClr val="0872A6"/>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lnSpc>
                <a:spcPct val="100000"/>
              </a:lnSpc>
              <a:spcBef>
                <a:spcPts val="600"/>
              </a:spcBef>
              <a:buClr>
                <a:srgbClr val="0872A6"/>
              </a:buClr>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en-US" dirty="0"/>
              <a:t> [Section title]</a:t>
            </a:r>
          </a:p>
        </p:txBody>
      </p:sp>
    </p:spTree>
    <p:extLst>
      <p:ext uri="{BB962C8B-B14F-4D97-AF65-F5344CB8AC3E}">
        <p14:creationId xmlns:p14="http://schemas.microsoft.com/office/powerpoint/2010/main" val="2982518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7838" y="1125538"/>
            <a:ext cx="112299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dirty="0"/>
              <a:t>Titelmasterformat durch Klicken bearbeiten</a:t>
            </a:r>
          </a:p>
        </p:txBody>
      </p:sp>
      <p:sp>
        <p:nvSpPr>
          <p:cNvPr id="1027" name="Rectangle 3"/>
          <p:cNvSpPr>
            <a:spLocks noGrp="1" noChangeArrowheads="1"/>
          </p:cNvSpPr>
          <p:nvPr>
            <p:ph type="body" idx="1"/>
          </p:nvPr>
        </p:nvSpPr>
        <p:spPr bwMode="auto">
          <a:xfrm>
            <a:off x="477838" y="2276475"/>
            <a:ext cx="112299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Textmasterformate durch Klicken bearbeiten</a:t>
            </a:r>
          </a:p>
          <a:p>
            <a:pPr lvl="1"/>
            <a:r>
              <a:rPr lang="de-DE" altLang="en-US" dirty="0"/>
              <a:t>Zweite Ebene</a:t>
            </a:r>
          </a:p>
        </p:txBody>
      </p:sp>
      <p:sp>
        <p:nvSpPr>
          <p:cNvPr id="1030" name="Rectangle 6"/>
          <p:cNvSpPr>
            <a:spLocks noGrp="1" noChangeArrowheads="1"/>
          </p:cNvSpPr>
          <p:nvPr>
            <p:ph type="sldNum" sz="quarter" idx="4"/>
          </p:nvPr>
        </p:nvSpPr>
        <p:spPr bwMode="auto">
          <a:xfrm>
            <a:off x="10748963" y="6403975"/>
            <a:ext cx="958850"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a:defRPr/>
            </a:pPr>
            <a:fld id="{00E1193A-D9FC-4A70-A714-F615EA51EA38}" type="slidenum">
              <a:rPr lang="de-DE" altLang="en-US"/>
              <a:pPr>
                <a:defRPr/>
              </a:pPr>
              <a:t>‹nº›</a:t>
            </a:fld>
            <a:endParaRPr lang="de-DE" altLang="en-US"/>
          </a:p>
        </p:txBody>
      </p:sp>
      <p:sp>
        <p:nvSpPr>
          <p:cNvPr id="3" name="Rectangle 2"/>
          <p:cNvSpPr/>
          <p:nvPr userDrawn="1"/>
        </p:nvSpPr>
        <p:spPr>
          <a:xfrm>
            <a:off x="477838" y="947738"/>
            <a:ext cx="11229975"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2" name="Pictur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704388" y="312738"/>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96" r:id="rId1"/>
    <p:sldLayoutId id="2147485378" r:id="rId2"/>
    <p:sldLayoutId id="2147485397" r:id="rId3"/>
  </p:sldLayoutIdLst>
  <p:hf hdr="0" ftr="0" dt="0"/>
  <p:txStyles>
    <p:titleStyle>
      <a:lvl1pPr algn="l" rtl="0" eaLnBrk="0" fontAlgn="base" hangingPunct="0">
        <a:spcBef>
          <a:spcPct val="0"/>
        </a:spcBef>
        <a:spcAft>
          <a:spcPct val="0"/>
        </a:spcAft>
        <a:defRPr sz="2700" b="1">
          <a:solidFill>
            <a:srgbClr val="0872A6"/>
          </a:solidFill>
          <a:latin typeface="Calibri" panose="020F0502020204030204" pitchFamily="34" charset="0"/>
          <a:ea typeface="MS PGothic" panose="020B0600070205080204" pitchFamily="34" charset="-128"/>
          <a:cs typeface="Calibri" panose="020F0502020204030204" pitchFamily="34" charset="0"/>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p:titleStyle>
    <p:bodyStyle>
      <a:lvl1pPr marL="382588" indent="-382588" algn="l" rtl="0" eaLnBrk="0" fontAlgn="base" hangingPunct="0">
        <a:lnSpc>
          <a:spcPct val="130000"/>
        </a:lnSpc>
        <a:spcBef>
          <a:spcPct val="0"/>
        </a:spcBef>
        <a:spcAft>
          <a:spcPct val="0"/>
        </a:spcAft>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1023523" rtl="0" eaLnBrk="1" latinLnBrk="0" hangingPunct="1">
        <a:defRPr sz="2000" kern="1200">
          <a:solidFill>
            <a:schemeClr val="tx1"/>
          </a:solidFill>
          <a:latin typeface="+mn-lt"/>
          <a:ea typeface="+mn-ea"/>
          <a:cs typeface="+mn-cs"/>
        </a:defRPr>
      </a:lvl1pPr>
      <a:lvl2pPr marL="511761" algn="l" defTabSz="1023523" rtl="0" eaLnBrk="1" latinLnBrk="0" hangingPunct="1">
        <a:defRPr sz="2000" kern="1200">
          <a:solidFill>
            <a:schemeClr val="tx1"/>
          </a:solidFill>
          <a:latin typeface="+mn-lt"/>
          <a:ea typeface="+mn-ea"/>
          <a:cs typeface="+mn-cs"/>
        </a:defRPr>
      </a:lvl2pPr>
      <a:lvl3pPr marL="1023523" algn="l" defTabSz="1023523" rtl="0" eaLnBrk="1" latinLnBrk="0" hangingPunct="1">
        <a:defRPr sz="2000" kern="1200">
          <a:solidFill>
            <a:schemeClr val="tx1"/>
          </a:solidFill>
          <a:latin typeface="+mn-lt"/>
          <a:ea typeface="+mn-ea"/>
          <a:cs typeface="+mn-cs"/>
        </a:defRPr>
      </a:lvl3pPr>
      <a:lvl4pPr marL="1535285" algn="l" defTabSz="1023523" rtl="0" eaLnBrk="1" latinLnBrk="0" hangingPunct="1">
        <a:defRPr sz="2000" kern="1200">
          <a:solidFill>
            <a:schemeClr val="tx1"/>
          </a:solidFill>
          <a:latin typeface="+mn-lt"/>
          <a:ea typeface="+mn-ea"/>
          <a:cs typeface="+mn-cs"/>
        </a:defRPr>
      </a:lvl4pPr>
      <a:lvl5pPr marL="2047046" algn="l" defTabSz="1023523" rtl="0" eaLnBrk="1" latinLnBrk="0" hangingPunct="1">
        <a:defRPr sz="2000" kern="1200">
          <a:solidFill>
            <a:schemeClr val="tx1"/>
          </a:solidFill>
          <a:latin typeface="+mn-lt"/>
          <a:ea typeface="+mn-ea"/>
          <a:cs typeface="+mn-cs"/>
        </a:defRPr>
      </a:lvl5pPr>
      <a:lvl6pPr marL="2558807" algn="l" defTabSz="1023523" rtl="0" eaLnBrk="1" latinLnBrk="0" hangingPunct="1">
        <a:defRPr sz="2000" kern="1200">
          <a:solidFill>
            <a:schemeClr val="tx1"/>
          </a:solidFill>
          <a:latin typeface="+mn-lt"/>
          <a:ea typeface="+mn-ea"/>
          <a:cs typeface="+mn-cs"/>
        </a:defRPr>
      </a:lvl6pPr>
      <a:lvl7pPr marL="3070568" algn="l" defTabSz="1023523" rtl="0" eaLnBrk="1" latinLnBrk="0" hangingPunct="1">
        <a:defRPr sz="2000" kern="1200">
          <a:solidFill>
            <a:schemeClr val="tx1"/>
          </a:solidFill>
          <a:latin typeface="+mn-lt"/>
          <a:ea typeface="+mn-ea"/>
          <a:cs typeface="+mn-cs"/>
        </a:defRPr>
      </a:lvl7pPr>
      <a:lvl8pPr marL="3582330" algn="l" defTabSz="1023523" rtl="0" eaLnBrk="1" latinLnBrk="0" hangingPunct="1">
        <a:defRPr sz="2000" kern="1200">
          <a:solidFill>
            <a:schemeClr val="tx1"/>
          </a:solidFill>
          <a:latin typeface="+mn-lt"/>
          <a:ea typeface="+mn-ea"/>
          <a:cs typeface="+mn-cs"/>
        </a:defRPr>
      </a:lvl8pPr>
      <a:lvl9pPr marL="4094092" algn="l" defTabSz="102352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C3F9-4C31-4EC3-A4CC-F9FD4D25082E}"/>
              </a:ext>
            </a:extLst>
          </p:cNvPr>
          <p:cNvSpPr>
            <a:spLocks noGrp="1"/>
          </p:cNvSpPr>
          <p:nvPr>
            <p:ph type="ctrTitle"/>
          </p:nvPr>
        </p:nvSpPr>
        <p:spPr>
          <a:xfrm>
            <a:off x="0" y="2132856"/>
            <a:ext cx="9414715" cy="2376264"/>
          </a:xfrm>
          <a:effectLst>
            <a:softEdge rad="12700"/>
          </a:effectLst>
        </p:spPr>
        <p:txBody>
          <a:bodyPr/>
          <a:lstStyle/>
          <a:p>
            <a:r>
              <a:rPr lang="en-US" dirty="0"/>
              <a:t>Technical Session 2</a:t>
            </a:r>
            <a:r>
              <a:rPr lang="en-US" u="sng" dirty="0"/>
              <a:t/>
            </a:r>
            <a:br>
              <a:rPr lang="en-US" u="sng" dirty="0"/>
            </a:br>
            <a:r>
              <a:rPr lang="en-US" u="sng" dirty="0"/>
              <a:t>Development</a:t>
            </a:r>
            <a:r>
              <a:rPr lang="en-US" dirty="0"/>
              <a:t> of long-term energy scenarios 	</a:t>
            </a:r>
            <a:br>
              <a:rPr lang="en-US" dirty="0"/>
            </a:br>
            <a:r>
              <a:rPr lang="en-US" sz="3200" dirty="0"/>
              <a:t>International experience from the LTES campaign</a:t>
            </a:r>
            <a:endParaRPr lang="en-GB" sz="2800" b="0" dirty="0"/>
          </a:p>
        </p:txBody>
      </p:sp>
      <p:pic>
        <p:nvPicPr>
          <p:cNvPr id="4" name="Picture 3">
            <a:extLst>
              <a:ext uri="{FF2B5EF4-FFF2-40B4-BE49-F238E27FC236}">
                <a16:creationId xmlns:a16="http://schemas.microsoft.com/office/drawing/2014/main" id="{438C2CB9-EA81-48D4-9232-CC467CB3C5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6085"/>
            <a:ext cx="2833246" cy="999806"/>
          </a:xfrm>
          <a:prstGeom prst="rect">
            <a:avLst/>
          </a:prstGeom>
        </p:spPr>
      </p:pic>
      <p:sp>
        <p:nvSpPr>
          <p:cNvPr id="5" name="Rectangle 4">
            <a:extLst>
              <a:ext uri="{FF2B5EF4-FFF2-40B4-BE49-F238E27FC236}">
                <a16:creationId xmlns:a16="http://schemas.microsoft.com/office/drawing/2014/main" id="{888C86F2-0161-431E-B010-38EC41BDD1CC}"/>
              </a:ext>
            </a:extLst>
          </p:cNvPr>
          <p:cNvSpPr/>
          <p:nvPr/>
        </p:nvSpPr>
        <p:spPr>
          <a:xfrm>
            <a:off x="349769" y="4869160"/>
            <a:ext cx="8698559" cy="1631216"/>
          </a:xfrm>
          <a:prstGeom prst="rect">
            <a:avLst/>
          </a:prstGeom>
        </p:spPr>
        <p:txBody>
          <a:bodyPr wrap="square">
            <a:spAutoFit/>
          </a:bodyPr>
          <a:lstStyle/>
          <a:p>
            <a:pPr defTabSz="685800" eaLnBrk="1" fontAlgn="auto" hangingPunct="1">
              <a:spcBef>
                <a:spcPts val="0"/>
              </a:spcBef>
              <a:spcAft>
                <a:spcPts val="0"/>
              </a:spcAft>
              <a:defRPr/>
            </a:pPr>
            <a:r>
              <a:rPr lang="en-US" altLang="en-US" sz="2000" dirty="0">
                <a:solidFill>
                  <a:schemeClr val="tx1">
                    <a:lumMod val="65000"/>
                    <a:lumOff val="35000"/>
                  </a:schemeClr>
                </a:solidFill>
                <a:latin typeface="Calibri" panose="020F0502020204030204" pitchFamily="34" charset="0"/>
                <a:cs typeface="Calibri" panose="020F0502020204030204" pitchFamily="34" charset="0"/>
              </a:rPr>
              <a:t>Pablo Carvajal, Associate Programme Officer</a:t>
            </a:r>
          </a:p>
          <a:p>
            <a:pPr defTabSz="685800" eaLnBrk="1" fontAlgn="auto" hangingPunct="1">
              <a:spcBef>
                <a:spcPts val="0"/>
              </a:spcBef>
              <a:spcAft>
                <a:spcPts val="0"/>
              </a:spcAft>
              <a:defRPr/>
            </a:pPr>
            <a:r>
              <a:rPr lang="en-US" altLang="en-US" sz="2000" dirty="0">
                <a:solidFill>
                  <a:schemeClr val="tx1">
                    <a:lumMod val="65000"/>
                    <a:lumOff val="35000"/>
                  </a:schemeClr>
                </a:solidFill>
                <a:latin typeface="Calibri" panose="020F0502020204030204" pitchFamily="34" charset="0"/>
                <a:cs typeface="Calibri" panose="020F0502020204030204" pitchFamily="34" charset="0"/>
              </a:rPr>
              <a:t>IRENA Innovation Technology Center</a:t>
            </a:r>
          </a:p>
          <a:p>
            <a:pPr defTabSz="685800" eaLnBrk="1" fontAlgn="auto" hangingPunct="1">
              <a:spcBef>
                <a:spcPts val="0"/>
              </a:spcBef>
              <a:spcAft>
                <a:spcPts val="0"/>
              </a:spcAft>
              <a:defRPr/>
            </a:pPr>
            <a:endParaRPr lang="en-US" altLang="en-US" sz="2000" dirty="0">
              <a:solidFill>
                <a:schemeClr val="tx1">
                  <a:lumMod val="65000"/>
                  <a:lumOff val="35000"/>
                </a:schemeClr>
              </a:solidFill>
              <a:latin typeface="Calibri" panose="020F0502020204030204" pitchFamily="34" charset="0"/>
              <a:cs typeface="Calibri" panose="020F0502020204030204" pitchFamily="34" charset="0"/>
            </a:endParaRPr>
          </a:p>
          <a:p>
            <a:pPr defTabSz="685800" eaLnBrk="1" fontAlgn="auto" hangingPunct="1">
              <a:spcBef>
                <a:spcPts val="0"/>
              </a:spcBef>
              <a:spcAft>
                <a:spcPts val="0"/>
              </a:spcAft>
              <a:defRPr/>
            </a:pPr>
            <a:r>
              <a:rPr lang="en-US" altLang="en-US" sz="2000" dirty="0">
                <a:solidFill>
                  <a:schemeClr val="tx1">
                    <a:lumMod val="65000"/>
                    <a:lumOff val="35000"/>
                  </a:schemeClr>
                </a:solidFill>
                <a:latin typeface="Calibri" panose="020F0502020204030204" pitchFamily="34" charset="0"/>
                <a:cs typeface="Calibri" panose="020F0502020204030204" pitchFamily="34" charset="0"/>
              </a:rPr>
              <a:t>Long-term Scenarios for the Clean Energy Transition in Latin America</a:t>
            </a:r>
          </a:p>
          <a:p>
            <a:pPr defTabSz="685800" eaLnBrk="1" fontAlgn="auto" hangingPunct="1">
              <a:spcBef>
                <a:spcPts val="0"/>
              </a:spcBef>
              <a:spcAft>
                <a:spcPts val="0"/>
              </a:spcAft>
              <a:defRPr/>
            </a:pPr>
            <a:r>
              <a:rPr lang="en-US" altLang="en-US" sz="2000" dirty="0">
                <a:solidFill>
                  <a:schemeClr val="tx1">
                    <a:lumMod val="65000"/>
                    <a:lumOff val="35000"/>
                  </a:schemeClr>
                </a:solidFill>
                <a:latin typeface="Calibri" panose="020F0502020204030204" pitchFamily="34" charset="0"/>
                <a:cs typeface="Calibri" panose="020F0502020204030204" pitchFamily="34" charset="0"/>
              </a:rPr>
              <a:t>25 February, 2019, Brasilia</a:t>
            </a:r>
          </a:p>
        </p:txBody>
      </p:sp>
    </p:spTree>
    <p:extLst>
      <p:ext uri="{BB962C8B-B14F-4D97-AF65-F5344CB8AC3E}">
        <p14:creationId xmlns:p14="http://schemas.microsoft.com/office/powerpoint/2010/main" val="2037732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60648"/>
            <a:ext cx="8421688" cy="484269"/>
          </a:xfrm>
        </p:spPr>
        <p:txBody>
          <a:bodyPr>
            <a:noAutofit/>
          </a:bodyPr>
          <a:lstStyle/>
          <a:p>
            <a:r>
              <a:rPr lang="en-US" sz="2800" dirty="0"/>
              <a:t>Development of Long-term energy scenarios</a:t>
            </a:r>
          </a:p>
        </p:txBody>
      </p:sp>
      <p:pic>
        <p:nvPicPr>
          <p:cNvPr id="22" name="Picture 21">
            <a:extLst>
              <a:ext uri="{FF2B5EF4-FFF2-40B4-BE49-F238E27FC236}">
                <a16:creationId xmlns:a16="http://schemas.microsoft.com/office/drawing/2014/main" id="{11FA923E-9255-46F0-B96D-AE1D4E105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0"/>
            <a:ext cx="2856784" cy="1008112"/>
          </a:xfrm>
          <a:prstGeom prst="rect">
            <a:avLst/>
          </a:prstGeom>
        </p:spPr>
      </p:pic>
      <p:sp>
        <p:nvSpPr>
          <p:cNvPr id="63" name="TextBox 62">
            <a:extLst>
              <a:ext uri="{FF2B5EF4-FFF2-40B4-BE49-F238E27FC236}">
                <a16:creationId xmlns:a16="http://schemas.microsoft.com/office/drawing/2014/main" id="{9A9DCD7D-A39B-46AE-A0BA-3B74F5513CC6}"/>
              </a:ext>
            </a:extLst>
          </p:cNvPr>
          <p:cNvSpPr txBox="1"/>
          <p:nvPr/>
        </p:nvSpPr>
        <p:spPr>
          <a:xfrm>
            <a:off x="8656027" y="1265571"/>
            <a:ext cx="2696295" cy="400110"/>
          </a:xfrm>
          <a:prstGeom prst="rect">
            <a:avLst/>
          </a:prstGeom>
          <a:noFill/>
        </p:spPr>
        <p:txBody>
          <a:bodyPr wrap="square" rtlCol="0">
            <a:spAutoFit/>
          </a:bodyPr>
          <a:lstStyle/>
          <a:p>
            <a:pPr algn="r"/>
            <a:r>
              <a:rPr lang="en-US" sz="2000" b="1" dirty="0">
                <a:solidFill>
                  <a:schemeClr val="bg1"/>
                </a:solidFill>
                <a:latin typeface="Calibri Light" panose="020F0302020204030204" pitchFamily="34" charset="0"/>
                <a:cs typeface="Calibri Light" panose="020F0302020204030204" pitchFamily="34" charset="0"/>
              </a:rPr>
              <a:t>IRENA Assembly</a:t>
            </a:r>
          </a:p>
        </p:txBody>
      </p:sp>
      <p:sp>
        <p:nvSpPr>
          <p:cNvPr id="16" name="TextBox 15">
            <a:extLst>
              <a:ext uri="{FF2B5EF4-FFF2-40B4-BE49-F238E27FC236}">
                <a16:creationId xmlns:a16="http://schemas.microsoft.com/office/drawing/2014/main" id="{1CB727C4-E288-4210-91D6-803411F521E2}"/>
              </a:ext>
            </a:extLst>
          </p:cNvPr>
          <p:cNvSpPr txBox="1"/>
          <p:nvPr/>
        </p:nvSpPr>
        <p:spPr>
          <a:xfrm>
            <a:off x="479376" y="1103515"/>
            <a:ext cx="5184576" cy="830997"/>
          </a:xfrm>
          <a:prstGeom prst="rect">
            <a:avLst/>
          </a:prstGeom>
          <a:noFill/>
        </p:spPr>
        <p:txBody>
          <a:bodyPr wrap="square" rtlCol="0">
            <a:spAutoFit/>
          </a:bodyPr>
          <a:lstStyle/>
          <a:p>
            <a:pPr algn="ctr"/>
            <a:r>
              <a:rPr lang="en-US" sz="2400" b="1" dirty="0">
                <a:latin typeface="Calibri Light" panose="020F0302020204030204" pitchFamily="34" charset="0"/>
                <a:cs typeface="Calibri Light" panose="020F0302020204030204" pitchFamily="34" charset="0"/>
              </a:rPr>
              <a:t>What are the main methodological issues in modelling long-term energy scenarios?</a:t>
            </a:r>
            <a:endParaRPr lang="en-GB" sz="2400" b="1"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74679B49-584E-4983-BBBA-2E93642777F3}"/>
              </a:ext>
            </a:extLst>
          </p:cNvPr>
          <p:cNvSpPr txBox="1"/>
          <p:nvPr/>
        </p:nvSpPr>
        <p:spPr>
          <a:xfrm>
            <a:off x="6235737" y="1384780"/>
            <a:ext cx="5904656" cy="461665"/>
          </a:xfrm>
          <a:prstGeom prst="rect">
            <a:avLst/>
          </a:prstGeom>
          <a:noFill/>
        </p:spPr>
        <p:txBody>
          <a:bodyPr wrap="square" rtlCol="0">
            <a:spAutoFit/>
          </a:bodyPr>
          <a:lstStyle/>
          <a:p>
            <a:r>
              <a:rPr lang="es-EC" sz="2400" b="1" dirty="0" err="1">
                <a:latin typeface="Calibri Light" panose="020F0302020204030204" pitchFamily="34" charset="0"/>
                <a:cs typeface="Calibri Light" panose="020F0302020204030204" pitchFamily="34" charset="0"/>
              </a:rPr>
              <a:t>Identified</a:t>
            </a:r>
            <a:r>
              <a:rPr lang="es-EC" sz="2400" b="1" dirty="0">
                <a:latin typeface="Calibri Light" panose="020F0302020204030204" pitchFamily="34" charset="0"/>
                <a:cs typeface="Calibri Light" panose="020F0302020204030204" pitchFamily="34" charset="0"/>
              </a:rPr>
              <a:t> </a:t>
            </a:r>
            <a:r>
              <a:rPr lang="es-EC" sz="2400" b="1" dirty="0" err="1">
                <a:latin typeface="Calibri Light" panose="020F0302020204030204" pitchFamily="34" charset="0"/>
                <a:cs typeface="Calibri Light" panose="020F0302020204030204" pitchFamily="34" charset="0"/>
              </a:rPr>
              <a:t>challenges</a:t>
            </a:r>
            <a:r>
              <a:rPr lang="es-EC" sz="2400" b="1" dirty="0">
                <a:latin typeface="Calibri Light" panose="020F0302020204030204" pitchFamily="34" charset="0"/>
                <a:cs typeface="Calibri Light" panose="020F0302020204030204" pitchFamily="34" charset="0"/>
              </a:rPr>
              <a:t>:</a:t>
            </a:r>
          </a:p>
        </p:txBody>
      </p:sp>
      <p:sp>
        <p:nvSpPr>
          <p:cNvPr id="24" name="Content Placeholder 4">
            <a:extLst>
              <a:ext uri="{FF2B5EF4-FFF2-40B4-BE49-F238E27FC236}">
                <a16:creationId xmlns:a16="http://schemas.microsoft.com/office/drawing/2014/main" id="{C43863A3-825C-489F-AB26-16E2A4CDE43E}"/>
              </a:ext>
            </a:extLst>
          </p:cNvPr>
          <p:cNvSpPr>
            <a:spLocks noGrp="1"/>
          </p:cNvSpPr>
          <p:nvPr>
            <p:ph sz="half" idx="1"/>
          </p:nvPr>
        </p:nvSpPr>
        <p:spPr>
          <a:xfrm>
            <a:off x="6287344" y="1965976"/>
            <a:ext cx="5904656" cy="4351338"/>
          </a:xfrm>
        </p:spPr>
        <p:txBody>
          <a:bodyPr>
            <a:normAutofit fontScale="92500" lnSpcReduction="10000"/>
          </a:bodyPr>
          <a:lstStyle/>
          <a:p>
            <a:pPr marL="457200" indent="-457200">
              <a:buFont typeface="+mj-lt"/>
              <a:buAutoNum type="arabicPeriod"/>
            </a:pPr>
            <a:r>
              <a:rPr lang="en-US" sz="2400" dirty="0">
                <a:latin typeface="Calibri Light" panose="020F0302020204030204" pitchFamily="34" charset="0"/>
                <a:cs typeface="Calibri Light" panose="020F0302020204030204" pitchFamily="34" charset="0"/>
              </a:rPr>
              <a:t>Representation of the full spectrum of renewable options and sector coupling alternatives.</a:t>
            </a:r>
          </a:p>
          <a:p>
            <a:pPr lvl="1"/>
            <a:r>
              <a:rPr lang="en-US" sz="2000" dirty="0">
                <a:latin typeface="Calibri Light" panose="020F0302020204030204" pitchFamily="34" charset="0"/>
                <a:cs typeface="Calibri Light" panose="020F0302020204030204" pitchFamily="34" charset="0"/>
              </a:rPr>
              <a:t>Too optimistic for CCS and pessimistic about high shares of VRE. </a:t>
            </a:r>
          </a:p>
          <a:p>
            <a:pPr marL="457200" indent="-457200">
              <a:buFont typeface="+mj-lt"/>
              <a:buAutoNum type="arabicPeriod"/>
            </a:pPr>
            <a:r>
              <a:rPr lang="en-US" sz="2400" dirty="0">
                <a:latin typeface="Calibri Light" panose="020F0302020204030204" pitchFamily="34" charset="0"/>
                <a:cs typeface="Calibri Light" panose="020F0302020204030204" pitchFamily="34" charset="0"/>
              </a:rPr>
              <a:t>Disruptive innovations and exogenous drivers – non-energy actors influence on the energy sector.</a:t>
            </a:r>
          </a:p>
          <a:p>
            <a:pPr lvl="1"/>
            <a:r>
              <a:rPr lang="en-US" sz="2000" dirty="0">
                <a:latin typeface="Calibri Light" panose="020F0302020204030204" pitchFamily="34" charset="0"/>
                <a:cs typeface="Calibri Light" panose="020F0302020204030204" pitchFamily="34" charset="0"/>
              </a:rPr>
              <a:t>“2</a:t>
            </a:r>
            <a:r>
              <a:rPr lang="en-US" sz="2000" baseline="30000" dirty="0">
                <a:latin typeface="Calibri Light" panose="020F0302020204030204" pitchFamily="34" charset="0"/>
                <a:cs typeface="Calibri Light" panose="020F0302020204030204" pitchFamily="34" charset="0"/>
              </a:rPr>
              <a:t>nd</a:t>
            </a:r>
            <a:r>
              <a:rPr lang="en-US" sz="2000" dirty="0">
                <a:latin typeface="Calibri Light" panose="020F0302020204030204" pitchFamily="34" charset="0"/>
                <a:cs typeface="Calibri Light" panose="020F0302020204030204" pitchFamily="34" charset="0"/>
              </a:rPr>
              <a:t> phase of renewables” (Autonomous driving, end-use electrification, etc.)</a:t>
            </a:r>
          </a:p>
          <a:p>
            <a:pPr lvl="1"/>
            <a:r>
              <a:rPr lang="en-US" sz="2000" dirty="0">
                <a:latin typeface="Calibri Light" panose="020F0302020204030204" pitchFamily="34" charset="0"/>
                <a:cs typeface="Calibri Light" panose="020F0302020204030204" pitchFamily="34" charset="0"/>
              </a:rPr>
              <a:t>Changing environment – consumer behavior</a:t>
            </a:r>
          </a:p>
          <a:p>
            <a:pPr marL="457200" indent="-457200">
              <a:buFont typeface="+mj-lt"/>
              <a:buAutoNum type="arabicPeriod"/>
            </a:pPr>
            <a:r>
              <a:rPr lang="en-US" sz="2400" dirty="0">
                <a:latin typeface="Calibri Light" panose="020F0302020204030204" pitchFamily="34" charset="0"/>
                <a:cs typeface="Calibri Light" panose="020F0302020204030204" pitchFamily="34" charset="0"/>
              </a:rPr>
              <a:t>Forced caps for VRE – low geospatial and time resolution.</a:t>
            </a:r>
          </a:p>
        </p:txBody>
      </p:sp>
      <p:pic>
        <p:nvPicPr>
          <p:cNvPr id="25" name="Picture 24">
            <a:extLst>
              <a:ext uri="{FF2B5EF4-FFF2-40B4-BE49-F238E27FC236}">
                <a16:creationId xmlns:a16="http://schemas.microsoft.com/office/drawing/2014/main" id="{5982B709-DE6F-4DAD-8D35-5B297E7B879F}"/>
              </a:ext>
            </a:extLst>
          </p:cNvPr>
          <p:cNvPicPr>
            <a:picLocks noChangeAspect="1"/>
          </p:cNvPicPr>
          <p:nvPr/>
        </p:nvPicPr>
        <p:blipFill>
          <a:blip r:embed="rId4"/>
          <a:stretch>
            <a:fillRect/>
          </a:stretch>
        </p:blipFill>
        <p:spPr>
          <a:xfrm>
            <a:off x="347017" y="2278314"/>
            <a:ext cx="5888720" cy="3925813"/>
          </a:xfrm>
          <a:prstGeom prst="rect">
            <a:avLst/>
          </a:prstGeom>
        </p:spPr>
      </p:pic>
      <p:sp>
        <p:nvSpPr>
          <p:cNvPr id="26" name="Slide Number Placeholder 2">
            <a:extLst>
              <a:ext uri="{FF2B5EF4-FFF2-40B4-BE49-F238E27FC236}">
                <a16:creationId xmlns:a16="http://schemas.microsoft.com/office/drawing/2014/main" id="{0EE658EB-D498-4E05-A998-D86F0CBBEB7F}"/>
              </a:ext>
            </a:extLst>
          </p:cNvPr>
          <p:cNvSpPr txBox="1">
            <a:spLocks/>
          </p:cNvSpPr>
          <p:nvPr/>
        </p:nvSpPr>
        <p:spPr bwMode="auto">
          <a:xfrm>
            <a:off x="10901363" y="6556375"/>
            <a:ext cx="958850"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DE"/>
            </a:defPPr>
            <a:lvl1pPr algn="r" rtl="0" eaLnBrk="1" fontAlgn="base" hangingPunct="1">
              <a:spcBef>
                <a:spcPct val="0"/>
              </a:spcBef>
              <a:spcAft>
                <a:spcPct val="0"/>
              </a:spcAft>
              <a:defRPr sz="1100" kern="1200">
                <a:solidFill>
                  <a:srgbClr val="646464"/>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fld id="{7A55A305-2F91-4A76-BCFA-70F62CBD82E6}" type="slidenum">
              <a:rPr lang="de-DE" altLang="en-US" smtClean="0"/>
              <a:pPr>
                <a:defRPr/>
              </a:pPr>
              <a:t>2</a:t>
            </a:fld>
            <a:endParaRPr lang="de-DE" altLang="en-US" dirty="0"/>
          </a:p>
        </p:txBody>
      </p:sp>
    </p:spTree>
    <p:extLst>
      <p:ext uri="{BB962C8B-B14F-4D97-AF65-F5344CB8AC3E}">
        <p14:creationId xmlns:p14="http://schemas.microsoft.com/office/powerpoint/2010/main" val="4106974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79425" y="280516"/>
            <a:ext cx="112331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lnSpc>
                <a:spcPct val="90000"/>
              </a:lnSpc>
              <a:defRPr/>
            </a:pPr>
            <a:r>
              <a:rPr lang="en-US" altLang="en-US" sz="3000" kern="0" dirty="0">
                <a:latin typeface="Calibri" panose="020F0502020204030204" pitchFamily="34" charset="0"/>
                <a:cs typeface="Calibri" panose="020F0502020204030204" pitchFamily="34" charset="0"/>
              </a:rPr>
              <a:t>Development - Good practice example</a:t>
            </a:r>
          </a:p>
        </p:txBody>
      </p:sp>
      <p:pic>
        <p:nvPicPr>
          <p:cNvPr id="7" name="Picture 6">
            <a:extLst>
              <a:ext uri="{FF2B5EF4-FFF2-40B4-BE49-F238E27FC236}">
                <a16:creationId xmlns:a16="http://schemas.microsoft.com/office/drawing/2014/main" id="{8BCCB7F2-FC85-4806-8806-5A232CB6E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080" y="-28673"/>
            <a:ext cx="2856784" cy="1008112"/>
          </a:xfrm>
          <a:prstGeom prst="rect">
            <a:avLst/>
          </a:prstGeom>
        </p:spPr>
      </p:pic>
      <p:sp>
        <p:nvSpPr>
          <p:cNvPr id="6" name="Slide Number Placeholder 2">
            <a:extLst>
              <a:ext uri="{FF2B5EF4-FFF2-40B4-BE49-F238E27FC236}">
                <a16:creationId xmlns:a16="http://schemas.microsoft.com/office/drawing/2014/main" id="{FE592469-B784-45F0-BDF9-95B604C0231A}"/>
              </a:ext>
            </a:extLst>
          </p:cNvPr>
          <p:cNvSpPr txBox="1">
            <a:spLocks/>
          </p:cNvSpPr>
          <p:nvPr/>
        </p:nvSpPr>
        <p:spPr bwMode="auto">
          <a:xfrm>
            <a:off x="10901363" y="6556375"/>
            <a:ext cx="958850"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DE"/>
            </a:defPPr>
            <a:lvl1pPr algn="r" rtl="0" eaLnBrk="1" fontAlgn="base" hangingPunct="1">
              <a:spcBef>
                <a:spcPct val="0"/>
              </a:spcBef>
              <a:spcAft>
                <a:spcPct val="0"/>
              </a:spcAft>
              <a:defRPr sz="1100" kern="1200">
                <a:solidFill>
                  <a:srgbClr val="646464"/>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fld id="{7A55A305-2F91-4A76-BCFA-70F62CBD82E6}" type="slidenum">
              <a:rPr lang="de-DE" altLang="en-US" smtClean="0"/>
              <a:pPr>
                <a:defRPr/>
              </a:pPr>
              <a:t>3</a:t>
            </a:fld>
            <a:endParaRPr lang="de-DE" altLang="en-US"/>
          </a:p>
        </p:txBody>
      </p:sp>
      <p:sp>
        <p:nvSpPr>
          <p:cNvPr id="9" name="Title 1">
            <a:extLst>
              <a:ext uri="{FF2B5EF4-FFF2-40B4-BE49-F238E27FC236}">
                <a16:creationId xmlns:a16="http://schemas.microsoft.com/office/drawing/2014/main" id="{D5A193B9-CE8F-4C8A-989A-129A5F5A4F6E}"/>
              </a:ext>
            </a:extLst>
          </p:cNvPr>
          <p:cNvSpPr txBox="1">
            <a:spLocks/>
          </p:cNvSpPr>
          <p:nvPr/>
        </p:nvSpPr>
        <p:spPr bwMode="auto">
          <a:xfrm>
            <a:off x="491698" y="1188403"/>
            <a:ext cx="112331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lnSpc>
                <a:spcPct val="90000"/>
              </a:lnSpc>
              <a:defRPr/>
            </a:pPr>
            <a:r>
              <a:rPr lang="en-US" altLang="en-US" sz="3200" kern="0" dirty="0">
                <a:latin typeface="Calibri" panose="020F0502020204030204" pitchFamily="34" charset="0"/>
                <a:cs typeface="Calibri" panose="020F0502020204030204" pitchFamily="34" charset="0"/>
              </a:rPr>
              <a:t>Multi-model framework for policy impact – VTT Finland  </a:t>
            </a:r>
          </a:p>
        </p:txBody>
      </p:sp>
      <p:pic>
        <p:nvPicPr>
          <p:cNvPr id="11" name="Picture 10">
            <a:extLst>
              <a:ext uri="{FF2B5EF4-FFF2-40B4-BE49-F238E27FC236}">
                <a16:creationId xmlns:a16="http://schemas.microsoft.com/office/drawing/2014/main" id="{A7AED0A8-6905-4468-A278-40228DCAB36D}"/>
              </a:ext>
            </a:extLst>
          </p:cNvPr>
          <p:cNvPicPr>
            <a:picLocks noChangeAspect="1"/>
          </p:cNvPicPr>
          <p:nvPr/>
        </p:nvPicPr>
        <p:blipFill rotWithShape="1">
          <a:blip r:embed="rId4"/>
          <a:srcRect t="-1" b="-77"/>
          <a:stretch/>
        </p:blipFill>
        <p:spPr>
          <a:xfrm>
            <a:off x="1448313" y="1704863"/>
            <a:ext cx="9295373" cy="3661736"/>
          </a:xfrm>
          <a:prstGeom prst="rect">
            <a:avLst/>
          </a:prstGeom>
        </p:spPr>
      </p:pic>
      <p:sp>
        <p:nvSpPr>
          <p:cNvPr id="13" name="Rectangle 12">
            <a:extLst>
              <a:ext uri="{FF2B5EF4-FFF2-40B4-BE49-F238E27FC236}">
                <a16:creationId xmlns:a16="http://schemas.microsoft.com/office/drawing/2014/main" id="{6DE0C60D-9CBC-48AB-AE69-AD77541C92E8}"/>
              </a:ext>
            </a:extLst>
          </p:cNvPr>
          <p:cNvSpPr/>
          <p:nvPr/>
        </p:nvSpPr>
        <p:spPr>
          <a:xfrm>
            <a:off x="1991544" y="1844824"/>
            <a:ext cx="144016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90EA08A-7DD6-4E0C-BBF0-CF7627D725A2}"/>
              </a:ext>
            </a:extLst>
          </p:cNvPr>
          <p:cNvSpPr/>
          <p:nvPr/>
        </p:nvSpPr>
        <p:spPr>
          <a:xfrm>
            <a:off x="1509030" y="5172959"/>
            <a:ext cx="2520280" cy="731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F888903-41FE-498A-8D2A-5ECAA1BF2B2C}"/>
              </a:ext>
            </a:extLst>
          </p:cNvPr>
          <p:cNvSpPr/>
          <p:nvPr/>
        </p:nvSpPr>
        <p:spPr>
          <a:xfrm>
            <a:off x="10265481" y="4492241"/>
            <a:ext cx="144016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1B3C8C1-CEE3-49FB-B277-802CE2B128BD}"/>
              </a:ext>
            </a:extLst>
          </p:cNvPr>
          <p:cNvSpPr/>
          <p:nvPr/>
        </p:nvSpPr>
        <p:spPr>
          <a:xfrm>
            <a:off x="486359" y="5398871"/>
            <a:ext cx="11017224" cy="1089529"/>
          </a:xfrm>
          <a:prstGeom prst="rect">
            <a:avLst/>
          </a:prstGeom>
          <a:solidFill>
            <a:schemeClr val="bg1">
              <a:lumMod val="95000"/>
            </a:schemeClr>
          </a:solidFill>
        </p:spPr>
        <p:txBody>
          <a:bodyPr wrap="square">
            <a:spAutoFit/>
          </a:bodyPr>
          <a:lstStyle/>
          <a:p>
            <a:pPr defTabSz="1066800">
              <a:lnSpc>
                <a:spcPct val="90000"/>
              </a:lnSpc>
              <a:spcAft>
                <a:spcPct val="15000"/>
              </a:spcAft>
            </a:pPr>
            <a:r>
              <a:rPr lang="en-US" sz="2400" dirty="0">
                <a:latin typeface="Calibri Light" panose="020F0302020204030204" pitchFamily="34" charset="0"/>
                <a:ea typeface="Verdana" panose="020B0604030504040204" pitchFamily="34" charset="0"/>
                <a:cs typeface="Calibri Light" panose="020F0302020204030204" pitchFamily="34" charset="0"/>
              </a:rPr>
              <a:t>Five research organizations, 20-40 researchers, more than 10 models to analyze the impacts of the 2030 policies in Finland’s national economy, energy economy, use of natural resources, emissions, health, …. </a:t>
            </a:r>
            <a:endParaRPr lang="en-GB" sz="24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id="{140CDF71-788C-4655-BEB0-C49C0065CDF6}"/>
              </a:ext>
            </a:extLst>
          </p:cNvPr>
          <p:cNvSpPr/>
          <p:nvPr/>
        </p:nvSpPr>
        <p:spPr>
          <a:xfrm>
            <a:off x="6888088" y="4653136"/>
            <a:ext cx="2784776" cy="331822"/>
          </a:xfrm>
          <a:prstGeom prst="rect">
            <a:avLst/>
          </a:prstGeom>
          <a:noFill/>
          <a:ln w="19050">
            <a:solidFill>
              <a:srgbClr val="0872A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Screen Clipping">
            <a:extLst>
              <a:ext uri="{FF2B5EF4-FFF2-40B4-BE49-F238E27FC236}">
                <a16:creationId xmlns:a16="http://schemas.microsoft.com/office/drawing/2014/main" id="{013F8264-C223-4796-8061-355DBAD033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848" t="19022" r="66438" b="61068"/>
          <a:stretch/>
        </p:blipFill>
        <p:spPr>
          <a:xfrm>
            <a:off x="9951035" y="1081467"/>
            <a:ext cx="923341" cy="729127"/>
          </a:xfrm>
          <a:prstGeom prst="rect">
            <a:avLst/>
          </a:prstGeom>
        </p:spPr>
      </p:pic>
    </p:spTree>
    <p:extLst>
      <p:ext uri="{BB962C8B-B14F-4D97-AF65-F5344CB8AC3E}">
        <p14:creationId xmlns:p14="http://schemas.microsoft.com/office/powerpoint/2010/main" val="775223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79425" y="280516"/>
            <a:ext cx="112331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lnSpc>
                <a:spcPct val="90000"/>
              </a:lnSpc>
              <a:defRPr/>
            </a:pPr>
            <a:r>
              <a:rPr lang="en-US" altLang="en-US" sz="3000" kern="0" dirty="0">
                <a:latin typeface="Calibri" panose="020F0502020204030204" pitchFamily="34" charset="0"/>
                <a:cs typeface="Calibri" panose="020F0502020204030204" pitchFamily="34" charset="0"/>
              </a:rPr>
              <a:t>Development - Good practice example</a:t>
            </a:r>
          </a:p>
        </p:txBody>
      </p:sp>
      <p:pic>
        <p:nvPicPr>
          <p:cNvPr id="7" name="Picture 6">
            <a:extLst>
              <a:ext uri="{FF2B5EF4-FFF2-40B4-BE49-F238E27FC236}">
                <a16:creationId xmlns:a16="http://schemas.microsoft.com/office/drawing/2014/main" id="{8BCCB7F2-FC85-4806-8806-5A232CB6E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080" y="-28673"/>
            <a:ext cx="2856784" cy="1008112"/>
          </a:xfrm>
          <a:prstGeom prst="rect">
            <a:avLst/>
          </a:prstGeom>
        </p:spPr>
      </p:pic>
      <p:sp>
        <p:nvSpPr>
          <p:cNvPr id="6" name="Slide Number Placeholder 2">
            <a:extLst>
              <a:ext uri="{FF2B5EF4-FFF2-40B4-BE49-F238E27FC236}">
                <a16:creationId xmlns:a16="http://schemas.microsoft.com/office/drawing/2014/main" id="{FE592469-B784-45F0-BDF9-95B604C0231A}"/>
              </a:ext>
            </a:extLst>
          </p:cNvPr>
          <p:cNvSpPr txBox="1">
            <a:spLocks/>
          </p:cNvSpPr>
          <p:nvPr/>
        </p:nvSpPr>
        <p:spPr bwMode="auto">
          <a:xfrm>
            <a:off x="10901363" y="6556375"/>
            <a:ext cx="958850"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DE"/>
            </a:defPPr>
            <a:lvl1pPr algn="r" rtl="0" eaLnBrk="1" fontAlgn="base" hangingPunct="1">
              <a:spcBef>
                <a:spcPct val="0"/>
              </a:spcBef>
              <a:spcAft>
                <a:spcPct val="0"/>
              </a:spcAft>
              <a:defRPr sz="1100" kern="1200">
                <a:solidFill>
                  <a:srgbClr val="646464"/>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fld id="{7A55A305-2F91-4A76-BCFA-70F62CBD82E6}" type="slidenum">
              <a:rPr lang="de-DE" altLang="en-US" smtClean="0"/>
              <a:pPr>
                <a:defRPr/>
              </a:pPr>
              <a:t>4</a:t>
            </a:fld>
            <a:endParaRPr lang="de-DE" altLang="en-US"/>
          </a:p>
        </p:txBody>
      </p:sp>
      <p:sp>
        <p:nvSpPr>
          <p:cNvPr id="9" name="Title 1">
            <a:extLst>
              <a:ext uri="{FF2B5EF4-FFF2-40B4-BE49-F238E27FC236}">
                <a16:creationId xmlns:a16="http://schemas.microsoft.com/office/drawing/2014/main" id="{D5A193B9-CE8F-4C8A-989A-129A5F5A4F6E}"/>
              </a:ext>
            </a:extLst>
          </p:cNvPr>
          <p:cNvSpPr txBox="1">
            <a:spLocks/>
          </p:cNvSpPr>
          <p:nvPr/>
        </p:nvSpPr>
        <p:spPr bwMode="auto">
          <a:xfrm>
            <a:off x="491698" y="1188403"/>
            <a:ext cx="112331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lnSpc>
                <a:spcPct val="90000"/>
              </a:lnSpc>
              <a:defRPr/>
            </a:pPr>
            <a:r>
              <a:rPr lang="en-US" altLang="en-US" sz="3200" kern="0" dirty="0">
                <a:latin typeface="Calibri" panose="020F0502020204030204" pitchFamily="34" charset="0"/>
                <a:cs typeface="Calibri" panose="020F0502020204030204" pitchFamily="34" charset="0"/>
              </a:rPr>
              <a:t>Use of right tools – NREL USA </a:t>
            </a:r>
          </a:p>
        </p:txBody>
      </p:sp>
      <p:sp>
        <p:nvSpPr>
          <p:cNvPr id="17" name="Rectangle 16">
            <a:extLst>
              <a:ext uri="{FF2B5EF4-FFF2-40B4-BE49-F238E27FC236}">
                <a16:creationId xmlns:a16="http://schemas.microsoft.com/office/drawing/2014/main" id="{3F888903-41FE-498A-8D2A-5ECAA1BF2B2C}"/>
              </a:ext>
            </a:extLst>
          </p:cNvPr>
          <p:cNvSpPr/>
          <p:nvPr/>
        </p:nvSpPr>
        <p:spPr>
          <a:xfrm>
            <a:off x="10265481" y="4492241"/>
            <a:ext cx="144016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9E10C62-EE9C-4644-8345-FC8B21632E71}"/>
              </a:ext>
            </a:extLst>
          </p:cNvPr>
          <p:cNvPicPr>
            <a:picLocks noChangeAspect="1"/>
          </p:cNvPicPr>
          <p:nvPr/>
        </p:nvPicPr>
        <p:blipFill>
          <a:blip r:embed="rId4"/>
          <a:stretch>
            <a:fillRect/>
          </a:stretch>
        </p:blipFill>
        <p:spPr>
          <a:xfrm>
            <a:off x="321516" y="2280219"/>
            <a:ext cx="7922956" cy="3449337"/>
          </a:xfrm>
          <a:prstGeom prst="rect">
            <a:avLst/>
          </a:prstGeom>
        </p:spPr>
      </p:pic>
      <p:sp>
        <p:nvSpPr>
          <p:cNvPr id="18" name="Text Placeholder 2">
            <a:extLst>
              <a:ext uri="{FF2B5EF4-FFF2-40B4-BE49-F238E27FC236}">
                <a16:creationId xmlns:a16="http://schemas.microsoft.com/office/drawing/2014/main" id="{C1038BE6-8C7A-4DE3-98BB-1C792A03CDF9}"/>
              </a:ext>
            </a:extLst>
          </p:cNvPr>
          <p:cNvSpPr txBox="1">
            <a:spLocks/>
          </p:cNvSpPr>
          <p:nvPr/>
        </p:nvSpPr>
        <p:spPr bwMode="auto">
          <a:xfrm>
            <a:off x="8784575" y="1870038"/>
            <a:ext cx="2964086" cy="3859518"/>
          </a:xfrm>
          <a:prstGeom prst="rect">
            <a:avLst/>
          </a:prstGeom>
          <a:solidFill>
            <a:schemeClr val="bg1">
              <a:lumMod val="95000"/>
            </a:schemeClr>
          </a:solidFill>
        </p:spPr>
        <p:txBody>
          <a:bodyPr wrap="square">
            <a:spAutoFit/>
          </a:bodyPr>
          <a:lstStyle>
            <a:defPPr>
              <a:defRPr lang="de-DE"/>
            </a:defPPr>
            <a:lvl1pPr defTabSz="1066800">
              <a:lnSpc>
                <a:spcPct val="90000"/>
              </a:lnSpc>
              <a:spcAft>
                <a:spcPct val="15000"/>
              </a:spcAft>
              <a:defRPr sz="2400">
                <a:latin typeface="Calibri Light" panose="020F0302020204030204" pitchFamily="34" charset="0"/>
                <a:ea typeface="Verdana" panose="020B0604030504040204" pitchFamily="34" charset="0"/>
                <a:cs typeface="Calibri Light" panose="020F0302020204030204" pitchFamily="34" charset="0"/>
              </a:defRPr>
            </a:lvl1pPr>
          </a:lstStyle>
          <a:p>
            <a:pPr marL="342900" indent="-342900">
              <a:buFont typeface="Arial" panose="020B0604020202020204" pitchFamily="34" charset="0"/>
              <a:buChar char="•"/>
            </a:pPr>
            <a:r>
              <a:rPr lang="en-US" dirty="0"/>
              <a:t>Some questions do not need sophisticated tools</a:t>
            </a:r>
          </a:p>
          <a:p>
            <a:pPr marL="342900" indent="-342900">
              <a:buFont typeface="Arial" panose="020B0604020202020204" pitchFamily="34" charset="0"/>
              <a:buChar char="•"/>
            </a:pPr>
            <a:r>
              <a:rPr lang="en-US" dirty="0"/>
              <a:t>Different tools are good at different things</a:t>
            </a:r>
          </a:p>
          <a:p>
            <a:pPr marL="342900" indent="-342900">
              <a:buFont typeface="Arial" panose="020B0604020202020204" pitchFamily="34" charset="0"/>
              <a:buChar char="•"/>
            </a:pPr>
            <a:r>
              <a:rPr lang="en-US" dirty="0"/>
              <a:t>Often best tool is a combination of existing tools rather than the creation of a new tool</a:t>
            </a:r>
          </a:p>
        </p:txBody>
      </p:sp>
      <p:pic>
        <p:nvPicPr>
          <p:cNvPr id="1026" name="Picture 2" descr="Related image">
            <a:extLst>
              <a:ext uri="{FF2B5EF4-FFF2-40B4-BE49-F238E27FC236}">
                <a16:creationId xmlns:a16="http://schemas.microsoft.com/office/drawing/2014/main" id="{C49D1435-FCE1-44E8-AD02-94B7A6B9A2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1944" y="1177285"/>
            <a:ext cx="1691616" cy="49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09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24944"/>
            <a:ext cx="8638117" cy="1728192"/>
          </a:xfrm>
        </p:spPr>
        <p:txBody>
          <a:bodyPr/>
          <a:lstStyle/>
          <a:p>
            <a:pPr>
              <a:lnSpc>
                <a:spcPct val="100000"/>
              </a:lnSpc>
            </a:pPr>
            <a:r>
              <a:rPr lang="en-US" sz="2400" b="0" kern="1200" spc="-100" dirty="0"/>
              <a:t/>
            </a:r>
            <a:br>
              <a:rPr lang="en-US" sz="2400" b="0" kern="1200" spc="-100" dirty="0"/>
            </a:br>
            <a:r>
              <a:rPr lang="en-US" sz="2400" b="0" kern="1200" spc="-100" dirty="0"/>
              <a:t>www.irena.org</a:t>
            </a:r>
            <a:endParaRPr lang="en-GB"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040" y="5157192"/>
            <a:ext cx="5291919" cy="1342153"/>
          </a:xfrm>
          <a:prstGeom prst="rect">
            <a:avLst/>
          </a:prstGeom>
        </p:spPr>
      </p:pic>
      <p:pic>
        <p:nvPicPr>
          <p:cNvPr id="4" name="Picture 3">
            <a:extLst>
              <a:ext uri="{FF2B5EF4-FFF2-40B4-BE49-F238E27FC236}">
                <a16:creationId xmlns:a16="http://schemas.microsoft.com/office/drawing/2014/main" id="{3E2CC720-A423-4F2B-B18C-B907315A96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6080" y="-28673"/>
            <a:ext cx="2856784" cy="1008112"/>
          </a:xfrm>
          <a:prstGeom prst="rect">
            <a:avLst/>
          </a:prstGeom>
        </p:spPr>
      </p:pic>
    </p:spTree>
    <p:extLst>
      <p:ext uri="{BB962C8B-B14F-4D97-AF65-F5344CB8AC3E}">
        <p14:creationId xmlns:p14="http://schemas.microsoft.com/office/powerpoint/2010/main" val="18111594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598</Words>
  <Application>Microsoft Office PowerPoint</Application>
  <PresentationFormat>Widescreen</PresentationFormat>
  <Paragraphs>53</Paragraphs>
  <Slides>5</Slides>
  <Notes>5</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vt:i4>
      </vt:variant>
    </vt:vector>
  </HeadingPairs>
  <TitlesOfParts>
    <vt:vector size="13" baseType="lpstr">
      <vt:lpstr>Calibri Light</vt:lpstr>
      <vt:lpstr>MS PGothic</vt:lpstr>
      <vt:lpstr>Verdana</vt:lpstr>
      <vt:lpstr>Calibri</vt:lpstr>
      <vt:lpstr>ITC Avant Garde Gothic</vt:lpstr>
      <vt:lpstr>Arial</vt:lpstr>
      <vt:lpstr>Wingdings</vt:lpstr>
      <vt:lpstr>Standarddesign</vt:lpstr>
      <vt:lpstr>Technical Session 2 Development of long-term energy scenarios   International experience from the LTES campaign</vt:lpstr>
      <vt:lpstr>Development of Long-term energy scenarios</vt:lpstr>
      <vt:lpstr>Apresentação do PowerPoint</vt:lpstr>
      <vt:lpstr>Apresentação do PowerPoint</vt:lpstr>
      <vt:lpstr> www.irena.org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2018-05-03T14:40:56Z</dcterms:created>
  <dcterms:modified xsi:type="dcterms:W3CDTF">2019-02-25T18:59:08Z</dcterms:modified>
</cp:coreProperties>
</file>