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ppt/charts/chart3.xml" ContentType="application/vnd.openxmlformats-officedocument.drawingml.chart+xml"/>
  <Override PartName="/ppt/theme/themeOverride4.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handoutMasterIdLst>
    <p:handoutMasterId r:id="rId25"/>
  </p:handoutMasterIdLst>
  <p:sldIdLst>
    <p:sldId id="295" r:id="rId2"/>
    <p:sldId id="275" r:id="rId3"/>
    <p:sldId id="292" r:id="rId4"/>
    <p:sldId id="273" r:id="rId5"/>
    <p:sldId id="300" r:id="rId6"/>
    <p:sldId id="289" r:id="rId7"/>
    <p:sldId id="290" r:id="rId8"/>
    <p:sldId id="291" r:id="rId9"/>
    <p:sldId id="287" r:id="rId10"/>
    <p:sldId id="293" r:id="rId11"/>
    <p:sldId id="296" r:id="rId12"/>
    <p:sldId id="297" r:id="rId13"/>
    <p:sldId id="298" r:id="rId14"/>
    <p:sldId id="299" r:id="rId15"/>
    <p:sldId id="302" r:id="rId16"/>
    <p:sldId id="303" r:id="rId17"/>
    <p:sldId id="301" r:id="rId18"/>
    <p:sldId id="294" r:id="rId19"/>
    <p:sldId id="288" r:id="rId20"/>
    <p:sldId id="283" r:id="rId21"/>
    <p:sldId id="285" r:id="rId22"/>
    <p:sldId id="272"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27" autoAdjust="0"/>
    <p:restoredTop sz="94344" autoAdjust="0"/>
  </p:normalViewPr>
  <p:slideViewPr>
    <p:cSldViewPr snapToGrid="0" snapToObjects="1">
      <p:cViewPr>
        <p:scale>
          <a:sx n="70" d="100"/>
          <a:sy n="70" d="100"/>
        </p:scale>
        <p:origin x="-2059" y="-29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90" d="100"/>
        <a:sy n="190" d="100"/>
      </p:scale>
      <p:origin x="0" y="50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B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953358627027599E-2"/>
          <c:y val="6.22175398358321E-2"/>
          <c:w val="0.90474123727242906"/>
          <c:h val="0.85286023633902297"/>
        </c:manualLayout>
      </c:layout>
      <c:lineChart>
        <c:grouping val="standard"/>
        <c:varyColors val="0"/>
        <c:ser>
          <c:idx val="0"/>
          <c:order val="0"/>
          <c:tx>
            <c:strRef>
              <c:f>Sheet1!$B$1</c:f>
              <c:strCache>
                <c:ptCount val="1"/>
                <c:pt idx="0">
                  <c:v>History</c:v>
                </c:pt>
              </c:strCache>
            </c:strRef>
          </c:tx>
          <c:spPr>
            <a:ln w="38100">
              <a:solidFill>
                <a:srgbClr val="FFFFFF">
                  <a:lumMod val="65000"/>
                </a:srgbClr>
              </a:solidFill>
              <a:prstDash val="solid"/>
            </a:ln>
          </c:spPr>
          <c:marker>
            <c:symbol val="none"/>
          </c:marker>
          <c:cat>
            <c:numRef>
              <c:f>Sheet1!$A$2:$A$14</c:f>
              <c:numCache>
                <c:formatCode>General</c:formatCode>
                <c:ptCount val="13"/>
                <c:pt idx="0">
                  <c:v>2000</c:v>
                </c:pt>
                <c:pt idx="3">
                  <c:v>2014</c:v>
                </c:pt>
                <c:pt idx="6">
                  <c:v>2030</c:v>
                </c:pt>
                <c:pt idx="12">
                  <c:v>2060</c:v>
                </c:pt>
              </c:numCache>
            </c:numRef>
          </c:cat>
          <c:val>
            <c:numRef>
              <c:f>Sheet1!$B$2:$B$14</c:f>
              <c:numCache>
                <c:formatCode>0.0</c:formatCode>
                <c:ptCount val="13"/>
                <c:pt idx="0">
                  <c:v>0.55044499999999996</c:v>
                </c:pt>
                <c:pt idx="1">
                  <c:v>0.62233777777777799</c:v>
                </c:pt>
                <c:pt idx="2">
                  <c:v>0.69423055555555602</c:v>
                </c:pt>
                <c:pt idx="3">
                  <c:v>0.70080799999999999</c:v>
                </c:pt>
              </c:numCache>
            </c:numRef>
          </c:val>
          <c:smooth val="0"/>
          <c:extLst xmlns:c16r2="http://schemas.microsoft.com/office/drawing/2015/06/chart">
            <c:ext xmlns:c16="http://schemas.microsoft.com/office/drawing/2014/chart" uri="{C3380CC4-5D6E-409C-BE32-E72D297353CC}">
              <c16:uniqueId val="{00000000-C216-4750-B17F-293D3CE78B66}"/>
            </c:ext>
          </c:extLst>
        </c:ser>
        <c:ser>
          <c:idx val="1"/>
          <c:order val="1"/>
          <c:tx>
            <c:strRef>
              <c:f>Sheet1!$C$1</c:f>
              <c:strCache>
                <c:ptCount val="1"/>
                <c:pt idx="0">
                  <c:v>Samba</c:v>
                </c:pt>
              </c:strCache>
            </c:strRef>
          </c:tx>
          <c:spPr>
            <a:ln w="38100">
              <a:solidFill>
                <a:srgbClr val="F46A02"/>
              </a:solidFill>
            </a:ln>
          </c:spPr>
          <c:marker>
            <c:symbol val="none"/>
          </c:marker>
          <c:cat>
            <c:numRef>
              <c:f>Sheet1!$A$2:$A$14</c:f>
              <c:numCache>
                <c:formatCode>General</c:formatCode>
                <c:ptCount val="13"/>
                <c:pt idx="0">
                  <c:v>2000</c:v>
                </c:pt>
                <c:pt idx="3">
                  <c:v>2014</c:v>
                </c:pt>
                <c:pt idx="6">
                  <c:v>2030</c:v>
                </c:pt>
                <c:pt idx="12">
                  <c:v>2060</c:v>
                </c:pt>
              </c:numCache>
            </c:numRef>
          </c:cat>
          <c:val>
            <c:numRef>
              <c:f>Sheet1!$C$2:$C$14</c:f>
              <c:numCache>
                <c:formatCode>General</c:formatCode>
                <c:ptCount val="13"/>
                <c:pt idx="3" formatCode="0.0">
                  <c:v>0.70080799999999999</c:v>
                </c:pt>
                <c:pt idx="4" formatCode="0.0">
                  <c:v>0.83324166666666699</c:v>
                </c:pt>
                <c:pt idx="5" formatCode="0.0">
                  <c:v>0.88861666666666705</c:v>
                </c:pt>
                <c:pt idx="6" formatCode="0.0">
                  <c:v>0.94399166666666701</c:v>
                </c:pt>
                <c:pt idx="7" formatCode="0.0">
                  <c:v>1.015791666666666</c:v>
                </c:pt>
                <c:pt idx="8" formatCode="0.0">
                  <c:v>1.0875916666666661</c:v>
                </c:pt>
                <c:pt idx="9" formatCode="0.0">
                  <c:v>1.124168055555556</c:v>
                </c:pt>
                <c:pt idx="10" formatCode="0.0">
                  <c:v>1.160744444444445</c:v>
                </c:pt>
                <c:pt idx="11" formatCode="0.0">
                  <c:v>1.199915277777778</c:v>
                </c:pt>
                <c:pt idx="12" formatCode="0.0">
                  <c:v>1.2390861111111111</c:v>
                </c:pt>
              </c:numCache>
            </c:numRef>
          </c:val>
          <c:smooth val="0"/>
          <c:extLst xmlns:c16r2="http://schemas.microsoft.com/office/drawing/2015/06/chart">
            <c:ext xmlns:c16="http://schemas.microsoft.com/office/drawing/2014/chart" uri="{C3380CC4-5D6E-409C-BE32-E72D297353CC}">
              <c16:uniqueId val="{00000001-C216-4750-B17F-293D3CE78B66}"/>
            </c:ext>
          </c:extLst>
        </c:ser>
        <c:ser>
          <c:idx val="2"/>
          <c:order val="2"/>
          <c:tx>
            <c:strRef>
              <c:f>Sheet1!$D$1</c:f>
              <c:strCache>
                <c:ptCount val="1"/>
                <c:pt idx="0">
                  <c:v>Tango</c:v>
                </c:pt>
              </c:strCache>
            </c:strRef>
          </c:tx>
          <c:spPr>
            <a:ln w="38100">
              <a:solidFill>
                <a:srgbClr val="236192"/>
              </a:solidFill>
            </a:ln>
          </c:spPr>
          <c:marker>
            <c:symbol val="none"/>
          </c:marker>
          <c:cat>
            <c:numRef>
              <c:f>Sheet1!$A$2:$A$14</c:f>
              <c:numCache>
                <c:formatCode>General</c:formatCode>
                <c:ptCount val="13"/>
                <c:pt idx="0">
                  <c:v>2000</c:v>
                </c:pt>
                <c:pt idx="3">
                  <c:v>2014</c:v>
                </c:pt>
                <c:pt idx="6">
                  <c:v>2030</c:v>
                </c:pt>
                <c:pt idx="12">
                  <c:v>2060</c:v>
                </c:pt>
              </c:numCache>
            </c:numRef>
          </c:cat>
          <c:val>
            <c:numRef>
              <c:f>Sheet1!$D$2:$D$14</c:f>
              <c:numCache>
                <c:formatCode>General</c:formatCode>
                <c:ptCount val="13"/>
                <c:pt idx="3" formatCode="0.0">
                  <c:v>0.70080799999999999</c:v>
                </c:pt>
                <c:pt idx="4" formatCode="0.0">
                  <c:v>0.86768333333333403</c:v>
                </c:pt>
                <c:pt idx="5" formatCode="0.0">
                  <c:v>0.94876249999999995</c:v>
                </c:pt>
                <c:pt idx="6" formatCode="0.0">
                  <c:v>1.029841666666667</c:v>
                </c:pt>
                <c:pt idx="7" formatCode="0.0">
                  <c:v>1.0970416666666669</c:v>
                </c:pt>
                <c:pt idx="8" formatCode="0.0">
                  <c:v>1.1642416666666671</c:v>
                </c:pt>
                <c:pt idx="9" formatCode="0.0">
                  <c:v>1.2210763888888889</c:v>
                </c:pt>
                <c:pt idx="10" formatCode="0.0">
                  <c:v>1.277911111111111</c:v>
                </c:pt>
                <c:pt idx="11" formatCode="0.0">
                  <c:v>1.2985111111111109</c:v>
                </c:pt>
                <c:pt idx="12" formatCode="0.0">
                  <c:v>1.3191111111111109</c:v>
                </c:pt>
              </c:numCache>
            </c:numRef>
          </c:val>
          <c:smooth val="0"/>
          <c:extLst xmlns:c16r2="http://schemas.microsoft.com/office/drawing/2015/06/chart">
            <c:ext xmlns:c16="http://schemas.microsoft.com/office/drawing/2014/chart" uri="{C3380CC4-5D6E-409C-BE32-E72D297353CC}">
              <c16:uniqueId val="{00000002-C216-4750-B17F-293D3CE78B66}"/>
            </c:ext>
          </c:extLst>
        </c:ser>
        <c:ser>
          <c:idx val="3"/>
          <c:order val="3"/>
          <c:tx>
            <c:strRef>
              <c:f>Sheet1!$E$1</c:f>
              <c:strCache>
                <c:ptCount val="1"/>
                <c:pt idx="0">
                  <c:v>Hard Rok</c:v>
                </c:pt>
              </c:strCache>
            </c:strRef>
          </c:tx>
          <c:spPr>
            <a:ln w="38100">
              <a:solidFill>
                <a:srgbClr val="000000">
                  <a:lumMod val="95000"/>
                  <a:lumOff val="5000"/>
                </a:srgbClr>
              </a:solidFill>
            </a:ln>
          </c:spPr>
          <c:marker>
            <c:symbol val="none"/>
          </c:marker>
          <c:cat>
            <c:numRef>
              <c:f>Sheet1!$A$2:$A$14</c:f>
              <c:numCache>
                <c:formatCode>General</c:formatCode>
                <c:ptCount val="13"/>
                <c:pt idx="0">
                  <c:v>2000</c:v>
                </c:pt>
                <c:pt idx="3">
                  <c:v>2014</c:v>
                </c:pt>
                <c:pt idx="6">
                  <c:v>2030</c:v>
                </c:pt>
                <c:pt idx="12">
                  <c:v>2060</c:v>
                </c:pt>
              </c:numCache>
            </c:numRef>
          </c:cat>
          <c:val>
            <c:numRef>
              <c:f>Sheet1!$E$2:$E$14</c:f>
              <c:numCache>
                <c:formatCode>General</c:formatCode>
                <c:ptCount val="13"/>
                <c:pt idx="3" formatCode="0.0">
                  <c:v>0.70080799999999999</c:v>
                </c:pt>
                <c:pt idx="4" formatCode="0.0">
                  <c:v>0.84158333333333402</c:v>
                </c:pt>
                <c:pt idx="5" formatCode="0.0">
                  <c:v>0.904555555555556</c:v>
                </c:pt>
                <c:pt idx="6" formatCode="0.0">
                  <c:v>0.96752777777777799</c:v>
                </c:pt>
                <c:pt idx="7" formatCode="0.0">
                  <c:v>1.041018055555555</c:v>
                </c:pt>
                <c:pt idx="8" formatCode="0.0">
                  <c:v>1.114508333333333</c:v>
                </c:pt>
                <c:pt idx="9" formatCode="0.0">
                  <c:v>1.1599402777777781</c:v>
                </c:pt>
                <c:pt idx="10" formatCode="0.0">
                  <c:v>1.2053722222222221</c:v>
                </c:pt>
                <c:pt idx="11" formatCode="0.0">
                  <c:v>1.227625</c:v>
                </c:pt>
                <c:pt idx="12" formatCode="0.0">
                  <c:v>1.2498777777777781</c:v>
                </c:pt>
              </c:numCache>
            </c:numRef>
          </c:val>
          <c:smooth val="0"/>
          <c:extLst xmlns:c16r2="http://schemas.microsoft.com/office/drawing/2015/06/chart">
            <c:ext xmlns:c16="http://schemas.microsoft.com/office/drawing/2014/chart" uri="{C3380CC4-5D6E-409C-BE32-E72D297353CC}">
              <c16:uniqueId val="{00000003-C216-4750-B17F-293D3CE78B66}"/>
            </c:ext>
          </c:extLst>
        </c:ser>
        <c:dLbls>
          <c:showLegendKey val="0"/>
          <c:showVal val="0"/>
          <c:showCatName val="0"/>
          <c:showSerName val="0"/>
          <c:showPercent val="0"/>
          <c:showBubbleSize val="0"/>
        </c:dLbls>
        <c:marker val="1"/>
        <c:smooth val="0"/>
        <c:axId val="49040768"/>
        <c:axId val="49054848"/>
      </c:lineChart>
      <c:catAx>
        <c:axId val="49040768"/>
        <c:scaling>
          <c:orientation val="minMax"/>
        </c:scaling>
        <c:delete val="0"/>
        <c:axPos val="b"/>
        <c:numFmt formatCode="General" sourceLinked="1"/>
        <c:majorTickMark val="out"/>
        <c:minorTickMark val="none"/>
        <c:tickLblPos val="nextTo"/>
        <c:spPr>
          <a:ln>
            <a:solidFill>
              <a:srgbClr val="236192"/>
            </a:solidFill>
          </a:ln>
        </c:spPr>
        <c:crossAx val="49054848"/>
        <c:crosses val="autoZero"/>
        <c:auto val="1"/>
        <c:lblAlgn val="ctr"/>
        <c:lblOffset val="100"/>
        <c:tickLblSkip val="1"/>
        <c:tickMarkSkip val="1"/>
        <c:noMultiLvlLbl val="0"/>
      </c:catAx>
      <c:valAx>
        <c:axId val="49054848"/>
        <c:scaling>
          <c:orientation val="minMax"/>
          <c:max val="1.4"/>
        </c:scaling>
        <c:delete val="0"/>
        <c:axPos val="l"/>
        <c:numFmt formatCode="0.0" sourceLinked="0"/>
        <c:majorTickMark val="out"/>
        <c:minorTickMark val="out"/>
        <c:tickLblPos val="nextTo"/>
        <c:spPr>
          <a:ln>
            <a:solidFill>
              <a:srgbClr val="236192"/>
            </a:solidFill>
          </a:ln>
        </c:spPr>
        <c:crossAx val="49040768"/>
        <c:crosses val="autoZero"/>
        <c:crossBetween val="between"/>
        <c:minorUnit val="0.1"/>
      </c:valAx>
    </c:plotArea>
    <c:plotVisOnly val="1"/>
    <c:dispBlanksAs val="gap"/>
    <c:showDLblsOverMax val="0"/>
  </c:chart>
  <c:spPr>
    <a:ln w="3175">
      <a:noFill/>
    </a:ln>
  </c:spPr>
  <c:txPr>
    <a:bodyPr/>
    <a:lstStyle/>
    <a:p>
      <a:pPr>
        <a:defRPr sz="1000">
          <a:solidFill>
            <a:srgbClr val="236192"/>
          </a:solidFill>
        </a:defRPr>
      </a:pPr>
      <a:endParaRPr lang="es-BO"/>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B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953358627027599E-2"/>
          <c:y val="6.22175398358321E-2"/>
          <c:w val="0.90474123727242906"/>
          <c:h val="0.85286023633902297"/>
        </c:manualLayout>
      </c:layout>
      <c:lineChart>
        <c:grouping val="standard"/>
        <c:varyColors val="0"/>
        <c:ser>
          <c:idx val="0"/>
          <c:order val="0"/>
          <c:tx>
            <c:strRef>
              <c:f>Sheet1!$B$1</c:f>
              <c:strCache>
                <c:ptCount val="1"/>
                <c:pt idx="0">
                  <c:v>History</c:v>
                </c:pt>
              </c:strCache>
            </c:strRef>
          </c:tx>
          <c:spPr>
            <a:ln w="38100">
              <a:solidFill>
                <a:srgbClr val="FFFFFF">
                  <a:lumMod val="65000"/>
                </a:srgbClr>
              </a:solidFill>
              <a:prstDash val="solid"/>
            </a:ln>
          </c:spPr>
          <c:marker>
            <c:symbol val="none"/>
          </c:marker>
          <c:cat>
            <c:numRef>
              <c:f>Sheet1!$A$2:$A$14</c:f>
              <c:numCache>
                <c:formatCode>General</c:formatCode>
                <c:ptCount val="13"/>
                <c:pt idx="0">
                  <c:v>2000</c:v>
                </c:pt>
                <c:pt idx="3">
                  <c:v>2014</c:v>
                </c:pt>
                <c:pt idx="6">
                  <c:v>2030</c:v>
                </c:pt>
                <c:pt idx="12">
                  <c:v>2060</c:v>
                </c:pt>
              </c:numCache>
            </c:numRef>
          </c:cat>
          <c:val>
            <c:numRef>
              <c:f>Sheet1!$B$2:$B$14</c:f>
              <c:numCache>
                <c:formatCode>0.0</c:formatCode>
                <c:ptCount val="13"/>
                <c:pt idx="0">
                  <c:v>2.5869999999999999E-3</c:v>
                </c:pt>
                <c:pt idx="1">
                  <c:v>4.6615555555555499E-3</c:v>
                </c:pt>
                <c:pt idx="2">
                  <c:v>6.7361111111111103E-3</c:v>
                </c:pt>
                <c:pt idx="3">
                  <c:v>2.4261000000000001E-2</c:v>
                </c:pt>
              </c:numCache>
            </c:numRef>
          </c:val>
          <c:smooth val="0"/>
          <c:extLst xmlns:c16r2="http://schemas.microsoft.com/office/drawing/2015/06/chart">
            <c:ext xmlns:c16="http://schemas.microsoft.com/office/drawing/2014/chart" uri="{C3380CC4-5D6E-409C-BE32-E72D297353CC}">
              <c16:uniqueId val="{00000000-F314-48B7-BD5D-F7F68C18030E}"/>
            </c:ext>
          </c:extLst>
        </c:ser>
        <c:ser>
          <c:idx val="1"/>
          <c:order val="1"/>
          <c:tx>
            <c:strRef>
              <c:f>Sheet1!$C$1</c:f>
              <c:strCache>
                <c:ptCount val="1"/>
                <c:pt idx="0">
                  <c:v>Samba</c:v>
                </c:pt>
              </c:strCache>
            </c:strRef>
          </c:tx>
          <c:spPr>
            <a:ln w="38100">
              <a:solidFill>
                <a:srgbClr val="F46A02"/>
              </a:solidFill>
            </a:ln>
          </c:spPr>
          <c:marker>
            <c:symbol val="none"/>
          </c:marker>
          <c:cat>
            <c:numRef>
              <c:f>Sheet1!$A$2:$A$14</c:f>
              <c:numCache>
                <c:formatCode>General</c:formatCode>
                <c:ptCount val="13"/>
                <c:pt idx="0">
                  <c:v>2000</c:v>
                </c:pt>
                <c:pt idx="3">
                  <c:v>2014</c:v>
                </c:pt>
                <c:pt idx="6">
                  <c:v>2030</c:v>
                </c:pt>
                <c:pt idx="12">
                  <c:v>2060</c:v>
                </c:pt>
              </c:numCache>
            </c:numRef>
          </c:cat>
          <c:val>
            <c:numRef>
              <c:f>Sheet1!$C$2:$C$14</c:f>
              <c:numCache>
                <c:formatCode>General</c:formatCode>
                <c:ptCount val="13"/>
                <c:pt idx="3" formatCode="0.0">
                  <c:v>2.4261000000000001E-2</c:v>
                </c:pt>
                <c:pt idx="4" formatCode="0.0">
                  <c:v>5.6347222222222201E-2</c:v>
                </c:pt>
                <c:pt idx="5" formatCode="0.0">
                  <c:v>0.105777777777778</c:v>
                </c:pt>
                <c:pt idx="6" formatCode="0.0">
                  <c:v>0.155208333333333</c:v>
                </c:pt>
                <c:pt idx="7" formatCode="0.0">
                  <c:v>0.22587916666666699</c:v>
                </c:pt>
                <c:pt idx="8" formatCode="0.0">
                  <c:v>0.29654999999999998</c:v>
                </c:pt>
                <c:pt idx="9" formatCode="0.0">
                  <c:v>0.38328333333333298</c:v>
                </c:pt>
                <c:pt idx="10" formatCode="0.0">
                  <c:v>0.47001666666666703</c:v>
                </c:pt>
                <c:pt idx="11" formatCode="0.0">
                  <c:v>0.57993055555555595</c:v>
                </c:pt>
                <c:pt idx="12" formatCode="0.0">
                  <c:v>0.68984444444444504</c:v>
                </c:pt>
              </c:numCache>
            </c:numRef>
          </c:val>
          <c:smooth val="0"/>
          <c:extLst xmlns:c16r2="http://schemas.microsoft.com/office/drawing/2015/06/chart">
            <c:ext xmlns:c16="http://schemas.microsoft.com/office/drawing/2014/chart" uri="{C3380CC4-5D6E-409C-BE32-E72D297353CC}">
              <c16:uniqueId val="{00000001-F314-48B7-BD5D-F7F68C18030E}"/>
            </c:ext>
          </c:extLst>
        </c:ser>
        <c:ser>
          <c:idx val="2"/>
          <c:order val="2"/>
          <c:tx>
            <c:strRef>
              <c:f>Sheet1!$D$1</c:f>
              <c:strCache>
                <c:ptCount val="1"/>
                <c:pt idx="0">
                  <c:v>Tango</c:v>
                </c:pt>
              </c:strCache>
            </c:strRef>
          </c:tx>
          <c:spPr>
            <a:ln w="38100">
              <a:solidFill>
                <a:srgbClr val="236192"/>
              </a:solidFill>
            </a:ln>
          </c:spPr>
          <c:marker>
            <c:symbol val="none"/>
          </c:marker>
          <c:cat>
            <c:numRef>
              <c:f>Sheet1!$A$2:$A$14</c:f>
              <c:numCache>
                <c:formatCode>General</c:formatCode>
                <c:ptCount val="13"/>
                <c:pt idx="0">
                  <c:v>2000</c:v>
                </c:pt>
                <c:pt idx="3">
                  <c:v>2014</c:v>
                </c:pt>
                <c:pt idx="6">
                  <c:v>2030</c:v>
                </c:pt>
                <c:pt idx="12">
                  <c:v>2060</c:v>
                </c:pt>
              </c:numCache>
            </c:numRef>
          </c:cat>
          <c:val>
            <c:numRef>
              <c:f>Sheet1!$D$2:$D$14</c:f>
              <c:numCache>
                <c:formatCode>General</c:formatCode>
                <c:ptCount val="13"/>
                <c:pt idx="3" formatCode="0.0">
                  <c:v>2.4261000000000001E-2</c:v>
                </c:pt>
                <c:pt idx="4" formatCode="0.0">
                  <c:v>5.8688888888888902E-2</c:v>
                </c:pt>
                <c:pt idx="5" formatCode="0.0">
                  <c:v>0.124947222222222</c:v>
                </c:pt>
                <c:pt idx="6" formatCode="0.0">
                  <c:v>0.19120555555555599</c:v>
                </c:pt>
                <c:pt idx="7" formatCode="0.0">
                  <c:v>0.28332916666666702</c:v>
                </c:pt>
                <c:pt idx="8" formatCode="0.0">
                  <c:v>0.37545277777777802</c:v>
                </c:pt>
                <c:pt idx="9" formatCode="0.0">
                  <c:v>0.50874583333333401</c:v>
                </c:pt>
                <c:pt idx="10" formatCode="0.0">
                  <c:v>0.64203888888888905</c:v>
                </c:pt>
                <c:pt idx="11" formatCode="0.0">
                  <c:v>0.78425833333333295</c:v>
                </c:pt>
                <c:pt idx="12" formatCode="0.0">
                  <c:v>0.92647777777777796</c:v>
                </c:pt>
              </c:numCache>
            </c:numRef>
          </c:val>
          <c:smooth val="0"/>
          <c:extLst xmlns:c16r2="http://schemas.microsoft.com/office/drawing/2015/06/chart">
            <c:ext xmlns:c16="http://schemas.microsoft.com/office/drawing/2014/chart" uri="{C3380CC4-5D6E-409C-BE32-E72D297353CC}">
              <c16:uniqueId val="{00000002-F314-48B7-BD5D-F7F68C18030E}"/>
            </c:ext>
          </c:extLst>
        </c:ser>
        <c:ser>
          <c:idx val="3"/>
          <c:order val="3"/>
          <c:tx>
            <c:strRef>
              <c:f>Sheet1!$E$1</c:f>
              <c:strCache>
                <c:ptCount val="1"/>
                <c:pt idx="0">
                  <c:v>Hard Rok</c:v>
                </c:pt>
              </c:strCache>
            </c:strRef>
          </c:tx>
          <c:spPr>
            <a:ln w="38100">
              <a:solidFill>
                <a:srgbClr val="000000">
                  <a:lumMod val="95000"/>
                  <a:lumOff val="5000"/>
                </a:srgbClr>
              </a:solidFill>
            </a:ln>
          </c:spPr>
          <c:marker>
            <c:symbol val="none"/>
          </c:marker>
          <c:cat>
            <c:numRef>
              <c:f>Sheet1!$A$2:$A$14</c:f>
              <c:numCache>
                <c:formatCode>General</c:formatCode>
                <c:ptCount val="13"/>
                <c:pt idx="0">
                  <c:v>2000</c:v>
                </c:pt>
                <c:pt idx="3">
                  <c:v>2014</c:v>
                </c:pt>
                <c:pt idx="6">
                  <c:v>2030</c:v>
                </c:pt>
                <c:pt idx="12">
                  <c:v>2060</c:v>
                </c:pt>
              </c:numCache>
            </c:numRef>
          </c:cat>
          <c:val>
            <c:numRef>
              <c:f>Sheet1!$E$2:$E$14</c:f>
              <c:numCache>
                <c:formatCode>General</c:formatCode>
                <c:ptCount val="13"/>
                <c:pt idx="3" formatCode="0.0">
                  <c:v>2.4261000000000001E-2</c:v>
                </c:pt>
                <c:pt idx="4" formatCode="0.0">
                  <c:v>5.4091666666666698E-2</c:v>
                </c:pt>
                <c:pt idx="5" formatCode="0.0">
                  <c:v>8.3305555555555605E-2</c:v>
                </c:pt>
                <c:pt idx="6" formatCode="0.0">
                  <c:v>0.11251944444444401</c:v>
                </c:pt>
                <c:pt idx="7" formatCode="0.0">
                  <c:v>0.1582625</c:v>
                </c:pt>
                <c:pt idx="8" formatCode="0.0">
                  <c:v>0.204005555555556</c:v>
                </c:pt>
                <c:pt idx="9" formatCode="0.0">
                  <c:v>0.25443333333333301</c:v>
                </c:pt>
                <c:pt idx="10" formatCode="0.0">
                  <c:v>0.30486111111111103</c:v>
                </c:pt>
                <c:pt idx="11" formatCode="0.0">
                  <c:v>0.35757777777777799</c:v>
                </c:pt>
                <c:pt idx="12" formatCode="0.0">
                  <c:v>0.41029444444444402</c:v>
                </c:pt>
              </c:numCache>
            </c:numRef>
          </c:val>
          <c:smooth val="0"/>
          <c:extLst xmlns:c16r2="http://schemas.microsoft.com/office/drawing/2015/06/chart">
            <c:ext xmlns:c16="http://schemas.microsoft.com/office/drawing/2014/chart" uri="{C3380CC4-5D6E-409C-BE32-E72D297353CC}">
              <c16:uniqueId val="{00000003-F314-48B7-BD5D-F7F68C18030E}"/>
            </c:ext>
          </c:extLst>
        </c:ser>
        <c:dLbls>
          <c:showLegendKey val="0"/>
          <c:showVal val="0"/>
          <c:showCatName val="0"/>
          <c:showSerName val="0"/>
          <c:showPercent val="0"/>
          <c:showBubbleSize val="0"/>
        </c:dLbls>
        <c:marker val="1"/>
        <c:smooth val="0"/>
        <c:axId val="53735808"/>
        <c:axId val="53737344"/>
      </c:lineChart>
      <c:catAx>
        <c:axId val="53735808"/>
        <c:scaling>
          <c:orientation val="minMax"/>
        </c:scaling>
        <c:delete val="0"/>
        <c:axPos val="b"/>
        <c:numFmt formatCode="General" sourceLinked="1"/>
        <c:majorTickMark val="out"/>
        <c:minorTickMark val="none"/>
        <c:tickLblPos val="nextTo"/>
        <c:spPr>
          <a:ln>
            <a:solidFill>
              <a:srgbClr val="236192"/>
            </a:solidFill>
          </a:ln>
        </c:spPr>
        <c:crossAx val="53737344"/>
        <c:crosses val="autoZero"/>
        <c:auto val="1"/>
        <c:lblAlgn val="ctr"/>
        <c:lblOffset val="100"/>
        <c:tickLblSkip val="1"/>
        <c:tickMarkSkip val="1"/>
        <c:noMultiLvlLbl val="0"/>
      </c:catAx>
      <c:valAx>
        <c:axId val="53737344"/>
        <c:scaling>
          <c:orientation val="minMax"/>
          <c:max val="1.4"/>
        </c:scaling>
        <c:delete val="0"/>
        <c:axPos val="l"/>
        <c:numFmt formatCode="0.0" sourceLinked="0"/>
        <c:majorTickMark val="out"/>
        <c:minorTickMark val="out"/>
        <c:tickLblPos val="nextTo"/>
        <c:spPr>
          <a:ln>
            <a:solidFill>
              <a:srgbClr val="236192"/>
            </a:solidFill>
          </a:ln>
        </c:spPr>
        <c:crossAx val="53735808"/>
        <c:crosses val="autoZero"/>
        <c:crossBetween val="between"/>
        <c:minorUnit val="0.1"/>
      </c:valAx>
    </c:plotArea>
    <c:plotVisOnly val="1"/>
    <c:dispBlanksAs val="gap"/>
    <c:showDLblsOverMax val="0"/>
  </c:chart>
  <c:spPr>
    <a:ln w="3175">
      <a:noFill/>
    </a:ln>
  </c:spPr>
  <c:txPr>
    <a:bodyPr/>
    <a:lstStyle/>
    <a:p>
      <a:pPr>
        <a:defRPr sz="1000">
          <a:solidFill>
            <a:srgbClr val="236192"/>
          </a:solidFill>
        </a:defRPr>
      </a:pPr>
      <a:endParaRPr lang="es-BO"/>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B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4953358627027599E-2"/>
          <c:y val="6.22175398358321E-2"/>
          <c:w val="0.90474123727242906"/>
          <c:h val="0.85286023633902297"/>
        </c:manualLayout>
      </c:layout>
      <c:lineChart>
        <c:grouping val="standard"/>
        <c:varyColors val="0"/>
        <c:ser>
          <c:idx val="0"/>
          <c:order val="0"/>
          <c:tx>
            <c:strRef>
              <c:f>Sheet1!$B$1</c:f>
              <c:strCache>
                <c:ptCount val="1"/>
                <c:pt idx="0">
                  <c:v>History</c:v>
                </c:pt>
              </c:strCache>
            </c:strRef>
          </c:tx>
          <c:spPr>
            <a:ln w="38100">
              <a:solidFill>
                <a:srgbClr val="FFFFFF">
                  <a:lumMod val="65000"/>
                </a:srgbClr>
              </a:solidFill>
              <a:prstDash val="solid"/>
            </a:ln>
          </c:spPr>
          <c:marker>
            <c:symbol val="none"/>
          </c:marker>
          <c:cat>
            <c:numRef>
              <c:f>Sheet1!$A$2:$A$14</c:f>
              <c:numCache>
                <c:formatCode>General</c:formatCode>
                <c:ptCount val="13"/>
                <c:pt idx="0">
                  <c:v>2000</c:v>
                </c:pt>
                <c:pt idx="3">
                  <c:v>2014</c:v>
                </c:pt>
                <c:pt idx="6">
                  <c:v>2030</c:v>
                </c:pt>
                <c:pt idx="12">
                  <c:v>2060</c:v>
                </c:pt>
              </c:numCache>
            </c:numRef>
          </c:cat>
          <c:val>
            <c:numRef>
              <c:f>Sheet1!$B$2:$B$14</c:f>
              <c:numCache>
                <c:formatCode>0.0</c:formatCode>
                <c:ptCount val="13"/>
                <c:pt idx="0">
                  <c:v>9.6935999999999994E-2</c:v>
                </c:pt>
                <c:pt idx="1">
                  <c:v>0.13753188888888901</c:v>
                </c:pt>
                <c:pt idx="2">
                  <c:v>0.178127777777778</c:v>
                </c:pt>
                <c:pt idx="3">
                  <c:v>0.24422199999999999</c:v>
                </c:pt>
              </c:numCache>
            </c:numRef>
          </c:val>
          <c:smooth val="0"/>
          <c:extLst xmlns:c16r2="http://schemas.microsoft.com/office/drawing/2015/06/chart">
            <c:ext xmlns:c16="http://schemas.microsoft.com/office/drawing/2014/chart" uri="{C3380CC4-5D6E-409C-BE32-E72D297353CC}">
              <c16:uniqueId val="{00000000-5507-441A-8378-FCE317213BBF}"/>
            </c:ext>
          </c:extLst>
        </c:ser>
        <c:ser>
          <c:idx val="1"/>
          <c:order val="1"/>
          <c:tx>
            <c:strRef>
              <c:f>Sheet1!$C$1</c:f>
              <c:strCache>
                <c:ptCount val="1"/>
                <c:pt idx="0">
                  <c:v>Samba</c:v>
                </c:pt>
              </c:strCache>
            </c:strRef>
          </c:tx>
          <c:spPr>
            <a:ln w="38100">
              <a:solidFill>
                <a:srgbClr val="F46A02"/>
              </a:solidFill>
            </a:ln>
          </c:spPr>
          <c:marker>
            <c:symbol val="none"/>
          </c:marker>
          <c:cat>
            <c:numRef>
              <c:f>Sheet1!$A$2:$A$14</c:f>
              <c:numCache>
                <c:formatCode>General</c:formatCode>
                <c:ptCount val="13"/>
                <c:pt idx="0">
                  <c:v>2000</c:v>
                </c:pt>
                <c:pt idx="3">
                  <c:v>2014</c:v>
                </c:pt>
                <c:pt idx="6">
                  <c:v>2030</c:v>
                </c:pt>
                <c:pt idx="12">
                  <c:v>2060</c:v>
                </c:pt>
              </c:numCache>
            </c:numRef>
          </c:cat>
          <c:val>
            <c:numRef>
              <c:f>Sheet1!$C$2:$C$14</c:f>
              <c:numCache>
                <c:formatCode>General</c:formatCode>
                <c:ptCount val="13"/>
                <c:pt idx="3" formatCode="0.0">
                  <c:v>0.24422199999999999</c:v>
                </c:pt>
                <c:pt idx="4" formatCode="0.0">
                  <c:v>0.26946944444444398</c:v>
                </c:pt>
                <c:pt idx="5" formatCode="0.0">
                  <c:v>0.40086805555555599</c:v>
                </c:pt>
                <c:pt idx="6" formatCode="0.0">
                  <c:v>0.532266666666667</c:v>
                </c:pt>
                <c:pt idx="7" formatCode="0.0">
                  <c:v>0.68290277777777797</c:v>
                </c:pt>
                <c:pt idx="8" formatCode="0.0">
                  <c:v>0.83353888888888905</c:v>
                </c:pt>
                <c:pt idx="9" formatCode="0.0">
                  <c:v>0.93161388888888896</c:v>
                </c:pt>
                <c:pt idx="10" formatCode="0.0">
                  <c:v>1.02968888888889</c:v>
                </c:pt>
                <c:pt idx="11" formatCode="0.0">
                  <c:v>1.0972069444444441</c:v>
                </c:pt>
                <c:pt idx="12" formatCode="0.0">
                  <c:v>1.164725</c:v>
                </c:pt>
              </c:numCache>
            </c:numRef>
          </c:val>
          <c:smooth val="0"/>
          <c:extLst xmlns:c16r2="http://schemas.microsoft.com/office/drawing/2015/06/chart">
            <c:ext xmlns:c16="http://schemas.microsoft.com/office/drawing/2014/chart" uri="{C3380CC4-5D6E-409C-BE32-E72D297353CC}">
              <c16:uniqueId val="{00000001-5507-441A-8378-FCE317213BBF}"/>
            </c:ext>
          </c:extLst>
        </c:ser>
        <c:ser>
          <c:idx val="2"/>
          <c:order val="2"/>
          <c:tx>
            <c:strRef>
              <c:f>Sheet1!$D$1</c:f>
              <c:strCache>
                <c:ptCount val="1"/>
                <c:pt idx="0">
                  <c:v>Tango</c:v>
                </c:pt>
              </c:strCache>
            </c:strRef>
          </c:tx>
          <c:spPr>
            <a:ln w="38100">
              <a:solidFill>
                <a:srgbClr val="236192"/>
              </a:solidFill>
            </a:ln>
          </c:spPr>
          <c:marker>
            <c:symbol val="none"/>
          </c:marker>
          <c:cat>
            <c:numRef>
              <c:f>Sheet1!$A$2:$A$14</c:f>
              <c:numCache>
                <c:formatCode>General</c:formatCode>
                <c:ptCount val="13"/>
                <c:pt idx="0">
                  <c:v>2000</c:v>
                </c:pt>
                <c:pt idx="3">
                  <c:v>2014</c:v>
                </c:pt>
                <c:pt idx="6">
                  <c:v>2030</c:v>
                </c:pt>
                <c:pt idx="12">
                  <c:v>2060</c:v>
                </c:pt>
              </c:numCache>
            </c:numRef>
          </c:cat>
          <c:val>
            <c:numRef>
              <c:f>Sheet1!$D$2:$D$14</c:f>
              <c:numCache>
                <c:formatCode>General</c:formatCode>
                <c:ptCount val="13"/>
                <c:pt idx="3" formatCode="0.0">
                  <c:v>0.24422199999999999</c:v>
                </c:pt>
                <c:pt idx="4" formatCode="0.0">
                  <c:v>0.25574166666666698</c:v>
                </c:pt>
                <c:pt idx="5" formatCode="0.0">
                  <c:v>0.28560138888888897</c:v>
                </c:pt>
                <c:pt idx="6" formatCode="0.0">
                  <c:v>0.31546111111111103</c:v>
                </c:pt>
                <c:pt idx="7" formatCode="0.0">
                  <c:v>0.36012361111111102</c:v>
                </c:pt>
                <c:pt idx="8" formatCode="0.0">
                  <c:v>0.40478611111111101</c:v>
                </c:pt>
                <c:pt idx="9" formatCode="0.0">
                  <c:v>0.377973611111111</c:v>
                </c:pt>
                <c:pt idx="10" formatCode="0.0">
                  <c:v>0.35116111111111098</c:v>
                </c:pt>
                <c:pt idx="11" formatCode="0.0">
                  <c:v>0.364730555555556</c:v>
                </c:pt>
                <c:pt idx="12" formatCode="0.0">
                  <c:v>0.37830000000000003</c:v>
                </c:pt>
              </c:numCache>
            </c:numRef>
          </c:val>
          <c:smooth val="0"/>
          <c:extLst xmlns:c16r2="http://schemas.microsoft.com/office/drawing/2015/06/chart">
            <c:ext xmlns:c16="http://schemas.microsoft.com/office/drawing/2014/chart" uri="{C3380CC4-5D6E-409C-BE32-E72D297353CC}">
              <c16:uniqueId val="{00000002-5507-441A-8378-FCE317213BBF}"/>
            </c:ext>
          </c:extLst>
        </c:ser>
        <c:ser>
          <c:idx val="3"/>
          <c:order val="3"/>
          <c:tx>
            <c:strRef>
              <c:f>Sheet1!$E$1</c:f>
              <c:strCache>
                <c:ptCount val="1"/>
                <c:pt idx="0">
                  <c:v>Hard Rok</c:v>
                </c:pt>
              </c:strCache>
            </c:strRef>
          </c:tx>
          <c:spPr>
            <a:ln w="38100">
              <a:solidFill>
                <a:srgbClr val="000000">
                  <a:lumMod val="95000"/>
                  <a:lumOff val="5000"/>
                </a:srgbClr>
              </a:solidFill>
            </a:ln>
          </c:spPr>
          <c:marker>
            <c:symbol val="none"/>
          </c:marker>
          <c:cat>
            <c:numRef>
              <c:f>Sheet1!$A$2:$A$14</c:f>
              <c:numCache>
                <c:formatCode>General</c:formatCode>
                <c:ptCount val="13"/>
                <c:pt idx="0">
                  <c:v>2000</c:v>
                </c:pt>
                <c:pt idx="3">
                  <c:v>2014</c:v>
                </c:pt>
                <c:pt idx="6">
                  <c:v>2030</c:v>
                </c:pt>
                <c:pt idx="12">
                  <c:v>2060</c:v>
                </c:pt>
              </c:numCache>
            </c:numRef>
          </c:cat>
          <c:val>
            <c:numRef>
              <c:f>Sheet1!$E$2:$E$14</c:f>
              <c:numCache>
                <c:formatCode>General</c:formatCode>
                <c:ptCount val="13"/>
                <c:pt idx="3" formatCode="0.0">
                  <c:v>0.24422199999999999</c:v>
                </c:pt>
                <c:pt idx="4" formatCode="0.0">
                  <c:v>0.27326666666666699</c:v>
                </c:pt>
                <c:pt idx="5" formatCode="0.0">
                  <c:v>0.304034722222222</c:v>
                </c:pt>
                <c:pt idx="6" formatCode="0.0">
                  <c:v>0.334802777777778</c:v>
                </c:pt>
                <c:pt idx="7" formatCode="0.0">
                  <c:v>0.41643611111111101</c:v>
                </c:pt>
                <c:pt idx="8" formatCode="0.0">
                  <c:v>0.49806944444444401</c:v>
                </c:pt>
                <c:pt idx="9" formatCode="0.0">
                  <c:v>0.69515833333333399</c:v>
                </c:pt>
                <c:pt idx="10" formatCode="0.0">
                  <c:v>0.89224722222222197</c:v>
                </c:pt>
                <c:pt idx="11" formatCode="0.0">
                  <c:v>0.92888611111111097</c:v>
                </c:pt>
                <c:pt idx="12" formatCode="0.0">
                  <c:v>0.96552499999999997</c:v>
                </c:pt>
              </c:numCache>
            </c:numRef>
          </c:val>
          <c:smooth val="0"/>
          <c:extLst xmlns:c16r2="http://schemas.microsoft.com/office/drawing/2015/06/chart">
            <c:ext xmlns:c16="http://schemas.microsoft.com/office/drawing/2014/chart" uri="{C3380CC4-5D6E-409C-BE32-E72D297353CC}">
              <c16:uniqueId val="{00000003-5507-441A-8378-FCE317213BBF}"/>
            </c:ext>
          </c:extLst>
        </c:ser>
        <c:dLbls>
          <c:showLegendKey val="0"/>
          <c:showVal val="0"/>
          <c:showCatName val="0"/>
          <c:showSerName val="0"/>
          <c:showPercent val="0"/>
          <c:showBubbleSize val="0"/>
        </c:dLbls>
        <c:marker val="1"/>
        <c:smooth val="0"/>
        <c:axId val="54109312"/>
        <c:axId val="54110848"/>
      </c:lineChart>
      <c:catAx>
        <c:axId val="54109312"/>
        <c:scaling>
          <c:orientation val="minMax"/>
        </c:scaling>
        <c:delete val="0"/>
        <c:axPos val="b"/>
        <c:numFmt formatCode="General" sourceLinked="1"/>
        <c:majorTickMark val="out"/>
        <c:minorTickMark val="none"/>
        <c:tickLblPos val="nextTo"/>
        <c:spPr>
          <a:ln>
            <a:solidFill>
              <a:srgbClr val="236192"/>
            </a:solidFill>
          </a:ln>
        </c:spPr>
        <c:crossAx val="54110848"/>
        <c:crosses val="autoZero"/>
        <c:auto val="1"/>
        <c:lblAlgn val="ctr"/>
        <c:lblOffset val="100"/>
        <c:tickLblSkip val="1"/>
        <c:tickMarkSkip val="1"/>
        <c:noMultiLvlLbl val="0"/>
      </c:catAx>
      <c:valAx>
        <c:axId val="54110848"/>
        <c:scaling>
          <c:orientation val="minMax"/>
          <c:max val="1.4"/>
        </c:scaling>
        <c:delete val="0"/>
        <c:axPos val="l"/>
        <c:numFmt formatCode="0.0" sourceLinked="0"/>
        <c:majorTickMark val="out"/>
        <c:minorTickMark val="out"/>
        <c:tickLblPos val="nextTo"/>
        <c:spPr>
          <a:ln>
            <a:solidFill>
              <a:srgbClr val="236192"/>
            </a:solidFill>
          </a:ln>
        </c:spPr>
        <c:crossAx val="54109312"/>
        <c:crosses val="autoZero"/>
        <c:crossBetween val="between"/>
        <c:minorUnit val="0.1"/>
      </c:valAx>
    </c:plotArea>
    <c:plotVisOnly val="1"/>
    <c:dispBlanksAs val="gap"/>
    <c:showDLblsOverMax val="0"/>
  </c:chart>
  <c:spPr>
    <a:ln w="3175">
      <a:noFill/>
    </a:ln>
  </c:spPr>
  <c:txPr>
    <a:bodyPr/>
    <a:lstStyle/>
    <a:p>
      <a:pPr>
        <a:defRPr sz="1000">
          <a:solidFill>
            <a:srgbClr val="236192"/>
          </a:solidFill>
        </a:defRPr>
      </a:pPr>
      <a:endParaRPr lang="es-BO"/>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DCDAFFD-8746-4443-81EC-3CADAEFA4F7D}" type="datetimeFigureOut">
              <a:rPr lang="en-US" smtClean="0"/>
              <a:t>2/25/2019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C87E2D3-9F2D-9C41-AD46-B412D53B07EA}" type="slidenum">
              <a:rPr lang="en-US" smtClean="0"/>
              <a:t>‹Nº›</a:t>
            </a:fld>
            <a:endParaRPr lang="en-US"/>
          </a:p>
        </p:txBody>
      </p:sp>
    </p:spTree>
    <p:extLst>
      <p:ext uri="{BB962C8B-B14F-4D97-AF65-F5344CB8AC3E}">
        <p14:creationId xmlns:p14="http://schemas.microsoft.com/office/powerpoint/2010/main" val="116739905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471351-C368-BD48-A876-882C50F60E99}" type="datetimeFigureOut">
              <a:rPr lang="en-US" smtClean="0"/>
              <a:t>2/25/2019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8314C5-CCE0-704A-BEEC-67570A558D9E}" type="slidenum">
              <a:rPr lang="en-US" smtClean="0"/>
              <a:t>‹Nº›</a:t>
            </a:fld>
            <a:endParaRPr lang="en-US"/>
          </a:p>
        </p:txBody>
      </p:sp>
    </p:spTree>
    <p:extLst>
      <p:ext uri="{BB962C8B-B14F-4D97-AF65-F5344CB8AC3E}">
        <p14:creationId xmlns:p14="http://schemas.microsoft.com/office/powerpoint/2010/main" val="157919313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 </a:t>
            </a:r>
          </a:p>
          <a:p>
            <a:pPr lvl="0"/>
            <a:r>
              <a:rPr lang="es-ES" sz="1200" kern="1200" dirty="0">
                <a:solidFill>
                  <a:schemeClr val="tx1"/>
                </a:solidFill>
                <a:effectLst/>
                <a:latin typeface="+mn-lt"/>
                <a:ea typeface="+mn-ea"/>
                <a:cs typeface="+mn-cs"/>
              </a:rPr>
              <a:t>Características</a:t>
            </a:r>
          </a:p>
          <a:p>
            <a:pPr lvl="0"/>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El mundo es altamente productivo, con rápido crecimiento económico y fuerte desarrollo tecnológico.</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digitalización no sólo cambia la manera de trabajar de las personas, sino también su forma de vida, y tiene un impacto transformador en la gobernanza global y los sistemas políticos</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política se caracteriza por las lealtades y las coaliciones que cambian rápidamente; los nuevos movimientos políticos van y vienen en rápida sucesión y los medios de comunicación se convierten en líderes de opinión decisivos</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Se adoptan nuevos estilos de vida, facilitados por la integración omnipresente, inteligente y perfecta de las nuevas tecnologías, especialmente por las generaciones más jóvenes (élites conectadas digitalmente)</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El cambio económico y geopolítico hacia Asia se maneja bien </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sostenibilidad se aborda con innovación tecnológica y nuevos modelos de negocio</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Los costos energéticos se reducen debido a la evolución del lado de la oferta</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el transporte, y hay un mayor acceso a la energía para todos</a:t>
            </a:r>
            <a:endParaRPr lang="es-CO"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s-CO" sz="1200" kern="1200" dirty="0">
              <a:solidFill>
                <a:schemeClr val="tx1"/>
              </a:solidFill>
              <a:effectLst/>
              <a:latin typeface="+mn-lt"/>
              <a:ea typeface="+mn-ea"/>
              <a:cs typeface="+mn-cs"/>
            </a:endParaRPr>
          </a:p>
          <a:p>
            <a:endParaRPr lang="es-CO" dirty="0"/>
          </a:p>
        </p:txBody>
      </p:sp>
      <p:sp>
        <p:nvSpPr>
          <p:cNvPr id="4" name="Marcador de fecha 3"/>
          <p:cNvSpPr>
            <a:spLocks noGrp="1"/>
          </p:cNvSpPr>
          <p:nvPr>
            <p:ph type="dt" idx="10"/>
          </p:nvPr>
        </p:nvSpPr>
        <p:spPr/>
        <p:txBody>
          <a:bodyPr/>
          <a:lstStyle/>
          <a:p>
            <a:pPr>
              <a:defRPr/>
            </a:pPr>
            <a:endParaRPr lang="es-ES" dirty="0"/>
          </a:p>
        </p:txBody>
      </p:sp>
      <p:sp>
        <p:nvSpPr>
          <p:cNvPr id="5" name="Marcador de número de diapositiva 4"/>
          <p:cNvSpPr>
            <a:spLocks noGrp="1"/>
          </p:cNvSpPr>
          <p:nvPr>
            <p:ph type="sldNum" sz="quarter" idx="11"/>
          </p:nvPr>
        </p:nvSpPr>
        <p:spPr/>
        <p:txBody>
          <a:bodyPr/>
          <a:lstStyle/>
          <a:p>
            <a:pPr>
              <a:defRPr/>
            </a:pPr>
            <a:fld id="{68B1140F-CA09-44CD-B8F2-3BED075BAE81}" type="slidenum">
              <a:rPr lang="es-ES" smtClean="0"/>
              <a:pPr>
                <a:defRPr/>
              </a:pPr>
              <a:t>6</a:t>
            </a:fld>
            <a:endParaRPr lang="es-ES" dirty="0"/>
          </a:p>
        </p:txBody>
      </p:sp>
    </p:spTree>
    <p:extLst>
      <p:ext uri="{BB962C8B-B14F-4D97-AF65-F5344CB8AC3E}">
        <p14:creationId xmlns:p14="http://schemas.microsoft.com/office/powerpoint/2010/main" val="3326955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 </a:t>
            </a:r>
          </a:p>
          <a:p>
            <a:pPr lvl="0"/>
            <a:r>
              <a:rPr lang="es-ES" sz="1200" kern="1200" dirty="0">
                <a:solidFill>
                  <a:schemeClr val="tx1"/>
                </a:solidFill>
                <a:effectLst/>
                <a:latin typeface="+mn-lt"/>
                <a:ea typeface="+mn-ea"/>
                <a:cs typeface="+mn-cs"/>
              </a:rPr>
              <a:t>Características</a:t>
            </a:r>
          </a:p>
          <a:p>
            <a:pPr lvl="0"/>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El mundo es altamente productivo, con rápido crecimiento económico y fuerte desarrollo tecnológico.</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digitalización no sólo cambia la manera de trabajar de las personas, sino también su forma de vida, y tiene un impacto transformador en la gobernanza global y los sistemas políticos</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política se caracteriza por las lealtades y las coaliciones que cambian rápidamente; los nuevos movimientos políticos van y vienen en rápida sucesión y los medios de comunicación se convierten en líderes de opinión decisivos</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Se adoptan nuevos estilos de vida, facilitados por la integración omnipresente, inteligente y perfecta de las nuevas tecnologías, especialmente por las generaciones más jóvenes (élites conectadas digitalmente)</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El cambio económico y geopolítico hacia Asia se maneja bien </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sostenibilidad se aborda con innovación tecnológica y nuevos modelos de negocio</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Los costos energéticos se reducen debido a la evolución del lado de la oferta</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el transporte, y hay un mayor acceso a la energía para todos</a:t>
            </a:r>
            <a:endParaRPr lang="es-CO"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s-CO" sz="1200" kern="1200" dirty="0">
              <a:solidFill>
                <a:schemeClr val="tx1"/>
              </a:solidFill>
              <a:effectLst/>
              <a:latin typeface="+mn-lt"/>
              <a:ea typeface="+mn-ea"/>
              <a:cs typeface="+mn-cs"/>
            </a:endParaRPr>
          </a:p>
          <a:p>
            <a:endParaRPr lang="es-CO" dirty="0"/>
          </a:p>
        </p:txBody>
      </p:sp>
      <p:sp>
        <p:nvSpPr>
          <p:cNvPr id="4" name="Marcador de fecha 3"/>
          <p:cNvSpPr>
            <a:spLocks noGrp="1"/>
          </p:cNvSpPr>
          <p:nvPr>
            <p:ph type="dt" idx="10"/>
          </p:nvPr>
        </p:nvSpPr>
        <p:spPr/>
        <p:txBody>
          <a:bodyPr/>
          <a:lstStyle/>
          <a:p>
            <a:pPr>
              <a:defRPr/>
            </a:pPr>
            <a:endParaRPr lang="es-ES" dirty="0"/>
          </a:p>
        </p:txBody>
      </p:sp>
      <p:sp>
        <p:nvSpPr>
          <p:cNvPr id="5" name="Marcador de número de diapositiva 4"/>
          <p:cNvSpPr>
            <a:spLocks noGrp="1"/>
          </p:cNvSpPr>
          <p:nvPr>
            <p:ph type="sldNum" sz="quarter" idx="11"/>
          </p:nvPr>
        </p:nvSpPr>
        <p:spPr/>
        <p:txBody>
          <a:bodyPr/>
          <a:lstStyle/>
          <a:p>
            <a:pPr>
              <a:defRPr/>
            </a:pPr>
            <a:fld id="{68B1140F-CA09-44CD-B8F2-3BED075BAE81}" type="slidenum">
              <a:rPr lang="es-ES" smtClean="0"/>
              <a:pPr>
                <a:defRPr/>
              </a:pPr>
              <a:t>7</a:t>
            </a:fld>
            <a:endParaRPr lang="es-ES" dirty="0"/>
          </a:p>
        </p:txBody>
      </p:sp>
    </p:spTree>
    <p:extLst>
      <p:ext uri="{BB962C8B-B14F-4D97-AF65-F5344CB8AC3E}">
        <p14:creationId xmlns:p14="http://schemas.microsoft.com/office/powerpoint/2010/main" val="3326955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a:solidFill>
                  <a:schemeClr val="tx1"/>
                </a:solidFill>
                <a:effectLst/>
                <a:latin typeface="+mn-lt"/>
                <a:ea typeface="+mn-ea"/>
                <a:cs typeface="+mn-cs"/>
              </a:rPr>
              <a:t> </a:t>
            </a:r>
          </a:p>
          <a:p>
            <a:pPr lvl="0"/>
            <a:r>
              <a:rPr lang="es-ES" sz="1200" kern="1200" dirty="0">
                <a:solidFill>
                  <a:schemeClr val="tx1"/>
                </a:solidFill>
                <a:effectLst/>
                <a:latin typeface="+mn-lt"/>
                <a:ea typeface="+mn-ea"/>
                <a:cs typeface="+mn-cs"/>
              </a:rPr>
              <a:t>Características</a:t>
            </a:r>
          </a:p>
          <a:p>
            <a:pPr lvl="0"/>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El mundo es altamente productivo, con rápido crecimiento económico y fuerte desarrollo tecnológico.</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digitalización no sólo cambia la manera de trabajar de las personas, sino también su forma de vida, y tiene un impacto transformador en la gobernanza global y los sistemas políticos</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política se caracteriza por las lealtades y las coaliciones que cambian rápidamente; los nuevos movimientos políticos van y vienen en rápida sucesión y los medios de comunicación se convierten en líderes de opinión decisivos</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Se adoptan nuevos estilos de vida, facilitados por la integración omnipresente, inteligente y perfecta de las nuevas tecnologías, especialmente por las generaciones más jóvenes (élites conectadas digitalmente)</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El cambio económico y geopolítico hacia Asia se maneja bien </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 sostenibilidad se aborda con innovación tecnológica y nuevos modelos de negocio</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Los costos energéticos se reducen debido a la evolución del lado de la oferta</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el transporte, y hay un mayor acceso a la energía para todos</a:t>
            </a:r>
            <a:endParaRPr lang="es-CO" sz="1200" kern="1200" dirty="0">
              <a:solidFill>
                <a:schemeClr val="tx1"/>
              </a:solidFill>
              <a:effectLst/>
              <a:latin typeface="+mn-lt"/>
              <a:ea typeface="+mn-ea"/>
              <a:cs typeface="+mn-cs"/>
            </a:endParaRPr>
          </a:p>
          <a:p>
            <a:r>
              <a:rPr lang="es-CO" sz="1200" b="1" kern="1200" dirty="0">
                <a:solidFill>
                  <a:schemeClr val="tx1"/>
                </a:solidFill>
                <a:effectLst/>
                <a:latin typeface="+mn-lt"/>
                <a:ea typeface="+mn-ea"/>
                <a:cs typeface="+mn-cs"/>
              </a:rPr>
              <a:t> </a:t>
            </a:r>
            <a:endParaRPr lang="es-CO" sz="1200" kern="1200" dirty="0">
              <a:solidFill>
                <a:schemeClr val="tx1"/>
              </a:solidFill>
              <a:effectLst/>
              <a:latin typeface="+mn-lt"/>
              <a:ea typeface="+mn-ea"/>
              <a:cs typeface="+mn-cs"/>
            </a:endParaRPr>
          </a:p>
          <a:p>
            <a:endParaRPr lang="es-CO" dirty="0"/>
          </a:p>
        </p:txBody>
      </p:sp>
      <p:sp>
        <p:nvSpPr>
          <p:cNvPr id="4" name="Marcador de fecha 3"/>
          <p:cNvSpPr>
            <a:spLocks noGrp="1"/>
          </p:cNvSpPr>
          <p:nvPr>
            <p:ph type="dt" idx="10"/>
          </p:nvPr>
        </p:nvSpPr>
        <p:spPr/>
        <p:txBody>
          <a:bodyPr/>
          <a:lstStyle/>
          <a:p>
            <a:pPr>
              <a:defRPr/>
            </a:pPr>
            <a:endParaRPr lang="es-ES" dirty="0"/>
          </a:p>
        </p:txBody>
      </p:sp>
      <p:sp>
        <p:nvSpPr>
          <p:cNvPr id="5" name="Marcador de número de diapositiva 4"/>
          <p:cNvSpPr>
            <a:spLocks noGrp="1"/>
          </p:cNvSpPr>
          <p:nvPr>
            <p:ph type="sldNum" sz="quarter" idx="11"/>
          </p:nvPr>
        </p:nvSpPr>
        <p:spPr/>
        <p:txBody>
          <a:bodyPr/>
          <a:lstStyle/>
          <a:p>
            <a:pPr>
              <a:defRPr/>
            </a:pPr>
            <a:fld id="{68B1140F-CA09-44CD-B8F2-3BED075BAE81}" type="slidenum">
              <a:rPr lang="es-ES" smtClean="0"/>
              <a:pPr>
                <a:defRPr/>
              </a:pPr>
              <a:t>8</a:t>
            </a:fld>
            <a:endParaRPr lang="es-ES" dirty="0"/>
          </a:p>
        </p:txBody>
      </p:sp>
    </p:spTree>
    <p:extLst>
      <p:ext uri="{BB962C8B-B14F-4D97-AF65-F5344CB8AC3E}">
        <p14:creationId xmlns:p14="http://schemas.microsoft.com/office/powerpoint/2010/main" val="3326955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2550" y="631825"/>
            <a:ext cx="4213225" cy="3159125"/>
          </a:xfrm>
        </p:spPr>
      </p:sp>
      <p:sp>
        <p:nvSpPr>
          <p:cNvPr id="3" name="Notes Placeholder 2"/>
          <p:cNvSpPr>
            <a:spLocks noGrp="1"/>
          </p:cNvSpPr>
          <p:nvPr>
            <p:ph type="body" idx="1"/>
          </p:nvPr>
        </p:nvSpPr>
        <p:spPr/>
        <p:txBody>
          <a:bodyPr>
            <a:normAutofit fontScale="92500" lnSpcReduction="10000"/>
          </a:bodyPr>
          <a:lstStyle/>
          <a:p>
            <a:r>
              <a:rPr lang="es-ES" sz="1200" kern="1200" dirty="0">
                <a:solidFill>
                  <a:schemeClr val="tx1"/>
                </a:solidFill>
                <a:effectLst/>
                <a:latin typeface="+mn-lt"/>
                <a:ea typeface="+mn-ea"/>
                <a:cs typeface="+mn-cs"/>
              </a:rPr>
              <a:t>La Figura 6 destaca la visión del Consejo Nacional de Inteligencia de los Estados Unidos sobre el poder relativo de las naciones más influyentes en el futuro. Como se muestra aquí y discutimos anteriormente, nos enfrentamos a un cambio predeterminado en el poder geopolítico hacia los países no miembros de la OCDE, principalmente China e India.</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Sin embargo, en el futuro es incierto la forma y el enfoque de la rivalidad estatal, y si se puede construir una estructura de colaboración internacional que satisfaga las necesidades de todos en el siglo XXI.</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viento de cola más positivo en el futuro sería un enfoque de colaboración de las principales potencias para fortalecer las estructuras de gobernanza internacional para hacer frente a la transición del poder económico y geopolítico. Apoyar esto sería un enfoque sólido para la gestión de asuntos de seguridad y crecimiento económico, potenciado por el aumento de los flujos comerciales y la transferencia de tecnología. Además, se establecería un acuerdo de base amplia para abordar otras cuestiones colectivas, como el cambio climático.</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Pero podrían surgir vientos en contra, especialmente si el cambio en el poder es visto como una amenaza y la rivalidad agresiva conduce a políticas nacionalistas que inhiben el crecimiento económico y la transferencia de tecnología.</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Esto plantea algunas preguntas clave que no se pueden responder fácilmente: </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Se   integrará o se fracturará la gobernanza internacional</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¿La transición será "suave" o "desigual"? Creemos que vale la pena examinar la siguiente gama de posibilidades: </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Una gobernanza internacional amplia basada en la seguridad, la economía y el </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 medio ambiente. </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Una gobernanza internacional centrada en la economía garantizando que los mercados de capitales, la transferencia de tecnología y el comercio sigan funcionando bien. </a:t>
            </a:r>
            <a:endParaRPr lang="es-CO"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Sistema internacional fracturado y débil que no puede hacer frente a los retos mundiales.</a:t>
            </a:r>
            <a:endParaRPr lang="es-CO" sz="1200" kern="1200" dirty="0">
              <a:solidFill>
                <a:schemeClr val="tx1"/>
              </a:solidFill>
              <a:effectLst/>
              <a:latin typeface="+mn-lt"/>
              <a:ea typeface="+mn-ea"/>
              <a:cs typeface="+mn-cs"/>
            </a:endParaRPr>
          </a:p>
          <a:p>
            <a:endParaRPr lang="es-CO"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8314C5-CCE0-704A-BEEC-67570A558D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1751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8314C5-CCE0-704A-BEEC-67570A558D9E}" type="slidenum">
              <a:rPr lang="en-US" smtClean="0"/>
              <a:t>11</a:t>
            </a:fld>
            <a:endParaRPr lang="en-US" dirty="0"/>
          </a:p>
        </p:txBody>
      </p:sp>
    </p:spTree>
    <p:extLst>
      <p:ext uri="{BB962C8B-B14F-4D97-AF65-F5344CB8AC3E}">
        <p14:creationId xmlns:p14="http://schemas.microsoft.com/office/powerpoint/2010/main" val="3247698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8314C5-CCE0-704A-BEEC-67570A558D9E}" type="slidenum">
              <a:rPr lang="en-US" smtClean="0"/>
              <a:t>15</a:t>
            </a:fld>
            <a:endParaRPr lang="en-US"/>
          </a:p>
        </p:txBody>
      </p:sp>
    </p:spTree>
    <p:extLst>
      <p:ext uri="{BB962C8B-B14F-4D97-AF65-F5344CB8AC3E}">
        <p14:creationId xmlns:p14="http://schemas.microsoft.com/office/powerpoint/2010/main" val="1210626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A8314C5-CCE0-704A-BEEC-67570A558D9E}" type="slidenum">
              <a:rPr lang="en-US" smtClean="0"/>
              <a:t>16</a:t>
            </a:fld>
            <a:endParaRPr lang="en-US"/>
          </a:p>
        </p:txBody>
      </p:sp>
    </p:spTree>
    <p:extLst>
      <p:ext uri="{BB962C8B-B14F-4D97-AF65-F5344CB8AC3E}">
        <p14:creationId xmlns:p14="http://schemas.microsoft.com/office/powerpoint/2010/main" val="1210753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2550" y="631825"/>
            <a:ext cx="4213225" cy="3159125"/>
          </a:xfrm>
        </p:spPr>
      </p:sp>
      <p:sp>
        <p:nvSpPr>
          <p:cNvPr id="3" name="Notes Placeholder 2"/>
          <p:cNvSpPr>
            <a:spLocks noGrp="1"/>
          </p:cNvSpPr>
          <p:nvPr>
            <p:ph type="body" idx="1"/>
          </p:nvPr>
        </p:nvSpPr>
        <p:spPr/>
        <p:txBody>
          <a:bodyPr>
            <a:normAutofit fontScale="77500" lnSpcReduction="20000"/>
          </a:bodyPr>
          <a:lstStyle/>
          <a:p>
            <a:r>
              <a:rPr lang="es-ES" sz="1200" b="1" kern="1200" dirty="0">
                <a:solidFill>
                  <a:schemeClr val="tx1"/>
                </a:solidFill>
                <a:effectLst/>
                <a:latin typeface="+mn-lt"/>
                <a:ea typeface="+mn-ea"/>
                <a:cs typeface="+mn-cs"/>
              </a:rPr>
              <a:t>.3.3.4 Herramientas para la acción</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Las herramientas clave para permitir el cambio son las </a:t>
            </a:r>
            <a:r>
              <a:rPr lang="es-ES" sz="1200" b="1" kern="1200" dirty="0">
                <a:solidFill>
                  <a:schemeClr val="tx1"/>
                </a:solidFill>
                <a:effectLst/>
                <a:latin typeface="+mn-lt"/>
                <a:ea typeface="+mn-ea"/>
                <a:cs typeface="+mn-cs"/>
              </a:rPr>
              <a:t>directivas estatales</a:t>
            </a:r>
            <a:r>
              <a:rPr lang="es-ES" sz="1200" kern="1200" dirty="0">
                <a:solidFill>
                  <a:schemeClr val="tx1"/>
                </a:solidFill>
                <a:effectLst/>
                <a:latin typeface="+mn-lt"/>
                <a:ea typeface="+mn-ea"/>
                <a:cs typeface="+mn-cs"/>
              </a:rPr>
              <a:t> y los </a:t>
            </a:r>
            <a:r>
              <a:rPr lang="es-ES" sz="1200" b="1" kern="1200" dirty="0">
                <a:solidFill>
                  <a:schemeClr val="tx1"/>
                </a:solidFill>
                <a:effectLst/>
                <a:latin typeface="+mn-lt"/>
                <a:ea typeface="+mn-ea"/>
                <a:cs typeface="+mn-cs"/>
              </a:rPr>
              <a:t>mercados</a:t>
            </a:r>
            <a:r>
              <a:rPr lang="es-ES" sz="1200" kern="1200" dirty="0">
                <a:solidFill>
                  <a:schemeClr val="tx1"/>
                </a:solidFill>
                <a:effectLst/>
                <a:latin typeface="+mn-lt"/>
                <a:ea typeface="+mn-ea"/>
                <a:cs typeface="+mn-cs"/>
              </a:rPr>
              <a:t>. </a:t>
            </a:r>
            <a:r>
              <a:rPr lang="es-ES" sz="1200" u="sng" kern="1200" dirty="0">
                <a:solidFill>
                  <a:schemeClr val="tx1"/>
                </a:solidFill>
                <a:effectLst/>
                <a:latin typeface="+mn-lt"/>
                <a:ea typeface="+mn-ea"/>
                <a:cs typeface="+mn-cs"/>
              </a:rPr>
              <a:t>Todos los estados tienen una mezcla de ambos.</a:t>
            </a:r>
            <a:endParaRPr lang="es-CO" sz="1200" u="sng"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CO" sz="1200" u="sng" kern="1200" dirty="0">
              <a:solidFill>
                <a:schemeClr val="tx1"/>
              </a:solidFill>
              <a:effectLst/>
              <a:latin typeface="+mn-lt"/>
              <a:ea typeface="+mn-ea"/>
              <a:cs typeface="+mn-cs"/>
            </a:endParaRPr>
          </a:p>
          <a:p>
            <a:r>
              <a:rPr lang="es-ES" sz="1200" u="sng" kern="1200" dirty="0">
                <a:solidFill>
                  <a:schemeClr val="tx1"/>
                </a:solidFill>
                <a:effectLst/>
                <a:latin typeface="+mn-lt"/>
                <a:ea typeface="+mn-ea"/>
                <a:cs typeface="+mn-cs"/>
              </a:rPr>
              <a:t>Incluso las economías de mercado fuertes como los EEUU tienen una amplia gama de regulaciones </a:t>
            </a:r>
            <a:r>
              <a:rPr lang="es-ES" sz="1200" kern="1200" dirty="0">
                <a:solidFill>
                  <a:schemeClr val="tx1"/>
                </a:solidFill>
                <a:effectLst/>
                <a:latin typeface="+mn-lt"/>
                <a:ea typeface="+mn-ea"/>
                <a:cs typeface="+mn-cs"/>
              </a:rPr>
              <a:t>- por ejemplo, políticas antitrust y estándares ambientales. Pero, ¿cuál es el equilibrio adecuado entre las directivas y los mercados? ¿Cuáles son los mejores incentivos del gobierno para los ciudadanos y otros actores económicos?</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Algunos ven la respuesta en términos ideológicos, contrastando la planificación central con los "mercados libres". Sin embargo, los experimentos con economías de planificación central en el siglo XX, como en la Unión Soviética, han sido en gran medida ineficaces para responder a las necesidades de los consumidores. Una transformación exitosa en una economía de mercado, como en China, requirió una serie de circunstancias excepcionales, incluido el fuerte compromiso de los líderes chinos con las reformas del mercado y el estímulo de las empresas estatales para que se atengan a los incentivos del mercado.</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Otros señalan </a:t>
            </a:r>
            <a:r>
              <a:rPr lang="es-ES" sz="1200" u="sng" kern="1200" dirty="0">
                <a:solidFill>
                  <a:schemeClr val="tx1"/>
                </a:solidFill>
                <a:effectLst/>
                <a:latin typeface="+mn-lt"/>
                <a:ea typeface="+mn-ea"/>
                <a:cs typeface="+mn-cs"/>
              </a:rPr>
              <a:t>el papel de la planificación indicativa estatal como </a:t>
            </a:r>
            <a:r>
              <a:rPr lang="es-ES" sz="1200" kern="1200" dirty="0">
                <a:solidFill>
                  <a:schemeClr val="tx1"/>
                </a:solidFill>
                <a:effectLst/>
                <a:latin typeface="+mn-lt"/>
                <a:ea typeface="+mn-ea"/>
                <a:cs typeface="+mn-cs"/>
              </a:rPr>
              <a:t>una guía útil para la inversión privada (y estatal).</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Esto es útil en la etapa de desarrollo de las economías. Tanto los factores culturales como la experiencia del país dan forma a las opciones al determinar el equilibrio entre la planificación / las directivas estatales y los mercados.</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CO"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En el actual debate sobre los factores medioambientales y sociales que dan forma a la política energética, existe una clara diferencia entre aquellos que toman </a:t>
            </a:r>
            <a:r>
              <a:rPr lang="es-ES" sz="1200" b="1" u="sng" kern="1200" dirty="0">
                <a:solidFill>
                  <a:schemeClr val="tx1"/>
                </a:solidFill>
                <a:effectLst/>
                <a:latin typeface="+mn-lt"/>
                <a:ea typeface="+mn-ea"/>
                <a:cs typeface="+mn-cs"/>
              </a:rPr>
              <a:t>una perspectiva sociopolítica</a:t>
            </a:r>
            <a:r>
              <a:rPr lang="es-ES" sz="1200" b="1" kern="1200" dirty="0">
                <a:solidFill>
                  <a:schemeClr val="tx1"/>
                </a:solidFill>
                <a:effectLst/>
                <a:latin typeface="+mn-lt"/>
                <a:ea typeface="+mn-ea"/>
                <a:cs typeface="+mn-cs"/>
              </a:rPr>
              <a:t> y aquellos que consideran la elección predominantemente en </a:t>
            </a:r>
            <a:r>
              <a:rPr lang="es-ES" sz="1200" b="1" u="sng" kern="1200" dirty="0">
                <a:solidFill>
                  <a:schemeClr val="tx1"/>
                </a:solidFill>
                <a:effectLst/>
                <a:latin typeface="+mn-lt"/>
                <a:ea typeface="+mn-ea"/>
                <a:cs typeface="+mn-cs"/>
              </a:rPr>
              <a:t>materia tecno económica. </a:t>
            </a:r>
            <a:endParaRPr lang="es-CO" sz="1200" b="1" u="sng"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s-CO"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Como se ilustra en la Tabla 1, cada perspectiva incluye dos cuerpos de herramientas diferentes y coherentes. </a:t>
            </a:r>
            <a:r>
              <a:rPr lang="es-ES" sz="1200" b="1" kern="1200" dirty="0">
                <a:solidFill>
                  <a:schemeClr val="tx1"/>
                </a:solidFill>
                <a:effectLst/>
                <a:latin typeface="+mn-lt"/>
                <a:ea typeface="+mn-ea"/>
                <a:cs typeface="+mn-cs"/>
              </a:rPr>
              <a:t>Uno </a:t>
            </a:r>
            <a:r>
              <a:rPr lang="es-ES" sz="1200" kern="1200" dirty="0">
                <a:solidFill>
                  <a:schemeClr val="tx1"/>
                </a:solidFill>
                <a:effectLst/>
                <a:latin typeface="+mn-lt"/>
                <a:ea typeface="+mn-ea"/>
                <a:cs typeface="+mn-cs"/>
              </a:rPr>
              <a:t>se centra en impuestos y subsidios; el papel del Estado en investigación, regulación y educación; Planificación nacional; Y las empresas estatales y la inversión pública. </a:t>
            </a:r>
            <a:r>
              <a:rPr lang="es-ES" sz="1200" b="1" kern="1200" dirty="0">
                <a:solidFill>
                  <a:schemeClr val="tx1"/>
                </a:solidFill>
                <a:effectLst/>
                <a:latin typeface="+mn-lt"/>
                <a:ea typeface="+mn-ea"/>
                <a:cs typeface="+mn-cs"/>
              </a:rPr>
              <a:t>En cambio, la </a:t>
            </a:r>
            <a:r>
              <a:rPr lang="es-ES" sz="1200" kern="1200" dirty="0">
                <a:solidFill>
                  <a:schemeClr val="tx1"/>
                </a:solidFill>
                <a:effectLst/>
                <a:latin typeface="+mn-lt"/>
                <a:ea typeface="+mn-ea"/>
                <a:cs typeface="+mn-cs"/>
              </a:rPr>
              <a:t>perspectiva centrada en los mercados se ocupa de la competencia, la visión y la planificación empresariales y la inversión privada en I + D, innovación y formación. </a:t>
            </a:r>
            <a:r>
              <a:rPr lang="es-ES" sz="1200" u="sng" kern="1200" dirty="0">
                <a:solidFill>
                  <a:schemeClr val="tx1"/>
                </a:solidFill>
                <a:effectLst/>
                <a:latin typeface="+mn-lt"/>
                <a:ea typeface="+mn-ea"/>
                <a:cs typeface="+mn-cs"/>
              </a:rPr>
              <a:t>Está surgiendo un conjunto de empresas público-privadas, pero esas organizaciones siguen siendo limitadas</a:t>
            </a:r>
            <a:endParaRPr lang="es-CO" sz="1200" u="sng" kern="1200" dirty="0">
              <a:solidFill>
                <a:schemeClr val="tx1"/>
              </a:solidFill>
              <a:effectLst/>
              <a:latin typeface="+mn-lt"/>
              <a:ea typeface="+mn-ea"/>
              <a:cs typeface="+mn-cs"/>
            </a:endParaRPr>
          </a:p>
          <a:p>
            <a:endParaRPr lang="es-CO"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A8314C5-CCE0-704A-BEEC-67570A558D9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316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171450" lvl="0" indent="-171450">
              <a:buFontTx/>
              <a:buChar char="-"/>
            </a:pPr>
            <a:endParaRPr lang="en-GB" dirty="0"/>
          </a:p>
        </p:txBody>
      </p:sp>
      <p:sp>
        <p:nvSpPr>
          <p:cNvPr id="4" name="Slide Number Placeholder 3"/>
          <p:cNvSpPr>
            <a:spLocks noGrp="1"/>
          </p:cNvSpPr>
          <p:nvPr>
            <p:ph type="sldNum" sz="quarter" idx="10"/>
          </p:nvPr>
        </p:nvSpPr>
        <p:spPr/>
        <p:txBody>
          <a:bodyPr/>
          <a:lstStyle/>
          <a:p>
            <a:fld id="{AA8314C5-CCE0-704A-BEEC-67570A558D9E}" type="slidenum">
              <a:rPr lang="en-US" smtClean="0"/>
              <a:t>21</a:t>
            </a:fld>
            <a:endParaRPr lang="en-US" dirty="0"/>
          </a:p>
        </p:txBody>
      </p:sp>
    </p:spTree>
    <p:extLst>
      <p:ext uri="{BB962C8B-B14F-4D97-AF65-F5344CB8AC3E}">
        <p14:creationId xmlns:p14="http://schemas.microsoft.com/office/powerpoint/2010/main" val="25172564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range">
    <p:bg>
      <p:bgPr>
        <a:solidFill>
          <a:schemeClr val="bg1"/>
        </a:solidFill>
        <a:effectLst/>
      </p:bgPr>
    </p:bg>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7" y="0"/>
            <a:ext cx="9239811" cy="6948338"/>
          </a:xfrm>
          <a:prstGeom prst="rect">
            <a:avLst/>
          </a:prstGeom>
        </p:spPr>
      </p:pic>
      <p:sp>
        <p:nvSpPr>
          <p:cNvPr id="5" name="Text Placeholder 4"/>
          <p:cNvSpPr>
            <a:spLocks noGrp="1"/>
          </p:cNvSpPr>
          <p:nvPr>
            <p:ph type="body" sz="quarter" idx="12" hasCustomPrompt="1"/>
          </p:nvPr>
        </p:nvSpPr>
        <p:spPr>
          <a:xfrm>
            <a:off x="2352383" y="6204985"/>
            <a:ext cx="4284663" cy="314325"/>
          </a:xfrm>
        </p:spPr>
        <p:txBody>
          <a:bodyPr anchor="b">
            <a:noAutofit/>
          </a:bodyPr>
          <a:lstStyle>
            <a:lvl1pPr marL="0" indent="0" algn="ctr">
              <a:buNone/>
              <a:defRPr sz="1200" baseline="0">
                <a:solidFill>
                  <a:srgbClr val="FFFFFF"/>
                </a:solidFill>
              </a:defRPr>
            </a:lvl1pPr>
            <a:lvl2pPr marL="457200" indent="0">
              <a:buNone/>
              <a:defRPr sz="1200">
                <a:solidFill>
                  <a:srgbClr val="FFFFFF"/>
                </a:solidFill>
              </a:defRPr>
            </a:lvl2pPr>
            <a:lvl3pPr marL="914400" indent="0">
              <a:buNone/>
              <a:defRPr sz="1200">
                <a:solidFill>
                  <a:srgbClr val="FFFFFF"/>
                </a:solidFill>
              </a:defRPr>
            </a:lvl3pPr>
            <a:lvl4pPr marL="1371600" indent="0">
              <a:buNone/>
              <a:defRPr sz="1200">
                <a:solidFill>
                  <a:srgbClr val="FFFFFF"/>
                </a:solidFill>
              </a:defRPr>
            </a:lvl4pPr>
            <a:lvl5pPr marL="1828800" indent="0">
              <a:buNone/>
              <a:defRPr sz="1200">
                <a:solidFill>
                  <a:srgbClr val="FFFFFF"/>
                </a:solidFill>
              </a:defRPr>
            </a:lvl5pPr>
          </a:lstStyle>
          <a:p>
            <a:pPr lvl="0"/>
            <a:r>
              <a:rPr lang="en-GB" dirty="0"/>
              <a:t>Name of presenter | date and name of event</a:t>
            </a:r>
            <a:endParaRPr lang="en-US" dirty="0"/>
          </a:p>
        </p:txBody>
      </p:sp>
      <p:sp>
        <p:nvSpPr>
          <p:cNvPr id="2" name="Title 1"/>
          <p:cNvSpPr>
            <a:spLocks noGrp="1"/>
          </p:cNvSpPr>
          <p:nvPr>
            <p:ph type="ctrTitle"/>
          </p:nvPr>
        </p:nvSpPr>
        <p:spPr>
          <a:xfrm>
            <a:off x="513577" y="2439251"/>
            <a:ext cx="8116846" cy="1253630"/>
          </a:xfrm>
        </p:spPr>
        <p:txBody>
          <a:bodyPr anchor="b">
            <a:noAutofit/>
          </a:bodyPr>
          <a:lstStyle>
            <a:lvl1pPr algn="ctr">
              <a:defRPr sz="4000" b="1" spc="0" baseline="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13577" y="3692881"/>
            <a:ext cx="8116843" cy="834696"/>
          </a:xfrm>
        </p:spPr>
        <p:txBody>
          <a:bodyPr anchor="t">
            <a:noAutofit/>
          </a:bodyPr>
          <a:lstStyle>
            <a:lvl1pPr marL="0" indent="0" algn="ctr">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9404" y="69272"/>
            <a:ext cx="1444154" cy="1444154"/>
          </a:xfrm>
          <a:prstGeom prst="rect">
            <a:avLst/>
          </a:prstGeom>
        </p:spPr>
      </p:pic>
    </p:spTree>
    <p:extLst>
      <p:ext uri="{BB962C8B-B14F-4D97-AF65-F5344CB8AC3E}">
        <p14:creationId xmlns:p14="http://schemas.microsoft.com/office/powerpoint/2010/main" val="9818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384377"/>
            <a:ext cx="6639406" cy="772401"/>
          </a:xfrm>
        </p:spPr>
        <p:txBody>
          <a:bodyPr anchor="t">
            <a:noAutofit/>
          </a:bodyPr>
          <a:lstStyle>
            <a:lvl1pPr algn="l">
              <a:defRPr sz="28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457200" y="1511183"/>
            <a:ext cx="3008313" cy="4541274"/>
          </a:xfrm>
        </p:spPr>
        <p:txBody>
          <a:bodyPr>
            <a:no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Picture Placeholder 8"/>
          <p:cNvSpPr>
            <a:spLocks noGrp="1"/>
          </p:cNvSpPr>
          <p:nvPr>
            <p:ph type="pic" sz="quarter" idx="13"/>
          </p:nvPr>
        </p:nvSpPr>
        <p:spPr>
          <a:xfrm>
            <a:off x="3556000" y="1511182"/>
            <a:ext cx="5130800" cy="4541273"/>
          </a:xfrm>
        </p:spPr>
        <p:txBody>
          <a:bodyPr/>
          <a:lstStyle/>
          <a:p>
            <a:r>
              <a:rPr lang="en-US" smtClean="0"/>
              <a:t>Click icon to add picture</a:t>
            </a:r>
            <a:endParaRPr lang="en-US"/>
          </a:p>
        </p:txBody>
      </p:sp>
      <p:sp>
        <p:nvSpPr>
          <p:cNvPr id="5" name="Slide Number Placeholder 4"/>
          <p:cNvSpPr>
            <a:spLocks noGrp="1"/>
          </p:cNvSpPr>
          <p:nvPr>
            <p:ph type="sldNum" sz="quarter" idx="14"/>
          </p:nvPr>
        </p:nvSpPr>
        <p:spPr/>
        <p:txBody>
          <a:bodyPr/>
          <a:lstStyle/>
          <a:p>
            <a:pPr>
              <a:lnSpc>
                <a:spcPts val="1500"/>
              </a:lnSpc>
            </a:pPr>
            <a:fld id="{E18C42AC-6EA9-6C49-97CA-00AF887CAE64}" type="slidenum">
              <a:rPr lang="en-US" b="1" smtClean="0"/>
              <a:pPr>
                <a:lnSpc>
                  <a:spcPts val="1500"/>
                </a:lnSpc>
              </a:pPr>
              <a:t>‹Nº›</a:t>
            </a:fld>
            <a:endParaRPr lang="en-US" b="1" dirty="0"/>
          </a:p>
        </p:txBody>
      </p:sp>
    </p:spTree>
    <p:extLst>
      <p:ext uri="{BB962C8B-B14F-4D97-AF65-F5344CB8AC3E}">
        <p14:creationId xmlns:p14="http://schemas.microsoft.com/office/powerpoint/2010/main" val="16791590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Rectangle 1"/>
          <p:cNvSpPr/>
          <p:nvPr userDrawn="1"/>
        </p:nvSpPr>
        <p:spPr>
          <a:xfrm>
            <a:off x="7041590" y="92920"/>
            <a:ext cx="1951408" cy="1724179"/>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Picture Placeholder 2"/>
          <p:cNvSpPr>
            <a:spLocks noGrp="1"/>
          </p:cNvSpPr>
          <p:nvPr>
            <p:ph type="pic" idx="1"/>
          </p:nvPr>
        </p:nvSpPr>
        <p:spPr>
          <a:xfrm>
            <a:off x="457200" y="374617"/>
            <a:ext cx="8229600" cy="488681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hasCustomPrompt="1"/>
          </p:nvPr>
        </p:nvSpPr>
        <p:spPr>
          <a:xfrm>
            <a:off x="457200" y="5456872"/>
            <a:ext cx="8229600" cy="566216"/>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a:t>Picture </a:t>
            </a:r>
            <a:r>
              <a:rPr lang="it-IT" dirty="0" err="1"/>
              <a:t>caption</a:t>
            </a:r>
            <a:endParaRPr lang="it-IT" dirty="0"/>
          </a:p>
        </p:txBody>
      </p:sp>
      <p:sp>
        <p:nvSpPr>
          <p:cNvPr id="5" name="Slide Number Placeholder 4"/>
          <p:cNvSpPr>
            <a:spLocks noGrp="1"/>
          </p:cNvSpPr>
          <p:nvPr>
            <p:ph type="sldNum" sz="quarter" idx="10"/>
          </p:nvPr>
        </p:nvSpPr>
        <p:spPr/>
        <p:txBody>
          <a:bodyPr/>
          <a:lstStyle/>
          <a:p>
            <a:pPr>
              <a:lnSpc>
                <a:spcPts val="1500"/>
              </a:lnSpc>
            </a:pPr>
            <a:fld id="{E18C42AC-6EA9-6C49-97CA-00AF887CAE64}" type="slidenum">
              <a:rPr lang="en-US" b="1" smtClean="0"/>
              <a:pPr>
                <a:lnSpc>
                  <a:spcPts val="1500"/>
                </a:lnSpc>
              </a:pPr>
              <a:t>‹Nº›</a:t>
            </a:fld>
            <a:endParaRPr lang="en-US" b="1" dirty="0"/>
          </a:p>
        </p:txBody>
      </p:sp>
    </p:spTree>
    <p:extLst>
      <p:ext uri="{BB962C8B-B14F-4D97-AF65-F5344CB8AC3E}">
        <p14:creationId xmlns:p14="http://schemas.microsoft.com/office/powerpoint/2010/main" val="1992442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ssues Monitor no text">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07722" y="1154346"/>
            <a:ext cx="8700635" cy="5102795"/>
          </a:xfrm>
        </p:spPr>
        <p:txBody>
          <a:bodyPr/>
          <a:lstStyle/>
          <a:p>
            <a:r>
              <a:rPr lang="en-US" smtClean="0"/>
              <a:t>Click icon to add picture</a:t>
            </a:r>
            <a:endParaRPr lang="en-US"/>
          </a:p>
        </p:txBody>
      </p:sp>
      <p:sp>
        <p:nvSpPr>
          <p:cNvPr id="2" name="Rectangle 1"/>
          <p:cNvSpPr/>
          <p:nvPr userDrawn="1"/>
        </p:nvSpPr>
        <p:spPr>
          <a:xfrm>
            <a:off x="7041590" y="92920"/>
            <a:ext cx="1951408" cy="1724179"/>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Slide Number Placeholder 4"/>
          <p:cNvSpPr>
            <a:spLocks noGrp="1"/>
          </p:cNvSpPr>
          <p:nvPr>
            <p:ph type="sldNum" sz="quarter" idx="10"/>
          </p:nvPr>
        </p:nvSpPr>
        <p:spPr/>
        <p:txBody>
          <a:bodyPr/>
          <a:lstStyle>
            <a:lvl1pPr>
              <a:defRPr>
                <a:solidFill>
                  <a:schemeClr val="bg2"/>
                </a:solidFill>
              </a:defRPr>
            </a:lvl1pPr>
          </a:lstStyle>
          <a:p>
            <a:pPr>
              <a:lnSpc>
                <a:spcPts val="1500"/>
              </a:lnSpc>
            </a:pPr>
            <a:fld id="{E18C42AC-6EA9-6C49-97CA-00AF887CAE64}" type="slidenum">
              <a:rPr lang="en-US" b="1" smtClean="0"/>
              <a:pPr>
                <a:lnSpc>
                  <a:spcPts val="1500"/>
                </a:lnSpc>
              </a:pPr>
              <a:t>‹Nº›</a:t>
            </a:fld>
            <a:endParaRPr lang="en-US" b="1" dirty="0"/>
          </a:p>
        </p:txBody>
      </p:sp>
      <p:sp>
        <p:nvSpPr>
          <p:cNvPr id="8" name="Title 1"/>
          <p:cNvSpPr>
            <a:spLocks noGrp="1"/>
          </p:cNvSpPr>
          <p:nvPr>
            <p:ph type="title"/>
          </p:nvPr>
        </p:nvSpPr>
        <p:spPr>
          <a:xfrm>
            <a:off x="457200" y="385981"/>
            <a:ext cx="6654800" cy="512090"/>
          </a:xfrm>
        </p:spPr>
        <p:txBody>
          <a:bodyPr/>
          <a:lstStyle/>
          <a:p>
            <a:r>
              <a:rPr lang="en-US" smtClean="0"/>
              <a:t>Click to edit Master title style</a:t>
            </a:r>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1698" b="23028"/>
          <a:stretch/>
        </p:blipFill>
        <p:spPr>
          <a:xfrm>
            <a:off x="7287101" y="239738"/>
            <a:ext cx="1444154" cy="942640"/>
          </a:xfrm>
          <a:prstGeom prst="rect">
            <a:avLst/>
          </a:prstGeom>
        </p:spPr>
      </p:pic>
    </p:spTree>
    <p:extLst>
      <p:ext uri="{BB962C8B-B14F-4D97-AF65-F5344CB8AC3E}">
        <p14:creationId xmlns:p14="http://schemas.microsoft.com/office/powerpoint/2010/main" val="1695628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ssues Monitor 2 bullets">
    <p:spTree>
      <p:nvGrpSpPr>
        <p:cNvPr id="1" name=""/>
        <p:cNvGrpSpPr/>
        <p:nvPr/>
      </p:nvGrpSpPr>
      <p:grpSpPr>
        <a:xfrm>
          <a:off x="0" y="0"/>
          <a:ext cx="0" cy="0"/>
          <a:chOff x="0" y="0"/>
          <a:chExt cx="0" cy="0"/>
        </a:xfrm>
      </p:grpSpPr>
      <p:sp>
        <p:nvSpPr>
          <p:cNvPr id="9" name="Picture Placeholder 8"/>
          <p:cNvSpPr>
            <a:spLocks noGrp="1"/>
          </p:cNvSpPr>
          <p:nvPr>
            <p:ph type="pic" sz="quarter" idx="11"/>
          </p:nvPr>
        </p:nvSpPr>
        <p:spPr>
          <a:xfrm>
            <a:off x="107722" y="982706"/>
            <a:ext cx="7470775" cy="4381500"/>
          </a:xfrm>
        </p:spPr>
        <p:txBody>
          <a:bodyPr/>
          <a:lstStyle/>
          <a:p>
            <a:r>
              <a:rPr lang="en-US" smtClean="0"/>
              <a:t>Click icon to add picture</a:t>
            </a:r>
            <a:endParaRPr lang="en-US"/>
          </a:p>
        </p:txBody>
      </p:sp>
      <p:sp>
        <p:nvSpPr>
          <p:cNvPr id="2" name="Rectangle 1"/>
          <p:cNvSpPr/>
          <p:nvPr userDrawn="1"/>
        </p:nvSpPr>
        <p:spPr>
          <a:xfrm>
            <a:off x="7041590" y="92920"/>
            <a:ext cx="1951408" cy="1724179"/>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Slide Number Placeholder 4"/>
          <p:cNvSpPr>
            <a:spLocks noGrp="1"/>
          </p:cNvSpPr>
          <p:nvPr>
            <p:ph type="sldNum" sz="quarter" idx="10"/>
          </p:nvPr>
        </p:nvSpPr>
        <p:spPr/>
        <p:txBody>
          <a:bodyPr/>
          <a:lstStyle>
            <a:lvl1pPr>
              <a:defRPr>
                <a:solidFill>
                  <a:schemeClr val="bg2"/>
                </a:solidFill>
              </a:defRPr>
            </a:lvl1pPr>
          </a:lstStyle>
          <a:p>
            <a:pPr>
              <a:lnSpc>
                <a:spcPts val="1500"/>
              </a:lnSpc>
            </a:pPr>
            <a:fld id="{E18C42AC-6EA9-6C49-97CA-00AF887CAE64}" type="slidenum">
              <a:rPr lang="en-US" b="1" smtClean="0"/>
              <a:pPr>
                <a:lnSpc>
                  <a:spcPts val="1500"/>
                </a:lnSpc>
              </a:pPr>
              <a:t>‹Nº›</a:t>
            </a:fld>
            <a:endParaRPr lang="en-US" b="1" dirty="0"/>
          </a:p>
        </p:txBody>
      </p:sp>
      <p:sp>
        <p:nvSpPr>
          <p:cNvPr id="6" name="Text Placeholder 3"/>
          <p:cNvSpPr>
            <a:spLocks noGrp="1"/>
          </p:cNvSpPr>
          <p:nvPr>
            <p:ph type="body" sz="half" idx="2" hasCustomPrompt="1"/>
          </p:nvPr>
        </p:nvSpPr>
        <p:spPr>
          <a:xfrm>
            <a:off x="193040" y="5427703"/>
            <a:ext cx="8508160" cy="820367"/>
          </a:xfrm>
        </p:spPr>
        <p:txBody>
          <a:bodyPr numCol="2" spcCol="360000">
            <a:noAutofit/>
          </a:bodyPr>
          <a:lstStyle>
            <a:lvl1pPr marL="285750" marR="0" indent="-285750" algn="l" defTabSz="457200" rtl="0" eaLnBrk="1" fontAlgn="auto" latinLnBrk="0" hangingPunct="1">
              <a:lnSpc>
                <a:spcPct val="100000"/>
              </a:lnSpc>
              <a:spcBef>
                <a:spcPts val="0"/>
              </a:spcBef>
              <a:spcAft>
                <a:spcPts val="336"/>
              </a:spcAft>
              <a:buClr>
                <a:schemeClr val="tx2"/>
              </a:buClr>
              <a:buSzPct val="120000"/>
              <a:buFont typeface="Arial"/>
              <a:buChar char="•"/>
              <a:tabLst/>
              <a:defRPr sz="1400" baseline="0"/>
            </a:lvl1pPr>
          </a:lstStyle>
          <a:p>
            <a:pPr marL="285750" indent="-285750">
              <a:buClr>
                <a:schemeClr val="tx2"/>
              </a:buClr>
              <a:buSzPct val="120000"/>
              <a:buFont typeface="Arial"/>
              <a:buChar char="•"/>
            </a:pPr>
            <a:r>
              <a:rPr lang="en-US" dirty="0"/>
              <a:t>Add text to explain the above chart</a:t>
            </a:r>
          </a:p>
          <a:p>
            <a:pPr marL="285750" indent="-285750">
              <a:buClr>
                <a:schemeClr val="tx2"/>
              </a:buClr>
              <a:buSzPct val="120000"/>
              <a:buFont typeface="Arial"/>
              <a:buChar char="•"/>
            </a:pPr>
            <a:endParaRPr lang="en-US" dirty="0"/>
          </a:p>
          <a:p>
            <a:pPr marL="285750" indent="-285750">
              <a:buClr>
                <a:schemeClr val="tx2"/>
              </a:buClr>
              <a:buSzPct val="120000"/>
              <a:buFont typeface="Arial"/>
              <a:buChar char="•"/>
            </a:pPr>
            <a:endParaRPr lang="en-US" dirty="0"/>
          </a:p>
          <a:p>
            <a:pPr marL="285750" indent="-285750">
              <a:buClr>
                <a:schemeClr val="tx2"/>
              </a:buClr>
              <a:buSzPct val="120000"/>
              <a:buFont typeface="Arial"/>
              <a:buChar char="•"/>
            </a:pPr>
            <a:r>
              <a:rPr lang="en-US" dirty="0"/>
              <a:t>Add text to explain the above chart</a:t>
            </a:r>
          </a:p>
          <a:p>
            <a:pPr marL="285750" indent="-285750">
              <a:buClr>
                <a:schemeClr val="tx2"/>
              </a:buClr>
              <a:buSzPct val="120000"/>
              <a:buFont typeface="Arial"/>
              <a:buChar char="•"/>
            </a:pPr>
            <a:endParaRPr lang="en-US" dirty="0"/>
          </a:p>
          <a:p>
            <a:pPr marL="285750" indent="-285750">
              <a:buClr>
                <a:schemeClr val="tx2"/>
              </a:buClr>
              <a:buSzPct val="120000"/>
              <a:buFont typeface="Arial"/>
              <a:buChar char="•"/>
            </a:pPr>
            <a:endParaRPr lang="en-US" dirty="0"/>
          </a:p>
        </p:txBody>
      </p:sp>
      <p:sp>
        <p:nvSpPr>
          <p:cNvPr id="8" name="Title 1"/>
          <p:cNvSpPr>
            <a:spLocks noGrp="1"/>
          </p:cNvSpPr>
          <p:nvPr>
            <p:ph type="title"/>
          </p:nvPr>
        </p:nvSpPr>
        <p:spPr>
          <a:xfrm>
            <a:off x="457200" y="385981"/>
            <a:ext cx="6654800" cy="512090"/>
          </a:xfrm>
        </p:spPr>
        <p:txBody>
          <a:bodyPr/>
          <a:lstStyle/>
          <a:p>
            <a:r>
              <a:rPr lang="en-US" smtClean="0"/>
              <a:t>Click to edit Master title style</a:t>
            </a:r>
            <a:endParaRPr lang="en-US" dirty="0"/>
          </a:p>
        </p:txBody>
      </p: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11698" b="23028"/>
          <a:stretch/>
        </p:blipFill>
        <p:spPr>
          <a:xfrm>
            <a:off x="7287101" y="239738"/>
            <a:ext cx="1444154" cy="942640"/>
          </a:xfrm>
          <a:prstGeom prst="rect">
            <a:avLst/>
          </a:prstGeom>
        </p:spPr>
      </p:pic>
    </p:spTree>
    <p:extLst>
      <p:ext uri="{BB962C8B-B14F-4D97-AF65-F5344CB8AC3E}">
        <p14:creationId xmlns:p14="http://schemas.microsoft.com/office/powerpoint/2010/main" val="3630061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lnSpc>
                <a:spcPts val="1500"/>
              </a:lnSpc>
            </a:pPr>
            <a:fld id="{E18C42AC-6EA9-6C49-97CA-00AF887CAE64}" type="slidenum">
              <a:rPr lang="en-US" b="1" smtClean="0"/>
              <a:pPr>
                <a:lnSpc>
                  <a:spcPts val="1500"/>
                </a:lnSpc>
              </a:pPr>
              <a:t>‹Nº›</a:t>
            </a:fld>
            <a:endParaRPr lang="en-US" b="1" dirty="0"/>
          </a:p>
        </p:txBody>
      </p:sp>
    </p:spTree>
    <p:extLst>
      <p:ext uri="{BB962C8B-B14F-4D97-AF65-F5344CB8AC3E}">
        <p14:creationId xmlns:p14="http://schemas.microsoft.com/office/powerpoint/2010/main" val="3130814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clusion Slide Orang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7" y="0"/>
            <a:ext cx="9239811" cy="6948338"/>
          </a:xfrm>
          <a:prstGeom prst="rect">
            <a:avLst/>
          </a:prstGeom>
        </p:spPr>
      </p:pic>
      <p:sp>
        <p:nvSpPr>
          <p:cNvPr id="18" name="Text Placeholder 17"/>
          <p:cNvSpPr>
            <a:spLocks noGrp="1"/>
          </p:cNvSpPr>
          <p:nvPr>
            <p:ph type="body" sz="quarter" idx="11" hasCustomPrompt="1"/>
          </p:nvPr>
        </p:nvSpPr>
        <p:spPr>
          <a:xfrm>
            <a:off x="429679" y="3950074"/>
            <a:ext cx="8284642" cy="280276"/>
          </a:xfrm>
        </p:spPr>
        <p:txBody>
          <a:bodyPr anchor="t">
            <a:noAutofit/>
          </a:bodyPr>
          <a:lstStyle>
            <a:lvl1pPr marL="0" indent="0" algn="ctr">
              <a:buNone/>
              <a:defRPr sz="1200" baseline="0">
                <a:solidFill>
                  <a:schemeClr val="bg1"/>
                </a:solidFill>
              </a:defRPr>
            </a:lvl1pPr>
          </a:lstStyle>
          <a:p>
            <a:pPr lvl="0"/>
            <a:r>
              <a:rPr lang="en-US" dirty="0"/>
              <a:t>Name of presenter</a:t>
            </a:r>
          </a:p>
        </p:txBody>
      </p:sp>
      <p:sp>
        <p:nvSpPr>
          <p:cNvPr id="5" name="TextBox 4"/>
          <p:cNvSpPr txBox="1"/>
          <p:nvPr userDrawn="1"/>
        </p:nvSpPr>
        <p:spPr>
          <a:xfrm>
            <a:off x="429679" y="2398315"/>
            <a:ext cx="8284642" cy="707886"/>
          </a:xfrm>
          <a:prstGeom prst="rect">
            <a:avLst/>
          </a:prstGeom>
          <a:noFill/>
        </p:spPr>
        <p:txBody>
          <a:bodyPr wrap="square" rtlCol="0">
            <a:spAutoFit/>
          </a:bodyPr>
          <a:lstStyle/>
          <a:p>
            <a:pPr algn="ctr"/>
            <a:r>
              <a:rPr lang="en-US" sz="4000" b="1" dirty="0">
                <a:solidFill>
                  <a:srgbClr val="FFFFFF"/>
                </a:solidFill>
              </a:rPr>
              <a:t>Thank you</a:t>
            </a:r>
          </a:p>
        </p:txBody>
      </p:sp>
      <p:sp>
        <p:nvSpPr>
          <p:cNvPr id="8" name="TextBox 7"/>
          <p:cNvSpPr txBox="1"/>
          <p:nvPr userDrawn="1"/>
        </p:nvSpPr>
        <p:spPr>
          <a:xfrm>
            <a:off x="429681" y="6261936"/>
            <a:ext cx="828464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GB" sz="1200" b="1" dirty="0" err="1">
                <a:solidFill>
                  <a:srgbClr val="FFFFFF"/>
                </a:solidFill>
              </a:rPr>
              <a:t>www.worldenergy.org</a:t>
            </a:r>
            <a:r>
              <a:rPr lang="en-GB" sz="1200" b="1" baseline="0" dirty="0">
                <a:solidFill>
                  <a:srgbClr val="FFFFFF"/>
                </a:solidFill>
              </a:rPr>
              <a:t> | </a:t>
            </a:r>
            <a:r>
              <a:rPr lang="en-GB" sz="1200" b="1" dirty="0">
                <a:solidFill>
                  <a:srgbClr val="FFFFFF"/>
                </a:solidFill>
              </a:rPr>
              <a:t>@</a:t>
            </a:r>
            <a:r>
              <a:rPr lang="en-GB" sz="1200" b="1" dirty="0" err="1">
                <a:solidFill>
                  <a:srgbClr val="FFFFFF"/>
                </a:solidFill>
              </a:rPr>
              <a:t>WECouncil</a:t>
            </a:r>
            <a:endParaRPr lang="en-US" sz="1200" b="1" dirty="0">
              <a:solidFill>
                <a:srgbClr val="FFFFFF"/>
              </a:solidFill>
            </a:endParaRPr>
          </a:p>
        </p:txBody>
      </p:sp>
      <p:sp>
        <p:nvSpPr>
          <p:cNvPr id="13" name="Text Placeholder 17"/>
          <p:cNvSpPr>
            <a:spLocks noGrp="1"/>
          </p:cNvSpPr>
          <p:nvPr>
            <p:ph type="body" sz="quarter" idx="12" hasCustomPrompt="1"/>
          </p:nvPr>
        </p:nvSpPr>
        <p:spPr>
          <a:xfrm>
            <a:off x="429679" y="4230350"/>
            <a:ext cx="8284642" cy="280276"/>
          </a:xfrm>
        </p:spPr>
        <p:txBody>
          <a:bodyPr anchor="t">
            <a:noAutofit/>
          </a:bodyPr>
          <a:lstStyle>
            <a:lvl1pPr marL="0" indent="0" algn="ctr">
              <a:buNone/>
              <a:defRPr sz="1200" baseline="0">
                <a:solidFill>
                  <a:schemeClr val="bg1"/>
                </a:solidFill>
              </a:defRPr>
            </a:lvl1pPr>
          </a:lstStyle>
          <a:p>
            <a:pPr lvl="0"/>
            <a:r>
              <a:rPr lang="en-US" dirty="0"/>
              <a:t>Email address</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9404" y="69272"/>
            <a:ext cx="1444154" cy="1444154"/>
          </a:xfrm>
          <a:prstGeom prst="rect">
            <a:avLst/>
          </a:prstGeom>
        </p:spPr>
      </p:pic>
    </p:spTree>
    <p:extLst>
      <p:ext uri="{BB962C8B-B14F-4D97-AF65-F5344CB8AC3E}">
        <p14:creationId xmlns:p14="http://schemas.microsoft.com/office/powerpoint/2010/main" val="140778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clusion Slide Blue">
    <p:spTree>
      <p:nvGrpSpPr>
        <p:cNvPr id="1" name=""/>
        <p:cNvGrpSpPr/>
        <p:nvPr/>
      </p:nvGrpSpPr>
      <p:grpSpPr>
        <a:xfrm>
          <a:off x="0" y="0"/>
          <a:ext cx="0" cy="0"/>
          <a:chOff x="0" y="0"/>
          <a:chExt cx="0" cy="0"/>
        </a:xfrm>
      </p:grpSpPr>
      <p:pic>
        <p:nvPicPr>
          <p:cNvPr id="27" name="Picture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97" y="0"/>
            <a:ext cx="9226081" cy="6938013"/>
          </a:xfrm>
          <a:prstGeom prst="rect">
            <a:avLst/>
          </a:prstGeom>
        </p:spPr>
      </p:pic>
      <p:sp>
        <p:nvSpPr>
          <p:cNvPr id="24" name="TextBox 23"/>
          <p:cNvSpPr txBox="1"/>
          <p:nvPr userDrawn="1"/>
        </p:nvSpPr>
        <p:spPr>
          <a:xfrm>
            <a:off x="429681" y="6261936"/>
            <a:ext cx="8284640" cy="215444"/>
          </a:xfrm>
          <a:prstGeom prst="rect">
            <a:avLst/>
          </a:prstGeom>
          <a:noFill/>
        </p:spPr>
        <p:txBody>
          <a:bodyPr wrap="square" lIns="0" tIns="0" rIns="0" bIns="0"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GB" sz="1200" b="1" dirty="0" err="1">
                <a:solidFill>
                  <a:srgbClr val="FFFFFF"/>
                </a:solidFill>
              </a:rPr>
              <a:t>www.worldenergy.org</a:t>
            </a:r>
            <a:r>
              <a:rPr lang="en-GB" sz="1200" b="1" baseline="0" dirty="0">
                <a:solidFill>
                  <a:srgbClr val="FFFFFF"/>
                </a:solidFill>
              </a:rPr>
              <a:t> | </a:t>
            </a:r>
            <a:r>
              <a:rPr lang="en-GB" sz="1200" b="1" dirty="0">
                <a:solidFill>
                  <a:srgbClr val="FFFFFF"/>
                </a:solidFill>
              </a:rPr>
              <a:t>@</a:t>
            </a:r>
            <a:r>
              <a:rPr lang="en-GB" sz="1200" b="1" dirty="0" err="1">
                <a:solidFill>
                  <a:srgbClr val="FFFFFF"/>
                </a:solidFill>
              </a:rPr>
              <a:t>WECouncil</a:t>
            </a:r>
            <a:endParaRPr lang="en-US" sz="1200" b="1" dirty="0">
              <a:solidFill>
                <a:srgbClr val="FFFFFF"/>
              </a:solidFill>
            </a:endParaRPr>
          </a:p>
        </p:txBody>
      </p:sp>
      <p:sp>
        <p:nvSpPr>
          <p:cNvPr id="25" name="Text Placeholder 17"/>
          <p:cNvSpPr>
            <a:spLocks noGrp="1"/>
          </p:cNvSpPr>
          <p:nvPr>
            <p:ph type="body" sz="quarter" idx="11" hasCustomPrompt="1"/>
          </p:nvPr>
        </p:nvSpPr>
        <p:spPr>
          <a:xfrm>
            <a:off x="429679" y="3950074"/>
            <a:ext cx="8284642" cy="280276"/>
          </a:xfrm>
        </p:spPr>
        <p:txBody>
          <a:bodyPr anchor="t">
            <a:noAutofit/>
          </a:bodyPr>
          <a:lstStyle>
            <a:lvl1pPr marL="0" indent="0" algn="ctr">
              <a:buNone/>
              <a:defRPr sz="1200" baseline="0">
                <a:solidFill>
                  <a:schemeClr val="bg1"/>
                </a:solidFill>
              </a:defRPr>
            </a:lvl1pPr>
          </a:lstStyle>
          <a:p>
            <a:pPr lvl="0"/>
            <a:r>
              <a:rPr lang="en-US" dirty="0"/>
              <a:t>Name of presenter</a:t>
            </a:r>
          </a:p>
        </p:txBody>
      </p:sp>
      <p:sp>
        <p:nvSpPr>
          <p:cNvPr id="26" name="Text Placeholder 17"/>
          <p:cNvSpPr>
            <a:spLocks noGrp="1"/>
          </p:cNvSpPr>
          <p:nvPr>
            <p:ph type="body" sz="quarter" idx="12" hasCustomPrompt="1"/>
          </p:nvPr>
        </p:nvSpPr>
        <p:spPr>
          <a:xfrm>
            <a:off x="429679" y="4230350"/>
            <a:ext cx="8284642" cy="280276"/>
          </a:xfrm>
        </p:spPr>
        <p:txBody>
          <a:bodyPr anchor="t">
            <a:noAutofit/>
          </a:bodyPr>
          <a:lstStyle>
            <a:lvl1pPr marL="0" indent="0" algn="ctr">
              <a:buNone/>
              <a:defRPr sz="1200" baseline="0">
                <a:solidFill>
                  <a:schemeClr val="bg1"/>
                </a:solidFill>
              </a:defRPr>
            </a:lvl1pPr>
          </a:lstStyle>
          <a:p>
            <a:pPr lvl="0"/>
            <a:r>
              <a:rPr lang="en-US" dirty="0"/>
              <a:t>Email address</a:t>
            </a:r>
          </a:p>
        </p:txBody>
      </p:sp>
      <p:sp>
        <p:nvSpPr>
          <p:cNvPr id="9" name="TextBox 8"/>
          <p:cNvSpPr txBox="1"/>
          <p:nvPr userDrawn="1"/>
        </p:nvSpPr>
        <p:spPr>
          <a:xfrm>
            <a:off x="429679" y="2398315"/>
            <a:ext cx="8284642" cy="707886"/>
          </a:xfrm>
          <a:prstGeom prst="rect">
            <a:avLst/>
          </a:prstGeom>
          <a:noFill/>
        </p:spPr>
        <p:txBody>
          <a:bodyPr wrap="square" rtlCol="0">
            <a:spAutoFit/>
          </a:bodyPr>
          <a:lstStyle/>
          <a:p>
            <a:pPr algn="ctr"/>
            <a:r>
              <a:rPr lang="en-US" sz="4000" b="1" dirty="0" err="1" smtClean="0">
                <a:solidFill>
                  <a:srgbClr val="FFFFFF"/>
                </a:solidFill>
              </a:rPr>
              <a:t>Muchas</a:t>
            </a:r>
            <a:r>
              <a:rPr lang="en-US" sz="4000" b="1" dirty="0" smtClean="0">
                <a:solidFill>
                  <a:srgbClr val="FFFFFF"/>
                </a:solidFill>
              </a:rPr>
              <a:t> Gracias</a:t>
            </a:r>
            <a:endParaRPr lang="en-US" sz="4000" b="1" dirty="0">
              <a:solidFill>
                <a:srgbClr val="FFFFFF"/>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2098" y="70794"/>
            <a:ext cx="1444154" cy="1444154"/>
          </a:xfrm>
          <a:prstGeom prst="rect">
            <a:avLst/>
          </a:prstGeom>
        </p:spPr>
      </p:pic>
    </p:spTree>
    <p:extLst>
      <p:ext uri="{BB962C8B-B14F-4D97-AF65-F5344CB8AC3E}">
        <p14:creationId xmlns:p14="http://schemas.microsoft.com/office/powerpoint/2010/main" val="11228242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8" name="Inhaltsplatzhalter 7"/>
          <p:cNvSpPr>
            <a:spLocks noGrp="1"/>
          </p:cNvSpPr>
          <p:nvPr>
            <p:ph sz="quarter" idx="13" hasCustomPrompt="1"/>
          </p:nvPr>
        </p:nvSpPr>
        <p:spPr/>
        <p:txBody>
          <a:bodyPr/>
          <a:lstStyle>
            <a:lvl1pPr marL="177800" marR="0" indent="-177800" algn="l" defTabSz="914400" rtl="0" eaLnBrk="1" fontAlgn="auto" latinLnBrk="0" hangingPunct="1">
              <a:lnSpc>
                <a:spcPct val="110000"/>
              </a:lnSpc>
              <a:spcBef>
                <a:spcPts val="0"/>
              </a:spcBef>
              <a:spcAft>
                <a:spcPts val="0"/>
              </a:spcAft>
              <a:buClr>
                <a:schemeClr val="tx1"/>
              </a:buClr>
              <a:buSzPct val="100000"/>
              <a:buFont typeface="Arial" panose="020B0604020202020204" pitchFamily="34" charset="0"/>
              <a:buChar char="•"/>
              <a:tabLst/>
              <a:defRPr>
                <a:latin typeface="+mn-lt"/>
              </a:defRPr>
            </a:lvl1pPr>
            <a:lvl2pPr marL="35560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2pPr>
            <a:lvl3pPr marL="539750" marR="0" indent="-18415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3pPr>
            <a:lvl4pPr marL="7175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4pPr>
            <a:lvl5pPr marL="895350" marR="0" indent="-177800" algn="l" defTabSz="914400" rtl="0" eaLnBrk="1" fontAlgn="auto" latinLnBrk="0" hangingPunct="1">
              <a:lnSpc>
                <a:spcPct val="110000"/>
              </a:lnSpc>
              <a:spcBef>
                <a:spcPts val="0"/>
              </a:spcBef>
              <a:spcAft>
                <a:spcPts val="0"/>
              </a:spcAft>
              <a:buClr>
                <a:schemeClr val="tx1"/>
              </a:buClr>
              <a:buSzPct val="100000"/>
              <a:buFont typeface="Symbol" panose="05050102010706020507" pitchFamily="18" charset="2"/>
              <a:buChar char="-"/>
              <a:tabLst/>
              <a:defRPr>
                <a:latin typeface="+mn-lt"/>
              </a:defRPr>
            </a:lvl5pPr>
            <a:lvl6pPr marL="1074738" indent="-179388">
              <a:lnSpc>
                <a:spcPct val="110000"/>
              </a:lnSpc>
              <a:buClr>
                <a:schemeClr val="tx1"/>
              </a:buClr>
              <a:buFont typeface="Symbol" panose="05050102010706020507" pitchFamily="18" charset="2"/>
              <a:buChar char="-"/>
              <a:defRPr sz="1600"/>
            </a:lvl6pPr>
            <a:lvl7pPr marL="1257300" indent="-182563">
              <a:lnSpc>
                <a:spcPct val="110000"/>
              </a:lnSpc>
              <a:buFont typeface="Symbol" panose="05050102010706020507" pitchFamily="18" charset="2"/>
              <a:buChar char="-"/>
              <a:defRPr sz="1600"/>
            </a:lvl7pPr>
            <a:lvl8pPr marL="1436688" indent="-179388">
              <a:lnSpc>
                <a:spcPct val="110000"/>
              </a:lnSpc>
              <a:buFont typeface="Symbol" panose="05050102010706020507" pitchFamily="18" charset="2"/>
              <a:buChar char="-"/>
              <a:defRPr sz="1600"/>
            </a:lvl8pPr>
            <a:lvl9pPr marL="1614488" indent="-177800">
              <a:lnSpc>
                <a:spcPct val="110000"/>
              </a:lnSpc>
              <a:buFont typeface="Symbol" panose="05050102010706020507" pitchFamily="18" charset="2"/>
              <a:buChar char="-"/>
              <a:defRPr sz="1600"/>
            </a:lvl9p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a:p>
            <a:pPr lvl="5"/>
            <a:r>
              <a:rPr lang="en-GB" noProof="0" dirty="0" err="1"/>
              <a:t>Sechste</a:t>
            </a:r>
            <a:r>
              <a:rPr lang="en-GB" noProof="0" dirty="0"/>
              <a:t> </a:t>
            </a:r>
            <a:r>
              <a:rPr lang="en-GB" noProof="0" dirty="0" err="1"/>
              <a:t>Ebene</a:t>
            </a:r>
            <a:endParaRPr lang="en-GB" noProof="0" dirty="0"/>
          </a:p>
          <a:p>
            <a:pPr lvl="6"/>
            <a:r>
              <a:rPr lang="en-GB" noProof="0" dirty="0" err="1"/>
              <a:t>Siebte</a:t>
            </a:r>
            <a:r>
              <a:rPr lang="en-GB" noProof="0" dirty="0"/>
              <a:t> </a:t>
            </a:r>
            <a:r>
              <a:rPr lang="en-GB" noProof="0" dirty="0" err="1"/>
              <a:t>Ebene</a:t>
            </a:r>
            <a:endParaRPr lang="en-GB" noProof="0" dirty="0"/>
          </a:p>
          <a:p>
            <a:pPr lvl="7"/>
            <a:r>
              <a:rPr lang="en-GB" noProof="0" dirty="0" err="1"/>
              <a:t>Achte</a:t>
            </a:r>
            <a:r>
              <a:rPr lang="en-GB" noProof="0" dirty="0"/>
              <a:t> </a:t>
            </a:r>
            <a:r>
              <a:rPr lang="en-GB" noProof="0" dirty="0" err="1"/>
              <a:t>Ebene</a:t>
            </a:r>
            <a:endParaRPr lang="en-GB" noProof="0" dirty="0"/>
          </a:p>
          <a:p>
            <a:pPr lvl="8"/>
            <a:r>
              <a:rPr lang="en-GB" noProof="0" dirty="0" err="1"/>
              <a:t>Neunte</a:t>
            </a:r>
            <a:r>
              <a:rPr lang="en-GB" noProof="0" dirty="0"/>
              <a:t> </a:t>
            </a:r>
            <a:r>
              <a:rPr lang="en-GB" noProof="0" dirty="0" err="1"/>
              <a:t>Ebene</a:t>
            </a:r>
            <a:endParaRPr kumimoji="0" lang="en-GB" sz="1800" b="0" i="0" u="none" strike="noStrike" kern="1200" cap="none" spc="0" normalizeH="0" baseline="0" noProof="0" dirty="0">
              <a:ln>
                <a:noFill/>
              </a:ln>
              <a:solidFill>
                <a:prstClr val="black">
                  <a:lumMod val="65000"/>
                  <a:lumOff val="35000"/>
                </a:prstClr>
              </a:solidFill>
              <a:effectLst/>
              <a:uLnTx/>
              <a:uFillTx/>
              <a:latin typeface="Rockwell"/>
              <a:ea typeface="+mn-ea"/>
              <a:cs typeface="+mn-cs"/>
            </a:endParaRPr>
          </a:p>
        </p:txBody>
      </p:sp>
      <p:sp>
        <p:nvSpPr>
          <p:cNvPr id="10" name="Titel 9"/>
          <p:cNvSpPr>
            <a:spLocks noGrp="1"/>
          </p:cNvSpPr>
          <p:nvPr>
            <p:ph type="title"/>
          </p:nvPr>
        </p:nvSpPr>
        <p:spPr/>
        <p:txBody>
          <a:bodyPr/>
          <a:lstStyle/>
          <a:p>
            <a:r>
              <a:rPr lang="en-US" noProof="0"/>
              <a:t>Click to edit Master title style</a:t>
            </a:r>
            <a:endParaRPr lang="en-GB" noProof="0" dirty="0"/>
          </a:p>
        </p:txBody>
      </p:sp>
      <p:sp>
        <p:nvSpPr>
          <p:cNvPr id="14" name="Foliennummernplatzhalter 13"/>
          <p:cNvSpPr>
            <a:spLocks noGrp="1"/>
          </p:cNvSpPr>
          <p:nvPr>
            <p:ph type="sldNum" sz="quarter" idx="16"/>
          </p:nvPr>
        </p:nvSpPr>
        <p:spPr/>
        <p:txBody>
          <a:bodyPr/>
          <a:lstStyle/>
          <a:p>
            <a:pPr algn="r">
              <a:defRPr/>
            </a:pPr>
            <a:r>
              <a:rPr lang="de-DE" dirty="0"/>
              <a:t>Page </a:t>
            </a:r>
            <a:fld id="{EBC07571-3134-BB4B-B83F-1A9FE18D34F3}" type="slidenum">
              <a:rPr lang="de-DE" smtClean="0"/>
              <a:pPr algn="r">
                <a:defRPr/>
              </a:pPr>
              <a:t>‹Nº›</a:t>
            </a:fld>
            <a:endParaRPr lang="de-DE" dirty="0"/>
          </a:p>
        </p:txBody>
      </p:sp>
    </p:spTree>
    <p:extLst>
      <p:ext uri="{BB962C8B-B14F-4D97-AF65-F5344CB8AC3E}">
        <p14:creationId xmlns:p14="http://schemas.microsoft.com/office/powerpoint/2010/main" val="221924564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0355" y="321733"/>
            <a:ext cx="8389643" cy="839568"/>
          </a:xfrm>
          <a:prstGeom prst="rect">
            <a:avLst/>
          </a:prstGeom>
        </p:spPr>
        <p:txBody>
          <a:bodyPr anchor="t">
            <a:normAutofit/>
          </a:bodyPr>
          <a:lstStyle>
            <a:lvl1pPr>
              <a:defRPr sz="2800"/>
            </a:lvl1pPr>
          </a:lstStyle>
          <a:p>
            <a:r>
              <a:rPr lang="en-US"/>
              <a:t>Click to edit Master title style</a:t>
            </a:r>
            <a:endParaRPr lang="en-US" dirty="0"/>
          </a:p>
        </p:txBody>
      </p:sp>
      <p:sp>
        <p:nvSpPr>
          <p:cNvPr id="5" name="Text Placeholder 8"/>
          <p:cNvSpPr>
            <a:spLocks noGrp="1"/>
          </p:cNvSpPr>
          <p:nvPr>
            <p:ph type="body" sz="quarter" idx="12"/>
          </p:nvPr>
        </p:nvSpPr>
        <p:spPr>
          <a:xfrm>
            <a:off x="380356" y="1427165"/>
            <a:ext cx="8389643" cy="4668837"/>
          </a:xfrm>
          <a:prstGeom prst="rect">
            <a:avLst/>
          </a:prstGeom>
        </p:spPr>
        <p:txBody>
          <a:bodyPr/>
          <a:lstStyle>
            <a:lvl1pPr marL="0" indent="0">
              <a:buNone/>
              <a:defRPr sz="2000" b="0">
                <a:solidFill>
                  <a:srgbClr val="FF0000"/>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6618796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9" name="Textplatzhalter 2"/>
          <p:cNvSpPr>
            <a:spLocks noGrp="1"/>
          </p:cNvSpPr>
          <p:nvPr>
            <p:ph type="body" idx="13"/>
          </p:nvPr>
        </p:nvSpPr>
        <p:spPr>
          <a:xfrm>
            <a:off x="451339" y="1227564"/>
            <a:ext cx="8241323" cy="276999"/>
          </a:xfrm>
          <a:prstGeom prst="rect">
            <a:avLst/>
          </a:prstGeom>
          <a:noFill/>
        </p:spPr>
        <p:txBody>
          <a:bodyPr wrap="square" lIns="0" tIns="0" rIns="0" bIns="0">
            <a:spAutoFit/>
          </a:bodyPr>
          <a:lstStyle>
            <a:lvl1pPr marL="0" indent="0">
              <a:buNone/>
              <a:defRPr lang="de-DE" sz="1800" b="1" dirty="0" smtClean="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176213" lvl="0" indent="-176213" algn="l" rtl="0" eaLnBrk="1" fontAlgn="base" hangingPunct="1">
              <a:spcBef>
                <a:spcPts val="800"/>
              </a:spcBef>
              <a:spcAft>
                <a:spcPct val="0"/>
              </a:spcAft>
              <a:buClr>
                <a:schemeClr val="tx1"/>
              </a:buClr>
              <a:buFontTx/>
              <a:buNone/>
            </a:pPr>
            <a:r>
              <a:rPr lang="en-US" noProof="0" dirty="0"/>
              <a:t>Click to edit Master text styles</a:t>
            </a:r>
          </a:p>
        </p:txBody>
      </p:sp>
      <p:sp>
        <p:nvSpPr>
          <p:cNvPr id="4" name="Titel 3"/>
          <p:cNvSpPr>
            <a:spLocks noGrp="1"/>
          </p:cNvSpPr>
          <p:nvPr>
            <p:ph type="title"/>
          </p:nvPr>
        </p:nvSpPr>
        <p:spPr>
          <a:xfrm>
            <a:off x="436782" y="670338"/>
            <a:ext cx="7512148" cy="369332"/>
          </a:xfrm>
          <a:prstGeom prst="rect">
            <a:avLst/>
          </a:prstGeom>
        </p:spPr>
        <p:txBody>
          <a:bodyPr wrap="square" lIns="0" tIns="0" rIns="0" bIns="0" anchor="b" anchorCtr="0">
            <a:spAutoFit/>
          </a:bodyPr>
          <a:lstStyle>
            <a:lvl1pPr>
              <a:defRPr sz="2400"/>
            </a:lvl1pPr>
          </a:lstStyle>
          <a:p>
            <a:r>
              <a:rPr lang="en-US" dirty="0"/>
              <a:t>Click to edit Master title style</a:t>
            </a:r>
          </a:p>
        </p:txBody>
      </p:sp>
    </p:spTree>
    <p:extLst>
      <p:ext uri="{BB962C8B-B14F-4D97-AF65-F5344CB8AC3E}">
        <p14:creationId xmlns:p14="http://schemas.microsoft.com/office/powerpoint/2010/main" val="2548291282"/>
      </p:ext>
    </p:extLst>
  </p:cSld>
  <p:clrMapOvr>
    <a:masterClrMapping/>
  </p:clrMapOvr>
  <p:hf hdr="0" dt="0"/>
  <p:extLst mod="1">
    <p:ext uri="{DCECCB84-F9BA-43D5-87BE-67443E8EF086}">
      <p15:sldGuideLst xmlns:p15="http://schemas.microsoft.com/office/powerpoint/2012/main" xmlns="">
        <p15:guide id="1" pos="3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97" y="0"/>
            <a:ext cx="9226081" cy="6938013"/>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2098" y="70794"/>
            <a:ext cx="1444154" cy="1444154"/>
          </a:xfrm>
          <a:prstGeom prst="rect">
            <a:avLst/>
          </a:prstGeom>
        </p:spPr>
      </p:pic>
      <p:sp>
        <p:nvSpPr>
          <p:cNvPr id="8" name="Title 1"/>
          <p:cNvSpPr>
            <a:spLocks noGrp="1"/>
          </p:cNvSpPr>
          <p:nvPr>
            <p:ph type="ctrTitle"/>
          </p:nvPr>
        </p:nvSpPr>
        <p:spPr>
          <a:xfrm>
            <a:off x="513577" y="2439251"/>
            <a:ext cx="8116846" cy="1253630"/>
          </a:xfrm>
        </p:spPr>
        <p:txBody>
          <a:bodyPr anchor="b">
            <a:noAutofit/>
          </a:bodyPr>
          <a:lstStyle>
            <a:lvl1pPr algn="ctr">
              <a:defRPr sz="4000" b="1" spc="0" baseline="0">
                <a:solidFill>
                  <a:schemeClr val="bg1"/>
                </a:solidFill>
              </a:defRPr>
            </a:lvl1pPr>
          </a:lstStyle>
          <a:p>
            <a:r>
              <a:rPr lang="en-US" smtClean="0"/>
              <a:t>Click to edit Master title style</a:t>
            </a:r>
            <a:endParaRPr lang="en-US" dirty="0"/>
          </a:p>
        </p:txBody>
      </p:sp>
      <p:sp>
        <p:nvSpPr>
          <p:cNvPr id="9" name="Subtitle 2"/>
          <p:cNvSpPr>
            <a:spLocks noGrp="1"/>
          </p:cNvSpPr>
          <p:nvPr>
            <p:ph type="subTitle" idx="1"/>
          </p:nvPr>
        </p:nvSpPr>
        <p:spPr>
          <a:xfrm>
            <a:off x="513577" y="3692881"/>
            <a:ext cx="8116843" cy="834696"/>
          </a:xfrm>
        </p:spPr>
        <p:txBody>
          <a:bodyPr anchor="t">
            <a:noAutofit/>
          </a:bodyPr>
          <a:lstStyle>
            <a:lvl1pPr marL="0" indent="0" algn="ctr">
              <a:buNone/>
              <a:defRPr sz="24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Text Placeholder 17"/>
          <p:cNvSpPr>
            <a:spLocks noGrp="1"/>
          </p:cNvSpPr>
          <p:nvPr>
            <p:ph type="body" sz="quarter" idx="11" hasCustomPrompt="1"/>
          </p:nvPr>
        </p:nvSpPr>
        <p:spPr>
          <a:xfrm>
            <a:off x="2352383" y="6204985"/>
            <a:ext cx="4284400" cy="315147"/>
          </a:xfrm>
        </p:spPr>
        <p:txBody>
          <a:bodyPr anchor="b">
            <a:noAutofit/>
          </a:bodyPr>
          <a:lstStyle>
            <a:lvl1pPr marL="0" indent="0" algn="ctr">
              <a:buNone/>
              <a:defRPr sz="1200" baseline="0">
                <a:solidFill>
                  <a:schemeClr val="bg1"/>
                </a:solidFill>
              </a:defRPr>
            </a:lvl1pPr>
          </a:lstStyle>
          <a:p>
            <a:pPr lvl="0"/>
            <a:r>
              <a:rPr lang="en-US" dirty="0"/>
              <a:t>Name of presenter | date and name of event</a:t>
            </a:r>
          </a:p>
        </p:txBody>
      </p:sp>
    </p:spTree>
    <p:extLst>
      <p:ext uri="{BB962C8B-B14F-4D97-AF65-F5344CB8AC3E}">
        <p14:creationId xmlns:p14="http://schemas.microsoft.com/office/powerpoint/2010/main" val="2979545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4" name="TextBox 3"/>
          <p:cNvSpPr txBox="1"/>
          <p:nvPr userDrawn="1"/>
        </p:nvSpPr>
        <p:spPr>
          <a:xfrm>
            <a:off x="457200" y="390736"/>
            <a:ext cx="8229600" cy="523220"/>
          </a:xfrm>
          <a:prstGeom prst="rect">
            <a:avLst/>
          </a:prstGeom>
          <a:noFill/>
        </p:spPr>
        <p:txBody>
          <a:bodyPr wrap="square" rtlCol="0">
            <a:spAutoFit/>
          </a:bodyPr>
          <a:lstStyle/>
          <a:p>
            <a:r>
              <a:rPr lang="en-US" sz="2800" b="1" spc="0" dirty="0">
                <a:solidFill>
                  <a:srgbClr val="276092"/>
                </a:solidFill>
              </a:rPr>
              <a:t>Table</a:t>
            </a:r>
            <a:r>
              <a:rPr lang="en-US" sz="2800" b="1" spc="0" baseline="0" dirty="0">
                <a:solidFill>
                  <a:srgbClr val="276092"/>
                </a:solidFill>
              </a:rPr>
              <a:t> of Contents</a:t>
            </a:r>
            <a:endParaRPr lang="en-US" sz="2800" b="1" spc="0" dirty="0">
              <a:solidFill>
                <a:srgbClr val="276092"/>
              </a:solidFill>
            </a:endParaRPr>
          </a:p>
        </p:txBody>
      </p:sp>
      <p:sp>
        <p:nvSpPr>
          <p:cNvPr id="9" name="Content Placeholder 2"/>
          <p:cNvSpPr>
            <a:spLocks noGrp="1"/>
          </p:cNvSpPr>
          <p:nvPr>
            <p:ph idx="1" hasCustomPrompt="1"/>
          </p:nvPr>
        </p:nvSpPr>
        <p:spPr>
          <a:xfrm>
            <a:off x="457200" y="1511182"/>
            <a:ext cx="8244000" cy="4541273"/>
          </a:xfrm>
        </p:spPr>
        <p:txBody>
          <a:bodyPr>
            <a:noAutofit/>
          </a:bodyPr>
          <a:lstStyle>
            <a:lvl1pPr marL="342900" indent="-342900">
              <a:buFont typeface="Arial"/>
              <a:buChar char="•"/>
              <a:defRPr baseline="0">
                <a:solidFill>
                  <a:srgbClr val="236192"/>
                </a:solidFill>
              </a:defRPr>
            </a:lvl1pPr>
          </a:lstStyle>
          <a:p>
            <a:pPr lvl="0"/>
            <a:r>
              <a:rPr lang="en-GB" dirty="0"/>
              <a:t>Introduction: why is this presentation relevant to you?</a:t>
            </a:r>
          </a:p>
          <a:p>
            <a:pPr lvl="0"/>
            <a:r>
              <a:rPr lang="en-GB" dirty="0"/>
              <a:t>About WEC</a:t>
            </a:r>
          </a:p>
          <a:p>
            <a:pPr lvl="0"/>
            <a:r>
              <a:rPr lang="en-GB" dirty="0"/>
              <a:t>My point 1</a:t>
            </a:r>
          </a:p>
          <a:p>
            <a:pPr lvl="0"/>
            <a:r>
              <a:rPr lang="en-GB" dirty="0"/>
              <a:t>My point 2</a:t>
            </a:r>
          </a:p>
          <a:p>
            <a:pPr lvl="0"/>
            <a:r>
              <a:rPr lang="en-GB" dirty="0"/>
              <a:t>My point 3</a:t>
            </a:r>
          </a:p>
          <a:p>
            <a:pPr lvl="0"/>
            <a:r>
              <a:rPr lang="en-GB" dirty="0"/>
              <a:t>Conclusion: why was this presentation relevant to you?</a:t>
            </a:r>
          </a:p>
          <a:p>
            <a:pPr lvl="0"/>
            <a:r>
              <a:rPr lang="en-GB" dirty="0"/>
              <a:t>Call to action</a:t>
            </a:r>
            <a:endParaRPr lang="en-US" dirty="0"/>
          </a:p>
        </p:txBody>
      </p:sp>
      <p:sp>
        <p:nvSpPr>
          <p:cNvPr id="3" name="Slide Number Placeholder 2"/>
          <p:cNvSpPr>
            <a:spLocks noGrp="1"/>
          </p:cNvSpPr>
          <p:nvPr>
            <p:ph type="sldNum" sz="quarter" idx="10"/>
          </p:nvPr>
        </p:nvSpPr>
        <p:spPr/>
        <p:txBody>
          <a:bodyPr/>
          <a:lstStyle/>
          <a:p>
            <a:pPr>
              <a:lnSpc>
                <a:spcPts val="1500"/>
              </a:lnSpc>
            </a:pPr>
            <a:fld id="{E18C42AC-6EA9-6C49-97CA-00AF887CAE64}" type="slidenum">
              <a:rPr lang="en-US" b="1" smtClean="0"/>
              <a:pPr>
                <a:lnSpc>
                  <a:spcPts val="1500"/>
                </a:lnSpc>
              </a:pPr>
              <a:t>‹Nº›</a:t>
            </a:fld>
            <a:endParaRPr lang="en-US" b="1" dirty="0"/>
          </a:p>
        </p:txBody>
      </p:sp>
    </p:spTree>
    <p:extLst>
      <p:ext uri="{BB962C8B-B14F-4D97-AF65-F5344CB8AC3E}">
        <p14:creationId xmlns:p14="http://schemas.microsoft.com/office/powerpoint/2010/main" val="1120962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out the World Energy Council">
    <p:spTree>
      <p:nvGrpSpPr>
        <p:cNvPr id="1" name=""/>
        <p:cNvGrpSpPr/>
        <p:nvPr/>
      </p:nvGrpSpPr>
      <p:grpSpPr>
        <a:xfrm>
          <a:off x="0" y="0"/>
          <a:ext cx="0" cy="0"/>
          <a:chOff x="0" y="0"/>
          <a:chExt cx="0" cy="0"/>
        </a:xfrm>
      </p:grpSpPr>
      <p:sp>
        <p:nvSpPr>
          <p:cNvPr id="4" name="TextBox 3"/>
          <p:cNvSpPr txBox="1"/>
          <p:nvPr userDrawn="1"/>
        </p:nvSpPr>
        <p:spPr>
          <a:xfrm>
            <a:off x="457200" y="415454"/>
            <a:ext cx="8229600" cy="523220"/>
          </a:xfrm>
          <a:prstGeom prst="rect">
            <a:avLst/>
          </a:prstGeom>
          <a:noFill/>
        </p:spPr>
        <p:txBody>
          <a:bodyPr wrap="square" rtlCol="0">
            <a:spAutoFit/>
          </a:bodyPr>
          <a:lstStyle/>
          <a:p>
            <a:r>
              <a:rPr lang="en-US" sz="2800" b="1" spc="0" dirty="0">
                <a:solidFill>
                  <a:srgbClr val="276092"/>
                </a:solidFill>
              </a:rPr>
              <a:t>About the World Energy Council</a:t>
            </a:r>
          </a:p>
        </p:txBody>
      </p:sp>
      <p:sp>
        <p:nvSpPr>
          <p:cNvPr id="9" name="Content Placeholder 2"/>
          <p:cNvSpPr>
            <a:spLocks noGrp="1"/>
          </p:cNvSpPr>
          <p:nvPr>
            <p:ph idx="1" hasCustomPrompt="1"/>
          </p:nvPr>
        </p:nvSpPr>
        <p:spPr>
          <a:xfrm>
            <a:off x="457200" y="1511183"/>
            <a:ext cx="8244000" cy="4196332"/>
          </a:xfrm>
        </p:spPr>
        <p:txBody>
          <a:bodyPr>
            <a:noAutofit/>
          </a:bodyPr>
          <a:lstStyle>
            <a:lvl1pPr marL="0" indent="0">
              <a:buNone/>
              <a:defRPr baseline="0">
                <a:solidFill>
                  <a:srgbClr val="236192"/>
                </a:solidFill>
              </a:defRPr>
            </a:lvl1pPr>
          </a:lstStyle>
          <a:p>
            <a:pPr lvl="0"/>
            <a:r>
              <a:rPr lang="it-IT" dirty="0"/>
              <a:t>Master text </a:t>
            </a:r>
            <a:r>
              <a:rPr lang="it-IT" dirty="0" err="1"/>
              <a:t>describing</a:t>
            </a:r>
            <a:r>
              <a:rPr lang="it-IT" dirty="0"/>
              <a:t> the World Energy </a:t>
            </a:r>
            <a:r>
              <a:rPr lang="it-IT" dirty="0" err="1"/>
              <a:t>Council</a:t>
            </a:r>
            <a:r>
              <a:rPr lang="it-IT" dirty="0"/>
              <a:t>. Information to be </a:t>
            </a:r>
            <a:r>
              <a:rPr lang="it-IT" dirty="0" err="1"/>
              <a:t>provided</a:t>
            </a:r>
            <a:r>
              <a:rPr lang="it-IT" dirty="0"/>
              <a:t> by </a:t>
            </a:r>
            <a:r>
              <a:rPr lang="it-IT" dirty="0" err="1"/>
              <a:t>communications</a:t>
            </a:r>
            <a:r>
              <a:rPr lang="it-IT" dirty="0"/>
              <a:t> team.</a:t>
            </a:r>
            <a:endParaRPr lang="en-US" dirty="0"/>
          </a:p>
        </p:txBody>
      </p:sp>
      <p:sp>
        <p:nvSpPr>
          <p:cNvPr id="3" name="Slide Number Placeholder 2"/>
          <p:cNvSpPr>
            <a:spLocks noGrp="1"/>
          </p:cNvSpPr>
          <p:nvPr>
            <p:ph type="sldNum" sz="quarter" idx="10"/>
          </p:nvPr>
        </p:nvSpPr>
        <p:spPr/>
        <p:txBody>
          <a:bodyPr/>
          <a:lstStyle/>
          <a:p>
            <a:pPr>
              <a:lnSpc>
                <a:spcPts val="1500"/>
              </a:lnSpc>
            </a:pPr>
            <a:fld id="{E18C42AC-6EA9-6C49-97CA-00AF887CAE64}" type="slidenum">
              <a:rPr lang="en-US" b="1" smtClean="0"/>
              <a:pPr>
                <a:lnSpc>
                  <a:spcPts val="1500"/>
                </a:lnSpc>
              </a:pPr>
              <a:t>‹Nº›</a:t>
            </a:fld>
            <a:endParaRPr lang="en-US" b="1" dirty="0"/>
          </a:p>
        </p:txBody>
      </p:sp>
    </p:spTree>
    <p:extLst>
      <p:ext uri="{BB962C8B-B14F-4D97-AF65-F5344CB8AC3E}">
        <p14:creationId xmlns:p14="http://schemas.microsoft.com/office/powerpoint/2010/main" val="170744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567" y="0"/>
            <a:ext cx="9239811" cy="6948338"/>
          </a:xfrm>
          <a:prstGeom prst="rect">
            <a:avLst/>
          </a:prstGeom>
        </p:spPr>
      </p:pic>
      <p:sp>
        <p:nvSpPr>
          <p:cNvPr id="2" name="Title 1"/>
          <p:cNvSpPr>
            <a:spLocks noGrp="1"/>
          </p:cNvSpPr>
          <p:nvPr>
            <p:ph type="title" hasCustomPrompt="1"/>
          </p:nvPr>
        </p:nvSpPr>
        <p:spPr>
          <a:xfrm>
            <a:off x="685800" y="2709409"/>
            <a:ext cx="7772400" cy="1362075"/>
          </a:xfrm>
        </p:spPr>
        <p:txBody>
          <a:bodyPr anchor="t">
            <a:noAutofit/>
          </a:bodyPr>
          <a:lstStyle>
            <a:lvl1pPr algn="ctr">
              <a:defRPr sz="4000" b="1" cap="none">
                <a:solidFill>
                  <a:srgbClr val="FFFFFF"/>
                </a:solidFill>
              </a:defRPr>
            </a:lvl1pPr>
          </a:lstStyle>
          <a:p>
            <a:r>
              <a:rPr lang="it-IT" dirty="0" err="1"/>
              <a:t>Section</a:t>
            </a:r>
            <a:r>
              <a:rPr lang="it-IT" dirty="0"/>
              <a:t> </a:t>
            </a:r>
            <a:r>
              <a:rPr lang="it-IT" dirty="0" err="1"/>
              <a:t>title</a:t>
            </a:r>
            <a:endParaRPr lang="en-US" dirty="0"/>
          </a:p>
        </p:txBody>
      </p:sp>
      <p:sp>
        <p:nvSpPr>
          <p:cNvPr id="11" name="Text Placeholder 10"/>
          <p:cNvSpPr>
            <a:spLocks noGrp="1"/>
          </p:cNvSpPr>
          <p:nvPr>
            <p:ph type="body" sz="quarter" idx="10" hasCustomPrompt="1"/>
          </p:nvPr>
        </p:nvSpPr>
        <p:spPr>
          <a:xfrm>
            <a:off x="685800" y="1735138"/>
            <a:ext cx="7772399" cy="965200"/>
          </a:xfrm>
        </p:spPr>
        <p:txBody>
          <a:bodyPr anchor="b"/>
          <a:lstStyle>
            <a:lvl1pPr marL="0" indent="0" algn="ctr">
              <a:buNone/>
              <a:defRPr>
                <a:solidFill>
                  <a:schemeClr val="bg1"/>
                </a:solidFill>
              </a:defRPr>
            </a:lvl1pPr>
          </a:lstStyle>
          <a:p>
            <a:pPr lvl="0"/>
            <a:r>
              <a:rPr lang="en-GB" dirty="0"/>
              <a:t>Section number</a:t>
            </a:r>
            <a:endParaRPr lang="en-US" dirty="0"/>
          </a:p>
        </p:txBody>
      </p:sp>
      <p:sp>
        <p:nvSpPr>
          <p:cNvPr id="3" name="Slide Number Placeholder 2"/>
          <p:cNvSpPr>
            <a:spLocks noGrp="1"/>
          </p:cNvSpPr>
          <p:nvPr>
            <p:ph type="sldNum" sz="quarter" idx="11"/>
          </p:nvPr>
        </p:nvSpPr>
        <p:spPr/>
        <p:txBody>
          <a:bodyPr/>
          <a:lstStyle>
            <a:lvl1pPr>
              <a:defRPr>
                <a:solidFill>
                  <a:schemeClr val="bg1"/>
                </a:solidFill>
              </a:defRPr>
            </a:lvl1pPr>
          </a:lstStyle>
          <a:p>
            <a:pPr>
              <a:lnSpc>
                <a:spcPts val="1500"/>
              </a:lnSpc>
            </a:pPr>
            <a:fld id="{E18C42AC-6EA9-6C49-97CA-00AF887CAE64}" type="slidenum">
              <a:rPr lang="en-US" b="1" smtClean="0"/>
              <a:pPr>
                <a:lnSpc>
                  <a:spcPts val="1500"/>
                </a:lnSpc>
              </a:pPr>
              <a:t>‹Nº›</a:t>
            </a:fld>
            <a:endParaRPr lang="en-US" b="1" dirty="0"/>
          </a:p>
        </p:txBody>
      </p:sp>
      <p:sp>
        <p:nvSpPr>
          <p:cNvPr id="10" name="TextBox 9"/>
          <p:cNvSpPr txBox="1"/>
          <p:nvPr userDrawn="1"/>
        </p:nvSpPr>
        <p:spPr>
          <a:xfrm>
            <a:off x="457200" y="6366974"/>
            <a:ext cx="4540828" cy="246221"/>
          </a:xfrm>
          <a:prstGeom prst="rect">
            <a:avLst/>
          </a:prstGeom>
          <a:noFill/>
        </p:spPr>
        <p:txBody>
          <a:bodyPr wrap="square" rtlCol="0" anchor="b">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i="0" baseline="0" dirty="0">
                <a:solidFill>
                  <a:schemeClr val="bg1"/>
                </a:solidFill>
                <a:latin typeface="+mn-lt"/>
              </a:rPr>
              <a:t>© World Energy Council 2017</a:t>
            </a:r>
            <a:r>
              <a:rPr lang="en-GB" sz="1000" b="0" i="0" u="none" strike="noStrike" kern="1200" baseline="0" dirty="0">
                <a:solidFill>
                  <a:schemeClr val="bg1"/>
                </a:solidFill>
                <a:latin typeface="+mn-lt"/>
                <a:ea typeface="+mn-ea"/>
                <a:cs typeface="Arial"/>
              </a:rPr>
              <a:t> | www.worldenergy.org | @</a:t>
            </a:r>
            <a:r>
              <a:rPr lang="en-GB" sz="1000" b="0" i="0" u="none" strike="noStrike" kern="1200" baseline="0" dirty="0" err="1">
                <a:solidFill>
                  <a:schemeClr val="bg1"/>
                </a:solidFill>
                <a:latin typeface="+mn-lt"/>
                <a:ea typeface="+mn-ea"/>
                <a:cs typeface="Arial"/>
              </a:rPr>
              <a:t>WECouncil</a:t>
            </a:r>
            <a:endParaRPr lang="en-GB" sz="1000" b="0" i="0" u="none" strike="noStrike" kern="1200" baseline="0" dirty="0">
              <a:solidFill>
                <a:schemeClr val="bg1"/>
              </a:solidFill>
              <a:latin typeface="+mn-lt"/>
              <a:ea typeface="+mn-ea"/>
              <a:cs typeface="Arial"/>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79404" y="69272"/>
            <a:ext cx="1444154" cy="1444154"/>
          </a:xfrm>
          <a:prstGeom prst="rect">
            <a:avLst/>
          </a:prstGeom>
        </p:spPr>
      </p:pic>
    </p:spTree>
    <p:extLst>
      <p:ext uri="{BB962C8B-B14F-4D97-AF65-F5344CB8AC3E}">
        <p14:creationId xmlns:p14="http://schemas.microsoft.com/office/powerpoint/2010/main" val="3501602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97" y="0"/>
            <a:ext cx="9226081" cy="6938013"/>
          </a:xfrm>
          <a:prstGeom prst="rect">
            <a:avLst/>
          </a:prstGeom>
        </p:spPr>
      </p:pic>
      <p:sp>
        <p:nvSpPr>
          <p:cNvPr id="9" name="Title 1"/>
          <p:cNvSpPr>
            <a:spLocks noGrp="1"/>
          </p:cNvSpPr>
          <p:nvPr>
            <p:ph type="title" hasCustomPrompt="1"/>
          </p:nvPr>
        </p:nvSpPr>
        <p:spPr>
          <a:xfrm>
            <a:off x="685800" y="2709409"/>
            <a:ext cx="7772400" cy="1362075"/>
          </a:xfrm>
        </p:spPr>
        <p:txBody>
          <a:bodyPr anchor="t">
            <a:noAutofit/>
          </a:bodyPr>
          <a:lstStyle>
            <a:lvl1pPr algn="ctr">
              <a:defRPr sz="4000" b="1" cap="none">
                <a:solidFill>
                  <a:srgbClr val="FFFFFF"/>
                </a:solidFill>
              </a:defRPr>
            </a:lvl1pPr>
          </a:lstStyle>
          <a:p>
            <a:r>
              <a:rPr lang="it-IT" dirty="0" err="1"/>
              <a:t>Section</a:t>
            </a:r>
            <a:r>
              <a:rPr lang="it-IT" dirty="0"/>
              <a:t> </a:t>
            </a:r>
            <a:r>
              <a:rPr lang="it-IT" dirty="0" err="1"/>
              <a:t>title</a:t>
            </a:r>
            <a:endParaRPr lang="en-US" dirty="0"/>
          </a:p>
        </p:txBody>
      </p:sp>
      <p:sp>
        <p:nvSpPr>
          <p:cNvPr id="10" name="Text Placeholder 10"/>
          <p:cNvSpPr>
            <a:spLocks noGrp="1"/>
          </p:cNvSpPr>
          <p:nvPr>
            <p:ph type="body" sz="quarter" idx="10" hasCustomPrompt="1"/>
          </p:nvPr>
        </p:nvSpPr>
        <p:spPr>
          <a:xfrm>
            <a:off x="685800" y="1735138"/>
            <a:ext cx="7772399" cy="965200"/>
          </a:xfrm>
        </p:spPr>
        <p:txBody>
          <a:bodyPr anchor="b"/>
          <a:lstStyle>
            <a:lvl1pPr marL="0" indent="0" algn="ctr">
              <a:buNone/>
              <a:defRPr>
                <a:solidFill>
                  <a:schemeClr val="bg1"/>
                </a:solidFill>
              </a:defRPr>
            </a:lvl1pPr>
          </a:lstStyle>
          <a:p>
            <a:pPr lvl="0"/>
            <a:r>
              <a:rPr lang="en-GB" dirty="0"/>
              <a:t>Section number</a:t>
            </a:r>
            <a:endParaRPr lang="en-US" dirty="0"/>
          </a:p>
        </p:txBody>
      </p:sp>
      <p:sp>
        <p:nvSpPr>
          <p:cNvPr id="11" name="Slide Number Placeholder 2"/>
          <p:cNvSpPr>
            <a:spLocks noGrp="1"/>
          </p:cNvSpPr>
          <p:nvPr>
            <p:ph type="sldNum" sz="quarter" idx="11"/>
          </p:nvPr>
        </p:nvSpPr>
        <p:spPr>
          <a:xfrm>
            <a:off x="6567600" y="6248070"/>
            <a:ext cx="2133600" cy="365125"/>
          </a:xfrm>
        </p:spPr>
        <p:txBody>
          <a:bodyPr/>
          <a:lstStyle>
            <a:lvl1pPr>
              <a:defRPr>
                <a:solidFill>
                  <a:schemeClr val="bg1"/>
                </a:solidFill>
              </a:defRPr>
            </a:lvl1pPr>
          </a:lstStyle>
          <a:p>
            <a:pPr>
              <a:lnSpc>
                <a:spcPts val="1500"/>
              </a:lnSpc>
            </a:pPr>
            <a:fld id="{E18C42AC-6EA9-6C49-97CA-00AF887CAE64}" type="slidenum">
              <a:rPr lang="en-US" b="1" smtClean="0"/>
              <a:pPr>
                <a:lnSpc>
                  <a:spcPts val="1500"/>
                </a:lnSpc>
              </a:pPr>
              <a:t>‹Nº›</a:t>
            </a:fld>
            <a:endParaRPr lang="en-US" b="1" dirty="0"/>
          </a:p>
        </p:txBody>
      </p:sp>
      <p:sp>
        <p:nvSpPr>
          <p:cNvPr id="12" name="TextBox 11"/>
          <p:cNvSpPr txBox="1"/>
          <p:nvPr userDrawn="1"/>
        </p:nvSpPr>
        <p:spPr>
          <a:xfrm>
            <a:off x="457200" y="6366974"/>
            <a:ext cx="4540828" cy="246221"/>
          </a:xfrm>
          <a:prstGeom prst="rect">
            <a:avLst/>
          </a:prstGeom>
          <a:noFill/>
        </p:spPr>
        <p:txBody>
          <a:bodyPr wrap="square" rtlCol="0" anchor="b">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i="0" baseline="0" dirty="0">
                <a:solidFill>
                  <a:schemeClr val="bg1"/>
                </a:solidFill>
                <a:latin typeface="+mn-lt"/>
              </a:rPr>
              <a:t>© World Energy Council 2017</a:t>
            </a:r>
            <a:r>
              <a:rPr lang="en-GB" sz="1000" b="0" i="0" u="none" strike="noStrike" kern="1200" baseline="0" dirty="0">
                <a:solidFill>
                  <a:schemeClr val="bg1"/>
                </a:solidFill>
                <a:latin typeface="+mn-lt"/>
                <a:ea typeface="+mn-ea"/>
                <a:cs typeface="Arial"/>
              </a:rPr>
              <a:t> | www.worldenergy.org | @</a:t>
            </a:r>
            <a:r>
              <a:rPr lang="en-GB" sz="1000" b="0" i="0" u="none" strike="noStrike" kern="1200" baseline="0" dirty="0" err="1">
                <a:solidFill>
                  <a:schemeClr val="bg1"/>
                </a:solidFill>
                <a:latin typeface="+mn-lt"/>
                <a:ea typeface="+mn-ea"/>
                <a:cs typeface="Arial"/>
              </a:rPr>
              <a:t>WECouncil</a:t>
            </a:r>
            <a:endParaRPr lang="en-GB" sz="1000" b="0" i="0" u="none" strike="noStrike" kern="1200" baseline="0" dirty="0">
              <a:solidFill>
                <a:schemeClr val="bg1"/>
              </a:solidFill>
              <a:latin typeface="+mn-lt"/>
              <a:ea typeface="+mn-ea"/>
              <a:cs typeface="Arial"/>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82098" y="70794"/>
            <a:ext cx="1444154" cy="1444154"/>
          </a:xfrm>
          <a:prstGeom prst="rect">
            <a:avLst/>
          </a:prstGeom>
        </p:spPr>
      </p:pic>
    </p:spTree>
    <p:extLst>
      <p:ext uri="{BB962C8B-B14F-4D97-AF65-F5344CB8AC3E}">
        <p14:creationId xmlns:p14="http://schemas.microsoft.com/office/powerpoint/2010/main" val="992832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5"/>
          <p:cNvSpPr>
            <a:spLocks noGrp="1"/>
          </p:cNvSpPr>
          <p:nvPr>
            <p:ph sz="quarter" idx="11"/>
          </p:nvPr>
        </p:nvSpPr>
        <p:spPr>
          <a:xfrm>
            <a:off x="457200" y="1511183"/>
            <a:ext cx="8229600" cy="4516328"/>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‹Nº›</a:t>
            </a:fld>
            <a:endParaRPr lang="en-US" b="1" dirty="0"/>
          </a:p>
        </p:txBody>
      </p:sp>
    </p:spTree>
    <p:extLst>
      <p:ext uri="{BB962C8B-B14F-4D97-AF65-F5344CB8AC3E}">
        <p14:creationId xmlns:p14="http://schemas.microsoft.com/office/powerpoint/2010/main" val="175158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Content Placeholder 5"/>
          <p:cNvSpPr>
            <a:spLocks noGrp="1"/>
          </p:cNvSpPr>
          <p:nvPr>
            <p:ph sz="quarter" idx="11"/>
          </p:nvPr>
        </p:nvSpPr>
        <p:spPr>
          <a:xfrm>
            <a:off x="457200" y="2031999"/>
            <a:ext cx="3960861" cy="399551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Slide Number Placeholder 2"/>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‹Nº›</a:t>
            </a:fld>
            <a:endParaRPr lang="en-US" b="1" dirty="0"/>
          </a:p>
        </p:txBody>
      </p:sp>
      <p:sp>
        <p:nvSpPr>
          <p:cNvPr id="9" name="Content Placeholder 5"/>
          <p:cNvSpPr>
            <a:spLocks noGrp="1"/>
          </p:cNvSpPr>
          <p:nvPr>
            <p:ph sz="quarter" idx="13"/>
          </p:nvPr>
        </p:nvSpPr>
        <p:spPr>
          <a:xfrm>
            <a:off x="4587169" y="2031999"/>
            <a:ext cx="3960861" cy="3995511"/>
          </a:xfrm>
        </p:spPr>
        <p:txBody>
          <a:bodyPr>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4" hasCustomPrompt="1"/>
          </p:nvPr>
        </p:nvSpPr>
        <p:spPr>
          <a:xfrm>
            <a:off x="457200" y="1593850"/>
            <a:ext cx="3960813" cy="346075"/>
          </a:xfrm>
        </p:spPr>
        <p:txBody>
          <a:bodyPr>
            <a:noAutofit/>
          </a:bodyPr>
          <a:lstStyle>
            <a:lvl1pPr marL="0" indent="0">
              <a:buNone/>
              <a:defRPr b="1" baseline="0"/>
            </a:lvl1pPr>
          </a:lstStyle>
          <a:p>
            <a:pPr lvl="0"/>
            <a:r>
              <a:rPr lang="en-US" dirty="0"/>
              <a:t>Content title 1</a:t>
            </a:r>
          </a:p>
        </p:txBody>
      </p:sp>
      <p:sp>
        <p:nvSpPr>
          <p:cNvPr id="8" name="Text Placeholder 4"/>
          <p:cNvSpPr>
            <a:spLocks noGrp="1"/>
          </p:cNvSpPr>
          <p:nvPr>
            <p:ph type="body" sz="quarter" idx="15" hasCustomPrompt="1"/>
          </p:nvPr>
        </p:nvSpPr>
        <p:spPr>
          <a:xfrm>
            <a:off x="4587169" y="1593850"/>
            <a:ext cx="3960813" cy="346075"/>
          </a:xfrm>
        </p:spPr>
        <p:txBody>
          <a:bodyPr>
            <a:noAutofit/>
          </a:bodyPr>
          <a:lstStyle>
            <a:lvl1pPr marL="0" indent="0">
              <a:buNone/>
              <a:defRPr b="1" baseline="0"/>
            </a:lvl1pPr>
          </a:lstStyle>
          <a:p>
            <a:pPr lvl="0"/>
            <a:r>
              <a:rPr lang="en-US" dirty="0"/>
              <a:t>Content title 2</a:t>
            </a:r>
          </a:p>
        </p:txBody>
      </p:sp>
    </p:spTree>
    <p:extLst>
      <p:ext uri="{BB962C8B-B14F-4D97-AF65-F5344CB8AC3E}">
        <p14:creationId xmlns:p14="http://schemas.microsoft.com/office/powerpoint/2010/main" val="4274722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and quote">
    <p:spTree>
      <p:nvGrpSpPr>
        <p:cNvPr id="1" name=""/>
        <p:cNvGrpSpPr/>
        <p:nvPr/>
      </p:nvGrpSpPr>
      <p:grpSpPr>
        <a:xfrm>
          <a:off x="0" y="0"/>
          <a:ext cx="0" cy="0"/>
          <a:chOff x="0" y="0"/>
          <a:chExt cx="0" cy="0"/>
        </a:xfrm>
      </p:grpSpPr>
      <p:sp>
        <p:nvSpPr>
          <p:cNvPr id="4" name="Rectangle 3"/>
          <p:cNvSpPr/>
          <p:nvPr userDrawn="1"/>
        </p:nvSpPr>
        <p:spPr>
          <a:xfrm>
            <a:off x="457200" y="6070763"/>
            <a:ext cx="2196302" cy="50589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6"/>
          <p:cNvSpPr/>
          <p:nvPr userDrawn="1"/>
        </p:nvSpPr>
        <p:spPr>
          <a:xfrm>
            <a:off x="289034" y="192689"/>
            <a:ext cx="8565932" cy="12620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9" name="Picture Placeholder 8"/>
          <p:cNvSpPr>
            <a:spLocks noGrp="1"/>
          </p:cNvSpPr>
          <p:nvPr>
            <p:ph type="pic" sz="quarter" idx="12"/>
          </p:nvPr>
        </p:nvSpPr>
        <p:spPr>
          <a:xfrm>
            <a:off x="0" y="11151"/>
            <a:ext cx="9144000" cy="6858000"/>
          </a:xfrm>
        </p:spPr>
        <p:txBody>
          <a:bodyPr/>
          <a:lstStyle/>
          <a:p>
            <a:r>
              <a:rPr lang="en-US" smtClean="0"/>
              <a:t>Click icon to add picture</a:t>
            </a:r>
            <a:endParaRPr lang="en-US"/>
          </a:p>
        </p:txBody>
      </p:sp>
      <p:sp>
        <p:nvSpPr>
          <p:cNvPr id="2" name="Title 1"/>
          <p:cNvSpPr>
            <a:spLocks noGrp="1"/>
          </p:cNvSpPr>
          <p:nvPr>
            <p:ph type="title" hasCustomPrompt="1"/>
          </p:nvPr>
        </p:nvSpPr>
        <p:spPr>
          <a:xfrm>
            <a:off x="457200" y="2729486"/>
            <a:ext cx="5726386" cy="3599793"/>
          </a:xfrm>
        </p:spPr>
        <p:txBody>
          <a:bodyPr anchor="b">
            <a:noAutofit/>
          </a:bodyPr>
          <a:lstStyle>
            <a:lvl1pPr>
              <a:defRPr>
                <a:solidFill>
                  <a:srgbClr val="FFFFFF"/>
                </a:solidFill>
              </a:defRPr>
            </a:lvl1pPr>
          </a:lstStyle>
          <a:p>
            <a:r>
              <a:rPr lang="en-GB" dirty="0"/>
              <a:t>Add quote</a:t>
            </a:r>
            <a:endParaRPr lang="en-US" dirty="0"/>
          </a:p>
        </p:txBody>
      </p:sp>
    </p:spTree>
    <p:extLst>
      <p:ext uri="{BB962C8B-B14F-4D97-AF65-F5344CB8AC3E}">
        <p14:creationId xmlns:p14="http://schemas.microsoft.com/office/powerpoint/2010/main" val="145672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85981"/>
            <a:ext cx="6654800" cy="94264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511183"/>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2"/>
          <p:cNvSpPr>
            <a:spLocks noGrp="1"/>
          </p:cNvSpPr>
          <p:nvPr>
            <p:ph type="sldNum" sz="quarter" idx="4"/>
          </p:nvPr>
        </p:nvSpPr>
        <p:spPr>
          <a:xfrm>
            <a:off x="6567600" y="6433132"/>
            <a:ext cx="2133600" cy="365125"/>
          </a:xfrm>
          <a:prstGeom prst="rect">
            <a:avLst/>
          </a:prstGeom>
        </p:spPr>
        <p:txBody>
          <a:bodyPr anchor="b"/>
          <a:lstStyle>
            <a:lvl1pPr algn="r">
              <a:defRPr sz="1000">
                <a:solidFill>
                  <a:schemeClr val="bg2"/>
                </a:solidFill>
              </a:defRPr>
            </a:lvl1pPr>
          </a:lstStyle>
          <a:p>
            <a:pPr>
              <a:lnSpc>
                <a:spcPts val="1500"/>
              </a:lnSpc>
            </a:pPr>
            <a:fld id="{E18C42AC-6EA9-6C49-97CA-00AF887CAE64}" type="slidenum">
              <a:rPr lang="en-US" b="1" smtClean="0"/>
              <a:pPr>
                <a:lnSpc>
                  <a:spcPts val="1500"/>
                </a:lnSpc>
              </a:pPr>
              <a:t>‹Nº›</a:t>
            </a:fld>
            <a:endParaRPr lang="en-US" b="1" dirty="0"/>
          </a:p>
        </p:txBody>
      </p:sp>
      <p:sp>
        <p:nvSpPr>
          <p:cNvPr id="7" name="TextBox 6"/>
          <p:cNvSpPr txBox="1"/>
          <p:nvPr/>
        </p:nvSpPr>
        <p:spPr>
          <a:xfrm>
            <a:off x="457200" y="6519378"/>
            <a:ext cx="4540828" cy="246221"/>
          </a:xfrm>
          <a:prstGeom prst="rect">
            <a:avLst/>
          </a:prstGeom>
          <a:noFill/>
        </p:spPr>
        <p:txBody>
          <a:bodyPr wrap="square" rtlCol="0" anchor="b">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i="0" baseline="0" dirty="0">
                <a:solidFill>
                  <a:schemeClr val="bg2"/>
                </a:solidFill>
                <a:latin typeface="+mn-lt"/>
              </a:rPr>
              <a:t>© World Energy Council 2017</a:t>
            </a:r>
            <a:r>
              <a:rPr lang="en-GB" sz="1000" b="0" i="0" u="none" strike="noStrike" kern="1200" baseline="0" dirty="0">
                <a:solidFill>
                  <a:schemeClr val="bg2"/>
                </a:solidFill>
                <a:latin typeface="+mn-lt"/>
                <a:ea typeface="+mn-ea"/>
                <a:cs typeface="Arial"/>
              </a:rPr>
              <a:t> | www.worldenergy.org | @</a:t>
            </a:r>
            <a:r>
              <a:rPr lang="en-GB" sz="1000" b="0" i="0" u="none" strike="noStrike" kern="1200" baseline="0" dirty="0" err="1">
                <a:solidFill>
                  <a:schemeClr val="bg2"/>
                </a:solidFill>
                <a:latin typeface="+mn-lt"/>
                <a:ea typeface="+mn-ea"/>
                <a:cs typeface="Arial"/>
              </a:rPr>
              <a:t>WECouncil</a:t>
            </a:r>
            <a:endParaRPr lang="en-GB" sz="1000" b="0" i="0" u="none" strike="noStrike" kern="1200" baseline="0" dirty="0">
              <a:solidFill>
                <a:schemeClr val="bg2"/>
              </a:solidFill>
              <a:latin typeface="+mn-lt"/>
              <a:ea typeface="+mn-ea"/>
              <a:cs typeface="Arial"/>
            </a:endParaRPr>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11698" b="23028"/>
          <a:stretch/>
        </p:blipFill>
        <p:spPr>
          <a:xfrm>
            <a:off x="7287101" y="239738"/>
            <a:ext cx="1444154" cy="942640"/>
          </a:xfrm>
          <a:prstGeom prst="rect">
            <a:avLst/>
          </a:prstGeom>
        </p:spPr>
      </p:pic>
    </p:spTree>
    <p:extLst>
      <p:ext uri="{BB962C8B-B14F-4D97-AF65-F5344CB8AC3E}">
        <p14:creationId xmlns:p14="http://schemas.microsoft.com/office/powerpoint/2010/main" val="1628439355"/>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9" r:id="rId4"/>
    <p:sldLayoutId id="2147483651" r:id="rId5"/>
    <p:sldLayoutId id="2147483665" r:id="rId6"/>
    <p:sldLayoutId id="2147483662" r:id="rId7"/>
    <p:sldLayoutId id="2147483667" r:id="rId8"/>
    <p:sldLayoutId id="2147483658" r:id="rId9"/>
    <p:sldLayoutId id="2147483656" r:id="rId10"/>
    <p:sldLayoutId id="2147483657" r:id="rId11"/>
    <p:sldLayoutId id="2147483670" r:id="rId12"/>
    <p:sldLayoutId id="2147483669" r:id="rId13"/>
    <p:sldLayoutId id="2147483655" r:id="rId14"/>
    <p:sldLayoutId id="2147483666" r:id="rId15"/>
    <p:sldLayoutId id="2147483663" r:id="rId16"/>
    <p:sldLayoutId id="2147483672" r:id="rId17"/>
    <p:sldLayoutId id="2147483673" r:id="rId18"/>
    <p:sldLayoutId id="2147483674" r:id="rId19"/>
  </p:sldLayoutIdLst>
  <p:hf hdr="0" ftr="0" dt="0"/>
  <p:txStyles>
    <p:titleStyle>
      <a:lvl1pPr algn="l" defTabSz="457200" rtl="0" eaLnBrk="1" latinLnBrk="0" hangingPunct="1">
        <a:spcBef>
          <a:spcPct val="0"/>
        </a:spcBef>
        <a:buNone/>
        <a:defRPr sz="2800" b="1" kern="1200" spc="0" baseline="0">
          <a:solidFill>
            <a:schemeClr val="tx2"/>
          </a:solidFill>
          <a:latin typeface="+mj-lt"/>
          <a:ea typeface="+mj-ea"/>
          <a:cs typeface="+mj-cs"/>
        </a:defRPr>
      </a:lvl1pPr>
    </p:titleStyle>
    <p:bodyStyle>
      <a:lvl1pPr marL="342900" indent="-342900" algn="l" defTabSz="457200" rtl="0" eaLnBrk="1" latinLnBrk="0" hangingPunct="1">
        <a:spcBef>
          <a:spcPct val="20000"/>
        </a:spcBef>
        <a:buClrTx/>
        <a:buSzPct val="100000"/>
        <a:buFont typeface="Arial"/>
        <a:buChar char="•"/>
        <a:defRPr sz="2400" kern="1200">
          <a:solidFill>
            <a:schemeClr val="bg2"/>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bg2"/>
          </a:solidFill>
          <a:latin typeface="+mn-lt"/>
          <a:ea typeface="+mn-ea"/>
          <a:cs typeface="+mn-cs"/>
        </a:defRPr>
      </a:lvl2pPr>
      <a:lvl3pPr marL="1143000" indent="-228600" algn="l" defTabSz="457200" rtl="0" eaLnBrk="1" latinLnBrk="0" hangingPunct="1">
        <a:spcBef>
          <a:spcPct val="20000"/>
        </a:spcBef>
        <a:buFont typeface="Courier New"/>
        <a:buChar char="o"/>
        <a:defRPr sz="2400" kern="1200">
          <a:solidFill>
            <a:schemeClr val="bg2"/>
          </a:solidFill>
          <a:latin typeface="+mn-lt"/>
          <a:ea typeface="+mn-ea"/>
          <a:cs typeface="+mn-cs"/>
        </a:defRPr>
      </a:lvl3pPr>
      <a:lvl4pPr marL="1600200" indent="-228600" algn="l" defTabSz="457200" rtl="0" eaLnBrk="1" latinLnBrk="0" hangingPunct="1">
        <a:spcBef>
          <a:spcPct val="20000"/>
        </a:spcBef>
        <a:buFont typeface="Wingdings" charset="2"/>
        <a:buChar char="§"/>
        <a:defRPr sz="2400" kern="1200">
          <a:solidFill>
            <a:schemeClr val="bg2"/>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Layout" Target="../slideLayouts/slideLayout9.xml"/><Relationship Id="rId5" Type="http://schemas.openxmlformats.org/officeDocument/2006/relationships/image" Target="../media/image7.gif"/><Relationship Id="rId4" Type="http://schemas.openxmlformats.org/officeDocument/2006/relationships/hyperlink" Target="https://twitter.com/chwfrei"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hart" Target="../charts/chart1.xml"/><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9.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rotWithShape="1">
          <a:blip r:embed="rId2"/>
          <a:srcRect l="13397" r="7153"/>
          <a:stretch/>
        </p:blipFill>
        <p:spPr>
          <a:xfrm>
            <a:off x="0" y="0"/>
            <a:ext cx="9187545" cy="6858000"/>
          </a:xfrm>
        </p:spPr>
      </p:pic>
      <p:sp>
        <p:nvSpPr>
          <p:cNvPr id="3" name="Title 2"/>
          <p:cNvSpPr>
            <a:spLocks noGrp="1"/>
          </p:cNvSpPr>
          <p:nvPr>
            <p:ph type="title"/>
          </p:nvPr>
        </p:nvSpPr>
        <p:spPr>
          <a:xfrm>
            <a:off x="3321362" y="2238705"/>
            <a:ext cx="5726386" cy="3031388"/>
          </a:xfrm>
        </p:spPr>
        <p:txBody>
          <a:bodyPr/>
          <a:lstStyle/>
          <a:p>
            <a:r>
              <a:rPr lang="es-BO" sz="2400" smtClean="0"/>
              <a:t>ESCENARIOS ENERGÉTICOS</a:t>
            </a:r>
            <a:br>
              <a:rPr lang="es-BO" sz="2400" smtClean="0"/>
            </a:br>
            <a:r>
              <a:rPr lang="es-BO" sz="2400" smtClean="0"/>
              <a:t>AMÉRICA LATINA Y EL CARIBE</a:t>
            </a:r>
            <a:endParaRPr lang="es-BO" sz="2400" b="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404" y="69272"/>
            <a:ext cx="1444154" cy="1444154"/>
          </a:xfrm>
          <a:prstGeom prst="rect">
            <a:avLst/>
          </a:prstGeom>
        </p:spPr>
      </p:pic>
      <p:sp>
        <p:nvSpPr>
          <p:cNvPr id="7" name="TextBox 6"/>
          <p:cNvSpPr txBox="1"/>
          <p:nvPr/>
        </p:nvSpPr>
        <p:spPr>
          <a:xfrm>
            <a:off x="6953238" y="6232688"/>
            <a:ext cx="2223686" cy="369332"/>
          </a:xfrm>
          <a:prstGeom prst="rect">
            <a:avLst/>
          </a:prstGeom>
          <a:noFill/>
        </p:spPr>
        <p:txBody>
          <a:bodyPr wrap="none" rtlCol="0">
            <a:spAutoFit/>
          </a:bodyPr>
          <a:lstStyle/>
          <a:p>
            <a:r>
              <a:rPr lang="fr-CH" dirty="0" smtClean="0">
                <a:solidFill>
                  <a:schemeClr val="bg1"/>
                </a:solidFill>
              </a:rPr>
              <a:t>Claudia </a:t>
            </a:r>
            <a:r>
              <a:rPr lang="fr-CH" dirty="0" err="1" smtClean="0">
                <a:solidFill>
                  <a:schemeClr val="bg1"/>
                </a:solidFill>
              </a:rPr>
              <a:t>Cronenbold</a:t>
            </a:r>
            <a:endParaRPr lang="en-GB" dirty="0">
              <a:solidFill>
                <a:schemeClr val="bg1"/>
              </a:solidFill>
            </a:endParaRPr>
          </a:p>
        </p:txBody>
      </p:sp>
      <p:grpSp>
        <p:nvGrpSpPr>
          <p:cNvPr id="9" name="Group 8"/>
          <p:cNvGrpSpPr/>
          <p:nvPr/>
        </p:nvGrpSpPr>
        <p:grpSpPr>
          <a:xfrm>
            <a:off x="180346" y="6224578"/>
            <a:ext cx="1767034" cy="369332"/>
            <a:chOff x="7647223" y="6191337"/>
            <a:chExt cx="1767034" cy="369332"/>
          </a:xfrm>
        </p:grpSpPr>
        <p:sp>
          <p:nvSpPr>
            <p:cNvPr id="10" name="TextBox 9"/>
            <p:cNvSpPr txBox="1"/>
            <p:nvPr/>
          </p:nvSpPr>
          <p:spPr>
            <a:xfrm>
              <a:off x="7854215" y="6191337"/>
              <a:ext cx="1560042" cy="369332"/>
            </a:xfrm>
            <a:prstGeom prst="rect">
              <a:avLst/>
            </a:prstGeom>
            <a:noFill/>
          </p:spPr>
          <p:txBody>
            <a:bodyPr wrap="none" rtlCol="0">
              <a:spAutoFit/>
            </a:bodyPr>
            <a:lstStyle/>
            <a:p>
              <a:r>
                <a:rPr lang="fr-CH" dirty="0">
                  <a:solidFill>
                    <a:schemeClr val="bg1"/>
                  </a:solidFill>
                </a:rPr>
                <a:t>@</a:t>
              </a:r>
              <a:r>
                <a:rPr lang="fr-CH" dirty="0" err="1">
                  <a:solidFill>
                    <a:schemeClr val="bg1"/>
                  </a:solidFill>
                </a:rPr>
                <a:t>WECouncil</a:t>
              </a:r>
              <a:endParaRPr lang="en-GB" dirty="0">
                <a:solidFill>
                  <a:schemeClr val="bg1"/>
                </a:solidFill>
              </a:endParaRPr>
            </a:p>
          </p:txBody>
        </p:sp>
        <p:pic>
          <p:nvPicPr>
            <p:cNvPr id="11" name="Picture 10" descr="cid:image002.gif@01D17BC4.54B5EBB0">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7647223" y="6269726"/>
              <a:ext cx="260866" cy="260866"/>
            </a:xfrm>
            <a:prstGeom prst="rect">
              <a:avLst/>
            </a:prstGeom>
            <a:noFill/>
            <a:ln>
              <a:noFill/>
            </a:ln>
            <a:effectLst>
              <a:glow rad="63500">
                <a:schemeClr val="bg1">
                  <a:alpha val="40000"/>
                </a:schemeClr>
              </a:glow>
            </a:effectLst>
          </p:spPr>
        </p:pic>
      </p:grpSp>
    </p:spTree>
    <p:extLst>
      <p:ext uri="{BB962C8B-B14F-4D97-AF65-F5344CB8AC3E}">
        <p14:creationId xmlns:p14="http://schemas.microsoft.com/office/powerpoint/2010/main" val="3961401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BO" dirty="0" smtClean="0"/>
              <a:t>Petróleo y Carbón alcanza su pico en demanda, mientras Gas juega un rol principal hasta 2060 </a:t>
            </a:r>
            <a:endParaRPr lang="es-BO" dirty="0"/>
          </a:p>
        </p:txBody>
      </p:sp>
      <p:sp>
        <p:nvSpPr>
          <p:cNvPr id="4" name="3 Marcador de número de diapositiva"/>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10</a:t>
            </a:fld>
            <a:endParaRPr lang="en-US" b="1"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607" t="33849" r="11965" b="12792"/>
          <a:stretch/>
        </p:blipFill>
        <p:spPr bwMode="auto">
          <a:xfrm>
            <a:off x="28996" y="1970309"/>
            <a:ext cx="8995258" cy="45720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47480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2"/>
          <p:cNvSpPr txBox="1">
            <a:spLocks/>
          </p:cNvSpPr>
          <p:nvPr/>
        </p:nvSpPr>
        <p:spPr>
          <a:xfrm>
            <a:off x="6068700" y="5620731"/>
            <a:ext cx="1600200" cy="273844"/>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ts val="1125"/>
              </a:lnSpc>
            </a:pPr>
            <a:fld id="{E18C42AC-6EA9-6C49-97CA-00AF887CAE64}" type="slidenum">
              <a:rPr lang="en-US" sz="900" b="1">
                <a:solidFill>
                  <a:srgbClr val="236192"/>
                </a:solidFill>
              </a:rPr>
              <a:pPr algn="r">
                <a:lnSpc>
                  <a:spcPts val="1125"/>
                </a:lnSpc>
              </a:pPr>
              <a:t>11</a:t>
            </a:fld>
            <a:endParaRPr lang="en-US" sz="900" b="1" dirty="0">
              <a:solidFill>
                <a:srgbClr val="236192"/>
              </a:solidFill>
            </a:endParaRPr>
          </a:p>
        </p:txBody>
      </p:sp>
      <p:sp>
        <p:nvSpPr>
          <p:cNvPr id="40" name="Title 1"/>
          <p:cNvSpPr>
            <a:spLocks noGrp="1"/>
          </p:cNvSpPr>
          <p:nvPr>
            <p:ph type="title"/>
          </p:nvPr>
        </p:nvSpPr>
        <p:spPr>
          <a:xfrm>
            <a:off x="756202" y="318194"/>
            <a:ext cx="5166843" cy="829074"/>
          </a:xfrm>
        </p:spPr>
        <p:txBody>
          <a:bodyPr>
            <a:noAutofit/>
          </a:bodyPr>
          <a:lstStyle/>
          <a:p>
            <a:r>
              <a:rPr lang="es-BO" dirty="0" smtClean="0">
                <a:solidFill>
                  <a:srgbClr val="236192"/>
                </a:solidFill>
                <a:latin typeface="Calibri" panose="020F0502020204030204" pitchFamily="34" charset="0"/>
                <a:cs typeface="Calibri" panose="020F0502020204030204" pitchFamily="34" charset="0"/>
              </a:rPr>
              <a:t>Demanda de Electricidad en América Latina y el Caribe crecerá de</a:t>
            </a:r>
            <a:r>
              <a:rPr lang="es-BO" dirty="0" smtClean="0">
                <a:solidFill>
                  <a:schemeClr val="bg2"/>
                </a:solidFill>
                <a:latin typeface="Calibri" panose="020F0502020204030204" pitchFamily="34" charset="0"/>
                <a:cs typeface="Calibri" panose="020F0502020204030204" pitchFamily="34" charset="0"/>
              </a:rPr>
              <a:t> 2.3-2.7 veces al 2060 </a:t>
            </a:r>
            <a:endParaRPr lang="es-BO" dirty="0">
              <a:solidFill>
                <a:srgbClr val="236192"/>
              </a:solidFill>
              <a:latin typeface="Calibri" panose="020F0502020204030204" pitchFamily="34" charset="0"/>
              <a:cs typeface="Calibri" panose="020F0502020204030204" pitchFamily="34" charset="0"/>
            </a:endParaRPr>
          </a:p>
        </p:txBody>
      </p:sp>
      <p:sp>
        <p:nvSpPr>
          <p:cNvPr id="42" name="Rectangle 41"/>
          <p:cNvSpPr/>
          <p:nvPr/>
        </p:nvSpPr>
        <p:spPr>
          <a:xfrm>
            <a:off x="1568436" y="5386644"/>
            <a:ext cx="3505013" cy="2598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sz="900" dirty="0">
                <a:solidFill>
                  <a:srgbClr val="236192"/>
                </a:solidFill>
                <a:latin typeface="Calibri" panose="020F0502020204030204" pitchFamily="34" charset="0"/>
                <a:cs typeface="Calibri" panose="020F0502020204030204" pitchFamily="34" charset="0"/>
              </a:rPr>
              <a:t>Fuente: World Energy Council and PSI</a:t>
            </a:r>
            <a:endParaRPr lang="en-GB" sz="900" dirty="0">
              <a:solidFill>
                <a:srgbClr val="236192"/>
              </a:solidFill>
              <a:latin typeface="Calibri" panose="020F0502020204030204" pitchFamily="34" charset="0"/>
              <a:cs typeface="Calibri" panose="020F0502020204030204" pitchFamily="34" charset="0"/>
            </a:endParaRPr>
          </a:p>
        </p:txBody>
      </p:sp>
      <p:graphicFrame>
        <p:nvGraphicFramePr>
          <p:cNvPr id="6" name="Chart 5"/>
          <p:cNvGraphicFramePr/>
          <p:nvPr>
            <p:extLst>
              <p:ext uri="{D42A27DB-BD31-4B8C-83A1-F6EECF244321}">
                <p14:modId xmlns:p14="http://schemas.microsoft.com/office/powerpoint/2010/main" val="1980127188"/>
              </p:ext>
            </p:extLst>
          </p:nvPr>
        </p:nvGraphicFramePr>
        <p:xfrm>
          <a:off x="1551214" y="2805382"/>
          <a:ext cx="1790699" cy="2471469"/>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1540329" y="2690793"/>
            <a:ext cx="848719" cy="203449"/>
          </a:xfrm>
          <a:prstGeom prst="rect">
            <a:avLst/>
          </a:prstGeom>
        </p:spPr>
        <p:txBody>
          <a:bodyPr vert="horz" lIns="0" tIns="34290" rIns="0" bIns="3429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a:spcAft>
                <a:spcPts val="450"/>
              </a:spcAft>
            </a:pPr>
            <a:r>
              <a:rPr lang="en-US" sz="750" b="0" dirty="0">
                <a:solidFill>
                  <a:srgbClr val="236192"/>
                </a:solidFill>
                <a:latin typeface="Calibri" panose="020F0502020204030204" pitchFamily="34" charset="0"/>
                <a:cs typeface="Calibri" panose="020F0502020204030204" pitchFamily="34" charset="0"/>
              </a:rPr>
              <a:t>(‘000 TWh)</a:t>
            </a:r>
          </a:p>
        </p:txBody>
      </p:sp>
      <p:sp>
        <p:nvSpPr>
          <p:cNvPr id="9" name="Rectangle 8"/>
          <p:cNvSpPr/>
          <p:nvPr/>
        </p:nvSpPr>
        <p:spPr>
          <a:xfrm>
            <a:off x="1552922" y="2416616"/>
            <a:ext cx="1432769" cy="2190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sz="1050" b="1" dirty="0" err="1">
                <a:solidFill>
                  <a:srgbClr val="236192"/>
                </a:solidFill>
                <a:latin typeface="Calibri" panose="020F0502020204030204" pitchFamily="34" charset="0"/>
                <a:cs typeface="Calibri" panose="020F0502020204030204" pitchFamily="34" charset="0"/>
              </a:rPr>
              <a:t>Hidro</a:t>
            </a:r>
            <a:endParaRPr lang="en-GB" sz="1050" b="1" dirty="0">
              <a:solidFill>
                <a:srgbClr val="236192"/>
              </a:solidFill>
              <a:latin typeface="Calibri" panose="020F0502020204030204" pitchFamily="34" charset="0"/>
              <a:cs typeface="Calibri" panose="020F0502020204030204" pitchFamily="34" charset="0"/>
            </a:endParaRPr>
          </a:p>
        </p:txBody>
      </p:sp>
      <p:graphicFrame>
        <p:nvGraphicFramePr>
          <p:cNvPr id="12" name="Chart 11"/>
          <p:cNvGraphicFramePr/>
          <p:nvPr>
            <p:extLst>
              <p:ext uri="{D42A27DB-BD31-4B8C-83A1-F6EECF244321}">
                <p14:modId xmlns:p14="http://schemas.microsoft.com/office/powerpoint/2010/main" val="1255217601"/>
              </p:ext>
            </p:extLst>
          </p:nvPr>
        </p:nvGraphicFramePr>
        <p:xfrm>
          <a:off x="3635789" y="2810827"/>
          <a:ext cx="1790699" cy="2471469"/>
        </p:xfrm>
        <a:graphic>
          <a:graphicData uri="http://schemas.openxmlformats.org/drawingml/2006/chart">
            <c:chart xmlns:c="http://schemas.openxmlformats.org/drawingml/2006/chart" xmlns:r="http://schemas.openxmlformats.org/officeDocument/2006/relationships" r:id="rId4"/>
          </a:graphicData>
        </a:graphic>
      </p:graphicFrame>
      <p:sp>
        <p:nvSpPr>
          <p:cNvPr id="13" name="Title 1"/>
          <p:cNvSpPr txBox="1">
            <a:spLocks/>
          </p:cNvSpPr>
          <p:nvPr/>
        </p:nvSpPr>
        <p:spPr>
          <a:xfrm>
            <a:off x="3624905" y="2696238"/>
            <a:ext cx="848719" cy="203449"/>
          </a:xfrm>
          <a:prstGeom prst="rect">
            <a:avLst/>
          </a:prstGeom>
        </p:spPr>
        <p:txBody>
          <a:bodyPr vert="horz" lIns="0" tIns="34290" rIns="0" bIns="3429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a:spcAft>
                <a:spcPts val="450"/>
              </a:spcAft>
            </a:pPr>
            <a:r>
              <a:rPr lang="en-US" sz="750" b="0" dirty="0">
                <a:solidFill>
                  <a:srgbClr val="236192"/>
                </a:solidFill>
                <a:latin typeface="Calibri" panose="020F0502020204030204" pitchFamily="34" charset="0"/>
                <a:cs typeface="Calibri" panose="020F0502020204030204" pitchFamily="34" charset="0"/>
              </a:rPr>
              <a:t>(‘000 TWh)</a:t>
            </a:r>
          </a:p>
        </p:txBody>
      </p:sp>
      <p:sp>
        <p:nvSpPr>
          <p:cNvPr id="14" name="Rectangle 13"/>
          <p:cNvSpPr/>
          <p:nvPr/>
        </p:nvSpPr>
        <p:spPr>
          <a:xfrm>
            <a:off x="3637498" y="2422061"/>
            <a:ext cx="1885468" cy="2190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sz="1050" b="1" dirty="0" err="1">
                <a:solidFill>
                  <a:srgbClr val="236192"/>
                </a:solidFill>
                <a:latin typeface="Calibri" panose="020F0502020204030204" pitchFamily="34" charset="0"/>
                <a:cs typeface="Calibri" panose="020F0502020204030204" pitchFamily="34" charset="0"/>
              </a:rPr>
              <a:t>Eólica</a:t>
            </a:r>
            <a:r>
              <a:rPr lang="en-US" sz="1050" b="1" dirty="0">
                <a:solidFill>
                  <a:srgbClr val="236192"/>
                </a:solidFill>
                <a:latin typeface="Calibri" panose="020F0502020204030204" pitchFamily="34" charset="0"/>
                <a:cs typeface="Calibri" panose="020F0502020204030204" pitchFamily="34" charset="0"/>
              </a:rPr>
              <a:t> / Solar / </a:t>
            </a:r>
            <a:r>
              <a:rPr lang="en-US" sz="1050" b="1" dirty="0" err="1">
                <a:solidFill>
                  <a:srgbClr val="236192"/>
                </a:solidFill>
                <a:latin typeface="Calibri" panose="020F0502020204030204" pitchFamily="34" charset="0"/>
                <a:cs typeface="Calibri" panose="020F0502020204030204" pitchFamily="34" charset="0"/>
              </a:rPr>
              <a:t>Otros</a:t>
            </a:r>
            <a:endParaRPr lang="en-GB" sz="1050" b="1" dirty="0">
              <a:solidFill>
                <a:srgbClr val="236192"/>
              </a:solidFill>
              <a:latin typeface="Calibri" panose="020F0502020204030204" pitchFamily="34" charset="0"/>
              <a:cs typeface="Calibri" panose="020F0502020204030204" pitchFamily="34" charset="0"/>
            </a:endParaRPr>
          </a:p>
        </p:txBody>
      </p:sp>
      <p:graphicFrame>
        <p:nvGraphicFramePr>
          <p:cNvPr id="15" name="Chart 14"/>
          <p:cNvGraphicFramePr/>
          <p:nvPr>
            <p:extLst>
              <p:ext uri="{D42A27DB-BD31-4B8C-83A1-F6EECF244321}">
                <p14:modId xmlns:p14="http://schemas.microsoft.com/office/powerpoint/2010/main" val="750613602"/>
              </p:ext>
            </p:extLst>
          </p:nvPr>
        </p:nvGraphicFramePr>
        <p:xfrm>
          <a:off x="5720365" y="2805386"/>
          <a:ext cx="1790699" cy="2471469"/>
        </p:xfrm>
        <a:graphic>
          <a:graphicData uri="http://schemas.openxmlformats.org/drawingml/2006/chart">
            <c:chart xmlns:c="http://schemas.openxmlformats.org/drawingml/2006/chart" xmlns:r="http://schemas.openxmlformats.org/officeDocument/2006/relationships" r:id="rId5"/>
          </a:graphicData>
        </a:graphic>
      </p:graphicFrame>
      <p:sp>
        <p:nvSpPr>
          <p:cNvPr id="16" name="Title 1"/>
          <p:cNvSpPr txBox="1">
            <a:spLocks/>
          </p:cNvSpPr>
          <p:nvPr/>
        </p:nvSpPr>
        <p:spPr>
          <a:xfrm>
            <a:off x="5709480" y="2690798"/>
            <a:ext cx="848719" cy="203449"/>
          </a:xfrm>
          <a:prstGeom prst="rect">
            <a:avLst/>
          </a:prstGeom>
        </p:spPr>
        <p:txBody>
          <a:bodyPr vert="horz" lIns="0" tIns="34290" rIns="0" bIns="3429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a:spcAft>
                <a:spcPts val="450"/>
              </a:spcAft>
            </a:pPr>
            <a:r>
              <a:rPr lang="en-US" sz="750" b="0" dirty="0">
                <a:solidFill>
                  <a:srgbClr val="236192"/>
                </a:solidFill>
                <a:latin typeface="Calibri" panose="020F0502020204030204" pitchFamily="34" charset="0"/>
                <a:cs typeface="Calibri" panose="020F0502020204030204" pitchFamily="34" charset="0"/>
              </a:rPr>
              <a:t>(‘000 TWh)</a:t>
            </a:r>
          </a:p>
        </p:txBody>
      </p:sp>
      <p:sp>
        <p:nvSpPr>
          <p:cNvPr id="17" name="Rectangle 16"/>
          <p:cNvSpPr/>
          <p:nvPr/>
        </p:nvSpPr>
        <p:spPr>
          <a:xfrm>
            <a:off x="5722073" y="2416621"/>
            <a:ext cx="1432769" cy="21907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US" sz="1050" b="1" dirty="0">
                <a:solidFill>
                  <a:srgbClr val="236192"/>
                </a:solidFill>
                <a:latin typeface="Calibri" panose="020F0502020204030204" pitchFamily="34" charset="0"/>
                <a:cs typeface="Calibri" panose="020F0502020204030204" pitchFamily="34" charset="0"/>
              </a:rPr>
              <a:t>Gas Natural</a:t>
            </a:r>
            <a:endParaRPr lang="en-GB" sz="1050" b="1" dirty="0">
              <a:solidFill>
                <a:srgbClr val="236192"/>
              </a:solidFill>
              <a:latin typeface="Calibri" panose="020F0502020204030204" pitchFamily="34" charset="0"/>
              <a:cs typeface="Calibri" panose="020F0502020204030204" pitchFamily="34" charset="0"/>
            </a:endParaRPr>
          </a:p>
        </p:txBody>
      </p:sp>
      <p:sp>
        <p:nvSpPr>
          <p:cNvPr id="18" name="Rectangle 17"/>
          <p:cNvSpPr/>
          <p:nvPr/>
        </p:nvSpPr>
        <p:spPr>
          <a:xfrm>
            <a:off x="1553860" y="2064654"/>
            <a:ext cx="5568008" cy="25989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r>
              <a:rPr lang="en-GB" sz="1350" b="1" dirty="0" err="1">
                <a:solidFill>
                  <a:schemeClr val="tx2"/>
                </a:solidFill>
                <a:latin typeface="Calibri" panose="020F0502020204030204" pitchFamily="34" charset="0"/>
                <a:cs typeface="Calibri" panose="020F0502020204030204" pitchFamily="34" charset="0"/>
              </a:rPr>
              <a:t>Generación</a:t>
            </a:r>
            <a:r>
              <a:rPr lang="en-GB" sz="1350" b="1" dirty="0">
                <a:solidFill>
                  <a:schemeClr val="tx2"/>
                </a:solidFill>
                <a:latin typeface="Calibri" panose="020F0502020204030204" pitchFamily="34" charset="0"/>
                <a:cs typeface="Calibri" panose="020F0502020204030204" pitchFamily="34" charset="0"/>
              </a:rPr>
              <a:t> </a:t>
            </a:r>
            <a:r>
              <a:rPr lang="en-GB" sz="1350" b="1" dirty="0" err="1">
                <a:solidFill>
                  <a:schemeClr val="tx2"/>
                </a:solidFill>
                <a:latin typeface="Calibri" panose="020F0502020204030204" pitchFamily="34" charset="0"/>
                <a:cs typeface="Calibri" panose="020F0502020204030204" pitchFamily="34" charset="0"/>
              </a:rPr>
              <a:t>Electrica</a:t>
            </a:r>
            <a:r>
              <a:rPr lang="en-GB" sz="1350" b="1" dirty="0">
                <a:solidFill>
                  <a:schemeClr val="tx2"/>
                </a:solidFill>
                <a:latin typeface="Calibri" panose="020F0502020204030204" pitchFamily="34" charset="0"/>
                <a:cs typeface="Calibri" panose="020F0502020204030204" pitchFamily="34" charset="0"/>
              </a:rPr>
              <a:t> por combustibles </a:t>
            </a:r>
            <a:r>
              <a:rPr lang="en-GB" sz="1350" b="1" dirty="0" err="1">
                <a:solidFill>
                  <a:schemeClr val="tx2"/>
                </a:solidFill>
                <a:latin typeface="Calibri" panose="020F0502020204030204" pitchFamily="34" charset="0"/>
                <a:cs typeface="Calibri" panose="020F0502020204030204" pitchFamily="34" charset="0"/>
              </a:rPr>
              <a:t>en</a:t>
            </a:r>
            <a:r>
              <a:rPr lang="en-GB" sz="1350" b="1" dirty="0">
                <a:solidFill>
                  <a:schemeClr val="tx2"/>
                </a:solidFill>
                <a:latin typeface="Calibri" panose="020F0502020204030204" pitchFamily="34" charset="0"/>
                <a:cs typeface="Calibri" panose="020F0502020204030204" pitchFamily="34" charset="0"/>
              </a:rPr>
              <a:t> LAC</a:t>
            </a:r>
          </a:p>
        </p:txBody>
      </p:sp>
      <p:pic>
        <p:nvPicPr>
          <p:cNvPr id="1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204" y="3237567"/>
            <a:ext cx="187189" cy="18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43741" y="2846106"/>
            <a:ext cx="191767" cy="18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58750" y="3040304"/>
            <a:ext cx="187184" cy="18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2894" y="3852600"/>
            <a:ext cx="187189" cy="18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17431" y="3504681"/>
            <a:ext cx="191767" cy="18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2440" y="4297582"/>
            <a:ext cx="187184" cy="18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17470" y="3161373"/>
            <a:ext cx="187189" cy="18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02006" y="4391852"/>
            <a:ext cx="191767" cy="18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7015" y="3486614"/>
            <a:ext cx="187184" cy="18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Connector 28"/>
          <p:cNvCxnSpPr/>
          <p:nvPr/>
        </p:nvCxnSpPr>
        <p:spPr>
          <a:xfrm flipH="1">
            <a:off x="2171712" y="3018065"/>
            <a:ext cx="10886" cy="2046515"/>
          </a:xfrm>
          <a:prstGeom prst="line">
            <a:avLst/>
          </a:prstGeom>
          <a:ln w="3175">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H="1">
            <a:off x="2514607" y="3012625"/>
            <a:ext cx="10886" cy="2046515"/>
          </a:xfrm>
          <a:prstGeom prst="line">
            <a:avLst/>
          </a:prstGeom>
          <a:ln w="3175">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a:off x="4256287" y="3012625"/>
            <a:ext cx="10886" cy="2046515"/>
          </a:xfrm>
          <a:prstGeom prst="line">
            <a:avLst/>
          </a:prstGeom>
          <a:ln w="3175">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H="1">
            <a:off x="4599183" y="3007184"/>
            <a:ext cx="10886" cy="2046515"/>
          </a:xfrm>
          <a:prstGeom prst="line">
            <a:avLst/>
          </a:prstGeom>
          <a:ln w="3175">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flipH="1">
            <a:off x="6351748" y="3007184"/>
            <a:ext cx="10886" cy="2046515"/>
          </a:xfrm>
          <a:prstGeom prst="line">
            <a:avLst/>
          </a:prstGeom>
          <a:ln w="3175">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a:off x="6694644" y="3001744"/>
            <a:ext cx="10886" cy="2046515"/>
          </a:xfrm>
          <a:prstGeom prst="line">
            <a:avLst/>
          </a:prstGeom>
          <a:ln w="3175">
            <a:solidFill>
              <a:schemeClr val="bg2">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xmlns="" id="{8D7E5B92-DA6B-498B-8741-571A9D6F8287}"/>
              </a:ext>
            </a:extLst>
          </p:cNvPr>
          <p:cNvPicPr>
            <a:picLocks noChangeAspect="1"/>
          </p:cNvPicPr>
          <p:nvPr/>
        </p:nvPicPr>
        <p:blipFill>
          <a:blip r:embed="rId9"/>
          <a:stretch>
            <a:fillRect/>
          </a:stretch>
        </p:blipFill>
        <p:spPr>
          <a:xfrm>
            <a:off x="644152" y="1887125"/>
            <a:ext cx="7855695" cy="4318871"/>
          </a:xfrm>
          <a:prstGeom prst="rect">
            <a:avLst/>
          </a:prstGeom>
        </p:spPr>
      </p:pic>
    </p:spTree>
    <p:extLst>
      <p:ext uri="{BB962C8B-B14F-4D97-AF65-F5344CB8AC3E}">
        <p14:creationId xmlns:p14="http://schemas.microsoft.com/office/powerpoint/2010/main" val="415265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B34A6C05-7B28-481C-A8F6-33D614023816}"/>
              </a:ext>
            </a:extLst>
          </p:cNvPr>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12</a:t>
            </a:fld>
            <a:endParaRPr lang="en-US" b="1" dirty="0"/>
          </a:p>
        </p:txBody>
      </p:sp>
      <p:sp>
        <p:nvSpPr>
          <p:cNvPr id="9" name="Title 1">
            <a:extLst>
              <a:ext uri="{FF2B5EF4-FFF2-40B4-BE49-F238E27FC236}">
                <a16:creationId xmlns:a16="http://schemas.microsoft.com/office/drawing/2014/main" xmlns="" id="{B17843BD-3316-4C8E-925B-5E0A886AF09D}"/>
              </a:ext>
            </a:extLst>
          </p:cNvPr>
          <p:cNvSpPr txBox="1">
            <a:spLocks/>
          </p:cNvSpPr>
          <p:nvPr/>
        </p:nvSpPr>
        <p:spPr>
          <a:xfrm>
            <a:off x="319200" y="244805"/>
            <a:ext cx="7315200" cy="1105432"/>
          </a:xfrm>
          <a:prstGeom prst="rect">
            <a:avLst/>
          </a:prstGeom>
        </p:spPr>
        <p:txBody>
          <a:bodyPr vert="horz" lIns="91440" tIns="45720" rIns="91440" bIns="45720" rtlCol="0" anchor="t">
            <a:noAutofit/>
          </a:bodyPr>
          <a:lstStyle>
            <a:lvl1pPr algn="l" defTabSz="457189" rtl="0" eaLnBrk="1" latinLnBrk="0" hangingPunct="1">
              <a:spcBef>
                <a:spcPct val="0"/>
              </a:spcBef>
              <a:buNone/>
              <a:defRPr sz="2800" b="1" kern="1200" spc="0" baseline="0">
                <a:solidFill>
                  <a:schemeClr val="tx2"/>
                </a:solidFill>
                <a:latin typeface="Brandon Text Bold" panose="020B0803020203060203" pitchFamily="34" charset="0"/>
                <a:ea typeface="+mj-ea"/>
                <a:cs typeface="+mj-cs"/>
              </a:defRPr>
            </a:lvl1pPr>
          </a:lstStyle>
          <a:p>
            <a:r>
              <a:rPr lang="en-GB" dirty="0">
                <a:solidFill>
                  <a:srgbClr val="236192"/>
                </a:solidFill>
                <a:latin typeface="Calibri" panose="020F0502020204030204" pitchFamily="34" charset="0"/>
                <a:cs typeface="Calibri" panose="020F0502020204030204" pitchFamily="34" charset="0"/>
              </a:rPr>
              <a:t>La </a:t>
            </a:r>
            <a:r>
              <a:rPr lang="en-GB" dirty="0" err="1">
                <a:solidFill>
                  <a:srgbClr val="236192"/>
                </a:solidFill>
                <a:latin typeface="Calibri" panose="020F0502020204030204" pitchFamily="34" charset="0"/>
                <a:cs typeface="Calibri" panose="020F0502020204030204" pitchFamily="34" charset="0"/>
              </a:rPr>
              <a:t>demanda</a:t>
            </a:r>
            <a:r>
              <a:rPr lang="en-GB" dirty="0">
                <a:solidFill>
                  <a:srgbClr val="236192"/>
                </a:solidFill>
                <a:latin typeface="Calibri" panose="020F0502020204030204" pitchFamily="34" charset="0"/>
                <a:cs typeface="Calibri" panose="020F0502020204030204" pitchFamily="34" charset="0"/>
              </a:rPr>
              <a:t> de </a:t>
            </a:r>
            <a:r>
              <a:rPr lang="en-GB" dirty="0" err="1">
                <a:solidFill>
                  <a:srgbClr val="236192"/>
                </a:solidFill>
                <a:latin typeface="Calibri" panose="020F0502020204030204" pitchFamily="34" charset="0"/>
                <a:cs typeface="Calibri" panose="020F0502020204030204" pitchFamily="34" charset="0"/>
              </a:rPr>
              <a:t>energía</a:t>
            </a:r>
            <a:r>
              <a:rPr lang="en-GB" dirty="0">
                <a:solidFill>
                  <a:srgbClr val="236192"/>
                </a:solidFill>
                <a:latin typeface="Calibri" panose="020F0502020204030204" pitchFamily="34" charset="0"/>
                <a:cs typeface="Calibri" panose="020F0502020204030204" pitchFamily="34" charset="0"/>
              </a:rPr>
              <a:t> </a:t>
            </a:r>
            <a:r>
              <a:rPr lang="en-GB" dirty="0" err="1">
                <a:solidFill>
                  <a:srgbClr val="236192"/>
                </a:solidFill>
                <a:latin typeface="Calibri" panose="020F0502020204030204" pitchFamily="34" charset="0"/>
                <a:cs typeface="Calibri" panose="020F0502020204030204" pitchFamily="34" charset="0"/>
              </a:rPr>
              <a:t>en</a:t>
            </a:r>
            <a:r>
              <a:rPr lang="en-GB" dirty="0">
                <a:solidFill>
                  <a:srgbClr val="236192"/>
                </a:solidFill>
                <a:latin typeface="Calibri" panose="020F0502020204030204" pitchFamily="34" charset="0"/>
                <a:cs typeface="Calibri" panose="020F0502020204030204" pitchFamily="34" charset="0"/>
              </a:rPr>
              <a:t> LAC </a:t>
            </a:r>
            <a:r>
              <a:rPr lang="en-GB" dirty="0" err="1">
                <a:solidFill>
                  <a:srgbClr val="236192"/>
                </a:solidFill>
                <a:latin typeface="Calibri" panose="020F0502020204030204" pitchFamily="34" charset="0"/>
                <a:cs typeface="Calibri" panose="020F0502020204030204" pitchFamily="34" charset="0"/>
              </a:rPr>
              <a:t>crecerá</a:t>
            </a:r>
            <a:r>
              <a:rPr lang="en-GB" dirty="0">
                <a:solidFill>
                  <a:srgbClr val="236192"/>
                </a:solidFill>
                <a:latin typeface="Calibri" panose="020F0502020204030204" pitchFamily="34" charset="0"/>
                <a:cs typeface="Calibri" panose="020F0502020204030204" pitchFamily="34" charset="0"/>
              </a:rPr>
              <a:t> </a:t>
            </a:r>
            <a:r>
              <a:rPr lang="en-GB" dirty="0" err="1">
                <a:solidFill>
                  <a:srgbClr val="236192"/>
                </a:solidFill>
                <a:latin typeface="Calibri" panose="020F0502020204030204" pitchFamily="34" charset="0"/>
                <a:cs typeface="Calibri" panose="020F0502020204030204" pitchFamily="34" charset="0"/>
              </a:rPr>
              <a:t>relativamente</a:t>
            </a:r>
            <a:r>
              <a:rPr lang="en-GB" dirty="0">
                <a:solidFill>
                  <a:srgbClr val="236192"/>
                </a:solidFill>
                <a:latin typeface="Calibri" panose="020F0502020204030204" pitchFamily="34" charset="0"/>
                <a:cs typeface="Calibri" panose="020F0502020204030204" pitchFamily="34" charset="0"/>
              </a:rPr>
              <a:t> </a:t>
            </a:r>
            <a:r>
              <a:rPr lang="en-GB" dirty="0" err="1">
                <a:solidFill>
                  <a:srgbClr val="236192"/>
                </a:solidFill>
                <a:latin typeface="Calibri" panose="020F0502020204030204" pitchFamily="34" charset="0"/>
                <a:cs typeface="Calibri" panose="020F0502020204030204" pitchFamily="34" charset="0"/>
              </a:rPr>
              <a:t>rápido</a:t>
            </a:r>
            <a:r>
              <a:rPr lang="en-GB" dirty="0">
                <a:solidFill>
                  <a:srgbClr val="236192"/>
                </a:solidFill>
                <a:latin typeface="Calibri" panose="020F0502020204030204" pitchFamily="34" charset="0"/>
                <a:cs typeface="Calibri" panose="020F0502020204030204" pitchFamily="34" charset="0"/>
              </a:rPr>
              <a:t> </a:t>
            </a:r>
            <a:r>
              <a:rPr lang="en-GB" dirty="0" err="1">
                <a:solidFill>
                  <a:srgbClr val="236192"/>
                </a:solidFill>
                <a:latin typeface="Calibri" panose="020F0502020204030204" pitchFamily="34" charset="0"/>
                <a:cs typeface="Calibri" panose="020F0502020204030204" pitchFamily="34" charset="0"/>
              </a:rPr>
              <a:t>pero</a:t>
            </a:r>
            <a:r>
              <a:rPr lang="en-GB" dirty="0">
                <a:solidFill>
                  <a:srgbClr val="236192"/>
                </a:solidFill>
                <a:latin typeface="Calibri" panose="020F0502020204030204" pitchFamily="34" charset="0"/>
                <a:cs typeface="Calibri" panose="020F0502020204030204" pitchFamily="34" charset="0"/>
              </a:rPr>
              <a:t> </a:t>
            </a:r>
            <a:r>
              <a:rPr lang="en-GB" dirty="0" err="1">
                <a:solidFill>
                  <a:srgbClr val="236192"/>
                </a:solidFill>
                <a:latin typeface="Calibri" panose="020F0502020204030204" pitchFamily="34" charset="0"/>
                <a:cs typeface="Calibri" panose="020F0502020204030204" pitchFamily="34" charset="0"/>
              </a:rPr>
              <a:t>menos</a:t>
            </a:r>
            <a:r>
              <a:rPr lang="en-GB" dirty="0">
                <a:solidFill>
                  <a:srgbClr val="236192"/>
                </a:solidFill>
                <a:latin typeface="Calibri" panose="020F0502020204030204" pitchFamily="34" charset="0"/>
                <a:cs typeface="Calibri" panose="020F0502020204030204" pitchFamily="34" charset="0"/>
              </a:rPr>
              <a:t> que </a:t>
            </a:r>
            <a:r>
              <a:rPr lang="en-GB" dirty="0" err="1">
                <a:solidFill>
                  <a:srgbClr val="236192"/>
                </a:solidFill>
                <a:latin typeface="Calibri" panose="020F0502020204030204" pitchFamily="34" charset="0"/>
                <a:cs typeface="Calibri" panose="020F0502020204030204" pitchFamily="34" charset="0"/>
              </a:rPr>
              <a:t>en</a:t>
            </a:r>
            <a:r>
              <a:rPr lang="en-GB" dirty="0">
                <a:solidFill>
                  <a:srgbClr val="236192"/>
                </a:solidFill>
                <a:latin typeface="Calibri" panose="020F0502020204030204" pitchFamily="34" charset="0"/>
                <a:cs typeface="Calibri" panose="020F0502020204030204" pitchFamily="34" charset="0"/>
              </a:rPr>
              <a:t> el </a:t>
            </a:r>
            <a:r>
              <a:rPr lang="en-GB" dirty="0" err="1">
                <a:solidFill>
                  <a:srgbClr val="236192"/>
                </a:solidFill>
                <a:latin typeface="Calibri" panose="020F0502020204030204" pitchFamily="34" charset="0"/>
                <a:cs typeface="Calibri" panose="020F0502020204030204" pitchFamily="34" charset="0"/>
              </a:rPr>
              <a:t>periodo</a:t>
            </a:r>
            <a:r>
              <a:rPr lang="en-GB" dirty="0">
                <a:solidFill>
                  <a:srgbClr val="236192"/>
                </a:solidFill>
                <a:latin typeface="Calibri" panose="020F0502020204030204" pitchFamily="34" charset="0"/>
                <a:cs typeface="Calibri" panose="020F0502020204030204" pitchFamily="34" charset="0"/>
              </a:rPr>
              <a:t> 1970-2015</a:t>
            </a:r>
          </a:p>
        </p:txBody>
      </p:sp>
      <p:pic>
        <p:nvPicPr>
          <p:cNvPr id="10" name="Picture 9">
            <a:extLst>
              <a:ext uri="{FF2B5EF4-FFF2-40B4-BE49-F238E27FC236}">
                <a16:creationId xmlns:a16="http://schemas.microsoft.com/office/drawing/2014/main" xmlns="" id="{0D62A1C6-3B19-41F6-8D87-990DD4CAADDF}"/>
              </a:ext>
            </a:extLst>
          </p:cNvPr>
          <p:cNvPicPr>
            <a:picLocks noChangeAspect="1"/>
          </p:cNvPicPr>
          <p:nvPr/>
        </p:nvPicPr>
        <p:blipFill>
          <a:blip r:embed="rId2"/>
          <a:stretch>
            <a:fillRect/>
          </a:stretch>
        </p:blipFill>
        <p:spPr>
          <a:xfrm>
            <a:off x="142240" y="1928902"/>
            <a:ext cx="8148320" cy="4249739"/>
          </a:xfrm>
          <a:prstGeom prst="rect">
            <a:avLst/>
          </a:prstGeom>
        </p:spPr>
      </p:pic>
    </p:spTree>
    <p:extLst>
      <p:ext uri="{BB962C8B-B14F-4D97-AF65-F5344CB8AC3E}">
        <p14:creationId xmlns:p14="http://schemas.microsoft.com/office/powerpoint/2010/main" val="372611653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FB6F6081-C738-4CC5-902F-2CCA231621C9}"/>
              </a:ext>
            </a:extLst>
          </p:cNvPr>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13</a:t>
            </a:fld>
            <a:endParaRPr lang="en-US" b="1" dirty="0"/>
          </a:p>
        </p:txBody>
      </p:sp>
      <p:sp>
        <p:nvSpPr>
          <p:cNvPr id="5" name="Title 1">
            <a:extLst>
              <a:ext uri="{FF2B5EF4-FFF2-40B4-BE49-F238E27FC236}">
                <a16:creationId xmlns:a16="http://schemas.microsoft.com/office/drawing/2014/main" xmlns="" id="{DB9CABE2-8326-4EE6-9670-8C1B0BE6A2FF}"/>
              </a:ext>
            </a:extLst>
          </p:cNvPr>
          <p:cNvSpPr>
            <a:spLocks noGrp="1"/>
          </p:cNvSpPr>
          <p:nvPr>
            <p:ph type="title"/>
          </p:nvPr>
        </p:nvSpPr>
        <p:spPr>
          <a:xfrm>
            <a:off x="142240" y="385763"/>
            <a:ext cx="7335520" cy="942975"/>
          </a:xfrm>
        </p:spPr>
        <p:txBody>
          <a:bodyPr>
            <a:noAutofit/>
          </a:bodyPr>
          <a:lstStyle/>
          <a:p>
            <a:r>
              <a:rPr lang="en-GB" sz="2600" dirty="0">
                <a:solidFill>
                  <a:schemeClr val="bg2"/>
                </a:solidFill>
                <a:latin typeface="Calibri" panose="020F0502020204030204" pitchFamily="34" charset="0"/>
                <a:cs typeface="Calibri" panose="020F0502020204030204" pitchFamily="34" charset="0"/>
              </a:rPr>
              <a:t>La </a:t>
            </a:r>
            <a:r>
              <a:rPr lang="en-GB" sz="2600" dirty="0" err="1">
                <a:solidFill>
                  <a:schemeClr val="bg2"/>
                </a:solidFill>
                <a:latin typeface="Calibri" panose="020F0502020204030204" pitchFamily="34" charset="0"/>
                <a:cs typeface="Calibri" panose="020F0502020204030204" pitchFamily="34" charset="0"/>
              </a:rPr>
              <a:t>demanda</a:t>
            </a:r>
            <a:r>
              <a:rPr lang="en-GB" sz="2600" dirty="0">
                <a:solidFill>
                  <a:schemeClr val="bg2"/>
                </a:solidFill>
                <a:latin typeface="Calibri" panose="020F0502020204030204" pitchFamily="34" charset="0"/>
                <a:cs typeface="Calibri" panose="020F0502020204030204" pitchFamily="34" charset="0"/>
              </a:rPr>
              <a:t> de </a:t>
            </a:r>
            <a:r>
              <a:rPr lang="en-GB" sz="2600" dirty="0" err="1">
                <a:solidFill>
                  <a:schemeClr val="bg2"/>
                </a:solidFill>
                <a:latin typeface="Calibri" panose="020F0502020204030204" pitchFamily="34" charset="0"/>
                <a:cs typeface="Calibri" panose="020F0502020204030204" pitchFamily="34" charset="0"/>
              </a:rPr>
              <a:t>petróleo</a:t>
            </a:r>
            <a:r>
              <a:rPr lang="en-GB" sz="2600" dirty="0">
                <a:solidFill>
                  <a:schemeClr val="bg2"/>
                </a:solidFill>
                <a:latin typeface="Calibri" panose="020F0502020204030204" pitchFamily="34" charset="0"/>
                <a:cs typeface="Calibri" panose="020F0502020204030204" pitchFamily="34" charset="0"/>
              </a:rPr>
              <a:t> </a:t>
            </a:r>
            <a:r>
              <a:rPr lang="en-GB" sz="2600" dirty="0" err="1">
                <a:solidFill>
                  <a:schemeClr val="bg2"/>
                </a:solidFill>
                <a:latin typeface="Calibri" panose="020F0502020204030204" pitchFamily="34" charset="0"/>
                <a:cs typeface="Calibri" panose="020F0502020204030204" pitchFamily="34" charset="0"/>
              </a:rPr>
              <a:t>en</a:t>
            </a:r>
            <a:r>
              <a:rPr lang="en-GB" sz="2600" dirty="0">
                <a:solidFill>
                  <a:schemeClr val="bg2"/>
                </a:solidFill>
                <a:latin typeface="Calibri" panose="020F0502020204030204" pitchFamily="34" charset="0"/>
                <a:cs typeface="Calibri" panose="020F0502020204030204" pitchFamily="34" charset="0"/>
              </a:rPr>
              <a:t> LAC </a:t>
            </a:r>
            <a:r>
              <a:rPr lang="es-ES" sz="2600" dirty="0">
                <a:solidFill>
                  <a:schemeClr val="bg2"/>
                </a:solidFill>
                <a:latin typeface="Calibri" panose="020F0502020204030204" pitchFamily="34" charset="0"/>
                <a:cs typeface="Calibri" panose="020F0502020204030204" pitchFamily="34" charset="0"/>
              </a:rPr>
              <a:t>alcanzará su punto máximo después de 2040; El crecimiento del gas natural en LAC varía ampliamente según los escenarios</a:t>
            </a:r>
            <a:endParaRPr lang="en-GB" sz="2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FDF5409F-0D1A-432C-BD48-C05CD24ED8E8}"/>
              </a:ext>
            </a:extLst>
          </p:cNvPr>
          <p:cNvPicPr>
            <a:picLocks noChangeAspect="1"/>
          </p:cNvPicPr>
          <p:nvPr/>
        </p:nvPicPr>
        <p:blipFill>
          <a:blip r:embed="rId2"/>
          <a:stretch>
            <a:fillRect/>
          </a:stretch>
        </p:blipFill>
        <p:spPr>
          <a:xfrm>
            <a:off x="355600" y="2055126"/>
            <a:ext cx="8398085" cy="4315194"/>
          </a:xfrm>
          <a:prstGeom prst="rect">
            <a:avLst/>
          </a:prstGeom>
        </p:spPr>
      </p:pic>
    </p:spTree>
    <p:extLst>
      <p:ext uri="{BB962C8B-B14F-4D97-AF65-F5344CB8AC3E}">
        <p14:creationId xmlns:p14="http://schemas.microsoft.com/office/powerpoint/2010/main" val="42735649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091F3E59-CEC8-44B5-8282-1AA2A85B22C6}"/>
              </a:ext>
            </a:extLst>
          </p:cNvPr>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14</a:t>
            </a:fld>
            <a:endParaRPr lang="en-US" b="1" dirty="0"/>
          </a:p>
        </p:txBody>
      </p:sp>
      <p:sp>
        <p:nvSpPr>
          <p:cNvPr id="5" name="Title 1">
            <a:extLst>
              <a:ext uri="{FF2B5EF4-FFF2-40B4-BE49-F238E27FC236}">
                <a16:creationId xmlns:a16="http://schemas.microsoft.com/office/drawing/2014/main" xmlns="" id="{B0CCA6FB-877D-40A1-99F1-608030D23832}"/>
              </a:ext>
            </a:extLst>
          </p:cNvPr>
          <p:cNvSpPr>
            <a:spLocks noGrp="1"/>
          </p:cNvSpPr>
          <p:nvPr>
            <p:ph type="title"/>
          </p:nvPr>
        </p:nvSpPr>
        <p:spPr>
          <a:xfrm>
            <a:off x="457200" y="385763"/>
            <a:ext cx="7071360" cy="942975"/>
          </a:xfrm>
        </p:spPr>
        <p:txBody>
          <a:bodyPr>
            <a:noAutofit/>
          </a:bodyPr>
          <a:lstStyle/>
          <a:p>
            <a:r>
              <a:rPr lang="en-GB" sz="2600" dirty="0">
                <a:solidFill>
                  <a:schemeClr val="bg2"/>
                </a:solidFill>
                <a:latin typeface="Calibri" panose="020F0502020204030204" pitchFamily="34" charset="0"/>
                <a:cs typeface="Calibri" panose="020F0502020204030204" pitchFamily="34" charset="0"/>
              </a:rPr>
              <a:t>Las </a:t>
            </a:r>
            <a:r>
              <a:rPr lang="en-GB" sz="2600" dirty="0" err="1">
                <a:solidFill>
                  <a:schemeClr val="bg2"/>
                </a:solidFill>
                <a:latin typeface="Calibri" panose="020F0502020204030204" pitchFamily="34" charset="0"/>
                <a:cs typeface="Calibri" panose="020F0502020204030204" pitchFamily="34" charset="0"/>
              </a:rPr>
              <a:t>emisiones</a:t>
            </a:r>
            <a:r>
              <a:rPr lang="en-GB" sz="2600" dirty="0">
                <a:solidFill>
                  <a:schemeClr val="bg2"/>
                </a:solidFill>
                <a:latin typeface="Calibri" panose="020F0502020204030204" pitchFamily="34" charset="0"/>
                <a:cs typeface="Calibri" panose="020F0502020204030204" pitchFamily="34" charset="0"/>
              </a:rPr>
              <a:t> de CO2 </a:t>
            </a:r>
            <a:r>
              <a:rPr lang="en-GB" sz="2600" dirty="0" err="1">
                <a:solidFill>
                  <a:schemeClr val="bg2"/>
                </a:solidFill>
                <a:latin typeface="Calibri" panose="020F0502020204030204" pitchFamily="34" charset="0"/>
                <a:cs typeface="Calibri" panose="020F0502020204030204" pitchFamily="34" charset="0"/>
              </a:rPr>
              <a:t>en</a:t>
            </a:r>
            <a:r>
              <a:rPr lang="en-GB" sz="2600" dirty="0">
                <a:solidFill>
                  <a:schemeClr val="bg2"/>
                </a:solidFill>
                <a:latin typeface="Calibri" panose="020F0502020204030204" pitchFamily="34" charset="0"/>
                <a:cs typeface="Calibri" panose="020F0502020204030204" pitchFamily="34" charset="0"/>
              </a:rPr>
              <a:t> LAC </a:t>
            </a:r>
            <a:r>
              <a:rPr lang="en-GB" sz="2600" dirty="0" err="1">
                <a:solidFill>
                  <a:schemeClr val="bg2"/>
                </a:solidFill>
                <a:latin typeface="Calibri" panose="020F0502020204030204" pitchFamily="34" charset="0"/>
                <a:cs typeface="Calibri" panose="020F0502020204030204" pitchFamily="34" charset="0"/>
              </a:rPr>
              <a:t>alcanzarán</a:t>
            </a:r>
            <a:r>
              <a:rPr lang="en-GB" sz="2600" dirty="0">
                <a:solidFill>
                  <a:schemeClr val="bg2"/>
                </a:solidFill>
                <a:latin typeface="Calibri" panose="020F0502020204030204" pitchFamily="34" charset="0"/>
                <a:cs typeface="Calibri" panose="020F0502020204030204" pitchFamily="34" charset="0"/>
              </a:rPr>
              <a:t> </a:t>
            </a:r>
            <a:r>
              <a:rPr lang="en-GB" sz="2600" dirty="0" err="1">
                <a:solidFill>
                  <a:schemeClr val="bg2"/>
                </a:solidFill>
                <a:latin typeface="Calibri" panose="020F0502020204030204" pitchFamily="34" charset="0"/>
                <a:cs typeface="Calibri" panose="020F0502020204030204" pitchFamily="34" charset="0"/>
              </a:rPr>
              <a:t>su</a:t>
            </a:r>
            <a:r>
              <a:rPr lang="en-GB" sz="2600" dirty="0">
                <a:solidFill>
                  <a:schemeClr val="bg2"/>
                </a:solidFill>
                <a:latin typeface="Calibri" panose="020F0502020204030204" pitchFamily="34" charset="0"/>
                <a:cs typeface="Calibri" panose="020F0502020204030204" pitchFamily="34" charset="0"/>
              </a:rPr>
              <a:t> </a:t>
            </a:r>
            <a:r>
              <a:rPr lang="en-GB" sz="2600" dirty="0" err="1">
                <a:solidFill>
                  <a:schemeClr val="bg2"/>
                </a:solidFill>
                <a:latin typeface="Calibri" panose="020F0502020204030204" pitchFamily="34" charset="0"/>
                <a:cs typeface="Calibri" panose="020F0502020204030204" pitchFamily="34" charset="0"/>
              </a:rPr>
              <a:t>máximo</a:t>
            </a:r>
            <a:r>
              <a:rPr lang="en-GB" sz="2600" dirty="0">
                <a:solidFill>
                  <a:schemeClr val="bg2"/>
                </a:solidFill>
                <a:latin typeface="Calibri" panose="020F0502020204030204" pitchFamily="34" charset="0"/>
                <a:cs typeface="Calibri" panose="020F0502020204030204" pitchFamily="34" charset="0"/>
              </a:rPr>
              <a:t> de </a:t>
            </a:r>
            <a:r>
              <a:rPr lang="en-GB" sz="2600" dirty="0" err="1">
                <a:solidFill>
                  <a:schemeClr val="bg2"/>
                </a:solidFill>
                <a:latin typeface="Calibri" panose="020F0502020204030204" pitchFamily="34" charset="0"/>
                <a:cs typeface="Calibri" panose="020F0502020204030204" pitchFamily="34" charset="0"/>
              </a:rPr>
              <a:t>emisiones</a:t>
            </a:r>
            <a:r>
              <a:rPr lang="en-GB" sz="2600" dirty="0">
                <a:solidFill>
                  <a:schemeClr val="bg2"/>
                </a:solidFill>
                <a:latin typeface="Calibri" panose="020F0502020204030204" pitchFamily="34" charset="0"/>
                <a:cs typeface="Calibri" panose="020F0502020204030204" pitchFamily="34" charset="0"/>
              </a:rPr>
              <a:t> </a:t>
            </a:r>
            <a:r>
              <a:rPr lang="en-GB" sz="2600" dirty="0" err="1">
                <a:solidFill>
                  <a:schemeClr val="bg2"/>
                </a:solidFill>
                <a:latin typeface="Calibri" panose="020F0502020204030204" pitchFamily="34" charset="0"/>
                <a:cs typeface="Calibri" panose="020F0502020204030204" pitchFamily="34" charset="0"/>
              </a:rPr>
              <a:t>en</a:t>
            </a:r>
            <a:r>
              <a:rPr lang="en-GB" sz="2600" dirty="0">
                <a:solidFill>
                  <a:schemeClr val="bg2"/>
                </a:solidFill>
                <a:latin typeface="Calibri" panose="020F0502020204030204" pitchFamily="34" charset="0"/>
                <a:cs typeface="Calibri" panose="020F0502020204030204" pitchFamily="34" charset="0"/>
              </a:rPr>
              <a:t> el 2030 </a:t>
            </a:r>
            <a:r>
              <a:rPr lang="en-GB" sz="2600" dirty="0" err="1">
                <a:solidFill>
                  <a:schemeClr val="bg2"/>
                </a:solidFill>
                <a:latin typeface="Calibri" panose="020F0502020204030204" pitchFamily="34" charset="0"/>
                <a:cs typeface="Calibri" panose="020F0502020204030204" pitchFamily="34" charset="0"/>
              </a:rPr>
              <a:t>en</a:t>
            </a:r>
            <a:r>
              <a:rPr lang="en-GB" sz="2600" dirty="0">
                <a:solidFill>
                  <a:schemeClr val="bg2"/>
                </a:solidFill>
                <a:latin typeface="Calibri" panose="020F0502020204030204" pitchFamily="34" charset="0"/>
                <a:cs typeface="Calibri" panose="020F0502020204030204" pitchFamily="34" charset="0"/>
              </a:rPr>
              <a:t> el </a:t>
            </a:r>
            <a:r>
              <a:rPr lang="en-GB" sz="2600" dirty="0" err="1">
                <a:solidFill>
                  <a:schemeClr val="bg2"/>
                </a:solidFill>
                <a:latin typeface="Calibri" panose="020F0502020204030204" pitchFamily="34" charset="0"/>
                <a:cs typeface="Calibri" panose="020F0502020204030204" pitchFamily="34" charset="0"/>
              </a:rPr>
              <a:t>escenario</a:t>
            </a:r>
            <a:r>
              <a:rPr lang="en-GB" sz="2600" dirty="0">
                <a:solidFill>
                  <a:schemeClr val="bg2"/>
                </a:solidFill>
                <a:latin typeface="Calibri" panose="020F0502020204030204" pitchFamily="34" charset="0"/>
                <a:cs typeface="Calibri" panose="020F0502020204030204" pitchFamily="34" charset="0"/>
              </a:rPr>
              <a:t> Tango y entre el 2040 y 2050 </a:t>
            </a:r>
            <a:r>
              <a:rPr lang="en-GB" sz="2600" dirty="0" err="1">
                <a:solidFill>
                  <a:schemeClr val="bg2"/>
                </a:solidFill>
                <a:latin typeface="Calibri" panose="020F0502020204030204" pitchFamily="34" charset="0"/>
                <a:cs typeface="Calibri" panose="020F0502020204030204" pitchFamily="34" charset="0"/>
              </a:rPr>
              <a:t>en</a:t>
            </a:r>
            <a:r>
              <a:rPr lang="en-GB" sz="2600" dirty="0">
                <a:solidFill>
                  <a:schemeClr val="bg2"/>
                </a:solidFill>
                <a:latin typeface="Calibri" panose="020F0502020204030204" pitchFamily="34" charset="0"/>
                <a:cs typeface="Calibri" panose="020F0502020204030204" pitchFamily="34" charset="0"/>
              </a:rPr>
              <a:t> el </a:t>
            </a:r>
            <a:r>
              <a:rPr lang="en-GB" sz="2600" dirty="0" err="1">
                <a:solidFill>
                  <a:schemeClr val="bg2"/>
                </a:solidFill>
                <a:latin typeface="Calibri" panose="020F0502020204030204" pitchFamily="34" charset="0"/>
                <a:cs typeface="Calibri" panose="020F0502020204030204" pitchFamily="34" charset="0"/>
              </a:rPr>
              <a:t>escenario</a:t>
            </a:r>
            <a:r>
              <a:rPr lang="en-GB" sz="2600" dirty="0">
                <a:solidFill>
                  <a:schemeClr val="bg2"/>
                </a:solidFill>
                <a:latin typeface="Calibri" panose="020F0502020204030204" pitchFamily="34" charset="0"/>
                <a:cs typeface="Calibri" panose="020F0502020204030204" pitchFamily="34" charset="0"/>
              </a:rPr>
              <a:t> Samba</a:t>
            </a:r>
            <a:endParaRPr lang="en-GB" sz="260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xmlns="" id="{1DA288F0-5734-4200-BB16-37B5531CC1AB}"/>
              </a:ext>
            </a:extLst>
          </p:cNvPr>
          <p:cNvPicPr>
            <a:picLocks noChangeAspect="1"/>
          </p:cNvPicPr>
          <p:nvPr/>
        </p:nvPicPr>
        <p:blipFill>
          <a:blip r:embed="rId2"/>
          <a:stretch>
            <a:fillRect/>
          </a:stretch>
        </p:blipFill>
        <p:spPr>
          <a:xfrm>
            <a:off x="1698943" y="1725341"/>
            <a:ext cx="5402898" cy="4705291"/>
          </a:xfrm>
          <a:prstGeom prst="rect">
            <a:avLst/>
          </a:prstGeom>
        </p:spPr>
      </p:pic>
    </p:spTree>
    <p:extLst>
      <p:ext uri="{BB962C8B-B14F-4D97-AF65-F5344CB8AC3E}">
        <p14:creationId xmlns:p14="http://schemas.microsoft.com/office/powerpoint/2010/main" val="20015852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566" r="3154"/>
          <a:stretch/>
        </p:blipFill>
        <p:spPr bwMode="auto">
          <a:xfrm>
            <a:off x="-1" y="-62463"/>
            <a:ext cx="9227128" cy="693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6321" y="38100"/>
            <a:ext cx="2290050" cy="246221"/>
          </a:xfrm>
          <a:prstGeom prst="rect">
            <a:avLst/>
          </a:prstGeom>
          <a:noFill/>
        </p:spPr>
        <p:txBody>
          <a:bodyPr wrap="none" lIns="0" tIns="0" rIns="0" bIns="0" rtlCol="0">
            <a:spAutoFit/>
          </a:bodyPr>
          <a:lstStyle/>
          <a:p>
            <a:r>
              <a:rPr lang="fr-CH" sz="1600" b="1" dirty="0">
                <a:solidFill>
                  <a:srgbClr val="D67A00"/>
                </a:solidFill>
              </a:rPr>
              <a:t>World Energy </a:t>
            </a:r>
            <a:r>
              <a:rPr lang="fr-CH" sz="1600" b="1" dirty="0" err="1">
                <a:solidFill>
                  <a:srgbClr val="D67A00"/>
                </a:solidFill>
              </a:rPr>
              <a:t>Trilemma</a:t>
            </a:r>
            <a:endParaRPr lang="en-GB" sz="1600" b="1" dirty="0">
              <a:solidFill>
                <a:srgbClr val="D67A00"/>
              </a:solidFill>
            </a:endParaRPr>
          </a:p>
        </p:txBody>
      </p:sp>
      <p:sp>
        <p:nvSpPr>
          <p:cNvPr id="7" name="Text Box 8"/>
          <p:cNvSpPr txBox="1">
            <a:spLocks noChangeArrowheads="1"/>
          </p:cNvSpPr>
          <p:nvPr/>
        </p:nvSpPr>
        <p:spPr bwMode="gray">
          <a:xfrm>
            <a:off x="3486860" y="6525062"/>
            <a:ext cx="1181432" cy="107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0" tIns="0" rIns="0" bIns="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700" dirty="0">
                <a:solidFill>
                  <a:schemeClr val="bg1"/>
                </a:solidFill>
              </a:rPr>
              <a:t>© World Energy Council 2015</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2098" y="70794"/>
            <a:ext cx="1444154" cy="1444154"/>
          </a:xfrm>
          <a:prstGeom prst="rect">
            <a:avLst/>
          </a:prstGeom>
        </p:spPr>
      </p:pic>
    </p:spTree>
    <p:extLst>
      <p:ext uri="{BB962C8B-B14F-4D97-AF65-F5344CB8AC3E}">
        <p14:creationId xmlns:p14="http://schemas.microsoft.com/office/powerpoint/2010/main" val="2762398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3196" y="38100"/>
            <a:ext cx="2880084" cy="246221"/>
          </a:xfrm>
          <a:prstGeom prst="rect">
            <a:avLst/>
          </a:prstGeom>
          <a:noFill/>
        </p:spPr>
        <p:txBody>
          <a:bodyPr wrap="none" lIns="0" tIns="0" rIns="0" bIns="0" rtlCol="0">
            <a:spAutoFit/>
          </a:bodyPr>
          <a:lstStyle/>
          <a:p>
            <a:r>
              <a:rPr lang="fr-CH" sz="1600" b="1" dirty="0">
                <a:solidFill>
                  <a:schemeClr val="bg2"/>
                </a:solidFill>
              </a:rPr>
              <a:t>World Energy Scenarios 2060</a:t>
            </a:r>
            <a:endParaRPr lang="en-GB" sz="1600" b="1" dirty="0">
              <a:solidFill>
                <a:schemeClr val="bg2"/>
              </a:solidFill>
            </a:endParaRPr>
          </a:p>
        </p:txBody>
      </p:sp>
      <p:sp>
        <p:nvSpPr>
          <p:cNvPr id="7" name="TextBox 6"/>
          <p:cNvSpPr txBox="1"/>
          <p:nvPr/>
        </p:nvSpPr>
        <p:spPr>
          <a:xfrm>
            <a:off x="5648087" y="38100"/>
            <a:ext cx="294953" cy="246221"/>
          </a:xfrm>
          <a:prstGeom prst="rect">
            <a:avLst/>
          </a:prstGeom>
          <a:noFill/>
        </p:spPr>
        <p:txBody>
          <a:bodyPr wrap="none" lIns="0" tIns="0" rIns="0" bIns="0" rtlCol="0">
            <a:spAutoFit/>
          </a:bodyPr>
          <a:lstStyle/>
          <a:p>
            <a:r>
              <a:rPr lang="fr-CH" sz="1600" b="1" dirty="0">
                <a:solidFill>
                  <a:schemeClr val="bg1"/>
                </a:solidFill>
              </a:rPr>
              <a:t>UK</a:t>
            </a:r>
            <a:endParaRPr lang="en-GB" sz="1600" b="1" dirty="0">
              <a:solidFill>
                <a:schemeClr val="bg1"/>
              </a:solidFill>
            </a:endParaRPr>
          </a:p>
        </p:txBody>
      </p:sp>
      <p:sp>
        <p:nvSpPr>
          <p:cNvPr id="18" name="Title 2"/>
          <p:cNvSpPr txBox="1">
            <a:spLocks/>
          </p:cNvSpPr>
          <p:nvPr/>
        </p:nvSpPr>
        <p:spPr>
          <a:xfrm>
            <a:off x="975360" y="325021"/>
            <a:ext cx="5833340" cy="942640"/>
          </a:xfrm>
          <a:prstGeom prst="rect">
            <a:avLst/>
          </a:prstGeom>
        </p:spPr>
        <p:txBody>
          <a:bodyPr>
            <a:norm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r>
              <a:rPr lang="en-GB" dirty="0">
                <a:solidFill>
                  <a:schemeClr val="bg2"/>
                </a:solidFill>
              </a:rPr>
              <a:t>ENERGY TRILEMMA IN 2060</a:t>
            </a:r>
            <a:endParaRPr lang="en-GB" dirty="0"/>
          </a:p>
        </p:txBody>
      </p:sp>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761" y="1514161"/>
            <a:ext cx="4154405" cy="1392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2166" y="2828103"/>
            <a:ext cx="5667375" cy="3781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Rectangle 23"/>
          <p:cNvSpPr/>
          <p:nvPr/>
        </p:nvSpPr>
        <p:spPr>
          <a:xfrm>
            <a:off x="1523238" y="1536670"/>
            <a:ext cx="6783602" cy="2095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5135" y="908778"/>
            <a:ext cx="1129408" cy="848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0216" y="846380"/>
            <a:ext cx="1160606" cy="973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0079" y="893512"/>
            <a:ext cx="1098208" cy="94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2731323" y="4560126"/>
            <a:ext cx="1330720" cy="58189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a:solidFill>
                  <a:schemeClr val="tx1"/>
                </a:solidFill>
              </a:ln>
            </a:endParaRPr>
          </a:p>
        </p:txBody>
      </p:sp>
      <p:sp>
        <p:nvSpPr>
          <p:cNvPr id="13" name="Oval 12"/>
          <p:cNvSpPr/>
          <p:nvPr/>
        </p:nvSpPr>
        <p:spPr>
          <a:xfrm>
            <a:off x="4110228" y="5971292"/>
            <a:ext cx="1330720" cy="58189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a:solidFill>
                  <a:schemeClr val="tx1"/>
                </a:solidFill>
              </a:ln>
            </a:endParaRPr>
          </a:p>
        </p:txBody>
      </p:sp>
    </p:spTree>
    <p:extLst>
      <p:ext uri="{BB962C8B-B14F-4D97-AF65-F5344CB8AC3E}">
        <p14:creationId xmlns:p14="http://schemas.microsoft.com/office/powerpoint/2010/main" val="2153281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5981"/>
            <a:ext cx="6654800" cy="1312190"/>
          </a:xfrm>
        </p:spPr>
        <p:txBody>
          <a:bodyPr>
            <a:noAutofit/>
          </a:bodyPr>
          <a:lstStyle/>
          <a:p>
            <a:r>
              <a:rPr lang="es-BO" sz="2400" dirty="0" smtClean="0"/>
              <a:t>AMÉRICA LATINA Y EL CARIBE </a:t>
            </a:r>
            <a:br>
              <a:rPr lang="es-BO" sz="2400" dirty="0" smtClean="0"/>
            </a:br>
            <a:r>
              <a:rPr lang="es-BO" sz="2400" dirty="0" smtClean="0">
                <a:solidFill>
                  <a:schemeClr val="accent2"/>
                </a:solidFill>
              </a:rPr>
              <a:t>Pasos positivos hacia Energía </a:t>
            </a:r>
            <a:r>
              <a:rPr lang="es-BO" sz="2400" dirty="0" err="1" smtClean="0">
                <a:solidFill>
                  <a:schemeClr val="accent2"/>
                </a:solidFill>
              </a:rPr>
              <a:t>Resiliente</a:t>
            </a:r>
            <a:r>
              <a:rPr lang="es-BO" sz="2400" dirty="0" smtClean="0">
                <a:solidFill>
                  <a:schemeClr val="accent2"/>
                </a:solidFill>
              </a:rPr>
              <a:t> y Sustentable</a:t>
            </a:r>
            <a:endParaRPr lang="es-BO" sz="2400" dirty="0">
              <a:solidFill>
                <a:schemeClr val="accent2"/>
              </a:solidFill>
            </a:endParaRPr>
          </a:p>
        </p:txBody>
      </p:sp>
      <p:sp>
        <p:nvSpPr>
          <p:cNvPr id="4" name="Slide Number Placeholder 3"/>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17</a:t>
            </a:fld>
            <a:endParaRPr lang="en-US" b="1" dirty="0"/>
          </a:p>
        </p:txBody>
      </p:sp>
      <p:sp>
        <p:nvSpPr>
          <p:cNvPr id="5" name="Content Placeholder 4"/>
          <p:cNvSpPr>
            <a:spLocks noGrp="1"/>
          </p:cNvSpPr>
          <p:nvPr>
            <p:ph sz="quarter" idx="13"/>
          </p:nvPr>
        </p:nvSpPr>
        <p:spPr>
          <a:xfrm>
            <a:off x="3925614" y="2032000"/>
            <a:ext cx="4775586" cy="4401132"/>
          </a:xfrm>
        </p:spPr>
        <p:txBody>
          <a:bodyPr/>
          <a:lstStyle/>
          <a:p>
            <a:r>
              <a:rPr lang="es-BO" sz="2000" dirty="0" smtClean="0"/>
              <a:t>Enfrenta muchos desafíos que incluye clima extremo, pobre diversificación de fuentes de energía y temas sociales como la inequidad</a:t>
            </a:r>
          </a:p>
          <a:p>
            <a:r>
              <a:rPr lang="es-BO" sz="2000" dirty="0" smtClean="0"/>
              <a:t>Pero señales positivas de varios países fijando ambiciosas metas para reducción de emisiones </a:t>
            </a:r>
          </a:p>
          <a:p>
            <a:r>
              <a:rPr lang="es-BO" sz="2000" dirty="0" smtClean="0"/>
              <a:t>Excelente interconexión entre países, gran escala de inversiones en infraestructura y aún es necesaria cooperación regional para alcanzar la efectividad y balance en el </a:t>
            </a:r>
            <a:r>
              <a:rPr lang="es-BO" sz="2000" dirty="0" err="1" smtClean="0"/>
              <a:t>Trilema</a:t>
            </a:r>
            <a:r>
              <a:rPr lang="es-BO" sz="2000" dirty="0" smtClean="0"/>
              <a:t> Energético.  </a:t>
            </a:r>
          </a:p>
          <a:p>
            <a:pPr marL="0" indent="0">
              <a:buNone/>
            </a:pPr>
            <a:endParaRPr lang="es-BO" sz="1800" dirty="0" smtClean="0"/>
          </a:p>
          <a:p>
            <a:endParaRPr lang="es-BO" sz="2000" dirty="0"/>
          </a:p>
        </p:txBody>
      </p:sp>
      <p:pic>
        <p:nvPicPr>
          <p:cNvPr id="8" name="Picture 2"/>
          <p:cNvPicPr>
            <a:picLocks noGrp="1" noChangeAspect="1" noChangeArrowheads="1"/>
          </p:cNvPicPr>
          <p:nvPr>
            <p:ph sz="quarter" idx="11"/>
          </p:nvPr>
        </p:nvPicPr>
        <p:blipFill rotWithShape="1">
          <a:blip r:embed="rId2">
            <a:extLst>
              <a:ext uri="{28A0092B-C50C-407E-A947-70E740481C1C}">
                <a14:useLocalDpi xmlns:a14="http://schemas.microsoft.com/office/drawing/2010/main" val="0"/>
              </a:ext>
            </a:extLst>
          </a:blip>
          <a:srcRect l="6007" t="5724" r="7217" b="6961"/>
          <a:stretch/>
        </p:blipFill>
        <p:spPr bwMode="auto">
          <a:xfrm>
            <a:off x="282245" y="2497060"/>
            <a:ext cx="3517244" cy="2705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3738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BO" dirty="0" smtClean="0"/>
              <a:t>Potencial de integración</a:t>
            </a:r>
            <a:endParaRPr lang="es-BO" dirty="0"/>
          </a:p>
        </p:txBody>
      </p:sp>
      <p:sp>
        <p:nvSpPr>
          <p:cNvPr id="3" name="2 Marcador de contenido"/>
          <p:cNvSpPr>
            <a:spLocks noGrp="1"/>
          </p:cNvSpPr>
          <p:nvPr>
            <p:ph sz="quarter" idx="11"/>
          </p:nvPr>
        </p:nvSpPr>
        <p:spPr/>
        <p:txBody>
          <a:bodyPr/>
          <a:lstStyle/>
          <a:p>
            <a:endParaRPr lang="es-BO"/>
          </a:p>
        </p:txBody>
      </p:sp>
      <p:sp>
        <p:nvSpPr>
          <p:cNvPr id="4" name="3 Marcador de número de diapositiva"/>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18</a:t>
            </a:fld>
            <a:endParaRPr lang="en-US" b="1" dirty="0"/>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964" t="15449" r="8840" b="11628"/>
          <a:stretch/>
        </p:blipFill>
        <p:spPr bwMode="auto">
          <a:xfrm>
            <a:off x="457200" y="1469240"/>
            <a:ext cx="7217229" cy="4778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0630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09585" fontAlgn="auto">
              <a:lnSpc>
                <a:spcPts val="1500"/>
              </a:lnSpc>
              <a:spcBef>
                <a:spcPts val="0"/>
              </a:spcBef>
              <a:spcAft>
                <a:spcPts val="0"/>
              </a:spcAft>
            </a:pPr>
            <a:fld id="{E18C42AC-6EA9-6C49-97CA-00AF887CAE64}" type="slidenum">
              <a:rPr lang="en-US" b="1">
                <a:solidFill>
                  <a:srgbClr val="236192"/>
                </a:solidFill>
                <a:latin typeface="Arial"/>
              </a:rPr>
              <a:pPr defTabSz="609585" fontAlgn="auto">
                <a:lnSpc>
                  <a:spcPts val="1500"/>
                </a:lnSpc>
                <a:spcBef>
                  <a:spcPts val="0"/>
                </a:spcBef>
                <a:spcAft>
                  <a:spcPts val="0"/>
                </a:spcAft>
              </a:pPr>
              <a:t>19</a:t>
            </a:fld>
            <a:endParaRPr lang="en-US" b="1" dirty="0">
              <a:solidFill>
                <a:srgbClr val="236192"/>
              </a:solidFill>
              <a:latin typeface="Arial"/>
            </a:endParaRPr>
          </a:p>
        </p:txBody>
      </p:sp>
      <p:sp>
        <p:nvSpPr>
          <p:cNvPr id="3" name="CuadroTexto 2"/>
          <p:cNvSpPr txBox="1"/>
          <p:nvPr/>
        </p:nvSpPr>
        <p:spPr>
          <a:xfrm>
            <a:off x="265471" y="216309"/>
            <a:ext cx="4493342" cy="984885"/>
          </a:xfrm>
          <a:prstGeom prst="rect">
            <a:avLst/>
          </a:prstGeom>
          <a:noFill/>
        </p:spPr>
        <p:txBody>
          <a:bodyPr wrap="square" rtlCol="0">
            <a:spAutoFit/>
          </a:bodyPr>
          <a:lstStyle/>
          <a:p>
            <a:r>
              <a:rPr lang="es-CO" sz="20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La Gran Transición</a:t>
            </a:r>
          </a:p>
          <a:p>
            <a:r>
              <a:rPr lang="es-CO" sz="20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Incertidumbres críticas</a:t>
            </a:r>
          </a:p>
          <a:p>
            <a:endParaRPr lang="es-CO" dirty="0"/>
          </a:p>
        </p:txBody>
      </p:sp>
      <p:sp>
        <p:nvSpPr>
          <p:cNvPr id="5" name="CuadroTexto 4"/>
          <p:cNvSpPr txBox="1"/>
          <p:nvPr/>
        </p:nvSpPr>
        <p:spPr>
          <a:xfrm>
            <a:off x="159452" y="944275"/>
            <a:ext cx="6167227" cy="646331"/>
          </a:xfrm>
          <a:prstGeom prst="rect">
            <a:avLst/>
          </a:prstGeom>
          <a:noFill/>
        </p:spPr>
        <p:txBody>
          <a:bodyPr wrap="square" rtlCol="0">
            <a:spAutoFit/>
          </a:bodyPr>
          <a:lstStyle/>
          <a:p>
            <a:r>
              <a:rPr lang="es-ES" b="1" dirty="0">
                <a:solidFill>
                  <a:schemeClr val="bg2"/>
                </a:solidFill>
                <a:latin typeface="Verdana" panose="020B0604030504040204" pitchFamily="34" charset="0"/>
                <a:ea typeface="Verdana" panose="020B0604030504040204" pitchFamily="34" charset="0"/>
                <a:cs typeface="Verdana" panose="020B0604030504040204" pitchFamily="34" charset="0"/>
              </a:rPr>
              <a:t>Herramientas seleccionadas para la acción  por Estados y Mercados</a:t>
            </a:r>
            <a:endParaRPr lang="es-CO" b="1"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7" name="Tabla 6"/>
          <p:cNvGraphicFramePr>
            <a:graphicFrameLocks noGrp="1"/>
          </p:cNvGraphicFramePr>
          <p:nvPr>
            <p:extLst>
              <p:ext uri="{D42A27DB-BD31-4B8C-83A1-F6EECF244321}">
                <p14:modId xmlns:p14="http://schemas.microsoft.com/office/powerpoint/2010/main" val="1860093789"/>
              </p:ext>
            </p:extLst>
          </p:nvPr>
        </p:nvGraphicFramePr>
        <p:xfrm>
          <a:off x="645295" y="1743619"/>
          <a:ext cx="8012942" cy="4281962"/>
        </p:xfrm>
        <a:graphic>
          <a:graphicData uri="http://schemas.openxmlformats.org/drawingml/2006/table">
            <a:tbl>
              <a:tblPr firstRow="1" bandRow="1">
                <a:tableStyleId>{5C22544A-7EE6-4342-B048-85BDC9FD1C3A}</a:tableStyleId>
              </a:tblPr>
              <a:tblGrid>
                <a:gridCol w="3962400">
                  <a:extLst>
                    <a:ext uri="{9D8B030D-6E8A-4147-A177-3AD203B41FA5}">
                      <a16:colId xmlns="" xmlns:a16="http://schemas.microsoft.com/office/drawing/2014/main" val="3144912391"/>
                    </a:ext>
                  </a:extLst>
                </a:gridCol>
                <a:gridCol w="4050542">
                  <a:extLst>
                    <a:ext uri="{9D8B030D-6E8A-4147-A177-3AD203B41FA5}">
                      <a16:colId xmlns="" xmlns:a16="http://schemas.microsoft.com/office/drawing/2014/main" val="2575341542"/>
                    </a:ext>
                  </a:extLst>
                </a:gridCol>
              </a:tblGrid>
              <a:tr h="374158">
                <a:tc>
                  <a:txBody>
                    <a:bodyPr/>
                    <a:lstStyle/>
                    <a:p>
                      <a:pPr algn="ctr"/>
                      <a:r>
                        <a:rPr lang="es-CO" dirty="0">
                          <a:solidFill>
                            <a:schemeClr val="accent1"/>
                          </a:solidFill>
                          <a:latin typeface="Verdana" panose="020B0604030504040204" pitchFamily="34" charset="0"/>
                          <a:ea typeface="Verdana" panose="020B0604030504040204" pitchFamily="34" charset="0"/>
                          <a:cs typeface="Verdana" panose="020B0604030504040204" pitchFamily="34" charset="0"/>
                        </a:rPr>
                        <a:t>Estados (Gobiernos)</a:t>
                      </a:r>
                    </a:p>
                    <a:p>
                      <a:pPr algn="ctr"/>
                      <a:endParaRPr lang="es-CO"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endParaRPr lang="es-CO"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endParaRPr lang="es-CO"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p>
                      <a:pPr algn="ctr"/>
                      <a:endParaRPr lang="es-CO" dirty="0">
                        <a:solidFill>
                          <a:schemeClr val="accent1"/>
                        </a:solidFill>
                        <a:latin typeface="Verdana" panose="020B0604030504040204" pitchFamily="34" charset="0"/>
                        <a:ea typeface="Verdana" panose="020B0604030504040204" pitchFamily="34" charset="0"/>
                        <a:cs typeface="Verdana" panose="020B060403050404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s-CO" dirty="0">
                          <a:solidFill>
                            <a:schemeClr val="accent1"/>
                          </a:solidFill>
                          <a:latin typeface="Verdana" panose="020B0604030504040204" pitchFamily="34" charset="0"/>
                          <a:ea typeface="Verdana" panose="020B0604030504040204" pitchFamily="34" charset="0"/>
                          <a:cs typeface="Verdana" panose="020B0604030504040204" pitchFamily="34" charset="0"/>
                        </a:rPr>
                        <a:t> Mercados(empresas)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635132598"/>
                  </a:ext>
                </a:extLst>
              </a:tr>
              <a:tr h="370840">
                <a:tc>
                  <a:txBody>
                    <a:bodyPr/>
                    <a:lstStyle/>
                    <a:p>
                      <a:r>
                        <a:rPr lang="es-CO" sz="1600" b="1" dirty="0">
                          <a:latin typeface="Verdana" panose="020B0604030504040204" pitchFamily="34" charset="0"/>
                          <a:ea typeface="Verdana" panose="020B0604030504040204" pitchFamily="34" charset="0"/>
                          <a:cs typeface="Verdana" panose="020B0604030504040204" pitchFamily="34" charset="0"/>
                        </a:rPr>
                        <a:t>Impuestos y subsidios</a:t>
                      </a:r>
                    </a:p>
                  </a:txBody>
                  <a:tcPr>
                    <a:lnT w="12700" cap="flat" cmpd="sng" algn="ctr">
                      <a:solidFill>
                        <a:schemeClr val="tx1"/>
                      </a:solidFill>
                      <a:prstDash val="solid"/>
                      <a:round/>
                      <a:headEnd type="none" w="med" len="med"/>
                      <a:tailEnd type="none" w="med" len="med"/>
                    </a:lnT>
                  </a:tcPr>
                </a:tc>
                <a:tc>
                  <a:txBody>
                    <a:bodyPr/>
                    <a:lstStyle/>
                    <a:p>
                      <a:r>
                        <a:rPr lang="es-CO" sz="1600" b="1" dirty="0">
                          <a:latin typeface="Verdana" panose="020B0604030504040204" pitchFamily="34" charset="0"/>
                          <a:ea typeface="Verdana" panose="020B0604030504040204" pitchFamily="34" charset="0"/>
                          <a:cs typeface="Verdana" panose="020B0604030504040204" pitchFamily="34" charset="0"/>
                        </a:rPr>
                        <a:t>Competencia(Rentabilidad)</a:t>
                      </a:r>
                    </a:p>
                  </a:txBody>
                  <a:tcPr>
                    <a:lnT w="12700" cap="flat" cmpd="sng" algn="ctr">
                      <a:solidFill>
                        <a:schemeClr val="tx1"/>
                      </a:solidFill>
                      <a:prstDash val="solid"/>
                      <a:round/>
                      <a:headEnd type="none" w="med" len="med"/>
                      <a:tailEnd type="none" w="med" len="med"/>
                    </a:lnT>
                  </a:tcPr>
                </a:tc>
                <a:extLst>
                  <a:ext uri="{0D108BD9-81ED-4DB2-BD59-A6C34878D82A}">
                    <a16:rowId xmlns="" xmlns:a16="http://schemas.microsoft.com/office/drawing/2014/main" val="885128564"/>
                  </a:ext>
                </a:extLst>
              </a:tr>
              <a:tr h="370840">
                <a:tc>
                  <a:txBody>
                    <a:bodyPr/>
                    <a:lstStyle/>
                    <a:p>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Regulación</a:t>
                      </a:r>
                    </a:p>
                  </a:txBody>
                  <a:tcPr/>
                </a:tc>
                <a:tc>
                  <a:txBody>
                    <a:bodyPr/>
                    <a:lstStyle/>
                    <a:p>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Innovación</a:t>
                      </a:r>
                    </a:p>
                  </a:txBody>
                  <a:tcPr/>
                </a:tc>
                <a:extLst>
                  <a:ext uri="{0D108BD9-81ED-4DB2-BD59-A6C34878D82A}">
                    <a16:rowId xmlns="" xmlns:a16="http://schemas.microsoft.com/office/drawing/2014/main" val="3201689860"/>
                  </a:ext>
                </a:extLst>
              </a:tr>
              <a:tr h="339882">
                <a:tc>
                  <a:txBody>
                    <a:bodyPr/>
                    <a:lstStyle/>
                    <a:p>
                      <a:pPr marL="0" algn="l" defTabSz="457189" rtl="0" eaLnBrk="1" latinLnBrk="0" hangingPunct="1"/>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Educación</a:t>
                      </a:r>
                    </a:p>
                  </a:txBody>
                  <a:tcPr/>
                </a:tc>
                <a:tc>
                  <a:txBody>
                    <a:bodyPr/>
                    <a:lstStyle/>
                    <a:p>
                      <a:pPr marL="0" algn="l" defTabSz="457189" rtl="0" eaLnBrk="1" latinLnBrk="0" hangingPunct="1"/>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Entrenamiento</a:t>
                      </a:r>
                    </a:p>
                  </a:txBody>
                  <a:tcPr/>
                </a:tc>
                <a:extLst>
                  <a:ext uri="{0D108BD9-81ED-4DB2-BD59-A6C34878D82A}">
                    <a16:rowId xmlns="" xmlns:a16="http://schemas.microsoft.com/office/drawing/2014/main" val="2397974605"/>
                  </a:ext>
                </a:extLst>
              </a:tr>
              <a:tr h="482452">
                <a:tc>
                  <a:txBody>
                    <a:bodyPr/>
                    <a:lstStyle/>
                    <a:p>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Planificación nacional y sectorial</a:t>
                      </a:r>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Planificación y visión corporativa</a:t>
                      </a:r>
                    </a:p>
                    <a:p>
                      <a:endParaRPr lang="es-CO" sz="1600" dirty="0"/>
                    </a:p>
                  </a:txBody>
                  <a:tcPr/>
                </a:tc>
                <a:extLst>
                  <a:ext uri="{0D108BD9-81ED-4DB2-BD59-A6C34878D82A}">
                    <a16:rowId xmlns="" xmlns:a16="http://schemas.microsoft.com/office/drawing/2014/main" val="1611869094"/>
                  </a:ext>
                </a:extLst>
              </a:tr>
              <a:tr h="370840">
                <a:tc>
                  <a:txBody>
                    <a:bodyPr/>
                    <a:lstStyle/>
                    <a:p>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Inversión pública</a:t>
                      </a:r>
                    </a:p>
                  </a:txBody>
                  <a:tcPr/>
                </a:tc>
                <a:tc>
                  <a: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Inversión privada</a:t>
                      </a:r>
                    </a:p>
                    <a:p>
                      <a:endParaRPr lang="es-CO" sz="1600" dirty="0"/>
                    </a:p>
                  </a:txBody>
                  <a:tcPr/>
                </a:tc>
                <a:extLst>
                  <a:ext uri="{0D108BD9-81ED-4DB2-BD59-A6C34878D82A}">
                    <a16:rowId xmlns="" xmlns:a16="http://schemas.microsoft.com/office/drawing/2014/main" val="846892076"/>
                  </a:ext>
                </a:extLst>
              </a:tr>
              <a:tr h="403534">
                <a:tc>
                  <a:txBody>
                    <a:bodyPr/>
                    <a:lstStyle/>
                    <a:p>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Compañías estatales </a:t>
                      </a:r>
                      <a:r>
                        <a:rPr lang="es-CO" sz="1600" dirty="0">
                          <a:latin typeface="Verdana" panose="020B0604030504040204" pitchFamily="34" charset="0"/>
                          <a:ea typeface="Verdana" panose="020B0604030504040204" pitchFamily="34" charset="0"/>
                          <a:cs typeface="Verdana" panose="020B0604030504040204" pitchFamily="34" charset="0"/>
                        </a:rPr>
                        <a:t>(</a:t>
                      </a:r>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monopolio)</a:t>
                      </a:r>
                    </a:p>
                  </a:txBody>
                  <a:tcPr/>
                </a:tc>
                <a:tc>
                  <a:txBody>
                    <a:bodyPr/>
                    <a:lstStyle/>
                    <a:p>
                      <a:r>
                        <a:rPr lang="es-CO" sz="1600" b="1" kern="1200" dirty="0">
                          <a:solidFill>
                            <a:schemeClr val="dk1"/>
                          </a:solidFill>
                          <a:latin typeface="Verdana" panose="020B0604030504040204" pitchFamily="34" charset="0"/>
                          <a:ea typeface="Verdana" panose="020B0604030504040204" pitchFamily="34" charset="0"/>
                          <a:cs typeface="Verdana" panose="020B0604030504040204" pitchFamily="34" charset="0"/>
                        </a:rPr>
                        <a:t>Corporaciones privadas</a:t>
                      </a:r>
                    </a:p>
                  </a:txBody>
                  <a:tcPr/>
                </a:tc>
                <a:extLst>
                  <a:ext uri="{0D108BD9-81ED-4DB2-BD59-A6C34878D82A}">
                    <a16:rowId xmlns="" xmlns:a16="http://schemas.microsoft.com/office/drawing/2014/main" val="2531514596"/>
                  </a:ext>
                </a:extLst>
              </a:tr>
            </a:tbl>
          </a:graphicData>
        </a:graphic>
      </p:graphicFrame>
      <p:pic>
        <p:nvPicPr>
          <p:cNvPr id="6" name="Picture 5"/>
          <p:cNvPicPr>
            <a:picLocks noChangeAspect="1"/>
          </p:cNvPicPr>
          <p:nvPr/>
        </p:nvPicPr>
        <p:blipFill>
          <a:blip r:embed="rId3"/>
          <a:stretch>
            <a:fillRect/>
          </a:stretch>
        </p:blipFill>
        <p:spPr>
          <a:xfrm>
            <a:off x="2866785" y="2175568"/>
            <a:ext cx="1057275" cy="914400"/>
          </a:xfrm>
          <a:prstGeom prst="rect">
            <a:avLst/>
          </a:prstGeom>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228" y="2175568"/>
            <a:ext cx="645921" cy="63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txBox="1">
            <a:spLocks/>
          </p:cNvSpPr>
          <p:nvPr/>
        </p:nvSpPr>
        <p:spPr>
          <a:xfrm>
            <a:off x="40109" y="2749826"/>
            <a:ext cx="1202590" cy="395564"/>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marL="1084263" lvl="0" indent="0">
              <a:tabLst/>
            </a:pPr>
            <a:r>
              <a:rPr lang="en-GB" sz="2000" dirty="0">
                <a:solidFill>
                  <a:srgbClr val="236192"/>
                </a:solidFill>
                <a:latin typeface="Calibri" panose="020F0502020204030204" pitchFamily="34" charset="0"/>
                <a:cs typeface="Calibri" panose="020F0502020204030204" pitchFamily="34" charset="0"/>
              </a:rPr>
              <a:t>Tango</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9932" y="2253123"/>
            <a:ext cx="553707" cy="559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tle 1"/>
          <p:cNvSpPr txBox="1">
            <a:spLocks/>
          </p:cNvSpPr>
          <p:nvPr/>
        </p:nvSpPr>
        <p:spPr>
          <a:xfrm>
            <a:off x="6268512" y="2735634"/>
            <a:ext cx="2421257" cy="791127"/>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r>
              <a:rPr lang="en-GB" sz="2400" dirty="0">
                <a:solidFill>
                  <a:srgbClr val="ED8B00"/>
                </a:solidFill>
                <a:latin typeface="Calibri" panose="020F0502020204030204" pitchFamily="34" charset="0"/>
                <a:cs typeface="Calibri" panose="020F0502020204030204" pitchFamily="34" charset="0"/>
              </a:rPr>
              <a:t>Samba</a:t>
            </a:r>
          </a:p>
        </p:txBody>
      </p:sp>
    </p:spTree>
    <p:extLst>
      <p:ext uri="{BB962C8B-B14F-4D97-AF65-F5344CB8AC3E}">
        <p14:creationId xmlns:p14="http://schemas.microsoft.com/office/powerpoint/2010/main" val="2986980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CO" dirty="0" smtClean="0"/>
              <a:t>Factores de Determinantes </a:t>
            </a:r>
            <a:r>
              <a:rPr lang="es-CO" dirty="0"/>
              <a:t>en America Latina y el Caribe</a:t>
            </a:r>
          </a:p>
        </p:txBody>
      </p:sp>
      <p:sp>
        <p:nvSpPr>
          <p:cNvPr id="3" name="Content Placeholder 2"/>
          <p:cNvSpPr>
            <a:spLocks noGrp="1"/>
          </p:cNvSpPr>
          <p:nvPr>
            <p:ph sz="quarter" idx="11"/>
          </p:nvPr>
        </p:nvSpPr>
        <p:spPr>
          <a:xfrm>
            <a:off x="457199" y="1542985"/>
            <a:ext cx="8136468" cy="4516328"/>
          </a:xfrm>
        </p:spPr>
        <p:txBody>
          <a:bodyPr/>
          <a:lstStyle/>
          <a:p>
            <a:pPr marL="396000">
              <a:spcBef>
                <a:spcPts val="1200"/>
              </a:spcBef>
            </a:pPr>
            <a:r>
              <a:rPr lang="es-CO" sz="2000" dirty="0"/>
              <a:t>Creciente pero variable </a:t>
            </a:r>
            <a:r>
              <a:rPr lang="es-CO" b="1" dirty="0"/>
              <a:t>exportación de </a:t>
            </a:r>
            <a:r>
              <a:rPr lang="es-CO" b="1" dirty="0" err="1"/>
              <a:t>commodities</a:t>
            </a:r>
            <a:r>
              <a:rPr lang="es-CO" b="1" dirty="0"/>
              <a:t> </a:t>
            </a:r>
            <a:r>
              <a:rPr lang="es-CO" sz="2000" dirty="0"/>
              <a:t>LAC </a:t>
            </a:r>
          </a:p>
          <a:p>
            <a:pPr marL="396000">
              <a:spcBef>
                <a:spcPts val="1200"/>
              </a:spcBef>
            </a:pPr>
            <a:r>
              <a:rPr lang="es-CO" sz="2000" dirty="0"/>
              <a:t>Nueva competencia mundial para las industrias de América Latina </a:t>
            </a:r>
          </a:p>
          <a:p>
            <a:pPr marL="396000">
              <a:spcBef>
                <a:spcPts val="1200"/>
              </a:spcBef>
            </a:pPr>
            <a:r>
              <a:rPr lang="es-CO" b="1" dirty="0"/>
              <a:t>Alta urbanizació</a:t>
            </a:r>
            <a:r>
              <a:rPr lang="es-CO" dirty="0"/>
              <a:t>n </a:t>
            </a:r>
            <a:r>
              <a:rPr lang="es-CO" sz="2000" dirty="0"/>
              <a:t>y la aparición de problemas relacionados con el envejecimiento de la población </a:t>
            </a:r>
          </a:p>
          <a:p>
            <a:pPr marL="396000">
              <a:spcBef>
                <a:spcPts val="1200"/>
              </a:spcBef>
            </a:pPr>
            <a:r>
              <a:rPr lang="es-CO" sz="2000" dirty="0"/>
              <a:t>Resultados </a:t>
            </a:r>
            <a:r>
              <a:rPr lang="es-CO" b="1" dirty="0"/>
              <a:t>socio-económicos mixtos </a:t>
            </a:r>
            <a:r>
              <a:rPr lang="es-CO" sz="2000" dirty="0"/>
              <a:t>en la región, </a:t>
            </a:r>
            <a:r>
              <a:rPr lang="es-CO" sz="2000" dirty="0" smtClean="0"/>
              <a:t>particularmente </a:t>
            </a:r>
            <a:r>
              <a:rPr lang="es-CO" sz="2000" dirty="0"/>
              <a:t>en relación con la gestión de los "ingresos </a:t>
            </a:r>
            <a:r>
              <a:rPr lang="es-CO" sz="2000" dirty="0" smtClean="0"/>
              <a:t>extraordinarios </a:t>
            </a:r>
            <a:r>
              <a:rPr lang="es-CO" sz="2000" dirty="0"/>
              <a:t>por comercialización de productos básicos“ </a:t>
            </a:r>
          </a:p>
          <a:p>
            <a:pPr marL="396000">
              <a:spcBef>
                <a:spcPts val="1200"/>
              </a:spcBef>
            </a:pPr>
            <a:r>
              <a:rPr lang="es-CO" sz="2000" dirty="0"/>
              <a:t>La presión sobre </a:t>
            </a:r>
            <a:r>
              <a:rPr lang="es-CO" sz="2000" dirty="0" smtClean="0"/>
              <a:t>la </a:t>
            </a:r>
            <a:r>
              <a:rPr lang="es-CO" sz="2000" dirty="0"/>
              <a:t>alta de la </a:t>
            </a:r>
            <a:r>
              <a:rPr lang="es-CO" b="1" dirty="0"/>
              <a:t>desigualdad</a:t>
            </a:r>
            <a:r>
              <a:rPr lang="es-CO" dirty="0"/>
              <a:t> </a:t>
            </a:r>
            <a:r>
              <a:rPr lang="es-CO" sz="2000" dirty="0"/>
              <a:t>en la región </a:t>
            </a:r>
          </a:p>
          <a:p>
            <a:pPr marL="396000">
              <a:spcBef>
                <a:spcPts val="1200"/>
              </a:spcBef>
            </a:pPr>
            <a:r>
              <a:rPr lang="es-CO" sz="2000" dirty="0"/>
              <a:t>Algunos países de la región económicamente exitosos, otros con fuga de capitales, corrupción, bajo/nulo crecimiento, alta inflación </a:t>
            </a:r>
          </a:p>
          <a:p>
            <a:pPr marL="396000">
              <a:spcBef>
                <a:spcPts val="1200"/>
              </a:spcBef>
            </a:pPr>
            <a:r>
              <a:rPr lang="es-CO" sz="2000" dirty="0"/>
              <a:t>Diferentes experiencias sobre la </a:t>
            </a:r>
            <a:r>
              <a:rPr lang="es-CO" b="1" dirty="0"/>
              <a:t>integración en la región </a:t>
            </a:r>
            <a:endParaRPr lang="es-CO" sz="2000" b="1" dirty="0"/>
          </a:p>
          <a:p>
            <a:pPr marL="396000">
              <a:spcBef>
                <a:spcPts val="1200"/>
              </a:spcBef>
            </a:pPr>
            <a:endParaRPr lang="es-CO" sz="2000" dirty="0"/>
          </a:p>
        </p:txBody>
      </p:sp>
      <p:sp>
        <p:nvSpPr>
          <p:cNvPr id="4" name="Slide Number Placeholder 3"/>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2</a:t>
            </a:fld>
            <a:endParaRPr lang="en-US" b="1" dirty="0"/>
          </a:p>
        </p:txBody>
      </p:sp>
    </p:spTree>
    <p:extLst>
      <p:ext uri="{BB962C8B-B14F-4D97-AF65-F5344CB8AC3E}">
        <p14:creationId xmlns:p14="http://schemas.microsoft.com/office/powerpoint/2010/main" val="172430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Mensajes</a:t>
            </a:r>
            <a:r>
              <a:rPr lang="en-GB" dirty="0"/>
              <a:t> </a:t>
            </a:r>
            <a:r>
              <a:rPr lang="en-GB" dirty="0" err="1"/>
              <a:t>Principales</a:t>
            </a:r>
            <a:endParaRPr lang="es-CO" dirty="0"/>
          </a:p>
        </p:txBody>
      </p:sp>
      <p:sp>
        <p:nvSpPr>
          <p:cNvPr id="4" name="Slide Number Placeholder 3"/>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20</a:t>
            </a:fld>
            <a:endParaRPr lang="en-US" b="1"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070"/>
            <a:ext cx="7934325"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211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3200930" y="1258371"/>
            <a:ext cx="5943070" cy="1394089"/>
          </a:xfrm>
        </p:spPr>
        <p:txBody>
          <a:bodyPr>
            <a:noAutofit/>
          </a:bodyPr>
          <a:lstStyle/>
          <a:p>
            <a:pPr marL="284836" indent="-284836">
              <a:spcBef>
                <a:spcPts val="0"/>
              </a:spcBef>
              <a:spcAft>
                <a:spcPts val="600"/>
              </a:spcAft>
              <a:buClr>
                <a:srgbClr val="ED8B00"/>
              </a:buClr>
              <a:buFont typeface="Wingdings" panose="05000000000000000000" pitchFamily="2" charset="2"/>
              <a:buChar char="§"/>
            </a:pPr>
            <a:r>
              <a:rPr lang="es-ES" sz="1800" b="1" dirty="0">
                <a:solidFill>
                  <a:schemeClr val="bg2"/>
                </a:solidFill>
                <a:latin typeface="Calibri" panose="020F0502020204030204" pitchFamily="34" charset="0"/>
                <a:cs typeface="Calibri" panose="020F0502020204030204" pitchFamily="34" charset="0"/>
              </a:rPr>
              <a:t>Necesidad de inversiones a gran escala en infraestructura energética</a:t>
            </a:r>
          </a:p>
          <a:p>
            <a:pPr marL="284836" indent="-284836">
              <a:spcBef>
                <a:spcPts val="0"/>
              </a:spcBef>
              <a:spcAft>
                <a:spcPts val="600"/>
              </a:spcAft>
              <a:buClr>
                <a:srgbClr val="ED8B00"/>
              </a:buClr>
              <a:buFont typeface="Wingdings" panose="05000000000000000000" pitchFamily="2" charset="2"/>
              <a:buChar char="§"/>
            </a:pPr>
            <a:r>
              <a:rPr lang="es-ES" sz="1800" b="1" dirty="0">
                <a:solidFill>
                  <a:schemeClr val="bg2"/>
                </a:solidFill>
                <a:latin typeface="Calibri" panose="020F0502020204030204" pitchFamily="34" charset="0"/>
                <a:cs typeface="Calibri" panose="020F0502020204030204" pitchFamily="34" charset="0"/>
              </a:rPr>
              <a:t>Alcance sustancial para la integración regional</a:t>
            </a:r>
          </a:p>
          <a:p>
            <a:pPr marL="284836" indent="-284836">
              <a:spcBef>
                <a:spcPts val="0"/>
              </a:spcBef>
              <a:spcAft>
                <a:spcPts val="600"/>
              </a:spcAft>
              <a:buClr>
                <a:srgbClr val="ED8B00"/>
              </a:buClr>
              <a:buFont typeface="Wingdings" panose="05000000000000000000" pitchFamily="2" charset="2"/>
              <a:buChar char="§"/>
            </a:pPr>
            <a:r>
              <a:rPr lang="es-ES" sz="1800" b="1" dirty="0">
                <a:solidFill>
                  <a:schemeClr val="bg2"/>
                </a:solidFill>
                <a:latin typeface="Calibri" panose="020F0502020204030204" pitchFamily="34" charset="0"/>
                <a:cs typeface="Calibri" panose="020F0502020204030204" pitchFamily="34" charset="0"/>
              </a:rPr>
              <a:t>Importancia del liderazgo del gobierno</a:t>
            </a:r>
            <a:endParaRPr lang="en-GB" sz="1800" b="1" dirty="0">
              <a:solidFill>
                <a:schemeClr val="bg2"/>
              </a:solidFill>
              <a:latin typeface="Calibri" panose="020F0502020204030204" pitchFamily="34" charset="0"/>
              <a:cs typeface="Calibri" panose="020F0502020204030204" pitchFamily="34" charset="0"/>
            </a:endParaRPr>
          </a:p>
        </p:txBody>
      </p:sp>
      <p:sp>
        <p:nvSpPr>
          <p:cNvPr id="12" name="Slide Number Placeholder 2"/>
          <p:cNvSpPr txBox="1">
            <a:spLocks/>
          </p:cNvSpPr>
          <p:nvPr/>
        </p:nvSpPr>
        <p:spPr>
          <a:xfrm>
            <a:off x="6567600" y="6351309"/>
            <a:ext cx="2133600" cy="365125"/>
          </a:xfrm>
          <a:prstGeom prst="rect">
            <a:avLst/>
          </a:prstGeom>
        </p:spPr>
        <p:txBody>
          <a:bodyPr lIns="91148" tIns="45569" rIns="91148" bIns="45569"/>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ts val="1498"/>
              </a:lnSpc>
            </a:pPr>
            <a:fld id="{E18C42AC-6EA9-6C49-97CA-00AF887CAE64}" type="slidenum">
              <a:rPr lang="en-US" sz="1200" b="1">
                <a:solidFill>
                  <a:srgbClr val="236192"/>
                </a:solidFill>
              </a:rPr>
              <a:pPr algn="r">
                <a:lnSpc>
                  <a:spcPts val="1498"/>
                </a:lnSpc>
              </a:pPr>
              <a:t>21</a:t>
            </a:fld>
            <a:endParaRPr lang="en-US" sz="1200" b="1" dirty="0">
              <a:solidFill>
                <a:srgbClr val="236192"/>
              </a:solidFill>
            </a:endParaRPr>
          </a:p>
        </p:txBody>
      </p:sp>
      <p:sp>
        <p:nvSpPr>
          <p:cNvPr id="5" name="Text Placeholder 2"/>
          <p:cNvSpPr txBox="1">
            <a:spLocks/>
          </p:cNvSpPr>
          <p:nvPr/>
        </p:nvSpPr>
        <p:spPr>
          <a:xfrm>
            <a:off x="606451" y="1449840"/>
            <a:ext cx="2123462" cy="856335"/>
          </a:xfrm>
          <a:prstGeom prst="rect">
            <a:avLst/>
          </a:prstGeom>
        </p:spPr>
        <p:txBody>
          <a:bodyPr vert="horz" lIns="91148" tIns="45569" rIns="91148" bIns="45569" rtlCol="0">
            <a:noAutofit/>
          </a:bodyPr>
          <a:lstStyle>
            <a:lvl1pPr marL="0" indent="0" algn="l" defTabSz="457200" rtl="0" eaLnBrk="1" latinLnBrk="0" hangingPunct="1">
              <a:spcBef>
                <a:spcPct val="20000"/>
              </a:spcBef>
              <a:buClrTx/>
              <a:buSzPct val="100000"/>
              <a:buFont typeface="Arial"/>
              <a:buNone/>
              <a:defRPr sz="2000" b="0" kern="1200">
                <a:solidFill>
                  <a:srgbClr val="FF0000"/>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bg2"/>
                </a:solidFill>
                <a:latin typeface="+mn-lt"/>
                <a:ea typeface="+mn-ea"/>
                <a:cs typeface="+mn-cs"/>
              </a:defRPr>
            </a:lvl2pPr>
            <a:lvl3pPr marL="1143000" indent="-228600" algn="l" defTabSz="457200" rtl="0" eaLnBrk="1" latinLnBrk="0" hangingPunct="1">
              <a:spcBef>
                <a:spcPct val="20000"/>
              </a:spcBef>
              <a:buFont typeface="Courier New"/>
              <a:buChar char="o"/>
              <a:defRPr sz="1600" kern="1200">
                <a:solidFill>
                  <a:schemeClr val="bg2"/>
                </a:solidFill>
                <a:latin typeface="+mn-lt"/>
                <a:ea typeface="+mn-ea"/>
                <a:cs typeface="+mn-cs"/>
              </a:defRPr>
            </a:lvl3pPr>
            <a:lvl4pPr marL="1600200" indent="-228600" algn="l" defTabSz="457200" rtl="0" eaLnBrk="1" latinLnBrk="0" hangingPunct="1">
              <a:spcBef>
                <a:spcPct val="20000"/>
              </a:spcBef>
              <a:buFont typeface="Wingdings" charset="2"/>
              <a:buChar char="§"/>
              <a:defRPr sz="1400" kern="1200">
                <a:solidFill>
                  <a:schemeClr val="bg2"/>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ED8B00"/>
              </a:buClr>
            </a:pPr>
            <a:r>
              <a:rPr lang="en-GB" sz="1800" b="1" dirty="0" smtClean="0">
                <a:solidFill>
                  <a:schemeClr val="bg2"/>
                </a:solidFill>
                <a:latin typeface="Calibri" panose="020F0502020204030204" pitchFamily="34" charset="0"/>
                <a:cs typeface="Calibri" panose="020F0502020204030204" pitchFamily="34" charset="0"/>
              </a:rPr>
              <a:t>DIRECTICES DE POLÍTICA GUBERNAMENTAL</a:t>
            </a:r>
            <a:endParaRPr lang="en-GB" sz="1800" b="1" dirty="0">
              <a:solidFill>
                <a:schemeClr val="bg2"/>
              </a:solidFill>
              <a:latin typeface="Calibri" panose="020F0502020204030204" pitchFamily="34" charset="0"/>
              <a:cs typeface="Calibri" panose="020F0502020204030204" pitchFamily="34" charset="0"/>
            </a:endParaRPr>
          </a:p>
        </p:txBody>
      </p:sp>
      <p:sp>
        <p:nvSpPr>
          <p:cNvPr id="4" name="Pentagon 3"/>
          <p:cNvSpPr/>
          <p:nvPr/>
        </p:nvSpPr>
        <p:spPr>
          <a:xfrm>
            <a:off x="582796" y="1406288"/>
            <a:ext cx="2491479" cy="994535"/>
          </a:xfrm>
          <a:prstGeom prst="homePlate">
            <a:avLst>
              <a:gd name="adj" fmla="val 12338"/>
            </a:avLst>
          </a:prstGeom>
          <a:noFill/>
          <a:ln w="28575">
            <a:solidFill>
              <a:srgbClr val="ED8B00"/>
            </a:solidFill>
          </a:ln>
          <a:effectLst/>
        </p:spPr>
        <p:style>
          <a:lnRef idx="1">
            <a:schemeClr val="accent1"/>
          </a:lnRef>
          <a:fillRef idx="3">
            <a:schemeClr val="accent1"/>
          </a:fillRef>
          <a:effectRef idx="2">
            <a:schemeClr val="accent1"/>
          </a:effectRef>
          <a:fontRef idx="minor">
            <a:schemeClr val="lt1"/>
          </a:fontRef>
        </p:style>
        <p:txBody>
          <a:bodyPr lIns="91148" tIns="45569" rIns="91148" bIns="45569" rtlCol="0" anchor="ctr"/>
          <a:lstStyle/>
          <a:p>
            <a:pPr algn="ctr"/>
            <a:endParaRPr lang="en-GB" b="1" dirty="0"/>
          </a:p>
        </p:txBody>
      </p:sp>
      <p:sp>
        <p:nvSpPr>
          <p:cNvPr id="8" name="Text Placeholder 2"/>
          <p:cNvSpPr txBox="1">
            <a:spLocks/>
          </p:cNvSpPr>
          <p:nvPr/>
        </p:nvSpPr>
        <p:spPr>
          <a:xfrm>
            <a:off x="644684" y="2808864"/>
            <a:ext cx="2116761" cy="1030505"/>
          </a:xfrm>
          <a:prstGeom prst="rect">
            <a:avLst/>
          </a:prstGeom>
        </p:spPr>
        <p:txBody>
          <a:bodyPr vert="horz" lIns="91148" tIns="45569" rIns="91148" bIns="45569" rtlCol="0">
            <a:noAutofit/>
          </a:bodyPr>
          <a:lstStyle>
            <a:lvl1pPr marL="0" indent="0" algn="l" defTabSz="457200" rtl="0" eaLnBrk="1" latinLnBrk="0" hangingPunct="1">
              <a:spcBef>
                <a:spcPct val="20000"/>
              </a:spcBef>
              <a:buClrTx/>
              <a:buSzPct val="100000"/>
              <a:buFont typeface="Arial"/>
              <a:buNone/>
              <a:defRPr sz="2000" b="0" kern="1200">
                <a:solidFill>
                  <a:srgbClr val="FF0000"/>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bg2"/>
                </a:solidFill>
                <a:latin typeface="+mn-lt"/>
                <a:ea typeface="+mn-ea"/>
                <a:cs typeface="+mn-cs"/>
              </a:defRPr>
            </a:lvl2pPr>
            <a:lvl3pPr marL="1143000" indent="-228600" algn="l" defTabSz="457200" rtl="0" eaLnBrk="1" latinLnBrk="0" hangingPunct="1">
              <a:spcBef>
                <a:spcPct val="20000"/>
              </a:spcBef>
              <a:buFont typeface="Courier New"/>
              <a:buChar char="o"/>
              <a:defRPr sz="1600" kern="1200">
                <a:solidFill>
                  <a:schemeClr val="bg2"/>
                </a:solidFill>
                <a:latin typeface="+mn-lt"/>
                <a:ea typeface="+mn-ea"/>
                <a:cs typeface="+mn-cs"/>
              </a:defRPr>
            </a:lvl3pPr>
            <a:lvl4pPr marL="1600200" indent="-228600" algn="l" defTabSz="457200" rtl="0" eaLnBrk="1" latinLnBrk="0" hangingPunct="1">
              <a:spcBef>
                <a:spcPct val="20000"/>
              </a:spcBef>
              <a:buFont typeface="Wingdings" charset="2"/>
              <a:buChar char="§"/>
              <a:defRPr sz="1400" kern="1200">
                <a:solidFill>
                  <a:schemeClr val="bg2"/>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ED8B00"/>
              </a:buClr>
            </a:pPr>
            <a:r>
              <a:rPr lang="en-GB" sz="1800" b="1" dirty="0" smtClean="0">
                <a:solidFill>
                  <a:schemeClr val="bg2"/>
                </a:solidFill>
                <a:latin typeface="Calibri" panose="020F0502020204030204" pitchFamily="34" charset="0"/>
                <a:cs typeface="Calibri" panose="020F0502020204030204" pitchFamily="34" charset="0"/>
              </a:rPr>
              <a:t>ENFOQUE EN LAS OPORTUNIDADES ENERGÉTICAS</a:t>
            </a:r>
            <a:endParaRPr lang="en-GB" sz="1800" b="1" dirty="0">
              <a:solidFill>
                <a:schemeClr val="bg2"/>
              </a:solidFill>
              <a:latin typeface="Calibri" panose="020F0502020204030204" pitchFamily="34" charset="0"/>
              <a:cs typeface="Calibri" panose="020F0502020204030204" pitchFamily="34" charset="0"/>
            </a:endParaRPr>
          </a:p>
        </p:txBody>
      </p:sp>
      <p:sp>
        <p:nvSpPr>
          <p:cNvPr id="9" name="Text Placeholder 2"/>
          <p:cNvSpPr txBox="1">
            <a:spLocks/>
          </p:cNvSpPr>
          <p:nvPr/>
        </p:nvSpPr>
        <p:spPr>
          <a:xfrm>
            <a:off x="567561" y="4187379"/>
            <a:ext cx="2617077" cy="863631"/>
          </a:xfrm>
          <a:prstGeom prst="rect">
            <a:avLst/>
          </a:prstGeom>
        </p:spPr>
        <p:txBody>
          <a:bodyPr vert="horz" lIns="91148" tIns="45569" rIns="91148" bIns="45569" rtlCol="0">
            <a:noAutofit/>
          </a:bodyPr>
          <a:lstStyle>
            <a:lvl1pPr marL="0" indent="0" algn="l" defTabSz="457200" rtl="0" eaLnBrk="1" latinLnBrk="0" hangingPunct="1">
              <a:spcBef>
                <a:spcPct val="20000"/>
              </a:spcBef>
              <a:buClrTx/>
              <a:buSzPct val="100000"/>
              <a:buFont typeface="Arial"/>
              <a:buNone/>
              <a:defRPr sz="2000" b="0" kern="1200">
                <a:solidFill>
                  <a:srgbClr val="FF0000"/>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bg2"/>
                </a:solidFill>
                <a:latin typeface="+mn-lt"/>
                <a:ea typeface="+mn-ea"/>
                <a:cs typeface="+mn-cs"/>
              </a:defRPr>
            </a:lvl2pPr>
            <a:lvl3pPr marL="1143000" indent="-228600" algn="l" defTabSz="457200" rtl="0" eaLnBrk="1" latinLnBrk="0" hangingPunct="1">
              <a:spcBef>
                <a:spcPct val="20000"/>
              </a:spcBef>
              <a:buFont typeface="Courier New"/>
              <a:buChar char="o"/>
              <a:defRPr sz="1600" kern="1200">
                <a:solidFill>
                  <a:schemeClr val="bg2"/>
                </a:solidFill>
                <a:latin typeface="+mn-lt"/>
                <a:ea typeface="+mn-ea"/>
                <a:cs typeface="+mn-cs"/>
              </a:defRPr>
            </a:lvl3pPr>
            <a:lvl4pPr marL="1600200" indent="-228600" algn="l" defTabSz="457200" rtl="0" eaLnBrk="1" latinLnBrk="0" hangingPunct="1">
              <a:spcBef>
                <a:spcPct val="20000"/>
              </a:spcBef>
              <a:buFont typeface="Wingdings" charset="2"/>
              <a:buChar char="§"/>
              <a:defRPr sz="1400" kern="1200">
                <a:solidFill>
                  <a:schemeClr val="bg2"/>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ED8B00"/>
              </a:buClr>
            </a:pPr>
            <a:r>
              <a:rPr lang="en-GB" sz="1800" b="1" dirty="0" smtClean="0">
                <a:solidFill>
                  <a:schemeClr val="bg2"/>
                </a:solidFill>
                <a:latin typeface="Calibri" panose="020F0502020204030204" pitchFamily="34" charset="0"/>
                <a:cs typeface="Calibri" panose="020F0502020204030204" pitchFamily="34" charset="0"/>
              </a:rPr>
              <a:t>POLITICAS RELACIONADAS CON EL CAMBIO CLIMATICO</a:t>
            </a:r>
            <a:endParaRPr lang="en-GB" sz="1800" b="1" dirty="0">
              <a:solidFill>
                <a:schemeClr val="bg2"/>
              </a:solidFill>
              <a:latin typeface="Calibri" panose="020F0502020204030204" pitchFamily="34" charset="0"/>
              <a:cs typeface="Calibri" panose="020F0502020204030204" pitchFamily="34" charset="0"/>
            </a:endParaRPr>
          </a:p>
        </p:txBody>
      </p:sp>
      <p:sp>
        <p:nvSpPr>
          <p:cNvPr id="10" name="Text Placeholder 2"/>
          <p:cNvSpPr txBox="1">
            <a:spLocks/>
          </p:cNvSpPr>
          <p:nvPr/>
        </p:nvSpPr>
        <p:spPr>
          <a:xfrm>
            <a:off x="716819" y="5500899"/>
            <a:ext cx="1681390" cy="711215"/>
          </a:xfrm>
          <a:prstGeom prst="rect">
            <a:avLst/>
          </a:prstGeom>
        </p:spPr>
        <p:txBody>
          <a:bodyPr vert="horz" lIns="91148" tIns="45569" rIns="91148" bIns="45569" rtlCol="0">
            <a:noAutofit/>
          </a:bodyPr>
          <a:lstStyle>
            <a:lvl1pPr marL="0" indent="0" algn="l" defTabSz="457200" rtl="0" eaLnBrk="1" latinLnBrk="0" hangingPunct="1">
              <a:spcBef>
                <a:spcPct val="20000"/>
              </a:spcBef>
              <a:buClrTx/>
              <a:buSzPct val="100000"/>
              <a:buFont typeface="Arial"/>
              <a:buNone/>
              <a:defRPr sz="2000" b="0" kern="1200">
                <a:solidFill>
                  <a:srgbClr val="FF0000"/>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bg2"/>
                </a:solidFill>
                <a:latin typeface="+mn-lt"/>
                <a:ea typeface="+mn-ea"/>
                <a:cs typeface="+mn-cs"/>
              </a:defRPr>
            </a:lvl2pPr>
            <a:lvl3pPr marL="1143000" indent="-228600" algn="l" defTabSz="457200" rtl="0" eaLnBrk="1" latinLnBrk="0" hangingPunct="1">
              <a:spcBef>
                <a:spcPct val="20000"/>
              </a:spcBef>
              <a:buFont typeface="Courier New"/>
              <a:buChar char="o"/>
              <a:defRPr sz="1600" kern="1200">
                <a:solidFill>
                  <a:schemeClr val="bg2"/>
                </a:solidFill>
                <a:latin typeface="+mn-lt"/>
                <a:ea typeface="+mn-ea"/>
                <a:cs typeface="+mn-cs"/>
              </a:defRPr>
            </a:lvl3pPr>
            <a:lvl4pPr marL="1600200" indent="-228600" algn="l" defTabSz="457200" rtl="0" eaLnBrk="1" latinLnBrk="0" hangingPunct="1">
              <a:spcBef>
                <a:spcPct val="20000"/>
              </a:spcBef>
              <a:buFont typeface="Wingdings" charset="2"/>
              <a:buChar char="§"/>
              <a:defRPr sz="1400" kern="1200">
                <a:solidFill>
                  <a:schemeClr val="bg2"/>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ED8B00"/>
              </a:buClr>
            </a:pPr>
            <a:r>
              <a:rPr lang="en-GB" sz="1800" b="1" dirty="0" smtClean="0">
                <a:solidFill>
                  <a:schemeClr val="bg2"/>
                </a:solidFill>
                <a:latin typeface="Calibri" panose="020F0502020204030204" pitchFamily="34" charset="0"/>
                <a:cs typeface="Calibri" panose="020F0502020204030204" pitchFamily="34" charset="0"/>
              </a:rPr>
              <a:t>MANEJO DE LOS RIESGOS</a:t>
            </a:r>
            <a:endParaRPr lang="en-GB" sz="1800" b="1" dirty="0">
              <a:solidFill>
                <a:schemeClr val="bg2"/>
              </a:solidFill>
              <a:latin typeface="Calibri" panose="020F0502020204030204" pitchFamily="34" charset="0"/>
              <a:cs typeface="Calibri" panose="020F0502020204030204" pitchFamily="34" charset="0"/>
            </a:endParaRPr>
          </a:p>
        </p:txBody>
      </p:sp>
      <p:sp>
        <p:nvSpPr>
          <p:cNvPr id="11" name="Text Placeholder 2"/>
          <p:cNvSpPr txBox="1">
            <a:spLocks/>
          </p:cNvSpPr>
          <p:nvPr/>
        </p:nvSpPr>
        <p:spPr>
          <a:xfrm>
            <a:off x="3232462" y="2778584"/>
            <a:ext cx="5774448" cy="937455"/>
          </a:xfrm>
          <a:prstGeom prst="rect">
            <a:avLst/>
          </a:prstGeom>
        </p:spPr>
        <p:txBody>
          <a:bodyPr vert="horz" lIns="91148" tIns="45569" rIns="91148" bIns="45569" rtlCol="0">
            <a:noAutofit/>
          </a:bodyPr>
          <a:lstStyle>
            <a:lvl1pPr marL="0" indent="0" algn="l" defTabSz="457200" rtl="0" eaLnBrk="1" latinLnBrk="0" hangingPunct="1">
              <a:spcBef>
                <a:spcPct val="20000"/>
              </a:spcBef>
              <a:buClrTx/>
              <a:buSzPct val="100000"/>
              <a:buFont typeface="Arial"/>
              <a:buNone/>
              <a:defRPr sz="2000" b="0" kern="1200">
                <a:solidFill>
                  <a:srgbClr val="FF0000"/>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bg2"/>
                </a:solidFill>
                <a:latin typeface="+mn-lt"/>
                <a:ea typeface="+mn-ea"/>
                <a:cs typeface="+mn-cs"/>
              </a:defRPr>
            </a:lvl2pPr>
            <a:lvl3pPr marL="1143000" indent="-228600" algn="l" defTabSz="457200" rtl="0" eaLnBrk="1" latinLnBrk="0" hangingPunct="1">
              <a:spcBef>
                <a:spcPct val="20000"/>
              </a:spcBef>
              <a:buFont typeface="Courier New"/>
              <a:buChar char="o"/>
              <a:defRPr sz="1600" kern="1200">
                <a:solidFill>
                  <a:schemeClr val="bg2"/>
                </a:solidFill>
                <a:latin typeface="+mn-lt"/>
                <a:ea typeface="+mn-ea"/>
                <a:cs typeface="+mn-cs"/>
              </a:defRPr>
            </a:lvl3pPr>
            <a:lvl4pPr marL="1600200" indent="-228600" algn="l" defTabSz="457200" rtl="0" eaLnBrk="1" latinLnBrk="0" hangingPunct="1">
              <a:spcBef>
                <a:spcPct val="20000"/>
              </a:spcBef>
              <a:buFont typeface="Wingdings" charset="2"/>
              <a:buChar char="§"/>
              <a:defRPr sz="1400" kern="1200">
                <a:solidFill>
                  <a:schemeClr val="bg2"/>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836" indent="-284836">
              <a:spcBef>
                <a:spcPts val="0"/>
              </a:spcBef>
              <a:spcAft>
                <a:spcPts val="600"/>
              </a:spcAft>
              <a:buClr>
                <a:srgbClr val="ED8B00"/>
              </a:buClr>
              <a:buFont typeface="Wingdings" panose="05000000000000000000" pitchFamily="2" charset="2"/>
              <a:buChar char="§"/>
            </a:pPr>
            <a:r>
              <a:rPr lang="es-ES" sz="1800" b="1" dirty="0">
                <a:solidFill>
                  <a:schemeClr val="bg2"/>
                </a:solidFill>
                <a:latin typeface="Calibri" panose="020F0502020204030204" pitchFamily="34" charset="0"/>
                <a:cs typeface="Calibri" panose="020F0502020204030204" pitchFamily="34" charset="0"/>
              </a:rPr>
              <a:t>Papel crítico de las </a:t>
            </a:r>
            <a:r>
              <a:rPr lang="es-ES" sz="1800" b="1" dirty="0" smtClean="0">
                <a:solidFill>
                  <a:schemeClr val="bg2"/>
                </a:solidFill>
                <a:latin typeface="Calibri" panose="020F0502020204030204" pitchFamily="34" charset="0"/>
                <a:cs typeface="Calibri" panose="020F0502020204030204" pitchFamily="34" charset="0"/>
              </a:rPr>
              <a:t>ciudades</a:t>
            </a:r>
            <a:endParaRPr lang="es-ES" sz="1800" b="1" dirty="0">
              <a:latin typeface="Calibri" panose="020F0502020204030204" pitchFamily="34" charset="0"/>
              <a:cs typeface="Calibri" panose="020F0502020204030204" pitchFamily="34" charset="0"/>
            </a:endParaRPr>
          </a:p>
          <a:p>
            <a:pPr marL="284836" indent="-284836">
              <a:spcBef>
                <a:spcPts val="0"/>
              </a:spcBef>
              <a:spcAft>
                <a:spcPts val="600"/>
              </a:spcAft>
              <a:buClr>
                <a:srgbClr val="ED8B00"/>
              </a:buClr>
              <a:buFont typeface="Wingdings" panose="05000000000000000000" pitchFamily="2" charset="2"/>
              <a:buChar char="§"/>
            </a:pPr>
            <a:r>
              <a:rPr lang="es-ES" sz="1800" b="1" dirty="0">
                <a:solidFill>
                  <a:schemeClr val="bg2"/>
                </a:solidFill>
                <a:latin typeface="Calibri" panose="020F0502020204030204" pitchFamily="34" charset="0"/>
                <a:cs typeface="Calibri" panose="020F0502020204030204" pitchFamily="34" charset="0"/>
              </a:rPr>
              <a:t>Nuevas oportunidades para </a:t>
            </a:r>
            <a:r>
              <a:rPr lang="es-ES" sz="1800" b="1" dirty="0" smtClean="0">
                <a:solidFill>
                  <a:schemeClr val="bg2"/>
                </a:solidFill>
                <a:latin typeface="Calibri" panose="020F0502020204030204" pitchFamily="34" charset="0"/>
                <a:cs typeface="Calibri" panose="020F0502020204030204" pitchFamily="34" charset="0"/>
              </a:rPr>
              <a:t>el gas, la </a:t>
            </a:r>
            <a:r>
              <a:rPr lang="es-ES" sz="1800" b="1" dirty="0">
                <a:solidFill>
                  <a:schemeClr val="bg2"/>
                </a:solidFill>
                <a:latin typeface="Calibri" panose="020F0502020204030204" pitchFamily="34" charset="0"/>
                <a:cs typeface="Calibri" panose="020F0502020204030204" pitchFamily="34" charset="0"/>
              </a:rPr>
              <a:t>energía eólica, solar y geotérmica</a:t>
            </a:r>
            <a:endParaRPr lang="en-GB" sz="1800" b="1" dirty="0">
              <a:solidFill>
                <a:schemeClr val="bg2"/>
              </a:solidFill>
              <a:latin typeface="Calibri" panose="020F0502020204030204" pitchFamily="34" charset="0"/>
              <a:cs typeface="Calibri" panose="020F0502020204030204" pitchFamily="34" charset="0"/>
            </a:endParaRPr>
          </a:p>
        </p:txBody>
      </p:sp>
      <p:sp>
        <p:nvSpPr>
          <p:cNvPr id="13" name="Text Placeholder 2"/>
          <p:cNvSpPr txBox="1">
            <a:spLocks/>
          </p:cNvSpPr>
          <p:nvPr/>
        </p:nvSpPr>
        <p:spPr>
          <a:xfrm>
            <a:off x="3256893" y="4143333"/>
            <a:ext cx="5774448" cy="921685"/>
          </a:xfrm>
          <a:prstGeom prst="rect">
            <a:avLst/>
          </a:prstGeom>
        </p:spPr>
        <p:txBody>
          <a:bodyPr vert="horz" lIns="91148" tIns="45569" rIns="91148" bIns="45569" rtlCol="0">
            <a:noAutofit/>
          </a:bodyPr>
          <a:lstStyle>
            <a:lvl1pPr marL="0" indent="0" algn="l" defTabSz="457200" rtl="0" eaLnBrk="1" latinLnBrk="0" hangingPunct="1">
              <a:spcBef>
                <a:spcPct val="20000"/>
              </a:spcBef>
              <a:buClrTx/>
              <a:buSzPct val="100000"/>
              <a:buFont typeface="Arial"/>
              <a:buNone/>
              <a:defRPr sz="2000" b="0" kern="1200">
                <a:solidFill>
                  <a:srgbClr val="FF0000"/>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bg2"/>
                </a:solidFill>
                <a:latin typeface="+mn-lt"/>
                <a:ea typeface="+mn-ea"/>
                <a:cs typeface="+mn-cs"/>
              </a:defRPr>
            </a:lvl2pPr>
            <a:lvl3pPr marL="1143000" indent="-228600" algn="l" defTabSz="457200" rtl="0" eaLnBrk="1" latinLnBrk="0" hangingPunct="1">
              <a:spcBef>
                <a:spcPct val="20000"/>
              </a:spcBef>
              <a:buFont typeface="Courier New"/>
              <a:buChar char="o"/>
              <a:defRPr sz="1600" kern="1200">
                <a:solidFill>
                  <a:schemeClr val="bg2"/>
                </a:solidFill>
                <a:latin typeface="+mn-lt"/>
                <a:ea typeface="+mn-ea"/>
                <a:cs typeface="+mn-cs"/>
              </a:defRPr>
            </a:lvl3pPr>
            <a:lvl4pPr marL="1600200" indent="-228600" algn="l" defTabSz="457200" rtl="0" eaLnBrk="1" latinLnBrk="0" hangingPunct="1">
              <a:spcBef>
                <a:spcPct val="20000"/>
              </a:spcBef>
              <a:buFont typeface="Wingdings" charset="2"/>
              <a:buChar char="§"/>
              <a:defRPr sz="1400" kern="1200">
                <a:solidFill>
                  <a:schemeClr val="bg2"/>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836" indent="-284836">
              <a:spcBef>
                <a:spcPts val="0"/>
              </a:spcBef>
              <a:spcAft>
                <a:spcPts val="600"/>
              </a:spcAft>
              <a:buClr>
                <a:srgbClr val="ED8B00"/>
              </a:buClr>
              <a:buFont typeface="Wingdings" panose="05000000000000000000" pitchFamily="2" charset="2"/>
              <a:buChar char="§"/>
            </a:pPr>
            <a:r>
              <a:rPr lang="es-ES" sz="1800" b="1" dirty="0">
                <a:solidFill>
                  <a:schemeClr val="bg2"/>
                </a:solidFill>
                <a:latin typeface="Calibri" panose="020F0502020204030204" pitchFamily="34" charset="0"/>
                <a:cs typeface="Calibri" panose="020F0502020204030204" pitchFamily="34" charset="0"/>
              </a:rPr>
              <a:t>El cambio climático es una preocupación regional clave</a:t>
            </a:r>
          </a:p>
          <a:p>
            <a:pPr marL="284836" indent="-284836">
              <a:spcBef>
                <a:spcPts val="0"/>
              </a:spcBef>
              <a:spcAft>
                <a:spcPts val="600"/>
              </a:spcAft>
              <a:buClr>
                <a:srgbClr val="ED8B00"/>
              </a:buClr>
              <a:buFont typeface="Wingdings" panose="05000000000000000000" pitchFamily="2" charset="2"/>
              <a:buChar char="§"/>
            </a:pPr>
            <a:r>
              <a:rPr lang="es-ES" sz="1800" b="1" dirty="0">
                <a:solidFill>
                  <a:schemeClr val="bg2"/>
                </a:solidFill>
                <a:latin typeface="Calibri" panose="020F0502020204030204" pitchFamily="34" charset="0"/>
                <a:cs typeface="Calibri" panose="020F0502020204030204" pitchFamily="34" charset="0"/>
              </a:rPr>
              <a:t>La región como un importante defensor de los acuerdos internacionales de acción climática</a:t>
            </a:r>
            <a:endParaRPr lang="en-GB" sz="1800" b="1" dirty="0">
              <a:solidFill>
                <a:schemeClr val="bg2"/>
              </a:solidFill>
              <a:latin typeface="Calibri" panose="020F0502020204030204" pitchFamily="34" charset="0"/>
              <a:cs typeface="Calibri" panose="020F0502020204030204" pitchFamily="34" charset="0"/>
            </a:endParaRPr>
          </a:p>
        </p:txBody>
      </p:sp>
      <p:sp>
        <p:nvSpPr>
          <p:cNvPr id="16" name="Text Placeholder 2"/>
          <p:cNvSpPr txBox="1">
            <a:spLocks/>
          </p:cNvSpPr>
          <p:nvPr/>
        </p:nvSpPr>
        <p:spPr>
          <a:xfrm>
            <a:off x="3306488" y="5470618"/>
            <a:ext cx="5774448" cy="740243"/>
          </a:xfrm>
          <a:prstGeom prst="rect">
            <a:avLst/>
          </a:prstGeom>
        </p:spPr>
        <p:txBody>
          <a:bodyPr vert="horz" lIns="91148" tIns="45569" rIns="91148" bIns="45569" rtlCol="0">
            <a:noAutofit/>
          </a:bodyPr>
          <a:lstStyle>
            <a:lvl1pPr marL="0" indent="0" algn="l" defTabSz="457200" rtl="0" eaLnBrk="1" latinLnBrk="0" hangingPunct="1">
              <a:spcBef>
                <a:spcPct val="20000"/>
              </a:spcBef>
              <a:buClrTx/>
              <a:buSzPct val="100000"/>
              <a:buFont typeface="Arial"/>
              <a:buNone/>
              <a:defRPr sz="2000" b="0" kern="1200">
                <a:solidFill>
                  <a:srgbClr val="FF0000"/>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bg2"/>
                </a:solidFill>
                <a:latin typeface="+mn-lt"/>
                <a:ea typeface="+mn-ea"/>
                <a:cs typeface="+mn-cs"/>
              </a:defRPr>
            </a:lvl2pPr>
            <a:lvl3pPr marL="1143000" indent="-228600" algn="l" defTabSz="457200" rtl="0" eaLnBrk="1" latinLnBrk="0" hangingPunct="1">
              <a:spcBef>
                <a:spcPct val="20000"/>
              </a:spcBef>
              <a:buFont typeface="Courier New"/>
              <a:buChar char="o"/>
              <a:defRPr sz="1600" kern="1200">
                <a:solidFill>
                  <a:schemeClr val="bg2"/>
                </a:solidFill>
                <a:latin typeface="+mn-lt"/>
                <a:ea typeface="+mn-ea"/>
                <a:cs typeface="+mn-cs"/>
              </a:defRPr>
            </a:lvl3pPr>
            <a:lvl4pPr marL="1600200" indent="-228600" algn="l" defTabSz="457200" rtl="0" eaLnBrk="1" latinLnBrk="0" hangingPunct="1">
              <a:spcBef>
                <a:spcPct val="20000"/>
              </a:spcBef>
              <a:buFont typeface="Wingdings" charset="2"/>
              <a:buChar char="§"/>
              <a:defRPr sz="1400" kern="1200">
                <a:solidFill>
                  <a:schemeClr val="bg2"/>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4836" indent="-284836">
              <a:spcBef>
                <a:spcPts val="0"/>
              </a:spcBef>
              <a:spcAft>
                <a:spcPts val="600"/>
              </a:spcAft>
              <a:buClr>
                <a:srgbClr val="ED8B00"/>
              </a:buClr>
              <a:buFont typeface="Wingdings" panose="05000000000000000000" pitchFamily="2" charset="2"/>
              <a:buChar char="§"/>
            </a:pPr>
            <a:r>
              <a:rPr lang="es-ES" sz="1800" b="1" dirty="0">
                <a:solidFill>
                  <a:schemeClr val="bg2"/>
                </a:solidFill>
                <a:latin typeface="Calibri" panose="020F0502020204030204" pitchFamily="34" charset="0"/>
                <a:cs typeface="Calibri" panose="020F0502020204030204" pitchFamily="34" charset="0"/>
              </a:rPr>
              <a:t>C</a:t>
            </a:r>
            <a:r>
              <a:rPr lang="es-ES" sz="1800" b="1" dirty="0" smtClean="0">
                <a:solidFill>
                  <a:schemeClr val="bg2"/>
                </a:solidFill>
                <a:latin typeface="Calibri" panose="020F0502020204030204" pitchFamily="34" charset="0"/>
                <a:cs typeface="Calibri" panose="020F0502020204030204" pitchFamily="34" charset="0"/>
              </a:rPr>
              <a:t>uidado </a:t>
            </a:r>
            <a:r>
              <a:rPr lang="es-ES" sz="1800" b="1" dirty="0">
                <a:solidFill>
                  <a:schemeClr val="bg2"/>
                </a:solidFill>
                <a:latin typeface="Calibri" panose="020F0502020204030204" pitchFamily="34" charset="0"/>
                <a:cs typeface="Calibri" panose="020F0502020204030204" pitchFamily="34" charset="0"/>
              </a:rPr>
              <a:t>con los "recursos varados" en la región</a:t>
            </a:r>
          </a:p>
          <a:p>
            <a:pPr marL="284836" indent="-284836">
              <a:spcBef>
                <a:spcPts val="0"/>
              </a:spcBef>
              <a:spcAft>
                <a:spcPts val="600"/>
              </a:spcAft>
              <a:buClr>
                <a:srgbClr val="ED8B00"/>
              </a:buClr>
              <a:buFont typeface="Wingdings" panose="05000000000000000000" pitchFamily="2" charset="2"/>
              <a:buChar char="§"/>
            </a:pPr>
            <a:r>
              <a:rPr lang="es-ES" sz="1800" b="1" dirty="0">
                <a:solidFill>
                  <a:schemeClr val="bg2"/>
                </a:solidFill>
                <a:latin typeface="Calibri" panose="020F0502020204030204" pitchFamily="34" charset="0"/>
                <a:cs typeface="Calibri" panose="020F0502020204030204" pitchFamily="34" charset="0"/>
              </a:rPr>
              <a:t>Evite los altos costos de un escenario de Rock</a:t>
            </a:r>
            <a:endParaRPr lang="en-GB" sz="1800" b="1" dirty="0">
              <a:solidFill>
                <a:schemeClr val="bg2"/>
              </a:solidFill>
              <a:latin typeface="Calibri" panose="020F0502020204030204" pitchFamily="34" charset="0"/>
              <a:cs typeface="Calibri" panose="020F0502020204030204" pitchFamily="34" charset="0"/>
            </a:endParaRPr>
          </a:p>
        </p:txBody>
      </p:sp>
      <p:sp>
        <p:nvSpPr>
          <p:cNvPr id="17" name="Pentagon 16"/>
          <p:cNvSpPr/>
          <p:nvPr/>
        </p:nvSpPr>
        <p:spPr>
          <a:xfrm>
            <a:off x="589503" y="2778584"/>
            <a:ext cx="2484772" cy="994535"/>
          </a:xfrm>
          <a:prstGeom prst="homePlate">
            <a:avLst>
              <a:gd name="adj" fmla="val 12338"/>
            </a:avLst>
          </a:prstGeom>
          <a:noFill/>
          <a:ln w="28575">
            <a:solidFill>
              <a:srgbClr val="ED8B00"/>
            </a:solidFill>
          </a:ln>
          <a:effectLst/>
        </p:spPr>
        <p:style>
          <a:lnRef idx="1">
            <a:schemeClr val="accent1"/>
          </a:lnRef>
          <a:fillRef idx="3">
            <a:schemeClr val="accent1"/>
          </a:fillRef>
          <a:effectRef idx="2">
            <a:schemeClr val="accent1"/>
          </a:effectRef>
          <a:fontRef idx="minor">
            <a:schemeClr val="lt1"/>
          </a:fontRef>
        </p:style>
        <p:txBody>
          <a:bodyPr lIns="91148" tIns="45569" rIns="91148" bIns="45569" rtlCol="0" anchor="ctr"/>
          <a:lstStyle/>
          <a:p>
            <a:pPr algn="ctr"/>
            <a:endParaRPr lang="en-GB" b="1" dirty="0"/>
          </a:p>
        </p:txBody>
      </p:sp>
      <p:sp>
        <p:nvSpPr>
          <p:cNvPr id="18" name="Pentagon 17"/>
          <p:cNvSpPr/>
          <p:nvPr/>
        </p:nvSpPr>
        <p:spPr>
          <a:xfrm>
            <a:off x="589502" y="4158351"/>
            <a:ext cx="2484773" cy="994535"/>
          </a:xfrm>
          <a:prstGeom prst="homePlate">
            <a:avLst>
              <a:gd name="adj" fmla="val 12338"/>
            </a:avLst>
          </a:prstGeom>
          <a:noFill/>
          <a:ln w="28575">
            <a:solidFill>
              <a:srgbClr val="ED8B00"/>
            </a:solidFill>
          </a:ln>
          <a:effectLst/>
        </p:spPr>
        <p:style>
          <a:lnRef idx="1">
            <a:schemeClr val="accent1"/>
          </a:lnRef>
          <a:fillRef idx="3">
            <a:schemeClr val="accent1"/>
          </a:fillRef>
          <a:effectRef idx="2">
            <a:schemeClr val="accent1"/>
          </a:effectRef>
          <a:fontRef idx="minor">
            <a:schemeClr val="lt1"/>
          </a:fontRef>
        </p:style>
        <p:txBody>
          <a:bodyPr lIns="91148" tIns="45569" rIns="91148" bIns="45569" rtlCol="0" anchor="ctr"/>
          <a:lstStyle/>
          <a:p>
            <a:pPr algn="ctr"/>
            <a:endParaRPr lang="en-GB" b="1" dirty="0"/>
          </a:p>
        </p:txBody>
      </p:sp>
      <p:sp>
        <p:nvSpPr>
          <p:cNvPr id="19" name="Pentagon 18"/>
          <p:cNvSpPr/>
          <p:nvPr/>
        </p:nvSpPr>
        <p:spPr>
          <a:xfrm>
            <a:off x="596200" y="5471835"/>
            <a:ext cx="2604730" cy="739026"/>
          </a:xfrm>
          <a:prstGeom prst="homePlate">
            <a:avLst>
              <a:gd name="adj" fmla="val 12338"/>
            </a:avLst>
          </a:prstGeom>
          <a:noFill/>
          <a:ln w="28575">
            <a:solidFill>
              <a:srgbClr val="ED8B00"/>
            </a:solidFill>
          </a:ln>
          <a:effectLst/>
        </p:spPr>
        <p:style>
          <a:lnRef idx="1">
            <a:schemeClr val="accent1"/>
          </a:lnRef>
          <a:fillRef idx="3">
            <a:schemeClr val="accent1"/>
          </a:fillRef>
          <a:effectRef idx="2">
            <a:schemeClr val="accent1"/>
          </a:effectRef>
          <a:fontRef idx="minor">
            <a:schemeClr val="lt1"/>
          </a:fontRef>
        </p:style>
        <p:txBody>
          <a:bodyPr lIns="91148" tIns="45569" rIns="91148" bIns="45569" rtlCol="0" anchor="ctr"/>
          <a:lstStyle/>
          <a:p>
            <a:pPr algn="ctr"/>
            <a:endParaRPr lang="en-GB" b="1" dirty="0"/>
          </a:p>
        </p:txBody>
      </p:sp>
      <p:sp>
        <p:nvSpPr>
          <p:cNvPr id="20" name="Title 2"/>
          <p:cNvSpPr>
            <a:spLocks noGrp="1"/>
          </p:cNvSpPr>
          <p:nvPr>
            <p:ph type="title"/>
          </p:nvPr>
        </p:nvSpPr>
        <p:spPr>
          <a:xfrm>
            <a:off x="457200" y="183657"/>
            <a:ext cx="6654800" cy="1074714"/>
          </a:xfrm>
        </p:spPr>
        <p:txBody>
          <a:bodyPr>
            <a:normAutofit/>
          </a:bodyPr>
          <a:lstStyle/>
          <a:p>
            <a:r>
              <a:rPr lang="en-GB" dirty="0" err="1" smtClean="0">
                <a:solidFill>
                  <a:srgbClr val="ED8B00"/>
                </a:solidFill>
                <a:latin typeface="Calibri" panose="020F0502020204030204" pitchFamily="34" charset="0"/>
                <a:cs typeface="Calibri" panose="020F0502020204030204" pitchFamily="34" charset="0"/>
              </a:rPr>
              <a:t>Llamado</a:t>
            </a:r>
            <a:r>
              <a:rPr lang="en-GB" dirty="0" smtClean="0">
                <a:solidFill>
                  <a:srgbClr val="ED8B00"/>
                </a:solidFill>
                <a:latin typeface="Calibri" panose="020F0502020204030204" pitchFamily="34" charset="0"/>
                <a:cs typeface="Calibri" panose="020F0502020204030204" pitchFamily="34" charset="0"/>
              </a:rPr>
              <a:t> a la </a:t>
            </a:r>
            <a:r>
              <a:rPr lang="en-GB" dirty="0" err="1" smtClean="0">
                <a:solidFill>
                  <a:srgbClr val="ED8B00"/>
                </a:solidFill>
                <a:latin typeface="Calibri" panose="020F0502020204030204" pitchFamily="34" charset="0"/>
                <a:cs typeface="Calibri" panose="020F0502020204030204" pitchFamily="34" charset="0"/>
              </a:rPr>
              <a:t>acción</a:t>
            </a:r>
            <a:r>
              <a:rPr lang="en-GB" dirty="0" smtClean="0">
                <a:solidFill>
                  <a:srgbClr val="ED8B00"/>
                </a:solidFill>
                <a:latin typeface="Calibri" panose="020F0502020204030204" pitchFamily="34" charset="0"/>
                <a:cs typeface="Calibri" panose="020F0502020204030204" pitchFamily="34" charset="0"/>
              </a:rPr>
              <a:t> a </a:t>
            </a:r>
            <a:r>
              <a:rPr lang="en-GB" dirty="0" err="1" smtClean="0">
                <a:solidFill>
                  <a:srgbClr val="ED8B00"/>
                </a:solidFill>
                <a:latin typeface="Calibri" panose="020F0502020204030204" pitchFamily="34" charset="0"/>
                <a:cs typeface="Calibri" panose="020F0502020204030204" pitchFamily="34" charset="0"/>
              </a:rPr>
              <a:t>los</a:t>
            </a:r>
            <a:r>
              <a:rPr lang="en-GB" dirty="0" smtClean="0">
                <a:solidFill>
                  <a:srgbClr val="ED8B00"/>
                </a:solidFill>
                <a:latin typeface="Calibri" panose="020F0502020204030204" pitchFamily="34" charset="0"/>
                <a:cs typeface="Calibri" panose="020F0502020204030204" pitchFamily="34" charset="0"/>
              </a:rPr>
              <a:t> </a:t>
            </a:r>
            <a:r>
              <a:rPr lang="en-GB" dirty="0" err="1" smtClean="0">
                <a:solidFill>
                  <a:srgbClr val="ED8B00"/>
                </a:solidFill>
                <a:latin typeface="Calibri" panose="020F0502020204030204" pitchFamily="34" charset="0"/>
                <a:cs typeface="Calibri" panose="020F0502020204030204" pitchFamily="34" charset="0"/>
              </a:rPr>
              <a:t>líderes</a:t>
            </a:r>
            <a:r>
              <a:rPr lang="en-GB" dirty="0" smtClean="0">
                <a:solidFill>
                  <a:srgbClr val="ED8B00"/>
                </a:solidFill>
                <a:latin typeface="Calibri" panose="020F0502020204030204" pitchFamily="34" charset="0"/>
                <a:cs typeface="Calibri" panose="020F0502020204030204" pitchFamily="34" charset="0"/>
              </a:rPr>
              <a:t> </a:t>
            </a:r>
            <a:r>
              <a:rPr lang="en-GB" dirty="0" err="1" smtClean="0">
                <a:solidFill>
                  <a:srgbClr val="ED8B00"/>
                </a:solidFill>
                <a:latin typeface="Calibri" panose="020F0502020204030204" pitchFamily="34" charset="0"/>
                <a:cs typeface="Calibri" panose="020F0502020204030204" pitchFamily="34" charset="0"/>
              </a:rPr>
              <a:t>energéticos</a:t>
            </a:r>
            <a:r>
              <a:rPr lang="en-GB" dirty="0" smtClean="0">
                <a:solidFill>
                  <a:srgbClr val="ED8B00"/>
                </a:solidFill>
                <a:latin typeface="Calibri" panose="020F0502020204030204" pitchFamily="34" charset="0"/>
                <a:cs typeface="Calibri" panose="020F0502020204030204" pitchFamily="34" charset="0"/>
              </a:rPr>
              <a:t> de la </a:t>
            </a:r>
            <a:r>
              <a:rPr lang="en-GB" dirty="0" err="1" smtClean="0">
                <a:solidFill>
                  <a:srgbClr val="ED8B00"/>
                </a:solidFill>
                <a:latin typeface="Calibri" panose="020F0502020204030204" pitchFamily="34" charset="0"/>
                <a:cs typeface="Calibri" panose="020F0502020204030204" pitchFamily="34" charset="0"/>
              </a:rPr>
              <a:t>región</a:t>
            </a:r>
            <a:r>
              <a:rPr lang="en-GB" dirty="0" smtClean="0">
                <a:solidFill>
                  <a:srgbClr val="ED8B00"/>
                </a:solidFill>
                <a:latin typeface="Calibri" panose="020F0502020204030204" pitchFamily="34" charset="0"/>
                <a:cs typeface="Calibri" panose="020F0502020204030204" pitchFamily="34" charset="0"/>
              </a:rPr>
              <a:t>.</a:t>
            </a:r>
            <a:endParaRPr lang="en-GB" dirty="0">
              <a:solidFill>
                <a:srgbClr val="ED8B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65633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29679" y="3540170"/>
            <a:ext cx="8284642" cy="917319"/>
          </a:xfrm>
        </p:spPr>
        <p:txBody>
          <a:bodyPr/>
          <a:lstStyle/>
          <a:p>
            <a:r>
              <a:rPr lang="en-US" sz="1600" dirty="0" smtClean="0"/>
              <a:t>CLAUDIA CRONENBOLD</a:t>
            </a:r>
          </a:p>
          <a:p>
            <a:r>
              <a:rPr lang="en-US" sz="1600" dirty="0" smtClean="0"/>
              <a:t>Vice Chair para </a:t>
            </a:r>
            <a:r>
              <a:rPr lang="en-US" sz="1600" dirty="0" err="1" smtClean="0"/>
              <a:t>América</a:t>
            </a:r>
            <a:r>
              <a:rPr lang="en-US" sz="1600" dirty="0" smtClean="0"/>
              <a:t> Latina y el Caribe</a:t>
            </a:r>
          </a:p>
          <a:p>
            <a:endParaRPr lang="en-US" dirty="0"/>
          </a:p>
        </p:txBody>
      </p:sp>
      <p:sp>
        <p:nvSpPr>
          <p:cNvPr id="3" name="Text Placeholder 2"/>
          <p:cNvSpPr>
            <a:spLocks noGrp="1"/>
          </p:cNvSpPr>
          <p:nvPr>
            <p:ph type="body" sz="quarter" idx="12"/>
          </p:nvPr>
        </p:nvSpPr>
        <p:spPr>
          <a:xfrm>
            <a:off x="429679" y="4457489"/>
            <a:ext cx="8284642" cy="280276"/>
          </a:xfrm>
        </p:spPr>
        <p:txBody>
          <a:bodyPr/>
          <a:lstStyle/>
          <a:p>
            <a:r>
              <a:rPr lang="en-US" sz="1400" dirty="0" smtClean="0"/>
              <a:t>cronenbold@worldenergy.com</a:t>
            </a:r>
            <a:endParaRPr lang="en-US" sz="1400" dirty="0"/>
          </a:p>
          <a:p>
            <a:endParaRPr lang="en-US" dirty="0"/>
          </a:p>
        </p:txBody>
      </p:sp>
    </p:spTree>
    <p:extLst>
      <p:ext uri="{BB962C8B-B14F-4D97-AF65-F5344CB8AC3E}">
        <p14:creationId xmlns:p14="http://schemas.microsoft.com/office/powerpoint/2010/main" val="1475043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err="1" smtClean="0"/>
              <a:t>Generadores</a:t>
            </a:r>
            <a:r>
              <a:rPr lang="en-GB" dirty="0" smtClean="0"/>
              <a:t> de </a:t>
            </a:r>
            <a:r>
              <a:rPr lang="en-GB" dirty="0" err="1" smtClean="0"/>
              <a:t>cambio</a:t>
            </a:r>
            <a:r>
              <a:rPr lang="en-GB" dirty="0" smtClean="0"/>
              <a:t> </a:t>
            </a:r>
            <a:r>
              <a:rPr lang="en-GB" dirty="0" err="1" smtClean="0"/>
              <a:t>en</a:t>
            </a:r>
            <a:r>
              <a:rPr lang="en-GB" dirty="0" smtClean="0"/>
              <a:t> el sector </a:t>
            </a:r>
            <a:r>
              <a:rPr lang="en-GB" dirty="0" err="1" smtClean="0"/>
              <a:t>energético</a:t>
            </a:r>
            <a:endParaRPr lang="en-GB" dirty="0"/>
          </a:p>
        </p:txBody>
      </p:sp>
      <p:sp>
        <p:nvSpPr>
          <p:cNvPr id="3" name="Content Placeholder 2"/>
          <p:cNvSpPr>
            <a:spLocks noGrp="1"/>
          </p:cNvSpPr>
          <p:nvPr>
            <p:ph sz="quarter" idx="11"/>
          </p:nvPr>
        </p:nvSpPr>
        <p:spPr>
          <a:xfrm>
            <a:off x="457200" y="1369007"/>
            <a:ext cx="8229600" cy="5551769"/>
          </a:xfrm>
        </p:spPr>
        <p:txBody>
          <a:bodyPr/>
          <a:lstStyle/>
          <a:p>
            <a:pPr lvl="0">
              <a:spcBef>
                <a:spcPts val="0"/>
              </a:spcBef>
            </a:pPr>
            <a:r>
              <a:rPr lang="es-EC" dirty="0"/>
              <a:t>Ritmo en el incremento de la </a:t>
            </a:r>
            <a:r>
              <a:rPr lang="es-EC" sz="2800" b="1" dirty="0"/>
              <a:t>innovación</a:t>
            </a:r>
            <a:r>
              <a:rPr lang="es-EC" dirty="0"/>
              <a:t> y </a:t>
            </a:r>
            <a:r>
              <a:rPr lang="es-EC" sz="2800" b="1" dirty="0"/>
              <a:t>productividad</a:t>
            </a:r>
          </a:p>
          <a:p>
            <a:pPr marL="0" lvl="0" indent="0">
              <a:spcBef>
                <a:spcPts val="0"/>
              </a:spcBef>
              <a:buNone/>
            </a:pPr>
            <a:endParaRPr lang="en-GB" sz="1600" dirty="0"/>
          </a:p>
          <a:p>
            <a:pPr lvl="0">
              <a:spcBef>
                <a:spcPts val="0"/>
              </a:spcBef>
            </a:pPr>
            <a:r>
              <a:rPr lang="es-EC" dirty="0"/>
              <a:t>Evolución de la </a:t>
            </a:r>
            <a:r>
              <a:rPr lang="es-EC" sz="2800" b="1" dirty="0"/>
              <a:t>gobernanza internacional</a:t>
            </a:r>
            <a:r>
              <a:rPr lang="es-EC" dirty="0"/>
              <a:t> y los cambios geopolíticos</a:t>
            </a:r>
          </a:p>
          <a:p>
            <a:pPr marL="0" lvl="0" indent="0">
              <a:spcBef>
                <a:spcPts val="0"/>
              </a:spcBef>
              <a:buNone/>
            </a:pPr>
            <a:endParaRPr lang="en-GB" sz="1800" dirty="0"/>
          </a:p>
          <a:p>
            <a:pPr lvl="0">
              <a:spcBef>
                <a:spcPts val="0"/>
              </a:spcBef>
            </a:pPr>
            <a:r>
              <a:rPr lang="es-EC" dirty="0"/>
              <a:t>Prioridad a la </a:t>
            </a:r>
            <a:r>
              <a:rPr lang="es-EC" sz="2800" b="1" dirty="0"/>
              <a:t>sostenibilidad</a:t>
            </a:r>
            <a:r>
              <a:rPr lang="es-EC" dirty="0"/>
              <a:t> y el </a:t>
            </a:r>
            <a:r>
              <a:rPr lang="es-EC" sz="2800" b="1" dirty="0"/>
              <a:t>cambio climático</a:t>
            </a:r>
          </a:p>
          <a:p>
            <a:pPr marL="0" lvl="0" indent="0">
              <a:spcBef>
                <a:spcPts val="0"/>
              </a:spcBef>
              <a:buNone/>
            </a:pPr>
            <a:endParaRPr lang="en-GB" sz="1800" dirty="0"/>
          </a:p>
          <a:p>
            <a:pPr lvl="0">
              <a:spcBef>
                <a:spcPts val="0"/>
              </a:spcBef>
            </a:pPr>
            <a:r>
              <a:rPr lang="es-EC" dirty="0"/>
              <a:t>Una selección de herramientas para actuar respecto al balance entre el uso de los </a:t>
            </a:r>
            <a:r>
              <a:rPr lang="es-EC" sz="2800" b="1" dirty="0"/>
              <a:t>mercados</a:t>
            </a:r>
            <a:r>
              <a:rPr lang="es-EC" dirty="0"/>
              <a:t> y las </a:t>
            </a:r>
            <a:r>
              <a:rPr lang="es-EC" sz="2800" b="1" dirty="0"/>
              <a:t>políticas de estado. </a:t>
            </a:r>
            <a:endParaRPr lang="en-GB" sz="2800" b="1" dirty="0"/>
          </a:p>
          <a:p>
            <a:pPr>
              <a:spcBef>
                <a:spcPts val="0"/>
              </a:spcBef>
            </a:pPr>
            <a:endParaRPr lang="en-GB" dirty="0"/>
          </a:p>
        </p:txBody>
      </p:sp>
      <p:sp>
        <p:nvSpPr>
          <p:cNvPr id="4" name="Slide Number Placeholder 3"/>
          <p:cNvSpPr>
            <a:spLocks noGrp="1"/>
          </p:cNvSpPr>
          <p:nvPr>
            <p:ph type="sldNum" sz="quarter" idx="12"/>
          </p:nvPr>
        </p:nvSpPr>
        <p:spPr/>
        <p:txBody>
          <a:bodyPr/>
          <a:lstStyle/>
          <a:p>
            <a:pPr>
              <a:lnSpc>
                <a:spcPts val="1500"/>
              </a:lnSpc>
            </a:pPr>
            <a:fld id="{E18C42AC-6EA9-6C49-97CA-00AF887CAE64}" type="slidenum">
              <a:rPr lang="en-US" b="1" smtClean="0"/>
              <a:pPr>
                <a:lnSpc>
                  <a:spcPts val="1500"/>
                </a:lnSpc>
              </a:pPr>
              <a:t>3</a:t>
            </a:fld>
            <a:endParaRPr lang="en-US" b="1" dirty="0"/>
          </a:p>
        </p:txBody>
      </p:sp>
    </p:spTree>
    <p:extLst>
      <p:ext uri="{BB962C8B-B14F-4D97-AF65-F5344CB8AC3E}">
        <p14:creationId xmlns:p14="http://schemas.microsoft.com/office/powerpoint/2010/main" val="299154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85981"/>
            <a:ext cx="6939887" cy="600990"/>
          </a:xfrm>
        </p:spPr>
        <p:txBody>
          <a:bodyPr wrap="none">
            <a:normAutofit/>
          </a:bodyPr>
          <a:lstStyle/>
          <a:p>
            <a:r>
              <a:rPr lang="en-GB" sz="3200" dirty="0" err="1" smtClean="0">
                <a:latin typeface="Calibri" panose="020F0502020204030204" pitchFamily="34" charset="0"/>
                <a:cs typeface="Calibri" panose="020F0502020204030204" pitchFamily="34" charset="0"/>
              </a:rPr>
              <a:t>Escenarios</a:t>
            </a:r>
            <a:r>
              <a:rPr lang="en-GB" sz="3200" dirty="0" smtClean="0">
                <a:latin typeface="Calibri" panose="020F0502020204030204" pitchFamily="34" charset="0"/>
                <a:cs typeface="Calibri" panose="020F0502020204030204" pitchFamily="34" charset="0"/>
              </a:rPr>
              <a:t> </a:t>
            </a:r>
            <a:r>
              <a:rPr lang="en-GB" sz="3200" dirty="0" err="1" smtClean="0">
                <a:latin typeface="Calibri" panose="020F0502020204030204" pitchFamily="34" charset="0"/>
                <a:cs typeface="Calibri" panose="020F0502020204030204" pitchFamily="34" charset="0"/>
              </a:rPr>
              <a:t>Energéticos</a:t>
            </a:r>
            <a:r>
              <a:rPr lang="en-GB" sz="3200" dirty="0" smtClean="0">
                <a:latin typeface="Calibri" panose="020F0502020204030204" pitchFamily="34" charset="0"/>
                <a:cs typeface="Calibri" panose="020F0502020204030204" pitchFamily="34" charset="0"/>
              </a:rPr>
              <a:t> </a:t>
            </a:r>
            <a:r>
              <a:rPr lang="en-GB" sz="3200" dirty="0" err="1" smtClean="0">
                <a:latin typeface="Calibri" panose="020F0502020204030204" pitchFamily="34" charset="0"/>
                <a:cs typeface="Calibri" panose="020F0502020204030204" pitchFamily="34" charset="0"/>
              </a:rPr>
              <a:t>Mundiales</a:t>
            </a:r>
            <a:r>
              <a:rPr lang="en-GB" sz="3200" dirty="0" smtClean="0">
                <a:latin typeface="Calibri" panose="020F0502020204030204" pitchFamily="34" charset="0"/>
                <a:cs typeface="Calibri" panose="020F0502020204030204" pitchFamily="34" charset="0"/>
              </a:rPr>
              <a:t> y LAC</a:t>
            </a:r>
            <a:endParaRPr lang="en-GB" sz="32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2"/>
          </p:nvPr>
        </p:nvSpPr>
        <p:spPr>
          <a:xfrm>
            <a:off x="6540805" y="6248072"/>
            <a:ext cx="2133600" cy="365125"/>
          </a:xfrm>
        </p:spPr>
        <p:txBody>
          <a:bodyPr/>
          <a:lstStyle/>
          <a:p>
            <a:pPr>
              <a:lnSpc>
                <a:spcPts val="1500"/>
              </a:lnSpc>
            </a:pPr>
            <a:fld id="{E18C42AC-6EA9-6C49-97CA-00AF887CAE64}" type="slidenum">
              <a:rPr lang="en-US" b="1" smtClean="0"/>
              <a:pPr>
                <a:lnSpc>
                  <a:spcPts val="1500"/>
                </a:lnSpc>
              </a:pPr>
              <a:t>4</a:t>
            </a:fld>
            <a:endParaRPr lang="en-US" b="1" dirty="0"/>
          </a:p>
        </p:txBody>
      </p:sp>
      <p:sp>
        <p:nvSpPr>
          <p:cNvPr id="5" name="Title 1"/>
          <p:cNvSpPr txBox="1">
            <a:spLocks/>
          </p:cNvSpPr>
          <p:nvPr/>
        </p:nvSpPr>
        <p:spPr>
          <a:xfrm>
            <a:off x="624115" y="1554363"/>
            <a:ext cx="3327400" cy="361525"/>
          </a:xfrm>
          <a:prstGeom prst="rect">
            <a:avLst/>
          </a:prstGeom>
        </p:spPr>
        <p:txBody>
          <a:bodyPr vert="horz" wrap="none" lIns="91440" tIns="45720" rIns="91440" bIns="45720" rtlCol="0" anchor="t">
            <a:normAutofit fontScale="92500" lnSpcReduction="10000"/>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r>
              <a:rPr lang="en-GB" sz="2000" dirty="0" err="1" smtClean="0">
                <a:solidFill>
                  <a:srgbClr val="ED8B00"/>
                </a:solidFill>
                <a:latin typeface="Calibri" panose="020F0502020204030204" pitchFamily="34" charset="0"/>
                <a:cs typeface="Calibri" panose="020F0502020204030204" pitchFamily="34" charset="0"/>
              </a:rPr>
              <a:t>Escenarios</a:t>
            </a:r>
            <a:r>
              <a:rPr lang="en-GB" sz="2000" dirty="0" smtClean="0">
                <a:solidFill>
                  <a:srgbClr val="ED8B00"/>
                </a:solidFill>
                <a:latin typeface="Calibri" panose="020F0502020204030204" pitchFamily="34" charset="0"/>
                <a:cs typeface="Calibri" panose="020F0502020204030204" pitchFamily="34" charset="0"/>
              </a:rPr>
              <a:t> </a:t>
            </a:r>
            <a:r>
              <a:rPr lang="en-GB" sz="2000" dirty="0" err="1" smtClean="0">
                <a:solidFill>
                  <a:srgbClr val="ED8B00"/>
                </a:solidFill>
                <a:latin typeface="Calibri" panose="020F0502020204030204" pitchFamily="34" charset="0"/>
                <a:cs typeface="Calibri" panose="020F0502020204030204" pitchFamily="34" charset="0"/>
              </a:rPr>
              <a:t>Mundiales</a:t>
            </a:r>
            <a:r>
              <a:rPr lang="en-GB" sz="2000" dirty="0" smtClean="0">
                <a:solidFill>
                  <a:srgbClr val="ED8B00"/>
                </a:solidFill>
                <a:latin typeface="Calibri" panose="020F0502020204030204" pitchFamily="34" charset="0"/>
                <a:cs typeface="Calibri" panose="020F0502020204030204" pitchFamily="34" charset="0"/>
              </a:rPr>
              <a:t> 2016</a:t>
            </a:r>
            <a:endParaRPr lang="en-GB" sz="2000" dirty="0">
              <a:solidFill>
                <a:srgbClr val="ED8B00"/>
              </a:solidFill>
              <a:latin typeface="Calibri" panose="020F0502020204030204" pitchFamily="34" charset="0"/>
              <a:cs typeface="Calibri" panose="020F0502020204030204" pitchFamily="34" charset="0"/>
            </a:endParaRPr>
          </a:p>
        </p:txBody>
      </p:sp>
      <p:sp>
        <p:nvSpPr>
          <p:cNvPr id="6" name="Title 1"/>
          <p:cNvSpPr txBox="1">
            <a:spLocks/>
          </p:cNvSpPr>
          <p:nvPr/>
        </p:nvSpPr>
        <p:spPr>
          <a:xfrm>
            <a:off x="4885207" y="1547107"/>
            <a:ext cx="3438497" cy="361525"/>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r>
              <a:rPr lang="en-GB" sz="2000" dirty="0" err="1" smtClean="0">
                <a:solidFill>
                  <a:srgbClr val="ED8B00"/>
                </a:solidFill>
                <a:latin typeface="Calibri" panose="020F0502020204030204" pitchFamily="34" charset="0"/>
                <a:cs typeface="Calibri" panose="020F0502020204030204" pitchFamily="34" charset="0"/>
              </a:rPr>
              <a:t>Escenarios</a:t>
            </a:r>
            <a:r>
              <a:rPr lang="en-GB" sz="2000" dirty="0" smtClean="0">
                <a:solidFill>
                  <a:srgbClr val="ED8B00"/>
                </a:solidFill>
                <a:latin typeface="Calibri" panose="020F0502020204030204" pitchFamily="34" charset="0"/>
                <a:cs typeface="Calibri" panose="020F0502020204030204" pitchFamily="34" charset="0"/>
              </a:rPr>
              <a:t> </a:t>
            </a:r>
            <a:r>
              <a:rPr lang="en-GB" sz="2000" dirty="0" err="1" smtClean="0">
                <a:solidFill>
                  <a:srgbClr val="ED8B00"/>
                </a:solidFill>
                <a:latin typeface="Calibri" panose="020F0502020204030204" pitchFamily="34" charset="0"/>
                <a:cs typeface="Calibri" panose="020F0502020204030204" pitchFamily="34" charset="0"/>
              </a:rPr>
              <a:t>Energéticos</a:t>
            </a:r>
            <a:r>
              <a:rPr lang="en-GB" sz="2000" dirty="0" smtClean="0">
                <a:solidFill>
                  <a:srgbClr val="ED8B00"/>
                </a:solidFill>
                <a:latin typeface="Calibri" panose="020F0502020204030204" pitchFamily="34" charset="0"/>
                <a:cs typeface="Calibri" panose="020F0502020204030204" pitchFamily="34" charset="0"/>
              </a:rPr>
              <a:t> LAC 2017</a:t>
            </a:r>
          </a:p>
          <a:p>
            <a:endParaRPr lang="en-GB" sz="2000" dirty="0">
              <a:solidFill>
                <a:srgbClr val="ED8B00"/>
              </a:solidFill>
              <a:latin typeface="Calibri" panose="020F0502020204030204" pitchFamily="34" charset="0"/>
              <a:cs typeface="Calibri" panose="020F0502020204030204" pitchFamily="34" charset="0"/>
            </a:endParaRPr>
          </a:p>
        </p:txBody>
      </p:sp>
      <p:cxnSp>
        <p:nvCxnSpPr>
          <p:cNvPr id="7" name="Straight Connector 6"/>
          <p:cNvCxnSpPr/>
          <p:nvPr/>
        </p:nvCxnSpPr>
        <p:spPr>
          <a:xfrm flipV="1">
            <a:off x="682170" y="1908632"/>
            <a:ext cx="3106054" cy="7254"/>
          </a:xfrm>
          <a:prstGeom prst="line">
            <a:avLst/>
          </a:prstGeom>
          <a:ln w="12700"/>
          <a:effectLst/>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935004" y="3003959"/>
            <a:ext cx="1663700" cy="622625"/>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r>
              <a:rPr lang="en-GB" sz="2000" dirty="0">
                <a:solidFill>
                  <a:srgbClr val="ED8B00"/>
                </a:solidFill>
                <a:latin typeface="Calibri" panose="020F0502020204030204" pitchFamily="34" charset="0"/>
                <a:cs typeface="Calibri" panose="020F0502020204030204" pitchFamily="34" charset="0"/>
              </a:rPr>
              <a:t>Modern Jazz</a:t>
            </a:r>
          </a:p>
        </p:txBody>
      </p:sp>
      <p:sp>
        <p:nvSpPr>
          <p:cNvPr id="10" name="Rectangle 9"/>
          <p:cNvSpPr/>
          <p:nvPr/>
        </p:nvSpPr>
        <p:spPr>
          <a:xfrm>
            <a:off x="4860032" y="1393725"/>
            <a:ext cx="3695986" cy="4789359"/>
          </a:xfrm>
          <a:prstGeom prst="rect">
            <a:avLst/>
          </a:prstGeom>
          <a:noFill/>
          <a:ln w="12700">
            <a:solidFill>
              <a:srgbClr val="2361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sp>
        <p:nvSpPr>
          <p:cNvPr id="11" name="Pentagon 10"/>
          <p:cNvSpPr/>
          <p:nvPr/>
        </p:nvSpPr>
        <p:spPr>
          <a:xfrm>
            <a:off x="537096" y="1401191"/>
            <a:ext cx="4322935" cy="4782103"/>
          </a:xfrm>
          <a:prstGeom prst="homePlate">
            <a:avLst>
              <a:gd name="adj" fmla="val 6291"/>
            </a:avLst>
          </a:prstGeom>
          <a:noFill/>
          <a:ln w="12700">
            <a:solidFill>
              <a:srgbClr val="23619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latin typeface="Calibri" panose="020F0502020204030204" pitchFamily="34" charset="0"/>
              <a:cs typeface="Calibri" panose="020F0502020204030204" pitchFamily="34" charset="0"/>
            </a:endParaRPr>
          </a:p>
        </p:txBody>
      </p:sp>
      <p:cxnSp>
        <p:nvCxnSpPr>
          <p:cNvPr id="12" name="Straight Connector 11"/>
          <p:cNvCxnSpPr/>
          <p:nvPr/>
        </p:nvCxnSpPr>
        <p:spPr>
          <a:xfrm flipV="1">
            <a:off x="5026883" y="1915892"/>
            <a:ext cx="3240000" cy="0"/>
          </a:xfrm>
          <a:prstGeom prst="line">
            <a:avLst/>
          </a:prstGeom>
          <a:ln w="12700"/>
          <a:effectLst/>
        </p:spPr>
        <p:style>
          <a:lnRef idx="2">
            <a:schemeClr val="accent1"/>
          </a:lnRef>
          <a:fillRef idx="0">
            <a:schemeClr val="accent1"/>
          </a:fillRef>
          <a:effectRef idx="1">
            <a:schemeClr val="accent1"/>
          </a:effectRef>
          <a:fontRef idx="minor">
            <a:schemeClr val="tx1"/>
          </a:fontRef>
        </p:style>
      </p:cxnSp>
      <p:pic>
        <p:nvPicPr>
          <p:cNvPr id="13"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0867" y="2755715"/>
            <a:ext cx="900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1630" y="3672604"/>
            <a:ext cx="972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0516" y="4529062"/>
            <a:ext cx="936000" cy="9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itle 1"/>
          <p:cNvSpPr txBox="1">
            <a:spLocks/>
          </p:cNvSpPr>
          <p:nvPr/>
        </p:nvSpPr>
        <p:spPr>
          <a:xfrm>
            <a:off x="624115" y="5521969"/>
            <a:ext cx="3870841" cy="746207"/>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algn="ctr"/>
            <a:r>
              <a:rPr lang="en-GB" sz="2000" i="1" dirty="0" smtClean="0">
                <a:solidFill>
                  <a:srgbClr val="236192"/>
                </a:solidFill>
                <a:latin typeface="Calibri" panose="020F0502020204030204" pitchFamily="34" charset="0"/>
                <a:cs typeface="Calibri" panose="020F0502020204030204" pitchFamily="34" charset="0"/>
              </a:rPr>
              <a:t>“</a:t>
            </a:r>
            <a:r>
              <a:rPr lang="en-GB" sz="2000" i="1" dirty="0" err="1" smtClean="0">
                <a:solidFill>
                  <a:srgbClr val="236192"/>
                </a:solidFill>
                <a:latin typeface="Calibri" panose="020F0502020204030204" pitchFamily="34" charset="0"/>
                <a:cs typeface="Calibri" panose="020F0502020204030204" pitchFamily="34" charset="0"/>
              </a:rPr>
              <a:t>Lanzado</a:t>
            </a:r>
            <a:r>
              <a:rPr lang="en-GB" sz="2000" i="1" dirty="0" smtClean="0">
                <a:solidFill>
                  <a:srgbClr val="236192"/>
                </a:solidFill>
                <a:latin typeface="Calibri" panose="020F0502020204030204" pitchFamily="34" charset="0"/>
                <a:cs typeface="Calibri" panose="020F0502020204030204" pitchFamily="34" charset="0"/>
              </a:rPr>
              <a:t> </a:t>
            </a:r>
            <a:r>
              <a:rPr lang="en-GB" sz="2000" i="1" dirty="0" err="1" smtClean="0">
                <a:solidFill>
                  <a:srgbClr val="236192"/>
                </a:solidFill>
                <a:latin typeface="Calibri" panose="020F0502020204030204" pitchFamily="34" charset="0"/>
                <a:cs typeface="Calibri" panose="020F0502020204030204" pitchFamily="34" charset="0"/>
              </a:rPr>
              <a:t>en</a:t>
            </a:r>
            <a:r>
              <a:rPr lang="en-GB" sz="2000" i="1" dirty="0" smtClean="0">
                <a:solidFill>
                  <a:srgbClr val="236192"/>
                </a:solidFill>
                <a:latin typeface="Calibri" panose="020F0502020204030204" pitchFamily="34" charset="0"/>
                <a:cs typeface="Calibri" panose="020F0502020204030204" pitchFamily="34" charset="0"/>
              </a:rPr>
              <a:t> el </a:t>
            </a:r>
            <a:r>
              <a:rPr lang="en-GB" sz="2000" i="1" dirty="0" err="1" smtClean="0">
                <a:solidFill>
                  <a:srgbClr val="236192"/>
                </a:solidFill>
                <a:latin typeface="Calibri" panose="020F0502020204030204" pitchFamily="34" charset="0"/>
                <a:cs typeface="Calibri" panose="020F0502020204030204" pitchFamily="34" charset="0"/>
              </a:rPr>
              <a:t>Congreso</a:t>
            </a:r>
            <a:r>
              <a:rPr lang="en-GB" sz="2000" i="1" dirty="0" smtClean="0">
                <a:solidFill>
                  <a:srgbClr val="236192"/>
                </a:solidFill>
                <a:latin typeface="Calibri" panose="020F0502020204030204" pitchFamily="34" charset="0"/>
                <a:cs typeface="Calibri" panose="020F0502020204030204" pitchFamily="34" charset="0"/>
              </a:rPr>
              <a:t> de </a:t>
            </a:r>
            <a:r>
              <a:rPr lang="en-GB" sz="2000" i="1" dirty="0" err="1" smtClean="0">
                <a:solidFill>
                  <a:srgbClr val="236192"/>
                </a:solidFill>
                <a:latin typeface="Calibri" panose="020F0502020204030204" pitchFamily="34" charset="0"/>
                <a:cs typeface="Calibri" panose="020F0502020204030204" pitchFamily="34" charset="0"/>
              </a:rPr>
              <a:t>Estambul</a:t>
            </a:r>
            <a:r>
              <a:rPr lang="en-GB" sz="2000" i="1" dirty="0" smtClean="0">
                <a:solidFill>
                  <a:srgbClr val="236192"/>
                </a:solidFill>
                <a:latin typeface="Calibri" panose="020F0502020204030204" pitchFamily="34" charset="0"/>
                <a:cs typeface="Calibri" panose="020F0502020204030204" pitchFamily="34" charset="0"/>
              </a:rPr>
              <a:t>”</a:t>
            </a:r>
            <a:endParaRPr lang="en-GB" sz="2000" i="1" dirty="0">
              <a:solidFill>
                <a:srgbClr val="236192"/>
              </a:solidFill>
              <a:latin typeface="Calibri" panose="020F0502020204030204" pitchFamily="34" charset="0"/>
              <a:cs typeface="Calibri" panose="020F0502020204030204" pitchFamily="34" charset="0"/>
            </a:endParaRPr>
          </a:p>
        </p:txBody>
      </p:sp>
      <p:sp>
        <p:nvSpPr>
          <p:cNvPr id="20" name="Title 1"/>
          <p:cNvSpPr txBox="1">
            <a:spLocks/>
          </p:cNvSpPr>
          <p:nvPr/>
        </p:nvSpPr>
        <p:spPr>
          <a:xfrm>
            <a:off x="5050896" y="5529229"/>
            <a:ext cx="3327400" cy="746207"/>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algn="ctr"/>
            <a:r>
              <a:rPr lang="en-GB" sz="2000" i="1" dirty="0">
                <a:solidFill>
                  <a:srgbClr val="236192"/>
                </a:solidFill>
                <a:latin typeface="Calibri" panose="020F0502020204030204" pitchFamily="34" charset="0"/>
                <a:cs typeface="Calibri" panose="020F0502020204030204" pitchFamily="34" charset="0"/>
              </a:rPr>
              <a:t>“</a:t>
            </a:r>
            <a:r>
              <a:rPr lang="en-GB" sz="2000" i="1" dirty="0" err="1" smtClean="0">
                <a:solidFill>
                  <a:srgbClr val="236192"/>
                </a:solidFill>
                <a:latin typeface="Calibri" panose="020F0502020204030204" pitchFamily="34" charset="0"/>
                <a:cs typeface="Calibri" panose="020F0502020204030204" pitchFamily="34" charset="0"/>
              </a:rPr>
              <a:t>Lanzados</a:t>
            </a:r>
            <a:r>
              <a:rPr lang="en-GB" sz="2000" i="1" dirty="0" smtClean="0">
                <a:solidFill>
                  <a:srgbClr val="236192"/>
                </a:solidFill>
                <a:latin typeface="Calibri" panose="020F0502020204030204" pitchFamily="34" charset="0"/>
                <a:cs typeface="Calibri" panose="020F0502020204030204" pitchFamily="34" charset="0"/>
              </a:rPr>
              <a:t> </a:t>
            </a:r>
            <a:r>
              <a:rPr lang="en-GB" sz="2000" i="1" dirty="0" err="1" smtClean="0">
                <a:solidFill>
                  <a:srgbClr val="236192"/>
                </a:solidFill>
                <a:latin typeface="Calibri" panose="020F0502020204030204" pitchFamily="34" charset="0"/>
                <a:cs typeface="Calibri" panose="020F0502020204030204" pitchFamily="34" charset="0"/>
              </a:rPr>
              <a:t>en</a:t>
            </a:r>
            <a:r>
              <a:rPr lang="en-GB" sz="2000" i="1" dirty="0" smtClean="0">
                <a:solidFill>
                  <a:srgbClr val="236192"/>
                </a:solidFill>
                <a:latin typeface="Calibri" panose="020F0502020204030204" pitchFamily="34" charset="0"/>
                <a:cs typeface="Calibri" panose="020F0502020204030204" pitchFamily="34" charset="0"/>
              </a:rPr>
              <a:t> Lima, 2017”</a:t>
            </a:r>
            <a:endParaRPr lang="en-GB" sz="2000" i="1" dirty="0">
              <a:solidFill>
                <a:srgbClr val="236192"/>
              </a:solidFill>
              <a:latin typeface="Calibri" panose="020F0502020204030204" pitchFamily="34" charset="0"/>
              <a:cs typeface="Calibri" panose="020F0502020204030204" pitchFamily="34" charset="0"/>
            </a:endParaRPr>
          </a:p>
        </p:txBody>
      </p:sp>
      <p:sp>
        <p:nvSpPr>
          <p:cNvPr id="21" name="Title 1"/>
          <p:cNvSpPr txBox="1">
            <a:spLocks/>
          </p:cNvSpPr>
          <p:nvPr/>
        </p:nvSpPr>
        <p:spPr>
          <a:xfrm>
            <a:off x="632588" y="1983522"/>
            <a:ext cx="7923429" cy="690068"/>
          </a:xfrm>
          <a:prstGeom prst="rect">
            <a:avLst/>
          </a:prstGeom>
          <a:solidFill>
            <a:schemeClr val="bg1"/>
          </a:solidFill>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marL="285750" indent="-285750" algn="ctr">
              <a:spcAft>
                <a:spcPts val="600"/>
              </a:spcAft>
              <a:buFont typeface="Wingdings" panose="05000000000000000000" pitchFamily="2" charset="2"/>
              <a:buChar char="§"/>
            </a:pPr>
            <a:r>
              <a:rPr lang="en-GB" sz="1800" dirty="0" smtClean="0">
                <a:solidFill>
                  <a:srgbClr val="236192"/>
                </a:solidFill>
                <a:latin typeface="Calibri" panose="020F0502020204030204" pitchFamily="34" charset="0"/>
                <a:cs typeface="Calibri" panose="020F0502020204030204" pitchFamily="34" charset="0"/>
              </a:rPr>
              <a:t>Gran </a:t>
            </a:r>
            <a:r>
              <a:rPr lang="en-GB" sz="1800" dirty="0" err="1" smtClean="0">
                <a:solidFill>
                  <a:srgbClr val="236192"/>
                </a:solidFill>
                <a:latin typeface="Calibri" panose="020F0502020204030204" pitchFamily="34" charset="0"/>
                <a:cs typeface="Calibri" panose="020F0502020204030204" pitchFamily="34" charset="0"/>
              </a:rPr>
              <a:t>Transición</a:t>
            </a:r>
            <a:endParaRPr lang="en-GB" sz="1800" dirty="0">
              <a:solidFill>
                <a:srgbClr val="236192"/>
              </a:solidFill>
              <a:latin typeface="Calibri" panose="020F0502020204030204" pitchFamily="34" charset="0"/>
              <a:cs typeface="Calibri" panose="020F0502020204030204" pitchFamily="34" charset="0"/>
            </a:endParaRPr>
          </a:p>
          <a:p>
            <a:pPr marL="285750" indent="-285750" algn="ctr">
              <a:spcAft>
                <a:spcPts val="600"/>
              </a:spcAft>
              <a:buFont typeface="Wingdings" panose="05000000000000000000" pitchFamily="2" charset="2"/>
              <a:buChar char="§"/>
            </a:pPr>
            <a:r>
              <a:rPr lang="en-GB" sz="1800" dirty="0" err="1" smtClean="0">
                <a:solidFill>
                  <a:srgbClr val="236192"/>
                </a:solidFill>
                <a:latin typeface="Calibri" panose="020F0502020204030204" pitchFamily="34" charset="0"/>
                <a:cs typeface="Calibri" panose="020F0502020204030204" pitchFamily="34" charset="0"/>
              </a:rPr>
              <a:t>Tres</a:t>
            </a:r>
            <a:r>
              <a:rPr lang="en-GB" sz="1800" dirty="0" smtClean="0">
                <a:solidFill>
                  <a:srgbClr val="236192"/>
                </a:solidFill>
                <a:latin typeface="Calibri" panose="020F0502020204030204" pitchFamily="34" charset="0"/>
                <a:cs typeface="Calibri" panose="020F0502020204030204" pitchFamily="34" charset="0"/>
              </a:rPr>
              <a:t> </a:t>
            </a:r>
            <a:r>
              <a:rPr lang="en-GB" sz="1800" dirty="0" err="1" smtClean="0">
                <a:solidFill>
                  <a:srgbClr val="236192"/>
                </a:solidFill>
                <a:latin typeface="Calibri" panose="020F0502020204030204" pitchFamily="34" charset="0"/>
                <a:cs typeface="Calibri" panose="020F0502020204030204" pitchFamily="34" charset="0"/>
              </a:rPr>
              <a:t>Escenarios</a:t>
            </a:r>
            <a:endParaRPr lang="en-GB" sz="1800" dirty="0">
              <a:solidFill>
                <a:srgbClr val="236192"/>
              </a:solidFill>
              <a:latin typeface="Calibri" panose="020F0502020204030204" pitchFamily="34" charset="0"/>
              <a:cs typeface="Calibri" panose="020F0502020204030204" pitchFamily="34" charset="0"/>
            </a:endParaRPr>
          </a:p>
        </p:txBody>
      </p:sp>
      <p:sp>
        <p:nvSpPr>
          <p:cNvPr id="22" name="Title 1"/>
          <p:cNvSpPr txBox="1">
            <a:spLocks/>
          </p:cNvSpPr>
          <p:nvPr/>
        </p:nvSpPr>
        <p:spPr>
          <a:xfrm>
            <a:off x="942264" y="3911087"/>
            <a:ext cx="1663700" cy="622625"/>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r>
              <a:rPr lang="en-GB" sz="2000" dirty="0">
                <a:solidFill>
                  <a:srgbClr val="236192"/>
                </a:solidFill>
                <a:latin typeface="Calibri" panose="020F0502020204030204" pitchFamily="34" charset="0"/>
                <a:cs typeface="Calibri" panose="020F0502020204030204" pitchFamily="34" charset="0"/>
              </a:rPr>
              <a:t>Unfinished Symphony</a:t>
            </a:r>
          </a:p>
        </p:txBody>
      </p:sp>
      <p:sp>
        <p:nvSpPr>
          <p:cNvPr id="23" name="Title 1"/>
          <p:cNvSpPr txBox="1">
            <a:spLocks/>
          </p:cNvSpPr>
          <p:nvPr/>
        </p:nvSpPr>
        <p:spPr>
          <a:xfrm>
            <a:off x="935010" y="4760159"/>
            <a:ext cx="1663700" cy="622625"/>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r>
              <a:rPr lang="en-GB" sz="2000" dirty="0">
                <a:solidFill>
                  <a:schemeClr val="tx1">
                    <a:lumMod val="75000"/>
                    <a:lumOff val="25000"/>
                  </a:schemeClr>
                </a:solidFill>
                <a:latin typeface="Calibri" panose="020F0502020204030204" pitchFamily="34" charset="0"/>
                <a:cs typeface="Calibri" panose="020F0502020204030204" pitchFamily="34" charset="0"/>
              </a:rPr>
              <a:t>Hard Rock</a:t>
            </a:r>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0278" y="2803167"/>
            <a:ext cx="820088" cy="8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9392" y="3714138"/>
            <a:ext cx="840121" cy="8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9391" y="4614138"/>
            <a:ext cx="820042" cy="8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itle 1"/>
          <p:cNvSpPr txBox="1">
            <a:spLocks/>
          </p:cNvSpPr>
          <p:nvPr/>
        </p:nvSpPr>
        <p:spPr>
          <a:xfrm>
            <a:off x="6326958" y="3025733"/>
            <a:ext cx="1525268" cy="622625"/>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algn="r"/>
            <a:r>
              <a:rPr lang="en-GB" sz="2000" dirty="0">
                <a:solidFill>
                  <a:srgbClr val="ED8B00"/>
                </a:solidFill>
                <a:latin typeface="Calibri" panose="020F0502020204030204" pitchFamily="34" charset="0"/>
                <a:cs typeface="Calibri" panose="020F0502020204030204" pitchFamily="34" charset="0"/>
              </a:rPr>
              <a:t>Samba</a:t>
            </a:r>
          </a:p>
        </p:txBody>
      </p:sp>
      <p:sp>
        <p:nvSpPr>
          <p:cNvPr id="31" name="Title 1"/>
          <p:cNvSpPr txBox="1">
            <a:spLocks/>
          </p:cNvSpPr>
          <p:nvPr/>
        </p:nvSpPr>
        <p:spPr>
          <a:xfrm>
            <a:off x="6334218" y="3932861"/>
            <a:ext cx="1525268" cy="622625"/>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algn="r"/>
            <a:r>
              <a:rPr lang="en-GB" sz="2000" dirty="0">
                <a:solidFill>
                  <a:srgbClr val="236192"/>
                </a:solidFill>
                <a:latin typeface="Calibri" panose="020F0502020204030204" pitchFamily="34" charset="0"/>
                <a:cs typeface="Calibri" panose="020F0502020204030204" pitchFamily="34" charset="0"/>
              </a:rPr>
              <a:t>Tango</a:t>
            </a:r>
          </a:p>
        </p:txBody>
      </p:sp>
      <p:sp>
        <p:nvSpPr>
          <p:cNvPr id="32" name="Title 1"/>
          <p:cNvSpPr txBox="1">
            <a:spLocks/>
          </p:cNvSpPr>
          <p:nvPr/>
        </p:nvSpPr>
        <p:spPr>
          <a:xfrm>
            <a:off x="6326964" y="4781933"/>
            <a:ext cx="1525268" cy="622625"/>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algn="r"/>
            <a:r>
              <a:rPr lang="en-GB" sz="2000" dirty="0">
                <a:solidFill>
                  <a:schemeClr val="tx1">
                    <a:lumMod val="75000"/>
                    <a:lumOff val="25000"/>
                  </a:schemeClr>
                </a:solidFill>
                <a:latin typeface="Calibri" panose="020F0502020204030204" pitchFamily="34" charset="0"/>
                <a:cs typeface="Calibri" panose="020F0502020204030204" pitchFamily="34" charset="0"/>
              </a:rPr>
              <a:t>Rock</a:t>
            </a:r>
          </a:p>
        </p:txBody>
      </p:sp>
    </p:spTree>
    <p:extLst>
      <p:ext uri="{BB962C8B-B14F-4D97-AF65-F5344CB8AC3E}">
        <p14:creationId xmlns:p14="http://schemas.microsoft.com/office/powerpoint/2010/main" val="41506122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22230" y="1729010"/>
            <a:ext cx="2680058" cy="1169551"/>
          </a:xfrm>
          <a:prstGeom prst="rect">
            <a:avLst/>
          </a:prstGeom>
        </p:spPr>
        <p:txBody>
          <a:bodyPr wrap="square">
            <a:spAutoFit/>
          </a:bodyPr>
          <a:lstStyle/>
          <a:p>
            <a:pPr>
              <a:defRPr/>
            </a:pPr>
            <a:r>
              <a:rPr lang="es-BO" sz="1400" b="1" dirty="0">
                <a:solidFill>
                  <a:srgbClr val="236192"/>
                </a:solidFill>
                <a:cs typeface="Calibri" panose="020F0502020204030204" pitchFamily="34" charset="0"/>
              </a:rPr>
              <a:t>Enfoque: Mercado</a:t>
            </a:r>
          </a:p>
          <a:p>
            <a:pPr>
              <a:defRPr/>
            </a:pPr>
            <a:r>
              <a:rPr lang="es-BO" sz="1400" b="1" dirty="0" smtClean="0">
                <a:solidFill>
                  <a:srgbClr val="236192"/>
                </a:solidFill>
                <a:cs typeface="Calibri" panose="020F0502020204030204" pitchFamily="34" charset="0"/>
              </a:rPr>
              <a:t>Lograr </a:t>
            </a:r>
            <a:r>
              <a:rPr lang="es-BO" sz="1400" b="1" dirty="0">
                <a:solidFill>
                  <a:srgbClr val="236192"/>
                </a:solidFill>
                <a:cs typeface="Calibri" panose="020F0502020204030204" pitchFamily="34" charset="0"/>
              </a:rPr>
              <a:t>el acceso </a:t>
            </a:r>
            <a:r>
              <a:rPr lang="es-BO" sz="1400" b="1" dirty="0" smtClean="0">
                <a:solidFill>
                  <a:srgbClr val="236192"/>
                </a:solidFill>
                <a:cs typeface="Calibri" panose="020F0502020204030204" pitchFamily="34" charset="0"/>
              </a:rPr>
              <a:t>individual </a:t>
            </a:r>
            <a:r>
              <a:rPr lang="es-BO" sz="1400" b="1" dirty="0">
                <a:solidFill>
                  <a:srgbClr val="236192"/>
                </a:solidFill>
                <a:cs typeface="Calibri" panose="020F0502020204030204" pitchFamily="34" charset="0"/>
              </a:rPr>
              <a:t>y la asequibilidad de la energía a través del crecimiento </a:t>
            </a:r>
            <a:r>
              <a:rPr lang="es-BO" sz="1400" b="1" dirty="0" smtClean="0">
                <a:solidFill>
                  <a:srgbClr val="236192"/>
                </a:solidFill>
                <a:cs typeface="Calibri" panose="020F0502020204030204" pitchFamily="34" charset="0"/>
              </a:rPr>
              <a:t>económico.</a:t>
            </a:r>
            <a:endParaRPr lang="es-BO" sz="1400" b="1" dirty="0">
              <a:solidFill>
                <a:srgbClr val="236192"/>
              </a:solidFill>
              <a:cs typeface="Calibri" panose="020F0502020204030204" pitchFamily="34" charset="0"/>
            </a:endParaRPr>
          </a:p>
        </p:txBody>
      </p:sp>
      <p:sp>
        <p:nvSpPr>
          <p:cNvPr id="7" name="Rectangle 6"/>
          <p:cNvSpPr/>
          <p:nvPr/>
        </p:nvSpPr>
        <p:spPr>
          <a:xfrm>
            <a:off x="125283" y="1333624"/>
            <a:ext cx="2877005" cy="3416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SAMBA</a:t>
            </a:r>
            <a:endParaRPr lang="en-US" sz="1200" b="1" dirty="0"/>
          </a:p>
        </p:txBody>
      </p:sp>
      <p:sp>
        <p:nvSpPr>
          <p:cNvPr id="10" name="Rectangle 9"/>
          <p:cNvSpPr/>
          <p:nvPr/>
        </p:nvSpPr>
        <p:spPr>
          <a:xfrm>
            <a:off x="3117422" y="1729010"/>
            <a:ext cx="2945916" cy="1169551"/>
          </a:xfrm>
          <a:prstGeom prst="rect">
            <a:avLst/>
          </a:prstGeom>
        </p:spPr>
        <p:txBody>
          <a:bodyPr wrap="square">
            <a:spAutoFit/>
          </a:bodyPr>
          <a:lstStyle/>
          <a:p>
            <a:pPr>
              <a:defRPr/>
            </a:pPr>
            <a:r>
              <a:rPr lang="es-BO" sz="1400" b="1" dirty="0">
                <a:solidFill>
                  <a:srgbClr val="236192"/>
                </a:solidFill>
                <a:cs typeface="Calibri" panose="020F0502020204030204" pitchFamily="34" charset="0"/>
              </a:rPr>
              <a:t>Enfoque: Gobierno</a:t>
            </a:r>
          </a:p>
          <a:p>
            <a:pPr>
              <a:defRPr/>
            </a:pPr>
            <a:r>
              <a:rPr lang="es-BO" sz="1400" b="1" dirty="0" smtClean="0">
                <a:solidFill>
                  <a:srgbClr val="236192"/>
                </a:solidFill>
                <a:cs typeface="Calibri" panose="020F0502020204030204" pitchFamily="34" charset="0"/>
              </a:rPr>
              <a:t>Orientado </a:t>
            </a:r>
            <a:r>
              <a:rPr lang="es-BO" sz="1400" b="1" dirty="0">
                <a:solidFill>
                  <a:srgbClr val="236192"/>
                </a:solidFill>
                <a:cs typeface="Calibri" panose="020F0502020204030204" pitchFamily="34" charset="0"/>
              </a:rPr>
              <a:t>al logro de la sostenibilidad a través de la política y prácticas coordinadas a nivel internacional</a:t>
            </a:r>
            <a:endParaRPr lang="en-US" sz="1400" dirty="0">
              <a:solidFill>
                <a:schemeClr val="bg2"/>
              </a:solidFill>
            </a:endParaRPr>
          </a:p>
        </p:txBody>
      </p:sp>
      <p:sp>
        <p:nvSpPr>
          <p:cNvPr id="11" name="Rectangle 10"/>
          <p:cNvSpPr/>
          <p:nvPr/>
        </p:nvSpPr>
        <p:spPr>
          <a:xfrm>
            <a:off x="3134983" y="1333624"/>
            <a:ext cx="2877005" cy="3416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TANGO</a:t>
            </a:r>
            <a:endParaRPr lang="en-US" sz="1200" b="1" dirty="0"/>
          </a:p>
        </p:txBody>
      </p:sp>
      <p:pic>
        <p:nvPicPr>
          <p:cNvPr id="13" name="Picture 12"/>
          <p:cNvPicPr>
            <a:picLocks/>
          </p:cNvPicPr>
          <p:nvPr/>
        </p:nvPicPr>
        <p:blipFill>
          <a:blip r:embed="rId2"/>
          <a:stretch>
            <a:fillRect/>
          </a:stretch>
        </p:blipFill>
        <p:spPr>
          <a:xfrm>
            <a:off x="6160178" y="2939588"/>
            <a:ext cx="2852313" cy="2512793"/>
          </a:xfrm>
          <a:prstGeom prst="rect">
            <a:avLst/>
          </a:prstGeom>
          <a:ln>
            <a:solidFill>
              <a:schemeClr val="tx2"/>
            </a:solidFill>
          </a:ln>
        </p:spPr>
      </p:pic>
      <p:sp>
        <p:nvSpPr>
          <p:cNvPr id="14" name="Rectangle 13"/>
          <p:cNvSpPr/>
          <p:nvPr/>
        </p:nvSpPr>
        <p:spPr>
          <a:xfrm>
            <a:off x="6336720" y="1729010"/>
            <a:ext cx="2492926" cy="997196"/>
          </a:xfrm>
          <a:prstGeom prst="rect">
            <a:avLst/>
          </a:prstGeom>
        </p:spPr>
        <p:txBody>
          <a:bodyPr wrap="square">
            <a:spAutoFit/>
          </a:bodyPr>
          <a:lstStyle/>
          <a:p>
            <a:pPr>
              <a:spcBef>
                <a:spcPct val="20000"/>
              </a:spcBef>
              <a:buSzPct val="100000"/>
              <a:defRPr/>
            </a:pPr>
            <a:r>
              <a:rPr lang="es-BO" sz="1400" b="1" dirty="0" smtClean="0">
                <a:solidFill>
                  <a:srgbClr val="236192"/>
                </a:solidFill>
                <a:cs typeface="Calibri" panose="020F0502020204030204" pitchFamily="34" charset="0"/>
              </a:rPr>
              <a:t>Enfoque Fragmentado</a:t>
            </a:r>
          </a:p>
          <a:p>
            <a:pPr>
              <a:spcBef>
                <a:spcPct val="20000"/>
              </a:spcBef>
              <a:buSzPct val="100000"/>
              <a:defRPr/>
            </a:pPr>
            <a:r>
              <a:rPr lang="es-BO" sz="1400" b="1" dirty="0" smtClean="0">
                <a:solidFill>
                  <a:srgbClr val="236192"/>
                </a:solidFill>
                <a:cs typeface="Calibri" panose="020F0502020204030204" pitchFamily="34" charset="0"/>
              </a:rPr>
              <a:t>Seguridad energética en un mundo con poca cooperación global. </a:t>
            </a:r>
            <a:endParaRPr lang="es-BO" sz="1400" b="1" dirty="0">
              <a:solidFill>
                <a:srgbClr val="236192"/>
              </a:solidFill>
              <a:cs typeface="Calibri" panose="020F0502020204030204" pitchFamily="34" charset="0"/>
            </a:endParaRPr>
          </a:p>
        </p:txBody>
      </p:sp>
      <p:sp>
        <p:nvSpPr>
          <p:cNvPr id="15" name="Rectangle 14"/>
          <p:cNvSpPr/>
          <p:nvPr/>
        </p:nvSpPr>
        <p:spPr>
          <a:xfrm>
            <a:off x="6144682" y="1333624"/>
            <a:ext cx="2877005" cy="341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HARD ROCK</a:t>
            </a:r>
          </a:p>
        </p:txBody>
      </p:sp>
      <p:sp>
        <p:nvSpPr>
          <p:cNvPr id="25" name="Title 1"/>
          <p:cNvSpPr>
            <a:spLocks noGrp="1"/>
          </p:cNvSpPr>
          <p:nvPr>
            <p:ph type="title"/>
          </p:nvPr>
        </p:nvSpPr>
        <p:spPr>
          <a:xfrm>
            <a:off x="457201" y="385982"/>
            <a:ext cx="6654800" cy="547469"/>
          </a:xfrm>
        </p:spPr>
        <p:txBody>
          <a:bodyPr>
            <a:normAutofit/>
          </a:bodyPr>
          <a:lstStyle/>
          <a:p>
            <a:r>
              <a:rPr lang="es-BO" sz="2800" dirty="0" smtClean="0"/>
              <a:t>Tres historias de escenarios</a:t>
            </a:r>
            <a:endParaRPr lang="es-BO" sz="2800" dirty="0"/>
          </a:p>
        </p:txBody>
      </p:sp>
      <p:sp>
        <p:nvSpPr>
          <p:cNvPr id="2" name="Rectangle 1"/>
          <p:cNvSpPr/>
          <p:nvPr/>
        </p:nvSpPr>
        <p:spPr>
          <a:xfrm>
            <a:off x="125284" y="5474163"/>
            <a:ext cx="2680058" cy="1031051"/>
          </a:xfrm>
          <a:prstGeom prst="rect">
            <a:avLst/>
          </a:prstGeom>
        </p:spPr>
        <p:txBody>
          <a:bodyPr wrap="square">
            <a:spAutoFit/>
          </a:bodyPr>
          <a:lstStyle/>
          <a:p>
            <a:pPr marL="285750" indent="-285750">
              <a:spcAft>
                <a:spcPts val="300"/>
              </a:spcAft>
              <a:buClr>
                <a:srgbClr val="ED8B00"/>
              </a:buClr>
              <a:buFont typeface="Wingdings" panose="05000000000000000000" pitchFamily="2" charset="2"/>
              <a:buChar char="§"/>
            </a:pPr>
            <a:r>
              <a:rPr lang="es-BO" sz="1400" b="1" dirty="0" smtClean="0">
                <a:solidFill>
                  <a:srgbClr val="236192"/>
                </a:solidFill>
                <a:cs typeface="Calibri" panose="020F0502020204030204" pitchFamily="34" charset="0"/>
              </a:rPr>
              <a:t>Mecanismos de Mercado</a:t>
            </a:r>
          </a:p>
          <a:p>
            <a:pPr marL="285750" indent="-285750">
              <a:spcAft>
                <a:spcPts val="300"/>
              </a:spcAft>
              <a:buClr>
                <a:srgbClr val="ED8B00"/>
              </a:buClr>
              <a:buFont typeface="Wingdings" panose="05000000000000000000" pitchFamily="2" charset="2"/>
              <a:buChar char="§"/>
            </a:pPr>
            <a:r>
              <a:rPr lang="es-BO" sz="1400" b="1" dirty="0" smtClean="0">
                <a:solidFill>
                  <a:srgbClr val="236192"/>
                </a:solidFill>
                <a:cs typeface="Calibri" panose="020F0502020204030204" pitchFamily="34" charset="0"/>
              </a:rPr>
              <a:t>Innovación Tecnológica </a:t>
            </a:r>
          </a:p>
          <a:p>
            <a:pPr marL="285750" indent="-285750">
              <a:spcAft>
                <a:spcPts val="600"/>
              </a:spcAft>
              <a:buClr>
                <a:srgbClr val="ED8B00"/>
              </a:buClr>
              <a:buFont typeface="Wingdings" panose="05000000000000000000" pitchFamily="2" charset="2"/>
              <a:buChar char="§"/>
            </a:pPr>
            <a:r>
              <a:rPr lang="es-BO" sz="1400" b="1" dirty="0" smtClean="0">
                <a:solidFill>
                  <a:srgbClr val="236192"/>
                </a:solidFill>
                <a:cs typeface="Calibri" panose="020F0502020204030204" pitchFamily="34" charset="0"/>
              </a:rPr>
              <a:t>Acceso a la energía para todos </a:t>
            </a:r>
            <a:endParaRPr lang="es-BO" sz="1400" dirty="0">
              <a:solidFill>
                <a:srgbClr val="236192"/>
              </a:solidFill>
              <a:cs typeface="Calibri" panose="020F0502020204030204" pitchFamily="34" charset="0"/>
            </a:endParaRPr>
          </a:p>
        </p:txBody>
      </p:sp>
      <p:sp>
        <p:nvSpPr>
          <p:cNvPr id="3" name="Rectangle 2"/>
          <p:cNvSpPr/>
          <p:nvPr/>
        </p:nvSpPr>
        <p:spPr>
          <a:xfrm>
            <a:off x="3165978" y="5474163"/>
            <a:ext cx="2846010" cy="815608"/>
          </a:xfrm>
          <a:prstGeom prst="rect">
            <a:avLst/>
          </a:prstGeom>
        </p:spPr>
        <p:txBody>
          <a:bodyPr wrap="square">
            <a:spAutoFit/>
          </a:bodyPr>
          <a:lstStyle/>
          <a:p>
            <a:pPr marL="285750" indent="-285750">
              <a:spcAft>
                <a:spcPts val="300"/>
              </a:spcAft>
              <a:buClr>
                <a:srgbClr val="ED8B00"/>
              </a:buClr>
              <a:buFont typeface="Wingdings" panose="05000000000000000000" pitchFamily="2" charset="2"/>
              <a:buChar char="§"/>
            </a:pPr>
            <a:r>
              <a:rPr lang="es-BO" sz="1400" b="1" dirty="0" smtClean="0">
                <a:solidFill>
                  <a:srgbClr val="236192"/>
                </a:solidFill>
                <a:cs typeface="Calibri" panose="020F0502020204030204" pitchFamily="34" charset="0"/>
              </a:rPr>
              <a:t>Políticas y Regulación </a:t>
            </a:r>
          </a:p>
          <a:p>
            <a:pPr marL="285750" indent="-285750">
              <a:spcAft>
                <a:spcPts val="300"/>
              </a:spcAft>
              <a:buClr>
                <a:srgbClr val="ED8B00"/>
              </a:buClr>
              <a:buFont typeface="Wingdings" panose="05000000000000000000" pitchFamily="2" charset="2"/>
              <a:buChar char="§"/>
            </a:pPr>
            <a:r>
              <a:rPr lang="es-BO" sz="1400" b="1" dirty="0" smtClean="0">
                <a:solidFill>
                  <a:srgbClr val="236192"/>
                </a:solidFill>
                <a:cs typeface="Calibri" panose="020F0502020204030204" pitchFamily="34" charset="0"/>
              </a:rPr>
              <a:t>Planificación a Largo Plazo </a:t>
            </a:r>
          </a:p>
          <a:p>
            <a:pPr marL="285750" indent="-285750">
              <a:spcAft>
                <a:spcPts val="600"/>
              </a:spcAft>
              <a:buClr>
                <a:srgbClr val="ED8B00"/>
              </a:buClr>
              <a:buFont typeface="Wingdings" panose="05000000000000000000" pitchFamily="2" charset="2"/>
              <a:buChar char="§"/>
            </a:pPr>
            <a:r>
              <a:rPr lang="es-BO" sz="1400" b="1" dirty="0" smtClean="0">
                <a:solidFill>
                  <a:srgbClr val="236192"/>
                </a:solidFill>
                <a:cs typeface="Calibri" panose="020F0502020204030204" pitchFamily="34" charset="0"/>
              </a:rPr>
              <a:t>Cooperación internacional </a:t>
            </a:r>
            <a:endParaRPr lang="es-BO" sz="1400" dirty="0">
              <a:cs typeface="Calibri" panose="020F0502020204030204" pitchFamily="34" charset="0"/>
            </a:endParaRPr>
          </a:p>
        </p:txBody>
      </p:sp>
      <p:sp>
        <p:nvSpPr>
          <p:cNvPr id="4" name="Rectangle 3"/>
          <p:cNvSpPr/>
          <p:nvPr/>
        </p:nvSpPr>
        <p:spPr>
          <a:xfrm>
            <a:off x="6144682" y="5474163"/>
            <a:ext cx="2684964" cy="1031051"/>
          </a:xfrm>
          <a:prstGeom prst="rect">
            <a:avLst/>
          </a:prstGeom>
        </p:spPr>
        <p:txBody>
          <a:bodyPr wrap="square">
            <a:spAutoFit/>
          </a:bodyPr>
          <a:lstStyle/>
          <a:p>
            <a:pPr marL="285750" indent="-285750">
              <a:spcAft>
                <a:spcPts val="300"/>
              </a:spcAft>
              <a:buClr>
                <a:srgbClr val="ED8B00"/>
              </a:buClr>
              <a:buFont typeface="Wingdings" panose="05000000000000000000" pitchFamily="2" charset="2"/>
              <a:buChar char="§"/>
            </a:pPr>
            <a:r>
              <a:rPr lang="es-BO" sz="1400" b="1" dirty="0" smtClean="0">
                <a:solidFill>
                  <a:srgbClr val="236192"/>
                </a:solidFill>
                <a:cs typeface="Calibri" panose="020F0502020204030204" pitchFamily="34" charset="0"/>
              </a:rPr>
              <a:t>Políticas fragmentadas</a:t>
            </a:r>
          </a:p>
          <a:p>
            <a:pPr marL="285750" indent="-285750">
              <a:spcAft>
                <a:spcPts val="300"/>
              </a:spcAft>
              <a:buClr>
                <a:srgbClr val="ED8B00"/>
              </a:buClr>
              <a:buFont typeface="Wingdings" panose="05000000000000000000" pitchFamily="2" charset="2"/>
              <a:buChar char="§"/>
            </a:pPr>
            <a:r>
              <a:rPr lang="es-BO" sz="1400" b="1" dirty="0" smtClean="0">
                <a:solidFill>
                  <a:srgbClr val="236192"/>
                </a:solidFill>
                <a:cs typeface="Calibri" panose="020F0502020204030204" pitchFamily="34" charset="0"/>
              </a:rPr>
              <a:t>Componente local </a:t>
            </a:r>
          </a:p>
          <a:p>
            <a:pPr marL="285750" indent="-285750">
              <a:spcAft>
                <a:spcPts val="300"/>
              </a:spcAft>
              <a:buClr>
                <a:srgbClr val="ED8B00"/>
              </a:buClr>
              <a:buFont typeface="Wingdings" panose="05000000000000000000" pitchFamily="2" charset="2"/>
              <a:buChar char="§"/>
            </a:pPr>
            <a:r>
              <a:rPr lang="es-BO" sz="1400" b="1" dirty="0" err="1" smtClean="0">
                <a:solidFill>
                  <a:srgbClr val="236192"/>
                </a:solidFill>
                <a:cs typeface="Calibri" panose="020F0502020204030204" pitchFamily="34" charset="0"/>
              </a:rPr>
              <a:t>Best-fit</a:t>
            </a:r>
            <a:r>
              <a:rPr lang="es-BO" sz="1400" b="1" dirty="0" smtClean="0">
                <a:solidFill>
                  <a:srgbClr val="236192"/>
                </a:solidFill>
                <a:cs typeface="Calibri" panose="020F0502020204030204" pitchFamily="34" charset="0"/>
              </a:rPr>
              <a:t> soluciones locales</a:t>
            </a:r>
            <a:endParaRPr lang="es-BO" sz="1400" dirty="0">
              <a:solidFill>
                <a:srgbClr val="236192"/>
              </a:solidFill>
              <a:cs typeface="Calibri" panose="020F0502020204030204" pitchFamily="34" charset="0"/>
            </a:endParaRPr>
          </a:p>
        </p:txBody>
      </p:sp>
      <p:pic>
        <p:nvPicPr>
          <p:cNvPr id="1026" name="Picture 2" descr="Resultado de imagen para bateria de samba"/>
          <p:cNvPicPr>
            <a:picLocks noChangeAspect="1" noChangeArrowheads="1"/>
          </p:cNvPicPr>
          <p:nvPr/>
        </p:nvPicPr>
        <p:blipFill rotWithShape="1">
          <a:blip r:embed="rId3">
            <a:extLst>
              <a:ext uri="{28A0092B-C50C-407E-A947-70E740481C1C}">
                <a14:useLocalDpi xmlns:a14="http://schemas.microsoft.com/office/drawing/2010/main" val="0"/>
              </a:ext>
            </a:extLst>
          </a:blip>
          <a:srcRect l="23650" t="1" r="8566" b="859"/>
          <a:stretch/>
        </p:blipFill>
        <p:spPr bwMode="auto">
          <a:xfrm>
            <a:off x="123772" y="2961370"/>
            <a:ext cx="2989508" cy="2512793"/>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28" name="Picture 4" descr="Resultado de imagen para tango"/>
          <p:cNvPicPr>
            <a:picLocks noChangeAspect="1" noChangeArrowheads="1"/>
          </p:cNvPicPr>
          <p:nvPr/>
        </p:nvPicPr>
        <p:blipFill rotWithShape="1">
          <a:blip r:embed="rId4">
            <a:extLst>
              <a:ext uri="{28A0092B-C50C-407E-A947-70E740481C1C}">
                <a14:useLocalDpi xmlns:a14="http://schemas.microsoft.com/office/drawing/2010/main" val="0"/>
              </a:ext>
            </a:extLst>
          </a:blip>
          <a:srcRect t="2353" b="7795"/>
          <a:stretch/>
        </p:blipFill>
        <p:spPr bwMode="auto">
          <a:xfrm>
            <a:off x="3211284" y="2906940"/>
            <a:ext cx="2857196" cy="2567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39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P spid="11" grpId="0" animBg="1"/>
      <p:bldP spid="14" grpId="0"/>
      <p:bldP spid="15" grpId="0" animBg="1"/>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400314" y="427779"/>
            <a:ext cx="6654800" cy="942640"/>
          </a:xfrm>
        </p:spPr>
        <p:txBody>
          <a:bodyPr>
            <a:normAutofit/>
          </a:bodyPr>
          <a:lstStyle/>
          <a:p>
            <a:r>
              <a:rPr lang="es-CO" sz="2400" dirty="0">
                <a:latin typeface="Verdana" panose="020B0604030504040204" pitchFamily="34" charset="0"/>
                <a:ea typeface="Verdana" panose="020B0604030504040204" pitchFamily="34" charset="0"/>
                <a:cs typeface="Verdana" panose="020B0604030504040204" pitchFamily="34" charset="0"/>
              </a:rPr>
              <a:t>Los tres escenarios </a:t>
            </a:r>
          </a:p>
        </p:txBody>
      </p:sp>
      <p:sp>
        <p:nvSpPr>
          <p:cNvPr id="4" name="Slide Number Placeholder 3"/>
          <p:cNvSpPr>
            <a:spLocks noGrp="1"/>
          </p:cNvSpPr>
          <p:nvPr>
            <p:ph type="sldNum" sz="quarter" idx="16"/>
          </p:nvPr>
        </p:nvSpPr>
        <p:spPr/>
        <p:txBody>
          <a:bodyPr/>
          <a:lstStyle/>
          <a:p>
            <a:pPr defTabSz="609585" fontAlgn="auto">
              <a:spcBef>
                <a:spcPts val="0"/>
              </a:spcBef>
              <a:spcAft>
                <a:spcPts val="0"/>
              </a:spcAft>
              <a:defRPr/>
            </a:pPr>
            <a:r>
              <a:rPr lang="de-DE" dirty="0">
                <a:solidFill>
                  <a:srgbClr val="236192"/>
                </a:solidFill>
                <a:latin typeface="Arial"/>
              </a:rPr>
              <a:t>20</a:t>
            </a:r>
          </a:p>
        </p:txBody>
      </p:sp>
      <p:sp>
        <p:nvSpPr>
          <p:cNvPr id="2" name="TextBox 1"/>
          <p:cNvSpPr txBox="1"/>
          <p:nvPr/>
        </p:nvSpPr>
        <p:spPr>
          <a:xfrm>
            <a:off x="400314" y="2832357"/>
            <a:ext cx="3519903" cy="2431435"/>
          </a:xfrm>
          <a:prstGeom prst="rect">
            <a:avLst/>
          </a:prstGeom>
          <a:noFill/>
        </p:spPr>
        <p:txBody>
          <a:bodyPr wrap="square" rtlCol="0">
            <a:spAutoFit/>
          </a:bodyPr>
          <a:lstStyle/>
          <a:p>
            <a:pPr marL="342900" indent="-342900">
              <a:spcBef>
                <a:spcPct val="20000"/>
              </a:spcBef>
              <a:buSzPct val="100000"/>
              <a:buFont typeface="Arial"/>
              <a:buChar char="•"/>
            </a:pPr>
            <a:r>
              <a:rPr lang="en-GB" sz="2000" b="1" dirty="0" err="1" smtClean="0">
                <a:solidFill>
                  <a:schemeClr val="bg2"/>
                </a:solidFill>
              </a:rPr>
              <a:t>Enfoque</a:t>
            </a:r>
            <a:r>
              <a:rPr lang="en-GB" sz="2000" b="1" dirty="0" smtClean="0">
                <a:solidFill>
                  <a:schemeClr val="bg2"/>
                </a:solidFill>
              </a:rPr>
              <a:t>: </a:t>
            </a:r>
            <a:r>
              <a:rPr lang="en-GB" sz="2000" dirty="0" smtClean="0">
                <a:solidFill>
                  <a:schemeClr val="bg2"/>
                </a:solidFill>
              </a:rPr>
              <a:t>Mercado</a:t>
            </a:r>
            <a:endParaRPr lang="en-GB" sz="2000" dirty="0">
              <a:solidFill>
                <a:schemeClr val="bg2"/>
              </a:solidFill>
            </a:endParaRPr>
          </a:p>
          <a:p>
            <a:pPr marL="342900" indent="-342900">
              <a:spcBef>
                <a:spcPct val="20000"/>
              </a:spcBef>
              <a:buSzPct val="100000"/>
              <a:buFont typeface="Arial"/>
              <a:buChar char="•"/>
            </a:pPr>
            <a:endParaRPr lang="en-GB" sz="2000" dirty="0">
              <a:solidFill>
                <a:schemeClr val="bg2"/>
              </a:solidFill>
            </a:endParaRPr>
          </a:p>
          <a:p>
            <a:pPr marL="342900" indent="-342900">
              <a:spcBef>
                <a:spcPct val="20000"/>
              </a:spcBef>
              <a:buSzPct val="100000"/>
              <a:buFont typeface="Arial"/>
              <a:buChar char="•"/>
            </a:pPr>
            <a:r>
              <a:rPr lang="en-GB" sz="2000" b="1" dirty="0" err="1">
                <a:solidFill>
                  <a:schemeClr val="bg2"/>
                </a:solidFill>
              </a:rPr>
              <a:t>Objetivo</a:t>
            </a:r>
            <a:r>
              <a:rPr lang="en-GB" sz="2000" b="1" dirty="0">
                <a:solidFill>
                  <a:schemeClr val="bg2"/>
                </a:solidFill>
              </a:rPr>
              <a:t>: </a:t>
            </a:r>
            <a:r>
              <a:rPr lang="en-GB" sz="2000" b="1" dirty="0" smtClean="0">
                <a:solidFill>
                  <a:schemeClr val="bg2"/>
                </a:solidFill>
              </a:rPr>
              <a:t> </a:t>
            </a:r>
            <a:r>
              <a:rPr lang="en-GB" sz="2000" dirty="0" err="1" smtClean="0">
                <a:solidFill>
                  <a:schemeClr val="bg2"/>
                </a:solidFill>
              </a:rPr>
              <a:t>Lograr</a:t>
            </a:r>
            <a:r>
              <a:rPr lang="en-GB" sz="2000" dirty="0" smtClean="0">
                <a:solidFill>
                  <a:schemeClr val="bg2"/>
                </a:solidFill>
              </a:rPr>
              <a:t> </a:t>
            </a:r>
            <a:r>
              <a:rPr lang="en-GB" sz="2000" dirty="0">
                <a:solidFill>
                  <a:schemeClr val="bg2"/>
                </a:solidFill>
              </a:rPr>
              <a:t>el </a:t>
            </a:r>
            <a:r>
              <a:rPr lang="en-GB" sz="2000" dirty="0" err="1">
                <a:solidFill>
                  <a:schemeClr val="bg2"/>
                </a:solidFill>
              </a:rPr>
              <a:t>acceso</a:t>
            </a:r>
            <a:r>
              <a:rPr lang="en-GB" sz="2000" dirty="0">
                <a:solidFill>
                  <a:schemeClr val="bg2"/>
                </a:solidFill>
              </a:rPr>
              <a:t> </a:t>
            </a:r>
            <a:r>
              <a:rPr lang="en-GB" sz="2000" dirty="0" err="1">
                <a:solidFill>
                  <a:schemeClr val="bg2"/>
                </a:solidFill>
              </a:rPr>
              <a:t>indivudal</a:t>
            </a:r>
            <a:r>
              <a:rPr lang="en-GB" sz="2000" dirty="0">
                <a:solidFill>
                  <a:schemeClr val="bg2"/>
                </a:solidFill>
              </a:rPr>
              <a:t> y la </a:t>
            </a:r>
            <a:r>
              <a:rPr lang="en-GB" sz="2000" dirty="0" err="1">
                <a:solidFill>
                  <a:schemeClr val="bg2"/>
                </a:solidFill>
              </a:rPr>
              <a:t>asequibilidad</a:t>
            </a:r>
            <a:r>
              <a:rPr lang="en-GB" sz="2000" dirty="0">
                <a:solidFill>
                  <a:schemeClr val="bg2"/>
                </a:solidFill>
              </a:rPr>
              <a:t> de la </a:t>
            </a:r>
            <a:r>
              <a:rPr lang="en-GB" sz="2000" dirty="0" err="1">
                <a:solidFill>
                  <a:schemeClr val="bg2"/>
                </a:solidFill>
              </a:rPr>
              <a:t>energía</a:t>
            </a:r>
            <a:r>
              <a:rPr lang="en-GB" sz="2000" dirty="0">
                <a:solidFill>
                  <a:schemeClr val="bg2"/>
                </a:solidFill>
              </a:rPr>
              <a:t> a </a:t>
            </a:r>
            <a:r>
              <a:rPr lang="en-GB" sz="2000" dirty="0" err="1">
                <a:solidFill>
                  <a:schemeClr val="bg2"/>
                </a:solidFill>
              </a:rPr>
              <a:t>través</a:t>
            </a:r>
            <a:r>
              <a:rPr lang="en-GB" sz="2000" dirty="0">
                <a:solidFill>
                  <a:schemeClr val="bg2"/>
                </a:solidFill>
              </a:rPr>
              <a:t> del </a:t>
            </a:r>
            <a:r>
              <a:rPr lang="en-GB" sz="2000" dirty="0" err="1">
                <a:solidFill>
                  <a:schemeClr val="bg2"/>
                </a:solidFill>
              </a:rPr>
              <a:t>crecimiento</a:t>
            </a:r>
            <a:r>
              <a:rPr lang="en-GB" sz="2000" dirty="0">
                <a:solidFill>
                  <a:schemeClr val="bg2"/>
                </a:solidFill>
              </a:rPr>
              <a:t> </a:t>
            </a:r>
            <a:r>
              <a:rPr lang="en-GB" sz="2000" dirty="0" err="1">
                <a:solidFill>
                  <a:schemeClr val="bg2"/>
                </a:solidFill>
              </a:rPr>
              <a:t>económico</a:t>
            </a:r>
            <a:endParaRPr lang="en-GB" sz="2000" dirty="0">
              <a:solidFill>
                <a:schemeClr val="bg2"/>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85" y="1233674"/>
            <a:ext cx="820088" cy="8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txBox="1">
            <a:spLocks/>
          </p:cNvSpPr>
          <p:nvPr/>
        </p:nvSpPr>
        <p:spPr>
          <a:xfrm>
            <a:off x="1373273" y="1221872"/>
            <a:ext cx="2421257" cy="791127"/>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r>
              <a:rPr lang="en-GB" sz="4400" dirty="0">
                <a:solidFill>
                  <a:srgbClr val="ED8B00"/>
                </a:solidFill>
                <a:latin typeface="Calibri" panose="020F0502020204030204" pitchFamily="34" charset="0"/>
                <a:cs typeface="Calibri" panose="020F0502020204030204" pitchFamily="34" charset="0"/>
              </a:rPr>
              <a:t>Samba</a:t>
            </a:r>
          </a:p>
        </p:txBody>
      </p:sp>
      <p:sp>
        <p:nvSpPr>
          <p:cNvPr id="5" name="TextBox 4"/>
          <p:cNvSpPr txBox="1"/>
          <p:nvPr/>
        </p:nvSpPr>
        <p:spPr>
          <a:xfrm>
            <a:off x="4326339" y="1539089"/>
            <a:ext cx="4374861" cy="4708981"/>
          </a:xfrm>
          <a:prstGeom prst="rect">
            <a:avLst/>
          </a:prstGeom>
          <a:noFill/>
        </p:spPr>
        <p:txBody>
          <a:bodyPr wrap="square" rtlCol="0">
            <a:spAutoFit/>
          </a:bodyPr>
          <a:lstStyle/>
          <a:p>
            <a:r>
              <a:rPr lang="es-EC" sz="2000" dirty="0">
                <a:solidFill>
                  <a:schemeClr val="bg2"/>
                </a:solidFill>
              </a:rPr>
              <a:t>La región transita por un camino exitoso hacia la reforma estructural, con altos niveles de innovación y crecimiento de la producción, habilitando un rol más fuerte de los mercados energéticos. Los efectos combinados de las reformas y la digitalización, estimulan nuevas formas de diversificación económica más allá de la dependencia de la exportación de </a:t>
            </a:r>
            <a:r>
              <a:rPr lang="es-EC" sz="2000" dirty="0" err="1">
                <a:solidFill>
                  <a:schemeClr val="bg2"/>
                </a:solidFill>
              </a:rPr>
              <a:t>commodities</a:t>
            </a:r>
            <a:r>
              <a:rPr lang="es-EC" sz="2000" dirty="0">
                <a:solidFill>
                  <a:schemeClr val="bg2"/>
                </a:solidFill>
              </a:rPr>
              <a:t>. Las economías abiertas están bien posicionadas para la competencia global y generan nuevas perspectivas de crecimiento </a:t>
            </a:r>
            <a:r>
              <a:rPr lang="es-EC" sz="2000" dirty="0" smtClean="0">
                <a:solidFill>
                  <a:schemeClr val="bg2"/>
                </a:solidFill>
              </a:rPr>
              <a:t>regional</a:t>
            </a:r>
            <a:endParaRPr lang="en-GB" sz="20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2919" y="1744047"/>
            <a:ext cx="292408" cy="427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471310"/>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defTabSz="609585" fontAlgn="auto">
              <a:spcBef>
                <a:spcPts val="0"/>
              </a:spcBef>
              <a:spcAft>
                <a:spcPts val="0"/>
              </a:spcAft>
              <a:defRPr/>
            </a:pPr>
            <a:r>
              <a:rPr lang="de-DE" dirty="0">
                <a:solidFill>
                  <a:srgbClr val="236192"/>
                </a:solidFill>
                <a:latin typeface="Arial"/>
              </a:rPr>
              <a:t>20</a:t>
            </a:r>
          </a:p>
        </p:txBody>
      </p:sp>
      <p:sp>
        <p:nvSpPr>
          <p:cNvPr id="2" name="TextBox 1"/>
          <p:cNvSpPr txBox="1"/>
          <p:nvPr/>
        </p:nvSpPr>
        <p:spPr>
          <a:xfrm>
            <a:off x="353016" y="2390922"/>
            <a:ext cx="3519903" cy="2369880"/>
          </a:xfrm>
          <a:prstGeom prst="rect">
            <a:avLst/>
          </a:prstGeom>
          <a:noFill/>
        </p:spPr>
        <p:txBody>
          <a:bodyPr wrap="square" rtlCol="0">
            <a:spAutoFit/>
          </a:bodyPr>
          <a:lstStyle/>
          <a:p>
            <a:pPr marL="342900" indent="-342900">
              <a:spcBef>
                <a:spcPct val="20000"/>
              </a:spcBef>
              <a:buSzPct val="100000"/>
              <a:buFont typeface="Arial"/>
              <a:buChar char="•"/>
            </a:pPr>
            <a:r>
              <a:rPr lang="en-GB" sz="2000" b="1" dirty="0" err="1" smtClean="0">
                <a:solidFill>
                  <a:schemeClr val="bg2"/>
                </a:solidFill>
              </a:rPr>
              <a:t>Enfoque</a:t>
            </a:r>
            <a:r>
              <a:rPr lang="en-GB" sz="2000" b="1" dirty="0" smtClean="0">
                <a:solidFill>
                  <a:schemeClr val="bg2"/>
                </a:solidFill>
              </a:rPr>
              <a:t>: </a:t>
            </a:r>
            <a:r>
              <a:rPr lang="en-GB" sz="2000" dirty="0" err="1" smtClean="0">
                <a:solidFill>
                  <a:schemeClr val="bg2"/>
                </a:solidFill>
              </a:rPr>
              <a:t>Gobierno</a:t>
            </a:r>
            <a:endParaRPr lang="en-GB" sz="2000" dirty="0">
              <a:solidFill>
                <a:schemeClr val="bg2"/>
              </a:solidFill>
            </a:endParaRPr>
          </a:p>
          <a:p>
            <a:pPr marL="342900" indent="-342900">
              <a:spcBef>
                <a:spcPct val="20000"/>
              </a:spcBef>
              <a:buSzPct val="100000"/>
              <a:buFont typeface="Arial"/>
              <a:buChar char="•"/>
            </a:pPr>
            <a:endParaRPr lang="en-GB" sz="2000" dirty="0">
              <a:solidFill>
                <a:schemeClr val="bg2"/>
              </a:solidFill>
            </a:endParaRPr>
          </a:p>
          <a:p>
            <a:pPr marL="342900" indent="-342900">
              <a:spcBef>
                <a:spcPct val="20000"/>
              </a:spcBef>
              <a:buSzPct val="100000"/>
              <a:buFont typeface="Arial"/>
              <a:buChar char="•"/>
            </a:pPr>
            <a:r>
              <a:rPr lang="en-GB" sz="2000" b="1" dirty="0" err="1">
                <a:solidFill>
                  <a:schemeClr val="bg2"/>
                </a:solidFill>
              </a:rPr>
              <a:t>Objetivo</a:t>
            </a:r>
            <a:r>
              <a:rPr lang="en-GB" sz="2000" b="1" dirty="0">
                <a:solidFill>
                  <a:schemeClr val="bg2"/>
                </a:solidFill>
              </a:rPr>
              <a:t>: </a:t>
            </a:r>
            <a:r>
              <a:rPr lang="en-GB" sz="2000" b="1" dirty="0" smtClean="0">
                <a:solidFill>
                  <a:schemeClr val="bg2"/>
                </a:solidFill>
              </a:rPr>
              <a:t> </a:t>
            </a:r>
            <a:r>
              <a:rPr lang="en-GB" sz="2000" dirty="0" err="1" smtClean="0">
                <a:solidFill>
                  <a:schemeClr val="bg2"/>
                </a:solidFill>
              </a:rPr>
              <a:t>Orientado</a:t>
            </a:r>
            <a:r>
              <a:rPr lang="en-GB" sz="2000" dirty="0" smtClean="0">
                <a:solidFill>
                  <a:schemeClr val="bg2"/>
                </a:solidFill>
              </a:rPr>
              <a:t> al </a:t>
            </a:r>
            <a:r>
              <a:rPr lang="en-GB" sz="2000" dirty="0" err="1" smtClean="0">
                <a:solidFill>
                  <a:schemeClr val="bg2"/>
                </a:solidFill>
              </a:rPr>
              <a:t>logro</a:t>
            </a:r>
            <a:r>
              <a:rPr lang="en-GB" sz="2000" dirty="0" smtClean="0">
                <a:solidFill>
                  <a:schemeClr val="bg2"/>
                </a:solidFill>
              </a:rPr>
              <a:t> de la </a:t>
            </a:r>
            <a:r>
              <a:rPr lang="en-GB" sz="2000" dirty="0" err="1" smtClean="0">
                <a:solidFill>
                  <a:schemeClr val="bg2"/>
                </a:solidFill>
              </a:rPr>
              <a:t>sostenibilidad</a:t>
            </a:r>
            <a:r>
              <a:rPr lang="en-GB" sz="2000" dirty="0" smtClean="0">
                <a:solidFill>
                  <a:schemeClr val="bg2"/>
                </a:solidFill>
              </a:rPr>
              <a:t> a </a:t>
            </a:r>
            <a:r>
              <a:rPr lang="en-GB" sz="2000" dirty="0" err="1" smtClean="0">
                <a:solidFill>
                  <a:schemeClr val="bg2"/>
                </a:solidFill>
              </a:rPr>
              <a:t>través</a:t>
            </a:r>
            <a:r>
              <a:rPr lang="en-GB" sz="2000" dirty="0" smtClean="0">
                <a:solidFill>
                  <a:schemeClr val="bg2"/>
                </a:solidFill>
              </a:rPr>
              <a:t> de la </a:t>
            </a:r>
            <a:r>
              <a:rPr lang="en-GB" sz="2000" dirty="0" err="1" smtClean="0">
                <a:solidFill>
                  <a:schemeClr val="bg2"/>
                </a:solidFill>
              </a:rPr>
              <a:t>política</a:t>
            </a:r>
            <a:r>
              <a:rPr lang="en-GB" sz="2000" dirty="0" smtClean="0">
                <a:solidFill>
                  <a:schemeClr val="bg2"/>
                </a:solidFill>
              </a:rPr>
              <a:t> y </a:t>
            </a:r>
            <a:r>
              <a:rPr lang="en-GB" sz="2000" dirty="0" err="1" smtClean="0">
                <a:solidFill>
                  <a:schemeClr val="bg2"/>
                </a:solidFill>
              </a:rPr>
              <a:t>prácticas</a:t>
            </a:r>
            <a:r>
              <a:rPr lang="en-GB" sz="2000" dirty="0" smtClean="0">
                <a:solidFill>
                  <a:schemeClr val="bg2"/>
                </a:solidFill>
              </a:rPr>
              <a:t> </a:t>
            </a:r>
            <a:r>
              <a:rPr lang="en-GB" sz="2000" dirty="0" err="1" smtClean="0">
                <a:solidFill>
                  <a:schemeClr val="bg2"/>
                </a:solidFill>
              </a:rPr>
              <a:t>coordinadas</a:t>
            </a:r>
            <a:r>
              <a:rPr lang="en-GB" sz="2000" dirty="0" smtClean="0">
                <a:solidFill>
                  <a:schemeClr val="bg2"/>
                </a:solidFill>
              </a:rPr>
              <a:t> a </a:t>
            </a:r>
            <a:r>
              <a:rPr lang="en-GB" sz="2000" dirty="0" err="1" smtClean="0">
                <a:solidFill>
                  <a:schemeClr val="bg2"/>
                </a:solidFill>
              </a:rPr>
              <a:t>nivel</a:t>
            </a:r>
            <a:r>
              <a:rPr lang="en-GB" sz="2000" dirty="0" smtClean="0">
                <a:solidFill>
                  <a:schemeClr val="bg2"/>
                </a:solidFill>
              </a:rPr>
              <a:t> </a:t>
            </a:r>
            <a:r>
              <a:rPr lang="en-GB" sz="2000" dirty="0" err="1" smtClean="0">
                <a:solidFill>
                  <a:schemeClr val="bg2"/>
                </a:solidFill>
              </a:rPr>
              <a:t>internacional</a:t>
            </a:r>
            <a:r>
              <a:rPr lang="en-GB" sz="2000" dirty="0" smtClean="0">
                <a:solidFill>
                  <a:schemeClr val="bg2"/>
                </a:solidFill>
              </a:rPr>
              <a:t>. </a:t>
            </a:r>
            <a:endParaRPr lang="en-GB" sz="2000" dirty="0">
              <a:solidFill>
                <a:schemeClr val="bg2"/>
              </a:solidFill>
            </a:endParaRPr>
          </a:p>
        </p:txBody>
      </p:sp>
      <p:sp>
        <p:nvSpPr>
          <p:cNvPr id="8" name="Title 1"/>
          <p:cNvSpPr txBox="1">
            <a:spLocks/>
          </p:cNvSpPr>
          <p:nvPr/>
        </p:nvSpPr>
        <p:spPr>
          <a:xfrm>
            <a:off x="618559" y="723073"/>
            <a:ext cx="2421257" cy="791127"/>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marL="1084263" lvl="0" indent="0">
              <a:tabLst/>
            </a:pPr>
            <a:r>
              <a:rPr lang="en-GB" sz="4400" dirty="0">
                <a:solidFill>
                  <a:srgbClr val="236192"/>
                </a:solidFill>
                <a:latin typeface="Calibri" panose="020F0502020204030204" pitchFamily="34" charset="0"/>
                <a:cs typeface="Calibri" panose="020F0502020204030204" pitchFamily="34" charset="0"/>
              </a:rPr>
              <a:t>Tango</a:t>
            </a:r>
          </a:p>
        </p:txBody>
      </p:sp>
      <p:sp>
        <p:nvSpPr>
          <p:cNvPr id="5" name="TextBox 4"/>
          <p:cNvSpPr txBox="1"/>
          <p:nvPr/>
        </p:nvSpPr>
        <p:spPr>
          <a:xfrm>
            <a:off x="4380169" y="1948999"/>
            <a:ext cx="4374861" cy="3477875"/>
          </a:xfrm>
          <a:prstGeom prst="rect">
            <a:avLst/>
          </a:prstGeom>
          <a:noFill/>
        </p:spPr>
        <p:txBody>
          <a:bodyPr wrap="square" rtlCol="0">
            <a:spAutoFit/>
          </a:bodyPr>
          <a:lstStyle/>
          <a:p>
            <a:r>
              <a:rPr lang="es-EC" sz="2000" dirty="0">
                <a:solidFill>
                  <a:schemeClr val="bg2"/>
                </a:solidFill>
              </a:rPr>
              <a:t>Los gobiernos trabajan para alcanzar un crecimiento sustentable. Un sistema efectivo, con un amplio espectro global y regional sobre gobernanza está emergiendo fundado sobre un fuerte colectivo a favor de políticas sobre el cambio climático y la promoción de la integración regional que permita fortalecer la resiliencia de los sistemas energéticos nacionales. </a:t>
            </a:r>
            <a:endParaRPr lang="en-GB" sz="2000" dirty="0">
              <a:solidFill>
                <a:schemeClr val="bg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919" y="1744047"/>
            <a:ext cx="292408" cy="427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948" y="593759"/>
            <a:ext cx="1065120" cy="10497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527288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6"/>
          </p:nvPr>
        </p:nvSpPr>
        <p:spPr/>
        <p:txBody>
          <a:bodyPr/>
          <a:lstStyle/>
          <a:p>
            <a:pPr defTabSz="609585" fontAlgn="auto">
              <a:spcBef>
                <a:spcPts val="0"/>
              </a:spcBef>
              <a:spcAft>
                <a:spcPts val="0"/>
              </a:spcAft>
              <a:defRPr/>
            </a:pPr>
            <a:r>
              <a:rPr lang="de-DE" dirty="0">
                <a:solidFill>
                  <a:srgbClr val="236192"/>
                </a:solidFill>
                <a:latin typeface="Arial"/>
              </a:rPr>
              <a:t>20</a:t>
            </a:r>
          </a:p>
        </p:txBody>
      </p:sp>
      <p:sp>
        <p:nvSpPr>
          <p:cNvPr id="2" name="TextBox 1"/>
          <p:cNvSpPr txBox="1"/>
          <p:nvPr/>
        </p:nvSpPr>
        <p:spPr>
          <a:xfrm>
            <a:off x="353016" y="2390922"/>
            <a:ext cx="3519903" cy="2062103"/>
          </a:xfrm>
          <a:prstGeom prst="rect">
            <a:avLst/>
          </a:prstGeom>
          <a:noFill/>
        </p:spPr>
        <p:txBody>
          <a:bodyPr wrap="square" rtlCol="0">
            <a:spAutoFit/>
          </a:bodyPr>
          <a:lstStyle/>
          <a:p>
            <a:pPr marL="342900" indent="-342900">
              <a:spcBef>
                <a:spcPct val="20000"/>
              </a:spcBef>
              <a:buSzPct val="100000"/>
              <a:buFont typeface="Arial"/>
              <a:buChar char="•"/>
            </a:pPr>
            <a:r>
              <a:rPr lang="en-GB" sz="2000" b="1" dirty="0" err="1" smtClean="0">
                <a:solidFill>
                  <a:schemeClr val="bg2"/>
                </a:solidFill>
              </a:rPr>
              <a:t>Enfoque</a:t>
            </a:r>
            <a:r>
              <a:rPr lang="en-GB" sz="2000" b="1" dirty="0">
                <a:solidFill>
                  <a:schemeClr val="bg2"/>
                </a:solidFill>
              </a:rPr>
              <a:t> </a:t>
            </a:r>
            <a:r>
              <a:rPr lang="en-GB" sz="2000" b="1" dirty="0" err="1" smtClean="0">
                <a:solidFill>
                  <a:schemeClr val="bg2"/>
                </a:solidFill>
              </a:rPr>
              <a:t>Fragmentado</a:t>
            </a:r>
            <a:endParaRPr lang="en-GB" sz="2000" dirty="0">
              <a:solidFill>
                <a:schemeClr val="bg2"/>
              </a:solidFill>
            </a:endParaRPr>
          </a:p>
          <a:p>
            <a:pPr marL="342900" indent="-342900">
              <a:spcBef>
                <a:spcPct val="20000"/>
              </a:spcBef>
              <a:buSzPct val="100000"/>
              <a:buFont typeface="Arial"/>
              <a:buChar char="•"/>
            </a:pPr>
            <a:endParaRPr lang="en-GB" sz="2000" dirty="0">
              <a:solidFill>
                <a:schemeClr val="bg2"/>
              </a:solidFill>
            </a:endParaRPr>
          </a:p>
          <a:p>
            <a:pPr marL="342900" indent="-342900">
              <a:spcBef>
                <a:spcPct val="20000"/>
              </a:spcBef>
              <a:buSzPct val="100000"/>
              <a:buFont typeface="Arial"/>
              <a:buChar char="•"/>
            </a:pPr>
            <a:r>
              <a:rPr lang="en-GB" sz="2000" b="1" dirty="0" err="1">
                <a:solidFill>
                  <a:schemeClr val="bg2"/>
                </a:solidFill>
              </a:rPr>
              <a:t>Objetivo</a:t>
            </a:r>
            <a:r>
              <a:rPr lang="en-GB" sz="2000" b="1" dirty="0">
                <a:solidFill>
                  <a:schemeClr val="bg2"/>
                </a:solidFill>
              </a:rPr>
              <a:t>: </a:t>
            </a:r>
            <a:r>
              <a:rPr lang="en-GB" sz="2000" b="1" dirty="0" smtClean="0">
                <a:solidFill>
                  <a:schemeClr val="bg2"/>
                </a:solidFill>
              </a:rPr>
              <a:t> </a:t>
            </a:r>
            <a:r>
              <a:rPr lang="en-GB" sz="2000" dirty="0" err="1" smtClean="0">
                <a:solidFill>
                  <a:schemeClr val="bg2"/>
                </a:solidFill>
              </a:rPr>
              <a:t>Seguridad</a:t>
            </a:r>
            <a:r>
              <a:rPr lang="en-GB" sz="2000" dirty="0" smtClean="0">
                <a:solidFill>
                  <a:schemeClr val="bg2"/>
                </a:solidFill>
              </a:rPr>
              <a:t> </a:t>
            </a:r>
            <a:r>
              <a:rPr lang="en-GB" sz="2000" dirty="0" err="1" smtClean="0">
                <a:solidFill>
                  <a:schemeClr val="bg2"/>
                </a:solidFill>
              </a:rPr>
              <a:t>energética</a:t>
            </a:r>
            <a:r>
              <a:rPr lang="en-GB" sz="2000" dirty="0" smtClean="0">
                <a:solidFill>
                  <a:schemeClr val="bg2"/>
                </a:solidFill>
              </a:rPr>
              <a:t> </a:t>
            </a:r>
            <a:r>
              <a:rPr lang="en-GB" sz="2000" dirty="0" err="1" smtClean="0">
                <a:solidFill>
                  <a:schemeClr val="bg2"/>
                </a:solidFill>
              </a:rPr>
              <a:t>en</a:t>
            </a:r>
            <a:r>
              <a:rPr lang="en-GB" sz="2000" dirty="0" smtClean="0">
                <a:solidFill>
                  <a:schemeClr val="bg2"/>
                </a:solidFill>
              </a:rPr>
              <a:t> un </a:t>
            </a:r>
            <a:r>
              <a:rPr lang="en-GB" sz="2000" dirty="0" err="1" smtClean="0">
                <a:solidFill>
                  <a:schemeClr val="bg2"/>
                </a:solidFill>
              </a:rPr>
              <a:t>mundo</a:t>
            </a:r>
            <a:r>
              <a:rPr lang="en-GB" sz="2000" dirty="0" smtClean="0">
                <a:solidFill>
                  <a:schemeClr val="bg2"/>
                </a:solidFill>
              </a:rPr>
              <a:t> con </a:t>
            </a:r>
            <a:r>
              <a:rPr lang="en-GB" sz="2000" dirty="0" err="1" smtClean="0">
                <a:solidFill>
                  <a:schemeClr val="bg2"/>
                </a:solidFill>
              </a:rPr>
              <a:t>poca</a:t>
            </a:r>
            <a:r>
              <a:rPr lang="en-GB" sz="2000" dirty="0" smtClean="0">
                <a:solidFill>
                  <a:schemeClr val="bg2"/>
                </a:solidFill>
              </a:rPr>
              <a:t> </a:t>
            </a:r>
            <a:r>
              <a:rPr lang="en-GB" sz="2000" dirty="0" err="1" smtClean="0">
                <a:solidFill>
                  <a:schemeClr val="bg2"/>
                </a:solidFill>
              </a:rPr>
              <a:t>cooperación</a:t>
            </a:r>
            <a:r>
              <a:rPr lang="en-GB" sz="2000" dirty="0" smtClean="0">
                <a:solidFill>
                  <a:schemeClr val="bg2"/>
                </a:solidFill>
              </a:rPr>
              <a:t> global. </a:t>
            </a:r>
            <a:endParaRPr lang="en-GB" sz="2000" dirty="0">
              <a:solidFill>
                <a:schemeClr val="bg2"/>
              </a:solidFill>
            </a:endParaRPr>
          </a:p>
        </p:txBody>
      </p:sp>
      <p:sp>
        <p:nvSpPr>
          <p:cNvPr id="8" name="Title 1"/>
          <p:cNvSpPr txBox="1">
            <a:spLocks/>
          </p:cNvSpPr>
          <p:nvPr/>
        </p:nvSpPr>
        <p:spPr>
          <a:xfrm>
            <a:off x="618559" y="651574"/>
            <a:ext cx="2421257" cy="791127"/>
          </a:xfrm>
          <a:prstGeom prst="rect">
            <a:avLst/>
          </a:prstGeom>
        </p:spPr>
        <p:txBody>
          <a:bodyPr vert="horz" wrap="none" lIns="91440" tIns="45720" rIns="91440" bIns="45720" rtlCol="0" anchor="t">
            <a:noAutofit/>
          </a:bodyPr>
          <a:lstStyle>
            <a:lvl1pPr algn="l" defTabSz="457200" rtl="0" eaLnBrk="1" latinLnBrk="0" hangingPunct="1">
              <a:spcBef>
                <a:spcPct val="0"/>
              </a:spcBef>
              <a:buNone/>
              <a:defRPr sz="2800" b="1" kern="1200" spc="0" baseline="0">
                <a:solidFill>
                  <a:schemeClr val="tx2"/>
                </a:solidFill>
                <a:latin typeface="+mj-lt"/>
                <a:ea typeface="+mj-ea"/>
                <a:cs typeface="+mj-cs"/>
              </a:defRPr>
            </a:lvl1pPr>
          </a:lstStyle>
          <a:p>
            <a:pPr marL="1084263" indent="0"/>
            <a:r>
              <a:rPr lang="en-GB" sz="4400" dirty="0">
                <a:solidFill>
                  <a:schemeClr val="tx1">
                    <a:lumMod val="75000"/>
                    <a:lumOff val="25000"/>
                  </a:schemeClr>
                </a:solidFill>
                <a:latin typeface="Calibri" panose="020F0502020204030204" pitchFamily="34" charset="0"/>
                <a:cs typeface="Calibri" panose="020F0502020204030204" pitchFamily="34" charset="0"/>
              </a:rPr>
              <a:t> Rock</a:t>
            </a:r>
          </a:p>
        </p:txBody>
      </p:sp>
      <p:sp>
        <p:nvSpPr>
          <p:cNvPr id="5" name="TextBox 4"/>
          <p:cNvSpPr txBox="1"/>
          <p:nvPr/>
        </p:nvSpPr>
        <p:spPr>
          <a:xfrm>
            <a:off x="4326339" y="1564695"/>
            <a:ext cx="4374861" cy="4401205"/>
          </a:xfrm>
          <a:prstGeom prst="rect">
            <a:avLst/>
          </a:prstGeom>
          <a:noFill/>
        </p:spPr>
        <p:txBody>
          <a:bodyPr wrap="square" rtlCol="0">
            <a:spAutoFit/>
          </a:bodyPr>
          <a:lstStyle/>
          <a:p>
            <a:r>
              <a:rPr lang="es-EC" sz="2000" dirty="0">
                <a:solidFill>
                  <a:schemeClr val="bg2"/>
                </a:solidFill>
              </a:rPr>
              <a:t>La región ha sido impactada por un débil crecimiento económico y el declive de la confianza y soporte de las instituciones regionales y globales</a:t>
            </a:r>
            <a:r>
              <a:rPr lang="es-EC" sz="2000" dirty="0" smtClean="0">
                <a:solidFill>
                  <a:schemeClr val="bg2"/>
                </a:solidFill>
              </a:rPr>
              <a:t>. Los </a:t>
            </a:r>
            <a:r>
              <a:rPr lang="es-EC" sz="2000" dirty="0">
                <a:solidFill>
                  <a:schemeClr val="bg2"/>
                </a:solidFill>
              </a:rPr>
              <a:t>gobiernos nacionales se centran en las políticas de autosuficiencia energética. A pesar de la promesa de una reforma estructural a mediano y largo plazo, la volatilidad de los precios de los </a:t>
            </a:r>
            <a:r>
              <a:rPr lang="es-EC" sz="2000" i="1" dirty="0" err="1" smtClean="0">
                <a:solidFill>
                  <a:schemeClr val="bg2"/>
                </a:solidFill>
              </a:rPr>
              <a:t>commodities</a:t>
            </a:r>
            <a:r>
              <a:rPr lang="es-EC" sz="2000" dirty="0" smtClean="0">
                <a:solidFill>
                  <a:schemeClr val="bg2"/>
                </a:solidFill>
              </a:rPr>
              <a:t> </a:t>
            </a:r>
            <a:r>
              <a:rPr lang="es-EC" sz="2000" dirty="0">
                <a:solidFill>
                  <a:schemeClr val="bg2"/>
                </a:solidFill>
              </a:rPr>
              <a:t>y de los mercados financieros</a:t>
            </a:r>
            <a:r>
              <a:rPr lang="es-EC" sz="2000" dirty="0" smtClean="0">
                <a:solidFill>
                  <a:schemeClr val="bg2"/>
                </a:solidFill>
              </a:rPr>
              <a:t>, así como </a:t>
            </a:r>
            <a:r>
              <a:rPr lang="es-EC" sz="2000" dirty="0">
                <a:solidFill>
                  <a:schemeClr val="bg2"/>
                </a:solidFill>
              </a:rPr>
              <a:t>la amenaza de </a:t>
            </a:r>
            <a:r>
              <a:rPr lang="es-EC" sz="2000" dirty="0" smtClean="0">
                <a:solidFill>
                  <a:schemeClr val="bg2"/>
                </a:solidFill>
              </a:rPr>
              <a:t>recesión; contribuyen </a:t>
            </a:r>
            <a:r>
              <a:rPr lang="es-EC" sz="2000" dirty="0">
                <a:solidFill>
                  <a:schemeClr val="bg2"/>
                </a:solidFill>
              </a:rPr>
              <a:t>al riesgo de las políticas públicas.  </a:t>
            </a:r>
            <a:endParaRPr lang="en-GB" sz="2000" dirty="0">
              <a:solidFill>
                <a:schemeClr val="bg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2919" y="1744047"/>
            <a:ext cx="292408" cy="427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559" y="651574"/>
            <a:ext cx="1054878" cy="1065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6417197"/>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609585" fontAlgn="auto">
              <a:lnSpc>
                <a:spcPts val="1500"/>
              </a:lnSpc>
              <a:spcBef>
                <a:spcPts val="0"/>
              </a:spcBef>
              <a:spcAft>
                <a:spcPts val="0"/>
              </a:spcAft>
            </a:pPr>
            <a:fld id="{E18C42AC-6EA9-6C49-97CA-00AF887CAE64}" type="slidenum">
              <a:rPr lang="en-US" b="1">
                <a:solidFill>
                  <a:srgbClr val="236192"/>
                </a:solidFill>
                <a:latin typeface="Arial"/>
              </a:rPr>
              <a:pPr defTabSz="609585" fontAlgn="auto">
                <a:lnSpc>
                  <a:spcPts val="1500"/>
                </a:lnSpc>
                <a:spcBef>
                  <a:spcPts val="0"/>
                </a:spcBef>
                <a:spcAft>
                  <a:spcPts val="0"/>
                </a:spcAft>
              </a:pPr>
              <a:t>9</a:t>
            </a:fld>
            <a:endParaRPr lang="en-US" b="1" dirty="0">
              <a:solidFill>
                <a:srgbClr val="236192"/>
              </a:solidFill>
              <a:latin typeface="Arial"/>
            </a:endParaRPr>
          </a:p>
        </p:txBody>
      </p:sp>
      <p:sp>
        <p:nvSpPr>
          <p:cNvPr id="2" name="Rectangle 1"/>
          <p:cNvSpPr/>
          <p:nvPr/>
        </p:nvSpPr>
        <p:spPr>
          <a:xfrm>
            <a:off x="0" y="4318180"/>
            <a:ext cx="9144000" cy="249276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fontAlgn="auto">
              <a:spcBef>
                <a:spcPts val="0"/>
              </a:spcBef>
              <a:spcAft>
                <a:spcPts val="0"/>
              </a:spcAft>
            </a:pPr>
            <a:endParaRPr lang="es-CO">
              <a:solidFill>
                <a:srgbClr val="FFFFFF"/>
              </a:solidFill>
              <a:latin typeface="Arial"/>
            </a:endParaRPr>
          </a:p>
        </p:txBody>
      </p:sp>
      <p:pic>
        <p:nvPicPr>
          <p:cNvPr id="3" name="Imagen 2"/>
          <p:cNvPicPr>
            <a:picLocks noChangeAspect="1"/>
          </p:cNvPicPr>
          <p:nvPr/>
        </p:nvPicPr>
        <p:blipFill>
          <a:blip r:embed="rId4"/>
          <a:stretch>
            <a:fillRect/>
          </a:stretch>
        </p:blipFill>
        <p:spPr>
          <a:xfrm>
            <a:off x="81430" y="1615887"/>
            <a:ext cx="8582025" cy="4324350"/>
          </a:xfrm>
          <a:prstGeom prst="rect">
            <a:avLst/>
          </a:prstGeom>
        </p:spPr>
      </p:pic>
      <p:sp>
        <p:nvSpPr>
          <p:cNvPr id="5" name="CuadroTexto 4"/>
          <p:cNvSpPr txBox="1"/>
          <p:nvPr/>
        </p:nvSpPr>
        <p:spPr>
          <a:xfrm>
            <a:off x="503283" y="114529"/>
            <a:ext cx="4424516" cy="1107996"/>
          </a:xfrm>
          <a:prstGeom prst="rect">
            <a:avLst/>
          </a:prstGeom>
          <a:noFill/>
        </p:spPr>
        <p:txBody>
          <a:bodyPr wrap="square" rtlCol="0">
            <a:spAutoFit/>
          </a:bodyPr>
          <a:lstStyle/>
          <a:p>
            <a:r>
              <a:rPr lang="es-CO" sz="24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La Gran Transición</a:t>
            </a:r>
          </a:p>
          <a:p>
            <a:r>
              <a:rPr lang="es-CO" sz="2400" b="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Incertidumbres críticas</a:t>
            </a:r>
          </a:p>
          <a:p>
            <a:endParaRPr lang="es-CO" dirty="0"/>
          </a:p>
        </p:txBody>
      </p:sp>
      <p:sp>
        <p:nvSpPr>
          <p:cNvPr id="6" name="CuadroTexto 5"/>
          <p:cNvSpPr txBox="1"/>
          <p:nvPr/>
        </p:nvSpPr>
        <p:spPr>
          <a:xfrm>
            <a:off x="715004" y="5963719"/>
            <a:ext cx="7492181" cy="523220"/>
          </a:xfrm>
          <a:prstGeom prst="rect">
            <a:avLst/>
          </a:prstGeom>
          <a:solidFill>
            <a:schemeClr val="accent5">
              <a:lumMod val="60000"/>
              <a:lumOff val="40000"/>
            </a:schemeClr>
          </a:solidFill>
        </p:spPr>
        <p:txBody>
          <a:bodyPr wrap="square" rtlCol="0">
            <a:spAutoFit/>
          </a:bodyPr>
          <a:lstStyle/>
          <a:p>
            <a:pPr algn="just"/>
            <a:r>
              <a:rPr lang="es-ES" sz="1400" dirty="0">
                <a:latin typeface="Verdana" panose="020B0604030504040204" pitchFamily="34" charset="0"/>
                <a:ea typeface="Verdana" panose="020B0604030504040204" pitchFamily="34" charset="0"/>
                <a:cs typeface="Verdana" panose="020B0604030504040204" pitchFamily="34" charset="0"/>
              </a:rPr>
              <a:t>El sistema de </a:t>
            </a:r>
            <a:r>
              <a:rPr lang="es-ES" sz="1400" b="1" dirty="0">
                <a:latin typeface="Verdana" panose="020B0604030504040204" pitchFamily="34" charset="0"/>
                <a:ea typeface="Verdana" panose="020B0604030504040204" pitchFamily="34" charset="0"/>
                <a:cs typeface="Verdana" panose="020B0604030504040204" pitchFamily="34" charset="0"/>
              </a:rPr>
              <a:t>gobernanza internacional </a:t>
            </a:r>
            <a:r>
              <a:rPr lang="es-ES" sz="1400" dirty="0">
                <a:latin typeface="Verdana" panose="020B0604030504040204" pitchFamily="34" charset="0"/>
                <a:ea typeface="Verdana" panose="020B0604030504040204" pitchFamily="34" charset="0"/>
                <a:cs typeface="Verdana" panose="020B0604030504040204" pitchFamily="34" charset="0"/>
              </a:rPr>
              <a:t>que emerja determinará significativamente las políticas económicas, energéticas y de cambio climático</a:t>
            </a:r>
            <a:endParaRPr lang="es-CO" sz="1400" dirty="0">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6"/>
          <p:cNvSpPr txBox="1"/>
          <p:nvPr/>
        </p:nvSpPr>
        <p:spPr>
          <a:xfrm>
            <a:off x="5159651" y="2293052"/>
            <a:ext cx="3714382" cy="2739211"/>
          </a:xfrm>
          <a:prstGeom prst="rect">
            <a:avLst/>
          </a:prstGeom>
          <a:noFill/>
        </p:spPr>
        <p:txBody>
          <a:bodyPr wrap="square" rtlCol="0">
            <a:spAutoFit/>
          </a:bodyPr>
          <a:lstStyle/>
          <a:p>
            <a:pPr marL="285750" lvl="0" indent="-285750" algn="just">
              <a:buFont typeface="Wingdings" panose="05000000000000000000" pitchFamily="2" charset="2"/>
              <a:buChar char="§"/>
            </a:pPr>
            <a:r>
              <a:rPr lang="es-ES" sz="1200" dirty="0">
                <a:solidFill>
                  <a:schemeClr val="bg2"/>
                </a:solidFill>
                <a:latin typeface="Verdana" panose="020B0604030504040204" pitchFamily="34" charset="0"/>
                <a:ea typeface="Verdana" panose="020B0604030504040204" pitchFamily="34" charset="0"/>
                <a:cs typeface="Verdana" panose="020B0604030504040204" pitchFamily="34" charset="0"/>
              </a:rPr>
              <a:t>Una gobernanza internacional amplia basada en la seguridad, la economía y el  medio ambiente</a:t>
            </a:r>
          </a:p>
          <a:p>
            <a:pPr marL="285750" lvl="0" indent="-285750" algn="just">
              <a:buFont typeface="Wingdings" panose="05000000000000000000" pitchFamily="2" charset="2"/>
              <a:buChar char="§"/>
            </a:pPr>
            <a:endParaRPr lang="es-CO" sz="1200"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marL="285750" lvl="0" indent="-285750" algn="just">
              <a:buFont typeface="Wingdings" panose="05000000000000000000" pitchFamily="2" charset="2"/>
              <a:buChar char="§"/>
            </a:pPr>
            <a:r>
              <a:rPr lang="es-ES" sz="1200" dirty="0">
                <a:solidFill>
                  <a:schemeClr val="tx2"/>
                </a:solidFill>
                <a:latin typeface="Verdana" panose="020B0604030504040204" pitchFamily="34" charset="0"/>
                <a:ea typeface="Verdana" panose="020B0604030504040204" pitchFamily="34" charset="0"/>
                <a:cs typeface="Verdana" panose="020B0604030504040204" pitchFamily="34" charset="0"/>
              </a:rPr>
              <a:t>Una gobernanza internacional centrada en la economía garantizando que los mercados de capitales, la transferencia de tecnología y el comercio sigan funcionando bien</a:t>
            </a:r>
          </a:p>
          <a:p>
            <a:pPr marL="285750" lvl="0" indent="-285750" algn="just">
              <a:buFont typeface="Wingdings" panose="05000000000000000000" pitchFamily="2" charset="2"/>
              <a:buChar char="§"/>
            </a:pPr>
            <a:endParaRPr lang="es-CO" sz="1200" dirty="0">
              <a:solidFill>
                <a:schemeClr val="bg2"/>
              </a:solidFill>
              <a:latin typeface="Verdana" panose="020B0604030504040204" pitchFamily="34" charset="0"/>
              <a:ea typeface="Verdana" panose="020B0604030504040204" pitchFamily="34" charset="0"/>
              <a:cs typeface="Verdana" panose="020B0604030504040204" pitchFamily="34" charset="0"/>
            </a:endParaRPr>
          </a:p>
          <a:p>
            <a:pPr marL="285750" lvl="0" indent="-285750" algn="just">
              <a:buFont typeface="Wingdings" panose="05000000000000000000" pitchFamily="2" charset="2"/>
              <a:buChar char="§"/>
            </a:pPr>
            <a:r>
              <a:rPr lang="es-ES" sz="1200" dirty="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rPr>
              <a:t>Sistema internacional fracturado y débil que no puede hacer frente a los retos mundiales</a:t>
            </a:r>
            <a:endParaRPr lang="es-CO" sz="1200" dirty="0">
              <a:solidFill>
                <a:schemeClr val="accent3">
                  <a:lumMod val="75000"/>
                </a:schemeClr>
              </a:solidFill>
              <a:latin typeface="Verdana" panose="020B0604030504040204" pitchFamily="34" charset="0"/>
              <a:ea typeface="Verdana" panose="020B0604030504040204" pitchFamily="34" charset="0"/>
              <a:cs typeface="Verdana" panose="020B0604030504040204" pitchFamily="34" charset="0"/>
            </a:endParaRPr>
          </a:p>
          <a:p>
            <a:endParaRPr lang="es-CO" sz="1600" dirty="0">
              <a:solidFill>
                <a:schemeClr val="bg2"/>
              </a:solidFill>
            </a:endParaRPr>
          </a:p>
        </p:txBody>
      </p:sp>
      <p:sp>
        <p:nvSpPr>
          <p:cNvPr id="12" name="CuadroTexto 11"/>
          <p:cNvSpPr txBox="1"/>
          <p:nvPr/>
        </p:nvSpPr>
        <p:spPr>
          <a:xfrm>
            <a:off x="1170038" y="1270036"/>
            <a:ext cx="3850097" cy="369332"/>
          </a:xfrm>
          <a:prstGeom prst="rect">
            <a:avLst/>
          </a:prstGeom>
          <a:noFill/>
        </p:spPr>
        <p:txBody>
          <a:bodyPr wrap="square" rtlCol="0">
            <a:spAutoFit/>
          </a:bodyPr>
          <a:lstStyle/>
          <a:p>
            <a:r>
              <a:rPr lang="es-CO" b="1" dirty="0">
                <a:solidFill>
                  <a:schemeClr val="bg2"/>
                </a:solidFill>
                <a:latin typeface="Verdana" panose="020B0604030504040204" pitchFamily="34" charset="0"/>
                <a:ea typeface="Verdana" panose="020B0604030504040204" pitchFamily="34" charset="0"/>
                <a:cs typeface="Verdana" panose="020B0604030504040204" pitchFamily="34" charset="0"/>
              </a:rPr>
              <a:t>Índice mundial de poder</a:t>
            </a:r>
          </a:p>
        </p:txBody>
      </p:sp>
      <p:sp>
        <p:nvSpPr>
          <p:cNvPr id="8" name="CuadroTexto 7"/>
          <p:cNvSpPr txBox="1"/>
          <p:nvPr/>
        </p:nvSpPr>
        <p:spPr>
          <a:xfrm>
            <a:off x="4927799" y="1639368"/>
            <a:ext cx="3902313" cy="369332"/>
          </a:xfrm>
          <a:prstGeom prst="rect">
            <a:avLst/>
          </a:prstGeom>
          <a:noFill/>
        </p:spPr>
        <p:txBody>
          <a:bodyPr wrap="square" rtlCol="0">
            <a:spAutoFit/>
          </a:bodyPr>
          <a:lstStyle/>
          <a:p>
            <a:r>
              <a:rPr lang="es-CO" b="1" dirty="0">
                <a:latin typeface="Verdana" panose="020B0604030504040204" pitchFamily="34" charset="0"/>
                <a:ea typeface="Verdana" panose="020B0604030504040204" pitchFamily="34" charset="0"/>
                <a:cs typeface="Verdana" panose="020B0604030504040204" pitchFamily="34" charset="0"/>
              </a:rPr>
              <a:t>Gobernanza internacional</a:t>
            </a:r>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725" y="3141994"/>
            <a:ext cx="680572" cy="687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1094" y="2293052"/>
            <a:ext cx="762393" cy="751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0029" y="3952689"/>
            <a:ext cx="723952" cy="730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67013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blank">
  <a:themeElements>
    <a:clrScheme name="WEC palette">
      <a:dk1>
        <a:srgbClr val="000000"/>
      </a:dk1>
      <a:lt1>
        <a:srgbClr val="FFFFFF"/>
      </a:lt1>
      <a:dk2>
        <a:srgbClr val="ED8B00"/>
      </a:dk2>
      <a:lt2>
        <a:srgbClr val="236192"/>
      </a:lt2>
      <a:accent1>
        <a:srgbClr val="ED7004"/>
      </a:accent1>
      <a:accent2>
        <a:srgbClr val="05466B"/>
      </a:accent2>
      <a:accent3>
        <a:srgbClr val="9D9D9C"/>
      </a:accent3>
      <a:accent4>
        <a:srgbClr val="575756"/>
      </a:accent4>
      <a:accent5>
        <a:srgbClr val="F9C58B"/>
      </a:accent5>
      <a:accent6>
        <a:srgbClr val="7A9CD1"/>
      </a:accent6>
      <a:hlink>
        <a:srgbClr val="ED8B00"/>
      </a:hlink>
      <a:folHlink>
        <a:srgbClr val="ED8B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blank.pptx" id="{B304440C-A088-402D-8154-F7276DE10C61}" vid="{2F38923B-104F-41AF-B55E-01DC06FF51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WEC palette">
    <a:dk1>
      <a:srgbClr val="000000"/>
    </a:dk1>
    <a:lt1>
      <a:srgbClr val="FFFFFF"/>
    </a:lt1>
    <a:dk2>
      <a:srgbClr val="ED8B00"/>
    </a:dk2>
    <a:lt2>
      <a:srgbClr val="236192"/>
    </a:lt2>
    <a:accent1>
      <a:srgbClr val="ED7004"/>
    </a:accent1>
    <a:accent2>
      <a:srgbClr val="05466B"/>
    </a:accent2>
    <a:accent3>
      <a:srgbClr val="9D9D9C"/>
    </a:accent3>
    <a:accent4>
      <a:srgbClr val="575756"/>
    </a:accent4>
    <a:accent5>
      <a:srgbClr val="F9C58B"/>
    </a:accent5>
    <a:accent6>
      <a:srgbClr val="7A9CD1"/>
    </a:accent6>
    <a:hlink>
      <a:srgbClr val="ED8B00"/>
    </a:hlink>
    <a:folHlink>
      <a:srgbClr val="ED8B00"/>
    </a:folHlink>
  </a:clrScheme>
</a:themeOverride>
</file>

<file path=ppt/theme/themeOverride2.xml><?xml version="1.0" encoding="utf-8"?>
<a:themeOverride xmlns:a="http://schemas.openxmlformats.org/drawingml/2006/main">
  <a:clrScheme name="WEC-Primary_colours">
    <a:dk1>
      <a:sysClr val="windowText" lastClr="000000"/>
    </a:dk1>
    <a:lt1>
      <a:sysClr val="window" lastClr="FFFFFF"/>
    </a:lt1>
    <a:dk2>
      <a:srgbClr val="1F497D"/>
    </a:dk2>
    <a:lt2>
      <a:srgbClr val="EEECE1"/>
    </a:lt2>
    <a:accent1>
      <a:srgbClr val="165788"/>
    </a:accent1>
    <a:accent2>
      <a:srgbClr val="E98300"/>
    </a:accent2>
    <a:accent3>
      <a:srgbClr val="8B8D8E"/>
    </a:accent3>
    <a:accent4>
      <a:srgbClr val="8BABC3"/>
    </a:accent4>
    <a:accent5>
      <a:srgbClr val="F4C180"/>
    </a:accent5>
    <a:accent6>
      <a:srgbClr val="C5C6C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WEC-Primary_colours">
    <a:dk1>
      <a:sysClr val="windowText" lastClr="000000"/>
    </a:dk1>
    <a:lt1>
      <a:sysClr val="window" lastClr="FFFFFF"/>
    </a:lt1>
    <a:dk2>
      <a:srgbClr val="1F497D"/>
    </a:dk2>
    <a:lt2>
      <a:srgbClr val="EEECE1"/>
    </a:lt2>
    <a:accent1>
      <a:srgbClr val="165788"/>
    </a:accent1>
    <a:accent2>
      <a:srgbClr val="E98300"/>
    </a:accent2>
    <a:accent3>
      <a:srgbClr val="8B8D8E"/>
    </a:accent3>
    <a:accent4>
      <a:srgbClr val="8BABC3"/>
    </a:accent4>
    <a:accent5>
      <a:srgbClr val="F4C180"/>
    </a:accent5>
    <a:accent6>
      <a:srgbClr val="C5C6C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WEC-Primary_colours">
    <a:dk1>
      <a:sysClr val="windowText" lastClr="000000"/>
    </a:dk1>
    <a:lt1>
      <a:sysClr val="window" lastClr="FFFFFF"/>
    </a:lt1>
    <a:dk2>
      <a:srgbClr val="1F497D"/>
    </a:dk2>
    <a:lt2>
      <a:srgbClr val="EEECE1"/>
    </a:lt2>
    <a:accent1>
      <a:srgbClr val="165788"/>
    </a:accent1>
    <a:accent2>
      <a:srgbClr val="E98300"/>
    </a:accent2>
    <a:accent3>
      <a:srgbClr val="8B8D8E"/>
    </a:accent3>
    <a:accent4>
      <a:srgbClr val="8BABC3"/>
    </a:accent4>
    <a:accent5>
      <a:srgbClr val="F4C180"/>
    </a:accent5>
    <a:accent6>
      <a:srgbClr val="C5C6C7"/>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blank</Template>
  <TotalTime>551</TotalTime>
  <Words>1596</Words>
  <Application>Microsoft Office PowerPoint</Application>
  <PresentationFormat>Presentación en pantalla (4:3)</PresentationFormat>
  <Paragraphs>220</Paragraphs>
  <Slides>22</Slides>
  <Notes>9</Notes>
  <HiddenSlides>4</HiddenSlides>
  <MMClips>0</MMClips>
  <ScaleCrop>false</ScaleCrop>
  <HeadingPairs>
    <vt:vector size="4" baseType="variant">
      <vt:variant>
        <vt:lpstr>Tema</vt:lpstr>
      </vt:variant>
      <vt:variant>
        <vt:i4>1</vt:i4>
      </vt:variant>
      <vt:variant>
        <vt:lpstr>Títulos de diapositiva</vt:lpstr>
      </vt:variant>
      <vt:variant>
        <vt:i4>22</vt:i4>
      </vt:variant>
    </vt:vector>
  </HeadingPairs>
  <TitlesOfParts>
    <vt:vector size="23" baseType="lpstr">
      <vt:lpstr>blank</vt:lpstr>
      <vt:lpstr>ESCENARIOS ENERGÉTICOS AMÉRICA LATINA Y EL CARIBE</vt:lpstr>
      <vt:lpstr>Factores de Determinantes en America Latina y el Caribe</vt:lpstr>
      <vt:lpstr>Generadores de cambio en el sector energético</vt:lpstr>
      <vt:lpstr>Escenarios Energéticos Mundiales y LAC</vt:lpstr>
      <vt:lpstr>Tres historias de escenarios</vt:lpstr>
      <vt:lpstr>Los tres escenarios </vt:lpstr>
      <vt:lpstr>Presentación de PowerPoint</vt:lpstr>
      <vt:lpstr>Presentación de PowerPoint</vt:lpstr>
      <vt:lpstr>Presentación de PowerPoint</vt:lpstr>
      <vt:lpstr>Petróleo y Carbón alcanza su pico en demanda, mientras Gas juega un rol principal hasta 2060 </vt:lpstr>
      <vt:lpstr>Demanda de Electricidad en América Latina y el Caribe crecerá de 2.3-2.7 veces al 2060 </vt:lpstr>
      <vt:lpstr>Presentación de PowerPoint</vt:lpstr>
      <vt:lpstr>La demanda de petróleo en LAC alcanzará su punto máximo después de 2040; El crecimiento del gas natural en LAC varía ampliamente según los escenarios</vt:lpstr>
      <vt:lpstr>Las emisiones de CO2 en LAC alcanzarán su máximo de emisiones en el 2030 en el escenario Tango y entre el 2040 y 2050 en el escenario Samba</vt:lpstr>
      <vt:lpstr>Presentación de PowerPoint</vt:lpstr>
      <vt:lpstr>Presentación de PowerPoint</vt:lpstr>
      <vt:lpstr>AMÉRICA LATINA Y EL CARIBE  Pasos positivos hacia Energía Resiliente y Sustentable</vt:lpstr>
      <vt:lpstr>Potencial de integración</vt:lpstr>
      <vt:lpstr>Presentación de PowerPoint</vt:lpstr>
      <vt:lpstr>Mensajes Principales</vt:lpstr>
      <vt:lpstr>Llamado a la acción a los líderes energéticos de la región.</vt:lpstr>
      <vt:lpstr>Presentación de PowerPoint</vt:lpstr>
    </vt:vector>
  </TitlesOfParts>
  <Company>World Energy Council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Andrea Arrobo</dc:creator>
  <cp:lastModifiedBy>CLAUDIA CRONENBOLD HARNES </cp:lastModifiedBy>
  <cp:revision>18</cp:revision>
  <cp:lastPrinted>2016-01-06T10:45:20Z</cp:lastPrinted>
  <dcterms:created xsi:type="dcterms:W3CDTF">2018-04-09T18:09:57Z</dcterms:created>
  <dcterms:modified xsi:type="dcterms:W3CDTF">2019-02-25T17:12:03Z</dcterms:modified>
</cp:coreProperties>
</file>