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8" r:id="rId3"/>
    <p:sldId id="279" r:id="rId4"/>
    <p:sldId id="280" r:id="rId5"/>
    <p:sldId id="281" r:id="rId6"/>
    <p:sldId id="277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88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513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50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14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17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9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25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05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248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22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81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50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1503722" y="901169"/>
            <a:ext cx="9144000" cy="410368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>
              <a:defRPr/>
            </a:pPr>
            <a:r>
              <a:rPr lang="pt-BR" sz="28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Workshop</a:t>
            </a:r>
          </a:p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Cenários de Longo Prazo para</a:t>
            </a:r>
          </a:p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Transição de Energia Limpa na América Latina</a:t>
            </a:r>
          </a:p>
          <a:p>
            <a:pPr algn="ctr" defTabSz="825500" latinLnBrk="1" hangingPunct="0">
              <a:defRPr/>
            </a:pP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25-26 de fevereiro de 2019 - 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Brasília - Brasil</a:t>
            </a:r>
            <a:endParaRPr lang="pt-BR" sz="14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Ministério de Minas e Energia – Auditório</a:t>
            </a:r>
          </a:p>
          <a:p>
            <a:pPr algn="ctr" defTabSz="825500" latinLnBrk="1" hangingPunct="0">
              <a:defRPr/>
            </a:pPr>
            <a:endParaRPr lang="pt-BR" sz="20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Long-term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Energy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Scenarios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for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the</a:t>
            </a:r>
            <a:endParaRPr lang="pt-BR" sz="2000" b="1" kern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Clean Energy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Transition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in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Latin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America</a:t>
            </a:r>
            <a:endParaRPr lang="pt-BR" sz="2000" b="1" kern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2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25-26th </a:t>
            </a:r>
            <a:r>
              <a:rPr lang="pt-BR" sz="12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February</a:t>
            </a:r>
            <a:r>
              <a:rPr lang="pt-BR" sz="12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12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2019 - Brasília - </a:t>
            </a:r>
            <a:r>
              <a:rPr lang="pt-BR" sz="12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Brazil</a:t>
            </a:r>
            <a:endParaRPr lang="pt-BR" sz="1200" b="1" kern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2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Auditorium</a:t>
            </a:r>
            <a:r>
              <a:rPr lang="pt-BR" sz="12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– </a:t>
            </a:r>
            <a:r>
              <a:rPr lang="pt-BR" sz="12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</a:t>
            </a:r>
            <a:r>
              <a:rPr lang="pt-BR" sz="12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12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sz="12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Mines </a:t>
            </a:r>
            <a:r>
              <a:rPr lang="pt-BR" sz="12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</a:t>
            </a:r>
            <a:r>
              <a:rPr lang="pt-BR" sz="12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</a:t>
            </a:r>
          </a:p>
          <a:p>
            <a:pPr algn="ctr" defTabSz="825500" latinLnBrk="1" hangingPunct="0">
              <a:defRPr/>
            </a:pPr>
            <a:endParaRPr lang="pt-BR" sz="28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4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Boas Vindas e Introdução ao Evento</a:t>
            </a:r>
          </a:p>
          <a:p>
            <a:pPr algn="ctr" defTabSz="825500" latinLnBrk="1" hangingPunct="0">
              <a:defRPr/>
            </a:pPr>
            <a:r>
              <a:rPr lang="pt-BR" sz="24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Welcome</a:t>
            </a:r>
            <a:r>
              <a:rPr lang="pt-BR" sz="24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4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</a:t>
            </a:r>
            <a:r>
              <a:rPr lang="pt-BR" sz="2400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4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Introdution</a:t>
            </a:r>
            <a:r>
              <a:rPr lang="pt-BR" sz="24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4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to</a:t>
            </a:r>
            <a:r>
              <a:rPr lang="pt-BR" sz="24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4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Event</a:t>
            </a:r>
            <a:endParaRPr lang="pt-BR" sz="24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1524000" y="4939660"/>
            <a:ext cx="9144000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/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Reive Barros</a:t>
            </a:r>
          </a:p>
          <a:p>
            <a:pPr algn="ctr" defTabSz="825500" latinLnBrk="1" hangingPunct="0"/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Secretary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 Planning and Energy Development</a:t>
            </a:r>
          </a:p>
          <a:p>
            <a:pPr algn="ctr" defTabSz="825500" latinLnBrk="1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 of Mines and Energy - Brazil</a:t>
            </a:r>
          </a:p>
        </p:txBody>
      </p:sp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016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1503722" y="1422565"/>
            <a:ext cx="9144000" cy="419602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name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Ministry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Mines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Energy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Brazil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our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Energy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Reserach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Office EPE</a:t>
            </a:r>
            <a:r>
              <a:rPr lang="pt-BR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pt-BR" dirty="0" smtClean="0"/>
          </a:p>
          <a:p>
            <a:pPr algn="ctr"/>
            <a:r>
              <a:rPr lang="pt-BR" sz="2800" dirty="0" err="1" smtClean="0"/>
              <a:t>We</a:t>
            </a:r>
            <a:r>
              <a:rPr lang="pt-BR" sz="2800" dirty="0" smtClean="0"/>
              <a:t> </a:t>
            </a:r>
            <a:r>
              <a:rPr lang="pt-BR" sz="2800" dirty="0" err="1" smtClean="0"/>
              <a:t>welcome</a:t>
            </a:r>
            <a:r>
              <a:rPr lang="pt-BR" sz="2800" dirty="0" smtClean="0"/>
              <a:t> </a:t>
            </a:r>
            <a:r>
              <a:rPr lang="pt-BR" sz="2800" dirty="0" err="1" smtClean="0"/>
              <a:t>all</a:t>
            </a:r>
            <a:r>
              <a:rPr lang="pt-BR" sz="2800" dirty="0" smtClean="0"/>
              <a:t> </a:t>
            </a:r>
            <a:r>
              <a:rPr lang="pt-BR" sz="2800" dirty="0" err="1" smtClean="0"/>
              <a:t>from</a:t>
            </a:r>
            <a:r>
              <a:rPr lang="pt-BR" sz="2800" dirty="0" smtClean="0"/>
              <a:t> </a:t>
            </a:r>
            <a:r>
              <a:rPr lang="pt-BR" sz="2800" dirty="0" err="1" smtClean="0"/>
              <a:t>organization</a:t>
            </a:r>
            <a:r>
              <a:rPr lang="pt-BR" sz="2800" dirty="0" smtClean="0"/>
              <a:t> </a:t>
            </a:r>
            <a:r>
              <a:rPr lang="pt-BR" sz="2800" dirty="0" err="1" smtClean="0"/>
              <a:t>of</a:t>
            </a:r>
            <a:r>
              <a:rPr lang="pt-BR" sz="2800" dirty="0" smtClean="0"/>
              <a:t> IRENA, </a:t>
            </a:r>
          </a:p>
          <a:p>
            <a:pPr algn="ctr"/>
            <a:r>
              <a:rPr lang="pt-BR" sz="2800" dirty="0" err="1" smtClean="0"/>
              <a:t>the</a:t>
            </a:r>
            <a:r>
              <a:rPr lang="pt-BR" sz="2800" dirty="0" smtClean="0"/>
              <a:t> OLADE </a:t>
            </a:r>
            <a:r>
              <a:rPr lang="pt-BR" sz="2800" dirty="0" err="1" smtClean="0"/>
              <a:t>representant</a:t>
            </a:r>
            <a:r>
              <a:rPr lang="pt-BR" sz="2800" dirty="0" smtClean="0"/>
              <a:t>, </a:t>
            </a:r>
          </a:p>
          <a:p>
            <a:pPr algn="ctr"/>
            <a:r>
              <a:rPr lang="pt-BR" sz="2800" dirty="0" err="1" smtClean="0"/>
              <a:t>and</a:t>
            </a:r>
            <a:r>
              <a:rPr lang="pt-BR" sz="2800" dirty="0" smtClean="0"/>
              <a:t> </a:t>
            </a:r>
            <a:r>
              <a:rPr lang="pt-BR" sz="2800" dirty="0" err="1" smtClean="0"/>
              <a:t>all</a:t>
            </a:r>
            <a:r>
              <a:rPr lang="pt-BR" sz="2800" dirty="0" smtClean="0"/>
              <a:t> professional </a:t>
            </a:r>
            <a:r>
              <a:rPr lang="pt-BR" sz="2800" dirty="0" err="1" smtClean="0"/>
              <a:t>from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countries </a:t>
            </a:r>
            <a:r>
              <a:rPr lang="pt-BR" sz="2800" dirty="0" err="1" smtClean="0"/>
              <a:t>of</a:t>
            </a:r>
            <a:r>
              <a:rPr lang="pt-BR" sz="2800" dirty="0" smtClean="0"/>
              <a:t> Latim </a:t>
            </a:r>
            <a:r>
              <a:rPr lang="pt-BR" sz="2800" dirty="0" err="1" smtClean="0"/>
              <a:t>America</a:t>
            </a:r>
            <a:endParaRPr lang="pt-BR" sz="2800" dirty="0" smtClean="0"/>
          </a:p>
          <a:p>
            <a:pPr algn="ctr"/>
            <a:r>
              <a:rPr lang="pt-BR" sz="2800" dirty="0" err="1"/>
              <a:t>a</a:t>
            </a:r>
            <a:r>
              <a:rPr lang="pt-BR" sz="2800" dirty="0" err="1" smtClean="0"/>
              <a:t>nd</a:t>
            </a:r>
            <a:r>
              <a:rPr lang="pt-BR" sz="2800" dirty="0" smtClean="0"/>
              <a:t> </a:t>
            </a:r>
            <a:r>
              <a:rPr lang="pt-BR" sz="2800" dirty="0" err="1" smtClean="0"/>
              <a:t>from</a:t>
            </a:r>
            <a:r>
              <a:rPr lang="pt-BR" sz="2800" dirty="0" smtClean="0"/>
              <a:t> </a:t>
            </a:r>
            <a:r>
              <a:rPr lang="pt-BR" sz="2800" dirty="0" err="1" smtClean="0"/>
              <a:t>Brazil</a:t>
            </a:r>
            <a:endParaRPr lang="pt-BR" sz="2800" dirty="0" smtClean="0"/>
          </a:p>
          <a:p>
            <a:pPr algn="ctr"/>
            <a:r>
              <a:rPr lang="pt-BR" sz="2800" dirty="0" smtClean="0"/>
              <a:t> </a:t>
            </a:r>
            <a:r>
              <a:rPr lang="pt-BR" sz="2800" dirty="0" err="1" smtClean="0"/>
              <a:t>that</a:t>
            </a:r>
            <a:r>
              <a:rPr lang="pt-BR" sz="2800" dirty="0" smtClean="0"/>
              <a:t> are </a:t>
            </a:r>
            <a:r>
              <a:rPr lang="pt-BR" sz="2800" dirty="0" err="1" smtClean="0"/>
              <a:t>atending</a:t>
            </a:r>
            <a:r>
              <a:rPr lang="pt-BR" sz="2800" dirty="0" smtClean="0"/>
              <a:t> </a:t>
            </a:r>
            <a:r>
              <a:rPr lang="pt-BR" sz="2800" dirty="0" err="1" smtClean="0"/>
              <a:t>this</a:t>
            </a:r>
            <a:r>
              <a:rPr lang="pt-BR" sz="2800" dirty="0" smtClean="0"/>
              <a:t> workshop</a:t>
            </a:r>
            <a:endParaRPr lang="pt-BR" sz="2800" dirty="0"/>
          </a:p>
          <a:p>
            <a:r>
              <a:rPr lang="pt-BR" sz="2400" dirty="0"/>
              <a:t> </a:t>
            </a:r>
            <a:r>
              <a:rPr lang="pt-BR" sz="2400" dirty="0" smtClean="0"/>
              <a:t>=</a:t>
            </a:r>
            <a:endParaRPr lang="pt-BR" sz="2400" dirty="0"/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945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1503722" y="991680"/>
            <a:ext cx="9144000" cy="50577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Primary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Objective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workshop:</a:t>
            </a:r>
          </a:p>
          <a:p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Exchange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experience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demands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best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practicies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long-term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energy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scenarios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for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planning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in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context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clean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energy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transition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pt-BR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t-BR" dirty="0" smtClean="0"/>
          </a:p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In </a:t>
            </a:r>
            <a:r>
              <a:rPr lang="pt-BR" sz="2800" b="1" dirty="0" err="1" smtClean="0">
                <a:solidFill>
                  <a:srgbClr val="FF0000"/>
                </a:solidFill>
              </a:rPr>
              <a:t>the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context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of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our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Region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pt-BR" sz="2800" b="1" dirty="0" err="1" smtClean="0">
                <a:solidFill>
                  <a:srgbClr val="FF0000"/>
                </a:solidFill>
              </a:rPr>
              <a:t>and</a:t>
            </a:r>
            <a:r>
              <a:rPr lang="pt-BR" sz="2800" b="1" dirty="0" smtClean="0">
                <a:solidFill>
                  <a:srgbClr val="FF0000"/>
                </a:solidFill>
              </a:rPr>
              <a:t> in </a:t>
            </a:r>
            <a:r>
              <a:rPr lang="pt-BR" sz="2800" b="1" dirty="0" err="1" smtClean="0">
                <a:solidFill>
                  <a:srgbClr val="FF0000"/>
                </a:solidFill>
              </a:rPr>
              <a:t>such</a:t>
            </a:r>
            <a:r>
              <a:rPr lang="pt-BR" sz="2800" b="1" dirty="0" smtClean="0">
                <a:solidFill>
                  <a:srgbClr val="FF0000"/>
                </a:solidFill>
              </a:rPr>
              <a:t> a </a:t>
            </a:r>
            <a:r>
              <a:rPr lang="pt-BR" sz="2800" b="1" dirty="0" err="1" smtClean="0">
                <a:solidFill>
                  <a:srgbClr val="FF0000"/>
                </a:solidFill>
              </a:rPr>
              <a:t>way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that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pt-BR" sz="2800" b="1" dirty="0" err="1" smtClean="0">
                <a:solidFill>
                  <a:srgbClr val="FF0000"/>
                </a:solidFill>
              </a:rPr>
              <a:t>matters</a:t>
            </a:r>
            <a:r>
              <a:rPr lang="pt-BR" sz="2800" b="1" dirty="0" smtClean="0">
                <a:solidFill>
                  <a:srgbClr val="FF0000"/>
                </a:solidFill>
              </a:rPr>
              <a:t> for </a:t>
            </a:r>
            <a:r>
              <a:rPr lang="pt-BR" sz="2800" b="1" dirty="0" err="1" smtClean="0">
                <a:solidFill>
                  <a:srgbClr val="FF0000"/>
                </a:solidFill>
              </a:rPr>
              <a:t>each</a:t>
            </a:r>
            <a:r>
              <a:rPr lang="pt-BR" sz="2800" b="1" dirty="0" smtClean="0">
                <a:solidFill>
                  <a:srgbClr val="FF0000"/>
                </a:solidFill>
              </a:rPr>
              <a:t> country </a:t>
            </a:r>
            <a:r>
              <a:rPr lang="pt-BR" sz="2800" b="1" dirty="0" err="1" smtClean="0">
                <a:solidFill>
                  <a:srgbClr val="FF0000"/>
                </a:solidFill>
              </a:rPr>
              <a:t>and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in </a:t>
            </a:r>
            <a:r>
              <a:rPr lang="pt-BR" sz="2800" b="1" dirty="0" err="1" smtClean="0">
                <a:solidFill>
                  <a:srgbClr val="FF0000"/>
                </a:solidFill>
              </a:rPr>
              <a:t>favour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of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the</a:t>
            </a:r>
            <a:r>
              <a:rPr lang="pt-BR" sz="2800" b="1" dirty="0" smtClean="0">
                <a:solidFill>
                  <a:srgbClr val="FF0000"/>
                </a:solidFill>
              </a:rPr>
              <a:t> regional </a:t>
            </a:r>
            <a:r>
              <a:rPr lang="pt-BR" sz="2800" b="1" dirty="0" err="1" smtClean="0">
                <a:solidFill>
                  <a:srgbClr val="FF0000"/>
                </a:solidFill>
              </a:rPr>
              <a:t>integration</a:t>
            </a:r>
            <a:endParaRPr lang="pt-BR" sz="2800" b="1" dirty="0">
              <a:solidFill>
                <a:srgbClr val="FF0000"/>
              </a:solidFill>
            </a:endParaRPr>
          </a:p>
          <a:p>
            <a:r>
              <a:rPr lang="pt-BR" sz="2400" dirty="0"/>
              <a:t> </a:t>
            </a: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595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831060" y="1235888"/>
            <a:ext cx="9144000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Long-term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Scenarios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b="1" dirty="0" err="1" smtClean="0">
                <a:solidFill>
                  <a:srgbClr val="FF0000"/>
                </a:solidFill>
              </a:rPr>
              <a:t>To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Suport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the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decision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making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on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policy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on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investimento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planning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in high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degree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uncertainty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  <p:sp>
        <p:nvSpPr>
          <p:cNvPr id="7" name="TextBox 2"/>
          <p:cNvSpPr txBox="1"/>
          <p:nvPr/>
        </p:nvSpPr>
        <p:spPr>
          <a:xfrm>
            <a:off x="1729692" y="2828204"/>
            <a:ext cx="9726583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Development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improvement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Long-term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Scenarios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b="1" dirty="0" err="1" smtClean="0">
                <a:solidFill>
                  <a:srgbClr val="FF0000"/>
                </a:solidFill>
              </a:rPr>
              <a:t>To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be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relevant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on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reflect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drivers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consider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essencial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elements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, in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smtClean="0">
                <a:solidFill>
                  <a:schemeClr val="accent1">
                    <a:lumMod val="50000"/>
                  </a:schemeClr>
                </a:solidFill>
              </a:rPr>
              <a:t>context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clean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energy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transition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3458647" y="4504603"/>
            <a:ext cx="7345988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t-BR" sz="2800" b="1" dirty="0" err="1" smtClean="0">
                <a:solidFill>
                  <a:srgbClr val="FF0000"/>
                </a:solidFill>
              </a:rPr>
              <a:t>Capacity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</a:rPr>
              <a:t>Building</a:t>
            </a:r>
            <a:r>
              <a:rPr lang="pt-BR" sz="2800" b="1" dirty="0" smtClean="0">
                <a:solidFill>
                  <a:srgbClr val="FF0000"/>
                </a:solidFill>
              </a:rPr>
              <a:t> 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for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Build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use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scenarios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development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scenarios</a:t>
            </a:r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 / </a:t>
            </a:r>
            <a:r>
              <a:rPr lang="pt-BR" sz="2800" b="1" dirty="0" err="1" smtClean="0">
                <a:solidFill>
                  <a:schemeClr val="accent1">
                    <a:lumMod val="50000"/>
                  </a:schemeClr>
                </a:solidFill>
              </a:rPr>
              <a:t>models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15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808559" y="1701369"/>
            <a:ext cx="10563633" cy="373435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MME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EPE are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very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proud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to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host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this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workshop </a:t>
            </a:r>
          </a:p>
          <a:p>
            <a:endParaRPr lang="pt-BR" sz="3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to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bring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oportunity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to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local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regional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institutions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professional improve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their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experience</a:t>
            </a:r>
            <a:endParaRPr lang="pt-BR" sz="3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been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exposed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to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this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3600" b="1" dirty="0" err="1" smtClean="0">
                <a:solidFill>
                  <a:schemeClr val="accent1">
                    <a:lumMod val="50000"/>
                  </a:schemeClr>
                </a:solidFill>
              </a:rPr>
              <a:t>discussion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pt-BR" sz="2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647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1503722" y="958022"/>
            <a:ext cx="9144000" cy="385746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>
              <a:defRPr/>
            </a:pPr>
            <a:r>
              <a:rPr lang="pt-BR" sz="28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Workshop</a:t>
            </a:r>
          </a:p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Cenários de Longo Prazo para</a:t>
            </a:r>
          </a:p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Transição de Energia Limpa na América Latina</a:t>
            </a:r>
          </a:p>
          <a:p>
            <a:pPr algn="ctr" defTabSz="825500" latinLnBrk="1" hangingPunct="0">
              <a:defRPr/>
            </a:pPr>
            <a:r>
              <a:rPr lang="pt-BR" sz="16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25-26 de fevereiro de 2019 - </a:t>
            </a:r>
            <a:r>
              <a:rPr lang="pt-BR" sz="16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Brasília - Brasil</a:t>
            </a:r>
            <a:endParaRPr lang="pt-BR" sz="16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6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Ministério de Minas e Energia – Auditório</a:t>
            </a:r>
          </a:p>
          <a:p>
            <a:pPr algn="ctr" defTabSz="825500" latinLnBrk="1" hangingPunct="0">
              <a:defRPr/>
            </a:pPr>
            <a:endParaRPr lang="pt-BR" sz="20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Long-term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Energy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Scenarios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for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the</a:t>
            </a:r>
            <a:endParaRPr lang="pt-BR" sz="2000" b="1" kern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Clean Energy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Transition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in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Latin</a:t>
            </a:r>
            <a:r>
              <a:rPr lang="pt-BR" sz="20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America</a:t>
            </a:r>
            <a:endParaRPr lang="pt-BR" sz="2000" b="1" kern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25-26th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February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2019 - Brasília - </a:t>
            </a:r>
            <a:r>
              <a:rPr lang="pt-BR" sz="14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Brazil</a:t>
            </a:r>
            <a:endParaRPr lang="pt-BR" sz="1400" b="1" kern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4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Auditorium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– </a:t>
            </a:r>
            <a:r>
              <a:rPr lang="pt-BR" sz="14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14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Mines </a:t>
            </a:r>
            <a:r>
              <a:rPr lang="pt-BR" sz="1400" b="1" kern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</a:t>
            </a:r>
          </a:p>
          <a:p>
            <a:pPr algn="ctr" defTabSz="825500" latinLnBrk="1" hangingPunct="0">
              <a:defRPr/>
            </a:pPr>
            <a:endParaRPr lang="pt-BR" sz="28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8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Bom evento, obrigado! </a:t>
            </a:r>
            <a:r>
              <a:rPr lang="pt-BR" sz="28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Thanks</a:t>
            </a:r>
            <a:r>
              <a:rPr lang="pt-BR" sz="28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!</a:t>
            </a:r>
            <a:endParaRPr lang="pt-BR" sz="28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1524000" y="4939660"/>
            <a:ext cx="9144000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/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Reive Barros</a:t>
            </a:r>
          </a:p>
          <a:p>
            <a:pPr algn="ctr" defTabSz="825500" latinLnBrk="1" hangingPunct="0"/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Secretary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 Planning and Energy Development</a:t>
            </a:r>
          </a:p>
          <a:p>
            <a:pPr algn="ctr" defTabSz="825500" latinLnBrk="1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 of Mines and Energy - Brazil</a:t>
            </a:r>
          </a:p>
        </p:txBody>
      </p:sp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953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349</Words>
  <Application>Microsoft Office PowerPoint</Application>
  <PresentationFormat>Widescreen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Helvetica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Daniele de Oliveira Bandeira</dc:creator>
  <cp:lastModifiedBy>Ubiratan Francisco Castellano</cp:lastModifiedBy>
  <cp:revision>59</cp:revision>
  <dcterms:created xsi:type="dcterms:W3CDTF">2019-02-20T12:14:12Z</dcterms:created>
  <dcterms:modified xsi:type="dcterms:W3CDTF">2019-02-25T12:06:11Z</dcterms:modified>
</cp:coreProperties>
</file>