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507" r:id="rId2"/>
    <p:sldId id="506" r:id="rId3"/>
    <p:sldId id="505" r:id="rId4"/>
    <p:sldId id="508" r:id="rId5"/>
    <p:sldId id="492" r:id="rId6"/>
    <p:sldId id="497" r:id="rId7"/>
    <p:sldId id="509" r:id="rId8"/>
    <p:sldId id="510" r:id="rId9"/>
    <p:sldId id="511" r:id="rId10"/>
    <p:sldId id="512" r:id="rId11"/>
    <p:sldId id="513" r:id="rId12"/>
    <p:sldId id="458" r:id="rId13"/>
    <p:sldId id="460" r:id="rId14"/>
    <p:sldId id="496" r:id="rId15"/>
    <p:sldId id="462" r:id="rId16"/>
    <p:sldId id="514" r:id="rId17"/>
    <p:sldId id="480" r:id="rId18"/>
    <p:sldId id="515" r:id="rId19"/>
    <p:sldId id="516" r:id="rId20"/>
    <p:sldId id="476" r:id="rId21"/>
    <p:sldId id="475" r:id="rId22"/>
    <p:sldId id="501" r:id="rId23"/>
    <p:sldId id="500" r:id="rId24"/>
    <p:sldId id="487" r:id="rId25"/>
    <p:sldId id="490" r:id="rId26"/>
    <p:sldId id="518" r:id="rId27"/>
    <p:sldId id="384" r:id="rId28"/>
  </p:sldIdLst>
  <p:sldSz cx="12192000" cy="6858000"/>
  <p:notesSz cx="6799263" cy="9929813"/>
  <p:defaultTextStyle>
    <a:defPPr>
      <a:defRPr lang="pt-BR"/>
    </a:defPPr>
    <a:lvl1pPr algn="l" rtl="0" eaLnBrk="0" fontAlgn="base" hangingPunct="0">
      <a:spcBef>
        <a:spcPct val="0"/>
      </a:spcBef>
      <a:spcAft>
        <a:spcPct val="0"/>
      </a:spcAft>
      <a:defRPr kern="1200">
        <a:solidFill>
          <a:schemeClr val="tx1"/>
        </a:solidFill>
        <a:latin typeface="Calibri Light"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Light"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Light"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Light"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Light" charset="0"/>
        <a:ea typeface="ＭＳ Ｐゴシック" charset="0"/>
        <a:cs typeface="ＭＳ Ｐゴシック" charset="0"/>
      </a:defRPr>
    </a:lvl5pPr>
    <a:lvl6pPr marL="2286000" algn="l" defTabSz="457200" rtl="0" eaLnBrk="1" latinLnBrk="0" hangingPunct="1">
      <a:defRPr kern="1200">
        <a:solidFill>
          <a:schemeClr val="tx1"/>
        </a:solidFill>
        <a:latin typeface="Calibri Light" charset="0"/>
        <a:ea typeface="ＭＳ Ｐゴシック" charset="0"/>
        <a:cs typeface="ＭＳ Ｐゴシック" charset="0"/>
      </a:defRPr>
    </a:lvl6pPr>
    <a:lvl7pPr marL="2743200" algn="l" defTabSz="457200" rtl="0" eaLnBrk="1" latinLnBrk="0" hangingPunct="1">
      <a:defRPr kern="1200">
        <a:solidFill>
          <a:schemeClr val="tx1"/>
        </a:solidFill>
        <a:latin typeface="Calibri Light" charset="0"/>
        <a:ea typeface="ＭＳ Ｐゴシック" charset="0"/>
        <a:cs typeface="ＭＳ Ｐゴシック" charset="0"/>
      </a:defRPr>
    </a:lvl7pPr>
    <a:lvl8pPr marL="3200400" algn="l" defTabSz="457200" rtl="0" eaLnBrk="1" latinLnBrk="0" hangingPunct="1">
      <a:defRPr kern="1200">
        <a:solidFill>
          <a:schemeClr val="tx1"/>
        </a:solidFill>
        <a:latin typeface="Calibri Light" charset="0"/>
        <a:ea typeface="ＭＳ Ｐゴシック" charset="0"/>
        <a:cs typeface="ＭＳ Ｐゴシック" charset="0"/>
      </a:defRPr>
    </a:lvl8pPr>
    <a:lvl9pPr marL="3657600" algn="l" defTabSz="457200" rtl="0" eaLnBrk="1" latinLnBrk="0" hangingPunct="1">
      <a:defRPr kern="1200">
        <a:solidFill>
          <a:schemeClr val="tx1"/>
        </a:solidFill>
        <a:latin typeface="Calibri Ligh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D7B"/>
    <a:srgbClr val="EC8B0A"/>
    <a:srgbClr val="B0DD7F"/>
    <a:srgbClr val="C6E6A2"/>
    <a:srgbClr val="FF3300"/>
    <a:srgbClr val="FF8265"/>
    <a:srgbClr val="FF5A33"/>
    <a:srgbClr val="DD09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92" autoAdjust="0"/>
  </p:normalViewPr>
  <p:slideViewPr>
    <p:cSldViewPr snapToGrid="0">
      <p:cViewPr varScale="1">
        <p:scale>
          <a:sx n="32" d="100"/>
          <a:sy n="32" d="100"/>
        </p:scale>
        <p:origin x="1326"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Calibri Light" panose="020F0302020204030204" pitchFamily="34" charset="0"/>
                <a:ea typeface="+mn-ea"/>
                <a:cs typeface="+mn-cs"/>
              </a:defRPr>
            </a:lvl1pPr>
          </a:lstStyle>
          <a:p>
            <a:pPr>
              <a:defRPr/>
            </a:pPr>
            <a:endParaRPr lang="pt-BR"/>
          </a:p>
        </p:txBody>
      </p:sp>
      <p:sp>
        <p:nvSpPr>
          <p:cNvPr id="3" name="Espaço Reservado para Data 2">
            <a:extLst/>
          </p:cNvPr>
          <p:cNvSpPr>
            <a:spLocks noGrp="1"/>
          </p:cNvSpPr>
          <p:nvPr>
            <p:ph type="dt" sz="quarter" idx="1"/>
          </p:nvPr>
        </p:nvSpPr>
        <p:spPr>
          <a:xfrm>
            <a:off x="3851275" y="0"/>
            <a:ext cx="2946400" cy="498475"/>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fld id="{A3227FD3-5C4B-474F-B6C3-B432F414DF6E}" type="datetimeFigureOut">
              <a:rPr lang="pt-BR"/>
              <a:pPr>
                <a:defRPr/>
              </a:pPr>
              <a:t>25/02/2019</a:t>
            </a:fld>
            <a:endParaRPr lang="pt-BR"/>
          </a:p>
        </p:txBody>
      </p:sp>
      <p:sp>
        <p:nvSpPr>
          <p:cNvPr id="4" name="Espaço Reservado para Rodapé 3">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atin typeface="Calibri Light" panose="020F0302020204030204" pitchFamily="34" charset="0"/>
                <a:ea typeface="+mn-ea"/>
                <a:cs typeface="+mn-cs"/>
              </a:defRPr>
            </a:lvl1pPr>
          </a:lstStyle>
          <a:p>
            <a:pPr>
              <a:defRPr/>
            </a:pPr>
            <a:endParaRPr lang="pt-BR"/>
          </a:p>
        </p:txBody>
      </p:sp>
      <p:sp>
        <p:nvSpPr>
          <p:cNvPr id="5" name="Espaço Reservado para Número de Slide 4">
            <a:extLst/>
          </p:cNvPr>
          <p:cNvSpPr>
            <a:spLocks noGrp="1"/>
          </p:cNvSpPr>
          <p:nvPr>
            <p:ph type="sldNum" sz="quarter" idx="3"/>
          </p:nvPr>
        </p:nvSpPr>
        <p:spPr>
          <a:xfrm>
            <a:off x="3851275" y="9431338"/>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E21B7DA5-7270-E14C-B0EB-6D74D98AC559}" type="slidenum">
              <a:rPr lang="pt-BR"/>
              <a:pPr>
                <a:defRPr/>
              </a:pPr>
              <a:t>‹nº›</a:t>
            </a:fld>
            <a:endParaRPr lang="pt-BR"/>
          </a:p>
        </p:txBody>
      </p:sp>
    </p:spTree>
    <p:extLst>
      <p:ext uri="{BB962C8B-B14F-4D97-AF65-F5344CB8AC3E}">
        <p14:creationId xmlns:p14="http://schemas.microsoft.com/office/powerpoint/2010/main" val="253357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3" name="Espaço Reservado para Data 2">
            <a:extLst/>
          </p:cNvPr>
          <p:cNvSpPr>
            <a:spLocks noGrp="1"/>
          </p:cNvSpPr>
          <p:nvPr>
            <p:ph type="dt" idx="1"/>
          </p:nvPr>
        </p:nvSpPr>
        <p:spPr>
          <a:xfrm>
            <a:off x="3851275"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cs typeface="+mn-cs"/>
              </a:defRPr>
            </a:lvl1pPr>
          </a:lstStyle>
          <a:p>
            <a:pPr>
              <a:defRPr/>
            </a:pPr>
            <a:fld id="{25B541E4-36FB-3D44-A452-245223056539}" type="datetimeFigureOut">
              <a:rPr lang="pt-BR"/>
              <a:pPr>
                <a:defRPr/>
              </a:pPr>
              <a:t>25/02/2019</a:t>
            </a:fld>
            <a:endParaRPr lang="pt-BR"/>
          </a:p>
        </p:txBody>
      </p:sp>
      <p:sp>
        <p:nvSpPr>
          <p:cNvPr id="4" name="Espaço Reservado para Imagem de Slide 3">
            <a:extLst/>
          </p:cNvPr>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p:cNvPr>
          <p:cNvSpPr>
            <a:spLocks noGrp="1"/>
          </p:cNvSpPr>
          <p:nvPr>
            <p:ph type="body" sz="quarter" idx="3"/>
          </p:nvPr>
        </p:nvSpPr>
        <p:spPr>
          <a:xfrm>
            <a:off x="679450" y="4778375"/>
            <a:ext cx="5440363" cy="3910013"/>
          </a:xfrm>
          <a:prstGeom prst="rect">
            <a:avLst/>
          </a:prstGeom>
        </p:spPr>
        <p:txBody>
          <a:bodyPr vert="horz" wrap="square" lIns="91440" tIns="45720" rIns="91440" bIns="45720" numCol="1" anchor="t" anchorCtr="0" compatLnSpc="1">
            <a:prstTxWarp prst="textNoShape">
              <a:avLst/>
            </a:prstTxWarp>
          </a:body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p:cNvPr>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7" name="Espaço Reservado para Número de Slide 6">
            <a:extLst/>
          </p:cNvPr>
          <p:cNvSpPr>
            <a:spLocks noGrp="1"/>
          </p:cNvSpPr>
          <p:nvPr>
            <p:ph type="sldNum" sz="quarter" idx="5"/>
          </p:nvPr>
        </p:nvSpPr>
        <p:spPr>
          <a:xfrm>
            <a:off x="3851275" y="9431338"/>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cs typeface="+mn-cs"/>
              </a:defRPr>
            </a:lvl1pPr>
          </a:lstStyle>
          <a:p>
            <a:pPr>
              <a:defRPr/>
            </a:pPr>
            <a:fld id="{4DA061C8-8682-964B-A283-6B445F2FF07A}" type="slidenum">
              <a:rPr lang="pt-BR"/>
              <a:pPr>
                <a:defRPr/>
              </a:pPr>
              <a:t>‹nº›</a:t>
            </a:fld>
            <a:endParaRPr lang="pt-BR"/>
          </a:p>
        </p:txBody>
      </p:sp>
    </p:spTree>
    <p:extLst>
      <p:ext uri="{BB962C8B-B14F-4D97-AF65-F5344CB8AC3E}">
        <p14:creationId xmlns:p14="http://schemas.microsoft.com/office/powerpoint/2010/main" val="1739428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4"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8195"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EFCBC23F-3A51-A549-8C00-078C67F97511}" type="slidenum">
              <a:rPr lang="pt-BR" sz="1200">
                <a:latin typeface="Calibri" charset="0"/>
              </a:rPr>
              <a:pPr/>
              <a:t>1</a:t>
            </a:fld>
            <a:endParaRPr lang="pt-BR"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Espaço Reservado para Anotações 2">
            <a:extLst/>
          </p:cNvPr>
          <p:cNvSpPr>
            <a:spLocks noGrp="1"/>
          </p:cNvSpPr>
          <p:nvPr>
            <p:ph type="body" idx="1"/>
          </p:nvPr>
        </p:nvSpPr>
        <p:spPr/>
        <p:txBody>
          <a:bodyPr rtlCol="0">
            <a:normAutofit/>
          </a:bodyPr>
          <a:lstStyle/>
          <a:p>
            <a:pPr>
              <a:defRPr/>
            </a:pPr>
            <a:endParaRPr lang="pt-BR" sz="1100" dirty="0">
              <a:ea typeface="+mn-ea"/>
              <a:cs typeface="+mn-cs"/>
            </a:endParaRPr>
          </a:p>
        </p:txBody>
      </p:sp>
      <p:sp>
        <p:nvSpPr>
          <p:cNvPr id="28675"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F0DF5FDB-8313-FC42-BB31-9B82168BF3F5}" type="slidenum">
              <a:rPr lang="pt-BR" sz="1200">
                <a:latin typeface="Calibri" charset="0"/>
                <a:cs typeface="Arial" charset="0"/>
              </a:rPr>
              <a:pPr/>
              <a:t>12</a:t>
            </a:fld>
            <a:endParaRPr lang="pt-BR"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Espaço Reservado para Anotações 2">
            <a:extLst/>
          </p:cNvPr>
          <p:cNvSpPr>
            <a:spLocks noGrp="1"/>
          </p:cNvSpPr>
          <p:nvPr>
            <p:ph type="body" idx="1"/>
          </p:nvPr>
        </p:nvSpPr>
        <p:spPr/>
        <p:txBody>
          <a:bodyPr rtlCol="0">
            <a:normAutofit/>
          </a:bodyPr>
          <a:lstStyle/>
          <a:p>
            <a:pPr>
              <a:defRPr/>
            </a:pPr>
            <a:endParaRPr lang="pt-BR" sz="1100" dirty="0">
              <a:ea typeface="+mn-ea"/>
              <a:cs typeface="+mn-cs"/>
            </a:endParaRPr>
          </a:p>
        </p:txBody>
      </p:sp>
      <p:sp>
        <p:nvSpPr>
          <p:cNvPr id="30723"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37C4A825-72C5-4440-848F-116CF9B28985}" type="slidenum">
              <a:rPr lang="pt-BR" sz="1200">
                <a:latin typeface="Calibri" charset="0"/>
                <a:cs typeface="Arial" charset="0"/>
              </a:rPr>
              <a:pPr/>
              <a:t>13</a:t>
            </a:fld>
            <a:endParaRPr lang="pt-BR"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Espaço Reservado para Anotações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33795"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C9A59A37-7BAF-CC4C-89DE-B9A5F9FEEE39}" type="slidenum">
              <a:rPr lang="pt-BR" sz="1200">
                <a:latin typeface="Calibri" charset="0"/>
                <a:cs typeface="Arial" charset="0"/>
              </a:rPr>
              <a:pPr/>
              <a:t>15</a:t>
            </a:fld>
            <a:endParaRPr lang="pt-BR"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Espaço Reservado para Anotações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35843"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2028F1D2-F7F3-704A-B4FE-3ECF50EAA1BE}" type="slidenum">
              <a:rPr lang="pt-BR" sz="1200">
                <a:latin typeface="Calibri" charset="0"/>
                <a:cs typeface="Arial" charset="0"/>
              </a:rPr>
              <a:pPr/>
              <a:t>16</a:t>
            </a:fld>
            <a:endParaRPr lang="pt-BR"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dirty="0">
              <a:latin typeface="Calibri" charset="0"/>
            </a:endParaRPr>
          </a:p>
        </p:txBody>
      </p:sp>
      <p:sp>
        <p:nvSpPr>
          <p:cNvPr id="38915"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17992D9A-1E53-3C4F-A2E9-D1F493DD8971}" type="slidenum">
              <a:rPr lang="pt-BR" sz="1200">
                <a:latin typeface="Calibri" charset="0"/>
              </a:rPr>
              <a:pPr/>
              <a:t>18</a:t>
            </a:fld>
            <a:endParaRPr lang="pt-BR"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40963"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347C1AFA-F734-D34A-A1DD-6CE44C8BC629}" type="slidenum">
              <a:rPr lang="pt-BR" sz="1200">
                <a:latin typeface="Calibri" charset="0"/>
              </a:rPr>
              <a:pPr/>
              <a:t>19</a:t>
            </a:fld>
            <a:endParaRPr lang="pt-BR"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Espaço Reservado para Anotações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43011"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5C3E9060-9240-FC47-A2A3-764B57B7C99F}" type="slidenum">
              <a:rPr lang="pt-BR" sz="1200">
                <a:latin typeface="Calibri" charset="0"/>
                <a:cs typeface="Arial" charset="0"/>
              </a:rPr>
              <a:pPr/>
              <a:t>20</a:t>
            </a:fld>
            <a:endParaRPr lang="pt-BR" sz="1200">
              <a:latin typeface="Calibri"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46083"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5AF2228F-4F96-8E43-9241-EF1C894D03C6}" type="slidenum">
              <a:rPr lang="pt-BR" sz="1200">
                <a:latin typeface="Calibri" charset="0"/>
                <a:cs typeface="Arial" charset="0"/>
              </a:rPr>
              <a:pPr/>
              <a:t>22</a:t>
            </a:fld>
            <a:endParaRPr lang="pt-BR" sz="1200">
              <a:latin typeface="Calibri"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dirty="0">
              <a:latin typeface="Calibri" charset="0"/>
            </a:endParaRPr>
          </a:p>
        </p:txBody>
      </p:sp>
      <p:sp>
        <p:nvSpPr>
          <p:cNvPr id="48131"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99533786-1DDC-3D4A-925F-FCDE4C1993C1}" type="slidenum">
              <a:rPr lang="pt-BR" sz="1200">
                <a:latin typeface="Calibri" charset="0"/>
              </a:rPr>
              <a:pPr/>
              <a:t>23</a:t>
            </a:fld>
            <a:endParaRPr lang="pt-BR"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charset="0"/>
            </a:endParaRPr>
          </a:p>
        </p:txBody>
      </p:sp>
      <p:sp>
        <p:nvSpPr>
          <p:cNvPr id="50179"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1D74F798-D739-454C-B82B-9895909E6A2D}" type="slidenum">
              <a:rPr lang="pt-BR" sz="1200">
                <a:latin typeface="Calibri" charset="0"/>
              </a:rPr>
              <a:pPr/>
              <a:t>24</a:t>
            </a:fld>
            <a:endParaRPr lang="pt-BR"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0"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12291"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758D7B46-0F3A-DC47-BB66-DF08383EFF56}" type="slidenum">
              <a:rPr lang="pt-BR" sz="1200">
                <a:latin typeface="Calibri" charset="0"/>
                <a:cs typeface="Arial" charset="0"/>
              </a:rPr>
              <a:pPr/>
              <a:t>2</a:t>
            </a:fld>
            <a:endParaRPr lang="pt-BR" sz="1200">
              <a:latin typeface="Calibri"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52227"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7E346CE9-0443-6B43-92D8-5B24CDB039D0}" type="slidenum">
              <a:rPr lang="pt-BR" sz="1200">
                <a:latin typeface="Calibri" charset="0"/>
              </a:rPr>
              <a:pPr/>
              <a:t>25</a:t>
            </a:fld>
            <a:endParaRPr lang="pt-BR"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charset="0"/>
            </a:endParaRPr>
          </a:p>
        </p:txBody>
      </p:sp>
      <p:sp>
        <p:nvSpPr>
          <p:cNvPr id="52227"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7E346CE9-0443-6B43-92D8-5B24CDB039D0}" type="slidenum">
              <a:rPr lang="pt-BR" sz="1200">
                <a:latin typeface="Calibri" charset="0"/>
              </a:rPr>
              <a:pPr/>
              <a:t>26</a:t>
            </a:fld>
            <a:endParaRPr lang="pt-BR" sz="1200">
              <a:latin typeface="Calibri" charset="0"/>
            </a:endParaRPr>
          </a:p>
        </p:txBody>
      </p:sp>
    </p:spTree>
    <p:extLst>
      <p:ext uri="{BB962C8B-B14F-4D97-AF65-F5344CB8AC3E}">
        <p14:creationId xmlns:p14="http://schemas.microsoft.com/office/powerpoint/2010/main" val="4252823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54275"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D05C4DE0-C8A2-E04B-AB80-B646B778DF8B}" type="slidenum">
              <a:rPr lang="pt-BR" sz="1200">
                <a:latin typeface="Calibri" charset="0"/>
              </a:rPr>
              <a:pPr/>
              <a:t>27</a:t>
            </a:fld>
            <a:endParaRPr lang="pt-BR"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2"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0243"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036A6F1A-FC62-5A4C-BAF8-4811D14A27B1}" type="slidenum">
              <a:rPr lang="pt-BR" sz="1200">
                <a:latin typeface="Calibri" charset="0"/>
              </a:rPr>
              <a:pPr/>
              <a:t>3</a:t>
            </a:fld>
            <a:endParaRPr lang="pt-BR"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15363"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4098CAE4-8F1F-524A-87E7-557EA804C456}" type="slidenum">
              <a:rPr lang="pt-BR" sz="1200">
                <a:latin typeface="Calibri" charset="0"/>
                <a:cs typeface="Arial" charset="0"/>
              </a:rPr>
              <a:pPr/>
              <a:t>5</a:t>
            </a:fld>
            <a:endParaRPr lang="pt-BR" sz="1200">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17411"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833770B3-741F-1749-A54A-6C91196720DF}" type="slidenum">
              <a:rPr lang="pt-BR" sz="1200">
                <a:latin typeface="Calibri" charset="0"/>
                <a:cs typeface="Arial" charset="0"/>
              </a:rPr>
              <a:pPr/>
              <a:t>6</a:t>
            </a:fld>
            <a:endParaRPr lang="pt-BR" sz="1200">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dirty="0">
              <a:latin typeface="Calibri" charset="0"/>
            </a:endParaRPr>
          </a:p>
        </p:txBody>
      </p:sp>
      <p:sp>
        <p:nvSpPr>
          <p:cNvPr id="19459"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A16C90D4-F92B-234A-A3A7-7397ED6B27F5}" type="slidenum">
              <a:rPr lang="pt-BR" sz="1200">
                <a:latin typeface="Calibri" charset="0"/>
                <a:cs typeface="Arial" charset="0"/>
              </a:rPr>
              <a:pPr/>
              <a:t>7</a:t>
            </a:fld>
            <a:endParaRPr lang="pt-BR" sz="1200">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22531"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A77191A9-698D-C544-8B1A-7C8E072F067B}" type="slidenum">
              <a:rPr lang="pt-BR" sz="1200">
                <a:latin typeface="Calibri" charset="0"/>
                <a:cs typeface="Arial" charset="0"/>
              </a:rPr>
              <a:pPr/>
              <a:t>9</a:t>
            </a:fld>
            <a:endParaRPr lang="pt-BR" sz="1200">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z="1100" dirty="0">
              <a:latin typeface="Calibri" charset="0"/>
            </a:endParaRPr>
          </a:p>
        </p:txBody>
      </p:sp>
      <p:sp>
        <p:nvSpPr>
          <p:cNvPr id="24579"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0364381D-2C86-BA4E-9A7D-D4BFE8AD8D25}" type="slidenum">
              <a:rPr lang="pt-BR" sz="1200">
                <a:latin typeface="Calibri" charset="0"/>
                <a:cs typeface="Arial" charset="0"/>
              </a:rPr>
              <a:pPr/>
              <a:t>10</a:t>
            </a:fld>
            <a:endParaRPr lang="pt-BR" sz="1200">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Espaço Reservado para Anotações 2">
            <a:extLst/>
          </p:cNvPr>
          <p:cNvSpPr>
            <a:spLocks noGrp="1"/>
          </p:cNvSpPr>
          <p:nvPr>
            <p:ph type="body" idx="1"/>
          </p:nvPr>
        </p:nvSpPr>
        <p:spPr/>
        <p:txBody>
          <a:bodyPr rtlCol="0">
            <a:normAutofit/>
          </a:bodyPr>
          <a:lstStyle/>
          <a:p>
            <a:pPr>
              <a:defRPr/>
            </a:pPr>
            <a:endParaRPr lang="pt-BR" sz="1100" dirty="0">
              <a:ea typeface="+mn-ea"/>
              <a:cs typeface="+mn-cs"/>
            </a:endParaRPr>
          </a:p>
        </p:txBody>
      </p:sp>
      <p:sp>
        <p:nvSpPr>
          <p:cNvPr id="26627"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fld id="{5A9C55A6-0E09-AE42-8967-EA5FD200B355}" type="slidenum">
              <a:rPr lang="pt-BR" sz="1200">
                <a:latin typeface="Calibri" charset="0"/>
                <a:cs typeface="Arial" charset="0"/>
              </a:rPr>
              <a:pPr/>
              <a:t>11</a:t>
            </a:fld>
            <a:endParaRPr lang="pt-BR" sz="1200">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4" name="Retângulo 12">
            <a:extLst/>
          </p:cNvPr>
          <p:cNvSpPr/>
          <p:nvPr userDrawn="1"/>
        </p:nvSpPr>
        <p:spPr>
          <a:xfrm>
            <a:off x="0" y="-60960"/>
            <a:ext cx="12192000" cy="676973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rgbClr val="002A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5" name="Picture 19" descr="&#10;circulos2.wmf                                                  0004C527KARIN                          00000000:"/>
          <p:cNvPicPr>
            <a:picLocks noChangeAspect="1" noChangeArrowheads="1"/>
          </p:cNvPicPr>
          <p:nvPr userDrawn="1"/>
        </p:nvPicPr>
        <p:blipFill>
          <a:blip r:embed="rId2" cstate="email">
            <a:lum bright="-20000" contrast="20000"/>
            <a:alphaModFix amt="80000"/>
            <a:extLst>
              <a:ext uri="{28A0092B-C50C-407E-A947-70E740481C1C}">
                <a14:useLocalDpi xmlns:a14="http://schemas.microsoft.com/office/drawing/2010/main" val="0"/>
              </a:ext>
            </a:extLst>
          </a:blip>
          <a:srcRect/>
          <a:stretch>
            <a:fillRect/>
          </a:stretch>
        </p:blipFill>
        <p:spPr bwMode="auto">
          <a:xfrm rot="16680595" flipH="1" flipV="1">
            <a:off x="68262" y="4371976"/>
            <a:ext cx="2568575" cy="2546350"/>
          </a:xfrm>
          <a:prstGeom prst="rect">
            <a:avLst/>
          </a:prstGeom>
          <a:noFill/>
          <a:ln>
            <a:noFill/>
          </a:ln>
          <a:extLst>
            <a:ext uri="{909E8E84-426E-40dd-AFC4-6F175D3DCCD1}">
              <a14:hiddenFill xmlns:a14="http://schemas.microsoft.com/office/drawing/2010/main" xmlns="">
                <a:solidFill>
                  <a:srgbClr val="FFFFFF">
                    <a:alpha val="7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ângulo 15">
            <a:extLst/>
          </p:cNvPr>
          <p:cNvSpPr/>
          <p:nvPr userDrawn="1"/>
        </p:nvSpPr>
        <p:spPr>
          <a:xfrm>
            <a:off x="0" y="6235700"/>
            <a:ext cx="12192000" cy="622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7" name="Picture 19" descr="&#10;circulos2.wmf                                                  0004C527KARIN                          00000000:"/>
          <p:cNvPicPr>
            <a:picLocks noChangeAspect="1" noChangeArrowheads="1"/>
          </p:cNvPicPr>
          <p:nvPr userDrawn="1"/>
        </p:nvPicPr>
        <p:blipFill>
          <a:blip r:embed="rId2" cstate="email">
            <a:lum bright="-20000" contrast="20000"/>
            <a:alphaModFix amt="80000"/>
            <a:extLst>
              <a:ext uri="{28A0092B-C50C-407E-A947-70E740481C1C}">
                <a14:useLocalDpi xmlns:a14="http://schemas.microsoft.com/office/drawing/2010/main" val="0"/>
              </a:ext>
            </a:extLst>
          </a:blip>
          <a:srcRect/>
          <a:stretch>
            <a:fillRect/>
          </a:stretch>
        </p:blipFill>
        <p:spPr bwMode="auto">
          <a:xfrm rot="16669780">
            <a:off x="9774238" y="-555625"/>
            <a:ext cx="2406650" cy="2381250"/>
          </a:xfrm>
          <a:prstGeom prst="rect">
            <a:avLst/>
          </a:prstGeom>
          <a:noFill/>
          <a:ln>
            <a:noFill/>
          </a:ln>
          <a:extLst>
            <a:ext uri="{909E8E84-426E-40dd-AFC4-6F175D3DCCD1}">
              <a14:hiddenFill xmlns:a14="http://schemas.microsoft.com/office/drawing/2010/main" xmlns="">
                <a:solidFill>
                  <a:srgbClr val="FFFFFF">
                    <a:alpha val="7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m 17"/>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5200" y="6280150"/>
            <a:ext cx="936625"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m 19"/>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9988" y="6318250"/>
            <a:ext cx="2276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ubtítulo 1"/>
          <p:cNvSpPr>
            <a:spLocks noGrp="1"/>
          </p:cNvSpPr>
          <p:nvPr>
            <p:ph type="subTitle" idx="1"/>
          </p:nvPr>
        </p:nvSpPr>
        <p:spPr>
          <a:xfrm>
            <a:off x="1199457" y="5301209"/>
            <a:ext cx="10613936" cy="646331"/>
          </a:xfrm>
        </p:spPr>
        <p:txBody>
          <a:bodyPr>
            <a:noAutofit/>
          </a:bodyPr>
          <a:lstStyle>
            <a:lvl1pPr marL="0" indent="0" algn="r">
              <a:buNone/>
              <a:defRPr sz="2000">
                <a:solidFill>
                  <a:schemeClr val="bg1"/>
                </a:solidFill>
                <a:latin typeface="Gill Sans MT" panose="020B0502020104020203" pitchFamily="34" charset="0"/>
              </a:defRPr>
            </a:lvl1pPr>
          </a:lstStyle>
          <a:p>
            <a:r>
              <a:rPr lang="pt-BR"/>
              <a:t>Clique para editar o estilo do subtítulo Mestre</a:t>
            </a:r>
            <a:endParaRPr lang="pt-BR" dirty="0"/>
          </a:p>
        </p:txBody>
      </p:sp>
      <p:sp>
        <p:nvSpPr>
          <p:cNvPr id="14" name="Título 2"/>
          <p:cNvSpPr>
            <a:spLocks noGrp="1"/>
          </p:cNvSpPr>
          <p:nvPr>
            <p:ph type="title"/>
          </p:nvPr>
        </p:nvSpPr>
        <p:spPr>
          <a:xfrm>
            <a:off x="1199456" y="4182129"/>
            <a:ext cx="10613936" cy="968488"/>
          </a:xfrm>
        </p:spPr>
        <p:txBody>
          <a:bodyPr>
            <a:normAutofit/>
          </a:bodyPr>
          <a:lstStyle>
            <a:lvl1pPr algn="r">
              <a:defRPr sz="4400" b="1" baseline="0">
                <a:solidFill>
                  <a:schemeClr val="bg1"/>
                </a:solidFill>
              </a:defRPr>
            </a:lvl1pPr>
          </a:lstStyle>
          <a:p>
            <a:r>
              <a:rPr lang="pt-BR" dirty="0"/>
              <a:t>Clique para editar o título mestre</a:t>
            </a:r>
          </a:p>
        </p:txBody>
      </p:sp>
    </p:spTree>
    <p:extLst>
      <p:ext uri="{BB962C8B-B14F-4D97-AF65-F5344CB8AC3E}">
        <p14:creationId xmlns:p14="http://schemas.microsoft.com/office/powerpoint/2010/main" val="17576728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
        <p:nvSpPr>
          <p:cNvPr id="3" name="Retângulo 12">
            <a:extLst/>
          </p:cNvPr>
          <p:cNvSpPr/>
          <p:nvPr userDrawn="1"/>
        </p:nvSpPr>
        <p:spPr>
          <a:xfrm>
            <a:off x="0" y="0"/>
            <a:ext cx="12192000" cy="670877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rgbClr val="002A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4" name="Picture 19" descr="&#10;circulos2.wmf                                                  0004C527KARIN                          00000000:"/>
          <p:cNvPicPr>
            <a:picLocks noChangeAspect="1" noChangeArrowheads="1"/>
          </p:cNvPicPr>
          <p:nvPr userDrawn="1"/>
        </p:nvPicPr>
        <p:blipFill>
          <a:blip r:embed="rId2" cstate="email">
            <a:lum bright="-20000" contrast="20000"/>
            <a:alphaModFix amt="80000"/>
            <a:extLst>
              <a:ext uri="{28A0092B-C50C-407E-A947-70E740481C1C}">
                <a14:useLocalDpi xmlns:a14="http://schemas.microsoft.com/office/drawing/2010/main" val="0"/>
              </a:ext>
            </a:extLst>
          </a:blip>
          <a:srcRect/>
          <a:stretch>
            <a:fillRect/>
          </a:stretch>
        </p:blipFill>
        <p:spPr bwMode="auto">
          <a:xfrm rot="16680595" flipH="1" flipV="1">
            <a:off x="68262" y="4371976"/>
            <a:ext cx="2568575" cy="2546350"/>
          </a:xfrm>
          <a:prstGeom prst="rect">
            <a:avLst/>
          </a:prstGeom>
          <a:noFill/>
          <a:ln>
            <a:noFill/>
          </a:ln>
          <a:extLst>
            <a:ext uri="{909E8E84-426E-40dd-AFC4-6F175D3DCCD1}">
              <a14:hiddenFill xmlns:a14="http://schemas.microsoft.com/office/drawing/2010/main" xmlns="">
                <a:solidFill>
                  <a:srgbClr val="FFFFFF">
                    <a:alpha val="7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ângulo 15">
            <a:extLst/>
          </p:cNvPr>
          <p:cNvSpPr/>
          <p:nvPr userDrawn="1"/>
        </p:nvSpPr>
        <p:spPr>
          <a:xfrm>
            <a:off x="-6350" y="6218238"/>
            <a:ext cx="12198350" cy="6397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6" name="Picture 19" descr="&#10;circulos2.wmf                                                  0004C527KARIN                          00000000:"/>
          <p:cNvPicPr>
            <a:picLocks noChangeAspect="1" noChangeArrowheads="1"/>
          </p:cNvPicPr>
          <p:nvPr userDrawn="1"/>
        </p:nvPicPr>
        <p:blipFill>
          <a:blip r:embed="rId2" cstate="email">
            <a:lum bright="-20000" contrast="20000"/>
            <a:alphaModFix amt="80000"/>
            <a:extLst>
              <a:ext uri="{28A0092B-C50C-407E-A947-70E740481C1C}">
                <a14:useLocalDpi xmlns:a14="http://schemas.microsoft.com/office/drawing/2010/main" val="0"/>
              </a:ext>
            </a:extLst>
          </a:blip>
          <a:srcRect/>
          <a:stretch>
            <a:fillRect/>
          </a:stretch>
        </p:blipFill>
        <p:spPr bwMode="auto">
          <a:xfrm rot="16669780">
            <a:off x="9774238" y="-555625"/>
            <a:ext cx="2406650" cy="2381250"/>
          </a:xfrm>
          <a:prstGeom prst="rect">
            <a:avLst/>
          </a:prstGeom>
          <a:noFill/>
          <a:ln>
            <a:noFill/>
          </a:ln>
          <a:extLst>
            <a:ext uri="{909E8E84-426E-40dd-AFC4-6F175D3DCCD1}">
              <a14:hiddenFill xmlns:a14="http://schemas.microsoft.com/office/drawing/2010/main" xmlns="">
                <a:solidFill>
                  <a:srgbClr val="FFFFFF">
                    <a:alpha val="7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17"/>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5200" y="6280150"/>
            <a:ext cx="936625"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m 19"/>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9988" y="6318250"/>
            <a:ext cx="2276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Espaço Reservado para Texto 16"/>
          <p:cNvSpPr>
            <a:spLocks noGrp="1"/>
          </p:cNvSpPr>
          <p:nvPr>
            <p:ph type="body" sz="quarter" idx="10"/>
          </p:nvPr>
        </p:nvSpPr>
        <p:spPr>
          <a:xfrm>
            <a:off x="1199456" y="4658920"/>
            <a:ext cx="10613935" cy="968488"/>
          </a:xfrm>
        </p:spPr>
        <p:txBody>
          <a:bodyPr anchor="ctr"/>
          <a:lstStyle>
            <a:lvl1pPr marL="0" indent="0" algn="r">
              <a:buNone/>
              <a:defRPr sz="4400" b="1">
                <a:solidFill>
                  <a:schemeClr val="bg1"/>
                </a:solidFill>
                <a:latin typeface="Gill Sans MT" panose="020B0502020104020203" pitchFamily="34" charset="0"/>
              </a:defRPr>
            </a:lvl1pPr>
            <a:lvl2pPr>
              <a:defRPr sz="4800" b="1">
                <a:solidFill>
                  <a:schemeClr val="bg1"/>
                </a:solidFill>
                <a:latin typeface="Gill Sans MT" panose="020B0502020104020203" pitchFamily="34" charset="0"/>
              </a:defRPr>
            </a:lvl2pPr>
            <a:lvl3pPr>
              <a:defRPr sz="4800" b="1">
                <a:solidFill>
                  <a:schemeClr val="bg1"/>
                </a:solidFill>
                <a:latin typeface="Gill Sans MT" panose="020B0502020104020203" pitchFamily="34" charset="0"/>
              </a:defRPr>
            </a:lvl3pPr>
            <a:lvl4pPr>
              <a:defRPr sz="4800" b="1">
                <a:solidFill>
                  <a:schemeClr val="bg1"/>
                </a:solidFill>
                <a:latin typeface="Gill Sans MT" panose="020B0502020104020203" pitchFamily="34" charset="0"/>
              </a:defRPr>
            </a:lvl4pPr>
            <a:lvl5pPr>
              <a:defRPr sz="4800" b="1">
                <a:solidFill>
                  <a:schemeClr val="bg1"/>
                </a:solidFill>
                <a:latin typeface="Gill Sans MT" panose="020B0502020104020203" pitchFamily="34" charset="0"/>
              </a:defRPr>
            </a:lvl5pPr>
          </a:lstStyle>
          <a:p>
            <a:pPr lvl="0"/>
            <a:r>
              <a:rPr lang="pt-BR" dirty="0"/>
              <a:t>Clique para editar o texto mestre</a:t>
            </a:r>
          </a:p>
        </p:txBody>
      </p:sp>
    </p:spTree>
    <p:extLst>
      <p:ext uri="{BB962C8B-B14F-4D97-AF65-F5344CB8AC3E}">
        <p14:creationId xmlns:p14="http://schemas.microsoft.com/office/powerpoint/2010/main" val="336877690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4" name="Picture 19" descr="&#10;circulos2.wmf                                                  0004C527KARIN                          00000000:"/>
          <p:cNvPicPr>
            <a:picLocks noChangeAspect="1" noChangeArrowheads="1"/>
          </p:cNvPicPr>
          <p:nvPr userDrawn="1"/>
        </p:nvPicPr>
        <p:blipFill>
          <a:blip r:embed="rId2" cstate="email">
            <a:lum bright="-20000" contrast="20000"/>
            <a:alphaModFix amt="80000"/>
            <a:extLst>
              <a:ext uri="{28A0092B-C50C-407E-A947-70E740481C1C}">
                <a14:useLocalDpi xmlns:a14="http://schemas.microsoft.com/office/drawing/2010/main" val="0"/>
              </a:ext>
            </a:extLst>
          </a:blip>
          <a:srcRect/>
          <a:stretch>
            <a:fillRect/>
          </a:stretch>
        </p:blipFill>
        <p:spPr bwMode="auto">
          <a:xfrm rot="16669780">
            <a:off x="9774238" y="-555625"/>
            <a:ext cx="2406650" cy="2381250"/>
          </a:xfrm>
          <a:prstGeom prst="rect">
            <a:avLst/>
          </a:prstGeom>
          <a:noFill/>
          <a:ln>
            <a:noFill/>
          </a:ln>
          <a:extLst>
            <a:ext uri="{909E8E84-426E-40dd-AFC4-6F175D3DCCD1}">
              <a14:hiddenFill xmlns:a14="http://schemas.microsoft.com/office/drawing/2010/main" xmlns="">
                <a:solidFill>
                  <a:srgbClr val="FFFFFF">
                    <a:alpha val="7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9333" y="115887"/>
            <a:ext cx="11851551" cy="881063"/>
          </a:xfrm>
        </p:spPr>
        <p:txBody>
          <a:bodyPr>
            <a:normAutofit/>
          </a:bodyPr>
          <a:lstStyle>
            <a:lvl1pPr>
              <a:defRPr sz="2800"/>
            </a:lvl1pPr>
          </a:lstStyle>
          <a:p>
            <a:r>
              <a:rPr lang="pt-BR" dirty="0"/>
              <a:t>Clique para editar o título mestre</a:t>
            </a:r>
            <a:endParaRPr lang="en-US" dirty="0"/>
          </a:p>
        </p:txBody>
      </p:sp>
      <p:sp>
        <p:nvSpPr>
          <p:cNvPr id="3" name="Content Placeholder 2"/>
          <p:cNvSpPr>
            <a:spLocks noGrp="1"/>
          </p:cNvSpPr>
          <p:nvPr>
            <p:ph idx="1"/>
          </p:nvPr>
        </p:nvSpPr>
        <p:spPr>
          <a:xfrm>
            <a:off x="523875" y="1475875"/>
            <a:ext cx="10982325" cy="4701088"/>
          </a:xfrm>
        </p:spPr>
        <p:txBody>
          <a:bodyPr>
            <a:normAutofit/>
          </a:bodyPr>
          <a:lstStyle>
            <a:lvl1pPr>
              <a:defRPr sz="2000"/>
            </a:lvl1pPr>
            <a:lvl2pPr>
              <a:defRPr sz="1800"/>
            </a:lvl2pPr>
            <a:lvl3pPr>
              <a:defRPr sz="1600"/>
            </a:lvl3pPr>
            <a:lvl4pPr>
              <a:defRPr sz="1400"/>
            </a:lvl4pPr>
            <a:lvl5pPr>
              <a:defRPr sz="1400"/>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157496125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tângulo 11">
            <a:extLst/>
          </p:cNvPr>
          <p:cNvSpPr/>
          <p:nvPr userDrawn="1"/>
        </p:nvSpPr>
        <p:spPr>
          <a:xfrm>
            <a:off x="0" y="-39688"/>
            <a:ext cx="12192000" cy="6267451"/>
          </a:xfrm>
          <a:prstGeom prst="rect">
            <a:avLst/>
          </a:prstGeom>
          <a:gradFill flip="none" rotWithShape="1">
            <a:gsLst>
              <a:gs pos="0">
                <a:schemeClr val="bg1">
                  <a:lumMod val="8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27" name="Picture 19" descr="&#10;circulos2.wmf                                                  0004C527KARIN                          00000000:"/>
          <p:cNvPicPr>
            <a:picLocks noChangeAspect="1" noChangeArrowheads="1"/>
          </p:cNvPicPr>
          <p:nvPr userDrawn="1"/>
        </p:nvPicPr>
        <p:blipFill>
          <a:blip r:embed="rId5" cstate="email">
            <a:lum bright="-20000" contrast="20000"/>
            <a:alphaModFix amt="80000"/>
            <a:extLst>
              <a:ext uri="{28A0092B-C50C-407E-A947-70E740481C1C}">
                <a14:useLocalDpi xmlns:a14="http://schemas.microsoft.com/office/drawing/2010/main" val="0"/>
              </a:ext>
            </a:extLst>
          </a:blip>
          <a:srcRect/>
          <a:stretch>
            <a:fillRect/>
          </a:stretch>
        </p:blipFill>
        <p:spPr bwMode="auto">
          <a:xfrm rot="-4919405" flipH="1" flipV="1">
            <a:off x="68262" y="3922713"/>
            <a:ext cx="2568575" cy="2546350"/>
          </a:xfrm>
          <a:prstGeom prst="rect">
            <a:avLst/>
          </a:prstGeom>
          <a:noFill/>
          <a:ln>
            <a:noFill/>
          </a:ln>
          <a:extLst>
            <a:ext uri="{909E8E84-426E-40dd-AFC4-6F175D3DCCD1}">
              <a14:hiddenFill xmlns:a14="http://schemas.microsoft.com/office/drawing/2010/main" xmlns="">
                <a:solidFill>
                  <a:srgbClr val="FFFFFF">
                    <a:alpha val="79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itle Placeholder 1"/>
          <p:cNvSpPr>
            <a:spLocks noGrp="1" noChangeArrowheads="1"/>
          </p:cNvSpPr>
          <p:nvPr>
            <p:ph type="title"/>
          </p:nvPr>
        </p:nvSpPr>
        <p:spPr bwMode="auto">
          <a:xfrm>
            <a:off x="296863" y="82550"/>
            <a:ext cx="1178242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pt-BR"/>
              <a:t>Clique para editar o título mestre</a:t>
            </a:r>
            <a:endParaRPr lang="en-US"/>
          </a:p>
        </p:txBody>
      </p:sp>
      <p:sp>
        <p:nvSpPr>
          <p:cNvPr id="1029" name="Text Placeholder 2"/>
          <p:cNvSpPr>
            <a:spLocks noGrp="1" noChangeArrowheads="1"/>
          </p:cNvSpPr>
          <p:nvPr>
            <p:ph type="body" idx="1"/>
          </p:nvPr>
        </p:nvSpPr>
        <p:spPr bwMode="auto">
          <a:xfrm>
            <a:off x="492125" y="1555750"/>
            <a:ext cx="11587163" cy="460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9" name="Espaço Reservado para Rodapé 8">
            <a:extLst/>
          </p:cNvPr>
          <p:cNvSpPr>
            <a:spLocks noGrp="1"/>
          </p:cNvSpPr>
          <p:nvPr>
            <p:ph type="ftr" sz="quarter" idx="3"/>
          </p:nvPr>
        </p:nvSpPr>
        <p:spPr>
          <a:xfrm>
            <a:off x="296863" y="925513"/>
            <a:ext cx="11782425" cy="371475"/>
          </a:xfrm>
          <a:prstGeom prst="rect">
            <a:avLst/>
          </a:prstGeom>
        </p:spPr>
        <p:txBody>
          <a:bodyPr vert="horz" wrap="square" lIns="91440" tIns="45720" rIns="91440" bIns="45720" numCol="1" anchor="ctr" anchorCtr="0" compatLnSpc="1">
            <a:prstTxWarp prst="textNoShape">
              <a:avLst/>
            </a:prstTxWarp>
          </a:bodyPr>
          <a:lstStyle>
            <a:lvl1pPr eaLnBrk="1" hangingPunct="1">
              <a:defRPr smtClean="0">
                <a:solidFill>
                  <a:schemeClr val="accent1"/>
                </a:solidFill>
                <a:latin typeface="Gill Sans MT" charset="0"/>
                <a:cs typeface="+mn-cs"/>
              </a:defRPr>
            </a:lvl1pPr>
          </a:lstStyle>
          <a:p>
            <a:pPr>
              <a:defRPr/>
            </a:pPr>
            <a:r>
              <a:rPr lang="pt-BR"/>
              <a:t> Subtítulo mestre</a:t>
            </a:r>
          </a:p>
        </p:txBody>
      </p:sp>
      <p:sp>
        <p:nvSpPr>
          <p:cNvPr id="11" name="Retângulo 10">
            <a:extLst/>
          </p:cNvPr>
          <p:cNvSpPr/>
          <p:nvPr userDrawn="1"/>
        </p:nvSpPr>
        <p:spPr>
          <a:xfrm>
            <a:off x="0" y="6235700"/>
            <a:ext cx="12192000" cy="622300"/>
          </a:xfrm>
          <a:prstGeom prst="rect">
            <a:avLst/>
          </a:prstGeom>
          <a:solidFill>
            <a:srgbClr val="1E294E"/>
          </a:solidFill>
          <a:ln>
            <a:solidFill>
              <a:srgbClr val="002A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BR" dirty="0"/>
          </a:p>
        </p:txBody>
      </p:sp>
      <p:pic>
        <p:nvPicPr>
          <p:cNvPr id="14" name="Imagem 13">
            <a:extLst/>
          </p:cNvPr>
          <p:cNvPicPr>
            <a:picLocks noChangeAspect="1"/>
          </p:cNvPicPr>
          <p:nvPr userDrawn="1"/>
        </p:nvPicPr>
        <p:blipFill>
          <a:blip r:embed="rId6"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160125" y="6296759"/>
            <a:ext cx="820189" cy="486630"/>
          </a:xfrm>
          <a:prstGeom prst="rect">
            <a:avLst/>
          </a:prstGeom>
        </p:spPr>
      </p:pic>
      <p:pic>
        <p:nvPicPr>
          <p:cNvPr id="1033" name="Imagem 1"/>
          <p:cNvPicPr>
            <a:picLocks noChangeAspect="1"/>
          </p:cNvPicPr>
          <p:nvPr userDrawn="1"/>
        </p:nvPicPr>
        <p:blipFill>
          <a:blip r:embed="rId7" cstate="email">
            <a:extLst>
              <a:ext uri="{28A0092B-C50C-407E-A947-70E740481C1C}">
                <a14:useLocalDpi xmlns:a14="http://schemas.microsoft.com/office/drawing/2010/main" val="0"/>
              </a:ext>
            </a:extLst>
          </a:blip>
          <a:srcRect t="2815" b="15791"/>
          <a:stretch>
            <a:fillRect/>
          </a:stretch>
        </p:blipFill>
        <p:spPr bwMode="auto">
          <a:xfrm>
            <a:off x="11118850" y="6297613"/>
            <a:ext cx="9604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Imagem 12"/>
          <p:cNvPicPr>
            <a:picLocks noChangeAspect="1"/>
          </p:cNvPicPr>
          <p:nvPr userDrawn="1"/>
        </p:nvPicPr>
        <p:blipFill>
          <a:blip r:embed="rId8" cstate="email">
            <a:clrChange>
              <a:clrFrom>
                <a:srgbClr val="000040"/>
              </a:clrFrom>
              <a:clrTo>
                <a:srgbClr val="000040">
                  <a:alpha val="0"/>
                </a:srgbClr>
              </a:clrTo>
            </a:clrChange>
            <a:extLst>
              <a:ext uri="{28A0092B-C50C-407E-A947-70E740481C1C}">
                <a14:useLocalDpi xmlns:a14="http://schemas.microsoft.com/office/drawing/2010/main" val="0"/>
              </a:ext>
            </a:extLst>
          </a:blip>
          <a:srcRect/>
          <a:stretch>
            <a:fillRect/>
          </a:stretch>
        </p:blipFill>
        <p:spPr bwMode="auto">
          <a:xfrm>
            <a:off x="8789988" y="6313488"/>
            <a:ext cx="22764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Lst>
  <p:transition spd="med">
    <p:fade/>
  </p:transition>
  <p:txStyles>
    <p:titleStyle>
      <a:lvl1pPr algn="l" rtl="0" eaLnBrk="0" fontAlgn="base" hangingPunct="0">
        <a:lnSpc>
          <a:spcPct val="90000"/>
        </a:lnSpc>
        <a:spcBef>
          <a:spcPct val="0"/>
        </a:spcBef>
        <a:spcAft>
          <a:spcPct val="0"/>
        </a:spcAft>
        <a:defRPr sz="2800" b="1" kern="1200">
          <a:solidFill>
            <a:schemeClr val="accent1"/>
          </a:solidFill>
          <a:latin typeface="Gill Sans MT" panose="020B0502020104020203" pitchFamily="34" charset="0"/>
          <a:ea typeface="ＭＳ Ｐゴシック" charset="0"/>
          <a:cs typeface="ＭＳ Ｐゴシック" charset="0"/>
        </a:defRPr>
      </a:lvl1pPr>
      <a:lvl2pPr algn="l" rtl="0" eaLnBrk="0" fontAlgn="base" hangingPunct="0">
        <a:lnSpc>
          <a:spcPct val="90000"/>
        </a:lnSpc>
        <a:spcBef>
          <a:spcPct val="0"/>
        </a:spcBef>
        <a:spcAft>
          <a:spcPct val="0"/>
        </a:spcAft>
        <a:defRPr sz="2800" b="1">
          <a:solidFill>
            <a:schemeClr val="accent1"/>
          </a:solidFill>
          <a:latin typeface="Gill Sans MT" panose="020B0502020104020203"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2800" b="1">
          <a:solidFill>
            <a:schemeClr val="accent1"/>
          </a:solidFill>
          <a:latin typeface="Gill Sans MT" panose="020B0502020104020203"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2800" b="1">
          <a:solidFill>
            <a:schemeClr val="accent1"/>
          </a:solidFill>
          <a:latin typeface="Gill Sans MT" panose="020B0502020104020203"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2800" b="1">
          <a:solidFill>
            <a:schemeClr val="accent1"/>
          </a:solidFill>
          <a:latin typeface="Gill Sans MT" panose="020B0502020104020203" pitchFamily="34" charset="0"/>
          <a:ea typeface="ＭＳ Ｐゴシック" charset="0"/>
          <a:cs typeface="ＭＳ Ｐゴシック" charset="0"/>
        </a:defRPr>
      </a:lvl5pPr>
      <a:lvl6pPr marL="457200" algn="l" rtl="0" fontAlgn="base">
        <a:lnSpc>
          <a:spcPct val="90000"/>
        </a:lnSpc>
        <a:spcBef>
          <a:spcPct val="0"/>
        </a:spcBef>
        <a:spcAft>
          <a:spcPct val="0"/>
        </a:spcAft>
        <a:defRPr sz="32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32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32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32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Clr>
          <a:srgbClr val="002A5E"/>
        </a:buClr>
        <a:buFont typeface="Arial" charset="0"/>
        <a:buChar char="•"/>
        <a:defRPr sz="2400" kern="1200">
          <a:solidFill>
            <a:schemeClr val="tx1"/>
          </a:solidFill>
          <a:latin typeface="+mj-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Clr>
          <a:srgbClr val="002A5E"/>
        </a:buClr>
        <a:buFont typeface="Arial" charset="0"/>
        <a:buChar char="•"/>
        <a:defRPr sz="2400" kern="1200">
          <a:solidFill>
            <a:schemeClr val="tx1"/>
          </a:solidFill>
          <a:latin typeface="+mj-lt"/>
          <a:ea typeface="ＭＳ Ｐゴシック" charset="0"/>
          <a:cs typeface="+mn-cs"/>
        </a:defRPr>
      </a:lvl2pPr>
      <a:lvl3pPr marL="1143000" indent="-228600" algn="l" rtl="0" eaLnBrk="0" fontAlgn="base" hangingPunct="0">
        <a:lnSpc>
          <a:spcPct val="90000"/>
        </a:lnSpc>
        <a:spcBef>
          <a:spcPts val="500"/>
        </a:spcBef>
        <a:spcAft>
          <a:spcPct val="0"/>
        </a:spcAft>
        <a:buClr>
          <a:srgbClr val="002A5E"/>
        </a:buClr>
        <a:buFont typeface="Arial" charset="0"/>
        <a:buChar char="•"/>
        <a:defRPr sz="2400" kern="1200">
          <a:solidFill>
            <a:schemeClr val="tx1"/>
          </a:solidFill>
          <a:latin typeface="+mj-lt"/>
          <a:ea typeface="ＭＳ Ｐゴシック" charset="0"/>
          <a:cs typeface="+mn-cs"/>
        </a:defRPr>
      </a:lvl3pPr>
      <a:lvl4pPr marL="1600200" indent="-228600" algn="l" rtl="0" eaLnBrk="0" fontAlgn="base" hangingPunct="0">
        <a:lnSpc>
          <a:spcPct val="90000"/>
        </a:lnSpc>
        <a:spcBef>
          <a:spcPts val="500"/>
        </a:spcBef>
        <a:spcAft>
          <a:spcPct val="0"/>
        </a:spcAft>
        <a:buClr>
          <a:srgbClr val="002A5E"/>
        </a:buClr>
        <a:buFont typeface="Arial" charset="0"/>
        <a:buChar char="•"/>
        <a:defRPr sz="2400" kern="1200">
          <a:solidFill>
            <a:schemeClr val="tx1"/>
          </a:solidFill>
          <a:latin typeface="+mj-lt"/>
          <a:ea typeface="ＭＳ Ｐゴシック" charset="0"/>
          <a:cs typeface="+mn-cs"/>
        </a:defRPr>
      </a:lvl4pPr>
      <a:lvl5pPr marL="2057400" indent="-228600" algn="l" rtl="0" eaLnBrk="0" fontAlgn="base" hangingPunct="0">
        <a:lnSpc>
          <a:spcPct val="90000"/>
        </a:lnSpc>
        <a:spcBef>
          <a:spcPts val="500"/>
        </a:spcBef>
        <a:spcAft>
          <a:spcPct val="0"/>
        </a:spcAft>
        <a:buClr>
          <a:srgbClr val="002A5E"/>
        </a:buClr>
        <a:buFont typeface="Arial" charset="0"/>
        <a:buChar char="•"/>
        <a:defRPr sz="2400" kern="1200">
          <a:solidFill>
            <a:schemeClr val="tx1"/>
          </a:solidFill>
          <a:latin typeface="+mj-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ítulo 2"/>
          <p:cNvSpPr>
            <a:spLocks noGrp="1" noChangeArrowheads="1"/>
          </p:cNvSpPr>
          <p:nvPr>
            <p:ph type="title"/>
          </p:nvPr>
        </p:nvSpPr>
        <p:spPr>
          <a:xfrm>
            <a:off x="955675" y="496888"/>
            <a:ext cx="10394950" cy="1073150"/>
          </a:xfrm>
        </p:spPr>
        <p:txBody>
          <a:bodyPr/>
          <a:lstStyle/>
          <a:p>
            <a:pPr algn="ctr">
              <a:lnSpc>
                <a:spcPts val="2800"/>
              </a:lnSpc>
              <a:spcBef>
                <a:spcPts val="600"/>
              </a:spcBef>
              <a:spcAft>
                <a:spcPts val="1200"/>
              </a:spcAft>
            </a:pPr>
            <a:r>
              <a:rPr lang="en-US" sz="3200" i="1">
                <a:solidFill>
                  <a:srgbClr val="FFC000"/>
                </a:solidFill>
                <a:latin typeface="Gill Sans MT" charset="0"/>
                <a:cs typeface="Arial" charset="0"/>
              </a:rPr>
              <a:t>Prospective Analysis</a:t>
            </a:r>
            <a:br>
              <a:rPr lang="en-US" sz="3200" i="1">
                <a:solidFill>
                  <a:srgbClr val="FFC000"/>
                </a:solidFill>
                <a:latin typeface="Gill Sans MT" charset="0"/>
                <a:cs typeface="Arial" charset="0"/>
              </a:rPr>
            </a:br>
            <a:r>
              <a:rPr lang="en-US" sz="3200" i="1">
                <a:solidFill>
                  <a:srgbClr val="FFC000"/>
                </a:solidFill>
                <a:latin typeface="Gill Sans MT" charset="0"/>
                <a:cs typeface="Arial" charset="0"/>
              </a:rPr>
              <a:t> </a:t>
            </a:r>
          </a:p>
        </p:txBody>
      </p:sp>
      <p:sp>
        <p:nvSpPr>
          <p:cNvPr id="6" name="CaixaDeTexto 5">
            <a:extLst/>
          </p:cNvPr>
          <p:cNvSpPr txBox="1"/>
          <p:nvPr/>
        </p:nvSpPr>
        <p:spPr>
          <a:xfrm>
            <a:off x="7180263" y="3932238"/>
            <a:ext cx="3079750" cy="646112"/>
          </a:xfrm>
          <a:prstGeom prst="rect">
            <a:avLst/>
          </a:prstGeom>
          <a:solidFill>
            <a:srgbClr val="FCCA80"/>
          </a:solidFill>
          <a:ln>
            <a:noFill/>
          </a:ln>
        </p:spPr>
        <p:txBody>
          <a:bodyPr>
            <a:spAutoFit/>
          </a:bodyPr>
          <a:lstStyle/>
          <a:p>
            <a:pPr algn="r">
              <a:defRPr/>
            </a:pPr>
            <a:r>
              <a:rPr lang="pt-BR" b="1" kern="0" dirty="0">
                <a:solidFill>
                  <a:srgbClr val="002A5E"/>
                </a:solidFill>
                <a:latin typeface="Gill Sans MT" panose="020B0502020104020203" pitchFamily="34" charset="0"/>
                <a:ea typeface="+mn-ea"/>
                <a:cs typeface="Calibri Light" panose="020F0302020204030204" pitchFamily="34" charset="0"/>
              </a:rPr>
              <a:t>Rio de Janeiro</a:t>
            </a:r>
          </a:p>
          <a:p>
            <a:pPr algn="r">
              <a:defRPr/>
            </a:pPr>
            <a:r>
              <a:rPr lang="pt-BR" kern="0" dirty="0">
                <a:solidFill>
                  <a:srgbClr val="002A5E"/>
                </a:solidFill>
                <a:latin typeface="Gill Sans MT" panose="020B0502020104020203" pitchFamily="34" charset="0"/>
                <a:ea typeface="+mn-ea"/>
                <a:cs typeface="Calibri Light" panose="020F0302020204030204" pitchFamily="34" charset="0"/>
              </a:rPr>
              <a:t>25 de fevereiro</a:t>
            </a:r>
            <a:endParaRPr lang="pt-BR" sz="1100" kern="0" dirty="0">
              <a:solidFill>
                <a:srgbClr val="002A5E"/>
              </a:solidFill>
              <a:latin typeface="Gill Sans MT" panose="020B0502020104020203" pitchFamily="34" charset="0"/>
              <a:ea typeface="+mn-ea"/>
              <a:cs typeface="Calibri Light" panose="020F0302020204030204" pitchFamily="34" charset="0"/>
            </a:endParaRPr>
          </a:p>
        </p:txBody>
      </p:sp>
      <p:sp>
        <p:nvSpPr>
          <p:cNvPr id="7171" name="Subtítulo 1"/>
          <p:cNvSpPr>
            <a:spLocks noGrp="1" noChangeArrowheads="1"/>
          </p:cNvSpPr>
          <p:nvPr/>
        </p:nvSpPr>
        <p:spPr bwMode="auto">
          <a:xfrm>
            <a:off x="3951288" y="4783138"/>
            <a:ext cx="6308725" cy="125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lnSpc>
                <a:spcPct val="90000"/>
              </a:lnSpc>
              <a:spcBef>
                <a:spcPts val="1000"/>
              </a:spcBef>
              <a:buClr>
                <a:srgbClr val="002A5E"/>
              </a:buClr>
              <a:buFont typeface="Arial" charset="0"/>
              <a:buNone/>
            </a:pPr>
            <a:endParaRPr lang="en-US" b="1" i="1">
              <a:solidFill>
                <a:srgbClr val="FFFFFF"/>
              </a:solidFill>
              <a:latin typeface="Gill Sans MT" charset="0"/>
            </a:endParaRPr>
          </a:p>
          <a:p>
            <a:pPr algn="r" eaLnBrk="1" hangingPunct="1">
              <a:lnSpc>
                <a:spcPct val="90000"/>
              </a:lnSpc>
              <a:buClr>
                <a:srgbClr val="002A5E"/>
              </a:buClr>
              <a:buFont typeface="Arial" charset="0"/>
              <a:buNone/>
            </a:pPr>
            <a:r>
              <a:rPr lang="en-US" sz="1600" i="1">
                <a:solidFill>
                  <a:srgbClr val="FFFFFF"/>
                </a:solidFill>
                <a:latin typeface="Gill Sans MT" charset="0"/>
              </a:rPr>
              <a:t>Camila Ferraz</a:t>
            </a:r>
          </a:p>
          <a:p>
            <a:pPr algn="r" eaLnBrk="1" hangingPunct="1">
              <a:lnSpc>
                <a:spcPct val="90000"/>
              </a:lnSpc>
              <a:buClr>
                <a:srgbClr val="002A5E"/>
              </a:buClr>
              <a:buFont typeface="Arial" charset="0"/>
              <a:buNone/>
            </a:pPr>
            <a:r>
              <a:rPr lang="en-US" sz="1600" i="1">
                <a:solidFill>
                  <a:srgbClr val="FFFFFF"/>
                </a:solidFill>
                <a:latin typeface="Gill Sans MT" charset="0"/>
              </a:rPr>
              <a:t>Empresa de Pesquisa Energética (EPE)</a:t>
            </a:r>
          </a:p>
        </p:txBody>
      </p:sp>
      <p:sp>
        <p:nvSpPr>
          <p:cNvPr id="7172" name="Título 2"/>
          <p:cNvSpPr txBox="1">
            <a:spLocks noChangeArrowheads="1"/>
          </p:cNvSpPr>
          <p:nvPr/>
        </p:nvSpPr>
        <p:spPr bwMode="auto">
          <a:xfrm>
            <a:off x="0" y="1851025"/>
            <a:ext cx="12192000" cy="142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a:lnSpc>
                <a:spcPct val="90000"/>
              </a:lnSpc>
              <a:spcAft>
                <a:spcPts val="900"/>
              </a:spcAft>
              <a:buFont typeface="Arial" charset="0"/>
              <a:buNone/>
            </a:pPr>
            <a:r>
              <a:rPr lang="en-US" sz="4000" b="1">
                <a:solidFill>
                  <a:schemeClr val="bg1"/>
                </a:solidFill>
                <a:latin typeface="Gill Sans MT" charset="0"/>
                <a:cs typeface="Arial" charset="0"/>
              </a:rPr>
              <a:t>Building Scenarios</a:t>
            </a:r>
          </a:p>
          <a:p>
            <a:pPr algn="ctr">
              <a:lnSpc>
                <a:spcPct val="90000"/>
              </a:lnSpc>
              <a:spcAft>
                <a:spcPts val="900"/>
              </a:spcAft>
              <a:buFont typeface="Arial" charset="0"/>
              <a:buNone/>
            </a:pPr>
            <a:r>
              <a:rPr lang="en-US" sz="4000" i="1">
                <a:solidFill>
                  <a:schemeClr val="bg1"/>
                </a:solidFill>
                <a:latin typeface="Gill Sans MT" charset="0"/>
                <a:cs typeface="Arial" charset="0"/>
              </a:rPr>
              <a:t>An agenda for methodological and process improvement in the elaboration of EPE’s Long-Term Studies</a:t>
            </a:r>
            <a:endParaRPr lang="pt-BR" sz="4000" i="1">
              <a:solidFill>
                <a:schemeClr val="bg1"/>
              </a:solidFill>
              <a:latin typeface="Gill Sans MT" charset="0"/>
              <a:cs typeface="Arial"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84" name="Freeform 34">
            <a:extLst/>
          </p:cNvPr>
          <p:cNvSpPr>
            <a:spLocks/>
          </p:cNvSpPr>
          <p:nvPr/>
        </p:nvSpPr>
        <p:spPr bwMode="auto">
          <a:xfrm rot="5400000">
            <a:off x="5459479" y="5711245"/>
            <a:ext cx="719933" cy="309928"/>
          </a:xfrm>
          <a:custGeom>
            <a:avLst/>
            <a:gdLst>
              <a:gd name="T0" fmla="*/ 0 w 192"/>
              <a:gd name="T1" fmla="*/ 0 h 192"/>
              <a:gd name="T2" fmla="*/ 2147483647 w 192"/>
              <a:gd name="T3" fmla="*/ 0 h 192"/>
              <a:gd name="T4" fmla="*/ 2147483647 w 192"/>
              <a:gd name="T5" fmla="*/ 2147483647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38100" cap="flat" cmpd="sng">
            <a:solidFill>
              <a:srgbClr val="ACCBF9"/>
            </a:solidFill>
            <a:prstDash val="solid"/>
            <a:round/>
            <a:headEnd type="none" w="med" len="med"/>
            <a:tailEnd type="triangle" w="med" len="med"/>
          </a:ln>
          <a:scene3d>
            <a:camera prst="orthographicFront">
              <a:rot lat="0" lon="9600000" rev="10800000"/>
            </a:camera>
            <a:lightRig rig="threePt" dir="t"/>
          </a:scene3d>
        </p:spPr>
        <p:txBody>
          <a:bodyPr lIns="90000" tIns="46800" rIns="90000" bIns="46800">
            <a:spAutoFit/>
          </a:bodyPr>
          <a:lstStyle/>
          <a:p>
            <a:pPr defTabSz="457200" eaLnBrk="1" fontAlgn="auto" hangingPunct="1">
              <a:spcBef>
                <a:spcPts val="0"/>
              </a:spcBef>
              <a:spcAft>
                <a:spcPts val="0"/>
              </a:spcAft>
              <a:defRPr/>
            </a:pPr>
            <a:endParaRPr lang="pt-BR" sz="1400" kern="0">
              <a:solidFill>
                <a:prstClr val="black"/>
              </a:solidFill>
              <a:latin typeface="Arial" charset="0"/>
              <a:ea typeface="+mn-ea"/>
              <a:cs typeface="+mn-cs"/>
            </a:endParaRPr>
          </a:p>
        </p:txBody>
      </p:sp>
      <p:sp>
        <p:nvSpPr>
          <p:cNvPr id="101" name="Retângulo 100">
            <a:extLst/>
          </p:cNvPr>
          <p:cNvSpPr/>
          <p:nvPr/>
        </p:nvSpPr>
        <p:spPr>
          <a:xfrm>
            <a:off x="5283200" y="5478463"/>
            <a:ext cx="801688" cy="747712"/>
          </a:xfrm>
          <a:prstGeom prst="rect">
            <a:avLst/>
          </a:prstGeom>
          <a:solidFill>
            <a:sysClr val="window" lastClr="FFFFFF"/>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lang="pt-BR" kern="0">
              <a:solidFill>
                <a:prstClr val="white"/>
              </a:solidFill>
              <a:latin typeface="Calibri Light"/>
              <a:ea typeface="+mn-ea"/>
              <a:cs typeface="+mn-cs"/>
            </a:endParaRPr>
          </a:p>
        </p:txBody>
      </p:sp>
      <p:sp>
        <p:nvSpPr>
          <p:cNvPr id="23556" name="Título 1"/>
          <p:cNvSpPr>
            <a:spLocks noGrp="1" noChangeArrowheads="1"/>
          </p:cNvSpPr>
          <p:nvPr>
            <p:ph type="title"/>
          </p:nvPr>
        </p:nvSpPr>
        <p:spPr>
          <a:xfrm>
            <a:off x="169863" y="115888"/>
            <a:ext cx="11850687" cy="881062"/>
          </a:xfrm>
        </p:spPr>
        <p:txBody>
          <a:bodyPr/>
          <a:lstStyle/>
          <a:p>
            <a:r>
              <a:rPr lang="en-US">
                <a:latin typeface="Gill Sans MT" charset="0"/>
              </a:rPr>
              <a:t>Why is it important to focus on uncertainty?</a:t>
            </a: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sp>
        <p:nvSpPr>
          <p:cNvPr id="23558" name="CaixaDeTexto 8"/>
          <p:cNvSpPr txBox="1">
            <a:spLocks noChangeArrowheads="1"/>
          </p:cNvSpPr>
          <p:nvPr/>
        </p:nvSpPr>
        <p:spPr bwMode="auto">
          <a:xfrm>
            <a:off x="674688" y="1330325"/>
            <a:ext cx="10599737" cy="277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defRPr sz="2400">
                <a:solidFill>
                  <a:schemeClr val="tx1"/>
                </a:solidFill>
                <a:latin typeface="Calibri Light" charset="0"/>
                <a:ea typeface="ＭＳ Ｐゴシック" charset="0"/>
                <a:cs typeface="ＭＳ Ｐゴシック" charset="0"/>
              </a:defRPr>
            </a:lvl1pPr>
            <a:lvl2pPr marL="7429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nSpc>
                <a:spcPct val="90000"/>
              </a:lnSpc>
              <a:spcBef>
                <a:spcPts val="2400"/>
              </a:spcBef>
              <a:buClr>
                <a:srgbClr val="002A5E"/>
              </a:buClr>
              <a:buFont typeface="Calibri Light" charset="0"/>
              <a:buAutoNum type="arabicPeriod"/>
            </a:pPr>
            <a:r>
              <a:rPr lang="en-US">
                <a:latin typeface="Gill Sans MT" charset="0"/>
              </a:rPr>
              <a:t>Uncertainties increase the level of complexity of the external environment</a:t>
            </a:r>
            <a:r>
              <a:rPr lang="pt-BR">
                <a:latin typeface="Gill Sans MT" charset="0"/>
              </a:rPr>
              <a:t>;</a:t>
            </a:r>
          </a:p>
          <a:p>
            <a:pPr>
              <a:lnSpc>
                <a:spcPct val="90000"/>
              </a:lnSpc>
              <a:spcBef>
                <a:spcPts val="2400"/>
              </a:spcBef>
              <a:buClr>
                <a:srgbClr val="002A5E"/>
              </a:buClr>
              <a:buFont typeface="Calibri Light" charset="0"/>
              <a:buAutoNum type="arabicPeriod"/>
            </a:pPr>
            <a:r>
              <a:rPr lang="en-US">
                <a:latin typeface="Gill Sans MT" charset="0"/>
              </a:rPr>
              <a:t>It is precisely in the external environment in which much of the value of public policies, business, and organizations is created or destroyed</a:t>
            </a:r>
            <a:r>
              <a:rPr lang="pt-BR">
                <a:latin typeface="Gill Sans MT" charset="0"/>
              </a:rPr>
              <a:t>;</a:t>
            </a:r>
          </a:p>
          <a:p>
            <a:pPr>
              <a:lnSpc>
                <a:spcPct val="90000"/>
              </a:lnSpc>
              <a:spcBef>
                <a:spcPts val="2400"/>
              </a:spcBef>
              <a:buClr>
                <a:srgbClr val="002A5E"/>
              </a:buClr>
              <a:buFont typeface="Calibri Light" charset="0"/>
              <a:buAutoNum type="arabicPeriod"/>
            </a:pPr>
            <a:r>
              <a:rPr lang="en-US">
                <a:latin typeface="Gill Sans MT" charset="0"/>
              </a:rPr>
              <a:t>The levels of uncertainty and complexity in the external environment have grown significantly. And we have limitations in dealing with uncertainty.</a:t>
            </a:r>
            <a:endParaRPr lang="en-US" sz="2600">
              <a:latin typeface="Gill Sans MT" charset="0"/>
            </a:endParaRPr>
          </a:p>
          <a:p>
            <a:pPr lvl="1">
              <a:buFont typeface="Arial" charset="0"/>
              <a:buNone/>
            </a:pPr>
            <a:endParaRPr lang="en-US" sz="2600">
              <a:latin typeface="Gill Sans MT"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a:extLst/>
          </p:cNvPr>
          <p:cNvSpPr/>
          <p:nvPr/>
        </p:nvSpPr>
        <p:spPr>
          <a:xfrm>
            <a:off x="674688" y="4435475"/>
            <a:ext cx="10599737" cy="822325"/>
          </a:xfrm>
          <a:prstGeom prst="roundRect">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5602"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25603" name="Título 1"/>
          <p:cNvSpPr>
            <a:spLocks noGrp="1" noChangeArrowheads="1"/>
          </p:cNvSpPr>
          <p:nvPr>
            <p:ph type="title"/>
          </p:nvPr>
        </p:nvSpPr>
        <p:spPr>
          <a:xfrm>
            <a:off x="169863" y="115888"/>
            <a:ext cx="11850687" cy="881062"/>
          </a:xfrm>
        </p:spPr>
        <p:txBody>
          <a:bodyPr/>
          <a:lstStyle/>
          <a:p>
            <a:r>
              <a:rPr lang="en-US">
                <a:latin typeface="Gill Sans MT" charset="0"/>
              </a:rPr>
              <a:t>How to deal with uncertainty?</a:t>
            </a: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sp>
        <p:nvSpPr>
          <p:cNvPr id="10" name="CaixaDeTexto 8">
            <a:extLst/>
          </p:cNvPr>
          <p:cNvSpPr txBox="1">
            <a:spLocks noChangeArrowheads="1"/>
          </p:cNvSpPr>
          <p:nvPr/>
        </p:nvSpPr>
        <p:spPr bwMode="auto">
          <a:xfrm>
            <a:off x="674688" y="677863"/>
            <a:ext cx="10599737" cy="537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002A5E"/>
              </a:buClr>
              <a:buFont typeface="Arial" panose="020B0604020202020204" pitchFamily="34" charset="0"/>
              <a:buChar char="•"/>
              <a:defRPr sz="2400">
                <a:solidFill>
                  <a:schemeClr val="tx1"/>
                </a:solidFill>
                <a:latin typeface="Calibri Light" panose="020F0302020204030204" pitchFamily="34" charset="0"/>
              </a:defRPr>
            </a:lvl1pPr>
            <a:lvl2pPr marL="742950" indent="-28575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3pPr>
            <a:lvl4pPr marL="1600200" indent="-22860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4pPr>
            <a:lvl5pPr marL="2057400" indent="-22860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9pPr>
          </a:lstStyle>
          <a:p>
            <a:pPr lvl="1" indent="0">
              <a:lnSpc>
                <a:spcPct val="100000"/>
              </a:lnSpc>
              <a:spcBef>
                <a:spcPct val="0"/>
              </a:spcBef>
              <a:buClrTx/>
              <a:buFont typeface="Arial" panose="020B0604020202020204" pitchFamily="34" charset="0"/>
              <a:buNone/>
              <a:defRPr/>
            </a:pPr>
            <a:endParaRPr lang="en-US" altLang="pt-BR" dirty="0">
              <a:latin typeface="Gill Sans MT" panose="020B0502020104020203" pitchFamily="34" charset="0"/>
              <a:ea typeface="+mn-ea"/>
              <a:cs typeface="+mn-cs"/>
            </a:endParaRPr>
          </a:p>
          <a:p>
            <a:pPr>
              <a:spcBef>
                <a:spcPts val="1800"/>
              </a:spcBef>
              <a:defRPr/>
            </a:pPr>
            <a:r>
              <a:rPr lang="pt-BR" dirty="0">
                <a:latin typeface="Gill Sans MT" panose="020B0502020104020203" pitchFamily="34" charset="0"/>
                <a:ea typeface="+mn-ea"/>
                <a:cs typeface="+mn-cs"/>
              </a:rPr>
              <a:t> </a:t>
            </a:r>
            <a:r>
              <a:rPr lang="en-US" dirty="0">
                <a:latin typeface="Gill Sans MT" panose="020B0502020104020203" pitchFamily="34" charset="0"/>
                <a:ea typeface="+mn-ea"/>
                <a:cs typeface="+mn-cs"/>
              </a:rPr>
              <a:t>In fact, we can not control the external environment or predict the future.</a:t>
            </a:r>
            <a:r>
              <a:rPr lang="pt-BR" dirty="0">
                <a:latin typeface="Gill Sans MT" panose="020B0502020104020203" pitchFamily="34" charset="0"/>
                <a:ea typeface="+mn-ea"/>
                <a:cs typeface="+mn-cs"/>
              </a:rPr>
              <a:t> </a:t>
            </a:r>
            <a:r>
              <a:rPr lang="en-US" dirty="0">
                <a:latin typeface="Gill Sans MT" panose="020B0502020104020203" pitchFamily="34" charset="0"/>
                <a:ea typeface="+mn-ea"/>
                <a:cs typeface="+mn-cs"/>
              </a:rPr>
              <a:t>But we can </a:t>
            </a:r>
            <a:r>
              <a:rPr lang="en-US" b="1" dirty="0">
                <a:latin typeface="Gill Sans MT" panose="020B0502020104020203" pitchFamily="34" charset="0"/>
                <a:ea typeface="+mn-ea"/>
                <a:cs typeface="+mn-cs"/>
              </a:rPr>
              <a:t>learn to deal with uncertainty </a:t>
            </a:r>
            <a:r>
              <a:rPr lang="en-US" dirty="0">
                <a:latin typeface="Gill Sans MT" panose="020B0502020104020203" pitchFamily="34" charset="0"/>
                <a:ea typeface="+mn-ea"/>
                <a:cs typeface="+mn-cs"/>
              </a:rPr>
              <a:t>and </a:t>
            </a:r>
            <a:r>
              <a:rPr lang="en-US" b="1" dirty="0">
                <a:latin typeface="Gill Sans MT" panose="020B0502020104020203" pitchFamily="34" charset="0"/>
                <a:ea typeface="+mn-ea"/>
                <a:cs typeface="+mn-cs"/>
              </a:rPr>
              <a:t>act proactively in relation to the external environment</a:t>
            </a:r>
            <a:endParaRPr lang="pt-BR" b="1" dirty="0">
              <a:latin typeface="Gill Sans MT" panose="020B0502020104020203" pitchFamily="34" charset="0"/>
              <a:ea typeface="+mn-ea"/>
              <a:cs typeface="+mn-cs"/>
            </a:endParaRPr>
          </a:p>
          <a:p>
            <a:pPr>
              <a:spcBef>
                <a:spcPts val="1800"/>
              </a:spcBef>
              <a:defRPr/>
            </a:pPr>
            <a:r>
              <a:rPr lang="en-US" dirty="0">
                <a:latin typeface="Gill Sans MT" panose="020B0502020104020203" pitchFamily="34" charset="0"/>
                <a:ea typeface="+mn-ea"/>
                <a:cs typeface="+mn-cs"/>
              </a:rPr>
              <a:t>For this we need to </a:t>
            </a:r>
            <a:r>
              <a:rPr lang="en-US" b="1" dirty="0">
                <a:latin typeface="Gill Sans MT" panose="020B0502020104020203" pitchFamily="34" charset="0"/>
                <a:ea typeface="+mn-ea"/>
                <a:cs typeface="+mn-cs"/>
              </a:rPr>
              <a:t>increase our anticipation capacity</a:t>
            </a:r>
            <a:r>
              <a:rPr lang="en-US" dirty="0">
                <a:latin typeface="Gill Sans MT" panose="020B0502020104020203" pitchFamily="34" charset="0"/>
                <a:ea typeface="+mn-ea"/>
                <a:cs typeface="+mn-cs"/>
              </a:rPr>
              <a:t>, which requires:</a:t>
            </a:r>
            <a:endParaRPr lang="pt-BR" dirty="0">
              <a:latin typeface="Gill Sans MT" panose="020B0502020104020203" pitchFamily="34" charset="0"/>
              <a:ea typeface="+mn-ea"/>
              <a:cs typeface="+mn-cs"/>
            </a:endParaRPr>
          </a:p>
          <a:p>
            <a:pPr lvl="1">
              <a:spcBef>
                <a:spcPts val="600"/>
              </a:spcBef>
              <a:buFont typeface="Wingdings" panose="05000000000000000000" pitchFamily="2" charset="2"/>
              <a:buChar char="ü"/>
              <a:defRPr/>
            </a:pPr>
            <a:r>
              <a:rPr lang="pt-BR" dirty="0" err="1">
                <a:latin typeface="Gill Sans MT" panose="020B0502020104020203" pitchFamily="34" charset="0"/>
                <a:ea typeface="+mn-ea"/>
                <a:cs typeface="+mn-cs"/>
              </a:rPr>
              <a:t>Change</a:t>
            </a:r>
            <a:r>
              <a:rPr lang="pt-BR" dirty="0">
                <a:latin typeface="Gill Sans MT" panose="020B0502020104020203" pitchFamily="34" charset="0"/>
                <a:ea typeface="+mn-ea"/>
                <a:cs typeface="+mn-cs"/>
              </a:rPr>
              <a:t> </a:t>
            </a:r>
            <a:r>
              <a:rPr lang="pt-BR" dirty="0" err="1">
                <a:latin typeface="Gill Sans MT" panose="020B0502020104020203" pitchFamily="34" charset="0"/>
                <a:ea typeface="+mn-ea"/>
                <a:cs typeface="+mn-cs"/>
              </a:rPr>
              <a:t>of</a:t>
            </a:r>
            <a:r>
              <a:rPr lang="pt-BR" dirty="0">
                <a:latin typeface="Gill Sans MT" panose="020B0502020104020203" pitchFamily="34" charset="0"/>
                <a:ea typeface="+mn-ea"/>
                <a:cs typeface="+mn-cs"/>
              </a:rPr>
              <a:t> </a:t>
            </a:r>
            <a:r>
              <a:rPr lang="pt-BR" dirty="0" err="1">
                <a:latin typeface="Gill Sans MT" panose="020B0502020104020203" pitchFamily="34" charset="0"/>
                <a:ea typeface="+mn-ea"/>
                <a:cs typeface="+mn-cs"/>
              </a:rPr>
              <a:t>mindset</a:t>
            </a:r>
            <a:r>
              <a:rPr lang="pt-BR" dirty="0">
                <a:latin typeface="Gill Sans MT" panose="020B0502020104020203" pitchFamily="34" charset="0"/>
                <a:ea typeface="+mn-ea"/>
                <a:cs typeface="+mn-cs"/>
              </a:rPr>
              <a:t>;  </a:t>
            </a:r>
            <a:r>
              <a:rPr lang="pt-BR" dirty="0" err="1">
                <a:latin typeface="Gill Sans MT" panose="020B0502020104020203" pitchFamily="34" charset="0"/>
                <a:ea typeface="+mn-ea"/>
                <a:cs typeface="+mn-cs"/>
              </a:rPr>
              <a:t>and</a:t>
            </a:r>
            <a:r>
              <a:rPr lang="pt-BR" dirty="0">
                <a:latin typeface="Gill Sans MT" panose="020B0502020104020203" pitchFamily="34" charset="0"/>
                <a:ea typeface="+mn-ea"/>
                <a:cs typeface="+mn-cs"/>
              </a:rPr>
              <a:t> </a:t>
            </a:r>
          </a:p>
          <a:p>
            <a:pPr lvl="1">
              <a:spcBef>
                <a:spcPts val="600"/>
              </a:spcBef>
              <a:buFont typeface="Wingdings" panose="05000000000000000000" pitchFamily="2" charset="2"/>
              <a:buChar char="ü"/>
              <a:defRPr/>
            </a:pPr>
            <a:r>
              <a:rPr lang="en-US" dirty="0">
                <a:latin typeface="Gill Sans MT" panose="020B0502020104020203" pitchFamily="34" charset="0"/>
                <a:ea typeface="+mn-ea"/>
                <a:cs typeface="+mn-cs"/>
              </a:rPr>
              <a:t>Acquisition and use of </a:t>
            </a:r>
            <a:r>
              <a:rPr lang="en-US" b="1" dirty="0">
                <a:latin typeface="Gill Sans MT" panose="020B0502020104020203" pitchFamily="34" charset="0"/>
                <a:ea typeface="+mn-ea"/>
                <a:cs typeface="+mn-cs"/>
              </a:rPr>
              <a:t>new approaches and tools in planning and management to deal with uncertainty</a:t>
            </a:r>
            <a:endParaRPr lang="pt-BR" b="1" dirty="0">
              <a:latin typeface="Gill Sans MT" panose="020B0502020104020203" pitchFamily="34" charset="0"/>
              <a:ea typeface="+mn-ea"/>
              <a:cs typeface="+mn-cs"/>
            </a:endParaRPr>
          </a:p>
          <a:p>
            <a:pPr marL="457200" lvl="1" indent="0">
              <a:spcBef>
                <a:spcPts val="600"/>
              </a:spcBef>
              <a:buFont typeface="Arial" panose="020B0604020202020204" pitchFamily="34" charset="0"/>
              <a:buNone/>
              <a:defRPr/>
            </a:pPr>
            <a:endParaRPr lang="en-US" b="1" dirty="0">
              <a:latin typeface="Gill Sans MT" panose="020B0502020104020203" pitchFamily="34" charset="0"/>
              <a:ea typeface="+mn-ea"/>
              <a:cs typeface="+mn-cs"/>
            </a:endParaRPr>
          </a:p>
          <a:p>
            <a:pPr marL="457200" lvl="1" indent="0">
              <a:spcBef>
                <a:spcPts val="600"/>
              </a:spcBef>
              <a:buFont typeface="Arial" panose="020B0604020202020204" pitchFamily="34" charset="0"/>
              <a:buNone/>
              <a:defRPr/>
            </a:pPr>
            <a:r>
              <a:rPr lang="en-US" b="1" dirty="0">
                <a:latin typeface="Gill Sans MT" panose="020B0502020104020203" pitchFamily="34" charset="0"/>
                <a:ea typeface="+mn-ea"/>
                <a:cs typeface="+mn-cs"/>
              </a:rPr>
              <a:t>Prospective approach is </a:t>
            </a:r>
            <a:r>
              <a:rPr lang="en-US" dirty="0">
                <a:latin typeface="Gill Sans MT" panose="020B0502020104020203" pitchFamily="34" charset="0"/>
                <a:ea typeface="+mn-ea"/>
                <a:cs typeface="+mn-cs"/>
              </a:rPr>
              <a:t>"A systematic reflection that aims to guide the present action in the light of possible futures" </a:t>
            </a:r>
            <a:r>
              <a:rPr lang="en-US" b="1" dirty="0">
                <a:latin typeface="Gill Sans MT" panose="020B0502020104020203" pitchFamily="34" charset="0"/>
                <a:ea typeface="+mn-ea"/>
                <a:cs typeface="+mn-cs"/>
              </a:rPr>
              <a:t>(Michel Godet)</a:t>
            </a:r>
            <a:endParaRPr lang="pt-BR" dirty="0">
              <a:latin typeface="Gill Sans MT" panose="020B0502020104020203" pitchFamily="34" charset="0"/>
              <a:ea typeface="+mn-ea"/>
              <a:cs typeface="+mn-cs"/>
            </a:endParaRPr>
          </a:p>
          <a:p>
            <a:pPr marL="457200" lvl="1" indent="0">
              <a:spcBef>
                <a:spcPts val="600"/>
              </a:spcBef>
              <a:buFont typeface="Arial" panose="020B0604020202020204" pitchFamily="34" charset="0"/>
              <a:buNone/>
              <a:defRPr/>
            </a:pPr>
            <a:endParaRPr lang="pt-BR" dirty="0">
              <a:latin typeface="Gill Sans MT" panose="020B0502020104020203" pitchFamily="34" charset="0"/>
              <a:ea typeface="+mn-ea"/>
              <a:cs typeface="+mn-cs"/>
            </a:endParaRPr>
          </a:p>
          <a:p>
            <a:pPr marL="457200" lvl="1" indent="0">
              <a:spcBef>
                <a:spcPts val="600"/>
              </a:spcBef>
              <a:buFont typeface="Arial" panose="020B0604020202020204" pitchFamily="34" charset="0"/>
              <a:buNone/>
              <a:defRPr/>
            </a:pPr>
            <a:endParaRPr lang="en-US" dirty="0">
              <a:latin typeface="Gill Sans MT" panose="020B0502020104020203" pitchFamily="34" charset="0"/>
              <a:ea typeface="+mn-ea"/>
              <a:cs typeface="+mn-cs"/>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84" name="Freeform 34">
            <a:extLst/>
          </p:cNvPr>
          <p:cNvSpPr>
            <a:spLocks/>
          </p:cNvSpPr>
          <p:nvPr/>
        </p:nvSpPr>
        <p:spPr bwMode="auto">
          <a:xfrm rot="5400000">
            <a:off x="5459479" y="5711245"/>
            <a:ext cx="719933" cy="309928"/>
          </a:xfrm>
          <a:custGeom>
            <a:avLst/>
            <a:gdLst>
              <a:gd name="T0" fmla="*/ 0 w 192"/>
              <a:gd name="T1" fmla="*/ 0 h 192"/>
              <a:gd name="T2" fmla="*/ 2147483647 w 192"/>
              <a:gd name="T3" fmla="*/ 0 h 192"/>
              <a:gd name="T4" fmla="*/ 2147483647 w 192"/>
              <a:gd name="T5" fmla="*/ 2147483647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38100" cap="flat" cmpd="sng">
            <a:solidFill>
              <a:srgbClr val="ACCBF9"/>
            </a:solidFill>
            <a:prstDash val="solid"/>
            <a:round/>
            <a:headEnd type="none" w="med" len="med"/>
            <a:tailEnd type="triangle" w="med" len="med"/>
          </a:ln>
          <a:scene3d>
            <a:camera prst="orthographicFront">
              <a:rot lat="0" lon="9600000" rev="10800000"/>
            </a:camera>
            <a:lightRig rig="threePt" dir="t"/>
          </a:scene3d>
        </p:spPr>
        <p:txBody>
          <a:bodyPr lIns="90000" tIns="46800" rIns="90000" bIns="46800">
            <a:spAutoFit/>
          </a:bodyPr>
          <a:lstStyle/>
          <a:p>
            <a:pPr defTabSz="457200" eaLnBrk="1" fontAlgn="auto" hangingPunct="1">
              <a:spcBef>
                <a:spcPts val="0"/>
              </a:spcBef>
              <a:spcAft>
                <a:spcPts val="0"/>
              </a:spcAft>
              <a:defRPr/>
            </a:pPr>
            <a:endParaRPr lang="pt-BR" sz="1400" kern="0">
              <a:solidFill>
                <a:prstClr val="black"/>
              </a:solidFill>
              <a:latin typeface="Arial" charset="0"/>
              <a:ea typeface="+mn-ea"/>
              <a:cs typeface="+mn-cs"/>
            </a:endParaRPr>
          </a:p>
        </p:txBody>
      </p:sp>
      <p:sp>
        <p:nvSpPr>
          <p:cNvPr id="101" name="Retângulo 100">
            <a:extLst/>
          </p:cNvPr>
          <p:cNvSpPr/>
          <p:nvPr/>
        </p:nvSpPr>
        <p:spPr>
          <a:xfrm>
            <a:off x="5283200" y="5478463"/>
            <a:ext cx="801688" cy="747712"/>
          </a:xfrm>
          <a:prstGeom prst="rect">
            <a:avLst/>
          </a:prstGeom>
          <a:solidFill>
            <a:sysClr val="window" lastClr="FFFFFF"/>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lang="pt-BR" kern="0">
              <a:solidFill>
                <a:prstClr val="white"/>
              </a:solidFill>
              <a:latin typeface="Calibri Light"/>
              <a:ea typeface="+mn-ea"/>
              <a:cs typeface="+mn-cs"/>
            </a:endParaRPr>
          </a:p>
        </p:txBody>
      </p:sp>
      <p:sp>
        <p:nvSpPr>
          <p:cNvPr id="27652" name="Título 1"/>
          <p:cNvSpPr>
            <a:spLocks noGrp="1" noChangeArrowheads="1"/>
          </p:cNvSpPr>
          <p:nvPr>
            <p:ph type="title"/>
          </p:nvPr>
        </p:nvSpPr>
        <p:spPr>
          <a:xfrm>
            <a:off x="169863" y="115888"/>
            <a:ext cx="11850687" cy="881062"/>
          </a:xfrm>
        </p:spPr>
        <p:txBody>
          <a:bodyPr/>
          <a:lstStyle/>
          <a:p>
            <a:r>
              <a:rPr lang="en-US">
                <a:latin typeface="Gill Sans MT" charset="0"/>
              </a:rPr>
              <a:t>How to deal with uncertainty?</a:t>
            </a: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pic>
        <p:nvPicPr>
          <p:cNvPr id="27655" name="Picture 2"/>
          <p:cNvPicPr>
            <a:picLocks noChangeAspect="1" noChangeArrowheads="1"/>
          </p:cNvPicPr>
          <p:nvPr/>
        </p:nvPicPr>
        <p:blipFill>
          <a:blip r:embed="rId3">
            <a:extLst>
              <a:ext uri="{28A0092B-C50C-407E-A947-70E740481C1C}">
                <a14:useLocalDpi xmlns:a14="http://schemas.microsoft.com/office/drawing/2010/main" val="0"/>
              </a:ext>
            </a:extLst>
          </a:blip>
          <a:srcRect b="7848"/>
          <a:stretch>
            <a:fillRect/>
          </a:stretch>
        </p:blipFill>
        <p:spPr bwMode="auto">
          <a:xfrm>
            <a:off x="1160463" y="836613"/>
            <a:ext cx="8796337" cy="466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CaixaDeTexto 1"/>
          <p:cNvSpPr txBox="1">
            <a:spLocks noChangeArrowheads="1"/>
          </p:cNvSpPr>
          <p:nvPr/>
        </p:nvSpPr>
        <p:spPr bwMode="auto">
          <a:xfrm>
            <a:off x="774700" y="5668963"/>
            <a:ext cx="10345738"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100"/>
              <a:t>Fonte: Shoemaker, Paul J. – Profiting from Untertainty – Strategies for Suceeding No Matter What the Future Brings (2002) do Curso de Cenários da Macroplan, 2012.</a:t>
            </a:r>
          </a:p>
        </p:txBody>
      </p:sp>
      <p:sp>
        <p:nvSpPr>
          <p:cNvPr id="2" name="Retângulo 1">
            <a:extLst/>
          </p:cNvPr>
          <p:cNvSpPr/>
          <p:nvPr/>
        </p:nvSpPr>
        <p:spPr>
          <a:xfrm>
            <a:off x="5973763" y="1754188"/>
            <a:ext cx="1377950" cy="2841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84" name="Freeform 34">
            <a:extLst/>
          </p:cNvPr>
          <p:cNvSpPr>
            <a:spLocks/>
          </p:cNvSpPr>
          <p:nvPr/>
        </p:nvSpPr>
        <p:spPr bwMode="auto">
          <a:xfrm rot="5400000">
            <a:off x="5459479" y="5711245"/>
            <a:ext cx="719933" cy="309928"/>
          </a:xfrm>
          <a:custGeom>
            <a:avLst/>
            <a:gdLst>
              <a:gd name="T0" fmla="*/ 0 w 192"/>
              <a:gd name="T1" fmla="*/ 0 h 192"/>
              <a:gd name="T2" fmla="*/ 2147483647 w 192"/>
              <a:gd name="T3" fmla="*/ 0 h 192"/>
              <a:gd name="T4" fmla="*/ 2147483647 w 192"/>
              <a:gd name="T5" fmla="*/ 2147483647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38100" cap="flat" cmpd="sng">
            <a:solidFill>
              <a:srgbClr val="ACCBF9"/>
            </a:solidFill>
            <a:prstDash val="solid"/>
            <a:round/>
            <a:headEnd type="none" w="med" len="med"/>
            <a:tailEnd type="triangle" w="med" len="med"/>
          </a:ln>
          <a:scene3d>
            <a:camera prst="orthographicFront">
              <a:rot lat="0" lon="9600000" rev="10800000"/>
            </a:camera>
            <a:lightRig rig="threePt" dir="t"/>
          </a:scene3d>
        </p:spPr>
        <p:txBody>
          <a:bodyPr lIns="90000" tIns="46800" rIns="90000" bIns="46800">
            <a:spAutoFit/>
          </a:bodyPr>
          <a:lstStyle/>
          <a:p>
            <a:pPr defTabSz="457200" eaLnBrk="1" fontAlgn="auto" hangingPunct="1">
              <a:spcBef>
                <a:spcPts val="0"/>
              </a:spcBef>
              <a:spcAft>
                <a:spcPts val="0"/>
              </a:spcAft>
              <a:defRPr/>
            </a:pPr>
            <a:endParaRPr lang="pt-BR" sz="1400" kern="0">
              <a:solidFill>
                <a:prstClr val="black"/>
              </a:solidFill>
              <a:latin typeface="Arial" charset="0"/>
              <a:ea typeface="+mn-ea"/>
              <a:cs typeface="+mn-cs"/>
            </a:endParaRPr>
          </a:p>
        </p:txBody>
      </p:sp>
      <p:sp>
        <p:nvSpPr>
          <p:cNvPr id="101" name="Retângulo 100">
            <a:extLst/>
          </p:cNvPr>
          <p:cNvSpPr/>
          <p:nvPr/>
        </p:nvSpPr>
        <p:spPr>
          <a:xfrm>
            <a:off x="5283200" y="5478463"/>
            <a:ext cx="801688" cy="747712"/>
          </a:xfrm>
          <a:prstGeom prst="rect">
            <a:avLst/>
          </a:prstGeom>
          <a:solidFill>
            <a:sysClr val="window" lastClr="FFFFFF"/>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lang="pt-BR" kern="0">
              <a:solidFill>
                <a:prstClr val="white"/>
              </a:solidFill>
              <a:latin typeface="Calibri Light"/>
              <a:ea typeface="+mn-ea"/>
              <a:cs typeface="+mn-cs"/>
            </a:endParaRPr>
          </a:p>
        </p:txBody>
      </p:sp>
      <p:sp>
        <p:nvSpPr>
          <p:cNvPr id="29700" name="Título 1"/>
          <p:cNvSpPr>
            <a:spLocks noGrp="1" noChangeArrowheads="1"/>
          </p:cNvSpPr>
          <p:nvPr>
            <p:ph type="title"/>
          </p:nvPr>
        </p:nvSpPr>
        <p:spPr>
          <a:xfrm>
            <a:off x="169863" y="115888"/>
            <a:ext cx="11850687" cy="881062"/>
          </a:xfrm>
        </p:spPr>
        <p:txBody>
          <a:bodyPr/>
          <a:lstStyle/>
          <a:p>
            <a:r>
              <a:rPr lang="en-US">
                <a:latin typeface="Gill Sans MT" charset="0"/>
              </a:rPr>
              <a:t>Why use long-term scenarios?</a:t>
            </a: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sp>
        <p:nvSpPr>
          <p:cNvPr id="10" name="CaixaDeTexto 8">
            <a:extLst/>
          </p:cNvPr>
          <p:cNvSpPr txBox="1">
            <a:spLocks noChangeArrowheads="1"/>
          </p:cNvSpPr>
          <p:nvPr/>
        </p:nvSpPr>
        <p:spPr bwMode="auto">
          <a:xfrm>
            <a:off x="674688" y="677863"/>
            <a:ext cx="10599737" cy="576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002A5E"/>
              </a:buClr>
              <a:buFont typeface="Arial" panose="020B0604020202020204" pitchFamily="34" charset="0"/>
              <a:buChar char="•"/>
              <a:defRPr sz="2400">
                <a:solidFill>
                  <a:schemeClr val="tx1"/>
                </a:solidFill>
                <a:latin typeface="Calibri Light" panose="020F0302020204030204" pitchFamily="34" charset="0"/>
              </a:defRPr>
            </a:lvl1pPr>
            <a:lvl2pPr marL="742950" indent="-28575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3pPr>
            <a:lvl4pPr marL="1600200" indent="-22860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4pPr>
            <a:lvl5pPr marL="2057400" indent="-228600">
              <a:lnSpc>
                <a:spcPct val="90000"/>
              </a:lnSpc>
              <a:spcBef>
                <a:spcPts val="500"/>
              </a:spcBef>
              <a:buClr>
                <a:srgbClr val="002A5E"/>
              </a:buClr>
              <a:buFont typeface="Arial" panose="020B0604020202020204" pitchFamily="34" charset="0"/>
              <a:buChar char="•"/>
              <a:defRPr sz="24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002A5E"/>
              </a:buClr>
              <a:buFont typeface="Arial" panose="020B0604020202020204" pitchFamily="34" charset="0"/>
              <a:buChar char="•"/>
              <a:defRPr sz="2400">
                <a:solidFill>
                  <a:schemeClr val="tx1"/>
                </a:solidFill>
                <a:latin typeface="Calibri Light" panose="020F0302020204030204" pitchFamily="34" charset="0"/>
              </a:defRPr>
            </a:lvl9pPr>
          </a:lstStyle>
          <a:p>
            <a:pPr lvl="1" indent="0">
              <a:lnSpc>
                <a:spcPct val="100000"/>
              </a:lnSpc>
              <a:spcBef>
                <a:spcPct val="0"/>
              </a:spcBef>
              <a:buClrTx/>
              <a:buFont typeface="Arial" panose="020B0604020202020204" pitchFamily="34" charset="0"/>
              <a:buNone/>
              <a:defRPr/>
            </a:pPr>
            <a:endParaRPr lang="en-US" altLang="pt-BR" sz="2800" dirty="0">
              <a:latin typeface="Gill Sans MT" panose="020B0502020104020203" pitchFamily="34" charset="0"/>
              <a:ea typeface="+mn-ea"/>
              <a:cs typeface="+mn-cs"/>
            </a:endParaRPr>
          </a:p>
          <a:p>
            <a:pPr marL="342900" indent="-342900">
              <a:spcBef>
                <a:spcPts val="1800"/>
              </a:spcBef>
              <a:defRPr/>
            </a:pPr>
            <a:endParaRPr lang="en-US" altLang="pt-BR" sz="2800" dirty="0">
              <a:latin typeface="Gill Sans MT" panose="020B0502020104020203" pitchFamily="34" charset="0"/>
              <a:ea typeface="+mn-ea"/>
              <a:cs typeface="+mn-cs"/>
            </a:endParaRPr>
          </a:p>
          <a:p>
            <a:pPr marL="342900" indent="-342900">
              <a:spcBef>
                <a:spcPts val="1800"/>
              </a:spcBef>
              <a:defRPr/>
            </a:pPr>
            <a:r>
              <a:rPr lang="en-US" altLang="pt-BR" sz="2800" dirty="0">
                <a:latin typeface="Gill Sans MT" panose="020B0502020104020203" pitchFamily="34" charset="0"/>
                <a:ea typeface="+mn-ea"/>
                <a:cs typeface="+mn-cs"/>
              </a:rPr>
              <a:t>Develop a dynamic and resilient long-term energy strategy in an uncertain context</a:t>
            </a:r>
          </a:p>
          <a:p>
            <a:pPr lvl="1" indent="0">
              <a:lnSpc>
                <a:spcPct val="100000"/>
              </a:lnSpc>
              <a:spcBef>
                <a:spcPct val="0"/>
              </a:spcBef>
              <a:buClrTx/>
              <a:buFont typeface="Arial" panose="020B0604020202020204" pitchFamily="34" charset="0"/>
              <a:buNone/>
              <a:defRPr/>
            </a:pPr>
            <a:endParaRPr lang="en-US" altLang="pt-BR" sz="2800" dirty="0">
              <a:latin typeface="Gill Sans MT" panose="020B0502020104020203" pitchFamily="34" charset="0"/>
              <a:ea typeface="+mn-ea"/>
              <a:cs typeface="+mn-cs"/>
            </a:endParaRPr>
          </a:p>
          <a:p>
            <a:pPr marL="342900" lvl="1" indent="-342900">
              <a:spcBef>
                <a:spcPts val="1800"/>
              </a:spcBef>
              <a:defRPr/>
            </a:pPr>
            <a:r>
              <a:rPr lang="en-US" altLang="pt-BR" sz="2800" dirty="0">
                <a:latin typeface="Gill Sans MT" panose="020B0502020104020203" pitchFamily="34" charset="0"/>
                <a:ea typeface="+mn-ea"/>
                <a:cs typeface="+mn-cs"/>
              </a:rPr>
              <a:t>Improve the decision-making process and help organizations or specific energy policies to deliver more results</a:t>
            </a:r>
          </a:p>
          <a:p>
            <a:pPr marL="342900" indent="-342900">
              <a:spcBef>
                <a:spcPts val="1800"/>
              </a:spcBef>
              <a:defRPr/>
            </a:pPr>
            <a:endParaRPr lang="pt-BR" sz="2800" b="1" dirty="0">
              <a:latin typeface="Gill Sans MT" panose="020B0502020104020203" pitchFamily="34" charset="0"/>
              <a:ea typeface="+mn-ea"/>
              <a:cs typeface="+mn-cs"/>
            </a:endParaRPr>
          </a:p>
          <a:p>
            <a:pPr marL="457200" lvl="1" indent="0">
              <a:spcBef>
                <a:spcPts val="1800"/>
              </a:spcBef>
              <a:buFont typeface="Arial" panose="020B0604020202020204" pitchFamily="34" charset="0"/>
              <a:buNone/>
              <a:defRPr/>
            </a:pPr>
            <a:endParaRPr lang="pt-BR" sz="2800" dirty="0">
              <a:latin typeface="Gill Sans MT" panose="020B0502020104020203" pitchFamily="34" charset="0"/>
              <a:ea typeface="+mn-ea"/>
              <a:cs typeface="+mn-cs"/>
            </a:endParaRPr>
          </a:p>
          <a:p>
            <a:pPr lvl="1" indent="0">
              <a:lnSpc>
                <a:spcPct val="100000"/>
              </a:lnSpc>
              <a:spcBef>
                <a:spcPts val="600"/>
              </a:spcBef>
              <a:buClrTx/>
              <a:buFont typeface="Arial" panose="020B0604020202020204" pitchFamily="34" charset="0"/>
              <a:buNone/>
              <a:defRPr/>
            </a:pPr>
            <a:endParaRPr lang="en-US" altLang="pt-BR" sz="2800" dirty="0">
              <a:latin typeface="Gill Sans MT" panose="020B0502020104020203" pitchFamily="34" charset="0"/>
              <a:ea typeface="+mn-ea"/>
              <a:cs typeface="+mn-cs"/>
            </a:endParaRPr>
          </a:p>
          <a:p>
            <a:pPr lvl="1" indent="0">
              <a:lnSpc>
                <a:spcPct val="100000"/>
              </a:lnSpc>
              <a:spcBef>
                <a:spcPct val="0"/>
              </a:spcBef>
              <a:buClrTx/>
              <a:buFont typeface="Arial" panose="020B0604020202020204" pitchFamily="34" charset="0"/>
              <a:buNone/>
              <a:defRPr/>
            </a:pPr>
            <a:endParaRPr lang="en-US" altLang="pt-BR" sz="2800" dirty="0">
              <a:latin typeface="Gill Sans MT" panose="020B0502020104020203" pitchFamily="34" charset="0"/>
              <a:ea typeface="+mn-ea"/>
              <a:cs typeface="+mn-cs"/>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ço Reservado para Texto 3"/>
          <p:cNvSpPr>
            <a:spLocks noGrp="1" noChangeArrowheads="1"/>
          </p:cNvSpPr>
          <p:nvPr>
            <p:ph type="body" sz="quarter" idx="10"/>
          </p:nvPr>
        </p:nvSpPr>
        <p:spPr>
          <a:xfrm>
            <a:off x="1200150" y="4659313"/>
            <a:ext cx="10614025" cy="968375"/>
          </a:xfrm>
        </p:spPr>
        <p:txBody>
          <a:bodyPr/>
          <a:lstStyle/>
          <a:p>
            <a:r>
              <a:rPr lang="pt-BR">
                <a:latin typeface="Gill Sans MT" charset="0"/>
              </a:rPr>
              <a:t>Part III: </a:t>
            </a:r>
            <a:r>
              <a:rPr lang="pt-BR">
                <a:solidFill>
                  <a:srgbClr val="FFC000"/>
                </a:solidFill>
                <a:latin typeface="Gill Sans MT" charset="0"/>
              </a:rPr>
              <a:t> Learnings from best practices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ítulo 1"/>
          <p:cNvSpPr>
            <a:spLocks noGrp="1" noChangeArrowheads="1"/>
          </p:cNvSpPr>
          <p:nvPr>
            <p:ph type="title"/>
          </p:nvPr>
        </p:nvSpPr>
        <p:spPr>
          <a:xfrm>
            <a:off x="169863" y="115888"/>
            <a:ext cx="11850687" cy="881062"/>
          </a:xfrm>
        </p:spPr>
        <p:txBody>
          <a:bodyPr/>
          <a:lstStyle/>
          <a:p>
            <a:r>
              <a:rPr lang="en-US">
                <a:latin typeface="Gill Sans MT" charset="0"/>
              </a:rPr>
              <a:t>Wide adoption of scenario-building methodologies</a:t>
            </a:r>
          </a:p>
        </p:txBody>
      </p:sp>
      <p:pic>
        <p:nvPicPr>
          <p:cNvPr id="327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26173" t="32143" r="26685" b="24809"/>
          <a:stretch>
            <a:fillRect/>
          </a:stretch>
        </p:blipFill>
        <p:spPr bwMode="auto">
          <a:xfrm>
            <a:off x="495300" y="1393825"/>
            <a:ext cx="3133725" cy="22907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7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l="11327" t="39030" r="31735" b="30484"/>
          <a:stretch>
            <a:fillRect/>
          </a:stretch>
        </p:blipFill>
        <p:spPr bwMode="auto">
          <a:xfrm>
            <a:off x="6696075" y="4600575"/>
            <a:ext cx="2743200" cy="133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772" name="CaixaDeTexto 2"/>
          <p:cNvSpPr txBox="1">
            <a:spLocks noChangeArrowheads="1"/>
          </p:cNvSpPr>
          <p:nvPr/>
        </p:nvSpPr>
        <p:spPr bwMode="auto">
          <a:xfrm>
            <a:off x="6696075" y="4230688"/>
            <a:ext cx="1549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800" b="1"/>
              <a:t>IPEA</a:t>
            </a:r>
          </a:p>
        </p:txBody>
      </p:sp>
      <p:sp>
        <p:nvSpPr>
          <p:cNvPr id="32773" name="CaixaDeTexto 140"/>
          <p:cNvSpPr txBox="1">
            <a:spLocks noChangeArrowheads="1"/>
          </p:cNvSpPr>
          <p:nvPr/>
        </p:nvSpPr>
        <p:spPr bwMode="auto">
          <a:xfrm>
            <a:off x="155575" y="3827463"/>
            <a:ext cx="528161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800" b="1"/>
              <a:t>Caso do CHILE – </a:t>
            </a:r>
          </a:p>
          <a:p>
            <a:r>
              <a:rPr lang="pt-BR" sz="1800" b="1"/>
              <a:t>Planejamento do Setor energético  </a:t>
            </a:r>
          </a:p>
        </p:txBody>
      </p:sp>
      <p:sp>
        <p:nvSpPr>
          <p:cNvPr id="32774" name="CaixaDeTexto 141"/>
          <p:cNvSpPr txBox="1">
            <a:spLocks noChangeArrowheads="1"/>
          </p:cNvSpPr>
          <p:nvPr/>
        </p:nvSpPr>
        <p:spPr bwMode="auto">
          <a:xfrm>
            <a:off x="495300" y="958850"/>
            <a:ext cx="1790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800" b="1"/>
              <a:t>PETROBRAS </a:t>
            </a:r>
          </a:p>
        </p:txBody>
      </p:sp>
      <p:sp>
        <p:nvSpPr>
          <p:cNvPr id="32775" name="CaixaDeTexto 143"/>
          <p:cNvSpPr txBox="1">
            <a:spLocks noChangeArrowheads="1"/>
          </p:cNvSpPr>
          <p:nvPr/>
        </p:nvSpPr>
        <p:spPr bwMode="auto">
          <a:xfrm>
            <a:off x="3840163" y="773113"/>
            <a:ext cx="17907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800" b="1"/>
              <a:t>SHELL</a:t>
            </a:r>
          </a:p>
        </p:txBody>
      </p:sp>
      <p:pic>
        <p:nvPicPr>
          <p:cNvPr id="32776"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l="33115" t="14328" r="31934" b="63206"/>
          <a:stretch>
            <a:fillRect/>
          </a:stretch>
        </p:blipFill>
        <p:spPr bwMode="auto">
          <a:xfrm>
            <a:off x="155575" y="4556125"/>
            <a:ext cx="2932113" cy="150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77" name="Picture 14"/>
          <p:cNvPicPr>
            <a:picLocks noChangeAspect="1" noChangeArrowheads="1"/>
          </p:cNvPicPr>
          <p:nvPr/>
        </p:nvPicPr>
        <p:blipFill>
          <a:blip r:embed="rId6" cstate="email">
            <a:extLst>
              <a:ext uri="{28A0092B-C50C-407E-A947-70E740481C1C}">
                <a14:useLocalDpi xmlns:a14="http://schemas.microsoft.com/office/drawing/2010/main" val="0"/>
              </a:ext>
            </a:extLst>
          </a:blip>
          <a:srcRect l="25325" t="13625" r="23282" b="9375"/>
          <a:stretch>
            <a:fillRect/>
          </a:stretch>
        </p:blipFill>
        <p:spPr bwMode="auto">
          <a:xfrm>
            <a:off x="9696450" y="2717800"/>
            <a:ext cx="2465388" cy="2957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78"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l="33215" t="9830" r="33571" b="36098"/>
          <a:stretch>
            <a:fillRect/>
          </a:stretch>
        </p:blipFill>
        <p:spPr bwMode="auto">
          <a:xfrm>
            <a:off x="3868738" y="1085850"/>
            <a:ext cx="2136775" cy="2781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779" name="CaixaDeTexto 143"/>
          <p:cNvSpPr txBox="1">
            <a:spLocks noChangeArrowheads="1"/>
          </p:cNvSpPr>
          <p:nvPr/>
        </p:nvSpPr>
        <p:spPr bwMode="auto">
          <a:xfrm>
            <a:off x="9605963" y="2070100"/>
            <a:ext cx="23209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800" b="1"/>
              <a:t>EUROPEAN ELECTRICITY POLICY</a:t>
            </a:r>
          </a:p>
        </p:txBody>
      </p:sp>
      <p:pic>
        <p:nvPicPr>
          <p:cNvPr id="32780" name="Picture 15"/>
          <p:cNvPicPr>
            <a:picLocks noChangeAspect="1" noChangeArrowheads="1"/>
          </p:cNvPicPr>
          <p:nvPr/>
        </p:nvPicPr>
        <p:blipFill>
          <a:blip r:embed="rId8" cstate="email">
            <a:extLst>
              <a:ext uri="{28A0092B-C50C-407E-A947-70E740481C1C}">
                <a14:useLocalDpi xmlns:a14="http://schemas.microsoft.com/office/drawing/2010/main" val="0"/>
              </a:ext>
            </a:extLst>
          </a:blip>
          <a:srcRect l="21178" t="44011" r="54012" b="44936"/>
          <a:stretch>
            <a:fillRect/>
          </a:stretch>
        </p:blipFill>
        <p:spPr bwMode="auto">
          <a:xfrm>
            <a:off x="3662363" y="5295900"/>
            <a:ext cx="2419350" cy="86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81" name="Picture 16"/>
          <p:cNvPicPr>
            <a:picLocks noChangeAspect="1" noChangeArrowheads="1"/>
          </p:cNvPicPr>
          <p:nvPr/>
        </p:nvPicPr>
        <p:blipFill>
          <a:blip r:embed="rId9">
            <a:extLst>
              <a:ext uri="{28A0092B-C50C-407E-A947-70E740481C1C}">
                <a14:useLocalDpi xmlns:a14="http://schemas.microsoft.com/office/drawing/2010/main" val="0"/>
              </a:ext>
            </a:extLst>
          </a:blip>
          <a:srcRect l="44597" t="23024" r="34804" b="69669"/>
          <a:stretch>
            <a:fillRect/>
          </a:stretch>
        </p:blipFill>
        <p:spPr bwMode="auto">
          <a:xfrm>
            <a:off x="3662363" y="4670425"/>
            <a:ext cx="2511425" cy="712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82"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l="8878" t="19437" r="45561" b="40576"/>
          <a:stretch>
            <a:fillRect/>
          </a:stretch>
        </p:blipFill>
        <p:spPr bwMode="auto">
          <a:xfrm>
            <a:off x="6257925" y="1300163"/>
            <a:ext cx="3349625" cy="23510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783" name="CaixaDeTexto 139"/>
          <p:cNvSpPr txBox="1">
            <a:spLocks noChangeArrowheads="1"/>
          </p:cNvSpPr>
          <p:nvPr/>
        </p:nvSpPr>
        <p:spPr bwMode="auto">
          <a:xfrm>
            <a:off x="6205538" y="806450"/>
            <a:ext cx="17922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800" b="1"/>
              <a:t>BNDES</a:t>
            </a:r>
          </a:p>
        </p:txBody>
      </p:sp>
      <p:sp>
        <p:nvSpPr>
          <p:cNvPr id="32784" name="CaixaDeTexto 2"/>
          <p:cNvSpPr txBox="1">
            <a:spLocks noChangeArrowheads="1"/>
          </p:cNvSpPr>
          <p:nvPr/>
        </p:nvSpPr>
        <p:spPr bwMode="auto">
          <a:xfrm>
            <a:off x="3763963" y="4230688"/>
            <a:ext cx="2308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800" b="1"/>
              <a:t>ERCOT </a:t>
            </a:r>
            <a:r>
              <a:rPr lang="pt-BR" sz="1800" b="1" i="1"/>
              <a:t>System Planning</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ângulo de cantos arredondados 1">
            <a:extLst/>
          </p:cNvPr>
          <p:cNvSpPr/>
          <p:nvPr/>
        </p:nvSpPr>
        <p:spPr>
          <a:xfrm>
            <a:off x="204788" y="839788"/>
            <a:ext cx="11771312" cy="53308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4818" name="Título 1"/>
          <p:cNvSpPr>
            <a:spLocks noGrp="1" noChangeArrowheads="1"/>
          </p:cNvSpPr>
          <p:nvPr>
            <p:ph type="title"/>
          </p:nvPr>
        </p:nvSpPr>
        <p:spPr>
          <a:xfrm>
            <a:off x="169863" y="115888"/>
            <a:ext cx="11850687" cy="881062"/>
          </a:xfrm>
        </p:spPr>
        <p:txBody>
          <a:bodyPr/>
          <a:lstStyle/>
          <a:p>
            <a:r>
              <a:rPr lang="en-US">
                <a:latin typeface="Gill Sans MT" charset="0"/>
              </a:rPr>
              <a:t>Responsiveness is a source of superior performance</a:t>
            </a:r>
          </a:p>
        </p:txBody>
      </p:sp>
      <p:sp>
        <p:nvSpPr>
          <p:cNvPr id="34819" name="CaixaDeTexto 8"/>
          <p:cNvSpPr txBox="1">
            <a:spLocks noChangeArrowheads="1"/>
          </p:cNvSpPr>
          <p:nvPr/>
        </p:nvSpPr>
        <p:spPr bwMode="auto">
          <a:xfrm>
            <a:off x="8675688" y="1123950"/>
            <a:ext cx="3300412" cy="381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alibri Light" charset="0"/>
                <a:ea typeface="ＭＳ Ｐゴシック" charset="0"/>
                <a:cs typeface="ＭＳ Ｐゴシック" charset="0"/>
              </a:defRPr>
            </a:lvl1pPr>
            <a:lvl2pPr indent="-45720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lvl="1">
              <a:lnSpc>
                <a:spcPct val="90000"/>
              </a:lnSpc>
              <a:spcBef>
                <a:spcPts val="1800"/>
              </a:spcBef>
              <a:buClr>
                <a:srgbClr val="002A5E"/>
              </a:buClr>
              <a:buFont typeface="Arial" charset="0"/>
              <a:buChar char="•"/>
            </a:pPr>
            <a:r>
              <a:rPr lang="en-US" sz="1800">
                <a:latin typeface="Gill Sans MT" charset="0"/>
              </a:rPr>
              <a:t>Organizations can change the boundaries of what they control or not, through </a:t>
            </a:r>
            <a:r>
              <a:rPr lang="en-US" sz="1800" b="1">
                <a:latin typeface="Gill Sans MT" charset="0"/>
              </a:rPr>
              <a:t>better anticipation, flexible strategies and systematic and dynamic monitoring of the external environment</a:t>
            </a:r>
          </a:p>
          <a:p>
            <a:pPr lvl="1">
              <a:lnSpc>
                <a:spcPct val="90000"/>
              </a:lnSpc>
              <a:spcBef>
                <a:spcPts val="1800"/>
              </a:spcBef>
              <a:buClr>
                <a:srgbClr val="002A5E"/>
              </a:buClr>
              <a:buFont typeface="Arial" charset="0"/>
              <a:buChar char="•"/>
            </a:pPr>
            <a:r>
              <a:rPr lang="en-US" sz="1800">
                <a:latin typeface="Gill Sans MT" charset="0"/>
              </a:rPr>
              <a:t>I the case of Shell, what made the difference was </a:t>
            </a:r>
            <a:r>
              <a:rPr lang="en-US" sz="1800" b="1">
                <a:latin typeface="Gill Sans MT" charset="0"/>
              </a:rPr>
              <a:t>having an Action Plan ready to be implemented at the time of the rupture</a:t>
            </a:r>
            <a:r>
              <a:rPr lang="en-US" sz="1800">
                <a:latin typeface="Gill Sans MT" charset="0"/>
              </a:rPr>
              <a:t>. </a:t>
            </a:r>
            <a:endParaRPr lang="pt-BR" sz="1800">
              <a:latin typeface="Gill Sans MT" charset="0"/>
            </a:endParaRPr>
          </a:p>
        </p:txBody>
      </p:sp>
      <p:sp>
        <p:nvSpPr>
          <p:cNvPr id="68" name="Retângulo de cantos arredondados 67">
            <a:extLst/>
          </p:cNvPr>
          <p:cNvSpPr/>
          <p:nvPr/>
        </p:nvSpPr>
        <p:spPr>
          <a:xfrm>
            <a:off x="557213" y="1000125"/>
            <a:ext cx="7993062" cy="4997450"/>
          </a:xfrm>
          <a:prstGeom prst="roundRect">
            <a:avLst>
              <a:gd name="adj" fmla="val 1778"/>
            </a:avLst>
          </a:prstGeom>
          <a:solidFill>
            <a:sysClr val="window" lastClr="FFFFFF"/>
          </a:solidFill>
          <a:ln w="12700" cap="flat" cmpd="sng" algn="ctr">
            <a:solidFill>
              <a:sysClr val="window" lastClr="FFFFFF">
                <a:lumMod val="85000"/>
              </a:sysClr>
            </a:solid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69" name="Retângulo de cantos arredondados 68">
            <a:extLst/>
          </p:cNvPr>
          <p:cNvSpPr/>
          <p:nvPr/>
        </p:nvSpPr>
        <p:spPr>
          <a:xfrm>
            <a:off x="633413" y="1304925"/>
            <a:ext cx="50800" cy="204788"/>
          </a:xfrm>
          <a:prstGeom prst="roundRect">
            <a:avLst>
              <a:gd name="adj" fmla="val 50000"/>
            </a:avLst>
          </a:prstGeom>
          <a:solidFill>
            <a:srgbClr val="004851"/>
          </a:solidFill>
          <a:ln w="25400" cap="flat" cmpd="sng" algn="ctr">
            <a:no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34822" name="Rectangle 5"/>
          <p:cNvSpPr>
            <a:spLocks noChangeArrowheads="1"/>
          </p:cNvSpPr>
          <p:nvPr/>
        </p:nvSpPr>
        <p:spPr bwMode="auto">
          <a:xfrm>
            <a:off x="598488" y="5921375"/>
            <a:ext cx="4105275"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357188" indent="-357188" eaLnBrk="1" fontAlgn="b" hangingPunct="1">
              <a:buFont typeface="Wingdings" charset="0"/>
              <a:buNone/>
            </a:pPr>
            <a:r>
              <a:rPr lang="pt-BR" sz="1000" b="1">
                <a:solidFill>
                  <a:srgbClr val="000000"/>
                </a:solidFill>
                <a:latin typeface="Calibri" charset="0"/>
                <a:cs typeface="Calibri" charset="0"/>
              </a:rPr>
              <a:t>Fonte: </a:t>
            </a:r>
            <a:r>
              <a:rPr lang="pt-BR" sz="1000">
                <a:solidFill>
                  <a:srgbClr val="000000"/>
                </a:solidFill>
                <a:latin typeface="Calibri" charset="0"/>
                <a:cs typeface="Calibri" charset="0"/>
              </a:rPr>
              <a:t>Dados de 1952  a 1985, Ipeadata, 2009</a:t>
            </a:r>
            <a:endParaRPr lang="en-US" sz="1000">
              <a:solidFill>
                <a:srgbClr val="000000"/>
              </a:solidFill>
              <a:latin typeface="Calibri" charset="0"/>
              <a:cs typeface="Calibri" charset="0"/>
            </a:endParaRPr>
          </a:p>
        </p:txBody>
      </p:sp>
      <p:sp>
        <p:nvSpPr>
          <p:cNvPr id="34823" name="Rectangle 5"/>
          <p:cNvSpPr>
            <a:spLocks noChangeArrowheads="1"/>
          </p:cNvSpPr>
          <p:nvPr/>
        </p:nvSpPr>
        <p:spPr bwMode="auto">
          <a:xfrm>
            <a:off x="755650" y="1274763"/>
            <a:ext cx="57102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pt-BR">
                <a:latin typeface="Calibri" charset="0"/>
              </a:rPr>
              <a:t>PREÇO DO PETRÓLEO - COTAÇÃO INTERNACIONAL (EM US$ POR BARRIL) </a:t>
            </a:r>
          </a:p>
        </p:txBody>
      </p:sp>
      <p:grpSp>
        <p:nvGrpSpPr>
          <p:cNvPr id="34824" name="Grupo 24720"/>
          <p:cNvGrpSpPr>
            <a:grpSpLocks/>
          </p:cNvGrpSpPr>
          <p:nvPr/>
        </p:nvGrpSpPr>
        <p:grpSpPr bwMode="auto">
          <a:xfrm>
            <a:off x="1031875" y="2020888"/>
            <a:ext cx="7324725" cy="3378200"/>
            <a:chOff x="611560" y="2649629"/>
            <a:chExt cx="5760640" cy="2579571"/>
          </a:xfrm>
        </p:grpSpPr>
        <p:cxnSp>
          <p:nvCxnSpPr>
            <p:cNvPr id="34880" name="Conector reto 72"/>
            <p:cNvCxnSpPr>
              <a:cxnSpLocks noChangeShapeType="1"/>
            </p:cNvCxnSpPr>
            <p:nvPr/>
          </p:nvCxnSpPr>
          <p:spPr bwMode="auto">
            <a:xfrm>
              <a:off x="611560" y="5229200"/>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1" name="Conector reto 73"/>
            <p:cNvCxnSpPr>
              <a:cxnSpLocks noChangeShapeType="1"/>
            </p:cNvCxnSpPr>
            <p:nvPr/>
          </p:nvCxnSpPr>
          <p:spPr bwMode="auto">
            <a:xfrm>
              <a:off x="611560" y="4906751"/>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2" name="Conector reto 74"/>
            <p:cNvCxnSpPr>
              <a:cxnSpLocks noChangeShapeType="1"/>
            </p:cNvCxnSpPr>
            <p:nvPr/>
          </p:nvCxnSpPr>
          <p:spPr bwMode="auto">
            <a:xfrm>
              <a:off x="611560" y="4584305"/>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3" name="Conector reto 75"/>
            <p:cNvCxnSpPr>
              <a:cxnSpLocks noChangeShapeType="1"/>
            </p:cNvCxnSpPr>
            <p:nvPr/>
          </p:nvCxnSpPr>
          <p:spPr bwMode="auto">
            <a:xfrm>
              <a:off x="611560" y="4261859"/>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4" name="Conector reto 76"/>
            <p:cNvCxnSpPr>
              <a:cxnSpLocks noChangeShapeType="1"/>
            </p:cNvCxnSpPr>
            <p:nvPr/>
          </p:nvCxnSpPr>
          <p:spPr bwMode="auto">
            <a:xfrm>
              <a:off x="611560" y="3939413"/>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5" name="Conector reto 77"/>
            <p:cNvCxnSpPr>
              <a:cxnSpLocks noChangeShapeType="1"/>
            </p:cNvCxnSpPr>
            <p:nvPr/>
          </p:nvCxnSpPr>
          <p:spPr bwMode="auto">
            <a:xfrm>
              <a:off x="611560" y="3616967"/>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6" name="Conector reto 78"/>
            <p:cNvCxnSpPr>
              <a:cxnSpLocks noChangeShapeType="1"/>
            </p:cNvCxnSpPr>
            <p:nvPr/>
          </p:nvCxnSpPr>
          <p:spPr bwMode="auto">
            <a:xfrm>
              <a:off x="611560" y="3294521"/>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7" name="Conector reto 79"/>
            <p:cNvCxnSpPr>
              <a:cxnSpLocks noChangeShapeType="1"/>
            </p:cNvCxnSpPr>
            <p:nvPr/>
          </p:nvCxnSpPr>
          <p:spPr bwMode="auto">
            <a:xfrm>
              <a:off x="611560" y="2972075"/>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cxnSp>
          <p:nvCxnSpPr>
            <p:cNvPr id="34888" name="Conector reto 80"/>
            <p:cNvCxnSpPr>
              <a:cxnSpLocks noChangeShapeType="1"/>
            </p:cNvCxnSpPr>
            <p:nvPr/>
          </p:nvCxnSpPr>
          <p:spPr bwMode="auto">
            <a:xfrm>
              <a:off x="611560" y="2649629"/>
              <a:ext cx="5760640" cy="0"/>
            </a:xfrm>
            <a:prstGeom prst="line">
              <a:avLst/>
            </a:prstGeom>
            <a:noFill/>
            <a:ln w="9525">
              <a:solidFill>
                <a:srgbClr val="BFBFBF"/>
              </a:solidFill>
              <a:round/>
              <a:headEnd/>
              <a:tailEnd/>
            </a:ln>
            <a:extLst>
              <a:ext uri="{909E8E84-426E-40dd-AFC4-6F175D3DCCD1}">
                <a14:hiddenFill xmlns:a14="http://schemas.microsoft.com/office/drawing/2010/main" xmlns="">
                  <a:noFill/>
                </a14:hiddenFill>
              </a:ext>
            </a:extLst>
          </p:spPr>
        </p:cxnSp>
      </p:grpSp>
      <p:sp>
        <p:nvSpPr>
          <p:cNvPr id="34825" name="Rectangle 123"/>
          <p:cNvSpPr>
            <a:spLocks noChangeArrowheads="1"/>
          </p:cNvSpPr>
          <p:nvPr/>
        </p:nvSpPr>
        <p:spPr bwMode="auto">
          <a:xfrm>
            <a:off x="828675" y="5278438"/>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0</a:t>
            </a:r>
          </a:p>
        </p:txBody>
      </p:sp>
      <p:sp>
        <p:nvSpPr>
          <p:cNvPr id="34826" name="Rectangle 124"/>
          <p:cNvSpPr>
            <a:spLocks noChangeArrowheads="1"/>
          </p:cNvSpPr>
          <p:nvPr/>
        </p:nvSpPr>
        <p:spPr bwMode="auto">
          <a:xfrm>
            <a:off x="828675" y="485775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5</a:t>
            </a:r>
          </a:p>
        </p:txBody>
      </p:sp>
      <p:sp>
        <p:nvSpPr>
          <p:cNvPr id="34827" name="Rectangle 125"/>
          <p:cNvSpPr>
            <a:spLocks noChangeArrowheads="1"/>
          </p:cNvSpPr>
          <p:nvPr/>
        </p:nvSpPr>
        <p:spPr bwMode="auto">
          <a:xfrm>
            <a:off x="738188" y="4437063"/>
            <a:ext cx="1825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10</a:t>
            </a:r>
          </a:p>
        </p:txBody>
      </p:sp>
      <p:sp>
        <p:nvSpPr>
          <p:cNvPr id="34828" name="Rectangle 126"/>
          <p:cNvSpPr>
            <a:spLocks noChangeArrowheads="1"/>
          </p:cNvSpPr>
          <p:nvPr/>
        </p:nvSpPr>
        <p:spPr bwMode="auto">
          <a:xfrm>
            <a:off x="738188" y="4014788"/>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15</a:t>
            </a:r>
          </a:p>
        </p:txBody>
      </p:sp>
      <p:sp>
        <p:nvSpPr>
          <p:cNvPr id="34829" name="Rectangle 127"/>
          <p:cNvSpPr>
            <a:spLocks noChangeArrowheads="1"/>
          </p:cNvSpPr>
          <p:nvPr/>
        </p:nvSpPr>
        <p:spPr bwMode="auto">
          <a:xfrm>
            <a:off x="738188" y="3594100"/>
            <a:ext cx="182562"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20</a:t>
            </a:r>
          </a:p>
        </p:txBody>
      </p:sp>
      <p:sp>
        <p:nvSpPr>
          <p:cNvPr id="34830" name="Rectangle 128"/>
          <p:cNvSpPr>
            <a:spLocks noChangeArrowheads="1"/>
          </p:cNvSpPr>
          <p:nvPr/>
        </p:nvSpPr>
        <p:spPr bwMode="auto">
          <a:xfrm>
            <a:off x="738188" y="3171825"/>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25</a:t>
            </a:r>
          </a:p>
        </p:txBody>
      </p:sp>
      <p:sp>
        <p:nvSpPr>
          <p:cNvPr id="34831" name="Rectangle 129"/>
          <p:cNvSpPr>
            <a:spLocks noChangeArrowheads="1"/>
          </p:cNvSpPr>
          <p:nvPr/>
        </p:nvSpPr>
        <p:spPr bwMode="auto">
          <a:xfrm>
            <a:off x="738188" y="2751138"/>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30</a:t>
            </a:r>
          </a:p>
        </p:txBody>
      </p:sp>
      <p:sp>
        <p:nvSpPr>
          <p:cNvPr id="34832" name="Rectangle 130"/>
          <p:cNvSpPr>
            <a:spLocks noChangeArrowheads="1"/>
          </p:cNvSpPr>
          <p:nvPr/>
        </p:nvSpPr>
        <p:spPr bwMode="auto">
          <a:xfrm>
            <a:off x="738188" y="2328863"/>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35</a:t>
            </a:r>
          </a:p>
        </p:txBody>
      </p:sp>
      <p:sp>
        <p:nvSpPr>
          <p:cNvPr id="34833" name="Rectangle 131"/>
          <p:cNvSpPr>
            <a:spLocks noChangeArrowheads="1"/>
          </p:cNvSpPr>
          <p:nvPr/>
        </p:nvSpPr>
        <p:spPr bwMode="auto">
          <a:xfrm>
            <a:off x="738188" y="1908175"/>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r" eaLnBrk="1" hangingPunct="1"/>
            <a:r>
              <a:rPr lang="pt-BR" sz="1400">
                <a:solidFill>
                  <a:srgbClr val="000000"/>
                </a:solidFill>
                <a:latin typeface="Calibri" charset="0"/>
                <a:cs typeface="Calibri" charset="0"/>
              </a:rPr>
              <a:t>40</a:t>
            </a:r>
          </a:p>
        </p:txBody>
      </p:sp>
      <p:cxnSp>
        <p:nvCxnSpPr>
          <p:cNvPr id="34834" name="Conector reto 90"/>
          <p:cNvCxnSpPr>
            <a:cxnSpLocks noChangeShapeType="1"/>
          </p:cNvCxnSpPr>
          <p:nvPr/>
        </p:nvCxnSpPr>
        <p:spPr bwMode="auto">
          <a:xfrm flipV="1">
            <a:off x="1089025" y="4560888"/>
            <a:ext cx="7156450" cy="452437"/>
          </a:xfrm>
          <a:prstGeom prst="line">
            <a:avLst/>
          </a:prstGeom>
          <a:noFill/>
          <a:ln w="19050">
            <a:solidFill>
              <a:srgbClr val="004240"/>
            </a:solidFill>
            <a:prstDash val="dash"/>
            <a:round/>
            <a:headEnd/>
            <a:tailEnd/>
          </a:ln>
          <a:extLst>
            <a:ext uri="{909E8E84-426E-40dd-AFC4-6F175D3DCCD1}">
              <a14:hiddenFill xmlns:a14="http://schemas.microsoft.com/office/drawing/2010/main" xmlns="">
                <a:noFill/>
              </a14:hiddenFill>
            </a:ext>
          </a:extLst>
        </p:spPr>
      </p:cxnSp>
      <p:sp>
        <p:nvSpPr>
          <p:cNvPr id="92" name="Elipse 91">
            <a:extLst/>
          </p:cNvPr>
          <p:cNvSpPr/>
          <p:nvPr/>
        </p:nvSpPr>
        <p:spPr>
          <a:xfrm>
            <a:off x="8167688" y="4505325"/>
            <a:ext cx="90487" cy="88900"/>
          </a:xfrm>
          <a:prstGeom prst="ellipse">
            <a:avLst/>
          </a:prstGeom>
          <a:solidFill>
            <a:srgbClr val="004240"/>
          </a:solidFill>
          <a:ln w="1905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sp>
        <p:nvSpPr>
          <p:cNvPr id="93" name="Elipse 92">
            <a:extLst/>
          </p:cNvPr>
          <p:cNvSpPr/>
          <p:nvPr/>
        </p:nvSpPr>
        <p:spPr>
          <a:xfrm>
            <a:off x="996950" y="4951413"/>
            <a:ext cx="88900" cy="90487"/>
          </a:xfrm>
          <a:prstGeom prst="ellipse">
            <a:avLst/>
          </a:prstGeom>
          <a:solidFill>
            <a:srgbClr val="004240"/>
          </a:solidFill>
          <a:ln w="1905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sp>
        <p:nvSpPr>
          <p:cNvPr id="94" name="Elipse 93">
            <a:extLst/>
          </p:cNvPr>
          <p:cNvSpPr/>
          <p:nvPr/>
        </p:nvSpPr>
        <p:spPr>
          <a:xfrm>
            <a:off x="996950" y="5264150"/>
            <a:ext cx="88900" cy="90488"/>
          </a:xfrm>
          <a:prstGeom prst="ellipse">
            <a:avLst/>
          </a:prstGeom>
          <a:solidFill>
            <a:srgbClr val="004240"/>
          </a:solidFill>
          <a:ln w="1905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cxnSp>
        <p:nvCxnSpPr>
          <p:cNvPr id="34838" name="Conector reto 94"/>
          <p:cNvCxnSpPr>
            <a:cxnSpLocks noChangeShapeType="1"/>
          </p:cNvCxnSpPr>
          <p:nvPr/>
        </p:nvCxnSpPr>
        <p:spPr bwMode="auto">
          <a:xfrm flipV="1">
            <a:off x="1085850" y="5148263"/>
            <a:ext cx="7183438" cy="157162"/>
          </a:xfrm>
          <a:prstGeom prst="line">
            <a:avLst/>
          </a:prstGeom>
          <a:noFill/>
          <a:ln w="19050">
            <a:solidFill>
              <a:srgbClr val="004240"/>
            </a:solidFill>
            <a:prstDash val="dash"/>
            <a:round/>
            <a:headEnd/>
            <a:tailEnd/>
          </a:ln>
          <a:extLst>
            <a:ext uri="{909E8E84-426E-40dd-AFC4-6F175D3DCCD1}">
              <a14:hiddenFill xmlns:a14="http://schemas.microsoft.com/office/drawing/2010/main" xmlns="">
                <a:noFill/>
              </a14:hiddenFill>
            </a:ext>
          </a:extLst>
        </p:spPr>
      </p:cxnSp>
      <p:sp>
        <p:nvSpPr>
          <p:cNvPr id="96" name="Elipse 95">
            <a:extLst/>
          </p:cNvPr>
          <p:cNvSpPr/>
          <p:nvPr/>
        </p:nvSpPr>
        <p:spPr>
          <a:xfrm>
            <a:off x="8167688" y="5094288"/>
            <a:ext cx="90487" cy="90487"/>
          </a:xfrm>
          <a:prstGeom prst="ellipse">
            <a:avLst/>
          </a:prstGeom>
          <a:solidFill>
            <a:srgbClr val="004240"/>
          </a:solidFill>
          <a:ln w="1905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cxnSp>
        <p:nvCxnSpPr>
          <p:cNvPr id="34840" name="Conector reto 96"/>
          <p:cNvCxnSpPr>
            <a:cxnSpLocks noChangeShapeType="1"/>
          </p:cNvCxnSpPr>
          <p:nvPr/>
        </p:nvCxnSpPr>
        <p:spPr bwMode="auto">
          <a:xfrm flipV="1">
            <a:off x="5729288" y="4875213"/>
            <a:ext cx="2517775" cy="168275"/>
          </a:xfrm>
          <a:prstGeom prst="line">
            <a:avLst/>
          </a:prstGeom>
          <a:noFill/>
          <a:ln w="19050">
            <a:solidFill>
              <a:srgbClr val="8B351C"/>
            </a:solidFill>
            <a:prstDash val="dash"/>
            <a:round/>
            <a:headEnd/>
            <a:tailEnd/>
          </a:ln>
          <a:extLst>
            <a:ext uri="{909E8E84-426E-40dd-AFC4-6F175D3DCCD1}">
              <a14:hiddenFill xmlns:a14="http://schemas.microsoft.com/office/drawing/2010/main" xmlns="">
                <a:noFill/>
              </a14:hiddenFill>
            </a:ext>
          </a:extLst>
        </p:spPr>
      </p:cxnSp>
      <p:sp>
        <p:nvSpPr>
          <p:cNvPr id="98" name="Elipse 97">
            <a:extLst/>
          </p:cNvPr>
          <p:cNvSpPr/>
          <p:nvPr/>
        </p:nvSpPr>
        <p:spPr>
          <a:xfrm>
            <a:off x="8167688" y="4824413"/>
            <a:ext cx="90487" cy="90487"/>
          </a:xfrm>
          <a:prstGeom prst="ellipse">
            <a:avLst/>
          </a:prstGeom>
          <a:solidFill>
            <a:srgbClr val="8B351C"/>
          </a:solidFill>
          <a:ln w="1905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sp>
        <p:nvSpPr>
          <p:cNvPr id="99" name="Forma livre 98">
            <a:extLst/>
          </p:cNvPr>
          <p:cNvSpPr/>
          <p:nvPr/>
        </p:nvSpPr>
        <p:spPr>
          <a:xfrm>
            <a:off x="5762625" y="2332038"/>
            <a:ext cx="1081088" cy="488950"/>
          </a:xfrm>
          <a:custGeom>
            <a:avLst/>
            <a:gdLst>
              <a:gd name="connsiteX0" fmla="*/ 876300 w 876300"/>
              <a:gd name="connsiteY0" fmla="*/ 434340 h 434340"/>
              <a:gd name="connsiteX1" fmla="*/ 297180 w 876300"/>
              <a:gd name="connsiteY1" fmla="*/ 0 h 434340"/>
              <a:gd name="connsiteX2" fmla="*/ 0 w 876300"/>
              <a:gd name="connsiteY2" fmla="*/ 0 h 434340"/>
            </a:gdLst>
            <a:ahLst/>
            <a:cxnLst>
              <a:cxn ang="0">
                <a:pos x="connsiteX0" y="connsiteY0"/>
              </a:cxn>
              <a:cxn ang="0">
                <a:pos x="connsiteX1" y="connsiteY1"/>
              </a:cxn>
              <a:cxn ang="0">
                <a:pos x="connsiteX2" y="connsiteY2"/>
              </a:cxn>
            </a:cxnLst>
            <a:rect l="l" t="t" r="r" b="b"/>
            <a:pathLst>
              <a:path w="876300" h="434340">
                <a:moveTo>
                  <a:pt x="876300" y="434340"/>
                </a:moveTo>
                <a:lnTo>
                  <a:pt x="297180" y="0"/>
                </a:lnTo>
                <a:lnTo>
                  <a:pt x="0" y="0"/>
                </a:lnTo>
              </a:path>
            </a:pathLst>
          </a:custGeom>
          <a:noFill/>
          <a:ln w="12700" cap="flat" cmpd="sng" algn="ctr">
            <a:solidFill>
              <a:sysClr val="window" lastClr="FFFFFF">
                <a:lumMod val="65000"/>
              </a:sysClr>
            </a:solid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100" name="Retângulo de cantos arredondados 99"/>
          <p:cNvSpPr>
            <a:spLocks noChangeArrowheads="1"/>
          </p:cNvSpPr>
          <p:nvPr/>
        </p:nvSpPr>
        <p:spPr bwMode="auto">
          <a:xfrm>
            <a:off x="3624263" y="2078038"/>
            <a:ext cx="2105025" cy="471487"/>
          </a:xfrm>
          <a:prstGeom prst="roundRect">
            <a:avLst>
              <a:gd name="adj" fmla="val 9412"/>
            </a:avLst>
          </a:prstGeom>
          <a:solidFill>
            <a:srgbClr val="FFFFFF"/>
          </a:solidFill>
          <a:ln w="9525">
            <a:solidFill>
              <a:srgbClr val="BFBFBF"/>
            </a:solidFill>
            <a:round/>
            <a:headEnd/>
            <a:tailEnd/>
          </a:ln>
          <a:effectLst>
            <a:outerShdw blurRad="50800" dist="38100" dir="5400000" algn="t" rotWithShape="0">
              <a:srgbClr val="000000">
                <a:alpha val="39999"/>
              </a:srgbClr>
            </a:outerShdw>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101" name="Elipse 100">
            <a:extLst/>
          </p:cNvPr>
          <p:cNvSpPr/>
          <p:nvPr/>
        </p:nvSpPr>
        <p:spPr>
          <a:xfrm>
            <a:off x="5645150" y="2216150"/>
            <a:ext cx="182563" cy="184150"/>
          </a:xfrm>
          <a:prstGeom prst="ellipse">
            <a:avLst/>
          </a:prstGeom>
          <a:solidFill>
            <a:sysClr val="window" lastClr="FFFFFF">
              <a:lumMod val="75000"/>
            </a:sysClr>
          </a:solidFill>
          <a:ln w="381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34845" name="Rectangle 159"/>
          <p:cNvSpPr>
            <a:spLocks noChangeArrowheads="1"/>
          </p:cNvSpPr>
          <p:nvPr/>
        </p:nvSpPr>
        <p:spPr bwMode="auto">
          <a:xfrm>
            <a:off x="3776663" y="2184400"/>
            <a:ext cx="1606550"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pt-BR" sz="1500">
                <a:solidFill>
                  <a:srgbClr val="404040"/>
                </a:solidFill>
                <a:latin typeface="Calibri" charset="0"/>
                <a:cs typeface="Calibri" charset="0"/>
              </a:rPr>
              <a:t>2º CHOQUE DO PETRÓLEO </a:t>
            </a:r>
          </a:p>
        </p:txBody>
      </p:sp>
      <p:sp>
        <p:nvSpPr>
          <p:cNvPr id="103" name="Forma livre 102">
            <a:extLst/>
          </p:cNvPr>
          <p:cNvSpPr/>
          <p:nvPr/>
        </p:nvSpPr>
        <p:spPr>
          <a:xfrm>
            <a:off x="4657725" y="3719513"/>
            <a:ext cx="1114425" cy="569912"/>
          </a:xfrm>
          <a:custGeom>
            <a:avLst/>
            <a:gdLst>
              <a:gd name="connsiteX0" fmla="*/ 876300 w 876300"/>
              <a:gd name="connsiteY0" fmla="*/ 434340 h 434340"/>
              <a:gd name="connsiteX1" fmla="*/ 297180 w 876300"/>
              <a:gd name="connsiteY1" fmla="*/ 0 h 434340"/>
              <a:gd name="connsiteX2" fmla="*/ 0 w 876300"/>
              <a:gd name="connsiteY2" fmla="*/ 0 h 434340"/>
            </a:gdLst>
            <a:ahLst/>
            <a:cxnLst>
              <a:cxn ang="0">
                <a:pos x="connsiteX0" y="connsiteY0"/>
              </a:cxn>
              <a:cxn ang="0">
                <a:pos x="connsiteX1" y="connsiteY1"/>
              </a:cxn>
              <a:cxn ang="0">
                <a:pos x="connsiteX2" y="connsiteY2"/>
              </a:cxn>
            </a:cxnLst>
            <a:rect l="l" t="t" r="r" b="b"/>
            <a:pathLst>
              <a:path w="876300" h="434340">
                <a:moveTo>
                  <a:pt x="876300" y="434340"/>
                </a:moveTo>
                <a:lnTo>
                  <a:pt x="297180" y="0"/>
                </a:lnTo>
                <a:lnTo>
                  <a:pt x="0" y="0"/>
                </a:lnTo>
              </a:path>
            </a:pathLst>
          </a:custGeom>
          <a:noFill/>
          <a:ln w="12700" cap="flat" cmpd="sng" algn="ctr">
            <a:solidFill>
              <a:sysClr val="window" lastClr="FFFFFF">
                <a:lumMod val="65000"/>
              </a:sysClr>
            </a:solid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104" name="Retângulo de cantos arredondados 103"/>
          <p:cNvSpPr>
            <a:spLocks noChangeArrowheads="1"/>
          </p:cNvSpPr>
          <p:nvPr/>
        </p:nvSpPr>
        <p:spPr bwMode="auto">
          <a:xfrm>
            <a:off x="2519363" y="3465513"/>
            <a:ext cx="2106612" cy="471487"/>
          </a:xfrm>
          <a:prstGeom prst="roundRect">
            <a:avLst>
              <a:gd name="adj" fmla="val 9412"/>
            </a:avLst>
          </a:prstGeom>
          <a:solidFill>
            <a:srgbClr val="FFFFFF"/>
          </a:solidFill>
          <a:ln w="9525">
            <a:solidFill>
              <a:srgbClr val="BFBFBF"/>
            </a:solidFill>
            <a:round/>
            <a:headEnd/>
            <a:tailEnd/>
          </a:ln>
          <a:effectLst>
            <a:outerShdw blurRad="50800" dist="38100" dir="5400000" algn="t" rotWithShape="0">
              <a:srgbClr val="000000">
                <a:alpha val="39999"/>
              </a:srgbClr>
            </a:outerShdw>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105" name="Elipse 104">
            <a:extLst/>
          </p:cNvPr>
          <p:cNvSpPr/>
          <p:nvPr/>
        </p:nvSpPr>
        <p:spPr>
          <a:xfrm>
            <a:off x="4540250" y="3621088"/>
            <a:ext cx="184150" cy="184150"/>
          </a:xfrm>
          <a:prstGeom prst="ellipse">
            <a:avLst/>
          </a:prstGeom>
          <a:solidFill>
            <a:sysClr val="window" lastClr="FFFFFF">
              <a:lumMod val="75000"/>
            </a:sysClr>
          </a:solidFill>
          <a:ln w="381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34849" name="Rectangle 155"/>
          <p:cNvSpPr>
            <a:spLocks noChangeArrowheads="1"/>
          </p:cNvSpPr>
          <p:nvPr/>
        </p:nvSpPr>
        <p:spPr bwMode="auto">
          <a:xfrm>
            <a:off x="2663825" y="3578225"/>
            <a:ext cx="16065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pt-BR" sz="1500">
                <a:solidFill>
                  <a:srgbClr val="404040"/>
                </a:solidFill>
                <a:latin typeface="Calibri" charset="0"/>
                <a:cs typeface="Calibri" charset="0"/>
              </a:rPr>
              <a:t>1º CHOQUE DO PETRÓLEO </a:t>
            </a:r>
          </a:p>
        </p:txBody>
      </p:sp>
      <p:sp>
        <p:nvSpPr>
          <p:cNvPr id="107" name="Forma livre 106">
            <a:extLst/>
          </p:cNvPr>
          <p:cNvSpPr/>
          <p:nvPr/>
        </p:nvSpPr>
        <p:spPr>
          <a:xfrm>
            <a:off x="5643563" y="2390775"/>
            <a:ext cx="2620962" cy="2660650"/>
          </a:xfrm>
          <a:custGeom>
            <a:avLst/>
            <a:gdLst>
              <a:gd name="connsiteX0" fmla="*/ 0 w 5660571"/>
              <a:gd name="connsiteY0" fmla="*/ 2119085 h 2119085"/>
              <a:gd name="connsiteX1" fmla="*/ 3323771 w 5660571"/>
              <a:gd name="connsiteY1" fmla="*/ 2104571 h 2119085"/>
              <a:gd name="connsiteX2" fmla="*/ 3599543 w 5660571"/>
              <a:gd name="connsiteY2" fmla="*/ 2032000 h 2119085"/>
              <a:gd name="connsiteX3" fmla="*/ 3773714 w 5660571"/>
              <a:gd name="connsiteY3" fmla="*/ 1494971 h 2119085"/>
              <a:gd name="connsiteX4" fmla="*/ 4499429 w 5660571"/>
              <a:gd name="connsiteY4" fmla="*/ 1436914 h 2119085"/>
              <a:gd name="connsiteX5" fmla="*/ 4659086 w 5660571"/>
              <a:gd name="connsiteY5" fmla="*/ 362857 h 2119085"/>
              <a:gd name="connsiteX6" fmla="*/ 4833257 w 5660571"/>
              <a:gd name="connsiteY6" fmla="*/ 0 h 2119085"/>
              <a:gd name="connsiteX7" fmla="*/ 5660571 w 5660571"/>
              <a:gd name="connsiteY7" fmla="*/ 551543 h 2119085"/>
              <a:gd name="connsiteX0" fmla="*/ 0 w 2336800"/>
              <a:gd name="connsiteY0" fmla="*/ 2104571 h 2104571"/>
              <a:gd name="connsiteX1" fmla="*/ 275772 w 2336800"/>
              <a:gd name="connsiteY1" fmla="*/ 2032000 h 2104571"/>
              <a:gd name="connsiteX2" fmla="*/ 449943 w 2336800"/>
              <a:gd name="connsiteY2" fmla="*/ 1494971 h 2104571"/>
              <a:gd name="connsiteX3" fmla="*/ 1175658 w 2336800"/>
              <a:gd name="connsiteY3" fmla="*/ 1436914 h 2104571"/>
              <a:gd name="connsiteX4" fmla="*/ 1335315 w 2336800"/>
              <a:gd name="connsiteY4" fmla="*/ 362857 h 2104571"/>
              <a:gd name="connsiteX5" fmla="*/ 1509486 w 2336800"/>
              <a:gd name="connsiteY5" fmla="*/ 0 h 2104571"/>
              <a:gd name="connsiteX6" fmla="*/ 2336800 w 2336800"/>
              <a:gd name="connsiteY6" fmla="*/ 551543 h 2104571"/>
              <a:gd name="connsiteX0" fmla="*/ 0 w 2061028"/>
              <a:gd name="connsiteY0" fmla="*/ 2032000 h 2032000"/>
              <a:gd name="connsiteX1" fmla="*/ 174171 w 2061028"/>
              <a:gd name="connsiteY1" fmla="*/ 1494971 h 2032000"/>
              <a:gd name="connsiteX2" fmla="*/ 899886 w 2061028"/>
              <a:gd name="connsiteY2" fmla="*/ 1436914 h 2032000"/>
              <a:gd name="connsiteX3" fmla="*/ 1059543 w 2061028"/>
              <a:gd name="connsiteY3" fmla="*/ 362857 h 2032000"/>
              <a:gd name="connsiteX4" fmla="*/ 1233714 w 2061028"/>
              <a:gd name="connsiteY4" fmla="*/ 0 h 2032000"/>
              <a:gd name="connsiteX5" fmla="*/ 2061028 w 2061028"/>
              <a:gd name="connsiteY5" fmla="*/ 551543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028" h="2032000">
                <a:moveTo>
                  <a:pt x="0" y="2032000"/>
                </a:moveTo>
                <a:lnTo>
                  <a:pt x="174171" y="1494971"/>
                </a:lnTo>
                <a:lnTo>
                  <a:pt x="899886" y="1436914"/>
                </a:lnTo>
                <a:lnTo>
                  <a:pt x="1059543" y="362857"/>
                </a:lnTo>
                <a:lnTo>
                  <a:pt x="1233714" y="0"/>
                </a:lnTo>
                <a:lnTo>
                  <a:pt x="2061028" y="551543"/>
                </a:lnTo>
              </a:path>
            </a:pathLst>
          </a:custGeom>
          <a:noFill/>
          <a:ln w="57150" cap="flat" cmpd="sng" algn="ctr">
            <a:solidFill>
              <a:srgbClr val="E97108"/>
            </a:solid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108" name="Elipse 107">
            <a:extLst/>
          </p:cNvPr>
          <p:cNvSpPr/>
          <p:nvPr/>
        </p:nvSpPr>
        <p:spPr>
          <a:xfrm>
            <a:off x="8202613" y="3048000"/>
            <a:ext cx="90487" cy="90488"/>
          </a:xfrm>
          <a:prstGeom prst="ellipse">
            <a:avLst/>
          </a:prstGeom>
          <a:solidFill>
            <a:srgbClr val="E97108"/>
          </a:solidFill>
          <a:ln w="1905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sp>
        <p:nvSpPr>
          <p:cNvPr id="109" name="Elipse 108">
            <a:extLst/>
          </p:cNvPr>
          <p:cNvSpPr/>
          <p:nvPr/>
        </p:nvSpPr>
        <p:spPr>
          <a:xfrm>
            <a:off x="6886575" y="2824163"/>
            <a:ext cx="184150" cy="184150"/>
          </a:xfrm>
          <a:prstGeom prst="ellipse">
            <a:avLst/>
          </a:prstGeom>
          <a:solidFill>
            <a:sysClr val="window" lastClr="FFFFFF"/>
          </a:solidFill>
          <a:ln w="38100" cap="flat" cmpd="sng" algn="ctr">
            <a:solidFill>
              <a:srgbClr val="E97108"/>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sp>
        <p:nvSpPr>
          <p:cNvPr id="110" name="Elipse 109">
            <a:extLst/>
          </p:cNvPr>
          <p:cNvSpPr/>
          <p:nvPr/>
        </p:nvSpPr>
        <p:spPr>
          <a:xfrm>
            <a:off x="5794375" y="4270375"/>
            <a:ext cx="184150" cy="184150"/>
          </a:xfrm>
          <a:prstGeom prst="ellipse">
            <a:avLst/>
          </a:prstGeom>
          <a:solidFill>
            <a:sysClr val="window" lastClr="FFFFFF"/>
          </a:solidFill>
          <a:ln w="38100" cap="flat" cmpd="sng" algn="ctr">
            <a:solidFill>
              <a:srgbClr val="E97108"/>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sp>
        <p:nvSpPr>
          <p:cNvPr id="34854" name="Rectangle 155"/>
          <p:cNvSpPr>
            <a:spLocks noChangeArrowheads="1"/>
          </p:cNvSpPr>
          <p:nvPr/>
        </p:nvSpPr>
        <p:spPr bwMode="auto">
          <a:xfrm rot="-176726">
            <a:off x="6521450" y="4670425"/>
            <a:ext cx="15494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pt-BR" sz="1200" b="1">
                <a:solidFill>
                  <a:srgbClr val="404040"/>
                </a:solidFill>
                <a:latin typeface="Calibri" charset="0"/>
                <a:cs typeface="Calibri" charset="0"/>
              </a:rPr>
              <a:t>TENDÊNCIA POR EXTRAPOLAÇÃO</a:t>
            </a:r>
          </a:p>
        </p:txBody>
      </p:sp>
      <p:sp>
        <p:nvSpPr>
          <p:cNvPr id="34855" name="Rectangle 123"/>
          <p:cNvSpPr>
            <a:spLocks noChangeArrowheads="1"/>
          </p:cNvSpPr>
          <p:nvPr/>
        </p:nvSpPr>
        <p:spPr bwMode="auto">
          <a:xfrm>
            <a:off x="862013"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1952</a:t>
            </a:r>
          </a:p>
        </p:txBody>
      </p:sp>
      <p:sp>
        <p:nvSpPr>
          <p:cNvPr id="34856" name="Rectangle 123"/>
          <p:cNvSpPr>
            <a:spLocks noChangeArrowheads="1"/>
          </p:cNvSpPr>
          <p:nvPr/>
        </p:nvSpPr>
        <p:spPr bwMode="auto">
          <a:xfrm>
            <a:off x="1309688" y="5588000"/>
            <a:ext cx="385762"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1954</a:t>
            </a:r>
          </a:p>
        </p:txBody>
      </p:sp>
      <p:sp>
        <p:nvSpPr>
          <p:cNvPr id="34857" name="Rectangle 123"/>
          <p:cNvSpPr>
            <a:spLocks noChangeArrowheads="1"/>
          </p:cNvSpPr>
          <p:nvPr/>
        </p:nvSpPr>
        <p:spPr bwMode="auto">
          <a:xfrm>
            <a:off x="1758950"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1956</a:t>
            </a:r>
          </a:p>
        </p:txBody>
      </p:sp>
      <p:sp>
        <p:nvSpPr>
          <p:cNvPr id="34858" name="Rectangle 123"/>
          <p:cNvSpPr>
            <a:spLocks noChangeArrowheads="1"/>
          </p:cNvSpPr>
          <p:nvPr/>
        </p:nvSpPr>
        <p:spPr bwMode="auto">
          <a:xfrm>
            <a:off x="2208213"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1958</a:t>
            </a:r>
          </a:p>
        </p:txBody>
      </p:sp>
      <p:sp>
        <p:nvSpPr>
          <p:cNvPr id="34859" name="Rectangle 123"/>
          <p:cNvSpPr>
            <a:spLocks noChangeArrowheads="1"/>
          </p:cNvSpPr>
          <p:nvPr/>
        </p:nvSpPr>
        <p:spPr bwMode="auto">
          <a:xfrm>
            <a:off x="2655888"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1960</a:t>
            </a:r>
          </a:p>
        </p:txBody>
      </p:sp>
      <p:sp>
        <p:nvSpPr>
          <p:cNvPr id="34860" name="Rectangle 123"/>
          <p:cNvSpPr>
            <a:spLocks noChangeArrowheads="1"/>
          </p:cNvSpPr>
          <p:nvPr/>
        </p:nvSpPr>
        <p:spPr bwMode="auto">
          <a:xfrm>
            <a:off x="3105150"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1962</a:t>
            </a:r>
          </a:p>
        </p:txBody>
      </p:sp>
      <p:sp>
        <p:nvSpPr>
          <p:cNvPr id="34861" name="Rectangle 123"/>
          <p:cNvSpPr>
            <a:spLocks noChangeArrowheads="1"/>
          </p:cNvSpPr>
          <p:nvPr/>
        </p:nvSpPr>
        <p:spPr bwMode="auto">
          <a:xfrm>
            <a:off x="3552825" y="5588000"/>
            <a:ext cx="385763"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1964</a:t>
            </a:r>
          </a:p>
        </p:txBody>
      </p:sp>
      <p:sp>
        <p:nvSpPr>
          <p:cNvPr id="34862" name="Rectangle 123"/>
          <p:cNvSpPr>
            <a:spLocks noChangeArrowheads="1"/>
          </p:cNvSpPr>
          <p:nvPr/>
        </p:nvSpPr>
        <p:spPr bwMode="auto">
          <a:xfrm>
            <a:off x="4002088"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1966</a:t>
            </a:r>
          </a:p>
        </p:txBody>
      </p:sp>
      <p:sp>
        <p:nvSpPr>
          <p:cNvPr id="34863" name="Rectangle 123"/>
          <p:cNvSpPr>
            <a:spLocks noChangeArrowheads="1"/>
          </p:cNvSpPr>
          <p:nvPr/>
        </p:nvSpPr>
        <p:spPr bwMode="auto">
          <a:xfrm>
            <a:off x="4451350"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1968</a:t>
            </a:r>
          </a:p>
        </p:txBody>
      </p:sp>
      <p:sp>
        <p:nvSpPr>
          <p:cNvPr id="34864" name="Rectangle 123"/>
          <p:cNvSpPr>
            <a:spLocks noChangeArrowheads="1"/>
          </p:cNvSpPr>
          <p:nvPr/>
        </p:nvSpPr>
        <p:spPr bwMode="auto">
          <a:xfrm>
            <a:off x="4899025" y="5588000"/>
            <a:ext cx="385763"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1970</a:t>
            </a:r>
          </a:p>
        </p:txBody>
      </p:sp>
      <p:sp>
        <p:nvSpPr>
          <p:cNvPr id="34865" name="Rectangle 123"/>
          <p:cNvSpPr>
            <a:spLocks noChangeArrowheads="1"/>
          </p:cNvSpPr>
          <p:nvPr/>
        </p:nvSpPr>
        <p:spPr bwMode="auto">
          <a:xfrm>
            <a:off x="5348288"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1972</a:t>
            </a:r>
          </a:p>
        </p:txBody>
      </p:sp>
      <p:sp>
        <p:nvSpPr>
          <p:cNvPr id="34866" name="Rectangle 123"/>
          <p:cNvSpPr>
            <a:spLocks noChangeArrowheads="1"/>
          </p:cNvSpPr>
          <p:nvPr/>
        </p:nvSpPr>
        <p:spPr bwMode="auto">
          <a:xfrm>
            <a:off x="5795963" y="5588000"/>
            <a:ext cx="385762"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1974</a:t>
            </a:r>
          </a:p>
        </p:txBody>
      </p:sp>
      <p:sp>
        <p:nvSpPr>
          <p:cNvPr id="34867" name="Rectangle 123"/>
          <p:cNvSpPr>
            <a:spLocks noChangeArrowheads="1"/>
          </p:cNvSpPr>
          <p:nvPr/>
        </p:nvSpPr>
        <p:spPr bwMode="auto">
          <a:xfrm>
            <a:off x="6245225"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1976</a:t>
            </a:r>
          </a:p>
        </p:txBody>
      </p:sp>
      <p:sp>
        <p:nvSpPr>
          <p:cNvPr id="34868" name="Rectangle 123"/>
          <p:cNvSpPr>
            <a:spLocks noChangeArrowheads="1"/>
          </p:cNvSpPr>
          <p:nvPr/>
        </p:nvSpPr>
        <p:spPr bwMode="auto">
          <a:xfrm>
            <a:off x="6694488"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1978</a:t>
            </a:r>
          </a:p>
        </p:txBody>
      </p:sp>
      <p:sp>
        <p:nvSpPr>
          <p:cNvPr id="34869" name="Rectangle 123"/>
          <p:cNvSpPr>
            <a:spLocks noChangeArrowheads="1"/>
          </p:cNvSpPr>
          <p:nvPr/>
        </p:nvSpPr>
        <p:spPr bwMode="auto">
          <a:xfrm>
            <a:off x="7142163" y="5588000"/>
            <a:ext cx="385762"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1980</a:t>
            </a:r>
          </a:p>
        </p:txBody>
      </p:sp>
      <p:sp>
        <p:nvSpPr>
          <p:cNvPr id="34870" name="Rectangle 123"/>
          <p:cNvSpPr>
            <a:spLocks noChangeArrowheads="1"/>
          </p:cNvSpPr>
          <p:nvPr/>
        </p:nvSpPr>
        <p:spPr bwMode="auto">
          <a:xfrm>
            <a:off x="7591425"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1982</a:t>
            </a:r>
          </a:p>
        </p:txBody>
      </p:sp>
      <p:sp>
        <p:nvSpPr>
          <p:cNvPr id="34871" name="Rectangle 123"/>
          <p:cNvSpPr>
            <a:spLocks noChangeArrowheads="1"/>
          </p:cNvSpPr>
          <p:nvPr/>
        </p:nvSpPr>
        <p:spPr bwMode="auto">
          <a:xfrm>
            <a:off x="8040688" y="5588000"/>
            <a:ext cx="3841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eaLnBrk="1" hangingPunct="1"/>
            <a:r>
              <a:rPr lang="pt-BR" sz="1000">
                <a:solidFill>
                  <a:srgbClr val="000000"/>
                </a:solidFill>
                <a:latin typeface="Calibri" charset="0"/>
                <a:cs typeface="Calibri" charset="0"/>
              </a:rPr>
              <a:t>1984</a:t>
            </a:r>
          </a:p>
        </p:txBody>
      </p:sp>
      <p:sp>
        <p:nvSpPr>
          <p:cNvPr id="129" name="Forma livre 128">
            <a:extLst/>
          </p:cNvPr>
          <p:cNvSpPr/>
          <p:nvPr/>
        </p:nvSpPr>
        <p:spPr>
          <a:xfrm>
            <a:off x="1036638" y="5043488"/>
            <a:ext cx="4622800" cy="122237"/>
          </a:xfrm>
          <a:custGeom>
            <a:avLst/>
            <a:gdLst>
              <a:gd name="connsiteX0" fmla="*/ 0 w 4895850"/>
              <a:gd name="connsiteY0" fmla="*/ 95250 h 95250"/>
              <a:gd name="connsiteX1" fmla="*/ 4476750 w 4895850"/>
              <a:gd name="connsiteY1" fmla="*/ 85725 h 95250"/>
              <a:gd name="connsiteX2" fmla="*/ 4895850 w 4895850"/>
              <a:gd name="connsiteY2" fmla="*/ 0 h 95250"/>
            </a:gdLst>
            <a:ahLst/>
            <a:cxnLst>
              <a:cxn ang="0">
                <a:pos x="connsiteX0" y="connsiteY0"/>
              </a:cxn>
              <a:cxn ang="0">
                <a:pos x="connsiteX1" y="connsiteY1"/>
              </a:cxn>
              <a:cxn ang="0">
                <a:pos x="connsiteX2" y="connsiteY2"/>
              </a:cxn>
            </a:cxnLst>
            <a:rect l="l" t="t" r="r" b="b"/>
            <a:pathLst>
              <a:path w="4895850" h="95250">
                <a:moveTo>
                  <a:pt x="0" y="95250"/>
                </a:moveTo>
                <a:lnTo>
                  <a:pt x="4476750" y="85725"/>
                </a:lnTo>
                <a:lnTo>
                  <a:pt x="4895850" y="0"/>
                </a:lnTo>
              </a:path>
            </a:pathLst>
          </a:custGeom>
          <a:noFill/>
          <a:ln w="57150" cap="flat" cmpd="sng" algn="ctr">
            <a:solidFill>
              <a:srgbClr val="E97108"/>
            </a:solidFill>
            <a:prstDash val="solid"/>
          </a:ln>
          <a:effectLst/>
        </p:spPr>
        <p:txBody>
          <a:bodyPr anchor="ctr"/>
          <a:lstStyle/>
          <a:p>
            <a:pPr algn="ctr" eaLnBrk="1" fontAlgn="auto" hangingPunct="1">
              <a:spcBef>
                <a:spcPts val="0"/>
              </a:spcBef>
              <a:spcAft>
                <a:spcPts val="0"/>
              </a:spcAft>
              <a:defRPr/>
            </a:pPr>
            <a:endParaRPr lang="pt-BR" kern="0">
              <a:solidFill>
                <a:prstClr val="white"/>
              </a:solidFill>
              <a:latin typeface="Calibri"/>
              <a:ea typeface="+mn-ea"/>
              <a:cs typeface="+mn-cs"/>
            </a:endParaRPr>
          </a:p>
        </p:txBody>
      </p:sp>
      <p:sp>
        <p:nvSpPr>
          <p:cNvPr id="130" name="Elipse 129">
            <a:extLst/>
          </p:cNvPr>
          <p:cNvSpPr/>
          <p:nvPr/>
        </p:nvSpPr>
        <p:spPr>
          <a:xfrm>
            <a:off x="996950" y="5099050"/>
            <a:ext cx="88900" cy="90488"/>
          </a:xfrm>
          <a:prstGeom prst="ellipse">
            <a:avLst/>
          </a:prstGeom>
          <a:solidFill>
            <a:srgbClr val="E97108"/>
          </a:solidFill>
          <a:ln w="1905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pt-BR" kern="0" dirty="0">
                <a:solidFill>
                  <a:prstClr val="white"/>
                </a:solidFill>
                <a:latin typeface="Calibri"/>
                <a:ea typeface="+mn-ea"/>
                <a:cs typeface="+mn-cs"/>
              </a:rPr>
              <a:t>                    </a:t>
            </a:r>
          </a:p>
        </p:txBody>
      </p:sp>
      <p:grpSp>
        <p:nvGrpSpPr>
          <p:cNvPr id="34874" name="Grupo 233"/>
          <p:cNvGrpSpPr>
            <a:grpSpLocks/>
          </p:cNvGrpSpPr>
          <p:nvPr/>
        </p:nvGrpSpPr>
        <p:grpSpPr bwMode="auto">
          <a:xfrm>
            <a:off x="7019925" y="979488"/>
            <a:ext cx="1655763" cy="1525587"/>
            <a:chOff x="7236296" y="2060848"/>
            <a:chExt cx="1656000" cy="1525231"/>
          </a:xfrm>
        </p:grpSpPr>
        <p:grpSp>
          <p:nvGrpSpPr>
            <p:cNvPr id="34876" name="Grupo 24727"/>
            <p:cNvGrpSpPr>
              <a:grpSpLocks/>
            </p:cNvGrpSpPr>
            <p:nvPr/>
          </p:nvGrpSpPr>
          <p:grpSpPr bwMode="auto">
            <a:xfrm>
              <a:off x="7236296" y="2060848"/>
              <a:ext cx="1656000" cy="1525231"/>
              <a:chOff x="6372200" y="1399713"/>
              <a:chExt cx="1656000" cy="1525231"/>
            </a:xfrm>
          </p:grpSpPr>
          <p:sp>
            <p:nvSpPr>
              <p:cNvPr id="134" name="Retângulo de cantos arredondados 133"/>
              <p:cNvSpPr>
                <a:spLocks noChangeArrowheads="1"/>
              </p:cNvSpPr>
              <p:nvPr/>
            </p:nvSpPr>
            <p:spPr bwMode="auto">
              <a:xfrm>
                <a:off x="6372200" y="1485418"/>
                <a:ext cx="1656000" cy="1439526"/>
              </a:xfrm>
              <a:prstGeom prst="roundRect">
                <a:avLst>
                  <a:gd name="adj" fmla="val 9412"/>
                </a:avLst>
              </a:prstGeom>
              <a:solidFill>
                <a:schemeClr val="bg1"/>
              </a:solidFill>
              <a:ln w="9525">
                <a:solidFill>
                  <a:srgbClr val="BFBFBF"/>
                </a:solidFill>
                <a:miter lim="800000"/>
                <a:headEnd/>
                <a:tailEnd/>
              </a:ln>
              <a:effectLst>
                <a:outerShdw blurRad="50800" dist="38100" dir="5400000" algn="t" rotWithShape="0">
                  <a:srgbClr val="000000">
                    <a:alpha val="39999"/>
                  </a:srgbClr>
                </a:outerShdw>
              </a:effectLst>
            </p:spPr>
            <p:txBody>
              <a:bodyPr anchor="ctr"/>
              <a:lstStyle/>
              <a:p>
                <a:pPr algn="ctr">
                  <a:defRPr/>
                </a:pPr>
                <a:endParaRPr lang="pt-BR">
                  <a:solidFill>
                    <a:schemeClr val="lt1"/>
                  </a:solidFill>
                  <a:latin typeface="+mn-lt"/>
                  <a:ea typeface="+mn-ea"/>
                  <a:cs typeface="+mn-cs"/>
                </a:endParaRPr>
              </a:p>
            </p:txBody>
          </p:sp>
          <p:sp>
            <p:nvSpPr>
              <p:cNvPr id="135" name="Elipse 134">
                <a:extLst/>
              </p:cNvPr>
              <p:cNvSpPr/>
              <p:nvPr/>
            </p:nvSpPr>
            <p:spPr>
              <a:xfrm>
                <a:off x="7704304" y="1399713"/>
                <a:ext cx="144483" cy="144428"/>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pic>
          <p:nvPicPr>
            <p:cNvPr id="34877" name="Imagem 4" descr="royal-dutch-shell-logo.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67761" y="2276872"/>
              <a:ext cx="1008112" cy="1184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4875" name="CaixaDeTexto 72"/>
          <p:cNvSpPr txBox="1">
            <a:spLocks noChangeArrowheads="1"/>
          </p:cNvSpPr>
          <p:nvPr/>
        </p:nvSpPr>
        <p:spPr bwMode="auto">
          <a:xfrm>
            <a:off x="604838" y="5997575"/>
            <a:ext cx="3860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200"/>
              <a:t>Fonte: Curso de Cenários Macroplan, 2012</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ítulo 1"/>
          <p:cNvSpPr>
            <a:spLocks noGrp="1" noChangeArrowheads="1"/>
          </p:cNvSpPr>
          <p:nvPr>
            <p:ph type="title"/>
          </p:nvPr>
        </p:nvSpPr>
        <p:spPr>
          <a:xfrm>
            <a:off x="169863" y="115888"/>
            <a:ext cx="11850687" cy="881062"/>
          </a:xfrm>
        </p:spPr>
        <p:txBody>
          <a:bodyPr/>
          <a:lstStyle/>
          <a:p>
            <a:r>
              <a:rPr lang="en-US">
                <a:latin typeface="Gill Sans MT" charset="0"/>
              </a:rPr>
              <a:t>Scenarios at the International Energy Agency</a:t>
            </a:r>
            <a:endParaRPr lang="pt-BR">
              <a:latin typeface="Gill Sans MT" charset="0"/>
            </a:endParaRPr>
          </a:p>
        </p:txBody>
      </p:sp>
      <p:pic>
        <p:nvPicPr>
          <p:cNvPr id="3686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l="11192" t="9375" r="10001" b="36053"/>
          <a:stretch>
            <a:fillRect/>
          </a:stretch>
        </p:blipFill>
        <p:spPr bwMode="auto">
          <a:xfrm>
            <a:off x="1577975" y="976313"/>
            <a:ext cx="8912225" cy="4937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ângulo de cantos arredondados 1">
            <a:extLst/>
          </p:cNvPr>
          <p:cNvSpPr/>
          <p:nvPr/>
        </p:nvSpPr>
        <p:spPr>
          <a:xfrm rot="16200000">
            <a:off x="-963612" y="3460750"/>
            <a:ext cx="4370387" cy="500063"/>
          </a:xfrm>
          <a:prstGeom prst="roundRect">
            <a:avLst/>
          </a:prstGeom>
          <a:solidFill>
            <a:srgbClr val="9FE99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1">
                    <a:lumMod val="75000"/>
                    <a:lumOff val="25000"/>
                  </a:schemeClr>
                </a:solidFill>
                <a:latin typeface="Gill Sans MT" panose="020B0502020104020203" pitchFamily="34" charset="0"/>
              </a:rPr>
              <a:t>HORIZONTE  TEMPORAL</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ítulo 1"/>
          <p:cNvSpPr>
            <a:spLocks noGrp="1" noChangeArrowheads="1"/>
          </p:cNvSpPr>
          <p:nvPr>
            <p:ph type="title"/>
          </p:nvPr>
        </p:nvSpPr>
        <p:spPr>
          <a:xfrm>
            <a:off x="169863" y="115888"/>
            <a:ext cx="11850687" cy="881062"/>
          </a:xfrm>
        </p:spPr>
        <p:txBody>
          <a:bodyPr/>
          <a:lstStyle/>
          <a:p>
            <a:r>
              <a:rPr lang="pt-BR">
                <a:latin typeface="Gill Sans MT" charset="0"/>
              </a:rPr>
              <a:t>Scenarios in Energy Institutions: general perceptions</a:t>
            </a:r>
          </a:p>
        </p:txBody>
      </p:sp>
      <p:sp>
        <p:nvSpPr>
          <p:cNvPr id="37890" name="CaixaDeTexto 8"/>
          <p:cNvSpPr txBox="1">
            <a:spLocks noChangeArrowheads="1"/>
          </p:cNvSpPr>
          <p:nvPr/>
        </p:nvSpPr>
        <p:spPr bwMode="auto">
          <a:xfrm>
            <a:off x="674688" y="677863"/>
            <a:ext cx="10599737"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Calibri Light" charset="0"/>
                <a:ea typeface="ＭＳ Ｐゴシック" charset="0"/>
                <a:cs typeface="ＭＳ Ｐゴシック" charset="0"/>
              </a:defRPr>
            </a:lvl1pPr>
            <a:lvl2pPr marL="7429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lvl="1">
              <a:buFont typeface="Arial" charset="0"/>
              <a:buNone/>
            </a:pPr>
            <a:endParaRPr lang="en-US" dirty="0">
              <a:latin typeface="Gill Sans MT" charset="0"/>
            </a:endParaRPr>
          </a:p>
          <a:p>
            <a:pPr>
              <a:lnSpc>
                <a:spcPct val="90000"/>
              </a:lnSpc>
              <a:spcBef>
                <a:spcPts val="1800"/>
              </a:spcBef>
              <a:buClr>
                <a:srgbClr val="002A5E"/>
              </a:buClr>
              <a:buFont typeface="Calibri Light" charset="0"/>
              <a:buAutoNum type="arabicPeriod"/>
            </a:pPr>
            <a:r>
              <a:rPr lang="en-US" b="1" dirty="0">
                <a:latin typeface="Gill Sans MT" charset="0"/>
              </a:rPr>
              <a:t>Definition of scenario methodology and responsible team / governance vary according to the objectives and conditions of each institution: </a:t>
            </a:r>
            <a:r>
              <a:rPr lang="en-US" dirty="0">
                <a:latin typeface="Gill Sans MT" charset="0"/>
              </a:rPr>
              <a:t>(in company or with external support, diversity of methods and tools);</a:t>
            </a:r>
          </a:p>
          <a:p>
            <a:pPr>
              <a:lnSpc>
                <a:spcPct val="90000"/>
              </a:lnSpc>
              <a:spcBef>
                <a:spcPts val="1800"/>
              </a:spcBef>
              <a:buClr>
                <a:srgbClr val="002A5E"/>
              </a:buClr>
              <a:buFont typeface="Calibri Light" charset="0"/>
              <a:buAutoNum type="arabicPeriod"/>
            </a:pPr>
            <a:r>
              <a:rPr lang="en-US" b="1" dirty="0">
                <a:latin typeface="Gill Sans MT" charset="0"/>
              </a:rPr>
              <a:t>Broad Participation: </a:t>
            </a:r>
            <a:r>
              <a:rPr lang="en-US" dirty="0">
                <a:latin typeface="Gill Sans MT" charset="0"/>
              </a:rPr>
              <a:t>In general, stakeholders and experts from various areas are invited to participate in important stages of the process, from the initial discussions to the final steps of consistency and adjustment.</a:t>
            </a:r>
          </a:p>
          <a:p>
            <a:pPr>
              <a:lnSpc>
                <a:spcPct val="90000"/>
              </a:lnSpc>
              <a:spcBef>
                <a:spcPts val="1800"/>
              </a:spcBef>
              <a:buClr>
                <a:srgbClr val="002A5E"/>
              </a:buClr>
              <a:buFont typeface="Calibri Light" charset="0"/>
              <a:buAutoNum type="arabicPeriod"/>
            </a:pPr>
            <a:r>
              <a:rPr lang="en-US" b="1" dirty="0">
                <a:latin typeface="Gill Sans MT" charset="0"/>
              </a:rPr>
              <a:t>Relation between existing planning models and the elaboration of scenarios: </a:t>
            </a:r>
            <a:r>
              <a:rPr lang="en-US" dirty="0">
                <a:latin typeface="Gill Sans MT" charset="0"/>
              </a:rPr>
              <a:t>Some experiences delimit </a:t>
            </a:r>
            <a:r>
              <a:rPr lang="en-US" i="1" dirty="0">
                <a:latin typeface="Gill Sans MT" charset="0"/>
              </a:rPr>
              <a:t>a priori </a:t>
            </a:r>
            <a:r>
              <a:rPr lang="en-US" dirty="0">
                <a:latin typeface="Gill Sans MT" charset="0"/>
              </a:rPr>
              <a:t>the seeds of the future from the existing planning models. Others give more freedom to the discussion and construction of the scenarios and their premises, being modeling defined only afterwards.</a:t>
            </a:r>
            <a:endParaRPr lang="en-US" i="1" dirty="0">
              <a:latin typeface="Gill Sans MT"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p:cNvSpPr>
            <a:spLocks noGrp="1" noChangeArrowheads="1"/>
          </p:cNvSpPr>
          <p:nvPr>
            <p:ph type="title"/>
          </p:nvPr>
        </p:nvSpPr>
        <p:spPr>
          <a:xfrm>
            <a:off x="169863" y="115888"/>
            <a:ext cx="11850687" cy="881062"/>
          </a:xfrm>
        </p:spPr>
        <p:txBody>
          <a:bodyPr/>
          <a:lstStyle/>
          <a:p>
            <a:r>
              <a:rPr lang="pt-BR">
                <a:latin typeface="Gill Sans MT" charset="0"/>
              </a:rPr>
              <a:t>Scenarios in Energy Institutions: general perceptions</a:t>
            </a:r>
          </a:p>
        </p:txBody>
      </p:sp>
      <p:sp>
        <p:nvSpPr>
          <p:cNvPr id="39938" name="CaixaDeTexto 8"/>
          <p:cNvSpPr txBox="1">
            <a:spLocks noChangeArrowheads="1"/>
          </p:cNvSpPr>
          <p:nvPr/>
        </p:nvSpPr>
        <p:spPr bwMode="auto">
          <a:xfrm>
            <a:off x="674688" y="677863"/>
            <a:ext cx="10599737"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Calibri Light" charset="0"/>
                <a:ea typeface="ＭＳ Ｐゴシック" charset="0"/>
                <a:cs typeface="ＭＳ Ｐゴシック" charset="0"/>
              </a:defRPr>
            </a:lvl1pPr>
            <a:lvl2pPr marL="7429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lvl="1">
              <a:buFont typeface="Arial" charset="0"/>
              <a:buNone/>
            </a:pPr>
            <a:endParaRPr lang="en-US">
              <a:latin typeface="Gill Sans MT" charset="0"/>
            </a:endParaRPr>
          </a:p>
          <a:p>
            <a:pPr>
              <a:lnSpc>
                <a:spcPct val="90000"/>
              </a:lnSpc>
              <a:spcBef>
                <a:spcPts val="1800"/>
              </a:spcBef>
              <a:buClr>
                <a:srgbClr val="002A5E"/>
              </a:buClr>
              <a:buFont typeface="Calibri Light" charset="0"/>
              <a:buAutoNum type="arabicPeriod" startAt="4"/>
            </a:pPr>
            <a:r>
              <a:rPr lang="en-US">
                <a:latin typeface="Gill Sans MT" charset="0"/>
              </a:rPr>
              <a:t>Existence of “</a:t>
            </a:r>
            <a:r>
              <a:rPr lang="en-US" altLang="ja-JP" b="1">
                <a:latin typeface="Gill Sans MT" charset="0"/>
              </a:rPr>
              <a:t>Sponsors</a:t>
            </a:r>
            <a:r>
              <a:rPr lang="en-US" b="1">
                <a:latin typeface="Gill Sans MT" charset="0"/>
              </a:rPr>
              <a:t>”</a:t>
            </a:r>
            <a:r>
              <a:rPr lang="en-US" altLang="ja-JP">
                <a:latin typeface="Gill Sans MT" charset="0"/>
              </a:rPr>
              <a:t> of the high management of the organization and involvement of </a:t>
            </a:r>
            <a:r>
              <a:rPr lang="en-US" altLang="ja-JP" b="1">
                <a:latin typeface="Gill Sans MT" charset="0"/>
              </a:rPr>
              <a:t>those who demand the scenario </a:t>
            </a:r>
            <a:r>
              <a:rPr lang="en-US" altLang="ja-JP">
                <a:latin typeface="Gill Sans MT" charset="0"/>
              </a:rPr>
              <a:t>in the whole process.</a:t>
            </a:r>
          </a:p>
          <a:p>
            <a:pPr>
              <a:lnSpc>
                <a:spcPct val="90000"/>
              </a:lnSpc>
              <a:spcBef>
                <a:spcPts val="1800"/>
              </a:spcBef>
              <a:buClr>
                <a:srgbClr val="002A5E"/>
              </a:buClr>
              <a:buFont typeface="Calibri Light" charset="0"/>
              <a:buAutoNum type="arabicPeriod" startAt="4"/>
            </a:pPr>
            <a:r>
              <a:rPr lang="en-US" b="1">
                <a:latin typeface="Gill Sans MT" charset="0"/>
              </a:rPr>
              <a:t>Positive influence on the organization's image, from the dissemination of the scenarios: </a:t>
            </a:r>
            <a:r>
              <a:rPr lang="en-US">
                <a:latin typeface="Gill Sans MT" charset="0"/>
              </a:rPr>
              <a:t>by exposing to society their perceptions of the future, risks and opportunities.</a:t>
            </a:r>
            <a:endParaRPr lang="en-US" i="1">
              <a:latin typeface="Gill Sans MT"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Elipse 74">
            <a:extLst/>
          </p:cNvPr>
          <p:cNvSpPr/>
          <p:nvPr/>
        </p:nvSpPr>
        <p:spPr>
          <a:xfrm>
            <a:off x="6354763" y="784225"/>
            <a:ext cx="3965575" cy="4208463"/>
          </a:xfrm>
          <a:prstGeom prst="ellipse">
            <a:avLst/>
          </a:prstGeom>
          <a:solidFill>
            <a:srgbClr val="F9BD7B"/>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266"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11267" name="Título 1"/>
          <p:cNvSpPr>
            <a:spLocks noGrp="1" noChangeArrowheads="1"/>
          </p:cNvSpPr>
          <p:nvPr>
            <p:ph type="title"/>
          </p:nvPr>
        </p:nvSpPr>
        <p:spPr>
          <a:xfrm>
            <a:off x="169863" y="115888"/>
            <a:ext cx="11850687" cy="881062"/>
          </a:xfrm>
        </p:spPr>
        <p:txBody>
          <a:bodyPr/>
          <a:lstStyle/>
          <a:p>
            <a:r>
              <a:rPr lang="en-US">
                <a:latin typeface="Gill Sans MT" charset="0"/>
              </a:rPr>
              <a:t>Scenarios</a:t>
            </a:r>
          </a:p>
        </p:txBody>
      </p:sp>
      <p:sp>
        <p:nvSpPr>
          <p:cNvPr id="8" name="Subtítulo 2">
            <a:extLst/>
          </p:cNvPr>
          <p:cNvSpPr txBox="1">
            <a:spLocks/>
          </p:cNvSpPr>
          <p:nvPr/>
        </p:nvSpPr>
        <p:spPr>
          <a:xfrm>
            <a:off x="2179638" y="2492375"/>
            <a:ext cx="3906837"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cxnSp>
        <p:nvCxnSpPr>
          <p:cNvPr id="15" name="Conector de seta reta 14">
            <a:extLst/>
          </p:cNvPr>
          <p:cNvCxnSpPr/>
          <p:nvPr/>
        </p:nvCxnSpPr>
        <p:spPr>
          <a:xfrm flipV="1">
            <a:off x="3522663" y="347663"/>
            <a:ext cx="4416425" cy="3222625"/>
          </a:xfrm>
          <a:prstGeom prst="straightConnector1">
            <a:avLst/>
          </a:prstGeom>
          <a:ln w="76200">
            <a:solidFill>
              <a:schemeClr val="accent6">
                <a:lumMod val="60000"/>
                <a:lumOff val="40000"/>
              </a:schemeClr>
            </a:solidFill>
            <a:prstDash val="sysDash"/>
            <a:headEnd type="none" w="lg" len="lg"/>
            <a:tailEnd type="arrow"/>
          </a:ln>
        </p:spPr>
        <p:style>
          <a:lnRef idx="1">
            <a:schemeClr val="dk1"/>
          </a:lnRef>
          <a:fillRef idx="0">
            <a:schemeClr val="dk1"/>
          </a:fillRef>
          <a:effectRef idx="0">
            <a:schemeClr val="dk1"/>
          </a:effectRef>
          <a:fontRef idx="minor">
            <a:schemeClr val="tx1"/>
          </a:fontRef>
        </p:style>
      </p:cxnSp>
      <p:cxnSp>
        <p:nvCxnSpPr>
          <p:cNvPr id="55" name="Conector de seta reta 54">
            <a:extLst/>
          </p:cNvPr>
          <p:cNvCxnSpPr/>
          <p:nvPr/>
        </p:nvCxnSpPr>
        <p:spPr>
          <a:xfrm>
            <a:off x="3522663" y="3608388"/>
            <a:ext cx="4975225" cy="1873250"/>
          </a:xfrm>
          <a:prstGeom prst="straightConnector1">
            <a:avLst/>
          </a:prstGeom>
          <a:ln w="76200">
            <a:solidFill>
              <a:schemeClr val="accent6">
                <a:lumMod val="60000"/>
                <a:lumOff val="40000"/>
              </a:schemeClr>
            </a:solidFill>
            <a:prstDash val="sysDash"/>
            <a:headEnd type="none" w="lg" len="lg"/>
            <a:tailEnd type="arrow"/>
          </a:ln>
        </p:spPr>
        <p:style>
          <a:lnRef idx="1">
            <a:schemeClr val="dk1"/>
          </a:lnRef>
          <a:fillRef idx="0">
            <a:schemeClr val="dk1"/>
          </a:fillRef>
          <a:effectRef idx="0">
            <a:schemeClr val="dk1"/>
          </a:effectRef>
          <a:fontRef idx="minor">
            <a:schemeClr val="tx1"/>
          </a:fontRef>
        </p:style>
      </p:cxnSp>
      <p:sp>
        <p:nvSpPr>
          <p:cNvPr id="54" name="CaixaDeTexto 53">
            <a:extLst/>
          </p:cNvPr>
          <p:cNvSpPr txBox="1"/>
          <p:nvPr/>
        </p:nvSpPr>
        <p:spPr>
          <a:xfrm rot="19366841">
            <a:off x="4156075" y="2128838"/>
            <a:ext cx="2192338" cy="338137"/>
          </a:xfrm>
          <a:prstGeom prst="rect">
            <a:avLst/>
          </a:prstGeom>
          <a:solidFill>
            <a:schemeClr val="bg1"/>
          </a:solidFill>
        </p:spPr>
        <p:txBody>
          <a:bodyPr>
            <a:spAutoFit/>
          </a:bodyPr>
          <a:lstStyle/>
          <a:p>
            <a:pPr>
              <a:defRPr/>
            </a:pPr>
            <a:r>
              <a:rPr lang="pt-BR" sz="1600" b="1" dirty="0" err="1">
                <a:solidFill>
                  <a:schemeClr val="tx1">
                    <a:lumMod val="50000"/>
                    <a:lumOff val="50000"/>
                  </a:schemeClr>
                </a:solidFill>
                <a:latin typeface="Calibri Light" panose="020F0302020204030204" pitchFamily="34" charset="0"/>
                <a:ea typeface="+mn-ea"/>
                <a:cs typeface="+mn-cs"/>
              </a:rPr>
              <a:t>Possible</a:t>
            </a:r>
            <a:r>
              <a:rPr lang="pt-BR" sz="1600" b="1" dirty="0">
                <a:solidFill>
                  <a:schemeClr val="tx1">
                    <a:lumMod val="50000"/>
                    <a:lumOff val="50000"/>
                  </a:schemeClr>
                </a:solidFill>
                <a:latin typeface="Calibri Light" panose="020F0302020204030204" pitchFamily="34" charset="0"/>
                <a:ea typeface="+mn-ea"/>
                <a:cs typeface="+mn-cs"/>
              </a:rPr>
              <a:t> </a:t>
            </a:r>
            <a:r>
              <a:rPr lang="pt-BR" sz="1600" b="1" dirty="0" err="1">
                <a:solidFill>
                  <a:schemeClr val="tx1">
                    <a:lumMod val="50000"/>
                    <a:lumOff val="50000"/>
                  </a:schemeClr>
                </a:solidFill>
                <a:latin typeface="Calibri Light" panose="020F0302020204030204" pitchFamily="34" charset="0"/>
                <a:ea typeface="+mn-ea"/>
                <a:cs typeface="+mn-cs"/>
              </a:rPr>
              <a:t>trajectories</a:t>
            </a:r>
            <a:r>
              <a:rPr lang="pt-BR" sz="1600" b="1" dirty="0">
                <a:solidFill>
                  <a:schemeClr val="tx1">
                    <a:lumMod val="50000"/>
                    <a:lumOff val="50000"/>
                  </a:schemeClr>
                </a:solidFill>
                <a:latin typeface="Calibri Light" panose="020F0302020204030204" pitchFamily="34" charset="0"/>
                <a:ea typeface="+mn-ea"/>
                <a:cs typeface="+mn-cs"/>
              </a:rPr>
              <a:t> </a:t>
            </a:r>
          </a:p>
        </p:txBody>
      </p:sp>
      <p:cxnSp>
        <p:nvCxnSpPr>
          <p:cNvPr id="60" name="Conector de seta reta 59">
            <a:extLst/>
          </p:cNvPr>
          <p:cNvCxnSpPr/>
          <p:nvPr/>
        </p:nvCxnSpPr>
        <p:spPr>
          <a:xfrm flipV="1">
            <a:off x="3522663" y="2492375"/>
            <a:ext cx="3719512" cy="1138238"/>
          </a:xfrm>
          <a:prstGeom prst="straightConnector1">
            <a:avLst/>
          </a:prstGeom>
          <a:ln w="38100">
            <a:solidFill>
              <a:srgbClr val="C00000"/>
            </a:solidFill>
            <a:prstDash val="sysDash"/>
            <a:headEnd type="none" w="lg" len="lg"/>
            <a:tailEnd type="arrow"/>
          </a:ln>
        </p:spPr>
        <p:style>
          <a:lnRef idx="1">
            <a:schemeClr val="dk1"/>
          </a:lnRef>
          <a:fillRef idx="0">
            <a:schemeClr val="dk1"/>
          </a:fillRef>
          <a:effectRef idx="0">
            <a:schemeClr val="dk1"/>
          </a:effectRef>
          <a:fontRef idx="minor">
            <a:schemeClr val="tx1"/>
          </a:fontRef>
        </p:style>
      </p:cxnSp>
      <p:sp>
        <p:nvSpPr>
          <p:cNvPr id="11273" name="CaixaDeTexto 61"/>
          <p:cNvSpPr txBox="1">
            <a:spLocks noChangeArrowheads="1"/>
          </p:cNvSpPr>
          <p:nvPr/>
        </p:nvSpPr>
        <p:spPr bwMode="auto">
          <a:xfrm rot="-883833">
            <a:off x="4154488" y="2946400"/>
            <a:ext cx="2024062"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600" b="1">
                <a:solidFill>
                  <a:srgbClr val="C00000"/>
                </a:solidFill>
              </a:rPr>
              <a:t>Desirables trajectories </a:t>
            </a:r>
          </a:p>
        </p:txBody>
      </p:sp>
      <p:cxnSp>
        <p:nvCxnSpPr>
          <p:cNvPr id="64" name="Conector de seta reta 63">
            <a:extLst/>
          </p:cNvPr>
          <p:cNvCxnSpPr/>
          <p:nvPr/>
        </p:nvCxnSpPr>
        <p:spPr>
          <a:xfrm flipV="1">
            <a:off x="3522663" y="3554413"/>
            <a:ext cx="3821112" cy="57150"/>
          </a:xfrm>
          <a:prstGeom prst="straightConnector1">
            <a:avLst/>
          </a:prstGeom>
          <a:ln w="38100">
            <a:solidFill>
              <a:schemeClr val="accent5"/>
            </a:solidFill>
            <a:prstDash val="sysDash"/>
            <a:headEnd type="none" w="lg" len="lg"/>
            <a:tailEnd type="arrow"/>
          </a:ln>
        </p:spPr>
        <p:style>
          <a:lnRef idx="1">
            <a:schemeClr val="dk1"/>
          </a:lnRef>
          <a:fillRef idx="0">
            <a:schemeClr val="dk1"/>
          </a:fillRef>
          <a:effectRef idx="0">
            <a:schemeClr val="dk1"/>
          </a:effectRef>
          <a:fontRef idx="minor">
            <a:schemeClr val="tx1"/>
          </a:fontRef>
        </p:style>
      </p:cxnSp>
      <p:sp>
        <p:nvSpPr>
          <p:cNvPr id="65" name="CaixaDeTexto 64">
            <a:extLst/>
          </p:cNvPr>
          <p:cNvSpPr txBox="1"/>
          <p:nvPr/>
        </p:nvSpPr>
        <p:spPr>
          <a:xfrm>
            <a:off x="4249738" y="3390900"/>
            <a:ext cx="2032000" cy="585788"/>
          </a:xfrm>
          <a:prstGeom prst="rect">
            <a:avLst/>
          </a:prstGeom>
          <a:solidFill>
            <a:schemeClr val="bg1"/>
          </a:solidFill>
        </p:spPr>
        <p:txBody>
          <a:bodyPr>
            <a:spAutoFit/>
          </a:bodyPr>
          <a:lstStyle/>
          <a:p>
            <a:pPr>
              <a:defRPr/>
            </a:pPr>
            <a:r>
              <a:rPr lang="pt-BR" sz="1600" b="1" dirty="0" err="1">
                <a:solidFill>
                  <a:schemeClr val="accent5"/>
                </a:solidFill>
                <a:latin typeface="Calibri Light" panose="020F0302020204030204" pitchFamily="34" charset="0"/>
                <a:ea typeface="+mn-ea"/>
                <a:cs typeface="+mn-cs"/>
              </a:rPr>
              <a:t>AchievableTrajectories</a:t>
            </a:r>
            <a:endParaRPr lang="pt-BR" sz="1600" b="1" dirty="0">
              <a:solidFill>
                <a:schemeClr val="accent5"/>
              </a:solidFill>
              <a:latin typeface="Calibri Light" panose="020F0302020204030204" pitchFamily="34" charset="0"/>
              <a:ea typeface="+mn-ea"/>
              <a:cs typeface="+mn-cs"/>
            </a:endParaRPr>
          </a:p>
          <a:p>
            <a:pPr>
              <a:defRPr/>
            </a:pPr>
            <a:r>
              <a:rPr lang="pt-BR" sz="1600" b="1" dirty="0">
                <a:solidFill>
                  <a:schemeClr val="accent5"/>
                </a:solidFill>
                <a:latin typeface="Calibri Light" panose="020F0302020204030204" pitchFamily="34" charset="0"/>
                <a:ea typeface="+mn-ea"/>
                <a:cs typeface="+mn-cs"/>
              </a:rPr>
              <a:t>(more </a:t>
            </a:r>
            <a:r>
              <a:rPr lang="pt-BR" sz="1600" b="1" dirty="0" err="1">
                <a:solidFill>
                  <a:schemeClr val="accent5"/>
                </a:solidFill>
                <a:latin typeface="Calibri Light" panose="020F0302020204030204" pitchFamily="34" charset="0"/>
                <a:ea typeface="+mn-ea"/>
                <a:cs typeface="+mn-cs"/>
              </a:rPr>
              <a:t>probable</a:t>
            </a:r>
            <a:r>
              <a:rPr lang="pt-BR" sz="1600" b="1" dirty="0">
                <a:solidFill>
                  <a:schemeClr val="accent5"/>
                </a:solidFill>
                <a:latin typeface="Calibri Light" panose="020F0302020204030204" pitchFamily="34" charset="0"/>
                <a:ea typeface="+mn-ea"/>
                <a:cs typeface="+mn-cs"/>
              </a:rPr>
              <a:t>)</a:t>
            </a:r>
          </a:p>
        </p:txBody>
      </p:sp>
      <p:sp>
        <p:nvSpPr>
          <p:cNvPr id="49" name="Elipse 48">
            <a:extLst/>
          </p:cNvPr>
          <p:cNvSpPr/>
          <p:nvPr/>
        </p:nvSpPr>
        <p:spPr>
          <a:xfrm>
            <a:off x="2033588" y="3871913"/>
            <a:ext cx="2054225" cy="1614487"/>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1"/>
                </a:solidFill>
              </a:rPr>
              <a:t>Future </a:t>
            </a:r>
            <a:r>
              <a:rPr lang="pt-BR" b="1" dirty="0" err="1">
                <a:solidFill>
                  <a:schemeClr val="tx1"/>
                </a:solidFill>
              </a:rPr>
              <a:t>seeds</a:t>
            </a:r>
            <a:endParaRPr lang="pt-BR" b="1" dirty="0">
              <a:solidFill>
                <a:schemeClr val="tx1"/>
              </a:solidFill>
            </a:endParaRPr>
          </a:p>
        </p:txBody>
      </p:sp>
      <p:sp>
        <p:nvSpPr>
          <p:cNvPr id="42" name="Elipse 41">
            <a:extLst/>
          </p:cNvPr>
          <p:cNvSpPr/>
          <p:nvPr/>
        </p:nvSpPr>
        <p:spPr>
          <a:xfrm>
            <a:off x="374650" y="1706563"/>
            <a:ext cx="2055813" cy="16129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err="1">
                <a:solidFill>
                  <a:schemeClr val="tx1"/>
                </a:solidFill>
              </a:rPr>
              <a:t>Retrospective</a:t>
            </a:r>
            <a:r>
              <a:rPr lang="pt-BR" b="1" dirty="0">
                <a:solidFill>
                  <a:schemeClr val="tx1"/>
                </a:solidFill>
              </a:rPr>
              <a:t> </a:t>
            </a:r>
            <a:r>
              <a:rPr lang="pt-BR" b="1" dirty="0" err="1">
                <a:solidFill>
                  <a:schemeClr val="tx1"/>
                </a:solidFill>
              </a:rPr>
              <a:t>analysis</a:t>
            </a:r>
            <a:endParaRPr lang="pt-BR" b="1" dirty="0">
              <a:solidFill>
                <a:schemeClr val="tx1"/>
              </a:solidFill>
            </a:endParaRPr>
          </a:p>
        </p:txBody>
      </p:sp>
      <p:sp>
        <p:nvSpPr>
          <p:cNvPr id="7" name="Elipse 6">
            <a:extLst/>
          </p:cNvPr>
          <p:cNvSpPr/>
          <p:nvPr/>
        </p:nvSpPr>
        <p:spPr>
          <a:xfrm>
            <a:off x="1524000" y="2935288"/>
            <a:ext cx="1897063" cy="1289050"/>
          </a:xfrm>
          <a:prstGeom prst="ellipse">
            <a:avLst/>
          </a:prstGeom>
          <a:solidFill>
            <a:srgbClr val="EC8B0A"/>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200" b="1" dirty="0" err="1"/>
              <a:t>Current</a:t>
            </a:r>
            <a:r>
              <a:rPr lang="pt-BR" sz="2200" b="1" dirty="0"/>
              <a:t> </a:t>
            </a:r>
            <a:r>
              <a:rPr lang="pt-BR" sz="2200" b="1" dirty="0" err="1"/>
              <a:t>situation</a:t>
            </a:r>
            <a:endParaRPr lang="pt-BR" sz="2200" b="1" dirty="0"/>
          </a:p>
        </p:txBody>
      </p:sp>
      <p:sp>
        <p:nvSpPr>
          <p:cNvPr id="43" name="Elipse 42">
            <a:extLst/>
          </p:cNvPr>
          <p:cNvSpPr/>
          <p:nvPr/>
        </p:nvSpPr>
        <p:spPr>
          <a:xfrm>
            <a:off x="1693863" y="2935288"/>
            <a:ext cx="404812" cy="355600"/>
          </a:xfrm>
          <a:prstGeom prst="ellipse">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a:t>
            </a:r>
          </a:p>
        </p:txBody>
      </p:sp>
      <p:sp>
        <p:nvSpPr>
          <p:cNvPr id="51" name="Elipse 50">
            <a:extLst/>
          </p:cNvPr>
          <p:cNvSpPr/>
          <p:nvPr/>
        </p:nvSpPr>
        <p:spPr>
          <a:xfrm>
            <a:off x="2713038" y="3989388"/>
            <a:ext cx="404812" cy="355600"/>
          </a:xfrm>
          <a:prstGeom prst="ellipse">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a:t>
            </a:r>
          </a:p>
        </p:txBody>
      </p:sp>
      <p:sp>
        <p:nvSpPr>
          <p:cNvPr id="53" name="Elipse 52">
            <a:extLst/>
          </p:cNvPr>
          <p:cNvSpPr/>
          <p:nvPr/>
        </p:nvSpPr>
        <p:spPr>
          <a:xfrm>
            <a:off x="1706563" y="2927350"/>
            <a:ext cx="404812" cy="354013"/>
          </a:xfrm>
          <a:prstGeom prst="ellipse">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a:t>
            </a:r>
          </a:p>
        </p:txBody>
      </p:sp>
      <p:sp>
        <p:nvSpPr>
          <p:cNvPr id="11282" name="CaixaDeTexto 75"/>
          <p:cNvSpPr txBox="1">
            <a:spLocks noChangeArrowheads="1"/>
          </p:cNvSpPr>
          <p:nvPr/>
        </p:nvSpPr>
        <p:spPr bwMode="auto">
          <a:xfrm>
            <a:off x="7242175" y="1008063"/>
            <a:ext cx="23082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2000" b="1"/>
              <a:t>Possible futures</a:t>
            </a:r>
          </a:p>
        </p:txBody>
      </p:sp>
      <p:sp>
        <p:nvSpPr>
          <p:cNvPr id="81" name="Elipse 80">
            <a:extLst/>
          </p:cNvPr>
          <p:cNvSpPr/>
          <p:nvPr/>
        </p:nvSpPr>
        <p:spPr>
          <a:xfrm>
            <a:off x="7343775" y="1417638"/>
            <a:ext cx="1611313" cy="1557337"/>
          </a:xfrm>
          <a:prstGeom prst="ellipse">
            <a:avLst/>
          </a:prstGeom>
          <a:solidFill>
            <a:srgbClr val="C0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err="1"/>
              <a:t>Desired</a:t>
            </a:r>
            <a:r>
              <a:rPr lang="pt-BR" b="1" dirty="0"/>
              <a:t> Futures</a:t>
            </a:r>
          </a:p>
        </p:txBody>
      </p:sp>
      <p:sp>
        <p:nvSpPr>
          <p:cNvPr id="82" name="Elipse 81">
            <a:extLst/>
          </p:cNvPr>
          <p:cNvSpPr/>
          <p:nvPr/>
        </p:nvSpPr>
        <p:spPr>
          <a:xfrm>
            <a:off x="7475538" y="2671763"/>
            <a:ext cx="2046287" cy="2003425"/>
          </a:xfrm>
          <a:prstGeom prst="ellipse">
            <a:avLst/>
          </a:prstGeom>
          <a:solidFill>
            <a:schemeClr val="accent5"/>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err="1"/>
              <a:t>Achievable</a:t>
            </a:r>
            <a:r>
              <a:rPr lang="pt-BR" b="1" dirty="0"/>
              <a:t>  Futures</a:t>
            </a:r>
          </a:p>
        </p:txBody>
      </p:sp>
      <p:sp>
        <p:nvSpPr>
          <p:cNvPr id="83" name="CaixaDeTexto 82">
            <a:extLst/>
          </p:cNvPr>
          <p:cNvSpPr txBox="1"/>
          <p:nvPr/>
        </p:nvSpPr>
        <p:spPr>
          <a:xfrm>
            <a:off x="6321425" y="5481638"/>
            <a:ext cx="4244975" cy="400050"/>
          </a:xfrm>
          <a:prstGeom prst="rect">
            <a:avLst/>
          </a:prstGeom>
          <a:noFill/>
        </p:spPr>
        <p:txBody>
          <a:bodyPr>
            <a:spAutoFit/>
          </a:bodyPr>
          <a:lstStyle/>
          <a:p>
            <a:pPr>
              <a:defRPr/>
            </a:pPr>
            <a:r>
              <a:rPr lang="pt-BR" sz="2000" b="1" dirty="0">
                <a:solidFill>
                  <a:schemeClr val="bg1">
                    <a:lumMod val="50000"/>
                  </a:schemeClr>
                </a:solidFill>
                <a:latin typeface="Calibri Light" panose="020F0302020204030204" pitchFamily="34" charset="0"/>
                <a:ea typeface="+mn-ea"/>
                <a:cs typeface="+mn-cs"/>
              </a:rPr>
              <a:t>Future </a:t>
            </a:r>
            <a:r>
              <a:rPr lang="pt-BR" sz="2000" b="1" dirty="0" err="1">
                <a:solidFill>
                  <a:schemeClr val="bg1">
                    <a:lumMod val="50000"/>
                  </a:schemeClr>
                </a:solidFill>
                <a:latin typeface="Calibri Light" panose="020F0302020204030204" pitchFamily="34" charset="0"/>
                <a:ea typeface="+mn-ea"/>
                <a:cs typeface="+mn-cs"/>
              </a:rPr>
              <a:t>possibilities</a:t>
            </a:r>
            <a:endParaRPr lang="pt-BR" sz="2000" b="1" dirty="0">
              <a:solidFill>
                <a:schemeClr val="bg1">
                  <a:lumMod val="50000"/>
                </a:schemeClr>
              </a:solidFill>
              <a:latin typeface="Calibri Light" panose="020F0302020204030204"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noChangeArrowheads="1"/>
          </p:cNvSpPr>
          <p:nvPr>
            <p:ph type="title"/>
          </p:nvPr>
        </p:nvSpPr>
        <p:spPr>
          <a:xfrm>
            <a:off x="169863" y="115888"/>
            <a:ext cx="11850687" cy="881062"/>
          </a:xfrm>
        </p:spPr>
        <p:txBody>
          <a:bodyPr/>
          <a:lstStyle/>
          <a:p>
            <a:r>
              <a:rPr lang="en-US">
                <a:latin typeface="Gill Sans MT" charset="0"/>
              </a:rPr>
              <a:t>Multiple Benefits of the Scenario Development Process</a:t>
            </a:r>
          </a:p>
        </p:txBody>
      </p:sp>
      <p:sp>
        <p:nvSpPr>
          <p:cNvPr id="41986" name="Retângulo 3"/>
          <p:cNvSpPr>
            <a:spLocks noChangeArrowheads="1"/>
          </p:cNvSpPr>
          <p:nvPr/>
        </p:nvSpPr>
        <p:spPr bwMode="auto">
          <a:xfrm>
            <a:off x="261938" y="1220788"/>
            <a:ext cx="11468100" cy="463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buFont typeface="Arial" charset="0"/>
              <a:buChar char="•"/>
            </a:pPr>
            <a:r>
              <a:rPr lang="en-US" sz="2800">
                <a:latin typeface="Gill Sans MT" charset="0"/>
              </a:rPr>
              <a:t>The construction of scenarios consists in the </a:t>
            </a:r>
            <a:r>
              <a:rPr lang="en-US" sz="2800" b="1">
                <a:latin typeface="Gill Sans MT" charset="0"/>
              </a:rPr>
              <a:t>elaboration of stories that represent possible visions of future</a:t>
            </a:r>
            <a:r>
              <a:rPr lang="en-US" sz="2800">
                <a:latin typeface="Gill Sans MT" charset="0"/>
              </a:rPr>
              <a:t>;</a:t>
            </a:r>
            <a:endParaRPr lang="pt-BR" sz="2800">
              <a:latin typeface="Gill Sans MT" charset="0"/>
            </a:endParaRPr>
          </a:p>
          <a:p>
            <a:pPr marL="457200" indent="-457200">
              <a:spcBef>
                <a:spcPts val="600"/>
              </a:spcBef>
              <a:buFont typeface="Arial" charset="0"/>
              <a:buChar char="•"/>
            </a:pPr>
            <a:r>
              <a:rPr lang="en-US" sz="2800">
                <a:latin typeface="Gill Sans MT" charset="0"/>
              </a:rPr>
              <a:t>When they are elaborated in a </a:t>
            </a:r>
            <a:r>
              <a:rPr lang="en-US" sz="2800" b="1">
                <a:latin typeface="Gill Sans MT" charset="0"/>
              </a:rPr>
              <a:t>participatory way</a:t>
            </a:r>
            <a:r>
              <a:rPr lang="en-US" sz="2800">
                <a:latin typeface="Gill Sans MT" charset="0"/>
              </a:rPr>
              <a:t>, they allow to consider the vision of several agents, which ensures that the </a:t>
            </a:r>
            <a:r>
              <a:rPr lang="en-US" sz="2800" b="1">
                <a:latin typeface="Gill Sans MT" charset="0"/>
              </a:rPr>
              <a:t>history is coherent</a:t>
            </a:r>
            <a:r>
              <a:rPr lang="en-US" sz="2800">
                <a:latin typeface="Gill Sans MT" charset="0"/>
              </a:rPr>
              <a:t>, making the </a:t>
            </a:r>
            <a:r>
              <a:rPr lang="en-US" sz="2800" b="1">
                <a:latin typeface="Gill Sans MT" charset="0"/>
              </a:rPr>
              <a:t>planning process more integrated</a:t>
            </a:r>
            <a:r>
              <a:rPr lang="en-US" sz="2800">
                <a:latin typeface="Gill Sans MT" charset="0"/>
              </a:rPr>
              <a:t> and allowing a </a:t>
            </a:r>
            <a:r>
              <a:rPr lang="en-US" sz="2800" b="1">
                <a:latin typeface="Gill Sans MT" charset="0"/>
              </a:rPr>
              <a:t>greater gain of knowledge </a:t>
            </a:r>
            <a:r>
              <a:rPr lang="en-US" sz="2800">
                <a:latin typeface="Gill Sans MT" charset="0"/>
              </a:rPr>
              <a:t>to those involved in the process,</a:t>
            </a:r>
            <a:endParaRPr lang="pt-BR" sz="2800">
              <a:latin typeface="Gill Sans MT" charset="0"/>
            </a:endParaRPr>
          </a:p>
          <a:p>
            <a:pPr marL="457200" indent="-457200">
              <a:spcBef>
                <a:spcPts val="600"/>
              </a:spcBef>
              <a:buFont typeface="Arial" charset="0"/>
              <a:buChar char="•"/>
            </a:pPr>
            <a:r>
              <a:rPr lang="en-US" sz="2800" b="1">
                <a:latin typeface="Gill Sans MT" charset="0"/>
              </a:rPr>
              <a:t>In addition to bringing to society and the agents of the sector a better defined image of our institutional role.</a:t>
            </a:r>
          </a:p>
          <a:p>
            <a:pPr marL="457200" indent="-457200">
              <a:spcBef>
                <a:spcPts val="600"/>
              </a:spcBef>
              <a:buFont typeface="Arial" charset="0"/>
              <a:buChar char="•"/>
            </a:pPr>
            <a:r>
              <a:rPr lang="en-US" sz="2800">
                <a:latin typeface="Gill Sans MT" charset="0"/>
              </a:rPr>
              <a:t>Designing these different scenarios enables the planner and market players to</a:t>
            </a:r>
            <a:r>
              <a:rPr lang="en-US" sz="2800" b="1">
                <a:latin typeface="Gill Sans MT" charset="0"/>
              </a:rPr>
              <a:t> be better prepared to meet the challenges of the future.</a:t>
            </a:r>
            <a:endParaRPr lang="pt-BR" sz="2800" b="1">
              <a:latin typeface="Gill Sans MT"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ço Reservado para Texto 3"/>
          <p:cNvSpPr>
            <a:spLocks noGrp="1" noChangeArrowheads="1"/>
          </p:cNvSpPr>
          <p:nvPr>
            <p:ph type="body" sz="quarter" idx="10"/>
          </p:nvPr>
        </p:nvSpPr>
        <p:spPr>
          <a:xfrm>
            <a:off x="242888" y="4659313"/>
            <a:ext cx="11571287" cy="968375"/>
          </a:xfrm>
        </p:spPr>
        <p:txBody>
          <a:bodyPr/>
          <a:lstStyle/>
          <a:p>
            <a:r>
              <a:rPr lang="pt-BR">
                <a:latin typeface="Gill Sans MT" charset="0"/>
              </a:rPr>
              <a:t>Part IV: </a:t>
            </a:r>
            <a:r>
              <a:rPr lang="pt-BR">
                <a:solidFill>
                  <a:srgbClr val="FFC000"/>
                </a:solidFill>
                <a:latin typeface="Gill Sans MT" charset="0"/>
              </a:rPr>
              <a:t>Proposals to start a new process</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45058" name="Título 1"/>
          <p:cNvSpPr>
            <a:spLocks noGrp="1" noChangeArrowheads="1"/>
          </p:cNvSpPr>
          <p:nvPr>
            <p:ph type="title"/>
          </p:nvPr>
        </p:nvSpPr>
        <p:spPr>
          <a:xfrm>
            <a:off x="169863" y="115888"/>
            <a:ext cx="11850687" cy="881062"/>
          </a:xfrm>
        </p:spPr>
        <p:txBody>
          <a:bodyPr/>
          <a:lstStyle/>
          <a:p>
            <a:pPr marL="342900" indent="-342900"/>
            <a:r>
              <a:rPr lang="en-US">
                <a:latin typeface="Gill Sans MT" charset="0"/>
              </a:rPr>
              <a:t>EPE is engaged in a movement to improve its process of building long-term scenarios</a:t>
            </a: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sp>
        <p:nvSpPr>
          <p:cNvPr id="45060" name="CaixaDeTexto 8"/>
          <p:cNvSpPr txBox="1">
            <a:spLocks noChangeArrowheads="1"/>
          </p:cNvSpPr>
          <p:nvPr/>
        </p:nvSpPr>
        <p:spPr bwMode="auto">
          <a:xfrm>
            <a:off x="525463" y="804863"/>
            <a:ext cx="6826250" cy="414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alibri Light" charset="0"/>
                <a:ea typeface="ＭＳ Ｐゴシック" charset="0"/>
                <a:cs typeface="ＭＳ Ｐゴシック" charset="0"/>
              </a:defRPr>
            </a:lvl1pPr>
            <a:lvl2pPr marL="7429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lvl="1">
              <a:buFont typeface="Arial" charset="0"/>
              <a:buNone/>
            </a:pPr>
            <a:endParaRPr lang="en-US">
              <a:latin typeface="Gill Sans MT" charset="0"/>
            </a:endParaRPr>
          </a:p>
          <a:p>
            <a:pPr>
              <a:lnSpc>
                <a:spcPct val="90000"/>
              </a:lnSpc>
              <a:spcBef>
                <a:spcPts val="1800"/>
              </a:spcBef>
              <a:buClr>
                <a:srgbClr val="002A5E"/>
              </a:buClr>
              <a:buFont typeface="Arial" charset="0"/>
              <a:buChar char="•"/>
            </a:pPr>
            <a:r>
              <a:rPr lang="en-US">
                <a:latin typeface="Gill Sans MT" charset="0"/>
              </a:rPr>
              <a:t>Between November 6 and 9, EPE held a </a:t>
            </a:r>
            <a:r>
              <a:rPr lang="en-US" b="1">
                <a:latin typeface="Gill Sans MT" charset="0"/>
              </a:rPr>
              <a:t>Training in Construction of Prospective Scenarios</a:t>
            </a:r>
            <a:r>
              <a:rPr lang="en-US">
                <a:latin typeface="Gill Sans MT" charset="0"/>
              </a:rPr>
              <a:t>, with the participation of 24 employees;</a:t>
            </a:r>
            <a:endParaRPr lang="pt-BR">
              <a:latin typeface="Gill Sans MT" charset="0"/>
            </a:endParaRPr>
          </a:p>
          <a:p>
            <a:pPr>
              <a:lnSpc>
                <a:spcPct val="90000"/>
              </a:lnSpc>
              <a:spcBef>
                <a:spcPts val="1800"/>
              </a:spcBef>
              <a:buClr>
                <a:srgbClr val="002A5E"/>
              </a:buClr>
              <a:buFont typeface="Arial" charset="0"/>
              <a:buChar char="•"/>
            </a:pPr>
            <a:r>
              <a:rPr lang="en-US">
                <a:latin typeface="Gill Sans MT" charset="0"/>
              </a:rPr>
              <a:t>The course showed great potential of using scenarios for long-term strategic planning;</a:t>
            </a:r>
          </a:p>
          <a:p>
            <a:pPr>
              <a:lnSpc>
                <a:spcPct val="90000"/>
              </a:lnSpc>
              <a:spcBef>
                <a:spcPts val="1800"/>
              </a:spcBef>
              <a:buClr>
                <a:srgbClr val="002A5E"/>
              </a:buClr>
              <a:buFont typeface="Arial" charset="0"/>
              <a:buChar char="•"/>
            </a:pPr>
            <a:r>
              <a:rPr lang="en-US">
                <a:latin typeface="Gill Sans MT" charset="0"/>
              </a:rPr>
              <a:t>An </a:t>
            </a:r>
            <a:r>
              <a:rPr lang="en-US" b="1">
                <a:latin typeface="Gill Sans MT" charset="0"/>
              </a:rPr>
              <a:t>internal team</a:t>
            </a:r>
            <a:r>
              <a:rPr lang="en-US">
                <a:latin typeface="Gill Sans MT" charset="0"/>
              </a:rPr>
              <a:t> was formed to </a:t>
            </a:r>
            <a:r>
              <a:rPr lang="en-US" b="1">
                <a:latin typeface="Gill Sans MT" charset="0"/>
              </a:rPr>
              <a:t>promote actions and discussions related to methodologies and processes to elaborate scenarios</a:t>
            </a:r>
            <a:r>
              <a:rPr lang="en-US">
                <a:latin typeface="Gill Sans MT" charset="0"/>
              </a:rPr>
              <a:t>;</a:t>
            </a:r>
            <a:endParaRPr lang="pt-BR">
              <a:latin typeface="Gill Sans MT" charset="0"/>
            </a:endParaRPr>
          </a:p>
        </p:txBody>
      </p:sp>
      <p:pic>
        <p:nvPicPr>
          <p:cNvPr id="45061" name="Imagem 8"/>
          <p:cNvPicPr>
            <a:picLocks noChangeAspect="1" noChangeArrowheads="1"/>
          </p:cNvPicPr>
          <p:nvPr/>
        </p:nvPicPr>
        <p:blipFill>
          <a:blip r:embed="rId3" cstate="email">
            <a:extLst>
              <a:ext uri="{28A0092B-C50C-407E-A947-70E740481C1C}">
                <a14:useLocalDpi xmlns:a14="http://schemas.microsoft.com/office/drawing/2010/main" val="0"/>
              </a:ext>
            </a:extLst>
          </a:blip>
          <a:srcRect l="1588" t="11037" r="2875" b="8168"/>
          <a:stretch>
            <a:fillRect/>
          </a:stretch>
        </p:blipFill>
        <p:spPr bwMode="auto">
          <a:xfrm>
            <a:off x="7594600" y="1633538"/>
            <a:ext cx="4224338" cy="282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ítulo 1"/>
          <p:cNvSpPr>
            <a:spLocks noGrp="1" noChangeArrowheads="1"/>
          </p:cNvSpPr>
          <p:nvPr>
            <p:ph type="title"/>
          </p:nvPr>
        </p:nvSpPr>
        <p:spPr>
          <a:xfrm>
            <a:off x="169863" y="115888"/>
            <a:ext cx="11850687" cy="881062"/>
          </a:xfrm>
        </p:spPr>
        <p:txBody>
          <a:bodyPr/>
          <a:lstStyle/>
          <a:p>
            <a:r>
              <a:rPr lang="en-US">
                <a:latin typeface="Gill Sans MT" charset="0"/>
              </a:rPr>
              <a:t>Process of elaboration of scenarios in the context of EPE</a:t>
            </a:r>
            <a:endParaRPr lang="pt-BR">
              <a:latin typeface="Gill Sans MT" charset="0"/>
            </a:endParaRPr>
          </a:p>
        </p:txBody>
      </p:sp>
      <p:sp>
        <p:nvSpPr>
          <p:cNvPr id="3" name="Espaço Reservado para Conteúdo 2"/>
          <p:cNvSpPr>
            <a:spLocks noGrp="1" noChangeArrowheads="1"/>
          </p:cNvSpPr>
          <p:nvPr>
            <p:ph idx="1"/>
          </p:nvPr>
        </p:nvSpPr>
        <p:spPr>
          <a:xfrm>
            <a:off x="523875" y="1476375"/>
            <a:ext cx="10982325" cy="4700588"/>
          </a:xfrm>
        </p:spPr>
        <p:txBody>
          <a:bodyPr/>
          <a:lstStyle/>
          <a:p>
            <a:r>
              <a:rPr lang="en-US" sz="2400" dirty="0">
                <a:latin typeface="Gill Sans MT" charset="0"/>
              </a:rPr>
              <a:t>This process may </a:t>
            </a:r>
            <a:r>
              <a:rPr lang="en-US" sz="2400" b="1" dirty="0">
                <a:latin typeface="Gill Sans MT" charset="0"/>
              </a:rPr>
              <a:t>more actively support short- and medium-term decision-making based on a long-term strategic vision. </a:t>
            </a:r>
          </a:p>
          <a:p>
            <a:r>
              <a:rPr lang="en-US" sz="2400" dirty="0">
                <a:latin typeface="Gill Sans MT" charset="0"/>
              </a:rPr>
              <a:t>The construction of scenarios should be </a:t>
            </a:r>
            <a:r>
              <a:rPr lang="en-US" sz="2400" b="1" dirty="0">
                <a:latin typeface="Gill Sans MT" charset="0"/>
              </a:rPr>
              <a:t>participatory</a:t>
            </a:r>
            <a:r>
              <a:rPr lang="en-US" sz="2400" dirty="0">
                <a:latin typeface="Gill Sans MT" charset="0"/>
              </a:rPr>
              <a:t>, both in relation to the multidisciplinary team that effectively elaborates the scenarios, and in relation to the participation of external agents that must aggregate knowledge and different points of view to the process.</a:t>
            </a:r>
            <a:endParaRPr lang="pt-BR" dirty="0">
              <a:latin typeface="Calibri Light" charset="0"/>
            </a:endParaRPr>
          </a:p>
          <a:p>
            <a:r>
              <a:rPr lang="en-US" sz="2400" dirty="0">
                <a:latin typeface="Gill Sans MT" charset="0"/>
              </a:rPr>
              <a:t>Regarding the participation of external agents, EPE plans to </a:t>
            </a:r>
            <a:r>
              <a:rPr lang="en-US" sz="2400" b="1" dirty="0">
                <a:latin typeface="Gill Sans MT" charset="0"/>
              </a:rPr>
              <a:t>promote workshops </a:t>
            </a:r>
            <a:r>
              <a:rPr lang="en-US" sz="2400" dirty="0">
                <a:latin typeface="Gill Sans MT" charset="0"/>
              </a:rPr>
              <a:t>and forums to capture the yearnings and experiences of the main stakeholders and, in this way, allow scenarios to contemplate different visions, making planning more integrated.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noChangeArrowheads="1"/>
          </p:cNvSpPr>
          <p:nvPr>
            <p:ph type="title"/>
          </p:nvPr>
        </p:nvSpPr>
        <p:spPr>
          <a:xfrm>
            <a:off x="131763" y="157163"/>
            <a:ext cx="11850687" cy="881062"/>
          </a:xfrm>
        </p:spPr>
        <p:txBody>
          <a:bodyPr/>
          <a:lstStyle/>
          <a:p>
            <a:r>
              <a:rPr lang="en-US" dirty="0"/>
              <a:t>What should be the dynamics of the process</a:t>
            </a:r>
            <a:endParaRPr lang="pt-BR" dirty="0">
              <a:latin typeface="Gill Sans MT" charset="0"/>
            </a:endParaRPr>
          </a:p>
        </p:txBody>
      </p:sp>
      <p:sp>
        <p:nvSpPr>
          <p:cNvPr id="3" name="Retângulo de cantos arredondados 2">
            <a:extLst/>
          </p:cNvPr>
          <p:cNvSpPr/>
          <p:nvPr/>
        </p:nvSpPr>
        <p:spPr>
          <a:xfrm>
            <a:off x="123825" y="5164139"/>
            <a:ext cx="11577638" cy="888330"/>
          </a:xfrm>
          <a:prstGeom prst="roundRect">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9" name="Retângulo de cantos arredondados 8">
            <a:extLst/>
          </p:cNvPr>
          <p:cNvSpPr/>
          <p:nvPr/>
        </p:nvSpPr>
        <p:spPr>
          <a:xfrm>
            <a:off x="123825" y="2057400"/>
            <a:ext cx="1228725" cy="2952750"/>
          </a:xfrm>
          <a:prstGeom prst="roundRect">
            <a:avLst/>
          </a:prstGeom>
          <a:solidFill>
            <a:schemeClr val="accent5">
              <a:lumMod val="20000"/>
              <a:lumOff val="80000"/>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schemeClr val="tx1"/>
              </a:solidFill>
              <a:latin typeface="Calibri Light" charset="0"/>
              <a:ea typeface="ＭＳ Ｐゴシック" charset="0"/>
            </a:endParaRPr>
          </a:p>
          <a:p>
            <a:pPr algn="ctr">
              <a:defRPr/>
            </a:pPr>
            <a:r>
              <a:rPr lang="pt-BR" sz="1400" b="1" dirty="0" err="1">
                <a:solidFill>
                  <a:schemeClr val="tx1"/>
                </a:solidFill>
                <a:latin typeface="Calibri Light" charset="0"/>
                <a:ea typeface="ＭＳ Ｐゴシック" charset="0"/>
              </a:rPr>
              <a:t>Internal</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and</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institutional</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articulation</a:t>
            </a:r>
            <a:endParaRPr lang="pt-BR" sz="1400" b="1" dirty="0">
              <a:solidFill>
                <a:schemeClr val="tx1"/>
              </a:solidFill>
              <a:latin typeface="Calibri Light" charset="0"/>
              <a:ea typeface="ＭＳ Ｐゴシック" charset="0"/>
            </a:endParaRPr>
          </a:p>
        </p:txBody>
      </p:sp>
      <p:sp>
        <p:nvSpPr>
          <p:cNvPr id="14" name="Retângulo de cantos arredondados 13">
            <a:extLst/>
          </p:cNvPr>
          <p:cNvSpPr/>
          <p:nvPr/>
        </p:nvSpPr>
        <p:spPr>
          <a:xfrm>
            <a:off x="1476375" y="2057400"/>
            <a:ext cx="1323975" cy="2967038"/>
          </a:xfrm>
          <a:prstGeom prst="roundRect">
            <a:avLst/>
          </a:prstGeom>
          <a:solidFill>
            <a:schemeClr val="accent1">
              <a:lumMod val="20000"/>
              <a:lumOff val="80000"/>
            </a:schemeClr>
          </a:solidFill>
          <a:ln w="76200">
            <a:solidFill>
              <a:srgbClr val="8EA0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400" dirty="0">
              <a:solidFill>
                <a:schemeClr val="tx1"/>
              </a:solidFill>
              <a:latin typeface="Calibri Light" charset="0"/>
              <a:ea typeface="ＭＳ Ｐゴシック" charset="0"/>
            </a:endParaRPr>
          </a:p>
          <a:p>
            <a:pPr algn="ctr">
              <a:defRPr/>
            </a:pPr>
            <a:r>
              <a:rPr lang="pt-BR" sz="1400" b="1" dirty="0" err="1">
                <a:solidFill>
                  <a:schemeClr val="tx1"/>
                </a:solidFill>
                <a:latin typeface="Calibri Light" charset="0"/>
                <a:ea typeface="ＭＳ Ｐゴシック" charset="0"/>
              </a:rPr>
              <a:t>Definition</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and</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Scope</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of</a:t>
            </a:r>
            <a:r>
              <a:rPr lang="pt-BR" sz="1400" b="1" dirty="0">
                <a:solidFill>
                  <a:schemeClr val="tx1"/>
                </a:solidFill>
                <a:latin typeface="Calibri Light" charset="0"/>
                <a:ea typeface="ＭＳ Ｐゴシック" charset="0"/>
              </a:rPr>
              <a:t> Project</a:t>
            </a:r>
            <a:endParaRPr lang="pt-BR" sz="1400" dirty="0">
              <a:solidFill>
                <a:schemeClr val="tx1"/>
              </a:solidFill>
              <a:latin typeface="Calibri Light" charset="0"/>
              <a:ea typeface="ＭＳ Ｐゴシック" charset="0"/>
            </a:endParaRPr>
          </a:p>
        </p:txBody>
      </p:sp>
      <p:sp>
        <p:nvSpPr>
          <p:cNvPr id="7" name="Divisa 6">
            <a:extLst/>
          </p:cNvPr>
          <p:cNvSpPr/>
          <p:nvPr/>
        </p:nvSpPr>
        <p:spPr>
          <a:xfrm>
            <a:off x="2713038" y="1428750"/>
            <a:ext cx="400050" cy="495300"/>
          </a:xfrm>
          <a:prstGeom prst="chevron">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16" name="Divisa 15">
            <a:extLst/>
          </p:cNvPr>
          <p:cNvSpPr/>
          <p:nvPr/>
        </p:nvSpPr>
        <p:spPr>
          <a:xfrm>
            <a:off x="5938838" y="1428750"/>
            <a:ext cx="400050" cy="495300"/>
          </a:xfrm>
          <a:prstGeom prst="chevron">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11" name="Retângulo 10">
            <a:extLst/>
          </p:cNvPr>
          <p:cNvSpPr/>
          <p:nvPr/>
        </p:nvSpPr>
        <p:spPr>
          <a:xfrm>
            <a:off x="123825" y="1428750"/>
            <a:ext cx="2457450" cy="495300"/>
          </a:xfrm>
          <a:prstGeom prst="rect">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1"/>
                </a:solidFill>
                <a:latin typeface="Calibri Light" charset="0"/>
                <a:ea typeface="ＭＳ Ｐゴシック" charset="0"/>
              </a:rPr>
              <a:t>INITIAL STAGE</a:t>
            </a:r>
          </a:p>
        </p:txBody>
      </p:sp>
      <p:sp>
        <p:nvSpPr>
          <p:cNvPr id="19" name="Retângulo 18">
            <a:extLst/>
          </p:cNvPr>
          <p:cNvSpPr/>
          <p:nvPr/>
        </p:nvSpPr>
        <p:spPr>
          <a:xfrm>
            <a:off x="3619500" y="1428750"/>
            <a:ext cx="2247900" cy="495300"/>
          </a:xfrm>
          <a:prstGeom prst="rect">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1"/>
                </a:solidFill>
              </a:rPr>
              <a:t>PLANNING</a:t>
            </a:r>
          </a:p>
        </p:txBody>
      </p:sp>
      <p:sp>
        <p:nvSpPr>
          <p:cNvPr id="20" name="Retângulo 19">
            <a:extLst/>
          </p:cNvPr>
          <p:cNvSpPr/>
          <p:nvPr/>
        </p:nvSpPr>
        <p:spPr>
          <a:xfrm>
            <a:off x="6805613" y="1428750"/>
            <a:ext cx="4514850" cy="495300"/>
          </a:xfrm>
          <a:prstGeom prst="rect">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191919"/>
                </a:solidFill>
                <a:latin typeface="ArialMT"/>
              </a:rPr>
              <a:t>IMPLEMENTATION</a:t>
            </a:r>
            <a:endParaRPr lang="pt-BR" b="1" dirty="0">
              <a:solidFill>
                <a:schemeClr val="tx1"/>
              </a:solidFill>
              <a:latin typeface="Calibri Light" charset="0"/>
              <a:ea typeface="ＭＳ Ｐゴシック" charset="0"/>
            </a:endParaRPr>
          </a:p>
        </p:txBody>
      </p:sp>
      <p:sp>
        <p:nvSpPr>
          <p:cNvPr id="21" name="Divisa 20">
            <a:extLst/>
          </p:cNvPr>
          <p:cNvSpPr/>
          <p:nvPr/>
        </p:nvSpPr>
        <p:spPr>
          <a:xfrm>
            <a:off x="6338888" y="1428750"/>
            <a:ext cx="400050" cy="495300"/>
          </a:xfrm>
          <a:prstGeom prst="chevron">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22" name="Divisa 21">
            <a:extLst/>
          </p:cNvPr>
          <p:cNvSpPr/>
          <p:nvPr/>
        </p:nvSpPr>
        <p:spPr>
          <a:xfrm>
            <a:off x="3070225" y="1433513"/>
            <a:ext cx="400050" cy="495300"/>
          </a:xfrm>
          <a:prstGeom prst="chevron">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15" name="Retângulo de cantos arredondados 14">
            <a:extLst/>
          </p:cNvPr>
          <p:cNvSpPr/>
          <p:nvPr/>
        </p:nvSpPr>
        <p:spPr>
          <a:xfrm>
            <a:off x="247650" y="2152650"/>
            <a:ext cx="342900" cy="39052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1</a:t>
            </a:r>
          </a:p>
        </p:txBody>
      </p:sp>
      <p:sp>
        <p:nvSpPr>
          <p:cNvPr id="17" name="CaixaDeTexto 16"/>
          <p:cNvSpPr txBox="1">
            <a:spLocks noChangeArrowheads="1"/>
          </p:cNvSpPr>
          <p:nvPr/>
        </p:nvSpPr>
        <p:spPr bwMode="auto">
          <a:xfrm>
            <a:off x="522288" y="5164138"/>
            <a:ext cx="77152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en-US" sz="1800" b="1" dirty="0"/>
              <a:t>METHODOLOGICAL IMPROVEMENT AND KNOWLEDGE SHARING</a:t>
            </a:r>
            <a:endParaRPr lang="pt-BR" sz="1800" b="1" dirty="0"/>
          </a:p>
        </p:txBody>
      </p:sp>
      <p:sp>
        <p:nvSpPr>
          <p:cNvPr id="18" name="Retângulo de cantos arredondados 17">
            <a:extLst/>
          </p:cNvPr>
          <p:cNvSpPr/>
          <p:nvPr/>
        </p:nvSpPr>
        <p:spPr>
          <a:xfrm>
            <a:off x="1841500" y="5518150"/>
            <a:ext cx="3986213" cy="346075"/>
          </a:xfrm>
          <a:prstGeom prst="roundRect">
            <a:avLst/>
          </a:prstGeom>
          <a:solidFill>
            <a:srgbClr val="2432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b="1" dirty="0" err="1"/>
              <a:t>Trainning</a:t>
            </a:r>
            <a:endParaRPr lang="pt-BR" sz="1400" b="1" dirty="0"/>
          </a:p>
        </p:txBody>
      </p:sp>
      <p:sp>
        <p:nvSpPr>
          <p:cNvPr id="27" name="Retângulo de cantos arredondados 26">
            <a:extLst/>
          </p:cNvPr>
          <p:cNvSpPr/>
          <p:nvPr/>
        </p:nvSpPr>
        <p:spPr>
          <a:xfrm>
            <a:off x="6298512" y="5520839"/>
            <a:ext cx="3960813" cy="339725"/>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b="1" dirty="0">
                <a:solidFill>
                  <a:srgbClr val="FFFFFF"/>
                </a:solidFill>
                <a:latin typeface="Calibri Light" charset="0"/>
                <a:ea typeface="ＭＳ Ｐゴシック" charset="0"/>
              </a:rPr>
              <a:t>Workshops </a:t>
            </a:r>
          </a:p>
        </p:txBody>
      </p:sp>
      <p:sp>
        <p:nvSpPr>
          <p:cNvPr id="28" name="Retângulo de cantos arredondados 27">
            <a:extLst/>
          </p:cNvPr>
          <p:cNvSpPr/>
          <p:nvPr/>
        </p:nvSpPr>
        <p:spPr>
          <a:xfrm>
            <a:off x="1604963" y="2195513"/>
            <a:ext cx="342900" cy="390525"/>
          </a:xfrm>
          <a:prstGeom prst="roundRect">
            <a:avLst/>
          </a:prstGeom>
          <a:solidFill>
            <a:srgbClr val="7B91C7"/>
          </a:solidFill>
          <a:ln>
            <a:solidFill>
              <a:srgbClr val="7B91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2</a:t>
            </a:r>
          </a:p>
        </p:txBody>
      </p:sp>
      <p:sp>
        <p:nvSpPr>
          <p:cNvPr id="29" name="Retângulo de cantos arredondados 28">
            <a:extLst/>
          </p:cNvPr>
          <p:cNvSpPr/>
          <p:nvPr/>
        </p:nvSpPr>
        <p:spPr>
          <a:xfrm>
            <a:off x="2935288" y="2065338"/>
            <a:ext cx="1323975" cy="2952750"/>
          </a:xfrm>
          <a:prstGeom prst="roundRect">
            <a:avLst/>
          </a:prstGeom>
          <a:solidFill>
            <a:srgbClr val="EBF6DE"/>
          </a:solidFill>
          <a:ln w="76200">
            <a:solidFill>
              <a:srgbClr val="B0DD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b="1" dirty="0" err="1">
                <a:solidFill>
                  <a:schemeClr val="tx1"/>
                </a:solidFill>
                <a:latin typeface="Calibri Light" charset="0"/>
                <a:ea typeface="ＭＳ Ｐゴシック" charset="0"/>
              </a:rPr>
              <a:t>Elaboration</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of</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the</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Work</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Plan</a:t>
            </a:r>
            <a:endParaRPr lang="pt-BR" sz="1400" dirty="0">
              <a:solidFill>
                <a:schemeClr val="tx1"/>
              </a:solidFill>
              <a:latin typeface="Calibri Light" charset="0"/>
              <a:ea typeface="ＭＳ Ｐゴシック" charset="0"/>
            </a:endParaRPr>
          </a:p>
        </p:txBody>
      </p:sp>
      <p:sp>
        <p:nvSpPr>
          <p:cNvPr id="30" name="Retângulo de cantos arredondados 29">
            <a:extLst/>
          </p:cNvPr>
          <p:cNvSpPr/>
          <p:nvPr/>
        </p:nvSpPr>
        <p:spPr>
          <a:xfrm>
            <a:off x="3028950" y="2195513"/>
            <a:ext cx="342900" cy="390525"/>
          </a:xfrm>
          <a:prstGeom prst="roundRect">
            <a:avLst/>
          </a:prstGeom>
          <a:solidFill>
            <a:srgbClr val="B2DE82"/>
          </a:solidFill>
          <a:ln>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3</a:t>
            </a:r>
          </a:p>
        </p:txBody>
      </p:sp>
      <p:sp>
        <p:nvSpPr>
          <p:cNvPr id="31" name="Retângulo de cantos arredondados 30">
            <a:extLst/>
          </p:cNvPr>
          <p:cNvSpPr/>
          <p:nvPr/>
        </p:nvSpPr>
        <p:spPr>
          <a:xfrm>
            <a:off x="4379913" y="2071688"/>
            <a:ext cx="1323975" cy="2952750"/>
          </a:xfrm>
          <a:prstGeom prst="roundRect">
            <a:avLst/>
          </a:prstGeom>
          <a:solidFill>
            <a:srgbClr val="CAE8AA"/>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400" dirty="0">
              <a:solidFill>
                <a:schemeClr val="tx1"/>
              </a:solidFill>
              <a:latin typeface="Calibri Light" charset="0"/>
              <a:ea typeface="ＭＳ Ｐゴシック" charset="0"/>
            </a:endParaRPr>
          </a:p>
          <a:p>
            <a:pPr algn="ctr">
              <a:defRPr/>
            </a:pPr>
            <a:endParaRPr lang="pt-BR" sz="1400" dirty="0">
              <a:solidFill>
                <a:schemeClr val="tx1"/>
              </a:solidFill>
              <a:latin typeface="Calibri Light" charset="0"/>
              <a:ea typeface="ＭＳ Ｐゴシック" charset="0"/>
            </a:endParaRPr>
          </a:p>
          <a:p>
            <a:pPr algn="ctr">
              <a:defRPr/>
            </a:pPr>
            <a:r>
              <a:rPr lang="pt-BR" sz="1400" b="1" dirty="0" err="1">
                <a:solidFill>
                  <a:schemeClr val="tx1"/>
                </a:solidFill>
                <a:latin typeface="Calibri Light" charset="0"/>
                <a:ea typeface="ＭＳ Ｐゴシック" charset="0"/>
              </a:rPr>
              <a:t>Approval</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of</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the</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Scenario</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Work</a:t>
            </a:r>
            <a:r>
              <a:rPr lang="pt-BR" sz="1400" b="1" dirty="0">
                <a:solidFill>
                  <a:schemeClr val="tx1"/>
                </a:solidFill>
                <a:latin typeface="Calibri Light" charset="0"/>
                <a:ea typeface="ＭＳ Ｐゴシック" charset="0"/>
              </a:rPr>
              <a:t> </a:t>
            </a:r>
            <a:r>
              <a:rPr lang="pt-BR" sz="1400" b="1" dirty="0" err="1">
                <a:solidFill>
                  <a:schemeClr val="tx1"/>
                </a:solidFill>
                <a:latin typeface="Calibri Light" charset="0"/>
                <a:ea typeface="ＭＳ Ｐゴシック" charset="0"/>
              </a:rPr>
              <a:t>Plan</a:t>
            </a:r>
            <a:endParaRPr lang="pt-BR" sz="1400" dirty="0">
              <a:solidFill>
                <a:schemeClr val="tx1"/>
              </a:solidFill>
              <a:latin typeface="Calibri Light" charset="0"/>
              <a:ea typeface="ＭＳ Ｐゴシック" charset="0"/>
            </a:endParaRPr>
          </a:p>
          <a:p>
            <a:pPr algn="ctr">
              <a:defRPr/>
            </a:pPr>
            <a:endParaRPr lang="pt-BR" sz="1400" dirty="0">
              <a:solidFill>
                <a:schemeClr val="tx1"/>
              </a:solidFill>
              <a:latin typeface="Calibri Light" charset="0"/>
              <a:ea typeface="ＭＳ Ｐゴシック" charset="0"/>
            </a:endParaRPr>
          </a:p>
        </p:txBody>
      </p:sp>
      <p:sp>
        <p:nvSpPr>
          <p:cNvPr id="32" name="Retângulo de cantos arredondados 31">
            <a:extLst/>
          </p:cNvPr>
          <p:cNvSpPr/>
          <p:nvPr/>
        </p:nvSpPr>
        <p:spPr>
          <a:xfrm>
            <a:off x="4513263" y="2185988"/>
            <a:ext cx="342900" cy="390525"/>
          </a:xfrm>
          <a:prstGeom prst="roundRect">
            <a:avLst/>
          </a:prstGeom>
          <a:solidFill>
            <a:srgbClr val="00B050"/>
          </a:solidFill>
          <a:ln>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4</a:t>
            </a:r>
          </a:p>
        </p:txBody>
      </p:sp>
      <p:sp>
        <p:nvSpPr>
          <p:cNvPr id="37" name="Retângulo de cantos arredondados 36">
            <a:extLst/>
          </p:cNvPr>
          <p:cNvSpPr/>
          <p:nvPr/>
        </p:nvSpPr>
        <p:spPr>
          <a:xfrm>
            <a:off x="5910263" y="2071688"/>
            <a:ext cx="5410200" cy="2952750"/>
          </a:xfrm>
          <a:prstGeom prst="roundRect">
            <a:avLst/>
          </a:prstGeom>
          <a:solidFill>
            <a:srgbClr val="FFFFAB"/>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400" dirty="0">
              <a:solidFill>
                <a:schemeClr val="tx1"/>
              </a:solidFill>
            </a:endParaRPr>
          </a:p>
        </p:txBody>
      </p:sp>
      <p:sp>
        <p:nvSpPr>
          <p:cNvPr id="39" name="Retângulo de cantos arredondados 38">
            <a:extLst/>
          </p:cNvPr>
          <p:cNvSpPr/>
          <p:nvPr/>
        </p:nvSpPr>
        <p:spPr>
          <a:xfrm>
            <a:off x="6078538" y="2390775"/>
            <a:ext cx="1158875" cy="2489200"/>
          </a:xfrm>
          <a:prstGeom prst="roundRect">
            <a:avLst/>
          </a:prstGeom>
          <a:solidFill>
            <a:srgbClr val="FFDE75"/>
          </a:solidFill>
          <a:ln w="76200">
            <a:solidFill>
              <a:srgbClr val="FFDE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400" dirty="0">
              <a:solidFill>
                <a:schemeClr val="tx1"/>
              </a:solidFill>
            </a:endParaRPr>
          </a:p>
        </p:txBody>
      </p:sp>
      <p:sp>
        <p:nvSpPr>
          <p:cNvPr id="25" name="CaixaDeTexto 24"/>
          <p:cNvSpPr txBox="1">
            <a:spLocks noChangeArrowheads="1"/>
          </p:cNvSpPr>
          <p:nvPr/>
        </p:nvSpPr>
        <p:spPr bwMode="auto">
          <a:xfrm>
            <a:off x="6115050" y="2617788"/>
            <a:ext cx="12192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400" b="1" dirty="0"/>
              <a:t>5.1. </a:t>
            </a:r>
            <a:r>
              <a:rPr lang="pt-BR" sz="1400" b="1" dirty="0" err="1"/>
              <a:t>Retrospective</a:t>
            </a:r>
            <a:r>
              <a:rPr lang="pt-BR" sz="1400" b="1" dirty="0"/>
              <a:t> </a:t>
            </a:r>
            <a:r>
              <a:rPr lang="pt-BR" sz="1400" b="1" dirty="0" err="1"/>
              <a:t>and</a:t>
            </a:r>
            <a:r>
              <a:rPr lang="pt-BR" sz="1400" b="1" dirty="0"/>
              <a:t> </a:t>
            </a:r>
            <a:r>
              <a:rPr lang="pt-BR" sz="1400" b="1" dirty="0" err="1"/>
              <a:t>Current</a:t>
            </a:r>
            <a:r>
              <a:rPr lang="pt-BR" sz="1400" b="1" dirty="0"/>
              <a:t> </a:t>
            </a:r>
            <a:r>
              <a:rPr lang="pt-BR" sz="1400" b="1" dirty="0" err="1"/>
              <a:t>Situation</a:t>
            </a:r>
            <a:r>
              <a:rPr lang="pt-BR" sz="1400" b="1" dirty="0"/>
              <a:t> </a:t>
            </a:r>
            <a:r>
              <a:rPr lang="pt-BR" sz="1400" b="1" dirty="0" err="1"/>
              <a:t>Analysis</a:t>
            </a:r>
            <a:r>
              <a:rPr lang="pt-BR" sz="1400" b="1" dirty="0"/>
              <a:t> </a:t>
            </a:r>
            <a:endParaRPr lang="pt-BR" sz="1400" dirty="0"/>
          </a:p>
        </p:txBody>
      </p:sp>
      <p:sp>
        <p:nvSpPr>
          <p:cNvPr id="42" name="Retângulo de cantos arredondados 41">
            <a:extLst/>
          </p:cNvPr>
          <p:cNvSpPr/>
          <p:nvPr/>
        </p:nvSpPr>
        <p:spPr>
          <a:xfrm>
            <a:off x="7405688" y="2390775"/>
            <a:ext cx="1160462" cy="2489200"/>
          </a:xfrm>
          <a:prstGeom prst="roundRect">
            <a:avLst/>
          </a:prstGeom>
          <a:solidFill>
            <a:srgbClr val="F9BD7B"/>
          </a:solidFill>
          <a:ln w="76200">
            <a:solidFill>
              <a:srgbClr val="F9BD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400" dirty="0">
              <a:solidFill>
                <a:schemeClr val="tx1"/>
              </a:solidFill>
            </a:endParaRPr>
          </a:p>
        </p:txBody>
      </p:sp>
      <p:sp>
        <p:nvSpPr>
          <p:cNvPr id="43" name="CaixaDeTexto 42"/>
          <p:cNvSpPr txBox="1">
            <a:spLocks noChangeArrowheads="1"/>
          </p:cNvSpPr>
          <p:nvPr/>
        </p:nvSpPr>
        <p:spPr bwMode="auto">
          <a:xfrm>
            <a:off x="7405688" y="2547938"/>
            <a:ext cx="1219200"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400" b="1" dirty="0"/>
              <a:t>5.2. </a:t>
            </a:r>
            <a:r>
              <a:rPr lang="pt-BR" sz="1400" b="1" dirty="0" err="1"/>
              <a:t>Identification</a:t>
            </a:r>
            <a:r>
              <a:rPr lang="pt-BR" sz="1400" b="1" dirty="0"/>
              <a:t> </a:t>
            </a:r>
            <a:r>
              <a:rPr lang="pt-BR" sz="1400" b="1" dirty="0" err="1"/>
              <a:t>and</a:t>
            </a:r>
            <a:r>
              <a:rPr lang="pt-BR" sz="1400" b="1" dirty="0"/>
              <a:t> </a:t>
            </a:r>
            <a:r>
              <a:rPr lang="pt-BR" sz="1400" b="1" dirty="0" err="1"/>
              <a:t>Classification</a:t>
            </a:r>
            <a:r>
              <a:rPr lang="pt-BR" sz="1400" b="1" dirty="0"/>
              <a:t> </a:t>
            </a:r>
            <a:r>
              <a:rPr lang="pt-BR" sz="1400" b="1" dirty="0" err="1"/>
              <a:t>of</a:t>
            </a:r>
            <a:r>
              <a:rPr lang="pt-BR" sz="1400" b="1" dirty="0"/>
              <a:t> Future </a:t>
            </a:r>
            <a:r>
              <a:rPr lang="pt-BR" sz="1400" b="1" dirty="0" err="1"/>
              <a:t>Seeds</a:t>
            </a:r>
            <a:r>
              <a:rPr lang="pt-BR" sz="1400" dirty="0"/>
              <a:t>(</a:t>
            </a:r>
            <a:r>
              <a:rPr lang="pt-BR" sz="1200" dirty="0"/>
              <a:t>Workshops, Interviews, etc.)</a:t>
            </a:r>
            <a:endParaRPr lang="pt-BR" sz="1400" dirty="0"/>
          </a:p>
        </p:txBody>
      </p:sp>
      <p:sp>
        <p:nvSpPr>
          <p:cNvPr id="44" name="Retângulo de cantos arredondados 43">
            <a:extLst/>
          </p:cNvPr>
          <p:cNvSpPr/>
          <p:nvPr/>
        </p:nvSpPr>
        <p:spPr>
          <a:xfrm>
            <a:off x="8718550" y="2374900"/>
            <a:ext cx="1158875" cy="2489200"/>
          </a:xfrm>
          <a:prstGeom prst="roundRect">
            <a:avLst/>
          </a:prstGeom>
          <a:solidFill>
            <a:srgbClr val="E79C8D"/>
          </a:solidFill>
          <a:ln w="76200">
            <a:solidFill>
              <a:srgbClr val="E79C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400" dirty="0">
              <a:solidFill>
                <a:schemeClr val="tx1"/>
              </a:solidFill>
            </a:endParaRPr>
          </a:p>
        </p:txBody>
      </p:sp>
      <p:sp>
        <p:nvSpPr>
          <p:cNvPr id="45" name="CaixaDeTexto 44"/>
          <p:cNvSpPr txBox="1">
            <a:spLocks noChangeArrowheads="1"/>
          </p:cNvSpPr>
          <p:nvPr/>
        </p:nvSpPr>
        <p:spPr bwMode="auto">
          <a:xfrm>
            <a:off x="8658225" y="2509838"/>
            <a:ext cx="1219200" cy="252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r>
              <a:rPr lang="pt-BR" sz="1400" b="1" dirty="0"/>
              <a:t>5.3. </a:t>
            </a:r>
            <a:r>
              <a:rPr lang="en-US" sz="1400" b="1" dirty="0"/>
              <a:t>Prioritization of Uncertainties </a:t>
            </a:r>
            <a:r>
              <a:rPr lang="pt-BR" sz="1100" dirty="0"/>
              <a:t>(</a:t>
            </a:r>
            <a:r>
              <a:rPr lang="en-US" sz="1100" dirty="0"/>
              <a:t>use of </a:t>
            </a:r>
            <a:r>
              <a:rPr lang="en-US" sz="1100" dirty="0" err="1"/>
              <a:t>softwares</a:t>
            </a:r>
            <a:r>
              <a:rPr lang="en-US" sz="1100" dirty="0"/>
              <a:t>, experts perception through Delphi and other tools, technical workshops for validation</a:t>
            </a:r>
            <a:r>
              <a:rPr lang="pt-BR" sz="1100" dirty="0"/>
              <a:t>). </a:t>
            </a:r>
          </a:p>
          <a:p>
            <a:endParaRPr lang="pt-BR" sz="1400" dirty="0"/>
          </a:p>
        </p:txBody>
      </p:sp>
      <p:sp>
        <p:nvSpPr>
          <p:cNvPr id="46" name="Retângulo de cantos arredondados 45">
            <a:extLst/>
          </p:cNvPr>
          <p:cNvSpPr/>
          <p:nvPr/>
        </p:nvSpPr>
        <p:spPr>
          <a:xfrm>
            <a:off x="10015538" y="2381250"/>
            <a:ext cx="1160462" cy="2487613"/>
          </a:xfrm>
          <a:prstGeom prst="roundRect">
            <a:avLst/>
          </a:prstGeom>
          <a:solidFill>
            <a:srgbClr val="FF8265"/>
          </a:solidFill>
          <a:ln w="76200">
            <a:solidFill>
              <a:srgbClr val="FF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400" dirty="0">
              <a:solidFill>
                <a:schemeClr val="tx1"/>
              </a:solidFill>
            </a:endParaRPr>
          </a:p>
        </p:txBody>
      </p:sp>
      <p:sp>
        <p:nvSpPr>
          <p:cNvPr id="47" name="CaixaDeTexto 46"/>
          <p:cNvSpPr txBox="1">
            <a:spLocks noChangeArrowheads="1"/>
          </p:cNvSpPr>
          <p:nvPr/>
        </p:nvSpPr>
        <p:spPr bwMode="auto">
          <a:xfrm>
            <a:off x="9956800" y="2432050"/>
            <a:ext cx="12192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endParaRPr lang="pt-BR" sz="1400" b="1" dirty="0"/>
          </a:p>
          <a:p>
            <a:r>
              <a:rPr lang="pt-BR" sz="1400" b="1" dirty="0"/>
              <a:t>5.4.Scenarios </a:t>
            </a:r>
            <a:r>
              <a:rPr lang="pt-BR" sz="1400" b="1" dirty="0" err="1"/>
              <a:t>Building</a:t>
            </a:r>
            <a:endParaRPr lang="pt-BR" sz="1400" b="1" dirty="0"/>
          </a:p>
          <a:p>
            <a:endParaRPr lang="pt-BR" sz="1400" b="1" dirty="0"/>
          </a:p>
          <a:p>
            <a:endParaRPr lang="pt-BR" sz="1400" b="1" dirty="0"/>
          </a:p>
          <a:p>
            <a:r>
              <a:rPr lang="pt-BR" sz="1400" b="1" dirty="0"/>
              <a:t>  5.5. </a:t>
            </a:r>
            <a:r>
              <a:rPr lang="en-US" sz="1400" dirty="0"/>
              <a:t>Consistency and Adjustment Tests</a:t>
            </a:r>
            <a:endParaRPr lang="pt-BR" sz="1400" dirty="0"/>
          </a:p>
        </p:txBody>
      </p:sp>
      <p:sp>
        <p:nvSpPr>
          <p:cNvPr id="49" name="Retângulo 48">
            <a:extLst/>
          </p:cNvPr>
          <p:cNvSpPr/>
          <p:nvPr/>
        </p:nvSpPr>
        <p:spPr>
          <a:xfrm rot="5400000">
            <a:off x="10162381" y="3215482"/>
            <a:ext cx="3078163" cy="495300"/>
          </a:xfrm>
          <a:prstGeom prst="rect">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err="1">
                <a:solidFill>
                  <a:schemeClr val="tx1"/>
                </a:solidFill>
                <a:latin typeface="Calibri Light" charset="0"/>
                <a:ea typeface="ＭＳ Ｐゴシック" charset="0"/>
              </a:rPr>
              <a:t>Strategic</a:t>
            </a:r>
            <a:r>
              <a:rPr lang="pt-BR" b="1" dirty="0">
                <a:solidFill>
                  <a:schemeClr val="tx1"/>
                </a:solidFill>
                <a:latin typeface="Calibri Light" charset="0"/>
                <a:ea typeface="ＭＳ Ｐゴシック" charset="0"/>
              </a:rPr>
              <a:t> </a:t>
            </a:r>
            <a:r>
              <a:rPr lang="pt-BR" b="1" dirty="0" err="1">
                <a:solidFill>
                  <a:schemeClr val="tx1"/>
                </a:solidFill>
                <a:latin typeface="Calibri Light" charset="0"/>
                <a:ea typeface="ＭＳ Ｐゴシック" charset="0"/>
              </a:rPr>
              <a:t>formulation</a:t>
            </a:r>
            <a:endParaRPr lang="pt-BR" b="1" dirty="0">
              <a:solidFill>
                <a:schemeClr val="tx1"/>
              </a:solidFill>
              <a:latin typeface="Calibri Light" charset="0"/>
              <a:ea typeface="ＭＳ Ｐゴシック" charset="0"/>
            </a:endParaRPr>
          </a:p>
        </p:txBody>
      </p:sp>
      <p:sp>
        <p:nvSpPr>
          <p:cNvPr id="50" name="Divisa 49">
            <a:extLst/>
          </p:cNvPr>
          <p:cNvSpPr/>
          <p:nvPr/>
        </p:nvSpPr>
        <p:spPr>
          <a:xfrm>
            <a:off x="7226300" y="3436938"/>
            <a:ext cx="271463" cy="495300"/>
          </a:xfrm>
          <a:prstGeom prst="chevron">
            <a:avLst/>
          </a:prstGeom>
          <a:solidFill>
            <a:schemeClr val="bg1">
              <a:lumMod val="6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51" name="Divisa 50">
            <a:extLst/>
          </p:cNvPr>
          <p:cNvSpPr/>
          <p:nvPr/>
        </p:nvSpPr>
        <p:spPr>
          <a:xfrm>
            <a:off x="8447088" y="3416300"/>
            <a:ext cx="271462" cy="495300"/>
          </a:xfrm>
          <a:prstGeom prst="chevron">
            <a:avLst/>
          </a:prstGeom>
          <a:solidFill>
            <a:schemeClr val="bg1">
              <a:lumMod val="6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52" name="Divisa 51">
            <a:extLst/>
          </p:cNvPr>
          <p:cNvSpPr/>
          <p:nvPr/>
        </p:nvSpPr>
        <p:spPr>
          <a:xfrm>
            <a:off x="9820275" y="3416300"/>
            <a:ext cx="271463" cy="495300"/>
          </a:xfrm>
          <a:prstGeom prst="chevron">
            <a:avLst/>
          </a:prstGeom>
          <a:solidFill>
            <a:schemeClr val="bg1">
              <a:lumMod val="6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53" name="Divisa 52">
            <a:extLst/>
          </p:cNvPr>
          <p:cNvSpPr/>
          <p:nvPr/>
        </p:nvSpPr>
        <p:spPr>
          <a:xfrm>
            <a:off x="11153775" y="3387725"/>
            <a:ext cx="271463" cy="495300"/>
          </a:xfrm>
          <a:prstGeom prst="chevron">
            <a:avLst/>
          </a:prstGeom>
          <a:solidFill>
            <a:schemeClr val="bg1">
              <a:lumMod val="6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40" name="Retângulo de cantos arredondados 39">
            <a:extLst/>
          </p:cNvPr>
          <p:cNvSpPr/>
          <p:nvPr/>
        </p:nvSpPr>
        <p:spPr>
          <a:xfrm>
            <a:off x="6134100" y="2179638"/>
            <a:ext cx="342900" cy="39052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t>5</a:t>
            </a:r>
          </a:p>
        </p:txBody>
      </p:sp>
      <p:sp>
        <p:nvSpPr>
          <p:cNvPr id="54" name="Divisa 53">
            <a:extLst/>
          </p:cNvPr>
          <p:cNvSpPr/>
          <p:nvPr/>
        </p:nvSpPr>
        <p:spPr>
          <a:xfrm>
            <a:off x="11388725" y="1439863"/>
            <a:ext cx="400050" cy="495300"/>
          </a:xfrm>
          <a:prstGeom prst="chevron">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
        <p:nvSpPr>
          <p:cNvPr id="55" name="Divisa 54">
            <a:extLst/>
          </p:cNvPr>
          <p:cNvSpPr/>
          <p:nvPr/>
        </p:nvSpPr>
        <p:spPr>
          <a:xfrm>
            <a:off x="11788775" y="1439863"/>
            <a:ext cx="400050" cy="495300"/>
          </a:xfrm>
          <a:prstGeom prst="chevron">
            <a:avLst/>
          </a:prstGeom>
          <a:solidFill>
            <a:srgbClr val="ACBADC"/>
          </a:solidFill>
          <a:ln w="57150">
            <a:solidFill>
              <a:srgbClr val="2432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500"/>
                                        <p:tgtEl>
                                          <p:spTgt spid="4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500"/>
                                        <p:tgtEl>
                                          <p:spTgt spid="4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500"/>
                                        <p:tgtEl>
                                          <p:spTgt spid="4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500"/>
                                        <p:tgtEl>
                                          <p:spTgt spid="5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fade">
                                      <p:cBhvr>
                                        <p:cTn id="144" dur="500"/>
                                        <p:tgtEl>
                                          <p:spTgt spid="5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500"/>
                                        <p:tgtEl>
                                          <p:spTgt spid="5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P spid="7" grpId="0" animBg="1"/>
      <p:bldP spid="16" grpId="0" animBg="1"/>
      <p:bldP spid="11" grpId="0" animBg="1"/>
      <p:bldP spid="19" grpId="0" animBg="1"/>
      <p:bldP spid="20" grpId="0" animBg="1"/>
      <p:bldP spid="21" grpId="0" animBg="1"/>
      <p:bldP spid="22" grpId="0" animBg="1"/>
      <p:bldP spid="15" grpId="0" animBg="1"/>
      <p:bldP spid="17" grpId="0"/>
      <p:bldP spid="18" grpId="0" animBg="1"/>
      <p:bldP spid="27" grpId="0" animBg="1"/>
      <p:bldP spid="28" grpId="0" animBg="1"/>
      <p:bldP spid="29" grpId="0" animBg="1"/>
      <p:bldP spid="30" grpId="0" animBg="1"/>
      <p:bldP spid="31" grpId="0" animBg="1"/>
      <p:bldP spid="32" grpId="0" animBg="1"/>
      <p:bldP spid="37" grpId="0" animBg="1"/>
      <p:bldP spid="39" grpId="0" animBg="1"/>
      <p:bldP spid="25" grpId="0"/>
      <p:bldP spid="42" grpId="0" animBg="1"/>
      <p:bldP spid="43" grpId="0"/>
      <p:bldP spid="44" grpId="0" animBg="1"/>
      <p:bldP spid="45" grpId="0"/>
      <p:bldP spid="46" grpId="0" animBg="1"/>
      <p:bldP spid="47" grpId="0"/>
      <p:bldP spid="49" grpId="0" animBg="1"/>
      <p:bldP spid="50" grpId="0" animBg="1"/>
      <p:bldP spid="51" grpId="0" animBg="1"/>
      <p:bldP spid="52" grpId="0" animBg="1"/>
      <p:bldP spid="53" grpId="0" animBg="1"/>
      <p:bldP spid="40" grpId="0" animBg="1"/>
      <p:bldP spid="54"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ítulo 1"/>
          <p:cNvSpPr>
            <a:spLocks noGrp="1" noChangeArrowheads="1"/>
          </p:cNvSpPr>
          <p:nvPr>
            <p:ph type="title"/>
          </p:nvPr>
        </p:nvSpPr>
        <p:spPr>
          <a:xfrm>
            <a:off x="131763" y="157163"/>
            <a:ext cx="11850687" cy="881062"/>
          </a:xfrm>
        </p:spPr>
        <p:txBody>
          <a:bodyPr/>
          <a:lstStyle/>
          <a:p>
            <a:r>
              <a:rPr lang="pt-BR" dirty="0" err="1">
                <a:latin typeface="Gill Sans MT" charset="0"/>
              </a:rPr>
              <a:t>Strategic</a:t>
            </a:r>
            <a:r>
              <a:rPr lang="pt-BR" dirty="0">
                <a:latin typeface="Gill Sans MT" charset="0"/>
              </a:rPr>
              <a:t> </a:t>
            </a:r>
            <a:r>
              <a:rPr lang="pt-BR" dirty="0" err="1">
                <a:latin typeface="Gill Sans MT" charset="0"/>
              </a:rPr>
              <a:t>Decisions</a:t>
            </a:r>
            <a:r>
              <a:rPr lang="pt-BR" dirty="0">
                <a:latin typeface="Gill Sans MT" charset="0"/>
              </a:rPr>
              <a:t> for 2019</a:t>
            </a:r>
          </a:p>
        </p:txBody>
      </p:sp>
      <p:sp>
        <p:nvSpPr>
          <p:cNvPr id="8" name="Retângulo 7"/>
          <p:cNvSpPr>
            <a:spLocks noChangeArrowheads="1"/>
          </p:cNvSpPr>
          <p:nvPr/>
        </p:nvSpPr>
        <p:spPr bwMode="auto">
          <a:xfrm>
            <a:off x="261938" y="1014413"/>
            <a:ext cx="11737975" cy="4578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spcBef>
                <a:spcPts val="900"/>
              </a:spcBef>
              <a:buFont typeface="Arial" charset="0"/>
              <a:buChar char="•"/>
            </a:pPr>
            <a:r>
              <a:rPr lang="en-US" sz="2400" dirty="0">
                <a:latin typeface="Gill Sans MT" charset="0"/>
              </a:rPr>
              <a:t>The adoption of the scenario-building methodology can bring several benefits to EPE, allowing the improvement of our long-term studies and products;</a:t>
            </a:r>
          </a:p>
          <a:p>
            <a:pPr marL="342900" indent="-342900">
              <a:spcBef>
                <a:spcPts val="900"/>
              </a:spcBef>
              <a:buFont typeface="Arial" charset="0"/>
              <a:buChar char="•"/>
            </a:pPr>
            <a:r>
              <a:rPr lang="en-US" sz="2400" dirty="0">
                <a:latin typeface="Gill Sans MT" charset="0"/>
              </a:rPr>
              <a:t>Initially, the contact with this methodology should be extended, extending the course and lectures on the subject to managers and new analysts in the company;</a:t>
            </a:r>
          </a:p>
          <a:p>
            <a:pPr marL="342900" indent="-342900">
              <a:spcBef>
                <a:spcPts val="900"/>
              </a:spcBef>
              <a:buFont typeface="Arial" charset="0"/>
              <a:buChar char="•"/>
            </a:pPr>
            <a:r>
              <a:rPr lang="en-US" sz="2400" dirty="0">
                <a:latin typeface="Gill Sans MT" charset="0"/>
              </a:rPr>
              <a:t>The greater the support and engagement of </a:t>
            </a:r>
            <a:r>
              <a:rPr lang="en-US" sz="2400" i="1" dirty="0">
                <a:latin typeface="Gill Sans MT" charset="0"/>
              </a:rPr>
              <a:t>stakeholders</a:t>
            </a:r>
            <a:r>
              <a:rPr lang="en-US" sz="2400" dirty="0">
                <a:latin typeface="Gill Sans MT" charset="0"/>
              </a:rPr>
              <a:t>, the greater the possibilities of engaging several areas of the company, of expanding the scope of the Project and of this tool effectively contribute to the Strategic Planning of the energy sector; </a:t>
            </a:r>
          </a:p>
          <a:p>
            <a:pPr marL="342900" indent="-342900">
              <a:spcBef>
                <a:spcPts val="900"/>
              </a:spcBef>
              <a:buFont typeface="Arial" charset="0"/>
              <a:buChar char="•"/>
            </a:pPr>
            <a:r>
              <a:rPr lang="en-US" sz="2400" dirty="0">
                <a:latin typeface="Gill Sans MT" charset="0"/>
              </a:rPr>
              <a:t>Through the experience of a new process (and not product), we can INNOVATE in the way we carry out our prospective analyzes and, consequently, open space for the strengthening of the public value of EPE</a:t>
            </a:r>
            <a:endParaRPr lang="pt-BR" sz="2400" dirty="0">
              <a:latin typeface="Gill Sans MT" charset="0"/>
            </a:endParaRPr>
          </a:p>
          <a:p>
            <a:pPr marL="342900" indent="-342900">
              <a:spcBef>
                <a:spcPts val="600"/>
              </a:spcBef>
              <a:buFont typeface="Arial" charset="0"/>
              <a:buChar char="•"/>
            </a:pPr>
            <a:endParaRPr lang="pt-BR" sz="2400" dirty="0">
              <a:latin typeface="Gill Sans MT"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9BB1D2F7-A2B4-4924-932A-8ABCFD5B448E}"/>
              </a:ext>
            </a:extLst>
          </p:cNvPr>
          <p:cNvSpPr txBox="1"/>
          <p:nvPr/>
        </p:nvSpPr>
        <p:spPr>
          <a:xfrm>
            <a:off x="1153446" y="1986603"/>
            <a:ext cx="1275519" cy="4708981"/>
          </a:xfrm>
          <a:prstGeom prst="rect">
            <a:avLst/>
          </a:prstGeom>
          <a:noFill/>
        </p:spPr>
        <p:txBody>
          <a:bodyPr wrap="square" rtlCol="0">
            <a:spAutoFit/>
          </a:bodyPr>
          <a:lstStyle/>
          <a:p>
            <a:r>
              <a:rPr lang="en-US" sz="30000" dirty="0">
                <a:solidFill>
                  <a:schemeClr val="accent1">
                    <a:lumMod val="20000"/>
                    <a:lumOff val="80000"/>
                  </a:schemeClr>
                </a:solidFill>
                <a:latin typeface="Berlin Sans FB Demi" panose="020E0802020502020306" pitchFamily="34" charset="0"/>
              </a:rPr>
              <a:t>?</a:t>
            </a:r>
          </a:p>
        </p:txBody>
      </p:sp>
      <p:sp>
        <p:nvSpPr>
          <p:cNvPr id="6" name="Elipse 5">
            <a:extLst>
              <a:ext uri="{FF2B5EF4-FFF2-40B4-BE49-F238E27FC236}">
                <a16:creationId xmlns:a16="http://schemas.microsoft.com/office/drawing/2014/main" id="{FACA90EF-F038-4E68-9B49-DF313841FBF5}"/>
              </a:ext>
            </a:extLst>
          </p:cNvPr>
          <p:cNvSpPr/>
          <p:nvPr/>
        </p:nvSpPr>
        <p:spPr>
          <a:xfrm>
            <a:off x="4679272" y="1783898"/>
            <a:ext cx="3931920" cy="3230880"/>
          </a:xfrm>
          <a:prstGeom prst="ellipse">
            <a:avLst/>
          </a:pr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AEDF5718-1FAB-45C3-9504-84344B9576B6}"/>
              </a:ext>
            </a:extLst>
          </p:cNvPr>
          <p:cNvSpPr txBox="1"/>
          <p:nvPr/>
        </p:nvSpPr>
        <p:spPr>
          <a:xfrm>
            <a:off x="1132401" y="-940117"/>
            <a:ext cx="1275519" cy="4708981"/>
          </a:xfrm>
          <a:prstGeom prst="rect">
            <a:avLst/>
          </a:prstGeom>
          <a:noFill/>
        </p:spPr>
        <p:txBody>
          <a:bodyPr wrap="square" rtlCol="0">
            <a:spAutoFit/>
          </a:bodyPr>
          <a:lstStyle/>
          <a:p>
            <a:r>
              <a:rPr lang="en-US" sz="30000" dirty="0">
                <a:solidFill>
                  <a:schemeClr val="accent1">
                    <a:lumMod val="20000"/>
                    <a:lumOff val="80000"/>
                  </a:schemeClr>
                </a:solidFill>
                <a:latin typeface="Berlin Sans FB Demi" panose="020E0802020502020306" pitchFamily="34" charset="0"/>
              </a:rPr>
              <a:t>?</a:t>
            </a:r>
          </a:p>
        </p:txBody>
      </p:sp>
      <p:sp>
        <p:nvSpPr>
          <p:cNvPr id="8" name="Retângulo 7"/>
          <p:cNvSpPr>
            <a:spLocks noChangeArrowheads="1"/>
          </p:cNvSpPr>
          <p:nvPr/>
        </p:nvSpPr>
        <p:spPr bwMode="auto">
          <a:xfrm>
            <a:off x="573559" y="496253"/>
            <a:ext cx="4610734" cy="2785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ts val="2400"/>
              </a:spcBef>
              <a:buFont typeface="Arial" panose="020B0604020202020204" pitchFamily="34" charset="0"/>
              <a:buChar char="•"/>
            </a:pPr>
            <a:r>
              <a:rPr lang="en-US" sz="3200" dirty="0">
                <a:latin typeface="Gill Sans MT" charset="0"/>
              </a:rPr>
              <a:t>What contributions can the energy sector make to minimize emissions impacts?</a:t>
            </a:r>
          </a:p>
          <a:p>
            <a:pPr algn="just">
              <a:spcBef>
                <a:spcPts val="1800"/>
              </a:spcBef>
            </a:pPr>
            <a:endParaRPr lang="pt-BR" sz="3200" dirty="0">
              <a:latin typeface="Gill Sans MT" charset="0"/>
            </a:endParaRPr>
          </a:p>
        </p:txBody>
      </p:sp>
      <p:sp>
        <p:nvSpPr>
          <p:cNvPr id="2" name="Elipse 1">
            <a:extLst>
              <a:ext uri="{FF2B5EF4-FFF2-40B4-BE49-F238E27FC236}">
                <a16:creationId xmlns:a16="http://schemas.microsoft.com/office/drawing/2014/main" id="{3A5C766F-F49F-495E-9E3A-912627422E89}"/>
              </a:ext>
            </a:extLst>
          </p:cNvPr>
          <p:cNvSpPr/>
          <p:nvPr/>
        </p:nvSpPr>
        <p:spPr>
          <a:xfrm>
            <a:off x="4351378" y="1426161"/>
            <a:ext cx="3931920" cy="32308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Gill Sans MT" charset="0"/>
                <a:ea typeface="ＭＳ Ｐゴシック" charset="0"/>
              </a:rPr>
              <a:t>Clean Energy Transition</a:t>
            </a:r>
          </a:p>
        </p:txBody>
      </p:sp>
      <p:sp>
        <p:nvSpPr>
          <p:cNvPr id="7" name="CaixaDeTexto 6">
            <a:extLst>
              <a:ext uri="{FF2B5EF4-FFF2-40B4-BE49-F238E27FC236}">
                <a16:creationId xmlns:a16="http://schemas.microsoft.com/office/drawing/2014/main" id="{CEB0B3D5-BE91-4BF2-B1F4-FCFE53C9C1A8}"/>
              </a:ext>
            </a:extLst>
          </p:cNvPr>
          <p:cNvSpPr txBox="1"/>
          <p:nvPr/>
        </p:nvSpPr>
        <p:spPr>
          <a:xfrm>
            <a:off x="9313684" y="-940117"/>
            <a:ext cx="1275519" cy="4708981"/>
          </a:xfrm>
          <a:prstGeom prst="rect">
            <a:avLst/>
          </a:prstGeom>
          <a:noFill/>
        </p:spPr>
        <p:txBody>
          <a:bodyPr wrap="square" rtlCol="0">
            <a:spAutoFit/>
          </a:bodyPr>
          <a:lstStyle/>
          <a:p>
            <a:r>
              <a:rPr lang="en-US" sz="30000" dirty="0">
                <a:solidFill>
                  <a:schemeClr val="accent1">
                    <a:lumMod val="20000"/>
                    <a:lumOff val="80000"/>
                  </a:schemeClr>
                </a:solidFill>
                <a:latin typeface="Berlin Sans FB Demi" panose="020E0802020502020306" pitchFamily="34" charset="0"/>
              </a:rPr>
              <a:t>?</a:t>
            </a:r>
          </a:p>
        </p:txBody>
      </p:sp>
      <p:sp>
        <p:nvSpPr>
          <p:cNvPr id="9" name="Retângulo 8">
            <a:extLst>
              <a:ext uri="{FF2B5EF4-FFF2-40B4-BE49-F238E27FC236}">
                <a16:creationId xmlns:a16="http://schemas.microsoft.com/office/drawing/2014/main" id="{28D63FDC-8503-4576-893D-8AE90D9DF8B5}"/>
              </a:ext>
            </a:extLst>
          </p:cNvPr>
          <p:cNvSpPr>
            <a:spLocks noChangeArrowheads="1"/>
          </p:cNvSpPr>
          <p:nvPr/>
        </p:nvSpPr>
        <p:spPr bwMode="auto">
          <a:xfrm>
            <a:off x="8436236" y="499794"/>
            <a:ext cx="3633844" cy="2785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ts val="2400"/>
              </a:spcBef>
              <a:buFont typeface="Arial" panose="020B0604020202020204" pitchFamily="34" charset="0"/>
              <a:buChar char="•"/>
            </a:pPr>
            <a:r>
              <a:rPr lang="en-US" sz="3200" dirty="0">
                <a:latin typeface="Gill Sans MT" charset="0"/>
              </a:rPr>
              <a:t>How does </a:t>
            </a:r>
            <a:r>
              <a:rPr lang="en-US" sz="3200" dirty="0" err="1">
                <a:latin typeface="Gill Sans MT" charset="0"/>
              </a:rPr>
              <a:t>Pré</a:t>
            </a:r>
            <a:r>
              <a:rPr lang="en-US" sz="3200" dirty="0">
                <a:latin typeface="Gill Sans MT" charset="0"/>
              </a:rPr>
              <a:t>-Sal gas use interact with other sources?</a:t>
            </a:r>
          </a:p>
          <a:p>
            <a:pPr algn="just">
              <a:spcBef>
                <a:spcPts val="1800"/>
              </a:spcBef>
            </a:pPr>
            <a:endParaRPr lang="pt-BR" sz="3200" dirty="0">
              <a:latin typeface="Gill Sans MT" charset="0"/>
            </a:endParaRPr>
          </a:p>
        </p:txBody>
      </p:sp>
      <p:sp>
        <p:nvSpPr>
          <p:cNvPr id="10" name="CaixaDeTexto 9">
            <a:extLst>
              <a:ext uri="{FF2B5EF4-FFF2-40B4-BE49-F238E27FC236}">
                <a16:creationId xmlns:a16="http://schemas.microsoft.com/office/drawing/2014/main" id="{FE2A5619-CF30-4132-9C24-29B5BC055CF9}"/>
              </a:ext>
            </a:extLst>
          </p:cNvPr>
          <p:cNvSpPr txBox="1"/>
          <p:nvPr/>
        </p:nvSpPr>
        <p:spPr>
          <a:xfrm>
            <a:off x="8981232" y="2183815"/>
            <a:ext cx="1275519" cy="4708981"/>
          </a:xfrm>
          <a:prstGeom prst="rect">
            <a:avLst/>
          </a:prstGeom>
          <a:noFill/>
        </p:spPr>
        <p:txBody>
          <a:bodyPr wrap="square" rtlCol="0">
            <a:spAutoFit/>
          </a:bodyPr>
          <a:lstStyle/>
          <a:p>
            <a:r>
              <a:rPr lang="en-US" sz="30000" dirty="0">
                <a:solidFill>
                  <a:schemeClr val="accent1">
                    <a:lumMod val="20000"/>
                    <a:lumOff val="80000"/>
                  </a:schemeClr>
                </a:solidFill>
                <a:latin typeface="Berlin Sans FB Demi" panose="020E0802020502020306" pitchFamily="34" charset="0"/>
              </a:rPr>
              <a:t>?</a:t>
            </a:r>
          </a:p>
        </p:txBody>
      </p:sp>
      <p:sp>
        <p:nvSpPr>
          <p:cNvPr id="11" name="Retângulo 10">
            <a:extLst>
              <a:ext uri="{FF2B5EF4-FFF2-40B4-BE49-F238E27FC236}">
                <a16:creationId xmlns:a16="http://schemas.microsoft.com/office/drawing/2014/main" id="{A34BDCF4-8DE2-4942-B8F5-CDF9A3D3FE1D}"/>
              </a:ext>
            </a:extLst>
          </p:cNvPr>
          <p:cNvSpPr>
            <a:spLocks noChangeArrowheads="1"/>
          </p:cNvSpPr>
          <p:nvPr/>
        </p:nvSpPr>
        <p:spPr bwMode="auto">
          <a:xfrm>
            <a:off x="655970" y="3576369"/>
            <a:ext cx="3371905" cy="2785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ts val="2400"/>
              </a:spcBef>
              <a:buFont typeface="Arial" panose="020B0604020202020204" pitchFamily="34" charset="0"/>
              <a:buChar char="•"/>
            </a:pPr>
            <a:r>
              <a:rPr lang="en-US" sz="3200" dirty="0">
                <a:latin typeface="Gill Sans MT" charset="0"/>
              </a:rPr>
              <a:t>How to harmonize biofuels with electromobility?</a:t>
            </a:r>
          </a:p>
          <a:p>
            <a:pPr algn="just">
              <a:spcBef>
                <a:spcPts val="1800"/>
              </a:spcBef>
            </a:pPr>
            <a:endParaRPr lang="pt-BR" sz="3200" dirty="0">
              <a:latin typeface="Gill Sans MT" charset="0"/>
            </a:endParaRPr>
          </a:p>
        </p:txBody>
      </p:sp>
      <p:sp>
        <p:nvSpPr>
          <p:cNvPr id="12" name="Retângulo 11">
            <a:extLst>
              <a:ext uri="{FF2B5EF4-FFF2-40B4-BE49-F238E27FC236}">
                <a16:creationId xmlns:a16="http://schemas.microsoft.com/office/drawing/2014/main" id="{7FB3DB7A-DB64-4925-8D4A-B3F0AF631AF6}"/>
              </a:ext>
            </a:extLst>
          </p:cNvPr>
          <p:cNvSpPr>
            <a:spLocks noChangeArrowheads="1"/>
          </p:cNvSpPr>
          <p:nvPr/>
        </p:nvSpPr>
        <p:spPr bwMode="auto">
          <a:xfrm>
            <a:off x="8516065" y="3264352"/>
            <a:ext cx="3371905" cy="3277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lgn="just">
              <a:spcBef>
                <a:spcPts val="2400"/>
              </a:spcBef>
              <a:buFont typeface="Arial" panose="020B0604020202020204" pitchFamily="34" charset="0"/>
              <a:buChar char="•"/>
            </a:pPr>
            <a:r>
              <a:rPr lang="en-US" sz="3200" dirty="0">
                <a:latin typeface="Gill Sans MT" charset="0"/>
              </a:rPr>
              <a:t>What are the implications of a nuclear expansion program?</a:t>
            </a:r>
          </a:p>
          <a:p>
            <a:pPr algn="just">
              <a:spcBef>
                <a:spcPts val="1800"/>
              </a:spcBef>
            </a:pPr>
            <a:endParaRPr lang="pt-BR" sz="3200" dirty="0">
              <a:latin typeface="Gill Sans MT" charset="0"/>
            </a:endParaRPr>
          </a:p>
        </p:txBody>
      </p:sp>
    </p:spTree>
    <p:extLst>
      <p:ext uri="{BB962C8B-B14F-4D97-AF65-F5344CB8AC3E}">
        <p14:creationId xmlns:p14="http://schemas.microsoft.com/office/powerpoint/2010/main" val="3455814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p:cNvPr>
          <p:cNvSpPr/>
          <p:nvPr/>
        </p:nvSpPr>
        <p:spPr>
          <a:xfrm>
            <a:off x="7429500" y="4030663"/>
            <a:ext cx="3330575" cy="830262"/>
          </a:xfrm>
          <a:prstGeom prst="rect">
            <a:avLst/>
          </a:prstGeom>
        </p:spPr>
        <p:txBody>
          <a:bodyPr>
            <a:spAutoFit/>
          </a:bodyPr>
          <a:lstStyle/>
          <a:p>
            <a:pPr algn="r">
              <a:defRPr/>
            </a:pPr>
            <a:r>
              <a:rPr lang="pt-BR" sz="1600" dirty="0">
                <a:solidFill>
                  <a:schemeClr val="bg1"/>
                </a:solidFill>
                <a:latin typeface="+mj-lt"/>
                <a:ea typeface="+mn-ea"/>
                <a:cs typeface="Calibri" pitchFamily="34" charset="0"/>
              </a:rPr>
              <a:t>Avenida Rio Branco, 1 - 11</a:t>
            </a:r>
            <a:r>
              <a:rPr lang="pt-BR" sz="1600" baseline="30000" dirty="0">
                <a:solidFill>
                  <a:schemeClr val="bg1"/>
                </a:solidFill>
                <a:latin typeface="+mj-lt"/>
                <a:ea typeface="+mn-ea"/>
                <a:cs typeface="Calibri" pitchFamily="34" charset="0"/>
              </a:rPr>
              <a:t>o</a:t>
            </a:r>
            <a:r>
              <a:rPr lang="pt-BR" sz="1600" dirty="0">
                <a:solidFill>
                  <a:schemeClr val="bg1"/>
                </a:solidFill>
                <a:latin typeface="+mj-lt"/>
                <a:ea typeface="+mn-ea"/>
                <a:cs typeface="Calibri" pitchFamily="34" charset="0"/>
              </a:rPr>
              <a:t>  andar  </a:t>
            </a:r>
          </a:p>
          <a:p>
            <a:pPr algn="r">
              <a:defRPr/>
            </a:pPr>
            <a:r>
              <a:rPr lang="pt-BR" sz="1600" dirty="0">
                <a:solidFill>
                  <a:schemeClr val="bg1"/>
                </a:solidFill>
                <a:latin typeface="+mj-lt"/>
                <a:ea typeface="+mn-ea"/>
                <a:cs typeface="Calibri" pitchFamily="34" charset="0"/>
              </a:rPr>
              <a:t>20090-003 - Centro - Rio de Janeiro  </a:t>
            </a:r>
            <a:r>
              <a:rPr lang="pt-BR" sz="1600" i="1" dirty="0">
                <a:solidFill>
                  <a:srgbClr val="FCCA80"/>
                </a:solidFill>
                <a:latin typeface="+mj-lt"/>
                <a:ea typeface="+mn-ea"/>
                <a:cs typeface="Calibri" pitchFamily="34" charset="0"/>
              </a:rPr>
              <a:t>www.epe.gov.br</a:t>
            </a:r>
            <a:endParaRPr lang="pt-BR" sz="1600" i="1" dirty="0">
              <a:solidFill>
                <a:srgbClr val="FCCA80"/>
              </a:solidFill>
              <a:latin typeface="+mj-lt"/>
              <a:ea typeface="+mn-ea"/>
              <a:cs typeface="+mn-cs"/>
            </a:endParaRPr>
          </a:p>
        </p:txBody>
      </p:sp>
      <p:pic>
        <p:nvPicPr>
          <p:cNvPr id="53250" name="Picture 2" descr="Image result for twitter facebook 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6925" y="5126038"/>
            <a:ext cx="1073150"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tângulo 7">
            <a:extLst/>
          </p:cNvPr>
          <p:cNvSpPr/>
          <p:nvPr/>
        </p:nvSpPr>
        <p:spPr>
          <a:xfrm>
            <a:off x="5070475" y="5154613"/>
            <a:ext cx="4572000" cy="523875"/>
          </a:xfrm>
          <a:prstGeom prst="rect">
            <a:avLst/>
          </a:prstGeom>
        </p:spPr>
        <p:txBody>
          <a:bodyPr>
            <a:spAutoFit/>
          </a:bodyPr>
          <a:lstStyle/>
          <a:p>
            <a:pPr algn="r">
              <a:defRPr/>
            </a:pPr>
            <a:r>
              <a:rPr lang="pt-BR" sz="1400" i="1" dirty="0">
                <a:solidFill>
                  <a:schemeClr val="bg1"/>
                </a:solidFill>
                <a:latin typeface="+mj-lt"/>
                <a:ea typeface="+mn-ea"/>
                <a:cs typeface="Calibri" pitchFamily="34" charset="0"/>
              </a:rPr>
              <a:t>Twitter:  </a:t>
            </a:r>
            <a:r>
              <a:rPr lang="pt-BR" sz="1400" i="1" dirty="0">
                <a:solidFill>
                  <a:srgbClr val="FCCA80"/>
                </a:solidFill>
                <a:latin typeface="+mj-lt"/>
                <a:ea typeface="+mn-ea"/>
                <a:cs typeface="Calibri" pitchFamily="34" charset="0"/>
              </a:rPr>
              <a:t>@EPE_Brasil</a:t>
            </a:r>
          </a:p>
          <a:p>
            <a:pPr algn="r">
              <a:defRPr/>
            </a:pPr>
            <a:r>
              <a:rPr lang="pt-BR" sz="1400" i="1" dirty="0">
                <a:solidFill>
                  <a:schemeClr val="bg1"/>
                </a:solidFill>
                <a:latin typeface="+mj-lt"/>
                <a:ea typeface="+mn-ea"/>
                <a:cs typeface="+mn-cs"/>
              </a:rPr>
              <a:t>Facebook:       </a:t>
            </a:r>
            <a:r>
              <a:rPr lang="pt-BR" sz="1400" i="1" dirty="0">
                <a:solidFill>
                  <a:srgbClr val="FCCA80"/>
                </a:solidFill>
                <a:latin typeface="+mj-lt"/>
                <a:ea typeface="+mn-ea"/>
                <a:cs typeface="+mn-cs"/>
              </a:rPr>
              <a:t>EPE.Brasil</a:t>
            </a:r>
          </a:p>
        </p:txBody>
      </p:sp>
      <p:pic>
        <p:nvPicPr>
          <p:cNvPr id="53252" name="Imagem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34375" y="2290763"/>
            <a:ext cx="242570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CaixaDeTexto 10"/>
          <p:cNvSpPr txBox="1">
            <a:spLocks noChangeArrowheads="1"/>
          </p:cNvSpPr>
          <p:nvPr/>
        </p:nvSpPr>
        <p:spPr bwMode="auto">
          <a:xfrm>
            <a:off x="717550" y="877888"/>
            <a:ext cx="43529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a:r>
              <a:rPr lang="en-US" sz="4000" b="1">
                <a:solidFill>
                  <a:schemeClr val="bg1"/>
                </a:solidFill>
                <a:latin typeface="Gill Sans MT" charset="0"/>
              </a:rPr>
              <a:t>Thank you!</a:t>
            </a:r>
            <a:endParaRPr lang="pt-BR" sz="4000" b="1">
              <a:solidFill>
                <a:schemeClr val="bg1"/>
              </a:solidFill>
              <a:latin typeface="Gill Sans MT" charset="0"/>
            </a:endParaRPr>
          </a:p>
        </p:txBody>
      </p:sp>
      <p:sp>
        <p:nvSpPr>
          <p:cNvPr id="53254" name="Subtítulo 1"/>
          <p:cNvSpPr txBox="1">
            <a:spLocks/>
          </p:cNvSpPr>
          <p:nvPr/>
        </p:nvSpPr>
        <p:spPr bwMode="auto">
          <a:xfrm>
            <a:off x="1989138" y="1622425"/>
            <a:ext cx="4205287"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Light" charset="0"/>
                <a:ea typeface="ＭＳ Ｐゴシック" charset="0"/>
                <a:cs typeface="ＭＳ Ｐゴシック" charset="0"/>
              </a:defRPr>
            </a:lvl1pPr>
            <a:lvl2pPr marL="742950" indent="-2857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eaLnBrk="1" hangingPunct="1">
              <a:spcBef>
                <a:spcPts val="1000"/>
              </a:spcBef>
              <a:buClr>
                <a:srgbClr val="002A5E"/>
              </a:buClr>
              <a:buFont typeface="Arial" charset="0"/>
              <a:buNone/>
            </a:pPr>
            <a:endParaRPr lang="pt-BR">
              <a:solidFill>
                <a:schemeClr val="bg1"/>
              </a:solidFill>
            </a:endParaRPr>
          </a:p>
          <a:p>
            <a:pPr eaLnBrk="1" hangingPunct="1">
              <a:spcBef>
                <a:spcPts val="1000"/>
              </a:spcBef>
              <a:buClr>
                <a:srgbClr val="002A5E"/>
              </a:buClr>
              <a:buFont typeface="Arial" charset="0"/>
              <a:buNone/>
            </a:pPr>
            <a:endParaRPr lang="pt-BR">
              <a:solidFill>
                <a:schemeClr val="bg1"/>
              </a:solidFill>
            </a:endParaRPr>
          </a:p>
          <a:p>
            <a:pPr eaLnBrk="1" hangingPunct="1">
              <a:spcBef>
                <a:spcPts val="1000"/>
              </a:spcBef>
              <a:buClr>
                <a:srgbClr val="002A5E"/>
              </a:buClr>
              <a:buFont typeface="Arial" charset="0"/>
              <a:buNone/>
            </a:pPr>
            <a:endParaRPr lang="pt-BR">
              <a:solidFill>
                <a:schemeClr val="bg1"/>
              </a:solidFill>
            </a:endParaRPr>
          </a:p>
          <a:p>
            <a:pPr eaLnBrk="1" hangingPunct="1">
              <a:spcBef>
                <a:spcPts val="1000"/>
              </a:spcBef>
              <a:buClr>
                <a:srgbClr val="002A5E"/>
              </a:buClr>
              <a:buFont typeface="Arial" charset="0"/>
              <a:buNone/>
            </a:pPr>
            <a:endParaRPr lang="pt-BR">
              <a:solidFill>
                <a:schemeClr val="bg1"/>
              </a:solidFill>
            </a:endParaRPr>
          </a:p>
          <a:p>
            <a:pPr eaLnBrk="1" hangingPunct="1">
              <a:spcBef>
                <a:spcPts val="1000"/>
              </a:spcBef>
              <a:buClr>
                <a:srgbClr val="002A5E"/>
              </a:buClr>
              <a:buFont typeface="Arial" charset="0"/>
              <a:buNone/>
            </a:pPr>
            <a:r>
              <a:rPr lang="pt-BR">
                <a:solidFill>
                  <a:schemeClr val="bg1"/>
                </a:solidFill>
              </a:rPr>
              <a:t>Camila de Araujo Ferraz</a:t>
            </a:r>
          </a:p>
          <a:p>
            <a:pPr eaLnBrk="1" hangingPunct="1">
              <a:spcBef>
                <a:spcPts val="1000"/>
              </a:spcBef>
              <a:buClr>
                <a:srgbClr val="002A5E"/>
              </a:buClr>
              <a:buFont typeface="Arial" charset="0"/>
              <a:buNone/>
            </a:pPr>
            <a:r>
              <a:rPr lang="pt-BR" sz="1800" i="1">
                <a:solidFill>
                  <a:schemeClr val="bg1"/>
                </a:solidFill>
              </a:rPr>
              <a:t>Energy Research Analyst</a:t>
            </a:r>
          </a:p>
          <a:p>
            <a:pPr eaLnBrk="1" hangingPunct="1">
              <a:spcBef>
                <a:spcPts val="1000"/>
              </a:spcBef>
              <a:buClr>
                <a:srgbClr val="002A5E"/>
              </a:buClr>
              <a:buFont typeface="Arial" charset="0"/>
              <a:buNone/>
            </a:pPr>
            <a:r>
              <a:rPr lang="pt-BR" sz="1600">
                <a:solidFill>
                  <a:srgbClr val="FCCA80"/>
                </a:solidFill>
              </a:rPr>
              <a:t>E-mail:      </a:t>
            </a:r>
            <a:r>
              <a:rPr lang="pt-BR" sz="1600" i="1">
                <a:solidFill>
                  <a:srgbClr val="FCCA80"/>
                </a:solidFill>
              </a:rPr>
              <a:t>camila.ferraz@epe.gov.br  </a:t>
            </a:r>
            <a:r>
              <a:rPr lang="pt-BR" sz="1600">
                <a:solidFill>
                  <a:srgbClr val="FCCA80"/>
                </a:solidFill>
              </a:rPr>
              <a:t>         </a:t>
            </a:r>
            <a:r>
              <a:rPr lang="pt-BR" sz="1600">
                <a:solidFill>
                  <a:srgbClr val="FCCA80"/>
                </a:solidFill>
                <a:cs typeface="Calibri" charset="0"/>
              </a:rPr>
              <a:t>Telefone:  </a:t>
            </a:r>
            <a:r>
              <a:rPr lang="pt-BR" sz="1600" i="1">
                <a:solidFill>
                  <a:srgbClr val="FCCA80"/>
                </a:solidFill>
                <a:cs typeface="Calibri" charset="0"/>
              </a:rPr>
              <a:t>+ 55 (21) 3512 – 3316</a:t>
            </a:r>
          </a:p>
          <a:p>
            <a:pPr eaLnBrk="1" hangingPunct="1">
              <a:spcBef>
                <a:spcPts val="1000"/>
              </a:spcBef>
              <a:buClr>
                <a:srgbClr val="002A5E"/>
              </a:buClr>
              <a:buFont typeface="Arial" charset="0"/>
              <a:buNone/>
            </a:pPr>
            <a:endParaRPr lang="pt-BR" sz="1600" i="1">
              <a:solidFill>
                <a:srgbClr val="FCCA80"/>
              </a:solidFill>
              <a:cs typeface="Calibri" charset="0"/>
            </a:endParaRPr>
          </a:p>
          <a:p>
            <a:pPr eaLnBrk="1" hangingPunct="1">
              <a:spcBef>
                <a:spcPts val="1000"/>
              </a:spcBef>
              <a:buClr>
                <a:srgbClr val="002A5E"/>
              </a:buClr>
              <a:buFont typeface="Arial" charset="0"/>
              <a:buNone/>
            </a:pPr>
            <a:endParaRPr lang="pt-BR" sz="1800" i="1">
              <a:solidFill>
                <a:srgbClr val="FCCA80"/>
              </a:solidFill>
              <a:cs typeface="Calibri"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ítulo 1"/>
          <p:cNvSpPr>
            <a:spLocks noGrp="1" noChangeArrowheads="1"/>
          </p:cNvSpPr>
          <p:nvPr>
            <p:ph type="title"/>
          </p:nvPr>
        </p:nvSpPr>
        <p:spPr>
          <a:xfrm>
            <a:off x="169863" y="115888"/>
            <a:ext cx="11850687" cy="881062"/>
          </a:xfrm>
        </p:spPr>
        <p:txBody>
          <a:bodyPr/>
          <a:lstStyle/>
          <a:p>
            <a:r>
              <a:rPr lang="pt-BR">
                <a:latin typeface="Gill Sans MT" charset="0"/>
              </a:rPr>
              <a:t>Summary</a:t>
            </a:r>
          </a:p>
        </p:txBody>
      </p:sp>
      <p:sp>
        <p:nvSpPr>
          <p:cNvPr id="4" name="Retângulo 3">
            <a:extLst/>
          </p:cNvPr>
          <p:cNvSpPr/>
          <p:nvPr/>
        </p:nvSpPr>
        <p:spPr>
          <a:xfrm>
            <a:off x="190500" y="2287588"/>
            <a:ext cx="11772900" cy="126523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Retângulo 4">
            <a:extLst/>
          </p:cNvPr>
          <p:cNvSpPr/>
          <p:nvPr/>
        </p:nvSpPr>
        <p:spPr>
          <a:xfrm>
            <a:off x="190500" y="3552825"/>
            <a:ext cx="11772900" cy="12668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Retângulo 5">
            <a:extLst/>
          </p:cNvPr>
          <p:cNvSpPr/>
          <p:nvPr/>
        </p:nvSpPr>
        <p:spPr>
          <a:xfrm>
            <a:off x="190500" y="1027113"/>
            <a:ext cx="11772900" cy="12668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Retângulo de cantos arredondados 6">
            <a:extLst/>
          </p:cNvPr>
          <p:cNvSpPr/>
          <p:nvPr/>
        </p:nvSpPr>
        <p:spPr>
          <a:xfrm>
            <a:off x="2879725" y="1189038"/>
            <a:ext cx="8545513" cy="950912"/>
          </a:xfrm>
          <a:prstGeom prst="roundRect">
            <a:avLst>
              <a:gd name="adj" fmla="val 11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nSpc>
                <a:spcPct val="114000"/>
              </a:lnSpc>
              <a:defRPr/>
            </a:pPr>
            <a:r>
              <a:rPr lang="en-US" sz="2400" b="1" cap="small" dirty="0">
                <a:solidFill>
                  <a:schemeClr val="tx2">
                    <a:lumMod val="75000"/>
                  </a:schemeClr>
                </a:solidFill>
              </a:rPr>
              <a:t>learning from previous cycles of long-term studies</a:t>
            </a:r>
            <a:endParaRPr lang="pt-BR" sz="2400" b="1" cap="small" dirty="0">
              <a:solidFill>
                <a:schemeClr val="tx2">
                  <a:lumMod val="75000"/>
                </a:schemeClr>
              </a:solidFill>
            </a:endParaRPr>
          </a:p>
        </p:txBody>
      </p:sp>
      <p:sp>
        <p:nvSpPr>
          <p:cNvPr id="8" name="Retângulo de cantos arredondados 7">
            <a:extLst/>
          </p:cNvPr>
          <p:cNvSpPr/>
          <p:nvPr/>
        </p:nvSpPr>
        <p:spPr>
          <a:xfrm>
            <a:off x="765175" y="1189038"/>
            <a:ext cx="2017713" cy="950912"/>
          </a:xfrm>
          <a:prstGeom prst="roundRect">
            <a:avLst>
              <a:gd name="adj" fmla="val 106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a:lnSpc>
                <a:spcPct val="120000"/>
              </a:lnSpc>
              <a:defRPr/>
            </a:pPr>
            <a:r>
              <a:rPr lang="pt-BR" sz="2800" cap="small" dirty="0" err="1">
                <a:solidFill>
                  <a:schemeClr val="bg1"/>
                </a:solidFill>
              </a:rPr>
              <a:t>Part</a:t>
            </a:r>
            <a:r>
              <a:rPr lang="pt-BR" sz="4000" dirty="0">
                <a:solidFill>
                  <a:schemeClr val="bg1"/>
                </a:solidFill>
              </a:rPr>
              <a:t> </a:t>
            </a:r>
            <a:r>
              <a:rPr lang="pt-BR" sz="4800" dirty="0">
                <a:solidFill>
                  <a:schemeClr val="bg1"/>
                </a:solidFill>
              </a:rPr>
              <a:t>1</a:t>
            </a:r>
          </a:p>
        </p:txBody>
      </p:sp>
      <p:sp>
        <p:nvSpPr>
          <p:cNvPr id="9" name="Retângulo de cantos arredondados 8">
            <a:extLst/>
          </p:cNvPr>
          <p:cNvSpPr/>
          <p:nvPr/>
        </p:nvSpPr>
        <p:spPr>
          <a:xfrm>
            <a:off x="2879725" y="2444750"/>
            <a:ext cx="8545513" cy="952500"/>
          </a:xfrm>
          <a:prstGeom prst="roundRect">
            <a:avLst>
              <a:gd name="adj" fmla="val 7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nSpc>
                <a:spcPct val="114000"/>
              </a:lnSpc>
              <a:defRPr/>
            </a:pPr>
            <a:r>
              <a:rPr lang="pt-BR" sz="2400" b="1" cap="small" dirty="0" err="1">
                <a:solidFill>
                  <a:schemeClr val="tx2">
                    <a:lumMod val="75000"/>
                  </a:schemeClr>
                </a:solidFill>
              </a:rPr>
              <a:t>Why</a:t>
            </a:r>
            <a:r>
              <a:rPr lang="pt-BR" sz="2400" b="1" cap="small" dirty="0">
                <a:solidFill>
                  <a:schemeClr val="tx2">
                    <a:lumMod val="75000"/>
                  </a:schemeClr>
                </a:solidFill>
              </a:rPr>
              <a:t> explore </a:t>
            </a:r>
            <a:r>
              <a:rPr lang="pt-BR" sz="2400" b="1" cap="small" dirty="0" err="1">
                <a:solidFill>
                  <a:schemeClr val="tx2">
                    <a:lumMod val="75000"/>
                  </a:schemeClr>
                </a:solidFill>
              </a:rPr>
              <a:t>the</a:t>
            </a:r>
            <a:r>
              <a:rPr lang="pt-BR" sz="2400" b="1" cap="small" dirty="0">
                <a:solidFill>
                  <a:schemeClr val="tx2">
                    <a:lumMod val="75000"/>
                  </a:schemeClr>
                </a:solidFill>
              </a:rPr>
              <a:t> future?</a:t>
            </a:r>
          </a:p>
        </p:txBody>
      </p:sp>
      <p:sp>
        <p:nvSpPr>
          <p:cNvPr id="10" name="Retângulo de cantos arredondados 9">
            <a:hlinkClick r:id="rId3" action="ppaction://hlinksldjump"/>
            <a:extLst/>
          </p:cNvPr>
          <p:cNvSpPr/>
          <p:nvPr/>
        </p:nvSpPr>
        <p:spPr>
          <a:xfrm>
            <a:off x="765175" y="2444750"/>
            <a:ext cx="2017713" cy="952500"/>
          </a:xfrm>
          <a:prstGeom prst="roundRect">
            <a:avLst>
              <a:gd name="adj" fmla="val 106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a:lnSpc>
                <a:spcPct val="120000"/>
              </a:lnSpc>
              <a:defRPr/>
            </a:pPr>
            <a:r>
              <a:rPr lang="pt-BR" sz="2800" cap="small" dirty="0" err="1">
                <a:solidFill>
                  <a:schemeClr val="bg1"/>
                </a:solidFill>
              </a:rPr>
              <a:t>Part</a:t>
            </a:r>
            <a:r>
              <a:rPr lang="pt-BR" sz="2800" cap="small" dirty="0">
                <a:solidFill>
                  <a:schemeClr val="bg1"/>
                </a:solidFill>
              </a:rPr>
              <a:t> </a:t>
            </a:r>
            <a:r>
              <a:rPr lang="pt-BR" sz="4800" cap="small" dirty="0">
                <a:solidFill>
                  <a:schemeClr val="bg1"/>
                </a:solidFill>
              </a:rPr>
              <a:t>2</a:t>
            </a:r>
          </a:p>
        </p:txBody>
      </p:sp>
      <p:sp>
        <p:nvSpPr>
          <p:cNvPr id="11" name="Retângulo de cantos arredondados 10">
            <a:extLst/>
          </p:cNvPr>
          <p:cNvSpPr/>
          <p:nvPr/>
        </p:nvSpPr>
        <p:spPr>
          <a:xfrm>
            <a:off x="2879725" y="3709988"/>
            <a:ext cx="8545513" cy="952500"/>
          </a:xfrm>
          <a:prstGeom prst="roundRect">
            <a:avLst>
              <a:gd name="adj" fmla="val 87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nSpc>
                <a:spcPct val="114000"/>
              </a:lnSpc>
              <a:defRPr/>
            </a:pPr>
            <a:r>
              <a:rPr lang="en-US" sz="2400" b="1" cap="small" dirty="0">
                <a:solidFill>
                  <a:schemeClr val="tx2">
                    <a:lumMod val="75000"/>
                  </a:schemeClr>
                </a:solidFill>
              </a:rPr>
              <a:t>Learnings from National and international best practices</a:t>
            </a:r>
            <a:endParaRPr lang="pt-BR" sz="1700" b="1" cap="small" dirty="0">
              <a:solidFill>
                <a:schemeClr val="tx2">
                  <a:lumMod val="75000"/>
                </a:schemeClr>
              </a:solidFill>
            </a:endParaRPr>
          </a:p>
        </p:txBody>
      </p:sp>
      <p:sp>
        <p:nvSpPr>
          <p:cNvPr id="12" name="Retângulo de cantos arredondados 11">
            <a:hlinkClick r:id="rId4" action="ppaction://hlinksldjump"/>
            <a:extLst/>
          </p:cNvPr>
          <p:cNvSpPr/>
          <p:nvPr/>
        </p:nvSpPr>
        <p:spPr>
          <a:xfrm>
            <a:off x="765175" y="3709988"/>
            <a:ext cx="2017713" cy="952500"/>
          </a:xfrm>
          <a:prstGeom prst="roundRect">
            <a:avLst>
              <a:gd name="adj" fmla="val 86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a:lnSpc>
                <a:spcPct val="120000"/>
              </a:lnSpc>
              <a:defRPr/>
            </a:pPr>
            <a:r>
              <a:rPr lang="pt-BR" sz="2800" cap="small" dirty="0" err="1">
                <a:solidFill>
                  <a:schemeClr val="bg1"/>
                </a:solidFill>
              </a:rPr>
              <a:t>Part</a:t>
            </a:r>
            <a:r>
              <a:rPr lang="pt-BR" sz="2800" cap="small" dirty="0">
                <a:solidFill>
                  <a:schemeClr val="bg1"/>
                </a:solidFill>
              </a:rPr>
              <a:t> </a:t>
            </a:r>
            <a:r>
              <a:rPr lang="pt-BR" sz="4800" cap="small" dirty="0">
                <a:solidFill>
                  <a:schemeClr val="bg1"/>
                </a:solidFill>
              </a:rPr>
              <a:t>3</a:t>
            </a:r>
          </a:p>
        </p:txBody>
      </p:sp>
      <p:sp>
        <p:nvSpPr>
          <p:cNvPr id="13" name="Divisa 12">
            <a:extLst/>
          </p:cNvPr>
          <p:cNvSpPr/>
          <p:nvPr/>
        </p:nvSpPr>
        <p:spPr>
          <a:xfrm>
            <a:off x="601663" y="1720850"/>
            <a:ext cx="327025" cy="2460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Divisa 13">
            <a:extLst/>
          </p:cNvPr>
          <p:cNvSpPr/>
          <p:nvPr/>
        </p:nvSpPr>
        <p:spPr>
          <a:xfrm>
            <a:off x="601663" y="3011488"/>
            <a:ext cx="327025" cy="24606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Divisa 14">
            <a:extLst/>
          </p:cNvPr>
          <p:cNvSpPr/>
          <p:nvPr/>
        </p:nvSpPr>
        <p:spPr>
          <a:xfrm>
            <a:off x="601663" y="4283075"/>
            <a:ext cx="327025" cy="2460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Retângulo 15">
            <a:extLst/>
          </p:cNvPr>
          <p:cNvSpPr/>
          <p:nvPr/>
        </p:nvSpPr>
        <p:spPr>
          <a:xfrm>
            <a:off x="195263" y="4837113"/>
            <a:ext cx="11772900" cy="12668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Retângulo de cantos arredondados 16">
            <a:extLst/>
          </p:cNvPr>
          <p:cNvSpPr/>
          <p:nvPr/>
        </p:nvSpPr>
        <p:spPr>
          <a:xfrm>
            <a:off x="2884488" y="4999038"/>
            <a:ext cx="8545512" cy="950912"/>
          </a:xfrm>
          <a:prstGeom prst="roundRect">
            <a:avLst>
              <a:gd name="adj" fmla="val 11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nSpc>
                <a:spcPct val="114000"/>
              </a:lnSpc>
              <a:defRPr/>
            </a:pPr>
            <a:r>
              <a:rPr lang="en-US" sz="2400" b="1" cap="small" dirty="0">
                <a:solidFill>
                  <a:schemeClr val="tx2">
                    <a:lumMod val="75000"/>
                  </a:schemeClr>
                </a:solidFill>
              </a:rPr>
              <a:t>Proposals to start a new process</a:t>
            </a:r>
            <a:endParaRPr lang="pt-BR" sz="1700" b="1" cap="small" dirty="0">
              <a:solidFill>
                <a:schemeClr val="tx2">
                  <a:lumMod val="75000"/>
                </a:schemeClr>
              </a:solidFill>
            </a:endParaRPr>
          </a:p>
        </p:txBody>
      </p:sp>
      <p:sp>
        <p:nvSpPr>
          <p:cNvPr id="18" name="Retângulo de cantos arredondados 17">
            <a:extLst/>
          </p:cNvPr>
          <p:cNvSpPr/>
          <p:nvPr/>
        </p:nvSpPr>
        <p:spPr>
          <a:xfrm>
            <a:off x="769938" y="4999038"/>
            <a:ext cx="2017712" cy="950912"/>
          </a:xfrm>
          <a:prstGeom prst="roundRect">
            <a:avLst>
              <a:gd name="adj" fmla="val 106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a:lnSpc>
                <a:spcPct val="120000"/>
              </a:lnSpc>
              <a:defRPr/>
            </a:pPr>
            <a:r>
              <a:rPr lang="pt-BR" sz="2800" cap="small" dirty="0" err="1">
                <a:solidFill>
                  <a:schemeClr val="bg1"/>
                </a:solidFill>
              </a:rPr>
              <a:t>Part</a:t>
            </a:r>
            <a:r>
              <a:rPr lang="pt-BR" sz="4000" dirty="0">
                <a:solidFill>
                  <a:schemeClr val="bg1"/>
                </a:solidFill>
              </a:rPr>
              <a:t> </a:t>
            </a:r>
            <a:r>
              <a:rPr lang="pt-BR" sz="4800" dirty="0">
                <a:solidFill>
                  <a:schemeClr val="bg1"/>
                </a:solidFill>
              </a:rPr>
              <a:t>4</a:t>
            </a:r>
          </a:p>
        </p:txBody>
      </p:sp>
      <p:sp>
        <p:nvSpPr>
          <p:cNvPr id="19" name="Divisa 18">
            <a:extLst/>
          </p:cNvPr>
          <p:cNvSpPr/>
          <p:nvPr/>
        </p:nvSpPr>
        <p:spPr>
          <a:xfrm>
            <a:off x="606425" y="5530850"/>
            <a:ext cx="327025" cy="2460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Espaço Reservado para Texto 3"/>
          <p:cNvSpPr>
            <a:spLocks noGrp="1" noChangeArrowheads="1"/>
          </p:cNvSpPr>
          <p:nvPr>
            <p:ph type="body" sz="quarter" idx="10"/>
          </p:nvPr>
        </p:nvSpPr>
        <p:spPr>
          <a:xfrm>
            <a:off x="1200150" y="4659313"/>
            <a:ext cx="10614025" cy="968375"/>
          </a:xfrm>
        </p:spPr>
        <p:txBody>
          <a:bodyPr/>
          <a:lstStyle/>
          <a:p>
            <a:r>
              <a:rPr lang="pt-BR">
                <a:latin typeface="Gill Sans MT" charset="0"/>
              </a:rPr>
              <a:t>Part 1: </a:t>
            </a:r>
            <a:r>
              <a:rPr lang="pt-BR">
                <a:solidFill>
                  <a:srgbClr val="FFC000"/>
                </a:solidFill>
                <a:latin typeface="Gill Sans MT" charset="0"/>
              </a:rPr>
              <a:t> Learning from previous cycles of long term studies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84" name="Freeform 34">
            <a:extLst/>
          </p:cNvPr>
          <p:cNvSpPr>
            <a:spLocks/>
          </p:cNvSpPr>
          <p:nvPr/>
        </p:nvSpPr>
        <p:spPr bwMode="auto">
          <a:xfrm rot="5400000">
            <a:off x="5459479" y="5711245"/>
            <a:ext cx="719933" cy="309928"/>
          </a:xfrm>
          <a:custGeom>
            <a:avLst/>
            <a:gdLst>
              <a:gd name="T0" fmla="*/ 0 w 192"/>
              <a:gd name="T1" fmla="*/ 0 h 192"/>
              <a:gd name="T2" fmla="*/ 2147483647 w 192"/>
              <a:gd name="T3" fmla="*/ 0 h 192"/>
              <a:gd name="T4" fmla="*/ 2147483647 w 192"/>
              <a:gd name="T5" fmla="*/ 2147483647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38100" cap="flat" cmpd="sng">
            <a:solidFill>
              <a:srgbClr val="ACCBF9"/>
            </a:solidFill>
            <a:prstDash val="solid"/>
            <a:round/>
            <a:headEnd type="none" w="med" len="med"/>
            <a:tailEnd type="triangle" w="med" len="med"/>
          </a:ln>
          <a:scene3d>
            <a:camera prst="orthographicFront">
              <a:rot lat="0" lon="9600000" rev="10800000"/>
            </a:camera>
            <a:lightRig rig="threePt" dir="t"/>
          </a:scene3d>
        </p:spPr>
        <p:txBody>
          <a:bodyPr lIns="90000" tIns="46800" rIns="90000" bIns="46800">
            <a:spAutoFit/>
          </a:bodyPr>
          <a:lstStyle/>
          <a:p>
            <a:pPr defTabSz="457200" eaLnBrk="1" fontAlgn="auto" hangingPunct="1">
              <a:spcBef>
                <a:spcPts val="0"/>
              </a:spcBef>
              <a:spcAft>
                <a:spcPts val="0"/>
              </a:spcAft>
              <a:defRPr/>
            </a:pPr>
            <a:endParaRPr lang="pt-BR" sz="1400" kern="0">
              <a:solidFill>
                <a:prstClr val="black"/>
              </a:solidFill>
              <a:latin typeface="Arial" charset="0"/>
              <a:ea typeface="+mn-ea"/>
              <a:cs typeface="+mn-cs"/>
            </a:endParaRPr>
          </a:p>
        </p:txBody>
      </p:sp>
      <p:sp>
        <p:nvSpPr>
          <p:cNvPr id="101" name="Retângulo 100">
            <a:extLst/>
          </p:cNvPr>
          <p:cNvSpPr/>
          <p:nvPr/>
        </p:nvSpPr>
        <p:spPr>
          <a:xfrm>
            <a:off x="5283200" y="5478463"/>
            <a:ext cx="801688" cy="747712"/>
          </a:xfrm>
          <a:prstGeom prst="rect">
            <a:avLst/>
          </a:prstGeom>
          <a:solidFill>
            <a:sysClr val="window" lastClr="FFFFFF"/>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lang="pt-BR" kern="0">
              <a:solidFill>
                <a:prstClr val="white"/>
              </a:solidFill>
              <a:latin typeface="Calibri Light"/>
              <a:ea typeface="+mn-ea"/>
              <a:cs typeface="+mn-cs"/>
            </a:endParaRPr>
          </a:p>
        </p:txBody>
      </p:sp>
      <p:sp>
        <p:nvSpPr>
          <p:cNvPr id="14340" name="Título 1"/>
          <p:cNvSpPr>
            <a:spLocks noGrp="1" noChangeArrowheads="1"/>
          </p:cNvSpPr>
          <p:nvPr>
            <p:ph type="title"/>
          </p:nvPr>
        </p:nvSpPr>
        <p:spPr>
          <a:xfrm>
            <a:off x="169863" y="115888"/>
            <a:ext cx="11850687" cy="881062"/>
          </a:xfrm>
        </p:spPr>
        <p:txBody>
          <a:bodyPr/>
          <a:lstStyle/>
          <a:p>
            <a:r>
              <a:rPr lang="en-US">
                <a:latin typeface="Gill Sans MT" charset="0"/>
              </a:rPr>
              <a:t>Faced with the challenges and learning from the previous cycles ...</a:t>
            </a:r>
          </a:p>
        </p:txBody>
      </p:sp>
      <p:sp>
        <p:nvSpPr>
          <p:cNvPr id="14341" name="CaixaDeTexto 8"/>
          <p:cNvSpPr txBox="1">
            <a:spLocks noChangeArrowheads="1"/>
          </p:cNvSpPr>
          <p:nvPr/>
        </p:nvSpPr>
        <p:spPr bwMode="auto">
          <a:xfrm>
            <a:off x="-179304" y="328863"/>
            <a:ext cx="11248357" cy="8628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sz="2400">
                <a:solidFill>
                  <a:schemeClr val="tx1"/>
                </a:solidFill>
                <a:latin typeface="Calibri Light" charset="0"/>
                <a:ea typeface="ＭＳ Ｐゴシック" charset="0"/>
                <a:cs typeface="ＭＳ Ｐゴシック" charset="0"/>
              </a:defRPr>
            </a:lvl1pPr>
            <a:lvl2pPr marL="7429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lvl="1">
              <a:spcBef>
                <a:spcPts val="1800"/>
              </a:spcBef>
              <a:buFont typeface="Arial" charset="0"/>
              <a:buNone/>
            </a:pPr>
            <a:endParaRPr lang="pt-BR" sz="2800" dirty="0">
              <a:latin typeface="Gill Sans MT" charset="0"/>
            </a:endParaRPr>
          </a:p>
          <a:p>
            <a:pPr lvl="1">
              <a:spcBef>
                <a:spcPts val="1600"/>
              </a:spcBef>
              <a:buFont typeface="Wingdings" charset="0"/>
              <a:buChar char="ü"/>
            </a:pPr>
            <a:r>
              <a:rPr lang="en-US" sz="2800" dirty="0">
                <a:latin typeface="Gill Sans MT" charset="0"/>
              </a:rPr>
              <a:t>Scenarios </a:t>
            </a:r>
            <a:r>
              <a:rPr lang="en-US" sz="2800" b="1" dirty="0">
                <a:latin typeface="Gill Sans MT" charset="0"/>
              </a:rPr>
              <a:t>should not represent an end in itself</a:t>
            </a:r>
            <a:r>
              <a:rPr lang="en-US" sz="2800" dirty="0">
                <a:latin typeface="Gill Sans MT" charset="0"/>
              </a:rPr>
              <a:t>; </a:t>
            </a:r>
          </a:p>
          <a:p>
            <a:pPr lvl="1">
              <a:spcBef>
                <a:spcPts val="1600"/>
              </a:spcBef>
              <a:buFont typeface="Wingdings" charset="0"/>
              <a:buChar char="ü"/>
            </a:pPr>
            <a:r>
              <a:rPr lang="en-US" sz="2800" b="1" dirty="0">
                <a:latin typeface="Gill Sans MT" charset="0"/>
              </a:rPr>
              <a:t>Plan ≠ Scenario:  </a:t>
            </a:r>
            <a:r>
              <a:rPr lang="en-US" sz="2800" dirty="0">
                <a:latin typeface="Gill Sans MT" charset="0"/>
              </a:rPr>
              <a:t>A Plan is often identified as Scenario, when in fact scenarios (preferably more than one) must subsidize the Plan; </a:t>
            </a:r>
          </a:p>
          <a:p>
            <a:pPr lvl="1">
              <a:spcBef>
                <a:spcPts val="1600"/>
              </a:spcBef>
              <a:buFont typeface="Wingdings" charset="0"/>
              <a:buChar char="ü"/>
            </a:pPr>
            <a:r>
              <a:rPr lang="en-US" sz="2800" b="1" dirty="0">
                <a:latin typeface="Gill Sans MT" charset="0"/>
                <a:ea typeface="Calibri" charset="0"/>
              </a:rPr>
              <a:t>Focus on only one scenario</a:t>
            </a:r>
            <a:r>
              <a:rPr lang="en-US" sz="2800" dirty="0">
                <a:latin typeface="Gill Sans MT" charset="0"/>
                <a:ea typeface="Calibri" charset="0"/>
              </a:rPr>
              <a:t>, rigorously detailed / modeled, with </a:t>
            </a:r>
            <a:r>
              <a:rPr lang="en-US" sz="2800" b="1" dirty="0">
                <a:latin typeface="Gill Sans MT" charset="0"/>
                <a:ea typeface="Calibri" charset="0"/>
              </a:rPr>
              <a:t>little analysis on the uncertainties and disruptive trajectories</a:t>
            </a:r>
            <a:r>
              <a:rPr lang="en-US" sz="2800" dirty="0">
                <a:latin typeface="Gill Sans MT" charset="0"/>
                <a:ea typeface="Calibri" charset="0"/>
              </a:rPr>
              <a:t>;</a:t>
            </a:r>
          </a:p>
          <a:p>
            <a:pPr lvl="1">
              <a:spcBef>
                <a:spcPts val="1600"/>
              </a:spcBef>
              <a:buFont typeface="Wingdings" charset="0"/>
              <a:buChar char="ü"/>
            </a:pPr>
            <a:r>
              <a:rPr lang="en-US" sz="2800" dirty="0">
                <a:latin typeface="Gill Sans MT" charset="0"/>
              </a:rPr>
              <a:t>The methodologies and processes should reflect the </a:t>
            </a:r>
            <a:r>
              <a:rPr lang="en-US" sz="2800" b="1" dirty="0">
                <a:latin typeface="Gill Sans MT" charset="0"/>
              </a:rPr>
              <a:t>objective of the scenario</a:t>
            </a:r>
            <a:r>
              <a:rPr lang="en-US" sz="2800" dirty="0">
                <a:latin typeface="Gill Sans MT" charset="0"/>
              </a:rPr>
              <a:t>;</a:t>
            </a:r>
          </a:p>
          <a:p>
            <a:pPr lvl="1">
              <a:spcBef>
                <a:spcPts val="1600"/>
              </a:spcBef>
              <a:buFont typeface="Wingdings" charset="0"/>
              <a:buChar char="ü"/>
            </a:pPr>
            <a:r>
              <a:rPr lang="en-US" sz="2800" b="1" dirty="0">
                <a:latin typeface="Gill Sans MT" charset="0"/>
              </a:rPr>
              <a:t>Plurality of methods / models</a:t>
            </a:r>
            <a:r>
              <a:rPr lang="en-US" sz="2800" dirty="0">
                <a:latin typeface="Gill Sans MT" charset="0"/>
              </a:rPr>
              <a:t> is fundamental;</a:t>
            </a:r>
            <a:endParaRPr lang="pt-BR" sz="2800" dirty="0">
              <a:latin typeface="Gill Sans MT" charset="0"/>
            </a:endParaRPr>
          </a:p>
          <a:p>
            <a:pPr lvl="1">
              <a:spcBef>
                <a:spcPts val="1800"/>
              </a:spcBef>
              <a:buFont typeface="Wingdings" charset="0"/>
              <a:buChar char="ü"/>
            </a:pPr>
            <a:endParaRPr lang="pt-BR" sz="2800" dirty="0">
              <a:latin typeface="Gill Sans MT" charset="0"/>
            </a:endParaRPr>
          </a:p>
          <a:p>
            <a:pPr lvl="1">
              <a:spcBef>
                <a:spcPts val="1800"/>
              </a:spcBef>
              <a:buFont typeface="Wingdings" charset="0"/>
              <a:buChar char="ü"/>
            </a:pPr>
            <a:endParaRPr lang="pt-BR" sz="2800" dirty="0">
              <a:latin typeface="Gill Sans MT" charset="0"/>
            </a:endParaRPr>
          </a:p>
          <a:p>
            <a:pPr lvl="1">
              <a:spcBef>
                <a:spcPts val="1800"/>
              </a:spcBef>
              <a:buFont typeface="Wingdings" charset="0"/>
              <a:buChar char="ü"/>
            </a:pPr>
            <a:endParaRPr lang="pt-BR" sz="2800" dirty="0">
              <a:latin typeface="Gill Sans MT" charset="0"/>
            </a:endParaRPr>
          </a:p>
          <a:p>
            <a:pPr lvl="1">
              <a:spcBef>
                <a:spcPts val="1800"/>
              </a:spcBef>
              <a:buFont typeface="Wingdings" charset="0"/>
              <a:buChar char="ü"/>
            </a:pPr>
            <a:endParaRPr lang="pt-BR" sz="2800" dirty="0">
              <a:latin typeface="Gill Sans MT" charset="0"/>
            </a:endParaRPr>
          </a:p>
          <a:p>
            <a:pPr lvl="1">
              <a:buFont typeface="Arial" charset="0"/>
              <a:buNone/>
            </a:pPr>
            <a:endParaRPr lang="en-US" sz="3200" dirty="0">
              <a:latin typeface="Gill Sans MT" charset="0"/>
            </a:endParaRPr>
          </a:p>
          <a:p>
            <a:pPr lvl="1">
              <a:buFont typeface="Arial" charset="0"/>
              <a:buNone/>
            </a:pPr>
            <a:endParaRPr lang="en-US" sz="3200" dirty="0">
              <a:latin typeface="Gill Sans MT" charset="0"/>
            </a:endParaRP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pic>
        <p:nvPicPr>
          <p:cNvPr id="2" name="Picture 1" descr="Captura de Tela 2019-02-23 às 23.23.52.png"/>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l="2613" t="1649" b="1098"/>
          <a:stretch/>
        </p:blipFill>
        <p:spPr>
          <a:xfrm>
            <a:off x="10030388" y="4160516"/>
            <a:ext cx="2077329" cy="2065659"/>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84" name="Freeform 34">
            <a:extLst/>
          </p:cNvPr>
          <p:cNvSpPr>
            <a:spLocks/>
          </p:cNvSpPr>
          <p:nvPr/>
        </p:nvSpPr>
        <p:spPr bwMode="auto">
          <a:xfrm rot="5400000">
            <a:off x="5459479" y="5711245"/>
            <a:ext cx="719933" cy="309928"/>
          </a:xfrm>
          <a:custGeom>
            <a:avLst/>
            <a:gdLst>
              <a:gd name="T0" fmla="*/ 0 w 192"/>
              <a:gd name="T1" fmla="*/ 0 h 192"/>
              <a:gd name="T2" fmla="*/ 2147483647 w 192"/>
              <a:gd name="T3" fmla="*/ 0 h 192"/>
              <a:gd name="T4" fmla="*/ 2147483647 w 192"/>
              <a:gd name="T5" fmla="*/ 2147483647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38100" cap="flat" cmpd="sng">
            <a:solidFill>
              <a:srgbClr val="ACCBF9"/>
            </a:solidFill>
            <a:prstDash val="solid"/>
            <a:round/>
            <a:headEnd type="none" w="med" len="med"/>
            <a:tailEnd type="triangle" w="med" len="med"/>
          </a:ln>
          <a:scene3d>
            <a:camera prst="orthographicFront">
              <a:rot lat="0" lon="9600000" rev="10800000"/>
            </a:camera>
            <a:lightRig rig="threePt" dir="t"/>
          </a:scene3d>
        </p:spPr>
        <p:txBody>
          <a:bodyPr lIns="90000" tIns="46800" rIns="90000" bIns="46800">
            <a:spAutoFit/>
          </a:bodyPr>
          <a:lstStyle/>
          <a:p>
            <a:pPr defTabSz="457200" eaLnBrk="1" fontAlgn="auto" hangingPunct="1">
              <a:spcBef>
                <a:spcPts val="0"/>
              </a:spcBef>
              <a:spcAft>
                <a:spcPts val="0"/>
              </a:spcAft>
              <a:defRPr/>
            </a:pPr>
            <a:endParaRPr lang="pt-BR" sz="1400" kern="0">
              <a:solidFill>
                <a:prstClr val="black"/>
              </a:solidFill>
              <a:latin typeface="Arial" charset="0"/>
              <a:ea typeface="+mn-ea"/>
              <a:cs typeface="+mn-cs"/>
            </a:endParaRPr>
          </a:p>
        </p:txBody>
      </p:sp>
      <p:sp>
        <p:nvSpPr>
          <p:cNvPr id="101" name="Retângulo 100">
            <a:extLst/>
          </p:cNvPr>
          <p:cNvSpPr/>
          <p:nvPr/>
        </p:nvSpPr>
        <p:spPr>
          <a:xfrm>
            <a:off x="5283200" y="5478463"/>
            <a:ext cx="801688" cy="747712"/>
          </a:xfrm>
          <a:prstGeom prst="rect">
            <a:avLst/>
          </a:prstGeom>
          <a:solidFill>
            <a:sysClr val="window" lastClr="FFFFFF"/>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lang="pt-BR" kern="0">
              <a:solidFill>
                <a:prstClr val="white"/>
              </a:solidFill>
              <a:latin typeface="Calibri Light"/>
              <a:ea typeface="+mn-ea"/>
              <a:cs typeface="+mn-cs"/>
            </a:endParaRPr>
          </a:p>
        </p:txBody>
      </p:sp>
      <p:sp>
        <p:nvSpPr>
          <p:cNvPr id="16388" name="Título 1"/>
          <p:cNvSpPr>
            <a:spLocks noGrp="1" noChangeArrowheads="1"/>
          </p:cNvSpPr>
          <p:nvPr>
            <p:ph type="title"/>
          </p:nvPr>
        </p:nvSpPr>
        <p:spPr>
          <a:xfrm>
            <a:off x="169863" y="115888"/>
            <a:ext cx="11850687" cy="881062"/>
          </a:xfrm>
        </p:spPr>
        <p:txBody>
          <a:bodyPr/>
          <a:lstStyle/>
          <a:p>
            <a:r>
              <a:rPr lang="en-US">
                <a:latin typeface="Gill Sans MT" charset="0"/>
              </a:rPr>
              <a:t>Faced with the challenges and learning from the previous cycles ...</a:t>
            </a:r>
          </a:p>
        </p:txBody>
      </p:sp>
      <p:sp>
        <p:nvSpPr>
          <p:cNvPr id="8198" name="CaixaDeTexto 8">
            <a:extLst/>
          </p:cNvPr>
          <p:cNvSpPr txBox="1">
            <a:spLocks noChangeArrowheads="1"/>
          </p:cNvSpPr>
          <p:nvPr/>
        </p:nvSpPr>
        <p:spPr bwMode="auto">
          <a:xfrm>
            <a:off x="168275" y="609600"/>
            <a:ext cx="11583988" cy="824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lnSpc>
                <a:spcPct val="90000"/>
              </a:lnSpc>
              <a:spcBef>
                <a:spcPts val="1000"/>
              </a:spcBef>
              <a:buClr>
                <a:srgbClr val="002A5E"/>
              </a:buClr>
              <a:buFont typeface="Arial" charset="0"/>
              <a:buChar char="•"/>
              <a:defRPr sz="2400">
                <a:solidFill>
                  <a:schemeClr val="tx1"/>
                </a:solidFill>
                <a:latin typeface="Calibri Light" pitchFamily="34" charset="0"/>
              </a:defRPr>
            </a:lvl1pPr>
            <a:lvl2pPr marL="742950">
              <a:lnSpc>
                <a:spcPct val="90000"/>
              </a:lnSpc>
              <a:spcBef>
                <a:spcPts val="500"/>
              </a:spcBef>
              <a:buClr>
                <a:srgbClr val="002A5E"/>
              </a:buClr>
              <a:buFont typeface="Arial" charset="0"/>
              <a:buChar char="•"/>
              <a:defRPr sz="2400">
                <a:solidFill>
                  <a:schemeClr val="tx1"/>
                </a:solidFill>
                <a:latin typeface="Calibri Light" pitchFamily="34" charset="0"/>
              </a:defRPr>
            </a:lvl2pPr>
            <a:lvl3pPr marL="1143000" indent="-228600">
              <a:lnSpc>
                <a:spcPct val="90000"/>
              </a:lnSpc>
              <a:spcBef>
                <a:spcPts val="500"/>
              </a:spcBef>
              <a:buClr>
                <a:srgbClr val="002A5E"/>
              </a:buClr>
              <a:buFont typeface="Arial" charset="0"/>
              <a:buChar char="•"/>
              <a:defRPr sz="2400">
                <a:solidFill>
                  <a:schemeClr val="tx1"/>
                </a:solidFill>
                <a:latin typeface="Calibri Light" pitchFamily="34" charset="0"/>
              </a:defRPr>
            </a:lvl3pPr>
            <a:lvl4pPr marL="1600200" indent="-228600">
              <a:lnSpc>
                <a:spcPct val="90000"/>
              </a:lnSpc>
              <a:spcBef>
                <a:spcPts val="500"/>
              </a:spcBef>
              <a:buClr>
                <a:srgbClr val="002A5E"/>
              </a:buClr>
              <a:buFont typeface="Arial" charset="0"/>
              <a:buChar char="•"/>
              <a:defRPr sz="2400">
                <a:solidFill>
                  <a:schemeClr val="tx1"/>
                </a:solidFill>
                <a:latin typeface="Calibri Light" pitchFamily="34" charset="0"/>
              </a:defRPr>
            </a:lvl4pPr>
            <a:lvl5pPr marL="2057400" indent="-228600">
              <a:lnSpc>
                <a:spcPct val="90000"/>
              </a:lnSpc>
              <a:spcBef>
                <a:spcPts val="500"/>
              </a:spcBef>
              <a:buClr>
                <a:srgbClr val="002A5E"/>
              </a:buClr>
              <a:buFont typeface="Arial" charset="0"/>
              <a:buChar char="•"/>
              <a:defRPr sz="2400">
                <a:solidFill>
                  <a:schemeClr val="tx1"/>
                </a:solidFill>
                <a:latin typeface="Calibri Light" pitchFamily="34" charset="0"/>
              </a:defRPr>
            </a:lvl5pPr>
            <a:lvl6pPr marL="25146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6pPr>
            <a:lvl7pPr marL="29718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7pPr>
            <a:lvl8pPr marL="34290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8pPr>
            <a:lvl9pPr marL="38862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9pPr>
          </a:lstStyle>
          <a:p>
            <a:pPr lvl="1">
              <a:lnSpc>
                <a:spcPct val="100000"/>
              </a:lnSpc>
              <a:spcBef>
                <a:spcPts val="1800"/>
              </a:spcBef>
              <a:buClrTx/>
              <a:buFont typeface="Arial" charset="0"/>
              <a:buNone/>
              <a:defRPr/>
            </a:pPr>
            <a:endParaRPr lang="pt-BR" altLang="pt-BR" sz="2800" dirty="0">
              <a:latin typeface="Gill Sans MT" pitchFamily="34" charset="0"/>
              <a:ea typeface="+mn-ea"/>
              <a:cs typeface="+mn-cs"/>
            </a:endParaRPr>
          </a:p>
          <a:p>
            <a:pPr marL="1085850" lvl="1" indent="-342900">
              <a:lnSpc>
                <a:spcPct val="100000"/>
              </a:lnSpc>
              <a:spcBef>
                <a:spcPts val="1600"/>
              </a:spcBef>
              <a:buClrTx/>
              <a:buFont typeface="Wingdings" panose="05000000000000000000" pitchFamily="2" charset="2"/>
              <a:buChar char="ü"/>
              <a:defRPr/>
            </a:pPr>
            <a:r>
              <a:rPr lang="en-US" altLang="pt-BR" sz="2800" dirty="0">
                <a:latin typeface="Gill Sans MT" pitchFamily="34" charset="0"/>
                <a:ea typeface="Calibri" pitchFamily="34" charset="0"/>
                <a:cs typeface="Times New Roman" pitchFamily="18" charset="0"/>
              </a:rPr>
              <a:t>The structured adoption of long-term scenarios can better </a:t>
            </a:r>
            <a:r>
              <a:rPr lang="en-US" altLang="pt-BR" sz="2800" b="1" dirty="0">
                <a:latin typeface="Gill Sans MT" pitchFamily="34" charset="0"/>
                <a:ea typeface="Calibri" pitchFamily="34" charset="0"/>
                <a:cs typeface="Times New Roman" pitchFamily="18" charset="0"/>
              </a:rPr>
              <a:t>contribute to the decision-making process</a:t>
            </a:r>
            <a:r>
              <a:rPr lang="en-US" altLang="pt-BR" sz="2800" dirty="0">
                <a:latin typeface="Gill Sans MT" pitchFamily="34" charset="0"/>
                <a:ea typeface="Calibri" pitchFamily="34" charset="0"/>
                <a:cs typeface="Times New Roman" pitchFamily="18" charset="0"/>
              </a:rPr>
              <a:t>, besides avoiding some problems such as </a:t>
            </a:r>
            <a:r>
              <a:rPr lang="en-US" altLang="pt-BR" sz="2800" b="1" dirty="0">
                <a:latin typeface="Gill Sans MT" pitchFamily="34" charset="0"/>
                <a:ea typeface="Calibri" pitchFamily="34" charset="0"/>
                <a:cs typeface="Times New Roman" pitchFamily="18" charset="0"/>
              </a:rPr>
              <a:t>rework </a:t>
            </a:r>
            <a:r>
              <a:rPr lang="en-US" altLang="pt-BR" sz="2800" dirty="0">
                <a:latin typeface="Gill Sans MT" pitchFamily="34" charset="0"/>
                <a:ea typeface="Calibri" pitchFamily="34" charset="0"/>
                <a:cs typeface="Times New Roman" pitchFamily="18" charset="0"/>
              </a:rPr>
              <a:t>and </a:t>
            </a:r>
            <a:r>
              <a:rPr lang="en-US" altLang="pt-BR" sz="2800" b="1" dirty="0">
                <a:latin typeface="Gill Sans MT" pitchFamily="34" charset="0"/>
                <a:ea typeface="Calibri" pitchFamily="34" charset="0"/>
                <a:cs typeface="Times New Roman" pitchFamily="18" charset="0"/>
              </a:rPr>
              <a:t>fragmented analysis</a:t>
            </a:r>
          </a:p>
          <a:p>
            <a:pPr marL="1085850" lvl="1" indent="-342900">
              <a:lnSpc>
                <a:spcPct val="100000"/>
              </a:lnSpc>
              <a:spcBef>
                <a:spcPts val="1600"/>
              </a:spcBef>
              <a:buClrTx/>
              <a:buFont typeface="Wingdings" panose="05000000000000000000" pitchFamily="2" charset="2"/>
              <a:buChar char="ü"/>
              <a:defRPr/>
            </a:pPr>
            <a:r>
              <a:rPr lang="en-US" altLang="pt-BR" sz="2800" b="1" dirty="0">
                <a:latin typeface="Gill Sans MT" pitchFamily="34" charset="0"/>
                <a:ea typeface="Calibri" pitchFamily="34" charset="0"/>
                <a:cs typeface="Times New Roman" pitchFamily="18" charset="0"/>
              </a:rPr>
              <a:t>The need for greater alignment, integration and participation of the various visions inside and outside the company </a:t>
            </a:r>
            <a:r>
              <a:rPr lang="en-US" altLang="pt-BR" sz="2800" i="1" dirty="0">
                <a:latin typeface="Gill Sans MT" pitchFamily="34" charset="0"/>
                <a:ea typeface="Calibri" pitchFamily="34" charset="0"/>
                <a:cs typeface="Times New Roman" pitchFamily="18" charset="0"/>
              </a:rPr>
              <a:t>(stakeholders) </a:t>
            </a:r>
            <a:r>
              <a:rPr lang="en-US" altLang="pt-BR" sz="2800" dirty="0">
                <a:latin typeface="Gill Sans MT" pitchFamily="34" charset="0"/>
                <a:ea typeface="Calibri" pitchFamily="34" charset="0"/>
                <a:cs typeface="Times New Roman" pitchFamily="18" charset="0"/>
              </a:rPr>
              <a:t>in relation to the definition of the premises of the scenarios.</a:t>
            </a:r>
            <a:endParaRPr lang="pt-BR" altLang="pt-BR" sz="2800" dirty="0">
              <a:latin typeface="Gill Sans MT" pitchFamily="34" charset="0"/>
              <a:ea typeface="Calibri" pitchFamily="34" charset="0"/>
              <a:cs typeface="Times New Roman" pitchFamily="18" charset="0"/>
            </a:endParaRPr>
          </a:p>
          <a:p>
            <a:pPr marL="1085850" lvl="1" indent="-342900">
              <a:lnSpc>
                <a:spcPct val="100000"/>
              </a:lnSpc>
              <a:spcBef>
                <a:spcPts val="1800"/>
              </a:spcBef>
              <a:buClrTx/>
              <a:buFont typeface="Wingdings" panose="05000000000000000000" pitchFamily="2" charset="2"/>
              <a:buChar char="ü"/>
              <a:defRPr/>
            </a:pPr>
            <a:endParaRPr lang="pt-BR" sz="2800" dirty="0">
              <a:latin typeface="Gill Sans MT" pitchFamily="34" charset="0"/>
              <a:ea typeface="+mn-ea"/>
              <a:cs typeface="+mn-cs"/>
            </a:endParaRPr>
          </a:p>
          <a:p>
            <a:pPr marL="1085850" lvl="1" indent="-342900">
              <a:lnSpc>
                <a:spcPct val="100000"/>
              </a:lnSpc>
              <a:spcBef>
                <a:spcPts val="1800"/>
              </a:spcBef>
              <a:buClrTx/>
              <a:buFont typeface="Wingdings" panose="05000000000000000000" pitchFamily="2" charset="2"/>
              <a:buChar char="ü"/>
              <a:defRPr/>
            </a:pPr>
            <a:endParaRPr lang="pt-BR" sz="2800" dirty="0">
              <a:latin typeface="Gill Sans MT" pitchFamily="34" charset="0"/>
              <a:ea typeface="+mn-ea"/>
              <a:cs typeface="+mn-cs"/>
            </a:endParaRPr>
          </a:p>
          <a:p>
            <a:pPr marL="1085850" lvl="1" indent="-342900">
              <a:lnSpc>
                <a:spcPct val="100000"/>
              </a:lnSpc>
              <a:spcBef>
                <a:spcPts val="1800"/>
              </a:spcBef>
              <a:buClrTx/>
              <a:buFont typeface="Wingdings" panose="05000000000000000000" pitchFamily="2" charset="2"/>
              <a:buChar char="ü"/>
              <a:defRPr/>
            </a:pPr>
            <a:endParaRPr lang="pt-BR" sz="2800" dirty="0">
              <a:latin typeface="Gill Sans MT" pitchFamily="34" charset="0"/>
              <a:ea typeface="+mn-ea"/>
              <a:cs typeface="+mn-cs"/>
            </a:endParaRPr>
          </a:p>
          <a:p>
            <a:pPr marL="1085850" lvl="1" indent="-342900">
              <a:lnSpc>
                <a:spcPct val="100000"/>
              </a:lnSpc>
              <a:spcBef>
                <a:spcPts val="1800"/>
              </a:spcBef>
              <a:buClrTx/>
              <a:buFont typeface="Wingdings" panose="05000000000000000000" pitchFamily="2" charset="2"/>
              <a:buChar char="ü"/>
              <a:defRPr/>
            </a:pPr>
            <a:endParaRPr lang="pt-BR" sz="2800" dirty="0">
              <a:latin typeface="Gill Sans MT" pitchFamily="34" charset="0"/>
              <a:ea typeface="+mn-ea"/>
              <a:cs typeface="+mn-cs"/>
            </a:endParaRPr>
          </a:p>
          <a:p>
            <a:pPr marL="1085850" lvl="1" indent="-342900">
              <a:lnSpc>
                <a:spcPct val="100000"/>
              </a:lnSpc>
              <a:spcBef>
                <a:spcPts val="1800"/>
              </a:spcBef>
              <a:buClrTx/>
              <a:buFont typeface="Wingdings" panose="05000000000000000000" pitchFamily="2" charset="2"/>
              <a:buChar char="ü"/>
              <a:defRPr/>
            </a:pPr>
            <a:endParaRPr lang="pt-BR" altLang="pt-BR" sz="2800" dirty="0">
              <a:latin typeface="Gill Sans MT" pitchFamily="34" charset="0"/>
              <a:ea typeface="+mn-ea"/>
              <a:cs typeface="+mn-cs"/>
            </a:endParaRPr>
          </a:p>
          <a:p>
            <a:pPr lvl="1">
              <a:lnSpc>
                <a:spcPct val="100000"/>
              </a:lnSpc>
              <a:spcBef>
                <a:spcPct val="0"/>
              </a:spcBef>
              <a:buClrTx/>
              <a:buFont typeface="Arial" charset="0"/>
              <a:buNone/>
              <a:defRPr/>
            </a:pPr>
            <a:endParaRPr lang="en-US" altLang="pt-BR" sz="3200" dirty="0">
              <a:latin typeface="Gill Sans MT" pitchFamily="34" charset="0"/>
              <a:ea typeface="+mn-ea"/>
              <a:cs typeface="+mn-cs"/>
            </a:endParaRPr>
          </a:p>
          <a:p>
            <a:pPr lvl="1">
              <a:lnSpc>
                <a:spcPct val="100000"/>
              </a:lnSpc>
              <a:spcBef>
                <a:spcPct val="0"/>
              </a:spcBef>
              <a:buClrTx/>
              <a:buFont typeface="Arial" charset="0"/>
              <a:buNone/>
              <a:defRPr/>
            </a:pPr>
            <a:endParaRPr lang="en-US" altLang="pt-BR" sz="3200" dirty="0">
              <a:latin typeface="Gill Sans MT" pitchFamily="34" charset="0"/>
              <a:ea typeface="+mn-ea"/>
              <a:cs typeface="+mn-cs"/>
            </a:endParaRP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84" name="Freeform 34">
            <a:extLst/>
          </p:cNvPr>
          <p:cNvSpPr>
            <a:spLocks/>
          </p:cNvSpPr>
          <p:nvPr/>
        </p:nvSpPr>
        <p:spPr bwMode="auto">
          <a:xfrm rot="5400000">
            <a:off x="5459479" y="5711245"/>
            <a:ext cx="719933" cy="309928"/>
          </a:xfrm>
          <a:custGeom>
            <a:avLst/>
            <a:gdLst>
              <a:gd name="T0" fmla="*/ 0 w 192"/>
              <a:gd name="T1" fmla="*/ 0 h 192"/>
              <a:gd name="T2" fmla="*/ 2147483647 w 192"/>
              <a:gd name="T3" fmla="*/ 0 h 192"/>
              <a:gd name="T4" fmla="*/ 2147483647 w 192"/>
              <a:gd name="T5" fmla="*/ 2147483647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38100" cap="flat" cmpd="sng">
            <a:solidFill>
              <a:srgbClr val="ACCBF9"/>
            </a:solidFill>
            <a:prstDash val="solid"/>
            <a:round/>
            <a:headEnd type="none" w="med" len="med"/>
            <a:tailEnd type="triangle" w="med" len="med"/>
          </a:ln>
          <a:scene3d>
            <a:camera prst="orthographicFront">
              <a:rot lat="0" lon="9600000" rev="10800000"/>
            </a:camera>
            <a:lightRig rig="threePt" dir="t"/>
          </a:scene3d>
        </p:spPr>
        <p:txBody>
          <a:bodyPr lIns="90000" tIns="46800" rIns="90000" bIns="46800">
            <a:spAutoFit/>
          </a:bodyPr>
          <a:lstStyle/>
          <a:p>
            <a:pPr defTabSz="457200" eaLnBrk="1" fontAlgn="auto" hangingPunct="1">
              <a:spcBef>
                <a:spcPts val="0"/>
              </a:spcBef>
              <a:spcAft>
                <a:spcPts val="0"/>
              </a:spcAft>
              <a:defRPr/>
            </a:pPr>
            <a:endParaRPr lang="pt-BR" sz="1400" kern="0">
              <a:solidFill>
                <a:prstClr val="black"/>
              </a:solidFill>
              <a:latin typeface="Arial" charset="0"/>
              <a:ea typeface="+mn-ea"/>
              <a:cs typeface="+mn-cs"/>
            </a:endParaRPr>
          </a:p>
        </p:txBody>
      </p:sp>
      <p:sp>
        <p:nvSpPr>
          <p:cNvPr id="101" name="Retângulo 100">
            <a:extLst/>
          </p:cNvPr>
          <p:cNvSpPr/>
          <p:nvPr/>
        </p:nvSpPr>
        <p:spPr>
          <a:xfrm>
            <a:off x="5283200" y="5478463"/>
            <a:ext cx="801688" cy="747712"/>
          </a:xfrm>
          <a:prstGeom prst="rect">
            <a:avLst/>
          </a:prstGeom>
          <a:solidFill>
            <a:sysClr val="window" lastClr="FFFFFF"/>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lang="pt-BR" kern="0">
              <a:solidFill>
                <a:prstClr val="white"/>
              </a:solidFill>
              <a:latin typeface="Calibri Light"/>
              <a:ea typeface="+mn-ea"/>
              <a:cs typeface="+mn-cs"/>
            </a:endParaRPr>
          </a:p>
        </p:txBody>
      </p:sp>
      <p:sp>
        <p:nvSpPr>
          <p:cNvPr id="18436" name="Título 1"/>
          <p:cNvSpPr>
            <a:spLocks noGrp="1" noChangeArrowheads="1"/>
          </p:cNvSpPr>
          <p:nvPr>
            <p:ph type="title"/>
          </p:nvPr>
        </p:nvSpPr>
        <p:spPr>
          <a:xfrm>
            <a:off x="169863" y="115888"/>
            <a:ext cx="11850687" cy="881062"/>
          </a:xfrm>
        </p:spPr>
        <p:txBody>
          <a:bodyPr/>
          <a:lstStyle/>
          <a:p>
            <a:r>
              <a:rPr lang="en-US">
                <a:latin typeface="Gill Sans MT" charset="0"/>
              </a:rPr>
              <a:t>... a combination of opportunities for change</a:t>
            </a:r>
          </a:p>
        </p:txBody>
      </p:sp>
      <p:sp>
        <p:nvSpPr>
          <p:cNvPr id="8198" name="CaixaDeTexto 8">
            <a:extLst/>
          </p:cNvPr>
          <p:cNvSpPr txBox="1">
            <a:spLocks noChangeArrowheads="1"/>
          </p:cNvSpPr>
          <p:nvPr/>
        </p:nvSpPr>
        <p:spPr bwMode="auto">
          <a:xfrm>
            <a:off x="168275" y="609600"/>
            <a:ext cx="10979150" cy="461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lnSpc>
                <a:spcPct val="90000"/>
              </a:lnSpc>
              <a:spcBef>
                <a:spcPts val="1000"/>
              </a:spcBef>
              <a:buClr>
                <a:srgbClr val="002A5E"/>
              </a:buClr>
              <a:buFont typeface="Arial" charset="0"/>
              <a:buChar char="•"/>
              <a:defRPr sz="2400">
                <a:solidFill>
                  <a:schemeClr val="tx1"/>
                </a:solidFill>
                <a:latin typeface="Calibri Light" pitchFamily="34" charset="0"/>
              </a:defRPr>
            </a:lvl1pPr>
            <a:lvl2pPr marL="742950">
              <a:lnSpc>
                <a:spcPct val="90000"/>
              </a:lnSpc>
              <a:spcBef>
                <a:spcPts val="500"/>
              </a:spcBef>
              <a:buClr>
                <a:srgbClr val="002A5E"/>
              </a:buClr>
              <a:buFont typeface="Arial" charset="0"/>
              <a:buChar char="•"/>
              <a:defRPr sz="2400">
                <a:solidFill>
                  <a:schemeClr val="tx1"/>
                </a:solidFill>
                <a:latin typeface="Calibri Light" pitchFamily="34" charset="0"/>
              </a:defRPr>
            </a:lvl2pPr>
            <a:lvl3pPr marL="1143000" indent="-228600">
              <a:lnSpc>
                <a:spcPct val="90000"/>
              </a:lnSpc>
              <a:spcBef>
                <a:spcPts val="500"/>
              </a:spcBef>
              <a:buClr>
                <a:srgbClr val="002A5E"/>
              </a:buClr>
              <a:buFont typeface="Arial" charset="0"/>
              <a:buChar char="•"/>
              <a:defRPr sz="2400">
                <a:solidFill>
                  <a:schemeClr val="tx1"/>
                </a:solidFill>
                <a:latin typeface="Calibri Light" pitchFamily="34" charset="0"/>
              </a:defRPr>
            </a:lvl3pPr>
            <a:lvl4pPr marL="1600200" indent="-228600">
              <a:lnSpc>
                <a:spcPct val="90000"/>
              </a:lnSpc>
              <a:spcBef>
                <a:spcPts val="500"/>
              </a:spcBef>
              <a:buClr>
                <a:srgbClr val="002A5E"/>
              </a:buClr>
              <a:buFont typeface="Arial" charset="0"/>
              <a:buChar char="•"/>
              <a:defRPr sz="2400">
                <a:solidFill>
                  <a:schemeClr val="tx1"/>
                </a:solidFill>
                <a:latin typeface="Calibri Light" pitchFamily="34" charset="0"/>
              </a:defRPr>
            </a:lvl4pPr>
            <a:lvl5pPr marL="2057400" indent="-228600">
              <a:lnSpc>
                <a:spcPct val="90000"/>
              </a:lnSpc>
              <a:spcBef>
                <a:spcPts val="500"/>
              </a:spcBef>
              <a:buClr>
                <a:srgbClr val="002A5E"/>
              </a:buClr>
              <a:buFont typeface="Arial" charset="0"/>
              <a:buChar char="•"/>
              <a:defRPr sz="2400">
                <a:solidFill>
                  <a:schemeClr val="tx1"/>
                </a:solidFill>
                <a:latin typeface="Calibri Light" pitchFamily="34" charset="0"/>
              </a:defRPr>
            </a:lvl5pPr>
            <a:lvl6pPr marL="25146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6pPr>
            <a:lvl7pPr marL="29718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7pPr>
            <a:lvl8pPr marL="34290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8pPr>
            <a:lvl9pPr marL="3886200" indent="-228600" eaLnBrk="0" fontAlgn="base" hangingPunct="0">
              <a:lnSpc>
                <a:spcPct val="90000"/>
              </a:lnSpc>
              <a:spcBef>
                <a:spcPts val="500"/>
              </a:spcBef>
              <a:spcAft>
                <a:spcPct val="0"/>
              </a:spcAft>
              <a:buClr>
                <a:srgbClr val="002A5E"/>
              </a:buClr>
              <a:buFont typeface="Arial" charset="0"/>
              <a:buChar char="•"/>
              <a:defRPr sz="2400">
                <a:solidFill>
                  <a:schemeClr val="tx1"/>
                </a:solidFill>
                <a:latin typeface="Calibri Light" pitchFamily="34" charset="0"/>
              </a:defRPr>
            </a:lvl9pPr>
          </a:lstStyle>
          <a:p>
            <a:pPr lvl="1">
              <a:lnSpc>
                <a:spcPct val="100000"/>
              </a:lnSpc>
              <a:spcBef>
                <a:spcPts val="600"/>
              </a:spcBef>
              <a:buClrTx/>
              <a:buFont typeface="Arial" charset="0"/>
              <a:buNone/>
              <a:defRPr/>
            </a:pPr>
            <a:endParaRPr lang="pt-BR" sz="2800" b="1" i="1" dirty="0">
              <a:latin typeface="Gill Sans MT" pitchFamily="34" charset="0"/>
              <a:ea typeface="+mn-ea"/>
              <a:cs typeface="+mn-cs"/>
            </a:endParaRPr>
          </a:p>
          <a:p>
            <a:pPr lvl="1">
              <a:lnSpc>
                <a:spcPct val="100000"/>
              </a:lnSpc>
              <a:spcBef>
                <a:spcPts val="600"/>
              </a:spcBef>
              <a:buClrTx/>
              <a:buFont typeface="Arial" charset="0"/>
              <a:buNone/>
              <a:defRPr/>
            </a:pPr>
            <a:endParaRPr lang="pt-BR" sz="2800" b="1" i="1" dirty="0">
              <a:latin typeface="Gill Sans MT" pitchFamily="34" charset="0"/>
              <a:ea typeface="+mn-ea"/>
              <a:cs typeface="+mn-cs"/>
            </a:endParaRPr>
          </a:p>
          <a:p>
            <a:pPr marL="1085850" lvl="1" indent="-342900">
              <a:lnSpc>
                <a:spcPct val="100000"/>
              </a:lnSpc>
              <a:spcBef>
                <a:spcPts val="600"/>
              </a:spcBef>
              <a:buClrTx/>
              <a:defRPr/>
            </a:pPr>
            <a:endParaRPr lang="pt-BR" altLang="pt-BR" sz="2800" b="1" i="1" dirty="0">
              <a:latin typeface="Gill Sans MT" pitchFamily="34" charset="0"/>
              <a:ea typeface="+mn-ea"/>
              <a:cs typeface="+mn-cs"/>
            </a:endParaRPr>
          </a:p>
          <a:p>
            <a:pPr lvl="1">
              <a:lnSpc>
                <a:spcPct val="100000"/>
              </a:lnSpc>
              <a:spcBef>
                <a:spcPts val="600"/>
              </a:spcBef>
              <a:buClrTx/>
              <a:buFont typeface="Arial" charset="0"/>
              <a:buNone/>
              <a:defRPr/>
            </a:pPr>
            <a:endParaRPr lang="pt-BR" altLang="pt-BR" sz="2800" b="1" i="1" dirty="0">
              <a:latin typeface="Gill Sans MT" pitchFamily="34" charset="0"/>
              <a:ea typeface="+mn-ea"/>
              <a:cs typeface="+mn-cs"/>
            </a:endParaRPr>
          </a:p>
          <a:p>
            <a:pPr lvl="1">
              <a:lnSpc>
                <a:spcPct val="100000"/>
              </a:lnSpc>
              <a:spcBef>
                <a:spcPts val="600"/>
              </a:spcBef>
              <a:buClrTx/>
              <a:buFont typeface="Arial" charset="0"/>
              <a:buNone/>
              <a:defRPr/>
            </a:pPr>
            <a:r>
              <a:rPr lang="pt-BR" altLang="pt-BR" sz="2800" dirty="0">
                <a:latin typeface="Gill Sans MT" pitchFamily="34" charset="0"/>
                <a:ea typeface="+mn-ea"/>
                <a:cs typeface="+mn-cs"/>
              </a:rPr>
              <a:t> </a:t>
            </a:r>
          </a:p>
          <a:p>
            <a:pPr lvl="1">
              <a:lnSpc>
                <a:spcPct val="100000"/>
              </a:lnSpc>
              <a:spcBef>
                <a:spcPts val="600"/>
              </a:spcBef>
              <a:buClrTx/>
              <a:buFont typeface="Arial" charset="0"/>
              <a:buNone/>
              <a:defRPr/>
            </a:pPr>
            <a:endParaRPr lang="pt-BR" altLang="pt-BR" dirty="0">
              <a:latin typeface="Gill Sans MT" pitchFamily="34" charset="0"/>
              <a:ea typeface="+mn-ea"/>
              <a:cs typeface="+mn-cs"/>
            </a:endParaRPr>
          </a:p>
          <a:p>
            <a:pPr lvl="1">
              <a:lnSpc>
                <a:spcPct val="100000"/>
              </a:lnSpc>
              <a:spcBef>
                <a:spcPts val="600"/>
              </a:spcBef>
              <a:buClrTx/>
              <a:buFont typeface="Arial" charset="0"/>
              <a:buNone/>
              <a:defRPr/>
            </a:pPr>
            <a:endParaRPr lang="pt-BR" altLang="pt-BR" dirty="0">
              <a:latin typeface="Gill Sans MT" pitchFamily="34" charset="0"/>
              <a:ea typeface="+mn-ea"/>
              <a:cs typeface="+mn-cs"/>
            </a:endParaRPr>
          </a:p>
          <a:p>
            <a:pPr lvl="1">
              <a:lnSpc>
                <a:spcPct val="100000"/>
              </a:lnSpc>
              <a:spcBef>
                <a:spcPct val="0"/>
              </a:spcBef>
              <a:buClrTx/>
              <a:buFont typeface="Arial" charset="0"/>
              <a:buNone/>
              <a:defRPr/>
            </a:pPr>
            <a:endParaRPr lang="pt-BR" altLang="pt-BR" i="1" dirty="0">
              <a:latin typeface="Gill Sans MT" pitchFamily="34" charset="0"/>
              <a:ea typeface="+mn-ea"/>
              <a:cs typeface="+mn-cs"/>
            </a:endParaRPr>
          </a:p>
          <a:p>
            <a:pPr lvl="1">
              <a:lnSpc>
                <a:spcPct val="100000"/>
              </a:lnSpc>
              <a:spcBef>
                <a:spcPct val="0"/>
              </a:spcBef>
              <a:buClrTx/>
              <a:buFont typeface="Arial" charset="0"/>
              <a:buNone/>
              <a:defRPr/>
            </a:pPr>
            <a:endParaRPr lang="en-US" altLang="pt-BR" sz="2600" dirty="0">
              <a:latin typeface="Gill Sans MT" pitchFamily="34" charset="0"/>
              <a:ea typeface="+mn-ea"/>
              <a:cs typeface="+mn-cs"/>
            </a:endParaRPr>
          </a:p>
          <a:p>
            <a:pPr lvl="1">
              <a:lnSpc>
                <a:spcPct val="100000"/>
              </a:lnSpc>
              <a:spcBef>
                <a:spcPct val="0"/>
              </a:spcBef>
              <a:buClrTx/>
              <a:buFont typeface="Arial" charset="0"/>
              <a:buNone/>
              <a:defRPr/>
            </a:pPr>
            <a:endParaRPr lang="en-US" altLang="pt-BR" sz="2600" dirty="0">
              <a:latin typeface="Gill Sans MT" pitchFamily="34" charset="0"/>
              <a:ea typeface="+mn-ea"/>
              <a:cs typeface="+mn-cs"/>
            </a:endParaRPr>
          </a:p>
        </p:txBody>
      </p:sp>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pic>
        <p:nvPicPr>
          <p:cNvPr id="18439"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l="10687" t="12891" r="8568" b="38126"/>
          <a:stretch>
            <a:fillRect/>
          </a:stretch>
        </p:blipFill>
        <p:spPr bwMode="auto">
          <a:xfrm>
            <a:off x="503238" y="2917825"/>
            <a:ext cx="4911725" cy="2384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40" name="Picture 9"/>
          <p:cNvPicPr>
            <a:picLocks noChangeAspect="1" noChangeArrowheads="1"/>
          </p:cNvPicPr>
          <p:nvPr/>
        </p:nvPicPr>
        <p:blipFill>
          <a:blip r:embed="rId4">
            <a:extLst>
              <a:ext uri="{28A0092B-C50C-407E-A947-70E740481C1C}">
                <a14:useLocalDpi xmlns:a14="http://schemas.microsoft.com/office/drawing/2010/main" val="0"/>
              </a:ext>
            </a:extLst>
          </a:blip>
          <a:srcRect l="1379" t="8281" r="53844" b="72032"/>
          <a:stretch>
            <a:fillRect/>
          </a:stretch>
        </p:blipFill>
        <p:spPr bwMode="auto">
          <a:xfrm>
            <a:off x="6099175" y="2917825"/>
            <a:ext cx="5719763"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441" name="CaixaDeTexto 3"/>
          <p:cNvSpPr txBox="1">
            <a:spLocks noChangeArrowheads="1"/>
          </p:cNvSpPr>
          <p:nvPr/>
        </p:nvSpPr>
        <p:spPr bwMode="auto">
          <a:xfrm>
            <a:off x="484188" y="1333500"/>
            <a:ext cx="5173662"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alibri Light" charset="0"/>
                <a:ea typeface="ＭＳ Ｐゴシック" charset="0"/>
                <a:cs typeface="ＭＳ Ｐゴシック" charset="0"/>
              </a:defRPr>
            </a:lvl1pPr>
            <a:lvl2pPr>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marL="0" lvl="1"/>
            <a:r>
              <a:rPr lang="en-US">
                <a:latin typeface="Gill Sans MT" charset="0"/>
              </a:rPr>
              <a:t>Opening of the </a:t>
            </a:r>
            <a:r>
              <a:rPr lang="en-US" b="1">
                <a:latin typeface="Gill Sans MT" charset="0"/>
              </a:rPr>
              <a:t>Public Consultation </a:t>
            </a:r>
            <a:r>
              <a:rPr lang="en-US">
                <a:latin typeface="Gill Sans MT" charset="0"/>
              </a:rPr>
              <a:t>to discuss the Procedure for the Elaboration of the National Energy Plan - PNE</a:t>
            </a:r>
            <a:endParaRPr lang="pt-BR"/>
          </a:p>
        </p:txBody>
      </p:sp>
      <p:sp>
        <p:nvSpPr>
          <p:cNvPr id="18442" name="CaixaDeTexto 4"/>
          <p:cNvSpPr txBox="1">
            <a:spLocks noChangeArrowheads="1"/>
          </p:cNvSpPr>
          <p:nvPr/>
        </p:nvSpPr>
        <p:spPr bwMode="auto">
          <a:xfrm>
            <a:off x="6446838" y="1333500"/>
            <a:ext cx="5211762"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alibri Light" charset="0"/>
                <a:ea typeface="ＭＳ Ｐゴシック" charset="0"/>
                <a:cs typeface="ＭＳ Ｐゴシック" charset="0"/>
              </a:defRPr>
            </a:lvl1pPr>
            <a:lvl2pPr>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marL="0" lvl="1"/>
            <a:r>
              <a:rPr lang="pt-BR">
                <a:latin typeface="Gill Sans MT" charset="0"/>
              </a:rPr>
              <a:t>The Campaign </a:t>
            </a:r>
            <a:r>
              <a:rPr lang="pt-BR" i="1">
                <a:latin typeface="Gill Sans MT" charset="0"/>
              </a:rPr>
              <a:t>Long-Term Energy Scenarios for </a:t>
            </a:r>
            <a:r>
              <a:rPr lang="pt-BR" b="1" i="1">
                <a:latin typeface="Gill Sans MT" charset="0"/>
              </a:rPr>
              <a:t>Clean Energy Transition</a:t>
            </a:r>
          </a:p>
        </p:txBody>
      </p:sp>
      <p:pic>
        <p:nvPicPr>
          <p:cNvPr id="18443"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294813" y="2855913"/>
            <a:ext cx="23637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ço Reservado para Texto 3"/>
          <p:cNvSpPr>
            <a:spLocks noGrp="1" noChangeArrowheads="1"/>
          </p:cNvSpPr>
          <p:nvPr>
            <p:ph type="body" sz="quarter" idx="10"/>
          </p:nvPr>
        </p:nvSpPr>
        <p:spPr>
          <a:xfrm>
            <a:off x="1200150" y="4659313"/>
            <a:ext cx="10614025" cy="968375"/>
          </a:xfrm>
        </p:spPr>
        <p:txBody>
          <a:bodyPr/>
          <a:lstStyle/>
          <a:p>
            <a:r>
              <a:rPr lang="pt-BR">
                <a:latin typeface="Gill Sans MT" charset="0"/>
              </a:rPr>
              <a:t>Part II:  </a:t>
            </a:r>
            <a:r>
              <a:rPr lang="pt-BR">
                <a:solidFill>
                  <a:srgbClr val="FFC000"/>
                </a:solidFill>
                <a:latin typeface="Gill Sans MT" charset="0"/>
              </a:rPr>
              <a:t>Why explore the future? </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ço Reservado para Número de Slide 1"/>
          <p:cNvSpPr txBox="1">
            <a:spLocks/>
          </p:cNvSpPr>
          <p:nvPr/>
        </p:nvSpPr>
        <p:spPr bwMode="auto">
          <a:xfrm>
            <a:off x="1524000" y="6575425"/>
            <a:ext cx="57467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Calibri Light" charset="0"/>
                <a:ea typeface="ＭＳ Ｐゴシック" charset="0"/>
                <a:cs typeface="ＭＳ Ｐゴシック" charset="0"/>
              </a:defRPr>
            </a:lvl1pPr>
            <a:lvl2pPr marL="742950" indent="-285750" defTabSz="457200">
              <a:defRPr sz="2400">
                <a:solidFill>
                  <a:schemeClr val="tx1"/>
                </a:solidFill>
                <a:latin typeface="Calibri Light" charset="0"/>
                <a:ea typeface="ＭＳ Ｐゴシック" charset="0"/>
              </a:defRPr>
            </a:lvl2pPr>
            <a:lvl3pPr marL="1143000" indent="-228600" defTabSz="457200">
              <a:defRPr sz="2400">
                <a:solidFill>
                  <a:schemeClr val="tx1"/>
                </a:solidFill>
                <a:latin typeface="Calibri Light" charset="0"/>
                <a:ea typeface="ＭＳ Ｐゴシック" charset="0"/>
              </a:defRPr>
            </a:lvl3pPr>
            <a:lvl4pPr marL="1600200" indent="-228600" defTabSz="457200">
              <a:defRPr sz="2400">
                <a:solidFill>
                  <a:schemeClr val="tx1"/>
                </a:solidFill>
                <a:latin typeface="Calibri Light" charset="0"/>
                <a:ea typeface="ＭＳ Ｐゴシック" charset="0"/>
              </a:defRPr>
            </a:lvl4pPr>
            <a:lvl5pPr marL="2057400" indent="-228600" defTabSz="4572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algn="ctr" eaLnBrk="1" hangingPunct="1"/>
            <a:endParaRPr lang="en-US" sz="1000">
              <a:solidFill>
                <a:schemeClr val="bg1"/>
              </a:solidFill>
            </a:endParaRPr>
          </a:p>
        </p:txBody>
      </p:sp>
      <p:sp>
        <p:nvSpPr>
          <p:cNvPr id="84" name="Freeform 34">
            <a:extLst/>
          </p:cNvPr>
          <p:cNvSpPr>
            <a:spLocks/>
          </p:cNvSpPr>
          <p:nvPr/>
        </p:nvSpPr>
        <p:spPr bwMode="auto">
          <a:xfrm rot="5400000">
            <a:off x="5459479" y="5711245"/>
            <a:ext cx="719933" cy="309928"/>
          </a:xfrm>
          <a:custGeom>
            <a:avLst/>
            <a:gdLst>
              <a:gd name="T0" fmla="*/ 0 w 192"/>
              <a:gd name="T1" fmla="*/ 0 h 192"/>
              <a:gd name="T2" fmla="*/ 2147483647 w 192"/>
              <a:gd name="T3" fmla="*/ 0 h 192"/>
              <a:gd name="T4" fmla="*/ 2147483647 w 192"/>
              <a:gd name="T5" fmla="*/ 2147483647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38100" cap="flat" cmpd="sng">
            <a:solidFill>
              <a:srgbClr val="ACCBF9"/>
            </a:solidFill>
            <a:prstDash val="solid"/>
            <a:round/>
            <a:headEnd type="none" w="med" len="med"/>
            <a:tailEnd type="triangle" w="med" len="med"/>
          </a:ln>
          <a:scene3d>
            <a:camera prst="orthographicFront">
              <a:rot lat="0" lon="9600000" rev="10800000"/>
            </a:camera>
            <a:lightRig rig="threePt" dir="t"/>
          </a:scene3d>
        </p:spPr>
        <p:txBody>
          <a:bodyPr lIns="90000" tIns="46800" rIns="90000" bIns="46800">
            <a:spAutoFit/>
          </a:bodyPr>
          <a:lstStyle/>
          <a:p>
            <a:pPr defTabSz="457200" eaLnBrk="1" fontAlgn="auto" hangingPunct="1">
              <a:spcBef>
                <a:spcPts val="0"/>
              </a:spcBef>
              <a:spcAft>
                <a:spcPts val="0"/>
              </a:spcAft>
              <a:defRPr/>
            </a:pPr>
            <a:endParaRPr lang="pt-BR" sz="1400" kern="0">
              <a:solidFill>
                <a:prstClr val="black"/>
              </a:solidFill>
              <a:latin typeface="Arial" charset="0"/>
              <a:ea typeface="+mn-ea"/>
              <a:cs typeface="+mn-cs"/>
            </a:endParaRPr>
          </a:p>
        </p:txBody>
      </p:sp>
      <p:sp>
        <p:nvSpPr>
          <p:cNvPr id="101" name="Retângulo 100">
            <a:extLst/>
          </p:cNvPr>
          <p:cNvSpPr/>
          <p:nvPr/>
        </p:nvSpPr>
        <p:spPr>
          <a:xfrm>
            <a:off x="5283200" y="5478463"/>
            <a:ext cx="801688" cy="747712"/>
          </a:xfrm>
          <a:prstGeom prst="rect">
            <a:avLst/>
          </a:prstGeom>
          <a:solidFill>
            <a:sysClr val="window" lastClr="FFFFFF"/>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lang="pt-BR" kern="0">
              <a:solidFill>
                <a:prstClr val="white"/>
              </a:solidFill>
              <a:latin typeface="Calibri Light"/>
              <a:ea typeface="+mn-ea"/>
              <a:cs typeface="+mn-cs"/>
            </a:endParaRPr>
          </a:p>
        </p:txBody>
      </p:sp>
      <p:sp>
        <p:nvSpPr>
          <p:cNvPr id="21508" name="Título 1"/>
          <p:cNvSpPr>
            <a:spLocks noGrp="1" noChangeArrowheads="1"/>
          </p:cNvSpPr>
          <p:nvPr>
            <p:ph type="title"/>
          </p:nvPr>
        </p:nvSpPr>
        <p:spPr>
          <a:xfrm>
            <a:off x="169863" y="115888"/>
            <a:ext cx="11850687" cy="881062"/>
          </a:xfrm>
        </p:spPr>
        <p:txBody>
          <a:bodyPr/>
          <a:lstStyle/>
          <a:p>
            <a:r>
              <a:rPr lang="en-US">
                <a:latin typeface="Gill Sans MT" charset="0"/>
              </a:rPr>
              <a:t>Forecast x Prospective</a:t>
            </a:r>
          </a:p>
        </p:txBody>
      </p:sp>
      <p:sp>
        <p:nvSpPr>
          <p:cNvPr id="21509" name="CaixaDeTexto 8"/>
          <p:cNvSpPr txBox="1">
            <a:spLocks noChangeArrowheads="1"/>
          </p:cNvSpPr>
          <p:nvPr/>
        </p:nvSpPr>
        <p:spPr bwMode="auto">
          <a:xfrm>
            <a:off x="168275" y="609600"/>
            <a:ext cx="11644313" cy="338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alibri Light" charset="0"/>
                <a:ea typeface="ＭＳ Ｐゴシック" charset="0"/>
                <a:cs typeface="ＭＳ Ｐゴシック" charset="0"/>
              </a:defRPr>
            </a:lvl1pPr>
            <a:lvl2pPr marL="742950">
              <a:defRPr sz="2400">
                <a:solidFill>
                  <a:schemeClr val="tx1"/>
                </a:solidFill>
                <a:latin typeface="Calibri Light" charset="0"/>
                <a:ea typeface="ＭＳ Ｐゴシック" charset="0"/>
              </a:defRPr>
            </a:lvl2pPr>
            <a:lvl3pPr marL="1143000" indent="-228600">
              <a:defRPr sz="2400">
                <a:solidFill>
                  <a:schemeClr val="tx1"/>
                </a:solidFill>
                <a:latin typeface="Calibri Light" charset="0"/>
                <a:ea typeface="ＭＳ Ｐゴシック" charset="0"/>
              </a:defRPr>
            </a:lvl3pPr>
            <a:lvl4pPr marL="1600200" indent="-228600">
              <a:defRPr sz="2400">
                <a:solidFill>
                  <a:schemeClr val="tx1"/>
                </a:solidFill>
                <a:latin typeface="Calibri Light" charset="0"/>
                <a:ea typeface="ＭＳ Ｐゴシック" charset="0"/>
              </a:defRPr>
            </a:lvl4pPr>
            <a:lvl5pPr marL="2057400" indent="-228600">
              <a:defRPr sz="2400">
                <a:solidFill>
                  <a:schemeClr val="tx1"/>
                </a:solidFill>
                <a:latin typeface="Calibri Light" charset="0"/>
                <a:ea typeface="ＭＳ Ｐゴシック" charset="0"/>
              </a:defRPr>
            </a:lvl5pPr>
            <a:lvl6pPr marL="2514600" indent="-228600" eaLnBrk="0" fontAlgn="base" hangingPunct="0">
              <a:spcBef>
                <a:spcPct val="0"/>
              </a:spcBef>
              <a:spcAft>
                <a:spcPct val="0"/>
              </a:spcAft>
              <a:defRPr sz="2400">
                <a:solidFill>
                  <a:schemeClr val="tx1"/>
                </a:solidFill>
                <a:latin typeface="Calibri Light" charset="0"/>
                <a:ea typeface="ＭＳ Ｐゴシック" charset="0"/>
              </a:defRPr>
            </a:lvl6pPr>
            <a:lvl7pPr marL="2971800" indent="-228600" eaLnBrk="0" fontAlgn="base" hangingPunct="0">
              <a:spcBef>
                <a:spcPct val="0"/>
              </a:spcBef>
              <a:spcAft>
                <a:spcPct val="0"/>
              </a:spcAft>
              <a:defRPr sz="2400">
                <a:solidFill>
                  <a:schemeClr val="tx1"/>
                </a:solidFill>
                <a:latin typeface="Calibri Light" charset="0"/>
                <a:ea typeface="ＭＳ Ｐゴシック" charset="0"/>
              </a:defRPr>
            </a:lvl7pPr>
            <a:lvl8pPr marL="3429000" indent="-228600" eaLnBrk="0" fontAlgn="base" hangingPunct="0">
              <a:spcBef>
                <a:spcPct val="0"/>
              </a:spcBef>
              <a:spcAft>
                <a:spcPct val="0"/>
              </a:spcAft>
              <a:defRPr sz="2400">
                <a:solidFill>
                  <a:schemeClr val="tx1"/>
                </a:solidFill>
                <a:latin typeface="Calibri Light" charset="0"/>
                <a:ea typeface="ＭＳ Ｐゴシック" charset="0"/>
              </a:defRPr>
            </a:lvl8pPr>
            <a:lvl9pPr marL="3886200" indent="-228600" eaLnBrk="0" fontAlgn="base" hangingPunct="0">
              <a:spcBef>
                <a:spcPct val="0"/>
              </a:spcBef>
              <a:spcAft>
                <a:spcPct val="0"/>
              </a:spcAft>
              <a:defRPr sz="2400">
                <a:solidFill>
                  <a:schemeClr val="tx1"/>
                </a:solidFill>
                <a:latin typeface="Calibri Light" charset="0"/>
                <a:ea typeface="ＭＳ Ｐゴシック" charset="0"/>
              </a:defRPr>
            </a:lvl9pPr>
          </a:lstStyle>
          <a:p>
            <a:pPr lvl="1">
              <a:buFont typeface="Arial" charset="0"/>
              <a:buNone/>
            </a:pPr>
            <a:endParaRPr lang="en-US" sz="2600">
              <a:latin typeface="Gill Sans MT" charset="0"/>
            </a:endParaRPr>
          </a:p>
          <a:p>
            <a:pPr lvl="1">
              <a:spcBef>
                <a:spcPts val="600"/>
              </a:spcBef>
              <a:buFont typeface="Arial" charset="0"/>
              <a:buNone/>
            </a:pPr>
            <a:endParaRPr lang="pt-BR">
              <a:latin typeface="Gill Sans MT" charset="0"/>
            </a:endParaRPr>
          </a:p>
          <a:p>
            <a:pPr lvl="1">
              <a:spcBef>
                <a:spcPts val="600"/>
              </a:spcBef>
              <a:buFont typeface="Arial" charset="0"/>
              <a:buNone/>
            </a:pPr>
            <a:r>
              <a:rPr lang="en-US">
                <a:latin typeface="Gill Sans MT" charset="0"/>
              </a:rPr>
              <a:t>"Planning should not be focused on predicting or hitting the future“</a:t>
            </a:r>
          </a:p>
          <a:p>
            <a:pPr lvl="1">
              <a:spcBef>
                <a:spcPts val="600"/>
              </a:spcBef>
              <a:buFont typeface="Arial" charset="0"/>
              <a:buNone/>
            </a:pPr>
            <a:r>
              <a:rPr lang="pt-BR" sz="2000" i="1">
                <a:latin typeface="Gill Sans MT" charset="0"/>
              </a:rPr>
              <a:t>MIT- Utility of the Future  (2016)</a:t>
            </a:r>
          </a:p>
          <a:p>
            <a:pPr lvl="1">
              <a:spcBef>
                <a:spcPts val="600"/>
              </a:spcBef>
              <a:buFont typeface="Arial" charset="0"/>
              <a:buNone/>
            </a:pPr>
            <a:endParaRPr lang="pt-BR">
              <a:latin typeface="Gill Sans MT" charset="0"/>
            </a:endParaRPr>
          </a:p>
          <a:p>
            <a:pPr lvl="1">
              <a:buFont typeface="Arial" charset="0"/>
              <a:buNone/>
            </a:pPr>
            <a:endParaRPr lang="pt-BR" i="1">
              <a:latin typeface="Gill Sans MT" charset="0"/>
            </a:endParaRPr>
          </a:p>
          <a:p>
            <a:pPr lvl="1">
              <a:buFont typeface="Arial" charset="0"/>
              <a:buNone/>
            </a:pPr>
            <a:endParaRPr lang="en-US" sz="2600">
              <a:latin typeface="Gill Sans MT" charset="0"/>
            </a:endParaRPr>
          </a:p>
          <a:p>
            <a:pPr lvl="1">
              <a:buFont typeface="Arial" charset="0"/>
              <a:buNone/>
            </a:pPr>
            <a:endParaRPr lang="en-US" sz="2600">
              <a:latin typeface="Gill Sans MT" charset="0"/>
            </a:endParaRPr>
          </a:p>
        </p:txBody>
      </p:sp>
      <p:pic>
        <p:nvPicPr>
          <p:cNvPr id="21510" name="Picture 4"/>
          <p:cNvPicPr>
            <a:picLocks noChangeAspect="1" noChangeArrowheads="1"/>
          </p:cNvPicPr>
          <p:nvPr/>
        </p:nvPicPr>
        <p:blipFill>
          <a:blip r:embed="rId3">
            <a:extLst>
              <a:ext uri="{28A0092B-C50C-407E-A947-70E740481C1C}">
                <a14:useLocalDpi xmlns:a14="http://schemas.microsoft.com/office/drawing/2010/main" val="0"/>
              </a:ext>
            </a:extLst>
          </a:blip>
          <a:srcRect l="29649" t="32695" r="49609" b="29688"/>
          <a:stretch>
            <a:fillRect/>
          </a:stretch>
        </p:blipFill>
        <p:spPr bwMode="auto">
          <a:xfrm>
            <a:off x="8929688" y="2314575"/>
            <a:ext cx="2598737" cy="2662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Subtítulo 2">
            <a:extLst/>
          </p:cNvPr>
          <p:cNvSpPr txBox="1">
            <a:spLocks/>
          </p:cNvSpPr>
          <p:nvPr/>
        </p:nvSpPr>
        <p:spPr>
          <a:xfrm>
            <a:off x="3444875" y="2671763"/>
            <a:ext cx="3906838" cy="29940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Arial" panose="020B0604020202020204" pitchFamily="34" charset="0"/>
              <a:buNone/>
              <a:defRPr/>
            </a:pPr>
            <a:endParaRPr lang="pt-BR" sz="2400" i="1" dirty="0">
              <a:solidFill>
                <a:schemeClr val="tx2">
                  <a:lumMod val="75000"/>
                </a:schemeClr>
              </a:solidFill>
            </a:endParaRPr>
          </a:p>
        </p:txBody>
      </p:sp>
      <p:graphicFrame>
        <p:nvGraphicFramePr>
          <p:cNvPr id="9" name="Tabela 8"/>
          <p:cNvGraphicFramePr>
            <a:graphicFrameLocks noGrp="1"/>
          </p:cNvGraphicFramePr>
          <p:nvPr/>
        </p:nvGraphicFramePr>
        <p:xfrm>
          <a:off x="960438" y="2671763"/>
          <a:ext cx="6810375" cy="2170113"/>
        </p:xfrm>
        <a:graphic>
          <a:graphicData uri="http://schemas.openxmlformats.org/drawingml/2006/table">
            <a:tbl>
              <a:tblPr/>
              <a:tblGrid>
                <a:gridCol w="3405187">
                  <a:extLst>
                    <a:ext uri="{9D8B030D-6E8A-4147-A177-3AD203B41FA5}">
                      <a16:colId xmlns:a16="http://schemas.microsoft.com/office/drawing/2014/main" val="20000"/>
                    </a:ext>
                  </a:extLst>
                </a:gridCol>
                <a:gridCol w="3405188">
                  <a:extLst>
                    <a:ext uri="{9D8B030D-6E8A-4147-A177-3AD203B41FA5}">
                      <a16:colId xmlns:a16="http://schemas.microsoft.com/office/drawing/2014/main" val="20001"/>
                    </a:ext>
                  </a:extLst>
                </a:gridCol>
              </a:tblGrid>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rgbClr val="FFFFFF"/>
                          </a:solidFill>
                          <a:effectLst/>
                          <a:latin typeface="Calibri Light" charset="0"/>
                          <a:ea typeface="ＭＳ Ｐゴシック" charset="0"/>
                        </a:rPr>
                        <a:t>FORECAST</a:t>
                      </a: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rgbClr val="FFFFFF"/>
                          </a:solidFill>
                          <a:effectLst/>
                          <a:latin typeface="Calibri Light" charset="0"/>
                          <a:ea typeface="ＭＳ Ｐゴシック" charset="0"/>
                        </a:rPr>
                        <a:t>SCENARIOS</a:t>
                      </a: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Light" charset="0"/>
                          <a:ea typeface="ＭＳ Ｐゴシック" charset="0"/>
                        </a:rPr>
                        <a:t>Unique vision of the future</a:t>
                      </a:r>
                      <a:endParaRPr kumimoji="0" lang="pt-BR" sz="2000" b="0" i="0" u="none" strike="noStrike" cap="none" normalizeH="0" baseline="0">
                        <a:ln>
                          <a:noFill/>
                        </a:ln>
                        <a:solidFill>
                          <a:srgbClr val="000000"/>
                        </a:solidFill>
                        <a:effectLst/>
                        <a:latin typeface="Calibri Light" charset="0"/>
                        <a:ea typeface="ＭＳ Ｐゴシック" charset="0"/>
                      </a:endParaRP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Light" charset="0"/>
                          <a:ea typeface="ＭＳ Ｐゴシック" charset="0"/>
                        </a:rPr>
                        <a:t>Future is multiple and uncertain</a:t>
                      </a:r>
                      <a:endParaRPr kumimoji="0" lang="pt-BR" sz="2000" b="0" i="0" u="none" strike="noStrike" cap="none" normalizeH="0" baseline="0">
                        <a:ln>
                          <a:noFill/>
                        </a:ln>
                        <a:solidFill>
                          <a:srgbClr val="000000"/>
                        </a:solidFill>
                        <a:effectLst/>
                        <a:latin typeface="Calibri Light" charset="0"/>
                        <a:ea typeface="ＭＳ Ｐゴシック" charset="0"/>
                      </a:endParaRP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extLst>
                  <a:ext uri="{0D108BD9-81ED-4DB2-BD59-A6C34878D82A}">
                    <a16:rowId xmlns:a16="http://schemas.microsoft.com/office/drawing/2014/main" val="10001"/>
                  </a:ext>
                </a:extLst>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Light" charset="0"/>
                          <a:ea typeface="ＭＳ Ｐゴシック" charset="0"/>
                        </a:rPr>
                        <a:t>Prolonging of past vision in the future</a:t>
                      </a: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Light" charset="0"/>
                          <a:ea typeface="ＭＳ Ｐゴシック" charset="0"/>
                        </a:rPr>
                        <a:t>Identify the various possibilities for the future</a:t>
                      </a:r>
                      <a:endParaRPr kumimoji="0" lang="pt-BR" sz="2000" b="0" i="0" u="none" strike="noStrike" cap="none" normalizeH="0" baseline="0">
                        <a:ln>
                          <a:noFill/>
                        </a:ln>
                        <a:solidFill>
                          <a:srgbClr val="000000"/>
                        </a:solidFill>
                        <a:effectLst/>
                        <a:latin typeface="Calibri Light" charset="0"/>
                        <a:ea typeface="ＭＳ Ｐゴシック" charset="0"/>
                      </a:endParaRP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a:ln>
                            <a:noFill/>
                          </a:ln>
                          <a:solidFill>
                            <a:srgbClr val="000000"/>
                          </a:solidFill>
                          <a:effectLst/>
                          <a:latin typeface="Calibri Light" charset="0"/>
                          <a:ea typeface="ＭＳ Ｐゴシック" charset="0"/>
                        </a:rPr>
                        <a:t>Passive attitude</a:t>
                      </a: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Calibri Light" charset="0"/>
                          <a:ea typeface="ＭＳ Ｐゴシック" charset="0"/>
                        </a:rPr>
                        <a:t>Agent </a:t>
                      </a:r>
                      <a:r>
                        <a:rPr kumimoji="0" lang="pt-BR" sz="2000" b="0" i="0" u="none" strike="noStrike" cap="none" normalizeH="0" baseline="0" dirty="0" err="1">
                          <a:ln>
                            <a:noFill/>
                          </a:ln>
                          <a:solidFill>
                            <a:srgbClr val="000000"/>
                          </a:solidFill>
                          <a:effectLst/>
                          <a:latin typeface="Calibri Light" charset="0"/>
                          <a:ea typeface="ＭＳ Ｐゴシック" charset="0"/>
                        </a:rPr>
                        <a:t>of</a:t>
                      </a:r>
                      <a:r>
                        <a:rPr kumimoji="0" lang="pt-BR" sz="2000" b="0" i="0" u="none" strike="noStrike" cap="none" normalizeH="0" baseline="0" dirty="0">
                          <a:ln>
                            <a:noFill/>
                          </a:ln>
                          <a:solidFill>
                            <a:srgbClr val="000000"/>
                          </a:solidFill>
                          <a:effectLst/>
                          <a:latin typeface="Calibri Light" charset="0"/>
                          <a:ea typeface="ＭＳ Ｐゴシック" charset="0"/>
                        </a:rPr>
                        <a:t> </a:t>
                      </a:r>
                      <a:r>
                        <a:rPr kumimoji="0" lang="pt-BR" sz="2000" b="0" i="0" u="none" strike="noStrike" cap="none" normalizeH="0" baseline="0" dirty="0" err="1">
                          <a:ln>
                            <a:noFill/>
                          </a:ln>
                          <a:solidFill>
                            <a:srgbClr val="000000"/>
                          </a:solidFill>
                          <a:effectLst/>
                          <a:latin typeface="Calibri Light" charset="0"/>
                          <a:ea typeface="ＭＳ Ｐゴシック" charset="0"/>
                        </a:rPr>
                        <a:t>change</a:t>
                      </a:r>
                      <a:r>
                        <a:rPr kumimoji="0" lang="pt-BR" sz="2000" b="0" i="0" u="none" strike="noStrike" cap="none" normalizeH="0" baseline="0" dirty="0">
                          <a:ln>
                            <a:noFill/>
                          </a:ln>
                          <a:solidFill>
                            <a:srgbClr val="000000"/>
                          </a:solidFill>
                          <a:effectLst/>
                          <a:latin typeface="Calibri Light" charset="0"/>
                          <a:ea typeface="ＭＳ Ｐゴシック" charset="0"/>
                        </a:rPr>
                        <a:t> </a:t>
                      </a:r>
                    </a:p>
                  </a:txBody>
                  <a:tcPr marL="91435" marR="91435"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theme/theme1.xml><?xml version="1.0" encoding="utf-8"?>
<a:theme xmlns:a="http://schemas.openxmlformats.org/drawingml/2006/main" name="1_Tema do Office">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ersonalizada 1">
      <a:majorFont>
        <a:latin typeface="Calibri Light"/>
        <a:ea typeface=""/>
        <a:cs typeface=""/>
      </a:majorFont>
      <a:minorFont>
        <a:latin typeface="Calibri Light"/>
        <a:ea typeface=""/>
        <a:cs typeface=""/>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headEnd type="none" w="lg" len="lg"/>
          <a:tailEnd type="none" w="lg" len="lg"/>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12404</TotalTime>
  <Words>1635</Words>
  <Application>Microsoft Office PowerPoint</Application>
  <PresentationFormat>Widescreen</PresentationFormat>
  <Paragraphs>259</Paragraphs>
  <Slides>27</Slides>
  <Notes>22</Notes>
  <HiddenSlides>2</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27</vt:i4>
      </vt:variant>
    </vt:vector>
  </HeadingPairs>
  <TitlesOfParts>
    <vt:vector size="35" baseType="lpstr">
      <vt:lpstr>Arial</vt:lpstr>
      <vt:lpstr>ArialMT</vt:lpstr>
      <vt:lpstr>Berlin Sans FB Demi</vt:lpstr>
      <vt:lpstr>Calibri</vt:lpstr>
      <vt:lpstr>Calibri Light</vt:lpstr>
      <vt:lpstr>Gill Sans MT</vt:lpstr>
      <vt:lpstr>Wingdings</vt:lpstr>
      <vt:lpstr>1_Tema do Office</vt:lpstr>
      <vt:lpstr>Prospective Analysis  </vt:lpstr>
      <vt:lpstr>Scenarios</vt:lpstr>
      <vt:lpstr>Summary</vt:lpstr>
      <vt:lpstr>Apresentação do PowerPoint</vt:lpstr>
      <vt:lpstr>Faced with the challenges and learning from the previous cycles ...</vt:lpstr>
      <vt:lpstr>Faced with the challenges and learning from the previous cycles ...</vt:lpstr>
      <vt:lpstr>... a combination of opportunities for change</vt:lpstr>
      <vt:lpstr>Apresentação do PowerPoint</vt:lpstr>
      <vt:lpstr>Forecast x Prospective</vt:lpstr>
      <vt:lpstr>Why is it important to focus on uncertainty?</vt:lpstr>
      <vt:lpstr>How to deal with uncertainty?</vt:lpstr>
      <vt:lpstr>How to deal with uncertainty?</vt:lpstr>
      <vt:lpstr>Why use long-term scenarios?</vt:lpstr>
      <vt:lpstr>Apresentação do PowerPoint</vt:lpstr>
      <vt:lpstr>Wide adoption of scenario-building methodologies</vt:lpstr>
      <vt:lpstr>Responsiveness is a source of superior performance</vt:lpstr>
      <vt:lpstr>Scenarios at the International Energy Agency</vt:lpstr>
      <vt:lpstr>Scenarios in Energy Institutions: general perceptions</vt:lpstr>
      <vt:lpstr>Scenarios in Energy Institutions: general perceptions</vt:lpstr>
      <vt:lpstr>Multiple Benefits of the Scenario Development Process</vt:lpstr>
      <vt:lpstr>Apresentação do PowerPoint</vt:lpstr>
      <vt:lpstr>EPE is engaged in a movement to improve its process of building long-term scenarios</vt:lpstr>
      <vt:lpstr>Process of elaboration of scenarios in the context of EPE</vt:lpstr>
      <vt:lpstr>What should be the dynamics of the process</vt:lpstr>
      <vt:lpstr>Strategic Decisions for 2019</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 de Reserva: Uma análise do processo de implementação</dc:title>
  <dc:creator>Thiago</dc:creator>
  <cp:lastModifiedBy>Camila Ferraz</cp:lastModifiedBy>
  <cp:revision>764</cp:revision>
  <cp:lastPrinted>2018-12-12T11:04:13Z</cp:lastPrinted>
  <dcterms:created xsi:type="dcterms:W3CDTF">2017-07-16T13:12:34Z</dcterms:created>
  <dcterms:modified xsi:type="dcterms:W3CDTF">2019-02-25T10:19:12Z</dcterms:modified>
</cp:coreProperties>
</file>