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726" r:id="rId2"/>
  </p:sldMasterIdLst>
  <p:notesMasterIdLst>
    <p:notesMasterId r:id="rId27"/>
  </p:notesMasterIdLst>
  <p:sldIdLst>
    <p:sldId id="593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14" r:id="rId14"/>
    <p:sldId id="615" r:id="rId15"/>
    <p:sldId id="616" r:id="rId16"/>
    <p:sldId id="609" r:id="rId17"/>
    <p:sldId id="610" r:id="rId18"/>
    <p:sldId id="611" r:id="rId19"/>
    <p:sldId id="612" r:id="rId20"/>
    <p:sldId id="617" r:id="rId21"/>
    <p:sldId id="618" r:id="rId22"/>
    <p:sldId id="619" r:id="rId23"/>
    <p:sldId id="620" r:id="rId24"/>
    <p:sldId id="621" r:id="rId25"/>
    <p:sldId id="483" r:id="rId26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842" userDrawn="1">
          <p15:clr>
            <a:srgbClr val="A4A3A4"/>
          </p15:clr>
        </p15:guide>
        <p15:guide id="6" pos="468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orient="horz" pos="462" userDrawn="1">
          <p15:clr>
            <a:srgbClr val="A4A3A4"/>
          </p15:clr>
        </p15:guide>
        <p15:guide id="9" orient="horz" pos="3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Rijter" initials="GR" lastIdx="6" clrIdx="0">
    <p:extLst/>
  </p:cmAuthor>
  <p:cmAuthor id="2" name="Mariana Merlo" initials="MM" lastIdx="6" clrIdx="1">
    <p:extLst/>
  </p:cmAuthor>
  <p:cmAuthor id="3" name="Candelaria  Quesada" initials="CQ" lastIdx="1" clrIdx="2">
    <p:extLst>
      <p:ext uri="{19B8F6BF-5375-455C-9EA6-DF929625EA0E}">
        <p15:presenceInfo xmlns:p15="http://schemas.microsoft.com/office/powerpoint/2012/main" userId="S-1-5-21-943341994-964082738-3199395676-3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D"/>
    <a:srgbClr val="0052AD"/>
    <a:srgbClr val="D55348"/>
    <a:srgbClr val="FF6600"/>
    <a:srgbClr val="63B2E5"/>
    <a:srgbClr val="0091D0"/>
    <a:srgbClr val="EEECE1"/>
    <a:srgbClr val="E3E4E8"/>
    <a:srgbClr val="EBECF0"/>
    <a:srgbClr val="DD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2806" autoAdjust="0"/>
  </p:normalViewPr>
  <p:slideViewPr>
    <p:cSldViewPr snapToObjects="1">
      <p:cViewPr varScale="1">
        <p:scale>
          <a:sx n="116" d="100"/>
          <a:sy n="116" d="100"/>
        </p:scale>
        <p:origin x="648" y="108"/>
      </p:cViewPr>
      <p:guideLst>
        <p:guide orient="horz" pos="2160"/>
        <p:guide pos="3840"/>
        <p:guide orient="horz" pos="1842"/>
        <p:guide pos="468"/>
        <p:guide orient="horz" pos="414"/>
        <p:guide orient="horz" pos="462"/>
        <p:guide orient="horz" pos="346"/>
      </p:guideLst>
    </p:cSldViewPr>
  </p:slideViewPr>
  <p:outlineViewPr>
    <p:cViewPr>
      <p:scale>
        <a:sx n="33" d="100"/>
        <a:sy n="33" d="100"/>
      </p:scale>
      <p:origin x="0" y="-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FC7F-D5F1-1446-B345-16E1D5AF0D03}" type="datetimeFigureOut">
              <a:rPr lang="es-ES_tradnl" smtClean="0"/>
              <a:pPr/>
              <a:t>22/02/2019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6225-ED01-1149-BC36-0B5A504D44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46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2662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81574-9EF8-41EC-AD06-6738B3E2E5E2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00609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573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C20B0-EC4B-4DEC-8119-7AF4DA7C774D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2512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573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C20B0-EC4B-4DEC-8119-7AF4DA7C774D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82253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573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C20B0-EC4B-4DEC-8119-7AF4DA7C774D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95886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573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C20B0-EC4B-4DEC-8119-7AF4DA7C774D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53431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96225-ED01-1149-BC36-0B5A504D44A7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940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2867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77D39-0835-4BE9-85CE-B8C602AB2CE7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24129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317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F4572-0C21-45D3-9FA0-DF1A99DAB20B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7705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24FD20-F67B-48CE-8DE5-029FA634B09D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716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2A3103-3C90-443A-A809-F6329F03E77F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4888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4403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90D0DB-7058-4959-AB0A-B399A4F16035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63663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553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0A46-267E-4D62-9F98-14FB158B26CF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0514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573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0C20B0-EC4B-4DEC-8119-7AF4DA7C774D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26178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553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0A46-267E-4D62-9F98-14FB158B26CF}" type="slidenum">
              <a:rPr lang="es-ES_tradnl" alt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16953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19403" y="1052736"/>
            <a:ext cx="10290175" cy="41036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155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2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19403" y="1052736"/>
            <a:ext cx="10290175" cy="41036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65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2 Li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/>
            </a:lvl1pPr>
          </a:lstStyle>
          <a:p>
            <a:r>
              <a:rPr lang="es-ES_tradnl" dirty="0"/>
              <a:t>Clic para editar título </a:t>
            </a:r>
            <a:br>
              <a:rPr lang="es-ES_tradnl" dirty="0"/>
            </a:br>
            <a:r>
              <a:rPr lang="es-ES_tradnl" dirty="0"/>
              <a:t>2 Nivel (</a:t>
            </a:r>
            <a:r>
              <a:rPr lang="es-ES_tradnl" dirty="0" err="1"/>
              <a:t>tipograf</a:t>
            </a:r>
            <a:r>
              <a:rPr lang="en-US" dirty="0" err="1"/>
              <a:t>í</a:t>
            </a:r>
            <a:r>
              <a:rPr lang="es-ES_tradnl" dirty="0"/>
              <a:t>a en 18)</a:t>
            </a:r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980728"/>
            <a:ext cx="1152128" cy="0"/>
          </a:xfrm>
          <a:prstGeom prst="line">
            <a:avLst/>
          </a:prstGeom>
          <a:ln w="88900">
            <a:solidFill>
              <a:srgbClr val="007B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11"/>
          <p:cNvSpPr>
            <a:spLocks noGrp="1"/>
          </p:cNvSpPr>
          <p:nvPr>
            <p:ph sz="quarter" idx="10"/>
          </p:nvPr>
        </p:nvSpPr>
        <p:spPr>
          <a:xfrm>
            <a:off x="623392" y="1340768"/>
            <a:ext cx="10363200" cy="40324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493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HACI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4D8661A-FDD4-4FA6-829B-21605B1343AE}"/>
              </a:ext>
            </a:extLst>
          </p:cNvPr>
          <p:cNvSpPr/>
          <p:nvPr userDrawn="1"/>
        </p:nvSpPr>
        <p:spPr>
          <a:xfrm>
            <a:off x="0" y="5959475"/>
            <a:ext cx="12192000" cy="901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ym typeface="Arial"/>
            </a:endParaRPr>
          </a:p>
        </p:txBody>
      </p:sp>
      <p:pic>
        <p:nvPicPr>
          <p:cNvPr id="3" name="Gráfico 4">
            <a:extLst>
              <a:ext uri="{FF2B5EF4-FFF2-40B4-BE49-F238E27FC236}">
                <a16:creationId xmlns:a16="http://schemas.microsoft.com/office/drawing/2014/main" xmlns="" id="{017564C0-C75E-4F13-ADFE-750A2E3E46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329363"/>
            <a:ext cx="52562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5">
            <a:extLst>
              <a:ext uri="{FF2B5EF4-FFF2-40B4-BE49-F238E27FC236}">
                <a16:creationId xmlns:a16="http://schemas.microsoft.com/office/drawing/2014/main" xmlns="" id="{D64B6F94-B60D-4790-B1C8-6F334B64B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6086475"/>
            <a:ext cx="4641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0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1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4">
            <a:extLst>
              <a:ext uri="{FF2B5EF4-FFF2-40B4-BE49-F238E27FC236}">
                <a16:creationId xmlns:a16="http://schemas.microsoft.com/office/drawing/2014/main" xmlns="" id="{03A51D67-E9EF-4B80-AD5E-2072E0A91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403" y="1485553"/>
            <a:ext cx="10290175" cy="4103687"/>
          </a:xfrm>
        </p:spPr>
        <p:txBody>
          <a:bodyPr/>
          <a:lstStyle>
            <a:lvl1pPr marL="179388" indent="-163513">
              <a:buClr>
                <a:schemeClr val="tx2"/>
              </a:buClr>
              <a:defRPr/>
            </a:lvl1pPr>
            <a:lvl2pPr marL="447675" indent="-179388">
              <a:buClr>
                <a:schemeClr val="tx2"/>
              </a:buClr>
              <a:defRPr/>
            </a:lvl2pPr>
            <a:lvl3pPr marL="717550" indent="-1793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076325" indent="-228600">
              <a:buClr>
                <a:schemeClr val="tx2"/>
              </a:buClr>
              <a:buFont typeface="Arial" panose="020B0604020202020204" pitchFamily="34" charset="0"/>
              <a:buChar char="▫"/>
              <a:tabLst>
                <a:tab pos="1076325" algn="l"/>
              </a:tabLst>
              <a:defRPr/>
            </a:lvl4pPr>
            <a:lvl5pPr marL="1344613" indent="-179388">
              <a:buClr>
                <a:schemeClr val="tx2"/>
              </a:buCl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51786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6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617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6" name="Imagen 5" descr="escudoNacion-142x224-FdoTransparent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9607" y="381000"/>
            <a:ext cx="552787" cy="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CI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4D8661A-FDD4-4FA6-829B-21605B1343AE}"/>
              </a:ext>
            </a:extLst>
          </p:cNvPr>
          <p:cNvSpPr/>
          <p:nvPr userDrawn="1"/>
        </p:nvSpPr>
        <p:spPr>
          <a:xfrm>
            <a:off x="0" y="5959475"/>
            <a:ext cx="12192000" cy="901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ym typeface="Arial"/>
            </a:endParaRPr>
          </a:p>
        </p:txBody>
      </p:sp>
      <p:pic>
        <p:nvPicPr>
          <p:cNvPr id="3" name="Gráfico 4">
            <a:extLst>
              <a:ext uri="{FF2B5EF4-FFF2-40B4-BE49-F238E27FC236}">
                <a16:creationId xmlns:a16="http://schemas.microsoft.com/office/drawing/2014/main" xmlns="" id="{017564C0-C75E-4F13-ADFE-750A2E3E46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329363"/>
            <a:ext cx="52562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5">
            <a:extLst>
              <a:ext uri="{FF2B5EF4-FFF2-40B4-BE49-F238E27FC236}">
                <a16:creationId xmlns:a16="http://schemas.microsoft.com/office/drawing/2014/main" xmlns="" id="{D64B6F94-B60D-4790-B1C8-6F334B64B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6086475"/>
            <a:ext cx="4641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9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 </a:t>
            </a:r>
            <a:br>
              <a:rPr lang="es-ES_tradnl" dirty="0"/>
            </a:br>
            <a:r>
              <a:rPr lang="es-ES_tradnl" dirty="0"/>
              <a:t>2 Nivel (</a:t>
            </a:r>
            <a:r>
              <a:rPr lang="es-ES_tradnl" dirty="0" err="1"/>
              <a:t>tipograf</a:t>
            </a:r>
            <a:r>
              <a:rPr lang="en-US" dirty="0" err="1"/>
              <a:t>í</a:t>
            </a:r>
            <a:r>
              <a:rPr lang="es-ES_tradnl" dirty="0"/>
              <a:t>a en 18)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105273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19403" y="1485553"/>
            <a:ext cx="10290175" cy="41036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6641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2 linea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 </a:t>
            </a:r>
            <a:br>
              <a:rPr lang="es-ES_tradnl" dirty="0"/>
            </a:br>
            <a:r>
              <a:rPr lang="es-ES_tradnl" dirty="0"/>
              <a:t>2 Nivel (</a:t>
            </a:r>
            <a:r>
              <a:rPr lang="es-ES_tradnl" dirty="0" err="1"/>
              <a:t>tipograf</a:t>
            </a:r>
            <a:r>
              <a:rPr lang="en-US" dirty="0" err="1"/>
              <a:t>í</a:t>
            </a:r>
            <a:r>
              <a:rPr lang="es-ES_tradnl" dirty="0"/>
              <a:t>a en 18)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105273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485553"/>
            <a:ext cx="10290175" cy="4103687"/>
          </a:xfrm>
        </p:spPr>
        <p:txBody>
          <a:bodyPr>
            <a:noAutofit/>
          </a:bodyPr>
          <a:lstStyle>
            <a:lvl1pPr marL="179388" indent="-163513">
              <a:buClr>
                <a:schemeClr val="tx2"/>
              </a:buClr>
              <a:defRPr/>
            </a:lvl1pPr>
            <a:lvl2pPr marL="447675" indent="-179388">
              <a:buClr>
                <a:schemeClr val="tx2"/>
              </a:buClr>
              <a:defRPr/>
            </a:lvl2pPr>
            <a:lvl3pPr marL="717550" indent="-179388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076325" indent="-228600">
              <a:buClr>
                <a:schemeClr val="tx2"/>
              </a:buClr>
              <a:buFont typeface="Arial" panose="020B0604020202020204" pitchFamily="34" charset="0"/>
              <a:buChar char="▫"/>
              <a:tabLst>
                <a:tab pos="1076325" algn="l"/>
              </a:tabLst>
              <a:defRPr/>
            </a:lvl4pPr>
            <a:lvl5pPr marL="1344613" indent="-179388">
              <a:buClr>
                <a:schemeClr val="tx2"/>
              </a:buCl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590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2 line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 </a:t>
            </a:r>
            <a:br>
              <a:rPr lang="es-ES_tradnl" dirty="0"/>
            </a:br>
            <a:r>
              <a:rPr lang="es-ES_tradnl" dirty="0"/>
              <a:t>2 Nivel (</a:t>
            </a:r>
            <a:r>
              <a:rPr lang="es-ES_tradnl" dirty="0" err="1"/>
              <a:t>tipograf</a:t>
            </a:r>
            <a:r>
              <a:rPr lang="en-US" dirty="0" err="1"/>
              <a:t>í</a:t>
            </a:r>
            <a:r>
              <a:rPr lang="es-ES_tradnl" dirty="0"/>
              <a:t>a en 18)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105273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6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1 linea + tex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1AB176B-E9D4-4E36-9134-5D8A29A70055}"/>
              </a:ext>
            </a:extLst>
          </p:cNvPr>
          <p:cNvSpPr/>
          <p:nvPr userDrawn="1"/>
        </p:nvSpPr>
        <p:spPr>
          <a:xfrm>
            <a:off x="0" y="895738"/>
            <a:ext cx="12192000" cy="208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8EB3339-95A4-4887-9B42-69DF9C9E7266}"/>
              </a:ext>
            </a:extLst>
          </p:cNvPr>
          <p:cNvSpPr/>
          <p:nvPr userDrawn="1"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ym typeface="Arial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xmlns="" id="{C29E5F37-80BF-4545-B4BA-8EB60739C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8" y="244967"/>
            <a:ext cx="3414335" cy="4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26916"/>
            <a:ext cx="5638800" cy="432048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cap="all">
                <a:solidFill>
                  <a:schemeClr val="tx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6F5B745A-60F2-4C06-9C8E-81E465D8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45537" y="947691"/>
            <a:ext cx="3528000" cy="1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58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39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879D9545-79BE-4591-8915-8531A81028CA}"/>
              </a:ext>
            </a:extLst>
          </p:cNvPr>
          <p:cNvCxnSpPr/>
          <p:nvPr userDrawn="1"/>
        </p:nvCxnSpPr>
        <p:spPr>
          <a:xfrm>
            <a:off x="719138" y="692150"/>
            <a:ext cx="1152525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19403" y="1052736"/>
            <a:ext cx="10290175" cy="41036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07878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5">
            <a:extLst>
              <a:ext uri="{FF2B5EF4-FFF2-40B4-BE49-F238E27FC236}">
                <a16:creationId xmlns="" xmlns:a16="http://schemas.microsoft.com/office/drawing/2014/main" id="{712A401F-C4C2-471A-9E83-4A6A5C84231E}"/>
              </a:ext>
            </a:extLst>
          </p:cNvPr>
          <p:cNvCxnSpPr/>
          <p:nvPr userDrawn="1"/>
        </p:nvCxnSpPr>
        <p:spPr>
          <a:xfrm>
            <a:off x="719138" y="1052513"/>
            <a:ext cx="1152525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005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27504"/>
            <a:ext cx="10972800" cy="3886200"/>
          </a:xfrm>
        </p:spPr>
        <p:txBody>
          <a:bodyPr/>
          <a:lstStyle>
            <a:lvl1pPr>
              <a:buClr>
                <a:srgbClr val="007CD4"/>
              </a:buClr>
              <a:defRPr/>
            </a:lvl1pPr>
            <a:lvl2pPr>
              <a:buClr>
                <a:srgbClr val="007CD4"/>
              </a:buClr>
              <a:defRPr/>
            </a:lvl2pPr>
            <a:lvl3pPr>
              <a:buClr>
                <a:srgbClr val="007CD4"/>
              </a:buClr>
              <a:defRPr/>
            </a:lvl3pPr>
            <a:lvl4pPr>
              <a:buClr>
                <a:srgbClr val="007CD4"/>
              </a:buClr>
              <a:defRPr/>
            </a:lvl4pPr>
            <a:lvl5pPr>
              <a:buClr>
                <a:srgbClr val="007CD4"/>
              </a:buCl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2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2 Lineas 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363200" cy="864096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Clic para editar título </a:t>
            </a:r>
            <a:br>
              <a:rPr lang="es-ES_tradnl" dirty="0"/>
            </a:br>
            <a:r>
              <a:rPr lang="es-ES_tradnl" dirty="0"/>
              <a:t>2 Nivel (</a:t>
            </a:r>
            <a:r>
              <a:rPr lang="es-ES_tradnl" dirty="0" err="1"/>
              <a:t>tipograf</a:t>
            </a:r>
            <a:r>
              <a:rPr lang="en-US" dirty="0" err="1"/>
              <a:t>í</a:t>
            </a:r>
            <a:r>
              <a:rPr lang="es-ES_tradnl" dirty="0"/>
              <a:t>a en 18)</a:t>
            </a:r>
          </a:p>
        </p:txBody>
      </p:sp>
      <p:cxnSp>
        <p:nvCxnSpPr>
          <p:cNvPr id="5" name="Conector recto 5"/>
          <p:cNvCxnSpPr/>
          <p:nvPr userDrawn="1"/>
        </p:nvCxnSpPr>
        <p:spPr>
          <a:xfrm>
            <a:off x="719403" y="105273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6200"/>
          </a:xfrm>
        </p:spPr>
        <p:txBody>
          <a:bodyPr/>
          <a:lstStyle>
            <a:lvl1pPr>
              <a:buClr>
                <a:srgbClr val="007CD4"/>
              </a:buClr>
              <a:defRPr/>
            </a:lvl1pPr>
            <a:lvl2pPr>
              <a:buClr>
                <a:srgbClr val="007CD4"/>
              </a:buClr>
              <a:defRPr/>
            </a:lvl2pPr>
            <a:lvl3pPr>
              <a:buClr>
                <a:srgbClr val="007CD4"/>
              </a:buClr>
              <a:defRPr/>
            </a:lvl3pPr>
            <a:lvl4pPr>
              <a:buClr>
                <a:srgbClr val="007CD4"/>
              </a:buClr>
              <a:defRPr/>
            </a:lvl4pPr>
            <a:lvl5pPr>
              <a:buClr>
                <a:srgbClr val="007CD4"/>
              </a:buCl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4594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4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5959576"/>
            <a:ext cx="12192000" cy="9022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E947C01-5506-4863-A9B7-4EACA007F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344814"/>
            <a:ext cx="3593491" cy="1692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75041126-11F1-4475-A95A-039BC6521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16279" y="6083677"/>
            <a:ext cx="3168000" cy="5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617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6" name="Imagen 5" descr="escudoNacion-142x224-FdoTransparent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9607" y="381000"/>
            <a:ext cx="552787" cy="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0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51" y="249193"/>
            <a:ext cx="10363200" cy="432048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cxnSp>
        <p:nvCxnSpPr>
          <p:cNvPr id="4" name="Conector recto 5"/>
          <p:cNvCxnSpPr/>
          <p:nvPr userDrawn="1"/>
        </p:nvCxnSpPr>
        <p:spPr>
          <a:xfrm>
            <a:off x="719403" y="692696"/>
            <a:ext cx="1152128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5808" y="260648"/>
            <a:ext cx="10972800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0572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8" r:id="rId4"/>
    <p:sldLayoutId id="2147483663" r:id="rId5"/>
    <p:sldLayoutId id="2147483706" r:id="rId6"/>
    <p:sldLayoutId id="2147483707" r:id="rId7"/>
    <p:sldLayoutId id="2147483682" r:id="rId8"/>
    <p:sldLayoutId id="2147483684" r:id="rId9"/>
    <p:sldLayoutId id="2147483698" r:id="rId10"/>
    <p:sldLayoutId id="2147483699" r:id="rId11"/>
    <p:sldLayoutId id="2147483720" r:id="rId12"/>
    <p:sldLayoutId id="2147483724" r:id="rId13"/>
    <p:sldLayoutId id="214748373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–"/>
        <a:defRPr sz="20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–"/>
        <a:defRPr sz="16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»"/>
        <a:defRPr sz="16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5808" y="260648"/>
            <a:ext cx="10972800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55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5" r:id="rId8"/>
    <p:sldLayoutId id="2147483736" r:id="rId9"/>
    <p:sldLayoutId id="214748373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–"/>
        <a:defRPr sz="20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–"/>
        <a:defRPr sz="16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2BC"/>
        </a:buClr>
        <a:buFont typeface="Arial"/>
        <a:buChar char="»"/>
        <a:defRPr sz="16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oleObject" Target="../embeddings/Hoja_de_c_lculo_de_Microsoft_Excel_97-20031.xls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image" Target="../media/image7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7463" y="0"/>
            <a:ext cx="12209463" cy="59499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BEE2FE8-6679-45E1-90C5-0C1299861BCF}"/>
              </a:ext>
            </a:extLst>
          </p:cNvPr>
          <p:cNvSpPr/>
          <p:nvPr/>
        </p:nvSpPr>
        <p:spPr>
          <a:xfrm>
            <a:off x="1886286" y="1726448"/>
            <a:ext cx="4176464" cy="540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600" dirty="0">
                <a:solidFill>
                  <a:schemeClr val="bg2"/>
                </a:solidFill>
              </a:rPr>
              <a:t>ENERGÍAS RENOVABLES EN ARGENTINA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8C50868-1821-44CE-9A00-6A466A821090}"/>
              </a:ext>
            </a:extLst>
          </p:cNvPr>
          <p:cNvSpPr/>
          <p:nvPr/>
        </p:nvSpPr>
        <p:spPr>
          <a:xfrm>
            <a:off x="1771650" y="2071688"/>
            <a:ext cx="7564438" cy="1357312"/>
          </a:xfrm>
          <a:prstGeom prst="rect">
            <a:avLst/>
          </a:prstGeom>
          <a:solidFill>
            <a:schemeClr val="tx1"/>
          </a:solidFill>
          <a:ln w="25400" cap="rnd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ES" sz="4800" b="1" dirty="0">
                <a:solidFill>
                  <a:schemeClr val="bg2"/>
                </a:solidFill>
              </a:rPr>
              <a:t>Programa </a:t>
            </a:r>
            <a:r>
              <a:rPr lang="es-AR" altLang="es-ES" sz="4800" b="1" dirty="0" err="1">
                <a:solidFill>
                  <a:schemeClr val="bg2"/>
                </a:solidFill>
              </a:rPr>
              <a:t>RenovAr</a:t>
            </a:r>
            <a:endParaRPr lang="es-AR" altLang="es-ES" sz="4800" b="1" dirty="0">
              <a:solidFill>
                <a:schemeClr val="bg2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C901D3E-C23D-40CF-8DA1-49925C762EDB}"/>
              </a:ext>
            </a:extLst>
          </p:cNvPr>
          <p:cNvCxnSpPr/>
          <p:nvPr/>
        </p:nvCxnSpPr>
        <p:spPr>
          <a:xfrm>
            <a:off x="1631950" y="2071688"/>
            <a:ext cx="0" cy="135731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F367019-B6BB-4E55-83E4-2A2625441934}"/>
              </a:ext>
            </a:extLst>
          </p:cNvPr>
          <p:cNvSpPr/>
          <p:nvPr/>
        </p:nvSpPr>
        <p:spPr>
          <a:xfrm>
            <a:off x="1771650" y="3535363"/>
            <a:ext cx="7564438" cy="881062"/>
          </a:xfrm>
          <a:prstGeom prst="rect">
            <a:avLst/>
          </a:prstGeom>
          <a:solidFill>
            <a:schemeClr val="tx1"/>
          </a:solidFill>
          <a:ln w="25400" cap="rnd"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Febrero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de 2019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Mg. Matías Mladineo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38175" y="223838"/>
            <a:ext cx="10363200" cy="4746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Potencia</a:t>
            </a:r>
            <a:r>
              <a:rPr lang="en-US" dirty="0"/>
              <a:t> </a:t>
            </a:r>
            <a:r>
              <a:rPr lang="en-US" dirty="0" err="1"/>
              <a:t>ofertada</a:t>
            </a:r>
            <a:r>
              <a:rPr lang="en-US" dirty="0"/>
              <a:t> VS. </a:t>
            </a:r>
            <a:r>
              <a:rPr lang="en-US" dirty="0" err="1"/>
              <a:t>Potencia</a:t>
            </a:r>
            <a:r>
              <a:rPr lang="en-US" dirty="0"/>
              <a:t> </a:t>
            </a:r>
            <a:r>
              <a:rPr lang="en-US" dirty="0" err="1"/>
              <a:t>recibida</a:t>
            </a:r>
            <a:endParaRPr lang="en-US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8BDAC034-5B77-4779-AA4B-261B41DDB6A4}"/>
              </a:ext>
            </a:extLst>
          </p:cNvPr>
          <p:cNvSpPr/>
          <p:nvPr/>
        </p:nvSpPr>
        <p:spPr>
          <a:xfrm>
            <a:off x="4598988" y="1882775"/>
            <a:ext cx="473075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5173E29-7873-4054-A482-384E85DCFD42}"/>
              </a:ext>
            </a:extLst>
          </p:cNvPr>
          <p:cNvSpPr/>
          <p:nvPr/>
        </p:nvSpPr>
        <p:spPr>
          <a:xfrm>
            <a:off x="5072063" y="1882775"/>
            <a:ext cx="474662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3BC98881-BF51-4836-8A98-CA85F39BF14D}"/>
              </a:ext>
            </a:extLst>
          </p:cNvPr>
          <p:cNvSpPr/>
          <p:nvPr/>
        </p:nvSpPr>
        <p:spPr>
          <a:xfrm>
            <a:off x="5546725" y="1882775"/>
            <a:ext cx="473075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885A80BD-0F86-4151-8A35-12068E7FE196}"/>
              </a:ext>
            </a:extLst>
          </p:cNvPr>
          <p:cNvSpPr/>
          <p:nvPr/>
        </p:nvSpPr>
        <p:spPr>
          <a:xfrm>
            <a:off x="6019800" y="1882775"/>
            <a:ext cx="474663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5B39B7DD-48F5-4803-9E40-EDAD2008705E}"/>
              </a:ext>
            </a:extLst>
          </p:cNvPr>
          <p:cNvSpPr/>
          <p:nvPr/>
        </p:nvSpPr>
        <p:spPr>
          <a:xfrm>
            <a:off x="6494463" y="1882775"/>
            <a:ext cx="473075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5064" name="CuadroTexto 2"/>
          <p:cNvSpPr txBox="1">
            <a:spLocks noChangeArrowheads="1"/>
          </p:cNvSpPr>
          <p:nvPr/>
        </p:nvSpPr>
        <p:spPr bwMode="auto">
          <a:xfrm>
            <a:off x="2617788" y="3257550"/>
            <a:ext cx="3402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AR" b="1">
                <a:solidFill>
                  <a:srgbClr val="595959"/>
                </a:solidFill>
              </a:rPr>
              <a:t>1.000 MW ofertada</a:t>
            </a:r>
            <a:endParaRPr lang="es-AR" altLang="es-AR" b="1">
              <a:solidFill>
                <a:srgbClr val="595959"/>
              </a:solidFill>
            </a:endParaRPr>
          </a:p>
        </p:txBody>
      </p:sp>
      <p:sp>
        <p:nvSpPr>
          <p:cNvPr id="4" name="Cerrar llave 3">
            <a:extLst>
              <a:ext uri="{FF2B5EF4-FFF2-40B4-BE49-F238E27FC236}">
                <a16:creationId xmlns="" xmlns:a16="http://schemas.microsoft.com/office/drawing/2014/main" id="{B0C7D85E-F270-4149-A5FA-5EEFD572F433}"/>
              </a:ext>
            </a:extLst>
          </p:cNvPr>
          <p:cNvSpPr/>
          <p:nvPr/>
        </p:nvSpPr>
        <p:spPr>
          <a:xfrm rot="5400000">
            <a:off x="4304506" y="2963069"/>
            <a:ext cx="98425" cy="490538"/>
          </a:xfrm>
          <a:prstGeom prst="rightBrace">
            <a:avLst>
              <a:gd name="adj1" fmla="val 73352"/>
              <a:gd name="adj2" fmla="val 50000"/>
            </a:avLst>
          </a:prstGeom>
          <a:ln w="2857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A2E1BCE-C144-4019-8FE0-DC1FF720C90E}"/>
              </a:ext>
            </a:extLst>
          </p:cNvPr>
          <p:cNvSpPr/>
          <p:nvPr/>
        </p:nvSpPr>
        <p:spPr>
          <a:xfrm>
            <a:off x="4125913" y="1882775"/>
            <a:ext cx="473075" cy="1247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43" name="Cerrar llave 42">
            <a:extLst>
              <a:ext uri="{FF2B5EF4-FFF2-40B4-BE49-F238E27FC236}">
                <a16:creationId xmlns="" xmlns:a16="http://schemas.microsoft.com/office/drawing/2014/main" id="{0D4BD7D2-C9BB-4BFD-A195-C5E0743E6D60}"/>
              </a:ext>
            </a:extLst>
          </p:cNvPr>
          <p:cNvSpPr/>
          <p:nvPr/>
        </p:nvSpPr>
        <p:spPr>
          <a:xfrm rot="16200000">
            <a:off x="5410200" y="250825"/>
            <a:ext cx="204788" cy="2909888"/>
          </a:xfrm>
          <a:prstGeom prst="rightBrace">
            <a:avLst>
              <a:gd name="adj1" fmla="val 155896"/>
              <a:gd name="adj2" fmla="val 500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45068" name="CuadroTexto 43"/>
          <p:cNvSpPr txBox="1">
            <a:spLocks noChangeArrowheads="1"/>
          </p:cNvSpPr>
          <p:nvPr/>
        </p:nvSpPr>
        <p:spPr bwMode="auto">
          <a:xfrm>
            <a:off x="3702050" y="1228725"/>
            <a:ext cx="357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AR" sz="2000" b="1">
                <a:solidFill>
                  <a:schemeClr val="bg2"/>
                </a:solidFill>
              </a:rPr>
              <a:t>6.343 MW recibida</a:t>
            </a:r>
            <a:endParaRPr lang="es-AR" altLang="es-AR" sz="2000" b="1">
              <a:solidFill>
                <a:schemeClr val="bg2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AD1DA55E-B183-49A2-9648-FB5DEF2E02B2}"/>
              </a:ext>
            </a:extLst>
          </p:cNvPr>
          <p:cNvSpPr/>
          <p:nvPr/>
        </p:nvSpPr>
        <p:spPr>
          <a:xfrm>
            <a:off x="1641475" y="2379663"/>
            <a:ext cx="2465388" cy="38258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RenovAr Ronda 1</a:t>
            </a:r>
            <a:endParaRPr lang="es-E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="" xmlns:a16="http://schemas.microsoft.com/office/drawing/2014/main" id="{0FB9A0E2-57A1-43AD-89B7-9CF1F552B765}"/>
              </a:ext>
            </a:extLst>
          </p:cNvPr>
          <p:cNvSpPr/>
          <p:nvPr/>
        </p:nvSpPr>
        <p:spPr>
          <a:xfrm>
            <a:off x="4697413" y="4316413"/>
            <a:ext cx="571500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BAB25275-BA34-4419-82ED-9838E3A1DDD1}"/>
              </a:ext>
            </a:extLst>
          </p:cNvPr>
          <p:cNvSpPr/>
          <p:nvPr/>
        </p:nvSpPr>
        <p:spPr>
          <a:xfrm>
            <a:off x="5268913" y="4316413"/>
            <a:ext cx="573087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F01E478A-C9D7-42A5-9CDD-DB19EFD5136D}"/>
              </a:ext>
            </a:extLst>
          </p:cNvPr>
          <p:cNvSpPr/>
          <p:nvPr/>
        </p:nvSpPr>
        <p:spPr>
          <a:xfrm>
            <a:off x="5842000" y="4316413"/>
            <a:ext cx="571500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AC14168F-96CA-4F00-A59A-7A6997F510BC}"/>
              </a:ext>
            </a:extLst>
          </p:cNvPr>
          <p:cNvSpPr/>
          <p:nvPr/>
        </p:nvSpPr>
        <p:spPr>
          <a:xfrm>
            <a:off x="6396038" y="4316413"/>
            <a:ext cx="571500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16B4DD81-E30E-4F76-9C66-9BF348EF552C}"/>
              </a:ext>
            </a:extLst>
          </p:cNvPr>
          <p:cNvSpPr/>
          <p:nvPr/>
        </p:nvSpPr>
        <p:spPr>
          <a:xfrm>
            <a:off x="6970713" y="4316413"/>
            <a:ext cx="573087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45075" name="CuadroTexto 49"/>
          <p:cNvSpPr txBox="1">
            <a:spLocks noChangeArrowheads="1"/>
          </p:cNvSpPr>
          <p:nvPr/>
        </p:nvSpPr>
        <p:spPr bwMode="auto">
          <a:xfrm>
            <a:off x="2617788" y="5691188"/>
            <a:ext cx="3402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AR" b="1">
                <a:solidFill>
                  <a:srgbClr val="595959"/>
                </a:solidFill>
              </a:rPr>
              <a:t>1.200 MW ofertada</a:t>
            </a:r>
            <a:endParaRPr lang="es-AR" altLang="es-AR" b="1">
              <a:solidFill>
                <a:srgbClr val="595959"/>
              </a:solidFill>
            </a:endParaRPr>
          </a:p>
        </p:txBody>
      </p:sp>
      <p:sp>
        <p:nvSpPr>
          <p:cNvPr id="51" name="Cerrar llave 50">
            <a:extLst>
              <a:ext uri="{FF2B5EF4-FFF2-40B4-BE49-F238E27FC236}">
                <a16:creationId xmlns="" xmlns:a16="http://schemas.microsoft.com/office/drawing/2014/main" id="{4C25FB30-0058-484D-A98A-FC99F1A74830}"/>
              </a:ext>
            </a:extLst>
          </p:cNvPr>
          <p:cNvSpPr/>
          <p:nvPr/>
        </p:nvSpPr>
        <p:spPr>
          <a:xfrm rot="5400000">
            <a:off x="4353719" y="5347494"/>
            <a:ext cx="98425" cy="588963"/>
          </a:xfrm>
          <a:prstGeom prst="rightBrace">
            <a:avLst>
              <a:gd name="adj1" fmla="val 73352"/>
              <a:gd name="adj2" fmla="val 50000"/>
            </a:avLst>
          </a:prstGeom>
          <a:ln w="2857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59E8FC55-47AD-498E-A10A-0943923ACEC8}"/>
              </a:ext>
            </a:extLst>
          </p:cNvPr>
          <p:cNvSpPr/>
          <p:nvPr/>
        </p:nvSpPr>
        <p:spPr>
          <a:xfrm>
            <a:off x="4125913" y="4316413"/>
            <a:ext cx="571500" cy="1247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53" name="Cerrar llave 52">
            <a:extLst>
              <a:ext uri="{FF2B5EF4-FFF2-40B4-BE49-F238E27FC236}">
                <a16:creationId xmlns="" xmlns:a16="http://schemas.microsoft.com/office/drawing/2014/main" id="{4B3EDC51-24C3-457A-9ADC-F7C2F49F8E82}"/>
              </a:ext>
            </a:extLst>
          </p:cNvPr>
          <p:cNvSpPr/>
          <p:nvPr/>
        </p:nvSpPr>
        <p:spPr>
          <a:xfrm rot="16200000">
            <a:off x="6268244" y="1815306"/>
            <a:ext cx="215900" cy="4637088"/>
          </a:xfrm>
          <a:prstGeom prst="rightBrace">
            <a:avLst>
              <a:gd name="adj1" fmla="val 155896"/>
              <a:gd name="adj2" fmla="val 500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/>
          </a:p>
        </p:txBody>
      </p:sp>
      <p:sp>
        <p:nvSpPr>
          <p:cNvPr id="45079" name="CuadroTexto 53"/>
          <p:cNvSpPr txBox="1">
            <a:spLocks noChangeArrowheads="1"/>
          </p:cNvSpPr>
          <p:nvPr/>
        </p:nvSpPr>
        <p:spPr bwMode="auto">
          <a:xfrm>
            <a:off x="4576763" y="3662363"/>
            <a:ext cx="3576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AR" sz="2000" b="1">
                <a:solidFill>
                  <a:schemeClr val="bg2"/>
                </a:solidFill>
              </a:rPr>
              <a:t>9.391 MW recibida</a:t>
            </a:r>
            <a:endParaRPr lang="es-AR" altLang="es-AR" sz="2000" b="1">
              <a:solidFill>
                <a:schemeClr val="bg2"/>
              </a:solidFill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="" xmlns:a16="http://schemas.microsoft.com/office/drawing/2014/main" id="{31078678-3D5D-47D1-81EC-D285CAD2717B}"/>
              </a:ext>
            </a:extLst>
          </p:cNvPr>
          <p:cNvSpPr/>
          <p:nvPr/>
        </p:nvSpPr>
        <p:spPr>
          <a:xfrm>
            <a:off x="1641475" y="4813300"/>
            <a:ext cx="2465388" cy="382588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RenovAr Ronda 2</a:t>
            </a:r>
            <a:endParaRPr lang="es-E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195727EC-9EDB-4233-9A8F-79D6A3689E71}"/>
              </a:ext>
            </a:extLst>
          </p:cNvPr>
          <p:cNvSpPr/>
          <p:nvPr/>
        </p:nvSpPr>
        <p:spPr>
          <a:xfrm>
            <a:off x="7551738" y="4316413"/>
            <a:ext cx="571500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CFECD8F3-0418-44C2-BD37-E0A3E697FE01}"/>
              </a:ext>
            </a:extLst>
          </p:cNvPr>
          <p:cNvSpPr/>
          <p:nvPr/>
        </p:nvSpPr>
        <p:spPr>
          <a:xfrm>
            <a:off x="8131175" y="4316413"/>
            <a:ext cx="571500" cy="1247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200" dirty="0"/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="" xmlns:a16="http://schemas.microsoft.com/office/drawing/2014/main" id="{8DEF599C-4641-4231-AADC-D8052CCB1A0F}"/>
              </a:ext>
            </a:extLst>
          </p:cNvPr>
          <p:cNvSpPr/>
          <p:nvPr/>
        </p:nvSpPr>
        <p:spPr>
          <a:xfrm>
            <a:off x="7089775" y="2246313"/>
            <a:ext cx="2784475" cy="51593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595959"/>
                </a:solidFill>
              </a:rPr>
              <a:t>6 x </a:t>
            </a:r>
            <a:r>
              <a:rPr lang="en-US" sz="2700" b="1" dirty="0" err="1">
                <a:solidFill>
                  <a:srgbClr val="595959"/>
                </a:solidFill>
              </a:rPr>
              <a:t>recibido</a:t>
            </a:r>
            <a:endParaRPr lang="es-ES" sz="2700" b="1" dirty="0">
              <a:solidFill>
                <a:srgbClr val="595959"/>
              </a:solidFill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="" xmlns:a16="http://schemas.microsoft.com/office/drawing/2014/main" id="{35363635-B490-4002-93C4-2859759506B6}"/>
              </a:ext>
            </a:extLst>
          </p:cNvPr>
          <p:cNvSpPr/>
          <p:nvPr/>
        </p:nvSpPr>
        <p:spPr>
          <a:xfrm>
            <a:off x="8848725" y="4557713"/>
            <a:ext cx="2914650" cy="86518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595959"/>
                </a:solidFill>
              </a:rPr>
              <a:t>8 x </a:t>
            </a:r>
            <a:r>
              <a:rPr lang="en-US" sz="2700" b="1" dirty="0" err="1">
                <a:solidFill>
                  <a:srgbClr val="595959"/>
                </a:solidFill>
              </a:rPr>
              <a:t>recibido</a:t>
            </a:r>
            <a:endParaRPr lang="es-ES" sz="27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42938" y="207963"/>
            <a:ext cx="10363200" cy="863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RONDA 1 / 1.5 / 2</a:t>
            </a:r>
            <a:br>
              <a:rPr lang="en-US" dirty="0"/>
            </a:br>
            <a:r>
              <a:rPr lang="es-ES_tradnl" sz="1800" dirty="0"/>
              <a:t>147 </a:t>
            </a:r>
            <a:r>
              <a:rPr lang="es-AR" sz="1800" dirty="0"/>
              <a:t>PROYECTOS ADJUDICADOS: </a:t>
            </a:r>
            <a:r>
              <a:rPr lang="en-US" sz="1800" dirty="0"/>
              <a:t>4,466 MW &amp; 15,836 </a:t>
            </a:r>
            <a:r>
              <a:rPr lang="en-US" sz="1800" dirty="0" err="1"/>
              <a:t>GWh</a:t>
            </a:r>
            <a:r>
              <a:rPr lang="en-US" sz="1800" dirty="0"/>
              <a:t>/AÑO</a:t>
            </a:r>
          </a:p>
        </p:txBody>
      </p:sp>
      <p:pic>
        <p:nvPicPr>
          <p:cNvPr id="46083" name="Image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/>
          <a:stretch>
            <a:fillRect/>
          </a:stretch>
        </p:blipFill>
        <p:spPr bwMode="auto">
          <a:xfrm>
            <a:off x="5735638" y="1233488"/>
            <a:ext cx="23764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n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/>
          <a:stretch>
            <a:fillRect/>
          </a:stretch>
        </p:blipFill>
        <p:spPr bwMode="auto">
          <a:xfrm>
            <a:off x="334963" y="1228725"/>
            <a:ext cx="2376487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/>
          <a:stretch>
            <a:fillRect/>
          </a:stretch>
        </p:blipFill>
        <p:spPr bwMode="auto">
          <a:xfrm>
            <a:off x="3000375" y="1196975"/>
            <a:ext cx="23749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n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/>
          <a:stretch>
            <a:fillRect/>
          </a:stretch>
        </p:blipFill>
        <p:spPr bwMode="auto">
          <a:xfrm>
            <a:off x="8856663" y="1203325"/>
            <a:ext cx="2376487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ángulo redondeado 23">
            <a:extLst>
              <a:ext uri="{FF2B5EF4-FFF2-40B4-BE49-F238E27FC236}">
                <a16:creationId xmlns="" xmlns:a16="http://schemas.microsoft.com/office/drawing/2014/main" id="{7992DCD2-33E1-4567-A40A-E13A84A76901}"/>
              </a:ext>
            </a:extLst>
          </p:cNvPr>
          <p:cNvSpPr/>
          <p:nvPr/>
        </p:nvSpPr>
        <p:spPr>
          <a:xfrm>
            <a:off x="1495425" y="4652963"/>
            <a:ext cx="1428750" cy="16748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0F69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0F69B2"/>
                </a:solidFill>
              </a:rPr>
              <a:t>EÓLICA	</a:t>
            </a:r>
            <a:endParaRPr lang="es-ES_tradnl" sz="1600" b="1" dirty="0">
              <a:solidFill>
                <a:srgbClr val="0F69B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PROYECTOS: 34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MW: 2.466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GWh/año</a:t>
            </a: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9.778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ángulo redondeado 24">
            <a:extLst>
              <a:ext uri="{FF2B5EF4-FFF2-40B4-BE49-F238E27FC236}">
                <a16:creationId xmlns="" xmlns:a16="http://schemas.microsoft.com/office/drawing/2014/main" id="{5B303D94-80D5-4726-BFC9-E402BC4053EA}"/>
              </a:ext>
            </a:extLst>
          </p:cNvPr>
          <p:cNvSpPr/>
          <p:nvPr/>
        </p:nvSpPr>
        <p:spPr>
          <a:xfrm>
            <a:off x="4235450" y="4652963"/>
            <a:ext cx="1500188" cy="16748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9B233"/>
                </a:solidFill>
              </a:rPr>
              <a:t>SOLAR </a:t>
            </a:r>
            <a:r>
              <a:rPr lang="es-AR" sz="1600" b="1" dirty="0">
                <a:solidFill>
                  <a:srgbClr val="F9B233"/>
                </a:solidFill>
              </a:rPr>
              <a:t>FOTOVOLTAICA</a:t>
            </a:r>
            <a:endParaRPr lang="es-ES_tradnl" sz="1600" b="1" dirty="0">
              <a:solidFill>
                <a:srgbClr val="F9B233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PROYECTOS: 41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MW: 1.732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GWh/año</a:t>
            </a: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4.290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ángulo redondeado 25">
            <a:extLst>
              <a:ext uri="{FF2B5EF4-FFF2-40B4-BE49-F238E27FC236}">
                <a16:creationId xmlns="" xmlns:a16="http://schemas.microsoft.com/office/drawing/2014/main" id="{4C45D56F-CA80-41EA-A1C3-E0F3FB05E1C7}"/>
              </a:ext>
            </a:extLst>
          </p:cNvPr>
          <p:cNvSpPr/>
          <p:nvPr/>
        </p:nvSpPr>
        <p:spPr>
          <a:xfrm>
            <a:off x="6924675" y="4652963"/>
            <a:ext cx="1925638" cy="16748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1BA2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1BA29B"/>
                </a:solidFill>
              </a:rPr>
              <a:t>BIOGAS, BIOGAS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1BA29B"/>
                </a:solidFill>
              </a:rPr>
              <a:t>RELLENO SANITARIO, BIOMA</a:t>
            </a:r>
            <a:r>
              <a:rPr lang="es-AR" sz="1600" b="1" dirty="0">
                <a:solidFill>
                  <a:srgbClr val="1BA29B"/>
                </a:solidFill>
              </a:rPr>
              <a:t>SA</a:t>
            </a:r>
            <a:endParaRPr lang="es-ES_tradnl" sz="1600" b="1" dirty="0">
              <a:solidFill>
                <a:srgbClr val="1BA29B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PROYECTOS: 58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MW: 236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GWh/año</a:t>
            </a: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1.665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ángulo redondeado 26">
            <a:extLst>
              <a:ext uri="{FF2B5EF4-FFF2-40B4-BE49-F238E27FC236}">
                <a16:creationId xmlns="" xmlns:a16="http://schemas.microsoft.com/office/drawing/2014/main" id="{062B1592-7D28-4631-9707-2E3AB3643ABB}"/>
              </a:ext>
            </a:extLst>
          </p:cNvPr>
          <p:cNvSpPr/>
          <p:nvPr/>
        </p:nvSpPr>
        <p:spPr>
          <a:xfrm>
            <a:off x="10050463" y="4652963"/>
            <a:ext cx="1927225" cy="16748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5942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solidFill>
                  <a:srgbClr val="594294"/>
                </a:solidFill>
              </a:rPr>
              <a:t>PEQUEÑOS APROVECHAMIENTOS HIDROELÉCTRICOS</a:t>
            </a:r>
            <a:endParaRPr lang="es-ES_tradnl" sz="1400" b="1" dirty="0">
              <a:solidFill>
                <a:srgbClr val="594294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PROYECTOS: 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MW: 32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GWh/año</a:t>
            </a: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103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91" name="Imagen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3656013"/>
            <a:ext cx="49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n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6496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Imagen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641725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Imagen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6449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38175" y="223838"/>
            <a:ext cx="10363200" cy="4746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Sistema </a:t>
            </a:r>
            <a:r>
              <a:rPr lang="en-US" dirty="0" err="1"/>
              <a:t>argentino</a:t>
            </a:r>
            <a:r>
              <a:rPr lang="en-US" dirty="0"/>
              <a:t> </a:t>
            </a:r>
            <a:r>
              <a:rPr lang="en-US" dirty="0" err="1"/>
              <a:t>interconectado</a:t>
            </a:r>
            <a:r>
              <a:rPr lang="en-US" dirty="0"/>
              <a:t> (</a:t>
            </a:r>
            <a:r>
              <a:rPr lang="en-US" dirty="0" err="1"/>
              <a:t>sadi</a:t>
            </a:r>
            <a:r>
              <a:rPr lang="en-US" dirty="0"/>
              <a:t>)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1" y="819324"/>
            <a:ext cx="3365213" cy="599428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 rot="17945845">
            <a:off x="340835" y="1473427"/>
            <a:ext cx="2560104" cy="9591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 rot="1256260">
            <a:off x="1246972" y="3418181"/>
            <a:ext cx="1440160" cy="286744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 rot="19930158">
            <a:off x="1538750" y="1930589"/>
            <a:ext cx="2308772" cy="120931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3683992" y="1284655"/>
            <a:ext cx="2340000" cy="256130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3683992" y="2941104"/>
            <a:ext cx="2340000" cy="255600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3683992" y="5533448"/>
            <a:ext cx="2340000" cy="255600"/>
          </a:xfrm>
          <a:prstGeom prst="rightArrow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redondeado 23">
            <a:extLst>
              <a:ext uri="{FF2B5EF4-FFF2-40B4-BE49-F238E27FC236}">
                <a16:creationId xmlns="" xmlns:a16="http://schemas.microsoft.com/office/drawing/2014/main" id="{7992DCD2-33E1-4567-A40A-E13A84A76901}"/>
              </a:ext>
            </a:extLst>
          </p:cNvPr>
          <p:cNvSpPr/>
          <p:nvPr/>
        </p:nvSpPr>
        <p:spPr>
          <a:xfrm>
            <a:off x="6470951" y="5157192"/>
            <a:ext cx="4968552" cy="10081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0F69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 smtClean="0">
                <a:solidFill>
                  <a:srgbClr val="0F69B2"/>
                </a:solidFill>
              </a:rPr>
              <a:t>REGIÓN PATAGONIA – COMAHUE – BUENOS AIRES</a:t>
            </a:r>
            <a:endParaRPr lang="es-ES_tradnl" sz="1600" b="1" dirty="0">
              <a:solidFill>
                <a:srgbClr val="0F69B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RECURSO PRINCIPAL: EÓLICO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VELOCIDAD MÁXIMA 9,5 M/S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ángulo redondeado 24">
            <a:extLst>
              <a:ext uri="{FF2B5EF4-FFF2-40B4-BE49-F238E27FC236}">
                <a16:creationId xmlns="" xmlns:a16="http://schemas.microsoft.com/office/drawing/2014/main" id="{5B303D94-80D5-4726-BFC9-E402BC4053EA}"/>
              </a:ext>
            </a:extLst>
          </p:cNvPr>
          <p:cNvSpPr/>
          <p:nvPr/>
        </p:nvSpPr>
        <p:spPr>
          <a:xfrm>
            <a:off x="6471227" y="908720"/>
            <a:ext cx="4968000" cy="100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 smtClean="0">
                <a:solidFill>
                  <a:srgbClr val="F9B233"/>
                </a:solidFill>
              </a:rPr>
              <a:t>REGIÓN NOA - CUYO</a:t>
            </a:r>
            <a:endParaRPr lang="es-ES_tradnl" sz="1600" b="1" dirty="0">
              <a:solidFill>
                <a:srgbClr val="F9B233"/>
              </a:solidFill>
            </a:endParaRPr>
          </a:p>
          <a:p>
            <a:pPr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RECURSO PRINCIPAL: </a:t>
            </a: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SOLAR</a:t>
            </a:r>
          </a:p>
          <a:p>
            <a:pPr>
              <a:defRPr/>
            </a:pP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IRRADIANCIA MÁXIMA: 2.560 </a:t>
            </a:r>
            <a:r>
              <a:rPr lang="es-ES_tradnl" sz="1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</a:t>
            </a:r>
            <a:r>
              <a:rPr lang="es-ES_tradnl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</a:t>
            </a: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/M</a:t>
            </a:r>
            <a:r>
              <a:rPr lang="es-ES_tradnl" sz="1400" b="1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/DIA 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ángulo redondeado 25">
            <a:extLst>
              <a:ext uri="{FF2B5EF4-FFF2-40B4-BE49-F238E27FC236}">
                <a16:creationId xmlns="" xmlns:a16="http://schemas.microsoft.com/office/drawing/2014/main" id="{4C45D56F-CA80-41EA-A1C3-E0F3FB05E1C7}"/>
              </a:ext>
            </a:extLst>
          </p:cNvPr>
          <p:cNvSpPr/>
          <p:nvPr/>
        </p:nvSpPr>
        <p:spPr>
          <a:xfrm>
            <a:off x="6471227" y="2564904"/>
            <a:ext cx="4968000" cy="100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rgbClr val="1BA2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/>
          <a:p>
            <a:pPr>
              <a:defRPr/>
            </a:pPr>
            <a:r>
              <a:rPr lang="es-AR" sz="1600" b="1" dirty="0" smtClean="0">
                <a:solidFill>
                  <a:srgbClr val="1BA29B"/>
                </a:solidFill>
              </a:rPr>
              <a:t>REGIÓN CENTRO – BUENOS AIRES – LITORAL </a:t>
            </a:r>
            <a:r>
              <a:rPr lang="es-AR" sz="1600" b="1" dirty="0">
                <a:solidFill>
                  <a:srgbClr val="1BA29B"/>
                </a:solidFill>
              </a:rPr>
              <a:t>–</a:t>
            </a:r>
            <a:r>
              <a:rPr lang="es-AR" sz="1600" b="1" dirty="0" smtClean="0">
                <a:solidFill>
                  <a:srgbClr val="1BA29B"/>
                </a:solidFill>
              </a:rPr>
              <a:t> NEA</a:t>
            </a:r>
            <a:endParaRPr lang="es-ES_tradnl" sz="1600" b="1" dirty="0">
              <a:solidFill>
                <a:srgbClr val="1BA29B"/>
              </a:solidFill>
            </a:endParaRPr>
          </a:p>
          <a:p>
            <a:pPr>
              <a:defRPr/>
            </a:pPr>
            <a:r>
              <a:rPr lang="es-ES_tradnl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RECURSO PRINCIPAL</a:t>
            </a:r>
            <a:r>
              <a:rPr lang="es-ES_tradnl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 BIOENERGÉTICO</a:t>
            </a: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38175" y="223838"/>
            <a:ext cx="10363200" cy="4746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CORREDORES Y LIMITACIONES </a:t>
            </a:r>
            <a:endParaRPr lang="en-U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97" y="836712"/>
            <a:ext cx="9546806" cy="59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38175" y="223838"/>
            <a:ext cx="10363200" cy="4746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CORREDORES Y LIMITACIONES: INCORPORACIONES DE PDI</a:t>
            </a:r>
            <a:r>
              <a:rPr lang="en-US" sz="1800" dirty="0" smtClean="0"/>
              <a:t>s</a:t>
            </a:r>
            <a:r>
              <a:rPr lang="en-US" dirty="0" smtClean="0"/>
              <a:t> </a:t>
            </a:r>
            <a:endParaRPr lang="en-U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790012"/>
            <a:ext cx="8568952" cy="60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25400" y="0"/>
            <a:ext cx="12217400" cy="5949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91D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86286" y="1726448"/>
            <a:ext cx="4176464" cy="540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600" dirty="0">
                <a:solidFill>
                  <a:schemeClr val="tx2"/>
                </a:solidFill>
              </a:rPr>
              <a:t>ENERGÍAS RENOVABLES EN ARGENTINA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3ED53BF-3576-4E03-B324-58E8492DDBDC}"/>
              </a:ext>
            </a:extLst>
          </p:cNvPr>
          <p:cNvSpPr/>
          <p:nvPr/>
        </p:nvSpPr>
        <p:spPr>
          <a:xfrm>
            <a:off x="1771650" y="2071688"/>
            <a:ext cx="5116513" cy="1357312"/>
          </a:xfrm>
          <a:prstGeom prst="rect">
            <a:avLst/>
          </a:prstGeom>
          <a:solidFill>
            <a:schemeClr val="tx1"/>
          </a:solidFill>
          <a:ln w="25400" cap="rnd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s-ES" sz="3200" b="1" dirty="0">
                <a:solidFill>
                  <a:schemeClr val="tx2"/>
                </a:solidFill>
              </a:rPr>
              <a:t>Programa </a:t>
            </a:r>
            <a:r>
              <a:rPr lang="pt-BR" altLang="es-ES" sz="3200" b="1" dirty="0" err="1">
                <a:solidFill>
                  <a:schemeClr val="tx2"/>
                </a:solidFill>
              </a:rPr>
              <a:t>MiniRen</a:t>
            </a:r>
            <a:r>
              <a:rPr lang="pt-BR" altLang="es-ES" sz="3200" b="1" dirty="0">
                <a:solidFill>
                  <a:schemeClr val="tx2"/>
                </a:solidFill>
              </a:rPr>
              <a:t/>
            </a:r>
            <a:br>
              <a:rPr lang="pt-BR" altLang="es-ES" sz="3200" b="1" dirty="0">
                <a:solidFill>
                  <a:schemeClr val="tx2"/>
                </a:solidFill>
              </a:rPr>
            </a:br>
            <a:r>
              <a:rPr lang="pt-BR" altLang="es-ES" sz="2400" dirty="0">
                <a:solidFill>
                  <a:schemeClr val="tx2"/>
                </a:solidFill>
              </a:rPr>
              <a:t>Ronda 3</a:t>
            </a:r>
            <a:endParaRPr lang="pt-BR" altLang="es-ES" sz="3200" dirty="0">
              <a:solidFill>
                <a:schemeClr val="tx2"/>
              </a:solidFill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8269034A-5D82-4467-A742-FA77D6113EC0}"/>
              </a:ext>
            </a:extLst>
          </p:cNvPr>
          <p:cNvCxnSpPr/>
          <p:nvPr/>
        </p:nvCxnSpPr>
        <p:spPr>
          <a:xfrm>
            <a:off x="1631950" y="2071688"/>
            <a:ext cx="0" cy="13573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="" xmlns:a16="http://schemas.microsoft.com/office/drawing/2014/main" id="{68F7D025-3A9A-4D8D-B361-75BE656EEF9C}"/>
              </a:ext>
            </a:extLst>
          </p:cNvPr>
          <p:cNvSpPr/>
          <p:nvPr/>
        </p:nvSpPr>
        <p:spPr>
          <a:xfrm>
            <a:off x="673100" y="739775"/>
            <a:ext cx="10872788" cy="5929313"/>
          </a:xfrm>
          <a:prstGeom prst="ellipse">
            <a:avLst/>
          </a:prstGeom>
          <a:solidFill>
            <a:schemeClr val="accent6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/>
              <a:t>¿POR QUÉ </a:t>
            </a:r>
            <a:r>
              <a:rPr lang="es-ES_tradnl" dirty="0" err="1"/>
              <a:t>MiniREN</a:t>
            </a:r>
            <a:r>
              <a:rPr lang="es-ES_tradnl" dirty="0"/>
              <a:t>?</a:t>
            </a:r>
            <a:endParaRPr lang="es-ES_tradnl" sz="1800" dirty="0"/>
          </a:p>
        </p:txBody>
      </p:sp>
      <p:grpSp>
        <p:nvGrpSpPr>
          <p:cNvPr id="56324" name="Grupo 7"/>
          <p:cNvGrpSpPr>
            <a:grpSpLocks/>
          </p:cNvGrpSpPr>
          <p:nvPr/>
        </p:nvGrpSpPr>
        <p:grpSpPr bwMode="auto">
          <a:xfrm>
            <a:off x="1755775" y="3171825"/>
            <a:ext cx="8707438" cy="1082675"/>
            <a:chOff x="1746642" y="3068960"/>
            <a:chExt cx="8706870" cy="1083272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="" xmlns:a16="http://schemas.microsoft.com/office/drawing/2014/main" id="{28B080F2-618D-43C0-BF93-A3DC47083B5F}"/>
                </a:ext>
              </a:extLst>
            </p:cNvPr>
            <p:cNvSpPr/>
            <p:nvPr/>
          </p:nvSpPr>
          <p:spPr>
            <a:xfrm>
              <a:off x="1746642" y="3072137"/>
              <a:ext cx="4247873" cy="10800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0" rIns="216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600" b="1" dirty="0">
                  <a:solidFill>
                    <a:schemeClr val="tx2"/>
                  </a:solidFill>
                </a:rPr>
                <a:t>VENTAJA ECONÓMICA PARA EL SISTEMA</a:t>
              </a:r>
              <a:r>
                <a:rPr lang="es-AR" sz="1600" b="1" i="1" dirty="0">
                  <a:solidFill>
                    <a:schemeClr val="tx2"/>
                  </a:solidFill>
                </a:rPr>
                <a:t> </a:t>
              </a:r>
              <a:r>
                <a:rPr lang="es-AR" sz="1600" dirty="0">
                  <a:solidFill>
                    <a:schemeClr val="tx2"/>
                  </a:solidFill>
                </a:rPr>
                <a:t/>
              </a:r>
              <a:br>
                <a:rPr lang="es-AR" sz="1600" dirty="0">
                  <a:solidFill>
                    <a:schemeClr val="tx2"/>
                  </a:solidFill>
                </a:rPr>
              </a:br>
              <a:r>
                <a:rPr lang="es-AR" sz="1400" dirty="0">
                  <a:solidFill>
                    <a:schemeClr val="tx2"/>
                  </a:solidFill>
                </a:rPr>
                <a:t>Ahorro de pérdidas por transporte y distribución.</a:t>
              </a:r>
            </a:p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400" dirty="0">
                  <a:solidFill>
                    <a:schemeClr val="tx2"/>
                  </a:solidFill>
                </a:rPr>
                <a:t>Desplazamiento de generación forzada con combustible alternativo (no gas).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="" xmlns:a16="http://schemas.microsoft.com/office/drawing/2014/main" id="{FFC95A80-B86A-4625-A495-31B9DC856D1C}"/>
                </a:ext>
              </a:extLst>
            </p:cNvPr>
            <p:cNvSpPr/>
            <p:nvPr/>
          </p:nvSpPr>
          <p:spPr>
            <a:xfrm>
              <a:off x="6205639" y="3068960"/>
              <a:ext cx="4247873" cy="10800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0" rIns="216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600" b="1" dirty="0">
                  <a:solidFill>
                    <a:schemeClr val="tx2"/>
                  </a:solidFill>
                </a:rPr>
                <a:t>VENTAJA TÉCNICA ELÉCTRICA</a:t>
              </a:r>
            </a:p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400" dirty="0">
                  <a:solidFill>
                    <a:schemeClr val="tx2"/>
                  </a:solidFill>
                </a:rPr>
                <a:t>Mejora general de calidad en punta de línea </a:t>
              </a:r>
              <a:br>
                <a:rPr lang="es-AR" sz="1400" dirty="0">
                  <a:solidFill>
                    <a:schemeClr val="tx2"/>
                  </a:solidFill>
                </a:rPr>
              </a:br>
              <a:r>
                <a:rPr lang="es-AR" sz="1400" dirty="0">
                  <a:solidFill>
                    <a:schemeClr val="tx2"/>
                  </a:solidFill>
                </a:rPr>
                <a:t>o líneas débiles.</a:t>
              </a:r>
            </a:p>
          </p:txBody>
        </p:sp>
      </p:grpSp>
      <p:grpSp>
        <p:nvGrpSpPr>
          <p:cNvPr id="56325" name="Grupo 5"/>
          <p:cNvGrpSpPr>
            <a:grpSpLocks/>
          </p:cNvGrpSpPr>
          <p:nvPr/>
        </p:nvGrpSpPr>
        <p:grpSpPr bwMode="auto">
          <a:xfrm>
            <a:off x="2362200" y="4464050"/>
            <a:ext cx="7494588" cy="1125538"/>
            <a:chOff x="2274264" y="4365104"/>
            <a:chExt cx="7495065" cy="1125334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="" xmlns:a16="http://schemas.microsoft.com/office/drawing/2014/main" id="{5C0B993E-3112-4D78-9A55-97C95398714A}"/>
                </a:ext>
              </a:extLst>
            </p:cNvPr>
            <p:cNvSpPr/>
            <p:nvPr/>
          </p:nvSpPr>
          <p:spPr>
            <a:xfrm>
              <a:off x="4816014" y="4365104"/>
              <a:ext cx="2411565" cy="1115811"/>
            </a:xfrm>
            <a:prstGeom prst="roundRect">
              <a:avLst/>
            </a:prstGeom>
            <a:solidFill>
              <a:schemeClr val="tx1"/>
            </a:solidFill>
            <a:ln w="28575" cap="rnd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solidFill>
                    <a:schemeClr val="tx1">
                      <a:lumMod val="50000"/>
                    </a:schemeClr>
                  </a:solidFill>
                </a:rPr>
                <a:t>Fomento</a:t>
              </a:r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 a la Cadena </a:t>
              </a:r>
              <a:b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de Valor de la </a:t>
              </a:r>
              <a:r>
                <a:rPr lang="en-US" sz="1600" b="1" dirty="0" err="1">
                  <a:solidFill>
                    <a:schemeClr val="tx1">
                      <a:lumMod val="50000"/>
                    </a:schemeClr>
                  </a:solidFill>
                </a:rPr>
                <a:t>Industria</a:t>
              </a:r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 Nacional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="" xmlns:a16="http://schemas.microsoft.com/office/drawing/2014/main" id="{B36CBCE9-3B09-48EE-BFE7-38BDA134F708}"/>
                </a:ext>
              </a:extLst>
            </p:cNvPr>
            <p:cNvSpPr/>
            <p:nvPr/>
          </p:nvSpPr>
          <p:spPr>
            <a:xfrm>
              <a:off x="7357763" y="4374627"/>
              <a:ext cx="2411566" cy="1115811"/>
            </a:xfrm>
            <a:prstGeom prst="roundRect">
              <a:avLst/>
            </a:prstGeom>
            <a:solidFill>
              <a:schemeClr val="tx1"/>
            </a:solidFill>
            <a:ln w="28575" cap="rnd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600" b="1" dirty="0">
                  <a:solidFill>
                    <a:schemeClr val="tx1">
                      <a:lumMod val="50000"/>
                    </a:schemeClr>
                  </a:solidFill>
                </a:rPr>
                <a:t>Diversificación Federal </a:t>
              </a:r>
              <a:br>
                <a:rPr lang="es-AR" sz="1600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s-AR" sz="1600" b="1" dirty="0">
                  <a:solidFill>
                    <a:schemeClr val="tx1">
                      <a:lumMod val="50000"/>
                    </a:schemeClr>
                  </a:solidFill>
                </a:rPr>
                <a:t>y </a:t>
              </a:r>
              <a:r>
                <a:rPr lang="es-AR" sz="1600" b="1" dirty="0" err="1">
                  <a:solidFill>
                    <a:schemeClr val="tx1">
                      <a:lumMod val="50000"/>
                    </a:schemeClr>
                  </a:solidFill>
                </a:rPr>
                <a:t>Multitecnológica</a:t>
              </a:r>
              <a:endParaRPr lang="es-AR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="" xmlns:a16="http://schemas.microsoft.com/office/drawing/2014/main" id="{BF0FD9F1-EE8B-4977-9C50-0169B2BA379C}"/>
                </a:ext>
              </a:extLst>
            </p:cNvPr>
            <p:cNvSpPr/>
            <p:nvPr/>
          </p:nvSpPr>
          <p:spPr>
            <a:xfrm>
              <a:off x="2274264" y="4374627"/>
              <a:ext cx="2411566" cy="1115811"/>
            </a:xfrm>
            <a:prstGeom prst="roundRect">
              <a:avLst/>
            </a:prstGeom>
            <a:solidFill>
              <a:schemeClr val="tx1"/>
            </a:solidFill>
            <a:ln w="28575" cap="rnd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72000" tIns="0" rIns="72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600" b="1" dirty="0">
                  <a:solidFill>
                    <a:schemeClr val="tx1">
                      <a:lumMod val="50000"/>
                    </a:schemeClr>
                  </a:solidFill>
                </a:rPr>
                <a:t>Desarrollo de Nuevos Proyectos</a:t>
              </a:r>
              <a:endParaRPr lang="es-A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6326" name="Grupo 6"/>
          <p:cNvGrpSpPr>
            <a:grpSpLocks/>
          </p:cNvGrpSpPr>
          <p:nvPr/>
        </p:nvGrpSpPr>
        <p:grpSpPr bwMode="auto">
          <a:xfrm>
            <a:off x="2043113" y="2025650"/>
            <a:ext cx="8131175" cy="936625"/>
            <a:chOff x="2034642" y="1927483"/>
            <a:chExt cx="8130870" cy="93600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="" xmlns:a16="http://schemas.microsoft.com/office/drawing/2014/main" id="{BF654028-511E-4AD9-9405-C80F6A777273}"/>
                </a:ext>
              </a:extLst>
            </p:cNvPr>
            <p:cNvSpPr/>
            <p:nvPr/>
          </p:nvSpPr>
          <p:spPr>
            <a:xfrm>
              <a:off x="2034642" y="1927483"/>
              <a:ext cx="3960663" cy="936000"/>
            </a:xfrm>
            <a:prstGeom prst="roundRect">
              <a:avLst/>
            </a:prstGeom>
            <a:solidFill>
              <a:schemeClr val="tx1"/>
            </a:solidFill>
            <a:ln w="38100" cap="rnd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0" rIns="144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SUMAR CAPITAL DE ACTORES </a:t>
              </a:r>
              <a:br>
                <a:rPr lang="en-US" sz="1600" b="1" dirty="0">
                  <a:solidFill>
                    <a:schemeClr val="bg2"/>
                  </a:solidFill>
                </a:rPr>
              </a:br>
              <a:r>
                <a:rPr lang="en-US" sz="1600" b="1" dirty="0">
                  <a:solidFill>
                    <a:schemeClr val="bg2"/>
                  </a:solidFill>
                </a:rPr>
                <a:t>NO TRADICIONALES AL DESARROLLO </a:t>
              </a:r>
              <a:br>
                <a:rPr lang="en-US" sz="1600" b="1" dirty="0">
                  <a:solidFill>
                    <a:schemeClr val="bg2"/>
                  </a:solidFill>
                </a:rPr>
              </a:br>
              <a:r>
                <a:rPr lang="en-US" sz="1600" b="1" dirty="0">
                  <a:solidFill>
                    <a:schemeClr val="bg2"/>
                  </a:solidFill>
                </a:rPr>
                <a:t>DE PROYECTOS RENOVABLES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="" xmlns:a16="http://schemas.microsoft.com/office/drawing/2014/main" id="{6939659A-2D9E-47BF-B80E-D39D2CFDC22B}"/>
                </a:ext>
              </a:extLst>
            </p:cNvPr>
            <p:cNvSpPr/>
            <p:nvPr/>
          </p:nvSpPr>
          <p:spPr>
            <a:xfrm>
              <a:off x="6204848" y="1927483"/>
              <a:ext cx="3960664" cy="936000"/>
            </a:xfrm>
            <a:prstGeom prst="roundRect">
              <a:avLst/>
            </a:prstGeom>
            <a:solidFill>
              <a:schemeClr val="tx1"/>
            </a:solidFill>
            <a:ln w="38100" cap="rnd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0" rIns="144000" bIns="0" anchor="ctr"/>
            <a:lstStyle/>
            <a:p>
              <a:pPr marL="95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600" b="1" dirty="0">
                  <a:solidFill>
                    <a:schemeClr val="bg2"/>
                  </a:solidFill>
                </a:rPr>
                <a:t>UTILIZAR LAS CAPACIDADES DISPONIBLES EN LAS REDES DE MEDIA TENSIÓN, FOMENTAR EL DESARROLLO REGIONAL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6D93766-CA59-435E-8043-0D5DB0B1DA15}"/>
              </a:ext>
            </a:extLst>
          </p:cNvPr>
          <p:cNvSpPr/>
          <p:nvPr/>
        </p:nvSpPr>
        <p:spPr>
          <a:xfrm>
            <a:off x="4670425" y="973138"/>
            <a:ext cx="2878138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es-E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RenovAr MiniRen </a:t>
            </a:r>
            <a:br>
              <a:rPr lang="it-IT" altLang="es-E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it-IT" altLang="es-ES" i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Ronda 3</a:t>
            </a:r>
            <a:endParaRPr lang="es-AR" i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7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49238"/>
            <a:ext cx="2900363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ángulo 7"/>
          <p:cNvSpPr>
            <a:spLocks noChangeArrowheads="1"/>
          </p:cNvSpPr>
          <p:nvPr/>
        </p:nvSpPr>
        <p:spPr bwMode="auto">
          <a:xfrm>
            <a:off x="5629275" y="646113"/>
            <a:ext cx="728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 MW</a:t>
            </a:r>
            <a:endParaRPr lang="es-AR" altLang="es-AR" sz="1400" b="1"/>
          </a:p>
        </p:txBody>
      </p:sp>
      <p:sp>
        <p:nvSpPr>
          <p:cNvPr id="58372" name="Rectángulo 12"/>
          <p:cNvSpPr>
            <a:spLocks noChangeArrowheads="1"/>
          </p:cNvSpPr>
          <p:nvPr/>
        </p:nvSpPr>
        <p:spPr bwMode="auto">
          <a:xfrm>
            <a:off x="6167438" y="917575"/>
            <a:ext cx="728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60 MW</a:t>
            </a:r>
            <a:endParaRPr lang="es-AR" altLang="es-AR" sz="1400" b="1"/>
          </a:p>
        </p:txBody>
      </p:sp>
      <p:sp>
        <p:nvSpPr>
          <p:cNvPr id="58373" name="Rectángulo 13"/>
          <p:cNvSpPr>
            <a:spLocks noChangeArrowheads="1"/>
          </p:cNvSpPr>
          <p:nvPr/>
        </p:nvSpPr>
        <p:spPr bwMode="auto">
          <a:xfrm>
            <a:off x="6546850" y="1506538"/>
            <a:ext cx="72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60 MW</a:t>
            </a:r>
            <a:endParaRPr lang="es-AR" altLang="es-AR" sz="1400" b="1"/>
          </a:p>
        </p:txBody>
      </p:sp>
      <p:sp>
        <p:nvSpPr>
          <p:cNvPr id="58374" name="Rectángulo 14"/>
          <p:cNvSpPr>
            <a:spLocks noChangeArrowheads="1"/>
          </p:cNvSpPr>
          <p:nvPr/>
        </p:nvSpPr>
        <p:spPr bwMode="auto">
          <a:xfrm>
            <a:off x="5321300" y="2309813"/>
            <a:ext cx="728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 MW</a:t>
            </a:r>
            <a:endParaRPr lang="es-AR" altLang="es-AR" sz="1400" b="1"/>
          </a:p>
        </p:txBody>
      </p:sp>
      <p:sp>
        <p:nvSpPr>
          <p:cNvPr id="58375" name="Rectángulo 15"/>
          <p:cNvSpPr>
            <a:spLocks noChangeArrowheads="1"/>
          </p:cNvSpPr>
          <p:nvPr/>
        </p:nvSpPr>
        <p:spPr bwMode="auto">
          <a:xfrm>
            <a:off x="5688013" y="2668588"/>
            <a:ext cx="728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70 MW</a:t>
            </a:r>
            <a:endParaRPr lang="es-AR" altLang="es-AR" sz="1400" b="1"/>
          </a:p>
        </p:txBody>
      </p:sp>
      <p:sp>
        <p:nvSpPr>
          <p:cNvPr id="58376" name="Rectángulo 16"/>
          <p:cNvSpPr>
            <a:spLocks noChangeArrowheads="1"/>
          </p:cNvSpPr>
          <p:nvPr/>
        </p:nvSpPr>
        <p:spPr bwMode="auto">
          <a:xfrm>
            <a:off x="6532563" y="2554288"/>
            <a:ext cx="727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60 MW</a:t>
            </a:r>
            <a:endParaRPr lang="es-AR" altLang="es-AR" sz="1400" b="1"/>
          </a:p>
        </p:txBody>
      </p:sp>
      <p:sp>
        <p:nvSpPr>
          <p:cNvPr id="58377" name="Rectángulo 17"/>
          <p:cNvSpPr>
            <a:spLocks noChangeArrowheads="1"/>
          </p:cNvSpPr>
          <p:nvPr/>
        </p:nvSpPr>
        <p:spPr bwMode="auto">
          <a:xfrm>
            <a:off x="5172075" y="4581525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400" b="1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 MW</a:t>
            </a:r>
            <a:endParaRPr lang="es-AR" altLang="es-AR" sz="1400" b="1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46113" y="2492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CARACTERÍSTICAS </a:t>
            </a:r>
            <a:r>
              <a:rPr lang="en-US" dirty="0" err="1"/>
              <a:t>Generales</a:t>
            </a:r>
            <a:endParaRPr lang="en-US" sz="2200" dirty="0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04AA8C8C-2B3C-4FF6-BCFF-D972D47DE466}"/>
              </a:ext>
            </a:extLst>
          </p:cNvPr>
          <p:cNvSpPr txBox="1"/>
          <p:nvPr/>
        </p:nvSpPr>
        <p:spPr>
          <a:xfrm>
            <a:off x="755650" y="4492625"/>
            <a:ext cx="3179763" cy="744538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bg1">
                <a:lumMod val="75000"/>
                <a:lumOff val="25000"/>
              </a:schemeClr>
            </a:solidFill>
          </a:ln>
        </p:spPr>
        <p:txBody>
          <a:bodyPr lIns="144000" tIns="0" rIns="144000" bIns="0" anchor="ctr"/>
          <a:lstStyle>
            <a:defPPr>
              <a:defRPr lang="es-ES_tradnl"/>
            </a:defPPr>
            <a:lvl1pPr>
              <a:spcAft>
                <a:spcPts val="600"/>
              </a:spcAft>
              <a:defRPr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POTENCIA POR PROYECTO 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Máx</a:t>
            </a:r>
            <a:r>
              <a:rPr lang="en-US" dirty="0">
                <a:latin typeface="+mn-lt"/>
              </a:rPr>
              <a:t>. 10 MW - Min. 0,5 MW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28531F7-0AC6-4F4E-9784-46C0ACACF616}"/>
              </a:ext>
            </a:extLst>
          </p:cNvPr>
          <p:cNvSpPr txBox="1"/>
          <p:nvPr/>
        </p:nvSpPr>
        <p:spPr>
          <a:xfrm>
            <a:off x="652463" y="2205038"/>
            <a:ext cx="33401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TECNOLOGÍAS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Solar Fotovoltaica y Eólica</a:t>
            </a:r>
            <a:r>
              <a:rPr lang="es-AR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350 MW </a:t>
            </a:r>
            <a: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Compiten juntas con cupos por regiones </a:t>
            </a:r>
            <a:b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y provincias.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Cupo diferenciado y sin regiones:</a:t>
            </a:r>
            <a:r>
              <a:rPr lang="es-AR" sz="1400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es-AR" sz="1400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PAH 10 MW</a:t>
            </a:r>
            <a:b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Biomasa 25 MW</a:t>
            </a:r>
            <a:b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Biogás 10 MW</a:t>
            </a:r>
            <a:b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A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Biogás de Relleno Sanitario 5 MW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0B611F1-21D6-4A2F-8A50-A876F1D6AE51}"/>
              </a:ext>
            </a:extLst>
          </p:cNvPr>
          <p:cNvSpPr/>
          <p:nvPr/>
        </p:nvSpPr>
        <p:spPr>
          <a:xfrm>
            <a:off x="7391400" y="1481138"/>
            <a:ext cx="4518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defRPr/>
            </a:pPr>
            <a:r>
              <a:rPr lang="es-A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REGIONALIZACIÓN PARA EÓLICA Y SOLAR </a:t>
            </a:r>
            <a: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Cupo máximo 20 MW por Provincia, excepto Bs.As. 60 MW.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BDB5317-F332-427F-81F8-B73CFC14DC2E}"/>
              </a:ext>
            </a:extLst>
          </p:cNvPr>
          <p:cNvSpPr/>
          <p:nvPr/>
        </p:nvSpPr>
        <p:spPr>
          <a:xfrm>
            <a:off x="8240713" y="2154238"/>
            <a:ext cx="1584325" cy="892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  <a:t>Región 1 </a:t>
            </a:r>
            <a:br>
              <a:rPr lang="es-AR" sz="1400" b="1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  <a:t>Jujuy, Salta, Catamarca, La Rioja </a:t>
            </a:r>
            <a:r>
              <a:rPr lang="es-AR" sz="1400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400" b="1" dirty="0">
                <a:solidFill>
                  <a:srgbClr val="F9B233"/>
                </a:solidFill>
                <a:latin typeface="+mn-lt"/>
                <a:ea typeface="Calibri"/>
                <a:cs typeface="Calibri"/>
                <a:sym typeface="Calibri"/>
              </a:rPr>
              <a:t>40 MW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0EF7F1F-77C5-4026-B7DE-5DC2E696A1D1}"/>
              </a:ext>
            </a:extLst>
          </p:cNvPr>
          <p:cNvSpPr/>
          <p:nvPr/>
        </p:nvSpPr>
        <p:spPr>
          <a:xfrm>
            <a:off x="8240713" y="3230563"/>
            <a:ext cx="1584325" cy="892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EA4E1B"/>
                </a:solidFill>
                <a:latin typeface="+mn-lt"/>
                <a:ea typeface="Calibri"/>
                <a:cs typeface="Calibri"/>
                <a:sym typeface="Calibri"/>
              </a:rPr>
              <a:t>Región 2 </a:t>
            </a:r>
            <a:r>
              <a:rPr lang="es-AR" sz="1200" i="1" dirty="0">
                <a:solidFill>
                  <a:srgbClr val="EA4E1B"/>
                </a:solidFill>
                <a:latin typeface="+mn-lt"/>
                <a:ea typeface="Calibri"/>
                <a:cs typeface="Calibri"/>
                <a:sym typeface="Calibri"/>
              </a:rPr>
              <a:t>Formosa, Chaco, Tucumán, Santiago del Estero </a:t>
            </a:r>
            <a:r>
              <a:rPr lang="es-AR" sz="1400" dirty="0">
                <a:solidFill>
                  <a:srgbClr val="EA4E1B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rgbClr val="EA4E1B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400" b="1" dirty="0">
                <a:solidFill>
                  <a:srgbClr val="EA4E1B"/>
                </a:solidFill>
                <a:latin typeface="+mn-lt"/>
                <a:ea typeface="Calibri"/>
                <a:cs typeface="Calibri"/>
                <a:sym typeface="Calibri"/>
              </a:rPr>
              <a:t>60 MW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804316E9-11FD-4611-A71C-7D947A89863C}"/>
              </a:ext>
            </a:extLst>
          </p:cNvPr>
          <p:cNvSpPr/>
          <p:nvPr/>
        </p:nvSpPr>
        <p:spPr>
          <a:xfrm>
            <a:off x="8240713" y="4308475"/>
            <a:ext cx="1584325" cy="892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2FAD66"/>
                </a:solidFill>
                <a:latin typeface="+mn-lt"/>
                <a:ea typeface="Calibri"/>
                <a:cs typeface="Calibri"/>
                <a:sym typeface="Calibri"/>
              </a:rPr>
              <a:t>Región 3 </a:t>
            </a:r>
            <a:br>
              <a:rPr lang="es-AR" sz="1400" b="1" dirty="0">
                <a:solidFill>
                  <a:srgbClr val="2FAD66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2FAD66"/>
                </a:solidFill>
                <a:latin typeface="+mn-lt"/>
                <a:ea typeface="Calibri"/>
                <a:cs typeface="Calibri"/>
                <a:sym typeface="Calibri"/>
              </a:rPr>
              <a:t>Misiones, Corrientes, Entre Ríos, Santa Fe </a:t>
            </a:r>
            <a:endParaRPr lang="es-AR" sz="1400" dirty="0">
              <a:solidFill>
                <a:srgbClr val="2FAD66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2FAD66"/>
                </a:solidFill>
                <a:latin typeface="+mn-lt"/>
                <a:ea typeface="Calibri"/>
                <a:cs typeface="Calibri"/>
                <a:sym typeface="Calibri"/>
              </a:rPr>
              <a:t>60 MW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164C1A37-B62B-465F-BE3D-8DC074DEFE28}"/>
              </a:ext>
            </a:extLst>
          </p:cNvPr>
          <p:cNvSpPr/>
          <p:nvPr/>
        </p:nvSpPr>
        <p:spPr>
          <a:xfrm>
            <a:off x="8240713" y="5384800"/>
            <a:ext cx="1584325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  <a:t>Región 4</a:t>
            </a:r>
            <a:br>
              <a:rPr lang="es-AR" sz="1400" b="1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  <a:t>San Juan, Mendoza </a:t>
            </a:r>
            <a:r>
              <a:rPr lang="es-AR" sz="1400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400" b="1" dirty="0">
                <a:solidFill>
                  <a:srgbClr val="575556"/>
                </a:solidFill>
                <a:latin typeface="+mn-lt"/>
                <a:ea typeface="Calibri"/>
                <a:cs typeface="Calibri"/>
                <a:sym typeface="Calibri"/>
              </a:rPr>
              <a:t>30 MW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DCEE7E9B-459D-4666-BEC5-8774AF48D4EA}"/>
              </a:ext>
            </a:extLst>
          </p:cNvPr>
          <p:cNvSpPr/>
          <p:nvPr/>
        </p:nvSpPr>
        <p:spPr>
          <a:xfrm>
            <a:off x="9983788" y="2625725"/>
            <a:ext cx="1584325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0F70B7"/>
                </a:solidFill>
                <a:latin typeface="+mn-lt"/>
                <a:ea typeface="Calibri"/>
                <a:cs typeface="Calibri"/>
                <a:sym typeface="Calibri"/>
              </a:rPr>
              <a:t>Región 5</a:t>
            </a:r>
            <a:r>
              <a:rPr lang="es-AR" sz="1400" dirty="0">
                <a:solidFill>
                  <a:srgbClr val="0F70B7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rgbClr val="0F70B7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0F70B7"/>
                </a:solidFill>
                <a:latin typeface="+mn-lt"/>
                <a:ea typeface="Calibri"/>
                <a:cs typeface="Calibri"/>
                <a:sym typeface="Calibri"/>
              </a:rPr>
              <a:t>Chubut, Santa Cruz</a:t>
            </a:r>
            <a:endParaRPr lang="es-AR" sz="1400" dirty="0">
              <a:solidFill>
                <a:srgbClr val="0F70B7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0F70B7"/>
                </a:solidFill>
                <a:latin typeface="+mn-lt"/>
                <a:ea typeface="Calibri"/>
                <a:cs typeface="Calibri"/>
                <a:sym typeface="Calibri"/>
              </a:rPr>
              <a:t>30 MW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9CE2AEA3-A11B-4765-919A-284BFAE161CF}"/>
              </a:ext>
            </a:extLst>
          </p:cNvPr>
          <p:cNvSpPr/>
          <p:nvPr/>
        </p:nvSpPr>
        <p:spPr>
          <a:xfrm>
            <a:off x="9985375" y="3498850"/>
            <a:ext cx="1582738" cy="1077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  <a:t>Región 6 </a:t>
            </a:r>
            <a:br>
              <a:rPr lang="es-AR" sz="1400" b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  <a:t>Córdoba, San Luis, </a:t>
            </a:r>
            <a:br>
              <a:rPr lang="es-AR" sz="1200" i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  <a:t>La Pampa, Neuquén, Río Negro </a:t>
            </a:r>
            <a:endParaRPr lang="es-AR" sz="1400" dirty="0">
              <a:solidFill>
                <a:srgbClr val="A48A7B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A48A7B"/>
                </a:solidFill>
                <a:latin typeface="+mn-lt"/>
                <a:ea typeface="Calibri"/>
                <a:cs typeface="Calibri"/>
                <a:sym typeface="Calibri"/>
              </a:rPr>
              <a:t>70 MW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CA8880BB-F437-4F42-B06A-0DD82C53FF04}"/>
              </a:ext>
            </a:extLst>
          </p:cNvPr>
          <p:cNvSpPr/>
          <p:nvPr/>
        </p:nvSpPr>
        <p:spPr>
          <a:xfrm>
            <a:off x="9985375" y="4741863"/>
            <a:ext cx="1582738" cy="738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4000">
            <a:spAutoFit/>
          </a:bodyPr>
          <a:lstStyle/>
          <a:p>
            <a:pPr marL="0" lvl="1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999999"/>
              </a:buClr>
              <a:buSzPts val="2000"/>
              <a:tabLst>
                <a:tab pos="541338" algn="l"/>
              </a:tabLst>
              <a:defRPr/>
            </a:pPr>
            <a:r>
              <a:rPr lang="es-AR" sz="14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Región 7</a:t>
            </a:r>
            <a:br>
              <a:rPr lang="es-AR" sz="14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200" i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Buenos Aires</a:t>
            </a:r>
            <a:r>
              <a:rPr lang="es-AR" sz="14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s-AR" sz="1400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s-AR" sz="1400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s-AR" sz="14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60 MW</a:t>
            </a:r>
            <a:endParaRPr lang="es-AR" sz="1400" i="1" dirty="0">
              <a:solidFill>
                <a:srgbClr val="7030A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="" xmlns:a16="http://schemas.microsoft.com/office/drawing/2014/main" id="{0F8561FF-D7CA-4D1B-B7E8-4A5A28D8C625}"/>
              </a:ext>
            </a:extLst>
          </p:cNvPr>
          <p:cNvSpPr txBox="1"/>
          <p:nvPr/>
        </p:nvSpPr>
        <p:spPr>
          <a:xfrm>
            <a:off x="739775" y="981075"/>
            <a:ext cx="4291013" cy="1093788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bg1">
                <a:lumMod val="75000"/>
                <a:lumOff val="25000"/>
              </a:schemeClr>
            </a:solidFill>
          </a:ln>
        </p:spPr>
        <p:txBody>
          <a:bodyPr lIns="144000" tIns="0" rIns="144000" bIns="0" anchor="ctr"/>
          <a:lstStyle>
            <a:defPPr>
              <a:defRPr lang="es-ES_tradnl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tx2"/>
                </a:solidFill>
                <a:latin typeface="+mn-lt"/>
              </a:rPr>
              <a:t>400 MW Ofrecidos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CONEXIÓN EN REDES DE MEDIA TENSIÓN 13,2</a:t>
            </a:r>
            <a:r>
              <a:rPr lang="es-AR" sz="1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kV </a:t>
            </a:r>
            <a:r>
              <a:rPr lang="es-AR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/ 33</a:t>
            </a:r>
            <a:r>
              <a:rPr lang="es-AR" sz="1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kV </a:t>
            </a:r>
            <a:r>
              <a:rPr lang="es-AR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/ 66</a:t>
            </a:r>
            <a:r>
              <a:rPr lang="es-AR" sz="1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kV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8FCB2076-4909-4EB9-87CB-A201BD97DB86}"/>
              </a:ext>
            </a:extLst>
          </p:cNvPr>
          <p:cNvSpPr/>
          <p:nvPr/>
        </p:nvSpPr>
        <p:spPr>
          <a:xfrm>
            <a:off x="649288" y="5349875"/>
            <a:ext cx="3998912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000"/>
              <a:defRPr/>
            </a:pPr>
            <a:r>
              <a:rPr lang="es-A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REQUISITO GEOGRÁFICO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defRPr/>
            </a:pPr>
            <a:r>
              <a:rPr lang="es-A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No permite ampliaciones de centrales existentes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8588" y="3676650"/>
            <a:ext cx="1827212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+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50 MW </a:t>
            </a:r>
            <a:b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sin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regionalización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43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/>
          </p:cNvPr>
          <p:cNvSpPr>
            <a:spLocks noGrp="1"/>
          </p:cNvSpPr>
          <p:nvPr>
            <p:ph type="title"/>
          </p:nvPr>
        </p:nvSpPr>
        <p:spPr>
          <a:xfrm>
            <a:off x="646113" y="249238"/>
            <a:ext cx="552132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Pliego y Contrato </a:t>
            </a:r>
            <a:endParaRPr lang="en-US" sz="2200" dirty="0"/>
          </a:p>
        </p:txBody>
      </p:sp>
      <p:sp>
        <p:nvSpPr>
          <p:cNvPr id="59395" name="Rectángulo 29"/>
          <p:cNvSpPr>
            <a:spLocks noChangeArrowheads="1"/>
          </p:cNvSpPr>
          <p:nvPr/>
        </p:nvSpPr>
        <p:spPr bwMode="auto">
          <a:xfrm>
            <a:off x="5087938" y="914400"/>
            <a:ext cx="6546850" cy="114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8000" tIns="0" bIns="0" anchor="ctr"/>
          <a:lstStyle>
            <a:lvl1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Sin competencia por COD* </a:t>
            </a:r>
            <a:endParaRPr lang="es-AR" altLang="es-AR" sz="1400" b="1" i="1">
              <a:solidFill>
                <a:srgbClr val="0072BC"/>
              </a:solidFill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Sin Energía Comprometida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Sin Prioridad de Despacho</a:t>
            </a:r>
          </a:p>
        </p:txBody>
      </p:sp>
      <p:sp>
        <p:nvSpPr>
          <p:cNvPr id="40" name="CuadroTexto 39">
            <a:extLst/>
          </p:cNvPr>
          <p:cNvSpPr txBox="1"/>
          <p:nvPr/>
        </p:nvSpPr>
        <p:spPr>
          <a:xfrm>
            <a:off x="755650" y="4110038"/>
            <a:ext cx="2513013" cy="2195512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lIns="144000" tIns="0" rIns="108000" bIns="0" anchor="ctr"/>
          <a:lstStyle>
            <a:lvl1pPr marL="342900" indent="-3429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PRECIO OFERTADO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2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Precios máximos de adjudicación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EOL - SFV 60 USD/ MWh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AR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AH 105 USD/ MWh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AR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BM: 110 USD/ MWh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AR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RS: 130 USD/ MWh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BG: </a:t>
            </a:r>
            <a:r>
              <a:rPr lang="es-AR" altLang="es-AR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160 USD/ MWh</a:t>
            </a:r>
          </a:p>
        </p:txBody>
      </p:sp>
      <p:sp>
        <p:nvSpPr>
          <p:cNvPr id="42" name="CuadroTexto 41">
            <a:extLst/>
          </p:cNvPr>
          <p:cNvSpPr txBox="1"/>
          <p:nvPr/>
        </p:nvSpPr>
        <p:spPr>
          <a:xfrm>
            <a:off x="3392488" y="4110038"/>
            <a:ext cx="5610225" cy="219551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lIns="144000" tIns="72000" rIns="108000" bIns="72000" anchor="ctr"/>
          <a:lstStyle>
            <a:lvl1pPr marL="342900" indent="-3429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ADJUDICACIÓN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altLang="es-AR" sz="800" b="1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Símil rondas anteriores = Competencia por POA para firmes </a:t>
            </a:r>
            <a:b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AR" altLang="es-AR" sz="1200" i="1">
                <a:solidFill>
                  <a:srgbClr val="A6A6A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Prioridad en ranking por desplazar Generación Forzada (no gas)</a:t>
            </a:r>
            <a:endParaRPr lang="es-AR" altLang="es-AR" sz="1200">
              <a:solidFill>
                <a:srgbClr val="A6A6A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Mayor CND y Menor monto de BB.FF.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Previo a adjudicar la distribuidora elige cupo entre EOL - SFV vs PAH - Bios</a:t>
            </a:r>
          </a:p>
        </p:txBody>
      </p:sp>
      <p:sp>
        <p:nvSpPr>
          <p:cNvPr id="59398" name="Rectángulo 18"/>
          <p:cNvSpPr>
            <a:spLocks noChangeArrowheads="1"/>
          </p:cNvSpPr>
          <p:nvPr/>
        </p:nvSpPr>
        <p:spPr bwMode="auto">
          <a:xfrm>
            <a:off x="733425" y="914400"/>
            <a:ext cx="4222750" cy="1143000"/>
          </a:xfrm>
          <a:prstGeom prst="rect">
            <a:avLst/>
          </a:prstGeom>
          <a:noFill/>
          <a:ln w="25400">
            <a:solidFill>
              <a:srgbClr val="12A1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8000" tIns="108000" bIns="180000" anchor="ctr"/>
          <a:lstStyle>
            <a:lvl1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MX" altLang="es-AR" sz="1800" b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PPA con CAMMESA</a:t>
            </a:r>
            <a:br>
              <a:rPr lang="es-MX" altLang="es-AR" sz="1800" b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</a:br>
            <a:r>
              <a:rPr lang="es-MX" altLang="es-AR" sz="1200" i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(Símil rondas anteriores)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MX" altLang="es-AR" sz="1800" b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ACUERDO DE ADHESIÓN AL FODER</a:t>
            </a:r>
            <a:br>
              <a:rPr lang="es-MX" altLang="es-AR" sz="1800" b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</a:br>
            <a:r>
              <a:rPr lang="es-MX" altLang="es-AR" sz="1200" i="1">
                <a:solidFill>
                  <a:srgbClr val="12A19B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(Garantía de pago de energía por 3 meses)</a:t>
            </a:r>
            <a:endParaRPr lang="es-AR" altLang="es-AR" sz="1800" i="1">
              <a:solidFill>
                <a:srgbClr val="12A19B"/>
              </a:solidFill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9399" name="CuadroTexto 20"/>
          <p:cNvSpPr txBox="1">
            <a:spLocks noChangeArrowheads="1"/>
          </p:cNvSpPr>
          <p:nvPr/>
        </p:nvSpPr>
        <p:spPr bwMode="auto">
          <a:xfrm>
            <a:off x="9124950" y="4110038"/>
            <a:ext cx="2432050" cy="21955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44000" bIns="108000" anchor="ctr"/>
          <a:lstStyle>
            <a:lvl1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es-AR" altLang="es-AR" sz="1400" b="1">
                <a:solidFill>
                  <a:srgbClr val="404040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BENEFICIOS FISCALES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es-AR" altLang="es-AR" sz="1200" b="1">
                <a:ea typeface="MS PGothic" panose="020B0600070205080204" pitchFamily="34" charset="-128"/>
                <a:sym typeface="Arial" panose="020B0604020202020204" pitchFamily="34" charset="0"/>
              </a:rPr>
              <a:t>SPE: Ley 27.191 / Res. 72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es-AR" altLang="es-AR" sz="1200" b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No SPE: mecanismo simplificado</a:t>
            </a:r>
            <a:br>
              <a:rPr lang="es-AR" altLang="es-AR" sz="1200" b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</a:br>
            <a:r>
              <a:rPr lang="es-AR" altLang="es-AR" sz="1200" i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(sujeto a previa reglamentación)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es-AR" altLang="es-AR" sz="1200">
                <a:solidFill>
                  <a:srgbClr val="A6A6A6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UTEs / Fideicomisos: sin BB.FF.</a:t>
            </a:r>
          </a:p>
        </p:txBody>
      </p:sp>
      <p:sp>
        <p:nvSpPr>
          <p:cNvPr id="22" name="Rectángulo 21">
            <a:extLst/>
          </p:cNvPr>
          <p:cNvSpPr/>
          <p:nvPr/>
        </p:nvSpPr>
        <p:spPr>
          <a:xfrm>
            <a:off x="733425" y="2149475"/>
            <a:ext cx="3897313" cy="1763713"/>
          </a:xfrm>
          <a:prstGeom prst="rect">
            <a:avLst/>
          </a:prstGeom>
          <a:solidFill>
            <a:schemeClr val="accent6">
              <a:alpha val="45000"/>
            </a:schemeClr>
          </a:solidFill>
        </p:spPr>
        <p:txBody>
          <a:bodyPr lIns="180000" rIns="72000" anchor="ctr"/>
          <a:lstStyle>
            <a:lvl1pPr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600" b="1">
                <a:latin typeface="Calibri" panose="020F0502020204030204" pitchFamily="34" charset="0"/>
                <a:cs typeface="Arial" panose="020B0604020202020204" pitchFamily="34" charset="0"/>
              </a:rPr>
              <a:t>ACUERDO CON DISTRIBUIDORA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Aceptación del proyecto técnico de conexión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Indicaci</a:t>
            </a:r>
            <a:r>
              <a:rPr lang="en-US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ón de la p</a:t>
            </a: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otencia máxima puesta a disposición en el vínculo de su red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Aceptación de abastecimiento y pago de la energía vía CAMMESA con </a:t>
            </a:r>
            <a:r>
              <a:rPr lang="ja-JP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AR" altLang="ja-JP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OK</a:t>
            </a:r>
            <a:r>
              <a:rPr lang="ja-JP" altLang="es-AR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AR" altLang="ja-JP" sz="12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del Ente Regulador Jurisdiccional</a:t>
            </a:r>
            <a:endParaRPr lang="es-AR" altLang="es-AR" sz="1200">
              <a:solidFill>
                <a:srgbClr val="7F7F7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401" name="CuadroTexto 22"/>
          <p:cNvSpPr txBox="1">
            <a:spLocks noChangeArrowheads="1"/>
          </p:cNvSpPr>
          <p:nvPr/>
        </p:nvSpPr>
        <p:spPr bwMode="auto">
          <a:xfrm>
            <a:off x="6575425" y="2405063"/>
            <a:ext cx="24733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 marL="342900" indent="-3429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sz="1400" b="1">
                <a:solidFill>
                  <a:schemeClr val="bg1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TÉCNICO/ TECNOLÓGICO </a:t>
            </a:r>
            <a:r>
              <a:rPr lang="es-AR" altLang="es-AR" sz="1400" b="1">
                <a:ea typeface="MS PGothic" panose="020B0600070205080204" pitchFamily="34" charset="-128"/>
                <a:sym typeface="Arial" panose="020B0604020202020204" pitchFamily="34" charset="0"/>
              </a:rPr>
              <a:t/>
            </a:r>
            <a:br>
              <a:rPr lang="es-AR" altLang="es-AR" sz="1400" b="1">
                <a:ea typeface="MS PGothic" panose="020B0600070205080204" pitchFamily="34" charset="-128"/>
                <a:sym typeface="Arial" panose="020B0604020202020204" pitchFamily="34" charset="0"/>
              </a:rPr>
            </a:br>
            <a:r>
              <a:rPr lang="es-AR" altLang="es-AR" sz="1200">
                <a:ea typeface="MS PGothic" panose="020B0600070205080204" pitchFamily="34" charset="-128"/>
                <a:sym typeface="Arial" panose="020B0604020202020204" pitchFamily="34" charset="0"/>
              </a:rPr>
              <a:t>Memoria Descriptiva + RPE</a:t>
            </a:r>
            <a:br>
              <a:rPr lang="es-AR" altLang="es-AR" sz="1200">
                <a:ea typeface="MS PGothic" panose="020B0600070205080204" pitchFamily="34" charset="-128"/>
                <a:sym typeface="Arial" panose="020B0604020202020204" pitchFamily="34" charset="0"/>
              </a:rPr>
            </a:br>
            <a:r>
              <a:rPr lang="es-AR" altLang="es-AR" sz="1200">
                <a:ea typeface="MS PGothic" panose="020B0600070205080204" pitchFamily="34" charset="-128"/>
                <a:sym typeface="Arial" panose="020B0604020202020204" pitchFamily="34" charset="0"/>
              </a:rPr>
              <a:t>Declaración de Equipos (para la determinación de CND y BB.FF.)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sz="1400" b="1">
                <a:ea typeface="MS PGothic" panose="020B0600070205080204" pitchFamily="34" charset="-128"/>
                <a:sym typeface="Arial" panose="020B0604020202020204" pitchFamily="34" charset="0"/>
              </a:rPr>
              <a:t>Se habilita cambio de tecnología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sz="1400" b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SIN MEDICIONES exigibles</a:t>
            </a:r>
          </a:p>
        </p:txBody>
      </p:sp>
      <p:sp>
        <p:nvSpPr>
          <p:cNvPr id="59402" name="CuadroTexto 23"/>
          <p:cNvSpPr txBox="1">
            <a:spLocks noChangeArrowheads="1"/>
          </p:cNvSpPr>
          <p:nvPr/>
        </p:nvSpPr>
        <p:spPr bwMode="auto">
          <a:xfrm>
            <a:off x="4794250" y="2420938"/>
            <a:ext cx="173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b="1">
                <a:solidFill>
                  <a:schemeClr val="bg1"/>
                </a:solidFill>
                <a:sym typeface="Arial" panose="020B0604020202020204" pitchFamily="34" charset="0"/>
              </a:rPr>
              <a:t>SUELO</a:t>
            </a:r>
          </a:p>
          <a:p>
            <a:pPr eaLnBrk="1" hangingPunct="1"/>
            <a:r>
              <a:rPr lang="es-AR" altLang="es-AR" sz="1200">
                <a:solidFill>
                  <a:srgbClr val="7F7F7F"/>
                </a:solidFill>
                <a:sym typeface="Arial" panose="020B0604020202020204" pitchFamily="34" charset="0"/>
              </a:rPr>
              <a:t>Disponibilidad de Tierra</a:t>
            </a:r>
          </a:p>
          <a:p>
            <a:pPr eaLnBrk="1" hangingPunct="1"/>
            <a:r>
              <a:rPr lang="es-AR" altLang="es-AR" sz="1200">
                <a:solidFill>
                  <a:srgbClr val="7F7F7F"/>
                </a:solidFill>
                <a:sym typeface="Arial" panose="020B0604020202020204" pitchFamily="34" charset="0"/>
              </a:rPr>
              <a:t>Uso del Suelo</a:t>
            </a:r>
          </a:p>
          <a:p>
            <a:pPr eaLnBrk="1" hangingPunct="1"/>
            <a:r>
              <a:rPr lang="es-AR" altLang="es-AR" b="1">
                <a:solidFill>
                  <a:srgbClr val="00AEEF"/>
                </a:solidFill>
                <a:sym typeface="Arial" panose="020B0604020202020204" pitchFamily="34" charset="0"/>
              </a:rPr>
              <a:t>SE HABILITA </a:t>
            </a:r>
            <a:br>
              <a:rPr lang="es-AR" altLang="es-AR" b="1">
                <a:solidFill>
                  <a:srgbClr val="00AEEF"/>
                </a:solidFill>
                <a:sym typeface="Arial" panose="020B0604020202020204" pitchFamily="34" charset="0"/>
              </a:rPr>
            </a:br>
            <a:r>
              <a:rPr lang="es-AR" altLang="es-AR" b="1">
                <a:solidFill>
                  <a:srgbClr val="00AEEF"/>
                </a:solidFill>
                <a:sym typeface="Arial" panose="020B0604020202020204" pitchFamily="34" charset="0"/>
              </a:rPr>
              <a:t>TERRENOS CON</a:t>
            </a:r>
            <a:br>
              <a:rPr lang="es-AR" altLang="es-AR" b="1">
                <a:solidFill>
                  <a:srgbClr val="00AEEF"/>
                </a:solidFill>
                <a:sym typeface="Arial" panose="020B0604020202020204" pitchFamily="34" charset="0"/>
              </a:rPr>
            </a:br>
            <a:r>
              <a:rPr lang="es-AR" altLang="es-AR" b="1">
                <a:solidFill>
                  <a:srgbClr val="00AEEF"/>
                </a:solidFill>
                <a:sym typeface="Arial" panose="020B0604020202020204" pitchFamily="34" charset="0"/>
              </a:rPr>
              <a:t>GRAVAMEN</a:t>
            </a:r>
          </a:p>
        </p:txBody>
      </p:sp>
      <p:cxnSp>
        <p:nvCxnSpPr>
          <p:cNvPr id="26" name="Conector recto 25">
            <a:extLst/>
          </p:cNvPr>
          <p:cNvCxnSpPr/>
          <p:nvPr/>
        </p:nvCxnSpPr>
        <p:spPr>
          <a:xfrm>
            <a:off x="4779963" y="2355850"/>
            <a:ext cx="0" cy="15113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>
            <a:extLst/>
          </p:cNvPr>
          <p:cNvCxnSpPr/>
          <p:nvPr/>
        </p:nvCxnSpPr>
        <p:spPr>
          <a:xfrm>
            <a:off x="6575425" y="2355850"/>
            <a:ext cx="0" cy="15113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405" name="CuadroTexto 28"/>
          <p:cNvSpPr txBox="1">
            <a:spLocks noChangeArrowheads="1"/>
          </p:cNvSpPr>
          <p:nvPr/>
        </p:nvSpPr>
        <p:spPr bwMode="auto">
          <a:xfrm>
            <a:off x="9051925" y="2420938"/>
            <a:ext cx="2628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 marL="342900" indent="-3429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sz="1400" b="1">
                <a:solidFill>
                  <a:schemeClr val="bg1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AMBIENTAL</a:t>
            </a:r>
            <a:r>
              <a:rPr lang="es-AR" altLang="es-AR" sz="1400" b="1">
                <a:solidFill>
                  <a:srgbClr val="404040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s-AR" altLang="es-AR" sz="1400" b="1">
                <a:ea typeface="MS PGothic" panose="020B0600070205080204" pitchFamily="34" charset="-128"/>
                <a:sym typeface="Arial" panose="020B0604020202020204" pitchFamily="34" charset="0"/>
              </a:rPr>
              <a:t/>
            </a:r>
            <a:br>
              <a:rPr lang="es-AR" altLang="es-AR" sz="1400" b="1">
                <a:ea typeface="MS PGothic" panose="020B0600070205080204" pitchFamily="34" charset="-128"/>
                <a:sym typeface="Arial" panose="020B0604020202020204" pitchFamily="34" charset="0"/>
              </a:rPr>
            </a:br>
            <a:r>
              <a:rPr lang="es-AR" altLang="es-AR" sz="1200">
                <a:ea typeface="MS PGothic" panose="020B0600070205080204" pitchFamily="34" charset="-128"/>
                <a:sym typeface="Arial" panose="020B0604020202020204" pitchFamily="34" charset="0"/>
              </a:rPr>
              <a:t>Inicio de Tr</a:t>
            </a:r>
            <a:r>
              <a:rPr lang="en-US" altLang="es-AR" sz="1200">
                <a:ea typeface="MS PGothic" panose="020B0600070205080204" pitchFamily="34" charset="-128"/>
                <a:sym typeface="Arial" panose="020B0604020202020204" pitchFamily="34" charset="0"/>
              </a:rPr>
              <a:t>ámite</a:t>
            </a:r>
            <a:endParaRPr lang="es-AR" altLang="es-AR" sz="1200">
              <a:ea typeface="MS PGothic" panose="020B0600070205080204" pitchFamily="34" charset="-128"/>
              <a:sym typeface="Arial" panose="020B0604020202020204" pitchFamily="34" charset="0"/>
            </a:endParaRP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sz="1400" b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HABILITACIÓN FINAL AL COD </a:t>
            </a:r>
            <a:r>
              <a:rPr lang="es-AR" altLang="es-AR" sz="1400" i="1">
                <a:solidFill>
                  <a:srgbClr val="00AEEF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(Exigible para BB.FF. y COD)</a:t>
            </a:r>
          </a:p>
        </p:txBody>
      </p:sp>
      <p:cxnSp>
        <p:nvCxnSpPr>
          <p:cNvPr id="35" name="Conector recto 34">
            <a:extLst/>
          </p:cNvPr>
          <p:cNvCxnSpPr/>
          <p:nvPr/>
        </p:nvCxnSpPr>
        <p:spPr>
          <a:xfrm>
            <a:off x="9048750" y="2355850"/>
            <a:ext cx="0" cy="15113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38">
            <a:extLst/>
          </p:cNvPr>
          <p:cNvCxnSpPr>
            <a:cxnSpLocks/>
          </p:cNvCxnSpPr>
          <p:nvPr/>
        </p:nvCxnSpPr>
        <p:spPr>
          <a:xfrm flipH="1">
            <a:off x="733425" y="2152650"/>
            <a:ext cx="0" cy="172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408" name="Rectángulo 40"/>
          <p:cNvSpPr>
            <a:spLocks noChangeArrowheads="1"/>
          </p:cNvSpPr>
          <p:nvPr/>
        </p:nvSpPr>
        <p:spPr bwMode="auto">
          <a:xfrm>
            <a:off x="4779963" y="2163763"/>
            <a:ext cx="6872287" cy="185737"/>
          </a:xfrm>
          <a:prstGeom prst="rect">
            <a:avLst/>
          </a:prstGeom>
          <a:solidFill>
            <a:schemeClr val="accent2">
              <a:alpha val="3215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2000" tIns="0" rIns="7200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AR" altLang="es-AR" sz="1200" b="1">
                <a:solidFill>
                  <a:schemeClr val="tx2"/>
                </a:solidFill>
                <a:sym typeface="Arial" panose="020B0604020202020204" pitchFamily="34" charset="0"/>
              </a:rPr>
              <a:t>REQUERIMIENTOS</a:t>
            </a:r>
            <a:endParaRPr lang="es-AR" altLang="es-AR" sz="1200" b="1" i="1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59409" name="Rectángulo 6"/>
          <p:cNvSpPr>
            <a:spLocks noChangeArrowheads="1"/>
          </p:cNvSpPr>
          <p:nvPr/>
        </p:nvSpPr>
        <p:spPr bwMode="auto">
          <a:xfrm>
            <a:off x="8232775" y="1081088"/>
            <a:ext cx="2687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MX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S</a:t>
            </a: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in Socio Estratégico Financiero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Sin Factor de Ajuste ni Incentivo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Tx/>
              <a:buNone/>
            </a:pPr>
            <a:r>
              <a:rPr lang="es-AR" altLang="es-AR" sz="1400" b="1">
                <a:solidFill>
                  <a:srgbClr val="0072BC"/>
                </a:solidFill>
                <a:ea typeface="MS PGothic" panose="020B0600070205080204" pitchFamily="34" charset="-128"/>
                <a:sym typeface="Calibri" panose="020F0502020204030204" pitchFamily="34" charset="0"/>
              </a:rPr>
              <a:t>- UTEs y Fideicomisos admitidos</a:t>
            </a:r>
          </a:p>
        </p:txBody>
      </p:sp>
      <p:sp>
        <p:nvSpPr>
          <p:cNvPr id="3" name="Rectángulo 2">
            <a:extLst/>
          </p:cNvPr>
          <p:cNvSpPr/>
          <p:nvPr/>
        </p:nvSpPr>
        <p:spPr>
          <a:xfrm>
            <a:off x="4770438" y="2163763"/>
            <a:ext cx="6891337" cy="17494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ym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3425" y="6453188"/>
            <a:ext cx="106918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(*) Para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las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tecnologías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eólica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y solar se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contemplan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730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días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para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biomasa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biogas, BRS y PAH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corresponden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1095 </a:t>
            </a:r>
            <a:r>
              <a:rPr lang="en-US" sz="1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días</a:t>
            </a:r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89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25400" y="0"/>
            <a:ext cx="12217400" cy="5949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91D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86286" y="1726448"/>
            <a:ext cx="4176464" cy="540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600" dirty="0">
                <a:solidFill>
                  <a:schemeClr val="tx2"/>
                </a:solidFill>
              </a:rPr>
              <a:t>ENERGÍAS RENOVABLES EN ARGENTINA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3ED53BF-3576-4E03-B324-58E8492DDBDC}"/>
              </a:ext>
            </a:extLst>
          </p:cNvPr>
          <p:cNvSpPr/>
          <p:nvPr/>
        </p:nvSpPr>
        <p:spPr>
          <a:xfrm>
            <a:off x="1771650" y="2071688"/>
            <a:ext cx="5116513" cy="1357312"/>
          </a:xfrm>
          <a:prstGeom prst="rect">
            <a:avLst/>
          </a:prstGeom>
          <a:solidFill>
            <a:schemeClr val="tx1"/>
          </a:solidFill>
          <a:ln w="25400" cap="rnd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s-ES" sz="3200" b="1" dirty="0" smtClean="0">
                <a:solidFill>
                  <a:schemeClr val="tx2"/>
                </a:solidFill>
              </a:rPr>
              <a:t>LEY 27.424 (GENERACION DISTRIBUIDA)</a:t>
            </a:r>
            <a:endParaRPr lang="pt-BR" altLang="es-ES" sz="3200" dirty="0">
              <a:solidFill>
                <a:schemeClr val="tx2"/>
              </a:solidFill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8269034A-5D82-4467-A742-FA77D6113EC0}"/>
              </a:ext>
            </a:extLst>
          </p:cNvPr>
          <p:cNvCxnSpPr/>
          <p:nvPr/>
        </p:nvCxnSpPr>
        <p:spPr>
          <a:xfrm>
            <a:off x="1631950" y="2071688"/>
            <a:ext cx="0" cy="13573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25400" y="0"/>
            <a:ext cx="12217400" cy="5949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91D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86286" y="1726448"/>
            <a:ext cx="4176464" cy="540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600" dirty="0">
                <a:solidFill>
                  <a:schemeClr val="tx2"/>
                </a:solidFill>
              </a:rPr>
              <a:t>ENERGÍAS RENOVABLES EN ARGENTINA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3ED53BF-3576-4E03-B324-58E8492DDBDC}"/>
              </a:ext>
            </a:extLst>
          </p:cNvPr>
          <p:cNvSpPr/>
          <p:nvPr/>
        </p:nvSpPr>
        <p:spPr>
          <a:xfrm>
            <a:off x="1771650" y="2071688"/>
            <a:ext cx="5116513" cy="1357312"/>
          </a:xfrm>
          <a:prstGeom prst="rect">
            <a:avLst/>
          </a:prstGeom>
          <a:solidFill>
            <a:schemeClr val="tx1"/>
          </a:solidFill>
          <a:ln w="25400" cap="rnd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ES" sz="3200" b="1" dirty="0">
                <a:solidFill>
                  <a:schemeClr val="tx2"/>
                </a:solidFill>
              </a:rPr>
              <a:t>MARCO REGULATORIO </a:t>
            </a:r>
            <a:br>
              <a:rPr lang="es-AR" altLang="es-ES" sz="3200" b="1" dirty="0">
                <a:solidFill>
                  <a:schemeClr val="tx2"/>
                </a:solidFill>
              </a:rPr>
            </a:br>
            <a:r>
              <a:rPr lang="es-AR" altLang="es-ES" sz="3200" b="1" dirty="0">
                <a:solidFill>
                  <a:schemeClr val="tx2"/>
                </a:solidFill>
              </a:rPr>
              <a:t>y PROGRAMA RENOVAR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8269034A-5D82-4467-A742-FA77D6113EC0}"/>
              </a:ext>
            </a:extLst>
          </p:cNvPr>
          <p:cNvCxnSpPr/>
          <p:nvPr/>
        </p:nvCxnSpPr>
        <p:spPr>
          <a:xfrm>
            <a:off x="1631950" y="2071688"/>
            <a:ext cx="0" cy="13573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0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GENERACIÓN DISTRIBUIDA: BENEFICIOS</a:t>
            </a:r>
            <a:endParaRPr lang="es-ES_tradnl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24744"/>
            <a:ext cx="113728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GENERACIÓN DISTRIBUIDA: BALANCE NETO DE FACTURACIÓN</a:t>
            </a:r>
            <a:endParaRPr lang="es-ES_tradn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08" y="1124744"/>
            <a:ext cx="111537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GENERACIÓN DISTRIBUIDA: ASPECTOS PROMOCIONALES</a:t>
            </a:r>
            <a:endParaRPr lang="es-ES_tradn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96752"/>
            <a:ext cx="108870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GENERACIÓN DISTRIBUIDA: MEDICIÓN BIDIECCIONAL</a:t>
            </a:r>
            <a:endParaRPr lang="es-ES_tradn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96752"/>
            <a:ext cx="11201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9376" y="4941168"/>
            <a:ext cx="532859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altLang="es-ES" sz="1400" b="1" dirty="0">
                <a:cs typeface="Calibri"/>
              </a:rPr>
              <a:t>Subsecretaría de Energías Renovables y Eficiencia Energética</a:t>
            </a:r>
          </a:p>
          <a:p>
            <a:r>
              <a:rPr lang="es-ES" altLang="es-ES" sz="1400" dirty="0">
                <a:cs typeface="Calibri"/>
              </a:rPr>
              <a:t>Ministerio de Hacienda</a:t>
            </a:r>
          </a:p>
          <a:p>
            <a:r>
              <a:rPr lang="es-ES" altLang="es-ES" sz="1400" dirty="0">
                <a:cs typeface="Calibri"/>
              </a:rPr>
              <a:t>Presidencia de la Nación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9376" y="5733257"/>
            <a:ext cx="277591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altLang="es-ES" sz="1200" b="1" dirty="0">
                <a:cs typeface="Calibri"/>
              </a:rPr>
              <a:t>Paseo Colón 189 Piso 9 </a:t>
            </a:r>
          </a:p>
          <a:p>
            <a:r>
              <a:rPr lang="es-ES" altLang="es-ES" sz="1200" b="1" dirty="0">
                <a:cs typeface="Calibri"/>
              </a:rPr>
              <a:t>Tel. (+54-11) 4349-8033/8186</a:t>
            </a:r>
          </a:p>
          <a:p>
            <a:r>
              <a:rPr lang="es-ES" altLang="es-ES" sz="1200" dirty="0">
                <a:cs typeface="Calibri"/>
              </a:rPr>
              <a:t>privadarenovables@minem.gob.ar </a:t>
            </a:r>
          </a:p>
        </p:txBody>
      </p:sp>
    </p:spTree>
    <p:extLst>
      <p:ext uri="{BB962C8B-B14F-4D97-AF65-F5344CB8AC3E}">
        <p14:creationId xmlns:p14="http://schemas.microsoft.com/office/powerpoint/2010/main" val="198557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59"/>
          <p:cNvGraphicFramePr>
            <a:graphicFrameLocks/>
          </p:cNvGraphicFramePr>
          <p:nvPr/>
        </p:nvGraphicFramePr>
        <p:xfrm>
          <a:off x="2562225" y="1822450"/>
          <a:ext cx="46640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18" imgW="4669941" imgH="3535986" progId="Excel.Chart.8">
                  <p:embed/>
                </p:oleObj>
              </mc:Choice>
              <mc:Fallback>
                <p:oleObj name="Chart" r:id="rId18" imgW="4669941" imgH="35359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1822450"/>
                        <a:ext cx="466407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3" y="2492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LOS PRÓXIMOS 10 AÑOS DEL SECTOR ELÉCTRICO ARGENTINO</a:t>
            </a:r>
          </a:p>
        </p:txBody>
      </p:sp>
      <p:sp>
        <p:nvSpPr>
          <p:cNvPr id="62" name="Rectangle 61"/>
          <p:cNvSpPr/>
          <p:nvPr>
            <p:custDataLst>
              <p:tags r:id="rId2"/>
            </p:custDataLst>
          </p:nvPr>
        </p:nvSpPr>
        <p:spPr bwMode="auto">
          <a:xfrm>
            <a:off x="1389063" y="2090738"/>
            <a:ext cx="1093787" cy="276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r" eaLnBrk="1" fontAlgn="auto" hangingPunct="1">
              <a:defRPr/>
            </a:pPr>
            <a:r>
              <a:rPr lang="en-US" altLang="en-US" b="1" dirty="0" err="1">
                <a:solidFill>
                  <a:schemeClr val="bg1">
                    <a:lumMod val="65000"/>
                    <a:lumOff val="35000"/>
                  </a:schemeClr>
                </a:solidFill>
                <a:sym typeface="+mn-lt"/>
              </a:rPr>
              <a:t>Renovables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3"/>
            </p:custDataLst>
          </p:nvPr>
        </p:nvSpPr>
        <p:spPr bwMode="auto">
          <a:xfrm>
            <a:off x="1330325" y="4733925"/>
            <a:ext cx="1146175" cy="277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r" eaLnBrk="1" fontAlgn="auto" hangingPunct="1">
              <a:defRPr/>
            </a:pPr>
            <a:r>
              <a:rPr lang="en-US" altLang="en-US" b="1" dirty="0" err="1">
                <a:solidFill>
                  <a:schemeClr val="bg1">
                    <a:lumMod val="65000"/>
                    <a:lumOff val="35000"/>
                  </a:schemeClr>
                </a:solidFill>
                <a:sym typeface="+mn-lt"/>
              </a:rPr>
              <a:t>Transmisión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5" name="Rectangle 64"/>
          <p:cNvSpPr/>
          <p:nvPr>
            <p:custDataLst>
              <p:tags r:id="rId4"/>
            </p:custDataLst>
          </p:nvPr>
        </p:nvSpPr>
        <p:spPr bwMode="auto">
          <a:xfrm>
            <a:off x="852488" y="2738438"/>
            <a:ext cx="1641475" cy="2778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r" eaLnBrk="1" fontAlgn="auto" hangingPunct="1">
              <a:defRPr/>
            </a:pPr>
            <a:r>
              <a:rPr lang="en-US" altLang="en-US" b="1" dirty="0" err="1">
                <a:solidFill>
                  <a:schemeClr val="bg1">
                    <a:lumMod val="65000"/>
                    <a:lumOff val="35000"/>
                  </a:schemeClr>
                </a:solidFill>
                <a:sym typeface="+mn-lt"/>
              </a:rPr>
              <a:t>Hidroelectricidad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6" name="Rectangle 65"/>
          <p:cNvSpPr/>
          <p:nvPr>
            <p:custDataLst>
              <p:tags r:id="rId5"/>
            </p:custDataLst>
          </p:nvPr>
        </p:nvSpPr>
        <p:spPr bwMode="auto">
          <a:xfrm>
            <a:off x="1712913" y="3417888"/>
            <a:ext cx="739775" cy="2778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r" eaLnBrk="1" fontAlgn="auto" hangingPunct="1">
              <a:defRPr/>
            </a:pPr>
            <a:r>
              <a:rPr lang="en-US" altLang="en-US" b="1" dirty="0">
                <a:solidFill>
                  <a:schemeClr val="bg1">
                    <a:lumMod val="65000"/>
                    <a:lumOff val="35000"/>
                  </a:schemeClr>
                </a:solidFill>
                <a:sym typeface="+mn-lt"/>
              </a:rPr>
              <a:t>Nuclear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 bwMode="auto">
          <a:xfrm>
            <a:off x="731838" y="4106863"/>
            <a:ext cx="1716087" cy="2778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r" eaLnBrk="1" fontAlgn="auto" hangingPunct="1">
              <a:defRPr/>
            </a:pPr>
            <a:r>
              <a:rPr lang="en-US" altLang="en-US" b="1" dirty="0" err="1">
                <a:solidFill>
                  <a:schemeClr val="bg1">
                    <a:lumMod val="65000"/>
                    <a:lumOff val="35000"/>
                  </a:schemeClr>
                </a:solidFill>
                <a:sym typeface="+mn-lt"/>
              </a:rPr>
              <a:t>Termoelectricidad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7"/>
            </p:custDataLst>
          </p:nvPr>
        </p:nvSpPr>
        <p:spPr bwMode="gray">
          <a:xfrm>
            <a:off x="7197725" y="2166938"/>
            <a:ext cx="409575" cy="238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eaLnBrk="1" fontAlgn="auto" hangingPunct="1">
              <a:defRPr/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  <a:sym typeface="+mn-lt"/>
              </a:rPr>
              <a:t>15</a:t>
            </a:r>
          </a:p>
        </p:txBody>
      </p:sp>
      <p:sp>
        <p:nvSpPr>
          <p:cNvPr id="64" name="Rectangle 63"/>
          <p:cNvSpPr/>
          <p:nvPr>
            <p:custDataLst>
              <p:tags r:id="rId8"/>
            </p:custDataLst>
          </p:nvPr>
        </p:nvSpPr>
        <p:spPr bwMode="gray">
          <a:xfrm>
            <a:off x="4222750" y="4789488"/>
            <a:ext cx="307975" cy="2365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eaLnBrk="1" fontAlgn="auto" hangingPunct="1">
              <a:defRPr/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  <a:sym typeface="+mn-lt"/>
              </a:rPr>
              <a:t>5</a:t>
            </a:r>
          </a:p>
        </p:txBody>
      </p:sp>
      <p:sp>
        <p:nvSpPr>
          <p:cNvPr id="67" name="Rectangle 66"/>
          <p:cNvSpPr/>
          <p:nvPr>
            <p:custDataLst>
              <p:tags r:id="rId9"/>
            </p:custDataLst>
          </p:nvPr>
        </p:nvSpPr>
        <p:spPr bwMode="gray">
          <a:xfrm>
            <a:off x="5745163" y="2801938"/>
            <a:ext cx="493712" cy="2714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eaLnBrk="1" fontAlgn="auto" hangingPunct="1">
              <a:defRPr/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  <a:sym typeface="+mn-lt"/>
              </a:rPr>
              <a:t>10,2</a:t>
            </a:r>
          </a:p>
        </p:txBody>
      </p:sp>
      <p:sp>
        <p:nvSpPr>
          <p:cNvPr id="69" name="Rectangle 68"/>
          <p:cNvSpPr/>
          <p:nvPr>
            <p:custDataLst>
              <p:tags r:id="rId10"/>
            </p:custDataLst>
          </p:nvPr>
        </p:nvSpPr>
        <p:spPr bwMode="gray">
          <a:xfrm>
            <a:off x="4511675" y="3478213"/>
            <a:ext cx="307975" cy="2365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eaLnBrk="1" fontAlgn="auto" hangingPunct="1">
              <a:defRPr/>
            </a:pPr>
            <a:r>
              <a:rPr lang="en-US" altLang="en-US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70" name="Rectangle 69"/>
          <p:cNvSpPr/>
          <p:nvPr>
            <p:custDataLst>
              <p:tags r:id="rId11"/>
            </p:custDataLst>
          </p:nvPr>
        </p:nvSpPr>
        <p:spPr bwMode="gray">
          <a:xfrm>
            <a:off x="4151313" y="4124325"/>
            <a:ext cx="307975" cy="238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eaLnBrk="1" fontAlgn="auto" hangingPunct="1">
              <a:defRPr/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  <a:sym typeface="+mn-lt"/>
              </a:rPr>
              <a:t>4,8</a:t>
            </a:r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742950" y="1125538"/>
            <a:ext cx="10947400" cy="4667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</p:spPr>
        <p:txBody>
          <a:bodyPr lIns="288000" t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Inversión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Estimada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(miles de </a:t>
            </a: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millones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de USD)</a:t>
            </a:r>
          </a:p>
        </p:txBody>
      </p:sp>
      <p:sp>
        <p:nvSpPr>
          <p:cNvPr id="17" name="Text Placeholder 135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900988" y="2087563"/>
            <a:ext cx="1431925" cy="396875"/>
          </a:xfrm>
          <a:prstGeom prst="rect">
            <a:avLst/>
          </a:prstGeom>
          <a:solidFill>
            <a:srgbClr val="0066AD"/>
          </a:solidFill>
          <a:ln w="9525">
            <a:noFill/>
          </a:ln>
          <a:effectLst/>
        </p:spPr>
        <p:txBody>
          <a:bodyPr wrap="none"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000" b="1" dirty="0">
                <a:latin typeface="+mj-lt"/>
                <a:ea typeface="+mj-ea"/>
                <a:cs typeface="+mj-cs"/>
                <a:sym typeface="+mj-lt"/>
              </a:rPr>
              <a:t>+10 GW</a:t>
            </a:r>
          </a:p>
        </p:txBody>
      </p:sp>
      <p:sp>
        <p:nvSpPr>
          <p:cNvPr id="18" name="Text Placeholder 135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900988" y="2740025"/>
            <a:ext cx="1431925" cy="395288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</a:ln>
          <a:effectLst/>
        </p:spPr>
        <p:txBody>
          <a:bodyPr wrap="none"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j-lt"/>
              </a:rPr>
              <a:t>+3 GW</a:t>
            </a:r>
          </a:p>
        </p:txBody>
      </p:sp>
      <p:sp>
        <p:nvSpPr>
          <p:cNvPr id="19" name="Text Placeholder 135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883525" y="4073525"/>
            <a:ext cx="1431925" cy="396875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</a:ln>
          <a:effectLst/>
        </p:spPr>
        <p:txBody>
          <a:bodyPr wrap="none"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j-lt"/>
              </a:rPr>
              <a:t>+6 GW</a:t>
            </a:r>
          </a:p>
        </p:txBody>
      </p:sp>
      <p:sp>
        <p:nvSpPr>
          <p:cNvPr id="20" name="Text Placeholder 135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883525" y="3435350"/>
            <a:ext cx="1431925" cy="395288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</a:ln>
          <a:effectLst/>
        </p:spPr>
        <p:txBody>
          <a:bodyPr wrap="none"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j-lt"/>
              </a:rPr>
              <a:t>+1 GW</a:t>
            </a:r>
          </a:p>
        </p:txBody>
      </p:sp>
      <p:sp>
        <p:nvSpPr>
          <p:cNvPr id="21" name="Text Placeholder 135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880350" y="4722813"/>
            <a:ext cx="1433513" cy="395287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</a:ln>
          <a:effectLst/>
        </p:spPr>
        <p:txBody>
          <a:bodyPr wrap="none"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j-lt"/>
              </a:rPr>
              <a:t>&gt;5k km</a:t>
            </a:r>
          </a:p>
        </p:txBody>
      </p:sp>
      <p:sp>
        <p:nvSpPr>
          <p:cNvPr id="22" name="Rectángulo 15"/>
          <p:cNvSpPr/>
          <p:nvPr/>
        </p:nvSpPr>
        <p:spPr>
          <a:xfrm>
            <a:off x="746125" y="5830888"/>
            <a:ext cx="10944225" cy="593725"/>
          </a:xfrm>
          <a:prstGeom prst="rect">
            <a:avLst/>
          </a:prstGeom>
          <a:noFill/>
          <a:ln w="19050">
            <a:solidFill>
              <a:schemeClr val="bg1">
                <a:lumMod val="75000"/>
                <a:lumOff val="25000"/>
              </a:schemeClr>
            </a:solidFill>
          </a:ln>
        </p:spPr>
        <p:txBody>
          <a:bodyPr lIns="43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Demanda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2018     133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TWh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							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Demanda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2025   170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TWh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75200" y="6135688"/>
            <a:ext cx="2519363" cy="0"/>
          </a:xfrm>
          <a:prstGeom prst="straightConnector1">
            <a:avLst/>
          </a:prstGeom>
          <a:ln cap="rnd">
            <a:solidFill>
              <a:schemeClr val="bg1">
                <a:lumMod val="75000"/>
                <a:lumOff val="25000"/>
              </a:schemeClr>
            </a:solidFill>
            <a:headEnd type="none" w="lg" len="sm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/>
          <p:cNvCxnSpPr/>
          <p:nvPr/>
        </p:nvCxnSpPr>
        <p:spPr>
          <a:xfrm flipH="1">
            <a:off x="9409113" y="2286000"/>
            <a:ext cx="360362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9" name="TextBox 8"/>
          <p:cNvSpPr txBox="1">
            <a:spLocks noChangeArrowheads="1"/>
          </p:cNvSpPr>
          <p:nvPr/>
        </p:nvSpPr>
        <p:spPr bwMode="auto">
          <a:xfrm>
            <a:off x="9769475" y="20637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AR" sz="2000" b="1">
                <a:solidFill>
                  <a:srgbClr val="00B0F0"/>
                </a:solidFill>
              </a:rPr>
              <a:t>15 Bill. USD</a:t>
            </a:r>
          </a:p>
        </p:txBody>
      </p:sp>
    </p:spTree>
    <p:extLst>
      <p:ext uri="{BB962C8B-B14F-4D97-AF65-F5344CB8AC3E}">
        <p14:creationId xmlns:p14="http://schemas.microsoft.com/office/powerpoint/2010/main" val="35527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7AD7CB8D-CB0B-4233-9599-8B68F12FBB57}"/>
              </a:ext>
            </a:extLst>
          </p:cNvPr>
          <p:cNvSpPr/>
          <p:nvPr/>
        </p:nvSpPr>
        <p:spPr>
          <a:xfrm>
            <a:off x="2724150" y="1125538"/>
            <a:ext cx="6743700" cy="5243512"/>
          </a:xfrm>
          <a:prstGeom prst="roundRect">
            <a:avLst>
              <a:gd name="adj" fmla="val 5028"/>
            </a:avLst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14400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>
                    <a:lumMod val="75000"/>
                    <a:lumOff val="25000"/>
                  </a:schemeClr>
                </a:solidFill>
              </a:rPr>
              <a:t>Nuevo Marco Legal de 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1">
                    <a:lumMod val="75000"/>
                    <a:lumOff val="25000"/>
                  </a:schemeClr>
                </a:solidFill>
              </a:rPr>
              <a:t>Ley N° 27.191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46113" y="2492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/>
              <a:t>MARCO REGULATORIO DE ENERGÍAS RENOVABLES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ED82455-4E63-4EF0-A64F-77E77322318C}"/>
              </a:ext>
            </a:extLst>
          </p:cNvPr>
          <p:cNvSpPr/>
          <p:nvPr/>
        </p:nvSpPr>
        <p:spPr>
          <a:xfrm>
            <a:off x="3216275" y="1989138"/>
            <a:ext cx="2879725" cy="1979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tIns="0" rIns="10800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Metas Obligatorias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8% @ 2017-18</a:t>
            </a:r>
            <a:endParaRPr lang="es-AR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16% @ 2021</a:t>
            </a:r>
            <a:endParaRPr lang="x-none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20% @ 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83969A4-06F7-4C14-9D45-82F8F3FB251B}"/>
              </a:ext>
            </a:extLst>
          </p:cNvPr>
          <p:cNvSpPr/>
          <p:nvPr/>
        </p:nvSpPr>
        <p:spPr>
          <a:xfrm>
            <a:off x="3216275" y="4067175"/>
            <a:ext cx="2879725" cy="198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tIns="0" rIns="10800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Incentivos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Fiscales</a:t>
            </a:r>
            <a:endParaRPr lang="en-US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Generadores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 Cadena </a:t>
            </a:r>
            <a:b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Valor Local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012460B-B7C2-4FCB-A455-DAB9CE442EE8}"/>
              </a:ext>
            </a:extLst>
          </p:cNvPr>
          <p:cNvSpPr/>
          <p:nvPr/>
        </p:nvSpPr>
        <p:spPr>
          <a:xfrm>
            <a:off x="6167438" y="1989138"/>
            <a:ext cx="2881312" cy="1979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tIns="0" rIns="10800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x-none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iversificación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del </a:t>
            </a:r>
            <a:r>
              <a:rPr lang="x-none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Recurso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fr-ML" sz="20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Renovable</a:t>
            </a:r>
            <a:r>
              <a:rPr lang="fr-ML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fr-ML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x-none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Geográfica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Tecnológica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256A02F0-BF92-4D59-9822-F4EC0BE74FED}"/>
              </a:ext>
            </a:extLst>
          </p:cNvPr>
          <p:cNvSpPr/>
          <p:nvPr/>
        </p:nvSpPr>
        <p:spPr>
          <a:xfrm>
            <a:off x="6181725" y="4067175"/>
            <a:ext cx="2881313" cy="198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tIns="0" rIns="10800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FODER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Fideicomiso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respaldo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con fines de </a:t>
            </a:r>
            <a:r>
              <a:rPr lang="en-US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Garantía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Financiamiento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28153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9">
            <a:extLst>
              <a:ext uri="{FF2B5EF4-FFF2-40B4-BE49-F238E27FC236}">
                <a16:creationId xmlns="" xmlns:a16="http://schemas.microsoft.com/office/drawing/2014/main" id="{7717BC39-0AFB-4C14-ADD7-F64500679B4B}"/>
              </a:ext>
            </a:extLst>
          </p:cNvPr>
          <p:cNvCxnSpPr>
            <a:cxnSpLocks/>
          </p:cNvCxnSpPr>
          <p:nvPr/>
        </p:nvCxnSpPr>
        <p:spPr>
          <a:xfrm>
            <a:off x="7732713" y="5608638"/>
            <a:ext cx="809625" cy="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headEnd w="lg" len="sm"/>
            <a:tailEnd type="arrow" w="lg" len="sm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600076" y="2840037"/>
            <a:ext cx="25193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% del total de la demanda eléctrica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249238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AR" altLang="es-AR" dirty="0"/>
              <a:t>METAS NACIONALES DE INSERCIÓN DE ENERGÍAS </a:t>
            </a:r>
            <a:r>
              <a:rPr lang="es-AR" altLang="es-AR"/>
              <a:t>RENOVABLES 2018-2025</a:t>
            </a:r>
            <a:endParaRPr lang="es-AR" altLang="es-AR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4038" y="4814888"/>
            <a:ext cx="4657725" cy="179387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txBody>
          <a:bodyPr l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RenovAr Ronda 1			1,1 GW          2,7%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RenovAr Ronda 1.5    			1,3 GW          3,0%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3"/>
                </a:solidFill>
                <a:latin typeface="+mn-lt"/>
              </a:rPr>
              <a:t>Contratos</a:t>
            </a:r>
            <a:r>
              <a:rPr lang="en-US" sz="16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+mn-lt"/>
              </a:rPr>
              <a:t>Previos</a:t>
            </a:r>
            <a:r>
              <a:rPr lang="en-US" sz="1600" b="1" dirty="0">
                <a:solidFill>
                  <a:schemeClr val="accent3"/>
                </a:solidFill>
                <a:latin typeface="+mn-lt"/>
              </a:rPr>
              <a:t> (R202)		0,5 GW          1,4%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RenovAr Ronda 2			2,0 GW          5,2%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MATER					1,3 GW	    3,1%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TOTAL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			 			6,2 GW        15,5%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9013" y="922338"/>
            <a:ext cx="2952750" cy="611187"/>
          </a:xfrm>
          <a:prstGeom prst="rect">
            <a:avLst/>
          </a:prstGeom>
          <a:solidFill>
            <a:schemeClr val="tx1"/>
          </a:solidFill>
          <a:ln w="38100">
            <a:solidFill>
              <a:srgbClr val="D55348"/>
            </a:solidFill>
          </a:ln>
        </p:spPr>
        <p:txBody>
          <a:bodyPr lIns="72000" tIns="72000" rIns="72000" bIns="72000"/>
          <a:lstStyle>
            <a:defPPr>
              <a:defRPr lang="es-ES_tradnl"/>
            </a:defPPr>
            <a:lvl1pPr>
              <a:defRPr sz="1600" b="1">
                <a:solidFill>
                  <a:srgbClr val="C00000"/>
                </a:solidFill>
              </a:defRPr>
            </a:lvl1pPr>
          </a:lstStyle>
          <a:p>
            <a:pPr algn="ctr"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</a:rPr>
              <a:t>Ex-ante RenovAr + </a:t>
            </a:r>
            <a:r>
              <a:rPr lang="es-AR" sz="1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</a:rPr>
              <a:t>acciones hasta </a:t>
            </a:r>
            <a:r>
              <a:rPr lang="es-AR" sz="1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</a:rPr>
              <a:t>2018 </a:t>
            </a:r>
            <a:r>
              <a:rPr lang="es-AR" sz="1800" kern="0" dirty="0">
                <a:latin typeface="+mn-lt"/>
              </a:rPr>
              <a:t>17,3%</a:t>
            </a:r>
            <a:r>
              <a:rPr lang="es-AR" sz="1200" dirty="0">
                <a:latin typeface="+mn-lt"/>
              </a:rPr>
              <a:t> 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663" y="1592263"/>
            <a:ext cx="776287" cy="37465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3 GW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155950" y="1779588"/>
            <a:ext cx="5826125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777" name="Gráfico 42"/>
          <p:cNvGraphicFramePr>
            <a:graphicFrameLocks/>
          </p:cNvGraphicFramePr>
          <p:nvPr/>
        </p:nvGraphicFramePr>
        <p:xfrm>
          <a:off x="1982788" y="1965325"/>
          <a:ext cx="82486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4" imgW="8254699" imgH="2517866" progId="Excel.Chart.8">
                  <p:embed/>
                </p:oleObj>
              </mc:Choice>
              <mc:Fallback>
                <p:oleObj name="Chart" r:id="rId4" imgW="8254699" imgH="25178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1965325"/>
                        <a:ext cx="8248650" cy="251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6">
            <a:extLst>
              <a:ext uri="{FF2B5EF4-FFF2-40B4-BE49-F238E27FC236}">
                <a16:creationId xmlns="" xmlns:a16="http://schemas.microsoft.com/office/drawing/2014/main" id="{521396E2-F350-4998-8A35-758EB10D5021}"/>
              </a:ext>
            </a:extLst>
          </p:cNvPr>
          <p:cNvSpPr txBox="1"/>
          <p:nvPr/>
        </p:nvSpPr>
        <p:spPr>
          <a:xfrm>
            <a:off x="9053513" y="1592263"/>
            <a:ext cx="936625" cy="37465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10 GW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="" xmlns:a16="http://schemas.microsoft.com/office/drawing/2014/main" id="{C1488D9F-F37A-44A8-AE7A-C46DAC8EE5FB}"/>
              </a:ext>
            </a:extLst>
          </p:cNvPr>
          <p:cNvSpPr/>
          <p:nvPr/>
        </p:nvSpPr>
        <p:spPr>
          <a:xfrm>
            <a:off x="5588000" y="2673350"/>
            <a:ext cx="323850" cy="1284288"/>
          </a:xfrm>
          <a:prstGeom prst="rect">
            <a:avLst/>
          </a:prstGeom>
          <a:noFill/>
          <a:ln w="38100">
            <a:solidFill>
              <a:srgbClr val="D5534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825" y="4814888"/>
            <a:ext cx="1481138" cy="179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>
                <a:lumMod val="65000"/>
              </a:schemeClr>
            </a:solidFill>
          </a:ln>
        </p:spPr>
        <p:txBody>
          <a:bodyPr lIns="144000" anchor="ctr"/>
          <a:lstStyle>
            <a:defPPr>
              <a:defRPr lang="es-ES_tradnl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0,8 GW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1,8%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B619685-D8E5-4D76-81F1-2C60CBB7E3D4}"/>
              </a:ext>
            </a:extLst>
          </p:cNvPr>
          <p:cNvSpPr txBox="1"/>
          <p:nvPr/>
        </p:nvSpPr>
        <p:spPr>
          <a:xfrm>
            <a:off x="3144838" y="4506913"/>
            <a:ext cx="1870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kern="0" dirty="0">
                <a:solidFill>
                  <a:srgbClr val="51B37F"/>
                </a:solidFill>
                <a:latin typeface="+mn-lt"/>
              </a:rPr>
              <a:t>Acciones hasta el 2018</a:t>
            </a:r>
            <a:endParaRPr lang="es-AR" sz="1400" b="1" kern="0" dirty="0">
              <a:solidFill>
                <a:srgbClr val="51B37F"/>
              </a:solidFill>
              <a:latin typeface="+mn-l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06E81D15-61C3-4BD1-816D-006CFFED81C5}"/>
              </a:ext>
            </a:extLst>
          </p:cNvPr>
          <p:cNvSpPr txBox="1"/>
          <p:nvPr/>
        </p:nvSpPr>
        <p:spPr>
          <a:xfrm>
            <a:off x="1373188" y="4506913"/>
            <a:ext cx="1427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rPr>
              <a:t>Ex-ante </a:t>
            </a:r>
            <a:r>
              <a:rPr lang="en-US" sz="1400" b="1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rPr>
              <a:t>RenovAr</a:t>
            </a:r>
            <a:endParaRPr lang="es-AR" sz="1400" b="1" kern="0" dirty="0">
              <a:solidFill>
                <a:srgbClr val="51B37F"/>
              </a:solidFill>
              <a:latin typeface="+mn-lt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ED582131-21BD-4989-9DC9-518B12A518D7}"/>
              </a:ext>
            </a:extLst>
          </p:cNvPr>
          <p:cNvSpPr txBox="1"/>
          <p:nvPr/>
        </p:nvSpPr>
        <p:spPr>
          <a:xfrm>
            <a:off x="8615363" y="4806950"/>
            <a:ext cx="2370137" cy="1793875"/>
          </a:xfrm>
          <a:prstGeom prst="rect">
            <a:avLst/>
          </a:prstGeom>
          <a:noFill/>
          <a:ln w="25400">
            <a:solidFill>
              <a:schemeClr val="bg1">
                <a:lumMod val="75000"/>
                <a:lumOff val="25000"/>
              </a:schemeClr>
            </a:solidFill>
          </a:ln>
        </p:spPr>
        <p:txBody>
          <a:bodyPr lIns="108000" rIns="108000" anchor="ctr"/>
          <a:lstStyle>
            <a:defPPr>
              <a:defRPr lang="es-ES_tradnl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r>
              <a:rPr lang="en-US" sz="16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.9 MMCO2eq</a:t>
            </a:r>
          </a:p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Emisiones</a:t>
            </a:r>
            <a:r>
              <a:rPr lang="pt-BR" b="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evitadas </a:t>
            </a:r>
            <a:br>
              <a:rPr lang="pt-BR" b="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t-BR" b="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con</a:t>
            </a:r>
            <a:r>
              <a:rPr lang="pt-BR" b="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todos </a:t>
            </a:r>
            <a:r>
              <a:rPr lang="pt-BR" b="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los</a:t>
            </a:r>
            <a:r>
              <a:rPr lang="pt-BR" b="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b="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proyectos</a:t>
            </a:r>
            <a:r>
              <a:rPr lang="pt-BR" b="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adjudicados</a:t>
            </a:r>
            <a:endParaRPr lang="en-US" b="0" kern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2784" name="Conector: angular 47"/>
          <p:cNvCxnSpPr>
            <a:cxnSpLocks/>
          </p:cNvCxnSpPr>
          <p:nvPr/>
        </p:nvCxnSpPr>
        <p:spPr bwMode="auto">
          <a:xfrm rot="10800000" flipV="1">
            <a:off x="5975350" y="1520825"/>
            <a:ext cx="1293813" cy="1127125"/>
          </a:xfrm>
          <a:prstGeom prst="bentConnector3">
            <a:avLst>
              <a:gd name="adj1" fmla="val 72824"/>
            </a:avLst>
          </a:prstGeom>
          <a:noFill/>
          <a:ln w="28575" cap="rnd" algn="ctr">
            <a:solidFill>
              <a:srgbClr val="D55348"/>
            </a:solidFill>
            <a:miter lim="800000"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7610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8013" y="214313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Garantías</a:t>
            </a:r>
            <a:r>
              <a:rPr lang="en-US" dirty="0" smtClean="0"/>
              <a:t> </a:t>
            </a:r>
            <a:r>
              <a:rPr lang="en-US" dirty="0" err="1" smtClean="0"/>
              <a:t>renovar</a:t>
            </a:r>
            <a:endParaRPr lang="es-AR" dirty="0"/>
          </a:p>
        </p:txBody>
      </p:sp>
      <p:sp>
        <p:nvSpPr>
          <p:cNvPr id="20" name="Rounded Rectangle 1">
            <a:extLst/>
          </p:cNvPr>
          <p:cNvSpPr/>
          <p:nvPr/>
        </p:nvSpPr>
        <p:spPr>
          <a:xfrm>
            <a:off x="742950" y="2414588"/>
            <a:ext cx="10829925" cy="1200150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324000" tIns="0" rIns="0" bIns="0" anchor="ctr"/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kern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441700" y="2157413"/>
            <a:ext cx="1870075" cy="1714500"/>
          </a:xfrm>
          <a:prstGeom prst="rect">
            <a:avLst/>
          </a:prstGeom>
          <a:solidFill>
            <a:srgbClr val="FFFFFF"/>
          </a:solidFill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 lIns="216000" tIns="144000" rIns="72000" bIns="0"/>
          <a:lstStyle>
            <a:lvl1pPr marL="127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800" b="1">
                <a:solidFill>
                  <a:srgbClr val="C00000"/>
                </a:solidFill>
                <a:ea typeface="MS PGothic" panose="020B0600070205080204" pitchFamily="34" charset="-128"/>
              </a:rPr>
              <a:t>1.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1800">
                <a:solidFill>
                  <a:srgbClr val="C00000"/>
                </a:solidFill>
                <a:ea typeface="MS PGothic" panose="020B0600070205080204" pitchFamily="34" charset="-128"/>
              </a:rPr>
              <a:t>Garantía del </a:t>
            </a:r>
            <a:r>
              <a:rPr lang="en-US" altLang="es-AR" sz="1800" b="1">
                <a:solidFill>
                  <a:srgbClr val="C00000"/>
                </a:solidFill>
                <a:ea typeface="MS PGothic" panose="020B0600070205080204" pitchFamily="34" charset="-128"/>
              </a:rPr>
              <a:t>FODER</a:t>
            </a:r>
            <a:r>
              <a:rPr lang="es-AR" altLang="es-AR" sz="1800">
                <a:solidFill>
                  <a:srgbClr val="C00000"/>
                </a:solidFill>
                <a:ea typeface="MS PGothic" panose="020B0600070205080204" pitchFamily="34" charset="-128"/>
              </a:rPr>
              <a:t/>
            </a:r>
            <a:br>
              <a:rPr lang="es-AR" altLang="es-AR" sz="1800">
                <a:solidFill>
                  <a:srgbClr val="C00000"/>
                </a:solidFill>
                <a:ea typeface="MS PGothic" panose="020B0600070205080204" pitchFamily="34" charset="-128"/>
              </a:rPr>
            </a:br>
            <a:r>
              <a:rPr lang="es-AR" altLang="es-AR" sz="1400" i="1">
                <a:ea typeface="MS PGothic" panose="020B0600070205080204" pitchFamily="34" charset="-128"/>
              </a:rPr>
              <a:t>Pago por energía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5932488" y="2157413"/>
            <a:ext cx="2216150" cy="1714500"/>
          </a:xfrm>
          <a:prstGeom prst="rect">
            <a:avLst/>
          </a:prstGeom>
          <a:solidFill>
            <a:srgbClr val="FFFFFF"/>
          </a:solidFill>
          <a:ln w="34925">
            <a:solidFill>
              <a:srgbClr val="5AD29A"/>
            </a:solidFill>
            <a:miter lim="800000"/>
            <a:headEnd/>
            <a:tailEnd/>
          </a:ln>
        </p:spPr>
        <p:txBody>
          <a:bodyPr lIns="216000" tIns="144000" rIns="72000" bIns="0"/>
          <a:lstStyle>
            <a:lvl1pPr marL="127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800" b="1">
                <a:solidFill>
                  <a:srgbClr val="5AD29A"/>
                </a:solidFill>
                <a:ea typeface="MS PGothic" panose="020B0600070205080204" pitchFamily="34" charset="-128"/>
              </a:rPr>
              <a:t>2.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AR" sz="1800" b="1">
                <a:solidFill>
                  <a:srgbClr val="5AD29A"/>
                </a:solidFill>
                <a:ea typeface="MS PGothic" panose="020B0600070205080204" pitchFamily="34" charset="-128"/>
              </a:rPr>
              <a:t>Garantía soberana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AR" sz="1400" i="1">
                <a:ea typeface="MS PGothic" panose="020B0600070205080204" pitchFamily="34" charset="-128"/>
              </a:rPr>
              <a:t>Pago por terminación 1</a:t>
            </a:r>
          </a:p>
        </p:txBody>
      </p:sp>
      <p:sp>
        <p:nvSpPr>
          <p:cNvPr id="23" name="Rectangle 3">
            <a:extLst/>
          </p:cNvPr>
          <p:cNvSpPr/>
          <p:nvPr/>
        </p:nvSpPr>
        <p:spPr>
          <a:xfrm>
            <a:off x="1273175" y="2157413"/>
            <a:ext cx="1466850" cy="1714500"/>
          </a:xfrm>
          <a:prstGeom prst="rect">
            <a:avLst/>
          </a:prstGeom>
          <a:solidFill>
            <a:srgbClr val="FFFFFF"/>
          </a:solidFill>
          <a:ln w="34925">
            <a:solidFill>
              <a:sysClr val="windowText" lastClr="000000">
                <a:lumMod val="50000"/>
                <a:lumOff val="50000"/>
              </a:sysClr>
            </a:solidFill>
          </a:ln>
          <a:effectLst/>
        </p:spPr>
        <p:txBody>
          <a:bodyPr lIns="216000" tIns="144000" rIns="72000" bIns="0"/>
          <a:lstStyle/>
          <a:p>
            <a:pPr marL="12700"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0.</a:t>
            </a:r>
          </a:p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Comprador</a:t>
            </a:r>
            <a:r>
              <a:rPr lang="en-US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br>
              <a:rPr lang="en-US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(</a:t>
            </a:r>
            <a:r>
              <a:rPr lang="en-US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off-taker</a:t>
            </a:r>
            <a:r>
              <a:rPr lang="en-US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Arial"/>
                <a:cs typeface="Arial"/>
                <a:sym typeface="Arial"/>
              </a:rPr>
              <a:t>) </a:t>
            </a:r>
            <a:endParaRPr lang="en-US" i="1" kern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8767763" y="2157413"/>
            <a:ext cx="2243137" cy="1714500"/>
          </a:xfrm>
          <a:prstGeom prst="rect">
            <a:avLst/>
          </a:prstGeom>
          <a:solidFill>
            <a:srgbClr val="FFFFFF"/>
          </a:solidFill>
          <a:ln w="34925">
            <a:solidFill>
              <a:srgbClr val="4584D3"/>
            </a:solidFill>
            <a:miter lim="800000"/>
            <a:headEnd/>
            <a:tailEnd/>
          </a:ln>
        </p:spPr>
        <p:txBody>
          <a:bodyPr lIns="216000" tIns="144000" rIns="72000" bIns="0"/>
          <a:lstStyle>
            <a:lvl1pPr marL="127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 defTabSz="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2286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800" b="1">
                <a:solidFill>
                  <a:srgbClr val="4584D3"/>
                </a:solidFill>
                <a:ea typeface="MS PGothic" panose="020B0600070205080204" pitchFamily="34" charset="-128"/>
              </a:rPr>
              <a:t>3.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AR" sz="1600" b="1">
                <a:solidFill>
                  <a:srgbClr val="4584D3"/>
                </a:solidFill>
                <a:ea typeface="MS PGothic" panose="020B0600070205080204" pitchFamily="34" charset="-128"/>
              </a:rPr>
              <a:t>Garantía del Banco Mundial</a:t>
            </a:r>
            <a:endParaRPr lang="en-US" altLang="es-AR" sz="2000" b="1">
              <a:solidFill>
                <a:srgbClr val="4584D3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1400" i="1">
                <a:ea typeface="MS PGothic" panose="020B0600070205080204" pitchFamily="34" charset="-128"/>
              </a:rPr>
              <a:t>Pago por terminación 2</a:t>
            </a:r>
          </a:p>
        </p:txBody>
      </p:sp>
      <p:pic>
        <p:nvPicPr>
          <p:cNvPr id="37896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314575"/>
            <a:ext cx="4397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">
            <a:extLst/>
          </p:cNvPr>
          <p:cNvSpPr txBox="1"/>
          <p:nvPr/>
        </p:nvSpPr>
        <p:spPr>
          <a:xfrm>
            <a:off x="1825625" y="4318000"/>
            <a:ext cx="2300288" cy="97155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Moras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en el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pago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cubiertas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en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su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totalidad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hasta el tope de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liquidez</a:t>
            </a:r>
            <a:endParaRPr lang="en-US" sz="1400" kern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27" name="Rectangle 4">
            <a:extLst/>
          </p:cNvPr>
          <p:cNvSpPr/>
          <p:nvPr/>
        </p:nvSpPr>
        <p:spPr>
          <a:xfrm>
            <a:off x="4814888" y="4452938"/>
            <a:ext cx="1790700" cy="7524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Del comprador</a:t>
            </a:r>
            <a:b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</a:b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(</a:t>
            </a:r>
            <a:r>
              <a:rPr lang="en-US" sz="1400" i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off-taker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) </a:t>
            </a:r>
            <a:b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</a:b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al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riesgo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soberano</a:t>
            </a:r>
            <a:endParaRPr lang="en-US" sz="1400" kern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28" name="Rectangle 5">
            <a:extLst/>
          </p:cNvPr>
          <p:cNvSpPr/>
          <p:nvPr/>
        </p:nvSpPr>
        <p:spPr>
          <a:xfrm>
            <a:off x="7292975" y="4187825"/>
            <a:ext cx="2433638" cy="1884363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S</a:t>
            </a: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oberano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a </a:t>
            </a:r>
          </a:p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riesgo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/>
            </a:r>
            <a:b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</a:b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AAA </a:t>
            </a:r>
          </a:p>
          <a:p>
            <a:pPr algn="ct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+ </a:t>
            </a:r>
            <a:b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</a:br>
            <a:r>
              <a:rPr lang="en-US" sz="1400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Rentabilidad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 </a:t>
            </a:r>
            <a:b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</a:b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(</a:t>
            </a:r>
            <a:r>
              <a:rPr lang="en-US" sz="1400" b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Due </a:t>
            </a:r>
            <a:r>
              <a:rPr lang="en-US" sz="1400" b="1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Dililgence</a:t>
            </a:r>
            <a:r>
              <a:rPr lang="en-US" sz="14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  <a:sym typeface="Arial"/>
              </a:rPr>
              <a:t>)</a:t>
            </a:r>
          </a:p>
        </p:txBody>
      </p:sp>
      <p:sp>
        <p:nvSpPr>
          <p:cNvPr id="37900" name="TextBox 10"/>
          <p:cNvSpPr txBox="1">
            <a:spLocks noChangeArrowheads="1"/>
          </p:cNvSpPr>
          <p:nvPr/>
        </p:nvSpPr>
        <p:spPr bwMode="auto">
          <a:xfrm>
            <a:off x="9394825" y="5130800"/>
            <a:ext cx="14303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–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0072BC"/>
              </a:buClr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1200">
                <a:solidFill>
                  <a:srgbClr val="404040"/>
                </a:solidFill>
                <a:ea typeface="MS PGothic" panose="020B0600070205080204" pitchFamily="34" charset="-128"/>
              </a:rPr>
              <a:t>Aumenta la  competencia </a:t>
            </a:r>
            <a:r>
              <a:rPr lang="en-US" altLang="es-AR" sz="1200">
                <a:solidFill>
                  <a:srgbClr val="40404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 Reducción de precios</a:t>
            </a:r>
            <a:endParaRPr lang="en-US" altLang="es-AR" sz="1200">
              <a:solidFill>
                <a:srgbClr val="404040"/>
              </a:solidFill>
              <a:ea typeface="MS PGothic" panose="020B0600070205080204" pitchFamily="34" charset="-128"/>
            </a:endParaRPr>
          </a:p>
        </p:txBody>
      </p:sp>
      <p:sp>
        <p:nvSpPr>
          <p:cNvPr id="30" name="Arco 29">
            <a:extLst/>
          </p:cNvPr>
          <p:cNvSpPr/>
          <p:nvPr/>
        </p:nvSpPr>
        <p:spPr>
          <a:xfrm rot="8100000">
            <a:off x="2471738" y="3006725"/>
            <a:ext cx="1331912" cy="1331913"/>
          </a:xfrm>
          <a:prstGeom prst="arc">
            <a:avLst>
              <a:gd name="adj1" fmla="val 15138662"/>
              <a:gd name="adj2" fmla="val 660678"/>
            </a:avLst>
          </a:prstGeom>
          <a:noFill/>
          <a:ln w="44450" cap="rnd" cmpd="sng" algn="ctr">
            <a:solidFill>
              <a:sysClr val="windowText" lastClr="000000"/>
            </a:solidFill>
            <a:prstDash val="solid"/>
            <a:headEnd type="arrow" w="lg" len="med"/>
            <a:tailEnd type="none" w="lg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prstClr val="black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1" name="Arco 30">
            <a:extLst/>
          </p:cNvPr>
          <p:cNvSpPr/>
          <p:nvPr/>
        </p:nvSpPr>
        <p:spPr>
          <a:xfrm rot="8100000">
            <a:off x="5084763" y="3006725"/>
            <a:ext cx="1331912" cy="1331913"/>
          </a:xfrm>
          <a:prstGeom prst="arc">
            <a:avLst>
              <a:gd name="adj1" fmla="val 15138662"/>
              <a:gd name="adj2" fmla="val 660678"/>
            </a:avLst>
          </a:prstGeom>
          <a:noFill/>
          <a:ln w="44450" cap="rnd" cmpd="sng" algn="ctr">
            <a:solidFill>
              <a:sysClr val="windowText" lastClr="000000"/>
            </a:solidFill>
            <a:prstDash val="solid"/>
            <a:headEnd type="arrow" w="lg" len="med"/>
            <a:tailEnd type="none" w="lg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prstClr val="black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2" name="Arco 31">
            <a:extLst/>
          </p:cNvPr>
          <p:cNvSpPr/>
          <p:nvPr/>
        </p:nvSpPr>
        <p:spPr>
          <a:xfrm rot="8100000">
            <a:off x="7786688" y="3006725"/>
            <a:ext cx="1331912" cy="1331913"/>
          </a:xfrm>
          <a:prstGeom prst="arc">
            <a:avLst>
              <a:gd name="adj1" fmla="val 15138662"/>
              <a:gd name="adj2" fmla="val 660678"/>
            </a:avLst>
          </a:prstGeom>
          <a:noFill/>
          <a:ln w="44450" cap="rnd" cmpd="sng" algn="ctr">
            <a:solidFill>
              <a:sysClr val="windowText" lastClr="000000"/>
            </a:solidFill>
            <a:prstDash val="solid"/>
            <a:headEnd type="arrow" w="lg" len="med"/>
            <a:tailEnd type="none" w="lg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prstClr val="black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3" name="Cerrar llave 32">
            <a:extLst/>
          </p:cNvPr>
          <p:cNvSpPr/>
          <p:nvPr/>
        </p:nvSpPr>
        <p:spPr>
          <a:xfrm>
            <a:off x="9096375" y="5265738"/>
            <a:ext cx="203200" cy="773112"/>
          </a:xfrm>
          <a:prstGeom prst="rightBrace">
            <a:avLst>
              <a:gd name="adj1" fmla="val 46241"/>
              <a:gd name="adj2" fmla="val 50000"/>
            </a:avLst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prstClr val="black"/>
              </a:solidFill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11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upo 58"/>
          <p:cNvGrpSpPr>
            <a:grpSpLocks/>
          </p:cNvGrpSpPr>
          <p:nvPr/>
        </p:nvGrpSpPr>
        <p:grpSpPr bwMode="auto">
          <a:xfrm>
            <a:off x="9961563" y="4427538"/>
            <a:ext cx="1368425" cy="1543050"/>
            <a:chOff x="103613" y="1310792"/>
            <a:chExt cx="1026881" cy="1543122"/>
          </a:xfrm>
        </p:grpSpPr>
        <p:sp>
          <p:nvSpPr>
            <p:cNvPr id="39" name="Rectangle 94"/>
            <p:cNvSpPr/>
            <p:nvPr/>
          </p:nvSpPr>
          <p:spPr>
            <a:xfrm>
              <a:off x="103613" y="2118867"/>
              <a:ext cx="1026881" cy="31751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1600" b="1" dirty="0"/>
                <a:t>Pagos</a:t>
              </a:r>
            </a:p>
          </p:txBody>
        </p:sp>
        <p:sp>
          <p:nvSpPr>
            <p:cNvPr id="40" name="Rectangle 99"/>
            <p:cNvSpPr/>
            <p:nvPr/>
          </p:nvSpPr>
          <p:spPr>
            <a:xfrm>
              <a:off x="103613" y="1310792"/>
              <a:ext cx="1026881" cy="317515"/>
            </a:xfrm>
            <a:prstGeom prst="rect">
              <a:avLst/>
            </a:prstGeom>
            <a:solidFill>
              <a:srgbClr val="007C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1400" b="1" dirty="0"/>
                <a:t>Flujo Físico</a:t>
              </a:r>
            </a:p>
          </p:txBody>
        </p:sp>
        <p:sp>
          <p:nvSpPr>
            <p:cNvPr id="42" name="Rectangle 100"/>
            <p:cNvSpPr/>
            <p:nvPr/>
          </p:nvSpPr>
          <p:spPr>
            <a:xfrm>
              <a:off x="103613" y="2536399"/>
              <a:ext cx="1026881" cy="317515"/>
            </a:xfrm>
            <a:prstGeom prst="rect">
              <a:avLst/>
            </a:prstGeom>
            <a:solidFill>
              <a:srgbClr val="0F86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1400" b="1" dirty="0"/>
                <a:t>Garantías</a:t>
              </a:r>
            </a:p>
          </p:txBody>
        </p:sp>
        <p:sp>
          <p:nvSpPr>
            <p:cNvPr id="46" name="Rectangle 52"/>
            <p:cNvSpPr/>
            <p:nvPr/>
          </p:nvSpPr>
          <p:spPr>
            <a:xfrm>
              <a:off x="103613" y="1725148"/>
              <a:ext cx="1026881" cy="315928"/>
            </a:xfrm>
            <a:prstGeom prst="rect">
              <a:avLst/>
            </a:prstGeom>
            <a:solidFill>
              <a:srgbClr val="36447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1400" b="1" dirty="0">
                  <a:solidFill>
                    <a:schemeClr val="tx1"/>
                  </a:solidFill>
                </a:rPr>
                <a:t>PPA</a:t>
              </a:r>
            </a:p>
          </p:txBody>
        </p:sp>
      </p:grpSp>
      <p:sp>
        <p:nvSpPr>
          <p:cNvPr id="21" name="Rectangle 5"/>
          <p:cNvSpPr/>
          <p:nvPr/>
        </p:nvSpPr>
        <p:spPr>
          <a:xfrm>
            <a:off x="1454150" y="4033838"/>
            <a:ext cx="2185988" cy="1074737"/>
          </a:xfrm>
          <a:prstGeom prst="rect">
            <a:avLst/>
          </a:prstGeom>
          <a:solidFill>
            <a:srgbClr val="3644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 dirty="0"/>
              <a:t>CAMMESA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/>
              <a:t>(</a:t>
            </a:r>
            <a:r>
              <a:rPr lang="es-AR" sz="1400" b="1" dirty="0"/>
              <a:t>Comprador</a:t>
            </a:r>
            <a:r>
              <a:rPr lang="x-none" sz="1400" b="1"/>
              <a:t>)</a:t>
            </a:r>
            <a:endParaRPr lang="x-none" sz="1200" b="1" dirty="0"/>
          </a:p>
        </p:txBody>
      </p:sp>
      <p:cxnSp>
        <p:nvCxnSpPr>
          <p:cNvPr id="23" name="Elbow Connector 86"/>
          <p:cNvCxnSpPr/>
          <p:nvPr/>
        </p:nvCxnSpPr>
        <p:spPr>
          <a:xfrm rot="10800000">
            <a:off x="3636963" y="4832350"/>
            <a:ext cx="3779837" cy="158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36447C"/>
            </a:solidFill>
            <a:prstDash val="solid"/>
            <a:round/>
            <a:headEnd type="arrow" w="lg" len="sm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1" name="TextBox 90"/>
          <p:cNvSpPr txBox="1">
            <a:spLocks noChangeArrowheads="1"/>
          </p:cNvSpPr>
          <p:nvPr/>
        </p:nvSpPr>
        <p:spPr bwMode="auto">
          <a:xfrm>
            <a:off x="3603625" y="4357688"/>
            <a:ext cx="3633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36447C"/>
                </a:solidFill>
              </a:rPr>
              <a:t>2. </a:t>
            </a:r>
            <a:r>
              <a:rPr lang="es-AR" altLang="es-AR" sz="1200">
                <a:solidFill>
                  <a:srgbClr val="36447C"/>
                </a:solidFill>
              </a:rPr>
              <a:t>CAMMESA factura mensualmente a través de las Distribuidoras o directamente a Grandes Usuarios</a:t>
            </a:r>
          </a:p>
        </p:txBody>
      </p:sp>
      <p:sp>
        <p:nvSpPr>
          <p:cNvPr id="25" name="Rectangle 6"/>
          <p:cNvSpPr/>
          <p:nvPr/>
        </p:nvSpPr>
        <p:spPr>
          <a:xfrm>
            <a:off x="7394575" y="4010025"/>
            <a:ext cx="1716088" cy="1074738"/>
          </a:xfrm>
          <a:prstGeom prst="rect">
            <a:avLst/>
          </a:prstGeom>
          <a:solidFill>
            <a:srgbClr val="007CD4"/>
          </a:solidFill>
          <a:ln>
            <a:solidFill>
              <a:srgbClr val="007C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 dirty="0"/>
              <a:t>Consumidores finales de Energía</a:t>
            </a:r>
          </a:p>
        </p:txBody>
      </p:sp>
      <p:cxnSp>
        <p:nvCxnSpPr>
          <p:cNvPr id="28" name="Elbow Connector 60"/>
          <p:cNvCxnSpPr/>
          <p:nvPr/>
        </p:nvCxnSpPr>
        <p:spPr>
          <a:xfrm rot="16200000" flipH="1">
            <a:off x="4877595" y="592931"/>
            <a:ext cx="1223962" cy="5578475"/>
          </a:xfrm>
          <a:prstGeom prst="bentConnector3">
            <a:avLst>
              <a:gd name="adj1" fmla="val 70970"/>
            </a:avLst>
          </a:prstGeom>
          <a:ln w="19050" cap="flat" cmpd="sng" algn="ctr">
            <a:solidFill>
              <a:srgbClr val="007CD4"/>
            </a:solidFill>
            <a:prstDash val="solid"/>
            <a:round/>
            <a:headEnd type="none" w="med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6"/>
          <p:cNvSpPr/>
          <p:nvPr/>
        </p:nvSpPr>
        <p:spPr>
          <a:xfrm>
            <a:off x="1458913" y="1851025"/>
            <a:ext cx="2127250" cy="914400"/>
          </a:xfrm>
          <a:prstGeom prst="rect">
            <a:avLst/>
          </a:prstGeom>
          <a:solidFill>
            <a:srgbClr val="007CD4"/>
          </a:solidFill>
          <a:ln>
            <a:solidFill>
              <a:srgbClr val="007C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 dirty="0"/>
              <a:t>Generador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 dirty="0"/>
              <a:t>(Vendedor)</a:t>
            </a:r>
          </a:p>
        </p:txBody>
      </p:sp>
      <p:cxnSp>
        <p:nvCxnSpPr>
          <p:cNvPr id="47" name="Elbow Connector 21"/>
          <p:cNvCxnSpPr>
            <a:cxnSpLocks/>
            <a:endCxn id="48" idx="3"/>
          </p:cNvCxnSpPr>
          <p:nvPr/>
        </p:nvCxnSpPr>
        <p:spPr>
          <a:xfrm rot="16200000" flipV="1">
            <a:off x="8882857" y="2539206"/>
            <a:ext cx="858838" cy="403225"/>
          </a:xfrm>
          <a:prstGeom prst="bentConnector2">
            <a:avLst/>
          </a:prstGeom>
          <a:ln w="19050" cap="flat" cmpd="sng" algn="ctr">
            <a:solidFill>
              <a:srgbClr val="0F867A"/>
            </a:solidFill>
            <a:prstDash val="solid"/>
            <a:round/>
            <a:headEnd type="none" w="med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033"/>
          <p:cNvCxnSpPr>
            <a:cxnSpLocks/>
            <a:stCxn id="25" idx="3"/>
          </p:cNvCxnSpPr>
          <p:nvPr/>
        </p:nvCxnSpPr>
        <p:spPr>
          <a:xfrm flipV="1">
            <a:off x="9110663" y="4097338"/>
            <a:ext cx="414337" cy="450850"/>
          </a:xfrm>
          <a:prstGeom prst="bentConnector2">
            <a:avLst/>
          </a:prstGeom>
          <a:ln w="19050" cap="flat" cmpd="sng" algn="ctr">
            <a:solidFill>
              <a:srgbClr val="0F867A"/>
            </a:solidFill>
            <a:prstDash val="solid"/>
            <a:round/>
            <a:headEnd type="none" w="med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7" name="TextBox 77"/>
          <p:cNvSpPr txBox="1">
            <a:spLocks noChangeArrowheads="1"/>
          </p:cNvSpPr>
          <p:nvPr/>
        </p:nvSpPr>
        <p:spPr bwMode="auto">
          <a:xfrm>
            <a:off x="8558213" y="3189288"/>
            <a:ext cx="2808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0F867A"/>
                </a:solidFill>
              </a:rPr>
              <a:t>8. </a:t>
            </a:r>
            <a:r>
              <a:rPr lang="es-AR" altLang="es-AR" sz="1200">
                <a:solidFill>
                  <a:srgbClr val="0F867A"/>
                </a:solidFill>
              </a:rPr>
              <a:t>Secretaría de Gobierno de </a:t>
            </a:r>
            <a:r>
              <a:rPr lang="es-ES_tradnl" altLang="es-AR" sz="1200">
                <a:solidFill>
                  <a:srgbClr val="0F867A"/>
                </a:solidFill>
              </a:rPr>
              <a:t>Energía </a:t>
            </a:r>
            <a:r>
              <a:rPr lang="es-AR" altLang="es-AR" sz="1200">
                <a:solidFill>
                  <a:srgbClr val="0F867A"/>
                </a:solidFill>
              </a:rPr>
              <a:t>aumenta el Cargo de Garantía</a:t>
            </a:r>
            <a:r>
              <a:rPr lang="en-US" altLang="es-AR" sz="1200">
                <a:solidFill>
                  <a:srgbClr val="0F867A"/>
                </a:solidFill>
              </a:rPr>
              <a:t> </a:t>
            </a:r>
            <a:r>
              <a:rPr lang="es-AR" altLang="es-AR" sz="1200">
                <a:solidFill>
                  <a:srgbClr val="0F867A"/>
                </a:solidFill>
              </a:rPr>
              <a:t>cuando el FODER no recupera los pagos de CAMMESA</a:t>
            </a:r>
          </a:p>
        </p:txBody>
      </p:sp>
      <p:cxnSp>
        <p:nvCxnSpPr>
          <p:cNvPr id="56" name="Conector angular 140"/>
          <p:cNvCxnSpPr/>
          <p:nvPr/>
        </p:nvCxnSpPr>
        <p:spPr>
          <a:xfrm rot="10800000" flipH="1">
            <a:off x="1465263" y="1820863"/>
            <a:ext cx="6718300" cy="2736850"/>
          </a:xfrm>
          <a:prstGeom prst="bentConnector4">
            <a:avLst>
              <a:gd name="adj1" fmla="val -10952"/>
              <a:gd name="adj2" fmla="val 115192"/>
            </a:avLst>
          </a:prstGeom>
          <a:ln w="25400" cap="flat" cmpd="sng" algn="ctr">
            <a:solidFill>
              <a:srgbClr val="FF6600"/>
            </a:solidFill>
            <a:prstDash val="sysDot"/>
            <a:round/>
            <a:headEnd type="arrow" w="lg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9" name="TextBox 1041"/>
          <p:cNvSpPr txBox="1">
            <a:spLocks noChangeArrowheads="1"/>
          </p:cNvSpPr>
          <p:nvPr/>
        </p:nvSpPr>
        <p:spPr bwMode="auto">
          <a:xfrm>
            <a:off x="982663" y="1068388"/>
            <a:ext cx="820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FF6600"/>
                </a:solidFill>
              </a:rPr>
              <a:t>7. </a:t>
            </a:r>
            <a:r>
              <a:rPr lang="es-AR" altLang="es-AR" sz="1200">
                <a:solidFill>
                  <a:srgbClr val="FF6600"/>
                </a:solidFill>
              </a:rPr>
              <a:t>FODER busca repago por parte de CAMMESA luego de haber realizado un pago en su representación</a:t>
            </a:r>
          </a:p>
        </p:txBody>
      </p:sp>
      <p:sp>
        <p:nvSpPr>
          <p:cNvPr id="48" name="Rectangle 7"/>
          <p:cNvSpPr/>
          <p:nvPr/>
        </p:nvSpPr>
        <p:spPr>
          <a:xfrm>
            <a:off x="7394575" y="1857375"/>
            <a:ext cx="1716088" cy="906463"/>
          </a:xfrm>
          <a:prstGeom prst="rect">
            <a:avLst/>
          </a:prstGeom>
          <a:solidFill>
            <a:srgbClr val="0F8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solidFill>
                  <a:srgbClr val="FFFFFF"/>
                </a:solidFill>
              </a:rPr>
              <a:t>FODER</a:t>
            </a:r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39951" name="TextBox 83"/>
          <p:cNvSpPr txBox="1">
            <a:spLocks noChangeArrowheads="1"/>
          </p:cNvSpPr>
          <p:nvPr/>
        </p:nvSpPr>
        <p:spPr bwMode="auto">
          <a:xfrm>
            <a:off x="3636963" y="2428875"/>
            <a:ext cx="350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0F867A"/>
                </a:solidFill>
              </a:rPr>
              <a:t>6. </a:t>
            </a:r>
            <a:r>
              <a:rPr lang="es-AR" altLang="es-AR" sz="1200">
                <a:solidFill>
                  <a:srgbClr val="0F867A"/>
                </a:solidFill>
              </a:rPr>
              <a:t>FODER paga al Generador bajo la Garantía de Pago de Energía</a:t>
            </a:r>
          </a:p>
        </p:txBody>
      </p:sp>
      <p:sp>
        <p:nvSpPr>
          <p:cNvPr id="39952" name="TextBox 90"/>
          <p:cNvSpPr txBox="1">
            <a:spLocks noChangeArrowheads="1"/>
          </p:cNvSpPr>
          <p:nvPr/>
        </p:nvSpPr>
        <p:spPr bwMode="auto">
          <a:xfrm>
            <a:off x="3617913" y="1758950"/>
            <a:ext cx="3724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0F867A"/>
                </a:solidFill>
              </a:rPr>
              <a:t>5. </a:t>
            </a:r>
            <a:r>
              <a:rPr lang="es-AR" altLang="es-AR" sz="1200">
                <a:solidFill>
                  <a:srgbClr val="0F867A"/>
                </a:solidFill>
              </a:rPr>
              <a:t>CAMMESA no paga total o parcialmente. El Generador puede emitir un reclamo al FODER</a:t>
            </a:r>
          </a:p>
        </p:txBody>
      </p:sp>
      <p:cxnSp>
        <p:nvCxnSpPr>
          <p:cNvPr id="58" name="Conector recto de flecha 57"/>
          <p:cNvCxnSpPr/>
          <p:nvPr/>
        </p:nvCxnSpPr>
        <p:spPr>
          <a:xfrm>
            <a:off x="3606800" y="2206625"/>
            <a:ext cx="3775075" cy="1588"/>
          </a:xfrm>
          <a:prstGeom prst="straightConnector1">
            <a:avLst/>
          </a:prstGeom>
          <a:ln w="19050" cap="flat" cmpd="sng" algn="ctr">
            <a:solidFill>
              <a:srgbClr val="0F867A"/>
            </a:solidFill>
            <a:prstDash val="solid"/>
            <a:round/>
            <a:headEnd type="none" w="med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3586163" y="2349500"/>
            <a:ext cx="3814762" cy="4763"/>
          </a:xfrm>
          <a:prstGeom prst="straightConnector1">
            <a:avLst/>
          </a:prstGeom>
          <a:ln w="19050" cap="flat" cmpd="sng" algn="ctr">
            <a:solidFill>
              <a:srgbClr val="0F867A"/>
            </a:solidFill>
            <a:prstDash val="solid"/>
            <a:round/>
            <a:headEnd type="arrow" w="lg" len="sm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55" name="TextBox 1041"/>
          <p:cNvSpPr txBox="1">
            <a:spLocks noChangeArrowheads="1"/>
          </p:cNvSpPr>
          <p:nvPr/>
        </p:nvSpPr>
        <p:spPr bwMode="auto">
          <a:xfrm>
            <a:off x="901700" y="2947988"/>
            <a:ext cx="1590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FF6600"/>
                </a:solidFill>
              </a:rPr>
              <a:t>4. </a:t>
            </a:r>
            <a:r>
              <a:rPr lang="es-AR" altLang="es-AR" sz="1200">
                <a:solidFill>
                  <a:srgbClr val="FF6600"/>
                </a:solidFill>
              </a:rPr>
              <a:t>CAMMESA paga al Generador</a:t>
            </a:r>
            <a:r>
              <a:rPr lang="es-MX" altLang="es-AR" sz="1200">
                <a:solidFill>
                  <a:srgbClr val="FF6600"/>
                </a:solidFill>
              </a:rPr>
              <a:t> </a:t>
            </a:r>
            <a:r>
              <a:rPr lang="es-AR" altLang="es-AR" sz="1200">
                <a:solidFill>
                  <a:srgbClr val="FF6600"/>
                </a:solidFill>
              </a:rPr>
              <a:t>mensualmente bajo el PPA (#)</a:t>
            </a:r>
          </a:p>
        </p:txBody>
      </p:sp>
      <p:sp>
        <p:nvSpPr>
          <p:cNvPr id="39956" name="TextBox 71"/>
          <p:cNvSpPr txBox="1">
            <a:spLocks noChangeArrowheads="1"/>
          </p:cNvSpPr>
          <p:nvPr/>
        </p:nvSpPr>
        <p:spPr bwMode="auto">
          <a:xfrm>
            <a:off x="2546350" y="5378450"/>
            <a:ext cx="591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FF6600"/>
                </a:solidFill>
              </a:rPr>
              <a:t>3. </a:t>
            </a:r>
            <a:r>
              <a:rPr lang="es-AR" altLang="es-AR" sz="1200">
                <a:solidFill>
                  <a:srgbClr val="FF6600"/>
                </a:solidFill>
              </a:rPr>
              <a:t>Consumidores pagan a CAMMESA mensualmente a través de las Distribuidoras o directamente en caso de Grandes Usuarios</a:t>
            </a:r>
          </a:p>
        </p:txBody>
      </p:sp>
      <p:cxnSp>
        <p:nvCxnSpPr>
          <p:cNvPr id="33" name="Elbow Connector 151"/>
          <p:cNvCxnSpPr/>
          <p:nvPr/>
        </p:nvCxnSpPr>
        <p:spPr>
          <a:xfrm rot="5400000">
            <a:off x="5387182" y="2266156"/>
            <a:ext cx="23812" cy="5705475"/>
          </a:xfrm>
          <a:prstGeom prst="bentConnector3">
            <a:avLst>
              <a:gd name="adj1" fmla="val 1100712"/>
            </a:avLst>
          </a:prstGeom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2500313" y="2784475"/>
            <a:ext cx="0" cy="1225550"/>
          </a:xfrm>
          <a:prstGeom prst="straightConnector1">
            <a:avLst/>
          </a:prstGeom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959" name="Grupo 43"/>
          <p:cNvGrpSpPr>
            <a:grpSpLocks/>
          </p:cNvGrpSpPr>
          <p:nvPr/>
        </p:nvGrpSpPr>
        <p:grpSpPr bwMode="auto">
          <a:xfrm>
            <a:off x="9183688" y="720725"/>
            <a:ext cx="2698750" cy="400050"/>
            <a:chOff x="-314634" y="2690209"/>
            <a:chExt cx="2700000" cy="466457"/>
          </a:xfrm>
        </p:grpSpPr>
        <p:sp>
          <p:nvSpPr>
            <p:cNvPr id="45" name="Rectangle 3"/>
            <p:cNvSpPr/>
            <p:nvPr/>
          </p:nvSpPr>
          <p:spPr>
            <a:xfrm>
              <a:off x="-314634" y="2705017"/>
              <a:ext cx="2700000" cy="431288"/>
            </a:xfrm>
            <a:prstGeom prst="rect">
              <a:avLst/>
            </a:prstGeom>
            <a:solidFill>
              <a:srgbClr val="B6225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</a:rPr>
                <a:t>Garantía</a:t>
              </a:r>
              <a:r>
                <a:rPr lang="en-US" sz="1400" dirty="0">
                  <a:solidFill>
                    <a:schemeClr val="tx1"/>
                  </a:solidFill>
                </a:rPr>
                <a:t> de Pago </a:t>
              </a:r>
              <a:r>
                <a:rPr lang="en-US" sz="1400" dirty="0" err="1">
                  <a:solidFill>
                    <a:schemeClr val="tx1"/>
                  </a:solidFill>
                </a:rPr>
                <a:t>por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Energía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966" name="CuadroTexto 61"/>
            <p:cNvSpPr txBox="1">
              <a:spLocks noChangeArrowheads="1"/>
            </p:cNvSpPr>
            <p:nvPr/>
          </p:nvSpPr>
          <p:spPr bwMode="auto">
            <a:xfrm>
              <a:off x="-242626" y="2690209"/>
              <a:ext cx="314510" cy="46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AR" altLang="es-AR" sz="2000" b="1"/>
                <a:t>1</a:t>
              </a: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5638" y="220663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/>
              <a:t>GARANTÍA DE LIQUIDEZ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6250" y="6350000"/>
            <a:ext cx="1152207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(*) FODER </a:t>
            </a:r>
            <a:r>
              <a:rPr lang="es-ES" sz="11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debe tener una reserva liquida de un valor </a:t>
            </a:r>
            <a:r>
              <a:rPr lang="es-ES" altLang="es-AR" sz="11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 12 meses (Ronda 1 / 1.5) y 6 meses (Ronda 2) equivalente al  pago de PPA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(#)</a:t>
            </a:r>
            <a:r>
              <a:rPr lang="es-ES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1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CAMMESA coordina los esfuerzos con FODER mensualmente para garantizar que todos los pagos estén cubiertos en su totalidad en la fecha de vencimiento</a:t>
            </a:r>
            <a:endParaRPr lang="es-AR" sz="11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11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996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s-ES" altLang="es-AR" sz="1000">
                <a:latin typeface="Arial Unicode MS" panose="020B0604020202020204" pitchFamily="34" charset="-128"/>
              </a:rPr>
              <a:t>FODER para que siempre tenga un valor de 12 meses (Ronda 1 / 1.5) y 6 meses (Ronda 2) de pagos de PPA elegibles como reserva líquida</a:t>
            </a:r>
            <a:r>
              <a:rPr lang="es-ES" altLang="es-AR" sz="800"/>
              <a:t> 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39963" name="Rectangle 8"/>
          <p:cNvSpPr>
            <a:spLocks noChangeArrowheads="1"/>
          </p:cNvSpPr>
          <p:nvPr/>
        </p:nvSpPr>
        <p:spPr bwMode="auto">
          <a:xfrm>
            <a:off x="152400" y="257175"/>
            <a:ext cx="633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s-ES" altLang="es-AR" sz="1000">
                <a:latin typeface="Arial Unicode MS" panose="020B0604020202020204" pitchFamily="34" charset="-128"/>
              </a:rPr>
              <a:t>FODER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39964" name="TextBox 56"/>
          <p:cNvSpPr txBox="1">
            <a:spLocks noChangeArrowheads="1"/>
          </p:cNvSpPr>
          <p:nvPr/>
        </p:nvSpPr>
        <p:spPr bwMode="auto">
          <a:xfrm>
            <a:off x="2733675" y="3328988"/>
            <a:ext cx="5464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1200" b="1">
                <a:solidFill>
                  <a:srgbClr val="007CD4"/>
                </a:solidFill>
              </a:rPr>
              <a:t>1. </a:t>
            </a:r>
            <a:r>
              <a:rPr lang="es-AR" altLang="es-AR" sz="1200">
                <a:solidFill>
                  <a:srgbClr val="007CD4"/>
                </a:solidFill>
              </a:rPr>
              <a:t>Generador inyecta energía generada a partir de fuente renovable a la red nacional</a:t>
            </a:r>
          </a:p>
        </p:txBody>
      </p:sp>
    </p:spTree>
    <p:extLst>
      <p:ext uri="{BB962C8B-B14F-4D97-AF65-F5344CB8AC3E}">
        <p14:creationId xmlns:p14="http://schemas.microsoft.com/office/powerpoint/2010/main" val="357731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4170363" y="4862513"/>
            <a:ext cx="1362075" cy="1039812"/>
          </a:xfrm>
          <a:prstGeom prst="rect">
            <a:avLst/>
          </a:prstGeom>
          <a:solidFill>
            <a:srgbClr val="007CD4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solidFill>
                  <a:srgbClr val="FFFFFF"/>
                </a:solidFill>
                <a:cs typeface="Times New Roman" pitchFamily="18" charset="0"/>
              </a:rPr>
              <a:t>Generador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solidFill>
                  <a:srgbClr val="FFFFFF"/>
                </a:solidFill>
                <a:cs typeface="Times New Roman" pitchFamily="18" charset="0"/>
              </a:rPr>
              <a:t>(Vendedor)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742950" y="4862513"/>
            <a:ext cx="1592263" cy="1087437"/>
          </a:xfrm>
          <a:prstGeom prst="rect">
            <a:avLst/>
          </a:prstGeom>
          <a:solidFill>
            <a:srgbClr val="36447C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solidFill>
                  <a:schemeClr val="tx1"/>
                </a:solidFill>
                <a:cs typeface="Times New Roman" pitchFamily="18" charset="0"/>
              </a:rPr>
              <a:t>CAMMESA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b="1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s-AR" sz="1600" b="1" dirty="0">
                <a:solidFill>
                  <a:schemeClr val="tx1"/>
                </a:solidFill>
                <a:cs typeface="Times New Roman" pitchFamily="18" charset="0"/>
              </a:rPr>
              <a:t>Comprador</a:t>
            </a:r>
            <a:r>
              <a:rPr lang="x-none" sz="16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872237" y="2495551"/>
            <a:ext cx="1842034" cy="928186"/>
          </a:xfrm>
          <a:prstGeom prst="rect">
            <a:avLst/>
          </a:prstGeom>
          <a:solidFill>
            <a:srgbClr val="0F867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latin typeface="+mn-lt"/>
                <a:cs typeface="Times New Roman" pitchFamily="18" charset="0"/>
              </a:rPr>
              <a:t>FODER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b="1" dirty="0">
                <a:latin typeface="+mn-lt"/>
                <a:cs typeface="Times New Roman" pitchFamily="18" charset="0"/>
              </a:rPr>
              <a:t>(Fiduciario: BICE)</a:t>
            </a:r>
          </a:p>
        </p:txBody>
      </p:sp>
      <p:cxnSp>
        <p:nvCxnSpPr>
          <p:cNvPr id="37" name="Straight Arrow Connector 30"/>
          <p:cNvCxnSpPr/>
          <p:nvPr/>
        </p:nvCxnSpPr>
        <p:spPr>
          <a:xfrm rot="5400000">
            <a:off x="3801269" y="4158457"/>
            <a:ext cx="1406525" cy="1587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arrow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2"/>
          <p:cNvSpPr txBox="1"/>
          <p:nvPr/>
        </p:nvSpPr>
        <p:spPr>
          <a:xfrm>
            <a:off x="2757488" y="3679825"/>
            <a:ext cx="17414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4.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Proyecto eleva reclamo a FODER</a:t>
            </a:r>
          </a:p>
        </p:txBody>
      </p:sp>
      <p:cxnSp>
        <p:nvCxnSpPr>
          <p:cNvPr id="62" name="Straight Arrow Connector 36"/>
          <p:cNvCxnSpPr/>
          <p:nvPr/>
        </p:nvCxnSpPr>
        <p:spPr>
          <a:xfrm>
            <a:off x="2344738" y="5027613"/>
            <a:ext cx="1763712" cy="0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arrow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37"/>
          <p:cNvSpPr txBox="1"/>
          <p:nvPr/>
        </p:nvSpPr>
        <p:spPr>
          <a:xfrm>
            <a:off x="2439988" y="4510088"/>
            <a:ext cx="18954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1.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Causal de Rescisión o Venta del Proyecto</a:t>
            </a:r>
          </a:p>
        </p:txBody>
      </p:sp>
      <p:sp>
        <p:nvSpPr>
          <p:cNvPr id="64" name="TextBox 38"/>
          <p:cNvSpPr txBox="1"/>
          <p:nvPr/>
        </p:nvSpPr>
        <p:spPr>
          <a:xfrm>
            <a:off x="2424113" y="5149850"/>
            <a:ext cx="1860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2.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Proyecto eleva reclamo a CAMMESA</a:t>
            </a:r>
          </a:p>
        </p:txBody>
      </p:sp>
      <p:cxnSp>
        <p:nvCxnSpPr>
          <p:cNvPr id="67" name="Straight Arrow Connector 41"/>
          <p:cNvCxnSpPr/>
          <p:nvPr/>
        </p:nvCxnSpPr>
        <p:spPr>
          <a:xfrm flipH="1">
            <a:off x="5532438" y="5099050"/>
            <a:ext cx="2951162" cy="0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arrow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42"/>
          <p:cNvSpPr txBox="1"/>
          <p:nvPr/>
        </p:nvSpPr>
        <p:spPr>
          <a:xfrm>
            <a:off x="5548313" y="5154613"/>
            <a:ext cx="32115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8.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Proyecto eleva reclamo a BM</a:t>
            </a:r>
          </a:p>
        </p:txBody>
      </p:sp>
      <p:sp>
        <p:nvSpPr>
          <p:cNvPr id="71" name="TextBox 45"/>
          <p:cNvSpPr txBox="1"/>
          <p:nvPr/>
        </p:nvSpPr>
        <p:spPr>
          <a:xfrm>
            <a:off x="9553575" y="3182938"/>
            <a:ext cx="2282825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_tradnl"/>
            </a:defPPr>
            <a:lvl1pPr algn="r">
              <a:defRPr sz="1400" b="1">
                <a:solidFill>
                  <a:srgbClr val="36447C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11</a:t>
            </a:r>
            <a:r>
              <a:rPr lang="x-none" sz="1200" b="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. Estado Nacional Paga a BM</a:t>
            </a:r>
          </a:p>
        </p:txBody>
      </p:sp>
      <p:cxnSp>
        <p:nvCxnSpPr>
          <p:cNvPr id="72" name="Straight Arrow Connector 46"/>
          <p:cNvCxnSpPr/>
          <p:nvPr/>
        </p:nvCxnSpPr>
        <p:spPr>
          <a:xfrm rot="5400000">
            <a:off x="8141494" y="3567907"/>
            <a:ext cx="2663825" cy="1587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7063772" y="1422547"/>
            <a:ext cx="3252125" cy="748084"/>
          </a:xfrm>
          <a:prstGeom prst="rect">
            <a:avLst/>
          </a:prstGeom>
          <a:solidFill>
            <a:srgbClr val="0F867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SE / MINHACIENDA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(Representantes del Estado Nacional)</a:t>
            </a:r>
          </a:p>
        </p:txBody>
      </p:sp>
      <p:sp>
        <p:nvSpPr>
          <p:cNvPr id="43" name="TextBox 33"/>
          <p:cNvSpPr txBox="1"/>
          <p:nvPr/>
        </p:nvSpPr>
        <p:spPr>
          <a:xfrm>
            <a:off x="566738" y="1744663"/>
            <a:ext cx="4225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5.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FODER </a:t>
            </a:r>
            <a:r>
              <a:rPr lang="es-AR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solicita aporte de fondos a la Secretaría de Gobierno de Energía y si ésta no paga al Ministerio de Hacienda pidiendo el pago de las Letras del Tesoro en Garantía</a:t>
            </a:r>
          </a:p>
        </p:txBody>
      </p:sp>
      <p:cxnSp>
        <p:nvCxnSpPr>
          <p:cNvPr id="73" name="Conector angular 45"/>
          <p:cNvCxnSpPr/>
          <p:nvPr/>
        </p:nvCxnSpPr>
        <p:spPr>
          <a:xfrm flipV="1">
            <a:off x="4778375" y="1849438"/>
            <a:ext cx="2232025" cy="598487"/>
          </a:xfrm>
          <a:prstGeom prst="bentConnector3">
            <a:avLst>
              <a:gd name="adj1" fmla="val -134"/>
            </a:avLst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54"/>
          <p:cNvCxnSpPr/>
          <p:nvPr/>
        </p:nvCxnSpPr>
        <p:spPr>
          <a:xfrm rot="5400000" flipH="1" flipV="1">
            <a:off x="5181600" y="2044701"/>
            <a:ext cx="2592387" cy="2989262"/>
          </a:xfrm>
          <a:prstGeom prst="bentConnector3">
            <a:avLst>
              <a:gd name="adj1" fmla="val 19591"/>
            </a:avLst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4999038" y="4343400"/>
            <a:ext cx="4394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10.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Proyecto reclama a</a:t>
            </a:r>
            <a:r>
              <a:rPr lang="es-ES_tradnl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l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SE/ MINHACIENDA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por </a:t>
            </a:r>
            <a:r>
              <a:rPr lang="es-MX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el saldo</a:t>
            </a:r>
            <a:r>
              <a:rPr lang="es-AR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impago</a:t>
            </a:r>
            <a:endParaRPr lang="x-none" sz="1200" dirty="0">
              <a:solidFill>
                <a:schemeClr val="bg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42007" name="Grupo 50"/>
          <p:cNvGrpSpPr>
            <a:grpSpLocks/>
          </p:cNvGrpSpPr>
          <p:nvPr/>
        </p:nvGrpSpPr>
        <p:grpSpPr bwMode="auto">
          <a:xfrm>
            <a:off x="6456363" y="793750"/>
            <a:ext cx="3741737" cy="401638"/>
            <a:chOff x="-314634" y="2705041"/>
            <a:chExt cx="3742834" cy="467962"/>
          </a:xfrm>
        </p:grpSpPr>
        <p:sp>
          <p:nvSpPr>
            <p:cNvPr id="53" name="Rectangle 3"/>
            <p:cNvSpPr/>
            <p:nvPr/>
          </p:nvSpPr>
          <p:spPr>
            <a:xfrm>
              <a:off x="-314634" y="2705041"/>
              <a:ext cx="3742834" cy="432818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400" dirty="0"/>
                <a:t>Garantía Soberana (vía Letras del Tesoro)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022" name="CuadroTexto 53"/>
            <p:cNvSpPr txBox="1">
              <a:spLocks noChangeArrowheads="1"/>
            </p:cNvSpPr>
            <p:nvPr/>
          </p:nvSpPr>
          <p:spPr bwMode="auto">
            <a:xfrm>
              <a:off x="-242626" y="2706546"/>
              <a:ext cx="314510" cy="46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AR" altLang="es-AR" sz="2000" b="1"/>
                <a:t>2</a:t>
              </a:r>
            </a:p>
          </p:txBody>
        </p:sp>
      </p:grpSp>
      <p:grpSp>
        <p:nvGrpSpPr>
          <p:cNvPr id="42008" name="Grupo 55"/>
          <p:cNvGrpSpPr>
            <a:grpSpLocks/>
          </p:cNvGrpSpPr>
          <p:nvPr/>
        </p:nvGrpSpPr>
        <p:grpSpPr bwMode="auto">
          <a:xfrm>
            <a:off x="10207625" y="793750"/>
            <a:ext cx="1647825" cy="401638"/>
            <a:chOff x="-314634" y="2705041"/>
            <a:chExt cx="1647066" cy="467962"/>
          </a:xfrm>
        </p:grpSpPr>
        <p:sp>
          <p:nvSpPr>
            <p:cNvPr id="57" name="Rectangle 3"/>
            <p:cNvSpPr/>
            <p:nvPr/>
          </p:nvSpPr>
          <p:spPr>
            <a:xfrm>
              <a:off x="-314634" y="2705041"/>
              <a:ext cx="1647066" cy="432818"/>
            </a:xfrm>
            <a:prstGeom prst="rect">
              <a:avLst/>
            </a:prstGeom>
            <a:solidFill>
              <a:srgbClr val="17B49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400" dirty="0"/>
                <a:t>Banco Mundial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020" name="CuadroTexto 57"/>
            <p:cNvSpPr txBox="1">
              <a:spLocks noChangeArrowheads="1"/>
            </p:cNvSpPr>
            <p:nvPr/>
          </p:nvSpPr>
          <p:spPr bwMode="auto">
            <a:xfrm>
              <a:off x="-242626" y="2706546"/>
              <a:ext cx="314510" cy="46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AR" altLang="es-AR" sz="2000" b="1"/>
                <a:t>3</a:t>
              </a:r>
            </a:p>
          </p:txBody>
        </p:sp>
      </p:grpSp>
      <p:cxnSp>
        <p:nvCxnSpPr>
          <p:cNvPr id="74" name="Conector angular 47"/>
          <p:cNvCxnSpPr/>
          <p:nvPr/>
        </p:nvCxnSpPr>
        <p:spPr>
          <a:xfrm rot="10800000" flipV="1">
            <a:off x="5749925" y="2276475"/>
            <a:ext cx="1908175" cy="865188"/>
          </a:xfrm>
          <a:prstGeom prst="bentConnector3">
            <a:avLst>
              <a:gd name="adj1" fmla="val -21"/>
            </a:avLst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4"/>
          <p:cNvCxnSpPr/>
          <p:nvPr/>
        </p:nvCxnSpPr>
        <p:spPr>
          <a:xfrm rot="5400000" flipH="1" flipV="1">
            <a:off x="3990182" y="4156869"/>
            <a:ext cx="1409700" cy="1587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5"/>
          <p:cNvCxnSpPr/>
          <p:nvPr/>
        </p:nvCxnSpPr>
        <p:spPr>
          <a:xfrm>
            <a:off x="2344738" y="5705475"/>
            <a:ext cx="1763712" cy="0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5"/>
          <p:cNvCxnSpPr/>
          <p:nvPr/>
        </p:nvCxnSpPr>
        <p:spPr>
          <a:xfrm flipH="1">
            <a:off x="5526088" y="5575300"/>
            <a:ext cx="2951162" cy="0"/>
          </a:xfrm>
          <a:prstGeom prst="straightConnector1">
            <a:avLst/>
          </a:prstGeom>
          <a:ln w="254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3" y="220663"/>
            <a:ext cx="10363200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/>
              <a:t>GARANTÍA DE SOLVENCIA (TERMINACIÓN)</a:t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2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106988"/>
            <a:ext cx="285908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E7FA358-6B87-49EB-BCDE-E66A9622012D}"/>
              </a:ext>
            </a:extLst>
          </p:cNvPr>
          <p:cNvSpPr txBox="1"/>
          <p:nvPr/>
        </p:nvSpPr>
        <p:spPr>
          <a:xfrm>
            <a:off x="2398713" y="5902325"/>
            <a:ext cx="23272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3.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CAMMESA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x-none" sz="1200" u="sng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no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logra pagar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="" xmlns:a16="http://schemas.microsoft.com/office/drawing/2014/main" id="{6156B167-BCAB-4B0D-A568-CDA890F6C564}"/>
              </a:ext>
            </a:extLst>
          </p:cNvPr>
          <p:cNvSpPr txBox="1"/>
          <p:nvPr/>
        </p:nvSpPr>
        <p:spPr>
          <a:xfrm>
            <a:off x="4706938" y="3697288"/>
            <a:ext cx="2778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7.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FODER </a:t>
            </a:r>
            <a:r>
              <a:rPr lang="x-none" sz="1200" u="sng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no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paga Precio de Venta del Proyecto</a:t>
            </a:r>
            <a:r>
              <a:rPr lang="es-AR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(o paga parcialmente)</a:t>
            </a:r>
            <a:endParaRPr lang="x-none" sz="1200" dirty="0">
              <a:solidFill>
                <a:schemeClr val="bg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6" name="TextBox 14">
            <a:extLst>
              <a:ext uri="{FF2B5EF4-FFF2-40B4-BE49-F238E27FC236}">
                <a16:creationId xmlns="" xmlns:a16="http://schemas.microsoft.com/office/drawing/2014/main" id="{C5C8B291-AB5A-4C2E-94D6-FB127D3E5760}"/>
              </a:ext>
            </a:extLst>
          </p:cNvPr>
          <p:cNvSpPr txBox="1"/>
          <p:nvPr/>
        </p:nvSpPr>
        <p:spPr>
          <a:xfrm>
            <a:off x="5838825" y="2679700"/>
            <a:ext cx="1855788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6.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 / MINHACIENDA         </a:t>
            </a:r>
            <a:r>
              <a:rPr lang="x-none" sz="1200" u="sng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no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dispone</a:t>
            </a:r>
            <a:r>
              <a:rPr lang="es-ES_tradnl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los fondos</a:t>
            </a:r>
          </a:p>
        </p:txBody>
      </p:sp>
      <p:sp>
        <p:nvSpPr>
          <p:cNvPr id="47" name="TextBox 44">
            <a:extLst>
              <a:ext uri="{FF2B5EF4-FFF2-40B4-BE49-F238E27FC236}">
                <a16:creationId xmlns="" xmlns:a16="http://schemas.microsoft.com/office/drawing/2014/main" id="{1A6DFF86-28D2-46A8-AEF8-A04621053BA7}"/>
              </a:ext>
            </a:extLst>
          </p:cNvPr>
          <p:cNvSpPr txBox="1"/>
          <p:nvPr/>
        </p:nvSpPr>
        <p:spPr>
          <a:xfrm>
            <a:off x="5556250" y="5605463"/>
            <a:ext cx="32035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9. </a:t>
            </a:r>
            <a:r>
              <a:rPr lang="x-none" sz="1200" dirty="0">
                <a:solidFill>
                  <a:schemeClr val="bg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BM paga el monto elegible al Proyecto</a:t>
            </a:r>
          </a:p>
        </p:txBody>
      </p:sp>
    </p:spTree>
    <p:extLst>
      <p:ext uri="{BB962C8B-B14F-4D97-AF65-F5344CB8AC3E}">
        <p14:creationId xmlns:p14="http://schemas.microsoft.com/office/powerpoint/2010/main" val="5951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25400" y="0"/>
            <a:ext cx="12217400" cy="5949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91D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86286" y="1726448"/>
            <a:ext cx="4176464" cy="540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180000" rIns="72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600" dirty="0">
                <a:solidFill>
                  <a:schemeClr val="tx2"/>
                </a:solidFill>
              </a:rPr>
              <a:t>ENERGÍAS RENOVABLES EN ARGENTINA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3ED53BF-3576-4E03-B324-58E8492DDBDC}"/>
              </a:ext>
            </a:extLst>
          </p:cNvPr>
          <p:cNvSpPr/>
          <p:nvPr/>
        </p:nvSpPr>
        <p:spPr>
          <a:xfrm>
            <a:off x="1771650" y="2071688"/>
            <a:ext cx="5116513" cy="1357312"/>
          </a:xfrm>
          <a:prstGeom prst="rect">
            <a:avLst/>
          </a:prstGeom>
          <a:solidFill>
            <a:schemeClr val="tx1"/>
          </a:solidFill>
          <a:ln w="25400" cap="rnd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52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s-ES" sz="3200" b="1" dirty="0">
                <a:solidFill>
                  <a:schemeClr val="tx2"/>
                </a:solidFill>
              </a:rPr>
              <a:t>Programa </a:t>
            </a:r>
            <a:r>
              <a:rPr lang="pt-BR" altLang="es-ES" sz="3200" b="1" dirty="0" err="1">
                <a:solidFill>
                  <a:schemeClr val="tx2"/>
                </a:solidFill>
              </a:rPr>
              <a:t>RenovAr</a:t>
            </a:r>
            <a:r>
              <a:rPr lang="pt-BR" altLang="es-ES" sz="3200" b="1" dirty="0">
                <a:solidFill>
                  <a:schemeClr val="tx2"/>
                </a:solidFill>
              </a:rPr>
              <a:t/>
            </a:r>
            <a:br>
              <a:rPr lang="pt-BR" altLang="es-ES" sz="3200" b="1" dirty="0">
                <a:solidFill>
                  <a:schemeClr val="tx2"/>
                </a:solidFill>
              </a:rPr>
            </a:br>
            <a:r>
              <a:rPr lang="pt-BR" altLang="es-ES" sz="2000" dirty="0">
                <a:solidFill>
                  <a:schemeClr val="tx2"/>
                </a:solidFill>
              </a:rPr>
              <a:t>Rondas 1 / 1.5 / 2</a:t>
            </a:r>
            <a:endParaRPr lang="pt-BR" altLang="es-ES" sz="3200" dirty="0">
              <a:solidFill>
                <a:schemeClr val="tx2"/>
              </a:solidFill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8269034A-5D82-4467-A742-FA77D6113EC0}"/>
              </a:ext>
            </a:extLst>
          </p:cNvPr>
          <p:cNvCxnSpPr/>
          <p:nvPr/>
        </p:nvCxnSpPr>
        <p:spPr>
          <a:xfrm>
            <a:off x="1631950" y="2071688"/>
            <a:ext cx="0" cy="13573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81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9NmrH.SvinCjM5VtRFe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S99XlAQmy1LRZmMgX8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9fqX2oQ1i66eZ61Aaa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9fqX2oQ1i66eZ61Aaa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9fqX2oQ1i66eZ61Aaa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9fqX2oQ1i66eZ61AaaD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9fqX2oQ1i66eZ61Aaa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87IYAjTiCUbHLUWOCE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sYTkLzRPy2N_YujdeX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6sLiugTzqsiwhBCTue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by4AGKTbGAPim2jh2R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yXAb0XS7uaUjQ6N2kQ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snlDbkT62_zZjG8gud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2l3_sjQICgwEpBr9Ux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JENJtuT.Wtg08Ah2uX0g"/>
</p:tagLst>
</file>

<file path=ppt/theme/theme1.xml><?xml version="1.0" encoding="utf-8"?>
<a:theme xmlns:a="http://schemas.openxmlformats.org/drawingml/2006/main" name="1_SSERENOVABLES">
  <a:themeElements>
    <a:clrScheme name="SSER-2017">
      <a:dk1>
        <a:srgbClr val="000000"/>
      </a:dk1>
      <a:lt1>
        <a:srgbClr val="FFFFFF"/>
      </a:lt1>
      <a:dk2>
        <a:srgbClr val="0072BC"/>
      </a:dk2>
      <a:lt2>
        <a:srgbClr val="00AEEF"/>
      </a:lt2>
      <a:accent1>
        <a:srgbClr val="6DCFF6"/>
      </a:accent1>
      <a:accent2>
        <a:srgbClr val="DDF4F9"/>
      </a:accent2>
      <a:accent3>
        <a:srgbClr val="51B37F"/>
      </a:accent3>
      <a:accent4>
        <a:srgbClr val="59D299"/>
      </a:accent4>
      <a:accent5>
        <a:srgbClr val="C7C8CA"/>
      </a:accent5>
      <a:accent6>
        <a:srgbClr val="E8E6D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ERENOVABLES" id="{1D9E1BE8-633A-624C-9FAA-0D8F1AAC1E73}" vid="{16C57FC6-FEF6-7F41-9F42-09439EDEF68D}"/>
    </a:ext>
  </a:extLst>
</a:theme>
</file>

<file path=ppt/theme/theme2.xml><?xml version="1.0" encoding="utf-8"?>
<a:theme xmlns:a="http://schemas.openxmlformats.org/drawingml/2006/main" name="4_SSERENOVABLES">
  <a:themeElements>
    <a:clrScheme name="SSER-2017">
      <a:dk1>
        <a:srgbClr val="000000"/>
      </a:dk1>
      <a:lt1>
        <a:srgbClr val="FFFFFF"/>
      </a:lt1>
      <a:dk2>
        <a:srgbClr val="0072BC"/>
      </a:dk2>
      <a:lt2>
        <a:srgbClr val="00AEEF"/>
      </a:lt2>
      <a:accent1>
        <a:srgbClr val="6DCFF6"/>
      </a:accent1>
      <a:accent2>
        <a:srgbClr val="DDF4F9"/>
      </a:accent2>
      <a:accent3>
        <a:srgbClr val="51B37F"/>
      </a:accent3>
      <a:accent4>
        <a:srgbClr val="59D299"/>
      </a:accent4>
      <a:accent5>
        <a:srgbClr val="C7C8CA"/>
      </a:accent5>
      <a:accent6>
        <a:srgbClr val="E8E6D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ERENOVABLES" id="{1D9E1BE8-633A-624C-9FAA-0D8F1AAC1E73}" vid="{16C57FC6-FEF6-7F41-9F42-09439EDEF68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16934</TotalTime>
  <Words>1154</Words>
  <Application>Microsoft Office PowerPoint</Application>
  <PresentationFormat>Panorámica</PresentationFormat>
  <Paragraphs>267</Paragraphs>
  <Slides>24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 Unicode MS</vt:lpstr>
      <vt:lpstr>MS PGothic</vt:lpstr>
      <vt:lpstr>MS PGothic</vt:lpstr>
      <vt:lpstr>Arial</vt:lpstr>
      <vt:lpstr>Calibri</vt:lpstr>
      <vt:lpstr>Times New Roman</vt:lpstr>
      <vt:lpstr>Wingdings</vt:lpstr>
      <vt:lpstr>1_SSERENOVABLES</vt:lpstr>
      <vt:lpstr>4_SSERENOVABLES</vt:lpstr>
      <vt:lpstr>Chart</vt:lpstr>
      <vt:lpstr>Presentación de PowerPoint</vt:lpstr>
      <vt:lpstr>Presentación de PowerPoint</vt:lpstr>
      <vt:lpstr>LOS PRÓXIMOS 10 AÑOS DEL SECTOR ELÉCTRICO ARGENTINO</vt:lpstr>
      <vt:lpstr>MARCO REGULATORIO DE ENERGÍAS RENOVABLES</vt:lpstr>
      <vt:lpstr>METAS NACIONALES DE INSERCIÓN DE ENERGÍAS RENOVABLES 2018-2025</vt:lpstr>
      <vt:lpstr>Garantías renovar</vt:lpstr>
      <vt:lpstr>GARANTÍA DE LIQUIDEZ</vt:lpstr>
      <vt:lpstr>GARANTÍA DE SOLVENCIA (TERMINACIÓN) </vt:lpstr>
      <vt:lpstr>Presentación de PowerPoint</vt:lpstr>
      <vt:lpstr>Potencia ofertada VS. Potencia recibida</vt:lpstr>
      <vt:lpstr>RONDA 1 / 1.5 / 2 147 PROYECTOS ADJUDICADOS: 4,466 MW &amp; 15,836 GWh/AÑO</vt:lpstr>
      <vt:lpstr>Sistema argentino interconectado (sadi)</vt:lpstr>
      <vt:lpstr>CORREDORES Y LIMITACIONES </vt:lpstr>
      <vt:lpstr>CORREDORES Y LIMITACIONES: INCORPORACIONES DE PDIs </vt:lpstr>
      <vt:lpstr>Presentación de PowerPoint</vt:lpstr>
      <vt:lpstr>¿POR QUÉ MiniREN?</vt:lpstr>
      <vt:lpstr>CARACTERÍSTICAS Generales</vt:lpstr>
      <vt:lpstr>Pliego y Contrato </vt:lpstr>
      <vt:lpstr>Presentación de PowerPoint</vt:lpstr>
      <vt:lpstr>GENERACIÓN DISTRIBUIDA: BENEFICIOS</vt:lpstr>
      <vt:lpstr>GENERACIÓN DISTRIBUIDA: BALANCE NETO DE FACTURACIÓN</vt:lpstr>
      <vt:lpstr>GENERACIÓN DISTRIBUIDA: ASPECTOS PROMOCIONALES</vt:lpstr>
      <vt:lpstr>GENERACIÓN DISTRIBUIDA: MEDICIÓN BIDIECCIONAL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DD</dc:creator>
  <cp:lastModifiedBy>Matias  Ezequiel Mladineo</cp:lastModifiedBy>
  <cp:revision>668</cp:revision>
  <cp:lastPrinted>2016-10-11T21:32:08Z</cp:lastPrinted>
  <dcterms:created xsi:type="dcterms:W3CDTF">2016-08-25T17:01:40Z</dcterms:created>
  <dcterms:modified xsi:type="dcterms:W3CDTF">2019-02-22T15:14:06Z</dcterms:modified>
</cp:coreProperties>
</file>