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0" d="100"/>
          <a:sy n="60" d="100"/>
        </p:scale>
        <p:origin x="78" y="95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857996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93165" y="627634"/>
            <a:ext cx="10289540" cy="10515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7/28/2022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rgbClr val="004B78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7/28/2022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6096000" cy="6631305"/>
          </a:xfrm>
          <a:custGeom>
            <a:avLst/>
            <a:gdLst/>
            <a:ahLst/>
            <a:cxnLst/>
            <a:rect l="l" t="t" r="r" b="b"/>
            <a:pathLst>
              <a:path w="6096000" h="6631305">
                <a:moveTo>
                  <a:pt x="6096000" y="0"/>
                </a:moveTo>
                <a:lnTo>
                  <a:pt x="0" y="0"/>
                </a:lnTo>
                <a:lnTo>
                  <a:pt x="0" y="6630924"/>
                </a:lnTo>
                <a:lnTo>
                  <a:pt x="6096000" y="6630924"/>
                </a:lnTo>
                <a:lnTo>
                  <a:pt x="609600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852404" y="92964"/>
            <a:ext cx="1217676" cy="324611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0" y="6630924"/>
            <a:ext cx="8195945" cy="227329"/>
          </a:xfrm>
          <a:custGeom>
            <a:avLst/>
            <a:gdLst/>
            <a:ahLst/>
            <a:cxnLst/>
            <a:rect l="l" t="t" r="r" b="b"/>
            <a:pathLst>
              <a:path w="8195945" h="227329">
                <a:moveTo>
                  <a:pt x="8195945" y="0"/>
                </a:moveTo>
                <a:lnTo>
                  <a:pt x="0" y="0"/>
                </a:lnTo>
                <a:lnTo>
                  <a:pt x="0" y="226949"/>
                </a:lnTo>
                <a:lnTo>
                  <a:pt x="8195945" y="226949"/>
                </a:lnTo>
                <a:lnTo>
                  <a:pt x="8195945" y="0"/>
                </a:lnTo>
                <a:close/>
              </a:path>
            </a:pathLst>
          </a:custGeom>
          <a:solidFill>
            <a:srgbClr val="1E7A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8196071" y="6630924"/>
            <a:ext cx="3995420" cy="227329"/>
          </a:xfrm>
          <a:custGeom>
            <a:avLst/>
            <a:gdLst/>
            <a:ahLst/>
            <a:cxnLst/>
            <a:rect l="l" t="t" r="r" b="b"/>
            <a:pathLst>
              <a:path w="3995420" h="227329">
                <a:moveTo>
                  <a:pt x="3995420" y="0"/>
                </a:moveTo>
                <a:lnTo>
                  <a:pt x="0" y="0"/>
                </a:lnTo>
                <a:lnTo>
                  <a:pt x="0" y="226949"/>
                </a:lnTo>
                <a:lnTo>
                  <a:pt x="3995420" y="226949"/>
                </a:lnTo>
                <a:lnTo>
                  <a:pt x="3995420" y="0"/>
                </a:lnTo>
                <a:close/>
              </a:path>
            </a:pathLst>
          </a:custGeom>
          <a:solidFill>
            <a:srgbClr val="FFCC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rgbClr val="004B78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7/28/2022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rgbClr val="004B78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7/28/2022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7/28/2022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02893" y="266826"/>
            <a:ext cx="7103109" cy="10788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1" i="0">
                <a:solidFill>
                  <a:srgbClr val="004B78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04125" y="1610867"/>
            <a:ext cx="6024880" cy="43770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7/28/2022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5.png"/><Relationship Id="rId3" Type="http://schemas.openxmlformats.org/officeDocument/2006/relationships/image" Target="../media/image36.png"/><Relationship Id="rId7" Type="http://schemas.openxmlformats.org/officeDocument/2006/relationships/image" Target="../media/image39.png"/><Relationship Id="rId12" Type="http://schemas.openxmlformats.org/officeDocument/2006/relationships/image" Target="../media/image44.png"/><Relationship Id="rId17" Type="http://schemas.openxmlformats.org/officeDocument/2006/relationships/image" Target="../media/image49.png"/><Relationship Id="rId2" Type="http://schemas.openxmlformats.org/officeDocument/2006/relationships/image" Target="../media/image35.png"/><Relationship Id="rId16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11" Type="http://schemas.openxmlformats.org/officeDocument/2006/relationships/image" Target="../media/image43.png"/><Relationship Id="rId5" Type="http://schemas.openxmlformats.org/officeDocument/2006/relationships/image" Target="../media/image37.png"/><Relationship Id="rId15" Type="http://schemas.openxmlformats.org/officeDocument/2006/relationships/image" Target="../media/image47.png"/><Relationship Id="rId10" Type="http://schemas.openxmlformats.org/officeDocument/2006/relationships/image" Target="../media/image42.png"/><Relationship Id="rId4" Type="http://schemas.openxmlformats.org/officeDocument/2006/relationships/image" Target="../media/image2.png"/><Relationship Id="rId9" Type="http://schemas.openxmlformats.org/officeDocument/2006/relationships/image" Target="../media/image41.png"/><Relationship Id="rId14" Type="http://schemas.openxmlformats.org/officeDocument/2006/relationships/image" Target="../media/image4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g"/><Relationship Id="rId13" Type="http://schemas.openxmlformats.org/officeDocument/2006/relationships/image" Target="../media/image62.png"/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12" Type="http://schemas.openxmlformats.org/officeDocument/2006/relationships/image" Target="../media/image6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jpg"/><Relationship Id="rId11" Type="http://schemas.openxmlformats.org/officeDocument/2006/relationships/image" Target="../media/image60.png"/><Relationship Id="rId5" Type="http://schemas.openxmlformats.org/officeDocument/2006/relationships/image" Target="../media/image54.png"/><Relationship Id="rId10" Type="http://schemas.openxmlformats.org/officeDocument/2006/relationships/image" Target="../media/image59.jpg"/><Relationship Id="rId4" Type="http://schemas.openxmlformats.org/officeDocument/2006/relationships/image" Target="../media/image53.jpg"/><Relationship Id="rId9" Type="http://schemas.openxmlformats.org/officeDocument/2006/relationships/image" Target="../media/image5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13" Type="http://schemas.openxmlformats.org/officeDocument/2006/relationships/image" Target="../media/image74.jpg"/><Relationship Id="rId18" Type="http://schemas.openxmlformats.org/officeDocument/2006/relationships/image" Target="../media/image79.png"/><Relationship Id="rId3" Type="http://schemas.openxmlformats.org/officeDocument/2006/relationships/image" Target="../media/image64.png"/><Relationship Id="rId21" Type="http://schemas.openxmlformats.org/officeDocument/2006/relationships/image" Target="../media/image82.png"/><Relationship Id="rId7" Type="http://schemas.openxmlformats.org/officeDocument/2006/relationships/image" Target="../media/image68.png"/><Relationship Id="rId12" Type="http://schemas.openxmlformats.org/officeDocument/2006/relationships/image" Target="../media/image73.png"/><Relationship Id="rId17" Type="http://schemas.openxmlformats.org/officeDocument/2006/relationships/image" Target="../media/image78.png"/><Relationship Id="rId2" Type="http://schemas.openxmlformats.org/officeDocument/2006/relationships/image" Target="../media/image63.png"/><Relationship Id="rId16" Type="http://schemas.openxmlformats.org/officeDocument/2006/relationships/image" Target="../media/image77.png"/><Relationship Id="rId20" Type="http://schemas.openxmlformats.org/officeDocument/2006/relationships/image" Target="../media/image8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png"/><Relationship Id="rId11" Type="http://schemas.openxmlformats.org/officeDocument/2006/relationships/image" Target="../media/image72.png"/><Relationship Id="rId5" Type="http://schemas.openxmlformats.org/officeDocument/2006/relationships/image" Target="../media/image66.png"/><Relationship Id="rId15" Type="http://schemas.openxmlformats.org/officeDocument/2006/relationships/image" Target="../media/image76.png"/><Relationship Id="rId10" Type="http://schemas.openxmlformats.org/officeDocument/2006/relationships/image" Target="../media/image71.png"/><Relationship Id="rId19" Type="http://schemas.openxmlformats.org/officeDocument/2006/relationships/image" Target="../media/image80.png"/><Relationship Id="rId4" Type="http://schemas.openxmlformats.org/officeDocument/2006/relationships/image" Target="../media/image65.png"/><Relationship Id="rId9" Type="http://schemas.openxmlformats.org/officeDocument/2006/relationships/image" Target="../media/image70.png"/><Relationship Id="rId14" Type="http://schemas.openxmlformats.org/officeDocument/2006/relationships/image" Target="../media/image75.png"/><Relationship Id="rId22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13" Type="http://schemas.openxmlformats.org/officeDocument/2006/relationships/image" Target="../media/image93.png"/><Relationship Id="rId3" Type="http://schemas.openxmlformats.org/officeDocument/2006/relationships/image" Target="../media/image83.png"/><Relationship Id="rId7" Type="http://schemas.openxmlformats.org/officeDocument/2006/relationships/image" Target="../media/image87.png"/><Relationship Id="rId12" Type="http://schemas.openxmlformats.org/officeDocument/2006/relationships/image" Target="../media/image9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6.png"/><Relationship Id="rId11" Type="http://schemas.openxmlformats.org/officeDocument/2006/relationships/image" Target="../media/image91.png"/><Relationship Id="rId5" Type="http://schemas.openxmlformats.org/officeDocument/2006/relationships/image" Target="../media/image85.png"/><Relationship Id="rId10" Type="http://schemas.openxmlformats.org/officeDocument/2006/relationships/image" Target="../media/image90.png"/><Relationship Id="rId4" Type="http://schemas.openxmlformats.org/officeDocument/2006/relationships/image" Target="../media/image84.png"/><Relationship Id="rId9" Type="http://schemas.openxmlformats.org/officeDocument/2006/relationships/image" Target="../media/image8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mailto:gabinete.dire@anm.gov.br" TargetMode="External"/><Relationship Id="rId2" Type="http://schemas.openxmlformats.org/officeDocument/2006/relationships/image" Target="../media/image94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Relationship Id="rId1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12" Type="http://schemas.openxmlformats.org/officeDocument/2006/relationships/image" Target="../media/image31.jp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11" Type="http://schemas.openxmlformats.org/officeDocument/2006/relationships/image" Target="../media/image30.png"/><Relationship Id="rId5" Type="http://schemas.openxmlformats.org/officeDocument/2006/relationships/image" Target="../media/image25.png"/><Relationship Id="rId10" Type="http://schemas.openxmlformats.org/officeDocument/2006/relationships/image" Target="../media/image2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34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25.png"/><Relationship Id="rId4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93165" y="627634"/>
            <a:ext cx="10289540" cy="1051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4040"/>
              </a:lnSpc>
              <a:spcBef>
                <a:spcPts val="100"/>
              </a:spcBef>
            </a:pPr>
            <a:r>
              <a:rPr sz="3600" b="1" spc="-100" dirty="0">
                <a:solidFill>
                  <a:srgbClr val="FFFFFF"/>
                </a:solidFill>
                <a:latin typeface="Segoe UI Black"/>
                <a:cs typeface="Segoe UI Black"/>
              </a:rPr>
              <a:t>INICIATIVA</a:t>
            </a:r>
            <a:r>
              <a:rPr sz="3600" b="1" spc="-220" dirty="0">
                <a:solidFill>
                  <a:srgbClr val="FFFFFF"/>
                </a:solidFill>
                <a:latin typeface="Segoe UI Black"/>
                <a:cs typeface="Segoe UI Black"/>
              </a:rPr>
              <a:t> </a:t>
            </a:r>
            <a:r>
              <a:rPr sz="3600" b="1" spc="-55" dirty="0">
                <a:solidFill>
                  <a:srgbClr val="FFFFFF"/>
                </a:solidFill>
                <a:latin typeface="Segoe UI Black"/>
                <a:cs typeface="Segoe UI Black"/>
              </a:rPr>
              <a:t>DE</a:t>
            </a:r>
            <a:r>
              <a:rPr sz="3600" b="1" spc="-175" dirty="0">
                <a:solidFill>
                  <a:srgbClr val="FFFFFF"/>
                </a:solidFill>
                <a:latin typeface="Segoe UI Black"/>
                <a:cs typeface="Segoe UI Black"/>
              </a:rPr>
              <a:t> </a:t>
            </a:r>
            <a:r>
              <a:rPr sz="3600" b="1" spc="-90" dirty="0">
                <a:solidFill>
                  <a:srgbClr val="FFFFFF"/>
                </a:solidFill>
                <a:latin typeface="Segoe UI Black"/>
                <a:cs typeface="Segoe UI Black"/>
              </a:rPr>
              <a:t>MERCADO</a:t>
            </a:r>
            <a:r>
              <a:rPr sz="3600" b="1" spc="-215" dirty="0">
                <a:solidFill>
                  <a:srgbClr val="FFFFFF"/>
                </a:solidFill>
                <a:latin typeface="Segoe UI Black"/>
                <a:cs typeface="Segoe UI Black"/>
              </a:rPr>
              <a:t> </a:t>
            </a:r>
            <a:r>
              <a:rPr sz="3600" b="1" spc="-55" dirty="0">
                <a:solidFill>
                  <a:srgbClr val="FFFFFF"/>
                </a:solidFill>
                <a:latin typeface="Segoe UI Black"/>
                <a:cs typeface="Segoe UI Black"/>
              </a:rPr>
              <a:t>DE</a:t>
            </a:r>
            <a:r>
              <a:rPr sz="3600" b="1" spc="-175" dirty="0">
                <a:solidFill>
                  <a:srgbClr val="FFFFFF"/>
                </a:solidFill>
                <a:latin typeface="Segoe UI Black"/>
                <a:cs typeface="Segoe UI Black"/>
              </a:rPr>
              <a:t> </a:t>
            </a:r>
            <a:r>
              <a:rPr sz="3600" b="1" spc="-80" dirty="0">
                <a:solidFill>
                  <a:srgbClr val="FFFFFF"/>
                </a:solidFill>
                <a:latin typeface="Segoe UI Black"/>
                <a:cs typeface="Segoe UI Black"/>
              </a:rPr>
              <a:t>MINAS</a:t>
            </a:r>
            <a:r>
              <a:rPr sz="3600" b="1" spc="-200" dirty="0">
                <a:solidFill>
                  <a:srgbClr val="FFFFFF"/>
                </a:solidFill>
                <a:latin typeface="Segoe UI Black"/>
                <a:cs typeface="Segoe UI Black"/>
              </a:rPr>
              <a:t> </a:t>
            </a:r>
            <a:r>
              <a:rPr sz="3600" b="1" dirty="0">
                <a:solidFill>
                  <a:srgbClr val="FFFFFF"/>
                </a:solidFill>
                <a:latin typeface="Segoe UI Black"/>
                <a:cs typeface="Segoe UI Black"/>
              </a:rPr>
              <a:t>E</a:t>
            </a:r>
            <a:r>
              <a:rPr sz="3600" b="1" spc="-175" dirty="0">
                <a:solidFill>
                  <a:srgbClr val="FFFFFF"/>
                </a:solidFill>
                <a:latin typeface="Segoe UI Black"/>
                <a:cs typeface="Segoe UI Black"/>
              </a:rPr>
              <a:t> </a:t>
            </a:r>
            <a:r>
              <a:rPr sz="3600" b="1" spc="-70" dirty="0">
                <a:solidFill>
                  <a:srgbClr val="FFFFFF"/>
                </a:solidFill>
                <a:latin typeface="Segoe UI Black"/>
                <a:cs typeface="Segoe UI Black"/>
              </a:rPr>
              <a:t>ENERGIA</a:t>
            </a:r>
            <a:endParaRPr sz="3600">
              <a:latin typeface="Segoe UI Black"/>
              <a:cs typeface="Segoe UI Black"/>
            </a:endParaRPr>
          </a:p>
          <a:p>
            <a:pPr marL="12700">
              <a:lnSpc>
                <a:spcPts val="4040"/>
              </a:lnSpc>
            </a:pPr>
            <a:r>
              <a:rPr sz="3600" b="1" spc="-100" dirty="0">
                <a:solidFill>
                  <a:srgbClr val="D9D9D9"/>
                </a:solidFill>
                <a:latin typeface="Calibri"/>
                <a:cs typeface="Calibri"/>
              </a:rPr>
              <a:t>AGÊNCIA</a:t>
            </a:r>
            <a:r>
              <a:rPr sz="3600" b="1" spc="-190" dirty="0">
                <a:solidFill>
                  <a:srgbClr val="D9D9D9"/>
                </a:solidFill>
                <a:latin typeface="Calibri"/>
                <a:cs typeface="Calibri"/>
              </a:rPr>
              <a:t> </a:t>
            </a:r>
            <a:r>
              <a:rPr sz="3600" b="1" spc="-95" dirty="0">
                <a:solidFill>
                  <a:srgbClr val="D9D9D9"/>
                </a:solidFill>
                <a:latin typeface="Calibri"/>
                <a:cs typeface="Calibri"/>
              </a:rPr>
              <a:t>NACIONAL</a:t>
            </a:r>
            <a:r>
              <a:rPr sz="3600" b="1" spc="-195" dirty="0">
                <a:solidFill>
                  <a:srgbClr val="D9D9D9"/>
                </a:solidFill>
                <a:latin typeface="Calibri"/>
                <a:cs typeface="Calibri"/>
              </a:rPr>
              <a:t> </a:t>
            </a:r>
            <a:r>
              <a:rPr sz="3600" b="1" spc="-50" dirty="0">
                <a:solidFill>
                  <a:srgbClr val="D9D9D9"/>
                </a:solidFill>
                <a:latin typeface="Calibri"/>
                <a:cs typeface="Calibri"/>
              </a:rPr>
              <a:t>DE</a:t>
            </a:r>
            <a:r>
              <a:rPr sz="3600" b="1" spc="-165" dirty="0">
                <a:solidFill>
                  <a:srgbClr val="D9D9D9"/>
                </a:solidFill>
                <a:latin typeface="Calibri"/>
                <a:cs typeface="Calibri"/>
              </a:rPr>
              <a:t> </a:t>
            </a:r>
            <a:r>
              <a:rPr sz="3600" b="1" spc="-10" dirty="0">
                <a:solidFill>
                  <a:srgbClr val="D9D9D9"/>
                </a:solidFill>
                <a:latin typeface="Calibri"/>
                <a:cs typeface="Calibri"/>
              </a:rPr>
              <a:t>MINERAÇÃO</a:t>
            </a:r>
            <a:r>
              <a:rPr sz="3600" b="0" spc="-10" dirty="0">
                <a:solidFill>
                  <a:srgbClr val="D9D9D9"/>
                </a:solidFill>
                <a:latin typeface="Calibri Light"/>
                <a:cs typeface="Calibri Light"/>
              </a:rPr>
              <a:t>:</a:t>
            </a:r>
            <a:endParaRPr sz="3600">
              <a:latin typeface="Calibri Light"/>
              <a:cs typeface="Calibri Ligh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93165" y="1616405"/>
            <a:ext cx="502475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0" spc="-110" dirty="0">
                <a:solidFill>
                  <a:srgbClr val="D9D9D9"/>
                </a:solidFill>
                <a:latin typeface="Calibri Light"/>
                <a:cs typeface="Calibri Light"/>
              </a:rPr>
              <a:t>Visão,</a:t>
            </a:r>
            <a:r>
              <a:rPr sz="2800" b="0" spc="-165" dirty="0">
                <a:solidFill>
                  <a:srgbClr val="D9D9D9"/>
                </a:solidFill>
                <a:latin typeface="Calibri Light"/>
                <a:cs typeface="Calibri Light"/>
              </a:rPr>
              <a:t> </a:t>
            </a:r>
            <a:r>
              <a:rPr sz="2800" b="0" spc="-120" dirty="0">
                <a:solidFill>
                  <a:srgbClr val="D9D9D9"/>
                </a:solidFill>
                <a:latin typeface="Calibri Light"/>
                <a:cs typeface="Calibri Light"/>
              </a:rPr>
              <a:t>perspectivas</a:t>
            </a:r>
            <a:r>
              <a:rPr sz="2800" b="0" spc="-190" dirty="0">
                <a:solidFill>
                  <a:srgbClr val="D9D9D9"/>
                </a:solidFill>
                <a:latin typeface="Calibri Light"/>
                <a:cs typeface="Calibri Light"/>
              </a:rPr>
              <a:t> </a:t>
            </a:r>
            <a:r>
              <a:rPr sz="2800" b="0" spc="-20" dirty="0">
                <a:solidFill>
                  <a:srgbClr val="D9D9D9"/>
                </a:solidFill>
                <a:latin typeface="Calibri Light"/>
                <a:cs typeface="Calibri Light"/>
              </a:rPr>
              <a:t>e</a:t>
            </a:r>
            <a:r>
              <a:rPr sz="2800" b="0" spc="-145" dirty="0">
                <a:solidFill>
                  <a:srgbClr val="D9D9D9"/>
                </a:solidFill>
                <a:latin typeface="Calibri Light"/>
                <a:cs typeface="Calibri Light"/>
              </a:rPr>
              <a:t> </a:t>
            </a:r>
            <a:r>
              <a:rPr sz="2800" b="0" spc="-105" dirty="0">
                <a:solidFill>
                  <a:srgbClr val="D9D9D9"/>
                </a:solidFill>
                <a:latin typeface="Calibri Light"/>
                <a:cs typeface="Calibri Light"/>
              </a:rPr>
              <a:t>desafios</a:t>
            </a:r>
            <a:r>
              <a:rPr sz="2800" b="0" spc="-190" dirty="0">
                <a:solidFill>
                  <a:srgbClr val="D9D9D9"/>
                </a:solidFill>
                <a:latin typeface="Calibri Light"/>
                <a:cs typeface="Calibri Light"/>
              </a:rPr>
              <a:t> </a:t>
            </a:r>
            <a:r>
              <a:rPr sz="2800" b="0" spc="-70" dirty="0">
                <a:solidFill>
                  <a:srgbClr val="D9D9D9"/>
                </a:solidFill>
                <a:latin typeface="Calibri Light"/>
                <a:cs typeface="Calibri Light"/>
              </a:rPr>
              <a:t>do</a:t>
            </a:r>
            <a:r>
              <a:rPr sz="2800" b="0" spc="-150" dirty="0">
                <a:solidFill>
                  <a:srgbClr val="D9D9D9"/>
                </a:solidFill>
                <a:latin typeface="Calibri Light"/>
                <a:cs typeface="Calibri Light"/>
              </a:rPr>
              <a:t> </a:t>
            </a:r>
            <a:r>
              <a:rPr sz="2800" b="0" spc="-10" dirty="0">
                <a:solidFill>
                  <a:srgbClr val="D9D9D9"/>
                </a:solidFill>
                <a:latin typeface="Calibri Light"/>
                <a:cs typeface="Calibri Light"/>
              </a:rPr>
              <a:t>setor</a:t>
            </a:r>
            <a:endParaRPr sz="2800">
              <a:latin typeface="Calibri Light"/>
              <a:cs typeface="Calibri Ligh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86308" y="6145479"/>
            <a:ext cx="18745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0" dirty="0">
                <a:solidFill>
                  <a:srgbClr val="FFFFFF"/>
                </a:solidFill>
                <a:latin typeface="Calibri Light"/>
                <a:cs typeface="Calibri Light"/>
              </a:rPr>
              <a:t>28 de</a:t>
            </a:r>
            <a:r>
              <a:rPr sz="1800" b="0" spc="1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800" b="0" dirty="0">
                <a:solidFill>
                  <a:srgbClr val="FFFFFF"/>
                </a:solidFill>
                <a:latin typeface="Calibri Light"/>
                <a:cs typeface="Calibri Light"/>
              </a:rPr>
              <a:t>Julho</a:t>
            </a:r>
            <a:r>
              <a:rPr sz="1800" b="0" spc="1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800" b="0" dirty="0">
                <a:solidFill>
                  <a:srgbClr val="FFFFFF"/>
                </a:solidFill>
                <a:latin typeface="Calibri Light"/>
                <a:cs typeface="Calibri Light"/>
              </a:rPr>
              <a:t>de </a:t>
            </a:r>
            <a:r>
              <a:rPr sz="1800" b="0" spc="-20" dirty="0">
                <a:solidFill>
                  <a:srgbClr val="FFFFFF"/>
                </a:solidFill>
                <a:latin typeface="Calibri Light"/>
                <a:cs typeface="Calibri Light"/>
              </a:rPr>
              <a:t>2022</a:t>
            </a:r>
            <a:endParaRPr sz="1800">
              <a:latin typeface="Calibri Light"/>
              <a:cs typeface="Calibri Light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79119" y="521208"/>
            <a:ext cx="53340" cy="2459990"/>
          </a:xfrm>
          <a:custGeom>
            <a:avLst/>
            <a:gdLst/>
            <a:ahLst/>
            <a:cxnLst/>
            <a:rect l="l" t="t" r="r" b="b"/>
            <a:pathLst>
              <a:path w="53340" h="2459990">
                <a:moveTo>
                  <a:pt x="53340" y="0"/>
                </a:moveTo>
                <a:lnTo>
                  <a:pt x="0" y="0"/>
                </a:lnTo>
                <a:lnTo>
                  <a:pt x="0" y="2459736"/>
                </a:lnTo>
                <a:lnTo>
                  <a:pt x="53340" y="2459736"/>
                </a:lnTo>
                <a:lnTo>
                  <a:pt x="5334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009390" y="3453066"/>
            <a:ext cx="7953375" cy="2375535"/>
            <a:chOff x="4009390" y="3453066"/>
            <a:chExt cx="7953375" cy="2375535"/>
          </a:xfrm>
        </p:grpSpPr>
        <p:sp>
          <p:nvSpPr>
            <p:cNvPr id="3" name="object 3"/>
            <p:cNvSpPr/>
            <p:nvPr/>
          </p:nvSpPr>
          <p:spPr>
            <a:xfrm>
              <a:off x="9941052" y="3461003"/>
              <a:ext cx="2013585" cy="2359660"/>
            </a:xfrm>
            <a:custGeom>
              <a:avLst/>
              <a:gdLst/>
              <a:ahLst/>
              <a:cxnLst/>
              <a:rect l="l" t="t" r="r" b="b"/>
              <a:pathLst>
                <a:path w="2013584" h="2359660">
                  <a:moveTo>
                    <a:pt x="0" y="2359152"/>
                  </a:moveTo>
                  <a:lnTo>
                    <a:pt x="2013203" y="2359152"/>
                  </a:lnTo>
                  <a:lnTo>
                    <a:pt x="2013203" y="0"/>
                  </a:lnTo>
                  <a:lnTo>
                    <a:pt x="0" y="0"/>
                  </a:lnTo>
                  <a:lnTo>
                    <a:pt x="0" y="2359152"/>
                  </a:lnTo>
                  <a:close/>
                </a:path>
              </a:pathLst>
            </a:custGeom>
            <a:ln w="15875">
              <a:solidFill>
                <a:srgbClr val="F1F1F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5443728" y="3461003"/>
              <a:ext cx="4497705" cy="2359660"/>
            </a:xfrm>
            <a:custGeom>
              <a:avLst/>
              <a:gdLst/>
              <a:ahLst/>
              <a:cxnLst/>
              <a:rect l="l" t="t" r="r" b="b"/>
              <a:pathLst>
                <a:path w="4497705" h="2359660">
                  <a:moveTo>
                    <a:pt x="4497324" y="0"/>
                  </a:moveTo>
                  <a:lnTo>
                    <a:pt x="0" y="0"/>
                  </a:lnTo>
                  <a:lnTo>
                    <a:pt x="0" y="2359152"/>
                  </a:lnTo>
                  <a:lnTo>
                    <a:pt x="4497324" y="2359152"/>
                  </a:lnTo>
                  <a:lnTo>
                    <a:pt x="4497324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443728" y="3461003"/>
              <a:ext cx="4497705" cy="2359660"/>
            </a:xfrm>
            <a:custGeom>
              <a:avLst/>
              <a:gdLst/>
              <a:ahLst/>
              <a:cxnLst/>
              <a:rect l="l" t="t" r="r" b="b"/>
              <a:pathLst>
                <a:path w="4497705" h="2359660">
                  <a:moveTo>
                    <a:pt x="0" y="2359152"/>
                  </a:moveTo>
                  <a:lnTo>
                    <a:pt x="4497324" y="2359152"/>
                  </a:lnTo>
                  <a:lnTo>
                    <a:pt x="4497324" y="0"/>
                  </a:lnTo>
                  <a:lnTo>
                    <a:pt x="0" y="0"/>
                  </a:lnTo>
                  <a:lnTo>
                    <a:pt x="0" y="2359152"/>
                  </a:lnTo>
                  <a:close/>
                </a:path>
              </a:pathLst>
            </a:custGeom>
            <a:ln w="12700">
              <a:solidFill>
                <a:srgbClr val="F1F1F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015740" y="3461003"/>
              <a:ext cx="1431290" cy="2359660"/>
            </a:xfrm>
            <a:custGeom>
              <a:avLst/>
              <a:gdLst/>
              <a:ahLst/>
              <a:cxnLst/>
              <a:rect l="l" t="t" r="r" b="b"/>
              <a:pathLst>
                <a:path w="1431289" h="2359660">
                  <a:moveTo>
                    <a:pt x="1431036" y="0"/>
                  </a:moveTo>
                  <a:lnTo>
                    <a:pt x="0" y="0"/>
                  </a:lnTo>
                  <a:lnTo>
                    <a:pt x="0" y="2359152"/>
                  </a:lnTo>
                  <a:lnTo>
                    <a:pt x="1431036" y="2359152"/>
                  </a:lnTo>
                  <a:lnTo>
                    <a:pt x="1431036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015740" y="3461003"/>
              <a:ext cx="1431290" cy="2359660"/>
            </a:xfrm>
            <a:custGeom>
              <a:avLst/>
              <a:gdLst/>
              <a:ahLst/>
              <a:cxnLst/>
              <a:rect l="l" t="t" r="r" b="b"/>
              <a:pathLst>
                <a:path w="1431289" h="2359660">
                  <a:moveTo>
                    <a:pt x="0" y="2359152"/>
                  </a:moveTo>
                  <a:lnTo>
                    <a:pt x="1431036" y="2359152"/>
                  </a:lnTo>
                  <a:lnTo>
                    <a:pt x="1431036" y="0"/>
                  </a:lnTo>
                  <a:lnTo>
                    <a:pt x="0" y="0"/>
                  </a:lnTo>
                  <a:lnTo>
                    <a:pt x="0" y="2359152"/>
                  </a:lnTo>
                  <a:close/>
                </a:path>
              </a:pathLst>
            </a:custGeom>
            <a:ln w="1270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/>
          <p:nvPr/>
        </p:nvSpPr>
        <p:spPr>
          <a:xfrm>
            <a:off x="566927" y="368808"/>
            <a:ext cx="66040" cy="1007744"/>
          </a:xfrm>
          <a:custGeom>
            <a:avLst/>
            <a:gdLst/>
            <a:ahLst/>
            <a:cxnLst/>
            <a:rect l="l" t="t" r="r" b="b"/>
            <a:pathLst>
              <a:path w="66040" h="1007744">
                <a:moveTo>
                  <a:pt x="65531" y="0"/>
                </a:moveTo>
                <a:lnTo>
                  <a:pt x="0" y="0"/>
                </a:lnTo>
                <a:lnTo>
                  <a:pt x="0" y="1007363"/>
                </a:lnTo>
                <a:lnTo>
                  <a:pt x="65531" y="1007363"/>
                </a:lnTo>
                <a:lnTo>
                  <a:pt x="65531" y="0"/>
                </a:lnTo>
                <a:close/>
              </a:path>
            </a:pathLst>
          </a:custGeom>
          <a:solidFill>
            <a:srgbClr val="004B7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1002893" y="266826"/>
            <a:ext cx="9549790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PROGRAMA</a:t>
            </a:r>
            <a:r>
              <a:rPr spc="-80" dirty="0"/>
              <a:t> </a:t>
            </a:r>
            <a:r>
              <a:rPr lang="pt-BR" dirty="0" smtClean="0"/>
              <a:t>EMPREENDEDORES VERDES</a:t>
            </a:r>
            <a:endParaRPr spc="-10" dirty="0"/>
          </a:p>
        </p:txBody>
      </p:sp>
      <p:sp>
        <p:nvSpPr>
          <p:cNvPr id="10" name="object 10"/>
          <p:cNvSpPr txBox="1"/>
          <p:nvPr/>
        </p:nvSpPr>
        <p:spPr>
          <a:xfrm>
            <a:off x="1002893" y="921595"/>
            <a:ext cx="10248265" cy="1101725"/>
          </a:xfrm>
          <a:prstGeom prst="rect">
            <a:avLst/>
          </a:prstGeom>
        </p:spPr>
        <p:txBody>
          <a:bodyPr vert="horz" wrap="square" lIns="0" tIns="450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5"/>
              </a:spcBef>
            </a:pPr>
            <a:r>
              <a:rPr sz="2400" dirty="0">
                <a:solidFill>
                  <a:srgbClr val="3182AA"/>
                </a:solidFill>
                <a:latin typeface="Calibri"/>
                <a:cs typeface="Calibri"/>
              </a:rPr>
              <a:t>EM</a:t>
            </a:r>
            <a:r>
              <a:rPr sz="2400" spc="-25" dirty="0">
                <a:solidFill>
                  <a:srgbClr val="3182AA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3182AA"/>
                </a:solidFill>
                <a:latin typeface="Calibri"/>
                <a:cs typeface="Calibri"/>
              </a:rPr>
              <a:t>BUSCA</a:t>
            </a:r>
            <a:r>
              <a:rPr sz="2400" spc="-55" dirty="0">
                <a:solidFill>
                  <a:srgbClr val="3182AA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3182AA"/>
                </a:solidFill>
                <a:latin typeface="Calibri"/>
                <a:cs typeface="Calibri"/>
              </a:rPr>
              <a:t>DO</a:t>
            </a:r>
            <a:r>
              <a:rPr sz="2400" spc="-25" dirty="0">
                <a:solidFill>
                  <a:srgbClr val="3182AA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3182AA"/>
                </a:solidFill>
                <a:latin typeface="Calibri"/>
                <a:cs typeface="Calibri"/>
              </a:rPr>
              <a:t>EMPREENDEDORISMO</a:t>
            </a:r>
            <a:r>
              <a:rPr sz="2400" spc="-40" dirty="0">
                <a:solidFill>
                  <a:srgbClr val="3182AA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3182AA"/>
                </a:solidFill>
                <a:latin typeface="Calibri"/>
                <a:cs typeface="Calibri"/>
              </a:rPr>
              <a:t>VERDE</a:t>
            </a:r>
            <a:endParaRPr sz="2400">
              <a:latin typeface="Calibri"/>
              <a:cs typeface="Calibri"/>
            </a:endParaRPr>
          </a:p>
          <a:p>
            <a:pPr marL="2801620">
              <a:lnSpc>
                <a:spcPct val="100000"/>
              </a:lnSpc>
              <a:spcBef>
                <a:spcPts val="260"/>
              </a:spcBef>
            </a:pPr>
            <a:r>
              <a:rPr sz="2400" b="1" spc="-25" dirty="0">
                <a:latin typeface="Calibri"/>
                <a:cs typeface="Calibri"/>
              </a:rPr>
              <a:t>OFERTAS</a:t>
            </a:r>
            <a:r>
              <a:rPr sz="2400" b="1" spc="-8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PÚBLICAS</a:t>
            </a:r>
            <a:r>
              <a:rPr sz="2400" b="1" spc="-80" dirty="0">
                <a:latin typeface="Calibri"/>
                <a:cs typeface="Calibri"/>
              </a:rPr>
              <a:t> </a:t>
            </a:r>
            <a:r>
              <a:rPr sz="2400" b="1" spc="-20" dirty="0">
                <a:latin typeface="Calibri"/>
                <a:cs typeface="Calibri"/>
              </a:rPr>
              <a:t>PARA</a:t>
            </a:r>
            <a:r>
              <a:rPr sz="2400" b="1" spc="-7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ÁREAS</a:t>
            </a:r>
            <a:r>
              <a:rPr sz="2400" b="1" spc="-90" dirty="0">
                <a:latin typeface="Calibri"/>
                <a:cs typeface="Calibri"/>
              </a:rPr>
              <a:t> </a:t>
            </a:r>
            <a:r>
              <a:rPr sz="2400" b="1" spc="-20" dirty="0">
                <a:latin typeface="Calibri"/>
                <a:cs typeface="Calibri"/>
              </a:rPr>
              <a:t>PARA</a:t>
            </a:r>
            <a:r>
              <a:rPr sz="2400" b="1" spc="-75" dirty="0"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3182AA"/>
                </a:solidFill>
                <a:latin typeface="Calibri"/>
                <a:cs typeface="Calibri"/>
              </a:rPr>
              <a:t>LAVRA</a:t>
            </a:r>
            <a:r>
              <a:rPr sz="2400" b="1" spc="-85" dirty="0">
                <a:solidFill>
                  <a:srgbClr val="3182AA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3182AA"/>
                </a:solidFill>
                <a:latin typeface="Calibri"/>
                <a:cs typeface="Calibri"/>
              </a:rPr>
              <a:t>GARIMPEIRA</a:t>
            </a:r>
            <a:endParaRPr sz="2400">
              <a:latin typeface="Calibri"/>
              <a:cs typeface="Calibri"/>
            </a:endParaRPr>
          </a:p>
          <a:p>
            <a:pPr marL="3258820">
              <a:lnSpc>
                <a:spcPct val="100000"/>
              </a:lnSpc>
              <a:spcBef>
                <a:spcPts val="35"/>
              </a:spcBef>
            </a:pPr>
            <a:r>
              <a:rPr sz="1800" b="0" dirty="0">
                <a:latin typeface="Calibri Light"/>
                <a:cs typeface="Calibri Light"/>
              </a:rPr>
              <a:t>SEGUIDAS</a:t>
            </a:r>
            <a:r>
              <a:rPr sz="1800" b="0" spc="-35" dirty="0">
                <a:latin typeface="Calibri Light"/>
                <a:cs typeface="Calibri Light"/>
              </a:rPr>
              <a:t> </a:t>
            </a:r>
            <a:r>
              <a:rPr sz="1800" b="0" dirty="0">
                <a:latin typeface="Calibri Light"/>
                <a:cs typeface="Calibri Light"/>
              </a:rPr>
              <a:t>DE</a:t>
            </a:r>
            <a:r>
              <a:rPr sz="1800" b="0" spc="-20" dirty="0">
                <a:latin typeface="Calibri Light"/>
                <a:cs typeface="Calibri Light"/>
              </a:rPr>
              <a:t> </a:t>
            </a:r>
            <a:r>
              <a:rPr sz="1800" b="0" dirty="0">
                <a:latin typeface="Calibri Light"/>
                <a:cs typeface="Calibri Light"/>
              </a:rPr>
              <a:t>CRITÉRIO</a:t>
            </a:r>
            <a:r>
              <a:rPr sz="1800" b="0" spc="-25" dirty="0">
                <a:latin typeface="Calibri Light"/>
                <a:cs typeface="Calibri Light"/>
              </a:rPr>
              <a:t> </a:t>
            </a:r>
            <a:r>
              <a:rPr sz="1800" b="0" dirty="0">
                <a:latin typeface="Calibri Light"/>
                <a:cs typeface="Calibri Light"/>
              </a:rPr>
              <a:t>DE</a:t>
            </a:r>
            <a:r>
              <a:rPr sz="1800" b="0" spc="-25" dirty="0">
                <a:latin typeface="Calibri Light"/>
                <a:cs typeface="Calibri Light"/>
              </a:rPr>
              <a:t> </a:t>
            </a:r>
            <a:r>
              <a:rPr sz="1800" b="0" spc="-35" dirty="0">
                <a:latin typeface="Calibri Light"/>
                <a:cs typeface="Calibri Light"/>
              </a:rPr>
              <a:t>DESEMPATE</a:t>
            </a:r>
            <a:r>
              <a:rPr sz="1800" b="0" spc="-25" dirty="0">
                <a:latin typeface="Calibri Light"/>
                <a:cs typeface="Calibri Light"/>
              </a:rPr>
              <a:t> </a:t>
            </a:r>
            <a:r>
              <a:rPr sz="1800" b="0" dirty="0">
                <a:latin typeface="Calibri Light"/>
                <a:cs typeface="Calibri Light"/>
              </a:rPr>
              <a:t>POR</a:t>
            </a:r>
            <a:r>
              <a:rPr sz="1800" b="0" spc="5" dirty="0">
                <a:latin typeface="Calibri Light"/>
                <a:cs typeface="Calibri Light"/>
              </a:rPr>
              <a:t> </a:t>
            </a:r>
            <a:r>
              <a:rPr sz="1800" b="0" spc="-20" dirty="0">
                <a:solidFill>
                  <a:srgbClr val="3182AA"/>
                </a:solidFill>
                <a:latin typeface="Calibri Light"/>
                <a:cs typeface="Calibri Light"/>
              </a:rPr>
              <a:t>AVALIAÇÃO</a:t>
            </a:r>
            <a:r>
              <a:rPr sz="1800" b="0" spc="-50" dirty="0">
                <a:solidFill>
                  <a:srgbClr val="3182AA"/>
                </a:solidFill>
                <a:latin typeface="Calibri Light"/>
                <a:cs typeface="Calibri Light"/>
              </a:rPr>
              <a:t> </a:t>
            </a:r>
            <a:r>
              <a:rPr sz="1800" b="0" spc="-10" dirty="0">
                <a:solidFill>
                  <a:srgbClr val="3182AA"/>
                </a:solidFill>
                <a:latin typeface="Calibri Light"/>
                <a:cs typeface="Calibri Light"/>
              </a:rPr>
              <a:t>SOCIAL</a:t>
            </a:r>
            <a:endParaRPr sz="1800">
              <a:latin typeface="Calibri Light"/>
              <a:cs typeface="Calibri Light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362634" y="1891283"/>
            <a:ext cx="3150235" cy="2649220"/>
            <a:chOff x="362634" y="1891283"/>
            <a:chExt cx="3150235" cy="2649220"/>
          </a:xfrm>
        </p:grpSpPr>
        <p:pic>
          <p:nvPicPr>
            <p:cNvPr id="12" name="object 1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62634" y="1910972"/>
              <a:ext cx="3150198" cy="2629038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62711" y="1891283"/>
              <a:ext cx="3108960" cy="2609088"/>
            </a:xfrm>
            <a:prstGeom prst="rect">
              <a:avLst/>
            </a:prstGeom>
          </p:spPr>
        </p:pic>
      </p:grpSp>
      <p:sp>
        <p:nvSpPr>
          <p:cNvPr id="14" name="object 14"/>
          <p:cNvSpPr txBox="1"/>
          <p:nvPr/>
        </p:nvSpPr>
        <p:spPr>
          <a:xfrm>
            <a:off x="2715514" y="2898775"/>
            <a:ext cx="15113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0" spc="-25" dirty="0">
                <a:solidFill>
                  <a:srgbClr val="0D0D0D"/>
                </a:solidFill>
                <a:latin typeface="Calibri Light"/>
                <a:cs typeface="Calibri Light"/>
              </a:rPr>
              <a:t>PA</a:t>
            </a:r>
            <a:endParaRPr sz="900">
              <a:latin typeface="Calibri Light"/>
              <a:cs typeface="Calibri Light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294635" y="3898519"/>
            <a:ext cx="17970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0" spc="-25" dirty="0">
                <a:solidFill>
                  <a:srgbClr val="0D0D0D"/>
                </a:solidFill>
                <a:latin typeface="Calibri Light"/>
                <a:cs typeface="Calibri Light"/>
              </a:rPr>
              <a:t>MT</a:t>
            </a:r>
            <a:endParaRPr sz="900">
              <a:latin typeface="Calibri Light"/>
              <a:cs typeface="Calibri Light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2121789" y="3017901"/>
            <a:ext cx="741680" cy="782955"/>
            <a:chOff x="2121789" y="3017901"/>
            <a:chExt cx="741680" cy="782955"/>
          </a:xfrm>
        </p:grpSpPr>
        <p:sp>
          <p:nvSpPr>
            <p:cNvPr id="17" name="object 17"/>
            <p:cNvSpPr/>
            <p:nvPr/>
          </p:nvSpPr>
          <p:spPr>
            <a:xfrm>
              <a:off x="2178558" y="3027426"/>
              <a:ext cx="288290" cy="390525"/>
            </a:xfrm>
            <a:custGeom>
              <a:avLst/>
              <a:gdLst/>
              <a:ahLst/>
              <a:cxnLst/>
              <a:rect l="l" t="t" r="r" b="b"/>
              <a:pathLst>
                <a:path w="288289" h="390525">
                  <a:moveTo>
                    <a:pt x="284225" y="0"/>
                  </a:moveTo>
                  <a:lnTo>
                    <a:pt x="3810" y="0"/>
                  </a:lnTo>
                  <a:lnTo>
                    <a:pt x="0" y="3810"/>
                  </a:lnTo>
                  <a:lnTo>
                    <a:pt x="0" y="8636"/>
                  </a:lnTo>
                  <a:lnTo>
                    <a:pt x="0" y="386334"/>
                  </a:lnTo>
                  <a:lnTo>
                    <a:pt x="3810" y="390144"/>
                  </a:lnTo>
                  <a:lnTo>
                    <a:pt x="284225" y="390144"/>
                  </a:lnTo>
                  <a:lnTo>
                    <a:pt x="288036" y="386334"/>
                  </a:lnTo>
                  <a:lnTo>
                    <a:pt x="288036" y="3810"/>
                  </a:lnTo>
                  <a:lnTo>
                    <a:pt x="284225" y="0"/>
                  </a:lnTo>
                  <a:close/>
                </a:path>
              </a:pathLst>
            </a:custGeom>
            <a:solidFill>
              <a:srgbClr val="46B486">
                <a:alpha val="36862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178558" y="3027426"/>
              <a:ext cx="288290" cy="390525"/>
            </a:xfrm>
            <a:custGeom>
              <a:avLst/>
              <a:gdLst/>
              <a:ahLst/>
              <a:cxnLst/>
              <a:rect l="l" t="t" r="r" b="b"/>
              <a:pathLst>
                <a:path w="288289" h="390525">
                  <a:moveTo>
                    <a:pt x="0" y="8636"/>
                  </a:moveTo>
                  <a:lnTo>
                    <a:pt x="0" y="3810"/>
                  </a:lnTo>
                  <a:lnTo>
                    <a:pt x="3810" y="0"/>
                  </a:lnTo>
                  <a:lnTo>
                    <a:pt x="8636" y="0"/>
                  </a:lnTo>
                  <a:lnTo>
                    <a:pt x="279400" y="0"/>
                  </a:lnTo>
                  <a:lnTo>
                    <a:pt x="284225" y="0"/>
                  </a:lnTo>
                  <a:lnTo>
                    <a:pt x="288036" y="3810"/>
                  </a:lnTo>
                  <a:lnTo>
                    <a:pt x="288036" y="8636"/>
                  </a:lnTo>
                  <a:lnTo>
                    <a:pt x="288036" y="381508"/>
                  </a:lnTo>
                  <a:lnTo>
                    <a:pt x="288036" y="386334"/>
                  </a:lnTo>
                  <a:lnTo>
                    <a:pt x="284225" y="390144"/>
                  </a:lnTo>
                  <a:lnTo>
                    <a:pt x="279400" y="390144"/>
                  </a:lnTo>
                  <a:lnTo>
                    <a:pt x="8636" y="390144"/>
                  </a:lnTo>
                  <a:lnTo>
                    <a:pt x="3810" y="390144"/>
                  </a:lnTo>
                  <a:lnTo>
                    <a:pt x="0" y="386334"/>
                  </a:lnTo>
                  <a:lnTo>
                    <a:pt x="0" y="381508"/>
                  </a:lnTo>
                  <a:lnTo>
                    <a:pt x="0" y="8636"/>
                  </a:lnTo>
                  <a:close/>
                </a:path>
              </a:pathLst>
            </a:custGeom>
            <a:ln w="19050">
              <a:solidFill>
                <a:srgbClr val="46B486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2131314" y="3603498"/>
              <a:ext cx="722630" cy="187960"/>
            </a:xfrm>
            <a:custGeom>
              <a:avLst/>
              <a:gdLst/>
              <a:ahLst/>
              <a:cxnLst/>
              <a:rect l="l" t="t" r="r" b="b"/>
              <a:pathLst>
                <a:path w="722630" h="187960">
                  <a:moveTo>
                    <a:pt x="717423" y="0"/>
                  </a:moveTo>
                  <a:lnTo>
                    <a:pt x="4953" y="0"/>
                  </a:lnTo>
                  <a:lnTo>
                    <a:pt x="0" y="4952"/>
                  </a:lnTo>
                  <a:lnTo>
                    <a:pt x="0" y="11175"/>
                  </a:lnTo>
                  <a:lnTo>
                    <a:pt x="0" y="182499"/>
                  </a:lnTo>
                  <a:lnTo>
                    <a:pt x="4953" y="187451"/>
                  </a:lnTo>
                  <a:lnTo>
                    <a:pt x="717423" y="187451"/>
                  </a:lnTo>
                  <a:lnTo>
                    <a:pt x="722376" y="182499"/>
                  </a:lnTo>
                  <a:lnTo>
                    <a:pt x="722376" y="4952"/>
                  </a:lnTo>
                  <a:lnTo>
                    <a:pt x="717423" y="0"/>
                  </a:lnTo>
                  <a:close/>
                </a:path>
              </a:pathLst>
            </a:custGeom>
            <a:solidFill>
              <a:srgbClr val="46B486">
                <a:alpha val="36862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2131314" y="3603498"/>
              <a:ext cx="722630" cy="187960"/>
            </a:xfrm>
            <a:custGeom>
              <a:avLst/>
              <a:gdLst/>
              <a:ahLst/>
              <a:cxnLst/>
              <a:rect l="l" t="t" r="r" b="b"/>
              <a:pathLst>
                <a:path w="722630" h="187960">
                  <a:moveTo>
                    <a:pt x="0" y="11175"/>
                  </a:moveTo>
                  <a:lnTo>
                    <a:pt x="0" y="4952"/>
                  </a:lnTo>
                  <a:lnTo>
                    <a:pt x="4953" y="0"/>
                  </a:lnTo>
                  <a:lnTo>
                    <a:pt x="11175" y="0"/>
                  </a:lnTo>
                  <a:lnTo>
                    <a:pt x="711200" y="0"/>
                  </a:lnTo>
                  <a:lnTo>
                    <a:pt x="717423" y="0"/>
                  </a:lnTo>
                  <a:lnTo>
                    <a:pt x="722376" y="4952"/>
                  </a:lnTo>
                  <a:lnTo>
                    <a:pt x="722376" y="11175"/>
                  </a:lnTo>
                  <a:lnTo>
                    <a:pt x="722376" y="176275"/>
                  </a:lnTo>
                  <a:lnTo>
                    <a:pt x="722376" y="182499"/>
                  </a:lnTo>
                  <a:lnTo>
                    <a:pt x="717423" y="187451"/>
                  </a:lnTo>
                  <a:lnTo>
                    <a:pt x="711200" y="187451"/>
                  </a:lnTo>
                  <a:lnTo>
                    <a:pt x="11175" y="187451"/>
                  </a:lnTo>
                  <a:lnTo>
                    <a:pt x="4953" y="187451"/>
                  </a:lnTo>
                  <a:lnTo>
                    <a:pt x="0" y="182499"/>
                  </a:lnTo>
                  <a:lnTo>
                    <a:pt x="0" y="176275"/>
                  </a:lnTo>
                  <a:lnTo>
                    <a:pt x="0" y="11175"/>
                  </a:lnTo>
                  <a:close/>
                </a:path>
              </a:pathLst>
            </a:custGeom>
            <a:ln w="19050">
              <a:solidFill>
                <a:srgbClr val="46B486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1430527" y="2898775"/>
            <a:ext cx="18605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0" spc="-25" dirty="0">
                <a:solidFill>
                  <a:srgbClr val="7E7E7E"/>
                </a:solidFill>
                <a:latin typeface="Calibri Light"/>
                <a:cs typeface="Calibri Light"/>
              </a:rPr>
              <a:t>AM</a:t>
            </a:r>
            <a:endParaRPr sz="900">
              <a:latin typeface="Calibri Light"/>
              <a:cs typeface="Calibri Light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536572" y="3633978"/>
            <a:ext cx="16129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0" spc="-25" dirty="0">
                <a:solidFill>
                  <a:srgbClr val="7E7E7E"/>
                </a:solidFill>
                <a:latin typeface="Calibri Light"/>
                <a:cs typeface="Calibri Light"/>
              </a:rPr>
              <a:t>RO</a:t>
            </a:r>
            <a:endParaRPr sz="900">
              <a:latin typeface="Calibri Light"/>
              <a:cs typeface="Calibri Light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683766" y="2223261"/>
            <a:ext cx="1473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0" spc="-25" dirty="0">
                <a:solidFill>
                  <a:srgbClr val="7E7E7E"/>
                </a:solidFill>
                <a:latin typeface="Calibri Light"/>
                <a:cs typeface="Calibri Light"/>
              </a:rPr>
              <a:t>RR</a:t>
            </a:r>
            <a:endParaRPr sz="900">
              <a:latin typeface="Calibri Light"/>
              <a:cs typeface="Calibri Light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2717038" y="2223261"/>
            <a:ext cx="1473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0" spc="-25" dirty="0">
                <a:solidFill>
                  <a:srgbClr val="7E7E7E"/>
                </a:solidFill>
                <a:latin typeface="Calibri Light"/>
                <a:cs typeface="Calibri Light"/>
              </a:rPr>
              <a:t>AP</a:t>
            </a:r>
            <a:endParaRPr sz="900">
              <a:latin typeface="Calibri Light"/>
              <a:cs typeface="Calibri Light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849274" y="3515359"/>
            <a:ext cx="1504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0" spc="-25" dirty="0">
                <a:solidFill>
                  <a:srgbClr val="7E7E7E"/>
                </a:solidFill>
                <a:latin typeface="Calibri Light"/>
                <a:cs typeface="Calibri Light"/>
              </a:rPr>
              <a:t>AC</a:t>
            </a:r>
            <a:endParaRPr sz="900">
              <a:latin typeface="Calibri Light"/>
              <a:cs typeface="Calibri Light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3073654" y="3606545"/>
            <a:ext cx="15494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0" spc="-25" dirty="0">
                <a:solidFill>
                  <a:srgbClr val="7E7E7E"/>
                </a:solidFill>
                <a:latin typeface="Calibri Light"/>
                <a:cs typeface="Calibri Light"/>
              </a:rPr>
              <a:t>TO</a:t>
            </a:r>
            <a:endParaRPr sz="900">
              <a:latin typeface="Calibri Light"/>
              <a:cs typeface="Calibri Light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2821939" y="4190745"/>
            <a:ext cx="17208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0" spc="-25" dirty="0">
                <a:solidFill>
                  <a:srgbClr val="7E7E7E"/>
                </a:solidFill>
                <a:latin typeface="Calibri Light"/>
                <a:cs typeface="Calibri Light"/>
              </a:rPr>
              <a:t>GO</a:t>
            </a:r>
            <a:endParaRPr sz="900">
              <a:latin typeface="Calibri Light"/>
              <a:cs typeface="Calibri Light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3104769" y="4050283"/>
            <a:ext cx="14922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0" spc="-25" dirty="0">
                <a:solidFill>
                  <a:srgbClr val="7E7E7E"/>
                </a:solidFill>
                <a:latin typeface="Calibri Light"/>
                <a:cs typeface="Calibri Light"/>
              </a:rPr>
              <a:t>DF</a:t>
            </a:r>
            <a:endParaRPr sz="900">
              <a:latin typeface="Calibri Light"/>
              <a:cs typeface="Calibri Light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3298952" y="2992882"/>
            <a:ext cx="1854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0" spc="-25" dirty="0">
                <a:solidFill>
                  <a:srgbClr val="7E7E7E"/>
                </a:solidFill>
                <a:latin typeface="Calibri Light"/>
                <a:cs typeface="Calibri Light"/>
              </a:rPr>
              <a:t>MA</a:t>
            </a:r>
            <a:endParaRPr sz="900">
              <a:latin typeface="Calibri Light"/>
              <a:cs typeface="Calibri Light"/>
            </a:endParaRPr>
          </a:p>
        </p:txBody>
      </p:sp>
      <p:pic>
        <p:nvPicPr>
          <p:cNvPr id="30" name="object 3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852404" y="92964"/>
            <a:ext cx="1217676" cy="324611"/>
          </a:xfrm>
          <a:prstGeom prst="rect">
            <a:avLst/>
          </a:prstGeom>
        </p:spPr>
      </p:pic>
      <p:pic>
        <p:nvPicPr>
          <p:cNvPr id="31" name="object 3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480559" y="3546347"/>
            <a:ext cx="501396" cy="467868"/>
          </a:xfrm>
          <a:prstGeom prst="rect">
            <a:avLst/>
          </a:prstGeom>
        </p:spPr>
      </p:pic>
      <p:pic>
        <p:nvPicPr>
          <p:cNvPr id="32" name="object 3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497323" y="4779264"/>
            <a:ext cx="467868" cy="467868"/>
          </a:xfrm>
          <a:prstGeom prst="rect">
            <a:avLst/>
          </a:prstGeom>
        </p:spPr>
      </p:pic>
      <p:sp>
        <p:nvSpPr>
          <p:cNvPr id="33" name="object 33"/>
          <p:cNvSpPr txBox="1"/>
          <p:nvPr/>
        </p:nvSpPr>
        <p:spPr>
          <a:xfrm>
            <a:off x="4164584" y="4034790"/>
            <a:ext cx="113538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solidFill>
                  <a:srgbClr val="0D0D0D"/>
                </a:solidFill>
                <a:latin typeface="Calibri"/>
                <a:cs typeface="Calibri"/>
              </a:rPr>
              <a:t>GARIMPEIRO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4120641" y="5313679"/>
            <a:ext cx="122364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20" dirty="0">
                <a:solidFill>
                  <a:srgbClr val="0D0D0D"/>
                </a:solidFill>
                <a:latin typeface="Calibri"/>
                <a:cs typeface="Calibri"/>
              </a:rPr>
              <a:t>COOPERATIVA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5630545" y="5060060"/>
            <a:ext cx="2408555" cy="6667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indent="10160" algn="just">
              <a:lnSpc>
                <a:spcPct val="100000"/>
              </a:lnSpc>
              <a:spcBef>
                <a:spcPts val="100"/>
              </a:spcBef>
            </a:pPr>
            <a:r>
              <a:rPr sz="1400" b="0" dirty="0">
                <a:solidFill>
                  <a:srgbClr val="0D0D0D"/>
                </a:solidFill>
                <a:latin typeface="Calibri Light"/>
                <a:cs typeface="Calibri Light"/>
              </a:rPr>
              <a:t>REGULARMENTE</a:t>
            </a:r>
            <a:r>
              <a:rPr sz="1400" b="0" spc="-30" dirty="0">
                <a:solidFill>
                  <a:srgbClr val="0D0D0D"/>
                </a:solidFill>
                <a:latin typeface="Calibri Light"/>
                <a:cs typeface="Calibri Light"/>
              </a:rPr>
              <a:t> </a:t>
            </a:r>
            <a:r>
              <a:rPr sz="1400" b="0" spc="-10" dirty="0">
                <a:solidFill>
                  <a:srgbClr val="0D0D0D"/>
                </a:solidFill>
                <a:latin typeface="Calibri Light"/>
                <a:cs typeface="Calibri Light"/>
              </a:rPr>
              <a:t>CONSTITUÍDA</a:t>
            </a:r>
            <a:r>
              <a:rPr sz="1400" b="0" spc="-50" dirty="0">
                <a:solidFill>
                  <a:srgbClr val="0D0D0D"/>
                </a:solidFill>
                <a:latin typeface="Calibri Light"/>
                <a:cs typeface="Calibri Light"/>
              </a:rPr>
              <a:t> &amp; </a:t>
            </a:r>
            <a:r>
              <a:rPr sz="1400" b="0" spc="-10" dirty="0">
                <a:solidFill>
                  <a:srgbClr val="0D0D0D"/>
                </a:solidFill>
                <a:latin typeface="Calibri Light"/>
                <a:cs typeface="Calibri Light"/>
              </a:rPr>
              <a:t>REGISTRO</a:t>
            </a:r>
            <a:r>
              <a:rPr sz="1400" b="0" spc="-15" dirty="0">
                <a:solidFill>
                  <a:srgbClr val="0D0D0D"/>
                </a:solidFill>
                <a:latin typeface="Calibri Light"/>
                <a:cs typeface="Calibri Light"/>
              </a:rPr>
              <a:t> </a:t>
            </a:r>
            <a:r>
              <a:rPr sz="1400" b="0" dirty="0">
                <a:solidFill>
                  <a:srgbClr val="0D0D0D"/>
                </a:solidFill>
                <a:latin typeface="Calibri Light"/>
                <a:cs typeface="Calibri Light"/>
              </a:rPr>
              <a:t>NA</a:t>
            </a:r>
            <a:r>
              <a:rPr sz="1400" b="0" spc="-5" dirty="0">
                <a:solidFill>
                  <a:srgbClr val="0D0D0D"/>
                </a:solidFill>
                <a:latin typeface="Calibri Light"/>
                <a:cs typeface="Calibri Light"/>
              </a:rPr>
              <a:t> </a:t>
            </a:r>
            <a:r>
              <a:rPr sz="1400" b="0" spc="-10" dirty="0">
                <a:solidFill>
                  <a:srgbClr val="0D0D0D"/>
                </a:solidFill>
                <a:latin typeface="Calibri Light"/>
                <a:cs typeface="Calibri Light"/>
              </a:rPr>
              <a:t>ORGANIZAÇÃO</a:t>
            </a:r>
            <a:r>
              <a:rPr sz="1400" b="0" spc="-40" dirty="0">
                <a:solidFill>
                  <a:srgbClr val="0D0D0D"/>
                </a:solidFill>
                <a:latin typeface="Calibri Light"/>
                <a:cs typeface="Calibri Light"/>
              </a:rPr>
              <a:t> </a:t>
            </a:r>
            <a:r>
              <a:rPr sz="1400" b="0" spc="-25" dirty="0">
                <a:solidFill>
                  <a:srgbClr val="0D0D0D"/>
                </a:solidFill>
                <a:latin typeface="Calibri Light"/>
                <a:cs typeface="Calibri Light"/>
              </a:rPr>
              <a:t>DAS </a:t>
            </a:r>
            <a:r>
              <a:rPr sz="1400" b="0" spc="-20" dirty="0">
                <a:solidFill>
                  <a:srgbClr val="0D0D0D"/>
                </a:solidFill>
                <a:latin typeface="Calibri Light"/>
                <a:cs typeface="Calibri Light"/>
              </a:rPr>
              <a:t>COOPERATIVAS</a:t>
            </a:r>
            <a:r>
              <a:rPr sz="1400" b="0" spc="-40" dirty="0">
                <a:solidFill>
                  <a:srgbClr val="0D0D0D"/>
                </a:solidFill>
                <a:latin typeface="Calibri Light"/>
                <a:cs typeface="Calibri Light"/>
              </a:rPr>
              <a:t> </a:t>
            </a:r>
            <a:r>
              <a:rPr sz="1400" b="0" dirty="0">
                <a:solidFill>
                  <a:srgbClr val="0D0D0D"/>
                </a:solidFill>
                <a:latin typeface="Calibri Light"/>
                <a:cs typeface="Calibri Light"/>
              </a:rPr>
              <a:t>DO</a:t>
            </a:r>
            <a:r>
              <a:rPr sz="1400" b="0" spc="-15" dirty="0">
                <a:solidFill>
                  <a:srgbClr val="0D0D0D"/>
                </a:solidFill>
                <a:latin typeface="Calibri Light"/>
                <a:cs typeface="Calibri Light"/>
              </a:rPr>
              <a:t> </a:t>
            </a:r>
            <a:r>
              <a:rPr sz="1400" b="0" dirty="0">
                <a:solidFill>
                  <a:srgbClr val="0D0D0D"/>
                </a:solidFill>
                <a:latin typeface="Calibri Light"/>
                <a:cs typeface="Calibri Light"/>
              </a:rPr>
              <a:t>BRASIL</a:t>
            </a:r>
            <a:r>
              <a:rPr sz="1400" b="0" spc="-10" dirty="0">
                <a:solidFill>
                  <a:srgbClr val="0D0D0D"/>
                </a:solidFill>
                <a:latin typeface="Calibri Light"/>
                <a:cs typeface="Calibri Light"/>
              </a:rPr>
              <a:t> (OCB)</a:t>
            </a:r>
            <a:endParaRPr sz="1400">
              <a:latin typeface="Calibri Light"/>
              <a:cs typeface="Calibri Light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6181978" y="4041775"/>
            <a:ext cx="105219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400" b="0" dirty="0">
                <a:solidFill>
                  <a:srgbClr val="0D0D0D"/>
                </a:solidFill>
                <a:latin typeface="Calibri Light"/>
                <a:cs typeface="Calibri Light"/>
              </a:rPr>
              <a:t>PESSOA</a:t>
            </a:r>
            <a:r>
              <a:rPr sz="1400" b="0" spc="-65" dirty="0">
                <a:solidFill>
                  <a:srgbClr val="0D0D0D"/>
                </a:solidFill>
                <a:latin typeface="Calibri Light"/>
                <a:cs typeface="Calibri Light"/>
              </a:rPr>
              <a:t> </a:t>
            </a:r>
            <a:r>
              <a:rPr sz="1400" b="0" spc="-10" dirty="0">
                <a:solidFill>
                  <a:srgbClr val="0D0D0D"/>
                </a:solidFill>
                <a:latin typeface="Calibri Light"/>
                <a:cs typeface="Calibri Light"/>
              </a:rPr>
              <a:t>FÍSICA</a:t>
            </a:r>
            <a:endParaRPr sz="1400">
              <a:latin typeface="Calibri Light"/>
              <a:cs typeface="Calibri Light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8410320" y="4041775"/>
            <a:ext cx="125920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400" b="0" dirty="0">
                <a:solidFill>
                  <a:srgbClr val="0D0D0D"/>
                </a:solidFill>
                <a:latin typeface="Calibri Light"/>
                <a:cs typeface="Calibri Light"/>
              </a:rPr>
              <a:t>1</a:t>
            </a:r>
            <a:r>
              <a:rPr sz="1400" b="0" spc="-20" dirty="0">
                <a:solidFill>
                  <a:srgbClr val="0D0D0D"/>
                </a:solidFill>
                <a:latin typeface="Calibri Light"/>
                <a:cs typeface="Calibri Light"/>
              </a:rPr>
              <a:t> </a:t>
            </a:r>
            <a:r>
              <a:rPr sz="1400" b="0" dirty="0">
                <a:solidFill>
                  <a:srgbClr val="0D0D0D"/>
                </a:solidFill>
                <a:latin typeface="Calibri Light"/>
                <a:cs typeface="Calibri Light"/>
              </a:rPr>
              <a:t>ÁREA</a:t>
            </a:r>
            <a:r>
              <a:rPr sz="1400" b="0" spc="-20" dirty="0">
                <a:solidFill>
                  <a:srgbClr val="0D0D0D"/>
                </a:solidFill>
                <a:latin typeface="Calibri Light"/>
                <a:cs typeface="Calibri Light"/>
              </a:rPr>
              <a:t> </a:t>
            </a:r>
            <a:r>
              <a:rPr sz="1400" b="0" spc="-35" dirty="0">
                <a:solidFill>
                  <a:srgbClr val="0D0D0D"/>
                </a:solidFill>
                <a:latin typeface="Calibri Light"/>
                <a:cs typeface="Calibri Light"/>
              </a:rPr>
              <a:t>ATÉ</a:t>
            </a:r>
            <a:r>
              <a:rPr sz="1400" b="0" spc="-25" dirty="0">
                <a:solidFill>
                  <a:srgbClr val="0D0D0D"/>
                </a:solidFill>
                <a:latin typeface="Calibri Light"/>
                <a:cs typeface="Calibri Light"/>
              </a:rPr>
              <a:t> </a:t>
            </a:r>
            <a:r>
              <a:rPr sz="1400" b="0" dirty="0">
                <a:solidFill>
                  <a:srgbClr val="0D0D0D"/>
                </a:solidFill>
                <a:latin typeface="Calibri Light"/>
                <a:cs typeface="Calibri Light"/>
              </a:rPr>
              <a:t>50</a:t>
            </a:r>
            <a:r>
              <a:rPr sz="1400" b="0" spc="-15" dirty="0">
                <a:solidFill>
                  <a:srgbClr val="0D0D0D"/>
                </a:solidFill>
                <a:latin typeface="Calibri Light"/>
                <a:cs typeface="Calibri Light"/>
              </a:rPr>
              <a:t> </a:t>
            </a:r>
            <a:r>
              <a:rPr sz="1400" b="0" spc="-25" dirty="0">
                <a:solidFill>
                  <a:srgbClr val="0D0D0D"/>
                </a:solidFill>
                <a:latin typeface="Calibri Light"/>
                <a:cs typeface="Calibri Light"/>
              </a:rPr>
              <a:t>ha</a:t>
            </a:r>
            <a:endParaRPr sz="1400">
              <a:latin typeface="Calibri Light"/>
              <a:cs typeface="Calibri Light"/>
            </a:endParaRPr>
          </a:p>
        </p:txBody>
      </p:sp>
      <p:grpSp>
        <p:nvGrpSpPr>
          <p:cNvPr id="38" name="object 38"/>
          <p:cNvGrpSpPr/>
          <p:nvPr/>
        </p:nvGrpSpPr>
        <p:grpSpPr>
          <a:xfrm>
            <a:off x="8541766" y="3594861"/>
            <a:ext cx="985519" cy="422909"/>
            <a:chOff x="8541766" y="3594861"/>
            <a:chExt cx="985519" cy="422909"/>
          </a:xfrm>
        </p:grpSpPr>
        <p:pic>
          <p:nvPicPr>
            <p:cNvPr id="39" name="object 3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887968" y="3677411"/>
              <a:ext cx="291083" cy="271271"/>
            </a:xfrm>
            <a:prstGeom prst="rect">
              <a:avLst/>
            </a:prstGeom>
          </p:spPr>
        </p:pic>
        <p:sp>
          <p:nvSpPr>
            <p:cNvPr id="40" name="object 40"/>
            <p:cNvSpPr/>
            <p:nvPr/>
          </p:nvSpPr>
          <p:spPr>
            <a:xfrm>
              <a:off x="8548116" y="3601211"/>
              <a:ext cx="972819" cy="410209"/>
            </a:xfrm>
            <a:custGeom>
              <a:avLst/>
              <a:gdLst/>
              <a:ahLst/>
              <a:cxnLst/>
              <a:rect l="l" t="t" r="r" b="b"/>
              <a:pathLst>
                <a:path w="972820" h="410210">
                  <a:moveTo>
                    <a:pt x="0" y="68325"/>
                  </a:moveTo>
                  <a:lnTo>
                    <a:pt x="5371" y="41737"/>
                  </a:lnTo>
                  <a:lnTo>
                    <a:pt x="20018" y="20018"/>
                  </a:lnTo>
                  <a:lnTo>
                    <a:pt x="41737" y="5371"/>
                  </a:lnTo>
                  <a:lnTo>
                    <a:pt x="68325" y="0"/>
                  </a:lnTo>
                  <a:lnTo>
                    <a:pt x="903985" y="0"/>
                  </a:lnTo>
                  <a:lnTo>
                    <a:pt x="930574" y="5371"/>
                  </a:lnTo>
                  <a:lnTo>
                    <a:pt x="952293" y="20018"/>
                  </a:lnTo>
                  <a:lnTo>
                    <a:pt x="966940" y="41737"/>
                  </a:lnTo>
                  <a:lnTo>
                    <a:pt x="972311" y="68325"/>
                  </a:lnTo>
                  <a:lnTo>
                    <a:pt x="972311" y="341630"/>
                  </a:lnTo>
                  <a:lnTo>
                    <a:pt x="966940" y="368218"/>
                  </a:lnTo>
                  <a:lnTo>
                    <a:pt x="952293" y="389937"/>
                  </a:lnTo>
                  <a:lnTo>
                    <a:pt x="930574" y="404584"/>
                  </a:lnTo>
                  <a:lnTo>
                    <a:pt x="903985" y="409956"/>
                  </a:lnTo>
                  <a:lnTo>
                    <a:pt x="68325" y="409956"/>
                  </a:lnTo>
                  <a:lnTo>
                    <a:pt x="41737" y="404584"/>
                  </a:lnTo>
                  <a:lnTo>
                    <a:pt x="20018" y="389937"/>
                  </a:lnTo>
                  <a:lnTo>
                    <a:pt x="5371" y="368218"/>
                  </a:lnTo>
                  <a:lnTo>
                    <a:pt x="0" y="341630"/>
                  </a:lnTo>
                  <a:lnTo>
                    <a:pt x="0" y="68325"/>
                  </a:lnTo>
                  <a:close/>
                </a:path>
              </a:pathLst>
            </a:custGeom>
            <a:ln w="12700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1" name="object 41"/>
          <p:cNvGrpSpPr/>
          <p:nvPr/>
        </p:nvGrpSpPr>
        <p:grpSpPr>
          <a:xfrm>
            <a:off x="6208521" y="3594861"/>
            <a:ext cx="985519" cy="422909"/>
            <a:chOff x="6208521" y="3594861"/>
            <a:chExt cx="985519" cy="422909"/>
          </a:xfrm>
        </p:grpSpPr>
        <p:sp>
          <p:nvSpPr>
            <p:cNvPr id="42" name="object 42"/>
            <p:cNvSpPr/>
            <p:nvPr/>
          </p:nvSpPr>
          <p:spPr>
            <a:xfrm>
              <a:off x="6214871" y="3601211"/>
              <a:ext cx="972819" cy="410209"/>
            </a:xfrm>
            <a:custGeom>
              <a:avLst/>
              <a:gdLst/>
              <a:ahLst/>
              <a:cxnLst/>
              <a:rect l="l" t="t" r="r" b="b"/>
              <a:pathLst>
                <a:path w="972820" h="410210">
                  <a:moveTo>
                    <a:pt x="0" y="68325"/>
                  </a:moveTo>
                  <a:lnTo>
                    <a:pt x="5371" y="41737"/>
                  </a:lnTo>
                  <a:lnTo>
                    <a:pt x="20018" y="20018"/>
                  </a:lnTo>
                  <a:lnTo>
                    <a:pt x="41737" y="5371"/>
                  </a:lnTo>
                  <a:lnTo>
                    <a:pt x="68325" y="0"/>
                  </a:lnTo>
                  <a:lnTo>
                    <a:pt x="903985" y="0"/>
                  </a:lnTo>
                  <a:lnTo>
                    <a:pt x="930574" y="5371"/>
                  </a:lnTo>
                  <a:lnTo>
                    <a:pt x="952293" y="20018"/>
                  </a:lnTo>
                  <a:lnTo>
                    <a:pt x="966940" y="41737"/>
                  </a:lnTo>
                  <a:lnTo>
                    <a:pt x="972311" y="68325"/>
                  </a:lnTo>
                  <a:lnTo>
                    <a:pt x="972311" y="341630"/>
                  </a:lnTo>
                  <a:lnTo>
                    <a:pt x="966940" y="368218"/>
                  </a:lnTo>
                  <a:lnTo>
                    <a:pt x="952293" y="389937"/>
                  </a:lnTo>
                  <a:lnTo>
                    <a:pt x="930574" y="404584"/>
                  </a:lnTo>
                  <a:lnTo>
                    <a:pt x="903985" y="409956"/>
                  </a:lnTo>
                  <a:lnTo>
                    <a:pt x="68325" y="409956"/>
                  </a:lnTo>
                  <a:lnTo>
                    <a:pt x="41737" y="404584"/>
                  </a:lnTo>
                  <a:lnTo>
                    <a:pt x="20018" y="389937"/>
                  </a:lnTo>
                  <a:lnTo>
                    <a:pt x="5371" y="368218"/>
                  </a:lnTo>
                  <a:lnTo>
                    <a:pt x="0" y="341630"/>
                  </a:lnTo>
                  <a:lnTo>
                    <a:pt x="0" y="68325"/>
                  </a:lnTo>
                  <a:close/>
                </a:path>
              </a:pathLst>
            </a:custGeom>
            <a:ln w="12700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3" name="object 4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603872" y="3673220"/>
              <a:ext cx="195833" cy="276606"/>
            </a:xfrm>
            <a:prstGeom prst="rect">
              <a:avLst/>
            </a:prstGeom>
          </p:spPr>
        </p:pic>
      </p:grpSp>
      <p:grpSp>
        <p:nvGrpSpPr>
          <p:cNvPr id="44" name="object 44"/>
          <p:cNvGrpSpPr/>
          <p:nvPr/>
        </p:nvGrpSpPr>
        <p:grpSpPr>
          <a:xfrm>
            <a:off x="6208521" y="4565650"/>
            <a:ext cx="985519" cy="421640"/>
            <a:chOff x="6208521" y="4565650"/>
            <a:chExt cx="985519" cy="421640"/>
          </a:xfrm>
        </p:grpSpPr>
        <p:pic>
          <p:nvPicPr>
            <p:cNvPr id="45" name="object 4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510527" y="4590288"/>
              <a:ext cx="381000" cy="381000"/>
            </a:xfrm>
            <a:prstGeom prst="rect">
              <a:avLst/>
            </a:prstGeom>
          </p:spPr>
        </p:pic>
        <p:sp>
          <p:nvSpPr>
            <p:cNvPr id="46" name="object 46"/>
            <p:cNvSpPr/>
            <p:nvPr/>
          </p:nvSpPr>
          <p:spPr>
            <a:xfrm>
              <a:off x="6214871" y="4572000"/>
              <a:ext cx="972819" cy="408940"/>
            </a:xfrm>
            <a:custGeom>
              <a:avLst/>
              <a:gdLst/>
              <a:ahLst/>
              <a:cxnLst/>
              <a:rect l="l" t="t" r="r" b="b"/>
              <a:pathLst>
                <a:path w="972820" h="408939">
                  <a:moveTo>
                    <a:pt x="0" y="68072"/>
                  </a:moveTo>
                  <a:lnTo>
                    <a:pt x="5349" y="41576"/>
                  </a:lnTo>
                  <a:lnTo>
                    <a:pt x="19938" y="19938"/>
                  </a:lnTo>
                  <a:lnTo>
                    <a:pt x="41576" y="5349"/>
                  </a:lnTo>
                  <a:lnTo>
                    <a:pt x="68072" y="0"/>
                  </a:lnTo>
                  <a:lnTo>
                    <a:pt x="904239" y="0"/>
                  </a:lnTo>
                  <a:lnTo>
                    <a:pt x="930735" y="5349"/>
                  </a:lnTo>
                  <a:lnTo>
                    <a:pt x="952373" y="19939"/>
                  </a:lnTo>
                  <a:lnTo>
                    <a:pt x="966962" y="41576"/>
                  </a:lnTo>
                  <a:lnTo>
                    <a:pt x="972311" y="68072"/>
                  </a:lnTo>
                  <a:lnTo>
                    <a:pt x="972311" y="340360"/>
                  </a:lnTo>
                  <a:lnTo>
                    <a:pt x="966962" y="366855"/>
                  </a:lnTo>
                  <a:lnTo>
                    <a:pt x="952373" y="388492"/>
                  </a:lnTo>
                  <a:lnTo>
                    <a:pt x="930735" y="403082"/>
                  </a:lnTo>
                  <a:lnTo>
                    <a:pt x="904239" y="408431"/>
                  </a:lnTo>
                  <a:lnTo>
                    <a:pt x="68072" y="408431"/>
                  </a:lnTo>
                  <a:lnTo>
                    <a:pt x="41576" y="403082"/>
                  </a:lnTo>
                  <a:lnTo>
                    <a:pt x="19938" y="388492"/>
                  </a:lnTo>
                  <a:lnTo>
                    <a:pt x="5349" y="366855"/>
                  </a:lnTo>
                  <a:lnTo>
                    <a:pt x="0" y="340360"/>
                  </a:lnTo>
                  <a:lnTo>
                    <a:pt x="0" y="68072"/>
                  </a:lnTo>
                  <a:close/>
                </a:path>
              </a:pathLst>
            </a:custGeom>
            <a:ln w="12700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7" name="object 47"/>
          <p:cNvGrpSpPr/>
          <p:nvPr/>
        </p:nvGrpSpPr>
        <p:grpSpPr>
          <a:xfrm>
            <a:off x="8541766" y="4536694"/>
            <a:ext cx="985519" cy="422909"/>
            <a:chOff x="8541766" y="4536694"/>
            <a:chExt cx="985519" cy="422909"/>
          </a:xfrm>
        </p:grpSpPr>
        <p:pic>
          <p:nvPicPr>
            <p:cNvPr id="48" name="object 4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865108" y="4565904"/>
              <a:ext cx="370331" cy="370331"/>
            </a:xfrm>
            <a:prstGeom prst="rect">
              <a:avLst/>
            </a:prstGeom>
          </p:spPr>
        </p:pic>
        <p:sp>
          <p:nvSpPr>
            <p:cNvPr id="49" name="object 49"/>
            <p:cNvSpPr/>
            <p:nvPr/>
          </p:nvSpPr>
          <p:spPr>
            <a:xfrm>
              <a:off x="8548116" y="4543044"/>
              <a:ext cx="972819" cy="410209"/>
            </a:xfrm>
            <a:custGeom>
              <a:avLst/>
              <a:gdLst/>
              <a:ahLst/>
              <a:cxnLst/>
              <a:rect l="l" t="t" r="r" b="b"/>
              <a:pathLst>
                <a:path w="972820" h="410210">
                  <a:moveTo>
                    <a:pt x="0" y="68325"/>
                  </a:moveTo>
                  <a:lnTo>
                    <a:pt x="5371" y="41737"/>
                  </a:lnTo>
                  <a:lnTo>
                    <a:pt x="20018" y="20018"/>
                  </a:lnTo>
                  <a:lnTo>
                    <a:pt x="41737" y="5371"/>
                  </a:lnTo>
                  <a:lnTo>
                    <a:pt x="68325" y="0"/>
                  </a:lnTo>
                  <a:lnTo>
                    <a:pt x="903985" y="0"/>
                  </a:lnTo>
                  <a:lnTo>
                    <a:pt x="930574" y="5371"/>
                  </a:lnTo>
                  <a:lnTo>
                    <a:pt x="952293" y="20018"/>
                  </a:lnTo>
                  <a:lnTo>
                    <a:pt x="966940" y="41737"/>
                  </a:lnTo>
                  <a:lnTo>
                    <a:pt x="972311" y="68325"/>
                  </a:lnTo>
                  <a:lnTo>
                    <a:pt x="972311" y="341629"/>
                  </a:lnTo>
                  <a:lnTo>
                    <a:pt x="966940" y="368218"/>
                  </a:lnTo>
                  <a:lnTo>
                    <a:pt x="952293" y="389937"/>
                  </a:lnTo>
                  <a:lnTo>
                    <a:pt x="930574" y="404584"/>
                  </a:lnTo>
                  <a:lnTo>
                    <a:pt x="903985" y="409955"/>
                  </a:lnTo>
                  <a:lnTo>
                    <a:pt x="68325" y="409955"/>
                  </a:lnTo>
                  <a:lnTo>
                    <a:pt x="41737" y="404584"/>
                  </a:lnTo>
                  <a:lnTo>
                    <a:pt x="20018" y="389937"/>
                  </a:lnTo>
                  <a:lnTo>
                    <a:pt x="5371" y="368218"/>
                  </a:lnTo>
                  <a:lnTo>
                    <a:pt x="0" y="341629"/>
                  </a:lnTo>
                  <a:lnTo>
                    <a:pt x="0" y="68325"/>
                  </a:lnTo>
                  <a:close/>
                </a:path>
              </a:pathLst>
            </a:custGeom>
            <a:ln w="12700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0" name="object 50"/>
          <p:cNvSpPr txBox="1"/>
          <p:nvPr/>
        </p:nvSpPr>
        <p:spPr>
          <a:xfrm>
            <a:off x="8355456" y="5066157"/>
            <a:ext cx="136842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400" b="0" dirty="0">
                <a:solidFill>
                  <a:srgbClr val="0D0D0D"/>
                </a:solidFill>
                <a:latin typeface="Calibri Light"/>
                <a:cs typeface="Calibri Light"/>
              </a:rPr>
              <a:t>&gt;</a:t>
            </a:r>
            <a:r>
              <a:rPr sz="1400" b="0" spc="-10" dirty="0">
                <a:solidFill>
                  <a:srgbClr val="0D0D0D"/>
                </a:solidFill>
                <a:latin typeface="Calibri Light"/>
                <a:cs typeface="Calibri Light"/>
              </a:rPr>
              <a:t> </a:t>
            </a:r>
            <a:r>
              <a:rPr sz="1400" b="0" dirty="0">
                <a:solidFill>
                  <a:srgbClr val="0D0D0D"/>
                </a:solidFill>
                <a:latin typeface="Calibri Light"/>
                <a:cs typeface="Calibri Light"/>
              </a:rPr>
              <a:t>20</a:t>
            </a:r>
            <a:r>
              <a:rPr sz="1400" b="0" spc="-5" dirty="0">
                <a:solidFill>
                  <a:srgbClr val="0D0D0D"/>
                </a:solidFill>
                <a:latin typeface="Calibri Light"/>
                <a:cs typeface="Calibri Light"/>
              </a:rPr>
              <a:t> </a:t>
            </a:r>
            <a:r>
              <a:rPr sz="1400" b="0" spc="-10" dirty="0">
                <a:solidFill>
                  <a:srgbClr val="0D0D0D"/>
                </a:solidFill>
                <a:latin typeface="Calibri Light"/>
                <a:cs typeface="Calibri Light"/>
              </a:rPr>
              <a:t>COOPERADOS</a:t>
            </a:r>
            <a:endParaRPr sz="1400">
              <a:latin typeface="Calibri Light"/>
              <a:cs typeface="Calibri Light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2943225" y="5924194"/>
            <a:ext cx="341630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b="0" dirty="0">
                <a:solidFill>
                  <a:srgbClr val="0D0D0D"/>
                </a:solidFill>
                <a:latin typeface="Calibri Light"/>
                <a:cs typeface="Calibri Light"/>
              </a:rPr>
              <a:t>Caso</a:t>
            </a:r>
            <a:r>
              <a:rPr sz="1200" b="0" spc="-15" dirty="0">
                <a:solidFill>
                  <a:srgbClr val="0D0D0D"/>
                </a:solidFill>
                <a:latin typeface="Calibri Light"/>
                <a:cs typeface="Calibri Light"/>
              </a:rPr>
              <a:t> </a:t>
            </a:r>
            <a:r>
              <a:rPr sz="1200" b="0" dirty="0">
                <a:solidFill>
                  <a:srgbClr val="0D0D0D"/>
                </a:solidFill>
                <a:latin typeface="Calibri Light"/>
                <a:cs typeface="Calibri Light"/>
              </a:rPr>
              <a:t>não</a:t>
            </a:r>
            <a:r>
              <a:rPr sz="1200" b="0" spc="-15" dirty="0">
                <a:solidFill>
                  <a:srgbClr val="0D0D0D"/>
                </a:solidFill>
                <a:latin typeface="Calibri Light"/>
                <a:cs typeface="Calibri Light"/>
              </a:rPr>
              <a:t> </a:t>
            </a:r>
            <a:r>
              <a:rPr sz="1200" b="0" dirty="0">
                <a:solidFill>
                  <a:srgbClr val="0D0D0D"/>
                </a:solidFill>
                <a:latin typeface="Calibri Light"/>
                <a:cs typeface="Calibri Light"/>
              </a:rPr>
              <a:t>tenha</a:t>
            </a:r>
            <a:r>
              <a:rPr sz="1200" b="0" spc="5" dirty="0">
                <a:solidFill>
                  <a:srgbClr val="0D0D0D"/>
                </a:solidFill>
                <a:latin typeface="Calibri Light"/>
                <a:cs typeface="Calibri Light"/>
              </a:rPr>
              <a:t> </a:t>
            </a:r>
            <a:r>
              <a:rPr sz="1200" b="0" spc="-10" dirty="0">
                <a:solidFill>
                  <a:srgbClr val="0D0D0D"/>
                </a:solidFill>
                <a:latin typeface="Calibri Light"/>
                <a:cs typeface="Calibri Light"/>
              </a:rPr>
              <a:t>registro</a:t>
            </a:r>
            <a:r>
              <a:rPr sz="1200" b="0" spc="-15" dirty="0">
                <a:solidFill>
                  <a:srgbClr val="0D0D0D"/>
                </a:solidFill>
                <a:latin typeface="Calibri Light"/>
                <a:cs typeface="Calibri Light"/>
              </a:rPr>
              <a:t> </a:t>
            </a:r>
            <a:r>
              <a:rPr sz="1200" b="0" dirty="0">
                <a:solidFill>
                  <a:srgbClr val="0D0D0D"/>
                </a:solidFill>
                <a:latin typeface="Calibri Light"/>
                <a:cs typeface="Calibri Light"/>
              </a:rPr>
              <a:t>na OCB,</a:t>
            </a:r>
            <a:r>
              <a:rPr sz="1200" b="0" spc="-20" dirty="0">
                <a:solidFill>
                  <a:srgbClr val="0D0D0D"/>
                </a:solidFill>
                <a:latin typeface="Calibri Light"/>
                <a:cs typeface="Calibri Light"/>
              </a:rPr>
              <a:t> </a:t>
            </a:r>
            <a:r>
              <a:rPr sz="1200" b="0" spc="-10" dirty="0">
                <a:solidFill>
                  <a:srgbClr val="0D0D0D"/>
                </a:solidFill>
                <a:latin typeface="Calibri Light"/>
                <a:cs typeface="Calibri Light"/>
              </a:rPr>
              <a:t>estabelece-</a:t>
            </a:r>
            <a:r>
              <a:rPr sz="1200" b="0" dirty="0">
                <a:solidFill>
                  <a:srgbClr val="0D0D0D"/>
                </a:solidFill>
                <a:latin typeface="Calibri Light"/>
                <a:cs typeface="Calibri Light"/>
              </a:rPr>
              <a:t>se</a:t>
            </a:r>
            <a:r>
              <a:rPr sz="1200" b="0" spc="-35" dirty="0">
                <a:solidFill>
                  <a:srgbClr val="0D0D0D"/>
                </a:solidFill>
                <a:latin typeface="Calibri Light"/>
                <a:cs typeface="Calibri Light"/>
              </a:rPr>
              <a:t> </a:t>
            </a:r>
            <a:r>
              <a:rPr sz="1200" b="0" spc="-10" dirty="0">
                <a:solidFill>
                  <a:srgbClr val="0D0D0D"/>
                </a:solidFill>
                <a:latin typeface="Calibri Light"/>
                <a:cs typeface="Calibri Light"/>
              </a:rPr>
              <a:t>prazo</a:t>
            </a:r>
            <a:r>
              <a:rPr sz="1200" b="0" spc="-5" dirty="0">
                <a:solidFill>
                  <a:srgbClr val="0D0D0D"/>
                </a:solidFill>
                <a:latin typeface="Calibri Light"/>
                <a:cs typeface="Calibri Light"/>
              </a:rPr>
              <a:t> </a:t>
            </a:r>
            <a:r>
              <a:rPr sz="1200" b="0" spc="-25" dirty="0">
                <a:solidFill>
                  <a:srgbClr val="0D0D0D"/>
                </a:solidFill>
                <a:latin typeface="Calibri Light"/>
                <a:cs typeface="Calibri Light"/>
              </a:rPr>
              <a:t>de</a:t>
            </a:r>
            <a:endParaRPr sz="1200">
              <a:latin typeface="Calibri Light"/>
              <a:cs typeface="Calibri Light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200" b="0" dirty="0">
                <a:solidFill>
                  <a:srgbClr val="0D0D0D"/>
                </a:solidFill>
                <a:latin typeface="Calibri Light"/>
                <a:cs typeface="Calibri Light"/>
              </a:rPr>
              <a:t>90</a:t>
            </a:r>
            <a:r>
              <a:rPr sz="1200" b="0" spc="-50" dirty="0">
                <a:solidFill>
                  <a:srgbClr val="0D0D0D"/>
                </a:solidFill>
                <a:latin typeface="Calibri Light"/>
                <a:cs typeface="Calibri Light"/>
              </a:rPr>
              <a:t> </a:t>
            </a:r>
            <a:r>
              <a:rPr sz="1200" b="0" dirty="0">
                <a:solidFill>
                  <a:srgbClr val="0D0D0D"/>
                </a:solidFill>
                <a:latin typeface="Calibri Light"/>
                <a:cs typeface="Calibri Light"/>
              </a:rPr>
              <a:t>dias</a:t>
            </a:r>
            <a:r>
              <a:rPr sz="1200" b="0" spc="-60" dirty="0">
                <a:solidFill>
                  <a:srgbClr val="0D0D0D"/>
                </a:solidFill>
                <a:latin typeface="Calibri Light"/>
                <a:cs typeface="Calibri Light"/>
              </a:rPr>
              <a:t> </a:t>
            </a:r>
            <a:r>
              <a:rPr sz="1200" b="0" dirty="0">
                <a:solidFill>
                  <a:srgbClr val="0D0D0D"/>
                </a:solidFill>
                <a:latin typeface="Calibri Light"/>
                <a:cs typeface="Calibri Light"/>
              </a:rPr>
              <a:t>após</a:t>
            </a:r>
            <a:r>
              <a:rPr sz="1200" b="0" spc="-5" dirty="0">
                <a:solidFill>
                  <a:srgbClr val="0D0D0D"/>
                </a:solidFill>
                <a:latin typeface="Calibri Light"/>
                <a:cs typeface="Calibri Light"/>
              </a:rPr>
              <a:t> </a:t>
            </a:r>
            <a:r>
              <a:rPr sz="1200" b="0" dirty="0">
                <a:solidFill>
                  <a:srgbClr val="0D0D0D"/>
                </a:solidFill>
                <a:latin typeface="Calibri Light"/>
                <a:cs typeface="Calibri Light"/>
              </a:rPr>
              <a:t>o</a:t>
            </a:r>
            <a:r>
              <a:rPr sz="1200" b="0" spc="-15" dirty="0">
                <a:solidFill>
                  <a:srgbClr val="0D0D0D"/>
                </a:solidFill>
                <a:latin typeface="Calibri Light"/>
                <a:cs typeface="Calibri Light"/>
              </a:rPr>
              <a:t> </a:t>
            </a:r>
            <a:r>
              <a:rPr sz="1200" b="0" spc="-10" dirty="0">
                <a:solidFill>
                  <a:srgbClr val="0D0D0D"/>
                </a:solidFill>
                <a:latin typeface="Calibri Light"/>
                <a:cs typeface="Calibri Light"/>
              </a:rPr>
              <a:t>protocolo </a:t>
            </a:r>
            <a:r>
              <a:rPr sz="1200" b="0" dirty="0">
                <a:solidFill>
                  <a:srgbClr val="0D0D0D"/>
                </a:solidFill>
                <a:latin typeface="Calibri Light"/>
                <a:cs typeface="Calibri Light"/>
              </a:rPr>
              <a:t>do</a:t>
            </a:r>
            <a:r>
              <a:rPr sz="1200" b="0" spc="-10" dirty="0">
                <a:solidFill>
                  <a:srgbClr val="0D0D0D"/>
                </a:solidFill>
                <a:latin typeface="Calibri Light"/>
                <a:cs typeface="Calibri Light"/>
              </a:rPr>
              <a:t> </a:t>
            </a:r>
            <a:r>
              <a:rPr sz="1200" b="0" dirty="0">
                <a:solidFill>
                  <a:srgbClr val="0D0D0D"/>
                </a:solidFill>
                <a:latin typeface="Calibri Light"/>
                <a:cs typeface="Calibri Light"/>
              </a:rPr>
              <a:t>Requerimento</a:t>
            </a:r>
            <a:r>
              <a:rPr sz="1200" b="0" spc="15" dirty="0">
                <a:solidFill>
                  <a:srgbClr val="0D0D0D"/>
                </a:solidFill>
                <a:latin typeface="Calibri Light"/>
                <a:cs typeface="Calibri Light"/>
              </a:rPr>
              <a:t> </a:t>
            </a:r>
            <a:r>
              <a:rPr sz="1200" b="0" dirty="0">
                <a:solidFill>
                  <a:srgbClr val="0D0D0D"/>
                </a:solidFill>
                <a:latin typeface="Calibri Light"/>
                <a:cs typeface="Calibri Light"/>
              </a:rPr>
              <a:t>de</a:t>
            </a:r>
            <a:r>
              <a:rPr sz="1200" b="0" spc="-20" dirty="0">
                <a:solidFill>
                  <a:srgbClr val="0D0D0D"/>
                </a:solidFill>
                <a:latin typeface="Calibri Light"/>
                <a:cs typeface="Calibri Light"/>
              </a:rPr>
              <a:t> </a:t>
            </a:r>
            <a:r>
              <a:rPr sz="1200" b="0" spc="-25" dirty="0">
                <a:solidFill>
                  <a:srgbClr val="0D0D0D"/>
                </a:solidFill>
                <a:latin typeface="Calibri Light"/>
                <a:cs typeface="Calibri Light"/>
              </a:rPr>
              <a:t>PLG</a:t>
            </a:r>
            <a:endParaRPr sz="1200">
              <a:latin typeface="Calibri Light"/>
              <a:cs typeface="Calibri Light"/>
            </a:endParaRPr>
          </a:p>
        </p:txBody>
      </p:sp>
      <p:grpSp>
        <p:nvGrpSpPr>
          <p:cNvPr id="52" name="object 52"/>
          <p:cNvGrpSpPr/>
          <p:nvPr/>
        </p:nvGrpSpPr>
        <p:grpSpPr>
          <a:xfrm>
            <a:off x="4026408" y="3461003"/>
            <a:ext cx="5914390" cy="2699385"/>
            <a:chOff x="4026408" y="3461003"/>
            <a:chExt cx="5914390" cy="2699385"/>
          </a:xfrm>
        </p:grpSpPr>
        <p:sp>
          <p:nvSpPr>
            <p:cNvPr id="53" name="object 53"/>
            <p:cNvSpPr/>
            <p:nvPr/>
          </p:nvSpPr>
          <p:spPr>
            <a:xfrm>
              <a:off x="4026408" y="3461003"/>
              <a:ext cx="5914390" cy="2359660"/>
            </a:xfrm>
            <a:custGeom>
              <a:avLst/>
              <a:gdLst/>
              <a:ahLst/>
              <a:cxnLst/>
              <a:rect l="l" t="t" r="r" b="b"/>
              <a:pathLst>
                <a:path w="5914390" h="2359660">
                  <a:moveTo>
                    <a:pt x="1420367" y="0"/>
                  </a:moveTo>
                  <a:lnTo>
                    <a:pt x="1420367" y="2359202"/>
                  </a:lnTo>
                </a:path>
                <a:path w="5914390" h="2359660">
                  <a:moveTo>
                    <a:pt x="5914009" y="964692"/>
                  </a:moveTo>
                  <a:lnTo>
                    <a:pt x="0" y="964692"/>
                  </a:lnTo>
                </a:path>
              </a:pathLst>
            </a:custGeom>
            <a:ln w="6350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6414516" y="5766599"/>
              <a:ext cx="420370" cy="393700"/>
            </a:xfrm>
            <a:custGeom>
              <a:avLst/>
              <a:gdLst/>
              <a:ahLst/>
              <a:cxnLst/>
              <a:rect l="l" t="t" r="r" b="b"/>
              <a:pathLst>
                <a:path w="420370" h="393700">
                  <a:moveTo>
                    <a:pt x="71755" y="317665"/>
                  </a:moveTo>
                  <a:lnTo>
                    <a:pt x="0" y="363499"/>
                  </a:lnTo>
                  <a:lnTo>
                    <a:pt x="79756" y="393446"/>
                  </a:lnTo>
                  <a:lnTo>
                    <a:pt x="76562" y="363194"/>
                  </a:lnTo>
                  <a:lnTo>
                    <a:pt x="63881" y="363194"/>
                  </a:lnTo>
                  <a:lnTo>
                    <a:pt x="62484" y="350570"/>
                  </a:lnTo>
                  <a:lnTo>
                    <a:pt x="75079" y="349150"/>
                  </a:lnTo>
                  <a:lnTo>
                    <a:pt x="71755" y="317665"/>
                  </a:lnTo>
                  <a:close/>
                </a:path>
                <a:path w="420370" h="393700">
                  <a:moveTo>
                    <a:pt x="75079" y="349150"/>
                  </a:moveTo>
                  <a:lnTo>
                    <a:pt x="62484" y="350570"/>
                  </a:lnTo>
                  <a:lnTo>
                    <a:pt x="63881" y="363194"/>
                  </a:lnTo>
                  <a:lnTo>
                    <a:pt x="76412" y="361775"/>
                  </a:lnTo>
                  <a:lnTo>
                    <a:pt x="75079" y="349150"/>
                  </a:lnTo>
                  <a:close/>
                </a:path>
                <a:path w="420370" h="393700">
                  <a:moveTo>
                    <a:pt x="76412" y="361775"/>
                  </a:moveTo>
                  <a:lnTo>
                    <a:pt x="63881" y="363194"/>
                  </a:lnTo>
                  <a:lnTo>
                    <a:pt x="76562" y="363194"/>
                  </a:lnTo>
                  <a:lnTo>
                    <a:pt x="76412" y="361775"/>
                  </a:lnTo>
                  <a:close/>
                </a:path>
                <a:path w="420370" h="393700">
                  <a:moveTo>
                    <a:pt x="76029" y="349043"/>
                  </a:moveTo>
                  <a:lnTo>
                    <a:pt x="75079" y="349150"/>
                  </a:lnTo>
                  <a:lnTo>
                    <a:pt x="76412" y="361775"/>
                  </a:lnTo>
                  <a:lnTo>
                    <a:pt x="78232" y="361569"/>
                  </a:lnTo>
                  <a:lnTo>
                    <a:pt x="97789" y="356984"/>
                  </a:lnTo>
                  <a:lnTo>
                    <a:pt x="116839" y="351561"/>
                  </a:lnTo>
                  <a:lnTo>
                    <a:pt x="124194" y="349123"/>
                  </a:lnTo>
                  <a:lnTo>
                    <a:pt x="75692" y="349123"/>
                  </a:lnTo>
                  <a:lnTo>
                    <a:pt x="76029" y="349043"/>
                  </a:lnTo>
                  <a:close/>
                </a:path>
                <a:path w="420370" h="393700">
                  <a:moveTo>
                    <a:pt x="76454" y="348996"/>
                  </a:moveTo>
                  <a:lnTo>
                    <a:pt x="76029" y="349043"/>
                  </a:lnTo>
                  <a:lnTo>
                    <a:pt x="75692" y="349123"/>
                  </a:lnTo>
                  <a:lnTo>
                    <a:pt x="76454" y="348996"/>
                  </a:lnTo>
                  <a:close/>
                </a:path>
                <a:path w="420370" h="393700">
                  <a:moveTo>
                    <a:pt x="124577" y="348996"/>
                  </a:moveTo>
                  <a:lnTo>
                    <a:pt x="76454" y="348996"/>
                  </a:lnTo>
                  <a:lnTo>
                    <a:pt x="75692" y="349123"/>
                  </a:lnTo>
                  <a:lnTo>
                    <a:pt x="124194" y="349123"/>
                  </a:lnTo>
                  <a:lnTo>
                    <a:pt x="124577" y="348996"/>
                  </a:lnTo>
                  <a:close/>
                </a:path>
                <a:path w="420370" h="393700">
                  <a:moveTo>
                    <a:pt x="137409" y="344652"/>
                  </a:moveTo>
                  <a:lnTo>
                    <a:pt x="94741" y="344652"/>
                  </a:lnTo>
                  <a:lnTo>
                    <a:pt x="76029" y="349043"/>
                  </a:lnTo>
                  <a:lnTo>
                    <a:pt x="76454" y="348996"/>
                  </a:lnTo>
                  <a:lnTo>
                    <a:pt x="124577" y="348996"/>
                  </a:lnTo>
                  <a:lnTo>
                    <a:pt x="135762" y="345287"/>
                  </a:lnTo>
                  <a:lnTo>
                    <a:pt x="137409" y="344652"/>
                  </a:lnTo>
                  <a:close/>
                </a:path>
                <a:path w="420370" h="393700">
                  <a:moveTo>
                    <a:pt x="165529" y="333273"/>
                  </a:moveTo>
                  <a:lnTo>
                    <a:pt x="131699" y="333273"/>
                  </a:lnTo>
                  <a:lnTo>
                    <a:pt x="113030" y="339471"/>
                  </a:lnTo>
                  <a:lnTo>
                    <a:pt x="94567" y="344693"/>
                  </a:lnTo>
                  <a:lnTo>
                    <a:pt x="94741" y="344652"/>
                  </a:lnTo>
                  <a:lnTo>
                    <a:pt x="137409" y="344652"/>
                  </a:lnTo>
                  <a:lnTo>
                    <a:pt x="154305" y="338137"/>
                  </a:lnTo>
                  <a:lnTo>
                    <a:pt x="165529" y="333273"/>
                  </a:lnTo>
                  <a:close/>
                </a:path>
                <a:path w="420370" h="393700">
                  <a:moveTo>
                    <a:pt x="113284" y="339382"/>
                  </a:moveTo>
                  <a:lnTo>
                    <a:pt x="112970" y="339471"/>
                  </a:lnTo>
                  <a:lnTo>
                    <a:pt x="113284" y="339382"/>
                  </a:lnTo>
                  <a:close/>
                </a:path>
                <a:path w="420370" h="393700">
                  <a:moveTo>
                    <a:pt x="180511" y="326326"/>
                  </a:moveTo>
                  <a:lnTo>
                    <a:pt x="149606" y="326326"/>
                  </a:lnTo>
                  <a:lnTo>
                    <a:pt x="131317" y="333375"/>
                  </a:lnTo>
                  <a:lnTo>
                    <a:pt x="131699" y="333273"/>
                  </a:lnTo>
                  <a:lnTo>
                    <a:pt x="165529" y="333273"/>
                  </a:lnTo>
                  <a:lnTo>
                    <a:pt x="172592" y="330212"/>
                  </a:lnTo>
                  <a:lnTo>
                    <a:pt x="180511" y="326326"/>
                  </a:lnTo>
                  <a:close/>
                </a:path>
                <a:path w="420370" h="393700">
                  <a:moveTo>
                    <a:pt x="211248" y="310070"/>
                  </a:moveTo>
                  <a:lnTo>
                    <a:pt x="184912" y="310070"/>
                  </a:lnTo>
                  <a:lnTo>
                    <a:pt x="167132" y="318744"/>
                  </a:lnTo>
                  <a:lnTo>
                    <a:pt x="149429" y="326394"/>
                  </a:lnTo>
                  <a:lnTo>
                    <a:pt x="149606" y="326326"/>
                  </a:lnTo>
                  <a:lnTo>
                    <a:pt x="180511" y="326326"/>
                  </a:lnTo>
                  <a:lnTo>
                    <a:pt x="190500" y="321424"/>
                  </a:lnTo>
                  <a:lnTo>
                    <a:pt x="208026" y="311975"/>
                  </a:lnTo>
                  <a:lnTo>
                    <a:pt x="211248" y="310070"/>
                  </a:lnTo>
                  <a:close/>
                </a:path>
                <a:path w="420370" h="393700">
                  <a:moveTo>
                    <a:pt x="167386" y="318617"/>
                  </a:moveTo>
                  <a:lnTo>
                    <a:pt x="167092" y="318744"/>
                  </a:lnTo>
                  <a:lnTo>
                    <a:pt x="167386" y="318617"/>
                  </a:lnTo>
                  <a:close/>
                </a:path>
                <a:path w="420370" h="393700">
                  <a:moveTo>
                    <a:pt x="241879" y="290969"/>
                  </a:moveTo>
                  <a:lnTo>
                    <a:pt x="218566" y="290969"/>
                  </a:lnTo>
                  <a:lnTo>
                    <a:pt x="201676" y="300977"/>
                  </a:lnTo>
                  <a:lnTo>
                    <a:pt x="184712" y="310167"/>
                  </a:lnTo>
                  <a:lnTo>
                    <a:pt x="184912" y="310070"/>
                  </a:lnTo>
                  <a:lnTo>
                    <a:pt x="211248" y="310070"/>
                  </a:lnTo>
                  <a:lnTo>
                    <a:pt x="225170" y="301840"/>
                  </a:lnTo>
                  <a:lnTo>
                    <a:pt x="241879" y="290969"/>
                  </a:lnTo>
                  <a:close/>
                </a:path>
                <a:path w="420370" h="393700">
                  <a:moveTo>
                    <a:pt x="201803" y="300863"/>
                  </a:moveTo>
                  <a:lnTo>
                    <a:pt x="201593" y="300977"/>
                  </a:lnTo>
                  <a:lnTo>
                    <a:pt x="201803" y="300863"/>
                  </a:lnTo>
                  <a:close/>
                </a:path>
                <a:path w="420370" h="393700">
                  <a:moveTo>
                    <a:pt x="271128" y="269265"/>
                  </a:moveTo>
                  <a:lnTo>
                    <a:pt x="250443" y="269265"/>
                  </a:lnTo>
                  <a:lnTo>
                    <a:pt x="234568" y="280606"/>
                  </a:lnTo>
                  <a:lnTo>
                    <a:pt x="218345" y="291100"/>
                  </a:lnTo>
                  <a:lnTo>
                    <a:pt x="218566" y="290969"/>
                  </a:lnTo>
                  <a:lnTo>
                    <a:pt x="241879" y="290969"/>
                  </a:lnTo>
                  <a:lnTo>
                    <a:pt x="257937" y="279539"/>
                  </a:lnTo>
                  <a:lnTo>
                    <a:pt x="271128" y="269265"/>
                  </a:lnTo>
                  <a:close/>
                </a:path>
                <a:path w="420370" h="393700">
                  <a:moveTo>
                    <a:pt x="234695" y="280454"/>
                  </a:moveTo>
                  <a:lnTo>
                    <a:pt x="234461" y="280606"/>
                  </a:lnTo>
                  <a:lnTo>
                    <a:pt x="234695" y="280454"/>
                  </a:lnTo>
                  <a:close/>
                </a:path>
                <a:path w="420370" h="393700">
                  <a:moveTo>
                    <a:pt x="285450" y="257429"/>
                  </a:moveTo>
                  <a:lnTo>
                    <a:pt x="265684" y="257429"/>
                  </a:lnTo>
                  <a:lnTo>
                    <a:pt x="250189" y="269430"/>
                  </a:lnTo>
                  <a:lnTo>
                    <a:pt x="250443" y="269265"/>
                  </a:lnTo>
                  <a:lnTo>
                    <a:pt x="271128" y="269265"/>
                  </a:lnTo>
                  <a:lnTo>
                    <a:pt x="273558" y="267373"/>
                  </a:lnTo>
                  <a:lnTo>
                    <a:pt x="285450" y="257429"/>
                  </a:lnTo>
                  <a:close/>
                </a:path>
                <a:path w="420370" h="393700">
                  <a:moveTo>
                    <a:pt x="337140" y="205066"/>
                  </a:moveTo>
                  <a:lnTo>
                    <a:pt x="320548" y="205066"/>
                  </a:lnTo>
                  <a:lnTo>
                    <a:pt x="307593" y="219075"/>
                  </a:lnTo>
                  <a:lnTo>
                    <a:pt x="294132" y="232410"/>
                  </a:lnTo>
                  <a:lnTo>
                    <a:pt x="280162" y="245287"/>
                  </a:lnTo>
                  <a:lnTo>
                    <a:pt x="265430" y="257581"/>
                  </a:lnTo>
                  <a:lnTo>
                    <a:pt x="265684" y="257429"/>
                  </a:lnTo>
                  <a:lnTo>
                    <a:pt x="285450" y="257429"/>
                  </a:lnTo>
                  <a:lnTo>
                    <a:pt x="288670" y="254736"/>
                  </a:lnTo>
                  <a:lnTo>
                    <a:pt x="303022" y="241503"/>
                  </a:lnTo>
                  <a:lnTo>
                    <a:pt x="316738" y="227799"/>
                  </a:lnTo>
                  <a:lnTo>
                    <a:pt x="329945" y="213588"/>
                  </a:lnTo>
                  <a:lnTo>
                    <a:pt x="337140" y="205066"/>
                  </a:lnTo>
                  <a:close/>
                </a:path>
                <a:path w="420370" h="393700">
                  <a:moveTo>
                    <a:pt x="280288" y="245097"/>
                  </a:moveTo>
                  <a:lnTo>
                    <a:pt x="280062" y="245287"/>
                  </a:lnTo>
                  <a:lnTo>
                    <a:pt x="280288" y="245097"/>
                  </a:lnTo>
                  <a:close/>
                </a:path>
                <a:path w="420370" h="393700">
                  <a:moveTo>
                    <a:pt x="294259" y="232232"/>
                  </a:moveTo>
                  <a:lnTo>
                    <a:pt x="294067" y="232410"/>
                  </a:lnTo>
                  <a:lnTo>
                    <a:pt x="294259" y="232232"/>
                  </a:lnTo>
                  <a:close/>
                </a:path>
                <a:path w="420370" h="393700">
                  <a:moveTo>
                    <a:pt x="307720" y="218884"/>
                  </a:moveTo>
                  <a:lnTo>
                    <a:pt x="307529" y="219075"/>
                  </a:lnTo>
                  <a:lnTo>
                    <a:pt x="307720" y="218884"/>
                  </a:lnTo>
                  <a:close/>
                </a:path>
                <a:path w="420370" h="393700">
                  <a:moveTo>
                    <a:pt x="369161" y="161366"/>
                  </a:moveTo>
                  <a:lnTo>
                    <a:pt x="354203" y="161366"/>
                  </a:lnTo>
                  <a:lnTo>
                    <a:pt x="343662" y="176504"/>
                  </a:lnTo>
                  <a:lnTo>
                    <a:pt x="332359" y="191135"/>
                  </a:lnTo>
                  <a:lnTo>
                    <a:pt x="320293" y="205282"/>
                  </a:lnTo>
                  <a:lnTo>
                    <a:pt x="320548" y="205066"/>
                  </a:lnTo>
                  <a:lnTo>
                    <a:pt x="337140" y="205066"/>
                  </a:lnTo>
                  <a:lnTo>
                    <a:pt x="342264" y="198996"/>
                  </a:lnTo>
                  <a:lnTo>
                    <a:pt x="353949" y="183896"/>
                  </a:lnTo>
                  <a:lnTo>
                    <a:pt x="364616" y="168516"/>
                  </a:lnTo>
                  <a:lnTo>
                    <a:pt x="369161" y="161366"/>
                  </a:lnTo>
                  <a:close/>
                </a:path>
                <a:path w="420370" h="393700">
                  <a:moveTo>
                    <a:pt x="332486" y="190893"/>
                  </a:moveTo>
                  <a:lnTo>
                    <a:pt x="332281" y="191135"/>
                  </a:lnTo>
                  <a:lnTo>
                    <a:pt x="332486" y="190893"/>
                  </a:lnTo>
                  <a:close/>
                </a:path>
                <a:path w="420370" h="393700">
                  <a:moveTo>
                    <a:pt x="343788" y="176276"/>
                  </a:moveTo>
                  <a:lnTo>
                    <a:pt x="343613" y="176504"/>
                  </a:lnTo>
                  <a:lnTo>
                    <a:pt x="343788" y="176276"/>
                  </a:lnTo>
                  <a:close/>
                </a:path>
                <a:path w="420370" h="393700">
                  <a:moveTo>
                    <a:pt x="378408" y="146075"/>
                  </a:moveTo>
                  <a:lnTo>
                    <a:pt x="363855" y="146075"/>
                  </a:lnTo>
                  <a:lnTo>
                    <a:pt x="353949" y="161607"/>
                  </a:lnTo>
                  <a:lnTo>
                    <a:pt x="354203" y="161366"/>
                  </a:lnTo>
                  <a:lnTo>
                    <a:pt x="369161" y="161366"/>
                  </a:lnTo>
                  <a:lnTo>
                    <a:pt x="374650" y="152730"/>
                  </a:lnTo>
                  <a:lnTo>
                    <a:pt x="378408" y="146075"/>
                  </a:lnTo>
                  <a:close/>
                </a:path>
                <a:path w="420370" h="393700">
                  <a:moveTo>
                    <a:pt x="400837" y="98666"/>
                  </a:moveTo>
                  <a:lnTo>
                    <a:pt x="387350" y="98666"/>
                  </a:lnTo>
                  <a:lnTo>
                    <a:pt x="380364" y="115049"/>
                  </a:lnTo>
                  <a:lnTo>
                    <a:pt x="372490" y="130721"/>
                  </a:lnTo>
                  <a:lnTo>
                    <a:pt x="363601" y="146354"/>
                  </a:lnTo>
                  <a:lnTo>
                    <a:pt x="363855" y="146075"/>
                  </a:lnTo>
                  <a:lnTo>
                    <a:pt x="378408" y="146075"/>
                  </a:lnTo>
                  <a:lnTo>
                    <a:pt x="383793" y="136537"/>
                  </a:lnTo>
                  <a:lnTo>
                    <a:pt x="391922" y="120243"/>
                  </a:lnTo>
                  <a:lnTo>
                    <a:pt x="399034" y="103543"/>
                  </a:lnTo>
                  <a:lnTo>
                    <a:pt x="400837" y="98666"/>
                  </a:lnTo>
                  <a:close/>
                </a:path>
                <a:path w="420370" h="393700">
                  <a:moveTo>
                    <a:pt x="372617" y="130454"/>
                  </a:moveTo>
                  <a:lnTo>
                    <a:pt x="372466" y="130721"/>
                  </a:lnTo>
                  <a:lnTo>
                    <a:pt x="372617" y="130454"/>
                  </a:lnTo>
                  <a:close/>
                </a:path>
                <a:path w="420370" h="393700">
                  <a:moveTo>
                    <a:pt x="380491" y="114719"/>
                  </a:moveTo>
                  <a:lnTo>
                    <a:pt x="380326" y="115049"/>
                  </a:lnTo>
                  <a:lnTo>
                    <a:pt x="380491" y="114719"/>
                  </a:lnTo>
                  <a:close/>
                </a:path>
                <a:path w="420370" h="393700">
                  <a:moveTo>
                    <a:pt x="406540" y="82499"/>
                  </a:moveTo>
                  <a:lnTo>
                    <a:pt x="393318" y="82499"/>
                  </a:lnTo>
                  <a:lnTo>
                    <a:pt x="387242" y="98918"/>
                  </a:lnTo>
                  <a:lnTo>
                    <a:pt x="387350" y="98666"/>
                  </a:lnTo>
                  <a:lnTo>
                    <a:pt x="400837" y="98666"/>
                  </a:lnTo>
                  <a:lnTo>
                    <a:pt x="405257" y="86715"/>
                  </a:lnTo>
                  <a:lnTo>
                    <a:pt x="406540" y="82499"/>
                  </a:lnTo>
                  <a:close/>
                </a:path>
                <a:path w="420370" h="393700">
                  <a:moveTo>
                    <a:pt x="411320" y="66103"/>
                  </a:moveTo>
                  <a:lnTo>
                    <a:pt x="398272" y="66103"/>
                  </a:lnTo>
                  <a:lnTo>
                    <a:pt x="393234" y="82728"/>
                  </a:lnTo>
                  <a:lnTo>
                    <a:pt x="393318" y="82499"/>
                  </a:lnTo>
                  <a:lnTo>
                    <a:pt x="406540" y="82499"/>
                  </a:lnTo>
                  <a:lnTo>
                    <a:pt x="410463" y="69608"/>
                  </a:lnTo>
                  <a:lnTo>
                    <a:pt x="411320" y="66103"/>
                  </a:lnTo>
                  <a:close/>
                </a:path>
                <a:path w="420370" h="393700">
                  <a:moveTo>
                    <a:pt x="407288" y="0"/>
                  </a:moveTo>
                  <a:lnTo>
                    <a:pt x="406781" y="17056"/>
                  </a:lnTo>
                  <a:lnTo>
                    <a:pt x="406663" y="17703"/>
                  </a:lnTo>
                  <a:lnTo>
                    <a:pt x="405003" y="33540"/>
                  </a:lnTo>
                  <a:lnTo>
                    <a:pt x="402209" y="50114"/>
                  </a:lnTo>
                  <a:lnTo>
                    <a:pt x="398144" y="66433"/>
                  </a:lnTo>
                  <a:lnTo>
                    <a:pt x="398272" y="66103"/>
                  </a:lnTo>
                  <a:lnTo>
                    <a:pt x="411320" y="66103"/>
                  </a:lnTo>
                  <a:lnTo>
                    <a:pt x="414655" y="52451"/>
                  </a:lnTo>
                  <a:lnTo>
                    <a:pt x="417576" y="35090"/>
                  </a:lnTo>
                  <a:lnTo>
                    <a:pt x="419481" y="17703"/>
                  </a:lnTo>
                  <a:lnTo>
                    <a:pt x="419988" y="431"/>
                  </a:lnTo>
                  <a:lnTo>
                    <a:pt x="407288" y="0"/>
                  </a:lnTo>
                  <a:close/>
                </a:path>
                <a:path w="420370" h="393700">
                  <a:moveTo>
                    <a:pt x="402209" y="49669"/>
                  </a:moveTo>
                  <a:lnTo>
                    <a:pt x="402101" y="50114"/>
                  </a:lnTo>
                  <a:lnTo>
                    <a:pt x="402209" y="49669"/>
                  </a:lnTo>
                  <a:close/>
                </a:path>
                <a:path w="420370" h="393700">
                  <a:moveTo>
                    <a:pt x="405003" y="33159"/>
                  </a:moveTo>
                  <a:lnTo>
                    <a:pt x="404940" y="33540"/>
                  </a:lnTo>
                  <a:lnTo>
                    <a:pt x="405003" y="33159"/>
                  </a:lnTo>
                  <a:close/>
                </a:path>
                <a:path w="420370" h="393700">
                  <a:moveTo>
                    <a:pt x="406781" y="16586"/>
                  </a:moveTo>
                  <a:lnTo>
                    <a:pt x="406731" y="17056"/>
                  </a:lnTo>
                  <a:lnTo>
                    <a:pt x="406781" y="16586"/>
                  </a:lnTo>
                  <a:close/>
                </a:path>
              </a:pathLst>
            </a:custGeom>
            <a:solidFill>
              <a:srgbClr val="004B7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5" name="object 55"/>
          <p:cNvGrpSpPr/>
          <p:nvPr/>
        </p:nvGrpSpPr>
        <p:grpSpPr>
          <a:xfrm>
            <a:off x="0" y="6630924"/>
            <a:ext cx="12192000" cy="227329"/>
            <a:chOff x="0" y="6630924"/>
            <a:chExt cx="12192000" cy="227329"/>
          </a:xfrm>
        </p:grpSpPr>
        <p:sp>
          <p:nvSpPr>
            <p:cNvPr id="56" name="object 56"/>
            <p:cNvSpPr/>
            <p:nvPr/>
          </p:nvSpPr>
          <p:spPr>
            <a:xfrm>
              <a:off x="0" y="6630924"/>
              <a:ext cx="8195945" cy="227329"/>
            </a:xfrm>
            <a:custGeom>
              <a:avLst/>
              <a:gdLst/>
              <a:ahLst/>
              <a:cxnLst/>
              <a:rect l="l" t="t" r="r" b="b"/>
              <a:pathLst>
                <a:path w="8195945" h="227329">
                  <a:moveTo>
                    <a:pt x="8195945" y="0"/>
                  </a:moveTo>
                  <a:lnTo>
                    <a:pt x="0" y="0"/>
                  </a:lnTo>
                  <a:lnTo>
                    <a:pt x="0" y="226949"/>
                  </a:lnTo>
                  <a:lnTo>
                    <a:pt x="8195945" y="226949"/>
                  </a:lnTo>
                  <a:lnTo>
                    <a:pt x="8195945" y="0"/>
                  </a:lnTo>
                  <a:close/>
                </a:path>
              </a:pathLst>
            </a:custGeom>
            <a:solidFill>
              <a:srgbClr val="1E7A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8196071" y="6630924"/>
              <a:ext cx="3995420" cy="227329"/>
            </a:xfrm>
            <a:custGeom>
              <a:avLst/>
              <a:gdLst/>
              <a:ahLst/>
              <a:cxnLst/>
              <a:rect l="l" t="t" r="r" b="b"/>
              <a:pathLst>
                <a:path w="3995420" h="227329">
                  <a:moveTo>
                    <a:pt x="3995420" y="0"/>
                  </a:moveTo>
                  <a:lnTo>
                    <a:pt x="0" y="0"/>
                  </a:lnTo>
                  <a:lnTo>
                    <a:pt x="0" y="226949"/>
                  </a:lnTo>
                  <a:lnTo>
                    <a:pt x="3995420" y="226949"/>
                  </a:lnTo>
                  <a:lnTo>
                    <a:pt x="3995420" y="0"/>
                  </a:lnTo>
                  <a:close/>
                </a:path>
              </a:pathLst>
            </a:custGeom>
            <a:solidFill>
              <a:srgbClr val="FFCC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8" name="object 58"/>
          <p:cNvGrpSpPr/>
          <p:nvPr/>
        </p:nvGrpSpPr>
        <p:grpSpPr>
          <a:xfrm>
            <a:off x="271245" y="4605472"/>
            <a:ext cx="1532255" cy="975994"/>
            <a:chOff x="271245" y="4605472"/>
            <a:chExt cx="1532255" cy="975994"/>
          </a:xfrm>
        </p:grpSpPr>
        <p:pic>
          <p:nvPicPr>
            <p:cNvPr id="59" name="object 5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71245" y="4605472"/>
              <a:ext cx="1531673" cy="975430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15467" y="4628388"/>
              <a:ext cx="1447800" cy="900684"/>
            </a:xfrm>
            <a:prstGeom prst="rect">
              <a:avLst/>
            </a:prstGeom>
          </p:spPr>
        </p:pic>
      </p:grpSp>
      <p:grpSp>
        <p:nvGrpSpPr>
          <p:cNvPr id="61" name="object 61"/>
          <p:cNvGrpSpPr/>
          <p:nvPr/>
        </p:nvGrpSpPr>
        <p:grpSpPr>
          <a:xfrm>
            <a:off x="1871425" y="4605472"/>
            <a:ext cx="882650" cy="975994"/>
            <a:chOff x="1871425" y="4605472"/>
            <a:chExt cx="882650" cy="975994"/>
          </a:xfrm>
        </p:grpSpPr>
        <p:pic>
          <p:nvPicPr>
            <p:cNvPr id="62" name="object 62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871425" y="4605472"/>
              <a:ext cx="882488" cy="975430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915668" y="4628388"/>
              <a:ext cx="798576" cy="900684"/>
            </a:xfrm>
            <a:prstGeom prst="rect">
              <a:avLst/>
            </a:prstGeom>
          </p:spPr>
        </p:pic>
      </p:grpSp>
      <p:sp>
        <p:nvSpPr>
          <p:cNvPr id="64" name="object 64"/>
          <p:cNvSpPr/>
          <p:nvPr/>
        </p:nvSpPr>
        <p:spPr>
          <a:xfrm>
            <a:off x="4532376" y="2179320"/>
            <a:ext cx="5294630" cy="0"/>
          </a:xfrm>
          <a:custGeom>
            <a:avLst/>
            <a:gdLst/>
            <a:ahLst/>
            <a:cxnLst/>
            <a:rect l="l" t="t" r="r" b="b"/>
            <a:pathLst>
              <a:path w="5294630">
                <a:moveTo>
                  <a:pt x="0" y="0"/>
                </a:moveTo>
                <a:lnTo>
                  <a:pt x="5294122" y="0"/>
                </a:lnTo>
              </a:path>
            </a:pathLst>
          </a:custGeom>
          <a:ln w="6350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5" name="object 65"/>
          <p:cNvGrpSpPr/>
          <p:nvPr/>
        </p:nvGrpSpPr>
        <p:grpSpPr>
          <a:xfrm>
            <a:off x="8663558" y="2308872"/>
            <a:ext cx="3339465" cy="1003300"/>
            <a:chOff x="8663558" y="2308872"/>
            <a:chExt cx="3339465" cy="1003300"/>
          </a:xfrm>
        </p:grpSpPr>
        <p:sp>
          <p:nvSpPr>
            <p:cNvPr id="66" name="object 66"/>
            <p:cNvSpPr/>
            <p:nvPr/>
          </p:nvSpPr>
          <p:spPr>
            <a:xfrm>
              <a:off x="8663558" y="2371089"/>
              <a:ext cx="1889125" cy="335280"/>
            </a:xfrm>
            <a:custGeom>
              <a:avLst/>
              <a:gdLst/>
              <a:ahLst/>
              <a:cxnLst/>
              <a:rect l="l" t="t" r="r" b="b"/>
              <a:pathLst>
                <a:path w="1889125" h="335280">
                  <a:moveTo>
                    <a:pt x="1888871" y="0"/>
                  </a:moveTo>
                  <a:lnTo>
                    <a:pt x="0" y="0"/>
                  </a:lnTo>
                  <a:lnTo>
                    <a:pt x="0" y="335279"/>
                  </a:lnTo>
                  <a:lnTo>
                    <a:pt x="1888871" y="335279"/>
                  </a:lnTo>
                  <a:lnTo>
                    <a:pt x="1888871" y="0"/>
                  </a:lnTo>
                  <a:close/>
                </a:path>
              </a:pathLst>
            </a:custGeom>
            <a:solidFill>
              <a:srgbClr val="1E7A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8663558" y="2706268"/>
              <a:ext cx="1889125" cy="569595"/>
            </a:xfrm>
            <a:custGeom>
              <a:avLst/>
              <a:gdLst/>
              <a:ahLst/>
              <a:cxnLst/>
              <a:rect l="l" t="t" r="r" b="b"/>
              <a:pathLst>
                <a:path w="1889125" h="569595">
                  <a:moveTo>
                    <a:pt x="1888871" y="0"/>
                  </a:moveTo>
                  <a:lnTo>
                    <a:pt x="0" y="0"/>
                  </a:lnTo>
                  <a:lnTo>
                    <a:pt x="0" y="569188"/>
                  </a:lnTo>
                  <a:lnTo>
                    <a:pt x="1888871" y="569188"/>
                  </a:lnTo>
                  <a:lnTo>
                    <a:pt x="1888871" y="0"/>
                  </a:lnTo>
                  <a:close/>
                </a:path>
              </a:pathLst>
            </a:custGeom>
            <a:solidFill>
              <a:srgbClr val="D4E2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8" name="object 68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0488167" y="2308872"/>
              <a:ext cx="1514855" cy="1002779"/>
            </a:xfrm>
            <a:prstGeom prst="rect">
              <a:avLst/>
            </a:prstGeom>
          </p:spPr>
        </p:pic>
      </p:grpSp>
      <p:sp>
        <p:nvSpPr>
          <p:cNvPr id="69" name="object 69"/>
          <p:cNvSpPr/>
          <p:nvPr/>
        </p:nvSpPr>
        <p:spPr>
          <a:xfrm>
            <a:off x="10541507" y="2350007"/>
            <a:ext cx="1412875" cy="901065"/>
          </a:xfrm>
          <a:custGeom>
            <a:avLst/>
            <a:gdLst/>
            <a:ahLst/>
            <a:cxnLst/>
            <a:rect l="l" t="t" r="r" b="b"/>
            <a:pathLst>
              <a:path w="1412875" h="901064">
                <a:moveTo>
                  <a:pt x="1412748" y="0"/>
                </a:moveTo>
                <a:lnTo>
                  <a:pt x="0" y="0"/>
                </a:lnTo>
                <a:lnTo>
                  <a:pt x="0" y="900684"/>
                </a:lnTo>
                <a:lnTo>
                  <a:pt x="1412748" y="900684"/>
                </a:lnTo>
                <a:lnTo>
                  <a:pt x="141274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70" name="object 70"/>
          <p:cNvGraphicFramePr>
            <a:graphicFrameLocks noGrp="1"/>
          </p:cNvGraphicFramePr>
          <p:nvPr/>
        </p:nvGraphicFramePr>
        <p:xfrm>
          <a:off x="4009263" y="2364739"/>
          <a:ext cx="7939404" cy="9042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92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989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35280"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600" b="1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EDITAIS</a:t>
                      </a:r>
                      <a:r>
                        <a:rPr sz="1600" b="1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EM</a:t>
                      </a:r>
                      <a:r>
                        <a:rPr sz="1600" b="1" spc="-3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2022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1E7A50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6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PREVISÃO</a:t>
                      </a:r>
                      <a:r>
                        <a:rPr sz="1600" b="1" spc="-3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DE</a:t>
                      </a:r>
                      <a:r>
                        <a:rPr sz="1600" b="1" spc="-4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DATA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R="1270" algn="ctr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sz="1400" b="1" cap="small" dirty="0">
                          <a:solidFill>
                            <a:srgbClr val="1E7A5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400" b="1" cap="small" spc="5" dirty="0">
                          <a:solidFill>
                            <a:srgbClr val="1E7A50"/>
                          </a:solidFill>
                          <a:latin typeface="Calibri"/>
                          <a:cs typeface="Calibri"/>
                        </a:rPr>
                        <a:t>p</a:t>
                      </a:r>
                      <a:r>
                        <a:rPr sz="1400" b="1" cap="small" spc="-20" dirty="0">
                          <a:solidFill>
                            <a:srgbClr val="1E7A5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400" b="1" cap="small" spc="-35" dirty="0">
                          <a:solidFill>
                            <a:srgbClr val="1E7A50"/>
                          </a:solidFill>
                          <a:latin typeface="Calibri"/>
                          <a:cs typeface="Calibri"/>
                        </a:rPr>
                        <a:t>o</a:t>
                      </a:r>
                      <a:r>
                        <a:rPr sz="1400" b="1" cap="small" dirty="0">
                          <a:solidFill>
                            <a:srgbClr val="1E7A50"/>
                          </a:solidFill>
                          <a:latin typeface="Calibri"/>
                          <a:cs typeface="Calibri"/>
                        </a:rPr>
                        <a:t>xi</a:t>
                      </a:r>
                      <a:r>
                        <a:rPr sz="1400" b="1" cap="small" spc="-5" dirty="0">
                          <a:solidFill>
                            <a:srgbClr val="1E7A50"/>
                          </a:solidFill>
                          <a:latin typeface="Calibri"/>
                          <a:cs typeface="Calibri"/>
                        </a:rPr>
                        <a:t>ma</a:t>
                      </a:r>
                      <a:r>
                        <a:rPr sz="1400" b="1" cap="small" spc="-20" dirty="0">
                          <a:solidFill>
                            <a:srgbClr val="1E7A50"/>
                          </a:solidFill>
                          <a:latin typeface="Calibri"/>
                          <a:cs typeface="Calibri"/>
                        </a:rPr>
                        <a:t>d</a:t>
                      </a:r>
                      <a:r>
                        <a:rPr sz="1400" b="1" cap="small" spc="-5" dirty="0">
                          <a:solidFill>
                            <a:srgbClr val="1E7A50"/>
                          </a:solidFill>
                          <a:latin typeface="Calibri"/>
                          <a:cs typeface="Calibri"/>
                        </a:rPr>
                        <a:t>amente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marR="1905" algn="ctr">
                        <a:lnSpc>
                          <a:spcPts val="2730"/>
                        </a:lnSpc>
                        <a:spcBef>
                          <a:spcPts val="30"/>
                        </a:spcBef>
                      </a:pPr>
                      <a:r>
                        <a:rPr sz="2400" b="1" spc="-25" dirty="0">
                          <a:solidFill>
                            <a:srgbClr val="1E7A50"/>
                          </a:solidFill>
                          <a:latin typeface="Segoe UI Black"/>
                          <a:cs typeface="Segoe UI Black"/>
                        </a:rPr>
                        <a:t>200</a:t>
                      </a:r>
                      <a:endParaRPr sz="2400">
                        <a:latin typeface="Segoe UI Black"/>
                        <a:cs typeface="Segoe UI Black"/>
                      </a:endParaRPr>
                    </a:p>
                    <a:p>
                      <a:pPr marR="1270" algn="ctr">
                        <a:lnSpc>
                          <a:spcPts val="1290"/>
                        </a:lnSpc>
                      </a:pPr>
                      <a:r>
                        <a:rPr sz="1200" b="0" spc="-10" dirty="0">
                          <a:solidFill>
                            <a:srgbClr val="404040"/>
                          </a:solidFill>
                          <a:latin typeface="Calibri Light"/>
                          <a:cs typeface="Calibri Light"/>
                        </a:rPr>
                        <a:t>ÁREAS</a:t>
                      </a:r>
                      <a:endParaRPr sz="1200">
                        <a:latin typeface="Calibri Light"/>
                        <a:cs typeface="Calibri Light"/>
                      </a:endParaRPr>
                    </a:p>
                  </a:txBody>
                  <a:tcPr marL="0" marR="0" marT="57150" marB="0">
                    <a:lnL w="12700">
                      <a:solidFill>
                        <a:srgbClr val="FFFFFF"/>
                      </a:solidFill>
                      <a:prstDash val="soli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896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600" b="1" dirty="0">
                          <a:latin typeface="Calibri"/>
                          <a:cs typeface="Calibri"/>
                        </a:rPr>
                        <a:t>6ª </a:t>
                      </a:r>
                      <a:r>
                        <a:rPr sz="1600" b="1" spc="-20" dirty="0">
                          <a:latin typeface="Calibri"/>
                          <a:cs typeface="Calibri"/>
                        </a:rPr>
                        <a:t>RODADA</a:t>
                      </a:r>
                      <a:r>
                        <a:rPr sz="16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DE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DISPONIBILIDADE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ÁREAS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0" dirty="0">
                          <a:latin typeface="Calibri"/>
                          <a:cs typeface="Calibri"/>
                        </a:rPr>
                        <a:t>–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400" spc="-10" dirty="0">
                          <a:latin typeface="Calibri"/>
                          <a:cs typeface="Calibri"/>
                        </a:rPr>
                        <a:t>PROJETO</a:t>
                      </a:r>
                      <a:r>
                        <a:rPr sz="14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GARIMPO</a:t>
                      </a:r>
                      <a:r>
                        <a:rPr sz="14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LEGAL:</a:t>
                      </a:r>
                      <a:r>
                        <a:rPr sz="14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0" dirty="0">
                          <a:latin typeface="Calibri Light"/>
                          <a:cs typeface="Calibri Light"/>
                        </a:rPr>
                        <a:t>EMPREENDEDORISMO</a:t>
                      </a:r>
                      <a:r>
                        <a:rPr sz="1400" b="0" spc="-50" dirty="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400" b="0" spc="-10" dirty="0">
                          <a:latin typeface="Calibri Light"/>
                          <a:cs typeface="Calibri Light"/>
                        </a:rPr>
                        <a:t>VERDE</a:t>
                      </a:r>
                      <a:endParaRPr sz="1400">
                        <a:latin typeface="Calibri Light"/>
                        <a:cs typeface="Calibri Light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E2CF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185"/>
                        </a:spcBef>
                      </a:pPr>
                      <a:r>
                        <a:rPr sz="1600" b="1" spc="-10" dirty="0">
                          <a:latin typeface="Calibri"/>
                          <a:cs typeface="Calibri"/>
                        </a:rPr>
                        <a:t>30/08/2022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504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7150" marB="0">
                    <a:lnL w="12700">
                      <a:solidFill>
                        <a:srgbClr val="FFFFFF"/>
                      </a:solidFill>
                      <a:prstDash val="soli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71" name="object 71"/>
          <p:cNvGrpSpPr/>
          <p:nvPr/>
        </p:nvGrpSpPr>
        <p:grpSpPr>
          <a:xfrm>
            <a:off x="10230611" y="3831082"/>
            <a:ext cx="961390" cy="824865"/>
            <a:chOff x="10230611" y="3831082"/>
            <a:chExt cx="961390" cy="824865"/>
          </a:xfrm>
        </p:grpSpPr>
        <p:pic>
          <p:nvPicPr>
            <p:cNvPr id="72" name="object 72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0236572" y="3840208"/>
              <a:ext cx="873478" cy="396640"/>
            </a:xfrm>
            <a:prstGeom prst="rect">
              <a:avLst/>
            </a:prstGeom>
          </p:spPr>
        </p:pic>
        <p:sp>
          <p:nvSpPr>
            <p:cNvPr id="73" name="object 73"/>
            <p:cNvSpPr/>
            <p:nvPr/>
          </p:nvSpPr>
          <p:spPr>
            <a:xfrm>
              <a:off x="10262615" y="3837432"/>
              <a:ext cx="817244" cy="321945"/>
            </a:xfrm>
            <a:custGeom>
              <a:avLst/>
              <a:gdLst/>
              <a:ahLst/>
              <a:cxnLst/>
              <a:rect l="l" t="t" r="r" b="b"/>
              <a:pathLst>
                <a:path w="817245" h="321945">
                  <a:moveTo>
                    <a:pt x="816863" y="0"/>
                  </a:moveTo>
                  <a:lnTo>
                    <a:pt x="263270" y="0"/>
                  </a:lnTo>
                  <a:lnTo>
                    <a:pt x="0" y="321564"/>
                  </a:lnTo>
                  <a:lnTo>
                    <a:pt x="553592" y="321564"/>
                  </a:lnTo>
                  <a:lnTo>
                    <a:pt x="816863" y="0"/>
                  </a:lnTo>
                  <a:close/>
                </a:path>
              </a:pathLst>
            </a:custGeom>
            <a:solidFill>
              <a:srgbClr val="004B7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4" name="object 74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0230611" y="4219968"/>
              <a:ext cx="931151" cy="435851"/>
            </a:xfrm>
            <a:prstGeom prst="rect">
              <a:avLst/>
            </a:prstGeom>
          </p:spPr>
        </p:pic>
        <p:sp>
          <p:nvSpPr>
            <p:cNvPr id="75" name="object 75"/>
            <p:cNvSpPr/>
            <p:nvPr/>
          </p:nvSpPr>
          <p:spPr>
            <a:xfrm>
              <a:off x="10262615" y="4251960"/>
              <a:ext cx="817244" cy="321945"/>
            </a:xfrm>
            <a:custGeom>
              <a:avLst/>
              <a:gdLst/>
              <a:ahLst/>
              <a:cxnLst/>
              <a:rect l="l" t="t" r="r" b="b"/>
              <a:pathLst>
                <a:path w="817245" h="321945">
                  <a:moveTo>
                    <a:pt x="0" y="321563"/>
                  </a:moveTo>
                  <a:lnTo>
                    <a:pt x="263270" y="0"/>
                  </a:lnTo>
                  <a:lnTo>
                    <a:pt x="816863" y="0"/>
                  </a:lnTo>
                  <a:lnTo>
                    <a:pt x="553592" y="321563"/>
                  </a:lnTo>
                  <a:lnTo>
                    <a:pt x="0" y="321563"/>
                  </a:lnTo>
                  <a:close/>
                </a:path>
              </a:pathLst>
            </a:custGeom>
            <a:ln w="12700">
              <a:solidFill>
                <a:srgbClr val="004B77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11105387" y="3837432"/>
              <a:ext cx="86995" cy="414655"/>
            </a:xfrm>
            <a:custGeom>
              <a:avLst/>
              <a:gdLst/>
              <a:ahLst/>
              <a:cxnLst/>
              <a:rect l="l" t="t" r="r" b="b"/>
              <a:pathLst>
                <a:path w="86995" h="414654">
                  <a:moveTo>
                    <a:pt x="86486" y="0"/>
                  </a:moveTo>
                  <a:lnTo>
                    <a:pt x="0" y="0"/>
                  </a:lnTo>
                </a:path>
                <a:path w="86995" h="414654">
                  <a:moveTo>
                    <a:pt x="86486" y="414528"/>
                  </a:moveTo>
                  <a:lnTo>
                    <a:pt x="0" y="414528"/>
                  </a:lnTo>
                </a:path>
              </a:pathLst>
            </a:custGeom>
            <a:ln w="12700">
              <a:solidFill>
                <a:srgbClr val="40404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11119103" y="3881628"/>
              <a:ext cx="57785" cy="321945"/>
            </a:xfrm>
            <a:custGeom>
              <a:avLst/>
              <a:gdLst/>
              <a:ahLst/>
              <a:cxnLst/>
              <a:rect l="l" t="t" r="r" b="b"/>
              <a:pathLst>
                <a:path w="57784" h="321945">
                  <a:moveTo>
                    <a:pt x="57657" y="45720"/>
                  </a:moveTo>
                  <a:lnTo>
                    <a:pt x="0" y="45720"/>
                  </a:lnTo>
                </a:path>
                <a:path w="57784" h="321945">
                  <a:moveTo>
                    <a:pt x="57657" y="91440"/>
                  </a:moveTo>
                  <a:lnTo>
                    <a:pt x="0" y="91440"/>
                  </a:lnTo>
                </a:path>
                <a:path w="57784" h="321945">
                  <a:moveTo>
                    <a:pt x="57657" y="0"/>
                  </a:moveTo>
                  <a:lnTo>
                    <a:pt x="0" y="0"/>
                  </a:lnTo>
                </a:path>
                <a:path w="57784" h="321945">
                  <a:moveTo>
                    <a:pt x="57657" y="137160"/>
                  </a:moveTo>
                  <a:lnTo>
                    <a:pt x="0" y="137160"/>
                  </a:lnTo>
                </a:path>
                <a:path w="57784" h="321945">
                  <a:moveTo>
                    <a:pt x="57657" y="182880"/>
                  </a:moveTo>
                  <a:lnTo>
                    <a:pt x="0" y="182880"/>
                  </a:lnTo>
                </a:path>
                <a:path w="57784" h="321945">
                  <a:moveTo>
                    <a:pt x="57657" y="275844"/>
                  </a:moveTo>
                  <a:lnTo>
                    <a:pt x="0" y="275844"/>
                  </a:lnTo>
                </a:path>
                <a:path w="57784" h="321945">
                  <a:moveTo>
                    <a:pt x="57657" y="321564"/>
                  </a:moveTo>
                  <a:lnTo>
                    <a:pt x="0" y="321564"/>
                  </a:lnTo>
                </a:path>
                <a:path w="57784" h="321945">
                  <a:moveTo>
                    <a:pt x="57657" y="228600"/>
                  </a:moveTo>
                  <a:lnTo>
                    <a:pt x="0" y="228600"/>
                  </a:lnTo>
                </a:path>
              </a:pathLst>
            </a:custGeom>
            <a:ln w="6350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8" name="object 78"/>
          <p:cNvSpPr txBox="1"/>
          <p:nvPr/>
        </p:nvSpPr>
        <p:spPr>
          <a:xfrm>
            <a:off x="11230102" y="3728973"/>
            <a:ext cx="386715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050" b="0" dirty="0">
                <a:solidFill>
                  <a:srgbClr val="404040"/>
                </a:solidFill>
                <a:latin typeface="Calibri Light"/>
                <a:cs typeface="Calibri Light"/>
              </a:rPr>
              <a:t>0,00</a:t>
            </a:r>
            <a:r>
              <a:rPr sz="1050" b="0" spc="-10" dirty="0">
                <a:solidFill>
                  <a:srgbClr val="404040"/>
                </a:solidFill>
                <a:latin typeface="Calibri Light"/>
                <a:cs typeface="Calibri Light"/>
              </a:rPr>
              <a:t> </a:t>
            </a:r>
            <a:r>
              <a:rPr sz="1050" b="0" spc="-50" dirty="0">
                <a:solidFill>
                  <a:srgbClr val="404040"/>
                </a:solidFill>
                <a:latin typeface="Calibri Light"/>
                <a:cs typeface="Calibri Light"/>
              </a:rPr>
              <a:t>m</a:t>
            </a:r>
            <a:endParaRPr sz="1050">
              <a:latin typeface="Calibri Light"/>
              <a:cs typeface="Calibri Light"/>
            </a:endParaRPr>
          </a:p>
        </p:txBody>
      </p:sp>
      <p:sp>
        <p:nvSpPr>
          <p:cNvPr id="79" name="object 79"/>
          <p:cNvSpPr txBox="1"/>
          <p:nvPr/>
        </p:nvSpPr>
        <p:spPr>
          <a:xfrm>
            <a:off x="10383646" y="4813808"/>
            <a:ext cx="1176655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indent="38100" algn="just">
              <a:lnSpc>
                <a:spcPct val="100000"/>
              </a:lnSpc>
              <a:spcBef>
                <a:spcPts val="100"/>
              </a:spcBef>
            </a:pPr>
            <a:r>
              <a:rPr sz="1400" b="0" dirty="0">
                <a:solidFill>
                  <a:srgbClr val="0D0D0D"/>
                </a:solidFill>
                <a:latin typeface="Calibri Light"/>
                <a:cs typeface="Calibri Light"/>
              </a:rPr>
              <a:t>SERÁ</a:t>
            </a:r>
            <a:r>
              <a:rPr sz="1400" b="0" spc="-5" dirty="0">
                <a:solidFill>
                  <a:srgbClr val="0D0D0D"/>
                </a:solidFill>
                <a:latin typeface="Calibri Light"/>
                <a:cs typeface="Calibri Light"/>
              </a:rPr>
              <a:t> </a:t>
            </a:r>
            <a:r>
              <a:rPr sz="1400" b="0" spc="-10" dirty="0">
                <a:solidFill>
                  <a:srgbClr val="0D0D0D"/>
                </a:solidFill>
                <a:latin typeface="Calibri Light"/>
                <a:cs typeface="Calibri Light"/>
              </a:rPr>
              <a:t>DEFINIDA </a:t>
            </a:r>
            <a:r>
              <a:rPr sz="1400" b="0" dirty="0">
                <a:solidFill>
                  <a:srgbClr val="0D0D0D"/>
                </a:solidFill>
                <a:latin typeface="Calibri Light"/>
                <a:cs typeface="Calibri Light"/>
              </a:rPr>
              <a:t>UMA</a:t>
            </a:r>
            <a:r>
              <a:rPr sz="1400" b="0" spc="10" dirty="0">
                <a:solidFill>
                  <a:srgbClr val="0D0D0D"/>
                </a:solidFill>
                <a:latin typeface="Calibri Light"/>
                <a:cs typeface="Calibri Light"/>
              </a:rPr>
              <a:t> </a:t>
            </a:r>
            <a:r>
              <a:rPr sz="1400" b="0" spc="-50" dirty="0">
                <a:solidFill>
                  <a:srgbClr val="0D0D0D"/>
                </a:solidFill>
                <a:latin typeface="Calibri Light"/>
                <a:cs typeface="Calibri Light"/>
              </a:rPr>
              <a:t>COTA</a:t>
            </a:r>
            <a:r>
              <a:rPr sz="1400" b="0" spc="-25" dirty="0">
                <a:solidFill>
                  <a:srgbClr val="0D0D0D"/>
                </a:solidFill>
                <a:latin typeface="Calibri Light"/>
                <a:cs typeface="Calibri Light"/>
              </a:rPr>
              <a:t> EM </a:t>
            </a:r>
            <a:r>
              <a:rPr sz="1400" b="0" spc="-10" dirty="0">
                <a:solidFill>
                  <a:srgbClr val="0D0D0D"/>
                </a:solidFill>
                <a:latin typeface="Calibri Light"/>
                <a:cs typeface="Calibri Light"/>
              </a:rPr>
              <a:t>PROFUNDIDADE</a:t>
            </a:r>
            <a:endParaRPr sz="1400">
              <a:latin typeface="Calibri Light"/>
              <a:cs typeface="Calibri Light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852404" y="92964"/>
            <a:ext cx="1217676" cy="324611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0" y="6630924"/>
            <a:ext cx="12192000" cy="227329"/>
            <a:chOff x="0" y="6630924"/>
            <a:chExt cx="12192000" cy="227329"/>
          </a:xfrm>
        </p:grpSpPr>
        <p:sp>
          <p:nvSpPr>
            <p:cNvPr id="4" name="object 4"/>
            <p:cNvSpPr/>
            <p:nvPr/>
          </p:nvSpPr>
          <p:spPr>
            <a:xfrm>
              <a:off x="0" y="6630924"/>
              <a:ext cx="8195945" cy="227329"/>
            </a:xfrm>
            <a:custGeom>
              <a:avLst/>
              <a:gdLst/>
              <a:ahLst/>
              <a:cxnLst/>
              <a:rect l="l" t="t" r="r" b="b"/>
              <a:pathLst>
                <a:path w="8195945" h="227329">
                  <a:moveTo>
                    <a:pt x="8195945" y="0"/>
                  </a:moveTo>
                  <a:lnTo>
                    <a:pt x="0" y="0"/>
                  </a:lnTo>
                  <a:lnTo>
                    <a:pt x="0" y="226949"/>
                  </a:lnTo>
                  <a:lnTo>
                    <a:pt x="8195945" y="226949"/>
                  </a:lnTo>
                  <a:lnTo>
                    <a:pt x="8195945" y="0"/>
                  </a:lnTo>
                  <a:close/>
                </a:path>
              </a:pathLst>
            </a:custGeom>
            <a:solidFill>
              <a:srgbClr val="1E7A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8196071" y="6630924"/>
              <a:ext cx="3995420" cy="227329"/>
            </a:xfrm>
            <a:custGeom>
              <a:avLst/>
              <a:gdLst/>
              <a:ahLst/>
              <a:cxnLst/>
              <a:rect l="l" t="t" r="r" b="b"/>
              <a:pathLst>
                <a:path w="3995420" h="227329">
                  <a:moveTo>
                    <a:pt x="3995420" y="0"/>
                  </a:moveTo>
                  <a:lnTo>
                    <a:pt x="0" y="0"/>
                  </a:lnTo>
                  <a:lnTo>
                    <a:pt x="0" y="226949"/>
                  </a:lnTo>
                  <a:lnTo>
                    <a:pt x="3995420" y="226949"/>
                  </a:lnTo>
                  <a:lnTo>
                    <a:pt x="3995420" y="0"/>
                  </a:lnTo>
                  <a:close/>
                </a:path>
              </a:pathLst>
            </a:custGeom>
            <a:solidFill>
              <a:srgbClr val="FFCC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7477886" y="1504569"/>
          <a:ext cx="4507229" cy="21545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843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94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734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39395">
                <a:tc>
                  <a:txBody>
                    <a:bodyPr/>
                    <a:lstStyle/>
                    <a:p>
                      <a:pPr marL="508634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1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PROCEDIMENTO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273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4B77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1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REGIME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273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4B77"/>
                    </a:solidFill>
                  </a:tcPr>
                </a:tc>
                <a:tc>
                  <a:txBody>
                    <a:bodyPr/>
                    <a:lstStyle/>
                    <a:p>
                      <a:pPr marR="88265" algn="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100" b="1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TOTAL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273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4B7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9395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Outorga</a:t>
                      </a:r>
                      <a:r>
                        <a:rPr sz="11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da</a:t>
                      </a:r>
                      <a:r>
                        <a:rPr sz="11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Concessão</a:t>
                      </a:r>
                      <a:r>
                        <a:rPr sz="11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1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Lavra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273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100" spc="-10" dirty="0">
                          <a:latin typeface="Calibri"/>
                          <a:cs typeface="Calibri"/>
                        </a:rPr>
                        <a:t>Concessão</a:t>
                      </a:r>
                      <a:r>
                        <a:rPr sz="1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100" spc="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Lavra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273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marR="64135" algn="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100" b="1" spc="-10" dirty="0">
                          <a:latin typeface="Calibri"/>
                          <a:cs typeface="Calibri"/>
                        </a:rPr>
                        <a:t>17.610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273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9395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Outorga</a:t>
                      </a:r>
                      <a:r>
                        <a:rPr sz="11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da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Guia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Utilização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273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Autorização</a:t>
                      </a:r>
                      <a:r>
                        <a:rPr sz="11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Pesquisa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273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R="64135" algn="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100" b="1" spc="-10" dirty="0">
                          <a:latin typeface="Calibri"/>
                          <a:cs typeface="Calibri"/>
                        </a:rPr>
                        <a:t>6.550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273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9395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Outorga</a:t>
                      </a:r>
                      <a:r>
                        <a:rPr sz="11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da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Guia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Utilização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100" spc="-10" dirty="0">
                          <a:latin typeface="Calibri"/>
                          <a:cs typeface="Calibri"/>
                        </a:rPr>
                        <a:t>Concessão</a:t>
                      </a:r>
                      <a:r>
                        <a:rPr sz="1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100" spc="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Lavra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marR="64135" algn="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100" b="1" spc="-10" dirty="0">
                          <a:latin typeface="Calibri"/>
                          <a:cs typeface="Calibri"/>
                        </a:rPr>
                        <a:t>1.959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9395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Outorga</a:t>
                      </a:r>
                      <a:r>
                        <a:rPr sz="11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 Requerimento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Autorização</a:t>
                      </a:r>
                      <a:r>
                        <a:rPr sz="11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Pesquisa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R="64135" algn="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100" b="1" spc="-10" dirty="0">
                          <a:latin typeface="Calibri"/>
                          <a:cs typeface="Calibri"/>
                        </a:rPr>
                        <a:t>20.767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9395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Outorga</a:t>
                      </a:r>
                      <a:r>
                        <a:rPr sz="11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 Requerimento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100" spc="-10" dirty="0">
                          <a:latin typeface="Calibri"/>
                          <a:cs typeface="Calibri"/>
                        </a:rPr>
                        <a:t>Licenciamento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marR="64769" algn="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100" b="1" spc="-10" dirty="0">
                          <a:latin typeface="Calibri"/>
                          <a:cs typeface="Calibri"/>
                        </a:rPr>
                        <a:t>5.811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9395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Outorga</a:t>
                      </a:r>
                      <a:r>
                        <a:rPr sz="11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 Requerimento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Permissão</a:t>
                      </a:r>
                      <a:r>
                        <a:rPr sz="11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Lavra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Garimpeira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R="64135" algn="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100" b="1" spc="-10" dirty="0">
                          <a:latin typeface="Calibri"/>
                          <a:cs typeface="Calibri"/>
                        </a:rPr>
                        <a:t>10.221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39395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Outorga</a:t>
                      </a:r>
                      <a:r>
                        <a:rPr sz="11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 Requerimento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Registro</a:t>
                      </a:r>
                      <a:r>
                        <a:rPr sz="11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1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Extração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marR="64135" algn="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100" b="1" spc="-10" dirty="0">
                          <a:latin typeface="Calibri"/>
                          <a:cs typeface="Calibri"/>
                        </a:rPr>
                        <a:t>1.194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3939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2F80AB"/>
                    </a:solidFill>
                  </a:tcPr>
                </a:tc>
                <a:tc>
                  <a:txBody>
                    <a:bodyPr/>
                    <a:lstStyle/>
                    <a:p>
                      <a:pPr marR="64135" algn="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1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TOTAL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2F80AB"/>
                    </a:solidFill>
                  </a:tcPr>
                </a:tc>
                <a:tc>
                  <a:txBody>
                    <a:bodyPr/>
                    <a:lstStyle/>
                    <a:p>
                      <a:pPr marR="64135" algn="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1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59.980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2F80A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7" name="object 7"/>
          <p:cNvSpPr/>
          <p:nvPr/>
        </p:nvSpPr>
        <p:spPr>
          <a:xfrm>
            <a:off x="6714743" y="269747"/>
            <a:ext cx="1449705" cy="256540"/>
          </a:xfrm>
          <a:custGeom>
            <a:avLst/>
            <a:gdLst/>
            <a:ahLst/>
            <a:cxnLst/>
            <a:rect l="l" t="t" r="r" b="b"/>
            <a:pathLst>
              <a:path w="1449704" h="256540">
                <a:moveTo>
                  <a:pt x="1406652" y="0"/>
                </a:moveTo>
                <a:lnTo>
                  <a:pt x="42672" y="0"/>
                </a:lnTo>
                <a:lnTo>
                  <a:pt x="26038" y="3345"/>
                </a:lnTo>
                <a:lnTo>
                  <a:pt x="12477" y="12477"/>
                </a:lnTo>
                <a:lnTo>
                  <a:pt x="3345" y="26038"/>
                </a:lnTo>
                <a:lnTo>
                  <a:pt x="0" y="42672"/>
                </a:lnTo>
                <a:lnTo>
                  <a:pt x="0" y="213360"/>
                </a:lnTo>
                <a:lnTo>
                  <a:pt x="3345" y="229993"/>
                </a:lnTo>
                <a:lnTo>
                  <a:pt x="12477" y="243554"/>
                </a:lnTo>
                <a:lnTo>
                  <a:pt x="26038" y="252686"/>
                </a:lnTo>
                <a:lnTo>
                  <a:pt x="42672" y="256031"/>
                </a:lnTo>
                <a:lnTo>
                  <a:pt x="1406652" y="256031"/>
                </a:lnTo>
                <a:lnTo>
                  <a:pt x="1423285" y="252686"/>
                </a:lnTo>
                <a:lnTo>
                  <a:pt x="1436846" y="243554"/>
                </a:lnTo>
                <a:lnTo>
                  <a:pt x="1445978" y="229993"/>
                </a:lnTo>
                <a:lnTo>
                  <a:pt x="1449324" y="213360"/>
                </a:lnTo>
                <a:lnTo>
                  <a:pt x="1449324" y="42672"/>
                </a:lnTo>
                <a:lnTo>
                  <a:pt x="1445978" y="26038"/>
                </a:lnTo>
                <a:lnTo>
                  <a:pt x="1436846" y="12477"/>
                </a:lnTo>
                <a:lnTo>
                  <a:pt x="1423285" y="3345"/>
                </a:lnTo>
                <a:lnTo>
                  <a:pt x="1406652" y="0"/>
                </a:lnTo>
                <a:close/>
              </a:path>
            </a:pathLst>
          </a:custGeom>
          <a:solidFill>
            <a:srgbClr val="FFC7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6916293" y="292734"/>
            <a:ext cx="104775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FFFFFF"/>
                </a:solidFill>
                <a:latin typeface="Calibri"/>
                <a:cs typeface="Calibri"/>
              </a:rPr>
              <a:t>EM</a:t>
            </a:r>
            <a:r>
              <a:rPr sz="1100" b="1" spc="-10" dirty="0">
                <a:solidFill>
                  <a:srgbClr val="FFFFFF"/>
                </a:solidFill>
                <a:latin typeface="Calibri"/>
                <a:cs typeface="Calibri"/>
              </a:rPr>
              <a:t> ANDAMENTO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266944" y="269747"/>
            <a:ext cx="1447800" cy="256540"/>
          </a:xfrm>
          <a:custGeom>
            <a:avLst/>
            <a:gdLst/>
            <a:ahLst/>
            <a:cxnLst/>
            <a:rect l="l" t="t" r="r" b="b"/>
            <a:pathLst>
              <a:path w="1447800" h="256540">
                <a:moveTo>
                  <a:pt x="1405127" y="0"/>
                </a:moveTo>
                <a:lnTo>
                  <a:pt x="42671" y="0"/>
                </a:lnTo>
                <a:lnTo>
                  <a:pt x="26038" y="3345"/>
                </a:lnTo>
                <a:lnTo>
                  <a:pt x="12477" y="12477"/>
                </a:lnTo>
                <a:lnTo>
                  <a:pt x="3345" y="26038"/>
                </a:lnTo>
                <a:lnTo>
                  <a:pt x="0" y="42672"/>
                </a:lnTo>
                <a:lnTo>
                  <a:pt x="0" y="213360"/>
                </a:lnTo>
                <a:lnTo>
                  <a:pt x="3345" y="229993"/>
                </a:lnTo>
                <a:lnTo>
                  <a:pt x="12477" y="243554"/>
                </a:lnTo>
                <a:lnTo>
                  <a:pt x="26038" y="252686"/>
                </a:lnTo>
                <a:lnTo>
                  <a:pt x="42671" y="256031"/>
                </a:lnTo>
                <a:lnTo>
                  <a:pt x="1405127" y="256031"/>
                </a:lnTo>
                <a:lnTo>
                  <a:pt x="1421761" y="252686"/>
                </a:lnTo>
                <a:lnTo>
                  <a:pt x="1435322" y="243554"/>
                </a:lnTo>
                <a:lnTo>
                  <a:pt x="1444454" y="229993"/>
                </a:lnTo>
                <a:lnTo>
                  <a:pt x="1447800" y="213360"/>
                </a:lnTo>
                <a:lnTo>
                  <a:pt x="1447800" y="42672"/>
                </a:lnTo>
                <a:lnTo>
                  <a:pt x="1444454" y="26038"/>
                </a:lnTo>
                <a:lnTo>
                  <a:pt x="1435322" y="12477"/>
                </a:lnTo>
                <a:lnTo>
                  <a:pt x="1421761" y="3345"/>
                </a:lnTo>
                <a:lnTo>
                  <a:pt x="1405127" y="0"/>
                </a:lnTo>
                <a:close/>
              </a:path>
            </a:pathLst>
          </a:custGeom>
          <a:solidFill>
            <a:srgbClr val="004B7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5460238" y="292734"/>
            <a:ext cx="106045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10" dirty="0">
                <a:solidFill>
                  <a:srgbClr val="FFFFFF"/>
                </a:solidFill>
                <a:latin typeface="Calibri"/>
                <a:cs typeface="Calibri"/>
              </a:rPr>
              <a:t>REQUERIMENTOS</a:t>
            </a:r>
            <a:endParaRPr sz="1100">
              <a:latin typeface="Calibri"/>
              <a:cs typeface="Calibri"/>
            </a:endParaRPr>
          </a:p>
        </p:txBody>
      </p:sp>
      <p:pic>
        <p:nvPicPr>
          <p:cNvPr id="11" name="object 1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639814" y="330454"/>
            <a:ext cx="137667" cy="136144"/>
          </a:xfrm>
          <a:prstGeom prst="rect">
            <a:avLst/>
          </a:prstGeom>
        </p:spPr>
      </p:pic>
      <p:grpSp>
        <p:nvGrpSpPr>
          <p:cNvPr id="12" name="object 12"/>
          <p:cNvGrpSpPr/>
          <p:nvPr/>
        </p:nvGrpSpPr>
        <p:grpSpPr>
          <a:xfrm>
            <a:off x="379467" y="1510283"/>
            <a:ext cx="6861175" cy="4742815"/>
            <a:chOff x="379467" y="1510283"/>
            <a:chExt cx="6861175" cy="4742815"/>
          </a:xfrm>
        </p:grpSpPr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79467" y="1513308"/>
              <a:ext cx="6861064" cy="4739675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423671" y="1510283"/>
              <a:ext cx="6777355" cy="4665345"/>
            </a:xfrm>
            <a:custGeom>
              <a:avLst/>
              <a:gdLst/>
              <a:ahLst/>
              <a:cxnLst/>
              <a:rect l="l" t="t" r="r" b="b"/>
              <a:pathLst>
                <a:path w="6777355" h="4665345">
                  <a:moveTo>
                    <a:pt x="6777228" y="0"/>
                  </a:moveTo>
                  <a:lnTo>
                    <a:pt x="0" y="0"/>
                  </a:lnTo>
                  <a:lnTo>
                    <a:pt x="0" y="4664964"/>
                  </a:lnTo>
                  <a:lnTo>
                    <a:pt x="6777228" y="4664964"/>
                  </a:lnTo>
                  <a:lnTo>
                    <a:pt x="677722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545991" y="1642364"/>
            <a:ext cx="344805" cy="35648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0"/>
              </a:spcBef>
            </a:pPr>
            <a:r>
              <a:rPr sz="900" spc="-10" dirty="0">
                <a:solidFill>
                  <a:srgbClr val="585858"/>
                </a:solidFill>
                <a:latin typeface="Calibri"/>
                <a:cs typeface="Calibri"/>
              </a:rPr>
              <a:t>22.000</a:t>
            </a:r>
            <a:endParaRPr sz="9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1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</a:pPr>
            <a:r>
              <a:rPr sz="900" spc="-10" dirty="0">
                <a:solidFill>
                  <a:srgbClr val="585858"/>
                </a:solidFill>
                <a:latin typeface="Calibri"/>
                <a:cs typeface="Calibri"/>
              </a:rPr>
              <a:t>20.000</a:t>
            </a:r>
            <a:endParaRPr sz="9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1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</a:pPr>
            <a:r>
              <a:rPr sz="900" spc="-10" dirty="0">
                <a:solidFill>
                  <a:srgbClr val="585858"/>
                </a:solidFill>
                <a:latin typeface="Calibri"/>
                <a:cs typeface="Calibri"/>
              </a:rPr>
              <a:t>18.000</a:t>
            </a:r>
            <a:endParaRPr sz="9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1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</a:pPr>
            <a:r>
              <a:rPr sz="900" spc="-10" dirty="0">
                <a:solidFill>
                  <a:srgbClr val="585858"/>
                </a:solidFill>
                <a:latin typeface="Calibri"/>
                <a:cs typeface="Calibri"/>
              </a:rPr>
              <a:t>16.000</a:t>
            </a:r>
            <a:endParaRPr sz="9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1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</a:pPr>
            <a:r>
              <a:rPr sz="900" spc="-10" dirty="0">
                <a:solidFill>
                  <a:srgbClr val="585858"/>
                </a:solidFill>
                <a:latin typeface="Calibri"/>
                <a:cs typeface="Calibri"/>
              </a:rPr>
              <a:t>14.000</a:t>
            </a:r>
            <a:endParaRPr sz="9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1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5"/>
              </a:spcBef>
            </a:pPr>
            <a:r>
              <a:rPr sz="900" spc="-10" dirty="0">
                <a:solidFill>
                  <a:srgbClr val="585858"/>
                </a:solidFill>
                <a:latin typeface="Calibri"/>
                <a:cs typeface="Calibri"/>
              </a:rPr>
              <a:t>12.000</a:t>
            </a:r>
            <a:endParaRPr sz="9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1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</a:pPr>
            <a:r>
              <a:rPr sz="900" spc="-10" dirty="0">
                <a:solidFill>
                  <a:srgbClr val="585858"/>
                </a:solidFill>
                <a:latin typeface="Calibri"/>
                <a:cs typeface="Calibri"/>
              </a:rPr>
              <a:t>10.000</a:t>
            </a:r>
            <a:endParaRPr sz="9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1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</a:pPr>
            <a:r>
              <a:rPr sz="900" spc="-10" dirty="0">
                <a:solidFill>
                  <a:srgbClr val="585858"/>
                </a:solidFill>
                <a:latin typeface="Calibri"/>
                <a:cs typeface="Calibri"/>
              </a:rPr>
              <a:t>8.000</a:t>
            </a:r>
            <a:endParaRPr sz="9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1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</a:pPr>
            <a:r>
              <a:rPr sz="900" spc="-10" dirty="0">
                <a:solidFill>
                  <a:srgbClr val="585858"/>
                </a:solidFill>
                <a:latin typeface="Calibri"/>
                <a:cs typeface="Calibri"/>
              </a:rPr>
              <a:t>6.000</a:t>
            </a:r>
            <a:endParaRPr sz="9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1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5"/>
              </a:spcBef>
            </a:pPr>
            <a:r>
              <a:rPr sz="900" spc="-10" dirty="0">
                <a:solidFill>
                  <a:srgbClr val="585858"/>
                </a:solidFill>
                <a:latin typeface="Calibri"/>
                <a:cs typeface="Calibri"/>
              </a:rPr>
              <a:t>4.000</a:t>
            </a:r>
            <a:endParaRPr sz="9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1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</a:pPr>
            <a:r>
              <a:rPr sz="900" spc="-10" dirty="0">
                <a:solidFill>
                  <a:srgbClr val="585858"/>
                </a:solidFill>
                <a:latin typeface="Calibri"/>
                <a:cs typeface="Calibri"/>
              </a:rPr>
              <a:t>2.000</a:t>
            </a:r>
            <a:endParaRPr sz="9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100">
              <a:latin typeface="Calibri"/>
              <a:cs typeface="Calibri"/>
            </a:endParaRPr>
          </a:p>
          <a:p>
            <a:pPr marR="56515" algn="r">
              <a:lnSpc>
                <a:spcPct val="100000"/>
              </a:lnSpc>
            </a:pPr>
            <a:r>
              <a:rPr sz="900" dirty="0">
                <a:solidFill>
                  <a:srgbClr val="585858"/>
                </a:solidFill>
                <a:latin typeface="Calibri"/>
                <a:cs typeface="Calibri"/>
              </a:rPr>
              <a:t>-</a:t>
            </a:r>
            <a:endParaRPr sz="900">
              <a:latin typeface="Calibri"/>
              <a:cs typeface="Calibri"/>
            </a:endParaRPr>
          </a:p>
        </p:txBody>
      </p:sp>
      <p:graphicFrame>
        <p:nvGraphicFramePr>
          <p:cNvPr id="16" name="object 16"/>
          <p:cNvGraphicFramePr>
            <a:graphicFrameLocks noGrp="1"/>
          </p:cNvGraphicFramePr>
          <p:nvPr/>
        </p:nvGraphicFramePr>
        <p:xfrm>
          <a:off x="1004125" y="1610867"/>
          <a:ext cx="6035033" cy="437705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959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86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51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4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698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9591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9463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7051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8892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02894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271144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295274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296545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269239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296545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295275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271145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297179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295910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271779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297815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</a:tblGrid>
              <a:tr h="126364"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A6A6A6"/>
                      </a:solidFill>
                      <a:prstDash val="solid"/>
                    </a:lnR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A6A6A6"/>
                      </a:solidFill>
                      <a:prstDash val="solid"/>
                    </a:lnL>
                    <a:lnR w="6350">
                      <a:solidFill>
                        <a:srgbClr val="A6A6A6"/>
                      </a:solidFill>
                      <a:prstDash val="solid"/>
                    </a:lnR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1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A6A6A6"/>
                      </a:solidFill>
                      <a:prstDash val="solid"/>
                    </a:lnL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960"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A6A6A6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A6A6A6"/>
                      </a:solidFill>
                      <a:prstDash val="solid"/>
                    </a:lnL>
                    <a:lnR w="6350">
                      <a:solidFill>
                        <a:srgbClr val="A6A6A6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1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A6A6A6"/>
                      </a:solidFill>
                      <a:prstDash val="solid"/>
                    </a:lnL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230"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A6A6A6"/>
                      </a:solidFill>
                      <a:prstDash val="solid"/>
                    </a:lnR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A6A6A6"/>
                      </a:solidFill>
                      <a:prstDash val="solid"/>
                    </a:lnL>
                    <a:lnR w="6350">
                      <a:solidFill>
                        <a:srgbClr val="A6A6A6"/>
                      </a:solidFill>
                      <a:prstDash val="solid"/>
                    </a:lnR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1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A6A6A6"/>
                      </a:solidFill>
                      <a:prstDash val="solid"/>
                    </a:lnL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960"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A6A6A6"/>
                      </a:solidFill>
                      <a:prstDash val="solid"/>
                    </a:lnR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A6A6A6"/>
                      </a:solidFill>
                      <a:prstDash val="solid"/>
                    </a:lnL>
                    <a:lnR w="6350">
                      <a:solidFill>
                        <a:srgbClr val="A6A6A6"/>
                      </a:solidFill>
                      <a:prstDash val="solid"/>
                    </a:lnR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1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A6A6A6"/>
                      </a:solidFill>
                      <a:prstDash val="solid"/>
                    </a:lnL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2230"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A6A6A6"/>
                      </a:solidFill>
                      <a:prstDash val="solid"/>
                    </a:lnR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A6A6A6"/>
                      </a:solidFill>
                      <a:prstDash val="solid"/>
                    </a:lnL>
                    <a:lnR w="6350">
                      <a:solidFill>
                        <a:srgbClr val="A6A6A6"/>
                      </a:solidFill>
                      <a:prstDash val="solid"/>
                    </a:lnR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A6A6A6"/>
                      </a:solidFill>
                      <a:prstDash val="solid"/>
                    </a:lnL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rowSpan="5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289163"/>
                    </a:solidFill>
                  </a:tcPr>
                </a:tc>
                <a:tc gridSpan="10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2230"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A6A6A6"/>
                      </a:solidFill>
                      <a:prstDash val="solid"/>
                    </a:lnR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A6A6A6"/>
                      </a:solidFill>
                      <a:prstDash val="solid"/>
                    </a:lnL>
                    <a:lnR w="6350">
                      <a:solidFill>
                        <a:srgbClr val="A6A6A6"/>
                      </a:solidFill>
                      <a:prstDash val="solid"/>
                    </a:lnR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A6A6A6"/>
                      </a:solidFill>
                      <a:prstDash val="solid"/>
                    </a:lnL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289163"/>
                    </a:solidFill>
                  </a:tcPr>
                </a:tc>
                <a:tc gridSpan="10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0325"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A6A6A6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A6A6A6"/>
                      </a:solidFill>
                      <a:prstDash val="solid"/>
                    </a:lnL>
                    <a:lnR w="6350">
                      <a:solidFill>
                        <a:srgbClr val="A6A6A6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A6A6A6"/>
                      </a:solidFill>
                      <a:prstDash val="solid"/>
                    </a:lnL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289163"/>
                    </a:solidFill>
                  </a:tcPr>
                </a:tc>
                <a:tc gridSpan="10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2230"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A6A6A6"/>
                      </a:solidFill>
                      <a:prstDash val="solid"/>
                    </a:lnR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A6A6A6"/>
                      </a:solidFill>
                      <a:prstDash val="solid"/>
                    </a:lnL>
                    <a:lnR w="6350">
                      <a:solidFill>
                        <a:srgbClr val="A6A6A6"/>
                      </a:solidFill>
                      <a:prstDash val="solid"/>
                    </a:lnR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A6A6A6"/>
                      </a:solidFill>
                      <a:prstDash val="solid"/>
                    </a:lnL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289163"/>
                    </a:solidFill>
                  </a:tcPr>
                </a:tc>
                <a:tc gridSpan="10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0960"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A6A6A6"/>
                      </a:solidFill>
                      <a:prstDash val="solid"/>
                    </a:lnR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A6A6A6"/>
                      </a:solidFill>
                      <a:prstDash val="solid"/>
                    </a:lnL>
                    <a:lnR w="6350">
                      <a:solidFill>
                        <a:srgbClr val="A6A6A6"/>
                      </a:solidFill>
                      <a:prstDash val="solid"/>
                    </a:lnR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A6A6A6"/>
                      </a:solidFill>
                      <a:prstDash val="solid"/>
                    </a:lnL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289163"/>
                    </a:solidFill>
                  </a:tcPr>
                </a:tc>
                <a:tc gridSpan="10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62230"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A6A6A6"/>
                      </a:solidFill>
                      <a:prstDash val="solid"/>
                    </a:lnR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A6A6A6"/>
                      </a:solidFill>
                      <a:prstDash val="solid"/>
                    </a:lnL>
                    <a:lnR w="6350">
                      <a:solidFill>
                        <a:srgbClr val="A6A6A6"/>
                      </a:solidFill>
                      <a:prstDash val="solid"/>
                    </a:lnR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A6A6A6"/>
                      </a:solidFill>
                      <a:prstDash val="solid"/>
                    </a:lnL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289163"/>
                    </a:solidFill>
                  </a:tcPr>
                </a:tc>
                <a:tc gridSpan="10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60325"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A6A6A6"/>
                      </a:solidFill>
                      <a:prstDash val="solid"/>
                    </a:lnR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A6A6A6"/>
                      </a:solidFill>
                      <a:prstDash val="solid"/>
                    </a:lnL>
                    <a:lnR w="6350">
                      <a:solidFill>
                        <a:srgbClr val="A6A6A6"/>
                      </a:solidFill>
                      <a:prstDash val="solid"/>
                    </a:lnR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A6A6A6"/>
                      </a:solidFill>
                      <a:prstDash val="solid"/>
                    </a:lnL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289163"/>
                    </a:solidFill>
                  </a:tcPr>
                </a:tc>
                <a:tc gridSpan="10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61594"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A6A6A6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  <a:solidFill>
                      <a:srgbClr val="004B7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A6A6A6"/>
                      </a:solidFill>
                      <a:prstDash val="solid"/>
                    </a:lnL>
                    <a:lnR w="6350">
                      <a:solidFill>
                        <a:srgbClr val="A6A6A6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A6A6A6"/>
                      </a:solidFill>
                      <a:prstDash val="solid"/>
                    </a:lnL>
                    <a:lnT w="9525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289163"/>
                    </a:solidFill>
                  </a:tcPr>
                </a:tc>
                <a:tc gridSpan="10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6286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rowSpan="4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004B7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A6A6A6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A6A6A6"/>
                      </a:solidFill>
                      <a:prstDash val="solid"/>
                    </a:lnL>
                    <a:lnR w="6350">
                      <a:solidFill>
                        <a:srgbClr val="A6A6A6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A6A6A6"/>
                      </a:solidFill>
                      <a:prstDash val="solid"/>
                    </a:lnL>
                    <a:lnT w="12700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289163"/>
                    </a:solidFill>
                  </a:tcPr>
                </a:tc>
                <a:tc gridSpan="10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609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12700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004B7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A6A6A6"/>
                      </a:solidFill>
                      <a:prstDash val="solid"/>
                    </a:lnR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A6A6A6"/>
                      </a:solidFill>
                      <a:prstDash val="solid"/>
                    </a:lnL>
                    <a:lnR w="6350">
                      <a:solidFill>
                        <a:srgbClr val="A6A6A6"/>
                      </a:solidFill>
                      <a:prstDash val="solid"/>
                    </a:lnR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A6A6A6"/>
                      </a:solidFill>
                      <a:prstDash val="solid"/>
                    </a:lnL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289163"/>
                    </a:solidFill>
                  </a:tcPr>
                </a:tc>
                <a:tc gridSpan="10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6223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12700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004B7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A6A6A6"/>
                      </a:solidFill>
                      <a:prstDash val="solid"/>
                    </a:lnR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A6A6A6"/>
                      </a:solidFill>
                      <a:prstDash val="solid"/>
                    </a:lnL>
                    <a:lnR w="6350">
                      <a:solidFill>
                        <a:srgbClr val="A6A6A6"/>
                      </a:solidFill>
                      <a:prstDash val="solid"/>
                    </a:lnR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A6A6A6"/>
                      </a:solidFill>
                      <a:prstDash val="solid"/>
                    </a:lnL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289163"/>
                    </a:solidFill>
                  </a:tcPr>
                </a:tc>
                <a:tc gridSpan="10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609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12700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004B7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A6A6A6"/>
                      </a:solidFill>
                      <a:prstDash val="solid"/>
                    </a:lnR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A6A6A6"/>
                      </a:solidFill>
                      <a:prstDash val="solid"/>
                    </a:lnL>
                    <a:lnR w="6350">
                      <a:solidFill>
                        <a:srgbClr val="A6A6A6"/>
                      </a:solidFill>
                      <a:prstDash val="solid"/>
                    </a:lnR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A6A6A6"/>
                      </a:solidFill>
                      <a:prstDash val="solid"/>
                    </a:lnL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289163"/>
                    </a:solidFill>
                  </a:tcPr>
                </a:tc>
                <a:tc gridSpan="10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6223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12700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004B7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A6A6A6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A6A6A6"/>
                      </a:solidFill>
                      <a:prstDash val="solid"/>
                    </a:lnL>
                    <a:lnR w="6350">
                      <a:solidFill>
                        <a:srgbClr val="A6A6A6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A6A6A6"/>
                      </a:solidFill>
                      <a:prstDash val="solid"/>
                    </a:lnL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289163"/>
                    </a:solidFill>
                  </a:tcPr>
                </a:tc>
                <a:tc gridSpan="10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6223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12700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004B7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A6A6A6"/>
                      </a:solidFill>
                      <a:prstDash val="solid"/>
                    </a:lnR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A6A6A6"/>
                      </a:solidFill>
                      <a:prstDash val="solid"/>
                    </a:lnL>
                    <a:lnR w="6350">
                      <a:solidFill>
                        <a:srgbClr val="A6A6A6"/>
                      </a:solidFill>
                      <a:prstDash val="solid"/>
                    </a:lnR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A6A6A6"/>
                      </a:solidFill>
                      <a:prstDash val="solid"/>
                    </a:lnL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289163"/>
                    </a:solidFill>
                  </a:tcPr>
                </a:tc>
                <a:tc gridSpan="10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603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12700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004B7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A6A6A6"/>
                      </a:solidFill>
                      <a:prstDash val="solid"/>
                    </a:lnR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A6A6A6"/>
                      </a:solidFill>
                      <a:prstDash val="solid"/>
                    </a:lnL>
                    <a:lnR w="6350">
                      <a:solidFill>
                        <a:srgbClr val="A6A6A6"/>
                      </a:solidFill>
                      <a:prstDash val="solid"/>
                    </a:lnR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A6A6A6"/>
                      </a:solidFill>
                      <a:prstDash val="solid"/>
                    </a:lnL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289163"/>
                    </a:solidFill>
                  </a:tcPr>
                </a:tc>
                <a:tc gridSpan="10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6223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12700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004B7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A6A6A6"/>
                      </a:solidFill>
                      <a:prstDash val="solid"/>
                    </a:lnR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A6A6A6"/>
                      </a:solidFill>
                      <a:prstDash val="solid"/>
                    </a:lnL>
                    <a:lnR w="6350">
                      <a:solidFill>
                        <a:srgbClr val="A6A6A6"/>
                      </a:solidFill>
                      <a:prstDash val="solid"/>
                    </a:lnR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A6A6A6"/>
                      </a:solidFill>
                      <a:prstDash val="solid"/>
                    </a:lnL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289163"/>
                    </a:solidFill>
                  </a:tcPr>
                </a:tc>
                <a:tc gridSpan="10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609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12700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004B7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A6A6A6"/>
                      </a:solidFill>
                      <a:prstDash val="solid"/>
                    </a:lnR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A6A6A6"/>
                      </a:solidFill>
                      <a:prstDash val="solid"/>
                    </a:lnL>
                    <a:lnR w="6350">
                      <a:solidFill>
                        <a:srgbClr val="A6A6A6"/>
                      </a:solidFill>
                      <a:prstDash val="solid"/>
                    </a:lnR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A6A6A6"/>
                      </a:solidFill>
                      <a:prstDash val="solid"/>
                    </a:lnL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289163"/>
                    </a:solidFill>
                  </a:tcPr>
                </a:tc>
                <a:tc gridSpan="10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6223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12700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004B7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A6A6A6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A6A6A6"/>
                      </a:solidFill>
                      <a:prstDash val="solid"/>
                    </a:lnL>
                    <a:lnR w="6350">
                      <a:solidFill>
                        <a:srgbClr val="A6A6A6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A6A6A6"/>
                      </a:solidFill>
                      <a:prstDash val="solid"/>
                    </a:lnL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289163"/>
                    </a:solidFill>
                  </a:tcPr>
                </a:tc>
                <a:tc gridSpan="10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603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12700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004B7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A6A6A6"/>
                      </a:solidFill>
                      <a:prstDash val="solid"/>
                    </a:lnR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A6A6A6"/>
                      </a:solidFill>
                      <a:prstDash val="solid"/>
                    </a:lnL>
                    <a:lnR w="6350">
                      <a:solidFill>
                        <a:srgbClr val="A6A6A6"/>
                      </a:solidFill>
                      <a:prstDash val="solid"/>
                    </a:lnR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A6A6A6"/>
                      </a:solidFill>
                      <a:prstDash val="solid"/>
                    </a:lnL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289163"/>
                    </a:solidFill>
                  </a:tcPr>
                </a:tc>
                <a:tc gridSpan="10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6223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12700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004B7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A6A6A6"/>
                      </a:solidFill>
                      <a:prstDash val="solid"/>
                    </a:lnR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A6A6A6"/>
                      </a:solidFill>
                      <a:prstDash val="solid"/>
                    </a:lnL>
                    <a:lnR w="6350">
                      <a:solidFill>
                        <a:srgbClr val="A6A6A6"/>
                      </a:solidFill>
                      <a:prstDash val="solid"/>
                    </a:lnR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A6A6A6"/>
                      </a:solidFill>
                      <a:prstDash val="solid"/>
                    </a:lnL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289163"/>
                    </a:solidFill>
                  </a:tcPr>
                </a:tc>
                <a:tc gridSpan="10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6223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12700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004B7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A6A6A6"/>
                      </a:solidFill>
                      <a:prstDash val="solid"/>
                    </a:lnR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A6A6A6"/>
                      </a:solidFill>
                      <a:prstDash val="solid"/>
                    </a:lnL>
                    <a:lnR w="6350">
                      <a:solidFill>
                        <a:srgbClr val="A6A6A6"/>
                      </a:solidFill>
                      <a:prstDash val="solid"/>
                    </a:lnR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A6A6A6"/>
                      </a:solidFill>
                      <a:prstDash val="solid"/>
                    </a:lnL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289163"/>
                    </a:solidFill>
                  </a:tcPr>
                </a:tc>
                <a:tc gridSpan="10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609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12700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004B7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A6A6A6"/>
                      </a:solidFill>
                      <a:prstDash val="solid"/>
                    </a:lnR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A6A6A6"/>
                      </a:solidFill>
                      <a:prstDash val="solid"/>
                    </a:lnL>
                    <a:lnR w="6350">
                      <a:solidFill>
                        <a:srgbClr val="A6A6A6"/>
                      </a:solidFill>
                      <a:prstDash val="solid"/>
                    </a:lnR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A6A6A6"/>
                      </a:solidFill>
                      <a:prstDash val="solid"/>
                    </a:lnL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289163"/>
                    </a:solidFill>
                  </a:tcPr>
                </a:tc>
                <a:tc gridSpan="10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6223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12700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004B7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A6A6A6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A6A6A6"/>
                      </a:solidFill>
                      <a:prstDash val="solid"/>
                    </a:lnL>
                    <a:lnR w="6350">
                      <a:solidFill>
                        <a:srgbClr val="A6A6A6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A6A6A6"/>
                      </a:solidFill>
                      <a:prstDash val="solid"/>
                    </a:lnL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289163"/>
                    </a:solidFill>
                  </a:tcPr>
                </a:tc>
                <a:tc gridSpan="10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609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12700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004B7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A6A6A6"/>
                      </a:solidFill>
                      <a:prstDash val="solid"/>
                    </a:lnR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A6A6A6"/>
                      </a:solidFill>
                      <a:prstDash val="solid"/>
                    </a:lnL>
                    <a:lnR w="6350">
                      <a:solidFill>
                        <a:srgbClr val="A6A6A6"/>
                      </a:solidFill>
                      <a:prstDash val="solid"/>
                    </a:lnR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A6A6A6"/>
                      </a:solidFill>
                      <a:prstDash val="solid"/>
                    </a:lnL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289163"/>
                    </a:solidFill>
                  </a:tcPr>
                </a:tc>
                <a:tc gridSpan="10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6223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12700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004B7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A6A6A6"/>
                      </a:solidFill>
                      <a:prstDash val="solid"/>
                    </a:lnR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A6A6A6"/>
                      </a:solidFill>
                      <a:prstDash val="solid"/>
                    </a:lnL>
                    <a:lnR w="6350">
                      <a:solidFill>
                        <a:srgbClr val="A6A6A6"/>
                      </a:solidFill>
                      <a:prstDash val="solid"/>
                    </a:lnR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A6A6A6"/>
                      </a:solidFill>
                      <a:prstDash val="solid"/>
                    </a:lnL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289163"/>
                    </a:solidFill>
                  </a:tcPr>
                </a:tc>
                <a:tc gridSpan="10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28"/>
                  </a:ext>
                </a:extLst>
              </a:tr>
              <a:tr h="609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12700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004B7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A6A6A6"/>
                      </a:solidFill>
                      <a:prstDash val="solid"/>
                    </a:lnR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A6A6A6"/>
                      </a:solidFill>
                      <a:prstDash val="solid"/>
                    </a:lnL>
                    <a:lnR w="6350">
                      <a:solidFill>
                        <a:srgbClr val="A6A6A6"/>
                      </a:solidFill>
                      <a:prstDash val="solid"/>
                    </a:lnR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A6A6A6"/>
                      </a:solidFill>
                      <a:prstDash val="solid"/>
                    </a:lnL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289163"/>
                    </a:solidFill>
                  </a:tcPr>
                </a:tc>
                <a:tc gridSpan="10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29"/>
                  </a:ext>
                </a:extLst>
              </a:tr>
              <a:tr h="6223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12700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004B7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A6A6A6"/>
                      </a:solidFill>
                      <a:prstDash val="solid"/>
                    </a:lnR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A6A6A6"/>
                      </a:solidFill>
                      <a:prstDash val="solid"/>
                    </a:lnL>
                    <a:lnR w="6350">
                      <a:solidFill>
                        <a:srgbClr val="A6A6A6"/>
                      </a:solidFill>
                      <a:prstDash val="solid"/>
                    </a:lnR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A6A6A6"/>
                      </a:solidFill>
                      <a:prstDash val="solid"/>
                    </a:lnL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289163"/>
                    </a:solidFill>
                  </a:tcPr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2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46B487"/>
                    </a:solidFill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30"/>
                  </a:ext>
                </a:extLst>
              </a:tr>
              <a:tr h="6223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12700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004B7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A6A6A6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A6A6A6"/>
                      </a:solidFill>
                      <a:prstDash val="solid"/>
                    </a:lnL>
                    <a:lnR w="6350">
                      <a:solidFill>
                        <a:srgbClr val="A6A6A6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A6A6A6"/>
                      </a:solidFill>
                      <a:prstDash val="solid"/>
                    </a:lnL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289163"/>
                    </a:solidFill>
                  </a:tcPr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46B487"/>
                    </a:solidFill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31"/>
                  </a:ext>
                </a:extLst>
              </a:tr>
              <a:tr h="609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12700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004B7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A6A6A6"/>
                      </a:solidFill>
                      <a:prstDash val="solid"/>
                    </a:lnR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A6A6A6"/>
                      </a:solidFill>
                      <a:prstDash val="solid"/>
                    </a:lnL>
                    <a:lnR w="6350">
                      <a:solidFill>
                        <a:srgbClr val="A6A6A6"/>
                      </a:solidFill>
                      <a:prstDash val="solid"/>
                    </a:lnR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A6A6A6"/>
                      </a:solidFill>
                      <a:prstDash val="solid"/>
                    </a:lnL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289163"/>
                    </a:solidFill>
                  </a:tcPr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46B487"/>
                    </a:solidFill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32"/>
                  </a:ext>
                </a:extLst>
              </a:tr>
              <a:tr h="6223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12700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004B7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A6A6A6"/>
                      </a:solidFill>
                      <a:prstDash val="solid"/>
                    </a:lnR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A6A6A6"/>
                      </a:solidFill>
                      <a:prstDash val="solid"/>
                    </a:lnL>
                    <a:lnR w="6350">
                      <a:solidFill>
                        <a:srgbClr val="A6A6A6"/>
                      </a:solidFill>
                      <a:prstDash val="solid"/>
                    </a:lnR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A6A6A6"/>
                      </a:solidFill>
                      <a:prstDash val="solid"/>
                    </a:lnL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289163"/>
                    </a:solidFill>
                  </a:tcPr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46B487"/>
                    </a:solidFill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33"/>
                  </a:ext>
                </a:extLst>
              </a:tr>
              <a:tr h="609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12700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004B7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A6A6A6"/>
                      </a:solidFill>
                      <a:prstDash val="solid"/>
                    </a:lnR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A6A6A6"/>
                      </a:solidFill>
                      <a:prstDash val="solid"/>
                    </a:lnL>
                    <a:lnR w="6350">
                      <a:solidFill>
                        <a:srgbClr val="A6A6A6"/>
                      </a:solidFill>
                      <a:prstDash val="solid"/>
                    </a:lnR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A6A6A6"/>
                      </a:solidFill>
                      <a:prstDash val="solid"/>
                    </a:lnL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289163"/>
                    </a:solidFill>
                  </a:tcPr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46B487"/>
                    </a:solidFill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34"/>
                  </a:ext>
                </a:extLst>
              </a:tr>
              <a:tr h="6223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12700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004B7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A6A6A6"/>
                      </a:solidFill>
                      <a:prstDash val="solid"/>
                    </a:lnR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A6A6A6"/>
                      </a:solidFill>
                      <a:prstDash val="solid"/>
                    </a:lnL>
                    <a:lnR w="6350">
                      <a:solidFill>
                        <a:srgbClr val="A6A6A6"/>
                      </a:solidFill>
                      <a:prstDash val="solid"/>
                    </a:lnR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A6A6A6"/>
                      </a:solidFill>
                      <a:prstDash val="solid"/>
                    </a:lnL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289163"/>
                    </a:solidFill>
                  </a:tcPr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46B487"/>
                    </a:solidFill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35"/>
                  </a:ext>
                </a:extLst>
              </a:tr>
              <a:tr h="6223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12700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004B7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A6A6A6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A6A6A6"/>
                      </a:solidFill>
                      <a:prstDash val="solid"/>
                    </a:lnL>
                    <a:lnR w="6350">
                      <a:solidFill>
                        <a:srgbClr val="A6A6A6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A6A6A6"/>
                      </a:solidFill>
                      <a:prstDash val="solid"/>
                    </a:lnL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289163"/>
                    </a:solidFill>
                  </a:tcPr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46B487"/>
                    </a:solidFill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36"/>
                  </a:ext>
                </a:extLst>
              </a:tr>
              <a:tr h="603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12700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004B7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A6A6A6"/>
                      </a:solidFill>
                      <a:prstDash val="solid"/>
                    </a:lnR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A6A6A6"/>
                      </a:solidFill>
                      <a:prstDash val="solid"/>
                    </a:lnL>
                    <a:lnR w="6350">
                      <a:solidFill>
                        <a:srgbClr val="A6A6A6"/>
                      </a:solidFill>
                      <a:prstDash val="solid"/>
                    </a:lnR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A6A6A6"/>
                      </a:solidFill>
                      <a:prstDash val="solid"/>
                    </a:lnL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289163"/>
                    </a:solidFill>
                  </a:tcPr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46B487"/>
                    </a:solidFill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37"/>
                  </a:ext>
                </a:extLst>
              </a:tr>
              <a:tr h="6223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12700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004B7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A6A6A6"/>
                      </a:solidFill>
                      <a:prstDash val="solid"/>
                    </a:lnR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A6A6A6"/>
                      </a:solidFill>
                      <a:prstDash val="solid"/>
                    </a:lnL>
                    <a:lnR w="6350">
                      <a:solidFill>
                        <a:srgbClr val="A6A6A6"/>
                      </a:solidFill>
                      <a:prstDash val="solid"/>
                    </a:lnR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A6A6A6"/>
                      </a:solidFill>
                      <a:prstDash val="solid"/>
                    </a:lnL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289163"/>
                    </a:solidFill>
                  </a:tcPr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46B487"/>
                    </a:solidFill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38"/>
                  </a:ext>
                </a:extLst>
              </a:tr>
              <a:tr h="603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12700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004B7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A6A6A6"/>
                      </a:solidFill>
                      <a:prstDash val="solid"/>
                    </a:lnR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A6A6A6"/>
                      </a:solidFill>
                      <a:prstDash val="solid"/>
                    </a:lnL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rowSpan="17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289163"/>
                    </a:solidFill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A6A6A6"/>
                      </a:solidFill>
                      <a:prstDash val="solid"/>
                    </a:lnR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A6A6A6"/>
                      </a:solidFill>
                      <a:prstDash val="solid"/>
                    </a:lnL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289163"/>
                    </a:solidFill>
                  </a:tcPr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46B487"/>
                    </a:solidFill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39"/>
                  </a:ext>
                </a:extLst>
              </a:tr>
              <a:tr h="6223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12700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004B7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A6A6A6"/>
                      </a:solidFill>
                      <a:prstDash val="solid"/>
                    </a:lnR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A6A6A6"/>
                      </a:solidFill>
                      <a:prstDash val="solid"/>
                    </a:lnL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289163"/>
                    </a:solidFill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A6A6A6"/>
                      </a:solidFill>
                      <a:prstDash val="solid"/>
                    </a:lnR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A6A6A6"/>
                      </a:solidFill>
                      <a:prstDash val="solid"/>
                    </a:lnL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289163"/>
                    </a:solidFill>
                  </a:tcPr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46B487"/>
                    </a:solidFill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40"/>
                  </a:ext>
                </a:extLst>
              </a:tr>
              <a:tr h="609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12700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004B7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A6A6A6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A6A6A6"/>
                      </a:solidFill>
                      <a:prstDash val="solid"/>
                    </a:lnL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289163"/>
                    </a:solidFill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A6A6A6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A6A6A6"/>
                      </a:solidFill>
                      <a:prstDash val="solid"/>
                    </a:lnL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289163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1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2F80AB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46B487"/>
                    </a:solidFill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41"/>
                  </a:ext>
                </a:extLst>
              </a:tr>
              <a:tr h="6223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12700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004B7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A6A6A6"/>
                      </a:solidFill>
                      <a:prstDash val="solid"/>
                    </a:lnR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A6A6A6"/>
                      </a:solidFill>
                      <a:prstDash val="solid"/>
                    </a:lnL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289163"/>
                    </a:solidFill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A6A6A6"/>
                      </a:solidFill>
                      <a:prstDash val="solid"/>
                    </a:lnR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A6A6A6"/>
                      </a:solidFill>
                      <a:prstDash val="solid"/>
                    </a:lnL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289163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2F80AB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46B487"/>
                    </a:solidFill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42"/>
                  </a:ext>
                </a:extLst>
              </a:tr>
              <a:tr h="6223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12700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004B7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A6A6A6"/>
                      </a:solidFill>
                      <a:prstDash val="solid"/>
                    </a:lnR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A6A6A6"/>
                      </a:solidFill>
                      <a:prstDash val="solid"/>
                    </a:lnL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289163"/>
                    </a:solidFill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A6A6A6"/>
                      </a:solidFill>
                      <a:prstDash val="solid"/>
                    </a:lnR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A6A6A6"/>
                      </a:solidFill>
                      <a:prstDash val="solid"/>
                    </a:lnL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289163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2F80AB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46B487"/>
                    </a:solidFill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43"/>
                  </a:ext>
                </a:extLst>
              </a:tr>
              <a:tr h="609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12700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004B7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A6A6A6"/>
                      </a:solidFill>
                      <a:prstDash val="solid"/>
                    </a:lnR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A6A6A6"/>
                      </a:solidFill>
                      <a:prstDash val="solid"/>
                    </a:lnL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289163"/>
                    </a:solidFill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A6A6A6"/>
                      </a:solidFill>
                      <a:prstDash val="solid"/>
                    </a:lnR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A6A6A6"/>
                      </a:solidFill>
                      <a:prstDash val="solid"/>
                    </a:lnL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289163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2F80AB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46B487"/>
                    </a:solidFill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44"/>
                  </a:ext>
                </a:extLst>
              </a:tr>
              <a:tr h="6223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12700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004B7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A6A6A6"/>
                      </a:solidFill>
                      <a:prstDash val="solid"/>
                    </a:lnR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A6A6A6"/>
                      </a:solidFill>
                      <a:prstDash val="solid"/>
                    </a:lnL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289163"/>
                    </a:solidFill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A6A6A6"/>
                      </a:solidFill>
                      <a:prstDash val="solid"/>
                    </a:lnR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A6A6A6"/>
                      </a:solidFill>
                      <a:prstDash val="solid"/>
                    </a:lnL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289163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2F80AB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46B487"/>
                    </a:solidFill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45"/>
                  </a:ext>
                </a:extLst>
              </a:tr>
              <a:tr h="609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12700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004B7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A6A6A6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A6A6A6"/>
                      </a:solidFill>
                      <a:prstDash val="solid"/>
                    </a:lnL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289163"/>
                    </a:solidFill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A6A6A6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A6A6A6"/>
                      </a:solidFill>
                      <a:prstDash val="solid"/>
                    </a:lnL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289163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2F80AB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46B487"/>
                    </a:solidFill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46"/>
                  </a:ext>
                </a:extLst>
              </a:tr>
              <a:tr h="6223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12700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004B7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A6A6A6"/>
                      </a:solidFill>
                      <a:prstDash val="solid"/>
                    </a:lnR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A6A6A6"/>
                      </a:solidFill>
                      <a:prstDash val="solid"/>
                    </a:lnL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289163"/>
                    </a:solidFill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A6A6A6"/>
                      </a:solidFill>
                      <a:prstDash val="solid"/>
                    </a:lnR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A6A6A6"/>
                      </a:solidFill>
                      <a:prstDash val="solid"/>
                    </a:lnL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289163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2F80AB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46B487"/>
                    </a:solidFill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47"/>
                  </a:ext>
                </a:extLst>
              </a:tr>
              <a:tr h="609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12700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004B7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A6A6A6"/>
                      </a:solidFill>
                      <a:prstDash val="solid"/>
                    </a:lnR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A6A6A6"/>
                      </a:solidFill>
                      <a:prstDash val="solid"/>
                    </a:lnL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289163"/>
                    </a:solidFill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A6A6A6"/>
                      </a:solidFill>
                      <a:prstDash val="solid"/>
                    </a:lnR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A6A6A6"/>
                      </a:solidFill>
                      <a:prstDash val="solid"/>
                    </a:lnL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289163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2F80AB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46B487"/>
                    </a:solidFill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48"/>
                  </a:ext>
                </a:extLst>
              </a:tr>
              <a:tr h="6223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12700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004B7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A6A6A6"/>
                      </a:solidFill>
                      <a:prstDash val="solid"/>
                    </a:lnR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A6A6A6"/>
                      </a:solidFill>
                      <a:prstDash val="solid"/>
                    </a:lnL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289163"/>
                    </a:solidFill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A6A6A6"/>
                      </a:solidFill>
                      <a:prstDash val="solid"/>
                    </a:lnR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A6A6A6"/>
                      </a:solidFill>
                      <a:prstDash val="solid"/>
                    </a:lnL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289163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2F80AB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46B487"/>
                    </a:solidFill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49"/>
                  </a:ext>
                </a:extLst>
              </a:tr>
              <a:tr h="6223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12700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004B7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A6A6A6"/>
                      </a:solidFill>
                      <a:prstDash val="solid"/>
                    </a:lnR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A6A6A6"/>
                      </a:solidFill>
                      <a:prstDash val="solid"/>
                    </a:lnL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289163"/>
                    </a:solidFill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A6A6A6"/>
                      </a:solidFill>
                      <a:prstDash val="solid"/>
                    </a:lnR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A6A6A6"/>
                      </a:solidFill>
                      <a:prstDash val="solid"/>
                    </a:lnL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289163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2F80AB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46B487"/>
                    </a:solidFill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50"/>
                  </a:ext>
                </a:extLst>
              </a:tr>
              <a:tr h="609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12700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004B7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A6A6A6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A6A6A6"/>
                      </a:solidFill>
                      <a:prstDash val="solid"/>
                    </a:lnL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289163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004B7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A6A6A6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A6A6A6"/>
                      </a:solidFill>
                      <a:prstDash val="solid"/>
                    </a:lnL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289163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2F80AB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46B487"/>
                    </a:solidFill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51"/>
                  </a:ext>
                </a:extLst>
              </a:tr>
              <a:tr h="6223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12700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004B7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A6A6A6"/>
                      </a:solidFill>
                      <a:prstDash val="solid"/>
                    </a:lnR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A6A6A6"/>
                      </a:solidFill>
                      <a:prstDash val="solid"/>
                    </a:lnL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289163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004B7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A6A6A6"/>
                      </a:solidFill>
                      <a:prstDash val="solid"/>
                    </a:lnR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A6A6A6"/>
                      </a:solidFill>
                      <a:prstDash val="solid"/>
                    </a:lnL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289163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2F80AB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46B487"/>
                    </a:solidFill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  <a:solidFill>
                      <a:srgbClr val="FFC70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52"/>
                  </a:ext>
                </a:extLst>
              </a:tr>
              <a:tr h="609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12700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004B7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A6A6A6"/>
                      </a:solidFill>
                      <a:prstDash val="solid"/>
                    </a:lnR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A6A6A6"/>
                      </a:solidFill>
                      <a:prstDash val="solid"/>
                    </a:lnL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289163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004B7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A6A6A6"/>
                      </a:solidFill>
                      <a:prstDash val="solid"/>
                    </a:lnR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A6A6A6"/>
                      </a:solidFill>
                      <a:prstDash val="solid"/>
                    </a:lnL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289163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2F80AB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46B487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FFC70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53"/>
                  </a:ext>
                </a:extLst>
              </a:tr>
              <a:tr h="6223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12700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004B7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A6A6A6"/>
                      </a:solidFill>
                      <a:prstDash val="solid"/>
                    </a:lnR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A6A6A6"/>
                      </a:solidFill>
                      <a:prstDash val="solid"/>
                    </a:lnL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289163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004B7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A6A6A6"/>
                      </a:solidFill>
                      <a:prstDash val="solid"/>
                    </a:lnR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A6A6A6"/>
                      </a:solidFill>
                      <a:prstDash val="solid"/>
                    </a:lnL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289163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2F80AB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46B487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FFC70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F1F1F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54"/>
                  </a:ext>
                </a:extLst>
              </a:tr>
              <a:tr h="609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12700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004B7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A6A6A6"/>
                      </a:solidFill>
                      <a:prstDash val="solid"/>
                    </a:lnR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A6A6A6"/>
                      </a:solidFill>
                      <a:prstDash val="solid"/>
                    </a:lnL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289163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004B7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A6A6A6"/>
                      </a:solidFill>
                      <a:prstDash val="solid"/>
                    </a:lnR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A6A6A6"/>
                      </a:solidFill>
                      <a:prstDash val="solid"/>
                    </a:lnL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289163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2F80AB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46B487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FFC70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F1F1F1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55"/>
                  </a:ext>
                </a:extLst>
              </a:tr>
              <a:tr h="862330">
                <a:tc gridSpan="3">
                  <a:txBody>
                    <a:bodyPr/>
                    <a:lstStyle/>
                    <a:p>
                      <a:pPr marL="113030" marR="93980" algn="ctr">
                        <a:lnSpc>
                          <a:spcPct val="101800"/>
                        </a:lnSpc>
                        <a:spcBef>
                          <a:spcPts val="520"/>
                        </a:spcBef>
                      </a:pPr>
                      <a:r>
                        <a:rPr sz="900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Concessão</a:t>
                      </a:r>
                      <a:r>
                        <a:rPr sz="900" spc="-20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25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de</a:t>
                      </a:r>
                      <a:r>
                        <a:rPr sz="900" spc="500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10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Lavra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marL="113030" marR="93980" algn="ctr">
                        <a:lnSpc>
                          <a:spcPct val="101699"/>
                        </a:lnSpc>
                        <a:spcBef>
                          <a:spcPts val="645"/>
                        </a:spcBef>
                      </a:pPr>
                      <a:r>
                        <a:rPr sz="900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Outorga</a:t>
                      </a:r>
                      <a:r>
                        <a:rPr sz="900" spc="-20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25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da</a:t>
                      </a:r>
                      <a:r>
                        <a:rPr sz="900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 Concessão</a:t>
                      </a:r>
                      <a:r>
                        <a:rPr sz="900" spc="-20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25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de</a:t>
                      </a:r>
                      <a:r>
                        <a:rPr sz="900" spc="500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10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Lavra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6604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pPr marL="91440" marR="74295" algn="ctr">
                        <a:lnSpc>
                          <a:spcPct val="101800"/>
                        </a:lnSpc>
                        <a:spcBef>
                          <a:spcPts val="520"/>
                        </a:spcBef>
                      </a:pPr>
                      <a:r>
                        <a:rPr sz="900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Autorização</a:t>
                      </a:r>
                      <a:r>
                        <a:rPr sz="900" spc="-35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25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de</a:t>
                      </a:r>
                      <a:r>
                        <a:rPr sz="900" spc="500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10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Pesquisa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marL="59055" marR="41275" algn="ctr">
                        <a:lnSpc>
                          <a:spcPct val="101800"/>
                        </a:lnSpc>
                        <a:spcBef>
                          <a:spcPts val="645"/>
                        </a:spcBef>
                      </a:pPr>
                      <a:r>
                        <a:rPr sz="900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Outorga</a:t>
                      </a:r>
                      <a:r>
                        <a:rPr sz="900" spc="-25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da</a:t>
                      </a:r>
                      <a:r>
                        <a:rPr sz="900" spc="-15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20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Guia</a:t>
                      </a:r>
                      <a:r>
                        <a:rPr sz="900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 de </a:t>
                      </a:r>
                      <a:r>
                        <a:rPr sz="900" spc="-10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Utilização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6604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pPr marL="112395" marR="97155" algn="ctr">
                        <a:lnSpc>
                          <a:spcPct val="101800"/>
                        </a:lnSpc>
                        <a:spcBef>
                          <a:spcPts val="520"/>
                        </a:spcBef>
                      </a:pPr>
                      <a:r>
                        <a:rPr sz="900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Concessão</a:t>
                      </a:r>
                      <a:r>
                        <a:rPr sz="900" spc="-20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25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de</a:t>
                      </a:r>
                      <a:r>
                        <a:rPr sz="900" spc="500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10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Lavra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marL="47625" marR="34290" algn="ctr">
                        <a:lnSpc>
                          <a:spcPct val="101800"/>
                        </a:lnSpc>
                        <a:spcBef>
                          <a:spcPts val="645"/>
                        </a:spcBef>
                      </a:pPr>
                      <a:r>
                        <a:rPr sz="900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Outorga</a:t>
                      </a:r>
                      <a:r>
                        <a:rPr sz="900" spc="-25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da</a:t>
                      </a:r>
                      <a:r>
                        <a:rPr sz="900" spc="-15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20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Guia</a:t>
                      </a:r>
                      <a:r>
                        <a:rPr sz="900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 de </a:t>
                      </a:r>
                      <a:r>
                        <a:rPr sz="900" spc="-10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Utilização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6604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pPr marL="88265" marR="73025" algn="ctr">
                        <a:lnSpc>
                          <a:spcPct val="101800"/>
                        </a:lnSpc>
                        <a:spcBef>
                          <a:spcPts val="520"/>
                        </a:spcBef>
                      </a:pPr>
                      <a:r>
                        <a:rPr sz="900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Autorização</a:t>
                      </a:r>
                      <a:r>
                        <a:rPr sz="900" spc="-35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25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de</a:t>
                      </a:r>
                      <a:r>
                        <a:rPr sz="900" spc="500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10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Pesquisa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marL="101600" marR="86995" indent="1270" algn="ctr">
                        <a:lnSpc>
                          <a:spcPct val="101800"/>
                        </a:lnSpc>
                        <a:spcBef>
                          <a:spcPts val="645"/>
                        </a:spcBef>
                      </a:pPr>
                      <a:r>
                        <a:rPr sz="900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Outorga</a:t>
                      </a:r>
                      <a:r>
                        <a:rPr sz="900" spc="-20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25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de</a:t>
                      </a:r>
                      <a:r>
                        <a:rPr sz="900" spc="500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10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Requerimento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6604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540"/>
                        </a:spcBef>
                      </a:pPr>
                      <a:r>
                        <a:rPr sz="900" spc="-10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Licenciamento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95885" marR="87630" indent="635" algn="ctr">
                        <a:lnSpc>
                          <a:spcPct val="101800"/>
                        </a:lnSpc>
                        <a:spcBef>
                          <a:spcPts val="710"/>
                        </a:spcBef>
                      </a:pPr>
                      <a:r>
                        <a:rPr sz="900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Outorga</a:t>
                      </a:r>
                      <a:r>
                        <a:rPr sz="900" spc="-20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25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de</a:t>
                      </a:r>
                      <a:r>
                        <a:rPr sz="900" spc="500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10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Requerimento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6858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pPr marL="31750" marR="22860" indent="-635" algn="ctr">
                        <a:lnSpc>
                          <a:spcPct val="101800"/>
                        </a:lnSpc>
                        <a:spcBef>
                          <a:spcPts val="520"/>
                        </a:spcBef>
                      </a:pPr>
                      <a:r>
                        <a:rPr sz="900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Permissão</a:t>
                      </a:r>
                      <a:r>
                        <a:rPr sz="900" spc="-15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25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de</a:t>
                      </a:r>
                      <a:r>
                        <a:rPr sz="900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 Lavra</a:t>
                      </a:r>
                      <a:r>
                        <a:rPr sz="900" spc="-25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10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Garimpeira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marL="95250" marR="87630" indent="635" algn="ctr">
                        <a:lnSpc>
                          <a:spcPct val="101800"/>
                        </a:lnSpc>
                        <a:spcBef>
                          <a:spcPts val="645"/>
                        </a:spcBef>
                      </a:pPr>
                      <a:r>
                        <a:rPr sz="900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Outorga</a:t>
                      </a:r>
                      <a:r>
                        <a:rPr sz="900" spc="-20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25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de</a:t>
                      </a:r>
                      <a:r>
                        <a:rPr sz="900" spc="500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10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Requerimento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6604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pPr marL="167005" marR="160020" algn="ctr">
                        <a:lnSpc>
                          <a:spcPct val="101800"/>
                        </a:lnSpc>
                        <a:spcBef>
                          <a:spcPts val="520"/>
                        </a:spcBef>
                      </a:pPr>
                      <a:r>
                        <a:rPr sz="900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Registro</a:t>
                      </a:r>
                      <a:r>
                        <a:rPr sz="900" spc="-25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 de</a:t>
                      </a:r>
                      <a:r>
                        <a:rPr sz="900" spc="500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10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Extração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marL="95250" marR="88265" indent="635" algn="ctr">
                        <a:lnSpc>
                          <a:spcPct val="101800"/>
                        </a:lnSpc>
                        <a:spcBef>
                          <a:spcPts val="645"/>
                        </a:spcBef>
                      </a:pPr>
                      <a:r>
                        <a:rPr sz="900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Outorga</a:t>
                      </a:r>
                      <a:r>
                        <a:rPr sz="900" spc="-20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25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de</a:t>
                      </a:r>
                      <a:r>
                        <a:rPr sz="900" spc="500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10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Requerimento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6604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56"/>
                  </a:ext>
                </a:extLst>
              </a:tr>
            </a:tbl>
          </a:graphicData>
        </a:graphic>
      </p:graphicFrame>
      <p:sp>
        <p:nvSpPr>
          <p:cNvPr id="17" name="object 17"/>
          <p:cNvSpPr/>
          <p:nvPr/>
        </p:nvSpPr>
        <p:spPr>
          <a:xfrm>
            <a:off x="566927" y="368808"/>
            <a:ext cx="66040" cy="1007744"/>
          </a:xfrm>
          <a:custGeom>
            <a:avLst/>
            <a:gdLst/>
            <a:ahLst/>
            <a:cxnLst/>
            <a:rect l="l" t="t" r="r" b="b"/>
            <a:pathLst>
              <a:path w="66040" h="1007744">
                <a:moveTo>
                  <a:pt x="65531" y="0"/>
                </a:moveTo>
                <a:lnTo>
                  <a:pt x="0" y="0"/>
                </a:lnTo>
                <a:lnTo>
                  <a:pt x="0" y="1007363"/>
                </a:lnTo>
                <a:lnTo>
                  <a:pt x="65531" y="1007363"/>
                </a:lnTo>
                <a:lnTo>
                  <a:pt x="65531" y="0"/>
                </a:lnTo>
                <a:close/>
              </a:path>
            </a:pathLst>
          </a:custGeom>
          <a:solidFill>
            <a:srgbClr val="004B7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xfrm>
            <a:off x="1002893" y="266826"/>
            <a:ext cx="309054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40" dirty="0"/>
              <a:t>ATRIBUIÇÕES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802628" y="2622931"/>
            <a:ext cx="348551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84785" indent="-172720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185420" algn="l"/>
              </a:tabLst>
            </a:pPr>
            <a:r>
              <a:rPr sz="1400" b="1" spc="-10" dirty="0">
                <a:solidFill>
                  <a:srgbClr val="0D0D0D"/>
                </a:solidFill>
                <a:latin typeface="Calibri"/>
                <a:cs typeface="Calibri"/>
              </a:rPr>
              <a:t>SIMPLIFICAÇÃO</a:t>
            </a:r>
            <a:r>
              <a:rPr sz="1400" b="1" spc="-2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D0D0D"/>
                </a:solidFill>
                <a:latin typeface="Calibri"/>
                <a:cs typeface="Calibri"/>
              </a:rPr>
              <a:t>DO</a:t>
            </a:r>
            <a:r>
              <a:rPr sz="1400" b="1" spc="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D0D0D"/>
                </a:solidFill>
                <a:latin typeface="Calibri"/>
                <a:cs typeface="Calibri"/>
              </a:rPr>
              <a:t>PROCESSO</a:t>
            </a:r>
            <a:r>
              <a:rPr sz="1400" b="1" spc="-1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D0D0D"/>
                </a:solidFill>
                <a:latin typeface="Calibri"/>
                <a:cs typeface="Calibri"/>
              </a:rPr>
              <a:t>DE</a:t>
            </a:r>
            <a:r>
              <a:rPr sz="1400" b="1" spc="-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0D0D0D"/>
                </a:solidFill>
                <a:latin typeface="Calibri"/>
                <a:cs typeface="Calibri"/>
              </a:rPr>
              <a:t>OUTORGA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259828" y="2839339"/>
            <a:ext cx="439674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4785" indent="-17272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185420" algn="l"/>
              </a:tabLst>
            </a:pPr>
            <a:r>
              <a:rPr sz="1200" spc="-10" dirty="0">
                <a:solidFill>
                  <a:srgbClr val="0D0D0D"/>
                </a:solidFill>
                <a:latin typeface="Calibri"/>
                <a:cs typeface="Calibri"/>
              </a:rPr>
              <a:t>PAE</a:t>
            </a:r>
            <a:r>
              <a:rPr sz="1200" spc="-2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D0D0D"/>
                </a:solidFill>
                <a:latin typeface="Calibri"/>
                <a:cs typeface="Calibri"/>
              </a:rPr>
              <a:t>simplificado</a:t>
            </a:r>
            <a:r>
              <a:rPr sz="1200" spc="-3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D0D0D"/>
                </a:solidFill>
                <a:latin typeface="Calibri"/>
                <a:cs typeface="Calibri"/>
              </a:rPr>
              <a:t>para</a:t>
            </a:r>
            <a:r>
              <a:rPr sz="1200" spc="-4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D0D0D"/>
                </a:solidFill>
                <a:latin typeface="Calibri"/>
                <a:cs typeface="Calibri"/>
              </a:rPr>
              <a:t>materiais</a:t>
            </a:r>
            <a:r>
              <a:rPr sz="1200" spc="-3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D0D0D"/>
                </a:solidFill>
                <a:latin typeface="Calibri"/>
                <a:cs typeface="Calibri"/>
              </a:rPr>
              <a:t>de</a:t>
            </a:r>
            <a:r>
              <a:rPr sz="1200" spc="-3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D0D0D"/>
                </a:solidFill>
                <a:latin typeface="Calibri"/>
                <a:cs typeface="Calibri"/>
              </a:rPr>
              <a:t>Construção</a:t>
            </a:r>
            <a:r>
              <a:rPr sz="1200" spc="-4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0D0D0D"/>
                </a:solidFill>
                <a:latin typeface="Calibri"/>
                <a:cs typeface="Calibri"/>
              </a:rPr>
              <a:t>Civil;</a:t>
            </a:r>
            <a:endParaRPr sz="1200">
              <a:latin typeface="Calibri"/>
              <a:cs typeface="Calibri"/>
            </a:endParaRPr>
          </a:p>
          <a:p>
            <a:pPr marL="184785" marR="5080" indent="-172720">
              <a:lnSpc>
                <a:spcPct val="100000"/>
              </a:lnSpc>
              <a:buFont typeface="Arial"/>
              <a:buChar char="•"/>
              <a:tabLst>
                <a:tab pos="185420" algn="l"/>
              </a:tabLst>
            </a:pPr>
            <a:r>
              <a:rPr sz="1200" dirty="0">
                <a:solidFill>
                  <a:srgbClr val="0D0D0D"/>
                </a:solidFill>
                <a:latin typeface="Calibri"/>
                <a:cs typeface="Calibri"/>
              </a:rPr>
              <a:t>Novos</a:t>
            </a:r>
            <a:r>
              <a:rPr sz="1200" spc="-2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D0D0D"/>
                </a:solidFill>
                <a:latin typeface="Calibri"/>
                <a:cs typeface="Calibri"/>
              </a:rPr>
              <a:t>sistemas</a:t>
            </a:r>
            <a:r>
              <a:rPr sz="1200" spc="-1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D0D0D"/>
                </a:solidFill>
                <a:latin typeface="Calibri"/>
                <a:cs typeface="Calibri"/>
              </a:rPr>
              <a:t>de</a:t>
            </a:r>
            <a:r>
              <a:rPr sz="1200" spc="-2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D0D0D"/>
                </a:solidFill>
                <a:latin typeface="Calibri"/>
                <a:cs typeface="Calibri"/>
              </a:rPr>
              <a:t>simplificação</a:t>
            </a:r>
            <a:r>
              <a:rPr sz="1200" spc="-2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D0D0D"/>
                </a:solidFill>
                <a:latin typeface="Calibri"/>
                <a:cs typeface="Calibri"/>
              </a:rPr>
              <a:t>para</a:t>
            </a:r>
            <a:r>
              <a:rPr sz="1200" spc="-4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D0D0D"/>
                </a:solidFill>
                <a:latin typeface="Calibri"/>
                <a:cs typeface="Calibri"/>
              </a:rPr>
              <a:t>Licenciamento</a:t>
            </a:r>
            <a:r>
              <a:rPr sz="1200" spc="-2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D0D0D"/>
                </a:solidFill>
                <a:latin typeface="Calibri"/>
                <a:cs typeface="Calibri"/>
              </a:rPr>
              <a:t>e</a:t>
            </a:r>
            <a:r>
              <a:rPr sz="1200" spc="-2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D0D0D"/>
                </a:solidFill>
                <a:latin typeface="Calibri"/>
                <a:cs typeface="Calibri"/>
              </a:rPr>
              <a:t>Permissão</a:t>
            </a:r>
            <a:r>
              <a:rPr sz="1200" spc="-1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200" spc="-25" dirty="0">
                <a:solidFill>
                  <a:srgbClr val="0D0D0D"/>
                </a:solidFill>
                <a:latin typeface="Calibri"/>
                <a:cs typeface="Calibri"/>
              </a:rPr>
              <a:t>de </a:t>
            </a:r>
            <a:r>
              <a:rPr sz="1200" dirty="0">
                <a:solidFill>
                  <a:srgbClr val="0D0D0D"/>
                </a:solidFill>
                <a:latin typeface="Calibri"/>
                <a:cs typeface="Calibri"/>
              </a:rPr>
              <a:t>Lavra</a:t>
            </a:r>
            <a:r>
              <a:rPr sz="1200" spc="-6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0D0D0D"/>
                </a:solidFill>
                <a:latin typeface="Calibri"/>
                <a:cs typeface="Calibri"/>
              </a:rPr>
              <a:t>Garimpeira.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802628" y="3750945"/>
            <a:ext cx="2715895" cy="6076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4785" indent="-17272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185420" algn="l"/>
              </a:tabLst>
            </a:pPr>
            <a:r>
              <a:rPr sz="1400" b="1" dirty="0">
                <a:solidFill>
                  <a:srgbClr val="0D0D0D"/>
                </a:solidFill>
                <a:latin typeface="Calibri"/>
                <a:cs typeface="Calibri"/>
              </a:rPr>
              <a:t>SISTEMA</a:t>
            </a:r>
            <a:r>
              <a:rPr sz="1400" b="1" spc="-4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D0D0D"/>
                </a:solidFill>
                <a:latin typeface="Calibri"/>
                <a:cs typeface="Calibri"/>
              </a:rPr>
              <a:t>NACIONAL</a:t>
            </a:r>
            <a:r>
              <a:rPr sz="1400" b="1" spc="-5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D0D0D"/>
                </a:solidFill>
                <a:latin typeface="Calibri"/>
                <a:cs typeface="Calibri"/>
              </a:rPr>
              <a:t>DE</a:t>
            </a:r>
            <a:r>
              <a:rPr sz="1400" b="1" spc="-2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0D0D0D"/>
                </a:solidFill>
                <a:latin typeface="Calibri"/>
                <a:cs typeface="Calibri"/>
              </a:rPr>
              <a:t>OUTORGA</a:t>
            </a:r>
            <a:endParaRPr sz="1400">
              <a:latin typeface="Calibri"/>
              <a:cs typeface="Calibri"/>
            </a:endParaRPr>
          </a:p>
          <a:p>
            <a:pPr marL="641985" lvl="1" indent="-172720">
              <a:lnSpc>
                <a:spcPct val="100000"/>
              </a:lnSpc>
              <a:spcBef>
                <a:spcPts val="20"/>
              </a:spcBef>
              <a:buFont typeface="Arial"/>
              <a:buChar char="•"/>
              <a:tabLst>
                <a:tab pos="642620" algn="l"/>
              </a:tabLst>
            </a:pPr>
            <a:r>
              <a:rPr sz="1200" dirty="0">
                <a:solidFill>
                  <a:srgbClr val="0D0D0D"/>
                </a:solidFill>
                <a:latin typeface="Calibri"/>
                <a:cs typeface="Calibri"/>
              </a:rPr>
              <a:t>Equipes</a:t>
            </a:r>
            <a:r>
              <a:rPr sz="1200" spc="-3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0D0D0D"/>
                </a:solidFill>
                <a:latin typeface="Calibri"/>
                <a:cs typeface="Calibri"/>
              </a:rPr>
              <a:t>nacionais;</a:t>
            </a:r>
            <a:endParaRPr sz="1200">
              <a:latin typeface="Calibri"/>
              <a:cs typeface="Calibri"/>
            </a:endParaRPr>
          </a:p>
          <a:p>
            <a:pPr marL="641985" lvl="1" indent="-172720">
              <a:lnSpc>
                <a:spcPct val="100000"/>
              </a:lnSpc>
              <a:buFont typeface="Arial"/>
              <a:buChar char="•"/>
              <a:tabLst>
                <a:tab pos="642620" algn="l"/>
              </a:tabLst>
            </a:pPr>
            <a:r>
              <a:rPr sz="1200" spc="-10" dirty="0">
                <a:solidFill>
                  <a:srgbClr val="0D0D0D"/>
                </a:solidFill>
                <a:latin typeface="Calibri"/>
                <a:cs typeface="Calibri"/>
              </a:rPr>
              <a:t>Padronização</a:t>
            </a:r>
            <a:r>
              <a:rPr sz="1200" dirty="0">
                <a:solidFill>
                  <a:srgbClr val="0D0D0D"/>
                </a:solidFill>
                <a:latin typeface="Calibri"/>
                <a:cs typeface="Calibri"/>
              </a:rPr>
              <a:t> nas</a:t>
            </a:r>
            <a:r>
              <a:rPr sz="1200" spc="2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0D0D0D"/>
                </a:solidFill>
                <a:latin typeface="Calibri"/>
                <a:cs typeface="Calibri"/>
              </a:rPr>
              <a:t>análises.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25423" y="2506979"/>
            <a:ext cx="3771900" cy="0"/>
          </a:xfrm>
          <a:custGeom>
            <a:avLst/>
            <a:gdLst/>
            <a:ahLst/>
            <a:cxnLst/>
            <a:rect l="l" t="t" r="r" b="b"/>
            <a:pathLst>
              <a:path w="3771900">
                <a:moveTo>
                  <a:pt x="3771900" y="0"/>
                </a:moveTo>
                <a:lnTo>
                  <a:pt x="0" y="0"/>
                </a:lnTo>
              </a:path>
            </a:pathLst>
          </a:custGeom>
          <a:ln w="6350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462483" y="1534159"/>
            <a:ext cx="4653915" cy="267208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004B77"/>
                </a:solidFill>
                <a:latin typeface="Calibri"/>
                <a:cs typeface="Calibri"/>
              </a:rPr>
              <a:t>AÇÕES</a:t>
            </a:r>
            <a:r>
              <a:rPr sz="2000" b="1" spc="-35" dirty="0">
                <a:solidFill>
                  <a:srgbClr val="004B77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4B77"/>
                </a:solidFill>
                <a:latin typeface="Calibri"/>
                <a:cs typeface="Calibri"/>
              </a:rPr>
              <a:t>DE</a:t>
            </a:r>
            <a:r>
              <a:rPr sz="2000" b="1" spc="-40" dirty="0">
                <a:solidFill>
                  <a:srgbClr val="004B77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4B77"/>
                </a:solidFill>
                <a:latin typeface="Calibri"/>
                <a:cs typeface="Calibri"/>
              </a:rPr>
              <a:t>APRIMORAMENTO</a:t>
            </a:r>
            <a:r>
              <a:rPr sz="2000" b="1" spc="-75" dirty="0">
                <a:solidFill>
                  <a:srgbClr val="004B77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4B77"/>
                </a:solidFill>
                <a:latin typeface="Calibri"/>
                <a:cs typeface="Calibri"/>
              </a:rPr>
              <a:t>POR</a:t>
            </a:r>
            <a:r>
              <a:rPr sz="2000" b="1" spc="-55" dirty="0">
                <a:solidFill>
                  <a:srgbClr val="004B77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4B77"/>
                </a:solidFill>
                <a:latin typeface="Calibri"/>
                <a:cs typeface="Calibri"/>
              </a:rPr>
              <a:t>MEIO</a:t>
            </a:r>
            <a:r>
              <a:rPr sz="2000" b="1" spc="-40" dirty="0">
                <a:solidFill>
                  <a:srgbClr val="004B77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004B77"/>
                </a:solidFill>
                <a:latin typeface="Calibri"/>
                <a:cs typeface="Calibri"/>
              </a:rPr>
              <a:t>DO </a:t>
            </a:r>
            <a:r>
              <a:rPr sz="2000" b="1" spc="-10" dirty="0">
                <a:solidFill>
                  <a:srgbClr val="004B77"/>
                </a:solidFill>
                <a:latin typeface="Calibri"/>
                <a:cs typeface="Calibri"/>
              </a:rPr>
              <a:t>REGIMENTO</a:t>
            </a:r>
            <a:r>
              <a:rPr sz="2000" b="1" spc="-55" dirty="0">
                <a:solidFill>
                  <a:srgbClr val="004B77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4B77"/>
                </a:solidFill>
                <a:latin typeface="Calibri"/>
                <a:cs typeface="Calibri"/>
              </a:rPr>
              <a:t>INTERNO</a:t>
            </a:r>
            <a:endParaRPr sz="2000">
              <a:latin typeface="Calibri"/>
              <a:cs typeface="Calibri"/>
            </a:endParaRPr>
          </a:p>
          <a:p>
            <a:pPr marL="553085">
              <a:lnSpc>
                <a:spcPct val="100000"/>
              </a:lnSpc>
              <a:spcBef>
                <a:spcPts val="95"/>
              </a:spcBef>
            </a:pPr>
            <a:r>
              <a:rPr sz="1600" b="0" dirty="0">
                <a:solidFill>
                  <a:srgbClr val="2F80AB"/>
                </a:solidFill>
                <a:latin typeface="Calibri Light"/>
                <a:cs typeface="Calibri Light"/>
              </a:rPr>
              <a:t>R</a:t>
            </a:r>
            <a:r>
              <a:rPr sz="1250" b="0" dirty="0">
                <a:solidFill>
                  <a:srgbClr val="2F80AB"/>
                </a:solidFill>
                <a:latin typeface="Calibri Light"/>
                <a:cs typeface="Calibri Light"/>
              </a:rPr>
              <a:t>ESOLUÇÃO</a:t>
            </a:r>
            <a:r>
              <a:rPr sz="1250" b="0" spc="75" dirty="0">
                <a:solidFill>
                  <a:srgbClr val="2F80AB"/>
                </a:solidFill>
                <a:latin typeface="Calibri Light"/>
                <a:cs typeface="Calibri Light"/>
              </a:rPr>
              <a:t> </a:t>
            </a:r>
            <a:r>
              <a:rPr sz="1600" b="0" dirty="0">
                <a:solidFill>
                  <a:srgbClr val="2F80AB"/>
                </a:solidFill>
                <a:latin typeface="Calibri Light"/>
                <a:cs typeface="Calibri Light"/>
              </a:rPr>
              <a:t>ANM</a:t>
            </a:r>
            <a:r>
              <a:rPr sz="1600" b="0" spc="10" dirty="0">
                <a:solidFill>
                  <a:srgbClr val="2F80AB"/>
                </a:solidFill>
                <a:latin typeface="Calibri Light"/>
                <a:cs typeface="Calibri Light"/>
              </a:rPr>
              <a:t> </a:t>
            </a:r>
            <a:r>
              <a:rPr sz="1600" b="0" dirty="0">
                <a:solidFill>
                  <a:srgbClr val="2F80AB"/>
                </a:solidFill>
                <a:latin typeface="Calibri Light"/>
                <a:cs typeface="Calibri Light"/>
              </a:rPr>
              <a:t>N</a:t>
            </a:r>
            <a:r>
              <a:rPr sz="1250" b="0" dirty="0">
                <a:solidFill>
                  <a:srgbClr val="2F80AB"/>
                </a:solidFill>
                <a:latin typeface="Calibri Light"/>
                <a:cs typeface="Calibri Light"/>
              </a:rPr>
              <a:t>º</a:t>
            </a:r>
            <a:r>
              <a:rPr sz="1250" b="0" spc="80" dirty="0">
                <a:solidFill>
                  <a:srgbClr val="2F80AB"/>
                </a:solidFill>
                <a:latin typeface="Calibri Light"/>
                <a:cs typeface="Calibri Light"/>
              </a:rPr>
              <a:t> </a:t>
            </a:r>
            <a:r>
              <a:rPr sz="1600" b="0" dirty="0">
                <a:solidFill>
                  <a:srgbClr val="2F80AB"/>
                </a:solidFill>
                <a:latin typeface="Calibri Light"/>
                <a:cs typeface="Calibri Light"/>
              </a:rPr>
              <a:t>102,</a:t>
            </a:r>
            <a:r>
              <a:rPr sz="1600" b="0" spc="30" dirty="0">
                <a:solidFill>
                  <a:srgbClr val="2F80AB"/>
                </a:solidFill>
                <a:latin typeface="Calibri Light"/>
                <a:cs typeface="Calibri Light"/>
              </a:rPr>
              <a:t> </a:t>
            </a:r>
            <a:r>
              <a:rPr sz="1250" b="0" dirty="0">
                <a:solidFill>
                  <a:srgbClr val="2F80AB"/>
                </a:solidFill>
                <a:latin typeface="Calibri Light"/>
                <a:cs typeface="Calibri Light"/>
              </a:rPr>
              <a:t>DE</a:t>
            </a:r>
            <a:r>
              <a:rPr sz="1250" b="0" spc="70" dirty="0">
                <a:solidFill>
                  <a:srgbClr val="2F80AB"/>
                </a:solidFill>
                <a:latin typeface="Calibri Light"/>
                <a:cs typeface="Calibri Light"/>
              </a:rPr>
              <a:t> </a:t>
            </a:r>
            <a:r>
              <a:rPr sz="1600" b="0" dirty="0">
                <a:solidFill>
                  <a:srgbClr val="2F80AB"/>
                </a:solidFill>
                <a:latin typeface="Calibri Light"/>
                <a:cs typeface="Calibri Light"/>
              </a:rPr>
              <a:t>13</a:t>
            </a:r>
            <a:r>
              <a:rPr sz="1600" b="0" spc="10" dirty="0">
                <a:solidFill>
                  <a:srgbClr val="2F80AB"/>
                </a:solidFill>
                <a:latin typeface="Calibri Light"/>
                <a:cs typeface="Calibri Light"/>
              </a:rPr>
              <a:t> </a:t>
            </a:r>
            <a:r>
              <a:rPr sz="1250" b="0" dirty="0">
                <a:solidFill>
                  <a:srgbClr val="2F80AB"/>
                </a:solidFill>
                <a:latin typeface="Calibri Light"/>
                <a:cs typeface="Calibri Light"/>
              </a:rPr>
              <a:t>DE</a:t>
            </a:r>
            <a:r>
              <a:rPr sz="1250" b="0" spc="75" dirty="0">
                <a:solidFill>
                  <a:srgbClr val="2F80AB"/>
                </a:solidFill>
                <a:latin typeface="Calibri Light"/>
                <a:cs typeface="Calibri Light"/>
              </a:rPr>
              <a:t> </a:t>
            </a:r>
            <a:r>
              <a:rPr sz="1600" b="0" dirty="0">
                <a:solidFill>
                  <a:srgbClr val="2F80AB"/>
                </a:solidFill>
                <a:latin typeface="Calibri Light"/>
                <a:cs typeface="Calibri Light"/>
              </a:rPr>
              <a:t>A</a:t>
            </a:r>
            <a:r>
              <a:rPr sz="1250" b="0" dirty="0">
                <a:solidFill>
                  <a:srgbClr val="2F80AB"/>
                </a:solidFill>
                <a:latin typeface="Calibri Light"/>
                <a:cs typeface="Calibri Light"/>
              </a:rPr>
              <a:t>BRIL</a:t>
            </a:r>
            <a:r>
              <a:rPr sz="1250" b="0" spc="85" dirty="0">
                <a:solidFill>
                  <a:srgbClr val="2F80AB"/>
                </a:solidFill>
                <a:latin typeface="Calibri Light"/>
                <a:cs typeface="Calibri Light"/>
              </a:rPr>
              <a:t> </a:t>
            </a:r>
            <a:r>
              <a:rPr sz="1250" b="0" dirty="0">
                <a:solidFill>
                  <a:srgbClr val="2F80AB"/>
                </a:solidFill>
                <a:latin typeface="Calibri Light"/>
                <a:cs typeface="Calibri Light"/>
              </a:rPr>
              <a:t>DE</a:t>
            </a:r>
            <a:r>
              <a:rPr sz="1250" b="0" spc="75" dirty="0">
                <a:solidFill>
                  <a:srgbClr val="2F80AB"/>
                </a:solidFill>
                <a:latin typeface="Calibri Light"/>
                <a:cs typeface="Calibri Light"/>
              </a:rPr>
              <a:t> </a:t>
            </a:r>
            <a:r>
              <a:rPr sz="1600" b="0" spc="-20" dirty="0">
                <a:solidFill>
                  <a:srgbClr val="2F80AB"/>
                </a:solidFill>
                <a:latin typeface="Calibri Light"/>
                <a:cs typeface="Calibri Light"/>
              </a:rPr>
              <a:t>2022</a:t>
            </a:r>
            <a:endParaRPr sz="1600">
              <a:latin typeface="Calibri Light"/>
              <a:cs typeface="Calibri Light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400">
              <a:latin typeface="Calibri Light"/>
              <a:cs typeface="Calibri Light"/>
            </a:endParaRPr>
          </a:p>
          <a:p>
            <a:pPr marL="248920" indent="-172720">
              <a:lnSpc>
                <a:spcPct val="100000"/>
              </a:lnSpc>
              <a:buFont typeface="Arial"/>
              <a:buChar char="•"/>
              <a:tabLst>
                <a:tab pos="249554" algn="l"/>
              </a:tabLst>
            </a:pPr>
            <a:r>
              <a:rPr sz="1400" b="1" spc="-10" dirty="0">
                <a:solidFill>
                  <a:srgbClr val="0D0D0D"/>
                </a:solidFill>
                <a:latin typeface="Calibri"/>
                <a:cs typeface="Calibri"/>
              </a:rPr>
              <a:t>DESCENTRALIZAÇÃO</a:t>
            </a:r>
            <a:r>
              <a:rPr sz="1400" b="1" spc="-1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D0D0D"/>
                </a:solidFill>
                <a:latin typeface="Calibri"/>
                <a:cs typeface="Calibri"/>
              </a:rPr>
              <a:t>DE</a:t>
            </a:r>
            <a:r>
              <a:rPr sz="1400" b="1" spc="1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0D0D0D"/>
                </a:solidFill>
                <a:latin typeface="Calibri"/>
                <a:cs typeface="Calibri"/>
              </a:rPr>
              <a:t>COMPETÊNCIAS</a:t>
            </a:r>
            <a:endParaRPr sz="1400">
              <a:latin typeface="Calibri"/>
              <a:cs typeface="Calibri"/>
            </a:endParaRPr>
          </a:p>
          <a:p>
            <a:pPr marL="706755" marR="342265" lvl="1" indent="-172720">
              <a:lnSpc>
                <a:spcPct val="100000"/>
              </a:lnSpc>
              <a:spcBef>
                <a:spcPts val="20"/>
              </a:spcBef>
              <a:buFont typeface="Arial"/>
              <a:buChar char="•"/>
              <a:tabLst>
                <a:tab pos="707390" algn="l"/>
              </a:tabLst>
            </a:pPr>
            <a:r>
              <a:rPr sz="1200" dirty="0">
                <a:solidFill>
                  <a:srgbClr val="0D0D0D"/>
                </a:solidFill>
                <a:latin typeface="Calibri"/>
                <a:cs typeface="Calibri"/>
              </a:rPr>
              <a:t>Desoneração</a:t>
            </a:r>
            <a:r>
              <a:rPr sz="1200" spc="-2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D0D0D"/>
                </a:solidFill>
                <a:latin typeface="Calibri"/>
                <a:cs typeface="Calibri"/>
              </a:rPr>
              <a:t>da</a:t>
            </a:r>
            <a:r>
              <a:rPr sz="1200" spc="-2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D0D0D"/>
                </a:solidFill>
                <a:latin typeface="Calibri"/>
                <a:cs typeface="Calibri"/>
              </a:rPr>
              <a:t>carga</a:t>
            </a:r>
            <a:r>
              <a:rPr sz="1200" spc="-1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D0D0D"/>
                </a:solidFill>
                <a:latin typeface="Calibri"/>
                <a:cs typeface="Calibri"/>
              </a:rPr>
              <a:t>de</a:t>
            </a:r>
            <a:r>
              <a:rPr sz="1200" spc="-1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D0D0D"/>
                </a:solidFill>
                <a:latin typeface="Calibri"/>
                <a:cs typeface="Calibri"/>
              </a:rPr>
              <a:t>trabalho</a:t>
            </a:r>
            <a:r>
              <a:rPr sz="1200" spc="-3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D0D0D"/>
                </a:solidFill>
                <a:latin typeface="Calibri"/>
                <a:cs typeface="Calibri"/>
              </a:rPr>
              <a:t>e</a:t>
            </a:r>
            <a:r>
              <a:rPr sz="1200" spc="-1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200" b="1" spc="-10" dirty="0">
                <a:solidFill>
                  <a:srgbClr val="0D0D0D"/>
                </a:solidFill>
                <a:latin typeface="Calibri"/>
                <a:cs typeface="Calibri"/>
              </a:rPr>
              <a:t>reforço</a:t>
            </a:r>
            <a:r>
              <a:rPr sz="1200" b="1" spc="-4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D0D0D"/>
                </a:solidFill>
                <a:latin typeface="Calibri"/>
                <a:cs typeface="Calibri"/>
              </a:rPr>
              <a:t>da</a:t>
            </a:r>
            <a:r>
              <a:rPr sz="1200" b="1" spc="-1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200" b="1" spc="-10" dirty="0">
                <a:solidFill>
                  <a:srgbClr val="0D0D0D"/>
                </a:solidFill>
                <a:latin typeface="Calibri"/>
                <a:cs typeface="Calibri"/>
              </a:rPr>
              <a:t>atividade </a:t>
            </a:r>
            <a:r>
              <a:rPr sz="1200" b="1" dirty="0">
                <a:solidFill>
                  <a:srgbClr val="0D0D0D"/>
                </a:solidFill>
                <a:latin typeface="Calibri"/>
                <a:cs typeface="Calibri"/>
              </a:rPr>
              <a:t>finalística</a:t>
            </a:r>
            <a:r>
              <a:rPr sz="1200" b="1" spc="-1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D0D0D"/>
                </a:solidFill>
                <a:latin typeface="Calibri"/>
                <a:cs typeface="Calibri"/>
              </a:rPr>
              <a:t>nas</a:t>
            </a:r>
            <a:r>
              <a:rPr sz="1200" spc="1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D0D0D"/>
                </a:solidFill>
                <a:latin typeface="Calibri"/>
                <a:cs typeface="Calibri"/>
              </a:rPr>
              <a:t>Regionais</a:t>
            </a:r>
            <a:r>
              <a:rPr sz="1200" spc="-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D0D0D"/>
                </a:solidFill>
                <a:latin typeface="Calibri"/>
                <a:cs typeface="Calibri"/>
              </a:rPr>
              <a:t>por</a:t>
            </a:r>
            <a:r>
              <a:rPr sz="1200" spc="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D0D0D"/>
                </a:solidFill>
                <a:latin typeface="Calibri"/>
                <a:cs typeface="Calibri"/>
              </a:rPr>
              <a:t>meio</a:t>
            </a:r>
            <a:r>
              <a:rPr sz="1200" spc="1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D0D0D"/>
                </a:solidFill>
                <a:latin typeface="Calibri"/>
                <a:cs typeface="Calibri"/>
              </a:rPr>
              <a:t>da </a:t>
            </a:r>
            <a:r>
              <a:rPr sz="1200" spc="-10" dirty="0">
                <a:solidFill>
                  <a:srgbClr val="0D0D0D"/>
                </a:solidFill>
                <a:latin typeface="Calibri"/>
                <a:cs typeface="Calibri"/>
              </a:rPr>
              <a:t>desterritorialização </a:t>
            </a:r>
            <a:r>
              <a:rPr sz="1200" spc="-50" dirty="0">
                <a:solidFill>
                  <a:srgbClr val="0D0D0D"/>
                </a:solidFill>
                <a:latin typeface="Calibri"/>
                <a:cs typeface="Calibri"/>
              </a:rPr>
              <a:t>e </a:t>
            </a:r>
            <a:r>
              <a:rPr sz="1200" spc="-10" dirty="0">
                <a:solidFill>
                  <a:srgbClr val="0D0D0D"/>
                </a:solidFill>
                <a:latin typeface="Calibri"/>
                <a:cs typeface="Calibri"/>
              </a:rPr>
              <a:t>centralização</a:t>
            </a:r>
            <a:r>
              <a:rPr sz="1200" spc="1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D0D0D"/>
                </a:solidFill>
                <a:latin typeface="Calibri"/>
                <a:cs typeface="Calibri"/>
              </a:rPr>
              <a:t>da</a:t>
            </a:r>
            <a:r>
              <a:rPr sz="1200" spc="1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D0D0D"/>
                </a:solidFill>
                <a:latin typeface="Calibri"/>
                <a:cs typeface="Calibri"/>
              </a:rPr>
              <a:t>Área</a:t>
            </a:r>
            <a:r>
              <a:rPr sz="1200" spc="1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0D0D0D"/>
                </a:solidFill>
                <a:latin typeface="Calibri"/>
                <a:cs typeface="Calibri"/>
              </a:rPr>
              <a:t>Administrativa.</a:t>
            </a:r>
            <a:endParaRPr sz="1200">
              <a:latin typeface="Calibri"/>
              <a:cs typeface="Calibri"/>
            </a:endParaRPr>
          </a:p>
          <a:p>
            <a:pPr lvl="1">
              <a:lnSpc>
                <a:spcPct val="100000"/>
              </a:lnSpc>
              <a:spcBef>
                <a:spcPts val="15"/>
              </a:spcBef>
              <a:buClr>
                <a:srgbClr val="0D0D0D"/>
              </a:buClr>
              <a:buFont typeface="Arial"/>
              <a:buChar char="•"/>
            </a:pPr>
            <a:endParaRPr sz="1350">
              <a:latin typeface="Calibri"/>
              <a:cs typeface="Calibri"/>
            </a:endParaRPr>
          </a:p>
          <a:p>
            <a:pPr marL="248920" indent="-172720">
              <a:lnSpc>
                <a:spcPct val="100000"/>
              </a:lnSpc>
              <a:buFont typeface="Arial"/>
              <a:buChar char="•"/>
              <a:tabLst>
                <a:tab pos="249554" algn="l"/>
              </a:tabLst>
            </a:pPr>
            <a:r>
              <a:rPr sz="1400" b="1" dirty="0">
                <a:solidFill>
                  <a:srgbClr val="0D0D0D"/>
                </a:solidFill>
                <a:latin typeface="Calibri"/>
                <a:cs typeface="Calibri"/>
              </a:rPr>
              <a:t>MELHOR</a:t>
            </a:r>
            <a:r>
              <a:rPr sz="1400" b="1" spc="-3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D0D0D"/>
                </a:solidFill>
                <a:latin typeface="Calibri"/>
                <a:cs typeface="Calibri"/>
              </a:rPr>
              <a:t>DESDOBRAMENTO</a:t>
            </a:r>
            <a:r>
              <a:rPr sz="1400" b="1" spc="-3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D0D0D"/>
                </a:solidFill>
                <a:latin typeface="Calibri"/>
                <a:cs typeface="Calibri"/>
              </a:rPr>
              <a:t>NAS</a:t>
            </a:r>
            <a:r>
              <a:rPr sz="1400" b="1" spc="-3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0D0D0D"/>
                </a:solidFill>
                <a:latin typeface="Calibri"/>
                <a:cs typeface="Calibri"/>
              </a:rPr>
              <a:t>ATRIBUIÇÕES</a:t>
            </a:r>
            <a:endParaRPr sz="1400">
              <a:latin typeface="Calibri"/>
              <a:cs typeface="Calibri"/>
            </a:endParaRPr>
          </a:p>
          <a:p>
            <a:pPr marL="706755" lvl="1" indent="-172720">
              <a:lnSpc>
                <a:spcPct val="100000"/>
              </a:lnSpc>
              <a:spcBef>
                <a:spcPts val="20"/>
              </a:spcBef>
              <a:buFont typeface="Arial"/>
              <a:buChar char="•"/>
              <a:tabLst>
                <a:tab pos="707390" algn="l"/>
              </a:tabLst>
            </a:pPr>
            <a:r>
              <a:rPr sz="1200" dirty="0">
                <a:solidFill>
                  <a:srgbClr val="0D0D0D"/>
                </a:solidFill>
                <a:latin typeface="Calibri"/>
                <a:cs typeface="Calibri"/>
              </a:rPr>
              <a:t>Segregação</a:t>
            </a:r>
            <a:r>
              <a:rPr sz="1200" spc="-3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D0D0D"/>
                </a:solidFill>
                <a:latin typeface="Calibri"/>
                <a:cs typeface="Calibri"/>
              </a:rPr>
              <a:t>de</a:t>
            </a:r>
            <a:r>
              <a:rPr sz="1200" spc="-2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D0D0D"/>
                </a:solidFill>
                <a:latin typeface="Calibri"/>
                <a:cs typeface="Calibri"/>
              </a:rPr>
              <a:t>funções</a:t>
            </a:r>
            <a:r>
              <a:rPr sz="1200" spc="-3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D0D0D"/>
                </a:solidFill>
                <a:latin typeface="Calibri"/>
                <a:cs typeface="Calibri"/>
              </a:rPr>
              <a:t>e</a:t>
            </a:r>
            <a:r>
              <a:rPr sz="1200" spc="-1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0D0D0D"/>
                </a:solidFill>
                <a:latin typeface="Calibri"/>
                <a:cs typeface="Calibri"/>
              </a:rPr>
              <a:t>especialização;</a:t>
            </a:r>
            <a:endParaRPr sz="1200">
              <a:latin typeface="Calibri"/>
              <a:cs typeface="Calibri"/>
            </a:endParaRPr>
          </a:p>
          <a:p>
            <a:pPr marL="706755" lvl="1" indent="-172720">
              <a:lnSpc>
                <a:spcPct val="100000"/>
              </a:lnSpc>
              <a:buFont typeface="Arial"/>
              <a:buChar char="•"/>
              <a:tabLst>
                <a:tab pos="707390" algn="l"/>
              </a:tabLst>
            </a:pPr>
            <a:r>
              <a:rPr sz="1200" dirty="0">
                <a:solidFill>
                  <a:srgbClr val="0D0D0D"/>
                </a:solidFill>
                <a:latin typeface="Calibri"/>
                <a:cs typeface="Calibri"/>
              </a:rPr>
              <a:t>Maior</a:t>
            </a:r>
            <a:r>
              <a:rPr sz="1200" spc="-2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D0D0D"/>
                </a:solidFill>
                <a:latin typeface="Calibri"/>
                <a:cs typeface="Calibri"/>
              </a:rPr>
              <a:t>ganho</a:t>
            </a:r>
            <a:r>
              <a:rPr sz="1200" spc="-2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D0D0D"/>
                </a:solidFill>
                <a:latin typeface="Calibri"/>
                <a:cs typeface="Calibri"/>
              </a:rPr>
              <a:t>em </a:t>
            </a:r>
            <a:r>
              <a:rPr sz="1200" spc="-10" dirty="0">
                <a:solidFill>
                  <a:srgbClr val="0D0D0D"/>
                </a:solidFill>
                <a:latin typeface="Calibri"/>
                <a:cs typeface="Calibri"/>
              </a:rPr>
              <a:t>escala.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519164" y="2156841"/>
            <a:ext cx="122237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0" cap="small" dirty="0">
                <a:solidFill>
                  <a:srgbClr val="2F80AB"/>
                </a:solidFill>
                <a:latin typeface="Calibri Light"/>
                <a:cs typeface="Calibri Light"/>
              </a:rPr>
              <a:t>P</a:t>
            </a:r>
            <a:r>
              <a:rPr sz="1600" b="0" cap="small" spc="-25" dirty="0">
                <a:solidFill>
                  <a:srgbClr val="2F80AB"/>
                </a:solidFill>
                <a:latin typeface="Calibri Light"/>
                <a:cs typeface="Calibri Light"/>
              </a:rPr>
              <a:t>r</a:t>
            </a:r>
            <a:r>
              <a:rPr sz="1600" b="0" cap="small" spc="-55" dirty="0">
                <a:solidFill>
                  <a:srgbClr val="2F80AB"/>
                </a:solidFill>
                <a:latin typeface="Calibri Light"/>
                <a:cs typeface="Calibri Light"/>
              </a:rPr>
              <a:t>ó</a:t>
            </a:r>
            <a:r>
              <a:rPr sz="1600" b="0" cap="small" spc="-10" dirty="0">
                <a:solidFill>
                  <a:srgbClr val="2F80AB"/>
                </a:solidFill>
                <a:latin typeface="Calibri Light"/>
                <a:cs typeface="Calibri Light"/>
              </a:rPr>
              <a:t>xi</a:t>
            </a:r>
            <a:r>
              <a:rPr sz="1600" b="0" cap="small" spc="-25" dirty="0">
                <a:solidFill>
                  <a:srgbClr val="2F80AB"/>
                </a:solidFill>
                <a:latin typeface="Calibri Light"/>
                <a:cs typeface="Calibri Light"/>
              </a:rPr>
              <a:t>m</a:t>
            </a:r>
            <a:r>
              <a:rPr sz="1600" b="0" cap="small" spc="-15" dirty="0">
                <a:solidFill>
                  <a:srgbClr val="2F80AB"/>
                </a:solidFill>
                <a:latin typeface="Calibri Light"/>
                <a:cs typeface="Calibri Light"/>
              </a:rPr>
              <a:t>a</a:t>
            </a:r>
            <a:r>
              <a:rPr sz="1600" b="0" cap="small" spc="-10" dirty="0">
                <a:solidFill>
                  <a:srgbClr val="2F80AB"/>
                </a:solidFill>
                <a:latin typeface="Calibri Light"/>
                <a:cs typeface="Calibri Light"/>
              </a:rPr>
              <a:t>s</a:t>
            </a:r>
            <a:r>
              <a:rPr sz="1600" b="0" cap="small" spc="55" dirty="0">
                <a:solidFill>
                  <a:srgbClr val="2F80AB"/>
                </a:solidFill>
                <a:latin typeface="Calibri Light"/>
                <a:cs typeface="Calibri Light"/>
              </a:rPr>
              <a:t> </a:t>
            </a:r>
            <a:r>
              <a:rPr sz="1600" b="0" cap="small" spc="-15" dirty="0">
                <a:solidFill>
                  <a:srgbClr val="2F80AB"/>
                </a:solidFill>
                <a:latin typeface="Calibri Light"/>
                <a:cs typeface="Calibri Light"/>
              </a:rPr>
              <a:t>a</a:t>
            </a:r>
            <a:r>
              <a:rPr sz="1600" b="0" cap="small" spc="-20" dirty="0">
                <a:solidFill>
                  <a:srgbClr val="2F80AB"/>
                </a:solidFill>
                <a:latin typeface="Calibri Light"/>
                <a:cs typeface="Calibri Light"/>
              </a:rPr>
              <a:t>çõ</a:t>
            </a:r>
            <a:r>
              <a:rPr sz="1600" b="0" cap="small" spc="-30" dirty="0">
                <a:solidFill>
                  <a:srgbClr val="2F80AB"/>
                </a:solidFill>
                <a:latin typeface="Calibri Light"/>
                <a:cs typeface="Calibri Light"/>
              </a:rPr>
              <a:t>e</a:t>
            </a:r>
            <a:r>
              <a:rPr sz="1600" b="0" cap="small" spc="-10" dirty="0">
                <a:solidFill>
                  <a:srgbClr val="2F80AB"/>
                </a:solidFill>
                <a:latin typeface="Calibri Light"/>
                <a:cs typeface="Calibri Light"/>
              </a:rPr>
              <a:t>s</a:t>
            </a:r>
            <a:endParaRPr sz="1600">
              <a:latin typeface="Calibri Light"/>
              <a:cs typeface="Calibri Light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66927" y="368808"/>
            <a:ext cx="66040" cy="1007744"/>
          </a:xfrm>
          <a:custGeom>
            <a:avLst/>
            <a:gdLst/>
            <a:ahLst/>
            <a:cxnLst/>
            <a:rect l="l" t="t" r="r" b="b"/>
            <a:pathLst>
              <a:path w="66040" h="1007744">
                <a:moveTo>
                  <a:pt x="65531" y="0"/>
                </a:moveTo>
                <a:lnTo>
                  <a:pt x="0" y="0"/>
                </a:lnTo>
                <a:lnTo>
                  <a:pt x="0" y="1007363"/>
                </a:lnTo>
                <a:lnTo>
                  <a:pt x="65531" y="1007363"/>
                </a:lnTo>
                <a:lnTo>
                  <a:pt x="65531" y="0"/>
                </a:lnTo>
                <a:close/>
              </a:path>
            </a:pathLst>
          </a:custGeom>
          <a:solidFill>
            <a:srgbClr val="004B7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1002893" y="266826"/>
            <a:ext cx="332486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5" dirty="0"/>
              <a:t>NOVAS</a:t>
            </a:r>
            <a:r>
              <a:rPr spc="-200" dirty="0"/>
              <a:t> </a:t>
            </a:r>
            <a:r>
              <a:rPr spc="-20" dirty="0"/>
              <a:t>AÇÕES</a:t>
            </a:r>
          </a:p>
        </p:txBody>
      </p:sp>
      <p:sp>
        <p:nvSpPr>
          <p:cNvPr id="10" name="object 10"/>
          <p:cNvSpPr/>
          <p:nvPr/>
        </p:nvSpPr>
        <p:spPr>
          <a:xfrm>
            <a:off x="6640068" y="2506979"/>
            <a:ext cx="3771900" cy="0"/>
          </a:xfrm>
          <a:custGeom>
            <a:avLst/>
            <a:gdLst/>
            <a:ahLst/>
            <a:cxnLst/>
            <a:rect l="l" t="t" r="r" b="b"/>
            <a:pathLst>
              <a:path w="3771900">
                <a:moveTo>
                  <a:pt x="3771900" y="0"/>
                </a:moveTo>
                <a:lnTo>
                  <a:pt x="0" y="0"/>
                </a:lnTo>
              </a:path>
            </a:pathLst>
          </a:custGeom>
          <a:ln w="6350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421891"/>
            <a:ext cx="12192000" cy="2979420"/>
          </a:xfrm>
          <a:custGeom>
            <a:avLst/>
            <a:gdLst/>
            <a:ahLst/>
            <a:cxnLst/>
            <a:rect l="l" t="t" r="r" b="b"/>
            <a:pathLst>
              <a:path w="12192000" h="2979420">
                <a:moveTo>
                  <a:pt x="12192000" y="0"/>
                </a:moveTo>
                <a:lnTo>
                  <a:pt x="0" y="0"/>
                </a:lnTo>
                <a:lnTo>
                  <a:pt x="0" y="2979419"/>
                </a:lnTo>
                <a:lnTo>
                  <a:pt x="12192000" y="2979419"/>
                </a:lnTo>
                <a:lnTo>
                  <a:pt x="12192000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852404" y="92964"/>
            <a:ext cx="1217676" cy="324611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0" y="6630924"/>
            <a:ext cx="12192000" cy="227329"/>
            <a:chOff x="0" y="6630924"/>
            <a:chExt cx="12192000" cy="227329"/>
          </a:xfrm>
        </p:grpSpPr>
        <p:sp>
          <p:nvSpPr>
            <p:cNvPr id="5" name="object 5"/>
            <p:cNvSpPr/>
            <p:nvPr/>
          </p:nvSpPr>
          <p:spPr>
            <a:xfrm>
              <a:off x="0" y="6630924"/>
              <a:ext cx="8195945" cy="227329"/>
            </a:xfrm>
            <a:custGeom>
              <a:avLst/>
              <a:gdLst/>
              <a:ahLst/>
              <a:cxnLst/>
              <a:rect l="l" t="t" r="r" b="b"/>
              <a:pathLst>
                <a:path w="8195945" h="227329">
                  <a:moveTo>
                    <a:pt x="8195945" y="0"/>
                  </a:moveTo>
                  <a:lnTo>
                    <a:pt x="0" y="0"/>
                  </a:lnTo>
                  <a:lnTo>
                    <a:pt x="0" y="226949"/>
                  </a:lnTo>
                  <a:lnTo>
                    <a:pt x="8195945" y="226949"/>
                  </a:lnTo>
                  <a:lnTo>
                    <a:pt x="8195945" y="0"/>
                  </a:lnTo>
                  <a:close/>
                </a:path>
              </a:pathLst>
            </a:custGeom>
            <a:solidFill>
              <a:srgbClr val="1E7A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196071" y="6630924"/>
              <a:ext cx="3995420" cy="227329"/>
            </a:xfrm>
            <a:custGeom>
              <a:avLst/>
              <a:gdLst/>
              <a:ahLst/>
              <a:cxnLst/>
              <a:rect l="l" t="t" r="r" b="b"/>
              <a:pathLst>
                <a:path w="3995420" h="227329">
                  <a:moveTo>
                    <a:pt x="3995420" y="0"/>
                  </a:moveTo>
                  <a:lnTo>
                    <a:pt x="0" y="0"/>
                  </a:lnTo>
                  <a:lnTo>
                    <a:pt x="0" y="226949"/>
                  </a:lnTo>
                  <a:lnTo>
                    <a:pt x="3995420" y="226949"/>
                  </a:lnTo>
                  <a:lnTo>
                    <a:pt x="3995420" y="0"/>
                  </a:lnTo>
                  <a:close/>
                </a:path>
              </a:pathLst>
            </a:custGeom>
            <a:solidFill>
              <a:srgbClr val="FFCC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260095" y="1432636"/>
            <a:ext cx="2574290" cy="7048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20" dirty="0">
                <a:solidFill>
                  <a:srgbClr val="0D0D0D"/>
                </a:solidFill>
                <a:latin typeface="Calibri"/>
                <a:cs typeface="Calibri"/>
              </a:rPr>
              <a:t>PROTOCOLO</a:t>
            </a:r>
            <a:r>
              <a:rPr sz="2000" b="1" spc="-5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D0D0D"/>
                </a:solidFill>
                <a:latin typeface="Calibri"/>
                <a:cs typeface="Calibri"/>
              </a:rPr>
              <a:t>DIGITAL</a:t>
            </a:r>
            <a:endParaRPr sz="20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60"/>
              </a:spcBef>
            </a:pPr>
            <a:r>
              <a:rPr sz="1200" b="1" dirty="0">
                <a:solidFill>
                  <a:srgbClr val="0D0D0D"/>
                </a:solidFill>
                <a:latin typeface="Calibri"/>
                <a:cs typeface="Calibri"/>
              </a:rPr>
              <a:t>SISTEMA DE</a:t>
            </a:r>
            <a:r>
              <a:rPr sz="1200" b="1" spc="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D0D0D"/>
                </a:solidFill>
                <a:latin typeface="Calibri"/>
                <a:cs typeface="Calibri"/>
              </a:rPr>
              <a:t>DADOS </a:t>
            </a:r>
            <a:r>
              <a:rPr sz="1200" b="1" spc="-10" dirty="0">
                <a:solidFill>
                  <a:srgbClr val="0D0D0D"/>
                </a:solidFill>
                <a:latin typeface="Calibri"/>
                <a:cs typeface="Calibri"/>
              </a:rPr>
              <a:t>CADASTRAIS</a:t>
            </a:r>
            <a:r>
              <a:rPr sz="1200" b="1" spc="-2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200" b="1" spc="-10" dirty="0">
                <a:solidFill>
                  <a:srgbClr val="0D0D0D"/>
                </a:solidFill>
                <a:latin typeface="Calibri"/>
                <a:cs typeface="Calibri"/>
              </a:rPr>
              <a:t>(SDC) </a:t>
            </a:r>
            <a:r>
              <a:rPr sz="1200" b="1" dirty="0">
                <a:solidFill>
                  <a:srgbClr val="0D0D0D"/>
                </a:solidFill>
                <a:latin typeface="Calibri"/>
                <a:cs typeface="Calibri"/>
              </a:rPr>
              <a:t>SISTEMA</a:t>
            </a:r>
            <a:r>
              <a:rPr sz="1200" b="1" spc="-1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D0D0D"/>
                </a:solidFill>
                <a:latin typeface="Calibri"/>
                <a:cs typeface="Calibri"/>
              </a:rPr>
              <a:t>DE</a:t>
            </a:r>
            <a:r>
              <a:rPr sz="1200" b="1" spc="-1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D0D0D"/>
                </a:solidFill>
                <a:latin typeface="Calibri"/>
                <a:cs typeface="Calibri"/>
              </a:rPr>
              <a:t>DADOS</a:t>
            </a:r>
            <a:r>
              <a:rPr sz="1200" b="1" spc="-1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D0D0D"/>
                </a:solidFill>
                <a:latin typeface="Calibri"/>
                <a:cs typeface="Calibri"/>
              </a:rPr>
              <a:t>MINERÁRIOS</a:t>
            </a:r>
            <a:r>
              <a:rPr sz="1200" b="1" spc="-3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200" b="1" spc="-20" dirty="0">
                <a:solidFill>
                  <a:srgbClr val="0D0D0D"/>
                </a:solidFill>
                <a:latin typeface="Calibri"/>
                <a:cs typeface="Calibri"/>
              </a:rPr>
              <a:t>(SDM)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679818" y="4418838"/>
            <a:ext cx="3621404" cy="10287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18135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0D0D0D"/>
                </a:solidFill>
                <a:latin typeface="Calibri"/>
                <a:cs typeface="Calibri"/>
              </a:rPr>
              <a:t>CERTIFICADO</a:t>
            </a:r>
            <a:r>
              <a:rPr sz="2000" b="1" spc="-6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D0D0D"/>
                </a:solidFill>
                <a:latin typeface="Calibri"/>
                <a:cs typeface="Calibri"/>
              </a:rPr>
              <a:t>DO</a:t>
            </a:r>
            <a:r>
              <a:rPr sz="2000" b="1" spc="-4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D0D0D"/>
                </a:solidFill>
                <a:latin typeface="Calibri"/>
                <a:cs typeface="Calibri"/>
              </a:rPr>
              <a:t>PROCESSO </a:t>
            </a:r>
            <a:r>
              <a:rPr sz="2000" b="1" dirty="0">
                <a:solidFill>
                  <a:srgbClr val="0D0D0D"/>
                </a:solidFill>
                <a:latin typeface="Calibri"/>
                <a:cs typeface="Calibri"/>
              </a:rPr>
              <a:t>KIMBERLEY</a:t>
            </a:r>
            <a:r>
              <a:rPr sz="2000" b="1" spc="-20" dirty="0">
                <a:solidFill>
                  <a:srgbClr val="0D0D0D"/>
                </a:solidFill>
                <a:latin typeface="Calibri"/>
                <a:cs typeface="Calibri"/>
              </a:rPr>
              <a:t> DIGITAL </a:t>
            </a:r>
            <a:r>
              <a:rPr sz="2000" b="1" dirty="0">
                <a:solidFill>
                  <a:srgbClr val="0D0D0D"/>
                </a:solidFill>
                <a:latin typeface="Calibri"/>
                <a:cs typeface="Calibri"/>
              </a:rPr>
              <a:t>(CPK</a:t>
            </a:r>
            <a:r>
              <a:rPr sz="2000" b="1" spc="-20" dirty="0">
                <a:solidFill>
                  <a:srgbClr val="0D0D0D"/>
                </a:solidFill>
                <a:latin typeface="Calibri"/>
                <a:cs typeface="Calibri"/>
              </a:rPr>
              <a:t> DIGITAL)</a:t>
            </a:r>
            <a:endParaRPr sz="2000">
              <a:latin typeface="Calibri"/>
              <a:cs typeface="Calibri"/>
            </a:endParaRPr>
          </a:p>
          <a:p>
            <a:pPr marL="642620" indent="-162560">
              <a:lnSpc>
                <a:spcPct val="100000"/>
              </a:lnSpc>
              <a:spcBef>
                <a:spcPts val="215"/>
              </a:spcBef>
              <a:buFont typeface="Arial"/>
              <a:buChar char="•"/>
              <a:tabLst>
                <a:tab pos="643255" algn="l"/>
              </a:tabLst>
            </a:pPr>
            <a:r>
              <a:rPr sz="1200" cap="small" dirty="0">
                <a:solidFill>
                  <a:srgbClr val="404040"/>
                </a:solidFill>
                <a:latin typeface="Calibri"/>
                <a:cs typeface="Calibri"/>
              </a:rPr>
              <a:t>Processo</a:t>
            </a:r>
            <a:r>
              <a:rPr sz="1200" cap="small" spc="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cap="small" dirty="0">
                <a:solidFill>
                  <a:srgbClr val="404040"/>
                </a:solidFill>
                <a:latin typeface="Calibri"/>
                <a:cs typeface="Calibri"/>
              </a:rPr>
              <a:t>completamente</a:t>
            </a:r>
            <a:r>
              <a:rPr sz="1200" cap="small" spc="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cap="small" spc="-10" dirty="0">
                <a:solidFill>
                  <a:srgbClr val="404040"/>
                </a:solidFill>
                <a:latin typeface="Calibri"/>
                <a:cs typeface="Calibri"/>
              </a:rPr>
              <a:t>automatizado</a:t>
            </a:r>
            <a:endParaRPr sz="1200">
              <a:latin typeface="Calibri"/>
              <a:cs typeface="Calibri"/>
            </a:endParaRPr>
          </a:p>
          <a:p>
            <a:pPr marL="642620" indent="-162560">
              <a:lnSpc>
                <a:spcPct val="100000"/>
              </a:lnSpc>
              <a:buFont typeface="Arial"/>
              <a:buChar char="•"/>
              <a:tabLst>
                <a:tab pos="643255" algn="l"/>
              </a:tabLst>
            </a:pPr>
            <a:r>
              <a:rPr sz="1200" cap="small" dirty="0">
                <a:solidFill>
                  <a:srgbClr val="404040"/>
                </a:solidFill>
                <a:latin typeface="Calibri"/>
                <a:cs typeface="Calibri"/>
              </a:rPr>
              <a:t>Redução</a:t>
            </a:r>
            <a:r>
              <a:rPr sz="1200" cap="small" spc="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cap="small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200" cap="small" spc="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cap="small" dirty="0">
                <a:solidFill>
                  <a:srgbClr val="404040"/>
                </a:solidFill>
                <a:latin typeface="Calibri"/>
                <a:cs typeface="Calibri"/>
              </a:rPr>
              <a:t>30 dias</a:t>
            </a:r>
            <a:r>
              <a:rPr sz="1200" cap="small" spc="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cap="small" dirty="0">
                <a:solidFill>
                  <a:srgbClr val="404040"/>
                </a:solidFill>
                <a:latin typeface="Calibri"/>
                <a:cs typeface="Calibri"/>
              </a:rPr>
              <a:t>para</a:t>
            </a:r>
            <a:r>
              <a:rPr sz="1200" cap="small" spc="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cap="small" dirty="0">
                <a:solidFill>
                  <a:srgbClr val="404040"/>
                </a:solidFill>
                <a:latin typeface="Calibri"/>
                <a:cs typeface="Calibri"/>
              </a:rPr>
              <a:t>2</a:t>
            </a:r>
            <a:r>
              <a:rPr sz="1200" cap="small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cap="small" spc="-20" dirty="0">
                <a:solidFill>
                  <a:srgbClr val="404040"/>
                </a:solidFill>
                <a:latin typeface="Calibri"/>
                <a:cs typeface="Calibri"/>
              </a:rPr>
              <a:t>dias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9482328" y="2520695"/>
            <a:ext cx="1767839" cy="1480185"/>
            <a:chOff x="9482328" y="2520695"/>
            <a:chExt cx="1767839" cy="1480185"/>
          </a:xfrm>
        </p:grpSpPr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482328" y="2520695"/>
              <a:ext cx="1767839" cy="1479803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544812" y="2545079"/>
              <a:ext cx="1647444" cy="1359408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9539986" y="2540253"/>
              <a:ext cx="1657350" cy="1369060"/>
            </a:xfrm>
            <a:custGeom>
              <a:avLst/>
              <a:gdLst/>
              <a:ahLst/>
              <a:cxnLst/>
              <a:rect l="l" t="t" r="r" b="b"/>
              <a:pathLst>
                <a:path w="1657350" h="1369060">
                  <a:moveTo>
                    <a:pt x="0" y="1368933"/>
                  </a:moveTo>
                  <a:lnTo>
                    <a:pt x="1656969" y="1368933"/>
                  </a:lnTo>
                  <a:lnTo>
                    <a:pt x="1656969" y="0"/>
                  </a:lnTo>
                  <a:lnTo>
                    <a:pt x="0" y="0"/>
                  </a:lnTo>
                  <a:lnTo>
                    <a:pt x="0" y="1368933"/>
                  </a:lnTo>
                  <a:close/>
                </a:path>
              </a:pathLst>
            </a:custGeom>
            <a:ln w="952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" name="object 13"/>
          <p:cNvGrpSpPr/>
          <p:nvPr/>
        </p:nvGrpSpPr>
        <p:grpSpPr>
          <a:xfrm>
            <a:off x="249936" y="2857500"/>
            <a:ext cx="3164205" cy="1521460"/>
            <a:chOff x="249936" y="2857500"/>
            <a:chExt cx="3164205" cy="1521460"/>
          </a:xfrm>
        </p:grpSpPr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49936" y="2857500"/>
              <a:ext cx="2834640" cy="1520952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12420" y="2881883"/>
              <a:ext cx="2714244" cy="1400556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307657" y="2877057"/>
              <a:ext cx="2724150" cy="1410335"/>
            </a:xfrm>
            <a:custGeom>
              <a:avLst/>
              <a:gdLst/>
              <a:ahLst/>
              <a:cxnLst/>
              <a:rect l="l" t="t" r="r" b="b"/>
              <a:pathLst>
                <a:path w="2724150" h="1410335">
                  <a:moveTo>
                    <a:pt x="0" y="1410081"/>
                  </a:moveTo>
                  <a:lnTo>
                    <a:pt x="2723769" y="1410081"/>
                  </a:lnTo>
                  <a:lnTo>
                    <a:pt x="2723769" y="0"/>
                  </a:lnTo>
                  <a:lnTo>
                    <a:pt x="0" y="0"/>
                  </a:lnTo>
                  <a:lnTo>
                    <a:pt x="0" y="1410081"/>
                  </a:lnTo>
                  <a:close/>
                </a:path>
              </a:pathLst>
            </a:custGeom>
            <a:ln w="952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668524" y="3098291"/>
              <a:ext cx="745490" cy="268605"/>
            </a:xfrm>
            <a:custGeom>
              <a:avLst/>
              <a:gdLst/>
              <a:ahLst/>
              <a:cxnLst/>
              <a:rect l="l" t="t" r="r" b="b"/>
              <a:pathLst>
                <a:path w="745489" h="268604">
                  <a:moveTo>
                    <a:pt x="611124" y="0"/>
                  </a:moveTo>
                  <a:lnTo>
                    <a:pt x="134112" y="0"/>
                  </a:lnTo>
                  <a:lnTo>
                    <a:pt x="91732" y="6839"/>
                  </a:lnTo>
                  <a:lnTo>
                    <a:pt x="54918" y="25883"/>
                  </a:lnTo>
                  <a:lnTo>
                    <a:pt x="25883" y="54918"/>
                  </a:lnTo>
                  <a:lnTo>
                    <a:pt x="6839" y="91732"/>
                  </a:lnTo>
                  <a:lnTo>
                    <a:pt x="0" y="134112"/>
                  </a:lnTo>
                  <a:lnTo>
                    <a:pt x="6839" y="176491"/>
                  </a:lnTo>
                  <a:lnTo>
                    <a:pt x="25883" y="213305"/>
                  </a:lnTo>
                  <a:lnTo>
                    <a:pt x="54918" y="242340"/>
                  </a:lnTo>
                  <a:lnTo>
                    <a:pt x="91732" y="261384"/>
                  </a:lnTo>
                  <a:lnTo>
                    <a:pt x="134112" y="268224"/>
                  </a:lnTo>
                  <a:lnTo>
                    <a:pt x="611124" y="268224"/>
                  </a:lnTo>
                  <a:lnTo>
                    <a:pt x="653503" y="261384"/>
                  </a:lnTo>
                  <a:lnTo>
                    <a:pt x="690317" y="242340"/>
                  </a:lnTo>
                  <a:lnTo>
                    <a:pt x="719352" y="213305"/>
                  </a:lnTo>
                  <a:lnTo>
                    <a:pt x="738396" y="176491"/>
                  </a:lnTo>
                  <a:lnTo>
                    <a:pt x="745236" y="134112"/>
                  </a:lnTo>
                  <a:lnTo>
                    <a:pt x="738396" y="91732"/>
                  </a:lnTo>
                  <a:lnTo>
                    <a:pt x="719352" y="54918"/>
                  </a:lnTo>
                  <a:lnTo>
                    <a:pt x="690317" y="25883"/>
                  </a:lnTo>
                  <a:lnTo>
                    <a:pt x="653503" y="6839"/>
                  </a:lnTo>
                  <a:lnTo>
                    <a:pt x="611124" y="0"/>
                  </a:lnTo>
                  <a:close/>
                </a:path>
              </a:pathLst>
            </a:custGeom>
            <a:solidFill>
              <a:srgbClr val="1E7A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9320021" y="1375806"/>
            <a:ext cx="1967864" cy="1151255"/>
          </a:xfrm>
          <a:prstGeom prst="rect">
            <a:avLst/>
          </a:prstGeom>
        </p:spPr>
        <p:txBody>
          <a:bodyPr vert="horz" wrap="square" lIns="0" tIns="68580" rIns="0" bIns="0" rtlCol="0">
            <a:spAutoFit/>
          </a:bodyPr>
          <a:lstStyle/>
          <a:p>
            <a:pPr marL="662305">
              <a:lnSpc>
                <a:spcPct val="100000"/>
              </a:lnSpc>
              <a:spcBef>
                <a:spcPts val="540"/>
              </a:spcBef>
            </a:pPr>
            <a:r>
              <a:rPr sz="2000" b="1" spc="-10" dirty="0">
                <a:solidFill>
                  <a:srgbClr val="0D0D0D"/>
                </a:solidFill>
                <a:latin typeface="Calibri"/>
                <a:cs typeface="Calibri"/>
              </a:rPr>
              <a:t>SIGBM</a:t>
            </a:r>
            <a:endParaRPr sz="2000">
              <a:latin typeface="Calibri"/>
              <a:cs typeface="Calibri"/>
            </a:endParaRPr>
          </a:p>
          <a:p>
            <a:pPr marL="173990" indent="-161925">
              <a:lnSpc>
                <a:spcPct val="100000"/>
              </a:lnSpc>
              <a:spcBef>
                <a:spcPts val="265"/>
              </a:spcBef>
              <a:buFont typeface="Arial"/>
              <a:buChar char="•"/>
              <a:tabLst>
                <a:tab pos="174625" algn="l"/>
              </a:tabLst>
            </a:pPr>
            <a:r>
              <a:rPr sz="1200" cap="small" dirty="0">
                <a:solidFill>
                  <a:srgbClr val="404040"/>
                </a:solidFill>
                <a:latin typeface="Calibri"/>
                <a:cs typeface="Calibri"/>
              </a:rPr>
              <a:t>Governança</a:t>
            </a:r>
            <a:r>
              <a:rPr sz="1200" cap="small" spc="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cap="small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200" cap="small" spc="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cap="small" spc="-10" dirty="0">
                <a:solidFill>
                  <a:srgbClr val="404040"/>
                </a:solidFill>
                <a:latin typeface="Calibri"/>
                <a:cs typeface="Calibri"/>
              </a:rPr>
              <a:t>Auditoria</a:t>
            </a:r>
            <a:endParaRPr sz="1200">
              <a:latin typeface="Calibri"/>
              <a:cs typeface="Calibri"/>
            </a:endParaRPr>
          </a:p>
          <a:p>
            <a:pPr marL="173990" indent="-161925">
              <a:lnSpc>
                <a:spcPct val="100000"/>
              </a:lnSpc>
              <a:buFont typeface="Arial"/>
              <a:buChar char="•"/>
              <a:tabLst>
                <a:tab pos="174625" algn="l"/>
              </a:tabLst>
            </a:pPr>
            <a:r>
              <a:rPr sz="1200" cap="small" dirty="0">
                <a:solidFill>
                  <a:srgbClr val="404040"/>
                </a:solidFill>
                <a:latin typeface="Calibri"/>
                <a:cs typeface="Calibri"/>
              </a:rPr>
              <a:t>Transparência</a:t>
            </a:r>
            <a:r>
              <a:rPr sz="1200" cap="small" spc="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cap="small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200" cap="small" spc="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cap="small" dirty="0">
                <a:solidFill>
                  <a:srgbClr val="404040"/>
                </a:solidFill>
                <a:latin typeface="Calibri"/>
                <a:cs typeface="Calibri"/>
              </a:rPr>
              <a:t>tempo</a:t>
            </a:r>
            <a:r>
              <a:rPr sz="1200" cap="small" spc="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cap="small" spc="-20" dirty="0">
                <a:solidFill>
                  <a:srgbClr val="404040"/>
                </a:solidFill>
                <a:latin typeface="Calibri"/>
                <a:cs typeface="Calibri"/>
              </a:rPr>
              <a:t>real</a:t>
            </a:r>
            <a:endParaRPr sz="1200">
              <a:latin typeface="Calibri"/>
              <a:cs typeface="Calibri"/>
            </a:endParaRPr>
          </a:p>
          <a:p>
            <a:pPr marL="173990" indent="-161925">
              <a:lnSpc>
                <a:spcPct val="100000"/>
              </a:lnSpc>
              <a:buFont typeface="Arial"/>
              <a:buChar char="•"/>
              <a:tabLst>
                <a:tab pos="174625" algn="l"/>
              </a:tabLst>
            </a:pPr>
            <a:r>
              <a:rPr sz="1200" cap="small" dirty="0">
                <a:solidFill>
                  <a:srgbClr val="404040"/>
                </a:solidFill>
                <a:latin typeface="Calibri"/>
                <a:cs typeface="Calibri"/>
              </a:rPr>
              <a:t>Maior</a:t>
            </a:r>
            <a:r>
              <a:rPr sz="1200" cap="small" spc="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cap="small" dirty="0">
                <a:solidFill>
                  <a:srgbClr val="404040"/>
                </a:solidFill>
                <a:latin typeface="Calibri"/>
                <a:cs typeface="Calibri"/>
              </a:rPr>
              <a:t>Capacidade</a:t>
            </a:r>
            <a:r>
              <a:rPr sz="1200" cap="small" spc="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cap="small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200" cap="small" spc="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cap="small" spc="-10" dirty="0">
                <a:solidFill>
                  <a:srgbClr val="404040"/>
                </a:solidFill>
                <a:latin typeface="Calibri"/>
                <a:cs typeface="Calibri"/>
              </a:rPr>
              <a:t>Resposta</a:t>
            </a:r>
            <a:endParaRPr sz="1200">
              <a:latin typeface="Calibri"/>
              <a:cs typeface="Calibri"/>
            </a:endParaRPr>
          </a:p>
          <a:p>
            <a:pPr marL="173990" indent="-161925">
              <a:lnSpc>
                <a:spcPct val="100000"/>
              </a:lnSpc>
              <a:buFont typeface="Arial"/>
              <a:buChar char="•"/>
              <a:tabLst>
                <a:tab pos="174625" algn="l"/>
              </a:tabLst>
            </a:pPr>
            <a:r>
              <a:rPr sz="1200" cap="small" dirty="0">
                <a:solidFill>
                  <a:srgbClr val="404040"/>
                </a:solidFill>
                <a:latin typeface="Calibri"/>
                <a:cs typeface="Calibri"/>
              </a:rPr>
              <a:t>Maior</a:t>
            </a:r>
            <a:r>
              <a:rPr sz="1200" cap="small" spc="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cap="small" spc="-10" dirty="0">
                <a:solidFill>
                  <a:srgbClr val="404040"/>
                </a:solidFill>
                <a:latin typeface="Calibri"/>
                <a:cs typeface="Calibri"/>
              </a:rPr>
              <a:t>Articulação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79908" y="2152903"/>
            <a:ext cx="270383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3990" indent="-161925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174625" algn="l"/>
              </a:tabLst>
            </a:pPr>
            <a:r>
              <a:rPr sz="1200" cap="small" dirty="0">
                <a:solidFill>
                  <a:srgbClr val="404040"/>
                </a:solidFill>
                <a:latin typeface="Calibri"/>
                <a:cs typeface="Calibri"/>
              </a:rPr>
              <a:t>Maior</a:t>
            </a:r>
            <a:r>
              <a:rPr sz="1200" cap="small" spc="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cap="small" spc="-10" dirty="0">
                <a:solidFill>
                  <a:srgbClr val="404040"/>
                </a:solidFill>
                <a:latin typeface="Calibri"/>
                <a:cs typeface="Calibri"/>
              </a:rPr>
              <a:t>Celeridade</a:t>
            </a:r>
            <a:endParaRPr sz="1200">
              <a:latin typeface="Calibri"/>
              <a:cs typeface="Calibri"/>
            </a:endParaRPr>
          </a:p>
          <a:p>
            <a:pPr marL="173990" indent="-161925">
              <a:lnSpc>
                <a:spcPct val="100000"/>
              </a:lnSpc>
              <a:buFont typeface="Arial"/>
              <a:buChar char="•"/>
              <a:tabLst>
                <a:tab pos="174625" algn="l"/>
              </a:tabLst>
            </a:pPr>
            <a:r>
              <a:rPr sz="1200" cap="small" dirty="0">
                <a:solidFill>
                  <a:srgbClr val="404040"/>
                </a:solidFill>
                <a:latin typeface="Calibri"/>
                <a:cs typeface="Calibri"/>
              </a:rPr>
              <a:t>R$</a:t>
            </a:r>
            <a:r>
              <a:rPr sz="1200" cap="small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cap="small" dirty="0">
                <a:solidFill>
                  <a:srgbClr val="404040"/>
                </a:solidFill>
                <a:latin typeface="Calibri"/>
                <a:cs typeface="Calibri"/>
              </a:rPr>
              <a:t>13</a:t>
            </a:r>
            <a:r>
              <a:rPr sz="1200" cap="small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cap="small" dirty="0">
                <a:solidFill>
                  <a:srgbClr val="404040"/>
                </a:solidFill>
                <a:latin typeface="Calibri"/>
                <a:cs typeface="Calibri"/>
              </a:rPr>
              <a:t>M/Ano</a:t>
            </a:r>
            <a:r>
              <a:rPr sz="1200" cap="small" spc="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cap="small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200" cap="small" spc="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cap="small" dirty="0">
                <a:solidFill>
                  <a:srgbClr val="404040"/>
                </a:solidFill>
                <a:latin typeface="Calibri"/>
                <a:cs typeface="Calibri"/>
              </a:rPr>
              <a:t>economia</a:t>
            </a:r>
            <a:r>
              <a:rPr sz="1200" cap="small" spc="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cap="small" dirty="0">
                <a:solidFill>
                  <a:srgbClr val="404040"/>
                </a:solidFill>
                <a:latin typeface="Calibri"/>
                <a:cs typeface="Calibri"/>
              </a:rPr>
              <a:t>para</a:t>
            </a:r>
            <a:r>
              <a:rPr sz="1200" cap="small" spc="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cap="small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200" cap="small" spc="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cap="small" spc="-10" dirty="0">
                <a:solidFill>
                  <a:srgbClr val="404040"/>
                </a:solidFill>
                <a:latin typeface="Calibri"/>
                <a:cs typeface="Calibri"/>
              </a:rPr>
              <a:t>Cidadão</a:t>
            </a:r>
            <a:endParaRPr sz="1200">
              <a:latin typeface="Calibri"/>
              <a:cs typeface="Calibri"/>
            </a:endParaRPr>
          </a:p>
          <a:p>
            <a:pPr marL="173990" indent="-161925">
              <a:lnSpc>
                <a:spcPct val="100000"/>
              </a:lnSpc>
              <a:buFont typeface="Arial"/>
              <a:buChar char="•"/>
              <a:tabLst>
                <a:tab pos="174625" algn="l"/>
              </a:tabLst>
            </a:pPr>
            <a:r>
              <a:rPr sz="1200" cap="small" dirty="0">
                <a:solidFill>
                  <a:srgbClr val="404040"/>
                </a:solidFill>
                <a:latin typeface="Calibri"/>
                <a:cs typeface="Calibri"/>
              </a:rPr>
              <a:t>Maior</a:t>
            </a:r>
            <a:r>
              <a:rPr sz="1200" cap="small" spc="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cap="small" spc="-10" dirty="0">
                <a:solidFill>
                  <a:srgbClr val="404040"/>
                </a:solidFill>
                <a:latin typeface="Calibri"/>
                <a:cs typeface="Calibri"/>
              </a:rPr>
              <a:t>Praticidade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154295" y="1380048"/>
            <a:ext cx="1946910" cy="779145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L="204470">
              <a:lnSpc>
                <a:spcPct val="100000"/>
              </a:lnSpc>
              <a:spcBef>
                <a:spcPts val="505"/>
              </a:spcBef>
            </a:pPr>
            <a:r>
              <a:rPr sz="2000" b="1" spc="-10" dirty="0">
                <a:solidFill>
                  <a:srgbClr val="0D0D0D"/>
                </a:solidFill>
                <a:latin typeface="Calibri"/>
                <a:cs typeface="Calibri"/>
              </a:rPr>
              <a:t>DIGITALIZAÇÃO</a:t>
            </a:r>
            <a:endParaRPr sz="2000">
              <a:latin typeface="Calibri"/>
              <a:cs typeface="Calibri"/>
            </a:endParaRPr>
          </a:p>
          <a:p>
            <a:pPr marL="173990" indent="-161925">
              <a:lnSpc>
                <a:spcPct val="100000"/>
              </a:lnSpc>
              <a:spcBef>
                <a:spcPts val="245"/>
              </a:spcBef>
              <a:buFont typeface="Arial"/>
              <a:buChar char="•"/>
              <a:tabLst>
                <a:tab pos="174625" algn="l"/>
              </a:tabLst>
            </a:pPr>
            <a:r>
              <a:rPr sz="1200" cap="small" dirty="0">
                <a:solidFill>
                  <a:srgbClr val="404040"/>
                </a:solidFill>
                <a:latin typeface="Calibri"/>
                <a:cs typeface="Calibri"/>
              </a:rPr>
              <a:t>Acesso</a:t>
            </a:r>
            <a:r>
              <a:rPr sz="1200" cap="small" spc="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cap="small" dirty="0">
                <a:solidFill>
                  <a:srgbClr val="404040"/>
                </a:solidFill>
                <a:latin typeface="Calibri"/>
                <a:cs typeface="Calibri"/>
              </a:rPr>
              <a:t>completo</a:t>
            </a:r>
            <a:r>
              <a:rPr sz="1200" cap="small" spc="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cap="small" dirty="0">
                <a:solidFill>
                  <a:srgbClr val="404040"/>
                </a:solidFill>
                <a:latin typeface="Calibri"/>
                <a:cs typeface="Calibri"/>
              </a:rPr>
              <a:t>ao</a:t>
            </a:r>
            <a:r>
              <a:rPr sz="1200" cap="small" spc="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cap="small" spc="-10" dirty="0">
                <a:solidFill>
                  <a:srgbClr val="404040"/>
                </a:solidFill>
                <a:latin typeface="Calibri"/>
                <a:cs typeface="Calibri"/>
              </a:rPr>
              <a:t>Processo</a:t>
            </a:r>
            <a:endParaRPr sz="1200">
              <a:latin typeface="Calibri"/>
              <a:cs typeface="Calibri"/>
            </a:endParaRPr>
          </a:p>
          <a:p>
            <a:pPr marL="173990" indent="-161925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174625" algn="l"/>
              </a:tabLst>
            </a:pPr>
            <a:r>
              <a:rPr sz="1200" cap="small" spc="-10" dirty="0">
                <a:solidFill>
                  <a:srgbClr val="404040"/>
                </a:solidFill>
                <a:latin typeface="Calibri"/>
                <a:cs typeface="Calibri"/>
              </a:rPr>
              <a:t>Forças-Tarefas</a:t>
            </a:r>
            <a:r>
              <a:rPr sz="1200" cap="small" spc="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cap="small" spc="-10" dirty="0">
                <a:solidFill>
                  <a:srgbClr val="404040"/>
                </a:solidFill>
                <a:latin typeface="Calibri"/>
                <a:cs typeface="Calibri"/>
              </a:rPr>
              <a:t>Virtuais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5106923" y="2394204"/>
            <a:ext cx="2242185" cy="1554480"/>
            <a:chOff x="5106923" y="2394204"/>
            <a:chExt cx="2242185" cy="1554480"/>
          </a:xfrm>
        </p:grpSpPr>
        <p:pic>
          <p:nvPicPr>
            <p:cNvPr id="22" name="object 2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106923" y="2394204"/>
              <a:ext cx="2241804" cy="1554480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69407" y="2418588"/>
              <a:ext cx="2121408" cy="1434084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5164581" y="2413762"/>
              <a:ext cx="2131060" cy="1443990"/>
            </a:xfrm>
            <a:custGeom>
              <a:avLst/>
              <a:gdLst/>
              <a:ahLst/>
              <a:cxnLst/>
              <a:rect l="l" t="t" r="r" b="b"/>
              <a:pathLst>
                <a:path w="2131059" h="1443989">
                  <a:moveTo>
                    <a:pt x="0" y="1443608"/>
                  </a:moveTo>
                  <a:lnTo>
                    <a:pt x="2130933" y="1443608"/>
                  </a:lnTo>
                  <a:lnTo>
                    <a:pt x="2130933" y="0"/>
                  </a:lnTo>
                  <a:lnTo>
                    <a:pt x="0" y="0"/>
                  </a:lnTo>
                  <a:lnTo>
                    <a:pt x="0" y="1443608"/>
                  </a:lnTo>
                  <a:close/>
                </a:path>
              </a:pathLst>
            </a:custGeom>
            <a:ln w="952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2939288" y="4682660"/>
            <a:ext cx="2526665" cy="764540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955040">
              <a:lnSpc>
                <a:spcPct val="100000"/>
              </a:lnSpc>
              <a:spcBef>
                <a:spcPts val="434"/>
              </a:spcBef>
            </a:pPr>
            <a:r>
              <a:rPr sz="2000" b="1" spc="-10" dirty="0">
                <a:solidFill>
                  <a:srgbClr val="0D0D0D"/>
                </a:solidFill>
                <a:latin typeface="Calibri"/>
                <a:cs typeface="Calibri"/>
              </a:rPr>
              <a:t>REPEM</a:t>
            </a:r>
            <a:endParaRPr sz="2000">
              <a:latin typeface="Calibri"/>
              <a:cs typeface="Calibri"/>
            </a:endParaRPr>
          </a:p>
          <a:p>
            <a:pPr marL="173990" indent="-161925">
              <a:lnSpc>
                <a:spcPct val="100000"/>
              </a:lnSpc>
              <a:spcBef>
                <a:spcPts val="200"/>
              </a:spcBef>
              <a:buFont typeface="Arial"/>
              <a:buChar char="•"/>
              <a:tabLst>
                <a:tab pos="174625" algn="l"/>
              </a:tabLst>
            </a:pPr>
            <a:r>
              <a:rPr sz="1200" cap="small" dirty="0">
                <a:solidFill>
                  <a:srgbClr val="404040"/>
                </a:solidFill>
                <a:latin typeface="Calibri"/>
                <a:cs typeface="Calibri"/>
              </a:rPr>
              <a:t>Processo</a:t>
            </a:r>
            <a:r>
              <a:rPr sz="1200" cap="small" spc="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cap="small" dirty="0">
                <a:solidFill>
                  <a:srgbClr val="404040"/>
                </a:solidFill>
                <a:latin typeface="Calibri"/>
                <a:cs typeface="Calibri"/>
              </a:rPr>
              <a:t>completamente</a:t>
            </a:r>
            <a:r>
              <a:rPr sz="1200" cap="small" spc="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cap="small" spc="-10" dirty="0">
                <a:solidFill>
                  <a:srgbClr val="404040"/>
                </a:solidFill>
                <a:latin typeface="Calibri"/>
                <a:cs typeface="Calibri"/>
              </a:rPr>
              <a:t>automatizado</a:t>
            </a:r>
            <a:endParaRPr sz="1200">
              <a:latin typeface="Calibri"/>
              <a:cs typeface="Calibri"/>
            </a:endParaRPr>
          </a:p>
          <a:p>
            <a:pPr marL="173990" indent="-161925">
              <a:lnSpc>
                <a:spcPct val="100000"/>
              </a:lnSpc>
              <a:buFont typeface="Arial"/>
              <a:buChar char="•"/>
              <a:tabLst>
                <a:tab pos="174625" algn="l"/>
              </a:tabLst>
            </a:pPr>
            <a:r>
              <a:rPr sz="1200" cap="small" spc="-10" dirty="0">
                <a:solidFill>
                  <a:srgbClr val="404040"/>
                </a:solidFill>
                <a:latin typeface="Calibri"/>
                <a:cs typeface="Calibri"/>
              </a:rPr>
              <a:t>Alvará</a:t>
            </a:r>
            <a:r>
              <a:rPr sz="1200" cap="small" spc="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cap="small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200" cap="small" spc="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cap="small" dirty="0">
                <a:solidFill>
                  <a:srgbClr val="404040"/>
                </a:solidFill>
                <a:latin typeface="Calibri"/>
                <a:cs typeface="Calibri"/>
              </a:rPr>
              <a:t>Áreas</a:t>
            </a:r>
            <a:r>
              <a:rPr sz="1200" cap="small" spc="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cap="small" spc="-10" dirty="0">
                <a:solidFill>
                  <a:srgbClr val="404040"/>
                </a:solidFill>
                <a:latin typeface="Calibri"/>
                <a:cs typeface="Calibri"/>
              </a:rPr>
              <a:t>livres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2616707" y="5431535"/>
            <a:ext cx="3325495" cy="932815"/>
            <a:chOff x="2616707" y="5431535"/>
            <a:chExt cx="3325495" cy="932815"/>
          </a:xfrm>
        </p:grpSpPr>
        <p:pic>
          <p:nvPicPr>
            <p:cNvPr id="27" name="object 2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616707" y="5431535"/>
              <a:ext cx="3325368" cy="932713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679191" y="5455919"/>
              <a:ext cx="3204972" cy="812292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2674492" y="5451157"/>
              <a:ext cx="3215005" cy="822325"/>
            </a:xfrm>
            <a:custGeom>
              <a:avLst/>
              <a:gdLst/>
              <a:ahLst/>
              <a:cxnLst/>
              <a:rect l="l" t="t" r="r" b="b"/>
              <a:pathLst>
                <a:path w="3215004" h="822325">
                  <a:moveTo>
                    <a:pt x="0" y="821816"/>
                  </a:moveTo>
                  <a:lnTo>
                    <a:pt x="3214497" y="821816"/>
                  </a:lnTo>
                  <a:lnTo>
                    <a:pt x="3214497" y="0"/>
                  </a:lnTo>
                  <a:lnTo>
                    <a:pt x="0" y="0"/>
                  </a:lnTo>
                  <a:lnTo>
                    <a:pt x="0" y="821816"/>
                  </a:lnTo>
                  <a:close/>
                </a:path>
              </a:pathLst>
            </a:custGeom>
            <a:ln w="952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0" name="object 30"/>
          <p:cNvGrpSpPr/>
          <p:nvPr/>
        </p:nvGrpSpPr>
        <p:grpSpPr>
          <a:xfrm>
            <a:off x="7202423" y="5428488"/>
            <a:ext cx="2571115" cy="1259205"/>
            <a:chOff x="7202423" y="5428488"/>
            <a:chExt cx="2571115" cy="1259205"/>
          </a:xfrm>
        </p:grpSpPr>
        <p:pic>
          <p:nvPicPr>
            <p:cNvPr id="31" name="object 3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202423" y="5428488"/>
              <a:ext cx="2570987" cy="1258824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264907" y="5452872"/>
              <a:ext cx="2450592" cy="1138428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7260081" y="5448109"/>
              <a:ext cx="2460625" cy="1148080"/>
            </a:xfrm>
            <a:custGeom>
              <a:avLst/>
              <a:gdLst/>
              <a:ahLst/>
              <a:cxnLst/>
              <a:rect l="l" t="t" r="r" b="b"/>
              <a:pathLst>
                <a:path w="2460625" h="1148079">
                  <a:moveTo>
                    <a:pt x="0" y="1147952"/>
                  </a:moveTo>
                  <a:lnTo>
                    <a:pt x="2460117" y="1147952"/>
                  </a:lnTo>
                  <a:lnTo>
                    <a:pt x="2460117" y="0"/>
                  </a:lnTo>
                  <a:lnTo>
                    <a:pt x="0" y="0"/>
                  </a:lnTo>
                  <a:lnTo>
                    <a:pt x="0" y="1147952"/>
                  </a:lnTo>
                  <a:close/>
                </a:path>
              </a:pathLst>
            </a:custGeom>
            <a:ln w="952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" name="object 34"/>
          <p:cNvSpPr txBox="1"/>
          <p:nvPr/>
        </p:nvSpPr>
        <p:spPr>
          <a:xfrm>
            <a:off x="2742438" y="3143758"/>
            <a:ext cx="59944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FFFFFF"/>
                </a:solidFill>
                <a:latin typeface="Calibri"/>
                <a:cs typeface="Calibri"/>
              </a:rPr>
              <a:t>100%</a:t>
            </a:r>
            <a:r>
              <a:rPr sz="900" b="1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FFFFFF"/>
                </a:solidFill>
                <a:latin typeface="Calibri"/>
                <a:cs typeface="Calibri"/>
              </a:rPr>
              <a:t>digital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35" name="object 35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2851404" y="3413759"/>
            <a:ext cx="350519" cy="350519"/>
          </a:xfrm>
          <a:prstGeom prst="rect">
            <a:avLst/>
          </a:prstGeom>
        </p:spPr>
      </p:pic>
      <p:sp>
        <p:nvSpPr>
          <p:cNvPr id="36" name="object 36"/>
          <p:cNvSpPr txBox="1"/>
          <p:nvPr/>
        </p:nvSpPr>
        <p:spPr>
          <a:xfrm>
            <a:off x="2525267" y="3805428"/>
            <a:ext cx="1003300" cy="320040"/>
          </a:xfrm>
          <a:prstGeom prst="rect">
            <a:avLst/>
          </a:prstGeom>
          <a:solidFill>
            <a:srgbClr val="FFC701"/>
          </a:solidFill>
        </p:spPr>
        <p:txBody>
          <a:bodyPr vert="horz" wrap="square" lIns="0" tIns="31750" rIns="0" bIns="0" rtlCol="0">
            <a:spAutoFit/>
          </a:bodyPr>
          <a:lstStyle/>
          <a:p>
            <a:pPr marL="229870" marR="74930" indent="-149860">
              <a:lnSpc>
                <a:spcPct val="100000"/>
              </a:lnSpc>
              <a:spcBef>
                <a:spcPts val="250"/>
              </a:spcBef>
            </a:pPr>
            <a:r>
              <a:rPr sz="800" b="0" dirty="0">
                <a:solidFill>
                  <a:srgbClr val="0D0D0D"/>
                </a:solidFill>
                <a:latin typeface="Calibri Light"/>
                <a:cs typeface="Calibri Light"/>
              </a:rPr>
              <a:t>Semana</a:t>
            </a:r>
            <a:r>
              <a:rPr sz="800" b="0" spc="-30" dirty="0">
                <a:solidFill>
                  <a:srgbClr val="0D0D0D"/>
                </a:solidFill>
                <a:latin typeface="Calibri Light"/>
                <a:cs typeface="Calibri Light"/>
              </a:rPr>
              <a:t> </a:t>
            </a:r>
            <a:r>
              <a:rPr sz="800" b="0" dirty="0">
                <a:solidFill>
                  <a:srgbClr val="0D0D0D"/>
                </a:solidFill>
                <a:latin typeface="Calibri Light"/>
                <a:cs typeface="Calibri Light"/>
              </a:rPr>
              <a:t>da</a:t>
            </a:r>
            <a:r>
              <a:rPr sz="800" b="0" spc="-25" dirty="0">
                <a:solidFill>
                  <a:srgbClr val="0D0D0D"/>
                </a:solidFill>
                <a:latin typeface="Calibri Light"/>
                <a:cs typeface="Calibri Light"/>
              </a:rPr>
              <a:t> </a:t>
            </a:r>
            <a:r>
              <a:rPr sz="800" b="0" spc="-10" dirty="0">
                <a:solidFill>
                  <a:srgbClr val="0D0D0D"/>
                </a:solidFill>
                <a:latin typeface="Calibri Light"/>
                <a:cs typeface="Calibri Light"/>
              </a:rPr>
              <a:t>Inovação</a:t>
            </a:r>
            <a:r>
              <a:rPr sz="800" b="0" spc="500" dirty="0">
                <a:solidFill>
                  <a:srgbClr val="0D0D0D"/>
                </a:solidFill>
                <a:latin typeface="Calibri Light"/>
                <a:cs typeface="Calibri Light"/>
              </a:rPr>
              <a:t> </a:t>
            </a:r>
            <a:r>
              <a:rPr sz="800" b="0" dirty="0">
                <a:solidFill>
                  <a:srgbClr val="0D0D0D"/>
                </a:solidFill>
                <a:latin typeface="Calibri Light"/>
                <a:cs typeface="Calibri Light"/>
              </a:rPr>
              <a:t>gov.br</a:t>
            </a:r>
            <a:r>
              <a:rPr sz="800" b="0" spc="-30" dirty="0">
                <a:solidFill>
                  <a:srgbClr val="0D0D0D"/>
                </a:solidFill>
                <a:latin typeface="Calibri Light"/>
                <a:cs typeface="Calibri Light"/>
              </a:rPr>
              <a:t> </a:t>
            </a:r>
            <a:r>
              <a:rPr sz="800" b="0" dirty="0">
                <a:solidFill>
                  <a:srgbClr val="0D0D0D"/>
                </a:solidFill>
                <a:latin typeface="Calibri Light"/>
                <a:cs typeface="Calibri Light"/>
              </a:rPr>
              <a:t>-</a:t>
            </a:r>
            <a:r>
              <a:rPr sz="800" b="0" spc="-5" dirty="0">
                <a:solidFill>
                  <a:srgbClr val="0D0D0D"/>
                </a:solidFill>
                <a:latin typeface="Calibri Light"/>
                <a:cs typeface="Calibri Light"/>
              </a:rPr>
              <a:t> </a:t>
            </a:r>
            <a:r>
              <a:rPr sz="800" b="0" spc="-20" dirty="0">
                <a:solidFill>
                  <a:srgbClr val="0D0D0D"/>
                </a:solidFill>
                <a:latin typeface="Calibri Light"/>
                <a:cs typeface="Calibri Light"/>
              </a:rPr>
              <a:t>2019</a:t>
            </a:r>
            <a:endParaRPr sz="800">
              <a:latin typeface="Calibri Light"/>
              <a:cs typeface="Calibri Light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566927" y="368808"/>
            <a:ext cx="66040" cy="1007744"/>
          </a:xfrm>
          <a:custGeom>
            <a:avLst/>
            <a:gdLst/>
            <a:ahLst/>
            <a:cxnLst/>
            <a:rect l="l" t="t" r="r" b="b"/>
            <a:pathLst>
              <a:path w="66040" h="1007744">
                <a:moveTo>
                  <a:pt x="65531" y="0"/>
                </a:moveTo>
                <a:lnTo>
                  <a:pt x="0" y="0"/>
                </a:lnTo>
                <a:lnTo>
                  <a:pt x="0" y="1007363"/>
                </a:lnTo>
                <a:lnTo>
                  <a:pt x="65531" y="1007363"/>
                </a:lnTo>
                <a:lnTo>
                  <a:pt x="65531" y="0"/>
                </a:lnTo>
                <a:close/>
              </a:path>
            </a:pathLst>
          </a:custGeom>
          <a:solidFill>
            <a:srgbClr val="004B7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0" dirty="0"/>
              <a:t>INOVAÇÕES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15240" y="652272"/>
            <a:ext cx="12176760" cy="5591810"/>
            <a:chOff x="15240" y="652272"/>
            <a:chExt cx="12176760" cy="559181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819644" y="652272"/>
              <a:ext cx="4372355" cy="3689604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872983" y="693420"/>
              <a:ext cx="4281170" cy="3587750"/>
            </a:xfrm>
            <a:custGeom>
              <a:avLst/>
              <a:gdLst/>
              <a:ahLst/>
              <a:cxnLst/>
              <a:rect l="l" t="t" r="r" b="b"/>
              <a:pathLst>
                <a:path w="4281170" h="3587750">
                  <a:moveTo>
                    <a:pt x="4280916" y="0"/>
                  </a:moveTo>
                  <a:lnTo>
                    <a:pt x="0" y="0"/>
                  </a:lnTo>
                  <a:lnTo>
                    <a:pt x="0" y="3587496"/>
                  </a:lnTo>
                  <a:lnTo>
                    <a:pt x="4280916" y="3587496"/>
                  </a:lnTo>
                  <a:lnTo>
                    <a:pt x="428091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240" y="4335780"/>
              <a:ext cx="12176760" cy="1908048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74675" y="4383024"/>
              <a:ext cx="12079605" cy="1793875"/>
            </a:xfrm>
            <a:custGeom>
              <a:avLst/>
              <a:gdLst/>
              <a:ahLst/>
              <a:cxnLst/>
              <a:rect l="l" t="t" r="r" b="b"/>
              <a:pathLst>
                <a:path w="12079605" h="1793875">
                  <a:moveTo>
                    <a:pt x="12079224" y="0"/>
                  </a:moveTo>
                  <a:lnTo>
                    <a:pt x="0" y="0"/>
                  </a:lnTo>
                  <a:lnTo>
                    <a:pt x="0" y="1793748"/>
                  </a:lnTo>
                  <a:lnTo>
                    <a:pt x="12079224" y="1793748"/>
                  </a:lnTo>
                  <a:lnTo>
                    <a:pt x="1207922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4675" y="4383024"/>
              <a:ext cx="12079605" cy="1793875"/>
            </a:xfrm>
            <a:custGeom>
              <a:avLst/>
              <a:gdLst/>
              <a:ahLst/>
              <a:cxnLst/>
              <a:rect l="l" t="t" r="r" b="b"/>
              <a:pathLst>
                <a:path w="12079605" h="1793875">
                  <a:moveTo>
                    <a:pt x="0" y="0"/>
                  </a:moveTo>
                  <a:lnTo>
                    <a:pt x="2458085" y="0"/>
                  </a:lnTo>
                  <a:lnTo>
                    <a:pt x="9260840" y="0"/>
                  </a:lnTo>
                  <a:lnTo>
                    <a:pt x="12079224" y="0"/>
                  </a:lnTo>
                  <a:lnTo>
                    <a:pt x="12079224" y="1793748"/>
                  </a:lnTo>
                  <a:lnTo>
                    <a:pt x="0" y="1793748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1336" y="1549908"/>
              <a:ext cx="2429256" cy="1363980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74675" y="1591055"/>
              <a:ext cx="2327275" cy="1262380"/>
            </a:xfrm>
            <a:custGeom>
              <a:avLst/>
              <a:gdLst/>
              <a:ahLst/>
              <a:cxnLst/>
              <a:rect l="l" t="t" r="r" b="b"/>
              <a:pathLst>
                <a:path w="2327275" h="1262380">
                  <a:moveTo>
                    <a:pt x="2327148" y="0"/>
                  </a:moveTo>
                  <a:lnTo>
                    <a:pt x="0" y="0"/>
                  </a:lnTo>
                  <a:lnTo>
                    <a:pt x="0" y="1261872"/>
                  </a:lnTo>
                  <a:lnTo>
                    <a:pt x="2327148" y="1261872"/>
                  </a:lnTo>
                  <a:lnTo>
                    <a:pt x="232714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520695" y="1549908"/>
              <a:ext cx="2426208" cy="1363980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2574035" y="1591055"/>
              <a:ext cx="2324100" cy="1262380"/>
            </a:xfrm>
            <a:custGeom>
              <a:avLst/>
              <a:gdLst/>
              <a:ahLst/>
              <a:cxnLst/>
              <a:rect l="l" t="t" r="r" b="b"/>
              <a:pathLst>
                <a:path w="2324100" h="1262380">
                  <a:moveTo>
                    <a:pt x="2324100" y="0"/>
                  </a:moveTo>
                  <a:lnTo>
                    <a:pt x="0" y="0"/>
                  </a:lnTo>
                  <a:lnTo>
                    <a:pt x="0" y="1261872"/>
                  </a:lnTo>
                  <a:lnTo>
                    <a:pt x="2324100" y="1261872"/>
                  </a:lnTo>
                  <a:lnTo>
                    <a:pt x="23241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1336" y="2973323"/>
              <a:ext cx="2429256" cy="1363980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74675" y="3014472"/>
              <a:ext cx="2327275" cy="1262380"/>
            </a:xfrm>
            <a:custGeom>
              <a:avLst/>
              <a:gdLst/>
              <a:ahLst/>
              <a:cxnLst/>
              <a:rect l="l" t="t" r="r" b="b"/>
              <a:pathLst>
                <a:path w="2327275" h="1262379">
                  <a:moveTo>
                    <a:pt x="2327148" y="0"/>
                  </a:moveTo>
                  <a:lnTo>
                    <a:pt x="0" y="0"/>
                  </a:lnTo>
                  <a:lnTo>
                    <a:pt x="0" y="1261871"/>
                  </a:lnTo>
                  <a:lnTo>
                    <a:pt x="2327148" y="1261871"/>
                  </a:lnTo>
                  <a:lnTo>
                    <a:pt x="232714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352145" y="2580513"/>
            <a:ext cx="180848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0" spc="-10" dirty="0">
                <a:solidFill>
                  <a:srgbClr val="404040"/>
                </a:solidFill>
                <a:latin typeface="Calibri Light"/>
                <a:cs typeface="Calibri Light"/>
              </a:rPr>
              <a:t>QUANTIDADE</a:t>
            </a:r>
            <a:r>
              <a:rPr sz="1200" b="0" spc="-5" dirty="0">
                <a:solidFill>
                  <a:srgbClr val="404040"/>
                </a:solidFill>
                <a:latin typeface="Calibri Light"/>
                <a:cs typeface="Calibri Light"/>
              </a:rPr>
              <a:t> </a:t>
            </a:r>
            <a:r>
              <a:rPr sz="1200" b="0" dirty="0">
                <a:solidFill>
                  <a:srgbClr val="404040"/>
                </a:solidFill>
                <a:latin typeface="Calibri Light"/>
                <a:cs typeface="Calibri Light"/>
              </a:rPr>
              <a:t>DE</a:t>
            </a:r>
            <a:r>
              <a:rPr sz="1200" b="0" spc="15" dirty="0">
                <a:solidFill>
                  <a:srgbClr val="404040"/>
                </a:solidFill>
                <a:latin typeface="Calibri Light"/>
                <a:cs typeface="Calibri Light"/>
              </a:rPr>
              <a:t> </a:t>
            </a:r>
            <a:r>
              <a:rPr sz="1200" b="0" spc="-10" dirty="0">
                <a:solidFill>
                  <a:srgbClr val="404040"/>
                </a:solidFill>
                <a:latin typeface="Calibri Light"/>
                <a:cs typeface="Calibri Light"/>
              </a:rPr>
              <a:t>PROCESSOS</a:t>
            </a:r>
            <a:endParaRPr sz="1200">
              <a:latin typeface="Calibri Light"/>
              <a:cs typeface="Calibri Light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52119" y="1697177"/>
            <a:ext cx="1633220" cy="568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195">
              <a:lnSpc>
                <a:spcPts val="286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252525"/>
                </a:solidFill>
                <a:latin typeface="Segoe UI Black"/>
                <a:cs typeface="Segoe UI Black"/>
              </a:rPr>
              <a:t>&gt;200.000</a:t>
            </a:r>
            <a:endParaRPr sz="2400">
              <a:latin typeface="Segoe UI Black"/>
              <a:cs typeface="Segoe UI Black"/>
            </a:endParaRPr>
          </a:p>
          <a:p>
            <a:pPr marL="12700">
              <a:lnSpc>
                <a:spcPts val="1420"/>
              </a:lnSpc>
            </a:pPr>
            <a:r>
              <a:rPr sz="1200" spc="-10" dirty="0">
                <a:solidFill>
                  <a:srgbClr val="A6A6A6"/>
                </a:solidFill>
                <a:latin typeface="Segoe UI"/>
                <a:cs typeface="Segoe UI"/>
              </a:rPr>
              <a:t>*protocolizados</a:t>
            </a:r>
            <a:r>
              <a:rPr sz="1200" spc="5" dirty="0">
                <a:solidFill>
                  <a:srgbClr val="A6A6A6"/>
                </a:solidFill>
                <a:latin typeface="Segoe UI"/>
                <a:cs typeface="Segoe UI"/>
              </a:rPr>
              <a:t> </a:t>
            </a:r>
            <a:r>
              <a:rPr sz="1200" dirty="0">
                <a:solidFill>
                  <a:srgbClr val="A6A6A6"/>
                </a:solidFill>
                <a:latin typeface="Segoe UI"/>
                <a:cs typeface="Segoe UI"/>
              </a:rPr>
              <a:t>e</a:t>
            </a:r>
            <a:r>
              <a:rPr sz="1200" spc="40" dirty="0">
                <a:solidFill>
                  <a:srgbClr val="A6A6A6"/>
                </a:solidFill>
                <a:latin typeface="Segoe UI"/>
                <a:cs typeface="Segoe UI"/>
              </a:rPr>
              <a:t> </a:t>
            </a:r>
            <a:r>
              <a:rPr sz="1200" spc="-10" dirty="0">
                <a:solidFill>
                  <a:srgbClr val="A6A6A6"/>
                </a:solidFill>
                <a:latin typeface="Segoe UI"/>
                <a:cs typeface="Segoe UI"/>
              </a:rPr>
              <a:t>ativos</a:t>
            </a:r>
            <a:endParaRPr sz="1200">
              <a:latin typeface="Segoe UI"/>
              <a:cs typeface="Segoe UI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2860548" y="2183892"/>
            <a:ext cx="1784985" cy="83820"/>
            <a:chOff x="2860548" y="2183892"/>
            <a:chExt cx="1784985" cy="83820"/>
          </a:xfrm>
        </p:grpSpPr>
        <p:sp>
          <p:nvSpPr>
            <p:cNvPr id="18" name="object 18"/>
            <p:cNvSpPr/>
            <p:nvPr/>
          </p:nvSpPr>
          <p:spPr>
            <a:xfrm>
              <a:off x="2944368" y="2225040"/>
              <a:ext cx="1616075" cy="0"/>
            </a:xfrm>
            <a:custGeom>
              <a:avLst/>
              <a:gdLst/>
              <a:ahLst/>
              <a:cxnLst/>
              <a:rect l="l" t="t" r="r" b="b"/>
              <a:pathLst>
                <a:path w="1616075">
                  <a:moveTo>
                    <a:pt x="0" y="0"/>
                  </a:moveTo>
                  <a:lnTo>
                    <a:pt x="1616074" y="0"/>
                  </a:lnTo>
                </a:path>
              </a:pathLst>
            </a:custGeom>
            <a:ln w="12700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860548" y="2183892"/>
              <a:ext cx="83819" cy="8382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561332" y="2183892"/>
              <a:ext cx="83819" cy="83820"/>
            </a:xfrm>
            <a:prstGeom prst="rect">
              <a:avLst/>
            </a:prstGeom>
          </p:spPr>
        </p:pic>
      </p:grpSp>
      <p:sp>
        <p:nvSpPr>
          <p:cNvPr id="21" name="object 21"/>
          <p:cNvSpPr txBox="1"/>
          <p:nvPr/>
        </p:nvSpPr>
        <p:spPr>
          <a:xfrm>
            <a:off x="2699004" y="1791715"/>
            <a:ext cx="3727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spc="-20" dirty="0">
                <a:solidFill>
                  <a:srgbClr val="585858"/>
                </a:solidFill>
                <a:latin typeface="Trebuchet MS"/>
                <a:cs typeface="Trebuchet MS"/>
              </a:rPr>
              <a:t>1934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423283" y="1791715"/>
            <a:ext cx="3727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spc="-20" dirty="0">
                <a:solidFill>
                  <a:srgbClr val="585858"/>
                </a:solidFill>
                <a:latin typeface="Trebuchet MS"/>
                <a:cs typeface="Trebuchet MS"/>
              </a:rPr>
              <a:t>2022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3050158" y="2249804"/>
            <a:ext cx="1439545" cy="537845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R="62865" algn="ctr">
              <a:lnSpc>
                <a:spcPct val="100000"/>
              </a:lnSpc>
              <a:spcBef>
                <a:spcPts val="675"/>
              </a:spcBef>
            </a:pPr>
            <a:r>
              <a:rPr sz="1200" b="1" dirty="0">
                <a:solidFill>
                  <a:srgbClr val="252525"/>
                </a:solidFill>
                <a:latin typeface="Segoe UI"/>
                <a:cs typeface="Segoe UI"/>
              </a:rPr>
              <a:t>88</a:t>
            </a:r>
            <a:r>
              <a:rPr sz="1200" b="1" spc="-15" dirty="0">
                <a:solidFill>
                  <a:srgbClr val="252525"/>
                </a:solidFill>
                <a:latin typeface="Segoe UI"/>
                <a:cs typeface="Segoe UI"/>
              </a:rPr>
              <a:t> </a:t>
            </a:r>
            <a:r>
              <a:rPr sz="1200" b="1" spc="-20" dirty="0">
                <a:solidFill>
                  <a:srgbClr val="252525"/>
                </a:solidFill>
                <a:latin typeface="Segoe UI"/>
                <a:cs typeface="Segoe UI"/>
              </a:rPr>
              <a:t>ANOS</a:t>
            </a:r>
            <a:endParaRPr sz="1200">
              <a:latin typeface="Segoe UI"/>
              <a:cs typeface="Segoe UI"/>
            </a:endParaRPr>
          </a:p>
          <a:p>
            <a:pPr marR="5080" algn="ctr">
              <a:lnSpc>
                <a:spcPct val="100000"/>
              </a:lnSpc>
              <a:spcBef>
                <a:spcPts val="575"/>
              </a:spcBef>
            </a:pPr>
            <a:r>
              <a:rPr sz="1200" b="0" dirty="0">
                <a:solidFill>
                  <a:srgbClr val="404040"/>
                </a:solidFill>
                <a:latin typeface="Calibri Light"/>
                <a:cs typeface="Calibri Light"/>
              </a:rPr>
              <a:t>IDADE</a:t>
            </a:r>
            <a:r>
              <a:rPr sz="1200" b="0" spc="-25" dirty="0">
                <a:solidFill>
                  <a:srgbClr val="404040"/>
                </a:solidFill>
                <a:latin typeface="Calibri Light"/>
                <a:cs typeface="Calibri Light"/>
              </a:rPr>
              <a:t> </a:t>
            </a:r>
            <a:r>
              <a:rPr sz="1200" b="0" dirty="0">
                <a:solidFill>
                  <a:srgbClr val="404040"/>
                </a:solidFill>
                <a:latin typeface="Calibri Light"/>
                <a:cs typeface="Calibri Light"/>
              </a:rPr>
              <a:t>DOS</a:t>
            </a:r>
            <a:r>
              <a:rPr sz="1200" b="0" spc="-15" dirty="0">
                <a:solidFill>
                  <a:srgbClr val="404040"/>
                </a:solidFill>
                <a:latin typeface="Calibri Light"/>
                <a:cs typeface="Calibri Light"/>
              </a:rPr>
              <a:t> </a:t>
            </a:r>
            <a:r>
              <a:rPr sz="1200" b="0" spc="-10" dirty="0">
                <a:solidFill>
                  <a:srgbClr val="404040"/>
                </a:solidFill>
                <a:latin typeface="Calibri Light"/>
                <a:cs typeface="Calibri Light"/>
              </a:rPr>
              <a:t>PROCESSOS</a:t>
            </a:r>
            <a:endParaRPr sz="1200">
              <a:latin typeface="Calibri Light"/>
              <a:cs typeface="Calibri Light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2895345" y="1653285"/>
            <a:ext cx="1714500" cy="815975"/>
            <a:chOff x="2895345" y="1653285"/>
            <a:chExt cx="1714500" cy="815975"/>
          </a:xfrm>
        </p:grpSpPr>
        <p:pic>
          <p:nvPicPr>
            <p:cNvPr id="25" name="object 2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021327" y="1659000"/>
              <a:ext cx="330708" cy="410210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2895346" y="2267711"/>
              <a:ext cx="1714500" cy="201295"/>
            </a:xfrm>
            <a:custGeom>
              <a:avLst/>
              <a:gdLst/>
              <a:ahLst/>
              <a:cxnLst/>
              <a:rect l="l" t="t" r="r" b="b"/>
              <a:pathLst>
                <a:path w="1714500" h="201294">
                  <a:moveTo>
                    <a:pt x="453136" y="163068"/>
                  </a:moveTo>
                  <a:lnTo>
                    <a:pt x="440436" y="156718"/>
                  </a:lnTo>
                  <a:lnTo>
                    <a:pt x="376936" y="124968"/>
                  </a:lnTo>
                  <a:lnTo>
                    <a:pt x="376936" y="156718"/>
                  </a:lnTo>
                  <a:lnTo>
                    <a:pt x="12700" y="156718"/>
                  </a:lnTo>
                  <a:lnTo>
                    <a:pt x="12700" y="0"/>
                  </a:lnTo>
                  <a:lnTo>
                    <a:pt x="0" y="0"/>
                  </a:lnTo>
                  <a:lnTo>
                    <a:pt x="0" y="169418"/>
                  </a:lnTo>
                  <a:lnTo>
                    <a:pt x="376936" y="169418"/>
                  </a:lnTo>
                  <a:lnTo>
                    <a:pt x="376936" y="201168"/>
                  </a:lnTo>
                  <a:lnTo>
                    <a:pt x="440436" y="169418"/>
                  </a:lnTo>
                  <a:lnTo>
                    <a:pt x="453136" y="163068"/>
                  </a:lnTo>
                  <a:close/>
                </a:path>
                <a:path w="1714500" h="201294">
                  <a:moveTo>
                    <a:pt x="1714373" y="0"/>
                  </a:moveTo>
                  <a:lnTo>
                    <a:pt x="1701673" y="0"/>
                  </a:lnTo>
                  <a:lnTo>
                    <a:pt x="1701673" y="156718"/>
                  </a:lnTo>
                  <a:lnTo>
                    <a:pt x="1301750" y="156718"/>
                  </a:lnTo>
                  <a:lnTo>
                    <a:pt x="1301750" y="124968"/>
                  </a:lnTo>
                  <a:lnTo>
                    <a:pt x="1225550" y="163068"/>
                  </a:lnTo>
                  <a:lnTo>
                    <a:pt x="1301750" y="201168"/>
                  </a:lnTo>
                  <a:lnTo>
                    <a:pt x="1301750" y="169418"/>
                  </a:lnTo>
                  <a:lnTo>
                    <a:pt x="1714373" y="169418"/>
                  </a:lnTo>
                  <a:lnTo>
                    <a:pt x="1714373" y="163068"/>
                  </a:lnTo>
                  <a:lnTo>
                    <a:pt x="1714373" y="156718"/>
                  </a:lnTo>
                  <a:lnTo>
                    <a:pt x="1714373" y="0"/>
                  </a:lnTo>
                  <a:close/>
                </a:path>
              </a:pathLst>
            </a:custGeom>
            <a:solidFill>
              <a:srgbClr val="3182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601211" y="1653285"/>
              <a:ext cx="328040" cy="430529"/>
            </a:xfrm>
            <a:prstGeom prst="rect">
              <a:avLst/>
            </a:prstGeom>
          </p:spPr>
        </p:pic>
      </p:grpSp>
      <p:sp>
        <p:nvSpPr>
          <p:cNvPr id="28" name="object 28"/>
          <p:cNvSpPr txBox="1"/>
          <p:nvPr/>
        </p:nvSpPr>
        <p:spPr>
          <a:xfrm>
            <a:off x="770331" y="4009770"/>
            <a:ext cx="9296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0" spc="-10" dirty="0">
                <a:solidFill>
                  <a:srgbClr val="404040"/>
                </a:solidFill>
                <a:latin typeface="Calibri Light"/>
                <a:cs typeface="Calibri Light"/>
              </a:rPr>
              <a:t>ABRANGÊNCIA</a:t>
            </a:r>
            <a:endParaRPr sz="1200">
              <a:latin typeface="Calibri Light"/>
              <a:cs typeface="Calibri Light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601472" y="3144392"/>
            <a:ext cx="12636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252525"/>
                </a:solidFill>
                <a:latin typeface="Segoe UI Black"/>
                <a:cs typeface="Segoe UI Black"/>
              </a:rPr>
              <a:t>NACIONAL</a:t>
            </a:r>
            <a:endParaRPr sz="1800">
              <a:latin typeface="Segoe UI Black"/>
              <a:cs typeface="Segoe UI Black"/>
            </a:endParaRPr>
          </a:p>
        </p:txBody>
      </p:sp>
      <p:pic>
        <p:nvPicPr>
          <p:cNvPr id="30" name="object 3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520695" y="2973323"/>
            <a:ext cx="2426208" cy="1363980"/>
          </a:xfrm>
          <a:prstGeom prst="rect">
            <a:avLst/>
          </a:prstGeom>
        </p:spPr>
      </p:pic>
      <p:sp>
        <p:nvSpPr>
          <p:cNvPr id="31" name="object 31"/>
          <p:cNvSpPr txBox="1"/>
          <p:nvPr/>
        </p:nvSpPr>
        <p:spPr>
          <a:xfrm>
            <a:off x="2574035" y="3014472"/>
            <a:ext cx="2324100" cy="126238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133350" rIns="0" bIns="0" rtlCol="0">
            <a:spAutoFit/>
          </a:bodyPr>
          <a:lstStyle/>
          <a:p>
            <a:pPr marL="541655" marR="536575" indent="-3175" algn="ctr">
              <a:lnSpc>
                <a:spcPct val="100000"/>
              </a:lnSpc>
              <a:spcBef>
                <a:spcPts val="1050"/>
              </a:spcBef>
            </a:pPr>
            <a:r>
              <a:rPr sz="1800" b="1" spc="-10" dirty="0">
                <a:solidFill>
                  <a:srgbClr val="252525"/>
                </a:solidFill>
                <a:latin typeface="Segoe UI Black"/>
                <a:cs typeface="Segoe UI Black"/>
              </a:rPr>
              <a:t>ARQUIVO NACIONAL</a:t>
            </a:r>
            <a:endParaRPr sz="1800">
              <a:latin typeface="Segoe UI Black"/>
              <a:cs typeface="Segoe UI Black"/>
            </a:endParaRPr>
          </a:p>
          <a:p>
            <a:pPr algn="ctr">
              <a:lnSpc>
                <a:spcPts val="1305"/>
              </a:lnSpc>
            </a:pPr>
            <a:r>
              <a:rPr sz="1100" b="0" dirty="0">
                <a:solidFill>
                  <a:srgbClr val="252525"/>
                </a:solidFill>
                <a:latin typeface="Calibri Light"/>
                <a:cs typeface="Calibri Light"/>
              </a:rPr>
              <a:t>PLANEJAMENTO</a:t>
            </a:r>
            <a:r>
              <a:rPr sz="1100" b="0" spc="-2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1100" b="0" dirty="0">
                <a:solidFill>
                  <a:srgbClr val="252525"/>
                </a:solidFill>
                <a:latin typeface="Calibri Light"/>
                <a:cs typeface="Calibri Light"/>
              </a:rPr>
              <a:t>DA</a:t>
            </a:r>
            <a:r>
              <a:rPr sz="1100" b="0" spc="-10" dirty="0">
                <a:solidFill>
                  <a:srgbClr val="252525"/>
                </a:solidFill>
                <a:latin typeface="Calibri Light"/>
                <a:cs typeface="Calibri Light"/>
              </a:rPr>
              <a:t> CONTRATAÇÃO</a:t>
            </a:r>
            <a:endParaRPr sz="1100">
              <a:latin typeface="Calibri Light"/>
              <a:cs typeface="Calibri Light"/>
            </a:endParaRPr>
          </a:p>
          <a:p>
            <a:pPr algn="ctr">
              <a:lnSpc>
                <a:spcPct val="100000"/>
              </a:lnSpc>
              <a:spcBef>
                <a:spcPts val="605"/>
              </a:spcBef>
            </a:pPr>
            <a:r>
              <a:rPr sz="1800" b="0" spc="-10" dirty="0">
                <a:solidFill>
                  <a:srgbClr val="404040"/>
                </a:solidFill>
                <a:latin typeface="Calibri Light"/>
                <a:cs typeface="Calibri Light"/>
              </a:rPr>
              <a:t>IPHAN</a:t>
            </a:r>
            <a:endParaRPr sz="1800">
              <a:latin typeface="Calibri Light"/>
              <a:cs typeface="Calibri Light"/>
            </a:endParaRPr>
          </a:p>
        </p:txBody>
      </p:sp>
      <p:pic>
        <p:nvPicPr>
          <p:cNvPr id="32" name="object 32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5021579" y="2973323"/>
            <a:ext cx="2776728" cy="1363980"/>
          </a:xfrm>
          <a:prstGeom prst="rect">
            <a:avLst/>
          </a:prstGeom>
        </p:spPr>
      </p:pic>
      <p:sp>
        <p:nvSpPr>
          <p:cNvPr id="33" name="object 33"/>
          <p:cNvSpPr txBox="1"/>
          <p:nvPr/>
        </p:nvSpPr>
        <p:spPr>
          <a:xfrm>
            <a:off x="5074920" y="3014472"/>
            <a:ext cx="2674620" cy="126238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133350" rIns="0" bIns="0" rtlCol="0">
            <a:spAutoFit/>
          </a:bodyPr>
          <a:lstStyle/>
          <a:p>
            <a:pPr marL="143510" marR="122555" indent="-2540" algn="ctr">
              <a:lnSpc>
                <a:spcPct val="100000"/>
              </a:lnSpc>
              <a:spcBef>
                <a:spcPts val="1050"/>
              </a:spcBef>
            </a:pPr>
            <a:r>
              <a:rPr sz="1800" b="1" dirty="0">
                <a:solidFill>
                  <a:srgbClr val="252525"/>
                </a:solidFill>
                <a:latin typeface="Segoe UI Black"/>
                <a:cs typeface="Segoe UI Black"/>
              </a:rPr>
              <a:t>OBSERVAÇÃO</a:t>
            </a:r>
            <a:r>
              <a:rPr sz="1800" b="1" spc="-30" dirty="0">
                <a:solidFill>
                  <a:srgbClr val="252525"/>
                </a:solidFill>
                <a:latin typeface="Segoe UI Black"/>
                <a:cs typeface="Segoe UI Black"/>
              </a:rPr>
              <a:t> </a:t>
            </a:r>
            <a:r>
              <a:rPr sz="1800" b="1" spc="-25" dirty="0">
                <a:solidFill>
                  <a:srgbClr val="252525"/>
                </a:solidFill>
                <a:latin typeface="Segoe UI Black"/>
                <a:cs typeface="Segoe UI Black"/>
              </a:rPr>
              <a:t>DAS </a:t>
            </a:r>
            <a:r>
              <a:rPr sz="1800" b="1" dirty="0">
                <a:solidFill>
                  <a:srgbClr val="252525"/>
                </a:solidFill>
                <a:latin typeface="Segoe UI Black"/>
                <a:cs typeface="Segoe UI Black"/>
              </a:rPr>
              <a:t>DIRETRIZES</a:t>
            </a:r>
            <a:r>
              <a:rPr sz="1800" b="1" spc="-35" dirty="0">
                <a:solidFill>
                  <a:srgbClr val="252525"/>
                </a:solidFill>
                <a:latin typeface="Segoe UI Black"/>
                <a:cs typeface="Segoe UI Black"/>
              </a:rPr>
              <a:t> </a:t>
            </a:r>
            <a:r>
              <a:rPr sz="1800" b="1" dirty="0">
                <a:solidFill>
                  <a:srgbClr val="252525"/>
                </a:solidFill>
                <a:latin typeface="Segoe UI Black"/>
                <a:cs typeface="Segoe UI Black"/>
              </a:rPr>
              <a:t>DA</a:t>
            </a:r>
            <a:r>
              <a:rPr sz="1800" b="1" spc="-10" dirty="0">
                <a:solidFill>
                  <a:srgbClr val="252525"/>
                </a:solidFill>
                <a:latin typeface="Segoe UI Black"/>
                <a:cs typeface="Segoe UI Black"/>
              </a:rPr>
              <a:t> </a:t>
            </a:r>
            <a:r>
              <a:rPr sz="1800" b="1" spc="-20" dirty="0">
                <a:solidFill>
                  <a:srgbClr val="252525"/>
                </a:solidFill>
                <a:latin typeface="Segoe UI Black"/>
                <a:cs typeface="Segoe UI Black"/>
              </a:rPr>
              <a:t>LGPD</a:t>
            </a:r>
            <a:endParaRPr sz="1800">
              <a:latin typeface="Segoe UI Black"/>
              <a:cs typeface="Segoe UI Black"/>
            </a:endParaRPr>
          </a:p>
          <a:p>
            <a:pPr>
              <a:lnSpc>
                <a:spcPct val="100000"/>
              </a:lnSpc>
            </a:pPr>
            <a:endParaRPr sz="1900">
              <a:latin typeface="Segoe UI Black"/>
              <a:cs typeface="Segoe UI Black"/>
            </a:endParaRPr>
          </a:p>
          <a:p>
            <a:pPr algn="ctr">
              <a:lnSpc>
                <a:spcPct val="100000"/>
              </a:lnSpc>
            </a:pPr>
            <a:r>
              <a:rPr sz="1200" b="0" spc="-10" dirty="0">
                <a:solidFill>
                  <a:srgbClr val="404040"/>
                </a:solidFill>
                <a:latin typeface="Calibri Light"/>
                <a:cs typeface="Calibri Light"/>
              </a:rPr>
              <a:t>PROTEÇÃO</a:t>
            </a:r>
            <a:r>
              <a:rPr sz="1200" b="0" spc="-20" dirty="0">
                <a:solidFill>
                  <a:srgbClr val="404040"/>
                </a:solidFill>
                <a:latin typeface="Calibri Light"/>
                <a:cs typeface="Calibri Light"/>
              </a:rPr>
              <a:t> </a:t>
            </a:r>
            <a:r>
              <a:rPr sz="1200" b="0" dirty="0">
                <a:solidFill>
                  <a:srgbClr val="404040"/>
                </a:solidFill>
                <a:latin typeface="Calibri Light"/>
                <a:cs typeface="Calibri Light"/>
              </a:rPr>
              <a:t>DOS</a:t>
            </a:r>
            <a:r>
              <a:rPr sz="1200" b="0" spc="-10" dirty="0">
                <a:solidFill>
                  <a:srgbClr val="404040"/>
                </a:solidFill>
                <a:latin typeface="Calibri Light"/>
                <a:cs typeface="Calibri Light"/>
              </a:rPr>
              <a:t> </a:t>
            </a:r>
            <a:r>
              <a:rPr sz="1200" b="0" spc="-20" dirty="0">
                <a:solidFill>
                  <a:srgbClr val="404040"/>
                </a:solidFill>
                <a:latin typeface="Calibri Light"/>
                <a:cs typeface="Calibri Light"/>
              </a:rPr>
              <a:t>DADOS</a:t>
            </a:r>
            <a:endParaRPr sz="1200">
              <a:latin typeface="Calibri Light"/>
              <a:cs typeface="Calibri Light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891539" y="1011936"/>
            <a:ext cx="7359650" cy="3002280"/>
            <a:chOff x="891539" y="1011936"/>
            <a:chExt cx="7359650" cy="3002280"/>
          </a:xfrm>
        </p:grpSpPr>
        <p:pic>
          <p:nvPicPr>
            <p:cNvPr id="35" name="object 3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91539" y="3450336"/>
              <a:ext cx="563879" cy="563880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061959" y="1011936"/>
              <a:ext cx="188975" cy="198119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061959" y="2153411"/>
              <a:ext cx="179832" cy="179832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021580" y="1549908"/>
              <a:ext cx="2776728" cy="1363980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5074919" y="1591055"/>
              <a:ext cx="2674620" cy="1262380"/>
            </a:xfrm>
            <a:custGeom>
              <a:avLst/>
              <a:gdLst/>
              <a:ahLst/>
              <a:cxnLst/>
              <a:rect l="l" t="t" r="r" b="b"/>
              <a:pathLst>
                <a:path w="2674620" h="1262380">
                  <a:moveTo>
                    <a:pt x="2674620" y="0"/>
                  </a:moveTo>
                  <a:lnTo>
                    <a:pt x="0" y="0"/>
                  </a:lnTo>
                  <a:lnTo>
                    <a:pt x="0" y="1261872"/>
                  </a:lnTo>
                  <a:lnTo>
                    <a:pt x="2674620" y="1261872"/>
                  </a:lnTo>
                  <a:lnTo>
                    <a:pt x="267462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" name="object 40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718048" y="1729740"/>
              <a:ext cx="1395983" cy="790955"/>
            </a:xfrm>
            <a:prstGeom prst="rect">
              <a:avLst/>
            </a:prstGeom>
          </p:spPr>
        </p:pic>
      </p:grpSp>
      <p:sp>
        <p:nvSpPr>
          <p:cNvPr id="41" name="object 41"/>
          <p:cNvSpPr txBox="1"/>
          <p:nvPr/>
        </p:nvSpPr>
        <p:spPr>
          <a:xfrm>
            <a:off x="8300973" y="914474"/>
            <a:ext cx="3437254" cy="539115"/>
          </a:xfrm>
          <a:prstGeom prst="rect">
            <a:avLst/>
          </a:prstGeom>
        </p:spPr>
        <p:txBody>
          <a:bodyPr vert="horz" wrap="square" lIns="0" tIns="62229" rIns="0" bIns="0" rtlCol="0">
            <a:spAutoFit/>
          </a:bodyPr>
          <a:lstStyle/>
          <a:p>
            <a:pPr marL="50165">
              <a:lnSpc>
                <a:spcPct val="100000"/>
              </a:lnSpc>
              <a:spcBef>
                <a:spcPts val="489"/>
              </a:spcBef>
            </a:pPr>
            <a:r>
              <a:rPr sz="1600" b="1" spc="-10" dirty="0">
                <a:solidFill>
                  <a:srgbClr val="404040"/>
                </a:solidFill>
                <a:latin typeface="Calibri"/>
                <a:cs typeface="Calibri"/>
              </a:rPr>
              <a:t>CORREIOS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95"/>
              </a:spcBef>
            </a:pPr>
            <a:r>
              <a:rPr sz="1200" b="0" dirty="0">
                <a:solidFill>
                  <a:srgbClr val="404040"/>
                </a:solidFill>
                <a:latin typeface="Calibri Light"/>
                <a:cs typeface="Calibri Light"/>
              </a:rPr>
              <a:t>Redução</a:t>
            </a:r>
            <a:r>
              <a:rPr sz="1200" b="0" spc="-5" dirty="0">
                <a:solidFill>
                  <a:srgbClr val="404040"/>
                </a:solidFill>
                <a:latin typeface="Calibri Light"/>
                <a:cs typeface="Calibri Light"/>
              </a:rPr>
              <a:t> </a:t>
            </a:r>
            <a:r>
              <a:rPr sz="1200" b="0" dirty="0">
                <a:solidFill>
                  <a:srgbClr val="404040"/>
                </a:solidFill>
                <a:latin typeface="Calibri Light"/>
                <a:cs typeface="Calibri Light"/>
              </a:rPr>
              <a:t>de</a:t>
            </a:r>
            <a:r>
              <a:rPr sz="1200" b="0" spc="-5" dirty="0">
                <a:solidFill>
                  <a:srgbClr val="404040"/>
                </a:solidFill>
                <a:latin typeface="Calibri Light"/>
                <a:cs typeface="Calibri Light"/>
              </a:rPr>
              <a:t> </a:t>
            </a:r>
            <a:r>
              <a:rPr sz="1200" b="1" dirty="0">
                <a:solidFill>
                  <a:srgbClr val="404040"/>
                </a:solidFill>
                <a:latin typeface="Calibri"/>
                <a:cs typeface="Calibri"/>
              </a:rPr>
              <a:t>50% </a:t>
            </a:r>
            <a:r>
              <a:rPr sz="1200" b="0" dirty="0">
                <a:solidFill>
                  <a:srgbClr val="404040"/>
                </a:solidFill>
                <a:latin typeface="Calibri Light"/>
                <a:cs typeface="Calibri Light"/>
              </a:rPr>
              <a:t>das</a:t>
            </a:r>
            <a:r>
              <a:rPr sz="1200" b="0" spc="-5" dirty="0">
                <a:solidFill>
                  <a:srgbClr val="404040"/>
                </a:solidFill>
                <a:latin typeface="Calibri Light"/>
                <a:cs typeface="Calibri Light"/>
              </a:rPr>
              <a:t> </a:t>
            </a:r>
            <a:r>
              <a:rPr sz="1200" b="0" dirty="0">
                <a:solidFill>
                  <a:srgbClr val="404040"/>
                </a:solidFill>
                <a:latin typeface="Calibri Light"/>
                <a:cs typeface="Calibri Light"/>
              </a:rPr>
              <a:t>despesas</a:t>
            </a:r>
            <a:r>
              <a:rPr sz="1200" b="0" spc="-5" dirty="0">
                <a:solidFill>
                  <a:srgbClr val="404040"/>
                </a:solidFill>
                <a:latin typeface="Calibri Light"/>
                <a:cs typeface="Calibri Light"/>
              </a:rPr>
              <a:t> </a:t>
            </a:r>
            <a:r>
              <a:rPr sz="1200" b="1" dirty="0">
                <a:solidFill>
                  <a:srgbClr val="404040"/>
                </a:solidFill>
                <a:latin typeface="Calibri"/>
                <a:cs typeface="Calibri"/>
              </a:rPr>
              <a:t>(R$ 737.975,45</a:t>
            </a:r>
            <a:r>
              <a:rPr sz="1200" b="1" spc="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404040"/>
                </a:solidFill>
                <a:latin typeface="Calibri"/>
                <a:cs typeface="Calibri"/>
              </a:rPr>
              <a:t>por </a:t>
            </a:r>
            <a:r>
              <a:rPr sz="1200" b="1" spc="-20" dirty="0">
                <a:solidFill>
                  <a:srgbClr val="404040"/>
                </a:solidFill>
                <a:latin typeface="Calibri"/>
                <a:cs typeface="Calibri"/>
              </a:rPr>
              <a:t>ano)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8297418" y="2036039"/>
            <a:ext cx="3750945" cy="741680"/>
          </a:xfrm>
          <a:prstGeom prst="rect">
            <a:avLst/>
          </a:prstGeom>
        </p:spPr>
        <p:txBody>
          <a:bodyPr vert="horz" wrap="square" lIns="0" tIns="73025" rIns="0" bIns="0" rtlCol="0">
            <a:spAutoFit/>
          </a:bodyPr>
          <a:lstStyle/>
          <a:p>
            <a:pPr marL="53340">
              <a:lnSpc>
                <a:spcPct val="100000"/>
              </a:lnSpc>
              <a:spcBef>
                <a:spcPts val="575"/>
              </a:spcBef>
            </a:pPr>
            <a:r>
              <a:rPr sz="1600" b="1" dirty="0">
                <a:solidFill>
                  <a:srgbClr val="404040"/>
                </a:solidFill>
                <a:latin typeface="Calibri"/>
                <a:cs typeface="Calibri"/>
              </a:rPr>
              <a:t>ACESSO</a:t>
            </a:r>
            <a:r>
              <a:rPr sz="1600" b="1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600" b="1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404040"/>
                </a:solidFill>
                <a:latin typeface="Calibri"/>
                <a:cs typeface="Calibri"/>
              </a:rPr>
              <a:t>PROCESSOS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b="0" dirty="0">
                <a:solidFill>
                  <a:srgbClr val="404040"/>
                </a:solidFill>
                <a:latin typeface="Calibri Light"/>
                <a:cs typeface="Calibri Light"/>
              </a:rPr>
              <a:t>Elimina</a:t>
            </a:r>
            <a:r>
              <a:rPr sz="1200" b="0" spc="335" dirty="0">
                <a:solidFill>
                  <a:srgbClr val="404040"/>
                </a:solidFill>
                <a:latin typeface="Calibri Light"/>
                <a:cs typeface="Calibri Light"/>
              </a:rPr>
              <a:t> </a:t>
            </a:r>
            <a:r>
              <a:rPr sz="1200" b="0" dirty="0">
                <a:solidFill>
                  <a:srgbClr val="404040"/>
                </a:solidFill>
                <a:latin typeface="Calibri Light"/>
                <a:cs typeface="Calibri Light"/>
              </a:rPr>
              <a:t>a</a:t>
            </a:r>
            <a:r>
              <a:rPr sz="1200" b="0" spc="335" dirty="0">
                <a:solidFill>
                  <a:srgbClr val="404040"/>
                </a:solidFill>
                <a:latin typeface="Calibri Light"/>
                <a:cs typeface="Calibri Light"/>
              </a:rPr>
              <a:t> </a:t>
            </a:r>
            <a:r>
              <a:rPr sz="1200" b="0" dirty="0">
                <a:solidFill>
                  <a:srgbClr val="404040"/>
                </a:solidFill>
                <a:latin typeface="Calibri Light"/>
                <a:cs typeface="Calibri Light"/>
              </a:rPr>
              <a:t>necessidade</a:t>
            </a:r>
            <a:r>
              <a:rPr sz="1200" b="0" spc="320" dirty="0">
                <a:solidFill>
                  <a:srgbClr val="404040"/>
                </a:solidFill>
                <a:latin typeface="Calibri Light"/>
                <a:cs typeface="Calibri Light"/>
              </a:rPr>
              <a:t> </a:t>
            </a:r>
            <a:r>
              <a:rPr sz="1200" b="0" dirty="0">
                <a:solidFill>
                  <a:srgbClr val="404040"/>
                </a:solidFill>
                <a:latin typeface="Calibri Light"/>
                <a:cs typeface="Calibri Light"/>
              </a:rPr>
              <a:t>de</a:t>
            </a:r>
            <a:r>
              <a:rPr sz="1200" b="0" spc="330" dirty="0">
                <a:solidFill>
                  <a:srgbClr val="404040"/>
                </a:solidFill>
                <a:latin typeface="Calibri Light"/>
                <a:cs typeface="Calibri Light"/>
              </a:rPr>
              <a:t> </a:t>
            </a:r>
            <a:r>
              <a:rPr sz="1200" b="0" dirty="0">
                <a:solidFill>
                  <a:srgbClr val="404040"/>
                </a:solidFill>
                <a:latin typeface="Calibri Light"/>
                <a:cs typeface="Calibri Light"/>
              </a:rPr>
              <a:t>comparecimento</a:t>
            </a:r>
            <a:r>
              <a:rPr sz="1200" b="0" spc="340" dirty="0">
                <a:solidFill>
                  <a:srgbClr val="404040"/>
                </a:solidFill>
                <a:latin typeface="Calibri Light"/>
                <a:cs typeface="Calibri Light"/>
              </a:rPr>
              <a:t> </a:t>
            </a:r>
            <a:r>
              <a:rPr sz="1200" b="0" dirty="0">
                <a:solidFill>
                  <a:srgbClr val="404040"/>
                </a:solidFill>
                <a:latin typeface="Calibri Light"/>
                <a:cs typeface="Calibri Light"/>
              </a:rPr>
              <a:t>presencial</a:t>
            </a:r>
            <a:r>
              <a:rPr sz="1200" b="0" spc="340" dirty="0">
                <a:solidFill>
                  <a:srgbClr val="404040"/>
                </a:solidFill>
                <a:latin typeface="Calibri Light"/>
                <a:cs typeface="Calibri Light"/>
              </a:rPr>
              <a:t> </a:t>
            </a:r>
            <a:r>
              <a:rPr sz="1200" b="0" spc="-25" dirty="0">
                <a:solidFill>
                  <a:srgbClr val="404040"/>
                </a:solidFill>
                <a:latin typeface="Calibri Light"/>
                <a:cs typeface="Calibri Light"/>
              </a:rPr>
              <a:t>do</a:t>
            </a:r>
            <a:endParaRPr sz="1200">
              <a:latin typeface="Calibri Light"/>
              <a:cs typeface="Calibri Light"/>
            </a:endParaRPr>
          </a:p>
          <a:p>
            <a:pPr marL="12700">
              <a:lnSpc>
                <a:spcPct val="100000"/>
              </a:lnSpc>
            </a:pPr>
            <a:r>
              <a:rPr sz="1200" b="0" dirty="0">
                <a:solidFill>
                  <a:srgbClr val="404040"/>
                </a:solidFill>
                <a:latin typeface="Calibri Light"/>
                <a:cs typeface="Calibri Light"/>
              </a:rPr>
              <a:t>usuário</a:t>
            </a:r>
            <a:r>
              <a:rPr sz="1200" b="0" spc="-20" dirty="0">
                <a:solidFill>
                  <a:srgbClr val="404040"/>
                </a:solidFill>
                <a:latin typeface="Calibri Light"/>
                <a:cs typeface="Calibri Light"/>
              </a:rPr>
              <a:t> </a:t>
            </a:r>
            <a:r>
              <a:rPr sz="1200" b="0" dirty="0">
                <a:solidFill>
                  <a:srgbClr val="404040"/>
                </a:solidFill>
                <a:latin typeface="Calibri Light"/>
                <a:cs typeface="Calibri Light"/>
              </a:rPr>
              <a:t>e</a:t>
            </a:r>
            <a:r>
              <a:rPr sz="1200" b="0" spc="-15" dirty="0">
                <a:solidFill>
                  <a:srgbClr val="404040"/>
                </a:solidFill>
                <a:latin typeface="Calibri Light"/>
                <a:cs typeface="Calibri Light"/>
              </a:rPr>
              <a:t> </a:t>
            </a:r>
            <a:r>
              <a:rPr sz="1200" b="0" dirty="0">
                <a:solidFill>
                  <a:srgbClr val="404040"/>
                </a:solidFill>
                <a:latin typeface="Calibri Light"/>
                <a:cs typeface="Calibri Light"/>
              </a:rPr>
              <a:t>facilita</a:t>
            </a:r>
            <a:r>
              <a:rPr sz="1200" b="0" spc="-20" dirty="0">
                <a:solidFill>
                  <a:srgbClr val="404040"/>
                </a:solidFill>
                <a:latin typeface="Calibri Light"/>
                <a:cs typeface="Calibri Light"/>
              </a:rPr>
              <a:t> </a:t>
            </a:r>
            <a:r>
              <a:rPr sz="1200" b="0" dirty="0">
                <a:solidFill>
                  <a:srgbClr val="404040"/>
                </a:solidFill>
                <a:latin typeface="Calibri Light"/>
                <a:cs typeface="Calibri Light"/>
              </a:rPr>
              <a:t>o</a:t>
            </a:r>
            <a:r>
              <a:rPr sz="1200" b="0" spc="-10" dirty="0">
                <a:solidFill>
                  <a:srgbClr val="404040"/>
                </a:solidFill>
                <a:latin typeface="Calibri Light"/>
                <a:cs typeface="Calibri Light"/>
              </a:rPr>
              <a:t> </a:t>
            </a:r>
            <a:r>
              <a:rPr sz="1200" b="0" dirty="0">
                <a:solidFill>
                  <a:srgbClr val="404040"/>
                </a:solidFill>
                <a:latin typeface="Calibri Light"/>
                <a:cs typeface="Calibri Light"/>
              </a:rPr>
              <a:t>acesso</a:t>
            </a:r>
            <a:r>
              <a:rPr sz="1200" b="0" spc="-30" dirty="0">
                <a:solidFill>
                  <a:srgbClr val="404040"/>
                </a:solidFill>
                <a:latin typeface="Calibri Light"/>
                <a:cs typeface="Calibri Light"/>
              </a:rPr>
              <a:t> </a:t>
            </a:r>
            <a:r>
              <a:rPr sz="1200" b="0" spc="-10" dirty="0">
                <a:solidFill>
                  <a:srgbClr val="404040"/>
                </a:solidFill>
                <a:latin typeface="Calibri Light"/>
                <a:cs typeface="Calibri Light"/>
              </a:rPr>
              <a:t>remoto.</a:t>
            </a:r>
            <a:endParaRPr sz="1200">
              <a:latin typeface="Calibri Light"/>
              <a:cs typeface="Calibri Light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5074920" y="1591055"/>
            <a:ext cx="2674620" cy="12623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 marL="199390">
              <a:lnSpc>
                <a:spcPct val="100000"/>
              </a:lnSpc>
              <a:spcBef>
                <a:spcPts val="990"/>
              </a:spcBef>
            </a:pPr>
            <a:r>
              <a:rPr sz="1200" b="0" spc="-10" dirty="0">
                <a:solidFill>
                  <a:srgbClr val="404040"/>
                </a:solidFill>
                <a:latin typeface="Calibri Light"/>
                <a:cs typeface="Calibri Light"/>
              </a:rPr>
              <a:t>MONITORAMENTO</a:t>
            </a:r>
            <a:r>
              <a:rPr sz="1200" b="0" dirty="0">
                <a:solidFill>
                  <a:srgbClr val="404040"/>
                </a:solidFill>
                <a:latin typeface="Calibri Light"/>
                <a:cs typeface="Calibri Light"/>
              </a:rPr>
              <a:t> DA</a:t>
            </a:r>
            <a:r>
              <a:rPr sz="1200" b="0" spc="-20" dirty="0">
                <a:solidFill>
                  <a:srgbClr val="404040"/>
                </a:solidFill>
                <a:latin typeface="Calibri Light"/>
                <a:cs typeface="Calibri Light"/>
              </a:rPr>
              <a:t> </a:t>
            </a:r>
            <a:r>
              <a:rPr sz="1200" b="0" spc="-10" dirty="0">
                <a:solidFill>
                  <a:srgbClr val="404040"/>
                </a:solidFill>
                <a:latin typeface="Calibri Light"/>
                <a:cs typeface="Calibri Light"/>
              </a:rPr>
              <a:t>DIGITALIZAÇÃO</a:t>
            </a:r>
            <a:endParaRPr sz="1200">
              <a:latin typeface="Calibri Light"/>
              <a:cs typeface="Calibri Light"/>
            </a:endParaRPr>
          </a:p>
        </p:txBody>
      </p:sp>
      <p:grpSp>
        <p:nvGrpSpPr>
          <p:cNvPr id="44" name="object 44"/>
          <p:cNvGrpSpPr/>
          <p:nvPr/>
        </p:nvGrpSpPr>
        <p:grpSpPr>
          <a:xfrm>
            <a:off x="662940" y="5612891"/>
            <a:ext cx="1188720" cy="247015"/>
            <a:chOff x="662940" y="5612891"/>
            <a:chExt cx="1188720" cy="247015"/>
          </a:xfrm>
        </p:grpSpPr>
        <p:sp>
          <p:nvSpPr>
            <p:cNvPr id="45" name="object 45"/>
            <p:cNvSpPr/>
            <p:nvPr/>
          </p:nvSpPr>
          <p:spPr>
            <a:xfrm>
              <a:off x="901065" y="5673597"/>
              <a:ext cx="950594" cy="127000"/>
            </a:xfrm>
            <a:custGeom>
              <a:avLst/>
              <a:gdLst/>
              <a:ahLst/>
              <a:cxnLst/>
              <a:rect l="l" t="t" r="r" b="b"/>
              <a:pathLst>
                <a:path w="950594" h="127000">
                  <a:moveTo>
                    <a:pt x="823214" y="0"/>
                  </a:moveTo>
                  <a:lnTo>
                    <a:pt x="823214" y="126999"/>
                  </a:lnTo>
                  <a:lnTo>
                    <a:pt x="931164" y="73024"/>
                  </a:lnTo>
                  <a:lnTo>
                    <a:pt x="841247" y="73024"/>
                  </a:lnTo>
                  <a:lnTo>
                    <a:pt x="845439" y="68757"/>
                  </a:lnTo>
                  <a:lnTo>
                    <a:pt x="845439" y="58242"/>
                  </a:lnTo>
                  <a:lnTo>
                    <a:pt x="841247" y="53974"/>
                  </a:lnTo>
                  <a:lnTo>
                    <a:pt x="931164" y="53974"/>
                  </a:lnTo>
                  <a:lnTo>
                    <a:pt x="823214" y="0"/>
                  </a:lnTo>
                  <a:close/>
                </a:path>
                <a:path w="950594" h="127000">
                  <a:moveTo>
                    <a:pt x="823214" y="53974"/>
                  </a:moveTo>
                  <a:lnTo>
                    <a:pt x="4267" y="53974"/>
                  </a:lnTo>
                  <a:lnTo>
                    <a:pt x="0" y="58242"/>
                  </a:lnTo>
                  <a:lnTo>
                    <a:pt x="0" y="68757"/>
                  </a:lnTo>
                  <a:lnTo>
                    <a:pt x="4267" y="73024"/>
                  </a:lnTo>
                  <a:lnTo>
                    <a:pt x="823214" y="73024"/>
                  </a:lnTo>
                  <a:lnTo>
                    <a:pt x="823214" y="53974"/>
                  </a:lnTo>
                  <a:close/>
                </a:path>
                <a:path w="950594" h="127000">
                  <a:moveTo>
                    <a:pt x="931164" y="53974"/>
                  </a:moveTo>
                  <a:lnTo>
                    <a:pt x="841247" y="53974"/>
                  </a:lnTo>
                  <a:lnTo>
                    <a:pt x="845439" y="58242"/>
                  </a:lnTo>
                  <a:lnTo>
                    <a:pt x="845439" y="68757"/>
                  </a:lnTo>
                  <a:lnTo>
                    <a:pt x="841247" y="73024"/>
                  </a:lnTo>
                  <a:lnTo>
                    <a:pt x="931164" y="73024"/>
                  </a:lnTo>
                  <a:lnTo>
                    <a:pt x="950214" y="63499"/>
                  </a:lnTo>
                  <a:lnTo>
                    <a:pt x="931164" y="53974"/>
                  </a:lnTo>
                  <a:close/>
                </a:path>
              </a:pathLst>
            </a:custGeom>
            <a:solidFill>
              <a:srgbClr val="4040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6" name="object 4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62940" y="5612891"/>
              <a:ext cx="246887" cy="246888"/>
            </a:xfrm>
            <a:prstGeom prst="rect">
              <a:avLst/>
            </a:prstGeom>
          </p:spPr>
        </p:pic>
      </p:grpSp>
      <p:sp>
        <p:nvSpPr>
          <p:cNvPr id="47" name="object 47"/>
          <p:cNvSpPr txBox="1"/>
          <p:nvPr/>
        </p:nvSpPr>
        <p:spPr>
          <a:xfrm>
            <a:off x="322579" y="5529783"/>
            <a:ext cx="927100" cy="590550"/>
          </a:xfrm>
          <a:prstGeom prst="rect">
            <a:avLst/>
          </a:prstGeom>
        </p:spPr>
        <p:txBody>
          <a:bodyPr vert="horz" wrap="square" lIns="0" tIns="11239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885"/>
              </a:spcBef>
            </a:pPr>
            <a:r>
              <a:rPr sz="1200" dirty="0">
                <a:solidFill>
                  <a:srgbClr val="F1F1F1"/>
                </a:solidFill>
                <a:latin typeface="Segoe UI"/>
                <a:cs typeface="Segoe UI"/>
              </a:rPr>
              <a:t>1</a:t>
            </a:r>
            <a:endParaRPr sz="1200">
              <a:latin typeface="Segoe UI"/>
              <a:cs typeface="Segoe UI"/>
            </a:endParaRPr>
          </a:p>
          <a:p>
            <a:pPr algn="ctr">
              <a:lnSpc>
                <a:spcPct val="100000"/>
              </a:lnSpc>
              <a:spcBef>
                <a:spcPts val="785"/>
              </a:spcBef>
            </a:pPr>
            <a:r>
              <a:rPr sz="1200" b="1" spc="-10" dirty="0">
                <a:solidFill>
                  <a:srgbClr val="585858"/>
                </a:solidFill>
                <a:latin typeface="Calibri"/>
                <a:cs typeface="Calibri"/>
              </a:rPr>
              <a:t>CONSULTORIA</a:t>
            </a:r>
            <a:endParaRPr sz="1200">
              <a:latin typeface="Calibri"/>
              <a:cs typeface="Calibri"/>
            </a:endParaRPr>
          </a:p>
        </p:txBody>
      </p:sp>
      <p:pic>
        <p:nvPicPr>
          <p:cNvPr id="48" name="object 48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1850135" y="5612891"/>
            <a:ext cx="246887" cy="246888"/>
          </a:xfrm>
          <a:prstGeom prst="rect">
            <a:avLst/>
          </a:prstGeom>
        </p:spPr>
      </p:pic>
      <p:sp>
        <p:nvSpPr>
          <p:cNvPr id="49" name="object 49"/>
          <p:cNvSpPr txBox="1"/>
          <p:nvPr/>
        </p:nvSpPr>
        <p:spPr>
          <a:xfrm>
            <a:off x="1480566" y="5529783"/>
            <a:ext cx="982980" cy="590550"/>
          </a:xfrm>
          <a:prstGeom prst="rect">
            <a:avLst/>
          </a:prstGeom>
        </p:spPr>
        <p:txBody>
          <a:bodyPr vert="horz" wrap="square" lIns="0" tIns="112395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885"/>
              </a:spcBef>
            </a:pPr>
            <a:r>
              <a:rPr sz="1200" dirty="0">
                <a:solidFill>
                  <a:srgbClr val="FFFFFF"/>
                </a:solidFill>
                <a:latin typeface="Segoe UI"/>
                <a:cs typeface="Segoe UI"/>
              </a:rPr>
              <a:t>2</a:t>
            </a:r>
            <a:endParaRPr sz="1200">
              <a:latin typeface="Segoe UI"/>
              <a:cs typeface="Segoe UI"/>
            </a:endParaRPr>
          </a:p>
          <a:p>
            <a:pPr algn="ctr">
              <a:lnSpc>
                <a:spcPct val="100000"/>
              </a:lnSpc>
              <a:spcBef>
                <a:spcPts val="785"/>
              </a:spcBef>
            </a:pPr>
            <a:r>
              <a:rPr sz="1200" b="1" spc="-10" dirty="0">
                <a:solidFill>
                  <a:srgbClr val="289163"/>
                </a:solidFill>
                <a:latin typeface="Calibri"/>
                <a:cs typeface="Calibri"/>
              </a:rPr>
              <a:t>ORGANIZAÇÃO</a:t>
            </a:r>
            <a:endParaRPr sz="1200">
              <a:latin typeface="Calibri"/>
              <a:cs typeface="Calibri"/>
            </a:endParaRPr>
          </a:p>
        </p:txBody>
      </p:sp>
      <p:pic>
        <p:nvPicPr>
          <p:cNvPr id="50" name="object 50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5394959" y="5612891"/>
            <a:ext cx="246887" cy="246888"/>
          </a:xfrm>
          <a:prstGeom prst="rect">
            <a:avLst/>
          </a:prstGeom>
        </p:spPr>
      </p:pic>
      <p:sp>
        <p:nvSpPr>
          <p:cNvPr id="51" name="object 51"/>
          <p:cNvSpPr txBox="1"/>
          <p:nvPr/>
        </p:nvSpPr>
        <p:spPr>
          <a:xfrm>
            <a:off x="5174360" y="5529783"/>
            <a:ext cx="689610" cy="590550"/>
          </a:xfrm>
          <a:prstGeom prst="rect">
            <a:avLst/>
          </a:prstGeom>
        </p:spPr>
        <p:txBody>
          <a:bodyPr vert="horz" wrap="square" lIns="0" tIns="11239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885"/>
              </a:spcBef>
            </a:pPr>
            <a:r>
              <a:rPr sz="1200" dirty="0">
                <a:solidFill>
                  <a:srgbClr val="FFFFFF"/>
                </a:solidFill>
                <a:latin typeface="Segoe UI"/>
                <a:cs typeface="Segoe UI"/>
              </a:rPr>
              <a:t>5</a:t>
            </a:r>
            <a:endParaRPr sz="1200">
              <a:latin typeface="Segoe UI"/>
              <a:cs typeface="Segoe UI"/>
            </a:endParaRPr>
          </a:p>
          <a:p>
            <a:pPr algn="ctr">
              <a:lnSpc>
                <a:spcPct val="100000"/>
              </a:lnSpc>
              <a:spcBef>
                <a:spcPts val="785"/>
              </a:spcBef>
            </a:pPr>
            <a:r>
              <a:rPr sz="1200" b="1" spc="-10" dirty="0">
                <a:solidFill>
                  <a:srgbClr val="289163"/>
                </a:solidFill>
                <a:latin typeface="Calibri"/>
                <a:cs typeface="Calibri"/>
              </a:rPr>
              <a:t>CONSULTA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52" name="object 52"/>
          <p:cNvGrpSpPr/>
          <p:nvPr/>
        </p:nvGrpSpPr>
        <p:grpSpPr>
          <a:xfrm>
            <a:off x="2088260" y="5612891"/>
            <a:ext cx="4744085" cy="247015"/>
            <a:chOff x="2088260" y="5612891"/>
            <a:chExt cx="4744085" cy="247015"/>
          </a:xfrm>
        </p:grpSpPr>
        <p:sp>
          <p:nvSpPr>
            <p:cNvPr id="53" name="object 53"/>
            <p:cNvSpPr/>
            <p:nvPr/>
          </p:nvSpPr>
          <p:spPr>
            <a:xfrm>
              <a:off x="2088260" y="5673597"/>
              <a:ext cx="1064260" cy="127000"/>
            </a:xfrm>
            <a:custGeom>
              <a:avLst/>
              <a:gdLst/>
              <a:ahLst/>
              <a:cxnLst/>
              <a:rect l="l" t="t" r="r" b="b"/>
              <a:pathLst>
                <a:path w="1064260" h="127000">
                  <a:moveTo>
                    <a:pt x="936751" y="0"/>
                  </a:moveTo>
                  <a:lnTo>
                    <a:pt x="936751" y="126999"/>
                  </a:lnTo>
                  <a:lnTo>
                    <a:pt x="1044701" y="73024"/>
                  </a:lnTo>
                  <a:lnTo>
                    <a:pt x="954658" y="73024"/>
                  </a:lnTo>
                  <a:lnTo>
                    <a:pt x="958976" y="68757"/>
                  </a:lnTo>
                  <a:lnTo>
                    <a:pt x="958976" y="58242"/>
                  </a:lnTo>
                  <a:lnTo>
                    <a:pt x="954658" y="53974"/>
                  </a:lnTo>
                  <a:lnTo>
                    <a:pt x="1044701" y="53974"/>
                  </a:lnTo>
                  <a:lnTo>
                    <a:pt x="936751" y="0"/>
                  </a:lnTo>
                  <a:close/>
                </a:path>
                <a:path w="1064260" h="127000">
                  <a:moveTo>
                    <a:pt x="936751" y="53974"/>
                  </a:moveTo>
                  <a:lnTo>
                    <a:pt x="4318" y="53974"/>
                  </a:lnTo>
                  <a:lnTo>
                    <a:pt x="0" y="58242"/>
                  </a:lnTo>
                  <a:lnTo>
                    <a:pt x="0" y="68757"/>
                  </a:lnTo>
                  <a:lnTo>
                    <a:pt x="4318" y="73024"/>
                  </a:lnTo>
                  <a:lnTo>
                    <a:pt x="936751" y="73024"/>
                  </a:lnTo>
                  <a:lnTo>
                    <a:pt x="936751" y="53974"/>
                  </a:lnTo>
                  <a:close/>
                </a:path>
                <a:path w="1064260" h="127000">
                  <a:moveTo>
                    <a:pt x="1044701" y="53974"/>
                  </a:moveTo>
                  <a:lnTo>
                    <a:pt x="954658" y="53974"/>
                  </a:lnTo>
                  <a:lnTo>
                    <a:pt x="958976" y="58242"/>
                  </a:lnTo>
                  <a:lnTo>
                    <a:pt x="958976" y="68757"/>
                  </a:lnTo>
                  <a:lnTo>
                    <a:pt x="954658" y="73024"/>
                  </a:lnTo>
                  <a:lnTo>
                    <a:pt x="1044701" y="73024"/>
                  </a:lnTo>
                  <a:lnTo>
                    <a:pt x="1063752" y="63499"/>
                  </a:lnTo>
                  <a:lnTo>
                    <a:pt x="1044701" y="53974"/>
                  </a:lnTo>
                  <a:close/>
                </a:path>
              </a:pathLst>
            </a:custGeom>
            <a:solidFill>
              <a:srgbClr val="4040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4" name="object 54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586727" y="5612891"/>
              <a:ext cx="245364" cy="246888"/>
            </a:xfrm>
            <a:prstGeom prst="rect">
              <a:avLst/>
            </a:prstGeom>
          </p:spPr>
        </p:pic>
      </p:grpSp>
      <p:sp>
        <p:nvSpPr>
          <p:cNvPr id="55" name="object 55"/>
          <p:cNvSpPr txBox="1"/>
          <p:nvPr/>
        </p:nvSpPr>
        <p:spPr>
          <a:xfrm>
            <a:off x="6300342" y="5529783"/>
            <a:ext cx="818515" cy="590550"/>
          </a:xfrm>
          <a:prstGeom prst="rect">
            <a:avLst/>
          </a:prstGeom>
        </p:spPr>
        <p:txBody>
          <a:bodyPr vert="horz" wrap="square" lIns="0" tIns="11239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885"/>
              </a:spcBef>
            </a:pPr>
            <a:r>
              <a:rPr sz="1200" dirty="0">
                <a:solidFill>
                  <a:srgbClr val="FFFFFF"/>
                </a:solidFill>
                <a:latin typeface="Segoe UI"/>
                <a:cs typeface="Segoe UI"/>
              </a:rPr>
              <a:t>6</a:t>
            </a:r>
            <a:endParaRPr sz="1200">
              <a:latin typeface="Segoe UI"/>
              <a:cs typeface="Segoe UI"/>
            </a:endParaRPr>
          </a:p>
          <a:p>
            <a:pPr algn="ctr">
              <a:lnSpc>
                <a:spcPct val="100000"/>
              </a:lnSpc>
              <a:spcBef>
                <a:spcPts val="785"/>
              </a:spcBef>
            </a:pPr>
            <a:r>
              <a:rPr sz="1200" b="1" spc="-10" dirty="0">
                <a:solidFill>
                  <a:srgbClr val="1E7A50"/>
                </a:solidFill>
                <a:latin typeface="Calibri"/>
                <a:cs typeface="Calibri"/>
              </a:rPr>
              <a:t>INVENTÁRIO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56" name="object 56"/>
          <p:cNvGrpSpPr/>
          <p:nvPr/>
        </p:nvGrpSpPr>
        <p:grpSpPr>
          <a:xfrm>
            <a:off x="5633084" y="5612891"/>
            <a:ext cx="5149215" cy="247015"/>
            <a:chOff x="5633084" y="5612891"/>
            <a:chExt cx="5149215" cy="247015"/>
          </a:xfrm>
        </p:grpSpPr>
        <p:sp>
          <p:nvSpPr>
            <p:cNvPr id="57" name="object 57"/>
            <p:cNvSpPr/>
            <p:nvPr/>
          </p:nvSpPr>
          <p:spPr>
            <a:xfrm>
              <a:off x="5633084" y="5673597"/>
              <a:ext cx="953769" cy="127000"/>
            </a:xfrm>
            <a:custGeom>
              <a:avLst/>
              <a:gdLst/>
              <a:ahLst/>
              <a:cxnLst/>
              <a:rect l="l" t="t" r="r" b="b"/>
              <a:pathLst>
                <a:path w="953770" h="127000">
                  <a:moveTo>
                    <a:pt x="826642" y="0"/>
                  </a:moveTo>
                  <a:lnTo>
                    <a:pt x="826642" y="126999"/>
                  </a:lnTo>
                  <a:lnTo>
                    <a:pt x="934592" y="73024"/>
                  </a:lnTo>
                  <a:lnTo>
                    <a:pt x="844550" y="73024"/>
                  </a:lnTo>
                  <a:lnTo>
                    <a:pt x="848867" y="68757"/>
                  </a:lnTo>
                  <a:lnTo>
                    <a:pt x="848867" y="58242"/>
                  </a:lnTo>
                  <a:lnTo>
                    <a:pt x="844550" y="53974"/>
                  </a:lnTo>
                  <a:lnTo>
                    <a:pt x="934592" y="53974"/>
                  </a:lnTo>
                  <a:lnTo>
                    <a:pt x="826642" y="0"/>
                  </a:lnTo>
                  <a:close/>
                </a:path>
                <a:path w="953770" h="127000">
                  <a:moveTo>
                    <a:pt x="826642" y="53974"/>
                  </a:moveTo>
                  <a:lnTo>
                    <a:pt x="4317" y="53974"/>
                  </a:lnTo>
                  <a:lnTo>
                    <a:pt x="0" y="58242"/>
                  </a:lnTo>
                  <a:lnTo>
                    <a:pt x="0" y="68757"/>
                  </a:lnTo>
                  <a:lnTo>
                    <a:pt x="4317" y="73024"/>
                  </a:lnTo>
                  <a:lnTo>
                    <a:pt x="826642" y="73024"/>
                  </a:lnTo>
                  <a:lnTo>
                    <a:pt x="826642" y="53974"/>
                  </a:lnTo>
                  <a:close/>
                </a:path>
                <a:path w="953770" h="127000">
                  <a:moveTo>
                    <a:pt x="934592" y="53974"/>
                  </a:moveTo>
                  <a:lnTo>
                    <a:pt x="844550" y="53974"/>
                  </a:lnTo>
                  <a:lnTo>
                    <a:pt x="848867" y="58242"/>
                  </a:lnTo>
                  <a:lnTo>
                    <a:pt x="848867" y="68757"/>
                  </a:lnTo>
                  <a:lnTo>
                    <a:pt x="844550" y="73024"/>
                  </a:lnTo>
                  <a:lnTo>
                    <a:pt x="934592" y="73024"/>
                  </a:lnTo>
                  <a:lnTo>
                    <a:pt x="953642" y="63499"/>
                  </a:lnTo>
                  <a:lnTo>
                    <a:pt x="934592" y="53974"/>
                  </a:lnTo>
                  <a:close/>
                </a:path>
              </a:pathLst>
            </a:custGeom>
            <a:solidFill>
              <a:srgbClr val="4040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8" name="object 5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0535411" y="5612891"/>
              <a:ext cx="246888" cy="246888"/>
            </a:xfrm>
            <a:prstGeom prst="rect">
              <a:avLst/>
            </a:prstGeom>
          </p:spPr>
        </p:pic>
      </p:grpSp>
      <p:sp>
        <p:nvSpPr>
          <p:cNvPr id="59" name="object 59"/>
          <p:cNvSpPr txBox="1"/>
          <p:nvPr/>
        </p:nvSpPr>
        <p:spPr>
          <a:xfrm>
            <a:off x="10274934" y="5529783"/>
            <a:ext cx="768350" cy="590550"/>
          </a:xfrm>
          <a:prstGeom prst="rect">
            <a:avLst/>
          </a:prstGeom>
        </p:spPr>
        <p:txBody>
          <a:bodyPr vert="horz" wrap="square" lIns="0" tIns="112395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885"/>
              </a:spcBef>
            </a:pPr>
            <a:r>
              <a:rPr sz="1200" dirty="0">
                <a:solidFill>
                  <a:srgbClr val="F1F1F1"/>
                </a:solidFill>
                <a:latin typeface="Segoe UI"/>
                <a:cs typeface="Segoe UI"/>
              </a:rPr>
              <a:t>9</a:t>
            </a:r>
            <a:endParaRPr sz="1200">
              <a:latin typeface="Segoe UI"/>
              <a:cs typeface="Segoe UI"/>
            </a:endParaRPr>
          </a:p>
          <a:p>
            <a:pPr algn="ctr">
              <a:lnSpc>
                <a:spcPct val="100000"/>
              </a:lnSpc>
              <a:spcBef>
                <a:spcPts val="785"/>
              </a:spcBef>
            </a:pPr>
            <a:r>
              <a:rPr sz="1200" b="1" spc="-10" dirty="0">
                <a:solidFill>
                  <a:srgbClr val="3182AA"/>
                </a:solidFill>
                <a:latin typeface="Calibri"/>
                <a:cs typeface="Calibri"/>
              </a:rPr>
              <a:t>PADRÃO</a:t>
            </a:r>
            <a:r>
              <a:rPr sz="1200" b="1" spc="-55" dirty="0">
                <a:solidFill>
                  <a:srgbClr val="3182AA"/>
                </a:solidFill>
                <a:latin typeface="Calibri"/>
                <a:cs typeface="Calibri"/>
              </a:rPr>
              <a:t> </a:t>
            </a:r>
            <a:r>
              <a:rPr sz="1200" b="1" spc="-25" dirty="0">
                <a:solidFill>
                  <a:srgbClr val="3182AA"/>
                </a:solidFill>
                <a:latin typeface="Calibri"/>
                <a:cs typeface="Calibri"/>
              </a:rPr>
              <a:t>A4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60" name="object 60"/>
          <p:cNvGrpSpPr/>
          <p:nvPr/>
        </p:nvGrpSpPr>
        <p:grpSpPr>
          <a:xfrm>
            <a:off x="1566672" y="4989576"/>
            <a:ext cx="10480675" cy="811530"/>
            <a:chOff x="1566672" y="4989576"/>
            <a:chExt cx="10480675" cy="811530"/>
          </a:xfrm>
        </p:grpSpPr>
        <p:sp>
          <p:nvSpPr>
            <p:cNvPr id="61" name="object 61"/>
            <p:cNvSpPr/>
            <p:nvPr/>
          </p:nvSpPr>
          <p:spPr>
            <a:xfrm>
              <a:off x="10773537" y="5673598"/>
              <a:ext cx="762000" cy="127000"/>
            </a:xfrm>
            <a:custGeom>
              <a:avLst/>
              <a:gdLst/>
              <a:ahLst/>
              <a:cxnLst/>
              <a:rect l="l" t="t" r="r" b="b"/>
              <a:pathLst>
                <a:path w="762000" h="127000">
                  <a:moveTo>
                    <a:pt x="634746" y="0"/>
                  </a:moveTo>
                  <a:lnTo>
                    <a:pt x="634746" y="126999"/>
                  </a:lnTo>
                  <a:lnTo>
                    <a:pt x="742696" y="73024"/>
                  </a:lnTo>
                  <a:lnTo>
                    <a:pt x="652653" y="73024"/>
                  </a:lnTo>
                  <a:lnTo>
                    <a:pt x="656971" y="68757"/>
                  </a:lnTo>
                  <a:lnTo>
                    <a:pt x="656971" y="58242"/>
                  </a:lnTo>
                  <a:lnTo>
                    <a:pt x="652653" y="53974"/>
                  </a:lnTo>
                  <a:lnTo>
                    <a:pt x="742696" y="53974"/>
                  </a:lnTo>
                  <a:lnTo>
                    <a:pt x="634746" y="0"/>
                  </a:lnTo>
                  <a:close/>
                </a:path>
                <a:path w="762000" h="127000">
                  <a:moveTo>
                    <a:pt x="634746" y="53974"/>
                  </a:moveTo>
                  <a:lnTo>
                    <a:pt x="4318" y="53974"/>
                  </a:lnTo>
                  <a:lnTo>
                    <a:pt x="0" y="58242"/>
                  </a:lnTo>
                  <a:lnTo>
                    <a:pt x="0" y="68757"/>
                  </a:lnTo>
                  <a:lnTo>
                    <a:pt x="4318" y="73024"/>
                  </a:lnTo>
                  <a:lnTo>
                    <a:pt x="634746" y="73024"/>
                  </a:lnTo>
                  <a:lnTo>
                    <a:pt x="634746" y="53974"/>
                  </a:lnTo>
                  <a:close/>
                </a:path>
                <a:path w="762000" h="127000">
                  <a:moveTo>
                    <a:pt x="742696" y="53974"/>
                  </a:moveTo>
                  <a:lnTo>
                    <a:pt x="652653" y="53974"/>
                  </a:lnTo>
                  <a:lnTo>
                    <a:pt x="656971" y="58242"/>
                  </a:lnTo>
                  <a:lnTo>
                    <a:pt x="656971" y="68757"/>
                  </a:lnTo>
                  <a:lnTo>
                    <a:pt x="652653" y="73024"/>
                  </a:lnTo>
                  <a:lnTo>
                    <a:pt x="742696" y="73024"/>
                  </a:lnTo>
                  <a:lnTo>
                    <a:pt x="761746" y="63499"/>
                  </a:lnTo>
                  <a:lnTo>
                    <a:pt x="742696" y="53974"/>
                  </a:lnTo>
                  <a:close/>
                </a:path>
              </a:pathLst>
            </a:custGeom>
            <a:solidFill>
              <a:srgbClr val="4040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1566672" y="4989576"/>
              <a:ext cx="4462780" cy="285115"/>
            </a:xfrm>
            <a:custGeom>
              <a:avLst/>
              <a:gdLst/>
              <a:ahLst/>
              <a:cxnLst/>
              <a:rect l="l" t="t" r="r" b="b"/>
              <a:pathLst>
                <a:path w="4462780" h="285114">
                  <a:moveTo>
                    <a:pt x="4414774" y="0"/>
                  </a:moveTo>
                  <a:lnTo>
                    <a:pt x="47497" y="0"/>
                  </a:lnTo>
                  <a:lnTo>
                    <a:pt x="28985" y="3724"/>
                  </a:lnTo>
                  <a:lnTo>
                    <a:pt x="13890" y="13890"/>
                  </a:lnTo>
                  <a:lnTo>
                    <a:pt x="3724" y="28985"/>
                  </a:lnTo>
                  <a:lnTo>
                    <a:pt x="0" y="47498"/>
                  </a:lnTo>
                  <a:lnTo>
                    <a:pt x="0" y="237490"/>
                  </a:lnTo>
                  <a:lnTo>
                    <a:pt x="3724" y="256002"/>
                  </a:lnTo>
                  <a:lnTo>
                    <a:pt x="13890" y="271097"/>
                  </a:lnTo>
                  <a:lnTo>
                    <a:pt x="28985" y="281263"/>
                  </a:lnTo>
                  <a:lnTo>
                    <a:pt x="47497" y="284988"/>
                  </a:lnTo>
                  <a:lnTo>
                    <a:pt x="4414774" y="284988"/>
                  </a:lnTo>
                  <a:lnTo>
                    <a:pt x="4433286" y="281263"/>
                  </a:lnTo>
                  <a:lnTo>
                    <a:pt x="4448381" y="271097"/>
                  </a:lnTo>
                  <a:lnTo>
                    <a:pt x="4458547" y="256002"/>
                  </a:lnTo>
                  <a:lnTo>
                    <a:pt x="4462272" y="237490"/>
                  </a:lnTo>
                  <a:lnTo>
                    <a:pt x="4462272" y="47498"/>
                  </a:lnTo>
                  <a:lnTo>
                    <a:pt x="4458547" y="28985"/>
                  </a:lnTo>
                  <a:lnTo>
                    <a:pt x="4448381" y="13890"/>
                  </a:lnTo>
                  <a:lnTo>
                    <a:pt x="4433286" y="3724"/>
                  </a:lnTo>
                  <a:lnTo>
                    <a:pt x="4414774" y="0"/>
                  </a:lnTo>
                  <a:close/>
                </a:path>
              </a:pathLst>
            </a:custGeom>
            <a:solidFill>
              <a:srgbClr val="28916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10117836" y="4989576"/>
              <a:ext cx="1929764" cy="285115"/>
            </a:xfrm>
            <a:custGeom>
              <a:avLst/>
              <a:gdLst/>
              <a:ahLst/>
              <a:cxnLst/>
              <a:rect l="l" t="t" r="r" b="b"/>
              <a:pathLst>
                <a:path w="1929765" h="285114">
                  <a:moveTo>
                    <a:pt x="1881886" y="0"/>
                  </a:moveTo>
                  <a:lnTo>
                    <a:pt x="47498" y="0"/>
                  </a:lnTo>
                  <a:lnTo>
                    <a:pt x="28985" y="3724"/>
                  </a:lnTo>
                  <a:lnTo>
                    <a:pt x="13890" y="13890"/>
                  </a:lnTo>
                  <a:lnTo>
                    <a:pt x="3724" y="28985"/>
                  </a:lnTo>
                  <a:lnTo>
                    <a:pt x="0" y="47498"/>
                  </a:lnTo>
                  <a:lnTo>
                    <a:pt x="0" y="237490"/>
                  </a:lnTo>
                  <a:lnTo>
                    <a:pt x="3724" y="256002"/>
                  </a:lnTo>
                  <a:lnTo>
                    <a:pt x="13890" y="271097"/>
                  </a:lnTo>
                  <a:lnTo>
                    <a:pt x="28985" y="281263"/>
                  </a:lnTo>
                  <a:lnTo>
                    <a:pt x="47498" y="284988"/>
                  </a:lnTo>
                  <a:lnTo>
                    <a:pt x="1881886" y="284988"/>
                  </a:lnTo>
                  <a:lnTo>
                    <a:pt x="1900398" y="281263"/>
                  </a:lnTo>
                  <a:lnTo>
                    <a:pt x="1915493" y="271097"/>
                  </a:lnTo>
                  <a:lnTo>
                    <a:pt x="1925659" y="256002"/>
                  </a:lnTo>
                  <a:lnTo>
                    <a:pt x="1929384" y="237490"/>
                  </a:lnTo>
                  <a:lnTo>
                    <a:pt x="1929384" y="47498"/>
                  </a:lnTo>
                  <a:lnTo>
                    <a:pt x="1925659" y="28985"/>
                  </a:lnTo>
                  <a:lnTo>
                    <a:pt x="1915493" y="13890"/>
                  </a:lnTo>
                  <a:lnTo>
                    <a:pt x="1900398" y="3724"/>
                  </a:lnTo>
                  <a:lnTo>
                    <a:pt x="1881886" y="0"/>
                  </a:lnTo>
                  <a:close/>
                </a:path>
              </a:pathLst>
            </a:custGeom>
            <a:solidFill>
              <a:srgbClr val="3182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4" name="object 64"/>
          <p:cNvSpPr txBox="1"/>
          <p:nvPr/>
        </p:nvSpPr>
        <p:spPr>
          <a:xfrm>
            <a:off x="10581893" y="5019547"/>
            <a:ext cx="1001394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FFFFFF"/>
                </a:solidFill>
                <a:latin typeface="Calibri"/>
                <a:cs typeface="Calibri"/>
              </a:rPr>
              <a:t>DIGITALIZAÇÃO</a:t>
            </a:r>
            <a:endParaRPr sz="1200">
              <a:latin typeface="Calibri"/>
              <a:cs typeface="Calibri"/>
            </a:endParaRPr>
          </a:p>
        </p:txBody>
      </p:sp>
      <p:pic>
        <p:nvPicPr>
          <p:cNvPr id="65" name="object 65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11533631" y="5612891"/>
            <a:ext cx="246888" cy="246888"/>
          </a:xfrm>
          <a:prstGeom prst="rect">
            <a:avLst/>
          </a:prstGeom>
        </p:spPr>
      </p:pic>
      <p:sp>
        <p:nvSpPr>
          <p:cNvPr id="66" name="object 66"/>
          <p:cNvSpPr txBox="1"/>
          <p:nvPr/>
        </p:nvSpPr>
        <p:spPr>
          <a:xfrm>
            <a:off x="11415776" y="5529783"/>
            <a:ext cx="485775" cy="590550"/>
          </a:xfrm>
          <a:prstGeom prst="rect">
            <a:avLst/>
          </a:prstGeom>
        </p:spPr>
        <p:txBody>
          <a:bodyPr vert="horz" wrap="square" lIns="0" tIns="112395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885"/>
              </a:spcBef>
            </a:pPr>
            <a:r>
              <a:rPr sz="1200" spc="-25" dirty="0">
                <a:solidFill>
                  <a:srgbClr val="F1F1F1"/>
                </a:solidFill>
                <a:latin typeface="Segoe UI"/>
                <a:cs typeface="Segoe UI"/>
              </a:rPr>
              <a:t>10</a:t>
            </a:r>
            <a:endParaRPr sz="1200">
              <a:latin typeface="Segoe UI"/>
              <a:cs typeface="Segoe UI"/>
            </a:endParaRPr>
          </a:p>
          <a:p>
            <a:pPr algn="ctr">
              <a:lnSpc>
                <a:spcPct val="100000"/>
              </a:lnSpc>
              <a:spcBef>
                <a:spcPts val="785"/>
              </a:spcBef>
            </a:pPr>
            <a:r>
              <a:rPr sz="1200" b="1" spc="-10" dirty="0">
                <a:solidFill>
                  <a:srgbClr val="3182AA"/>
                </a:solidFill>
                <a:latin typeface="Calibri"/>
                <a:cs typeface="Calibri"/>
              </a:rPr>
              <a:t>MAPAS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67" name="object 67"/>
          <p:cNvGrpSpPr/>
          <p:nvPr/>
        </p:nvGrpSpPr>
        <p:grpSpPr>
          <a:xfrm>
            <a:off x="144779" y="4619244"/>
            <a:ext cx="11101070" cy="655320"/>
            <a:chOff x="144779" y="4619244"/>
            <a:chExt cx="11101070" cy="655320"/>
          </a:xfrm>
        </p:grpSpPr>
        <p:pic>
          <p:nvPicPr>
            <p:cNvPr id="68" name="object 68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0919460" y="4619244"/>
              <a:ext cx="326135" cy="327660"/>
            </a:xfrm>
            <a:prstGeom prst="rect">
              <a:avLst/>
            </a:prstGeom>
          </p:spPr>
        </p:pic>
        <p:sp>
          <p:nvSpPr>
            <p:cNvPr id="69" name="object 69"/>
            <p:cNvSpPr/>
            <p:nvPr/>
          </p:nvSpPr>
          <p:spPr>
            <a:xfrm>
              <a:off x="144779" y="4989576"/>
              <a:ext cx="1247140" cy="285115"/>
            </a:xfrm>
            <a:custGeom>
              <a:avLst/>
              <a:gdLst/>
              <a:ahLst/>
              <a:cxnLst/>
              <a:rect l="l" t="t" r="r" b="b"/>
              <a:pathLst>
                <a:path w="1247140" h="285114">
                  <a:moveTo>
                    <a:pt x="1199133" y="0"/>
                  </a:moveTo>
                  <a:lnTo>
                    <a:pt x="47498" y="0"/>
                  </a:lnTo>
                  <a:lnTo>
                    <a:pt x="29007" y="3724"/>
                  </a:lnTo>
                  <a:lnTo>
                    <a:pt x="13909" y="13890"/>
                  </a:lnTo>
                  <a:lnTo>
                    <a:pt x="3731" y="28985"/>
                  </a:lnTo>
                  <a:lnTo>
                    <a:pt x="0" y="47498"/>
                  </a:lnTo>
                  <a:lnTo>
                    <a:pt x="0" y="237490"/>
                  </a:lnTo>
                  <a:lnTo>
                    <a:pt x="3731" y="256002"/>
                  </a:lnTo>
                  <a:lnTo>
                    <a:pt x="13909" y="271097"/>
                  </a:lnTo>
                  <a:lnTo>
                    <a:pt x="29007" y="281263"/>
                  </a:lnTo>
                  <a:lnTo>
                    <a:pt x="47498" y="284988"/>
                  </a:lnTo>
                  <a:lnTo>
                    <a:pt x="1199133" y="284988"/>
                  </a:lnTo>
                  <a:lnTo>
                    <a:pt x="1217646" y="281263"/>
                  </a:lnTo>
                  <a:lnTo>
                    <a:pt x="1232741" y="271097"/>
                  </a:lnTo>
                  <a:lnTo>
                    <a:pt x="1242907" y="256002"/>
                  </a:lnTo>
                  <a:lnTo>
                    <a:pt x="1246632" y="237490"/>
                  </a:lnTo>
                  <a:lnTo>
                    <a:pt x="1246632" y="47498"/>
                  </a:lnTo>
                  <a:lnTo>
                    <a:pt x="1242907" y="28985"/>
                  </a:lnTo>
                  <a:lnTo>
                    <a:pt x="1232741" y="13890"/>
                  </a:lnTo>
                  <a:lnTo>
                    <a:pt x="1217646" y="3724"/>
                  </a:lnTo>
                  <a:lnTo>
                    <a:pt x="1199133" y="0"/>
                  </a:lnTo>
                  <a:close/>
                </a:path>
              </a:pathLst>
            </a:custGeom>
            <a:solidFill>
              <a:srgbClr val="46B48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0" name="object 70"/>
          <p:cNvSpPr txBox="1"/>
          <p:nvPr/>
        </p:nvSpPr>
        <p:spPr>
          <a:xfrm>
            <a:off x="174142" y="4441697"/>
            <a:ext cx="1315720" cy="7861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252525"/>
                </a:solidFill>
                <a:latin typeface="Segoe UI Black"/>
                <a:cs typeface="Segoe UI Black"/>
              </a:rPr>
              <a:t>ETAPAS:</a:t>
            </a:r>
            <a:endParaRPr sz="2400">
              <a:latin typeface="Segoe UI Black"/>
              <a:cs typeface="Segoe UI Black"/>
            </a:endParaRPr>
          </a:p>
          <a:p>
            <a:pPr marL="75565">
              <a:lnSpc>
                <a:spcPct val="100000"/>
              </a:lnSpc>
              <a:spcBef>
                <a:spcPts val="1670"/>
              </a:spcBef>
            </a:pPr>
            <a:r>
              <a:rPr sz="1200" b="1" spc="-10" dirty="0">
                <a:solidFill>
                  <a:srgbClr val="FFFFFF"/>
                </a:solidFill>
                <a:latin typeface="Calibri"/>
                <a:cs typeface="Calibri"/>
              </a:rPr>
              <a:t>PLANEJAMENTO</a:t>
            </a:r>
            <a:endParaRPr sz="1200">
              <a:latin typeface="Calibri"/>
              <a:cs typeface="Calibri"/>
            </a:endParaRPr>
          </a:p>
        </p:txBody>
      </p:sp>
      <p:pic>
        <p:nvPicPr>
          <p:cNvPr id="71" name="object 71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3150107" y="5612891"/>
            <a:ext cx="246888" cy="246888"/>
          </a:xfrm>
          <a:prstGeom prst="rect">
            <a:avLst/>
          </a:prstGeom>
        </p:spPr>
      </p:pic>
      <p:sp>
        <p:nvSpPr>
          <p:cNvPr id="72" name="object 72"/>
          <p:cNvSpPr txBox="1"/>
          <p:nvPr/>
        </p:nvSpPr>
        <p:spPr>
          <a:xfrm>
            <a:off x="2737866" y="5529783"/>
            <a:ext cx="1071880" cy="590550"/>
          </a:xfrm>
          <a:prstGeom prst="rect">
            <a:avLst/>
          </a:prstGeom>
        </p:spPr>
        <p:txBody>
          <a:bodyPr vert="horz" wrap="square" lIns="0" tIns="11239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885"/>
              </a:spcBef>
            </a:pPr>
            <a:r>
              <a:rPr sz="1200" dirty="0">
                <a:solidFill>
                  <a:srgbClr val="FFFFFF"/>
                </a:solidFill>
                <a:latin typeface="Segoe UI"/>
                <a:cs typeface="Segoe UI"/>
              </a:rPr>
              <a:t>3</a:t>
            </a:r>
            <a:endParaRPr sz="1200">
              <a:latin typeface="Segoe UI"/>
              <a:cs typeface="Segoe UI"/>
            </a:endParaRPr>
          </a:p>
          <a:p>
            <a:pPr algn="ctr">
              <a:lnSpc>
                <a:spcPct val="100000"/>
              </a:lnSpc>
              <a:spcBef>
                <a:spcPts val="785"/>
              </a:spcBef>
            </a:pPr>
            <a:r>
              <a:rPr sz="1200" b="1" spc="-10" dirty="0">
                <a:solidFill>
                  <a:srgbClr val="289163"/>
                </a:solidFill>
                <a:latin typeface="Calibri"/>
                <a:cs typeface="Calibri"/>
              </a:rPr>
              <a:t>TRANSFERÊNCIA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73" name="object 73"/>
          <p:cNvGrpSpPr/>
          <p:nvPr/>
        </p:nvGrpSpPr>
        <p:grpSpPr>
          <a:xfrm>
            <a:off x="3388233" y="5612891"/>
            <a:ext cx="1208405" cy="247015"/>
            <a:chOff x="3388233" y="5612891"/>
            <a:chExt cx="1208405" cy="247015"/>
          </a:xfrm>
        </p:grpSpPr>
        <p:sp>
          <p:nvSpPr>
            <p:cNvPr id="74" name="object 74"/>
            <p:cNvSpPr/>
            <p:nvPr/>
          </p:nvSpPr>
          <p:spPr>
            <a:xfrm>
              <a:off x="3388233" y="5673597"/>
              <a:ext cx="961390" cy="127000"/>
            </a:xfrm>
            <a:custGeom>
              <a:avLst/>
              <a:gdLst/>
              <a:ahLst/>
              <a:cxnLst/>
              <a:rect l="l" t="t" r="r" b="b"/>
              <a:pathLst>
                <a:path w="961389" h="127000">
                  <a:moveTo>
                    <a:pt x="834389" y="0"/>
                  </a:moveTo>
                  <a:lnTo>
                    <a:pt x="834389" y="126999"/>
                  </a:lnTo>
                  <a:lnTo>
                    <a:pt x="942339" y="73024"/>
                  </a:lnTo>
                  <a:lnTo>
                    <a:pt x="852296" y="73024"/>
                  </a:lnTo>
                  <a:lnTo>
                    <a:pt x="856614" y="68757"/>
                  </a:lnTo>
                  <a:lnTo>
                    <a:pt x="856614" y="58242"/>
                  </a:lnTo>
                  <a:lnTo>
                    <a:pt x="852296" y="53974"/>
                  </a:lnTo>
                  <a:lnTo>
                    <a:pt x="942339" y="53974"/>
                  </a:lnTo>
                  <a:lnTo>
                    <a:pt x="834389" y="0"/>
                  </a:lnTo>
                  <a:close/>
                </a:path>
                <a:path w="961389" h="127000">
                  <a:moveTo>
                    <a:pt x="834389" y="53974"/>
                  </a:moveTo>
                  <a:lnTo>
                    <a:pt x="4317" y="53974"/>
                  </a:lnTo>
                  <a:lnTo>
                    <a:pt x="0" y="58242"/>
                  </a:lnTo>
                  <a:lnTo>
                    <a:pt x="0" y="68757"/>
                  </a:lnTo>
                  <a:lnTo>
                    <a:pt x="4317" y="73024"/>
                  </a:lnTo>
                  <a:lnTo>
                    <a:pt x="834389" y="73024"/>
                  </a:lnTo>
                  <a:lnTo>
                    <a:pt x="834389" y="53974"/>
                  </a:lnTo>
                  <a:close/>
                </a:path>
                <a:path w="961389" h="127000">
                  <a:moveTo>
                    <a:pt x="942339" y="53974"/>
                  </a:moveTo>
                  <a:lnTo>
                    <a:pt x="852296" y="53974"/>
                  </a:lnTo>
                  <a:lnTo>
                    <a:pt x="856614" y="58242"/>
                  </a:lnTo>
                  <a:lnTo>
                    <a:pt x="856614" y="68757"/>
                  </a:lnTo>
                  <a:lnTo>
                    <a:pt x="852296" y="73024"/>
                  </a:lnTo>
                  <a:lnTo>
                    <a:pt x="942339" y="73024"/>
                  </a:lnTo>
                  <a:lnTo>
                    <a:pt x="961389" y="63499"/>
                  </a:lnTo>
                  <a:lnTo>
                    <a:pt x="942339" y="53974"/>
                  </a:lnTo>
                  <a:close/>
                </a:path>
              </a:pathLst>
            </a:custGeom>
            <a:solidFill>
              <a:srgbClr val="4040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5" name="object 75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4349496" y="5612891"/>
              <a:ext cx="246887" cy="246888"/>
            </a:xfrm>
            <a:prstGeom prst="rect">
              <a:avLst/>
            </a:prstGeom>
          </p:spPr>
        </p:pic>
      </p:grpSp>
      <p:sp>
        <p:nvSpPr>
          <p:cNvPr id="76" name="object 76"/>
          <p:cNvSpPr txBox="1"/>
          <p:nvPr/>
        </p:nvSpPr>
        <p:spPr>
          <a:xfrm>
            <a:off x="4182236" y="5529783"/>
            <a:ext cx="581025" cy="590550"/>
          </a:xfrm>
          <a:prstGeom prst="rect">
            <a:avLst/>
          </a:prstGeom>
        </p:spPr>
        <p:txBody>
          <a:bodyPr vert="horz" wrap="square" lIns="0" tIns="11239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885"/>
              </a:spcBef>
            </a:pPr>
            <a:r>
              <a:rPr sz="1200" dirty="0">
                <a:solidFill>
                  <a:srgbClr val="FFFFFF"/>
                </a:solidFill>
                <a:latin typeface="Segoe UI"/>
                <a:cs typeface="Segoe UI"/>
              </a:rPr>
              <a:t>4</a:t>
            </a:r>
            <a:endParaRPr sz="1200">
              <a:latin typeface="Segoe UI"/>
              <a:cs typeface="Segoe UI"/>
            </a:endParaRPr>
          </a:p>
          <a:p>
            <a:pPr algn="ctr">
              <a:lnSpc>
                <a:spcPct val="100000"/>
              </a:lnSpc>
              <a:spcBef>
                <a:spcPts val="785"/>
              </a:spcBef>
            </a:pPr>
            <a:r>
              <a:rPr sz="1200" b="1" spc="-10" dirty="0">
                <a:solidFill>
                  <a:srgbClr val="289163"/>
                </a:solidFill>
                <a:latin typeface="Calibri"/>
                <a:cs typeface="Calibri"/>
              </a:rPr>
              <a:t>GUARDA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77" name="object 77"/>
          <p:cNvGrpSpPr/>
          <p:nvPr/>
        </p:nvGrpSpPr>
        <p:grpSpPr>
          <a:xfrm>
            <a:off x="4587621" y="4989576"/>
            <a:ext cx="5354955" cy="811530"/>
            <a:chOff x="4587621" y="4989576"/>
            <a:chExt cx="5354955" cy="811530"/>
          </a:xfrm>
        </p:grpSpPr>
        <p:sp>
          <p:nvSpPr>
            <p:cNvPr id="78" name="object 78"/>
            <p:cNvSpPr/>
            <p:nvPr/>
          </p:nvSpPr>
          <p:spPr>
            <a:xfrm>
              <a:off x="4587621" y="5673598"/>
              <a:ext cx="809625" cy="127000"/>
            </a:xfrm>
            <a:custGeom>
              <a:avLst/>
              <a:gdLst/>
              <a:ahLst/>
              <a:cxnLst/>
              <a:rect l="l" t="t" r="r" b="b"/>
              <a:pathLst>
                <a:path w="809625" h="127000">
                  <a:moveTo>
                    <a:pt x="682370" y="0"/>
                  </a:moveTo>
                  <a:lnTo>
                    <a:pt x="682370" y="126999"/>
                  </a:lnTo>
                  <a:lnTo>
                    <a:pt x="790320" y="73024"/>
                  </a:lnTo>
                  <a:lnTo>
                    <a:pt x="700277" y="73024"/>
                  </a:lnTo>
                  <a:lnTo>
                    <a:pt x="704595" y="68757"/>
                  </a:lnTo>
                  <a:lnTo>
                    <a:pt x="704595" y="58242"/>
                  </a:lnTo>
                  <a:lnTo>
                    <a:pt x="700277" y="53974"/>
                  </a:lnTo>
                  <a:lnTo>
                    <a:pt x="790320" y="53974"/>
                  </a:lnTo>
                  <a:lnTo>
                    <a:pt x="682370" y="0"/>
                  </a:lnTo>
                  <a:close/>
                </a:path>
                <a:path w="809625" h="127000">
                  <a:moveTo>
                    <a:pt x="682370" y="53974"/>
                  </a:moveTo>
                  <a:lnTo>
                    <a:pt x="4317" y="53974"/>
                  </a:lnTo>
                  <a:lnTo>
                    <a:pt x="0" y="58242"/>
                  </a:lnTo>
                  <a:lnTo>
                    <a:pt x="0" y="68757"/>
                  </a:lnTo>
                  <a:lnTo>
                    <a:pt x="4317" y="73024"/>
                  </a:lnTo>
                  <a:lnTo>
                    <a:pt x="682370" y="73024"/>
                  </a:lnTo>
                  <a:lnTo>
                    <a:pt x="682370" y="53974"/>
                  </a:lnTo>
                  <a:close/>
                </a:path>
                <a:path w="809625" h="127000">
                  <a:moveTo>
                    <a:pt x="790320" y="53974"/>
                  </a:moveTo>
                  <a:lnTo>
                    <a:pt x="700277" y="53974"/>
                  </a:lnTo>
                  <a:lnTo>
                    <a:pt x="704595" y="58242"/>
                  </a:lnTo>
                  <a:lnTo>
                    <a:pt x="704595" y="68757"/>
                  </a:lnTo>
                  <a:lnTo>
                    <a:pt x="700277" y="73024"/>
                  </a:lnTo>
                  <a:lnTo>
                    <a:pt x="790320" y="73024"/>
                  </a:lnTo>
                  <a:lnTo>
                    <a:pt x="809370" y="63499"/>
                  </a:lnTo>
                  <a:lnTo>
                    <a:pt x="790320" y="53974"/>
                  </a:lnTo>
                  <a:close/>
                </a:path>
              </a:pathLst>
            </a:custGeom>
            <a:solidFill>
              <a:srgbClr val="4040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6202680" y="4989576"/>
              <a:ext cx="3740150" cy="285115"/>
            </a:xfrm>
            <a:custGeom>
              <a:avLst/>
              <a:gdLst/>
              <a:ahLst/>
              <a:cxnLst/>
              <a:rect l="l" t="t" r="r" b="b"/>
              <a:pathLst>
                <a:path w="3740150" h="285114">
                  <a:moveTo>
                    <a:pt x="3692398" y="0"/>
                  </a:moveTo>
                  <a:lnTo>
                    <a:pt x="47498" y="0"/>
                  </a:lnTo>
                  <a:lnTo>
                    <a:pt x="28985" y="3724"/>
                  </a:lnTo>
                  <a:lnTo>
                    <a:pt x="13890" y="13890"/>
                  </a:lnTo>
                  <a:lnTo>
                    <a:pt x="3724" y="28985"/>
                  </a:lnTo>
                  <a:lnTo>
                    <a:pt x="0" y="47498"/>
                  </a:lnTo>
                  <a:lnTo>
                    <a:pt x="0" y="237490"/>
                  </a:lnTo>
                  <a:lnTo>
                    <a:pt x="3724" y="256002"/>
                  </a:lnTo>
                  <a:lnTo>
                    <a:pt x="13890" y="271097"/>
                  </a:lnTo>
                  <a:lnTo>
                    <a:pt x="28985" y="281263"/>
                  </a:lnTo>
                  <a:lnTo>
                    <a:pt x="47498" y="284988"/>
                  </a:lnTo>
                  <a:lnTo>
                    <a:pt x="3692398" y="284988"/>
                  </a:lnTo>
                  <a:lnTo>
                    <a:pt x="3710910" y="281263"/>
                  </a:lnTo>
                  <a:lnTo>
                    <a:pt x="3726005" y="271097"/>
                  </a:lnTo>
                  <a:lnTo>
                    <a:pt x="3736171" y="256002"/>
                  </a:lnTo>
                  <a:lnTo>
                    <a:pt x="3739896" y="237490"/>
                  </a:lnTo>
                  <a:lnTo>
                    <a:pt x="3739896" y="47498"/>
                  </a:lnTo>
                  <a:lnTo>
                    <a:pt x="3736171" y="28985"/>
                  </a:lnTo>
                  <a:lnTo>
                    <a:pt x="3726005" y="13890"/>
                  </a:lnTo>
                  <a:lnTo>
                    <a:pt x="3710910" y="3724"/>
                  </a:lnTo>
                  <a:lnTo>
                    <a:pt x="3692398" y="0"/>
                  </a:lnTo>
                  <a:close/>
                </a:path>
              </a:pathLst>
            </a:custGeom>
            <a:solidFill>
              <a:srgbClr val="1E7A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0" name="object 80"/>
          <p:cNvSpPr txBox="1"/>
          <p:nvPr/>
        </p:nvSpPr>
        <p:spPr>
          <a:xfrm>
            <a:off x="7141209" y="5019547"/>
            <a:ext cx="186308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25" dirty="0">
                <a:solidFill>
                  <a:srgbClr val="FFFFFF"/>
                </a:solidFill>
                <a:latin typeface="Calibri"/>
                <a:cs typeface="Calibri"/>
              </a:rPr>
              <a:t>TRATAMENTO</a:t>
            </a:r>
            <a:r>
              <a:rPr sz="1200" b="1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Calibri"/>
                <a:cs typeface="Calibri"/>
              </a:rPr>
              <a:t>ARQUIVÍSTICO</a:t>
            </a:r>
            <a:endParaRPr sz="1200">
              <a:latin typeface="Calibri"/>
              <a:cs typeface="Calibri"/>
            </a:endParaRPr>
          </a:p>
        </p:txBody>
      </p:sp>
      <p:pic>
        <p:nvPicPr>
          <p:cNvPr id="81" name="object 81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7877556" y="5612891"/>
            <a:ext cx="246888" cy="246888"/>
          </a:xfrm>
          <a:prstGeom prst="rect">
            <a:avLst/>
          </a:prstGeom>
        </p:spPr>
      </p:pic>
      <p:sp>
        <p:nvSpPr>
          <p:cNvPr id="82" name="object 82"/>
          <p:cNvSpPr txBox="1"/>
          <p:nvPr/>
        </p:nvSpPr>
        <p:spPr>
          <a:xfrm>
            <a:off x="7523480" y="5529783"/>
            <a:ext cx="955675" cy="590550"/>
          </a:xfrm>
          <a:prstGeom prst="rect">
            <a:avLst/>
          </a:prstGeom>
        </p:spPr>
        <p:txBody>
          <a:bodyPr vert="horz" wrap="square" lIns="0" tIns="112395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885"/>
              </a:spcBef>
            </a:pPr>
            <a:r>
              <a:rPr sz="1200" dirty="0">
                <a:solidFill>
                  <a:srgbClr val="FFFFFF"/>
                </a:solidFill>
                <a:latin typeface="Segoe UI"/>
                <a:cs typeface="Segoe UI"/>
              </a:rPr>
              <a:t>7</a:t>
            </a:r>
            <a:endParaRPr sz="1200">
              <a:latin typeface="Segoe UI"/>
              <a:cs typeface="Segoe UI"/>
            </a:endParaRPr>
          </a:p>
          <a:p>
            <a:pPr algn="ctr">
              <a:lnSpc>
                <a:spcPct val="100000"/>
              </a:lnSpc>
              <a:spcBef>
                <a:spcPts val="785"/>
              </a:spcBef>
            </a:pPr>
            <a:r>
              <a:rPr sz="1200" b="1" spc="-10" dirty="0">
                <a:solidFill>
                  <a:srgbClr val="1E7A50"/>
                </a:solidFill>
                <a:latin typeface="Calibri"/>
                <a:cs typeface="Calibri"/>
              </a:rPr>
              <a:t>HIGIENIZAÇÃO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83" name="object 83"/>
          <p:cNvGrpSpPr/>
          <p:nvPr/>
        </p:nvGrpSpPr>
        <p:grpSpPr>
          <a:xfrm>
            <a:off x="6823329" y="5612891"/>
            <a:ext cx="2682240" cy="247015"/>
            <a:chOff x="6823329" y="5612891"/>
            <a:chExt cx="2682240" cy="247015"/>
          </a:xfrm>
        </p:grpSpPr>
        <p:sp>
          <p:nvSpPr>
            <p:cNvPr id="84" name="object 84"/>
            <p:cNvSpPr/>
            <p:nvPr/>
          </p:nvSpPr>
          <p:spPr>
            <a:xfrm>
              <a:off x="6823329" y="5673597"/>
              <a:ext cx="1055370" cy="127000"/>
            </a:xfrm>
            <a:custGeom>
              <a:avLst/>
              <a:gdLst/>
              <a:ahLst/>
              <a:cxnLst/>
              <a:rect l="l" t="t" r="r" b="b"/>
              <a:pathLst>
                <a:path w="1055370" h="127000">
                  <a:moveTo>
                    <a:pt x="928116" y="0"/>
                  </a:moveTo>
                  <a:lnTo>
                    <a:pt x="928116" y="126999"/>
                  </a:lnTo>
                  <a:lnTo>
                    <a:pt x="1036066" y="73024"/>
                  </a:lnTo>
                  <a:lnTo>
                    <a:pt x="946023" y="73024"/>
                  </a:lnTo>
                  <a:lnTo>
                    <a:pt x="950341" y="68757"/>
                  </a:lnTo>
                  <a:lnTo>
                    <a:pt x="950341" y="58242"/>
                  </a:lnTo>
                  <a:lnTo>
                    <a:pt x="946023" y="53974"/>
                  </a:lnTo>
                  <a:lnTo>
                    <a:pt x="1036066" y="53974"/>
                  </a:lnTo>
                  <a:lnTo>
                    <a:pt x="928116" y="0"/>
                  </a:lnTo>
                  <a:close/>
                </a:path>
                <a:path w="1055370" h="127000">
                  <a:moveTo>
                    <a:pt x="928116" y="53974"/>
                  </a:moveTo>
                  <a:lnTo>
                    <a:pt x="4318" y="53974"/>
                  </a:lnTo>
                  <a:lnTo>
                    <a:pt x="0" y="58242"/>
                  </a:lnTo>
                  <a:lnTo>
                    <a:pt x="0" y="68757"/>
                  </a:lnTo>
                  <a:lnTo>
                    <a:pt x="4318" y="73024"/>
                  </a:lnTo>
                  <a:lnTo>
                    <a:pt x="928116" y="73024"/>
                  </a:lnTo>
                  <a:lnTo>
                    <a:pt x="928116" y="53974"/>
                  </a:lnTo>
                  <a:close/>
                </a:path>
                <a:path w="1055370" h="127000">
                  <a:moveTo>
                    <a:pt x="1036066" y="53974"/>
                  </a:moveTo>
                  <a:lnTo>
                    <a:pt x="946023" y="53974"/>
                  </a:lnTo>
                  <a:lnTo>
                    <a:pt x="950341" y="58242"/>
                  </a:lnTo>
                  <a:lnTo>
                    <a:pt x="950341" y="68757"/>
                  </a:lnTo>
                  <a:lnTo>
                    <a:pt x="946023" y="73024"/>
                  </a:lnTo>
                  <a:lnTo>
                    <a:pt x="1036066" y="73024"/>
                  </a:lnTo>
                  <a:lnTo>
                    <a:pt x="1055116" y="63499"/>
                  </a:lnTo>
                  <a:lnTo>
                    <a:pt x="1036066" y="53974"/>
                  </a:lnTo>
                  <a:close/>
                </a:path>
              </a:pathLst>
            </a:custGeom>
            <a:solidFill>
              <a:srgbClr val="4040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5" name="object 85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9259824" y="5612891"/>
              <a:ext cx="245364" cy="246888"/>
            </a:xfrm>
            <a:prstGeom prst="rect">
              <a:avLst/>
            </a:prstGeom>
          </p:spPr>
        </p:pic>
      </p:grpSp>
      <p:sp>
        <p:nvSpPr>
          <p:cNvPr id="86" name="object 86"/>
          <p:cNvSpPr txBox="1"/>
          <p:nvPr/>
        </p:nvSpPr>
        <p:spPr>
          <a:xfrm>
            <a:off x="8879585" y="5529783"/>
            <a:ext cx="1005840" cy="590550"/>
          </a:xfrm>
          <a:prstGeom prst="rect">
            <a:avLst/>
          </a:prstGeom>
        </p:spPr>
        <p:txBody>
          <a:bodyPr vert="horz" wrap="square" lIns="0" tIns="112395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885"/>
              </a:spcBef>
            </a:pPr>
            <a:r>
              <a:rPr sz="1200" dirty="0">
                <a:solidFill>
                  <a:srgbClr val="FFFFFF"/>
                </a:solidFill>
                <a:latin typeface="Segoe UI"/>
                <a:cs typeface="Segoe UI"/>
              </a:rPr>
              <a:t>8</a:t>
            </a:r>
            <a:endParaRPr sz="1200">
              <a:latin typeface="Segoe UI"/>
              <a:cs typeface="Segoe UI"/>
            </a:endParaRPr>
          </a:p>
          <a:p>
            <a:pPr algn="ctr">
              <a:lnSpc>
                <a:spcPct val="100000"/>
              </a:lnSpc>
              <a:spcBef>
                <a:spcPts val="785"/>
              </a:spcBef>
            </a:pPr>
            <a:r>
              <a:rPr sz="1200" b="1" spc="-10" dirty="0">
                <a:solidFill>
                  <a:srgbClr val="1E7A50"/>
                </a:solidFill>
                <a:latin typeface="Calibri"/>
                <a:cs typeface="Calibri"/>
              </a:rPr>
              <a:t>CLASSIFICAÇÃO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87" name="object 87"/>
          <p:cNvGrpSpPr/>
          <p:nvPr/>
        </p:nvGrpSpPr>
        <p:grpSpPr>
          <a:xfrm>
            <a:off x="566927" y="92964"/>
            <a:ext cx="11503660" cy="5708015"/>
            <a:chOff x="566927" y="92964"/>
            <a:chExt cx="11503660" cy="5708015"/>
          </a:xfrm>
        </p:grpSpPr>
        <p:sp>
          <p:nvSpPr>
            <p:cNvPr id="88" name="object 88"/>
            <p:cNvSpPr/>
            <p:nvPr/>
          </p:nvSpPr>
          <p:spPr>
            <a:xfrm>
              <a:off x="8115681" y="5673597"/>
              <a:ext cx="2419985" cy="127000"/>
            </a:xfrm>
            <a:custGeom>
              <a:avLst/>
              <a:gdLst/>
              <a:ahLst/>
              <a:cxnLst/>
              <a:rect l="l" t="t" r="r" b="b"/>
              <a:pathLst>
                <a:path w="2419984" h="127000">
                  <a:moveTo>
                    <a:pt x="1144016" y="63500"/>
                  </a:moveTo>
                  <a:lnTo>
                    <a:pt x="1124966" y="53975"/>
                  </a:lnTo>
                  <a:lnTo>
                    <a:pt x="1017016" y="0"/>
                  </a:lnTo>
                  <a:lnTo>
                    <a:pt x="1017016" y="53975"/>
                  </a:lnTo>
                  <a:lnTo>
                    <a:pt x="4318" y="53975"/>
                  </a:lnTo>
                  <a:lnTo>
                    <a:pt x="0" y="58242"/>
                  </a:lnTo>
                  <a:lnTo>
                    <a:pt x="0" y="68757"/>
                  </a:lnTo>
                  <a:lnTo>
                    <a:pt x="4318" y="73025"/>
                  </a:lnTo>
                  <a:lnTo>
                    <a:pt x="1017016" y="73025"/>
                  </a:lnTo>
                  <a:lnTo>
                    <a:pt x="1017016" y="127000"/>
                  </a:lnTo>
                  <a:lnTo>
                    <a:pt x="1124966" y="73025"/>
                  </a:lnTo>
                  <a:lnTo>
                    <a:pt x="1144016" y="63500"/>
                  </a:lnTo>
                  <a:close/>
                </a:path>
                <a:path w="2419984" h="127000">
                  <a:moveTo>
                    <a:pt x="2419858" y="63500"/>
                  </a:moveTo>
                  <a:lnTo>
                    <a:pt x="2400808" y="53975"/>
                  </a:lnTo>
                  <a:lnTo>
                    <a:pt x="2292858" y="0"/>
                  </a:lnTo>
                  <a:lnTo>
                    <a:pt x="2292858" y="53975"/>
                  </a:lnTo>
                  <a:lnTo>
                    <a:pt x="1385062" y="53975"/>
                  </a:lnTo>
                  <a:lnTo>
                    <a:pt x="1380744" y="58242"/>
                  </a:lnTo>
                  <a:lnTo>
                    <a:pt x="1380744" y="68757"/>
                  </a:lnTo>
                  <a:lnTo>
                    <a:pt x="1385062" y="73025"/>
                  </a:lnTo>
                  <a:lnTo>
                    <a:pt x="2292858" y="73025"/>
                  </a:lnTo>
                  <a:lnTo>
                    <a:pt x="2292858" y="127000"/>
                  </a:lnTo>
                  <a:lnTo>
                    <a:pt x="2400808" y="73025"/>
                  </a:lnTo>
                  <a:lnTo>
                    <a:pt x="2419858" y="63500"/>
                  </a:lnTo>
                  <a:close/>
                </a:path>
              </a:pathLst>
            </a:custGeom>
            <a:solidFill>
              <a:srgbClr val="4040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9"/>
            <p:cNvSpPr/>
            <p:nvPr/>
          </p:nvSpPr>
          <p:spPr>
            <a:xfrm>
              <a:off x="566927" y="368807"/>
              <a:ext cx="66040" cy="1007744"/>
            </a:xfrm>
            <a:custGeom>
              <a:avLst/>
              <a:gdLst/>
              <a:ahLst/>
              <a:cxnLst/>
              <a:rect l="l" t="t" r="r" b="b"/>
              <a:pathLst>
                <a:path w="66040" h="1007744">
                  <a:moveTo>
                    <a:pt x="65531" y="0"/>
                  </a:moveTo>
                  <a:lnTo>
                    <a:pt x="0" y="0"/>
                  </a:lnTo>
                  <a:lnTo>
                    <a:pt x="0" y="1007363"/>
                  </a:lnTo>
                  <a:lnTo>
                    <a:pt x="65531" y="1007363"/>
                  </a:lnTo>
                  <a:lnTo>
                    <a:pt x="65531" y="0"/>
                  </a:lnTo>
                  <a:close/>
                </a:path>
              </a:pathLst>
            </a:custGeom>
            <a:solidFill>
              <a:srgbClr val="004B7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90"/>
            <p:cNvSpPr/>
            <p:nvPr/>
          </p:nvSpPr>
          <p:spPr>
            <a:xfrm>
              <a:off x="3665220" y="2139695"/>
              <a:ext cx="530860" cy="108585"/>
            </a:xfrm>
            <a:custGeom>
              <a:avLst/>
              <a:gdLst/>
              <a:ahLst/>
              <a:cxnLst/>
              <a:rect l="l" t="t" r="r" b="b"/>
              <a:pathLst>
                <a:path w="530860" h="108585">
                  <a:moveTo>
                    <a:pt x="108204" y="0"/>
                  </a:moveTo>
                  <a:lnTo>
                    <a:pt x="0" y="0"/>
                  </a:lnTo>
                  <a:lnTo>
                    <a:pt x="54102" y="108204"/>
                  </a:lnTo>
                  <a:lnTo>
                    <a:pt x="108204" y="0"/>
                  </a:lnTo>
                  <a:close/>
                </a:path>
                <a:path w="530860" h="108585">
                  <a:moveTo>
                    <a:pt x="530352" y="0"/>
                  </a:moveTo>
                  <a:lnTo>
                    <a:pt x="422148" y="0"/>
                  </a:lnTo>
                  <a:lnTo>
                    <a:pt x="476250" y="108204"/>
                  </a:lnTo>
                  <a:lnTo>
                    <a:pt x="530352" y="0"/>
                  </a:lnTo>
                  <a:close/>
                </a:path>
              </a:pathLst>
            </a:custGeom>
            <a:solidFill>
              <a:srgbClr val="FF60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1" name="object 91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8061959" y="1572767"/>
              <a:ext cx="188975" cy="199644"/>
            </a:xfrm>
            <a:prstGeom prst="rect">
              <a:avLst/>
            </a:prstGeom>
          </p:spPr>
        </p:pic>
        <p:pic>
          <p:nvPicPr>
            <p:cNvPr id="92" name="object 92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8061959" y="3639311"/>
              <a:ext cx="188975" cy="199644"/>
            </a:xfrm>
            <a:prstGeom prst="rect">
              <a:avLst/>
            </a:prstGeom>
          </p:spPr>
        </p:pic>
        <p:pic>
          <p:nvPicPr>
            <p:cNvPr id="93" name="object 93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8061959" y="2898647"/>
              <a:ext cx="188975" cy="198119"/>
            </a:xfrm>
            <a:prstGeom prst="rect">
              <a:avLst/>
            </a:prstGeom>
          </p:spPr>
        </p:pic>
        <p:pic>
          <p:nvPicPr>
            <p:cNvPr id="94" name="object 94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0852404" y="92964"/>
              <a:ext cx="1217676" cy="324611"/>
            </a:xfrm>
            <a:prstGeom prst="rect">
              <a:avLst/>
            </a:prstGeom>
          </p:spPr>
        </p:pic>
      </p:grpSp>
      <p:sp>
        <p:nvSpPr>
          <p:cNvPr id="95" name="object 9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40" dirty="0"/>
              <a:t>DIGITALIZAÇÃO</a:t>
            </a:r>
          </a:p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400" b="0" dirty="0">
                <a:solidFill>
                  <a:srgbClr val="3182AA"/>
                </a:solidFill>
                <a:latin typeface="Calibri Light"/>
                <a:cs typeface="Calibri Light"/>
              </a:rPr>
              <a:t>QUADRO</a:t>
            </a:r>
            <a:r>
              <a:rPr sz="2400" b="0" spc="-85" dirty="0">
                <a:solidFill>
                  <a:srgbClr val="3182AA"/>
                </a:solidFill>
                <a:latin typeface="Calibri Light"/>
                <a:cs typeface="Calibri Light"/>
              </a:rPr>
              <a:t> </a:t>
            </a:r>
            <a:r>
              <a:rPr sz="2400" b="0" spc="-10" dirty="0">
                <a:solidFill>
                  <a:srgbClr val="3182AA"/>
                </a:solidFill>
                <a:latin typeface="Calibri Light"/>
                <a:cs typeface="Calibri Light"/>
              </a:rPr>
              <a:t>RESUMO</a:t>
            </a:r>
            <a:endParaRPr sz="2400">
              <a:latin typeface="Calibri Light"/>
              <a:cs typeface="Calibri Light"/>
            </a:endParaRPr>
          </a:p>
        </p:txBody>
      </p:sp>
      <p:sp>
        <p:nvSpPr>
          <p:cNvPr id="96" name="object 96"/>
          <p:cNvSpPr txBox="1"/>
          <p:nvPr/>
        </p:nvSpPr>
        <p:spPr>
          <a:xfrm>
            <a:off x="2326004" y="4487036"/>
            <a:ext cx="4426585" cy="7410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2080895" algn="l"/>
              </a:tabLst>
            </a:pPr>
            <a:r>
              <a:rPr sz="1600" dirty="0">
                <a:solidFill>
                  <a:srgbClr val="404040"/>
                </a:solidFill>
                <a:latin typeface="Calibri"/>
                <a:cs typeface="Calibri"/>
              </a:rPr>
              <a:t>INÍCIO:</a:t>
            </a:r>
            <a:r>
              <a:rPr sz="16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404040"/>
                </a:solidFill>
                <a:latin typeface="Calibri"/>
                <a:cs typeface="Calibri"/>
              </a:rPr>
              <a:t>ABRIL/2022</a:t>
            </a:r>
            <a:r>
              <a:rPr sz="1600" b="1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1600" dirty="0">
                <a:solidFill>
                  <a:srgbClr val="404040"/>
                </a:solidFill>
                <a:latin typeface="Calibri"/>
                <a:cs typeface="Calibri"/>
              </a:rPr>
              <a:t>TÉRMINO:</a:t>
            </a:r>
            <a:r>
              <a:rPr sz="16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404040"/>
                </a:solidFill>
                <a:latin typeface="Calibri"/>
                <a:cs typeface="Calibri"/>
              </a:rPr>
              <a:t>SETEMBRO/2024</a:t>
            </a:r>
            <a:endParaRPr sz="1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850">
              <a:latin typeface="Calibri"/>
              <a:cs typeface="Calibri"/>
            </a:endParaRPr>
          </a:p>
          <a:p>
            <a:pPr marL="1138555">
              <a:lnSpc>
                <a:spcPct val="100000"/>
              </a:lnSpc>
              <a:spcBef>
                <a:spcPts val="5"/>
              </a:spcBef>
            </a:pPr>
            <a:r>
              <a:rPr sz="1200" b="1" spc="-10" dirty="0">
                <a:solidFill>
                  <a:srgbClr val="FFFFFF"/>
                </a:solidFill>
                <a:latin typeface="Calibri"/>
                <a:cs typeface="Calibri"/>
              </a:rPr>
              <a:t>LOGÍSTICA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97" name="object 97"/>
          <p:cNvSpPr txBox="1"/>
          <p:nvPr/>
        </p:nvSpPr>
        <p:spPr>
          <a:xfrm>
            <a:off x="8297418" y="1462597"/>
            <a:ext cx="2305050" cy="562610"/>
          </a:xfrm>
          <a:prstGeom prst="rect">
            <a:avLst/>
          </a:prstGeom>
        </p:spPr>
        <p:txBody>
          <a:bodyPr vert="horz" wrap="square" lIns="0" tIns="75565" rIns="0" bIns="0" rtlCol="0">
            <a:spAutoFit/>
          </a:bodyPr>
          <a:lstStyle/>
          <a:p>
            <a:pPr marL="53340">
              <a:lnSpc>
                <a:spcPct val="100000"/>
              </a:lnSpc>
              <a:spcBef>
                <a:spcPts val="595"/>
              </a:spcBef>
            </a:pPr>
            <a:r>
              <a:rPr sz="1600" b="1" spc="-25" dirty="0">
                <a:solidFill>
                  <a:srgbClr val="404040"/>
                </a:solidFill>
                <a:latin typeface="Calibri"/>
                <a:cs typeface="Calibri"/>
              </a:rPr>
              <a:t>ESPAÇO</a:t>
            </a:r>
            <a:r>
              <a:rPr sz="1600" b="1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404040"/>
                </a:solidFill>
                <a:latin typeface="Calibri"/>
                <a:cs typeface="Calibri"/>
              </a:rPr>
              <a:t>FÍSICO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370"/>
              </a:spcBef>
            </a:pPr>
            <a:r>
              <a:rPr sz="1200" b="0" dirty="0">
                <a:solidFill>
                  <a:srgbClr val="404040"/>
                </a:solidFill>
                <a:latin typeface="Calibri Light"/>
                <a:cs typeface="Calibri Light"/>
              </a:rPr>
              <a:t>Redução</a:t>
            </a:r>
            <a:r>
              <a:rPr sz="1200" b="0" spc="-10" dirty="0">
                <a:solidFill>
                  <a:srgbClr val="404040"/>
                </a:solidFill>
                <a:latin typeface="Calibri Light"/>
                <a:cs typeface="Calibri Light"/>
              </a:rPr>
              <a:t> </a:t>
            </a:r>
            <a:r>
              <a:rPr sz="1200" b="0" dirty="0">
                <a:solidFill>
                  <a:srgbClr val="404040"/>
                </a:solidFill>
                <a:latin typeface="Calibri Light"/>
                <a:cs typeface="Calibri Light"/>
              </a:rPr>
              <a:t>de</a:t>
            </a:r>
            <a:r>
              <a:rPr sz="1200" b="0" spc="-10" dirty="0">
                <a:solidFill>
                  <a:srgbClr val="404040"/>
                </a:solidFill>
                <a:latin typeface="Calibri Light"/>
                <a:cs typeface="Calibri Light"/>
              </a:rPr>
              <a:t> </a:t>
            </a:r>
            <a:r>
              <a:rPr sz="1200" b="1" dirty="0">
                <a:solidFill>
                  <a:srgbClr val="404040"/>
                </a:solidFill>
                <a:latin typeface="Calibri"/>
                <a:cs typeface="Calibri"/>
              </a:rPr>
              <a:t>40%</a:t>
            </a:r>
            <a:r>
              <a:rPr sz="1200" b="1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b="0" dirty="0">
                <a:solidFill>
                  <a:srgbClr val="404040"/>
                </a:solidFill>
                <a:latin typeface="Calibri Light"/>
                <a:cs typeface="Calibri Light"/>
              </a:rPr>
              <a:t>do</a:t>
            </a:r>
            <a:r>
              <a:rPr sz="1200" b="0" spc="-10" dirty="0">
                <a:solidFill>
                  <a:srgbClr val="404040"/>
                </a:solidFill>
                <a:latin typeface="Calibri Light"/>
                <a:cs typeface="Calibri Light"/>
              </a:rPr>
              <a:t> </a:t>
            </a:r>
            <a:r>
              <a:rPr sz="1200" b="0" dirty="0">
                <a:solidFill>
                  <a:srgbClr val="404040"/>
                </a:solidFill>
                <a:latin typeface="Calibri Light"/>
                <a:cs typeface="Calibri Light"/>
              </a:rPr>
              <a:t>espaço</a:t>
            </a:r>
            <a:r>
              <a:rPr sz="1200" b="0" spc="-15" dirty="0">
                <a:solidFill>
                  <a:srgbClr val="404040"/>
                </a:solidFill>
                <a:latin typeface="Calibri Light"/>
                <a:cs typeface="Calibri Light"/>
              </a:rPr>
              <a:t> </a:t>
            </a:r>
            <a:r>
              <a:rPr sz="1200" b="0" spc="-10" dirty="0">
                <a:solidFill>
                  <a:srgbClr val="404040"/>
                </a:solidFill>
                <a:latin typeface="Calibri Light"/>
                <a:cs typeface="Calibri Light"/>
              </a:rPr>
              <a:t>ocupado.</a:t>
            </a:r>
            <a:endParaRPr sz="1200">
              <a:latin typeface="Calibri Light"/>
              <a:cs typeface="Calibri Light"/>
            </a:endParaRPr>
          </a:p>
        </p:txBody>
      </p:sp>
      <p:sp>
        <p:nvSpPr>
          <p:cNvPr id="98" name="object 98"/>
          <p:cNvSpPr txBox="1"/>
          <p:nvPr/>
        </p:nvSpPr>
        <p:spPr>
          <a:xfrm>
            <a:off x="8297418" y="3543963"/>
            <a:ext cx="3651250" cy="721360"/>
          </a:xfrm>
          <a:prstGeom prst="rect">
            <a:avLst/>
          </a:prstGeom>
        </p:spPr>
        <p:txBody>
          <a:bodyPr vert="horz" wrap="square" lIns="0" tIns="61594" rIns="0" bIns="0" rtlCol="0">
            <a:spAutoFit/>
          </a:bodyPr>
          <a:lstStyle/>
          <a:p>
            <a:pPr marL="53340">
              <a:lnSpc>
                <a:spcPct val="100000"/>
              </a:lnSpc>
              <a:spcBef>
                <a:spcPts val="484"/>
              </a:spcBef>
            </a:pPr>
            <a:r>
              <a:rPr sz="1600" b="1" spc="-10" dirty="0">
                <a:solidFill>
                  <a:srgbClr val="404040"/>
                </a:solidFill>
                <a:latin typeface="Calibri"/>
                <a:cs typeface="Calibri"/>
              </a:rPr>
              <a:t>DESLOCAMENTO</a:t>
            </a:r>
            <a:endParaRPr sz="16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295"/>
              </a:spcBef>
            </a:pPr>
            <a:r>
              <a:rPr sz="1200" b="0" dirty="0">
                <a:solidFill>
                  <a:srgbClr val="404040"/>
                </a:solidFill>
                <a:latin typeface="Calibri Light"/>
                <a:cs typeface="Calibri Light"/>
              </a:rPr>
              <a:t>Redução</a:t>
            </a:r>
            <a:r>
              <a:rPr sz="1200" b="0" spc="-30" dirty="0">
                <a:solidFill>
                  <a:srgbClr val="404040"/>
                </a:solidFill>
                <a:latin typeface="Calibri Light"/>
                <a:cs typeface="Calibri Light"/>
              </a:rPr>
              <a:t> </a:t>
            </a:r>
            <a:r>
              <a:rPr sz="1200" b="0" dirty="0">
                <a:solidFill>
                  <a:srgbClr val="404040"/>
                </a:solidFill>
                <a:latin typeface="Calibri Light"/>
                <a:cs typeface="Calibri Light"/>
              </a:rPr>
              <a:t>de</a:t>
            </a:r>
            <a:r>
              <a:rPr sz="1200" b="0" spc="-20" dirty="0">
                <a:solidFill>
                  <a:srgbClr val="404040"/>
                </a:solidFill>
                <a:latin typeface="Calibri Light"/>
                <a:cs typeface="Calibri Light"/>
              </a:rPr>
              <a:t> </a:t>
            </a:r>
            <a:r>
              <a:rPr sz="1200" b="0" dirty="0">
                <a:solidFill>
                  <a:srgbClr val="404040"/>
                </a:solidFill>
                <a:latin typeface="Calibri Light"/>
                <a:cs typeface="Calibri Light"/>
              </a:rPr>
              <a:t>custos</a:t>
            </a:r>
            <a:r>
              <a:rPr sz="1200" b="0" spc="-30" dirty="0">
                <a:solidFill>
                  <a:srgbClr val="404040"/>
                </a:solidFill>
                <a:latin typeface="Calibri Light"/>
                <a:cs typeface="Calibri Light"/>
              </a:rPr>
              <a:t> </a:t>
            </a:r>
            <a:r>
              <a:rPr sz="1200" b="0" dirty="0">
                <a:solidFill>
                  <a:srgbClr val="404040"/>
                </a:solidFill>
                <a:latin typeface="Calibri Light"/>
                <a:cs typeface="Calibri Light"/>
              </a:rPr>
              <a:t>de</a:t>
            </a:r>
            <a:r>
              <a:rPr sz="1200" b="0" spc="-25" dirty="0">
                <a:solidFill>
                  <a:srgbClr val="404040"/>
                </a:solidFill>
                <a:latin typeface="Calibri Light"/>
                <a:cs typeface="Calibri Light"/>
              </a:rPr>
              <a:t> </a:t>
            </a:r>
            <a:r>
              <a:rPr sz="1200" b="0" dirty="0">
                <a:solidFill>
                  <a:srgbClr val="404040"/>
                </a:solidFill>
                <a:latin typeface="Calibri Light"/>
                <a:cs typeface="Calibri Light"/>
              </a:rPr>
              <a:t>deslocamento</a:t>
            </a:r>
            <a:r>
              <a:rPr sz="1200" b="0" spc="-25" dirty="0">
                <a:solidFill>
                  <a:srgbClr val="404040"/>
                </a:solidFill>
                <a:latin typeface="Calibri Light"/>
                <a:cs typeface="Calibri Light"/>
              </a:rPr>
              <a:t> </a:t>
            </a:r>
            <a:r>
              <a:rPr sz="1200" b="0" dirty="0">
                <a:solidFill>
                  <a:srgbClr val="404040"/>
                </a:solidFill>
                <a:latin typeface="Calibri Light"/>
                <a:cs typeface="Calibri Light"/>
              </a:rPr>
              <a:t>de</a:t>
            </a:r>
            <a:r>
              <a:rPr sz="1200" b="0" spc="-25" dirty="0">
                <a:solidFill>
                  <a:srgbClr val="404040"/>
                </a:solidFill>
                <a:latin typeface="Calibri Light"/>
                <a:cs typeface="Calibri Light"/>
              </a:rPr>
              <a:t> </a:t>
            </a:r>
            <a:r>
              <a:rPr sz="1200" b="0" dirty="0">
                <a:solidFill>
                  <a:srgbClr val="404040"/>
                </a:solidFill>
                <a:latin typeface="Calibri Light"/>
                <a:cs typeface="Calibri Light"/>
              </a:rPr>
              <a:t>equipes</a:t>
            </a:r>
            <a:r>
              <a:rPr sz="1200" b="0" spc="-25" dirty="0">
                <a:solidFill>
                  <a:srgbClr val="404040"/>
                </a:solidFill>
                <a:latin typeface="Calibri Light"/>
                <a:cs typeface="Calibri Light"/>
              </a:rPr>
              <a:t> </a:t>
            </a:r>
            <a:r>
              <a:rPr sz="1200" b="0" dirty="0">
                <a:solidFill>
                  <a:srgbClr val="404040"/>
                </a:solidFill>
                <a:latin typeface="Calibri Light"/>
                <a:cs typeface="Calibri Light"/>
              </a:rPr>
              <a:t>para</a:t>
            </a:r>
            <a:r>
              <a:rPr sz="1200" b="0" spc="-15" dirty="0">
                <a:solidFill>
                  <a:srgbClr val="404040"/>
                </a:solidFill>
                <a:latin typeface="Calibri Light"/>
                <a:cs typeface="Calibri Light"/>
              </a:rPr>
              <a:t> </a:t>
            </a:r>
            <a:r>
              <a:rPr sz="1200" b="0" spc="-10" dirty="0">
                <a:solidFill>
                  <a:srgbClr val="404040"/>
                </a:solidFill>
                <a:latin typeface="Calibri Light"/>
                <a:cs typeface="Calibri Light"/>
              </a:rPr>
              <a:t>força- tarefa.</a:t>
            </a:r>
            <a:endParaRPr sz="1200">
              <a:latin typeface="Calibri Light"/>
              <a:cs typeface="Calibri Light"/>
            </a:endParaRPr>
          </a:p>
        </p:txBody>
      </p:sp>
      <p:sp>
        <p:nvSpPr>
          <p:cNvPr id="99" name="object 99"/>
          <p:cNvSpPr txBox="1"/>
          <p:nvPr/>
        </p:nvSpPr>
        <p:spPr>
          <a:xfrm>
            <a:off x="8297418" y="2807226"/>
            <a:ext cx="3622040" cy="712470"/>
          </a:xfrm>
          <a:prstGeom prst="rect">
            <a:avLst/>
          </a:prstGeom>
        </p:spPr>
        <p:txBody>
          <a:bodyPr vert="horz" wrap="square" lIns="0" tIns="56515" rIns="0" bIns="0" rtlCol="0">
            <a:spAutoFit/>
          </a:bodyPr>
          <a:lstStyle/>
          <a:p>
            <a:pPr marL="53340">
              <a:lnSpc>
                <a:spcPct val="100000"/>
              </a:lnSpc>
              <a:spcBef>
                <a:spcPts val="445"/>
              </a:spcBef>
            </a:pPr>
            <a:r>
              <a:rPr sz="1600" b="1" spc="-10" dirty="0">
                <a:solidFill>
                  <a:srgbClr val="404040"/>
                </a:solidFill>
                <a:latin typeface="Calibri"/>
                <a:cs typeface="Calibri"/>
              </a:rPr>
              <a:t>CELERIDADE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sz="1200" b="0" dirty="0">
                <a:solidFill>
                  <a:srgbClr val="404040"/>
                </a:solidFill>
                <a:latin typeface="Calibri Light"/>
                <a:cs typeface="Calibri Light"/>
              </a:rPr>
              <a:t>Celeridade</a:t>
            </a:r>
            <a:r>
              <a:rPr sz="1200" b="0" spc="-25" dirty="0">
                <a:solidFill>
                  <a:srgbClr val="404040"/>
                </a:solidFill>
                <a:latin typeface="Calibri Light"/>
                <a:cs typeface="Calibri Light"/>
              </a:rPr>
              <a:t> </a:t>
            </a:r>
            <a:r>
              <a:rPr sz="1200" b="0" dirty="0">
                <a:solidFill>
                  <a:srgbClr val="404040"/>
                </a:solidFill>
                <a:latin typeface="Calibri Light"/>
                <a:cs typeface="Calibri Light"/>
              </a:rPr>
              <a:t>nas</a:t>
            </a:r>
            <a:r>
              <a:rPr sz="1200" b="0" spc="-15" dirty="0">
                <a:solidFill>
                  <a:srgbClr val="404040"/>
                </a:solidFill>
                <a:latin typeface="Calibri Light"/>
                <a:cs typeface="Calibri Light"/>
              </a:rPr>
              <a:t> </a:t>
            </a:r>
            <a:r>
              <a:rPr sz="1200" b="0" dirty="0">
                <a:solidFill>
                  <a:srgbClr val="404040"/>
                </a:solidFill>
                <a:latin typeface="Calibri Light"/>
                <a:cs typeface="Calibri Light"/>
              </a:rPr>
              <a:t>análises</a:t>
            </a:r>
            <a:r>
              <a:rPr sz="1200" b="0" spc="-15" dirty="0">
                <a:solidFill>
                  <a:srgbClr val="404040"/>
                </a:solidFill>
                <a:latin typeface="Calibri Light"/>
                <a:cs typeface="Calibri Light"/>
              </a:rPr>
              <a:t> </a:t>
            </a:r>
            <a:r>
              <a:rPr sz="1200" b="0" dirty="0">
                <a:solidFill>
                  <a:srgbClr val="404040"/>
                </a:solidFill>
                <a:latin typeface="Calibri Light"/>
                <a:cs typeface="Calibri Light"/>
              </a:rPr>
              <a:t>devido</a:t>
            </a:r>
            <a:r>
              <a:rPr sz="1200" b="0" spc="-15" dirty="0">
                <a:solidFill>
                  <a:srgbClr val="404040"/>
                </a:solidFill>
                <a:latin typeface="Calibri Light"/>
                <a:cs typeface="Calibri Light"/>
              </a:rPr>
              <a:t> </a:t>
            </a:r>
            <a:r>
              <a:rPr sz="1200" b="0" dirty="0">
                <a:solidFill>
                  <a:srgbClr val="404040"/>
                </a:solidFill>
                <a:latin typeface="Calibri Light"/>
                <a:cs typeface="Calibri Light"/>
              </a:rPr>
              <a:t>ao</a:t>
            </a:r>
            <a:r>
              <a:rPr sz="1200" b="0" spc="-10" dirty="0">
                <a:solidFill>
                  <a:srgbClr val="404040"/>
                </a:solidFill>
                <a:latin typeface="Calibri Light"/>
                <a:cs typeface="Calibri Light"/>
              </a:rPr>
              <a:t> </a:t>
            </a:r>
            <a:r>
              <a:rPr sz="1200" b="0" dirty="0">
                <a:solidFill>
                  <a:srgbClr val="404040"/>
                </a:solidFill>
                <a:latin typeface="Calibri Light"/>
                <a:cs typeface="Calibri Light"/>
              </a:rPr>
              <a:t>acesso</a:t>
            </a:r>
            <a:r>
              <a:rPr sz="1200" b="0" spc="-20" dirty="0">
                <a:solidFill>
                  <a:srgbClr val="404040"/>
                </a:solidFill>
                <a:latin typeface="Calibri Light"/>
                <a:cs typeface="Calibri Light"/>
              </a:rPr>
              <a:t> </a:t>
            </a:r>
            <a:r>
              <a:rPr sz="1200" b="0" dirty="0">
                <a:solidFill>
                  <a:srgbClr val="404040"/>
                </a:solidFill>
                <a:latin typeface="Calibri Light"/>
                <a:cs typeface="Calibri Light"/>
              </a:rPr>
              <a:t>remoto</a:t>
            </a:r>
            <a:r>
              <a:rPr sz="1200" b="0" spc="-15" dirty="0">
                <a:solidFill>
                  <a:srgbClr val="404040"/>
                </a:solidFill>
                <a:latin typeface="Calibri Light"/>
                <a:cs typeface="Calibri Light"/>
              </a:rPr>
              <a:t> </a:t>
            </a:r>
            <a:r>
              <a:rPr sz="1200" b="0" dirty="0">
                <a:solidFill>
                  <a:srgbClr val="404040"/>
                </a:solidFill>
                <a:latin typeface="Calibri Light"/>
                <a:cs typeface="Calibri Light"/>
              </a:rPr>
              <a:t>aos </a:t>
            </a:r>
            <a:r>
              <a:rPr sz="1200" b="0" spc="-10" dirty="0">
                <a:solidFill>
                  <a:srgbClr val="404040"/>
                </a:solidFill>
                <a:latin typeface="Calibri Light"/>
                <a:cs typeface="Calibri Light"/>
              </a:rPr>
              <a:t>autos</a:t>
            </a:r>
            <a:endParaRPr sz="1200">
              <a:latin typeface="Calibri Light"/>
              <a:cs typeface="Calibri Light"/>
            </a:endParaRPr>
          </a:p>
          <a:p>
            <a:pPr marL="12700">
              <a:lnSpc>
                <a:spcPct val="100000"/>
              </a:lnSpc>
            </a:pPr>
            <a:r>
              <a:rPr sz="1200" b="1" dirty="0">
                <a:solidFill>
                  <a:srgbClr val="404040"/>
                </a:solidFill>
                <a:latin typeface="Calibri"/>
                <a:cs typeface="Calibri"/>
              </a:rPr>
              <a:t>(ganhos estimados</a:t>
            </a:r>
            <a:r>
              <a:rPr sz="1200" b="1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200" b="1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b="1" spc="-20" dirty="0">
                <a:solidFill>
                  <a:srgbClr val="404040"/>
                </a:solidFill>
                <a:latin typeface="Calibri"/>
                <a:cs typeface="Calibri"/>
              </a:rPr>
              <a:t>60%)</a:t>
            </a:r>
            <a:r>
              <a:rPr sz="1200" b="0" spc="-20" dirty="0">
                <a:solidFill>
                  <a:srgbClr val="404040"/>
                </a:solidFill>
                <a:latin typeface="Calibri Light"/>
                <a:cs typeface="Calibri Light"/>
              </a:rPr>
              <a:t>.</a:t>
            </a:r>
            <a:endParaRPr sz="1200">
              <a:latin typeface="Calibri Light"/>
              <a:cs typeface="Calibri Light"/>
            </a:endParaRPr>
          </a:p>
        </p:txBody>
      </p:sp>
      <p:sp>
        <p:nvSpPr>
          <p:cNvPr id="100" name="object 100"/>
          <p:cNvSpPr txBox="1"/>
          <p:nvPr/>
        </p:nvSpPr>
        <p:spPr>
          <a:xfrm>
            <a:off x="9640951" y="712089"/>
            <a:ext cx="74993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404040"/>
                </a:solidFill>
                <a:latin typeface="Segoe UI Black"/>
                <a:cs typeface="Segoe UI Black"/>
              </a:rPr>
              <a:t>GANHOS:</a:t>
            </a:r>
            <a:endParaRPr sz="1200">
              <a:latin typeface="Segoe UI Black"/>
              <a:cs typeface="Segoe UI Black"/>
            </a:endParaRPr>
          </a:p>
        </p:txBody>
      </p:sp>
      <p:grpSp>
        <p:nvGrpSpPr>
          <p:cNvPr id="101" name="object 101"/>
          <p:cNvGrpSpPr/>
          <p:nvPr/>
        </p:nvGrpSpPr>
        <p:grpSpPr>
          <a:xfrm>
            <a:off x="0" y="6630924"/>
            <a:ext cx="12192000" cy="227329"/>
            <a:chOff x="0" y="6630924"/>
            <a:chExt cx="12192000" cy="227329"/>
          </a:xfrm>
        </p:grpSpPr>
        <p:sp>
          <p:nvSpPr>
            <p:cNvPr id="102" name="object 102"/>
            <p:cNvSpPr/>
            <p:nvPr/>
          </p:nvSpPr>
          <p:spPr>
            <a:xfrm>
              <a:off x="0" y="6630924"/>
              <a:ext cx="8195945" cy="227329"/>
            </a:xfrm>
            <a:custGeom>
              <a:avLst/>
              <a:gdLst/>
              <a:ahLst/>
              <a:cxnLst/>
              <a:rect l="l" t="t" r="r" b="b"/>
              <a:pathLst>
                <a:path w="8195945" h="227329">
                  <a:moveTo>
                    <a:pt x="8195945" y="0"/>
                  </a:moveTo>
                  <a:lnTo>
                    <a:pt x="0" y="0"/>
                  </a:lnTo>
                  <a:lnTo>
                    <a:pt x="0" y="226949"/>
                  </a:lnTo>
                  <a:lnTo>
                    <a:pt x="8195945" y="226949"/>
                  </a:lnTo>
                  <a:lnTo>
                    <a:pt x="8195945" y="0"/>
                  </a:lnTo>
                  <a:close/>
                </a:path>
              </a:pathLst>
            </a:custGeom>
            <a:solidFill>
              <a:srgbClr val="1E7A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" name="object 103"/>
            <p:cNvSpPr/>
            <p:nvPr/>
          </p:nvSpPr>
          <p:spPr>
            <a:xfrm>
              <a:off x="8196071" y="6630924"/>
              <a:ext cx="3995420" cy="227329"/>
            </a:xfrm>
            <a:custGeom>
              <a:avLst/>
              <a:gdLst/>
              <a:ahLst/>
              <a:cxnLst/>
              <a:rect l="l" t="t" r="r" b="b"/>
              <a:pathLst>
                <a:path w="3995420" h="227329">
                  <a:moveTo>
                    <a:pt x="3995420" y="0"/>
                  </a:moveTo>
                  <a:lnTo>
                    <a:pt x="0" y="0"/>
                  </a:lnTo>
                  <a:lnTo>
                    <a:pt x="0" y="226949"/>
                  </a:lnTo>
                  <a:lnTo>
                    <a:pt x="3995420" y="226949"/>
                  </a:lnTo>
                  <a:lnTo>
                    <a:pt x="3995420" y="0"/>
                  </a:lnTo>
                  <a:close/>
                </a:path>
              </a:pathLst>
            </a:custGeom>
            <a:solidFill>
              <a:srgbClr val="FFCC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852404" y="92964"/>
            <a:ext cx="1217676" cy="324611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566927" y="368808"/>
            <a:ext cx="66040" cy="1007744"/>
          </a:xfrm>
          <a:custGeom>
            <a:avLst/>
            <a:gdLst/>
            <a:ahLst/>
            <a:cxnLst/>
            <a:rect l="l" t="t" r="r" b="b"/>
            <a:pathLst>
              <a:path w="66040" h="1007744">
                <a:moveTo>
                  <a:pt x="65531" y="0"/>
                </a:moveTo>
                <a:lnTo>
                  <a:pt x="0" y="0"/>
                </a:lnTo>
                <a:lnTo>
                  <a:pt x="0" y="1007363"/>
                </a:lnTo>
                <a:lnTo>
                  <a:pt x="65531" y="1007363"/>
                </a:lnTo>
                <a:lnTo>
                  <a:pt x="65531" y="0"/>
                </a:lnTo>
                <a:close/>
              </a:path>
            </a:pathLst>
          </a:custGeom>
          <a:solidFill>
            <a:srgbClr val="004B7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002893" y="266826"/>
            <a:ext cx="359092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40" dirty="0"/>
              <a:t>DIGITALIZAÇÃO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002893" y="954151"/>
            <a:ext cx="35661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0" dirty="0">
                <a:solidFill>
                  <a:srgbClr val="3182AA"/>
                </a:solidFill>
                <a:latin typeface="Calibri Light"/>
                <a:cs typeface="Calibri Light"/>
              </a:rPr>
              <a:t>AMPLIAÇÃO</a:t>
            </a:r>
            <a:r>
              <a:rPr sz="2400" b="0" spc="-60" dirty="0">
                <a:solidFill>
                  <a:srgbClr val="3182AA"/>
                </a:solidFill>
                <a:latin typeface="Calibri Light"/>
                <a:cs typeface="Calibri Light"/>
              </a:rPr>
              <a:t> </a:t>
            </a:r>
            <a:r>
              <a:rPr sz="2400" b="0" dirty="0">
                <a:solidFill>
                  <a:srgbClr val="3182AA"/>
                </a:solidFill>
                <a:latin typeface="Calibri Light"/>
                <a:cs typeface="Calibri Light"/>
              </a:rPr>
              <a:t>DA</a:t>
            </a:r>
            <a:r>
              <a:rPr sz="2400" b="0" spc="-30" dirty="0">
                <a:solidFill>
                  <a:srgbClr val="3182AA"/>
                </a:solidFill>
                <a:latin typeface="Calibri Light"/>
                <a:cs typeface="Calibri Light"/>
              </a:rPr>
              <a:t> </a:t>
            </a:r>
            <a:r>
              <a:rPr sz="2400" b="0" spc="-20" dirty="0">
                <a:solidFill>
                  <a:srgbClr val="3182AA"/>
                </a:solidFill>
                <a:latin typeface="Calibri Light"/>
                <a:cs typeface="Calibri Light"/>
              </a:rPr>
              <a:t>CAPACIDADE</a:t>
            </a:r>
            <a:endParaRPr sz="2400">
              <a:latin typeface="Calibri Light"/>
              <a:cs typeface="Calibri Light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467868" y="1566672"/>
            <a:ext cx="3489960" cy="2685415"/>
            <a:chOff x="467868" y="1566672"/>
            <a:chExt cx="3489960" cy="2685415"/>
          </a:xfrm>
        </p:grpSpPr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67868" y="1566672"/>
              <a:ext cx="3489959" cy="2685288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521207" y="1581912"/>
              <a:ext cx="3388360" cy="2583180"/>
            </a:xfrm>
            <a:custGeom>
              <a:avLst/>
              <a:gdLst/>
              <a:ahLst/>
              <a:cxnLst/>
              <a:rect l="l" t="t" r="r" b="b"/>
              <a:pathLst>
                <a:path w="3388360" h="2583179">
                  <a:moveTo>
                    <a:pt x="3387852" y="0"/>
                  </a:moveTo>
                  <a:lnTo>
                    <a:pt x="0" y="0"/>
                  </a:lnTo>
                  <a:lnTo>
                    <a:pt x="0" y="2583180"/>
                  </a:lnTo>
                  <a:lnTo>
                    <a:pt x="3387852" y="2583180"/>
                  </a:lnTo>
                  <a:lnTo>
                    <a:pt x="338785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94587" y="2273808"/>
              <a:ext cx="2879090" cy="1083945"/>
            </a:xfrm>
            <a:custGeom>
              <a:avLst/>
              <a:gdLst/>
              <a:ahLst/>
              <a:cxnLst/>
              <a:rect l="l" t="t" r="r" b="b"/>
              <a:pathLst>
                <a:path w="2879090" h="1083945">
                  <a:moveTo>
                    <a:pt x="0" y="1083564"/>
                  </a:moveTo>
                  <a:lnTo>
                    <a:pt x="2878836" y="1083564"/>
                  </a:lnTo>
                </a:path>
                <a:path w="2879090" h="1083945">
                  <a:moveTo>
                    <a:pt x="0" y="1050036"/>
                  </a:moveTo>
                  <a:lnTo>
                    <a:pt x="2878836" y="1050036"/>
                  </a:lnTo>
                </a:path>
                <a:path w="2879090" h="1083945">
                  <a:moveTo>
                    <a:pt x="0" y="1018031"/>
                  </a:moveTo>
                  <a:lnTo>
                    <a:pt x="2878836" y="1018031"/>
                  </a:lnTo>
                </a:path>
                <a:path w="2879090" h="1083945">
                  <a:moveTo>
                    <a:pt x="0" y="984503"/>
                  </a:moveTo>
                  <a:lnTo>
                    <a:pt x="2878836" y="984503"/>
                  </a:lnTo>
                </a:path>
                <a:path w="2879090" h="1083945">
                  <a:moveTo>
                    <a:pt x="0" y="918971"/>
                  </a:moveTo>
                  <a:lnTo>
                    <a:pt x="2878836" y="918971"/>
                  </a:lnTo>
                </a:path>
                <a:path w="2879090" h="1083945">
                  <a:moveTo>
                    <a:pt x="0" y="886967"/>
                  </a:moveTo>
                  <a:lnTo>
                    <a:pt x="2878836" y="886967"/>
                  </a:lnTo>
                </a:path>
                <a:path w="2879090" h="1083945">
                  <a:moveTo>
                    <a:pt x="0" y="853439"/>
                  </a:moveTo>
                  <a:lnTo>
                    <a:pt x="2878836" y="853439"/>
                  </a:lnTo>
                </a:path>
                <a:path w="2879090" h="1083945">
                  <a:moveTo>
                    <a:pt x="0" y="821436"/>
                  </a:moveTo>
                  <a:lnTo>
                    <a:pt x="2878836" y="821436"/>
                  </a:lnTo>
                </a:path>
                <a:path w="2879090" h="1083945">
                  <a:moveTo>
                    <a:pt x="0" y="755903"/>
                  </a:moveTo>
                  <a:lnTo>
                    <a:pt x="2878836" y="755903"/>
                  </a:lnTo>
                </a:path>
                <a:path w="2879090" h="1083945">
                  <a:moveTo>
                    <a:pt x="0" y="722376"/>
                  </a:moveTo>
                  <a:lnTo>
                    <a:pt x="2878836" y="722376"/>
                  </a:lnTo>
                </a:path>
                <a:path w="2879090" h="1083945">
                  <a:moveTo>
                    <a:pt x="0" y="688847"/>
                  </a:moveTo>
                  <a:lnTo>
                    <a:pt x="2878836" y="688847"/>
                  </a:lnTo>
                </a:path>
                <a:path w="2879090" h="1083945">
                  <a:moveTo>
                    <a:pt x="0" y="656843"/>
                  </a:moveTo>
                  <a:lnTo>
                    <a:pt x="2878836" y="656843"/>
                  </a:lnTo>
                </a:path>
                <a:path w="2879090" h="1083945">
                  <a:moveTo>
                    <a:pt x="0" y="591312"/>
                  </a:moveTo>
                  <a:lnTo>
                    <a:pt x="2878836" y="591312"/>
                  </a:lnTo>
                </a:path>
                <a:path w="2879090" h="1083945">
                  <a:moveTo>
                    <a:pt x="0" y="557783"/>
                  </a:moveTo>
                  <a:lnTo>
                    <a:pt x="2878836" y="557783"/>
                  </a:lnTo>
                </a:path>
                <a:path w="2879090" h="1083945">
                  <a:moveTo>
                    <a:pt x="0" y="525779"/>
                  </a:moveTo>
                  <a:lnTo>
                    <a:pt x="2878836" y="525779"/>
                  </a:lnTo>
                </a:path>
                <a:path w="2879090" h="1083945">
                  <a:moveTo>
                    <a:pt x="0" y="492251"/>
                  </a:moveTo>
                  <a:lnTo>
                    <a:pt x="2878836" y="492251"/>
                  </a:lnTo>
                </a:path>
                <a:path w="2879090" h="1083945">
                  <a:moveTo>
                    <a:pt x="0" y="426719"/>
                  </a:moveTo>
                  <a:lnTo>
                    <a:pt x="2878836" y="426719"/>
                  </a:lnTo>
                </a:path>
                <a:path w="2879090" h="1083945">
                  <a:moveTo>
                    <a:pt x="0" y="394715"/>
                  </a:moveTo>
                  <a:lnTo>
                    <a:pt x="2878836" y="394715"/>
                  </a:lnTo>
                </a:path>
                <a:path w="2879090" h="1083945">
                  <a:moveTo>
                    <a:pt x="0" y="361188"/>
                  </a:moveTo>
                  <a:lnTo>
                    <a:pt x="2878836" y="361188"/>
                  </a:lnTo>
                </a:path>
                <a:path w="2879090" h="1083945">
                  <a:moveTo>
                    <a:pt x="0" y="329183"/>
                  </a:moveTo>
                  <a:lnTo>
                    <a:pt x="2878836" y="329183"/>
                  </a:lnTo>
                </a:path>
                <a:path w="2879090" h="1083945">
                  <a:moveTo>
                    <a:pt x="0" y="263651"/>
                  </a:moveTo>
                  <a:lnTo>
                    <a:pt x="2878836" y="263651"/>
                  </a:lnTo>
                </a:path>
                <a:path w="2879090" h="1083945">
                  <a:moveTo>
                    <a:pt x="0" y="230124"/>
                  </a:moveTo>
                  <a:lnTo>
                    <a:pt x="2878836" y="230124"/>
                  </a:lnTo>
                </a:path>
                <a:path w="2879090" h="1083945">
                  <a:moveTo>
                    <a:pt x="0" y="196595"/>
                  </a:moveTo>
                  <a:lnTo>
                    <a:pt x="2878836" y="196595"/>
                  </a:lnTo>
                </a:path>
                <a:path w="2879090" h="1083945">
                  <a:moveTo>
                    <a:pt x="0" y="164591"/>
                  </a:moveTo>
                  <a:lnTo>
                    <a:pt x="2878836" y="164591"/>
                  </a:lnTo>
                </a:path>
                <a:path w="2879090" h="1083945">
                  <a:moveTo>
                    <a:pt x="0" y="99059"/>
                  </a:moveTo>
                  <a:lnTo>
                    <a:pt x="2878836" y="99059"/>
                  </a:lnTo>
                </a:path>
                <a:path w="2879090" h="1083945">
                  <a:moveTo>
                    <a:pt x="0" y="65531"/>
                  </a:moveTo>
                  <a:lnTo>
                    <a:pt x="2878836" y="65531"/>
                  </a:lnTo>
                </a:path>
                <a:path w="2879090" h="1083945">
                  <a:moveTo>
                    <a:pt x="0" y="33527"/>
                  </a:moveTo>
                  <a:lnTo>
                    <a:pt x="2878836" y="33527"/>
                  </a:lnTo>
                </a:path>
                <a:path w="2879090" h="1083945">
                  <a:moveTo>
                    <a:pt x="0" y="0"/>
                  </a:moveTo>
                  <a:lnTo>
                    <a:pt x="2878836" y="0"/>
                  </a:lnTo>
                </a:path>
              </a:pathLst>
            </a:custGeom>
            <a:ln w="9525">
              <a:solidFill>
                <a:srgbClr val="F1F1F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894587" y="2077212"/>
              <a:ext cx="2879090" cy="1149350"/>
            </a:xfrm>
            <a:custGeom>
              <a:avLst/>
              <a:gdLst/>
              <a:ahLst/>
              <a:cxnLst/>
              <a:rect l="l" t="t" r="r" b="b"/>
              <a:pathLst>
                <a:path w="2879090" h="1149350">
                  <a:moveTo>
                    <a:pt x="0" y="1149096"/>
                  </a:moveTo>
                  <a:lnTo>
                    <a:pt x="2878836" y="1149096"/>
                  </a:lnTo>
                </a:path>
                <a:path w="2879090" h="1149350">
                  <a:moveTo>
                    <a:pt x="0" y="984503"/>
                  </a:moveTo>
                  <a:lnTo>
                    <a:pt x="2878836" y="984503"/>
                  </a:lnTo>
                </a:path>
                <a:path w="2879090" h="1149350">
                  <a:moveTo>
                    <a:pt x="0" y="819912"/>
                  </a:moveTo>
                  <a:lnTo>
                    <a:pt x="2878836" y="819912"/>
                  </a:lnTo>
                </a:path>
                <a:path w="2879090" h="1149350">
                  <a:moveTo>
                    <a:pt x="0" y="656843"/>
                  </a:moveTo>
                  <a:lnTo>
                    <a:pt x="2878836" y="656843"/>
                  </a:lnTo>
                </a:path>
                <a:path w="2879090" h="1149350">
                  <a:moveTo>
                    <a:pt x="0" y="492251"/>
                  </a:moveTo>
                  <a:lnTo>
                    <a:pt x="2878836" y="492251"/>
                  </a:lnTo>
                </a:path>
                <a:path w="2879090" h="1149350">
                  <a:moveTo>
                    <a:pt x="0" y="327660"/>
                  </a:moveTo>
                  <a:lnTo>
                    <a:pt x="2878836" y="327660"/>
                  </a:lnTo>
                </a:path>
                <a:path w="2879090" h="1149350">
                  <a:moveTo>
                    <a:pt x="0" y="0"/>
                  </a:moveTo>
                  <a:lnTo>
                    <a:pt x="2878836" y="0"/>
                  </a:lnTo>
                </a:path>
              </a:pathLst>
            </a:custGeom>
            <a:ln w="952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76884" y="2278392"/>
              <a:ext cx="2708148" cy="1120127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030224" y="2293619"/>
              <a:ext cx="2606040" cy="1096010"/>
            </a:xfrm>
            <a:custGeom>
              <a:avLst/>
              <a:gdLst/>
              <a:ahLst/>
              <a:cxnLst/>
              <a:rect l="l" t="t" r="r" b="b"/>
              <a:pathLst>
                <a:path w="2606040" h="1096010">
                  <a:moveTo>
                    <a:pt x="138684" y="0"/>
                  </a:moveTo>
                  <a:lnTo>
                    <a:pt x="0" y="0"/>
                  </a:lnTo>
                  <a:lnTo>
                    <a:pt x="0" y="1095756"/>
                  </a:lnTo>
                  <a:lnTo>
                    <a:pt x="138684" y="1095756"/>
                  </a:lnTo>
                  <a:lnTo>
                    <a:pt x="138684" y="0"/>
                  </a:lnTo>
                  <a:close/>
                </a:path>
                <a:path w="2606040" h="1096010">
                  <a:moveTo>
                    <a:pt x="550164" y="0"/>
                  </a:moveTo>
                  <a:lnTo>
                    <a:pt x="411480" y="0"/>
                  </a:lnTo>
                  <a:lnTo>
                    <a:pt x="411480" y="1095756"/>
                  </a:lnTo>
                  <a:lnTo>
                    <a:pt x="550164" y="1095756"/>
                  </a:lnTo>
                  <a:lnTo>
                    <a:pt x="550164" y="0"/>
                  </a:lnTo>
                  <a:close/>
                </a:path>
                <a:path w="2606040" h="1096010">
                  <a:moveTo>
                    <a:pt x="961644" y="711708"/>
                  </a:moveTo>
                  <a:lnTo>
                    <a:pt x="822960" y="711708"/>
                  </a:lnTo>
                  <a:lnTo>
                    <a:pt x="822960" y="1095756"/>
                  </a:lnTo>
                  <a:lnTo>
                    <a:pt x="961644" y="1095756"/>
                  </a:lnTo>
                  <a:lnTo>
                    <a:pt x="961644" y="711708"/>
                  </a:lnTo>
                  <a:close/>
                </a:path>
                <a:path w="2606040" h="1096010">
                  <a:moveTo>
                    <a:pt x="1373124" y="1071372"/>
                  </a:moveTo>
                  <a:lnTo>
                    <a:pt x="1234440" y="1071372"/>
                  </a:lnTo>
                  <a:lnTo>
                    <a:pt x="1234440" y="1095756"/>
                  </a:lnTo>
                  <a:lnTo>
                    <a:pt x="1373124" y="1095756"/>
                  </a:lnTo>
                  <a:lnTo>
                    <a:pt x="1373124" y="1071372"/>
                  </a:lnTo>
                  <a:close/>
                </a:path>
                <a:path w="2606040" h="1096010">
                  <a:moveTo>
                    <a:pt x="1783080" y="1086612"/>
                  </a:moveTo>
                  <a:lnTo>
                    <a:pt x="1645920" y="1086612"/>
                  </a:lnTo>
                  <a:lnTo>
                    <a:pt x="1645920" y="1095756"/>
                  </a:lnTo>
                  <a:lnTo>
                    <a:pt x="1783080" y="1095756"/>
                  </a:lnTo>
                  <a:lnTo>
                    <a:pt x="1783080" y="1086612"/>
                  </a:lnTo>
                  <a:close/>
                </a:path>
                <a:path w="2606040" h="1096010">
                  <a:moveTo>
                    <a:pt x="2194560" y="1040892"/>
                  </a:moveTo>
                  <a:lnTo>
                    <a:pt x="2057400" y="1040892"/>
                  </a:lnTo>
                  <a:lnTo>
                    <a:pt x="2057400" y="1095756"/>
                  </a:lnTo>
                  <a:lnTo>
                    <a:pt x="2194560" y="1095756"/>
                  </a:lnTo>
                  <a:lnTo>
                    <a:pt x="2194560" y="1040892"/>
                  </a:lnTo>
                  <a:close/>
                </a:path>
                <a:path w="2606040" h="1096010">
                  <a:moveTo>
                    <a:pt x="2606040" y="1051560"/>
                  </a:moveTo>
                  <a:lnTo>
                    <a:pt x="2468880" y="1051560"/>
                  </a:lnTo>
                  <a:lnTo>
                    <a:pt x="2468880" y="1095756"/>
                  </a:lnTo>
                  <a:lnTo>
                    <a:pt x="2606040" y="1095756"/>
                  </a:lnTo>
                  <a:lnTo>
                    <a:pt x="2606040" y="1051560"/>
                  </a:lnTo>
                  <a:close/>
                </a:path>
              </a:pathLst>
            </a:custGeom>
            <a:solidFill>
              <a:srgbClr val="1E7A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894587" y="3389376"/>
              <a:ext cx="2879090" cy="0"/>
            </a:xfrm>
            <a:custGeom>
              <a:avLst/>
              <a:gdLst/>
              <a:ahLst/>
              <a:cxnLst/>
              <a:rect l="l" t="t" r="r" b="b"/>
              <a:pathLst>
                <a:path w="2879090">
                  <a:moveTo>
                    <a:pt x="0" y="0"/>
                  </a:moveTo>
                  <a:lnTo>
                    <a:pt x="2878836" y="0"/>
                  </a:lnTo>
                </a:path>
              </a:pathLst>
            </a:custGeom>
            <a:ln w="952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1750186" y="2791459"/>
            <a:ext cx="35496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900" spc="-10" dirty="0">
                <a:solidFill>
                  <a:srgbClr val="404040"/>
                </a:solidFill>
                <a:latin typeface="Calibri"/>
                <a:cs typeface="Calibri"/>
              </a:rPr>
              <a:t>23,40%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894588" y="2078228"/>
            <a:ext cx="289179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  <a:tabLst>
                <a:tab pos="2878455" algn="l"/>
              </a:tabLst>
            </a:pPr>
            <a:r>
              <a:rPr sz="900" u="dbl" strike="sngStrike" spc="50" dirty="0">
                <a:solidFill>
                  <a:srgbClr val="404040"/>
                </a:solidFill>
                <a:uFill>
                  <a:solidFill>
                    <a:srgbClr val="F1F1F1"/>
                  </a:solidFill>
                </a:uFill>
                <a:latin typeface="Calibri"/>
                <a:cs typeface="Calibri"/>
              </a:rPr>
              <a:t> </a:t>
            </a:r>
            <a:r>
              <a:rPr sz="900" u="dbl" strike="sngStrike" dirty="0">
                <a:solidFill>
                  <a:srgbClr val="404040"/>
                </a:solidFill>
                <a:uFill>
                  <a:solidFill>
                    <a:srgbClr val="F1F1F1"/>
                  </a:solidFill>
                </a:uFill>
                <a:latin typeface="Calibri"/>
                <a:cs typeface="Calibri"/>
              </a:rPr>
              <a:t>66,85%</a:t>
            </a:r>
            <a:r>
              <a:rPr sz="900" u="dbl" strike="sngStrike" spc="340" dirty="0">
                <a:solidFill>
                  <a:srgbClr val="404040"/>
                </a:solidFill>
                <a:uFill>
                  <a:solidFill>
                    <a:srgbClr val="F1F1F1"/>
                  </a:solidFill>
                </a:uFill>
                <a:latin typeface="Calibri"/>
                <a:cs typeface="Calibri"/>
              </a:rPr>
              <a:t> </a:t>
            </a:r>
            <a:r>
              <a:rPr sz="900" u="dbl" strike="sngStrike" spc="-10" dirty="0">
                <a:solidFill>
                  <a:srgbClr val="404040"/>
                </a:solidFill>
                <a:uFill>
                  <a:solidFill>
                    <a:srgbClr val="F1F1F1"/>
                  </a:solidFill>
                </a:uFill>
                <a:latin typeface="Calibri"/>
                <a:cs typeface="Calibri"/>
              </a:rPr>
              <a:t>66,85%</a:t>
            </a:r>
            <a:r>
              <a:rPr sz="900" u="dbl" strike="sngStrike" dirty="0">
                <a:solidFill>
                  <a:srgbClr val="404040"/>
                </a:solidFill>
                <a:uFill>
                  <a:solidFill>
                    <a:srgbClr val="F1F1F1"/>
                  </a:solidFill>
                </a:uFill>
                <a:latin typeface="Calibri"/>
                <a:cs typeface="Calibri"/>
              </a:rPr>
              <a:t>	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190623" y="3150234"/>
            <a:ext cx="29718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900" spc="-10" dirty="0">
                <a:solidFill>
                  <a:srgbClr val="404040"/>
                </a:solidFill>
                <a:latin typeface="Calibri"/>
                <a:cs typeface="Calibri"/>
              </a:rPr>
              <a:t>1,53%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601722" y="3165728"/>
            <a:ext cx="29718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900" spc="-10" dirty="0">
                <a:solidFill>
                  <a:srgbClr val="404040"/>
                </a:solidFill>
                <a:latin typeface="Calibri"/>
                <a:cs typeface="Calibri"/>
              </a:rPr>
              <a:t>0,59%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987801" y="3131311"/>
            <a:ext cx="75946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00"/>
              </a:spcBef>
              <a:tabLst>
                <a:tab pos="436245" algn="l"/>
              </a:tabLst>
            </a:pPr>
            <a:r>
              <a:rPr sz="1350" spc="-15" baseline="6172" dirty="0">
                <a:solidFill>
                  <a:srgbClr val="404040"/>
                </a:solidFill>
                <a:latin typeface="Calibri"/>
                <a:cs typeface="Calibri"/>
              </a:rPr>
              <a:t>3,39%</a:t>
            </a:r>
            <a:r>
              <a:rPr sz="1350" baseline="6172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900" spc="-10" dirty="0">
                <a:solidFill>
                  <a:srgbClr val="404040"/>
                </a:solidFill>
                <a:latin typeface="Calibri"/>
                <a:cs typeface="Calibri"/>
              </a:rPr>
              <a:t>2,69%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90397" y="2120137"/>
            <a:ext cx="210820" cy="1338580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10"/>
              </a:spcBef>
            </a:pPr>
            <a:r>
              <a:rPr sz="900" spc="-25" dirty="0">
                <a:solidFill>
                  <a:srgbClr val="585858"/>
                </a:solidFill>
                <a:latin typeface="Calibri"/>
                <a:cs typeface="Calibri"/>
              </a:rPr>
              <a:t>70%</a:t>
            </a:r>
            <a:endParaRPr sz="9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15"/>
              </a:spcBef>
            </a:pPr>
            <a:r>
              <a:rPr sz="900" spc="-25" dirty="0">
                <a:solidFill>
                  <a:srgbClr val="585858"/>
                </a:solidFill>
                <a:latin typeface="Calibri"/>
                <a:cs typeface="Calibri"/>
              </a:rPr>
              <a:t>60%</a:t>
            </a:r>
            <a:endParaRPr sz="9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10"/>
              </a:spcBef>
            </a:pPr>
            <a:r>
              <a:rPr sz="900" spc="-25" dirty="0">
                <a:solidFill>
                  <a:srgbClr val="585858"/>
                </a:solidFill>
                <a:latin typeface="Calibri"/>
                <a:cs typeface="Calibri"/>
              </a:rPr>
              <a:t>50%</a:t>
            </a:r>
            <a:endParaRPr sz="9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10"/>
              </a:spcBef>
            </a:pPr>
            <a:r>
              <a:rPr sz="900" spc="-25" dirty="0">
                <a:solidFill>
                  <a:srgbClr val="585858"/>
                </a:solidFill>
                <a:latin typeface="Calibri"/>
                <a:cs typeface="Calibri"/>
              </a:rPr>
              <a:t>40%</a:t>
            </a:r>
            <a:endParaRPr sz="9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15"/>
              </a:spcBef>
            </a:pPr>
            <a:r>
              <a:rPr sz="900" spc="-25" dirty="0">
                <a:solidFill>
                  <a:srgbClr val="585858"/>
                </a:solidFill>
                <a:latin typeface="Calibri"/>
                <a:cs typeface="Calibri"/>
              </a:rPr>
              <a:t>30%</a:t>
            </a:r>
            <a:endParaRPr sz="9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10"/>
              </a:spcBef>
            </a:pPr>
            <a:r>
              <a:rPr sz="900" spc="-25" dirty="0">
                <a:solidFill>
                  <a:srgbClr val="585858"/>
                </a:solidFill>
                <a:latin typeface="Calibri"/>
                <a:cs typeface="Calibri"/>
              </a:rPr>
              <a:t>20%</a:t>
            </a:r>
            <a:endParaRPr sz="9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15"/>
              </a:spcBef>
            </a:pPr>
            <a:r>
              <a:rPr sz="900" spc="-25" dirty="0">
                <a:solidFill>
                  <a:srgbClr val="585858"/>
                </a:solidFill>
                <a:latin typeface="Calibri"/>
                <a:cs typeface="Calibri"/>
              </a:rPr>
              <a:t>10%</a:t>
            </a:r>
            <a:endParaRPr sz="900">
              <a:latin typeface="Calibri"/>
              <a:cs typeface="Calibri"/>
            </a:endParaRPr>
          </a:p>
          <a:p>
            <a:pPr marL="57785">
              <a:lnSpc>
                <a:spcPct val="100000"/>
              </a:lnSpc>
              <a:spcBef>
                <a:spcPts val="210"/>
              </a:spcBef>
            </a:pPr>
            <a:r>
              <a:rPr sz="900" spc="-25" dirty="0">
                <a:solidFill>
                  <a:srgbClr val="585858"/>
                </a:solidFill>
                <a:latin typeface="Calibri"/>
                <a:cs typeface="Calibri"/>
              </a:rPr>
              <a:t>0%</a:t>
            </a:r>
            <a:endParaRPr sz="900">
              <a:latin typeface="Calibri"/>
              <a:cs typeface="Calibri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731829" y="3485388"/>
            <a:ext cx="2852420" cy="491490"/>
            <a:chOff x="731829" y="3485388"/>
            <a:chExt cx="2852420" cy="491490"/>
          </a:xfrm>
        </p:grpSpPr>
        <p:pic>
          <p:nvPicPr>
            <p:cNvPr id="22" name="object 2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31829" y="3499866"/>
              <a:ext cx="797377" cy="405257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607820" y="3500501"/>
              <a:ext cx="1149858" cy="382269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799079" y="3485388"/>
              <a:ext cx="784859" cy="490981"/>
            </a:xfrm>
            <a:prstGeom prst="rect">
              <a:avLst/>
            </a:prstGeom>
          </p:spPr>
        </p:pic>
      </p:grpSp>
      <p:sp>
        <p:nvSpPr>
          <p:cNvPr id="25" name="object 25"/>
          <p:cNvSpPr txBox="1"/>
          <p:nvPr/>
        </p:nvSpPr>
        <p:spPr>
          <a:xfrm>
            <a:off x="590397" y="1656080"/>
            <a:ext cx="3218815" cy="48958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0480" algn="ctr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585858"/>
                </a:solidFill>
                <a:latin typeface="Calibri"/>
                <a:cs typeface="Calibri"/>
              </a:rPr>
              <a:t>Desempenho</a:t>
            </a:r>
            <a:r>
              <a:rPr sz="1400" b="1" spc="-5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585858"/>
                </a:solidFill>
                <a:latin typeface="Calibri"/>
                <a:cs typeface="Calibri"/>
              </a:rPr>
              <a:t>global</a:t>
            </a:r>
            <a:r>
              <a:rPr sz="1400" b="1" spc="-2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585858"/>
                </a:solidFill>
                <a:latin typeface="Calibri"/>
                <a:cs typeface="Calibri"/>
              </a:rPr>
              <a:t>por</a:t>
            </a:r>
            <a:r>
              <a:rPr sz="1400" b="1" spc="-2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585858"/>
                </a:solidFill>
                <a:latin typeface="Calibri"/>
                <a:cs typeface="Calibri"/>
              </a:rPr>
              <a:t>fase</a:t>
            </a:r>
            <a:r>
              <a:rPr sz="1400" b="1" spc="-1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400" b="1" spc="-25" dirty="0">
                <a:solidFill>
                  <a:srgbClr val="585858"/>
                </a:solidFill>
                <a:latin typeface="Calibri"/>
                <a:cs typeface="Calibri"/>
              </a:rPr>
              <a:t>(%)</a:t>
            </a:r>
            <a:endParaRPr sz="1400">
              <a:latin typeface="Calibri"/>
              <a:cs typeface="Calibri"/>
            </a:endParaRPr>
          </a:p>
          <a:p>
            <a:pPr marR="5080" algn="ctr">
              <a:lnSpc>
                <a:spcPct val="100000"/>
              </a:lnSpc>
              <a:spcBef>
                <a:spcPts val="890"/>
              </a:spcBef>
              <a:tabLst>
                <a:tab pos="3205480" algn="l"/>
              </a:tabLst>
            </a:pPr>
            <a:r>
              <a:rPr sz="900" dirty="0">
                <a:solidFill>
                  <a:srgbClr val="585858"/>
                </a:solidFill>
                <a:latin typeface="Calibri"/>
                <a:cs typeface="Calibri"/>
              </a:rPr>
              <a:t>80%</a:t>
            </a:r>
            <a:r>
              <a:rPr sz="900" spc="63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900" u="dbl" dirty="0">
                <a:solidFill>
                  <a:srgbClr val="585858"/>
                </a:solidFill>
                <a:uFill>
                  <a:solidFill>
                    <a:srgbClr val="F1F1F1"/>
                  </a:solidFill>
                </a:uFill>
                <a:latin typeface="Calibri"/>
                <a:cs typeface="Calibri"/>
              </a:rPr>
              <a:t>	</a:t>
            </a:r>
            <a:endParaRPr sz="900">
              <a:latin typeface="Calibri"/>
              <a:cs typeface="Calibri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4355591" y="1565147"/>
            <a:ext cx="3476625" cy="2682240"/>
            <a:chOff x="4355591" y="1565147"/>
            <a:chExt cx="3476625" cy="2682240"/>
          </a:xfrm>
        </p:grpSpPr>
        <p:pic>
          <p:nvPicPr>
            <p:cNvPr id="27" name="object 2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355591" y="1565147"/>
              <a:ext cx="3476244" cy="2682240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4408931" y="1580387"/>
              <a:ext cx="3374390" cy="2580640"/>
            </a:xfrm>
            <a:custGeom>
              <a:avLst/>
              <a:gdLst/>
              <a:ahLst/>
              <a:cxnLst/>
              <a:rect l="l" t="t" r="r" b="b"/>
              <a:pathLst>
                <a:path w="3374390" h="2580640">
                  <a:moveTo>
                    <a:pt x="3374136" y="0"/>
                  </a:moveTo>
                  <a:lnTo>
                    <a:pt x="0" y="0"/>
                  </a:lnTo>
                  <a:lnTo>
                    <a:pt x="0" y="2580132"/>
                  </a:lnTo>
                  <a:lnTo>
                    <a:pt x="3374136" y="2580132"/>
                  </a:lnTo>
                  <a:lnTo>
                    <a:pt x="337413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713731" y="3415283"/>
              <a:ext cx="2929255" cy="67310"/>
            </a:xfrm>
            <a:custGeom>
              <a:avLst/>
              <a:gdLst/>
              <a:ahLst/>
              <a:cxnLst/>
              <a:rect l="l" t="t" r="r" b="b"/>
              <a:pathLst>
                <a:path w="2929254" h="67310">
                  <a:moveTo>
                    <a:pt x="0" y="67055"/>
                  </a:moveTo>
                  <a:lnTo>
                    <a:pt x="96012" y="67055"/>
                  </a:lnTo>
                </a:path>
                <a:path w="2929254" h="67310">
                  <a:moveTo>
                    <a:pt x="355091" y="67055"/>
                  </a:moveTo>
                  <a:lnTo>
                    <a:pt x="406907" y="67055"/>
                  </a:lnTo>
                </a:path>
                <a:path w="2929254" h="67310">
                  <a:moveTo>
                    <a:pt x="664463" y="67055"/>
                  </a:moveTo>
                  <a:lnTo>
                    <a:pt x="716279" y="67055"/>
                  </a:lnTo>
                </a:path>
                <a:path w="2929254" h="67310">
                  <a:moveTo>
                    <a:pt x="973836" y="67055"/>
                  </a:moveTo>
                  <a:lnTo>
                    <a:pt x="1025651" y="67055"/>
                  </a:lnTo>
                </a:path>
                <a:path w="2929254" h="67310">
                  <a:moveTo>
                    <a:pt x="1283208" y="67055"/>
                  </a:moveTo>
                  <a:lnTo>
                    <a:pt x="1335023" y="67055"/>
                  </a:lnTo>
                </a:path>
                <a:path w="2929254" h="67310">
                  <a:moveTo>
                    <a:pt x="1594103" y="67055"/>
                  </a:moveTo>
                  <a:lnTo>
                    <a:pt x="2929127" y="67055"/>
                  </a:lnTo>
                </a:path>
                <a:path w="2929254" h="67310">
                  <a:moveTo>
                    <a:pt x="0" y="33527"/>
                  </a:moveTo>
                  <a:lnTo>
                    <a:pt x="96012" y="33527"/>
                  </a:lnTo>
                </a:path>
                <a:path w="2929254" h="67310">
                  <a:moveTo>
                    <a:pt x="355091" y="33527"/>
                  </a:moveTo>
                  <a:lnTo>
                    <a:pt x="406907" y="33527"/>
                  </a:lnTo>
                </a:path>
                <a:path w="2929254" h="67310">
                  <a:moveTo>
                    <a:pt x="664463" y="33527"/>
                  </a:moveTo>
                  <a:lnTo>
                    <a:pt x="716279" y="33527"/>
                  </a:lnTo>
                </a:path>
                <a:path w="2929254" h="67310">
                  <a:moveTo>
                    <a:pt x="973836" y="33527"/>
                  </a:moveTo>
                  <a:lnTo>
                    <a:pt x="1025651" y="33527"/>
                  </a:lnTo>
                </a:path>
                <a:path w="2929254" h="67310">
                  <a:moveTo>
                    <a:pt x="1283208" y="33527"/>
                  </a:moveTo>
                  <a:lnTo>
                    <a:pt x="1335023" y="33527"/>
                  </a:lnTo>
                </a:path>
                <a:path w="2929254" h="67310">
                  <a:moveTo>
                    <a:pt x="0" y="0"/>
                  </a:moveTo>
                  <a:lnTo>
                    <a:pt x="96012" y="0"/>
                  </a:lnTo>
                </a:path>
                <a:path w="2929254" h="67310">
                  <a:moveTo>
                    <a:pt x="355091" y="0"/>
                  </a:moveTo>
                  <a:lnTo>
                    <a:pt x="406907" y="0"/>
                  </a:lnTo>
                </a:path>
                <a:path w="2929254" h="67310">
                  <a:moveTo>
                    <a:pt x="664463" y="0"/>
                  </a:moveTo>
                  <a:lnTo>
                    <a:pt x="716279" y="0"/>
                  </a:lnTo>
                </a:path>
                <a:path w="2929254" h="67310">
                  <a:moveTo>
                    <a:pt x="973836" y="0"/>
                  </a:moveTo>
                  <a:lnTo>
                    <a:pt x="1025651" y="0"/>
                  </a:lnTo>
                </a:path>
              </a:pathLst>
            </a:custGeom>
            <a:ln w="9525">
              <a:solidFill>
                <a:srgbClr val="F1F1F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5996939" y="3415188"/>
              <a:ext cx="1645920" cy="5080"/>
            </a:xfrm>
            <a:custGeom>
              <a:avLst/>
              <a:gdLst/>
              <a:ahLst/>
              <a:cxnLst/>
              <a:rect l="l" t="t" r="r" b="b"/>
              <a:pathLst>
                <a:path w="1645920" h="5079">
                  <a:moveTo>
                    <a:pt x="0" y="4762"/>
                  </a:moveTo>
                  <a:lnTo>
                    <a:pt x="1645919" y="4762"/>
                  </a:lnTo>
                </a:path>
                <a:path w="1645920" h="5079">
                  <a:moveTo>
                    <a:pt x="0" y="0"/>
                  </a:moveTo>
                  <a:lnTo>
                    <a:pt x="1645919" y="0"/>
                  </a:lnTo>
                </a:path>
              </a:pathLst>
            </a:custGeom>
            <a:ln w="3175">
              <a:solidFill>
                <a:srgbClr val="F1F1F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4713731" y="2983991"/>
              <a:ext cx="2929255" cy="399415"/>
            </a:xfrm>
            <a:custGeom>
              <a:avLst/>
              <a:gdLst/>
              <a:ahLst/>
              <a:cxnLst/>
              <a:rect l="l" t="t" r="r" b="b"/>
              <a:pathLst>
                <a:path w="2929254" h="399414">
                  <a:moveTo>
                    <a:pt x="0" y="399288"/>
                  </a:moveTo>
                  <a:lnTo>
                    <a:pt x="96012" y="399288"/>
                  </a:lnTo>
                </a:path>
                <a:path w="2929254" h="399414">
                  <a:moveTo>
                    <a:pt x="355091" y="399288"/>
                  </a:moveTo>
                  <a:lnTo>
                    <a:pt x="406907" y="399288"/>
                  </a:lnTo>
                </a:path>
                <a:path w="2929254" h="399414">
                  <a:moveTo>
                    <a:pt x="664463" y="399288"/>
                  </a:moveTo>
                  <a:lnTo>
                    <a:pt x="716279" y="399288"/>
                  </a:lnTo>
                </a:path>
                <a:path w="2929254" h="399414">
                  <a:moveTo>
                    <a:pt x="973836" y="399288"/>
                  </a:moveTo>
                  <a:lnTo>
                    <a:pt x="2929127" y="399288"/>
                  </a:lnTo>
                </a:path>
                <a:path w="2929254" h="399414">
                  <a:moveTo>
                    <a:pt x="0" y="332232"/>
                  </a:moveTo>
                  <a:lnTo>
                    <a:pt x="96012" y="332232"/>
                  </a:lnTo>
                </a:path>
                <a:path w="2929254" h="399414">
                  <a:moveTo>
                    <a:pt x="355091" y="332232"/>
                  </a:moveTo>
                  <a:lnTo>
                    <a:pt x="406907" y="332232"/>
                  </a:lnTo>
                </a:path>
                <a:path w="2929254" h="399414">
                  <a:moveTo>
                    <a:pt x="664463" y="332232"/>
                  </a:moveTo>
                  <a:lnTo>
                    <a:pt x="716279" y="332232"/>
                  </a:lnTo>
                </a:path>
                <a:path w="2929254" h="399414">
                  <a:moveTo>
                    <a:pt x="973836" y="332232"/>
                  </a:moveTo>
                  <a:lnTo>
                    <a:pt x="2929127" y="332232"/>
                  </a:lnTo>
                </a:path>
                <a:path w="2929254" h="399414">
                  <a:moveTo>
                    <a:pt x="0" y="298704"/>
                  </a:moveTo>
                  <a:lnTo>
                    <a:pt x="96012" y="298704"/>
                  </a:lnTo>
                </a:path>
                <a:path w="2929254" h="399414">
                  <a:moveTo>
                    <a:pt x="355091" y="298704"/>
                  </a:moveTo>
                  <a:lnTo>
                    <a:pt x="406907" y="298704"/>
                  </a:lnTo>
                </a:path>
                <a:path w="2929254" h="399414">
                  <a:moveTo>
                    <a:pt x="664463" y="298704"/>
                  </a:moveTo>
                  <a:lnTo>
                    <a:pt x="716279" y="298704"/>
                  </a:lnTo>
                </a:path>
                <a:path w="2929254" h="399414">
                  <a:moveTo>
                    <a:pt x="973836" y="298704"/>
                  </a:moveTo>
                  <a:lnTo>
                    <a:pt x="2929127" y="298704"/>
                  </a:lnTo>
                </a:path>
                <a:path w="2929254" h="399414">
                  <a:moveTo>
                    <a:pt x="0" y="265175"/>
                  </a:moveTo>
                  <a:lnTo>
                    <a:pt x="96012" y="265175"/>
                  </a:lnTo>
                </a:path>
                <a:path w="2929254" h="399414">
                  <a:moveTo>
                    <a:pt x="355091" y="265175"/>
                  </a:moveTo>
                  <a:lnTo>
                    <a:pt x="406907" y="265175"/>
                  </a:lnTo>
                </a:path>
                <a:path w="2929254" h="399414">
                  <a:moveTo>
                    <a:pt x="664463" y="265175"/>
                  </a:moveTo>
                  <a:lnTo>
                    <a:pt x="716279" y="265175"/>
                  </a:lnTo>
                </a:path>
                <a:path w="2929254" h="399414">
                  <a:moveTo>
                    <a:pt x="973836" y="265175"/>
                  </a:moveTo>
                  <a:lnTo>
                    <a:pt x="2929127" y="265175"/>
                  </a:lnTo>
                </a:path>
                <a:path w="2929254" h="399414">
                  <a:moveTo>
                    <a:pt x="0" y="231648"/>
                  </a:moveTo>
                  <a:lnTo>
                    <a:pt x="96012" y="231648"/>
                  </a:lnTo>
                </a:path>
                <a:path w="2929254" h="399414">
                  <a:moveTo>
                    <a:pt x="355091" y="231648"/>
                  </a:moveTo>
                  <a:lnTo>
                    <a:pt x="406907" y="231648"/>
                  </a:lnTo>
                </a:path>
                <a:path w="2929254" h="399414">
                  <a:moveTo>
                    <a:pt x="664463" y="231648"/>
                  </a:moveTo>
                  <a:lnTo>
                    <a:pt x="716279" y="231648"/>
                  </a:lnTo>
                </a:path>
                <a:path w="2929254" h="399414">
                  <a:moveTo>
                    <a:pt x="973836" y="231648"/>
                  </a:moveTo>
                  <a:lnTo>
                    <a:pt x="2929127" y="231648"/>
                  </a:lnTo>
                </a:path>
                <a:path w="2929254" h="399414">
                  <a:moveTo>
                    <a:pt x="0" y="166116"/>
                  </a:moveTo>
                  <a:lnTo>
                    <a:pt x="96012" y="166116"/>
                  </a:lnTo>
                </a:path>
                <a:path w="2929254" h="399414">
                  <a:moveTo>
                    <a:pt x="355091" y="166116"/>
                  </a:moveTo>
                  <a:lnTo>
                    <a:pt x="406907" y="166116"/>
                  </a:lnTo>
                </a:path>
                <a:path w="2929254" h="399414">
                  <a:moveTo>
                    <a:pt x="664463" y="166116"/>
                  </a:moveTo>
                  <a:lnTo>
                    <a:pt x="716279" y="166116"/>
                  </a:lnTo>
                </a:path>
                <a:path w="2929254" h="399414">
                  <a:moveTo>
                    <a:pt x="973836" y="166116"/>
                  </a:moveTo>
                  <a:lnTo>
                    <a:pt x="2929127" y="166116"/>
                  </a:lnTo>
                </a:path>
                <a:path w="2929254" h="399414">
                  <a:moveTo>
                    <a:pt x="0" y="132587"/>
                  </a:moveTo>
                  <a:lnTo>
                    <a:pt x="96012" y="132587"/>
                  </a:lnTo>
                </a:path>
                <a:path w="2929254" h="399414">
                  <a:moveTo>
                    <a:pt x="355091" y="132587"/>
                  </a:moveTo>
                  <a:lnTo>
                    <a:pt x="406907" y="132587"/>
                  </a:lnTo>
                </a:path>
                <a:path w="2929254" h="399414">
                  <a:moveTo>
                    <a:pt x="664463" y="132587"/>
                  </a:moveTo>
                  <a:lnTo>
                    <a:pt x="2929127" y="132587"/>
                  </a:lnTo>
                </a:path>
                <a:path w="2929254" h="399414">
                  <a:moveTo>
                    <a:pt x="0" y="99060"/>
                  </a:moveTo>
                  <a:lnTo>
                    <a:pt x="96012" y="99060"/>
                  </a:lnTo>
                </a:path>
                <a:path w="2929254" h="399414">
                  <a:moveTo>
                    <a:pt x="355091" y="99060"/>
                  </a:moveTo>
                  <a:lnTo>
                    <a:pt x="406907" y="99060"/>
                  </a:lnTo>
                </a:path>
                <a:path w="2929254" h="399414">
                  <a:moveTo>
                    <a:pt x="664463" y="99060"/>
                  </a:moveTo>
                  <a:lnTo>
                    <a:pt x="2929127" y="99060"/>
                  </a:lnTo>
                </a:path>
                <a:path w="2929254" h="399414">
                  <a:moveTo>
                    <a:pt x="0" y="65532"/>
                  </a:moveTo>
                  <a:lnTo>
                    <a:pt x="96012" y="65532"/>
                  </a:lnTo>
                </a:path>
                <a:path w="2929254" h="399414">
                  <a:moveTo>
                    <a:pt x="355091" y="65532"/>
                  </a:moveTo>
                  <a:lnTo>
                    <a:pt x="406907" y="65532"/>
                  </a:lnTo>
                </a:path>
                <a:path w="2929254" h="399414">
                  <a:moveTo>
                    <a:pt x="664463" y="65532"/>
                  </a:moveTo>
                  <a:lnTo>
                    <a:pt x="2929127" y="65532"/>
                  </a:lnTo>
                </a:path>
                <a:path w="2929254" h="399414">
                  <a:moveTo>
                    <a:pt x="0" y="0"/>
                  </a:moveTo>
                  <a:lnTo>
                    <a:pt x="96012" y="0"/>
                  </a:lnTo>
                </a:path>
              </a:pathLst>
            </a:custGeom>
            <a:ln w="9525">
              <a:solidFill>
                <a:srgbClr val="F1F1F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5068823" y="2981610"/>
              <a:ext cx="2574290" cy="5080"/>
            </a:xfrm>
            <a:custGeom>
              <a:avLst/>
              <a:gdLst/>
              <a:ahLst/>
              <a:cxnLst/>
              <a:rect l="l" t="t" r="r" b="b"/>
              <a:pathLst>
                <a:path w="2574290" h="5080">
                  <a:moveTo>
                    <a:pt x="0" y="4762"/>
                  </a:moveTo>
                  <a:lnTo>
                    <a:pt x="2574035" y="4762"/>
                  </a:lnTo>
                </a:path>
                <a:path w="2574290" h="5080">
                  <a:moveTo>
                    <a:pt x="0" y="0"/>
                  </a:moveTo>
                  <a:lnTo>
                    <a:pt x="2574035" y="0"/>
                  </a:lnTo>
                </a:path>
              </a:pathLst>
            </a:custGeom>
            <a:ln w="4762">
              <a:solidFill>
                <a:srgbClr val="F1F1F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4713731" y="2217419"/>
              <a:ext cx="2929255" cy="733425"/>
            </a:xfrm>
            <a:custGeom>
              <a:avLst/>
              <a:gdLst/>
              <a:ahLst/>
              <a:cxnLst/>
              <a:rect l="l" t="t" r="r" b="b"/>
              <a:pathLst>
                <a:path w="2929254" h="733425">
                  <a:moveTo>
                    <a:pt x="0" y="733043"/>
                  </a:moveTo>
                  <a:lnTo>
                    <a:pt x="96012" y="733043"/>
                  </a:lnTo>
                </a:path>
                <a:path w="2929254" h="733425">
                  <a:moveTo>
                    <a:pt x="355091" y="733043"/>
                  </a:moveTo>
                  <a:lnTo>
                    <a:pt x="2929127" y="733043"/>
                  </a:lnTo>
                </a:path>
                <a:path w="2929254" h="733425">
                  <a:moveTo>
                    <a:pt x="0" y="699515"/>
                  </a:moveTo>
                  <a:lnTo>
                    <a:pt x="96012" y="699515"/>
                  </a:lnTo>
                </a:path>
                <a:path w="2929254" h="733425">
                  <a:moveTo>
                    <a:pt x="355091" y="699515"/>
                  </a:moveTo>
                  <a:lnTo>
                    <a:pt x="2929127" y="699515"/>
                  </a:lnTo>
                </a:path>
                <a:path w="2929254" h="733425">
                  <a:moveTo>
                    <a:pt x="0" y="665988"/>
                  </a:moveTo>
                  <a:lnTo>
                    <a:pt x="96012" y="665988"/>
                  </a:lnTo>
                </a:path>
                <a:path w="2929254" h="733425">
                  <a:moveTo>
                    <a:pt x="355091" y="665988"/>
                  </a:moveTo>
                  <a:lnTo>
                    <a:pt x="2929127" y="665988"/>
                  </a:lnTo>
                </a:path>
                <a:path w="2929254" h="733425">
                  <a:moveTo>
                    <a:pt x="0" y="598931"/>
                  </a:moveTo>
                  <a:lnTo>
                    <a:pt x="96012" y="598931"/>
                  </a:lnTo>
                </a:path>
                <a:path w="2929254" h="733425">
                  <a:moveTo>
                    <a:pt x="355091" y="598931"/>
                  </a:moveTo>
                  <a:lnTo>
                    <a:pt x="2929127" y="598931"/>
                  </a:lnTo>
                </a:path>
                <a:path w="2929254" h="733425">
                  <a:moveTo>
                    <a:pt x="0" y="566927"/>
                  </a:moveTo>
                  <a:lnTo>
                    <a:pt x="96012" y="566927"/>
                  </a:lnTo>
                </a:path>
                <a:path w="2929254" h="733425">
                  <a:moveTo>
                    <a:pt x="355091" y="566927"/>
                  </a:moveTo>
                  <a:lnTo>
                    <a:pt x="2929127" y="566927"/>
                  </a:lnTo>
                </a:path>
                <a:path w="2929254" h="733425">
                  <a:moveTo>
                    <a:pt x="0" y="533400"/>
                  </a:moveTo>
                  <a:lnTo>
                    <a:pt x="96012" y="533400"/>
                  </a:lnTo>
                </a:path>
                <a:path w="2929254" h="733425">
                  <a:moveTo>
                    <a:pt x="355091" y="533400"/>
                  </a:moveTo>
                  <a:lnTo>
                    <a:pt x="2929127" y="533400"/>
                  </a:lnTo>
                </a:path>
                <a:path w="2929254" h="733425">
                  <a:moveTo>
                    <a:pt x="0" y="499871"/>
                  </a:moveTo>
                  <a:lnTo>
                    <a:pt x="96012" y="499871"/>
                  </a:lnTo>
                </a:path>
                <a:path w="2929254" h="733425">
                  <a:moveTo>
                    <a:pt x="355091" y="499871"/>
                  </a:moveTo>
                  <a:lnTo>
                    <a:pt x="2929127" y="499871"/>
                  </a:lnTo>
                </a:path>
                <a:path w="2929254" h="733425">
                  <a:moveTo>
                    <a:pt x="0" y="432815"/>
                  </a:moveTo>
                  <a:lnTo>
                    <a:pt x="96012" y="432815"/>
                  </a:lnTo>
                </a:path>
                <a:path w="2929254" h="733425">
                  <a:moveTo>
                    <a:pt x="355091" y="432815"/>
                  </a:moveTo>
                  <a:lnTo>
                    <a:pt x="2929127" y="432815"/>
                  </a:lnTo>
                </a:path>
                <a:path w="2929254" h="733425">
                  <a:moveTo>
                    <a:pt x="0" y="399288"/>
                  </a:moveTo>
                  <a:lnTo>
                    <a:pt x="96012" y="399288"/>
                  </a:lnTo>
                </a:path>
                <a:path w="2929254" h="733425">
                  <a:moveTo>
                    <a:pt x="355091" y="399288"/>
                  </a:moveTo>
                  <a:lnTo>
                    <a:pt x="2929127" y="399288"/>
                  </a:lnTo>
                </a:path>
                <a:path w="2929254" h="733425">
                  <a:moveTo>
                    <a:pt x="0" y="367283"/>
                  </a:moveTo>
                  <a:lnTo>
                    <a:pt x="96012" y="367283"/>
                  </a:lnTo>
                </a:path>
                <a:path w="2929254" h="733425">
                  <a:moveTo>
                    <a:pt x="355091" y="367283"/>
                  </a:moveTo>
                  <a:lnTo>
                    <a:pt x="2929127" y="367283"/>
                  </a:lnTo>
                </a:path>
                <a:path w="2929254" h="733425">
                  <a:moveTo>
                    <a:pt x="0" y="333755"/>
                  </a:moveTo>
                  <a:lnTo>
                    <a:pt x="96012" y="333755"/>
                  </a:lnTo>
                </a:path>
                <a:path w="2929254" h="733425">
                  <a:moveTo>
                    <a:pt x="355091" y="333755"/>
                  </a:moveTo>
                  <a:lnTo>
                    <a:pt x="2929127" y="333755"/>
                  </a:lnTo>
                </a:path>
                <a:path w="2929254" h="733425">
                  <a:moveTo>
                    <a:pt x="0" y="266700"/>
                  </a:moveTo>
                  <a:lnTo>
                    <a:pt x="96012" y="266700"/>
                  </a:lnTo>
                </a:path>
                <a:path w="2929254" h="733425">
                  <a:moveTo>
                    <a:pt x="355091" y="266700"/>
                  </a:moveTo>
                  <a:lnTo>
                    <a:pt x="2929127" y="266700"/>
                  </a:lnTo>
                </a:path>
                <a:path w="2929254" h="733425">
                  <a:moveTo>
                    <a:pt x="0" y="233171"/>
                  </a:moveTo>
                  <a:lnTo>
                    <a:pt x="96012" y="233171"/>
                  </a:lnTo>
                </a:path>
                <a:path w="2929254" h="733425">
                  <a:moveTo>
                    <a:pt x="355091" y="233171"/>
                  </a:moveTo>
                  <a:lnTo>
                    <a:pt x="2929127" y="233171"/>
                  </a:lnTo>
                </a:path>
                <a:path w="2929254" h="733425">
                  <a:moveTo>
                    <a:pt x="0" y="199643"/>
                  </a:moveTo>
                  <a:lnTo>
                    <a:pt x="96012" y="199643"/>
                  </a:lnTo>
                </a:path>
                <a:path w="2929254" h="733425">
                  <a:moveTo>
                    <a:pt x="355091" y="199643"/>
                  </a:moveTo>
                  <a:lnTo>
                    <a:pt x="2929127" y="199643"/>
                  </a:lnTo>
                </a:path>
                <a:path w="2929254" h="733425">
                  <a:moveTo>
                    <a:pt x="0" y="167639"/>
                  </a:moveTo>
                  <a:lnTo>
                    <a:pt x="96012" y="167639"/>
                  </a:lnTo>
                </a:path>
                <a:path w="2929254" h="733425">
                  <a:moveTo>
                    <a:pt x="355091" y="167639"/>
                  </a:moveTo>
                  <a:lnTo>
                    <a:pt x="2929127" y="167639"/>
                  </a:lnTo>
                </a:path>
                <a:path w="2929254" h="733425">
                  <a:moveTo>
                    <a:pt x="0" y="100583"/>
                  </a:moveTo>
                  <a:lnTo>
                    <a:pt x="2929127" y="100583"/>
                  </a:lnTo>
                </a:path>
                <a:path w="2929254" h="733425">
                  <a:moveTo>
                    <a:pt x="0" y="67055"/>
                  </a:moveTo>
                  <a:lnTo>
                    <a:pt x="2929127" y="67055"/>
                  </a:lnTo>
                </a:path>
                <a:path w="2929254" h="733425">
                  <a:moveTo>
                    <a:pt x="0" y="0"/>
                  </a:moveTo>
                  <a:lnTo>
                    <a:pt x="2929127" y="0"/>
                  </a:lnTo>
                </a:path>
              </a:pathLst>
            </a:custGeom>
            <a:ln w="9525">
              <a:solidFill>
                <a:srgbClr val="F1F1F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4713731" y="3513486"/>
              <a:ext cx="2929255" cy="5080"/>
            </a:xfrm>
            <a:custGeom>
              <a:avLst/>
              <a:gdLst/>
              <a:ahLst/>
              <a:cxnLst/>
              <a:rect l="l" t="t" r="r" b="b"/>
              <a:pathLst>
                <a:path w="2929254" h="5079">
                  <a:moveTo>
                    <a:pt x="0" y="0"/>
                  </a:moveTo>
                  <a:lnTo>
                    <a:pt x="406907" y="0"/>
                  </a:lnTo>
                </a:path>
                <a:path w="2929254" h="5079">
                  <a:moveTo>
                    <a:pt x="664463" y="0"/>
                  </a:moveTo>
                  <a:lnTo>
                    <a:pt x="716279" y="0"/>
                  </a:lnTo>
                </a:path>
                <a:path w="2929254" h="5079">
                  <a:moveTo>
                    <a:pt x="973836" y="0"/>
                  </a:moveTo>
                  <a:lnTo>
                    <a:pt x="1025651" y="0"/>
                  </a:lnTo>
                </a:path>
                <a:path w="2929254" h="5079">
                  <a:moveTo>
                    <a:pt x="1283208" y="0"/>
                  </a:moveTo>
                  <a:lnTo>
                    <a:pt x="1335023" y="0"/>
                  </a:lnTo>
                </a:path>
                <a:path w="2929254" h="5079">
                  <a:moveTo>
                    <a:pt x="1594103" y="0"/>
                  </a:moveTo>
                  <a:lnTo>
                    <a:pt x="2929127" y="0"/>
                  </a:lnTo>
                </a:path>
                <a:path w="2929254" h="5079">
                  <a:moveTo>
                    <a:pt x="0" y="4762"/>
                  </a:moveTo>
                  <a:lnTo>
                    <a:pt x="2929127" y="4762"/>
                  </a:lnTo>
                </a:path>
              </a:pathLst>
            </a:custGeom>
            <a:ln w="4762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4713731" y="2185415"/>
              <a:ext cx="2929255" cy="1164590"/>
            </a:xfrm>
            <a:custGeom>
              <a:avLst/>
              <a:gdLst/>
              <a:ahLst/>
              <a:cxnLst/>
              <a:rect l="l" t="t" r="r" b="b"/>
              <a:pathLst>
                <a:path w="2929254" h="1164589">
                  <a:moveTo>
                    <a:pt x="0" y="1164336"/>
                  </a:moveTo>
                  <a:lnTo>
                    <a:pt x="96012" y="1164336"/>
                  </a:lnTo>
                </a:path>
                <a:path w="2929254" h="1164589">
                  <a:moveTo>
                    <a:pt x="355091" y="1164336"/>
                  </a:moveTo>
                  <a:lnTo>
                    <a:pt x="406907" y="1164336"/>
                  </a:lnTo>
                </a:path>
                <a:path w="2929254" h="1164589">
                  <a:moveTo>
                    <a:pt x="664463" y="1164336"/>
                  </a:moveTo>
                  <a:lnTo>
                    <a:pt x="716279" y="1164336"/>
                  </a:lnTo>
                </a:path>
                <a:path w="2929254" h="1164589">
                  <a:moveTo>
                    <a:pt x="973836" y="1164336"/>
                  </a:moveTo>
                  <a:lnTo>
                    <a:pt x="2929127" y="1164336"/>
                  </a:lnTo>
                </a:path>
                <a:path w="2929254" h="1164589">
                  <a:moveTo>
                    <a:pt x="0" y="998220"/>
                  </a:moveTo>
                  <a:lnTo>
                    <a:pt x="96012" y="998220"/>
                  </a:lnTo>
                </a:path>
                <a:path w="2929254" h="1164589">
                  <a:moveTo>
                    <a:pt x="355091" y="998220"/>
                  </a:moveTo>
                  <a:lnTo>
                    <a:pt x="406907" y="998220"/>
                  </a:lnTo>
                </a:path>
                <a:path w="2929254" h="1164589">
                  <a:moveTo>
                    <a:pt x="664463" y="998220"/>
                  </a:moveTo>
                  <a:lnTo>
                    <a:pt x="716279" y="998220"/>
                  </a:lnTo>
                </a:path>
                <a:path w="2929254" h="1164589">
                  <a:moveTo>
                    <a:pt x="973836" y="998220"/>
                  </a:moveTo>
                  <a:lnTo>
                    <a:pt x="2929127" y="998220"/>
                  </a:lnTo>
                </a:path>
                <a:path w="2929254" h="1164589">
                  <a:moveTo>
                    <a:pt x="0" y="830580"/>
                  </a:moveTo>
                  <a:lnTo>
                    <a:pt x="96012" y="830580"/>
                  </a:lnTo>
                </a:path>
                <a:path w="2929254" h="1164589">
                  <a:moveTo>
                    <a:pt x="355091" y="830580"/>
                  </a:moveTo>
                  <a:lnTo>
                    <a:pt x="406907" y="830580"/>
                  </a:lnTo>
                </a:path>
                <a:path w="2929254" h="1164589">
                  <a:moveTo>
                    <a:pt x="664463" y="830580"/>
                  </a:moveTo>
                  <a:lnTo>
                    <a:pt x="2929127" y="830580"/>
                  </a:lnTo>
                </a:path>
                <a:path w="2929254" h="1164589">
                  <a:moveTo>
                    <a:pt x="0" y="664463"/>
                  </a:moveTo>
                  <a:lnTo>
                    <a:pt x="96012" y="664463"/>
                  </a:lnTo>
                </a:path>
                <a:path w="2929254" h="1164589">
                  <a:moveTo>
                    <a:pt x="355091" y="664463"/>
                  </a:moveTo>
                  <a:lnTo>
                    <a:pt x="2929127" y="664463"/>
                  </a:lnTo>
                </a:path>
                <a:path w="2929254" h="1164589">
                  <a:moveTo>
                    <a:pt x="0" y="498348"/>
                  </a:moveTo>
                  <a:lnTo>
                    <a:pt x="96012" y="498348"/>
                  </a:lnTo>
                </a:path>
                <a:path w="2929254" h="1164589">
                  <a:moveTo>
                    <a:pt x="355091" y="498348"/>
                  </a:moveTo>
                  <a:lnTo>
                    <a:pt x="2929127" y="498348"/>
                  </a:lnTo>
                </a:path>
                <a:path w="2929254" h="1164589">
                  <a:moveTo>
                    <a:pt x="0" y="332232"/>
                  </a:moveTo>
                  <a:lnTo>
                    <a:pt x="96012" y="332232"/>
                  </a:lnTo>
                </a:path>
                <a:path w="2929254" h="1164589">
                  <a:moveTo>
                    <a:pt x="355091" y="332232"/>
                  </a:moveTo>
                  <a:lnTo>
                    <a:pt x="2929127" y="332232"/>
                  </a:lnTo>
                </a:path>
                <a:path w="2929254" h="1164589">
                  <a:moveTo>
                    <a:pt x="0" y="166116"/>
                  </a:moveTo>
                  <a:lnTo>
                    <a:pt x="2929127" y="166116"/>
                  </a:lnTo>
                </a:path>
                <a:path w="2929254" h="1164589">
                  <a:moveTo>
                    <a:pt x="0" y="0"/>
                  </a:moveTo>
                  <a:lnTo>
                    <a:pt x="2929127" y="0"/>
                  </a:lnTo>
                </a:path>
              </a:pathLst>
            </a:custGeom>
            <a:ln w="952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4809743" y="2362199"/>
              <a:ext cx="259079" cy="1153795"/>
            </a:xfrm>
            <a:custGeom>
              <a:avLst/>
              <a:gdLst/>
              <a:ahLst/>
              <a:cxnLst/>
              <a:rect l="l" t="t" r="r" b="b"/>
              <a:pathLst>
                <a:path w="259079" h="1153795">
                  <a:moveTo>
                    <a:pt x="259079" y="0"/>
                  </a:moveTo>
                  <a:lnTo>
                    <a:pt x="0" y="0"/>
                  </a:lnTo>
                  <a:lnTo>
                    <a:pt x="0" y="1153667"/>
                  </a:lnTo>
                  <a:lnTo>
                    <a:pt x="259079" y="1153667"/>
                  </a:lnTo>
                  <a:lnTo>
                    <a:pt x="259079" y="0"/>
                  </a:lnTo>
                  <a:close/>
                </a:path>
              </a:pathLst>
            </a:custGeom>
            <a:solidFill>
              <a:srgbClr val="1E7A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5120639" y="2983991"/>
              <a:ext cx="257810" cy="532130"/>
            </a:xfrm>
            <a:custGeom>
              <a:avLst/>
              <a:gdLst/>
              <a:ahLst/>
              <a:cxnLst/>
              <a:rect l="l" t="t" r="r" b="b"/>
              <a:pathLst>
                <a:path w="257810" h="532129">
                  <a:moveTo>
                    <a:pt x="257556" y="0"/>
                  </a:moveTo>
                  <a:lnTo>
                    <a:pt x="0" y="0"/>
                  </a:lnTo>
                  <a:lnTo>
                    <a:pt x="0" y="531876"/>
                  </a:lnTo>
                  <a:lnTo>
                    <a:pt x="257556" y="531876"/>
                  </a:lnTo>
                  <a:lnTo>
                    <a:pt x="257556" y="0"/>
                  </a:lnTo>
                  <a:close/>
                </a:path>
              </a:pathLst>
            </a:custGeom>
            <a:solidFill>
              <a:srgbClr val="46B48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5430011" y="3131819"/>
              <a:ext cx="257810" cy="384175"/>
            </a:xfrm>
            <a:custGeom>
              <a:avLst/>
              <a:gdLst/>
              <a:ahLst/>
              <a:cxnLst/>
              <a:rect l="l" t="t" r="r" b="b"/>
              <a:pathLst>
                <a:path w="257810" h="384175">
                  <a:moveTo>
                    <a:pt x="257556" y="0"/>
                  </a:moveTo>
                  <a:lnTo>
                    <a:pt x="0" y="0"/>
                  </a:lnTo>
                  <a:lnTo>
                    <a:pt x="0" y="384048"/>
                  </a:lnTo>
                  <a:lnTo>
                    <a:pt x="257556" y="384048"/>
                  </a:lnTo>
                  <a:lnTo>
                    <a:pt x="257556" y="0"/>
                  </a:lnTo>
                  <a:close/>
                </a:path>
              </a:pathLst>
            </a:custGeom>
            <a:solidFill>
              <a:srgbClr val="3182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5739383" y="3407663"/>
              <a:ext cx="257810" cy="108585"/>
            </a:xfrm>
            <a:custGeom>
              <a:avLst/>
              <a:gdLst/>
              <a:ahLst/>
              <a:cxnLst/>
              <a:rect l="l" t="t" r="r" b="b"/>
              <a:pathLst>
                <a:path w="257810" h="108585">
                  <a:moveTo>
                    <a:pt x="257556" y="0"/>
                  </a:moveTo>
                  <a:lnTo>
                    <a:pt x="0" y="0"/>
                  </a:lnTo>
                  <a:lnTo>
                    <a:pt x="0" y="108203"/>
                  </a:lnTo>
                  <a:lnTo>
                    <a:pt x="257556" y="108203"/>
                  </a:lnTo>
                  <a:lnTo>
                    <a:pt x="257556" y="0"/>
                  </a:lnTo>
                  <a:close/>
                </a:path>
              </a:pathLst>
            </a:custGeom>
            <a:solidFill>
              <a:srgbClr val="004B7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6048755" y="3419855"/>
              <a:ext cx="259079" cy="96520"/>
            </a:xfrm>
            <a:custGeom>
              <a:avLst/>
              <a:gdLst/>
              <a:ahLst/>
              <a:cxnLst/>
              <a:rect l="l" t="t" r="r" b="b"/>
              <a:pathLst>
                <a:path w="259079" h="96520">
                  <a:moveTo>
                    <a:pt x="259079" y="0"/>
                  </a:moveTo>
                  <a:lnTo>
                    <a:pt x="0" y="0"/>
                  </a:lnTo>
                  <a:lnTo>
                    <a:pt x="0" y="96012"/>
                  </a:lnTo>
                  <a:lnTo>
                    <a:pt x="259079" y="96012"/>
                  </a:lnTo>
                  <a:lnTo>
                    <a:pt x="259079" y="0"/>
                  </a:lnTo>
                  <a:close/>
                </a:path>
              </a:pathLst>
            </a:custGeom>
            <a:solidFill>
              <a:srgbClr val="FFCC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1" name="object 41"/>
          <p:cNvSpPr txBox="1"/>
          <p:nvPr/>
        </p:nvSpPr>
        <p:spPr>
          <a:xfrm>
            <a:off x="4701032" y="2148078"/>
            <a:ext cx="295465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941320" algn="l"/>
              </a:tabLst>
            </a:pPr>
            <a:r>
              <a:rPr sz="900" strike="sngStrike" spc="17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900" strike="sngStrike" spc="-10" dirty="0">
                <a:solidFill>
                  <a:srgbClr val="404040"/>
                </a:solidFill>
                <a:latin typeface="Calibri"/>
                <a:cs typeface="Calibri"/>
              </a:rPr>
              <a:t>13,86</a:t>
            </a:r>
            <a:r>
              <a:rPr sz="900" strike="sngStrike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5136007" y="2768853"/>
            <a:ext cx="22796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20" dirty="0">
                <a:solidFill>
                  <a:srgbClr val="404040"/>
                </a:solidFill>
                <a:latin typeface="Calibri"/>
                <a:cs typeface="Calibri"/>
              </a:rPr>
              <a:t>6,40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5445633" y="2916428"/>
            <a:ext cx="22796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20" dirty="0">
                <a:solidFill>
                  <a:srgbClr val="404040"/>
                </a:solidFill>
                <a:latin typeface="Calibri"/>
                <a:cs typeface="Calibri"/>
              </a:rPr>
              <a:t>4,62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5755385" y="3193160"/>
            <a:ext cx="22796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20" dirty="0">
                <a:solidFill>
                  <a:srgbClr val="404040"/>
                </a:solidFill>
                <a:latin typeface="Calibri"/>
                <a:cs typeface="Calibri"/>
              </a:rPr>
              <a:t>1,30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6065265" y="3204717"/>
            <a:ext cx="1590675" cy="259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919"/>
              </a:lnSpc>
              <a:spcBef>
                <a:spcPts val="100"/>
              </a:spcBef>
            </a:pPr>
            <a:r>
              <a:rPr sz="900" spc="-20" dirty="0">
                <a:solidFill>
                  <a:srgbClr val="404040"/>
                </a:solidFill>
                <a:latin typeface="Calibri"/>
                <a:cs typeface="Calibri"/>
              </a:rPr>
              <a:t>1,16</a:t>
            </a:r>
            <a:endParaRPr sz="900">
              <a:latin typeface="Calibri"/>
              <a:cs typeface="Calibri"/>
            </a:endParaRPr>
          </a:p>
          <a:p>
            <a:pPr marL="241935">
              <a:lnSpc>
                <a:spcPts val="919"/>
              </a:lnSpc>
            </a:pPr>
            <a:r>
              <a:rPr sz="900" u="sng" spc="420" dirty="0">
                <a:solidFill>
                  <a:srgbClr val="404040"/>
                </a:solidFill>
                <a:uFill>
                  <a:solidFill>
                    <a:srgbClr val="F1F1F1"/>
                  </a:solidFill>
                </a:uFill>
                <a:latin typeface="Calibri"/>
                <a:cs typeface="Calibri"/>
              </a:rPr>
              <a:t> </a:t>
            </a:r>
            <a:r>
              <a:rPr sz="900" u="sng" dirty="0">
                <a:solidFill>
                  <a:srgbClr val="404040"/>
                </a:solidFill>
                <a:uFill>
                  <a:solidFill>
                    <a:srgbClr val="F1F1F1"/>
                  </a:solidFill>
                </a:uFill>
                <a:latin typeface="Calibri"/>
                <a:cs typeface="Calibri"/>
              </a:rPr>
              <a:t>0,00</a:t>
            </a:r>
            <a:r>
              <a:rPr sz="900" u="sng" spc="215" dirty="0">
                <a:solidFill>
                  <a:srgbClr val="404040"/>
                </a:solidFill>
                <a:uFill>
                  <a:solidFill>
                    <a:srgbClr val="F1F1F1"/>
                  </a:solidFill>
                </a:uFill>
                <a:latin typeface="Calibri"/>
                <a:cs typeface="Calibri"/>
              </a:rPr>
              <a:t>  </a:t>
            </a:r>
            <a:r>
              <a:rPr sz="900" u="sng" dirty="0">
                <a:solidFill>
                  <a:srgbClr val="404040"/>
                </a:solidFill>
                <a:uFill>
                  <a:solidFill>
                    <a:srgbClr val="F1F1F1"/>
                  </a:solidFill>
                </a:uFill>
                <a:latin typeface="Calibri"/>
                <a:cs typeface="Calibri"/>
              </a:rPr>
              <a:t>0,00</a:t>
            </a:r>
            <a:r>
              <a:rPr sz="900" u="sng" spc="220" dirty="0">
                <a:solidFill>
                  <a:srgbClr val="404040"/>
                </a:solidFill>
                <a:uFill>
                  <a:solidFill>
                    <a:srgbClr val="F1F1F1"/>
                  </a:solidFill>
                </a:uFill>
                <a:latin typeface="Calibri"/>
                <a:cs typeface="Calibri"/>
              </a:rPr>
              <a:t>  </a:t>
            </a:r>
            <a:r>
              <a:rPr sz="900" u="sng" dirty="0">
                <a:solidFill>
                  <a:srgbClr val="404040"/>
                </a:solidFill>
                <a:uFill>
                  <a:solidFill>
                    <a:srgbClr val="F1F1F1"/>
                  </a:solidFill>
                </a:uFill>
                <a:latin typeface="Calibri"/>
                <a:cs typeface="Calibri"/>
              </a:rPr>
              <a:t>0,00</a:t>
            </a:r>
            <a:r>
              <a:rPr sz="900" u="sng" spc="215" dirty="0">
                <a:solidFill>
                  <a:srgbClr val="404040"/>
                </a:solidFill>
                <a:uFill>
                  <a:solidFill>
                    <a:srgbClr val="F1F1F1"/>
                  </a:solidFill>
                </a:uFill>
                <a:latin typeface="Calibri"/>
                <a:cs typeface="Calibri"/>
              </a:rPr>
              <a:t>  </a:t>
            </a:r>
            <a:r>
              <a:rPr sz="900" u="sng" spc="-20" dirty="0">
                <a:solidFill>
                  <a:srgbClr val="404040"/>
                </a:solidFill>
                <a:uFill>
                  <a:solidFill>
                    <a:srgbClr val="F1F1F1"/>
                  </a:solidFill>
                </a:uFill>
                <a:latin typeface="Calibri"/>
                <a:cs typeface="Calibri"/>
              </a:rPr>
              <a:t>0,00</a:t>
            </a:r>
            <a:r>
              <a:rPr sz="900" u="sng" spc="500" dirty="0">
                <a:solidFill>
                  <a:srgbClr val="404040"/>
                </a:solidFill>
                <a:uFill>
                  <a:solidFill>
                    <a:srgbClr val="F1F1F1"/>
                  </a:solidFill>
                </a:uFill>
                <a:latin typeface="Calibri"/>
                <a:cs typeface="Calibri"/>
              </a:rPr>
              <a:t> 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4479797" y="2061210"/>
            <a:ext cx="141605" cy="1523365"/>
          </a:xfrm>
          <a:prstGeom prst="rect">
            <a:avLst/>
          </a:prstGeom>
        </p:spPr>
        <p:txBody>
          <a:bodyPr vert="horz" wrap="square" lIns="0" tIns="419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0"/>
              </a:spcBef>
            </a:pPr>
            <a:r>
              <a:rPr sz="900" spc="-25" dirty="0">
                <a:solidFill>
                  <a:srgbClr val="585858"/>
                </a:solidFill>
                <a:latin typeface="Calibri"/>
                <a:cs typeface="Calibri"/>
              </a:rPr>
              <a:t>16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29"/>
              </a:spcBef>
            </a:pPr>
            <a:r>
              <a:rPr sz="900" spc="-25" dirty="0">
                <a:solidFill>
                  <a:srgbClr val="585858"/>
                </a:solidFill>
                <a:latin typeface="Calibri"/>
                <a:cs typeface="Calibri"/>
              </a:rPr>
              <a:t>14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29"/>
              </a:spcBef>
            </a:pPr>
            <a:r>
              <a:rPr sz="900" spc="-25" dirty="0">
                <a:solidFill>
                  <a:srgbClr val="585858"/>
                </a:solidFill>
                <a:latin typeface="Calibri"/>
                <a:cs typeface="Calibri"/>
              </a:rPr>
              <a:t>12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29"/>
              </a:spcBef>
            </a:pPr>
            <a:r>
              <a:rPr sz="900" spc="-25" dirty="0">
                <a:solidFill>
                  <a:srgbClr val="585858"/>
                </a:solidFill>
                <a:latin typeface="Calibri"/>
                <a:cs typeface="Calibri"/>
              </a:rPr>
              <a:t>10</a:t>
            </a:r>
            <a:endParaRPr sz="900">
              <a:latin typeface="Calibri"/>
              <a:cs typeface="Calibri"/>
            </a:endParaRPr>
          </a:p>
          <a:p>
            <a:pPr marL="70485">
              <a:lnSpc>
                <a:spcPct val="100000"/>
              </a:lnSpc>
              <a:spcBef>
                <a:spcPts val="229"/>
              </a:spcBef>
            </a:pPr>
            <a:r>
              <a:rPr sz="900" dirty="0">
                <a:solidFill>
                  <a:srgbClr val="585858"/>
                </a:solidFill>
                <a:latin typeface="Calibri"/>
                <a:cs typeface="Calibri"/>
              </a:rPr>
              <a:t>8</a:t>
            </a:r>
            <a:endParaRPr sz="900">
              <a:latin typeface="Calibri"/>
              <a:cs typeface="Calibri"/>
            </a:endParaRPr>
          </a:p>
          <a:p>
            <a:pPr marL="70485">
              <a:lnSpc>
                <a:spcPct val="100000"/>
              </a:lnSpc>
              <a:spcBef>
                <a:spcPts val="229"/>
              </a:spcBef>
            </a:pPr>
            <a:r>
              <a:rPr sz="900" dirty="0">
                <a:solidFill>
                  <a:srgbClr val="585858"/>
                </a:solidFill>
                <a:latin typeface="Calibri"/>
                <a:cs typeface="Calibri"/>
              </a:rPr>
              <a:t>6</a:t>
            </a:r>
            <a:endParaRPr sz="900">
              <a:latin typeface="Calibri"/>
              <a:cs typeface="Calibri"/>
            </a:endParaRPr>
          </a:p>
          <a:p>
            <a:pPr marL="70485">
              <a:lnSpc>
                <a:spcPct val="100000"/>
              </a:lnSpc>
              <a:spcBef>
                <a:spcPts val="229"/>
              </a:spcBef>
            </a:pPr>
            <a:r>
              <a:rPr sz="900" dirty="0">
                <a:solidFill>
                  <a:srgbClr val="585858"/>
                </a:solidFill>
                <a:latin typeface="Calibri"/>
                <a:cs typeface="Calibri"/>
              </a:rPr>
              <a:t>4</a:t>
            </a:r>
            <a:endParaRPr sz="900">
              <a:latin typeface="Calibri"/>
              <a:cs typeface="Calibri"/>
            </a:endParaRPr>
          </a:p>
          <a:p>
            <a:pPr marL="70485">
              <a:lnSpc>
                <a:spcPct val="100000"/>
              </a:lnSpc>
              <a:spcBef>
                <a:spcPts val="229"/>
              </a:spcBef>
            </a:pPr>
            <a:r>
              <a:rPr sz="900" dirty="0">
                <a:solidFill>
                  <a:srgbClr val="585858"/>
                </a:solidFill>
                <a:latin typeface="Calibri"/>
                <a:cs typeface="Calibri"/>
              </a:rPr>
              <a:t>2</a:t>
            </a:r>
            <a:endParaRPr sz="900">
              <a:latin typeface="Calibri"/>
              <a:cs typeface="Calibri"/>
            </a:endParaRPr>
          </a:p>
          <a:p>
            <a:pPr marL="70485">
              <a:lnSpc>
                <a:spcPct val="100000"/>
              </a:lnSpc>
              <a:spcBef>
                <a:spcPts val="229"/>
              </a:spcBef>
            </a:pPr>
            <a:r>
              <a:rPr sz="900" dirty="0">
                <a:solidFill>
                  <a:srgbClr val="585858"/>
                </a:solidFill>
                <a:latin typeface="Calibri"/>
                <a:cs typeface="Calibri"/>
              </a:rPr>
              <a:t>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5094223" y="1643620"/>
            <a:ext cx="2005964" cy="394970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90"/>
              </a:spcBef>
            </a:pPr>
            <a:r>
              <a:rPr sz="1400" b="1" dirty="0">
                <a:solidFill>
                  <a:srgbClr val="585858"/>
                </a:solidFill>
                <a:latin typeface="Calibri"/>
                <a:cs typeface="Calibri"/>
              </a:rPr>
              <a:t>Digitalização</a:t>
            </a:r>
            <a:r>
              <a:rPr sz="1400" b="1" spc="-4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585858"/>
                </a:solidFill>
                <a:latin typeface="Calibri"/>
                <a:cs typeface="Calibri"/>
              </a:rPr>
              <a:t>por</a:t>
            </a:r>
            <a:r>
              <a:rPr sz="1400" b="1" spc="-5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585858"/>
                </a:solidFill>
                <a:latin typeface="Calibri"/>
                <a:cs typeface="Calibri"/>
              </a:rPr>
              <a:t>grupo</a:t>
            </a:r>
            <a:r>
              <a:rPr sz="1400" b="1" spc="-3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400" b="1" spc="-25" dirty="0">
                <a:solidFill>
                  <a:srgbClr val="585858"/>
                </a:solidFill>
                <a:latin typeface="Calibri"/>
                <a:cs typeface="Calibri"/>
              </a:rPr>
              <a:t>(%)</a:t>
            </a:r>
            <a:endParaRPr sz="14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55"/>
              </a:spcBef>
            </a:pPr>
            <a:r>
              <a:rPr sz="900" dirty="0">
                <a:solidFill>
                  <a:srgbClr val="585858"/>
                </a:solidFill>
                <a:latin typeface="Calibri"/>
                <a:cs typeface="Calibri"/>
              </a:rPr>
              <a:t>(média</a:t>
            </a:r>
            <a:r>
              <a:rPr sz="900" spc="-1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85858"/>
                </a:solidFill>
                <a:latin typeface="Calibri"/>
                <a:cs typeface="Calibri"/>
              </a:rPr>
              <a:t>entre A4</a:t>
            </a:r>
            <a:r>
              <a:rPr sz="900" spc="-1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85858"/>
                </a:solidFill>
                <a:latin typeface="Calibri"/>
                <a:cs typeface="Calibri"/>
              </a:rPr>
              <a:t>e</a:t>
            </a:r>
            <a:r>
              <a:rPr sz="900" spc="-10" dirty="0">
                <a:solidFill>
                  <a:srgbClr val="585858"/>
                </a:solidFill>
                <a:latin typeface="Calibri"/>
                <a:cs typeface="Calibri"/>
              </a:rPr>
              <a:t> mapas)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4858258" y="3493770"/>
            <a:ext cx="142875" cy="3917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5720">
              <a:lnSpc>
                <a:spcPct val="100000"/>
              </a:lnSpc>
              <a:spcBef>
                <a:spcPts val="105"/>
              </a:spcBef>
            </a:pPr>
            <a:r>
              <a:rPr sz="800" u="sng" dirty="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Calibri"/>
                <a:cs typeface="Calibri"/>
              </a:rPr>
              <a:t>8</a:t>
            </a:r>
            <a:endParaRPr sz="8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800" b="1" spc="-25" dirty="0">
                <a:solidFill>
                  <a:srgbClr val="404040"/>
                </a:solidFill>
                <a:latin typeface="Calibri"/>
                <a:cs typeface="Calibri"/>
              </a:rPr>
              <a:t>AP</a:t>
            </a:r>
            <a:r>
              <a:rPr sz="800" b="1" spc="5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800" b="1" spc="-25" dirty="0">
                <a:solidFill>
                  <a:srgbClr val="404040"/>
                </a:solidFill>
                <a:latin typeface="Calibri"/>
                <a:cs typeface="Calibri"/>
              </a:rPr>
              <a:t>PA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5159502" y="3493770"/>
            <a:ext cx="467359" cy="6356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6515">
              <a:lnSpc>
                <a:spcPct val="100000"/>
              </a:lnSpc>
              <a:spcBef>
                <a:spcPts val="105"/>
              </a:spcBef>
              <a:tabLst>
                <a:tab pos="368300" algn="l"/>
              </a:tabLst>
            </a:pPr>
            <a:r>
              <a:rPr sz="800" u="sng" spc="-50" dirty="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Calibri"/>
                <a:cs typeface="Calibri"/>
              </a:rPr>
              <a:t>4</a:t>
            </a:r>
            <a:r>
              <a:rPr sz="8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800" u="sng" spc="-50" dirty="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Calibri"/>
                <a:cs typeface="Calibri"/>
              </a:rPr>
              <a:t>5</a:t>
            </a:r>
            <a:endParaRPr sz="800">
              <a:latin typeface="Calibri"/>
              <a:cs typeface="Calibri"/>
            </a:endParaRPr>
          </a:p>
          <a:p>
            <a:pPr marL="26034">
              <a:lnSpc>
                <a:spcPct val="100000"/>
              </a:lnSpc>
              <a:tabLst>
                <a:tab pos="340995" algn="l"/>
              </a:tabLst>
            </a:pPr>
            <a:r>
              <a:rPr sz="800" b="1" spc="-25" dirty="0">
                <a:solidFill>
                  <a:srgbClr val="404040"/>
                </a:solidFill>
                <a:latin typeface="Calibri"/>
                <a:cs typeface="Calibri"/>
              </a:rPr>
              <a:t>DF</a:t>
            </a:r>
            <a:r>
              <a:rPr sz="800" b="1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800" b="1" spc="-25" dirty="0">
                <a:solidFill>
                  <a:srgbClr val="404040"/>
                </a:solidFill>
                <a:latin typeface="Calibri"/>
                <a:cs typeface="Calibri"/>
              </a:rPr>
              <a:t>AL</a:t>
            </a:r>
            <a:endParaRPr sz="800">
              <a:latin typeface="Calibri"/>
              <a:cs typeface="Calibri"/>
            </a:endParaRPr>
          </a:p>
          <a:p>
            <a:pPr marL="15240">
              <a:lnSpc>
                <a:spcPct val="100000"/>
              </a:lnSpc>
              <a:tabLst>
                <a:tab pos="333375" algn="l"/>
              </a:tabLst>
            </a:pPr>
            <a:r>
              <a:rPr sz="800" b="1" spc="-25" dirty="0">
                <a:solidFill>
                  <a:srgbClr val="404040"/>
                </a:solidFill>
                <a:latin typeface="Calibri"/>
                <a:cs typeface="Calibri"/>
              </a:rPr>
              <a:t>GO</a:t>
            </a:r>
            <a:r>
              <a:rPr sz="800" b="1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800" b="1" spc="-25" dirty="0">
                <a:solidFill>
                  <a:srgbClr val="404040"/>
                </a:solidFill>
                <a:latin typeface="Calibri"/>
                <a:cs typeface="Calibri"/>
              </a:rPr>
              <a:t>BA</a:t>
            </a:r>
            <a:endParaRPr sz="800">
              <a:latin typeface="Calibri"/>
              <a:cs typeface="Calibri"/>
            </a:endParaRPr>
          </a:p>
          <a:p>
            <a:pPr marL="22860" marR="15240" indent="-10795">
              <a:lnSpc>
                <a:spcPct val="100000"/>
              </a:lnSpc>
              <a:tabLst>
                <a:tab pos="344170" algn="l"/>
              </a:tabLst>
            </a:pPr>
            <a:r>
              <a:rPr sz="800" b="1" spc="-25" dirty="0">
                <a:solidFill>
                  <a:srgbClr val="404040"/>
                </a:solidFill>
                <a:latin typeface="Calibri"/>
                <a:cs typeface="Calibri"/>
              </a:rPr>
              <a:t>MT</a:t>
            </a:r>
            <a:r>
              <a:rPr sz="800" b="1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800" b="1" spc="-25" dirty="0">
                <a:solidFill>
                  <a:srgbClr val="404040"/>
                </a:solidFill>
                <a:latin typeface="Calibri"/>
                <a:cs typeface="Calibri"/>
              </a:rPr>
              <a:t>SE</a:t>
            </a:r>
            <a:r>
              <a:rPr sz="800" b="1" spc="5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800" b="1" spc="-25" dirty="0">
                <a:solidFill>
                  <a:srgbClr val="404040"/>
                </a:solidFill>
                <a:latin typeface="Calibri"/>
                <a:cs typeface="Calibri"/>
              </a:rPr>
              <a:t>TO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5783071" y="3493770"/>
            <a:ext cx="16446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105"/>
              </a:spcBef>
            </a:pPr>
            <a:r>
              <a:rPr sz="800" u="sng" dirty="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Calibri"/>
                <a:cs typeface="Calibri"/>
              </a:rPr>
              <a:t>2</a:t>
            </a:r>
            <a:endParaRPr sz="800">
              <a:latin typeface="Calibri"/>
              <a:cs typeface="Calibri"/>
            </a:endParaRPr>
          </a:p>
          <a:p>
            <a:pPr marL="12700" marR="5080" indent="17780" algn="just">
              <a:lnSpc>
                <a:spcPct val="100000"/>
              </a:lnSpc>
            </a:pPr>
            <a:r>
              <a:rPr sz="800" b="1" spc="-25" dirty="0">
                <a:solidFill>
                  <a:srgbClr val="404040"/>
                </a:solidFill>
                <a:latin typeface="Calibri"/>
                <a:cs typeface="Calibri"/>
              </a:rPr>
              <a:t>SP</a:t>
            </a:r>
            <a:r>
              <a:rPr sz="800" b="1" spc="5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800" b="1" spc="-25" dirty="0">
                <a:solidFill>
                  <a:srgbClr val="404040"/>
                </a:solidFill>
                <a:latin typeface="Calibri"/>
                <a:cs typeface="Calibri"/>
              </a:rPr>
              <a:t>RJ</a:t>
            </a:r>
            <a:r>
              <a:rPr sz="800" b="1" spc="5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800" b="1" spc="-25" dirty="0">
                <a:solidFill>
                  <a:srgbClr val="404040"/>
                </a:solidFill>
                <a:latin typeface="Calibri"/>
                <a:cs typeface="Calibri"/>
              </a:rPr>
              <a:t>MS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6108572" y="3493770"/>
            <a:ext cx="140525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2545">
              <a:lnSpc>
                <a:spcPct val="100000"/>
              </a:lnSpc>
              <a:spcBef>
                <a:spcPts val="105"/>
              </a:spcBef>
              <a:tabLst>
                <a:tab pos="354330" algn="l"/>
                <a:tab pos="666115" algn="l"/>
                <a:tab pos="977900" algn="l"/>
                <a:tab pos="1289685" algn="l"/>
              </a:tabLst>
            </a:pPr>
            <a:r>
              <a:rPr sz="800" u="sng" spc="-50" dirty="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Calibri"/>
                <a:cs typeface="Calibri"/>
              </a:rPr>
              <a:t>1</a:t>
            </a:r>
            <a:r>
              <a:rPr sz="8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800" u="sng" spc="-50" dirty="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Calibri"/>
                <a:cs typeface="Calibri"/>
              </a:rPr>
              <a:t>3</a:t>
            </a:r>
            <a:r>
              <a:rPr sz="8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800" u="sng" spc="-50" dirty="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Calibri"/>
                <a:cs typeface="Calibri"/>
              </a:rPr>
              <a:t>6</a:t>
            </a:r>
            <a:r>
              <a:rPr sz="8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800" u="sng" spc="-50" dirty="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Calibri"/>
                <a:cs typeface="Calibri"/>
              </a:rPr>
              <a:t>7</a:t>
            </a:r>
            <a:r>
              <a:rPr sz="8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800" u="sng" spc="-50" dirty="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Calibri"/>
                <a:cs typeface="Calibri"/>
              </a:rPr>
              <a:t>9</a:t>
            </a:r>
            <a:endParaRPr sz="800">
              <a:latin typeface="Calibri"/>
              <a:cs typeface="Calibri"/>
            </a:endParaRPr>
          </a:p>
          <a:p>
            <a:pPr marL="12700" marR="5080" indent="4445" algn="just">
              <a:lnSpc>
                <a:spcPct val="100000"/>
              </a:lnSpc>
              <a:tabLst>
                <a:tab pos="629285" algn="l"/>
              </a:tabLst>
            </a:pPr>
            <a:r>
              <a:rPr sz="800" b="1" dirty="0">
                <a:solidFill>
                  <a:srgbClr val="404040"/>
                </a:solidFill>
                <a:latin typeface="Calibri"/>
                <a:cs typeface="Calibri"/>
              </a:rPr>
              <a:t>SC</a:t>
            </a:r>
            <a:r>
              <a:rPr sz="800" b="1" spc="295" dirty="0">
                <a:solidFill>
                  <a:srgbClr val="404040"/>
                </a:solidFill>
                <a:latin typeface="Calibri"/>
                <a:cs typeface="Calibri"/>
              </a:rPr>
              <a:t>   </a:t>
            </a:r>
            <a:r>
              <a:rPr sz="800" b="1" dirty="0">
                <a:solidFill>
                  <a:srgbClr val="404040"/>
                </a:solidFill>
                <a:latin typeface="Calibri"/>
                <a:cs typeface="Calibri"/>
              </a:rPr>
              <a:t>MG</a:t>
            </a:r>
            <a:r>
              <a:rPr sz="800" b="1" spc="290" dirty="0">
                <a:solidFill>
                  <a:srgbClr val="404040"/>
                </a:solidFill>
                <a:latin typeface="Calibri"/>
                <a:cs typeface="Calibri"/>
              </a:rPr>
              <a:t>   </a:t>
            </a:r>
            <a:r>
              <a:rPr sz="800" b="1" dirty="0">
                <a:solidFill>
                  <a:srgbClr val="404040"/>
                </a:solidFill>
                <a:latin typeface="Calibri"/>
                <a:cs typeface="Calibri"/>
              </a:rPr>
              <a:t>PE</a:t>
            </a:r>
            <a:r>
              <a:rPr sz="800" b="1" spc="370" dirty="0">
                <a:solidFill>
                  <a:srgbClr val="404040"/>
                </a:solidFill>
                <a:latin typeface="Calibri"/>
                <a:cs typeface="Calibri"/>
              </a:rPr>
              <a:t>   </a:t>
            </a:r>
            <a:r>
              <a:rPr sz="800" b="1" dirty="0">
                <a:solidFill>
                  <a:srgbClr val="404040"/>
                </a:solidFill>
                <a:latin typeface="Calibri"/>
                <a:cs typeface="Calibri"/>
              </a:rPr>
              <a:t>CE</a:t>
            </a:r>
            <a:r>
              <a:rPr sz="800" b="1" spc="300" dirty="0">
                <a:solidFill>
                  <a:srgbClr val="404040"/>
                </a:solidFill>
                <a:latin typeface="Calibri"/>
                <a:cs typeface="Calibri"/>
              </a:rPr>
              <a:t>   </a:t>
            </a:r>
            <a:r>
              <a:rPr sz="800" b="1" spc="-25" dirty="0">
                <a:solidFill>
                  <a:srgbClr val="404040"/>
                </a:solidFill>
                <a:latin typeface="Calibri"/>
                <a:cs typeface="Calibri"/>
              </a:rPr>
              <a:t>AM</a:t>
            </a:r>
            <a:r>
              <a:rPr sz="800" b="1" spc="5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800" b="1" dirty="0">
                <a:solidFill>
                  <a:srgbClr val="404040"/>
                </a:solidFill>
                <a:latin typeface="Calibri"/>
                <a:cs typeface="Calibri"/>
              </a:rPr>
              <a:t>RS</a:t>
            </a:r>
            <a:r>
              <a:rPr sz="800" b="1" spc="365" dirty="0">
                <a:solidFill>
                  <a:srgbClr val="404040"/>
                </a:solidFill>
                <a:latin typeface="Calibri"/>
                <a:cs typeface="Calibri"/>
              </a:rPr>
              <a:t>   </a:t>
            </a:r>
            <a:r>
              <a:rPr sz="800" b="1" dirty="0">
                <a:solidFill>
                  <a:srgbClr val="404040"/>
                </a:solidFill>
                <a:latin typeface="Calibri"/>
                <a:cs typeface="Calibri"/>
              </a:rPr>
              <a:t>ES</a:t>
            </a:r>
            <a:r>
              <a:rPr sz="800" b="1" spc="360" dirty="0">
                <a:solidFill>
                  <a:srgbClr val="404040"/>
                </a:solidFill>
                <a:latin typeface="Calibri"/>
                <a:cs typeface="Calibri"/>
              </a:rPr>
              <a:t>   </a:t>
            </a:r>
            <a:r>
              <a:rPr sz="800" b="1" dirty="0">
                <a:solidFill>
                  <a:srgbClr val="404040"/>
                </a:solidFill>
                <a:latin typeface="Calibri"/>
                <a:cs typeface="Calibri"/>
              </a:rPr>
              <a:t>PB</a:t>
            </a:r>
            <a:r>
              <a:rPr sz="800" b="1" spc="290" dirty="0">
                <a:solidFill>
                  <a:srgbClr val="404040"/>
                </a:solidFill>
                <a:latin typeface="Calibri"/>
                <a:cs typeface="Calibri"/>
              </a:rPr>
              <a:t>   </a:t>
            </a:r>
            <a:r>
              <a:rPr sz="800" b="1" dirty="0">
                <a:solidFill>
                  <a:srgbClr val="404040"/>
                </a:solidFill>
                <a:latin typeface="Calibri"/>
                <a:cs typeface="Calibri"/>
              </a:rPr>
              <a:t>MA</a:t>
            </a:r>
            <a:r>
              <a:rPr sz="800" b="1" spc="270" dirty="0">
                <a:solidFill>
                  <a:srgbClr val="404040"/>
                </a:solidFill>
                <a:latin typeface="Calibri"/>
                <a:cs typeface="Calibri"/>
              </a:rPr>
              <a:t>   </a:t>
            </a:r>
            <a:r>
              <a:rPr sz="800" b="1" spc="-25" dirty="0">
                <a:solidFill>
                  <a:srgbClr val="404040"/>
                </a:solidFill>
                <a:latin typeface="Calibri"/>
                <a:cs typeface="Calibri"/>
              </a:rPr>
              <a:t>RO</a:t>
            </a:r>
            <a:r>
              <a:rPr sz="800" b="1" spc="5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800" b="1" spc="-25" dirty="0">
                <a:solidFill>
                  <a:srgbClr val="404040"/>
                </a:solidFill>
                <a:latin typeface="Calibri"/>
                <a:cs typeface="Calibri"/>
              </a:rPr>
              <a:t>PR</a:t>
            </a:r>
            <a:r>
              <a:rPr sz="800" b="1" dirty="0">
                <a:solidFill>
                  <a:srgbClr val="404040"/>
                </a:solidFill>
                <a:latin typeface="Calibri"/>
                <a:cs typeface="Calibri"/>
              </a:rPr>
              <a:t>	RN</a:t>
            </a:r>
            <a:r>
              <a:rPr sz="800" b="1" spc="360" dirty="0">
                <a:solidFill>
                  <a:srgbClr val="404040"/>
                </a:solidFill>
                <a:latin typeface="Calibri"/>
                <a:cs typeface="Calibri"/>
              </a:rPr>
              <a:t>   </a:t>
            </a:r>
            <a:r>
              <a:rPr sz="800" b="1" dirty="0">
                <a:solidFill>
                  <a:srgbClr val="404040"/>
                </a:solidFill>
                <a:latin typeface="Calibri"/>
                <a:cs typeface="Calibri"/>
              </a:rPr>
              <a:t>PI</a:t>
            </a:r>
            <a:r>
              <a:rPr sz="800" b="1" spc="375" dirty="0">
                <a:solidFill>
                  <a:srgbClr val="404040"/>
                </a:solidFill>
                <a:latin typeface="Calibri"/>
                <a:cs typeface="Calibri"/>
              </a:rPr>
              <a:t>   </a:t>
            </a:r>
            <a:r>
              <a:rPr sz="800" b="1" spc="-25" dirty="0">
                <a:solidFill>
                  <a:srgbClr val="404040"/>
                </a:solidFill>
                <a:latin typeface="Calibri"/>
                <a:cs typeface="Calibri"/>
              </a:rPr>
              <a:t>RR</a:t>
            </a:r>
            <a:endParaRPr sz="800">
              <a:latin typeface="Calibri"/>
              <a:cs typeface="Calibri"/>
            </a:endParaRPr>
          </a:p>
        </p:txBody>
      </p:sp>
      <p:grpSp>
        <p:nvGrpSpPr>
          <p:cNvPr id="52" name="object 52"/>
          <p:cNvGrpSpPr/>
          <p:nvPr/>
        </p:nvGrpSpPr>
        <p:grpSpPr>
          <a:xfrm>
            <a:off x="8229600" y="1808988"/>
            <a:ext cx="3489960" cy="2443480"/>
            <a:chOff x="8229600" y="1808988"/>
            <a:chExt cx="3489960" cy="2443480"/>
          </a:xfrm>
        </p:grpSpPr>
        <p:pic>
          <p:nvPicPr>
            <p:cNvPr id="53" name="object 5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229600" y="1808988"/>
              <a:ext cx="3489959" cy="2442972"/>
            </a:xfrm>
            <a:prstGeom prst="rect">
              <a:avLst/>
            </a:prstGeom>
          </p:spPr>
        </p:pic>
        <p:sp>
          <p:nvSpPr>
            <p:cNvPr id="54" name="object 54"/>
            <p:cNvSpPr/>
            <p:nvPr/>
          </p:nvSpPr>
          <p:spPr>
            <a:xfrm>
              <a:off x="8282939" y="1824228"/>
              <a:ext cx="3388360" cy="2341245"/>
            </a:xfrm>
            <a:custGeom>
              <a:avLst/>
              <a:gdLst/>
              <a:ahLst/>
              <a:cxnLst/>
              <a:rect l="l" t="t" r="r" b="b"/>
              <a:pathLst>
                <a:path w="3388359" h="2341245">
                  <a:moveTo>
                    <a:pt x="3387852" y="0"/>
                  </a:moveTo>
                  <a:lnTo>
                    <a:pt x="0" y="0"/>
                  </a:lnTo>
                  <a:lnTo>
                    <a:pt x="0" y="2340864"/>
                  </a:lnTo>
                  <a:lnTo>
                    <a:pt x="3387852" y="2340864"/>
                  </a:lnTo>
                  <a:lnTo>
                    <a:pt x="338785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8493252" y="2328672"/>
              <a:ext cx="2909570" cy="803275"/>
            </a:xfrm>
            <a:custGeom>
              <a:avLst/>
              <a:gdLst/>
              <a:ahLst/>
              <a:cxnLst/>
              <a:rect l="l" t="t" r="r" b="b"/>
              <a:pathLst>
                <a:path w="2909570" h="803275">
                  <a:moveTo>
                    <a:pt x="0" y="0"/>
                  </a:moveTo>
                  <a:lnTo>
                    <a:pt x="0" y="803148"/>
                  </a:lnTo>
                </a:path>
                <a:path w="2909570" h="803275">
                  <a:moveTo>
                    <a:pt x="726948" y="0"/>
                  </a:moveTo>
                  <a:lnTo>
                    <a:pt x="726948" y="803148"/>
                  </a:lnTo>
                </a:path>
                <a:path w="2909570" h="803275">
                  <a:moveTo>
                    <a:pt x="1455420" y="0"/>
                  </a:moveTo>
                  <a:lnTo>
                    <a:pt x="1455420" y="803148"/>
                  </a:lnTo>
                </a:path>
                <a:path w="2909570" h="803275">
                  <a:moveTo>
                    <a:pt x="2182368" y="0"/>
                  </a:moveTo>
                  <a:lnTo>
                    <a:pt x="2182368" y="803148"/>
                  </a:lnTo>
                </a:path>
                <a:path w="2909570" h="803275">
                  <a:moveTo>
                    <a:pt x="2909316" y="0"/>
                  </a:moveTo>
                  <a:lnTo>
                    <a:pt x="2909316" y="803148"/>
                  </a:lnTo>
                </a:path>
              </a:pathLst>
            </a:custGeom>
            <a:ln w="952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6" name="object 5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491727" y="2514561"/>
              <a:ext cx="1505711" cy="502958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9895332" y="2514561"/>
              <a:ext cx="661428" cy="502958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0454639" y="2514561"/>
              <a:ext cx="957071" cy="502958"/>
            </a:xfrm>
            <a:prstGeom prst="rect">
              <a:avLst/>
            </a:prstGeom>
          </p:spPr>
        </p:pic>
        <p:sp>
          <p:nvSpPr>
            <p:cNvPr id="59" name="object 59"/>
            <p:cNvSpPr/>
            <p:nvPr/>
          </p:nvSpPr>
          <p:spPr>
            <a:xfrm>
              <a:off x="8493252" y="2529840"/>
              <a:ext cx="1455420" cy="401320"/>
            </a:xfrm>
            <a:custGeom>
              <a:avLst/>
              <a:gdLst/>
              <a:ahLst/>
              <a:cxnLst/>
              <a:rect l="l" t="t" r="r" b="b"/>
              <a:pathLst>
                <a:path w="1455420" h="401319">
                  <a:moveTo>
                    <a:pt x="1455420" y="0"/>
                  </a:moveTo>
                  <a:lnTo>
                    <a:pt x="0" y="0"/>
                  </a:lnTo>
                  <a:lnTo>
                    <a:pt x="0" y="400812"/>
                  </a:lnTo>
                  <a:lnTo>
                    <a:pt x="1455420" y="400812"/>
                  </a:lnTo>
                  <a:lnTo>
                    <a:pt x="1455420" y="0"/>
                  </a:lnTo>
                  <a:close/>
                </a:path>
              </a:pathLst>
            </a:custGeom>
            <a:solidFill>
              <a:srgbClr val="004B7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9948672" y="2529840"/>
              <a:ext cx="559435" cy="401320"/>
            </a:xfrm>
            <a:custGeom>
              <a:avLst/>
              <a:gdLst/>
              <a:ahLst/>
              <a:cxnLst/>
              <a:rect l="l" t="t" r="r" b="b"/>
              <a:pathLst>
                <a:path w="559434" h="401319">
                  <a:moveTo>
                    <a:pt x="559307" y="0"/>
                  </a:moveTo>
                  <a:lnTo>
                    <a:pt x="0" y="0"/>
                  </a:lnTo>
                  <a:lnTo>
                    <a:pt x="0" y="400812"/>
                  </a:lnTo>
                  <a:lnTo>
                    <a:pt x="559307" y="400812"/>
                  </a:lnTo>
                  <a:lnTo>
                    <a:pt x="559307" y="0"/>
                  </a:lnTo>
                  <a:close/>
                </a:path>
              </a:pathLst>
            </a:custGeom>
            <a:solidFill>
              <a:srgbClr val="28916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10507979" y="2529840"/>
              <a:ext cx="894715" cy="401320"/>
            </a:xfrm>
            <a:custGeom>
              <a:avLst/>
              <a:gdLst/>
              <a:ahLst/>
              <a:cxnLst/>
              <a:rect l="l" t="t" r="r" b="b"/>
              <a:pathLst>
                <a:path w="894715" h="401319">
                  <a:moveTo>
                    <a:pt x="894587" y="0"/>
                  </a:moveTo>
                  <a:lnTo>
                    <a:pt x="0" y="0"/>
                  </a:lnTo>
                  <a:lnTo>
                    <a:pt x="0" y="400812"/>
                  </a:lnTo>
                  <a:lnTo>
                    <a:pt x="894587" y="400812"/>
                  </a:lnTo>
                  <a:lnTo>
                    <a:pt x="894587" y="0"/>
                  </a:lnTo>
                  <a:close/>
                </a:path>
              </a:pathLst>
            </a:custGeom>
            <a:solidFill>
              <a:srgbClr val="FFCC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2" name="object 62"/>
          <p:cNvSpPr txBox="1"/>
          <p:nvPr/>
        </p:nvSpPr>
        <p:spPr>
          <a:xfrm>
            <a:off x="8989441" y="2617723"/>
            <a:ext cx="47370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FFFFFF"/>
                </a:solidFill>
                <a:latin typeface="Calibri"/>
                <a:cs typeface="Calibri"/>
              </a:rPr>
              <a:t>50,00%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9996805" y="2617723"/>
            <a:ext cx="47370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FFFFFF"/>
                </a:solidFill>
                <a:latin typeface="Calibri"/>
                <a:cs typeface="Calibri"/>
              </a:rPr>
              <a:t>19,23%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10724388" y="2617723"/>
            <a:ext cx="47370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404040"/>
                </a:solidFill>
                <a:latin typeface="Calibri"/>
                <a:cs typeface="Calibri"/>
              </a:rPr>
              <a:t>30,77%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8749918" y="1898395"/>
            <a:ext cx="246824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585858"/>
                </a:solidFill>
                <a:latin typeface="Calibri"/>
                <a:cs typeface="Calibri"/>
              </a:rPr>
              <a:t>Regionais</a:t>
            </a:r>
            <a:r>
              <a:rPr sz="1400" b="1" spc="-5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585858"/>
                </a:solidFill>
                <a:latin typeface="Calibri"/>
                <a:cs typeface="Calibri"/>
              </a:rPr>
              <a:t>com</a:t>
            </a:r>
            <a:r>
              <a:rPr sz="1400" b="1" spc="-3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585858"/>
                </a:solidFill>
                <a:latin typeface="Calibri"/>
                <a:cs typeface="Calibri"/>
              </a:rPr>
              <a:t>acervo</a:t>
            </a:r>
            <a:r>
              <a:rPr sz="1400" b="1" spc="-3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585858"/>
                </a:solidFill>
                <a:latin typeface="Calibri"/>
                <a:cs typeface="Calibri"/>
              </a:rPr>
              <a:t>transferido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66" name="object 66"/>
          <p:cNvGrpSpPr/>
          <p:nvPr/>
        </p:nvGrpSpPr>
        <p:grpSpPr>
          <a:xfrm>
            <a:off x="8668511" y="3570732"/>
            <a:ext cx="1981200" cy="73660"/>
            <a:chOff x="8668511" y="3570732"/>
            <a:chExt cx="1981200" cy="73660"/>
          </a:xfrm>
        </p:grpSpPr>
        <p:sp>
          <p:nvSpPr>
            <p:cNvPr id="67" name="object 67"/>
            <p:cNvSpPr/>
            <p:nvPr/>
          </p:nvSpPr>
          <p:spPr>
            <a:xfrm>
              <a:off x="8668511" y="3570732"/>
              <a:ext cx="73660" cy="73660"/>
            </a:xfrm>
            <a:custGeom>
              <a:avLst/>
              <a:gdLst/>
              <a:ahLst/>
              <a:cxnLst/>
              <a:rect l="l" t="t" r="r" b="b"/>
              <a:pathLst>
                <a:path w="73659" h="73660">
                  <a:moveTo>
                    <a:pt x="73151" y="0"/>
                  </a:moveTo>
                  <a:lnTo>
                    <a:pt x="0" y="0"/>
                  </a:lnTo>
                  <a:lnTo>
                    <a:pt x="0" y="73152"/>
                  </a:lnTo>
                  <a:lnTo>
                    <a:pt x="73151" y="73152"/>
                  </a:lnTo>
                  <a:lnTo>
                    <a:pt x="73151" y="0"/>
                  </a:lnTo>
                  <a:close/>
                </a:path>
              </a:pathLst>
            </a:custGeom>
            <a:solidFill>
              <a:srgbClr val="004B7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9479279" y="3570732"/>
              <a:ext cx="73660" cy="73660"/>
            </a:xfrm>
            <a:custGeom>
              <a:avLst/>
              <a:gdLst/>
              <a:ahLst/>
              <a:cxnLst/>
              <a:rect l="l" t="t" r="r" b="b"/>
              <a:pathLst>
                <a:path w="73659" h="73660">
                  <a:moveTo>
                    <a:pt x="73151" y="0"/>
                  </a:moveTo>
                  <a:lnTo>
                    <a:pt x="0" y="0"/>
                  </a:lnTo>
                  <a:lnTo>
                    <a:pt x="0" y="73152"/>
                  </a:lnTo>
                  <a:lnTo>
                    <a:pt x="73151" y="73152"/>
                  </a:lnTo>
                  <a:lnTo>
                    <a:pt x="73151" y="0"/>
                  </a:lnTo>
                  <a:close/>
                </a:path>
              </a:pathLst>
            </a:custGeom>
            <a:solidFill>
              <a:srgbClr val="46B48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10576560" y="3570732"/>
              <a:ext cx="73660" cy="73660"/>
            </a:xfrm>
            <a:custGeom>
              <a:avLst/>
              <a:gdLst/>
              <a:ahLst/>
              <a:cxnLst/>
              <a:rect l="l" t="t" r="r" b="b"/>
              <a:pathLst>
                <a:path w="73659" h="73660">
                  <a:moveTo>
                    <a:pt x="73151" y="0"/>
                  </a:moveTo>
                  <a:lnTo>
                    <a:pt x="0" y="0"/>
                  </a:lnTo>
                  <a:lnTo>
                    <a:pt x="0" y="73152"/>
                  </a:lnTo>
                  <a:lnTo>
                    <a:pt x="73151" y="73152"/>
                  </a:lnTo>
                  <a:lnTo>
                    <a:pt x="73151" y="0"/>
                  </a:lnTo>
                  <a:close/>
                </a:path>
              </a:pathLst>
            </a:custGeom>
            <a:solidFill>
              <a:srgbClr val="FFCC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0" name="object 70"/>
          <p:cNvSpPr txBox="1"/>
          <p:nvPr/>
        </p:nvSpPr>
        <p:spPr>
          <a:xfrm>
            <a:off x="8424418" y="3186429"/>
            <a:ext cx="3120390" cy="706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  <a:tabLst>
                <a:tab pos="697865" algn="l"/>
                <a:tab pos="1425575" algn="l"/>
                <a:tab pos="2153285" algn="l"/>
                <a:tab pos="2851785" algn="l"/>
              </a:tabLst>
            </a:pPr>
            <a:r>
              <a:rPr sz="900" spc="-25" dirty="0">
                <a:solidFill>
                  <a:srgbClr val="585858"/>
                </a:solidFill>
                <a:latin typeface="Calibri"/>
                <a:cs typeface="Calibri"/>
              </a:rPr>
              <a:t>0%</a:t>
            </a:r>
            <a:r>
              <a:rPr sz="900" dirty="0">
                <a:solidFill>
                  <a:srgbClr val="585858"/>
                </a:solidFill>
                <a:latin typeface="Calibri"/>
                <a:cs typeface="Calibri"/>
              </a:rPr>
              <a:t>	</a:t>
            </a:r>
            <a:r>
              <a:rPr sz="900" spc="-25" dirty="0">
                <a:solidFill>
                  <a:srgbClr val="585858"/>
                </a:solidFill>
                <a:latin typeface="Calibri"/>
                <a:cs typeface="Calibri"/>
              </a:rPr>
              <a:t>25%</a:t>
            </a:r>
            <a:r>
              <a:rPr sz="900" dirty="0">
                <a:solidFill>
                  <a:srgbClr val="585858"/>
                </a:solidFill>
                <a:latin typeface="Calibri"/>
                <a:cs typeface="Calibri"/>
              </a:rPr>
              <a:t>	</a:t>
            </a:r>
            <a:r>
              <a:rPr sz="900" spc="-25" dirty="0">
                <a:solidFill>
                  <a:srgbClr val="585858"/>
                </a:solidFill>
                <a:latin typeface="Calibri"/>
                <a:cs typeface="Calibri"/>
              </a:rPr>
              <a:t>50%</a:t>
            </a:r>
            <a:r>
              <a:rPr sz="900" dirty="0">
                <a:solidFill>
                  <a:srgbClr val="585858"/>
                </a:solidFill>
                <a:latin typeface="Calibri"/>
                <a:cs typeface="Calibri"/>
              </a:rPr>
              <a:t>	</a:t>
            </a:r>
            <a:r>
              <a:rPr sz="900" spc="-25" dirty="0">
                <a:solidFill>
                  <a:srgbClr val="585858"/>
                </a:solidFill>
                <a:latin typeface="Calibri"/>
                <a:cs typeface="Calibri"/>
              </a:rPr>
              <a:t>75%</a:t>
            </a:r>
            <a:r>
              <a:rPr sz="900" dirty="0">
                <a:solidFill>
                  <a:srgbClr val="585858"/>
                </a:solidFill>
                <a:latin typeface="Calibri"/>
                <a:cs typeface="Calibri"/>
              </a:rPr>
              <a:t>	</a:t>
            </a:r>
            <a:r>
              <a:rPr sz="900" spc="-20" dirty="0">
                <a:solidFill>
                  <a:srgbClr val="585858"/>
                </a:solidFill>
                <a:latin typeface="Calibri"/>
                <a:cs typeface="Calibri"/>
              </a:rPr>
              <a:t>100%</a:t>
            </a:r>
            <a:endParaRPr sz="9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800">
              <a:latin typeface="Calibri"/>
              <a:cs typeface="Calibri"/>
            </a:endParaRPr>
          </a:p>
          <a:p>
            <a:pPr marL="103505" marR="180340" indent="246379">
              <a:lnSpc>
                <a:spcPct val="128800"/>
              </a:lnSpc>
              <a:tabLst>
                <a:tab pos="1093470" algn="l"/>
                <a:tab pos="1160145" algn="l"/>
                <a:tab pos="2095500" algn="l"/>
                <a:tab pos="2258695" algn="l"/>
              </a:tabLst>
            </a:pPr>
            <a:r>
              <a:rPr sz="1050" spc="-10" dirty="0">
                <a:solidFill>
                  <a:srgbClr val="585858"/>
                </a:solidFill>
                <a:latin typeface="Calibri"/>
                <a:cs typeface="Calibri"/>
              </a:rPr>
              <a:t>Concluído</a:t>
            </a:r>
            <a:r>
              <a:rPr sz="1050" dirty="0">
                <a:solidFill>
                  <a:srgbClr val="585858"/>
                </a:solidFill>
                <a:latin typeface="Calibri"/>
                <a:cs typeface="Calibri"/>
              </a:rPr>
              <a:t>		Em</a:t>
            </a:r>
            <a:r>
              <a:rPr sz="1050" spc="-2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050" spc="-10" dirty="0">
                <a:solidFill>
                  <a:srgbClr val="585858"/>
                </a:solidFill>
                <a:latin typeface="Calibri"/>
                <a:cs typeface="Calibri"/>
              </a:rPr>
              <a:t>andamento</a:t>
            </a:r>
            <a:r>
              <a:rPr sz="1050" dirty="0">
                <a:solidFill>
                  <a:srgbClr val="585858"/>
                </a:solidFill>
                <a:latin typeface="Calibri"/>
                <a:cs typeface="Calibri"/>
              </a:rPr>
              <a:t>		Não</a:t>
            </a:r>
            <a:r>
              <a:rPr sz="1050" spc="-2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050" spc="-10" dirty="0">
                <a:solidFill>
                  <a:srgbClr val="585858"/>
                </a:solidFill>
                <a:latin typeface="Calibri"/>
                <a:cs typeface="Calibri"/>
              </a:rPr>
              <a:t>iniciado </a:t>
            </a:r>
            <a:r>
              <a:rPr sz="1050" dirty="0">
                <a:solidFill>
                  <a:srgbClr val="404040"/>
                </a:solidFill>
                <a:latin typeface="Calibri"/>
                <a:cs typeface="Calibri"/>
              </a:rPr>
              <a:t>13</a:t>
            </a:r>
            <a:r>
              <a:rPr sz="105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050" spc="-25" dirty="0">
                <a:solidFill>
                  <a:srgbClr val="404040"/>
                </a:solidFill>
                <a:latin typeface="Calibri"/>
                <a:cs typeface="Calibri"/>
              </a:rPr>
              <a:t>26</a:t>
            </a:r>
            <a:r>
              <a:rPr sz="1050" dirty="0">
                <a:solidFill>
                  <a:srgbClr val="404040"/>
                </a:solidFill>
                <a:latin typeface="Calibri"/>
                <a:cs typeface="Calibri"/>
              </a:rPr>
              <a:t>	5</a:t>
            </a:r>
            <a:r>
              <a:rPr sz="105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05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50" spc="-25" dirty="0">
                <a:solidFill>
                  <a:srgbClr val="404040"/>
                </a:solidFill>
                <a:latin typeface="Calibri"/>
                <a:cs typeface="Calibri"/>
              </a:rPr>
              <a:t>26</a:t>
            </a:r>
            <a:r>
              <a:rPr sz="1050" dirty="0">
                <a:solidFill>
                  <a:srgbClr val="404040"/>
                </a:solidFill>
                <a:latin typeface="Calibri"/>
                <a:cs typeface="Calibri"/>
              </a:rPr>
              <a:t>	8</a:t>
            </a:r>
            <a:r>
              <a:rPr sz="105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05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50" spc="-25" dirty="0">
                <a:solidFill>
                  <a:srgbClr val="404040"/>
                </a:solidFill>
                <a:latin typeface="Calibri"/>
                <a:cs typeface="Calibri"/>
              </a:rPr>
              <a:t>26</a:t>
            </a:r>
            <a:endParaRPr sz="1050">
              <a:latin typeface="Calibri"/>
              <a:cs typeface="Calibri"/>
            </a:endParaRPr>
          </a:p>
        </p:txBody>
      </p:sp>
      <p:pic>
        <p:nvPicPr>
          <p:cNvPr id="71" name="object 71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4358640" y="4325111"/>
            <a:ext cx="3483864" cy="2153412"/>
          </a:xfrm>
          <a:prstGeom prst="rect">
            <a:avLst/>
          </a:prstGeom>
        </p:spPr>
      </p:pic>
      <p:graphicFrame>
        <p:nvGraphicFramePr>
          <p:cNvPr id="72" name="object 72"/>
          <p:cNvGraphicFramePr>
            <a:graphicFrameLocks noGrp="1"/>
          </p:cNvGraphicFramePr>
          <p:nvPr/>
        </p:nvGraphicFramePr>
        <p:xfrm>
          <a:off x="4411789" y="4340923"/>
          <a:ext cx="3375660" cy="20332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0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559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19405"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r>
                        <a:rPr sz="105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Grupo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71120" marB="0">
                    <a:lnL w="9525">
                      <a:solidFill>
                        <a:srgbClr val="7E7E7E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7E7E7E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3182AA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190"/>
                        </a:lnSpc>
                      </a:pPr>
                      <a:r>
                        <a:rPr sz="105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Média</a:t>
                      </a:r>
                      <a:r>
                        <a:rPr sz="1050" b="1" spc="-4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5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da</a:t>
                      </a:r>
                      <a:r>
                        <a:rPr sz="1050" b="1" spc="-3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5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quantidade</a:t>
                      </a:r>
                      <a:r>
                        <a:rPr sz="1050" b="1" spc="-4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5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prevista</a:t>
                      </a:r>
                      <a:r>
                        <a:rPr sz="1050" b="1" spc="-4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50" b="1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de</a:t>
                      </a:r>
                      <a:endParaRPr sz="105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ts val="1230"/>
                        </a:lnSpc>
                      </a:pPr>
                      <a:r>
                        <a:rPr sz="105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páginas</a:t>
                      </a:r>
                      <a:r>
                        <a:rPr sz="1050" b="1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5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A4</a:t>
                      </a:r>
                      <a:r>
                        <a:rPr sz="105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5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050" b="1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5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mapas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7E7E7E"/>
                      </a:solidFill>
                      <a:prstDash val="solid"/>
                    </a:lnR>
                    <a:lnT w="9525">
                      <a:solidFill>
                        <a:srgbClr val="7E7E7E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3182A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ts val="1230"/>
                        </a:lnSpc>
                        <a:spcBef>
                          <a:spcPts val="170"/>
                        </a:spcBef>
                      </a:pPr>
                      <a:r>
                        <a:rPr sz="1050" dirty="0">
                          <a:latin typeface="Calibri"/>
                          <a:cs typeface="Calibri"/>
                        </a:rPr>
                        <a:t>8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21590" marB="0">
                    <a:lnL w="9525">
                      <a:solidFill>
                        <a:srgbClr val="7E7E7E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30"/>
                        </a:lnSpc>
                        <a:spcBef>
                          <a:spcPts val="170"/>
                        </a:spcBef>
                      </a:pPr>
                      <a:r>
                        <a:rPr sz="1050" spc="-10" dirty="0">
                          <a:latin typeface="Calibri"/>
                          <a:cs typeface="Calibri"/>
                        </a:rPr>
                        <a:t>1.299.215,67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215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7E7E7E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ts val="1230"/>
                        </a:lnSpc>
                        <a:spcBef>
                          <a:spcPts val="170"/>
                        </a:spcBef>
                      </a:pPr>
                      <a:r>
                        <a:rPr sz="1050" dirty="0">
                          <a:latin typeface="Calibri"/>
                          <a:cs typeface="Calibri"/>
                        </a:rPr>
                        <a:t>4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21590" marB="0">
                    <a:lnL w="9525">
                      <a:solidFill>
                        <a:srgbClr val="7E7E7E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30"/>
                        </a:lnSpc>
                        <a:spcBef>
                          <a:spcPts val="170"/>
                        </a:spcBef>
                      </a:pPr>
                      <a:r>
                        <a:rPr sz="1050" spc="-10" dirty="0">
                          <a:latin typeface="Calibri"/>
                          <a:cs typeface="Calibri"/>
                        </a:rPr>
                        <a:t>2.001.346,67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215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7E7E7E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ts val="1225"/>
                        </a:lnSpc>
                        <a:spcBef>
                          <a:spcPts val="170"/>
                        </a:spcBef>
                      </a:pPr>
                      <a:r>
                        <a:rPr sz="1050" dirty="0">
                          <a:latin typeface="Calibri"/>
                          <a:cs typeface="Calibri"/>
                        </a:rPr>
                        <a:t>5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21590" marB="0">
                    <a:lnL w="9525">
                      <a:solidFill>
                        <a:srgbClr val="7E7E7E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25"/>
                        </a:lnSpc>
                        <a:spcBef>
                          <a:spcPts val="170"/>
                        </a:spcBef>
                      </a:pPr>
                      <a:r>
                        <a:rPr sz="1050" spc="-10" dirty="0">
                          <a:latin typeface="Calibri"/>
                          <a:cs typeface="Calibri"/>
                        </a:rPr>
                        <a:t>1.984.833,83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215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7E7E7E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ts val="1225"/>
                        </a:lnSpc>
                        <a:spcBef>
                          <a:spcPts val="170"/>
                        </a:spcBef>
                      </a:pPr>
                      <a:r>
                        <a:rPr sz="1050" dirty="0">
                          <a:latin typeface="Calibri"/>
                          <a:cs typeface="Calibri"/>
                        </a:rPr>
                        <a:t>2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21590" marB="0">
                    <a:lnL w="9525">
                      <a:solidFill>
                        <a:srgbClr val="7E7E7E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25"/>
                        </a:lnSpc>
                        <a:spcBef>
                          <a:spcPts val="170"/>
                        </a:spcBef>
                      </a:pPr>
                      <a:r>
                        <a:rPr sz="1050" spc="-10" dirty="0">
                          <a:latin typeface="Calibri"/>
                          <a:cs typeface="Calibri"/>
                        </a:rPr>
                        <a:t>1.075.500,00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215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7E7E7E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9865">
                <a:tc>
                  <a:txBody>
                    <a:bodyPr/>
                    <a:lstStyle/>
                    <a:p>
                      <a:pPr algn="ctr">
                        <a:lnSpc>
                          <a:spcPts val="1225"/>
                        </a:lnSpc>
                        <a:spcBef>
                          <a:spcPts val="170"/>
                        </a:spcBef>
                      </a:pPr>
                      <a:r>
                        <a:rPr sz="1050" dirty="0">
                          <a:latin typeface="Calibri"/>
                          <a:cs typeface="Calibri"/>
                        </a:rPr>
                        <a:t>1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21590" marB="0">
                    <a:lnL w="9525">
                      <a:solidFill>
                        <a:srgbClr val="7E7E7E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25"/>
                        </a:lnSpc>
                        <a:spcBef>
                          <a:spcPts val="170"/>
                        </a:spcBef>
                      </a:pPr>
                      <a:r>
                        <a:rPr sz="1050" spc="-10" dirty="0">
                          <a:latin typeface="Calibri"/>
                          <a:cs typeface="Calibri"/>
                        </a:rPr>
                        <a:t>1.331.833,33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215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7E7E7E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ts val="1225"/>
                        </a:lnSpc>
                        <a:spcBef>
                          <a:spcPts val="170"/>
                        </a:spcBef>
                      </a:pPr>
                      <a:r>
                        <a:rPr sz="1050" dirty="0">
                          <a:latin typeface="Calibri"/>
                          <a:cs typeface="Calibri"/>
                        </a:rPr>
                        <a:t>3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21590" marB="0">
                    <a:lnL w="9525">
                      <a:solidFill>
                        <a:srgbClr val="7E7E7E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25"/>
                        </a:lnSpc>
                        <a:spcBef>
                          <a:spcPts val="170"/>
                        </a:spcBef>
                      </a:pPr>
                      <a:r>
                        <a:rPr sz="1050" spc="-10" dirty="0">
                          <a:latin typeface="Calibri"/>
                          <a:cs typeface="Calibri"/>
                        </a:rPr>
                        <a:t>2.668.898,17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215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7E7E7E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ts val="1225"/>
                        </a:lnSpc>
                        <a:spcBef>
                          <a:spcPts val="170"/>
                        </a:spcBef>
                      </a:pPr>
                      <a:r>
                        <a:rPr sz="1050" dirty="0">
                          <a:latin typeface="Calibri"/>
                          <a:cs typeface="Calibri"/>
                        </a:rPr>
                        <a:t>6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21590" marB="0">
                    <a:lnL w="9525">
                      <a:solidFill>
                        <a:srgbClr val="7E7E7E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25"/>
                        </a:lnSpc>
                        <a:spcBef>
                          <a:spcPts val="170"/>
                        </a:spcBef>
                      </a:pPr>
                      <a:r>
                        <a:rPr sz="1050" spc="-10" dirty="0">
                          <a:latin typeface="Calibri"/>
                          <a:cs typeface="Calibri"/>
                        </a:rPr>
                        <a:t>810.318,00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215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7E7E7E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ts val="1225"/>
                        </a:lnSpc>
                        <a:spcBef>
                          <a:spcPts val="170"/>
                        </a:spcBef>
                      </a:pPr>
                      <a:r>
                        <a:rPr sz="1050" dirty="0">
                          <a:latin typeface="Calibri"/>
                          <a:cs typeface="Calibri"/>
                        </a:rPr>
                        <a:t>7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21590" marB="0">
                    <a:lnL w="9525">
                      <a:solidFill>
                        <a:srgbClr val="7E7E7E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25"/>
                        </a:lnSpc>
                        <a:spcBef>
                          <a:spcPts val="170"/>
                        </a:spcBef>
                      </a:pPr>
                      <a:r>
                        <a:rPr sz="1050" spc="-10" dirty="0">
                          <a:latin typeface="Calibri"/>
                          <a:cs typeface="Calibri"/>
                        </a:rPr>
                        <a:t>993.836,33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215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7E7E7E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ts val="1225"/>
                        </a:lnSpc>
                        <a:spcBef>
                          <a:spcPts val="170"/>
                        </a:spcBef>
                      </a:pPr>
                      <a:r>
                        <a:rPr sz="1050" dirty="0">
                          <a:latin typeface="Calibri"/>
                          <a:cs typeface="Calibri"/>
                        </a:rPr>
                        <a:t>9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21590" marB="0">
                    <a:lnL w="9525">
                      <a:solidFill>
                        <a:srgbClr val="7E7E7E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7E7E7E"/>
                      </a:solidFill>
                      <a:prstDash val="solid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25"/>
                        </a:lnSpc>
                        <a:spcBef>
                          <a:spcPts val="170"/>
                        </a:spcBef>
                      </a:pPr>
                      <a:r>
                        <a:rPr sz="1050" spc="-10" dirty="0">
                          <a:latin typeface="Calibri"/>
                          <a:cs typeface="Calibri"/>
                        </a:rPr>
                        <a:t>642.841,83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215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7E7E7E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7E7E7E"/>
                      </a:solidFill>
                      <a:prstDash val="solid"/>
                    </a:lnB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pSp>
        <p:nvGrpSpPr>
          <p:cNvPr id="73" name="object 73"/>
          <p:cNvGrpSpPr/>
          <p:nvPr/>
        </p:nvGrpSpPr>
        <p:grpSpPr>
          <a:xfrm>
            <a:off x="0" y="6630924"/>
            <a:ext cx="12192000" cy="227329"/>
            <a:chOff x="0" y="6630924"/>
            <a:chExt cx="12192000" cy="227329"/>
          </a:xfrm>
        </p:grpSpPr>
        <p:sp>
          <p:nvSpPr>
            <p:cNvPr id="74" name="object 74"/>
            <p:cNvSpPr/>
            <p:nvPr/>
          </p:nvSpPr>
          <p:spPr>
            <a:xfrm>
              <a:off x="0" y="6630924"/>
              <a:ext cx="8195945" cy="227329"/>
            </a:xfrm>
            <a:custGeom>
              <a:avLst/>
              <a:gdLst/>
              <a:ahLst/>
              <a:cxnLst/>
              <a:rect l="l" t="t" r="r" b="b"/>
              <a:pathLst>
                <a:path w="8195945" h="227329">
                  <a:moveTo>
                    <a:pt x="8195945" y="0"/>
                  </a:moveTo>
                  <a:lnTo>
                    <a:pt x="0" y="0"/>
                  </a:lnTo>
                  <a:lnTo>
                    <a:pt x="0" y="226949"/>
                  </a:lnTo>
                  <a:lnTo>
                    <a:pt x="8195945" y="226949"/>
                  </a:lnTo>
                  <a:lnTo>
                    <a:pt x="8195945" y="0"/>
                  </a:lnTo>
                  <a:close/>
                </a:path>
              </a:pathLst>
            </a:custGeom>
            <a:solidFill>
              <a:srgbClr val="1E7A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8196071" y="6630924"/>
              <a:ext cx="3995420" cy="227329"/>
            </a:xfrm>
            <a:custGeom>
              <a:avLst/>
              <a:gdLst/>
              <a:ahLst/>
              <a:cxnLst/>
              <a:rect l="l" t="t" r="r" b="b"/>
              <a:pathLst>
                <a:path w="3995420" h="227329">
                  <a:moveTo>
                    <a:pt x="3995420" y="0"/>
                  </a:moveTo>
                  <a:lnTo>
                    <a:pt x="0" y="0"/>
                  </a:lnTo>
                  <a:lnTo>
                    <a:pt x="0" y="226949"/>
                  </a:lnTo>
                  <a:lnTo>
                    <a:pt x="3995420" y="226949"/>
                  </a:lnTo>
                  <a:lnTo>
                    <a:pt x="3995420" y="0"/>
                  </a:lnTo>
                  <a:close/>
                </a:path>
              </a:pathLst>
            </a:custGeom>
            <a:solidFill>
              <a:srgbClr val="FFCC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857997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74649" y="935558"/>
            <a:ext cx="312864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solidFill>
                  <a:srgbClr val="FFFFFF"/>
                </a:solidFill>
              </a:rPr>
              <a:t>Muito</a:t>
            </a:r>
            <a:r>
              <a:rPr sz="3600" spc="-50" dirty="0">
                <a:solidFill>
                  <a:srgbClr val="FFFFFF"/>
                </a:solidFill>
              </a:rPr>
              <a:t> </a:t>
            </a:r>
            <a:r>
              <a:rPr sz="3600" spc="-10" dirty="0">
                <a:solidFill>
                  <a:srgbClr val="FFFFFF"/>
                </a:solidFill>
              </a:rPr>
              <a:t>obrigado!</a:t>
            </a:r>
            <a:endParaRPr sz="3600"/>
          </a:p>
        </p:txBody>
      </p:sp>
      <p:sp>
        <p:nvSpPr>
          <p:cNvPr id="4" name="object 4"/>
          <p:cNvSpPr txBox="1"/>
          <p:nvPr/>
        </p:nvSpPr>
        <p:spPr>
          <a:xfrm>
            <a:off x="3944873" y="2901442"/>
            <a:ext cx="4306570" cy="980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VICTOR</a:t>
            </a:r>
            <a:r>
              <a:rPr sz="2800" spc="-11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HUGO</a:t>
            </a:r>
            <a:r>
              <a:rPr sz="2800" spc="-1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FRONER</a:t>
            </a:r>
            <a:r>
              <a:rPr sz="2800" spc="-10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BICCA</a:t>
            </a:r>
            <a:endParaRPr sz="28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65"/>
              </a:spcBef>
            </a:pPr>
            <a:r>
              <a:rPr sz="1800" b="0" dirty="0">
                <a:solidFill>
                  <a:srgbClr val="FFFFFF"/>
                </a:solidFill>
                <a:latin typeface="Calibri Light"/>
                <a:cs typeface="Calibri Light"/>
              </a:rPr>
              <a:t>DIRETOR</a:t>
            </a:r>
            <a:r>
              <a:rPr sz="1800" b="0" spc="-7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800" b="0" spc="-10" dirty="0">
                <a:solidFill>
                  <a:srgbClr val="FFFFFF"/>
                </a:solidFill>
                <a:latin typeface="Calibri Light"/>
                <a:cs typeface="Calibri Light"/>
              </a:rPr>
              <a:t>GERAL</a:t>
            </a:r>
            <a:endParaRPr sz="1800">
              <a:latin typeface="Calibri Light"/>
              <a:cs typeface="Calibri Light"/>
            </a:endParaRPr>
          </a:p>
          <a:p>
            <a:pPr algn="ctr">
              <a:lnSpc>
                <a:spcPct val="100000"/>
              </a:lnSpc>
              <a:spcBef>
                <a:spcPts val="20"/>
              </a:spcBef>
            </a:pPr>
            <a:r>
              <a:rPr sz="1600" b="0" spc="-10" dirty="0">
                <a:solidFill>
                  <a:srgbClr val="FFFFFF"/>
                </a:solidFill>
                <a:latin typeface="Calibri Light"/>
                <a:cs typeface="Calibri Light"/>
                <a:hlinkClick r:id="rId3"/>
              </a:rPr>
              <a:t>gabinete.dire@anm.gov.br</a:t>
            </a:r>
            <a:endParaRPr sz="1600">
              <a:latin typeface="Calibri Light"/>
              <a:cs typeface="Calibri Ligh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970532" y="1578863"/>
            <a:ext cx="8255634" cy="4627245"/>
            <a:chOff x="1970532" y="1578863"/>
            <a:chExt cx="8255634" cy="462724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70532" y="1578863"/>
              <a:ext cx="8255507" cy="462686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729472" y="1752600"/>
              <a:ext cx="1217676" cy="324612"/>
            </a:xfrm>
            <a:prstGeom prst="rect">
              <a:avLst/>
            </a:prstGeom>
          </p:spPr>
        </p:pic>
      </p:grpSp>
      <p:grpSp>
        <p:nvGrpSpPr>
          <p:cNvPr id="5" name="object 5"/>
          <p:cNvGrpSpPr/>
          <p:nvPr/>
        </p:nvGrpSpPr>
        <p:grpSpPr>
          <a:xfrm>
            <a:off x="0" y="6630924"/>
            <a:ext cx="12192000" cy="227329"/>
            <a:chOff x="0" y="6630924"/>
            <a:chExt cx="12192000" cy="227329"/>
          </a:xfrm>
        </p:grpSpPr>
        <p:sp>
          <p:nvSpPr>
            <p:cNvPr id="6" name="object 6"/>
            <p:cNvSpPr/>
            <p:nvPr/>
          </p:nvSpPr>
          <p:spPr>
            <a:xfrm>
              <a:off x="0" y="6630924"/>
              <a:ext cx="8195945" cy="227329"/>
            </a:xfrm>
            <a:custGeom>
              <a:avLst/>
              <a:gdLst/>
              <a:ahLst/>
              <a:cxnLst/>
              <a:rect l="l" t="t" r="r" b="b"/>
              <a:pathLst>
                <a:path w="8195945" h="227329">
                  <a:moveTo>
                    <a:pt x="8195945" y="0"/>
                  </a:moveTo>
                  <a:lnTo>
                    <a:pt x="0" y="0"/>
                  </a:lnTo>
                  <a:lnTo>
                    <a:pt x="0" y="226949"/>
                  </a:lnTo>
                  <a:lnTo>
                    <a:pt x="8195945" y="226949"/>
                  </a:lnTo>
                  <a:lnTo>
                    <a:pt x="8195945" y="0"/>
                  </a:lnTo>
                  <a:close/>
                </a:path>
              </a:pathLst>
            </a:custGeom>
            <a:solidFill>
              <a:srgbClr val="1E7A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8196071" y="6630924"/>
              <a:ext cx="3995420" cy="227329"/>
            </a:xfrm>
            <a:custGeom>
              <a:avLst/>
              <a:gdLst/>
              <a:ahLst/>
              <a:cxnLst/>
              <a:rect l="l" t="t" r="r" b="b"/>
              <a:pathLst>
                <a:path w="3995420" h="227329">
                  <a:moveTo>
                    <a:pt x="3995420" y="0"/>
                  </a:moveTo>
                  <a:lnTo>
                    <a:pt x="0" y="0"/>
                  </a:lnTo>
                  <a:lnTo>
                    <a:pt x="0" y="226949"/>
                  </a:lnTo>
                  <a:lnTo>
                    <a:pt x="3995420" y="226949"/>
                  </a:lnTo>
                  <a:lnTo>
                    <a:pt x="3995420" y="0"/>
                  </a:lnTo>
                  <a:close/>
                </a:path>
              </a:pathLst>
            </a:custGeom>
            <a:solidFill>
              <a:srgbClr val="FFCC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695431" y="1674876"/>
            <a:ext cx="1144524" cy="804672"/>
          </a:xfrm>
          <a:prstGeom prst="rect">
            <a:avLst/>
          </a:prstGeom>
        </p:spPr>
      </p:pic>
      <p:sp>
        <p:nvSpPr>
          <p:cNvPr id="9" name="object 9"/>
          <p:cNvSpPr/>
          <p:nvPr/>
        </p:nvSpPr>
        <p:spPr>
          <a:xfrm>
            <a:off x="566927" y="368808"/>
            <a:ext cx="66040" cy="1007744"/>
          </a:xfrm>
          <a:custGeom>
            <a:avLst/>
            <a:gdLst/>
            <a:ahLst/>
            <a:cxnLst/>
            <a:rect l="l" t="t" r="r" b="b"/>
            <a:pathLst>
              <a:path w="66040" h="1007744">
                <a:moveTo>
                  <a:pt x="65531" y="0"/>
                </a:moveTo>
                <a:lnTo>
                  <a:pt x="0" y="0"/>
                </a:lnTo>
                <a:lnTo>
                  <a:pt x="0" y="1007363"/>
                </a:lnTo>
                <a:lnTo>
                  <a:pt x="65531" y="1007363"/>
                </a:lnTo>
                <a:lnTo>
                  <a:pt x="65531" y="0"/>
                </a:lnTo>
                <a:close/>
              </a:path>
            </a:pathLst>
          </a:custGeom>
          <a:solidFill>
            <a:srgbClr val="004B7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35" dirty="0"/>
              <a:t>ATIVIDADE</a:t>
            </a:r>
            <a:r>
              <a:rPr spc="-95" dirty="0"/>
              <a:t> </a:t>
            </a:r>
            <a:r>
              <a:rPr dirty="0"/>
              <a:t>DE</a:t>
            </a:r>
            <a:r>
              <a:rPr spc="-85" dirty="0"/>
              <a:t> </a:t>
            </a:r>
            <a:r>
              <a:rPr spc="-10" dirty="0"/>
              <a:t>MINERAÇÃO</a:t>
            </a:r>
          </a:p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400" b="0" dirty="0">
                <a:solidFill>
                  <a:srgbClr val="3182AA"/>
                </a:solidFill>
                <a:latin typeface="Calibri Light"/>
                <a:cs typeface="Calibri Light"/>
              </a:rPr>
              <a:t>DE</a:t>
            </a:r>
            <a:r>
              <a:rPr sz="2400" b="0" spc="-20" dirty="0">
                <a:solidFill>
                  <a:srgbClr val="3182AA"/>
                </a:solidFill>
                <a:latin typeface="Calibri Light"/>
                <a:cs typeface="Calibri Light"/>
              </a:rPr>
              <a:t> </a:t>
            </a:r>
            <a:r>
              <a:rPr sz="2400" b="0" dirty="0">
                <a:solidFill>
                  <a:srgbClr val="3182AA"/>
                </a:solidFill>
                <a:latin typeface="Calibri Light"/>
                <a:cs typeface="Calibri Light"/>
              </a:rPr>
              <a:t>1934</a:t>
            </a:r>
            <a:r>
              <a:rPr sz="2400" b="0" spc="-30" dirty="0">
                <a:solidFill>
                  <a:srgbClr val="3182AA"/>
                </a:solidFill>
                <a:latin typeface="Calibri Light"/>
                <a:cs typeface="Calibri Light"/>
              </a:rPr>
              <a:t> </a:t>
            </a:r>
            <a:r>
              <a:rPr sz="2400" b="0" spc="-40" dirty="0">
                <a:solidFill>
                  <a:srgbClr val="3182AA"/>
                </a:solidFill>
                <a:latin typeface="Calibri Light"/>
                <a:cs typeface="Calibri Light"/>
              </a:rPr>
              <a:t>ATÉ</a:t>
            </a:r>
            <a:r>
              <a:rPr sz="2400" b="0" spc="-25" dirty="0">
                <a:solidFill>
                  <a:srgbClr val="3182AA"/>
                </a:solidFill>
                <a:latin typeface="Calibri Light"/>
                <a:cs typeface="Calibri Light"/>
              </a:rPr>
              <a:t> </a:t>
            </a:r>
            <a:r>
              <a:rPr sz="2400" b="0" dirty="0">
                <a:solidFill>
                  <a:srgbClr val="3182AA"/>
                </a:solidFill>
                <a:latin typeface="Calibri Light"/>
                <a:cs typeface="Calibri Light"/>
              </a:rPr>
              <a:t>1967</a:t>
            </a:r>
            <a:r>
              <a:rPr sz="2400" b="0" spc="-25" dirty="0">
                <a:solidFill>
                  <a:srgbClr val="3182AA"/>
                </a:solidFill>
                <a:latin typeface="Calibri Light"/>
                <a:cs typeface="Calibri Light"/>
              </a:rPr>
              <a:t> </a:t>
            </a:r>
            <a:r>
              <a:rPr sz="2400" b="0" dirty="0">
                <a:solidFill>
                  <a:srgbClr val="3182AA"/>
                </a:solidFill>
                <a:latin typeface="Calibri Light"/>
                <a:cs typeface="Calibri Light"/>
              </a:rPr>
              <a:t>–</a:t>
            </a:r>
            <a:r>
              <a:rPr sz="2400" b="0" spc="-15" dirty="0">
                <a:solidFill>
                  <a:srgbClr val="3182AA"/>
                </a:solidFill>
                <a:latin typeface="Calibri Light"/>
                <a:cs typeface="Calibri Light"/>
              </a:rPr>
              <a:t> </a:t>
            </a:r>
            <a:r>
              <a:rPr sz="2400" b="0" dirty="0">
                <a:solidFill>
                  <a:srgbClr val="3182AA"/>
                </a:solidFill>
                <a:latin typeface="Calibri Light"/>
                <a:cs typeface="Calibri Light"/>
              </a:rPr>
              <a:t>Código</a:t>
            </a:r>
            <a:r>
              <a:rPr sz="2400" b="0" spc="-25" dirty="0">
                <a:solidFill>
                  <a:srgbClr val="3182AA"/>
                </a:solidFill>
                <a:latin typeface="Calibri Light"/>
                <a:cs typeface="Calibri Light"/>
              </a:rPr>
              <a:t> </a:t>
            </a:r>
            <a:r>
              <a:rPr sz="2400" b="0" dirty="0">
                <a:solidFill>
                  <a:srgbClr val="3182AA"/>
                </a:solidFill>
                <a:latin typeface="Calibri Light"/>
                <a:cs typeface="Calibri Light"/>
              </a:rPr>
              <a:t>de</a:t>
            </a:r>
            <a:r>
              <a:rPr sz="2400" b="0" spc="-20" dirty="0">
                <a:solidFill>
                  <a:srgbClr val="3182AA"/>
                </a:solidFill>
                <a:latin typeface="Calibri Light"/>
                <a:cs typeface="Calibri Light"/>
              </a:rPr>
              <a:t> </a:t>
            </a:r>
            <a:r>
              <a:rPr sz="2400" b="0" spc="-10" dirty="0">
                <a:solidFill>
                  <a:srgbClr val="3182AA"/>
                </a:solidFill>
                <a:latin typeface="Calibri Light"/>
                <a:cs typeface="Calibri Light"/>
              </a:rPr>
              <a:t>Mineração</a:t>
            </a:r>
            <a:endParaRPr sz="2400">
              <a:latin typeface="Calibri Light"/>
              <a:cs typeface="Calibri Ligh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70532" y="1578864"/>
            <a:ext cx="8250935" cy="4640579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566927" y="368808"/>
            <a:ext cx="66040" cy="1007744"/>
          </a:xfrm>
          <a:custGeom>
            <a:avLst/>
            <a:gdLst/>
            <a:ahLst/>
            <a:cxnLst/>
            <a:rect l="l" t="t" r="r" b="b"/>
            <a:pathLst>
              <a:path w="66040" h="1007744">
                <a:moveTo>
                  <a:pt x="65531" y="0"/>
                </a:moveTo>
                <a:lnTo>
                  <a:pt x="0" y="0"/>
                </a:lnTo>
                <a:lnTo>
                  <a:pt x="0" y="1007363"/>
                </a:lnTo>
                <a:lnTo>
                  <a:pt x="65531" y="1007363"/>
                </a:lnTo>
                <a:lnTo>
                  <a:pt x="65531" y="0"/>
                </a:lnTo>
                <a:close/>
              </a:path>
            </a:pathLst>
          </a:custGeom>
          <a:solidFill>
            <a:srgbClr val="004B7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35" dirty="0"/>
              <a:t>ATIVIDADE</a:t>
            </a:r>
            <a:r>
              <a:rPr spc="-95" dirty="0"/>
              <a:t> </a:t>
            </a:r>
            <a:r>
              <a:rPr dirty="0"/>
              <a:t>DE</a:t>
            </a:r>
            <a:r>
              <a:rPr spc="-85" dirty="0"/>
              <a:t> </a:t>
            </a:r>
            <a:r>
              <a:rPr spc="-10" dirty="0"/>
              <a:t>MINERAÇÃO</a:t>
            </a:r>
          </a:p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400" b="0" dirty="0">
                <a:solidFill>
                  <a:srgbClr val="3182AA"/>
                </a:solidFill>
                <a:latin typeface="Calibri Light"/>
                <a:cs typeface="Calibri Light"/>
              </a:rPr>
              <a:t>DE</a:t>
            </a:r>
            <a:r>
              <a:rPr sz="2400" b="0" spc="-45" dirty="0">
                <a:solidFill>
                  <a:srgbClr val="3182AA"/>
                </a:solidFill>
                <a:latin typeface="Calibri Light"/>
                <a:cs typeface="Calibri Light"/>
              </a:rPr>
              <a:t> </a:t>
            </a:r>
            <a:r>
              <a:rPr sz="2400" b="0" dirty="0">
                <a:solidFill>
                  <a:srgbClr val="3182AA"/>
                </a:solidFill>
                <a:latin typeface="Calibri Light"/>
                <a:cs typeface="Calibri Light"/>
              </a:rPr>
              <a:t>1967</a:t>
            </a:r>
            <a:r>
              <a:rPr sz="2400" b="0" spc="-35" dirty="0">
                <a:solidFill>
                  <a:srgbClr val="3182AA"/>
                </a:solidFill>
                <a:latin typeface="Calibri Light"/>
                <a:cs typeface="Calibri Light"/>
              </a:rPr>
              <a:t> </a:t>
            </a:r>
            <a:r>
              <a:rPr sz="2400" b="0" spc="-40" dirty="0">
                <a:solidFill>
                  <a:srgbClr val="3182AA"/>
                </a:solidFill>
                <a:latin typeface="Calibri Light"/>
                <a:cs typeface="Calibri Light"/>
              </a:rPr>
              <a:t>ATÉ</a:t>
            </a:r>
            <a:r>
              <a:rPr sz="2400" b="0" spc="-35" dirty="0">
                <a:solidFill>
                  <a:srgbClr val="3182AA"/>
                </a:solidFill>
                <a:latin typeface="Calibri Light"/>
                <a:cs typeface="Calibri Light"/>
              </a:rPr>
              <a:t> </a:t>
            </a:r>
            <a:r>
              <a:rPr sz="2400" b="0" spc="-20" dirty="0">
                <a:solidFill>
                  <a:srgbClr val="3182AA"/>
                </a:solidFill>
                <a:latin typeface="Calibri Light"/>
                <a:cs typeface="Calibri Light"/>
              </a:rPr>
              <a:t>2020</a:t>
            </a:r>
            <a:endParaRPr sz="2400">
              <a:latin typeface="Calibri Light"/>
              <a:cs typeface="Calibri Light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0" y="6630924"/>
            <a:ext cx="12192000" cy="227329"/>
            <a:chOff x="0" y="6630924"/>
            <a:chExt cx="12192000" cy="227329"/>
          </a:xfrm>
        </p:grpSpPr>
        <p:sp>
          <p:nvSpPr>
            <p:cNvPr id="6" name="object 6"/>
            <p:cNvSpPr/>
            <p:nvPr/>
          </p:nvSpPr>
          <p:spPr>
            <a:xfrm>
              <a:off x="0" y="6630924"/>
              <a:ext cx="8195945" cy="227329"/>
            </a:xfrm>
            <a:custGeom>
              <a:avLst/>
              <a:gdLst/>
              <a:ahLst/>
              <a:cxnLst/>
              <a:rect l="l" t="t" r="r" b="b"/>
              <a:pathLst>
                <a:path w="8195945" h="227329">
                  <a:moveTo>
                    <a:pt x="8195945" y="0"/>
                  </a:moveTo>
                  <a:lnTo>
                    <a:pt x="0" y="0"/>
                  </a:lnTo>
                  <a:lnTo>
                    <a:pt x="0" y="226949"/>
                  </a:lnTo>
                  <a:lnTo>
                    <a:pt x="8195945" y="226949"/>
                  </a:lnTo>
                  <a:lnTo>
                    <a:pt x="8195945" y="0"/>
                  </a:lnTo>
                  <a:close/>
                </a:path>
              </a:pathLst>
            </a:custGeom>
            <a:solidFill>
              <a:srgbClr val="1E7A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8196071" y="6630924"/>
              <a:ext cx="3995420" cy="227329"/>
            </a:xfrm>
            <a:custGeom>
              <a:avLst/>
              <a:gdLst/>
              <a:ahLst/>
              <a:cxnLst/>
              <a:rect l="l" t="t" r="r" b="b"/>
              <a:pathLst>
                <a:path w="3995420" h="227329">
                  <a:moveTo>
                    <a:pt x="3995420" y="0"/>
                  </a:moveTo>
                  <a:lnTo>
                    <a:pt x="0" y="0"/>
                  </a:lnTo>
                  <a:lnTo>
                    <a:pt x="0" y="226949"/>
                  </a:lnTo>
                  <a:lnTo>
                    <a:pt x="3995420" y="226949"/>
                  </a:lnTo>
                  <a:lnTo>
                    <a:pt x="3995420" y="0"/>
                  </a:lnTo>
                  <a:close/>
                </a:path>
              </a:pathLst>
            </a:custGeom>
            <a:solidFill>
              <a:srgbClr val="FFCC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695431" y="1674876"/>
            <a:ext cx="1144524" cy="804672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729471" y="1752600"/>
            <a:ext cx="1217676" cy="32461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66927" y="368808"/>
            <a:ext cx="66040" cy="1007744"/>
          </a:xfrm>
          <a:custGeom>
            <a:avLst/>
            <a:gdLst/>
            <a:ahLst/>
            <a:cxnLst/>
            <a:rect l="l" t="t" r="r" b="b"/>
            <a:pathLst>
              <a:path w="66040" h="1007744">
                <a:moveTo>
                  <a:pt x="65531" y="0"/>
                </a:moveTo>
                <a:lnTo>
                  <a:pt x="0" y="0"/>
                </a:lnTo>
                <a:lnTo>
                  <a:pt x="0" y="1007363"/>
                </a:lnTo>
                <a:lnTo>
                  <a:pt x="65531" y="1007363"/>
                </a:lnTo>
                <a:lnTo>
                  <a:pt x="65531" y="0"/>
                </a:lnTo>
                <a:close/>
              </a:path>
            </a:pathLst>
          </a:custGeom>
          <a:solidFill>
            <a:srgbClr val="004B7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35" dirty="0"/>
              <a:t>ATIVIDADE</a:t>
            </a:r>
            <a:r>
              <a:rPr spc="-95" dirty="0"/>
              <a:t> </a:t>
            </a:r>
            <a:r>
              <a:rPr dirty="0"/>
              <a:t>DE</a:t>
            </a:r>
            <a:r>
              <a:rPr spc="-85" dirty="0"/>
              <a:t> </a:t>
            </a:r>
            <a:r>
              <a:rPr spc="-10" dirty="0"/>
              <a:t>MINERAÇÃO</a:t>
            </a:r>
          </a:p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400" b="0" dirty="0">
                <a:solidFill>
                  <a:srgbClr val="3182AA"/>
                </a:solidFill>
                <a:latin typeface="Calibri Light"/>
                <a:cs typeface="Calibri Light"/>
              </a:rPr>
              <a:t>1934</a:t>
            </a:r>
            <a:r>
              <a:rPr sz="2400" b="0" spc="-20" dirty="0">
                <a:solidFill>
                  <a:srgbClr val="3182AA"/>
                </a:solidFill>
                <a:latin typeface="Calibri Light"/>
                <a:cs typeface="Calibri Light"/>
              </a:rPr>
              <a:t> </a:t>
            </a:r>
            <a:r>
              <a:rPr sz="2400" b="0" dirty="0">
                <a:solidFill>
                  <a:srgbClr val="3182AA"/>
                </a:solidFill>
                <a:latin typeface="Calibri Light"/>
                <a:cs typeface="Calibri Light"/>
              </a:rPr>
              <a:t>-</a:t>
            </a:r>
            <a:r>
              <a:rPr sz="2400" b="0" spc="-15" dirty="0">
                <a:solidFill>
                  <a:srgbClr val="3182AA"/>
                </a:solidFill>
                <a:latin typeface="Calibri Light"/>
                <a:cs typeface="Calibri Light"/>
              </a:rPr>
              <a:t> </a:t>
            </a:r>
            <a:r>
              <a:rPr sz="2400" b="0" spc="-20" dirty="0">
                <a:solidFill>
                  <a:srgbClr val="3182AA"/>
                </a:solidFill>
                <a:latin typeface="Calibri Light"/>
                <a:cs typeface="Calibri Light"/>
              </a:rPr>
              <a:t>2020</a:t>
            </a:r>
            <a:endParaRPr sz="2400">
              <a:latin typeface="Calibri Light"/>
              <a:cs typeface="Calibri Light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0" y="6630924"/>
            <a:ext cx="12192000" cy="227329"/>
            <a:chOff x="0" y="6630924"/>
            <a:chExt cx="12192000" cy="227329"/>
          </a:xfrm>
        </p:grpSpPr>
        <p:sp>
          <p:nvSpPr>
            <p:cNvPr id="5" name="object 5"/>
            <p:cNvSpPr/>
            <p:nvPr/>
          </p:nvSpPr>
          <p:spPr>
            <a:xfrm>
              <a:off x="0" y="6630924"/>
              <a:ext cx="8195945" cy="227329"/>
            </a:xfrm>
            <a:custGeom>
              <a:avLst/>
              <a:gdLst/>
              <a:ahLst/>
              <a:cxnLst/>
              <a:rect l="l" t="t" r="r" b="b"/>
              <a:pathLst>
                <a:path w="8195945" h="227329">
                  <a:moveTo>
                    <a:pt x="8195945" y="0"/>
                  </a:moveTo>
                  <a:lnTo>
                    <a:pt x="0" y="0"/>
                  </a:lnTo>
                  <a:lnTo>
                    <a:pt x="0" y="226949"/>
                  </a:lnTo>
                  <a:lnTo>
                    <a:pt x="8195945" y="226949"/>
                  </a:lnTo>
                  <a:lnTo>
                    <a:pt x="8195945" y="0"/>
                  </a:lnTo>
                  <a:close/>
                </a:path>
              </a:pathLst>
            </a:custGeom>
            <a:solidFill>
              <a:srgbClr val="1E7A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196071" y="6630924"/>
              <a:ext cx="3995420" cy="227329"/>
            </a:xfrm>
            <a:custGeom>
              <a:avLst/>
              <a:gdLst/>
              <a:ahLst/>
              <a:cxnLst/>
              <a:rect l="l" t="t" r="r" b="b"/>
              <a:pathLst>
                <a:path w="3995420" h="227329">
                  <a:moveTo>
                    <a:pt x="3995420" y="0"/>
                  </a:moveTo>
                  <a:lnTo>
                    <a:pt x="0" y="0"/>
                  </a:lnTo>
                  <a:lnTo>
                    <a:pt x="0" y="226949"/>
                  </a:lnTo>
                  <a:lnTo>
                    <a:pt x="3995420" y="226949"/>
                  </a:lnTo>
                  <a:lnTo>
                    <a:pt x="3995420" y="0"/>
                  </a:lnTo>
                  <a:close/>
                </a:path>
              </a:pathLst>
            </a:custGeom>
            <a:solidFill>
              <a:srgbClr val="FFCC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70532" y="1578863"/>
            <a:ext cx="8250935" cy="462686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600200"/>
            <a:ext cx="12192000" cy="5031105"/>
            <a:chOff x="0" y="1600200"/>
            <a:chExt cx="12192000" cy="5031105"/>
          </a:xfrm>
        </p:grpSpPr>
        <p:sp>
          <p:nvSpPr>
            <p:cNvPr id="3" name="object 3"/>
            <p:cNvSpPr/>
            <p:nvPr/>
          </p:nvSpPr>
          <p:spPr>
            <a:xfrm>
              <a:off x="0" y="5317235"/>
              <a:ext cx="12192000" cy="1313815"/>
            </a:xfrm>
            <a:custGeom>
              <a:avLst/>
              <a:gdLst/>
              <a:ahLst/>
              <a:cxnLst/>
              <a:rect l="l" t="t" r="r" b="b"/>
              <a:pathLst>
                <a:path w="12192000" h="1313815">
                  <a:moveTo>
                    <a:pt x="12192000" y="0"/>
                  </a:moveTo>
                  <a:lnTo>
                    <a:pt x="0" y="0"/>
                  </a:lnTo>
                  <a:lnTo>
                    <a:pt x="0" y="1313688"/>
                  </a:lnTo>
                  <a:lnTo>
                    <a:pt x="12192000" y="1313688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1600200"/>
              <a:ext cx="12192000" cy="3717290"/>
            </a:xfrm>
            <a:custGeom>
              <a:avLst/>
              <a:gdLst/>
              <a:ahLst/>
              <a:cxnLst/>
              <a:rect l="l" t="t" r="r" b="b"/>
              <a:pathLst>
                <a:path w="12192000" h="3717290">
                  <a:moveTo>
                    <a:pt x="12192000" y="0"/>
                  </a:moveTo>
                  <a:lnTo>
                    <a:pt x="0" y="0"/>
                  </a:lnTo>
                  <a:lnTo>
                    <a:pt x="0" y="3717036"/>
                  </a:lnTo>
                  <a:lnTo>
                    <a:pt x="12192000" y="3717036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820013" y="1504950"/>
            <a:ext cx="2855595" cy="8064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2400" marR="5080" indent="-140335">
              <a:lnSpc>
                <a:spcPct val="106700"/>
              </a:lnSpc>
              <a:spcBef>
                <a:spcPts val="100"/>
              </a:spcBef>
            </a:pPr>
            <a:r>
              <a:rPr sz="2400" b="1" spc="-140" dirty="0">
                <a:solidFill>
                  <a:srgbClr val="289163"/>
                </a:solidFill>
                <a:latin typeface="Calibri"/>
                <a:cs typeface="Calibri"/>
              </a:rPr>
              <a:t>V</a:t>
            </a:r>
            <a:r>
              <a:rPr sz="2400" b="1" dirty="0">
                <a:solidFill>
                  <a:srgbClr val="289163"/>
                </a:solidFill>
                <a:latin typeface="Calibri"/>
                <a:cs typeface="Calibri"/>
              </a:rPr>
              <a:t>A</a:t>
            </a:r>
            <a:r>
              <a:rPr sz="2400" b="1" spc="-35" dirty="0">
                <a:solidFill>
                  <a:srgbClr val="289163"/>
                </a:solidFill>
                <a:latin typeface="Calibri"/>
                <a:cs typeface="Calibri"/>
              </a:rPr>
              <a:t>L</a:t>
            </a:r>
            <a:r>
              <a:rPr sz="2400" b="1" spc="-5" dirty="0">
                <a:solidFill>
                  <a:srgbClr val="289163"/>
                </a:solidFill>
                <a:latin typeface="Calibri"/>
                <a:cs typeface="Calibri"/>
              </a:rPr>
              <a:t>O</a:t>
            </a:r>
            <a:r>
              <a:rPr sz="2400" b="1" dirty="0">
                <a:solidFill>
                  <a:srgbClr val="289163"/>
                </a:solidFill>
                <a:latin typeface="Calibri"/>
                <a:cs typeface="Calibri"/>
              </a:rPr>
              <a:t>R</a:t>
            </a:r>
            <a:r>
              <a:rPr sz="2400" b="1" spc="-5" dirty="0">
                <a:solidFill>
                  <a:srgbClr val="289163"/>
                </a:solidFill>
                <a:latin typeface="Calibri"/>
                <a:cs typeface="Calibri"/>
              </a:rPr>
              <a:t> </a:t>
            </a:r>
            <a:r>
              <a:rPr sz="2400" b="1" spc="-65" dirty="0">
                <a:solidFill>
                  <a:srgbClr val="289163"/>
                </a:solidFill>
                <a:latin typeface="Calibri"/>
                <a:cs typeface="Calibri"/>
              </a:rPr>
              <a:t>D</a:t>
            </a:r>
            <a:r>
              <a:rPr sz="2400" b="1" dirty="0">
                <a:solidFill>
                  <a:srgbClr val="289163"/>
                </a:solidFill>
                <a:latin typeface="Calibri"/>
                <a:cs typeface="Calibri"/>
              </a:rPr>
              <a:t>A</a:t>
            </a:r>
            <a:r>
              <a:rPr sz="2400" b="1" spc="-20" dirty="0">
                <a:solidFill>
                  <a:srgbClr val="289163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289163"/>
                </a:solidFill>
                <a:latin typeface="Calibri"/>
                <a:cs typeface="Calibri"/>
              </a:rPr>
              <a:t>P</a:t>
            </a:r>
            <a:r>
              <a:rPr sz="2400" b="1" spc="-25" dirty="0">
                <a:solidFill>
                  <a:srgbClr val="289163"/>
                </a:solidFill>
                <a:latin typeface="Calibri"/>
                <a:cs typeface="Calibri"/>
              </a:rPr>
              <a:t>R</a:t>
            </a:r>
            <a:r>
              <a:rPr sz="2400" b="1" spc="-5" dirty="0">
                <a:solidFill>
                  <a:srgbClr val="289163"/>
                </a:solidFill>
                <a:latin typeface="Calibri"/>
                <a:cs typeface="Calibri"/>
              </a:rPr>
              <a:t>ODUÇ</a:t>
            </a:r>
            <a:r>
              <a:rPr sz="2400" b="1" spc="-35" dirty="0">
                <a:solidFill>
                  <a:srgbClr val="289163"/>
                </a:solidFill>
                <a:latin typeface="Calibri"/>
                <a:cs typeface="Calibri"/>
              </a:rPr>
              <a:t>Ã</a:t>
            </a:r>
            <a:r>
              <a:rPr sz="2400" b="1" dirty="0">
                <a:solidFill>
                  <a:srgbClr val="289163"/>
                </a:solidFill>
                <a:latin typeface="Calibri"/>
                <a:cs typeface="Calibri"/>
              </a:rPr>
              <a:t>O </a:t>
            </a:r>
            <a:r>
              <a:rPr sz="2400" b="1" spc="-5" dirty="0">
                <a:solidFill>
                  <a:srgbClr val="289163"/>
                </a:solidFill>
                <a:latin typeface="Calibri"/>
                <a:cs typeface="Calibri"/>
              </a:rPr>
              <a:t>MINE</a:t>
            </a:r>
            <a:r>
              <a:rPr sz="2400" b="1" spc="5" dirty="0">
                <a:solidFill>
                  <a:srgbClr val="289163"/>
                </a:solidFill>
                <a:latin typeface="Calibri"/>
                <a:cs typeface="Calibri"/>
              </a:rPr>
              <a:t>R</a:t>
            </a:r>
            <a:r>
              <a:rPr sz="2400" b="1" dirty="0">
                <a:solidFill>
                  <a:srgbClr val="289163"/>
                </a:solidFill>
                <a:latin typeface="Calibri"/>
                <a:cs typeface="Calibri"/>
              </a:rPr>
              <a:t>AL</a:t>
            </a:r>
            <a:r>
              <a:rPr sz="2400" b="1" spc="-20" dirty="0">
                <a:solidFill>
                  <a:srgbClr val="289163"/>
                </a:solidFill>
                <a:latin typeface="Calibri"/>
                <a:cs typeface="Calibri"/>
              </a:rPr>
              <a:t> </a:t>
            </a:r>
            <a:r>
              <a:rPr sz="1800" b="0" cap="small" dirty="0">
                <a:solidFill>
                  <a:srgbClr val="289163"/>
                </a:solidFill>
                <a:latin typeface="Calibri Light"/>
                <a:cs typeface="Calibri Light"/>
              </a:rPr>
              <a:t>(</a:t>
            </a:r>
            <a:r>
              <a:rPr sz="1800" b="0" cap="small" spc="-15" dirty="0">
                <a:solidFill>
                  <a:srgbClr val="289163"/>
                </a:solidFill>
                <a:latin typeface="Calibri Light"/>
                <a:cs typeface="Calibri Light"/>
              </a:rPr>
              <a:t>bi</a:t>
            </a:r>
            <a:r>
              <a:rPr sz="1800" b="0" cap="small" spc="-5" dirty="0">
                <a:solidFill>
                  <a:srgbClr val="289163"/>
                </a:solidFill>
                <a:latin typeface="Calibri Light"/>
                <a:cs typeface="Calibri Light"/>
              </a:rPr>
              <a:t>l</a:t>
            </a:r>
            <a:r>
              <a:rPr sz="1800" b="0" cap="small" spc="-20" dirty="0">
                <a:solidFill>
                  <a:srgbClr val="289163"/>
                </a:solidFill>
                <a:latin typeface="Calibri Light"/>
                <a:cs typeface="Calibri Light"/>
              </a:rPr>
              <a:t>h</a:t>
            </a:r>
            <a:r>
              <a:rPr sz="1800" b="0" cap="small" spc="-10" dirty="0">
                <a:solidFill>
                  <a:srgbClr val="289163"/>
                </a:solidFill>
                <a:latin typeface="Calibri Light"/>
                <a:cs typeface="Calibri Light"/>
              </a:rPr>
              <a:t>õ</a:t>
            </a:r>
            <a:r>
              <a:rPr sz="1800" b="0" cap="small" spc="-15" dirty="0">
                <a:solidFill>
                  <a:srgbClr val="289163"/>
                </a:solidFill>
                <a:latin typeface="Calibri Light"/>
                <a:cs typeface="Calibri Light"/>
              </a:rPr>
              <a:t>e</a:t>
            </a:r>
            <a:r>
              <a:rPr sz="1800" b="0" cap="small" spc="-5" dirty="0">
                <a:solidFill>
                  <a:srgbClr val="289163"/>
                </a:solidFill>
                <a:latin typeface="Calibri Light"/>
                <a:cs typeface="Calibri Light"/>
              </a:rPr>
              <a:t>s</a:t>
            </a:r>
            <a:r>
              <a:rPr sz="1800" b="0" cap="small" spc="65" dirty="0">
                <a:solidFill>
                  <a:srgbClr val="289163"/>
                </a:solidFill>
                <a:latin typeface="Calibri Light"/>
                <a:cs typeface="Calibri Light"/>
              </a:rPr>
              <a:t> </a:t>
            </a:r>
            <a:r>
              <a:rPr sz="1800" b="0" cap="small" spc="-10" dirty="0">
                <a:solidFill>
                  <a:srgbClr val="289163"/>
                </a:solidFill>
                <a:latin typeface="Calibri Light"/>
                <a:cs typeface="Calibri Light"/>
              </a:rPr>
              <a:t>de</a:t>
            </a:r>
            <a:r>
              <a:rPr sz="1800" b="0" cap="small" spc="85" dirty="0">
                <a:solidFill>
                  <a:srgbClr val="289163"/>
                </a:solidFill>
                <a:latin typeface="Calibri Light"/>
                <a:cs typeface="Calibri Light"/>
              </a:rPr>
              <a:t> </a:t>
            </a:r>
            <a:r>
              <a:rPr sz="1800" b="0" cap="small" spc="-5" dirty="0">
                <a:solidFill>
                  <a:srgbClr val="289163"/>
                </a:solidFill>
                <a:latin typeface="Calibri Light"/>
                <a:cs typeface="Calibri Light"/>
              </a:rPr>
              <a:t>R$)</a:t>
            </a:r>
            <a:endParaRPr sz="1800">
              <a:latin typeface="Calibri Light"/>
              <a:cs typeface="Calibri Light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414527" y="3502152"/>
            <a:ext cx="2481580" cy="1091565"/>
            <a:chOff x="414527" y="3502152"/>
            <a:chExt cx="2481580" cy="1091565"/>
          </a:xfrm>
        </p:grpSpPr>
        <p:sp>
          <p:nvSpPr>
            <p:cNvPr id="7" name="object 7"/>
            <p:cNvSpPr/>
            <p:nvPr/>
          </p:nvSpPr>
          <p:spPr>
            <a:xfrm>
              <a:off x="414527" y="4105656"/>
              <a:ext cx="1062355" cy="243840"/>
            </a:xfrm>
            <a:custGeom>
              <a:avLst/>
              <a:gdLst/>
              <a:ahLst/>
              <a:cxnLst/>
              <a:rect l="l" t="t" r="r" b="b"/>
              <a:pathLst>
                <a:path w="1062355" h="243839">
                  <a:moveTo>
                    <a:pt x="0" y="243840"/>
                  </a:moveTo>
                  <a:lnTo>
                    <a:pt x="175259" y="243840"/>
                  </a:lnTo>
                </a:path>
                <a:path w="1062355" h="243839">
                  <a:moveTo>
                    <a:pt x="710184" y="243840"/>
                  </a:moveTo>
                  <a:lnTo>
                    <a:pt x="1062228" y="243840"/>
                  </a:lnTo>
                </a:path>
                <a:path w="1062355" h="243839">
                  <a:moveTo>
                    <a:pt x="0" y="0"/>
                  </a:moveTo>
                  <a:lnTo>
                    <a:pt x="175259" y="0"/>
                  </a:lnTo>
                </a:path>
                <a:path w="1062355" h="243839">
                  <a:moveTo>
                    <a:pt x="710184" y="0"/>
                  </a:moveTo>
                  <a:lnTo>
                    <a:pt x="1062228" y="0"/>
                  </a:lnTo>
                </a:path>
              </a:pathLst>
            </a:custGeom>
            <a:ln w="952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89787" y="3974592"/>
              <a:ext cx="535305" cy="619125"/>
            </a:xfrm>
            <a:custGeom>
              <a:avLst/>
              <a:gdLst/>
              <a:ahLst/>
              <a:cxnLst/>
              <a:rect l="l" t="t" r="r" b="b"/>
              <a:pathLst>
                <a:path w="535305" h="619125">
                  <a:moveTo>
                    <a:pt x="534924" y="0"/>
                  </a:moveTo>
                  <a:lnTo>
                    <a:pt x="0" y="0"/>
                  </a:lnTo>
                  <a:lnTo>
                    <a:pt x="0" y="618743"/>
                  </a:lnTo>
                  <a:lnTo>
                    <a:pt x="534924" y="618743"/>
                  </a:lnTo>
                  <a:lnTo>
                    <a:pt x="534924" y="0"/>
                  </a:lnTo>
                  <a:close/>
                </a:path>
              </a:pathLst>
            </a:custGeom>
            <a:solidFill>
              <a:srgbClr val="28916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010155" y="3861816"/>
              <a:ext cx="352425" cy="487680"/>
            </a:xfrm>
            <a:custGeom>
              <a:avLst/>
              <a:gdLst/>
              <a:ahLst/>
              <a:cxnLst/>
              <a:rect l="l" t="t" r="r" b="b"/>
              <a:pathLst>
                <a:path w="352425" h="487679">
                  <a:moveTo>
                    <a:pt x="0" y="487679"/>
                  </a:moveTo>
                  <a:lnTo>
                    <a:pt x="352044" y="487679"/>
                  </a:lnTo>
                </a:path>
                <a:path w="352425" h="487679">
                  <a:moveTo>
                    <a:pt x="0" y="243839"/>
                  </a:moveTo>
                  <a:lnTo>
                    <a:pt x="352044" y="243839"/>
                  </a:lnTo>
                </a:path>
                <a:path w="352425" h="487679">
                  <a:moveTo>
                    <a:pt x="0" y="0"/>
                  </a:moveTo>
                  <a:lnTo>
                    <a:pt x="352044" y="0"/>
                  </a:lnTo>
                </a:path>
              </a:pathLst>
            </a:custGeom>
            <a:ln w="952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476755" y="3848100"/>
              <a:ext cx="533400" cy="745490"/>
            </a:xfrm>
            <a:custGeom>
              <a:avLst/>
              <a:gdLst/>
              <a:ahLst/>
              <a:cxnLst/>
              <a:rect l="l" t="t" r="r" b="b"/>
              <a:pathLst>
                <a:path w="533400" h="745489">
                  <a:moveTo>
                    <a:pt x="533400" y="0"/>
                  </a:moveTo>
                  <a:lnTo>
                    <a:pt x="0" y="0"/>
                  </a:lnTo>
                  <a:lnTo>
                    <a:pt x="0" y="745236"/>
                  </a:lnTo>
                  <a:lnTo>
                    <a:pt x="533400" y="745236"/>
                  </a:lnTo>
                  <a:lnTo>
                    <a:pt x="533400" y="0"/>
                  </a:lnTo>
                  <a:close/>
                </a:path>
              </a:pathLst>
            </a:custGeom>
            <a:solidFill>
              <a:srgbClr val="28916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14527" y="3619500"/>
              <a:ext cx="1948180" cy="0"/>
            </a:xfrm>
            <a:custGeom>
              <a:avLst/>
              <a:gdLst/>
              <a:ahLst/>
              <a:cxnLst/>
              <a:rect l="l" t="t" r="r" b="b"/>
              <a:pathLst>
                <a:path w="1948180">
                  <a:moveTo>
                    <a:pt x="0" y="0"/>
                  </a:moveTo>
                  <a:lnTo>
                    <a:pt x="1947672" y="0"/>
                  </a:lnTo>
                </a:path>
              </a:pathLst>
            </a:custGeom>
            <a:ln w="952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2362200" y="3502152"/>
              <a:ext cx="533400" cy="1091565"/>
            </a:xfrm>
            <a:custGeom>
              <a:avLst/>
              <a:gdLst/>
              <a:ahLst/>
              <a:cxnLst/>
              <a:rect l="l" t="t" r="r" b="b"/>
              <a:pathLst>
                <a:path w="533400" h="1091564">
                  <a:moveTo>
                    <a:pt x="533400" y="0"/>
                  </a:moveTo>
                  <a:lnTo>
                    <a:pt x="0" y="0"/>
                  </a:lnTo>
                  <a:lnTo>
                    <a:pt x="0" y="1091184"/>
                  </a:lnTo>
                  <a:lnTo>
                    <a:pt x="533400" y="1091184"/>
                  </a:lnTo>
                  <a:lnTo>
                    <a:pt x="533400" y="0"/>
                  </a:lnTo>
                  <a:close/>
                </a:path>
              </a:pathLst>
            </a:custGeom>
            <a:solidFill>
              <a:srgbClr val="28916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13" name="object 13"/>
          <p:cNvGraphicFramePr>
            <a:graphicFrameLocks noGrp="1"/>
          </p:cNvGraphicFramePr>
          <p:nvPr/>
        </p:nvGraphicFramePr>
        <p:xfrm>
          <a:off x="414527" y="2883217"/>
          <a:ext cx="3901438" cy="170243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378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36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3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65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43840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7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28916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3204">
                <a:tc row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85"/>
                        </a:spcBef>
                        <a:tabLst>
                          <a:tab pos="2040889" algn="l"/>
                          <a:tab pos="2834005" algn="l"/>
                        </a:tabLst>
                      </a:pPr>
                      <a:r>
                        <a:rPr sz="1800" b="1" u="sng" dirty="0">
                          <a:solidFill>
                            <a:srgbClr val="404040"/>
                          </a:solidFill>
                          <a:uFill>
                            <a:solidFill>
                              <a:srgbClr val="D9D9D9"/>
                            </a:solidFill>
                          </a:uFill>
                          <a:latin typeface="Calibri"/>
                          <a:cs typeface="Calibri"/>
                        </a:rPr>
                        <a:t>	</a:t>
                      </a:r>
                      <a:r>
                        <a:rPr sz="1800" b="1" u="sng" spc="-25" dirty="0">
                          <a:solidFill>
                            <a:srgbClr val="404040"/>
                          </a:solidFill>
                          <a:uFill>
                            <a:solidFill>
                              <a:srgbClr val="D9D9D9"/>
                            </a:solidFill>
                          </a:uFill>
                          <a:latin typeface="Calibri"/>
                          <a:cs typeface="Calibri"/>
                        </a:rPr>
                        <a:t>224</a:t>
                      </a:r>
                      <a:r>
                        <a:rPr sz="1800" b="1" u="sng" dirty="0">
                          <a:solidFill>
                            <a:srgbClr val="404040"/>
                          </a:solidFill>
                          <a:uFill>
                            <a:solidFill>
                              <a:srgbClr val="D9D9D9"/>
                            </a:solidFill>
                          </a:uFill>
                          <a:latin typeface="Calibri"/>
                          <a:cs typeface="Calibri"/>
                        </a:rPr>
                        <a:t>	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R="350520">
                        <a:lnSpc>
                          <a:spcPct val="100000"/>
                        </a:lnSpc>
                        <a:spcBef>
                          <a:spcPts val="1565"/>
                        </a:spcBef>
                        <a:tabLst>
                          <a:tab pos="268605" algn="l"/>
                          <a:tab pos="1061720" algn="l"/>
                        </a:tabLst>
                      </a:pPr>
                      <a:r>
                        <a:rPr sz="1800" b="1" u="sng" dirty="0">
                          <a:solidFill>
                            <a:srgbClr val="404040"/>
                          </a:solidFill>
                          <a:uFill>
                            <a:solidFill>
                              <a:srgbClr val="D9D9D9"/>
                            </a:solidFill>
                          </a:uFill>
                          <a:latin typeface="Calibri"/>
                          <a:cs typeface="Calibri"/>
                        </a:rPr>
                        <a:t>	</a:t>
                      </a:r>
                      <a:r>
                        <a:rPr sz="1800" b="1" u="sng" spc="-25" dirty="0">
                          <a:solidFill>
                            <a:srgbClr val="404040"/>
                          </a:solidFill>
                          <a:uFill>
                            <a:solidFill>
                              <a:srgbClr val="D9D9D9"/>
                            </a:solidFill>
                          </a:uFill>
                          <a:latin typeface="Calibri"/>
                          <a:cs typeface="Calibri"/>
                        </a:rPr>
                        <a:t>127</a:t>
                      </a:r>
                      <a:r>
                        <a:rPr sz="1800" b="1" u="sng" dirty="0">
                          <a:solidFill>
                            <a:srgbClr val="404040"/>
                          </a:solidFill>
                          <a:uFill>
                            <a:solidFill>
                              <a:srgbClr val="D9D9D9"/>
                            </a:solidFill>
                          </a:uFill>
                          <a:latin typeface="Calibri"/>
                          <a:cs typeface="Calibri"/>
                        </a:rPr>
                        <a:t>	</a:t>
                      </a:r>
                      <a:r>
                        <a:rPr sz="1800" b="1" spc="500" dirty="0">
                          <a:solidFill>
                            <a:srgbClr val="40404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700" b="1" baseline="30864" dirty="0">
                          <a:solidFill>
                            <a:srgbClr val="404040"/>
                          </a:solidFill>
                          <a:latin typeface="Calibri"/>
                          <a:cs typeface="Calibri"/>
                        </a:rPr>
                        <a:t>153</a:t>
                      </a:r>
                      <a:endParaRPr sz="2700" baseline="30864">
                        <a:latin typeface="Calibri"/>
                        <a:cs typeface="Calibri"/>
                      </a:endParaRPr>
                    </a:p>
                  </a:txBody>
                  <a:tcPr marL="0" marR="0" marT="23495" marB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28916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3204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3495" marB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28916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193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3495" marB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28916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3204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3495" marB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28916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3204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3495" marB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28916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384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3495" marB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28916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4" name="object 14"/>
          <p:cNvSpPr/>
          <p:nvPr/>
        </p:nvSpPr>
        <p:spPr>
          <a:xfrm>
            <a:off x="414527" y="2644139"/>
            <a:ext cx="3545204" cy="0"/>
          </a:xfrm>
          <a:custGeom>
            <a:avLst/>
            <a:gdLst/>
            <a:ahLst/>
            <a:cxnLst/>
            <a:rect l="l" t="t" r="r" b="b"/>
            <a:pathLst>
              <a:path w="3545204">
                <a:moveTo>
                  <a:pt x="0" y="0"/>
                </a:moveTo>
                <a:lnTo>
                  <a:pt x="3544824" y="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3329685" y="2538476"/>
            <a:ext cx="37338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5" dirty="0">
                <a:solidFill>
                  <a:srgbClr val="404040"/>
                </a:solidFill>
                <a:latin typeface="Calibri"/>
                <a:cs typeface="Calibri"/>
              </a:rPr>
              <a:t>348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38657" y="4701616"/>
            <a:ext cx="43751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0" spc="-20" dirty="0">
                <a:solidFill>
                  <a:srgbClr val="58575C"/>
                </a:solidFill>
                <a:latin typeface="Calibri Light"/>
                <a:cs typeface="Calibri Light"/>
              </a:rPr>
              <a:t>2018</a:t>
            </a:r>
            <a:endParaRPr sz="1600">
              <a:latin typeface="Calibri Light"/>
              <a:cs typeface="Calibri Light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524761" y="4701616"/>
            <a:ext cx="43751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0" spc="-20" dirty="0">
                <a:solidFill>
                  <a:srgbClr val="58575C"/>
                </a:solidFill>
                <a:latin typeface="Calibri Light"/>
                <a:cs typeface="Calibri Light"/>
              </a:rPr>
              <a:t>2019</a:t>
            </a:r>
            <a:endParaRPr sz="1600">
              <a:latin typeface="Calibri Light"/>
              <a:cs typeface="Calibri Light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411095" y="4701616"/>
            <a:ext cx="43751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0" spc="-20" dirty="0">
                <a:solidFill>
                  <a:srgbClr val="58575C"/>
                </a:solidFill>
                <a:latin typeface="Calibri Light"/>
                <a:cs typeface="Calibri Light"/>
              </a:rPr>
              <a:t>2020</a:t>
            </a:r>
            <a:endParaRPr sz="1600">
              <a:latin typeface="Calibri Light"/>
              <a:cs typeface="Calibri Light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297173" y="4701616"/>
            <a:ext cx="43751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0" spc="-20" dirty="0">
                <a:solidFill>
                  <a:srgbClr val="58575C"/>
                </a:solidFill>
                <a:latin typeface="Calibri Light"/>
                <a:cs typeface="Calibri Light"/>
              </a:rPr>
              <a:t>2021</a:t>
            </a:r>
            <a:endParaRPr sz="1600">
              <a:latin typeface="Calibri Light"/>
              <a:cs typeface="Calibri Light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546472" y="1504950"/>
            <a:ext cx="2598420" cy="806450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290"/>
              </a:spcBef>
            </a:pPr>
            <a:r>
              <a:rPr sz="2400" b="1" spc="-10" dirty="0">
                <a:solidFill>
                  <a:srgbClr val="3182AA"/>
                </a:solidFill>
                <a:latin typeface="Calibri"/>
                <a:cs typeface="Calibri"/>
              </a:rPr>
              <a:t>PRINCIPAIS</a:t>
            </a:r>
            <a:endParaRPr sz="24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195"/>
              </a:spcBef>
            </a:pPr>
            <a:r>
              <a:rPr sz="2400" b="1" i="1" dirty="0">
                <a:solidFill>
                  <a:srgbClr val="3182AA"/>
                </a:solidFill>
                <a:latin typeface="Calibri"/>
                <a:cs typeface="Calibri"/>
              </a:rPr>
              <a:t>COMMODITIES</a:t>
            </a:r>
            <a:r>
              <a:rPr sz="2400" b="1" i="1" spc="-100" dirty="0">
                <a:solidFill>
                  <a:srgbClr val="3182AA"/>
                </a:solidFill>
                <a:latin typeface="Calibri"/>
                <a:cs typeface="Calibri"/>
              </a:rPr>
              <a:t> </a:t>
            </a:r>
            <a:r>
              <a:rPr sz="2400" spc="-20" dirty="0">
                <a:solidFill>
                  <a:srgbClr val="3182AA"/>
                </a:solidFill>
                <a:latin typeface="Calibri"/>
                <a:cs typeface="Calibri"/>
              </a:rPr>
              <a:t>2021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7613650" y="1504950"/>
            <a:ext cx="4409440" cy="8064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60730" marR="5080" indent="-748665">
              <a:lnSpc>
                <a:spcPct val="106700"/>
              </a:lnSpc>
              <a:spcBef>
                <a:spcPts val="100"/>
              </a:spcBef>
            </a:pPr>
            <a:r>
              <a:rPr sz="2400" b="1" i="1" spc="-10" dirty="0">
                <a:solidFill>
                  <a:srgbClr val="FFCC00"/>
                </a:solidFill>
                <a:latin typeface="Calibri"/>
                <a:cs typeface="Calibri"/>
              </a:rPr>
              <a:t>R</a:t>
            </a:r>
            <a:r>
              <a:rPr sz="2400" b="1" i="1" spc="-70" dirty="0">
                <a:solidFill>
                  <a:srgbClr val="FFCC00"/>
                </a:solidFill>
                <a:latin typeface="Calibri"/>
                <a:cs typeface="Calibri"/>
              </a:rPr>
              <a:t>O</a:t>
            </a:r>
            <a:r>
              <a:rPr sz="2400" b="1" i="1" spc="-195" dirty="0">
                <a:solidFill>
                  <a:srgbClr val="FFCC00"/>
                </a:solidFill>
                <a:latin typeface="Calibri"/>
                <a:cs typeface="Calibri"/>
              </a:rPr>
              <a:t>Y</a:t>
            </a:r>
            <a:r>
              <a:rPr sz="2400" b="1" i="1" dirty="0">
                <a:solidFill>
                  <a:srgbClr val="FFCC00"/>
                </a:solidFill>
                <a:latin typeface="Calibri"/>
                <a:cs typeface="Calibri"/>
              </a:rPr>
              <a:t>A</a:t>
            </a:r>
            <a:r>
              <a:rPr sz="2400" b="1" i="1" spc="-180" dirty="0">
                <a:solidFill>
                  <a:srgbClr val="FFCC00"/>
                </a:solidFill>
                <a:latin typeface="Calibri"/>
                <a:cs typeface="Calibri"/>
              </a:rPr>
              <a:t>L</a:t>
            </a:r>
            <a:r>
              <a:rPr sz="2400" b="1" i="1" spc="-5" dirty="0">
                <a:solidFill>
                  <a:srgbClr val="FFCC00"/>
                </a:solidFill>
                <a:latin typeface="Calibri"/>
                <a:cs typeface="Calibri"/>
              </a:rPr>
              <a:t>TI</a:t>
            </a:r>
            <a:r>
              <a:rPr sz="2400" b="1" i="1" spc="-25" dirty="0">
                <a:solidFill>
                  <a:srgbClr val="FFCC00"/>
                </a:solidFill>
                <a:latin typeface="Calibri"/>
                <a:cs typeface="Calibri"/>
              </a:rPr>
              <a:t>E</a:t>
            </a:r>
            <a:r>
              <a:rPr sz="2400" b="1" i="1" dirty="0">
                <a:solidFill>
                  <a:srgbClr val="FFCC00"/>
                </a:solidFill>
                <a:latin typeface="Calibri"/>
                <a:cs typeface="Calibri"/>
              </a:rPr>
              <a:t>S</a:t>
            </a:r>
            <a:r>
              <a:rPr sz="2400" b="1" i="1" spc="-40" dirty="0">
                <a:solidFill>
                  <a:srgbClr val="FFCC00"/>
                </a:solidFill>
                <a:latin typeface="Calibri"/>
                <a:cs typeface="Calibri"/>
              </a:rPr>
              <a:t> </a:t>
            </a:r>
            <a:r>
              <a:rPr sz="2400" b="1" spc="-65" dirty="0">
                <a:solidFill>
                  <a:srgbClr val="FFCC00"/>
                </a:solidFill>
                <a:latin typeface="Calibri"/>
                <a:cs typeface="Calibri"/>
              </a:rPr>
              <a:t>D</a:t>
            </a:r>
            <a:r>
              <a:rPr sz="2400" b="1" dirty="0">
                <a:solidFill>
                  <a:srgbClr val="FFCC00"/>
                </a:solidFill>
                <a:latin typeface="Calibri"/>
                <a:cs typeface="Calibri"/>
              </a:rPr>
              <a:t>A </a:t>
            </a:r>
            <a:r>
              <a:rPr sz="2400" b="1" spc="-5" dirty="0">
                <a:solidFill>
                  <a:srgbClr val="FFCC00"/>
                </a:solidFill>
                <a:latin typeface="Calibri"/>
                <a:cs typeface="Calibri"/>
              </a:rPr>
              <a:t>M</a:t>
            </a:r>
            <a:r>
              <a:rPr sz="2400" b="1" spc="-10" dirty="0">
                <a:solidFill>
                  <a:srgbClr val="FFCC00"/>
                </a:solidFill>
                <a:latin typeface="Calibri"/>
                <a:cs typeface="Calibri"/>
              </a:rPr>
              <a:t>I</a:t>
            </a:r>
            <a:r>
              <a:rPr sz="2400" b="1" dirty="0">
                <a:solidFill>
                  <a:srgbClr val="FFCC00"/>
                </a:solidFill>
                <a:latin typeface="Calibri"/>
                <a:cs typeface="Calibri"/>
              </a:rPr>
              <a:t>N</a:t>
            </a:r>
            <a:r>
              <a:rPr sz="2400" b="1" spc="5" dirty="0">
                <a:solidFill>
                  <a:srgbClr val="FFCC00"/>
                </a:solidFill>
                <a:latin typeface="Calibri"/>
                <a:cs typeface="Calibri"/>
              </a:rPr>
              <a:t>E</a:t>
            </a:r>
            <a:r>
              <a:rPr sz="2400" b="1" dirty="0">
                <a:solidFill>
                  <a:srgbClr val="FFCC00"/>
                </a:solidFill>
                <a:latin typeface="Calibri"/>
                <a:cs typeface="Calibri"/>
              </a:rPr>
              <a:t>R</a:t>
            </a:r>
            <a:r>
              <a:rPr sz="2400" b="1" spc="-25" dirty="0">
                <a:solidFill>
                  <a:srgbClr val="FFCC00"/>
                </a:solidFill>
                <a:latin typeface="Calibri"/>
                <a:cs typeface="Calibri"/>
              </a:rPr>
              <a:t>A</a:t>
            </a:r>
            <a:r>
              <a:rPr sz="2400" b="1" spc="-5" dirty="0">
                <a:solidFill>
                  <a:srgbClr val="FFCC00"/>
                </a:solidFill>
                <a:latin typeface="Calibri"/>
                <a:cs typeface="Calibri"/>
              </a:rPr>
              <a:t>Ç</a:t>
            </a:r>
            <a:r>
              <a:rPr sz="2400" b="1" spc="-40" dirty="0">
                <a:solidFill>
                  <a:srgbClr val="FFCC00"/>
                </a:solidFill>
                <a:latin typeface="Calibri"/>
                <a:cs typeface="Calibri"/>
              </a:rPr>
              <a:t>Ã</a:t>
            </a:r>
            <a:r>
              <a:rPr sz="2400" b="1" dirty="0">
                <a:solidFill>
                  <a:srgbClr val="FFCC00"/>
                </a:solidFill>
                <a:latin typeface="Calibri"/>
                <a:cs typeface="Calibri"/>
              </a:rPr>
              <a:t>O</a:t>
            </a:r>
            <a:r>
              <a:rPr sz="2400" b="1" spc="-20" dirty="0">
                <a:solidFill>
                  <a:srgbClr val="FFCC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CC00"/>
                </a:solidFill>
                <a:latin typeface="Calibri"/>
                <a:cs typeface="Calibri"/>
              </a:rPr>
              <a:t>(</a:t>
            </a:r>
            <a:r>
              <a:rPr sz="2400" b="1" spc="-5" dirty="0">
                <a:solidFill>
                  <a:srgbClr val="FFCC00"/>
                </a:solidFill>
                <a:latin typeface="Calibri"/>
                <a:cs typeface="Calibri"/>
              </a:rPr>
              <a:t>CFE</a:t>
            </a:r>
            <a:r>
              <a:rPr sz="2400" b="1" dirty="0">
                <a:solidFill>
                  <a:srgbClr val="FFCC00"/>
                </a:solidFill>
                <a:latin typeface="Calibri"/>
                <a:cs typeface="Calibri"/>
              </a:rPr>
              <a:t>M) 2</a:t>
            </a:r>
            <a:r>
              <a:rPr sz="2400" b="1" spc="-10" dirty="0">
                <a:solidFill>
                  <a:srgbClr val="FFCC00"/>
                </a:solidFill>
                <a:latin typeface="Calibri"/>
                <a:cs typeface="Calibri"/>
              </a:rPr>
              <a:t>0</a:t>
            </a:r>
            <a:r>
              <a:rPr sz="2400" b="1" dirty="0">
                <a:solidFill>
                  <a:srgbClr val="FFCC00"/>
                </a:solidFill>
                <a:latin typeface="Calibri"/>
                <a:cs typeface="Calibri"/>
              </a:rPr>
              <a:t>21</a:t>
            </a:r>
            <a:r>
              <a:rPr sz="2400" b="1" spc="-10" dirty="0">
                <a:solidFill>
                  <a:srgbClr val="FFCC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CC00"/>
                </a:solidFill>
                <a:latin typeface="Calibri"/>
                <a:cs typeface="Calibri"/>
              </a:rPr>
              <a:t>E 2</a:t>
            </a:r>
            <a:r>
              <a:rPr sz="2400" b="1" spc="-10" dirty="0">
                <a:solidFill>
                  <a:srgbClr val="FFCC00"/>
                </a:solidFill>
                <a:latin typeface="Calibri"/>
                <a:cs typeface="Calibri"/>
              </a:rPr>
              <a:t>0</a:t>
            </a:r>
            <a:r>
              <a:rPr sz="2400" b="1" dirty="0">
                <a:solidFill>
                  <a:srgbClr val="FFCC00"/>
                </a:solidFill>
                <a:latin typeface="Calibri"/>
                <a:cs typeface="Calibri"/>
              </a:rPr>
              <a:t>22</a:t>
            </a:r>
            <a:r>
              <a:rPr sz="2400" b="1" spc="-10" dirty="0">
                <a:solidFill>
                  <a:srgbClr val="FFCC00"/>
                </a:solidFill>
                <a:latin typeface="Calibri"/>
                <a:cs typeface="Calibri"/>
              </a:rPr>
              <a:t> </a:t>
            </a:r>
            <a:r>
              <a:rPr sz="1800" b="0" cap="small" dirty="0">
                <a:solidFill>
                  <a:srgbClr val="FFCC00"/>
                </a:solidFill>
                <a:latin typeface="Calibri Light"/>
                <a:cs typeface="Calibri Light"/>
              </a:rPr>
              <a:t>(</a:t>
            </a:r>
            <a:r>
              <a:rPr sz="1800" b="0" cap="small" spc="-15" dirty="0">
                <a:solidFill>
                  <a:srgbClr val="FFCC00"/>
                </a:solidFill>
                <a:latin typeface="Calibri Light"/>
                <a:cs typeface="Calibri Light"/>
              </a:rPr>
              <a:t>bi</a:t>
            </a:r>
            <a:r>
              <a:rPr sz="1800" b="0" cap="small" spc="-5" dirty="0">
                <a:solidFill>
                  <a:srgbClr val="FFCC00"/>
                </a:solidFill>
                <a:latin typeface="Calibri Light"/>
                <a:cs typeface="Calibri Light"/>
              </a:rPr>
              <a:t>l</a:t>
            </a:r>
            <a:r>
              <a:rPr sz="1800" b="0" cap="small" spc="-20" dirty="0">
                <a:solidFill>
                  <a:srgbClr val="FFCC00"/>
                </a:solidFill>
                <a:latin typeface="Calibri Light"/>
                <a:cs typeface="Calibri Light"/>
              </a:rPr>
              <a:t>h</a:t>
            </a:r>
            <a:r>
              <a:rPr sz="1800" b="0" cap="small" spc="-10" dirty="0">
                <a:solidFill>
                  <a:srgbClr val="FFCC00"/>
                </a:solidFill>
                <a:latin typeface="Calibri Light"/>
                <a:cs typeface="Calibri Light"/>
              </a:rPr>
              <a:t>õ</a:t>
            </a:r>
            <a:r>
              <a:rPr sz="1800" b="0" cap="small" spc="-15" dirty="0">
                <a:solidFill>
                  <a:srgbClr val="FFCC00"/>
                </a:solidFill>
                <a:latin typeface="Calibri Light"/>
                <a:cs typeface="Calibri Light"/>
              </a:rPr>
              <a:t>e</a:t>
            </a:r>
            <a:r>
              <a:rPr sz="1800" b="0" cap="small" spc="-5" dirty="0">
                <a:solidFill>
                  <a:srgbClr val="FFCC00"/>
                </a:solidFill>
                <a:latin typeface="Calibri Light"/>
                <a:cs typeface="Calibri Light"/>
              </a:rPr>
              <a:t>s</a:t>
            </a:r>
            <a:r>
              <a:rPr sz="1800" b="0" cap="small" spc="65" dirty="0">
                <a:solidFill>
                  <a:srgbClr val="FFCC00"/>
                </a:solidFill>
                <a:latin typeface="Calibri Light"/>
                <a:cs typeface="Calibri Light"/>
              </a:rPr>
              <a:t> </a:t>
            </a:r>
            <a:r>
              <a:rPr sz="1800" b="0" cap="small" spc="-10" dirty="0">
                <a:solidFill>
                  <a:srgbClr val="FFCC00"/>
                </a:solidFill>
                <a:latin typeface="Calibri Light"/>
                <a:cs typeface="Calibri Light"/>
              </a:rPr>
              <a:t>de</a:t>
            </a:r>
            <a:r>
              <a:rPr sz="1800" b="0" cap="small" spc="80" dirty="0">
                <a:solidFill>
                  <a:srgbClr val="FFCC00"/>
                </a:solidFill>
                <a:latin typeface="Calibri Light"/>
                <a:cs typeface="Calibri Light"/>
              </a:rPr>
              <a:t> </a:t>
            </a:r>
            <a:r>
              <a:rPr sz="1800" b="0" cap="small" spc="-5" dirty="0">
                <a:solidFill>
                  <a:srgbClr val="FFCC00"/>
                </a:solidFill>
                <a:latin typeface="Calibri Light"/>
                <a:cs typeface="Calibri Light"/>
              </a:rPr>
              <a:t>R$)</a:t>
            </a:r>
            <a:endParaRPr sz="1800">
              <a:latin typeface="Calibri Light"/>
              <a:cs typeface="Calibri Light"/>
            </a:endParaRPr>
          </a:p>
        </p:txBody>
      </p:sp>
      <p:pic>
        <p:nvPicPr>
          <p:cNvPr id="22" name="object 2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427220" y="3226307"/>
            <a:ext cx="1235964" cy="1237488"/>
          </a:xfrm>
          <a:prstGeom prst="rect">
            <a:avLst/>
          </a:prstGeom>
        </p:spPr>
      </p:pic>
      <p:sp>
        <p:nvSpPr>
          <p:cNvPr id="23" name="object 23"/>
          <p:cNvSpPr txBox="1"/>
          <p:nvPr/>
        </p:nvSpPr>
        <p:spPr>
          <a:xfrm>
            <a:off x="5645277" y="2637282"/>
            <a:ext cx="138493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3182AA"/>
                </a:solidFill>
                <a:latin typeface="Calibri"/>
                <a:cs typeface="Calibri"/>
              </a:rPr>
              <a:t>FERRO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solidFill>
                  <a:srgbClr val="58575C"/>
                </a:solidFill>
                <a:latin typeface="Calibri"/>
                <a:cs typeface="Calibri"/>
              </a:rPr>
              <a:t>R$ 250</a:t>
            </a:r>
            <a:r>
              <a:rPr sz="1800" spc="-5" dirty="0">
                <a:solidFill>
                  <a:srgbClr val="58575C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58575C"/>
                </a:solidFill>
                <a:latin typeface="Calibri"/>
                <a:cs typeface="Calibri"/>
              </a:rPr>
              <a:t>bilhões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5640704" y="3586048"/>
            <a:ext cx="1269365" cy="5753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0" dirty="0">
                <a:solidFill>
                  <a:srgbClr val="3182AA"/>
                </a:solidFill>
                <a:latin typeface="Calibri"/>
                <a:cs typeface="Calibri"/>
              </a:rPr>
              <a:t>OURO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800" dirty="0">
                <a:solidFill>
                  <a:srgbClr val="58575C"/>
                </a:solidFill>
                <a:latin typeface="Calibri"/>
                <a:cs typeface="Calibri"/>
              </a:rPr>
              <a:t>R$</a:t>
            </a:r>
            <a:r>
              <a:rPr sz="1800" spc="5" dirty="0">
                <a:solidFill>
                  <a:srgbClr val="58575C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58575C"/>
                </a:solidFill>
                <a:latin typeface="Calibri"/>
                <a:cs typeface="Calibri"/>
              </a:rPr>
              <a:t>26 </a:t>
            </a:r>
            <a:r>
              <a:rPr sz="1800" spc="-10" dirty="0">
                <a:solidFill>
                  <a:srgbClr val="58575C"/>
                </a:solidFill>
                <a:latin typeface="Calibri"/>
                <a:cs typeface="Calibri"/>
              </a:rPr>
              <a:t>bilhões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5632830" y="4509261"/>
            <a:ext cx="126936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3182AA"/>
                </a:solidFill>
                <a:latin typeface="Calibri"/>
                <a:cs typeface="Calibri"/>
              </a:rPr>
              <a:t>COBRE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solidFill>
                  <a:srgbClr val="58575C"/>
                </a:solidFill>
                <a:latin typeface="Calibri"/>
                <a:cs typeface="Calibri"/>
              </a:rPr>
              <a:t>R$</a:t>
            </a:r>
            <a:r>
              <a:rPr sz="1800" spc="5" dirty="0">
                <a:solidFill>
                  <a:srgbClr val="58575C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58575C"/>
                </a:solidFill>
                <a:latin typeface="Calibri"/>
                <a:cs typeface="Calibri"/>
              </a:rPr>
              <a:t>18 </a:t>
            </a:r>
            <a:r>
              <a:rPr sz="1800" spc="-10" dirty="0">
                <a:solidFill>
                  <a:srgbClr val="58575C"/>
                </a:solidFill>
                <a:latin typeface="Calibri"/>
                <a:cs typeface="Calibri"/>
              </a:rPr>
              <a:t>bilhões</a:t>
            </a:r>
            <a:endParaRPr sz="1800">
              <a:latin typeface="Calibri"/>
              <a:cs typeface="Calibri"/>
            </a:endParaRPr>
          </a:p>
        </p:txBody>
      </p:sp>
      <p:graphicFrame>
        <p:nvGraphicFramePr>
          <p:cNvPr id="26" name="object 26"/>
          <p:cNvGraphicFramePr>
            <a:graphicFrameLocks noGrp="1"/>
          </p:cNvGraphicFramePr>
          <p:nvPr/>
        </p:nvGraphicFramePr>
        <p:xfrm>
          <a:off x="4715255" y="4494276"/>
          <a:ext cx="542290" cy="51943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95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27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35255">
                <a:tc>
                  <a:txBody>
                    <a:bodyPr/>
                    <a:lstStyle/>
                    <a:p>
                      <a:pPr marL="60325">
                        <a:lnSpc>
                          <a:spcPts val="790"/>
                        </a:lnSpc>
                        <a:spcBef>
                          <a:spcPts val="170"/>
                        </a:spcBef>
                      </a:pPr>
                      <a:r>
                        <a:rPr sz="700" b="1" spc="-25" dirty="0">
                          <a:solidFill>
                            <a:srgbClr val="E7E6E6"/>
                          </a:solidFill>
                          <a:latin typeface="Calibri"/>
                          <a:cs typeface="Calibri"/>
                        </a:rPr>
                        <a:t>29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21590" marB="0">
                    <a:solidFill>
                      <a:srgbClr val="3A466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38100">
                      <a:solidFill>
                        <a:srgbClr val="3A4662"/>
                      </a:solidFill>
                      <a:prstDash val="solid"/>
                    </a:lnR>
                    <a:lnT w="38100">
                      <a:solidFill>
                        <a:srgbClr val="3A4662"/>
                      </a:solidFill>
                      <a:prstDash val="solid"/>
                    </a:lnT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4175">
                <a:tc gridSpan="2">
                  <a:txBody>
                    <a:bodyPr/>
                    <a:lstStyle/>
                    <a:p>
                      <a:pPr marL="47625">
                        <a:lnSpc>
                          <a:spcPts val="2800"/>
                        </a:lnSpc>
                      </a:pPr>
                      <a:r>
                        <a:rPr sz="2800" b="1" spc="-25" dirty="0">
                          <a:solidFill>
                            <a:srgbClr val="3A4662"/>
                          </a:solidFill>
                          <a:latin typeface="Calibri"/>
                          <a:cs typeface="Calibri"/>
                        </a:rPr>
                        <a:t>Cu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38100">
                      <a:solidFill>
                        <a:srgbClr val="3A4662"/>
                      </a:solidFill>
                      <a:prstDash val="solid"/>
                    </a:lnL>
                    <a:lnR w="38100">
                      <a:solidFill>
                        <a:srgbClr val="3A4662"/>
                      </a:solidFill>
                      <a:prstDash val="solid"/>
                    </a:lnR>
                    <a:lnB w="38100">
                      <a:solidFill>
                        <a:srgbClr val="3A4662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27" name="object 27"/>
          <p:cNvGrpSpPr/>
          <p:nvPr/>
        </p:nvGrpSpPr>
        <p:grpSpPr>
          <a:xfrm>
            <a:off x="7706677" y="2529649"/>
            <a:ext cx="4121785" cy="2201545"/>
            <a:chOff x="7706677" y="2529649"/>
            <a:chExt cx="4121785" cy="2201545"/>
          </a:xfrm>
        </p:grpSpPr>
        <p:sp>
          <p:nvSpPr>
            <p:cNvPr id="28" name="object 28"/>
            <p:cNvSpPr/>
            <p:nvPr/>
          </p:nvSpPr>
          <p:spPr>
            <a:xfrm>
              <a:off x="7711440" y="2534411"/>
              <a:ext cx="4112260" cy="1877695"/>
            </a:xfrm>
            <a:custGeom>
              <a:avLst/>
              <a:gdLst/>
              <a:ahLst/>
              <a:cxnLst/>
              <a:rect l="l" t="t" r="r" b="b"/>
              <a:pathLst>
                <a:path w="4112259" h="1877695">
                  <a:moveTo>
                    <a:pt x="0" y="1877568"/>
                  </a:moveTo>
                  <a:lnTo>
                    <a:pt x="137159" y="1877568"/>
                  </a:lnTo>
                </a:path>
                <a:path w="4112259" h="1877695">
                  <a:moveTo>
                    <a:pt x="550163" y="1877568"/>
                  </a:moveTo>
                  <a:lnTo>
                    <a:pt x="821435" y="1877568"/>
                  </a:lnTo>
                </a:path>
                <a:path w="4112259" h="1877695">
                  <a:moveTo>
                    <a:pt x="1234439" y="1877568"/>
                  </a:moveTo>
                  <a:lnTo>
                    <a:pt x="1507235" y="1877568"/>
                  </a:lnTo>
                </a:path>
                <a:path w="4112259" h="1877695">
                  <a:moveTo>
                    <a:pt x="1920239" y="1877568"/>
                  </a:moveTo>
                  <a:lnTo>
                    <a:pt x="2191511" y="1877568"/>
                  </a:lnTo>
                </a:path>
                <a:path w="4112259" h="1877695">
                  <a:moveTo>
                    <a:pt x="2604515" y="1877568"/>
                  </a:moveTo>
                  <a:lnTo>
                    <a:pt x="2877311" y="1877568"/>
                  </a:lnTo>
                </a:path>
                <a:path w="4112259" h="1877695">
                  <a:moveTo>
                    <a:pt x="3290315" y="1877568"/>
                  </a:moveTo>
                  <a:lnTo>
                    <a:pt x="3563111" y="1877568"/>
                  </a:lnTo>
                </a:path>
                <a:path w="4112259" h="1877695">
                  <a:moveTo>
                    <a:pt x="3974591" y="1877568"/>
                  </a:moveTo>
                  <a:lnTo>
                    <a:pt x="4111752" y="1877568"/>
                  </a:lnTo>
                </a:path>
                <a:path w="4112259" h="1877695">
                  <a:moveTo>
                    <a:pt x="0" y="1565148"/>
                  </a:moveTo>
                  <a:lnTo>
                    <a:pt x="137159" y="1565148"/>
                  </a:lnTo>
                </a:path>
                <a:path w="4112259" h="1877695">
                  <a:moveTo>
                    <a:pt x="550163" y="1565148"/>
                  </a:moveTo>
                  <a:lnTo>
                    <a:pt x="821435" y="1565148"/>
                  </a:lnTo>
                </a:path>
                <a:path w="4112259" h="1877695">
                  <a:moveTo>
                    <a:pt x="1234439" y="1565148"/>
                  </a:moveTo>
                  <a:lnTo>
                    <a:pt x="1507235" y="1565148"/>
                  </a:lnTo>
                </a:path>
                <a:path w="4112259" h="1877695">
                  <a:moveTo>
                    <a:pt x="1920239" y="1565148"/>
                  </a:moveTo>
                  <a:lnTo>
                    <a:pt x="2191511" y="1565148"/>
                  </a:lnTo>
                </a:path>
                <a:path w="4112259" h="1877695">
                  <a:moveTo>
                    <a:pt x="2604515" y="1565148"/>
                  </a:moveTo>
                  <a:lnTo>
                    <a:pt x="2877311" y="1565148"/>
                  </a:lnTo>
                </a:path>
                <a:path w="4112259" h="1877695">
                  <a:moveTo>
                    <a:pt x="3290315" y="1565148"/>
                  </a:moveTo>
                  <a:lnTo>
                    <a:pt x="3563111" y="1565148"/>
                  </a:lnTo>
                </a:path>
                <a:path w="4112259" h="1877695">
                  <a:moveTo>
                    <a:pt x="3974591" y="1565148"/>
                  </a:moveTo>
                  <a:lnTo>
                    <a:pt x="4111752" y="1565148"/>
                  </a:lnTo>
                </a:path>
                <a:path w="4112259" h="1877695">
                  <a:moveTo>
                    <a:pt x="0" y="1251204"/>
                  </a:moveTo>
                  <a:lnTo>
                    <a:pt x="137159" y="1251204"/>
                  </a:lnTo>
                </a:path>
                <a:path w="4112259" h="1877695">
                  <a:moveTo>
                    <a:pt x="550163" y="1251204"/>
                  </a:moveTo>
                  <a:lnTo>
                    <a:pt x="821435" y="1251204"/>
                  </a:lnTo>
                </a:path>
                <a:path w="4112259" h="1877695">
                  <a:moveTo>
                    <a:pt x="1234439" y="1251204"/>
                  </a:moveTo>
                  <a:lnTo>
                    <a:pt x="1507235" y="1251204"/>
                  </a:lnTo>
                </a:path>
                <a:path w="4112259" h="1877695">
                  <a:moveTo>
                    <a:pt x="1920239" y="1251204"/>
                  </a:moveTo>
                  <a:lnTo>
                    <a:pt x="2191511" y="1251204"/>
                  </a:lnTo>
                </a:path>
                <a:path w="4112259" h="1877695">
                  <a:moveTo>
                    <a:pt x="2604515" y="1251204"/>
                  </a:moveTo>
                  <a:lnTo>
                    <a:pt x="2877311" y="1251204"/>
                  </a:lnTo>
                </a:path>
                <a:path w="4112259" h="1877695">
                  <a:moveTo>
                    <a:pt x="3290315" y="1251204"/>
                  </a:moveTo>
                  <a:lnTo>
                    <a:pt x="4111752" y="1251204"/>
                  </a:lnTo>
                </a:path>
                <a:path w="4112259" h="1877695">
                  <a:moveTo>
                    <a:pt x="0" y="938784"/>
                  </a:moveTo>
                  <a:lnTo>
                    <a:pt x="137159" y="938784"/>
                  </a:lnTo>
                </a:path>
                <a:path w="4112259" h="1877695">
                  <a:moveTo>
                    <a:pt x="550163" y="938784"/>
                  </a:moveTo>
                  <a:lnTo>
                    <a:pt x="821435" y="938784"/>
                  </a:lnTo>
                </a:path>
                <a:path w="4112259" h="1877695">
                  <a:moveTo>
                    <a:pt x="1234439" y="938784"/>
                  </a:moveTo>
                  <a:lnTo>
                    <a:pt x="1507235" y="938784"/>
                  </a:lnTo>
                </a:path>
                <a:path w="4112259" h="1877695">
                  <a:moveTo>
                    <a:pt x="1920239" y="938784"/>
                  </a:moveTo>
                  <a:lnTo>
                    <a:pt x="2191511" y="938784"/>
                  </a:lnTo>
                </a:path>
                <a:path w="4112259" h="1877695">
                  <a:moveTo>
                    <a:pt x="2604515" y="938784"/>
                  </a:moveTo>
                  <a:lnTo>
                    <a:pt x="4111752" y="938784"/>
                  </a:lnTo>
                </a:path>
                <a:path w="4112259" h="1877695">
                  <a:moveTo>
                    <a:pt x="0" y="626363"/>
                  </a:moveTo>
                  <a:lnTo>
                    <a:pt x="1507235" y="626363"/>
                  </a:lnTo>
                </a:path>
                <a:path w="4112259" h="1877695">
                  <a:moveTo>
                    <a:pt x="1920239" y="626363"/>
                  </a:moveTo>
                  <a:lnTo>
                    <a:pt x="4111752" y="626363"/>
                  </a:lnTo>
                </a:path>
                <a:path w="4112259" h="1877695">
                  <a:moveTo>
                    <a:pt x="0" y="312420"/>
                  </a:moveTo>
                  <a:lnTo>
                    <a:pt x="1507235" y="312420"/>
                  </a:lnTo>
                </a:path>
                <a:path w="4112259" h="1877695">
                  <a:moveTo>
                    <a:pt x="1920239" y="312420"/>
                  </a:moveTo>
                  <a:lnTo>
                    <a:pt x="4111752" y="312420"/>
                  </a:lnTo>
                </a:path>
                <a:path w="4112259" h="1877695">
                  <a:moveTo>
                    <a:pt x="0" y="0"/>
                  </a:moveTo>
                  <a:lnTo>
                    <a:pt x="4111752" y="0"/>
                  </a:lnTo>
                </a:path>
              </a:pathLst>
            </a:custGeom>
            <a:ln w="952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7848600" y="2659379"/>
              <a:ext cx="3837940" cy="2066925"/>
            </a:xfrm>
            <a:custGeom>
              <a:avLst/>
              <a:gdLst/>
              <a:ahLst/>
              <a:cxnLst/>
              <a:rect l="l" t="t" r="r" b="b"/>
              <a:pathLst>
                <a:path w="3837940" h="2066925">
                  <a:moveTo>
                    <a:pt x="413004" y="765048"/>
                  </a:moveTo>
                  <a:lnTo>
                    <a:pt x="0" y="765048"/>
                  </a:lnTo>
                  <a:lnTo>
                    <a:pt x="0" y="2066544"/>
                  </a:lnTo>
                  <a:lnTo>
                    <a:pt x="413004" y="2066544"/>
                  </a:lnTo>
                  <a:lnTo>
                    <a:pt x="413004" y="765048"/>
                  </a:lnTo>
                  <a:close/>
                </a:path>
                <a:path w="3837940" h="2066925">
                  <a:moveTo>
                    <a:pt x="1097280" y="513588"/>
                  </a:moveTo>
                  <a:lnTo>
                    <a:pt x="684276" y="513588"/>
                  </a:lnTo>
                  <a:lnTo>
                    <a:pt x="684276" y="2066544"/>
                  </a:lnTo>
                  <a:lnTo>
                    <a:pt x="1097280" y="2066544"/>
                  </a:lnTo>
                  <a:lnTo>
                    <a:pt x="1097280" y="513588"/>
                  </a:lnTo>
                  <a:close/>
                </a:path>
                <a:path w="3837940" h="2066925">
                  <a:moveTo>
                    <a:pt x="1783080" y="0"/>
                  </a:moveTo>
                  <a:lnTo>
                    <a:pt x="1370076" y="0"/>
                  </a:lnTo>
                  <a:lnTo>
                    <a:pt x="1370076" y="2066544"/>
                  </a:lnTo>
                  <a:lnTo>
                    <a:pt x="1783080" y="2066544"/>
                  </a:lnTo>
                  <a:lnTo>
                    <a:pt x="1783080" y="0"/>
                  </a:lnTo>
                  <a:close/>
                </a:path>
                <a:path w="3837940" h="2066925">
                  <a:moveTo>
                    <a:pt x="2467356" y="544068"/>
                  </a:moveTo>
                  <a:lnTo>
                    <a:pt x="2054352" y="544068"/>
                  </a:lnTo>
                  <a:lnTo>
                    <a:pt x="2054352" y="2066544"/>
                  </a:lnTo>
                  <a:lnTo>
                    <a:pt x="2467356" y="2066544"/>
                  </a:lnTo>
                  <a:lnTo>
                    <a:pt x="2467356" y="544068"/>
                  </a:lnTo>
                  <a:close/>
                </a:path>
                <a:path w="3837940" h="2066925">
                  <a:moveTo>
                    <a:pt x="3153156" y="1101852"/>
                  </a:moveTo>
                  <a:lnTo>
                    <a:pt x="2740152" y="1101852"/>
                  </a:lnTo>
                  <a:lnTo>
                    <a:pt x="2740152" y="2066544"/>
                  </a:lnTo>
                  <a:lnTo>
                    <a:pt x="3153156" y="2066544"/>
                  </a:lnTo>
                  <a:lnTo>
                    <a:pt x="3153156" y="1101852"/>
                  </a:lnTo>
                  <a:close/>
                </a:path>
                <a:path w="3837940" h="2066925">
                  <a:moveTo>
                    <a:pt x="3837432" y="1345692"/>
                  </a:moveTo>
                  <a:lnTo>
                    <a:pt x="3425952" y="1345692"/>
                  </a:lnTo>
                  <a:lnTo>
                    <a:pt x="3425952" y="2066544"/>
                  </a:lnTo>
                  <a:lnTo>
                    <a:pt x="3837432" y="2066544"/>
                  </a:lnTo>
                  <a:lnTo>
                    <a:pt x="3837432" y="1345692"/>
                  </a:lnTo>
                  <a:close/>
                </a:path>
              </a:pathLst>
            </a:custGeom>
            <a:solidFill>
              <a:srgbClr val="FFCC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7711440" y="4725923"/>
              <a:ext cx="4112260" cy="0"/>
            </a:xfrm>
            <a:custGeom>
              <a:avLst/>
              <a:gdLst/>
              <a:ahLst/>
              <a:cxnLst/>
              <a:rect l="l" t="t" r="r" b="b"/>
              <a:pathLst>
                <a:path w="4112259">
                  <a:moveTo>
                    <a:pt x="0" y="0"/>
                  </a:moveTo>
                  <a:lnTo>
                    <a:pt x="4111752" y="0"/>
                  </a:lnTo>
                </a:path>
              </a:pathLst>
            </a:custGeom>
            <a:ln w="952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31"/>
          <p:cNvSpPr txBox="1"/>
          <p:nvPr/>
        </p:nvSpPr>
        <p:spPr>
          <a:xfrm>
            <a:off x="7838693" y="3065145"/>
            <a:ext cx="43243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0" dirty="0">
                <a:solidFill>
                  <a:srgbClr val="585858"/>
                </a:solidFill>
                <a:latin typeface="Calibri"/>
                <a:cs typeface="Calibri"/>
              </a:rPr>
              <a:t>2,08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8523858" y="2813380"/>
            <a:ext cx="43307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0" dirty="0">
                <a:solidFill>
                  <a:srgbClr val="585858"/>
                </a:solidFill>
                <a:latin typeface="Calibri"/>
                <a:cs typeface="Calibri"/>
              </a:rPr>
              <a:t>2,48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9209023" y="2390647"/>
            <a:ext cx="43243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0" dirty="0">
                <a:solidFill>
                  <a:srgbClr val="585858"/>
                </a:solidFill>
                <a:latin typeface="Calibri"/>
                <a:cs typeface="Calibri"/>
              </a:rPr>
              <a:t>3,30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9894189" y="2845053"/>
            <a:ext cx="43243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0" dirty="0">
                <a:solidFill>
                  <a:srgbClr val="585858"/>
                </a:solidFill>
                <a:latin typeface="Calibri"/>
                <a:cs typeface="Calibri"/>
              </a:rPr>
              <a:t>2,43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10579354" y="3402583"/>
            <a:ext cx="43243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0" dirty="0">
                <a:solidFill>
                  <a:srgbClr val="585858"/>
                </a:solidFill>
                <a:latin typeface="Calibri"/>
                <a:cs typeface="Calibri"/>
              </a:rPr>
              <a:t>1,54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11264645" y="3646678"/>
            <a:ext cx="43243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0" dirty="0">
                <a:solidFill>
                  <a:srgbClr val="585858"/>
                </a:solidFill>
                <a:latin typeface="Calibri"/>
                <a:cs typeface="Calibri"/>
              </a:rPr>
              <a:t>1,15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7749031" y="4795265"/>
            <a:ext cx="403923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0" dirty="0">
                <a:solidFill>
                  <a:srgbClr val="58575C"/>
                </a:solidFill>
                <a:latin typeface="Calibri Light"/>
                <a:cs typeface="Calibri Light"/>
              </a:rPr>
              <a:t>1ºtri/2021</a:t>
            </a:r>
            <a:r>
              <a:rPr sz="1100" b="0" spc="465" dirty="0">
                <a:solidFill>
                  <a:srgbClr val="58575C"/>
                </a:solidFill>
                <a:latin typeface="Calibri Light"/>
                <a:cs typeface="Calibri Light"/>
              </a:rPr>
              <a:t> </a:t>
            </a:r>
            <a:r>
              <a:rPr sz="1100" b="0" dirty="0">
                <a:solidFill>
                  <a:srgbClr val="58575C"/>
                </a:solidFill>
                <a:latin typeface="Calibri Light"/>
                <a:cs typeface="Calibri Light"/>
              </a:rPr>
              <a:t>2ºtri/2021</a:t>
            </a:r>
            <a:r>
              <a:rPr sz="1100" b="0" spc="475" dirty="0">
                <a:solidFill>
                  <a:srgbClr val="58575C"/>
                </a:solidFill>
                <a:latin typeface="Calibri Light"/>
                <a:cs typeface="Calibri Light"/>
              </a:rPr>
              <a:t> </a:t>
            </a:r>
            <a:r>
              <a:rPr sz="1100" b="0" dirty="0">
                <a:solidFill>
                  <a:srgbClr val="58575C"/>
                </a:solidFill>
                <a:latin typeface="Calibri Light"/>
                <a:cs typeface="Calibri Light"/>
              </a:rPr>
              <a:t>3ºtri/2021</a:t>
            </a:r>
            <a:r>
              <a:rPr sz="1100" b="0" spc="475" dirty="0">
                <a:solidFill>
                  <a:srgbClr val="58575C"/>
                </a:solidFill>
                <a:latin typeface="Calibri Light"/>
                <a:cs typeface="Calibri Light"/>
              </a:rPr>
              <a:t> </a:t>
            </a:r>
            <a:r>
              <a:rPr sz="1100" b="0" dirty="0">
                <a:solidFill>
                  <a:srgbClr val="58575C"/>
                </a:solidFill>
                <a:latin typeface="Calibri Light"/>
                <a:cs typeface="Calibri Light"/>
              </a:rPr>
              <a:t>4ºtri/2021</a:t>
            </a:r>
            <a:r>
              <a:rPr sz="1100" b="0" spc="475" dirty="0">
                <a:solidFill>
                  <a:srgbClr val="58575C"/>
                </a:solidFill>
                <a:latin typeface="Calibri Light"/>
                <a:cs typeface="Calibri Light"/>
              </a:rPr>
              <a:t> </a:t>
            </a:r>
            <a:r>
              <a:rPr sz="1100" b="0" dirty="0">
                <a:solidFill>
                  <a:srgbClr val="58575C"/>
                </a:solidFill>
                <a:latin typeface="Calibri Light"/>
                <a:cs typeface="Calibri Light"/>
              </a:rPr>
              <a:t>1ºtri/2022</a:t>
            </a:r>
            <a:r>
              <a:rPr sz="1100" b="0" spc="480" dirty="0">
                <a:solidFill>
                  <a:srgbClr val="58575C"/>
                </a:solidFill>
                <a:latin typeface="Calibri Light"/>
                <a:cs typeface="Calibri Light"/>
              </a:rPr>
              <a:t> </a:t>
            </a:r>
            <a:r>
              <a:rPr sz="1100" b="0" spc="-10" dirty="0">
                <a:solidFill>
                  <a:srgbClr val="58575C"/>
                </a:solidFill>
                <a:latin typeface="Calibri Light"/>
                <a:cs typeface="Calibri Light"/>
              </a:rPr>
              <a:t>2ºtri/2022</a:t>
            </a:r>
            <a:endParaRPr sz="1100">
              <a:latin typeface="Calibri Light"/>
              <a:cs typeface="Calibri Light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1088237" y="5729122"/>
            <a:ext cx="5210810" cy="873125"/>
          </a:xfrm>
          <a:prstGeom prst="rect">
            <a:avLst/>
          </a:prstGeom>
        </p:spPr>
        <p:txBody>
          <a:bodyPr vert="horz" wrap="square" lIns="0" tIns="704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55"/>
              </a:spcBef>
            </a:pPr>
            <a:r>
              <a:rPr sz="2400" b="1" dirty="0">
                <a:solidFill>
                  <a:srgbClr val="252525"/>
                </a:solidFill>
                <a:latin typeface="Calibri"/>
                <a:cs typeface="Calibri"/>
              </a:rPr>
              <a:t>394</a:t>
            </a:r>
            <a:r>
              <a:rPr sz="2400" b="1" spc="-2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252525"/>
                </a:solidFill>
                <a:latin typeface="Calibri"/>
                <a:cs typeface="Calibri"/>
              </a:rPr>
              <a:t>MIL</a:t>
            </a:r>
            <a:r>
              <a:rPr sz="2400" b="1" spc="1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52525"/>
                </a:solidFill>
                <a:latin typeface="Calibri"/>
                <a:cs typeface="Calibri"/>
              </a:rPr>
              <a:t>NA</a:t>
            </a:r>
            <a:r>
              <a:rPr sz="1800" spc="-1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52525"/>
                </a:solidFill>
                <a:latin typeface="Calibri"/>
                <a:cs typeface="Calibri"/>
              </a:rPr>
              <a:t>INDÚSTRIA</a:t>
            </a:r>
            <a:r>
              <a:rPr sz="1800" spc="-1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252525"/>
                </a:solidFill>
                <a:latin typeface="Calibri"/>
                <a:cs typeface="Calibri"/>
              </a:rPr>
              <a:t>EXTRATIVA;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55"/>
              </a:spcBef>
            </a:pPr>
            <a:r>
              <a:rPr sz="2400" b="1" dirty="0">
                <a:solidFill>
                  <a:srgbClr val="252525"/>
                </a:solidFill>
                <a:latin typeface="Calibri"/>
                <a:cs typeface="Calibri"/>
              </a:rPr>
              <a:t>2,6</a:t>
            </a:r>
            <a:r>
              <a:rPr sz="2400" b="1" spc="-3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252525"/>
                </a:solidFill>
                <a:latin typeface="Calibri"/>
                <a:cs typeface="Calibri"/>
              </a:rPr>
              <a:t>MILHÕES</a:t>
            </a:r>
            <a:r>
              <a:rPr sz="2400" b="1" spc="1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52525"/>
                </a:solidFill>
                <a:latin typeface="Calibri"/>
                <a:cs typeface="Calibri"/>
              </a:rPr>
              <a:t>NA</a:t>
            </a:r>
            <a:r>
              <a:rPr sz="1800" spc="-2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52525"/>
                </a:solidFill>
                <a:latin typeface="Calibri"/>
                <a:cs typeface="Calibri"/>
              </a:rPr>
              <a:t>INDÚSTRIA</a:t>
            </a:r>
            <a:r>
              <a:rPr sz="1800" spc="-2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52525"/>
                </a:solidFill>
                <a:latin typeface="Calibri"/>
                <a:cs typeface="Calibri"/>
              </a:rPr>
              <a:t>DE</a:t>
            </a:r>
            <a:r>
              <a:rPr sz="1800" spc="-10" dirty="0">
                <a:solidFill>
                  <a:srgbClr val="252525"/>
                </a:solidFill>
                <a:latin typeface="Calibri"/>
                <a:cs typeface="Calibri"/>
              </a:rPr>
              <a:t> TRANSFORMAÇÃO.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8804529" y="6356096"/>
            <a:ext cx="330962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0" dirty="0">
                <a:solidFill>
                  <a:srgbClr val="58575C"/>
                </a:solidFill>
                <a:latin typeface="Calibri Light"/>
                <a:cs typeface="Calibri Light"/>
              </a:rPr>
              <a:t>Fonte:</a:t>
            </a:r>
            <a:r>
              <a:rPr sz="1200" b="0" spc="-30" dirty="0">
                <a:solidFill>
                  <a:srgbClr val="58575C"/>
                </a:solidFill>
                <a:latin typeface="Calibri Light"/>
                <a:cs typeface="Calibri Light"/>
              </a:rPr>
              <a:t> </a:t>
            </a:r>
            <a:r>
              <a:rPr sz="1200" b="0" dirty="0">
                <a:solidFill>
                  <a:srgbClr val="58575C"/>
                </a:solidFill>
                <a:latin typeface="Calibri Light"/>
                <a:cs typeface="Calibri Light"/>
              </a:rPr>
              <a:t>RAL,</a:t>
            </a:r>
            <a:r>
              <a:rPr sz="1200" b="0" spc="-30" dirty="0">
                <a:solidFill>
                  <a:srgbClr val="58575C"/>
                </a:solidFill>
                <a:latin typeface="Calibri Light"/>
                <a:cs typeface="Calibri Light"/>
              </a:rPr>
              <a:t> </a:t>
            </a:r>
            <a:r>
              <a:rPr sz="1200" b="0" dirty="0">
                <a:solidFill>
                  <a:srgbClr val="58575C"/>
                </a:solidFill>
                <a:latin typeface="Calibri Light"/>
                <a:cs typeface="Calibri Light"/>
              </a:rPr>
              <a:t>CAGED</a:t>
            </a:r>
            <a:r>
              <a:rPr sz="1200" b="0" spc="-45" dirty="0">
                <a:solidFill>
                  <a:srgbClr val="58575C"/>
                </a:solidFill>
                <a:latin typeface="Calibri Light"/>
                <a:cs typeface="Calibri Light"/>
              </a:rPr>
              <a:t> </a:t>
            </a:r>
            <a:r>
              <a:rPr sz="1200" b="0" dirty="0">
                <a:solidFill>
                  <a:srgbClr val="58575C"/>
                </a:solidFill>
                <a:latin typeface="Calibri Light"/>
                <a:cs typeface="Calibri Light"/>
              </a:rPr>
              <a:t>2021</a:t>
            </a:r>
            <a:r>
              <a:rPr sz="1200" b="0" spc="-5" dirty="0">
                <a:solidFill>
                  <a:srgbClr val="58575C"/>
                </a:solidFill>
                <a:latin typeface="Calibri Light"/>
                <a:cs typeface="Calibri Light"/>
              </a:rPr>
              <a:t> </a:t>
            </a:r>
            <a:r>
              <a:rPr sz="1200" b="0" dirty="0">
                <a:solidFill>
                  <a:srgbClr val="58575C"/>
                </a:solidFill>
                <a:latin typeface="Calibri Light"/>
                <a:cs typeface="Calibri Light"/>
              </a:rPr>
              <a:t>CFEM/ANM</a:t>
            </a:r>
            <a:r>
              <a:rPr sz="1200" b="0" spc="-30" dirty="0">
                <a:solidFill>
                  <a:srgbClr val="58575C"/>
                </a:solidFill>
                <a:latin typeface="Calibri Light"/>
                <a:cs typeface="Calibri Light"/>
              </a:rPr>
              <a:t> </a:t>
            </a:r>
            <a:r>
              <a:rPr sz="1200" b="0" dirty="0">
                <a:solidFill>
                  <a:srgbClr val="58575C"/>
                </a:solidFill>
                <a:latin typeface="Calibri Light"/>
                <a:cs typeface="Calibri Light"/>
              </a:rPr>
              <a:t>até</a:t>
            </a:r>
            <a:r>
              <a:rPr sz="1200" b="0" spc="-30" dirty="0">
                <a:solidFill>
                  <a:srgbClr val="58575C"/>
                </a:solidFill>
                <a:latin typeface="Calibri Light"/>
                <a:cs typeface="Calibri Light"/>
              </a:rPr>
              <a:t> </a:t>
            </a:r>
            <a:r>
              <a:rPr sz="1200" b="0" spc="-10" dirty="0">
                <a:solidFill>
                  <a:srgbClr val="58575C"/>
                </a:solidFill>
                <a:latin typeface="Calibri Light"/>
                <a:cs typeface="Calibri Light"/>
              </a:rPr>
              <a:t>21/06/2022</a:t>
            </a:r>
            <a:r>
              <a:rPr sz="1200" b="0" spc="-10" dirty="0">
                <a:solidFill>
                  <a:srgbClr val="232323"/>
                </a:solidFill>
                <a:latin typeface="Calibri Light"/>
                <a:cs typeface="Calibri Light"/>
              </a:rPr>
              <a:t>.</a:t>
            </a:r>
            <a:endParaRPr sz="1200">
              <a:latin typeface="Calibri Light"/>
              <a:cs typeface="Calibri Light"/>
            </a:endParaRPr>
          </a:p>
        </p:txBody>
      </p:sp>
      <p:grpSp>
        <p:nvGrpSpPr>
          <p:cNvPr id="40" name="object 40"/>
          <p:cNvGrpSpPr/>
          <p:nvPr/>
        </p:nvGrpSpPr>
        <p:grpSpPr>
          <a:xfrm>
            <a:off x="0" y="1704594"/>
            <a:ext cx="12192000" cy="5153660"/>
            <a:chOff x="0" y="1704594"/>
            <a:chExt cx="12192000" cy="5153660"/>
          </a:xfrm>
        </p:grpSpPr>
        <p:pic>
          <p:nvPicPr>
            <p:cNvPr id="41" name="object 4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8976" y="5611367"/>
              <a:ext cx="705611" cy="1059180"/>
            </a:xfrm>
            <a:prstGeom prst="rect">
              <a:avLst/>
            </a:prstGeom>
          </p:spPr>
        </p:pic>
        <p:sp>
          <p:nvSpPr>
            <p:cNvPr id="42" name="object 42"/>
            <p:cNvSpPr/>
            <p:nvPr/>
          </p:nvSpPr>
          <p:spPr>
            <a:xfrm>
              <a:off x="4267961" y="1704594"/>
              <a:ext cx="3164205" cy="3497579"/>
            </a:xfrm>
            <a:custGeom>
              <a:avLst/>
              <a:gdLst/>
              <a:ahLst/>
              <a:cxnLst/>
              <a:rect l="l" t="t" r="r" b="b"/>
              <a:pathLst>
                <a:path w="3164204" h="3497579">
                  <a:moveTo>
                    <a:pt x="0" y="0"/>
                  </a:moveTo>
                  <a:lnTo>
                    <a:pt x="0" y="3497579"/>
                  </a:lnTo>
                </a:path>
                <a:path w="3164204" h="3497579">
                  <a:moveTo>
                    <a:pt x="3163823" y="0"/>
                  </a:moveTo>
                  <a:lnTo>
                    <a:pt x="3163823" y="3497579"/>
                  </a:lnTo>
                </a:path>
              </a:pathLst>
            </a:custGeom>
            <a:ln w="19050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3" name="object 4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500371" y="2462784"/>
              <a:ext cx="1089660" cy="1092708"/>
            </a:xfrm>
            <a:prstGeom prst="rect">
              <a:avLst/>
            </a:prstGeom>
          </p:spPr>
        </p:pic>
        <p:sp>
          <p:nvSpPr>
            <p:cNvPr id="44" name="object 44"/>
            <p:cNvSpPr/>
            <p:nvPr/>
          </p:nvSpPr>
          <p:spPr>
            <a:xfrm>
              <a:off x="0" y="6630924"/>
              <a:ext cx="8195945" cy="227329"/>
            </a:xfrm>
            <a:custGeom>
              <a:avLst/>
              <a:gdLst/>
              <a:ahLst/>
              <a:cxnLst/>
              <a:rect l="l" t="t" r="r" b="b"/>
              <a:pathLst>
                <a:path w="8195945" h="227329">
                  <a:moveTo>
                    <a:pt x="8195945" y="0"/>
                  </a:moveTo>
                  <a:lnTo>
                    <a:pt x="0" y="0"/>
                  </a:lnTo>
                  <a:lnTo>
                    <a:pt x="0" y="226949"/>
                  </a:lnTo>
                  <a:lnTo>
                    <a:pt x="8195945" y="226949"/>
                  </a:lnTo>
                  <a:lnTo>
                    <a:pt x="8195945" y="0"/>
                  </a:lnTo>
                  <a:close/>
                </a:path>
              </a:pathLst>
            </a:custGeom>
            <a:solidFill>
              <a:srgbClr val="1E7A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8196071" y="6630924"/>
              <a:ext cx="3995420" cy="227329"/>
            </a:xfrm>
            <a:custGeom>
              <a:avLst/>
              <a:gdLst/>
              <a:ahLst/>
              <a:cxnLst/>
              <a:rect l="l" t="t" r="r" b="b"/>
              <a:pathLst>
                <a:path w="3995420" h="227329">
                  <a:moveTo>
                    <a:pt x="3995420" y="0"/>
                  </a:moveTo>
                  <a:lnTo>
                    <a:pt x="0" y="0"/>
                  </a:lnTo>
                  <a:lnTo>
                    <a:pt x="0" y="226949"/>
                  </a:lnTo>
                  <a:lnTo>
                    <a:pt x="3995420" y="226949"/>
                  </a:lnTo>
                  <a:lnTo>
                    <a:pt x="3995420" y="0"/>
                  </a:lnTo>
                  <a:close/>
                </a:path>
              </a:pathLst>
            </a:custGeom>
            <a:solidFill>
              <a:srgbClr val="FFCC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46" name="object 4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852404" y="92964"/>
            <a:ext cx="1217676" cy="324611"/>
          </a:xfrm>
          <a:prstGeom prst="rect">
            <a:avLst/>
          </a:prstGeom>
        </p:spPr>
      </p:pic>
      <p:sp>
        <p:nvSpPr>
          <p:cNvPr id="47" name="object 47"/>
          <p:cNvSpPr/>
          <p:nvPr/>
        </p:nvSpPr>
        <p:spPr>
          <a:xfrm>
            <a:off x="566927" y="368808"/>
            <a:ext cx="66040" cy="1007744"/>
          </a:xfrm>
          <a:custGeom>
            <a:avLst/>
            <a:gdLst/>
            <a:ahLst/>
            <a:cxnLst/>
            <a:rect l="l" t="t" r="r" b="b"/>
            <a:pathLst>
              <a:path w="66040" h="1007744">
                <a:moveTo>
                  <a:pt x="65531" y="0"/>
                </a:moveTo>
                <a:lnTo>
                  <a:pt x="0" y="0"/>
                </a:lnTo>
                <a:lnTo>
                  <a:pt x="0" y="1007363"/>
                </a:lnTo>
                <a:lnTo>
                  <a:pt x="65531" y="1007363"/>
                </a:lnTo>
                <a:lnTo>
                  <a:pt x="65531" y="0"/>
                </a:lnTo>
                <a:close/>
              </a:path>
            </a:pathLst>
          </a:custGeom>
          <a:solidFill>
            <a:srgbClr val="004B7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 txBox="1">
            <a:spLocks noGrp="1"/>
          </p:cNvSpPr>
          <p:nvPr>
            <p:ph type="title"/>
          </p:nvPr>
        </p:nvSpPr>
        <p:spPr>
          <a:xfrm>
            <a:off x="1002893" y="266826"/>
            <a:ext cx="605853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NÚMEROS</a:t>
            </a:r>
            <a:r>
              <a:rPr spc="-60" dirty="0"/>
              <a:t> </a:t>
            </a:r>
            <a:r>
              <a:rPr dirty="0"/>
              <a:t>DE</a:t>
            </a:r>
            <a:r>
              <a:rPr spc="-30" dirty="0"/>
              <a:t> </a:t>
            </a:r>
            <a:r>
              <a:rPr spc="-10" dirty="0"/>
              <a:t>PRODUÇÃO</a:t>
            </a:r>
          </a:p>
        </p:txBody>
      </p:sp>
      <p:sp>
        <p:nvSpPr>
          <p:cNvPr id="49" name="object 49"/>
          <p:cNvSpPr txBox="1"/>
          <p:nvPr/>
        </p:nvSpPr>
        <p:spPr>
          <a:xfrm>
            <a:off x="1002893" y="954151"/>
            <a:ext cx="582422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0" spc="-20" dirty="0">
                <a:solidFill>
                  <a:srgbClr val="3182AA"/>
                </a:solidFill>
                <a:latin typeface="Calibri Light"/>
                <a:cs typeface="Calibri Light"/>
              </a:rPr>
              <a:t>VALOR</a:t>
            </a:r>
            <a:r>
              <a:rPr sz="2400" b="0" spc="-90" dirty="0">
                <a:solidFill>
                  <a:srgbClr val="3182AA"/>
                </a:solidFill>
                <a:latin typeface="Calibri Light"/>
                <a:cs typeface="Calibri Light"/>
              </a:rPr>
              <a:t> </a:t>
            </a:r>
            <a:r>
              <a:rPr sz="2400" b="0" dirty="0">
                <a:solidFill>
                  <a:srgbClr val="3182AA"/>
                </a:solidFill>
                <a:latin typeface="Calibri Light"/>
                <a:cs typeface="Calibri Light"/>
              </a:rPr>
              <a:t>DA</a:t>
            </a:r>
            <a:r>
              <a:rPr sz="2400" b="0" spc="-70" dirty="0">
                <a:solidFill>
                  <a:srgbClr val="3182AA"/>
                </a:solidFill>
                <a:latin typeface="Calibri Light"/>
                <a:cs typeface="Calibri Light"/>
              </a:rPr>
              <a:t> </a:t>
            </a:r>
            <a:r>
              <a:rPr sz="2400" b="0" dirty="0">
                <a:solidFill>
                  <a:srgbClr val="3182AA"/>
                </a:solidFill>
                <a:latin typeface="Calibri Light"/>
                <a:cs typeface="Calibri Light"/>
              </a:rPr>
              <a:t>PRODUÇÃO,</a:t>
            </a:r>
            <a:r>
              <a:rPr sz="2400" b="0" spc="-40" dirty="0">
                <a:solidFill>
                  <a:srgbClr val="3182AA"/>
                </a:solidFill>
                <a:latin typeface="Calibri Light"/>
                <a:cs typeface="Calibri Light"/>
              </a:rPr>
              <a:t> </a:t>
            </a:r>
            <a:r>
              <a:rPr sz="2400" b="0" spc="-45" dirty="0">
                <a:solidFill>
                  <a:srgbClr val="3182AA"/>
                </a:solidFill>
                <a:latin typeface="Calibri Light"/>
                <a:cs typeface="Calibri Light"/>
              </a:rPr>
              <a:t>ROYALTIES</a:t>
            </a:r>
            <a:r>
              <a:rPr sz="2400" b="0" spc="-70" dirty="0">
                <a:solidFill>
                  <a:srgbClr val="3182AA"/>
                </a:solidFill>
                <a:latin typeface="Calibri Light"/>
                <a:cs typeface="Calibri Light"/>
              </a:rPr>
              <a:t> </a:t>
            </a:r>
            <a:r>
              <a:rPr sz="2400" b="0" dirty="0">
                <a:solidFill>
                  <a:srgbClr val="3182AA"/>
                </a:solidFill>
                <a:latin typeface="Calibri Light"/>
                <a:cs typeface="Calibri Light"/>
              </a:rPr>
              <a:t>E</a:t>
            </a:r>
            <a:r>
              <a:rPr sz="2400" b="0" spc="-75" dirty="0">
                <a:solidFill>
                  <a:srgbClr val="3182AA"/>
                </a:solidFill>
                <a:latin typeface="Calibri Light"/>
                <a:cs typeface="Calibri Light"/>
              </a:rPr>
              <a:t> </a:t>
            </a:r>
            <a:r>
              <a:rPr sz="2400" b="0" spc="-10" dirty="0">
                <a:solidFill>
                  <a:srgbClr val="3182AA"/>
                </a:solidFill>
                <a:latin typeface="Calibri Light"/>
                <a:cs typeface="Calibri Light"/>
              </a:rPr>
              <a:t>EMPREGOS</a:t>
            </a:r>
            <a:endParaRPr sz="2400">
              <a:latin typeface="Calibri Light"/>
              <a:cs typeface="Calibri Light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7662798" y="5340502"/>
            <a:ext cx="4317365" cy="422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b="1" dirty="0">
                <a:solidFill>
                  <a:srgbClr val="252525"/>
                </a:solidFill>
                <a:latin typeface="Calibri"/>
                <a:cs typeface="Calibri"/>
              </a:rPr>
              <a:t>CFEM</a:t>
            </a:r>
            <a:r>
              <a:rPr sz="2600" b="1" spc="-5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2600" b="1" dirty="0">
                <a:solidFill>
                  <a:srgbClr val="252525"/>
                </a:solidFill>
                <a:latin typeface="Calibri"/>
                <a:cs typeface="Calibri"/>
              </a:rPr>
              <a:t>EM</a:t>
            </a:r>
            <a:r>
              <a:rPr sz="2600" b="1" spc="-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2600" b="1" dirty="0">
                <a:solidFill>
                  <a:srgbClr val="252525"/>
                </a:solidFill>
                <a:latin typeface="Calibri"/>
                <a:cs typeface="Calibri"/>
              </a:rPr>
              <a:t>2021:</a:t>
            </a:r>
            <a:r>
              <a:rPr sz="2600" b="1" spc="-4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2600" b="1" dirty="0">
                <a:solidFill>
                  <a:srgbClr val="252525"/>
                </a:solidFill>
                <a:latin typeface="Calibri"/>
                <a:cs typeface="Calibri"/>
              </a:rPr>
              <a:t>R$</a:t>
            </a:r>
            <a:r>
              <a:rPr sz="2600" b="1" spc="-2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2600" b="1" dirty="0">
                <a:solidFill>
                  <a:srgbClr val="252525"/>
                </a:solidFill>
                <a:latin typeface="Calibri"/>
                <a:cs typeface="Calibri"/>
              </a:rPr>
              <a:t>10,3</a:t>
            </a:r>
            <a:r>
              <a:rPr sz="2600" b="1" spc="-2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2600" b="1" spc="-10" dirty="0">
                <a:solidFill>
                  <a:srgbClr val="252525"/>
                </a:solidFill>
                <a:latin typeface="Calibri"/>
                <a:cs typeface="Calibri"/>
              </a:rPr>
              <a:t>Bilhões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934211" y="5353811"/>
            <a:ext cx="2885440" cy="449580"/>
          </a:xfrm>
          <a:prstGeom prst="rect">
            <a:avLst/>
          </a:prstGeom>
          <a:solidFill>
            <a:srgbClr val="D9D9D9"/>
          </a:solidFill>
          <a:ln w="9525">
            <a:solidFill>
              <a:srgbClr val="585858"/>
            </a:solidFill>
          </a:ln>
        </p:spPr>
        <p:txBody>
          <a:bodyPr vert="horz" wrap="square" lIns="0" tIns="27940" rIns="0" bIns="0" rtlCol="0">
            <a:spAutoFit/>
          </a:bodyPr>
          <a:lstStyle/>
          <a:p>
            <a:pPr marL="96520">
              <a:lnSpc>
                <a:spcPct val="100000"/>
              </a:lnSpc>
              <a:spcBef>
                <a:spcPts val="220"/>
              </a:spcBef>
            </a:pPr>
            <a:r>
              <a:rPr sz="2400" b="1" dirty="0">
                <a:solidFill>
                  <a:srgbClr val="252525"/>
                </a:solidFill>
                <a:latin typeface="Calibri"/>
                <a:cs typeface="Calibri"/>
              </a:rPr>
              <a:t>EMPREGOS</a:t>
            </a:r>
            <a:r>
              <a:rPr sz="2400" b="1" spc="-3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252525"/>
                </a:solidFill>
                <a:latin typeface="Calibri"/>
                <a:cs typeface="Calibri"/>
              </a:rPr>
              <a:t>EM</a:t>
            </a:r>
            <a:r>
              <a:rPr sz="2400" b="1" spc="-3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2400" b="1" spc="-20" dirty="0">
                <a:solidFill>
                  <a:srgbClr val="252525"/>
                </a:solidFill>
                <a:latin typeface="Calibri"/>
                <a:cs typeface="Calibri"/>
              </a:rPr>
              <a:t>2021: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6200" y="1481327"/>
            <a:ext cx="11950065" cy="5278120"/>
            <a:chOff x="76200" y="1481327"/>
            <a:chExt cx="11950065" cy="527812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6200" y="2345467"/>
              <a:ext cx="8799576" cy="4413885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176771" y="4506467"/>
              <a:ext cx="5849112" cy="1170444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6230111" y="4521707"/>
              <a:ext cx="5747385" cy="1068705"/>
            </a:xfrm>
            <a:custGeom>
              <a:avLst/>
              <a:gdLst/>
              <a:ahLst/>
              <a:cxnLst/>
              <a:rect l="l" t="t" r="r" b="b"/>
              <a:pathLst>
                <a:path w="5747384" h="1068704">
                  <a:moveTo>
                    <a:pt x="5685663" y="0"/>
                  </a:moveTo>
                  <a:lnTo>
                    <a:pt x="61340" y="0"/>
                  </a:lnTo>
                  <a:lnTo>
                    <a:pt x="37451" y="4816"/>
                  </a:lnTo>
                  <a:lnTo>
                    <a:pt x="17954" y="17954"/>
                  </a:lnTo>
                  <a:lnTo>
                    <a:pt x="4816" y="37451"/>
                  </a:lnTo>
                  <a:lnTo>
                    <a:pt x="0" y="61341"/>
                  </a:lnTo>
                  <a:lnTo>
                    <a:pt x="0" y="1006983"/>
                  </a:lnTo>
                  <a:lnTo>
                    <a:pt x="4816" y="1030872"/>
                  </a:lnTo>
                  <a:lnTo>
                    <a:pt x="17954" y="1050369"/>
                  </a:lnTo>
                  <a:lnTo>
                    <a:pt x="37451" y="1063507"/>
                  </a:lnTo>
                  <a:lnTo>
                    <a:pt x="61340" y="1068324"/>
                  </a:lnTo>
                  <a:lnTo>
                    <a:pt x="5685663" y="1068324"/>
                  </a:lnTo>
                  <a:lnTo>
                    <a:pt x="5709552" y="1063507"/>
                  </a:lnTo>
                  <a:lnTo>
                    <a:pt x="5729049" y="1050369"/>
                  </a:lnTo>
                  <a:lnTo>
                    <a:pt x="5742187" y="1030872"/>
                  </a:lnTo>
                  <a:lnTo>
                    <a:pt x="5747004" y="1006983"/>
                  </a:lnTo>
                  <a:lnTo>
                    <a:pt x="5747004" y="61341"/>
                  </a:lnTo>
                  <a:lnTo>
                    <a:pt x="5742187" y="37451"/>
                  </a:lnTo>
                  <a:lnTo>
                    <a:pt x="5729049" y="17954"/>
                  </a:lnTo>
                  <a:lnTo>
                    <a:pt x="5709552" y="4816"/>
                  </a:lnTo>
                  <a:lnTo>
                    <a:pt x="5685663" y="0"/>
                  </a:lnTo>
                  <a:close/>
                </a:path>
              </a:pathLst>
            </a:custGeom>
            <a:solidFill>
              <a:srgbClr val="D9D9D9">
                <a:alpha val="8195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176771" y="2750819"/>
              <a:ext cx="5849112" cy="1764791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6230111" y="2766060"/>
              <a:ext cx="5747385" cy="1663064"/>
            </a:xfrm>
            <a:custGeom>
              <a:avLst/>
              <a:gdLst/>
              <a:ahLst/>
              <a:cxnLst/>
              <a:rect l="l" t="t" r="r" b="b"/>
              <a:pathLst>
                <a:path w="5747384" h="1663064">
                  <a:moveTo>
                    <a:pt x="5654674" y="0"/>
                  </a:moveTo>
                  <a:lnTo>
                    <a:pt x="92328" y="0"/>
                  </a:lnTo>
                  <a:lnTo>
                    <a:pt x="56364" y="7246"/>
                  </a:lnTo>
                  <a:lnTo>
                    <a:pt x="27019" y="27019"/>
                  </a:lnTo>
                  <a:lnTo>
                    <a:pt x="7246" y="56364"/>
                  </a:lnTo>
                  <a:lnTo>
                    <a:pt x="0" y="92328"/>
                  </a:lnTo>
                  <a:lnTo>
                    <a:pt x="0" y="1570354"/>
                  </a:lnTo>
                  <a:lnTo>
                    <a:pt x="7246" y="1606319"/>
                  </a:lnTo>
                  <a:lnTo>
                    <a:pt x="27019" y="1635664"/>
                  </a:lnTo>
                  <a:lnTo>
                    <a:pt x="56364" y="1655437"/>
                  </a:lnTo>
                  <a:lnTo>
                    <a:pt x="92328" y="1662683"/>
                  </a:lnTo>
                  <a:lnTo>
                    <a:pt x="5654674" y="1662683"/>
                  </a:lnTo>
                  <a:lnTo>
                    <a:pt x="5690639" y="1655437"/>
                  </a:lnTo>
                  <a:lnTo>
                    <a:pt x="5719984" y="1635664"/>
                  </a:lnTo>
                  <a:lnTo>
                    <a:pt x="5739757" y="1606319"/>
                  </a:lnTo>
                  <a:lnTo>
                    <a:pt x="5747004" y="1570354"/>
                  </a:lnTo>
                  <a:lnTo>
                    <a:pt x="5747004" y="92328"/>
                  </a:lnTo>
                  <a:lnTo>
                    <a:pt x="5739757" y="56364"/>
                  </a:lnTo>
                  <a:lnTo>
                    <a:pt x="5719984" y="27019"/>
                  </a:lnTo>
                  <a:lnTo>
                    <a:pt x="5690639" y="7246"/>
                  </a:lnTo>
                  <a:lnTo>
                    <a:pt x="5654674" y="0"/>
                  </a:lnTo>
                  <a:close/>
                </a:path>
              </a:pathLst>
            </a:custGeom>
            <a:solidFill>
              <a:srgbClr val="D9D9D9">
                <a:alpha val="8195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176771" y="1481327"/>
              <a:ext cx="5849112" cy="1286256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6230111" y="1496567"/>
              <a:ext cx="5747385" cy="1184275"/>
            </a:xfrm>
            <a:custGeom>
              <a:avLst/>
              <a:gdLst/>
              <a:ahLst/>
              <a:cxnLst/>
              <a:rect l="l" t="t" r="r" b="b"/>
              <a:pathLst>
                <a:path w="5747384" h="1184275">
                  <a:moveTo>
                    <a:pt x="5664962" y="0"/>
                  </a:moveTo>
                  <a:lnTo>
                    <a:pt x="82041" y="0"/>
                  </a:lnTo>
                  <a:lnTo>
                    <a:pt x="50095" y="6443"/>
                  </a:lnTo>
                  <a:lnTo>
                    <a:pt x="24018" y="24018"/>
                  </a:lnTo>
                  <a:lnTo>
                    <a:pt x="6443" y="50095"/>
                  </a:lnTo>
                  <a:lnTo>
                    <a:pt x="0" y="82042"/>
                  </a:lnTo>
                  <a:lnTo>
                    <a:pt x="0" y="1102106"/>
                  </a:lnTo>
                  <a:lnTo>
                    <a:pt x="6443" y="1134052"/>
                  </a:lnTo>
                  <a:lnTo>
                    <a:pt x="24018" y="1160129"/>
                  </a:lnTo>
                  <a:lnTo>
                    <a:pt x="50095" y="1177704"/>
                  </a:lnTo>
                  <a:lnTo>
                    <a:pt x="82041" y="1184148"/>
                  </a:lnTo>
                  <a:lnTo>
                    <a:pt x="5664962" y="1184148"/>
                  </a:lnTo>
                  <a:lnTo>
                    <a:pt x="5696908" y="1177704"/>
                  </a:lnTo>
                  <a:lnTo>
                    <a:pt x="5722985" y="1160129"/>
                  </a:lnTo>
                  <a:lnTo>
                    <a:pt x="5740560" y="1134052"/>
                  </a:lnTo>
                  <a:lnTo>
                    <a:pt x="5747004" y="1102106"/>
                  </a:lnTo>
                  <a:lnTo>
                    <a:pt x="5747004" y="82042"/>
                  </a:lnTo>
                  <a:lnTo>
                    <a:pt x="5740560" y="50095"/>
                  </a:lnTo>
                  <a:lnTo>
                    <a:pt x="5722985" y="24018"/>
                  </a:lnTo>
                  <a:lnTo>
                    <a:pt x="5696908" y="6443"/>
                  </a:lnTo>
                  <a:lnTo>
                    <a:pt x="5664962" y="0"/>
                  </a:lnTo>
                  <a:close/>
                </a:path>
              </a:pathLst>
            </a:custGeom>
            <a:solidFill>
              <a:srgbClr val="D9D9D9">
                <a:alpha val="8195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6876668" y="1814322"/>
            <a:ext cx="167513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7E7E7E"/>
                </a:solidFill>
                <a:latin typeface="Segoe UI Black"/>
                <a:cs typeface="Segoe UI Black"/>
              </a:rPr>
              <a:t>PLAYER</a:t>
            </a:r>
            <a:r>
              <a:rPr sz="1600" b="1" spc="-55" dirty="0">
                <a:solidFill>
                  <a:srgbClr val="7E7E7E"/>
                </a:solidFill>
                <a:latin typeface="Segoe UI Black"/>
                <a:cs typeface="Segoe UI Black"/>
              </a:rPr>
              <a:t> </a:t>
            </a:r>
            <a:r>
              <a:rPr sz="1600" b="1" spc="-10" dirty="0">
                <a:solidFill>
                  <a:srgbClr val="7E7E7E"/>
                </a:solidFill>
                <a:latin typeface="Segoe UI Black"/>
                <a:cs typeface="Segoe UI Black"/>
              </a:rPr>
              <a:t>GLOBAL EXPORTADOR</a:t>
            </a:r>
            <a:endParaRPr sz="1600">
              <a:latin typeface="Segoe UI Black"/>
              <a:cs typeface="Segoe UI Black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6176771" y="1871472"/>
            <a:ext cx="5849620" cy="4889500"/>
            <a:chOff x="6176771" y="1871472"/>
            <a:chExt cx="5849620" cy="4889500"/>
          </a:xfrm>
        </p:grpSpPr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303263" y="1871472"/>
              <a:ext cx="521208" cy="466343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320027" y="3369563"/>
              <a:ext cx="486155" cy="475488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348983" y="4783836"/>
              <a:ext cx="429767" cy="509016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176771" y="5702812"/>
              <a:ext cx="5849112" cy="1057643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6230111" y="5718048"/>
              <a:ext cx="5747385" cy="955675"/>
            </a:xfrm>
            <a:custGeom>
              <a:avLst/>
              <a:gdLst/>
              <a:ahLst/>
              <a:cxnLst/>
              <a:rect l="l" t="t" r="r" b="b"/>
              <a:pathLst>
                <a:path w="5747384" h="955675">
                  <a:moveTo>
                    <a:pt x="5675757" y="0"/>
                  </a:moveTo>
                  <a:lnTo>
                    <a:pt x="71247" y="0"/>
                  </a:lnTo>
                  <a:lnTo>
                    <a:pt x="43505" y="5595"/>
                  </a:lnTo>
                  <a:lnTo>
                    <a:pt x="20859" y="20854"/>
                  </a:lnTo>
                  <a:lnTo>
                    <a:pt x="5595" y="43489"/>
                  </a:lnTo>
                  <a:lnTo>
                    <a:pt x="0" y="71208"/>
                  </a:lnTo>
                  <a:lnTo>
                    <a:pt x="0" y="884339"/>
                  </a:lnTo>
                  <a:lnTo>
                    <a:pt x="5595" y="912058"/>
                  </a:lnTo>
                  <a:lnTo>
                    <a:pt x="20859" y="934693"/>
                  </a:lnTo>
                  <a:lnTo>
                    <a:pt x="43505" y="949952"/>
                  </a:lnTo>
                  <a:lnTo>
                    <a:pt x="71247" y="955547"/>
                  </a:lnTo>
                  <a:lnTo>
                    <a:pt x="5675757" y="955547"/>
                  </a:lnTo>
                  <a:lnTo>
                    <a:pt x="5703498" y="949952"/>
                  </a:lnTo>
                  <a:lnTo>
                    <a:pt x="5726144" y="934693"/>
                  </a:lnTo>
                  <a:lnTo>
                    <a:pt x="5741408" y="912058"/>
                  </a:lnTo>
                  <a:lnTo>
                    <a:pt x="5747004" y="884339"/>
                  </a:lnTo>
                  <a:lnTo>
                    <a:pt x="5747004" y="71208"/>
                  </a:lnTo>
                  <a:lnTo>
                    <a:pt x="5741408" y="43489"/>
                  </a:lnTo>
                  <a:lnTo>
                    <a:pt x="5726144" y="20854"/>
                  </a:lnTo>
                  <a:lnTo>
                    <a:pt x="5703498" y="5595"/>
                  </a:lnTo>
                  <a:lnTo>
                    <a:pt x="5675757" y="0"/>
                  </a:lnTo>
                  <a:close/>
                </a:path>
              </a:pathLst>
            </a:custGeom>
            <a:solidFill>
              <a:srgbClr val="D9D9D9">
                <a:alpha val="8195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394703" y="6036563"/>
              <a:ext cx="336803" cy="304800"/>
            </a:xfrm>
            <a:prstGeom prst="rect">
              <a:avLst/>
            </a:prstGeom>
          </p:spPr>
        </p:pic>
      </p:grpSp>
      <p:sp>
        <p:nvSpPr>
          <p:cNvPr id="18" name="object 18"/>
          <p:cNvSpPr txBox="1"/>
          <p:nvPr/>
        </p:nvSpPr>
        <p:spPr>
          <a:xfrm>
            <a:off x="8646032" y="1529994"/>
            <a:ext cx="796290" cy="9480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26000"/>
              </a:lnSpc>
              <a:spcBef>
                <a:spcPts val="105"/>
              </a:spcBef>
            </a:pPr>
            <a:r>
              <a:rPr sz="1600" b="1" spc="-10" dirty="0">
                <a:solidFill>
                  <a:srgbClr val="46B486"/>
                </a:solidFill>
                <a:latin typeface="Calibri"/>
                <a:cs typeface="Calibri"/>
              </a:rPr>
              <a:t>FERRO NIÓBIO </a:t>
            </a:r>
            <a:r>
              <a:rPr sz="1600" b="1" spc="-50" dirty="0">
                <a:solidFill>
                  <a:srgbClr val="46B486"/>
                </a:solidFill>
                <a:latin typeface="Calibri"/>
                <a:cs typeface="Calibri"/>
              </a:rPr>
              <a:t>TÂNTALO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876668" y="3473958"/>
            <a:ext cx="143446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solidFill>
                  <a:srgbClr val="7E7E7E"/>
                </a:solidFill>
                <a:latin typeface="Segoe UI Black"/>
                <a:cs typeface="Segoe UI Black"/>
              </a:rPr>
              <a:t>EXPORTADOR</a:t>
            </a:r>
            <a:endParaRPr sz="1600">
              <a:latin typeface="Segoe UI Black"/>
              <a:cs typeface="Segoe UI Black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8646032" y="2788730"/>
            <a:ext cx="835025" cy="156464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26099"/>
              </a:lnSpc>
              <a:spcBef>
                <a:spcPts val="105"/>
              </a:spcBef>
            </a:pPr>
            <a:r>
              <a:rPr sz="1600" b="1" spc="-20" dirty="0">
                <a:solidFill>
                  <a:srgbClr val="46B486"/>
                </a:solidFill>
                <a:latin typeface="Calibri"/>
                <a:cs typeface="Calibri"/>
              </a:rPr>
              <a:t>OURO </a:t>
            </a:r>
            <a:r>
              <a:rPr sz="1600" b="1" spc="-10" dirty="0">
                <a:solidFill>
                  <a:srgbClr val="46B486"/>
                </a:solidFill>
                <a:latin typeface="Calibri"/>
                <a:cs typeface="Calibri"/>
              </a:rPr>
              <a:t>COBRE </a:t>
            </a:r>
            <a:r>
              <a:rPr sz="1600" b="1" spc="-25" dirty="0">
                <a:solidFill>
                  <a:srgbClr val="46B486"/>
                </a:solidFill>
                <a:latin typeface="Calibri"/>
                <a:cs typeface="Calibri"/>
              </a:rPr>
              <a:t>AÇO VANÁDIO </a:t>
            </a:r>
            <a:r>
              <a:rPr sz="1600" b="1" spc="-10" dirty="0">
                <a:solidFill>
                  <a:srgbClr val="46B486"/>
                </a:solidFill>
                <a:latin typeface="Calibri"/>
                <a:cs typeface="Calibri"/>
              </a:rPr>
              <a:t>NÍQUEL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9815321" y="2803042"/>
            <a:ext cx="1894205" cy="12560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859155">
              <a:lnSpc>
                <a:spcPct val="125899"/>
              </a:lnSpc>
              <a:spcBef>
                <a:spcPts val="105"/>
              </a:spcBef>
            </a:pPr>
            <a:r>
              <a:rPr sz="1600" b="1" spc="-10" dirty="0">
                <a:solidFill>
                  <a:srgbClr val="46B486"/>
                </a:solidFill>
                <a:latin typeface="Calibri"/>
                <a:cs typeface="Calibri"/>
              </a:rPr>
              <a:t>MANGANÊS CROMO CAULIM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05"/>
              </a:spcBef>
            </a:pPr>
            <a:r>
              <a:rPr sz="1600" b="1" dirty="0">
                <a:solidFill>
                  <a:srgbClr val="46B486"/>
                </a:solidFill>
                <a:latin typeface="Calibri"/>
                <a:cs typeface="Calibri"/>
              </a:rPr>
              <a:t>ROCHA</a:t>
            </a:r>
            <a:r>
              <a:rPr sz="1600" b="1" spc="-60" dirty="0">
                <a:solidFill>
                  <a:srgbClr val="46B486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46B486"/>
                </a:solidFill>
                <a:latin typeface="Calibri"/>
                <a:cs typeface="Calibri"/>
              </a:rPr>
              <a:t>ORNAMENTAL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6876668" y="4766929"/>
            <a:ext cx="1451610" cy="558800"/>
          </a:xfrm>
          <a:prstGeom prst="rect">
            <a:avLst/>
          </a:prstGeom>
        </p:spPr>
        <p:txBody>
          <a:bodyPr vert="horz" wrap="square" lIns="0" tIns="349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75"/>
              </a:spcBef>
            </a:pPr>
            <a:r>
              <a:rPr sz="1600" b="1" dirty="0">
                <a:solidFill>
                  <a:srgbClr val="7E7E7E"/>
                </a:solidFill>
                <a:latin typeface="Segoe UI Black"/>
                <a:cs typeface="Segoe UI Black"/>
              </a:rPr>
              <a:t>PRODUTOR</a:t>
            </a:r>
            <a:r>
              <a:rPr sz="1600" b="1" spc="-80" dirty="0">
                <a:solidFill>
                  <a:srgbClr val="7E7E7E"/>
                </a:solidFill>
                <a:latin typeface="Segoe UI Black"/>
                <a:cs typeface="Segoe UI Black"/>
              </a:rPr>
              <a:t> </a:t>
            </a:r>
            <a:r>
              <a:rPr sz="1600" b="1" spc="-50" dirty="0">
                <a:solidFill>
                  <a:srgbClr val="7E7E7E"/>
                </a:solidFill>
                <a:latin typeface="Segoe UI Black"/>
                <a:cs typeface="Segoe UI Black"/>
              </a:rPr>
              <a:t>/</a:t>
            </a:r>
            <a:endParaRPr sz="1600">
              <a:latin typeface="Segoe UI Black"/>
              <a:cs typeface="Segoe UI Black"/>
            </a:endParaRPr>
          </a:p>
          <a:p>
            <a:pPr marL="12700">
              <a:lnSpc>
                <a:spcPct val="100000"/>
              </a:lnSpc>
              <a:spcBef>
                <a:spcPts val="180"/>
              </a:spcBef>
            </a:pPr>
            <a:r>
              <a:rPr sz="1600" b="1" spc="-10" dirty="0">
                <a:solidFill>
                  <a:srgbClr val="7E7E7E"/>
                </a:solidFill>
                <a:latin typeface="Segoe UI Black"/>
                <a:cs typeface="Segoe UI Black"/>
              </a:rPr>
              <a:t>IMPORTADOR</a:t>
            </a:r>
            <a:endParaRPr sz="1600">
              <a:latin typeface="Segoe UI Black"/>
              <a:cs typeface="Segoe UI Black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8646032" y="4524674"/>
            <a:ext cx="770890" cy="9474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6000"/>
              </a:lnSpc>
              <a:spcBef>
                <a:spcPts val="100"/>
              </a:spcBef>
            </a:pPr>
            <a:r>
              <a:rPr sz="1600" b="1" spc="-55" dirty="0">
                <a:solidFill>
                  <a:srgbClr val="46B486"/>
                </a:solidFill>
                <a:latin typeface="Calibri"/>
                <a:cs typeface="Calibri"/>
              </a:rPr>
              <a:t>FOSFATO </a:t>
            </a:r>
            <a:r>
              <a:rPr sz="1600" b="1" spc="-10" dirty="0">
                <a:solidFill>
                  <a:srgbClr val="46B486"/>
                </a:solidFill>
                <a:latin typeface="Calibri"/>
                <a:cs typeface="Calibri"/>
              </a:rPr>
              <a:t>ZINCO TITÂNIO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6876668" y="5886703"/>
            <a:ext cx="1478915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9400"/>
              </a:lnSpc>
              <a:spcBef>
                <a:spcPts val="100"/>
              </a:spcBef>
            </a:pPr>
            <a:r>
              <a:rPr sz="1600" b="1" spc="-10" dirty="0">
                <a:solidFill>
                  <a:srgbClr val="7E7E7E"/>
                </a:solidFill>
                <a:latin typeface="Segoe UI Black"/>
                <a:cs typeface="Segoe UI Black"/>
              </a:rPr>
              <a:t>DEPENDÊNCIA EXTERNA</a:t>
            </a:r>
            <a:endParaRPr sz="1600">
              <a:latin typeface="Segoe UI Black"/>
              <a:cs typeface="Segoe UI Black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8646032" y="5829498"/>
            <a:ext cx="2401570" cy="641350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1600" b="1" spc="-20" dirty="0">
                <a:solidFill>
                  <a:srgbClr val="46B486"/>
                </a:solidFill>
                <a:latin typeface="Calibri"/>
                <a:cs typeface="Calibri"/>
              </a:rPr>
              <a:t>CARVÃO</a:t>
            </a:r>
            <a:r>
              <a:rPr sz="1600" b="1" spc="-45" dirty="0">
                <a:solidFill>
                  <a:srgbClr val="46B486"/>
                </a:solidFill>
                <a:latin typeface="Calibri"/>
                <a:cs typeface="Calibri"/>
              </a:rPr>
              <a:t> </a:t>
            </a:r>
            <a:r>
              <a:rPr sz="1600" b="1" spc="-20" dirty="0">
                <a:solidFill>
                  <a:srgbClr val="46B486"/>
                </a:solidFill>
                <a:latin typeface="Calibri"/>
                <a:cs typeface="Calibri"/>
              </a:rPr>
              <a:t>PARA</a:t>
            </a:r>
            <a:r>
              <a:rPr sz="1600" b="1" spc="-70" dirty="0">
                <a:solidFill>
                  <a:srgbClr val="46B486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46B486"/>
                </a:solidFill>
                <a:latin typeface="Calibri"/>
                <a:cs typeface="Calibri"/>
              </a:rPr>
              <a:t>METALURGIA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05"/>
              </a:spcBef>
            </a:pPr>
            <a:r>
              <a:rPr sz="1600" b="1" spc="-10" dirty="0">
                <a:solidFill>
                  <a:srgbClr val="46B486"/>
                </a:solidFill>
                <a:latin typeface="Calibri"/>
                <a:cs typeface="Calibri"/>
              </a:rPr>
              <a:t>POTÁSSIO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262127" y="1481327"/>
            <a:ext cx="5621020" cy="5257800"/>
            <a:chOff x="262127" y="1481327"/>
            <a:chExt cx="5621020" cy="5257800"/>
          </a:xfrm>
        </p:grpSpPr>
        <p:pic>
          <p:nvPicPr>
            <p:cNvPr id="27" name="object 2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62127" y="1481327"/>
              <a:ext cx="5620512" cy="3320796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315467" y="1496567"/>
              <a:ext cx="5518785" cy="3218815"/>
            </a:xfrm>
            <a:custGeom>
              <a:avLst/>
              <a:gdLst/>
              <a:ahLst/>
              <a:cxnLst/>
              <a:rect l="l" t="t" r="r" b="b"/>
              <a:pathLst>
                <a:path w="5518785" h="3218815">
                  <a:moveTo>
                    <a:pt x="5422011" y="0"/>
                  </a:moveTo>
                  <a:lnTo>
                    <a:pt x="96393" y="0"/>
                  </a:lnTo>
                  <a:lnTo>
                    <a:pt x="58871" y="7578"/>
                  </a:lnTo>
                  <a:lnTo>
                    <a:pt x="28232" y="28241"/>
                  </a:lnTo>
                  <a:lnTo>
                    <a:pt x="7574" y="58882"/>
                  </a:lnTo>
                  <a:lnTo>
                    <a:pt x="0" y="96393"/>
                  </a:lnTo>
                  <a:lnTo>
                    <a:pt x="0" y="3122295"/>
                  </a:lnTo>
                  <a:lnTo>
                    <a:pt x="7574" y="3159805"/>
                  </a:lnTo>
                  <a:lnTo>
                    <a:pt x="28232" y="3190446"/>
                  </a:lnTo>
                  <a:lnTo>
                    <a:pt x="58871" y="3211109"/>
                  </a:lnTo>
                  <a:lnTo>
                    <a:pt x="96393" y="3218688"/>
                  </a:lnTo>
                  <a:lnTo>
                    <a:pt x="5422011" y="3218688"/>
                  </a:lnTo>
                  <a:lnTo>
                    <a:pt x="5459521" y="3211109"/>
                  </a:lnTo>
                  <a:lnTo>
                    <a:pt x="5490162" y="3190446"/>
                  </a:lnTo>
                  <a:lnTo>
                    <a:pt x="5510825" y="3159805"/>
                  </a:lnTo>
                  <a:lnTo>
                    <a:pt x="5518404" y="3122295"/>
                  </a:lnTo>
                  <a:lnTo>
                    <a:pt x="5518404" y="96393"/>
                  </a:lnTo>
                  <a:lnTo>
                    <a:pt x="5510825" y="58882"/>
                  </a:lnTo>
                  <a:lnTo>
                    <a:pt x="5490162" y="28241"/>
                  </a:lnTo>
                  <a:lnTo>
                    <a:pt x="5459521" y="7578"/>
                  </a:lnTo>
                  <a:lnTo>
                    <a:pt x="5422011" y="0"/>
                  </a:lnTo>
                  <a:close/>
                </a:path>
              </a:pathLst>
            </a:custGeom>
            <a:solidFill>
              <a:srgbClr val="D9D9D9">
                <a:alpha val="8392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363723" y="5754624"/>
              <a:ext cx="23749" cy="20574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217675" y="4792980"/>
              <a:ext cx="2318004" cy="1946146"/>
            </a:xfrm>
            <a:prstGeom prst="rect">
              <a:avLst/>
            </a:prstGeom>
          </p:spPr>
        </p:pic>
      </p:grpSp>
      <p:sp>
        <p:nvSpPr>
          <p:cNvPr id="31" name="object 31"/>
          <p:cNvSpPr txBox="1"/>
          <p:nvPr/>
        </p:nvSpPr>
        <p:spPr>
          <a:xfrm>
            <a:off x="4538598" y="6583476"/>
            <a:ext cx="123571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0" dirty="0">
                <a:solidFill>
                  <a:srgbClr val="58575C"/>
                </a:solidFill>
                <a:latin typeface="Calibri Light"/>
                <a:cs typeface="Calibri Light"/>
              </a:rPr>
              <a:t>Fonte:</a:t>
            </a:r>
            <a:r>
              <a:rPr sz="1200" b="0" spc="-25" dirty="0">
                <a:solidFill>
                  <a:srgbClr val="58575C"/>
                </a:solidFill>
                <a:latin typeface="Calibri Light"/>
                <a:cs typeface="Calibri Light"/>
              </a:rPr>
              <a:t> </a:t>
            </a:r>
            <a:r>
              <a:rPr sz="1200" b="0" dirty="0">
                <a:solidFill>
                  <a:srgbClr val="58575C"/>
                </a:solidFill>
                <a:latin typeface="Calibri Light"/>
                <a:cs typeface="Calibri Light"/>
              </a:rPr>
              <a:t>ANM</a:t>
            </a:r>
            <a:r>
              <a:rPr sz="1200" b="0" spc="-25" dirty="0">
                <a:solidFill>
                  <a:srgbClr val="58575C"/>
                </a:solidFill>
                <a:latin typeface="Calibri Light"/>
                <a:cs typeface="Calibri Light"/>
              </a:rPr>
              <a:t> </a:t>
            </a:r>
            <a:r>
              <a:rPr sz="1200" b="0" dirty="0">
                <a:solidFill>
                  <a:srgbClr val="58575C"/>
                </a:solidFill>
                <a:latin typeface="Calibri Light"/>
                <a:cs typeface="Calibri Light"/>
              </a:rPr>
              <a:t>e</a:t>
            </a:r>
            <a:r>
              <a:rPr sz="1200" b="0" spc="-25" dirty="0">
                <a:solidFill>
                  <a:srgbClr val="58575C"/>
                </a:solidFill>
                <a:latin typeface="Calibri Light"/>
                <a:cs typeface="Calibri Light"/>
              </a:rPr>
              <a:t> </a:t>
            </a:r>
            <a:r>
              <a:rPr sz="1200" b="0" spc="-20" dirty="0">
                <a:solidFill>
                  <a:srgbClr val="58575C"/>
                </a:solidFill>
                <a:latin typeface="Calibri Light"/>
                <a:cs typeface="Calibri Light"/>
              </a:rPr>
              <a:t>USGS</a:t>
            </a:r>
            <a:endParaRPr sz="1200">
              <a:latin typeface="Calibri Light"/>
              <a:cs typeface="Calibri Light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466445" y="1644889"/>
            <a:ext cx="5246370" cy="2798445"/>
          </a:xfrm>
          <a:prstGeom prst="rect">
            <a:avLst/>
          </a:prstGeom>
        </p:spPr>
        <p:txBody>
          <a:bodyPr vert="horz" wrap="square" lIns="0" tIns="374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95"/>
              </a:spcBef>
            </a:pPr>
            <a:r>
              <a:rPr sz="2400" b="1" dirty="0">
                <a:solidFill>
                  <a:srgbClr val="585858"/>
                </a:solidFill>
                <a:latin typeface="Segoe UI Black"/>
                <a:cs typeface="Segoe UI Black"/>
              </a:rPr>
              <a:t>1º</a:t>
            </a:r>
            <a:r>
              <a:rPr sz="2400" b="1" spc="-225" dirty="0">
                <a:solidFill>
                  <a:srgbClr val="585858"/>
                </a:solidFill>
                <a:latin typeface="Segoe UI Black"/>
                <a:cs typeface="Segoe UI Black"/>
              </a:rPr>
              <a:t> </a:t>
            </a:r>
            <a:r>
              <a:rPr sz="2000" b="1" spc="-10" dirty="0">
                <a:solidFill>
                  <a:srgbClr val="585858"/>
                </a:solidFill>
                <a:latin typeface="Segoe UI Black"/>
                <a:cs typeface="Segoe UI Black"/>
              </a:rPr>
              <a:t>LUGAR</a:t>
            </a:r>
            <a:endParaRPr sz="2000">
              <a:latin typeface="Segoe UI Black"/>
              <a:cs typeface="Segoe UI Black"/>
            </a:endParaRPr>
          </a:p>
          <a:p>
            <a:pPr marL="12700">
              <a:lnSpc>
                <a:spcPct val="100000"/>
              </a:lnSpc>
              <a:spcBef>
                <a:spcPts val="195"/>
              </a:spcBef>
            </a:pPr>
            <a:r>
              <a:rPr sz="2000" dirty="0">
                <a:solidFill>
                  <a:srgbClr val="585858"/>
                </a:solidFill>
                <a:latin typeface="Calibri"/>
                <a:cs typeface="Calibri"/>
              </a:rPr>
              <a:t>na</a:t>
            </a:r>
            <a:r>
              <a:rPr sz="2000" spc="-2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585858"/>
                </a:solidFill>
                <a:latin typeface="Calibri"/>
                <a:cs typeface="Calibri"/>
              </a:rPr>
              <a:t>produção</a:t>
            </a:r>
            <a:r>
              <a:rPr sz="2000" spc="-4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585858"/>
                </a:solidFill>
                <a:latin typeface="Calibri"/>
                <a:cs typeface="Calibri"/>
              </a:rPr>
              <a:t>mundial</a:t>
            </a:r>
            <a:r>
              <a:rPr sz="2000" spc="-4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585858"/>
                </a:solidFill>
                <a:latin typeface="Calibri"/>
                <a:cs typeface="Calibri"/>
              </a:rPr>
              <a:t>de</a:t>
            </a:r>
            <a:r>
              <a:rPr sz="2000" spc="-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46B486"/>
                </a:solidFill>
                <a:latin typeface="Calibri"/>
                <a:cs typeface="Calibri"/>
              </a:rPr>
              <a:t>NIÓBIO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875"/>
              </a:spcBef>
            </a:pPr>
            <a:r>
              <a:rPr sz="2400" b="1" dirty="0">
                <a:solidFill>
                  <a:srgbClr val="585858"/>
                </a:solidFill>
                <a:latin typeface="Segoe UI Black"/>
                <a:cs typeface="Segoe UI Black"/>
              </a:rPr>
              <a:t>2º</a:t>
            </a:r>
            <a:r>
              <a:rPr sz="2400" b="1" spc="-225" dirty="0">
                <a:solidFill>
                  <a:srgbClr val="585858"/>
                </a:solidFill>
                <a:latin typeface="Segoe UI Black"/>
                <a:cs typeface="Segoe UI Black"/>
              </a:rPr>
              <a:t> </a:t>
            </a:r>
            <a:r>
              <a:rPr sz="2000" b="1" spc="-20" dirty="0">
                <a:solidFill>
                  <a:srgbClr val="585858"/>
                </a:solidFill>
                <a:latin typeface="Segoe UI Black"/>
                <a:cs typeface="Segoe UI Black"/>
              </a:rPr>
              <a:t>LUGAR</a:t>
            </a:r>
            <a:endParaRPr sz="2000">
              <a:latin typeface="Segoe UI Black"/>
              <a:cs typeface="Segoe UI Black"/>
            </a:endParaRPr>
          </a:p>
          <a:p>
            <a:pPr marL="12700">
              <a:lnSpc>
                <a:spcPct val="100000"/>
              </a:lnSpc>
              <a:spcBef>
                <a:spcPts val="190"/>
              </a:spcBef>
            </a:pPr>
            <a:r>
              <a:rPr sz="2000" dirty="0">
                <a:solidFill>
                  <a:srgbClr val="585858"/>
                </a:solidFill>
                <a:latin typeface="Calibri"/>
                <a:cs typeface="Calibri"/>
              </a:rPr>
              <a:t>na</a:t>
            </a:r>
            <a:r>
              <a:rPr sz="2000" spc="-4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585858"/>
                </a:solidFill>
                <a:latin typeface="Calibri"/>
                <a:cs typeface="Calibri"/>
              </a:rPr>
              <a:t>produção</a:t>
            </a:r>
            <a:r>
              <a:rPr sz="2000" spc="-5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585858"/>
                </a:solidFill>
                <a:latin typeface="Calibri"/>
                <a:cs typeface="Calibri"/>
              </a:rPr>
              <a:t>mundial</a:t>
            </a:r>
            <a:r>
              <a:rPr sz="2000" spc="-4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585858"/>
                </a:solidFill>
                <a:latin typeface="Calibri"/>
                <a:cs typeface="Calibri"/>
              </a:rPr>
              <a:t>de</a:t>
            </a:r>
            <a:r>
              <a:rPr sz="2000" spc="-1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2400" b="1" spc="-20" dirty="0">
                <a:solidFill>
                  <a:srgbClr val="46B486"/>
                </a:solidFill>
                <a:latin typeface="Calibri"/>
                <a:cs typeface="Calibri"/>
              </a:rPr>
              <a:t>FERRO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900"/>
              </a:spcBef>
            </a:pPr>
            <a:r>
              <a:rPr sz="2400" b="1" dirty="0">
                <a:solidFill>
                  <a:srgbClr val="585858"/>
                </a:solidFill>
                <a:latin typeface="Segoe UI Black"/>
                <a:cs typeface="Segoe UI Black"/>
              </a:rPr>
              <a:t>3º</a:t>
            </a:r>
            <a:r>
              <a:rPr sz="2400" b="1" spc="-225" dirty="0">
                <a:solidFill>
                  <a:srgbClr val="585858"/>
                </a:solidFill>
                <a:latin typeface="Segoe UI Black"/>
                <a:cs typeface="Segoe UI Black"/>
              </a:rPr>
              <a:t> </a:t>
            </a:r>
            <a:r>
              <a:rPr sz="2000" b="1" spc="-10" dirty="0">
                <a:solidFill>
                  <a:srgbClr val="585858"/>
                </a:solidFill>
                <a:latin typeface="Segoe UI Black"/>
                <a:cs typeface="Segoe UI Black"/>
              </a:rPr>
              <a:t>LUGAR</a:t>
            </a:r>
            <a:endParaRPr sz="2000">
              <a:latin typeface="Segoe UI Black"/>
              <a:cs typeface="Segoe UI Black"/>
            </a:endParaRPr>
          </a:p>
          <a:p>
            <a:pPr marL="12700">
              <a:lnSpc>
                <a:spcPct val="100000"/>
              </a:lnSpc>
              <a:spcBef>
                <a:spcPts val="195"/>
              </a:spcBef>
            </a:pPr>
            <a:r>
              <a:rPr sz="2000" dirty="0">
                <a:solidFill>
                  <a:srgbClr val="585858"/>
                </a:solidFill>
                <a:latin typeface="Calibri"/>
                <a:cs typeface="Calibri"/>
              </a:rPr>
              <a:t>na</a:t>
            </a:r>
            <a:r>
              <a:rPr sz="2000" spc="-4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585858"/>
                </a:solidFill>
                <a:latin typeface="Calibri"/>
                <a:cs typeface="Calibri"/>
              </a:rPr>
              <a:t>produção</a:t>
            </a:r>
            <a:r>
              <a:rPr sz="2000" spc="-4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585858"/>
                </a:solidFill>
                <a:latin typeface="Calibri"/>
                <a:cs typeface="Calibri"/>
              </a:rPr>
              <a:t>mundial</a:t>
            </a:r>
            <a:r>
              <a:rPr sz="2000" spc="-4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585858"/>
                </a:solidFill>
                <a:latin typeface="Calibri"/>
                <a:cs typeface="Calibri"/>
              </a:rPr>
              <a:t>de</a:t>
            </a:r>
            <a:r>
              <a:rPr sz="2000" spc="-1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2400" b="1" spc="-30" dirty="0">
                <a:solidFill>
                  <a:srgbClr val="46B486"/>
                </a:solidFill>
                <a:latin typeface="Calibri"/>
                <a:cs typeface="Calibri"/>
              </a:rPr>
              <a:t>BAUXITA</a:t>
            </a:r>
            <a:r>
              <a:rPr sz="2400" b="1" spc="-45" dirty="0">
                <a:solidFill>
                  <a:srgbClr val="46B486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46B486"/>
                </a:solidFill>
                <a:latin typeface="Calibri"/>
                <a:cs typeface="Calibri"/>
              </a:rPr>
              <a:t>E</a:t>
            </a:r>
            <a:r>
              <a:rPr sz="2400" b="1" spc="-20" dirty="0">
                <a:solidFill>
                  <a:srgbClr val="46B486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46B486"/>
                </a:solidFill>
                <a:latin typeface="Calibri"/>
                <a:cs typeface="Calibri"/>
              </a:rPr>
              <a:t>ALUMÍNO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33" name="object 33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0852404" y="92964"/>
            <a:ext cx="1217676" cy="324611"/>
          </a:xfrm>
          <a:prstGeom prst="rect">
            <a:avLst/>
          </a:prstGeom>
        </p:spPr>
      </p:pic>
      <p:sp>
        <p:nvSpPr>
          <p:cNvPr id="34" name="object 34"/>
          <p:cNvSpPr/>
          <p:nvPr/>
        </p:nvSpPr>
        <p:spPr>
          <a:xfrm>
            <a:off x="566927" y="368808"/>
            <a:ext cx="66040" cy="1007744"/>
          </a:xfrm>
          <a:custGeom>
            <a:avLst/>
            <a:gdLst/>
            <a:ahLst/>
            <a:cxnLst/>
            <a:rect l="l" t="t" r="r" b="b"/>
            <a:pathLst>
              <a:path w="66040" h="1007744">
                <a:moveTo>
                  <a:pt x="65531" y="0"/>
                </a:moveTo>
                <a:lnTo>
                  <a:pt x="0" y="0"/>
                </a:lnTo>
                <a:lnTo>
                  <a:pt x="0" y="1007363"/>
                </a:lnTo>
                <a:lnTo>
                  <a:pt x="65531" y="1007363"/>
                </a:lnTo>
                <a:lnTo>
                  <a:pt x="65531" y="0"/>
                </a:lnTo>
                <a:close/>
              </a:path>
            </a:pathLst>
          </a:custGeom>
          <a:solidFill>
            <a:srgbClr val="004B7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NÚMEROS</a:t>
            </a:r>
            <a:r>
              <a:rPr spc="-60" dirty="0"/>
              <a:t> </a:t>
            </a:r>
            <a:r>
              <a:rPr dirty="0"/>
              <a:t>DE</a:t>
            </a:r>
            <a:r>
              <a:rPr spc="-30" dirty="0"/>
              <a:t> </a:t>
            </a:r>
            <a:r>
              <a:rPr spc="-10" dirty="0"/>
              <a:t>PRODUÇÃO</a:t>
            </a:r>
          </a:p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400" b="0" dirty="0">
                <a:solidFill>
                  <a:srgbClr val="3182AA"/>
                </a:solidFill>
                <a:latin typeface="Calibri Light"/>
                <a:cs typeface="Calibri Light"/>
              </a:rPr>
              <a:t>BRASIL</a:t>
            </a:r>
            <a:r>
              <a:rPr sz="2400" b="0" spc="-40" dirty="0">
                <a:solidFill>
                  <a:srgbClr val="3182AA"/>
                </a:solidFill>
                <a:latin typeface="Calibri Light"/>
                <a:cs typeface="Calibri Light"/>
              </a:rPr>
              <a:t> </a:t>
            </a:r>
            <a:r>
              <a:rPr sz="2400" b="0" dirty="0">
                <a:solidFill>
                  <a:srgbClr val="3182AA"/>
                </a:solidFill>
                <a:latin typeface="Calibri Light"/>
                <a:cs typeface="Calibri Light"/>
              </a:rPr>
              <a:t>EM</a:t>
            </a:r>
            <a:r>
              <a:rPr sz="2400" b="0" spc="-45" dirty="0">
                <a:solidFill>
                  <a:srgbClr val="3182AA"/>
                </a:solidFill>
                <a:latin typeface="Calibri Light"/>
                <a:cs typeface="Calibri Light"/>
              </a:rPr>
              <a:t> </a:t>
            </a:r>
            <a:r>
              <a:rPr sz="2400" b="0" spc="-20" dirty="0">
                <a:solidFill>
                  <a:srgbClr val="3182AA"/>
                </a:solidFill>
                <a:latin typeface="Calibri Light"/>
                <a:cs typeface="Calibri Light"/>
              </a:rPr>
              <a:t>COMPARAÇÃO</a:t>
            </a:r>
            <a:r>
              <a:rPr sz="2400" b="0" spc="-35" dirty="0">
                <a:solidFill>
                  <a:srgbClr val="3182AA"/>
                </a:solidFill>
                <a:latin typeface="Calibri Light"/>
                <a:cs typeface="Calibri Light"/>
              </a:rPr>
              <a:t> </a:t>
            </a:r>
            <a:r>
              <a:rPr sz="2400" b="0" dirty="0">
                <a:solidFill>
                  <a:srgbClr val="3182AA"/>
                </a:solidFill>
                <a:latin typeface="Calibri Light"/>
                <a:cs typeface="Calibri Light"/>
              </a:rPr>
              <a:t>AO</a:t>
            </a:r>
            <a:r>
              <a:rPr sz="2400" b="0" spc="-30" dirty="0">
                <a:solidFill>
                  <a:srgbClr val="3182AA"/>
                </a:solidFill>
                <a:latin typeface="Calibri Light"/>
                <a:cs typeface="Calibri Light"/>
              </a:rPr>
              <a:t> </a:t>
            </a:r>
            <a:r>
              <a:rPr sz="2400" b="0" spc="-10" dirty="0">
                <a:solidFill>
                  <a:srgbClr val="3182AA"/>
                </a:solidFill>
                <a:latin typeface="Calibri Light"/>
                <a:cs typeface="Calibri Light"/>
              </a:rPr>
              <a:t>MUNDO</a:t>
            </a:r>
            <a:endParaRPr sz="2400">
              <a:latin typeface="Calibri Light"/>
              <a:cs typeface="Calibri Light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9990201" y="1529994"/>
            <a:ext cx="848994" cy="6419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6400"/>
              </a:lnSpc>
              <a:spcBef>
                <a:spcPts val="100"/>
              </a:spcBef>
            </a:pPr>
            <a:r>
              <a:rPr sz="1600" b="1" spc="-20" dirty="0">
                <a:solidFill>
                  <a:srgbClr val="46B486"/>
                </a:solidFill>
                <a:latin typeface="Calibri"/>
                <a:cs typeface="Calibri"/>
              </a:rPr>
              <a:t>ALUMINA </a:t>
            </a:r>
            <a:r>
              <a:rPr sz="1600" b="1" spc="-10" dirty="0">
                <a:solidFill>
                  <a:srgbClr val="46B486"/>
                </a:solidFill>
                <a:latin typeface="Calibri"/>
                <a:cs typeface="Calibri"/>
              </a:rPr>
              <a:t>GRAFITA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37" name="object 37"/>
          <p:cNvGrpSpPr/>
          <p:nvPr/>
        </p:nvGrpSpPr>
        <p:grpSpPr>
          <a:xfrm>
            <a:off x="0" y="6630924"/>
            <a:ext cx="12192000" cy="227329"/>
            <a:chOff x="0" y="6630924"/>
            <a:chExt cx="12192000" cy="227329"/>
          </a:xfrm>
        </p:grpSpPr>
        <p:sp>
          <p:nvSpPr>
            <p:cNvPr id="38" name="object 38"/>
            <p:cNvSpPr/>
            <p:nvPr/>
          </p:nvSpPr>
          <p:spPr>
            <a:xfrm>
              <a:off x="8196071" y="6630924"/>
              <a:ext cx="3995420" cy="227329"/>
            </a:xfrm>
            <a:custGeom>
              <a:avLst/>
              <a:gdLst/>
              <a:ahLst/>
              <a:cxnLst/>
              <a:rect l="l" t="t" r="r" b="b"/>
              <a:pathLst>
                <a:path w="3995420" h="227329">
                  <a:moveTo>
                    <a:pt x="3995420" y="0"/>
                  </a:moveTo>
                  <a:lnTo>
                    <a:pt x="0" y="0"/>
                  </a:lnTo>
                  <a:lnTo>
                    <a:pt x="0" y="226949"/>
                  </a:lnTo>
                  <a:lnTo>
                    <a:pt x="3995420" y="226949"/>
                  </a:lnTo>
                  <a:lnTo>
                    <a:pt x="3995420" y="0"/>
                  </a:lnTo>
                  <a:close/>
                </a:path>
              </a:pathLst>
            </a:custGeom>
            <a:solidFill>
              <a:srgbClr val="FFCC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0" y="6630924"/>
              <a:ext cx="8195945" cy="227329"/>
            </a:xfrm>
            <a:custGeom>
              <a:avLst/>
              <a:gdLst/>
              <a:ahLst/>
              <a:cxnLst/>
              <a:rect l="l" t="t" r="r" b="b"/>
              <a:pathLst>
                <a:path w="8195945" h="227329">
                  <a:moveTo>
                    <a:pt x="8195945" y="0"/>
                  </a:moveTo>
                  <a:lnTo>
                    <a:pt x="0" y="0"/>
                  </a:lnTo>
                  <a:lnTo>
                    <a:pt x="0" y="226949"/>
                  </a:lnTo>
                  <a:lnTo>
                    <a:pt x="8195945" y="226949"/>
                  </a:lnTo>
                  <a:lnTo>
                    <a:pt x="8195945" y="0"/>
                  </a:lnTo>
                  <a:close/>
                </a:path>
              </a:pathLst>
            </a:custGeom>
            <a:solidFill>
              <a:srgbClr val="1E7A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2749295"/>
            <a:ext cx="12192000" cy="4109085"/>
            <a:chOff x="0" y="2749295"/>
            <a:chExt cx="12192000" cy="4109085"/>
          </a:xfrm>
        </p:grpSpPr>
        <p:sp>
          <p:nvSpPr>
            <p:cNvPr id="3" name="object 3"/>
            <p:cNvSpPr/>
            <p:nvPr/>
          </p:nvSpPr>
          <p:spPr>
            <a:xfrm>
              <a:off x="0" y="2749295"/>
              <a:ext cx="12192000" cy="3881754"/>
            </a:xfrm>
            <a:custGeom>
              <a:avLst/>
              <a:gdLst/>
              <a:ahLst/>
              <a:cxnLst/>
              <a:rect l="l" t="t" r="r" b="b"/>
              <a:pathLst>
                <a:path w="12192000" h="3881754">
                  <a:moveTo>
                    <a:pt x="12192000" y="0"/>
                  </a:moveTo>
                  <a:lnTo>
                    <a:pt x="0" y="0"/>
                  </a:lnTo>
                  <a:lnTo>
                    <a:pt x="0" y="3881628"/>
                  </a:lnTo>
                  <a:lnTo>
                    <a:pt x="12192000" y="3881628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6630924"/>
              <a:ext cx="8195945" cy="227329"/>
            </a:xfrm>
            <a:custGeom>
              <a:avLst/>
              <a:gdLst/>
              <a:ahLst/>
              <a:cxnLst/>
              <a:rect l="l" t="t" r="r" b="b"/>
              <a:pathLst>
                <a:path w="8195945" h="227329">
                  <a:moveTo>
                    <a:pt x="8195945" y="0"/>
                  </a:moveTo>
                  <a:lnTo>
                    <a:pt x="0" y="0"/>
                  </a:lnTo>
                  <a:lnTo>
                    <a:pt x="0" y="226949"/>
                  </a:lnTo>
                  <a:lnTo>
                    <a:pt x="8195945" y="226949"/>
                  </a:lnTo>
                  <a:lnTo>
                    <a:pt x="8195945" y="0"/>
                  </a:lnTo>
                  <a:close/>
                </a:path>
              </a:pathLst>
            </a:custGeom>
            <a:solidFill>
              <a:srgbClr val="1E7A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8196071" y="6630924"/>
              <a:ext cx="3995420" cy="227329"/>
            </a:xfrm>
            <a:custGeom>
              <a:avLst/>
              <a:gdLst/>
              <a:ahLst/>
              <a:cxnLst/>
              <a:rect l="l" t="t" r="r" b="b"/>
              <a:pathLst>
                <a:path w="3995420" h="227329">
                  <a:moveTo>
                    <a:pt x="3995420" y="0"/>
                  </a:moveTo>
                  <a:lnTo>
                    <a:pt x="0" y="0"/>
                  </a:lnTo>
                  <a:lnTo>
                    <a:pt x="0" y="226949"/>
                  </a:lnTo>
                  <a:lnTo>
                    <a:pt x="3995420" y="226949"/>
                  </a:lnTo>
                  <a:lnTo>
                    <a:pt x="3995420" y="0"/>
                  </a:lnTo>
                  <a:close/>
                </a:path>
              </a:pathLst>
            </a:custGeom>
            <a:solidFill>
              <a:srgbClr val="FFCC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/>
          <p:nvPr/>
        </p:nvSpPr>
        <p:spPr>
          <a:xfrm>
            <a:off x="566927" y="368808"/>
            <a:ext cx="66040" cy="1007744"/>
          </a:xfrm>
          <a:custGeom>
            <a:avLst/>
            <a:gdLst/>
            <a:ahLst/>
            <a:cxnLst/>
            <a:rect l="l" t="t" r="r" b="b"/>
            <a:pathLst>
              <a:path w="66040" h="1007744">
                <a:moveTo>
                  <a:pt x="65531" y="0"/>
                </a:moveTo>
                <a:lnTo>
                  <a:pt x="0" y="0"/>
                </a:lnTo>
                <a:lnTo>
                  <a:pt x="0" y="1007363"/>
                </a:lnTo>
                <a:lnTo>
                  <a:pt x="65531" y="1007363"/>
                </a:lnTo>
                <a:lnTo>
                  <a:pt x="65531" y="0"/>
                </a:lnTo>
                <a:close/>
              </a:path>
            </a:pathLst>
          </a:custGeom>
          <a:solidFill>
            <a:srgbClr val="004B7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AGENDA</a:t>
            </a:r>
            <a:r>
              <a:rPr spc="-195" dirty="0"/>
              <a:t> </a:t>
            </a:r>
            <a:r>
              <a:rPr spc="-45" dirty="0"/>
              <a:t>REGULATÓRIA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490219" y="1489075"/>
            <a:ext cx="47326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Calibri"/>
                <a:cs typeface="Calibri"/>
              </a:rPr>
              <a:t>ENTREGAS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DA</a:t>
            </a:r>
            <a:r>
              <a:rPr sz="1800" b="1" spc="-4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AGENDA</a:t>
            </a:r>
            <a:r>
              <a:rPr sz="1800" b="1" spc="-45" dirty="0">
                <a:latin typeface="Calibri"/>
                <a:cs typeface="Calibri"/>
              </a:rPr>
              <a:t> </a:t>
            </a:r>
            <a:r>
              <a:rPr sz="1800" b="1" spc="-25" dirty="0">
                <a:latin typeface="Calibri"/>
                <a:cs typeface="Calibri"/>
              </a:rPr>
              <a:t>REGULATÓRIA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2020-</a:t>
            </a:r>
            <a:r>
              <a:rPr sz="1800" b="1" spc="-10" dirty="0">
                <a:latin typeface="Calibri"/>
                <a:cs typeface="Calibri"/>
              </a:rPr>
              <a:t>2021: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298947" y="1496567"/>
            <a:ext cx="2016760" cy="318770"/>
          </a:xfrm>
          <a:custGeom>
            <a:avLst/>
            <a:gdLst/>
            <a:ahLst/>
            <a:cxnLst/>
            <a:rect l="l" t="t" r="r" b="b"/>
            <a:pathLst>
              <a:path w="2016759" h="318769">
                <a:moveTo>
                  <a:pt x="1963166" y="0"/>
                </a:moveTo>
                <a:lnTo>
                  <a:pt x="53086" y="0"/>
                </a:lnTo>
                <a:lnTo>
                  <a:pt x="32414" y="4169"/>
                </a:lnTo>
                <a:lnTo>
                  <a:pt x="15541" y="15541"/>
                </a:lnTo>
                <a:lnTo>
                  <a:pt x="4169" y="32414"/>
                </a:lnTo>
                <a:lnTo>
                  <a:pt x="0" y="53086"/>
                </a:lnTo>
                <a:lnTo>
                  <a:pt x="0" y="265430"/>
                </a:lnTo>
                <a:lnTo>
                  <a:pt x="4169" y="286101"/>
                </a:lnTo>
                <a:lnTo>
                  <a:pt x="15541" y="302974"/>
                </a:lnTo>
                <a:lnTo>
                  <a:pt x="32414" y="314346"/>
                </a:lnTo>
                <a:lnTo>
                  <a:pt x="53086" y="318516"/>
                </a:lnTo>
                <a:lnTo>
                  <a:pt x="1963166" y="318516"/>
                </a:lnTo>
                <a:lnTo>
                  <a:pt x="1983837" y="314346"/>
                </a:lnTo>
                <a:lnTo>
                  <a:pt x="2000710" y="302974"/>
                </a:lnTo>
                <a:lnTo>
                  <a:pt x="2012082" y="286101"/>
                </a:lnTo>
                <a:lnTo>
                  <a:pt x="2016252" y="265430"/>
                </a:lnTo>
                <a:lnTo>
                  <a:pt x="2016252" y="53086"/>
                </a:lnTo>
                <a:lnTo>
                  <a:pt x="2012082" y="32414"/>
                </a:lnTo>
                <a:lnTo>
                  <a:pt x="2000710" y="15541"/>
                </a:lnTo>
                <a:lnTo>
                  <a:pt x="1983837" y="4169"/>
                </a:lnTo>
                <a:lnTo>
                  <a:pt x="1963166" y="0"/>
                </a:lnTo>
                <a:close/>
              </a:path>
            </a:pathLst>
          </a:custGeom>
          <a:solidFill>
            <a:srgbClr val="46B48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5424042" y="1524381"/>
            <a:ext cx="1767839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FFFFFF"/>
                </a:solidFill>
                <a:latin typeface="Calibri"/>
                <a:cs typeface="Calibri"/>
              </a:rPr>
              <a:t>11</a:t>
            </a:r>
            <a:r>
              <a:rPr sz="1400" b="1" spc="-10" dirty="0">
                <a:solidFill>
                  <a:srgbClr val="FFFFFF"/>
                </a:solidFill>
                <a:latin typeface="Calibri"/>
                <a:cs typeface="Calibri"/>
              </a:rPr>
              <a:t> RESOLUÇÕES</a:t>
            </a:r>
            <a:r>
              <a:rPr sz="1400" b="1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Calibri"/>
                <a:cs typeface="Calibri"/>
              </a:rPr>
              <a:t>NOVAS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90219" y="1807616"/>
            <a:ext cx="10996295" cy="1280795"/>
          </a:xfrm>
          <a:prstGeom prst="rect">
            <a:avLst/>
          </a:prstGeom>
        </p:spPr>
        <p:txBody>
          <a:bodyPr vert="horz" wrap="square" lIns="0" tIns="60325" rIns="0" bIns="0" rtlCol="0">
            <a:spAutoFit/>
          </a:bodyPr>
          <a:lstStyle/>
          <a:p>
            <a:pPr marL="99695">
              <a:lnSpc>
                <a:spcPct val="100000"/>
              </a:lnSpc>
              <a:spcBef>
                <a:spcPts val="475"/>
              </a:spcBef>
            </a:pPr>
            <a:r>
              <a:rPr sz="1600" b="0" spc="-10" dirty="0">
                <a:latin typeface="Calibri Light"/>
                <a:cs typeface="Calibri Light"/>
              </a:rPr>
              <a:t>RESOLUÇÃO</a:t>
            </a:r>
            <a:r>
              <a:rPr sz="1600" b="0" spc="-20" dirty="0">
                <a:latin typeface="Calibri Light"/>
                <a:cs typeface="Calibri Light"/>
              </a:rPr>
              <a:t> </a:t>
            </a:r>
            <a:r>
              <a:rPr sz="1600" b="0" dirty="0">
                <a:latin typeface="Calibri Light"/>
                <a:cs typeface="Calibri Light"/>
              </a:rPr>
              <a:t>85/2021:</a:t>
            </a:r>
            <a:r>
              <a:rPr sz="1600" b="0" spc="25" dirty="0">
                <a:latin typeface="Calibri Light"/>
                <a:cs typeface="Calibri Light"/>
              </a:rPr>
              <a:t> </a:t>
            </a:r>
            <a:r>
              <a:rPr sz="1600" b="0" spc="-20" dirty="0">
                <a:latin typeface="Calibri Light"/>
                <a:cs typeface="Calibri Light"/>
              </a:rPr>
              <a:t>Aproveitamento</a:t>
            </a:r>
            <a:r>
              <a:rPr sz="1600" b="0" spc="-30" dirty="0">
                <a:latin typeface="Calibri Light"/>
                <a:cs typeface="Calibri Light"/>
              </a:rPr>
              <a:t> </a:t>
            </a:r>
            <a:r>
              <a:rPr sz="1600" b="0" dirty="0">
                <a:latin typeface="Calibri Light"/>
                <a:cs typeface="Calibri Light"/>
              </a:rPr>
              <a:t>de</a:t>
            </a:r>
            <a:r>
              <a:rPr sz="1600" b="0" spc="-15" dirty="0">
                <a:latin typeface="Calibri Light"/>
                <a:cs typeface="Calibri Light"/>
              </a:rPr>
              <a:t> </a:t>
            </a:r>
            <a:r>
              <a:rPr sz="1600" b="0" spc="-10" dirty="0">
                <a:latin typeface="Calibri Light"/>
                <a:cs typeface="Calibri Light"/>
              </a:rPr>
              <a:t>rejeitos</a:t>
            </a:r>
            <a:r>
              <a:rPr sz="1600" b="0" spc="-40" dirty="0">
                <a:latin typeface="Calibri Light"/>
                <a:cs typeface="Calibri Light"/>
              </a:rPr>
              <a:t> </a:t>
            </a:r>
            <a:r>
              <a:rPr sz="1600" b="0" dirty="0">
                <a:latin typeface="Calibri Light"/>
                <a:cs typeface="Calibri Light"/>
              </a:rPr>
              <a:t>e</a:t>
            </a:r>
            <a:r>
              <a:rPr sz="1600" b="0" spc="-30" dirty="0">
                <a:latin typeface="Calibri Light"/>
                <a:cs typeface="Calibri Light"/>
              </a:rPr>
              <a:t> </a:t>
            </a:r>
            <a:r>
              <a:rPr sz="1600" b="0" spc="-10" dirty="0">
                <a:latin typeface="Calibri Light"/>
                <a:cs typeface="Calibri Light"/>
              </a:rPr>
              <a:t>estéreis.</a:t>
            </a:r>
            <a:endParaRPr sz="1600">
              <a:latin typeface="Calibri Light"/>
              <a:cs typeface="Calibri Light"/>
            </a:endParaRPr>
          </a:p>
          <a:p>
            <a:pPr marL="99695" marR="5080">
              <a:lnSpc>
                <a:spcPct val="119500"/>
              </a:lnSpc>
            </a:pPr>
            <a:r>
              <a:rPr sz="1600" b="0" spc="-10" dirty="0">
                <a:latin typeface="Calibri Light"/>
                <a:cs typeface="Calibri Light"/>
              </a:rPr>
              <a:t>RESOLUÇÃO</a:t>
            </a:r>
            <a:r>
              <a:rPr sz="1600" b="0" spc="-20" dirty="0">
                <a:latin typeface="Calibri Light"/>
                <a:cs typeface="Calibri Light"/>
              </a:rPr>
              <a:t> </a:t>
            </a:r>
            <a:r>
              <a:rPr sz="1600" b="0" dirty="0">
                <a:latin typeface="Calibri Light"/>
                <a:cs typeface="Calibri Light"/>
              </a:rPr>
              <a:t>90/2021:</a:t>
            </a:r>
            <a:r>
              <a:rPr sz="1600" b="0" spc="15" dirty="0">
                <a:latin typeface="Calibri Light"/>
                <a:cs typeface="Calibri Light"/>
              </a:rPr>
              <a:t> </a:t>
            </a:r>
            <a:r>
              <a:rPr sz="1600" b="0" spc="-20" dirty="0">
                <a:latin typeface="Calibri Light"/>
                <a:cs typeface="Calibri Light"/>
              </a:rPr>
              <a:t>Oferecimento</a:t>
            </a:r>
            <a:r>
              <a:rPr sz="1600" b="0" spc="-35" dirty="0">
                <a:latin typeface="Calibri Light"/>
                <a:cs typeface="Calibri Light"/>
              </a:rPr>
              <a:t> </a:t>
            </a:r>
            <a:r>
              <a:rPr sz="1600" b="0" dirty="0">
                <a:latin typeface="Calibri Light"/>
                <a:cs typeface="Calibri Light"/>
              </a:rPr>
              <a:t>de</a:t>
            </a:r>
            <a:r>
              <a:rPr sz="1600" b="0" spc="-40" dirty="0">
                <a:latin typeface="Calibri Light"/>
                <a:cs typeface="Calibri Light"/>
              </a:rPr>
              <a:t> </a:t>
            </a:r>
            <a:r>
              <a:rPr sz="1600" b="0" spc="-10" dirty="0">
                <a:latin typeface="Calibri Light"/>
                <a:cs typeface="Calibri Light"/>
              </a:rPr>
              <a:t>direitos</a:t>
            </a:r>
            <a:r>
              <a:rPr sz="1600" b="0" spc="-25" dirty="0">
                <a:latin typeface="Calibri Light"/>
                <a:cs typeface="Calibri Light"/>
              </a:rPr>
              <a:t> </a:t>
            </a:r>
            <a:r>
              <a:rPr sz="1600" b="0" spc="-10" dirty="0">
                <a:latin typeface="Calibri Light"/>
                <a:cs typeface="Calibri Light"/>
              </a:rPr>
              <a:t>minerários </a:t>
            </a:r>
            <a:r>
              <a:rPr sz="1600" b="0" dirty="0">
                <a:latin typeface="Calibri Light"/>
                <a:cs typeface="Calibri Light"/>
              </a:rPr>
              <a:t>como</a:t>
            </a:r>
            <a:r>
              <a:rPr sz="1600" b="0" spc="-35" dirty="0">
                <a:latin typeface="Calibri Light"/>
                <a:cs typeface="Calibri Light"/>
              </a:rPr>
              <a:t> </a:t>
            </a:r>
            <a:r>
              <a:rPr sz="1600" b="0" spc="-10" dirty="0">
                <a:latin typeface="Calibri Light"/>
                <a:cs typeface="Calibri Light"/>
              </a:rPr>
              <a:t>garantia</a:t>
            </a:r>
            <a:r>
              <a:rPr sz="1600" b="0" spc="-35" dirty="0">
                <a:latin typeface="Calibri Light"/>
                <a:cs typeface="Calibri Light"/>
              </a:rPr>
              <a:t> </a:t>
            </a:r>
            <a:r>
              <a:rPr sz="1600" b="0" dirty="0">
                <a:latin typeface="Calibri Light"/>
                <a:cs typeface="Calibri Light"/>
              </a:rPr>
              <a:t>em</a:t>
            </a:r>
            <a:r>
              <a:rPr sz="1600" b="0" spc="-40" dirty="0">
                <a:latin typeface="Calibri Light"/>
                <a:cs typeface="Calibri Light"/>
              </a:rPr>
              <a:t> </a:t>
            </a:r>
            <a:r>
              <a:rPr sz="1600" b="0" spc="-10" dirty="0">
                <a:latin typeface="Calibri Light"/>
                <a:cs typeface="Calibri Light"/>
              </a:rPr>
              <a:t>operações</a:t>
            </a:r>
            <a:r>
              <a:rPr sz="1600" b="0" spc="-25" dirty="0">
                <a:latin typeface="Calibri Light"/>
                <a:cs typeface="Calibri Light"/>
              </a:rPr>
              <a:t> </a:t>
            </a:r>
            <a:r>
              <a:rPr sz="1600" b="0" dirty="0">
                <a:latin typeface="Calibri Light"/>
                <a:cs typeface="Calibri Light"/>
              </a:rPr>
              <a:t>de</a:t>
            </a:r>
            <a:r>
              <a:rPr sz="1600" b="0" spc="-25" dirty="0">
                <a:latin typeface="Calibri Light"/>
                <a:cs typeface="Calibri Light"/>
              </a:rPr>
              <a:t> </a:t>
            </a:r>
            <a:r>
              <a:rPr sz="1600" b="0" spc="-10" dirty="0">
                <a:latin typeface="Calibri Light"/>
                <a:cs typeface="Calibri Light"/>
              </a:rPr>
              <a:t>captação</a:t>
            </a:r>
            <a:r>
              <a:rPr sz="1600" b="0" spc="-55" dirty="0">
                <a:latin typeface="Calibri Light"/>
                <a:cs typeface="Calibri Light"/>
              </a:rPr>
              <a:t> </a:t>
            </a:r>
            <a:r>
              <a:rPr sz="1600" b="0" dirty="0">
                <a:latin typeface="Calibri Light"/>
                <a:cs typeface="Calibri Light"/>
              </a:rPr>
              <a:t>de</a:t>
            </a:r>
            <a:r>
              <a:rPr sz="1600" b="0" spc="-25" dirty="0">
                <a:latin typeface="Calibri Light"/>
                <a:cs typeface="Calibri Light"/>
              </a:rPr>
              <a:t> </a:t>
            </a:r>
            <a:r>
              <a:rPr sz="1600" b="0" spc="-10" dirty="0">
                <a:latin typeface="Calibri Light"/>
                <a:cs typeface="Calibri Light"/>
              </a:rPr>
              <a:t>recursos</a:t>
            </a:r>
            <a:r>
              <a:rPr sz="1600" b="0" spc="-15" dirty="0">
                <a:latin typeface="Calibri Light"/>
                <a:cs typeface="Calibri Light"/>
              </a:rPr>
              <a:t> </a:t>
            </a:r>
            <a:r>
              <a:rPr sz="1600" b="0" dirty="0">
                <a:latin typeface="Calibri Light"/>
                <a:cs typeface="Calibri Light"/>
              </a:rPr>
              <a:t>para</a:t>
            </a:r>
            <a:r>
              <a:rPr sz="1600" b="0" spc="-40" dirty="0">
                <a:latin typeface="Calibri Light"/>
                <a:cs typeface="Calibri Light"/>
              </a:rPr>
              <a:t> </a:t>
            </a:r>
            <a:r>
              <a:rPr sz="1600" b="0" spc="-10" dirty="0">
                <a:latin typeface="Calibri Light"/>
                <a:cs typeface="Calibri Light"/>
              </a:rPr>
              <a:t>financiamento. RESOLUÇÃO</a:t>
            </a:r>
            <a:r>
              <a:rPr sz="1600" b="0" spc="-35" dirty="0">
                <a:latin typeface="Calibri Light"/>
                <a:cs typeface="Calibri Light"/>
              </a:rPr>
              <a:t> </a:t>
            </a:r>
            <a:r>
              <a:rPr sz="1600" b="0" dirty="0">
                <a:latin typeface="Calibri Light"/>
                <a:cs typeface="Calibri Light"/>
              </a:rPr>
              <a:t>95/2022: Consolida</a:t>
            </a:r>
            <a:r>
              <a:rPr sz="1600" b="0" spc="-5" dirty="0">
                <a:latin typeface="Calibri Light"/>
                <a:cs typeface="Calibri Light"/>
              </a:rPr>
              <a:t> </a:t>
            </a:r>
            <a:r>
              <a:rPr sz="1600" b="0" dirty="0">
                <a:latin typeface="Calibri Light"/>
                <a:cs typeface="Calibri Light"/>
              </a:rPr>
              <a:t>as</a:t>
            </a:r>
            <a:r>
              <a:rPr sz="1600" b="0" spc="-45" dirty="0">
                <a:latin typeface="Calibri Light"/>
                <a:cs typeface="Calibri Light"/>
              </a:rPr>
              <a:t> </a:t>
            </a:r>
            <a:r>
              <a:rPr sz="1600" b="0" dirty="0">
                <a:latin typeface="Calibri Light"/>
                <a:cs typeface="Calibri Light"/>
              </a:rPr>
              <a:t>normas</a:t>
            </a:r>
            <a:r>
              <a:rPr sz="1600" b="0" spc="-20" dirty="0">
                <a:latin typeface="Calibri Light"/>
                <a:cs typeface="Calibri Light"/>
              </a:rPr>
              <a:t> </a:t>
            </a:r>
            <a:r>
              <a:rPr sz="1600" b="0" dirty="0">
                <a:latin typeface="Calibri Light"/>
                <a:cs typeface="Calibri Light"/>
              </a:rPr>
              <a:t>sobre</a:t>
            </a:r>
            <a:r>
              <a:rPr sz="1600" b="0" spc="-35" dirty="0">
                <a:latin typeface="Calibri Light"/>
                <a:cs typeface="Calibri Light"/>
              </a:rPr>
              <a:t> </a:t>
            </a:r>
            <a:r>
              <a:rPr sz="1600" b="0" spc="-10" dirty="0">
                <a:latin typeface="Calibri Light"/>
                <a:cs typeface="Calibri Light"/>
              </a:rPr>
              <a:t>segurança</a:t>
            </a:r>
            <a:r>
              <a:rPr sz="1600" b="0" spc="-40" dirty="0">
                <a:latin typeface="Calibri Light"/>
                <a:cs typeface="Calibri Light"/>
              </a:rPr>
              <a:t> </a:t>
            </a:r>
            <a:r>
              <a:rPr sz="1600" b="0" dirty="0">
                <a:latin typeface="Calibri Light"/>
                <a:cs typeface="Calibri Light"/>
              </a:rPr>
              <a:t>de</a:t>
            </a:r>
            <a:r>
              <a:rPr sz="1600" b="0" spc="-40" dirty="0">
                <a:latin typeface="Calibri Light"/>
                <a:cs typeface="Calibri Light"/>
              </a:rPr>
              <a:t> </a:t>
            </a:r>
            <a:r>
              <a:rPr sz="1600" b="0" spc="-10" dirty="0">
                <a:latin typeface="Calibri Light"/>
                <a:cs typeface="Calibri Light"/>
              </a:rPr>
              <a:t>barragens</a:t>
            </a:r>
            <a:r>
              <a:rPr sz="1600" b="0" spc="-35" dirty="0">
                <a:latin typeface="Calibri Light"/>
                <a:cs typeface="Calibri Light"/>
              </a:rPr>
              <a:t> </a:t>
            </a:r>
            <a:r>
              <a:rPr sz="1600" b="0" dirty="0">
                <a:latin typeface="Calibri Light"/>
                <a:cs typeface="Calibri Light"/>
              </a:rPr>
              <a:t>de</a:t>
            </a:r>
            <a:r>
              <a:rPr sz="1600" b="0" spc="-50" dirty="0">
                <a:latin typeface="Calibri Light"/>
                <a:cs typeface="Calibri Light"/>
              </a:rPr>
              <a:t> </a:t>
            </a:r>
            <a:r>
              <a:rPr sz="1600" b="0" spc="-10" dirty="0">
                <a:latin typeface="Calibri Light"/>
                <a:cs typeface="Calibri Light"/>
              </a:rPr>
              <a:t>mineração.</a:t>
            </a:r>
            <a:endParaRPr sz="1600">
              <a:latin typeface="Calibri Light"/>
              <a:cs typeface="Calibri Light"/>
            </a:endParaRP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z="1800" b="1" spc="-10" dirty="0">
                <a:latin typeface="Calibri"/>
                <a:cs typeface="Calibri"/>
              </a:rPr>
              <a:t>PROJETOS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DA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AGENDA</a:t>
            </a:r>
            <a:r>
              <a:rPr sz="1800" b="1" spc="-45" dirty="0">
                <a:latin typeface="Calibri"/>
                <a:cs typeface="Calibri"/>
              </a:rPr>
              <a:t> </a:t>
            </a:r>
            <a:r>
              <a:rPr sz="1800" b="1" spc="-25" dirty="0">
                <a:latin typeface="Calibri"/>
                <a:cs typeface="Calibri"/>
              </a:rPr>
              <a:t>REGULATÓRIA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2022-</a:t>
            </a:r>
            <a:r>
              <a:rPr sz="1800" b="1" spc="-10" dirty="0">
                <a:latin typeface="Calibri"/>
                <a:cs typeface="Calibri"/>
              </a:rPr>
              <a:t>2023: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184302" y="1555953"/>
            <a:ext cx="245745" cy="245745"/>
            <a:chOff x="184302" y="1555953"/>
            <a:chExt cx="245745" cy="245745"/>
          </a:xfrm>
        </p:grpSpPr>
        <p:pic>
          <p:nvPicPr>
            <p:cNvPr id="13" name="object 1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84302" y="1555953"/>
              <a:ext cx="245516" cy="245516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19455" y="1565147"/>
              <a:ext cx="179832" cy="179832"/>
            </a:xfrm>
            <a:prstGeom prst="rect">
              <a:avLst/>
            </a:prstGeom>
          </p:spPr>
        </p:pic>
      </p:grpSp>
      <p:grpSp>
        <p:nvGrpSpPr>
          <p:cNvPr id="15" name="object 15"/>
          <p:cNvGrpSpPr/>
          <p:nvPr/>
        </p:nvGrpSpPr>
        <p:grpSpPr>
          <a:xfrm>
            <a:off x="173736" y="2810243"/>
            <a:ext cx="294640" cy="343535"/>
            <a:chOff x="173736" y="2810243"/>
            <a:chExt cx="294640" cy="343535"/>
          </a:xfrm>
        </p:grpSpPr>
        <p:pic>
          <p:nvPicPr>
            <p:cNvPr id="16" name="object 1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25552" y="2810243"/>
              <a:ext cx="196596" cy="137299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278892" y="2837688"/>
              <a:ext cx="94615" cy="35560"/>
            </a:xfrm>
            <a:custGeom>
              <a:avLst/>
              <a:gdLst/>
              <a:ahLst/>
              <a:cxnLst/>
              <a:rect l="l" t="t" r="r" b="b"/>
              <a:pathLst>
                <a:path w="94614" h="35560">
                  <a:moveTo>
                    <a:pt x="94488" y="0"/>
                  </a:moveTo>
                  <a:lnTo>
                    <a:pt x="0" y="0"/>
                  </a:lnTo>
                  <a:lnTo>
                    <a:pt x="0" y="35051"/>
                  </a:lnTo>
                  <a:lnTo>
                    <a:pt x="94488" y="35051"/>
                  </a:lnTo>
                  <a:lnTo>
                    <a:pt x="94488" y="0"/>
                  </a:lnTo>
                  <a:close/>
                </a:path>
              </a:pathLst>
            </a:custGeom>
            <a:solidFill>
              <a:srgbClr val="25252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73736" y="2858973"/>
              <a:ext cx="294182" cy="294182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233172" y="2892552"/>
              <a:ext cx="180340" cy="180340"/>
            </a:xfrm>
            <a:custGeom>
              <a:avLst/>
              <a:gdLst/>
              <a:ahLst/>
              <a:cxnLst/>
              <a:rect l="l" t="t" r="r" b="b"/>
              <a:pathLst>
                <a:path w="180340" h="180339">
                  <a:moveTo>
                    <a:pt x="89916" y="0"/>
                  </a:moveTo>
                  <a:lnTo>
                    <a:pt x="54917" y="7066"/>
                  </a:lnTo>
                  <a:lnTo>
                    <a:pt x="26336" y="26336"/>
                  </a:lnTo>
                  <a:lnTo>
                    <a:pt x="7066" y="54917"/>
                  </a:lnTo>
                  <a:lnTo>
                    <a:pt x="0" y="89915"/>
                  </a:lnTo>
                  <a:lnTo>
                    <a:pt x="7066" y="124914"/>
                  </a:lnTo>
                  <a:lnTo>
                    <a:pt x="26336" y="153495"/>
                  </a:lnTo>
                  <a:lnTo>
                    <a:pt x="54917" y="172765"/>
                  </a:lnTo>
                  <a:lnTo>
                    <a:pt x="89916" y="179832"/>
                  </a:lnTo>
                  <a:lnTo>
                    <a:pt x="124914" y="172765"/>
                  </a:lnTo>
                  <a:lnTo>
                    <a:pt x="153495" y="153495"/>
                  </a:lnTo>
                  <a:lnTo>
                    <a:pt x="172765" y="124914"/>
                  </a:lnTo>
                  <a:lnTo>
                    <a:pt x="179832" y="89915"/>
                  </a:lnTo>
                  <a:lnTo>
                    <a:pt x="172765" y="54917"/>
                  </a:lnTo>
                  <a:lnTo>
                    <a:pt x="153495" y="26336"/>
                  </a:lnTo>
                  <a:lnTo>
                    <a:pt x="124914" y="7066"/>
                  </a:lnTo>
                  <a:lnTo>
                    <a:pt x="89916" y="0"/>
                  </a:lnTo>
                  <a:close/>
                </a:path>
              </a:pathLst>
            </a:custGeom>
            <a:solidFill>
              <a:srgbClr val="FFD9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233172" y="2892552"/>
              <a:ext cx="180340" cy="180340"/>
            </a:xfrm>
            <a:custGeom>
              <a:avLst/>
              <a:gdLst/>
              <a:ahLst/>
              <a:cxnLst/>
              <a:rect l="l" t="t" r="r" b="b"/>
              <a:pathLst>
                <a:path w="180340" h="180339">
                  <a:moveTo>
                    <a:pt x="0" y="89915"/>
                  </a:moveTo>
                  <a:lnTo>
                    <a:pt x="7066" y="54917"/>
                  </a:lnTo>
                  <a:lnTo>
                    <a:pt x="26336" y="26336"/>
                  </a:lnTo>
                  <a:lnTo>
                    <a:pt x="54917" y="7066"/>
                  </a:lnTo>
                  <a:lnTo>
                    <a:pt x="89916" y="0"/>
                  </a:lnTo>
                  <a:lnTo>
                    <a:pt x="124914" y="7066"/>
                  </a:lnTo>
                  <a:lnTo>
                    <a:pt x="153495" y="26336"/>
                  </a:lnTo>
                  <a:lnTo>
                    <a:pt x="172765" y="54917"/>
                  </a:lnTo>
                  <a:lnTo>
                    <a:pt x="179832" y="89915"/>
                  </a:lnTo>
                  <a:lnTo>
                    <a:pt x="172765" y="124914"/>
                  </a:lnTo>
                  <a:lnTo>
                    <a:pt x="153495" y="153495"/>
                  </a:lnTo>
                  <a:lnTo>
                    <a:pt x="124914" y="172765"/>
                  </a:lnTo>
                  <a:lnTo>
                    <a:pt x="89916" y="179832"/>
                  </a:lnTo>
                  <a:lnTo>
                    <a:pt x="54917" y="172765"/>
                  </a:lnTo>
                  <a:lnTo>
                    <a:pt x="26336" y="153495"/>
                  </a:lnTo>
                  <a:lnTo>
                    <a:pt x="7066" y="124914"/>
                  </a:lnTo>
                  <a:lnTo>
                    <a:pt x="0" y="89915"/>
                  </a:lnTo>
                  <a:close/>
                </a:path>
              </a:pathLst>
            </a:custGeom>
            <a:ln w="12699">
              <a:solidFill>
                <a:srgbClr val="25252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315468" y="2942844"/>
              <a:ext cx="56515" cy="53975"/>
            </a:xfrm>
            <a:custGeom>
              <a:avLst/>
              <a:gdLst/>
              <a:ahLst/>
              <a:cxnLst/>
              <a:rect l="l" t="t" r="r" b="b"/>
              <a:pathLst>
                <a:path w="56514" h="53975">
                  <a:moveTo>
                    <a:pt x="0" y="53975"/>
                  </a:moveTo>
                  <a:lnTo>
                    <a:pt x="55956" y="0"/>
                  </a:lnTo>
                </a:path>
                <a:path w="56514" h="53975">
                  <a:moveTo>
                    <a:pt x="0" y="53975"/>
                  </a:moveTo>
                  <a:lnTo>
                    <a:pt x="0" y="0"/>
                  </a:lnTo>
                </a:path>
              </a:pathLst>
            </a:custGeom>
            <a:ln w="15875">
              <a:solidFill>
                <a:srgbClr val="25252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323850" y="2841498"/>
              <a:ext cx="0" cy="53975"/>
            </a:xfrm>
            <a:custGeom>
              <a:avLst/>
              <a:gdLst/>
              <a:ahLst/>
              <a:cxnLst/>
              <a:rect l="l" t="t" r="r" b="b"/>
              <a:pathLst>
                <a:path h="53975">
                  <a:moveTo>
                    <a:pt x="0" y="53975"/>
                  </a:moveTo>
                  <a:lnTo>
                    <a:pt x="0" y="0"/>
                  </a:lnTo>
                </a:path>
              </a:pathLst>
            </a:custGeom>
            <a:ln w="19050">
              <a:solidFill>
                <a:srgbClr val="25252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3" name="object 23"/>
          <p:cNvGrpSpPr/>
          <p:nvPr/>
        </p:nvGrpSpPr>
        <p:grpSpPr>
          <a:xfrm>
            <a:off x="8119871" y="4974348"/>
            <a:ext cx="4003675" cy="1435735"/>
            <a:chOff x="8119871" y="4974348"/>
            <a:chExt cx="4003675" cy="1435735"/>
          </a:xfrm>
        </p:grpSpPr>
        <p:pic>
          <p:nvPicPr>
            <p:cNvPr id="24" name="object 2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119871" y="4974348"/>
              <a:ext cx="4003548" cy="1435608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8177783" y="4994147"/>
              <a:ext cx="3892550" cy="1324610"/>
            </a:xfrm>
            <a:custGeom>
              <a:avLst/>
              <a:gdLst/>
              <a:ahLst/>
              <a:cxnLst/>
              <a:rect l="l" t="t" r="r" b="b"/>
              <a:pathLst>
                <a:path w="3892550" h="1324610">
                  <a:moveTo>
                    <a:pt x="3892296" y="0"/>
                  </a:moveTo>
                  <a:lnTo>
                    <a:pt x="0" y="0"/>
                  </a:lnTo>
                  <a:lnTo>
                    <a:pt x="0" y="1324356"/>
                  </a:lnTo>
                  <a:lnTo>
                    <a:pt x="3892296" y="1324356"/>
                  </a:lnTo>
                  <a:lnTo>
                    <a:pt x="389229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8177783" y="4994147"/>
            <a:ext cx="3892550" cy="1324610"/>
          </a:xfrm>
          <a:prstGeom prst="rect">
            <a:avLst/>
          </a:prstGeom>
          <a:ln w="9525">
            <a:solidFill>
              <a:srgbClr val="D9D9D9"/>
            </a:solidFill>
          </a:ln>
        </p:spPr>
        <p:txBody>
          <a:bodyPr vert="horz" wrap="square" lIns="0" tIns="78740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620"/>
              </a:spcBef>
            </a:pPr>
            <a:r>
              <a:rPr sz="1400" b="1" dirty="0">
                <a:solidFill>
                  <a:srgbClr val="252525"/>
                </a:solidFill>
                <a:latin typeface="Calibri"/>
                <a:cs typeface="Calibri"/>
              </a:rPr>
              <a:t>CESSÃO</a:t>
            </a:r>
            <a:r>
              <a:rPr sz="1400" b="1" spc="-2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52525"/>
                </a:solidFill>
                <a:latin typeface="Calibri"/>
                <a:cs typeface="Calibri"/>
              </a:rPr>
              <a:t>DE</a:t>
            </a:r>
            <a:r>
              <a:rPr sz="1400" b="1" spc="-2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252525"/>
                </a:solidFill>
                <a:latin typeface="Calibri"/>
                <a:cs typeface="Calibri"/>
              </a:rPr>
              <a:t>DIREITOS</a:t>
            </a:r>
            <a:r>
              <a:rPr sz="1400" b="1" spc="-3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52525"/>
                </a:solidFill>
                <a:latin typeface="Calibri"/>
                <a:cs typeface="Calibri"/>
              </a:rPr>
              <a:t>E</a:t>
            </a:r>
            <a:r>
              <a:rPr sz="1400" b="1" spc="-10" dirty="0">
                <a:solidFill>
                  <a:srgbClr val="252525"/>
                </a:solidFill>
                <a:latin typeface="Calibri"/>
                <a:cs typeface="Calibri"/>
              </a:rPr>
              <a:t> ARRENDAMENTO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3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400" spc="-10" dirty="0">
                <a:solidFill>
                  <a:srgbClr val="404040"/>
                </a:solidFill>
                <a:latin typeface="Calibri"/>
                <a:cs typeface="Calibri"/>
              </a:rPr>
              <a:t>Simplificação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 de</a:t>
            </a:r>
            <a:r>
              <a:rPr sz="1400" spc="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404040"/>
                </a:solidFill>
                <a:latin typeface="Calibri"/>
                <a:cs typeface="Calibri"/>
              </a:rPr>
              <a:t>procedimentos.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8127492" y="3265932"/>
            <a:ext cx="3999229" cy="2131060"/>
            <a:chOff x="8127492" y="3265932"/>
            <a:chExt cx="3999229" cy="2131060"/>
          </a:xfrm>
        </p:grpSpPr>
        <p:sp>
          <p:nvSpPr>
            <p:cNvPr id="28" name="object 28"/>
            <p:cNvSpPr/>
            <p:nvPr/>
          </p:nvSpPr>
          <p:spPr>
            <a:xfrm>
              <a:off x="8647176" y="5393436"/>
              <a:ext cx="2930525" cy="0"/>
            </a:xfrm>
            <a:custGeom>
              <a:avLst/>
              <a:gdLst/>
              <a:ahLst/>
              <a:cxnLst/>
              <a:rect l="l" t="t" r="r" b="b"/>
              <a:pathLst>
                <a:path w="2930525">
                  <a:moveTo>
                    <a:pt x="0" y="0"/>
                  </a:moveTo>
                  <a:lnTo>
                    <a:pt x="2930271" y="0"/>
                  </a:lnTo>
                </a:path>
              </a:pathLst>
            </a:custGeom>
            <a:ln w="635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127492" y="3265932"/>
              <a:ext cx="3998976" cy="1673352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8185404" y="3285744"/>
              <a:ext cx="3888104" cy="1562100"/>
            </a:xfrm>
            <a:custGeom>
              <a:avLst/>
              <a:gdLst/>
              <a:ahLst/>
              <a:cxnLst/>
              <a:rect l="l" t="t" r="r" b="b"/>
              <a:pathLst>
                <a:path w="3888104" h="1562100">
                  <a:moveTo>
                    <a:pt x="3887724" y="0"/>
                  </a:moveTo>
                  <a:lnTo>
                    <a:pt x="0" y="0"/>
                  </a:lnTo>
                  <a:lnTo>
                    <a:pt x="0" y="1562099"/>
                  </a:lnTo>
                  <a:lnTo>
                    <a:pt x="3887724" y="1562099"/>
                  </a:lnTo>
                  <a:lnTo>
                    <a:pt x="388772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31"/>
          <p:cNvSpPr txBox="1"/>
          <p:nvPr/>
        </p:nvSpPr>
        <p:spPr>
          <a:xfrm>
            <a:off x="8185404" y="3285744"/>
            <a:ext cx="3888104" cy="1562100"/>
          </a:xfrm>
          <a:prstGeom prst="rect">
            <a:avLst/>
          </a:prstGeom>
          <a:ln w="9525">
            <a:solidFill>
              <a:srgbClr val="D9D9D9"/>
            </a:solidFill>
          </a:ln>
        </p:spPr>
        <p:txBody>
          <a:bodyPr vert="horz" wrap="square" lIns="0" tIns="7747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610"/>
              </a:spcBef>
            </a:pPr>
            <a:r>
              <a:rPr sz="1400" b="1" dirty="0">
                <a:solidFill>
                  <a:srgbClr val="252525"/>
                </a:solidFill>
                <a:latin typeface="Calibri"/>
                <a:cs typeface="Calibri"/>
              </a:rPr>
              <a:t>GARANTIAS</a:t>
            </a:r>
            <a:r>
              <a:rPr sz="1400" b="1" spc="-5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52525"/>
                </a:solidFill>
                <a:latin typeface="Calibri"/>
                <a:cs typeface="Calibri"/>
              </a:rPr>
              <a:t>FINANCEIRAS</a:t>
            </a:r>
            <a:r>
              <a:rPr sz="1400" b="1" spc="-4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52525"/>
                </a:solidFill>
                <a:latin typeface="Calibri"/>
                <a:cs typeface="Calibri"/>
              </a:rPr>
              <a:t>OU</a:t>
            </a:r>
            <a:r>
              <a:rPr sz="1400" b="1" spc="-3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52525"/>
                </a:solidFill>
                <a:latin typeface="Calibri"/>
                <a:cs typeface="Calibri"/>
              </a:rPr>
              <a:t>SEGUROS</a:t>
            </a:r>
            <a:r>
              <a:rPr sz="1400" b="1" spc="-2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400" b="1" spc="-20" dirty="0">
                <a:solidFill>
                  <a:srgbClr val="252525"/>
                </a:solidFill>
                <a:latin typeface="Calibri"/>
                <a:cs typeface="Calibri"/>
              </a:rPr>
              <a:t>PARA</a:t>
            </a:r>
            <a:endParaRPr sz="14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229"/>
              </a:spcBef>
            </a:pPr>
            <a:r>
              <a:rPr sz="1400" b="1" dirty="0">
                <a:solidFill>
                  <a:srgbClr val="252525"/>
                </a:solidFill>
                <a:latin typeface="Calibri"/>
                <a:cs typeface="Calibri"/>
              </a:rPr>
              <a:t>COBRIR</a:t>
            </a:r>
            <a:r>
              <a:rPr sz="1400" b="1" spc="-6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52525"/>
                </a:solidFill>
                <a:latin typeface="Calibri"/>
                <a:cs typeface="Calibri"/>
              </a:rPr>
              <a:t>RISCOS</a:t>
            </a:r>
            <a:r>
              <a:rPr sz="1400" b="1" spc="-5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52525"/>
                </a:solidFill>
                <a:latin typeface="Calibri"/>
                <a:cs typeface="Calibri"/>
              </a:rPr>
              <a:t>ADVINDOS</a:t>
            </a:r>
            <a:r>
              <a:rPr sz="1400" b="1" spc="-4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52525"/>
                </a:solidFill>
                <a:latin typeface="Calibri"/>
                <a:cs typeface="Calibri"/>
              </a:rPr>
              <a:t>DA</a:t>
            </a:r>
            <a:r>
              <a:rPr sz="1400" b="1" spc="-4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252525"/>
                </a:solidFill>
                <a:latin typeface="Calibri"/>
                <a:cs typeface="Calibri"/>
              </a:rPr>
              <a:t>MINERAÇÃO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100">
              <a:latin typeface="Calibri"/>
              <a:cs typeface="Calibri"/>
            </a:endParaRPr>
          </a:p>
          <a:p>
            <a:pPr marL="6985" algn="ctr">
              <a:lnSpc>
                <a:spcPct val="100000"/>
              </a:lnSpc>
              <a:spcBef>
                <a:spcPts val="5"/>
              </a:spcBef>
            </a:pP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Ligado</a:t>
            </a:r>
            <a:r>
              <a:rPr sz="14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à</a:t>
            </a:r>
            <a:r>
              <a:rPr sz="14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sustentabilidade,</a:t>
            </a:r>
            <a:r>
              <a:rPr sz="14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4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atende</a:t>
            </a:r>
            <a:r>
              <a:rPr sz="14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à</a:t>
            </a:r>
            <a:r>
              <a:rPr sz="14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404040"/>
                </a:solidFill>
                <a:latin typeface="Calibri"/>
                <a:cs typeface="Calibri"/>
              </a:rPr>
              <a:t>recentes</a:t>
            </a:r>
            <a:endParaRPr sz="1400">
              <a:latin typeface="Calibri"/>
              <a:cs typeface="Calibri"/>
            </a:endParaRPr>
          </a:p>
          <a:p>
            <a:pPr marL="4445" algn="ctr">
              <a:lnSpc>
                <a:spcPct val="100000"/>
              </a:lnSpc>
              <a:spcBef>
                <a:spcPts val="225"/>
              </a:spcBef>
            </a:pPr>
            <a:r>
              <a:rPr sz="1400" spc="-10" dirty="0">
                <a:solidFill>
                  <a:srgbClr val="404040"/>
                </a:solidFill>
                <a:latin typeface="Calibri"/>
                <a:cs typeface="Calibri"/>
              </a:rPr>
              <a:t>determinações</a:t>
            </a:r>
            <a:r>
              <a:rPr sz="14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do</a:t>
            </a:r>
            <a:r>
              <a:rPr sz="14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TCU</a:t>
            </a:r>
            <a:r>
              <a:rPr sz="14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4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spc="-20" dirty="0">
                <a:solidFill>
                  <a:srgbClr val="404040"/>
                </a:solidFill>
                <a:latin typeface="Calibri"/>
                <a:cs typeface="Calibri"/>
              </a:rPr>
              <a:t>CGU.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80772" y="3905884"/>
            <a:ext cx="11509375" cy="2504440"/>
            <a:chOff x="80772" y="3905884"/>
            <a:chExt cx="11509375" cy="2504440"/>
          </a:xfrm>
        </p:grpSpPr>
        <p:sp>
          <p:nvSpPr>
            <p:cNvPr id="33" name="object 33"/>
            <p:cNvSpPr/>
            <p:nvPr/>
          </p:nvSpPr>
          <p:spPr>
            <a:xfrm>
              <a:off x="8673083" y="3909059"/>
              <a:ext cx="2914015" cy="0"/>
            </a:xfrm>
            <a:custGeom>
              <a:avLst/>
              <a:gdLst/>
              <a:ahLst/>
              <a:cxnLst/>
              <a:rect l="l" t="t" r="r" b="b"/>
              <a:pathLst>
                <a:path w="2914015">
                  <a:moveTo>
                    <a:pt x="0" y="0"/>
                  </a:moveTo>
                  <a:lnTo>
                    <a:pt x="2913634" y="0"/>
                  </a:lnTo>
                </a:path>
              </a:pathLst>
            </a:custGeom>
            <a:ln w="635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" name="object 3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0772" y="4974348"/>
              <a:ext cx="4020312" cy="1435608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138684" y="4994147"/>
              <a:ext cx="3909060" cy="1324610"/>
            </a:xfrm>
            <a:custGeom>
              <a:avLst/>
              <a:gdLst/>
              <a:ahLst/>
              <a:cxnLst/>
              <a:rect l="l" t="t" r="r" b="b"/>
              <a:pathLst>
                <a:path w="3909060" h="1324610">
                  <a:moveTo>
                    <a:pt x="3909060" y="0"/>
                  </a:moveTo>
                  <a:lnTo>
                    <a:pt x="0" y="0"/>
                  </a:lnTo>
                  <a:lnTo>
                    <a:pt x="0" y="1324356"/>
                  </a:lnTo>
                  <a:lnTo>
                    <a:pt x="3909060" y="1324356"/>
                  </a:lnTo>
                  <a:lnTo>
                    <a:pt x="390906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6" name="object 36"/>
          <p:cNvSpPr txBox="1"/>
          <p:nvPr/>
        </p:nvSpPr>
        <p:spPr>
          <a:xfrm>
            <a:off x="138684" y="4994147"/>
            <a:ext cx="3909060" cy="1324610"/>
          </a:xfrm>
          <a:prstGeom prst="rect">
            <a:avLst/>
          </a:prstGeom>
          <a:ln w="9525">
            <a:solidFill>
              <a:srgbClr val="D9D9D9"/>
            </a:solidFill>
          </a:ln>
        </p:spPr>
        <p:txBody>
          <a:bodyPr vert="horz" wrap="square" lIns="0" tIns="7874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620"/>
              </a:spcBef>
            </a:pPr>
            <a:r>
              <a:rPr sz="1400" b="1" dirty="0">
                <a:solidFill>
                  <a:srgbClr val="252525"/>
                </a:solidFill>
                <a:latin typeface="Calibri"/>
                <a:cs typeface="Calibri"/>
              </a:rPr>
              <a:t>PERMISSÃO</a:t>
            </a:r>
            <a:r>
              <a:rPr sz="1400" b="1" spc="-3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52525"/>
                </a:solidFill>
                <a:latin typeface="Calibri"/>
                <a:cs typeface="Calibri"/>
              </a:rPr>
              <a:t>DE</a:t>
            </a:r>
            <a:r>
              <a:rPr sz="1400" b="1" spc="-4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252525"/>
                </a:solidFill>
                <a:latin typeface="Calibri"/>
                <a:cs typeface="Calibri"/>
              </a:rPr>
              <a:t>LAVRA</a:t>
            </a:r>
            <a:r>
              <a:rPr sz="1400" b="1" spc="-4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52525"/>
                </a:solidFill>
                <a:latin typeface="Calibri"/>
                <a:cs typeface="Calibri"/>
              </a:rPr>
              <a:t>GARIMPEIRA</a:t>
            </a:r>
            <a:r>
              <a:rPr sz="1400" b="1" spc="-5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400" b="1" spc="-20" dirty="0">
                <a:solidFill>
                  <a:srgbClr val="252525"/>
                </a:solidFill>
                <a:latin typeface="Calibri"/>
                <a:cs typeface="Calibri"/>
              </a:rPr>
              <a:t>(PLG)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150">
              <a:latin typeface="Calibri"/>
              <a:cs typeface="Calibri"/>
            </a:endParaRPr>
          </a:p>
          <a:p>
            <a:pPr marL="2540" algn="ctr">
              <a:lnSpc>
                <a:spcPct val="100000"/>
              </a:lnSpc>
            </a:pP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Revisão</a:t>
            </a:r>
            <a:r>
              <a:rPr sz="14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404040"/>
                </a:solidFill>
                <a:latin typeface="Calibri"/>
                <a:cs typeface="Calibri"/>
              </a:rPr>
              <a:t>normativa,</a:t>
            </a:r>
            <a:r>
              <a:rPr sz="14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que</a:t>
            </a:r>
            <a:r>
              <a:rPr sz="14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trará</a:t>
            </a:r>
            <a:r>
              <a:rPr sz="14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regras</a:t>
            </a:r>
            <a:r>
              <a:rPr sz="14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mais</a:t>
            </a:r>
            <a:r>
              <a:rPr sz="14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claras</a:t>
            </a:r>
            <a:r>
              <a:rPr sz="14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spc="-5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endParaRPr sz="1400">
              <a:latin typeface="Calibri"/>
              <a:cs typeface="Calibri"/>
            </a:endParaRPr>
          </a:p>
          <a:p>
            <a:pPr marL="1905" algn="ctr">
              <a:lnSpc>
                <a:spcPct val="100000"/>
              </a:lnSpc>
              <a:spcBef>
                <a:spcPts val="229"/>
              </a:spcBef>
            </a:pPr>
            <a:r>
              <a:rPr sz="1400" spc="-10" dirty="0">
                <a:solidFill>
                  <a:srgbClr val="404040"/>
                </a:solidFill>
                <a:latin typeface="Calibri"/>
                <a:cs typeface="Calibri"/>
              </a:rPr>
              <a:t>fomento</a:t>
            </a:r>
            <a:r>
              <a:rPr sz="14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à</a:t>
            </a:r>
            <a:r>
              <a:rPr sz="14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404040"/>
                </a:solidFill>
                <a:latin typeface="Calibri"/>
                <a:cs typeface="Calibri"/>
              </a:rPr>
              <a:t>regularização.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37" name="object 37"/>
          <p:cNvGrpSpPr/>
          <p:nvPr/>
        </p:nvGrpSpPr>
        <p:grpSpPr>
          <a:xfrm>
            <a:off x="618616" y="4974348"/>
            <a:ext cx="7498715" cy="1435735"/>
            <a:chOff x="618616" y="4974348"/>
            <a:chExt cx="7498715" cy="1435735"/>
          </a:xfrm>
        </p:grpSpPr>
        <p:sp>
          <p:nvSpPr>
            <p:cNvPr id="38" name="object 38"/>
            <p:cNvSpPr/>
            <p:nvPr/>
          </p:nvSpPr>
          <p:spPr>
            <a:xfrm>
              <a:off x="621791" y="5398008"/>
              <a:ext cx="2930525" cy="0"/>
            </a:xfrm>
            <a:custGeom>
              <a:avLst/>
              <a:gdLst/>
              <a:ahLst/>
              <a:cxnLst/>
              <a:rect l="l" t="t" r="r" b="b"/>
              <a:pathLst>
                <a:path w="2930525">
                  <a:moveTo>
                    <a:pt x="0" y="0"/>
                  </a:moveTo>
                  <a:lnTo>
                    <a:pt x="2930271" y="0"/>
                  </a:lnTo>
                </a:path>
              </a:pathLst>
            </a:custGeom>
            <a:ln w="635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9" name="object 3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094988" y="4974348"/>
              <a:ext cx="4021836" cy="1435608"/>
            </a:xfrm>
            <a:prstGeom prst="rect">
              <a:avLst/>
            </a:prstGeom>
          </p:spPr>
        </p:pic>
        <p:sp>
          <p:nvSpPr>
            <p:cNvPr id="40" name="object 40"/>
            <p:cNvSpPr/>
            <p:nvPr/>
          </p:nvSpPr>
          <p:spPr>
            <a:xfrm>
              <a:off x="4152900" y="4994147"/>
              <a:ext cx="3910965" cy="1324610"/>
            </a:xfrm>
            <a:custGeom>
              <a:avLst/>
              <a:gdLst/>
              <a:ahLst/>
              <a:cxnLst/>
              <a:rect l="l" t="t" r="r" b="b"/>
              <a:pathLst>
                <a:path w="3910965" h="1324610">
                  <a:moveTo>
                    <a:pt x="3910584" y="0"/>
                  </a:moveTo>
                  <a:lnTo>
                    <a:pt x="0" y="0"/>
                  </a:lnTo>
                  <a:lnTo>
                    <a:pt x="0" y="1324356"/>
                  </a:lnTo>
                  <a:lnTo>
                    <a:pt x="3910584" y="1324356"/>
                  </a:lnTo>
                  <a:lnTo>
                    <a:pt x="391058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1" name="object 41"/>
          <p:cNvSpPr txBox="1"/>
          <p:nvPr/>
        </p:nvSpPr>
        <p:spPr>
          <a:xfrm>
            <a:off x="4152900" y="4994147"/>
            <a:ext cx="3910965" cy="1324610"/>
          </a:xfrm>
          <a:prstGeom prst="rect">
            <a:avLst/>
          </a:prstGeom>
          <a:ln w="9525">
            <a:solidFill>
              <a:srgbClr val="D9D9D9"/>
            </a:solidFill>
          </a:ln>
        </p:spPr>
        <p:txBody>
          <a:bodyPr vert="horz" wrap="square" lIns="0" tIns="78740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620"/>
              </a:spcBef>
            </a:pPr>
            <a:r>
              <a:rPr sz="1400" b="1" spc="-20" dirty="0">
                <a:solidFill>
                  <a:srgbClr val="252525"/>
                </a:solidFill>
                <a:latin typeface="Calibri"/>
                <a:cs typeface="Calibri"/>
              </a:rPr>
              <a:t>RELATÓRIO</a:t>
            </a:r>
            <a:r>
              <a:rPr sz="1400" b="1" spc="-4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52525"/>
                </a:solidFill>
                <a:latin typeface="Calibri"/>
                <a:cs typeface="Calibri"/>
              </a:rPr>
              <a:t>FINAL</a:t>
            </a:r>
            <a:r>
              <a:rPr sz="1400" b="1" spc="-4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52525"/>
                </a:solidFill>
                <a:latin typeface="Calibri"/>
                <a:cs typeface="Calibri"/>
              </a:rPr>
              <a:t>DE</a:t>
            </a:r>
            <a:r>
              <a:rPr sz="1400" b="1" spc="-1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52525"/>
                </a:solidFill>
                <a:latin typeface="Calibri"/>
                <a:cs typeface="Calibri"/>
              </a:rPr>
              <a:t>PESQUISA</a:t>
            </a:r>
            <a:r>
              <a:rPr sz="1400" b="1" spc="-10" dirty="0">
                <a:solidFill>
                  <a:srgbClr val="252525"/>
                </a:solidFill>
                <a:latin typeface="Calibri"/>
                <a:cs typeface="Calibri"/>
              </a:rPr>
              <a:t> MINERAL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000">
              <a:latin typeface="Calibri"/>
              <a:cs typeface="Calibri"/>
            </a:endParaRPr>
          </a:p>
          <a:p>
            <a:pPr marL="285115" marR="280035" algn="ctr">
              <a:lnSpc>
                <a:spcPct val="113900"/>
              </a:lnSpc>
            </a:pPr>
            <a:r>
              <a:rPr sz="1400" spc="-10" dirty="0">
                <a:solidFill>
                  <a:srgbClr val="404040"/>
                </a:solidFill>
                <a:latin typeface="Calibri"/>
                <a:cs typeface="Calibri"/>
              </a:rPr>
              <a:t>Automatização 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4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simplificação</a:t>
            </a:r>
            <a:r>
              <a:rPr sz="14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4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análise</a:t>
            </a:r>
            <a:r>
              <a:rPr sz="14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spc="-25" dirty="0">
                <a:solidFill>
                  <a:srgbClr val="404040"/>
                </a:solidFill>
                <a:latin typeface="Calibri"/>
                <a:cs typeface="Calibri"/>
              </a:rPr>
              <a:t>dos 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relatórios,</a:t>
            </a:r>
            <a:r>
              <a:rPr sz="14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sobretudo</a:t>
            </a:r>
            <a:r>
              <a:rPr sz="14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para</a:t>
            </a:r>
            <a:r>
              <a:rPr sz="14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pequenos</a:t>
            </a:r>
            <a:r>
              <a:rPr sz="14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4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404040"/>
                </a:solidFill>
                <a:latin typeface="Calibri"/>
                <a:cs typeface="Calibri"/>
              </a:rPr>
              <a:t>médios empreendimentos</a:t>
            </a:r>
            <a:r>
              <a:rPr sz="1400" spc="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4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404040"/>
                </a:solidFill>
                <a:latin typeface="Calibri"/>
                <a:cs typeface="Calibri"/>
              </a:rPr>
              <a:t>mineração.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42" name="object 42"/>
          <p:cNvGrpSpPr/>
          <p:nvPr/>
        </p:nvGrpSpPr>
        <p:grpSpPr>
          <a:xfrm>
            <a:off x="77723" y="3270503"/>
            <a:ext cx="7489190" cy="2139950"/>
            <a:chOff x="77723" y="3270503"/>
            <a:chExt cx="7489190" cy="2139950"/>
          </a:xfrm>
        </p:grpSpPr>
        <p:sp>
          <p:nvSpPr>
            <p:cNvPr id="43" name="object 43"/>
            <p:cNvSpPr/>
            <p:nvPr/>
          </p:nvSpPr>
          <p:spPr>
            <a:xfrm>
              <a:off x="4632959" y="5407151"/>
              <a:ext cx="2930525" cy="0"/>
            </a:xfrm>
            <a:custGeom>
              <a:avLst/>
              <a:gdLst/>
              <a:ahLst/>
              <a:cxnLst/>
              <a:rect l="l" t="t" r="r" b="b"/>
              <a:pathLst>
                <a:path w="2930525">
                  <a:moveTo>
                    <a:pt x="0" y="0"/>
                  </a:moveTo>
                  <a:lnTo>
                    <a:pt x="2930270" y="0"/>
                  </a:lnTo>
                </a:path>
              </a:pathLst>
            </a:custGeom>
            <a:ln w="635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4" name="object 4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7723" y="3270503"/>
              <a:ext cx="4020312" cy="1673352"/>
            </a:xfrm>
            <a:prstGeom prst="rect">
              <a:avLst/>
            </a:prstGeom>
          </p:spPr>
        </p:pic>
      </p:grpSp>
      <p:sp>
        <p:nvSpPr>
          <p:cNvPr id="45" name="object 45"/>
          <p:cNvSpPr/>
          <p:nvPr/>
        </p:nvSpPr>
        <p:spPr>
          <a:xfrm>
            <a:off x="135636" y="3290315"/>
            <a:ext cx="3909060" cy="1562100"/>
          </a:xfrm>
          <a:custGeom>
            <a:avLst/>
            <a:gdLst/>
            <a:ahLst/>
            <a:cxnLst/>
            <a:rect l="l" t="t" r="r" b="b"/>
            <a:pathLst>
              <a:path w="3909060" h="1562100">
                <a:moveTo>
                  <a:pt x="3909060" y="0"/>
                </a:moveTo>
                <a:lnTo>
                  <a:pt x="0" y="0"/>
                </a:lnTo>
                <a:lnTo>
                  <a:pt x="0" y="1562099"/>
                </a:lnTo>
                <a:lnTo>
                  <a:pt x="3909060" y="1562099"/>
                </a:lnTo>
                <a:lnTo>
                  <a:pt x="390906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46" name="object 46"/>
          <p:cNvGraphicFramePr>
            <a:graphicFrameLocks noGrp="1"/>
          </p:cNvGraphicFramePr>
          <p:nvPr/>
        </p:nvGraphicFramePr>
        <p:xfrm>
          <a:off x="130873" y="3290315"/>
          <a:ext cx="3908425" cy="15595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902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98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382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7340">
                <a:tc gridSpan="3">
                  <a:txBody>
                    <a:bodyPr/>
                    <a:lstStyle/>
                    <a:p>
                      <a:pPr marL="961390">
                        <a:lnSpc>
                          <a:spcPct val="100000"/>
                        </a:lnSpc>
                        <a:spcBef>
                          <a:spcPts val="610"/>
                        </a:spcBef>
                      </a:pPr>
                      <a:r>
                        <a:rPr sz="1400" b="1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EIXOS </a:t>
                      </a:r>
                      <a:r>
                        <a:rPr sz="1400" b="1" spc="-20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TEMÁTICOS</a:t>
                      </a:r>
                      <a:r>
                        <a:rPr sz="1400" b="1" spc="-40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E </a:t>
                      </a:r>
                      <a:r>
                        <a:rPr sz="1400" b="1" spc="-20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AÇÕES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7747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3210">
                <a:tc>
                  <a:txBody>
                    <a:bodyPr/>
                    <a:lstStyle/>
                    <a:p>
                      <a:pPr marR="45720" algn="ct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1600" b="1" dirty="0">
                          <a:solidFill>
                            <a:srgbClr val="404040"/>
                          </a:solidFill>
                          <a:latin typeface="Segoe UI Black"/>
                          <a:cs typeface="Segoe UI Black"/>
                        </a:rPr>
                        <a:t>5</a:t>
                      </a:r>
                      <a:endParaRPr sz="1600">
                        <a:latin typeface="Segoe UI Black"/>
                        <a:cs typeface="Segoe UI Black"/>
                      </a:endParaRPr>
                    </a:p>
                  </a:txBody>
                  <a:tcPr marL="0" marR="0" marT="20955" marB="0">
                    <a:lnL w="9525">
                      <a:solidFill>
                        <a:srgbClr val="D9D9D9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7625" algn="ct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1600" b="1" dirty="0">
                          <a:solidFill>
                            <a:srgbClr val="404040"/>
                          </a:solidFill>
                          <a:latin typeface="Segoe UI Black"/>
                          <a:cs typeface="Segoe UI Black"/>
                        </a:rPr>
                        <a:t>1</a:t>
                      </a:r>
                      <a:endParaRPr sz="1600">
                        <a:latin typeface="Segoe UI Black"/>
                        <a:cs typeface="Segoe UI Black"/>
                      </a:endParaRPr>
                    </a:p>
                  </a:txBody>
                  <a:tcPr marL="0" marR="0" marT="20955" marB="0"/>
                </a:tc>
                <a:tc>
                  <a:txBody>
                    <a:bodyPr/>
                    <a:lstStyle/>
                    <a:p>
                      <a:pPr marL="38735" algn="ct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1600" b="1" dirty="0">
                          <a:solidFill>
                            <a:srgbClr val="404040"/>
                          </a:solidFill>
                          <a:latin typeface="Segoe UI Black"/>
                          <a:cs typeface="Segoe UI Black"/>
                        </a:rPr>
                        <a:t>4</a:t>
                      </a:r>
                      <a:endParaRPr sz="1600">
                        <a:latin typeface="Segoe UI Black"/>
                        <a:cs typeface="Segoe UI Black"/>
                      </a:endParaRPr>
                    </a:p>
                  </a:txBody>
                  <a:tcPr marL="0" marR="0" marT="20955" marB="0">
                    <a:lnR w="9525">
                      <a:solidFill>
                        <a:srgbClr val="D9D9D9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0970">
                <a:tc>
                  <a:txBody>
                    <a:bodyPr/>
                    <a:lstStyle/>
                    <a:p>
                      <a:pPr marR="45720" algn="ctr">
                        <a:lnSpc>
                          <a:spcPts val="960"/>
                        </a:lnSpc>
                      </a:pPr>
                      <a:r>
                        <a:rPr sz="1000" b="0" dirty="0">
                          <a:solidFill>
                            <a:srgbClr val="404040"/>
                          </a:solidFill>
                          <a:latin typeface="Calibri Light"/>
                          <a:cs typeface="Calibri Light"/>
                        </a:rPr>
                        <a:t>EIXO</a:t>
                      </a:r>
                      <a:r>
                        <a:rPr sz="1000" b="0" spc="-30" dirty="0">
                          <a:solidFill>
                            <a:srgbClr val="404040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000" b="0" spc="-25" dirty="0">
                          <a:solidFill>
                            <a:srgbClr val="404040"/>
                          </a:solidFill>
                          <a:latin typeface="Calibri Light"/>
                          <a:cs typeface="Calibri Light"/>
                        </a:rPr>
                        <a:t>1:</a:t>
                      </a:r>
                      <a:endParaRPr sz="1000">
                        <a:latin typeface="Calibri Light"/>
                        <a:cs typeface="Calibri Light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6355" algn="ctr">
                        <a:lnSpc>
                          <a:spcPts val="960"/>
                        </a:lnSpc>
                      </a:pPr>
                      <a:r>
                        <a:rPr sz="1000" b="0" dirty="0">
                          <a:solidFill>
                            <a:srgbClr val="404040"/>
                          </a:solidFill>
                          <a:latin typeface="Calibri Light"/>
                          <a:cs typeface="Calibri Light"/>
                        </a:rPr>
                        <a:t>EIXO</a:t>
                      </a:r>
                      <a:r>
                        <a:rPr sz="1000" b="0" spc="-30" dirty="0">
                          <a:solidFill>
                            <a:srgbClr val="404040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000" b="0" spc="-25" dirty="0">
                          <a:solidFill>
                            <a:srgbClr val="404040"/>
                          </a:solidFill>
                          <a:latin typeface="Calibri Light"/>
                          <a:cs typeface="Calibri Light"/>
                        </a:rPr>
                        <a:t>2:</a:t>
                      </a:r>
                      <a:endParaRPr sz="1000">
                        <a:latin typeface="Calibri Light"/>
                        <a:cs typeface="Calibri Light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830" algn="ctr">
                        <a:lnSpc>
                          <a:spcPts val="960"/>
                        </a:lnSpc>
                      </a:pPr>
                      <a:r>
                        <a:rPr sz="1000" b="0" dirty="0">
                          <a:solidFill>
                            <a:srgbClr val="404040"/>
                          </a:solidFill>
                          <a:latin typeface="Calibri Light"/>
                          <a:cs typeface="Calibri Light"/>
                        </a:rPr>
                        <a:t>EIXO</a:t>
                      </a:r>
                      <a:r>
                        <a:rPr sz="1000" b="0" spc="-30" dirty="0">
                          <a:solidFill>
                            <a:srgbClr val="404040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000" b="0" spc="-25" dirty="0">
                          <a:solidFill>
                            <a:srgbClr val="404040"/>
                          </a:solidFill>
                          <a:latin typeface="Calibri Light"/>
                          <a:cs typeface="Calibri Light"/>
                        </a:rPr>
                        <a:t>3:</a:t>
                      </a:r>
                      <a:endParaRPr sz="1000">
                        <a:latin typeface="Calibri Light"/>
                        <a:cs typeface="Calibri Light"/>
                      </a:endParaRPr>
                    </a:p>
                  </a:txBody>
                  <a:tcPr marL="0" marR="0" marT="0" marB="0">
                    <a:lnR w="9525">
                      <a:solidFill>
                        <a:srgbClr val="D9D9D9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marR="45085" algn="ctr">
                        <a:lnSpc>
                          <a:spcPts val="1050"/>
                        </a:lnSpc>
                      </a:pPr>
                      <a:r>
                        <a:rPr sz="1000" b="1" spc="-10" dirty="0">
                          <a:solidFill>
                            <a:srgbClr val="404040"/>
                          </a:solidFill>
                          <a:latin typeface="Calibri"/>
                          <a:cs typeface="Calibri"/>
                        </a:rPr>
                        <a:t>TRANSVERSAL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9530" algn="ctr">
                        <a:lnSpc>
                          <a:spcPts val="1050"/>
                        </a:lnSpc>
                      </a:pPr>
                      <a:r>
                        <a:rPr sz="1000" b="1" spc="-10" dirty="0">
                          <a:solidFill>
                            <a:srgbClr val="404040"/>
                          </a:solidFill>
                          <a:latin typeface="Calibri"/>
                          <a:cs typeface="Calibri"/>
                        </a:rPr>
                        <a:t>SUSTENTABILIDADE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9370" algn="ctr">
                        <a:lnSpc>
                          <a:spcPts val="1050"/>
                        </a:lnSpc>
                      </a:pPr>
                      <a:r>
                        <a:rPr sz="1000" b="1" spc="-10" dirty="0">
                          <a:solidFill>
                            <a:srgbClr val="404040"/>
                          </a:solidFill>
                          <a:latin typeface="Calibri"/>
                          <a:cs typeface="Calibri"/>
                        </a:rPr>
                        <a:t>PESQUISA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9525">
                      <a:solidFill>
                        <a:srgbClr val="D9D9D9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4005">
                <a:tc>
                  <a:txBody>
                    <a:bodyPr/>
                    <a:lstStyle/>
                    <a:p>
                      <a:pPr marR="45720"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600" b="1" dirty="0">
                          <a:solidFill>
                            <a:srgbClr val="404040"/>
                          </a:solidFill>
                          <a:latin typeface="Segoe UI Black"/>
                          <a:cs typeface="Segoe UI Black"/>
                        </a:rPr>
                        <a:t>5</a:t>
                      </a:r>
                      <a:endParaRPr sz="1600">
                        <a:latin typeface="Segoe UI Black"/>
                        <a:cs typeface="Segoe UI Black"/>
                      </a:endParaRPr>
                    </a:p>
                  </a:txBody>
                  <a:tcPr marL="0" marR="0" marT="36195" marB="0">
                    <a:lnL w="9525">
                      <a:solidFill>
                        <a:srgbClr val="D9D9D9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8260"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600" b="1" dirty="0">
                          <a:solidFill>
                            <a:srgbClr val="404040"/>
                          </a:solidFill>
                          <a:latin typeface="Segoe UI Black"/>
                          <a:cs typeface="Segoe UI Black"/>
                        </a:rPr>
                        <a:t>4</a:t>
                      </a:r>
                      <a:endParaRPr sz="1600">
                        <a:latin typeface="Segoe UI Black"/>
                        <a:cs typeface="Segoe UI Black"/>
                      </a:endParaRPr>
                    </a:p>
                  </a:txBody>
                  <a:tcPr marL="0" marR="0" marT="36195" marB="0"/>
                </a:tc>
                <a:tc>
                  <a:txBody>
                    <a:bodyPr/>
                    <a:lstStyle/>
                    <a:p>
                      <a:pPr marL="38735"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600" b="1" dirty="0">
                          <a:solidFill>
                            <a:srgbClr val="404040"/>
                          </a:solidFill>
                          <a:latin typeface="Segoe UI Black"/>
                          <a:cs typeface="Segoe UI Black"/>
                        </a:rPr>
                        <a:t>4</a:t>
                      </a:r>
                      <a:endParaRPr sz="1600">
                        <a:latin typeface="Segoe UI Black"/>
                        <a:cs typeface="Segoe UI Black"/>
                      </a:endParaRPr>
                    </a:p>
                  </a:txBody>
                  <a:tcPr marL="0" marR="0" marT="36195" marB="0">
                    <a:lnR w="9525">
                      <a:solidFill>
                        <a:srgbClr val="D9D9D9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36525">
                <a:tc>
                  <a:txBody>
                    <a:bodyPr/>
                    <a:lstStyle/>
                    <a:p>
                      <a:pPr marR="45720" algn="ctr">
                        <a:lnSpc>
                          <a:spcPts val="925"/>
                        </a:lnSpc>
                      </a:pPr>
                      <a:r>
                        <a:rPr sz="1000" b="0" dirty="0">
                          <a:solidFill>
                            <a:srgbClr val="404040"/>
                          </a:solidFill>
                          <a:latin typeface="Calibri Light"/>
                          <a:cs typeface="Calibri Light"/>
                        </a:rPr>
                        <a:t>EIXO</a:t>
                      </a:r>
                      <a:r>
                        <a:rPr sz="1000" b="0" spc="-30" dirty="0">
                          <a:solidFill>
                            <a:srgbClr val="404040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000" b="0" spc="-25" dirty="0">
                          <a:solidFill>
                            <a:srgbClr val="404040"/>
                          </a:solidFill>
                          <a:latin typeface="Calibri Light"/>
                          <a:cs typeface="Calibri Light"/>
                        </a:rPr>
                        <a:t>4:</a:t>
                      </a:r>
                      <a:endParaRPr sz="1000">
                        <a:latin typeface="Calibri Light"/>
                        <a:cs typeface="Calibri Light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6355" algn="ctr">
                        <a:lnSpc>
                          <a:spcPts val="925"/>
                        </a:lnSpc>
                      </a:pPr>
                      <a:r>
                        <a:rPr sz="1000" b="0" dirty="0">
                          <a:solidFill>
                            <a:srgbClr val="404040"/>
                          </a:solidFill>
                          <a:latin typeface="Calibri Light"/>
                          <a:cs typeface="Calibri Light"/>
                        </a:rPr>
                        <a:t>EIXO</a:t>
                      </a:r>
                      <a:r>
                        <a:rPr sz="1000" b="0" spc="-30" dirty="0">
                          <a:solidFill>
                            <a:srgbClr val="404040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000" b="0" spc="-25" dirty="0">
                          <a:solidFill>
                            <a:srgbClr val="404040"/>
                          </a:solidFill>
                          <a:latin typeface="Calibri Light"/>
                          <a:cs typeface="Calibri Light"/>
                        </a:rPr>
                        <a:t>5:</a:t>
                      </a:r>
                      <a:endParaRPr sz="1000">
                        <a:latin typeface="Calibri Light"/>
                        <a:cs typeface="Calibri Light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0320" algn="ctr">
                        <a:lnSpc>
                          <a:spcPts val="925"/>
                        </a:lnSpc>
                      </a:pPr>
                      <a:r>
                        <a:rPr sz="1000" b="0" dirty="0">
                          <a:solidFill>
                            <a:srgbClr val="404040"/>
                          </a:solidFill>
                          <a:latin typeface="Calibri Light"/>
                          <a:cs typeface="Calibri Light"/>
                        </a:rPr>
                        <a:t>EIXO</a:t>
                      </a:r>
                      <a:r>
                        <a:rPr sz="1000" b="0" spc="-30" dirty="0">
                          <a:solidFill>
                            <a:srgbClr val="404040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000" b="0" spc="-25" dirty="0">
                          <a:solidFill>
                            <a:srgbClr val="404040"/>
                          </a:solidFill>
                          <a:latin typeface="Calibri Light"/>
                          <a:cs typeface="Calibri Light"/>
                        </a:rPr>
                        <a:t>6:</a:t>
                      </a:r>
                      <a:endParaRPr sz="1000">
                        <a:latin typeface="Calibri Light"/>
                        <a:cs typeface="Calibri Light"/>
                      </a:endParaRPr>
                    </a:p>
                  </a:txBody>
                  <a:tcPr marL="0" marR="0" marT="0" marB="0">
                    <a:lnR w="9525">
                      <a:solidFill>
                        <a:srgbClr val="D9D9D9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5585">
                <a:tc>
                  <a:txBody>
                    <a:bodyPr/>
                    <a:lstStyle/>
                    <a:p>
                      <a:pPr marR="46355" algn="ctr">
                        <a:lnSpc>
                          <a:spcPts val="1050"/>
                        </a:lnSpc>
                      </a:pPr>
                      <a:r>
                        <a:rPr sz="1000" b="1" spc="-10" dirty="0">
                          <a:solidFill>
                            <a:srgbClr val="404040"/>
                          </a:solidFill>
                          <a:latin typeface="Calibri"/>
                          <a:cs typeface="Calibri"/>
                        </a:rPr>
                        <a:t>PRODUÇÃO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6990" algn="ctr">
                        <a:lnSpc>
                          <a:spcPts val="1050"/>
                        </a:lnSpc>
                      </a:pPr>
                      <a:r>
                        <a:rPr sz="1000" b="1" dirty="0">
                          <a:solidFill>
                            <a:srgbClr val="404040"/>
                          </a:solidFill>
                          <a:latin typeface="Calibri"/>
                          <a:cs typeface="Calibri"/>
                        </a:rPr>
                        <a:t>ÁGUA</a:t>
                      </a:r>
                      <a:r>
                        <a:rPr sz="1000" b="1" spc="-60" dirty="0">
                          <a:solidFill>
                            <a:srgbClr val="40404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spc="-10" dirty="0">
                          <a:solidFill>
                            <a:srgbClr val="404040"/>
                          </a:solidFill>
                          <a:latin typeface="Calibri"/>
                          <a:cs typeface="Calibri"/>
                        </a:rPr>
                        <a:t>MINERAL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685" algn="ctr">
                        <a:lnSpc>
                          <a:spcPts val="1050"/>
                        </a:lnSpc>
                      </a:pPr>
                      <a:r>
                        <a:rPr sz="1000" b="1" spc="-10" dirty="0">
                          <a:solidFill>
                            <a:srgbClr val="404040"/>
                          </a:solidFill>
                          <a:latin typeface="Calibri"/>
                          <a:cs typeface="Calibri"/>
                        </a:rPr>
                        <a:t>FISCALIZAÇÃO</a:t>
                      </a:r>
                      <a:r>
                        <a:rPr sz="1000" b="1" spc="5" dirty="0">
                          <a:solidFill>
                            <a:srgbClr val="40404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dirty="0">
                          <a:solidFill>
                            <a:srgbClr val="40404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000" b="1" spc="20" dirty="0">
                          <a:solidFill>
                            <a:srgbClr val="40404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spc="-20" dirty="0">
                          <a:solidFill>
                            <a:srgbClr val="404040"/>
                          </a:solidFill>
                          <a:latin typeface="Calibri"/>
                          <a:cs typeface="Calibri"/>
                        </a:rPr>
                        <a:t>CFEM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9525">
                      <a:solidFill>
                        <a:srgbClr val="D9D9D9"/>
                      </a:solidFill>
                      <a:prstDash val="solid"/>
                    </a:lnR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47" name="object 47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0852404" y="92964"/>
            <a:ext cx="1217676" cy="324611"/>
          </a:xfrm>
          <a:prstGeom prst="rect">
            <a:avLst/>
          </a:prstGeom>
        </p:spPr>
      </p:pic>
      <p:grpSp>
        <p:nvGrpSpPr>
          <p:cNvPr id="48" name="object 48"/>
          <p:cNvGrpSpPr/>
          <p:nvPr/>
        </p:nvGrpSpPr>
        <p:grpSpPr>
          <a:xfrm>
            <a:off x="4094988" y="3267455"/>
            <a:ext cx="4022090" cy="1671955"/>
            <a:chOff x="4094988" y="3267455"/>
            <a:chExt cx="4022090" cy="1671955"/>
          </a:xfrm>
        </p:grpSpPr>
        <p:pic>
          <p:nvPicPr>
            <p:cNvPr id="49" name="object 4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094988" y="3267455"/>
              <a:ext cx="4021836" cy="1671828"/>
            </a:xfrm>
            <a:prstGeom prst="rect">
              <a:avLst/>
            </a:prstGeom>
          </p:spPr>
        </p:pic>
        <p:sp>
          <p:nvSpPr>
            <p:cNvPr id="50" name="object 50"/>
            <p:cNvSpPr/>
            <p:nvPr/>
          </p:nvSpPr>
          <p:spPr>
            <a:xfrm>
              <a:off x="4152900" y="3287267"/>
              <a:ext cx="3910965" cy="1560830"/>
            </a:xfrm>
            <a:custGeom>
              <a:avLst/>
              <a:gdLst/>
              <a:ahLst/>
              <a:cxnLst/>
              <a:rect l="l" t="t" r="r" b="b"/>
              <a:pathLst>
                <a:path w="3910965" h="1560829">
                  <a:moveTo>
                    <a:pt x="3910584" y="0"/>
                  </a:moveTo>
                  <a:lnTo>
                    <a:pt x="0" y="0"/>
                  </a:lnTo>
                  <a:lnTo>
                    <a:pt x="0" y="1560575"/>
                  </a:lnTo>
                  <a:lnTo>
                    <a:pt x="3910584" y="1560575"/>
                  </a:lnTo>
                  <a:lnTo>
                    <a:pt x="391058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1" name="object 51"/>
          <p:cNvSpPr txBox="1"/>
          <p:nvPr/>
        </p:nvSpPr>
        <p:spPr>
          <a:xfrm>
            <a:off x="4152900" y="3287267"/>
            <a:ext cx="3910965" cy="1560830"/>
          </a:xfrm>
          <a:prstGeom prst="rect">
            <a:avLst/>
          </a:prstGeom>
          <a:ln w="9525">
            <a:solidFill>
              <a:srgbClr val="D9D9D9"/>
            </a:solidFill>
          </a:ln>
        </p:spPr>
        <p:txBody>
          <a:bodyPr vert="horz" wrap="square" lIns="0" tIns="7747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610"/>
              </a:spcBef>
            </a:pPr>
            <a:r>
              <a:rPr sz="1400" b="1" spc="-10" dirty="0">
                <a:solidFill>
                  <a:srgbClr val="252525"/>
                </a:solidFill>
                <a:latin typeface="Calibri"/>
                <a:cs typeface="Calibri"/>
              </a:rPr>
              <a:t>DECLARAÇÃO</a:t>
            </a:r>
            <a:r>
              <a:rPr sz="1400" b="1" spc="-4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52525"/>
                </a:solidFill>
                <a:latin typeface="Calibri"/>
                <a:cs typeface="Calibri"/>
              </a:rPr>
              <a:t>DE</a:t>
            </a:r>
            <a:r>
              <a:rPr sz="1400" b="1" spc="-2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52525"/>
                </a:solidFill>
                <a:latin typeface="Calibri"/>
                <a:cs typeface="Calibri"/>
              </a:rPr>
              <a:t>UTILIDADE</a:t>
            </a:r>
            <a:r>
              <a:rPr sz="1400" b="1" spc="-3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52525"/>
                </a:solidFill>
                <a:latin typeface="Calibri"/>
                <a:cs typeface="Calibri"/>
              </a:rPr>
              <a:t>PÚBLICA</a:t>
            </a:r>
            <a:r>
              <a:rPr sz="1400" b="1" spc="-2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252525"/>
                </a:solidFill>
                <a:latin typeface="Calibri"/>
                <a:cs typeface="Calibri"/>
              </a:rPr>
              <a:t>(DUP)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850">
              <a:latin typeface="Calibri"/>
              <a:cs typeface="Calibri"/>
            </a:endParaRPr>
          </a:p>
          <a:p>
            <a:pPr marL="65405" marR="59055" algn="ctr">
              <a:lnSpc>
                <a:spcPct val="113900"/>
              </a:lnSpc>
              <a:spcBef>
                <a:spcPts val="5"/>
              </a:spcBef>
            </a:pPr>
            <a:r>
              <a:rPr sz="1400" spc="-10" dirty="0">
                <a:solidFill>
                  <a:srgbClr val="404040"/>
                </a:solidFill>
                <a:latin typeface="Calibri"/>
                <a:cs typeface="Calibri"/>
              </a:rPr>
              <a:t>Regulamentação</a:t>
            </a:r>
            <a:r>
              <a:rPr sz="14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4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Servidão</a:t>
            </a:r>
            <a:r>
              <a:rPr sz="14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Minerária e</a:t>
            </a:r>
            <a:r>
              <a:rPr sz="14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spc="-25" dirty="0">
                <a:solidFill>
                  <a:srgbClr val="404040"/>
                </a:solidFill>
                <a:latin typeface="Calibri"/>
                <a:cs typeface="Calibri"/>
              </a:rPr>
              <a:t>da 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Declaração</a:t>
            </a:r>
            <a:r>
              <a:rPr sz="14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4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Utilidade</a:t>
            </a:r>
            <a:r>
              <a:rPr sz="14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Pública,</a:t>
            </a:r>
            <a:r>
              <a:rPr sz="14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para</a:t>
            </a:r>
            <a:r>
              <a:rPr sz="14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fins</a:t>
            </a:r>
            <a:r>
              <a:rPr sz="1400" spc="-25" dirty="0">
                <a:solidFill>
                  <a:srgbClr val="404040"/>
                </a:solidFill>
                <a:latin typeface="Calibri"/>
                <a:cs typeface="Calibri"/>
              </a:rPr>
              <a:t> de </a:t>
            </a:r>
            <a:r>
              <a:rPr sz="1400" spc="-10" dirty="0">
                <a:solidFill>
                  <a:srgbClr val="404040"/>
                </a:solidFill>
                <a:latin typeface="Calibri"/>
                <a:cs typeface="Calibri"/>
              </a:rPr>
              <a:t>desapropriação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 ou</a:t>
            </a:r>
            <a:r>
              <a:rPr sz="14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404040"/>
                </a:solidFill>
                <a:latin typeface="Calibri"/>
                <a:cs typeface="Calibri"/>
              </a:rPr>
              <a:t>constituição</a:t>
            </a:r>
            <a:r>
              <a:rPr sz="1400" spc="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4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servidão</a:t>
            </a:r>
            <a:r>
              <a:rPr sz="14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404040"/>
                </a:solidFill>
                <a:latin typeface="Calibri"/>
                <a:cs typeface="Calibri"/>
              </a:rPr>
              <a:t>mineral.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52" name="object 52"/>
          <p:cNvGrpSpPr/>
          <p:nvPr/>
        </p:nvGrpSpPr>
        <p:grpSpPr>
          <a:xfrm>
            <a:off x="4632959" y="3753484"/>
            <a:ext cx="7402195" cy="2540635"/>
            <a:chOff x="4632959" y="3753484"/>
            <a:chExt cx="7402195" cy="2540635"/>
          </a:xfrm>
        </p:grpSpPr>
        <p:sp>
          <p:nvSpPr>
            <p:cNvPr id="53" name="object 53"/>
            <p:cNvSpPr/>
            <p:nvPr/>
          </p:nvSpPr>
          <p:spPr>
            <a:xfrm>
              <a:off x="4632959" y="3756659"/>
              <a:ext cx="2930525" cy="0"/>
            </a:xfrm>
            <a:custGeom>
              <a:avLst/>
              <a:gdLst/>
              <a:ahLst/>
              <a:cxnLst/>
              <a:rect l="l" t="t" r="r" b="b"/>
              <a:pathLst>
                <a:path w="2930525">
                  <a:moveTo>
                    <a:pt x="0" y="0"/>
                  </a:moveTo>
                  <a:lnTo>
                    <a:pt x="2930270" y="0"/>
                  </a:lnTo>
                </a:path>
              </a:pathLst>
            </a:custGeom>
            <a:ln w="635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4" name="object 5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1364467" y="5993891"/>
              <a:ext cx="670559" cy="30022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6630924"/>
            <a:ext cx="12192000" cy="227329"/>
            <a:chOff x="0" y="6630924"/>
            <a:chExt cx="12192000" cy="227329"/>
          </a:xfrm>
        </p:grpSpPr>
        <p:sp>
          <p:nvSpPr>
            <p:cNvPr id="3" name="object 3"/>
            <p:cNvSpPr/>
            <p:nvPr/>
          </p:nvSpPr>
          <p:spPr>
            <a:xfrm>
              <a:off x="0" y="6630924"/>
              <a:ext cx="8195945" cy="227329"/>
            </a:xfrm>
            <a:custGeom>
              <a:avLst/>
              <a:gdLst/>
              <a:ahLst/>
              <a:cxnLst/>
              <a:rect l="l" t="t" r="r" b="b"/>
              <a:pathLst>
                <a:path w="8195945" h="227329">
                  <a:moveTo>
                    <a:pt x="8195945" y="0"/>
                  </a:moveTo>
                  <a:lnTo>
                    <a:pt x="0" y="0"/>
                  </a:lnTo>
                  <a:lnTo>
                    <a:pt x="0" y="226949"/>
                  </a:lnTo>
                  <a:lnTo>
                    <a:pt x="8195945" y="226949"/>
                  </a:lnTo>
                  <a:lnTo>
                    <a:pt x="8195945" y="0"/>
                  </a:lnTo>
                  <a:close/>
                </a:path>
              </a:pathLst>
            </a:custGeom>
            <a:solidFill>
              <a:srgbClr val="1E7A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8196071" y="6630924"/>
              <a:ext cx="3995420" cy="227329"/>
            </a:xfrm>
            <a:custGeom>
              <a:avLst/>
              <a:gdLst/>
              <a:ahLst/>
              <a:cxnLst/>
              <a:rect l="l" t="t" r="r" b="b"/>
              <a:pathLst>
                <a:path w="3995420" h="227329">
                  <a:moveTo>
                    <a:pt x="3995420" y="0"/>
                  </a:moveTo>
                  <a:lnTo>
                    <a:pt x="0" y="0"/>
                  </a:lnTo>
                  <a:lnTo>
                    <a:pt x="0" y="226949"/>
                  </a:lnTo>
                  <a:lnTo>
                    <a:pt x="3995420" y="226949"/>
                  </a:lnTo>
                  <a:lnTo>
                    <a:pt x="3995420" y="0"/>
                  </a:lnTo>
                  <a:close/>
                </a:path>
              </a:pathLst>
            </a:custGeom>
            <a:solidFill>
              <a:srgbClr val="FFCC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566927" y="368808"/>
            <a:ext cx="66040" cy="1007744"/>
          </a:xfrm>
          <a:custGeom>
            <a:avLst/>
            <a:gdLst/>
            <a:ahLst/>
            <a:cxnLst/>
            <a:rect l="l" t="t" r="r" b="b"/>
            <a:pathLst>
              <a:path w="66040" h="1007744">
                <a:moveTo>
                  <a:pt x="65531" y="0"/>
                </a:moveTo>
                <a:lnTo>
                  <a:pt x="0" y="0"/>
                </a:lnTo>
                <a:lnTo>
                  <a:pt x="0" y="1007363"/>
                </a:lnTo>
                <a:lnTo>
                  <a:pt x="65531" y="1007363"/>
                </a:lnTo>
                <a:lnTo>
                  <a:pt x="65531" y="0"/>
                </a:lnTo>
                <a:close/>
              </a:path>
            </a:pathLst>
          </a:custGeom>
          <a:solidFill>
            <a:srgbClr val="004B7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002893" y="266826"/>
            <a:ext cx="882777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Declaração</a:t>
            </a:r>
            <a:r>
              <a:rPr spc="-85" dirty="0"/>
              <a:t> </a:t>
            </a:r>
            <a:r>
              <a:rPr dirty="0"/>
              <a:t>de</a:t>
            </a:r>
            <a:r>
              <a:rPr spc="-50" dirty="0"/>
              <a:t> </a:t>
            </a:r>
            <a:r>
              <a:rPr dirty="0"/>
              <a:t>Utilidade</a:t>
            </a:r>
            <a:r>
              <a:rPr spc="-80" dirty="0"/>
              <a:t> </a:t>
            </a:r>
            <a:r>
              <a:rPr dirty="0"/>
              <a:t>Pública</a:t>
            </a:r>
            <a:r>
              <a:rPr spc="-65" dirty="0"/>
              <a:t> </a:t>
            </a:r>
            <a:r>
              <a:rPr spc="-10" dirty="0"/>
              <a:t>(DUP)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646277" y="2129409"/>
            <a:ext cx="10896600" cy="2769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9545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/>
                <a:cs typeface="Calibri"/>
              </a:rPr>
              <a:t>A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Lei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de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criação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da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ANM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(Lei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nº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13.575/2017)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define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competência para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"aprovar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delimitação de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áreas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declarar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70"/>
              </a:spcBef>
            </a:pPr>
            <a:r>
              <a:rPr sz="2700" baseline="1543" dirty="0">
                <a:latin typeface="Calibri"/>
                <a:cs typeface="Calibri"/>
              </a:rPr>
              <a:t>a</a:t>
            </a:r>
            <a:r>
              <a:rPr sz="2700" spc="-52" baseline="1543" dirty="0">
                <a:latin typeface="Calibri"/>
                <a:cs typeface="Calibri"/>
              </a:rPr>
              <a:t> </a:t>
            </a:r>
            <a:r>
              <a:rPr sz="2700" spc="-60" baseline="1543" dirty="0">
                <a:latin typeface="Calibri"/>
                <a:cs typeface="Calibri"/>
              </a:rPr>
              <a:t>utilidad</a:t>
            </a:r>
            <a:r>
              <a:rPr sz="1600" b="0" spc="-40" dirty="0">
                <a:latin typeface="Calibri Light"/>
                <a:cs typeface="Calibri Light"/>
              </a:rPr>
              <a:t>.</a:t>
            </a:r>
            <a:r>
              <a:rPr sz="2700" spc="-60" baseline="1543" dirty="0">
                <a:latin typeface="Calibri"/>
                <a:cs typeface="Calibri"/>
              </a:rPr>
              <a:t>e</a:t>
            </a:r>
            <a:r>
              <a:rPr sz="2700" spc="-15" baseline="1543" dirty="0">
                <a:latin typeface="Calibri"/>
                <a:cs typeface="Calibri"/>
              </a:rPr>
              <a:t> </a:t>
            </a:r>
            <a:r>
              <a:rPr sz="2700" baseline="1543" dirty="0">
                <a:latin typeface="Calibri"/>
                <a:cs typeface="Calibri"/>
              </a:rPr>
              <a:t>pública</a:t>
            </a:r>
            <a:r>
              <a:rPr sz="2700" spc="-30" baseline="1543" dirty="0">
                <a:latin typeface="Calibri"/>
                <a:cs typeface="Calibri"/>
              </a:rPr>
              <a:t> </a:t>
            </a:r>
            <a:r>
              <a:rPr sz="2700" baseline="1543" dirty="0">
                <a:latin typeface="Calibri"/>
                <a:cs typeface="Calibri"/>
              </a:rPr>
              <a:t>para</a:t>
            </a:r>
            <a:r>
              <a:rPr sz="2700" spc="-44" baseline="1543" dirty="0">
                <a:latin typeface="Calibri"/>
                <a:cs typeface="Calibri"/>
              </a:rPr>
              <a:t> </a:t>
            </a:r>
            <a:r>
              <a:rPr sz="2700" baseline="1543" dirty="0">
                <a:latin typeface="Calibri"/>
                <a:cs typeface="Calibri"/>
              </a:rPr>
              <a:t>fins</a:t>
            </a:r>
            <a:r>
              <a:rPr sz="2700" spc="-60" baseline="1543" dirty="0">
                <a:latin typeface="Calibri"/>
                <a:cs typeface="Calibri"/>
              </a:rPr>
              <a:t> </a:t>
            </a:r>
            <a:r>
              <a:rPr sz="2700" baseline="1543" dirty="0">
                <a:latin typeface="Calibri"/>
                <a:cs typeface="Calibri"/>
              </a:rPr>
              <a:t>de</a:t>
            </a:r>
            <a:r>
              <a:rPr sz="2700" spc="-30" baseline="1543" dirty="0">
                <a:latin typeface="Calibri"/>
                <a:cs typeface="Calibri"/>
              </a:rPr>
              <a:t> </a:t>
            </a:r>
            <a:r>
              <a:rPr sz="2700" baseline="1543" dirty="0">
                <a:latin typeface="Calibri"/>
                <a:cs typeface="Calibri"/>
              </a:rPr>
              <a:t>desapropriação</a:t>
            </a:r>
            <a:r>
              <a:rPr sz="2700" spc="-52" baseline="1543" dirty="0">
                <a:latin typeface="Calibri"/>
                <a:cs typeface="Calibri"/>
              </a:rPr>
              <a:t> </a:t>
            </a:r>
            <a:r>
              <a:rPr sz="2700" baseline="1543" dirty="0">
                <a:latin typeface="Calibri"/>
                <a:cs typeface="Calibri"/>
              </a:rPr>
              <a:t>ou</a:t>
            </a:r>
            <a:r>
              <a:rPr sz="2700" spc="-37" baseline="1543" dirty="0">
                <a:latin typeface="Calibri"/>
                <a:cs typeface="Calibri"/>
              </a:rPr>
              <a:t> </a:t>
            </a:r>
            <a:r>
              <a:rPr sz="2700" baseline="1543" dirty="0">
                <a:latin typeface="Calibri"/>
                <a:cs typeface="Calibri"/>
              </a:rPr>
              <a:t>constituição</a:t>
            </a:r>
            <a:r>
              <a:rPr sz="2700" spc="-22" baseline="1543" dirty="0">
                <a:latin typeface="Calibri"/>
                <a:cs typeface="Calibri"/>
              </a:rPr>
              <a:t> </a:t>
            </a:r>
            <a:r>
              <a:rPr sz="2700" baseline="1543" dirty="0">
                <a:latin typeface="Calibri"/>
                <a:cs typeface="Calibri"/>
              </a:rPr>
              <a:t>de</a:t>
            </a:r>
            <a:r>
              <a:rPr sz="2700" spc="-37" baseline="1543" dirty="0">
                <a:latin typeface="Calibri"/>
                <a:cs typeface="Calibri"/>
              </a:rPr>
              <a:t> </a:t>
            </a:r>
            <a:r>
              <a:rPr sz="2700" baseline="1543" dirty="0">
                <a:latin typeface="Calibri"/>
                <a:cs typeface="Calibri"/>
              </a:rPr>
              <a:t>servidão</a:t>
            </a:r>
            <a:r>
              <a:rPr sz="2700" spc="-52" baseline="1543" dirty="0">
                <a:latin typeface="Calibri"/>
                <a:cs typeface="Calibri"/>
              </a:rPr>
              <a:t> </a:t>
            </a:r>
            <a:r>
              <a:rPr sz="2700" baseline="1543" dirty="0">
                <a:latin typeface="Calibri"/>
                <a:cs typeface="Calibri"/>
              </a:rPr>
              <a:t>mineral"</a:t>
            </a:r>
            <a:r>
              <a:rPr sz="2700" spc="-37" baseline="1543" dirty="0">
                <a:latin typeface="Calibri"/>
                <a:cs typeface="Calibri"/>
              </a:rPr>
              <a:t> </a:t>
            </a:r>
            <a:r>
              <a:rPr sz="2700" baseline="1543" dirty="0">
                <a:latin typeface="Calibri"/>
                <a:cs typeface="Calibri"/>
              </a:rPr>
              <a:t>(art.</a:t>
            </a:r>
            <a:r>
              <a:rPr sz="2700" spc="-37" baseline="1543" dirty="0">
                <a:latin typeface="Calibri"/>
                <a:cs typeface="Calibri"/>
              </a:rPr>
              <a:t> </a:t>
            </a:r>
            <a:r>
              <a:rPr sz="2700" baseline="1543" dirty="0">
                <a:latin typeface="Calibri"/>
                <a:cs typeface="Calibri"/>
              </a:rPr>
              <a:t>2º,</a:t>
            </a:r>
            <a:r>
              <a:rPr sz="2700" spc="-30" baseline="1543" dirty="0">
                <a:latin typeface="Calibri"/>
                <a:cs typeface="Calibri"/>
              </a:rPr>
              <a:t> </a:t>
            </a:r>
            <a:r>
              <a:rPr sz="2700" baseline="1543" dirty="0">
                <a:latin typeface="Calibri"/>
                <a:cs typeface="Calibri"/>
              </a:rPr>
              <a:t>inciso</a:t>
            </a:r>
            <a:r>
              <a:rPr sz="2700" spc="-37" baseline="1543" dirty="0">
                <a:latin typeface="Calibri"/>
                <a:cs typeface="Calibri"/>
              </a:rPr>
              <a:t> </a:t>
            </a:r>
            <a:r>
              <a:rPr sz="2700" spc="-15" baseline="1543" dirty="0">
                <a:latin typeface="Calibri"/>
                <a:cs typeface="Calibri"/>
              </a:rPr>
              <a:t>XXI).</a:t>
            </a:r>
            <a:endParaRPr sz="2700" baseline="1543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700">
              <a:latin typeface="Calibri"/>
              <a:cs typeface="Calibri"/>
            </a:endParaRPr>
          </a:p>
          <a:p>
            <a:pPr marL="169545">
              <a:lnSpc>
                <a:spcPct val="100000"/>
              </a:lnSpc>
            </a:pPr>
            <a:r>
              <a:rPr sz="1800" spc="-10" dirty="0">
                <a:latin typeface="Calibri"/>
                <a:cs typeface="Calibri"/>
              </a:rPr>
              <a:t>Exemplos:</a:t>
            </a:r>
            <a:endParaRPr sz="1800">
              <a:latin typeface="Calibri"/>
              <a:cs typeface="Calibri"/>
            </a:endParaRPr>
          </a:p>
          <a:p>
            <a:pPr marL="134620" indent="-121920">
              <a:lnSpc>
                <a:spcPct val="100000"/>
              </a:lnSpc>
              <a:buChar char="-"/>
              <a:tabLst>
                <a:tab pos="134620" algn="l"/>
              </a:tabLst>
            </a:pPr>
            <a:r>
              <a:rPr sz="1800" dirty="0">
                <a:latin typeface="Calibri"/>
                <a:cs typeface="Calibri"/>
              </a:rPr>
              <a:t>Resolução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Normativa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ANEEL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nº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919,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de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23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de </a:t>
            </a:r>
            <a:r>
              <a:rPr sz="1800" spc="-10" dirty="0">
                <a:latin typeface="Calibri"/>
                <a:cs typeface="Calibri"/>
              </a:rPr>
              <a:t>fevereiro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de 2021;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spc="-50" dirty="0">
                <a:latin typeface="Calibri"/>
                <a:cs typeface="Calibri"/>
              </a:rPr>
              <a:t>e</a:t>
            </a:r>
            <a:endParaRPr sz="1800">
              <a:latin typeface="Calibri"/>
              <a:cs typeface="Calibri"/>
            </a:endParaRPr>
          </a:p>
          <a:p>
            <a:pPr marL="134620" indent="-121920">
              <a:lnSpc>
                <a:spcPct val="100000"/>
              </a:lnSpc>
              <a:buChar char="-"/>
              <a:tabLst>
                <a:tab pos="134620" algn="l"/>
              </a:tabLst>
            </a:pPr>
            <a:r>
              <a:rPr sz="1800" dirty="0">
                <a:latin typeface="Calibri"/>
                <a:cs typeface="Calibri"/>
              </a:rPr>
              <a:t>Resolução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ANTT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nº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5.819, de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10 de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maio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de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2018.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750">
              <a:latin typeface="Calibri"/>
              <a:cs typeface="Calibri"/>
            </a:endParaRPr>
          </a:p>
          <a:p>
            <a:pPr marL="12700" marR="82550" indent="104775" algn="just">
              <a:lnSpc>
                <a:spcPct val="100000"/>
              </a:lnSpc>
            </a:pPr>
            <a:r>
              <a:rPr sz="1800" spc="-10" dirty="0">
                <a:latin typeface="Calibri"/>
                <a:cs typeface="Calibri"/>
              </a:rPr>
              <a:t>Regulamentação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da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Servidão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Minerária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da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Declaração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de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Utilidade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Pública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(DUP)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está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previsto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no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Eixo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Temático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spc="-50" dirty="0">
                <a:latin typeface="Calibri"/>
                <a:cs typeface="Calibri"/>
              </a:rPr>
              <a:t>4 </a:t>
            </a:r>
            <a:r>
              <a:rPr sz="1800" dirty="0">
                <a:latin typeface="Calibri"/>
                <a:cs typeface="Calibri"/>
              </a:rPr>
              <a:t>da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Agenda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Regulatória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prioritária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da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ANM,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para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biênio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2022/2023,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aprovada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pela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Resolução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nº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105,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de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20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de</a:t>
            </a:r>
            <a:r>
              <a:rPr sz="1800" spc="-10" dirty="0">
                <a:latin typeface="Calibri"/>
                <a:cs typeface="Calibri"/>
              </a:rPr>
              <a:t> abril </a:t>
            </a:r>
            <a:r>
              <a:rPr sz="1800" dirty="0">
                <a:latin typeface="Calibri"/>
                <a:cs typeface="Calibri"/>
              </a:rPr>
              <a:t>de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2022.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513587" y="2199182"/>
            <a:ext cx="281940" cy="281940"/>
            <a:chOff x="513587" y="2199182"/>
            <a:chExt cx="281940" cy="281940"/>
          </a:xfrm>
        </p:grpSpPr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13587" y="2199182"/>
              <a:ext cx="281889" cy="281889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66927" y="2226564"/>
              <a:ext cx="179831" cy="179832"/>
            </a:xfrm>
            <a:prstGeom prst="rect">
              <a:avLst/>
            </a:prstGeom>
          </p:spPr>
        </p:pic>
      </p:grpSp>
      <p:grpSp>
        <p:nvGrpSpPr>
          <p:cNvPr id="11" name="object 11"/>
          <p:cNvGrpSpPr/>
          <p:nvPr/>
        </p:nvGrpSpPr>
        <p:grpSpPr>
          <a:xfrm>
            <a:off x="483108" y="2957508"/>
            <a:ext cx="294640" cy="334645"/>
            <a:chOff x="483108" y="2957508"/>
            <a:chExt cx="294640" cy="334645"/>
          </a:xfrm>
        </p:grpSpPr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51272" y="2957508"/>
              <a:ext cx="169787" cy="120137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586740" y="2976372"/>
              <a:ext cx="94615" cy="35560"/>
            </a:xfrm>
            <a:custGeom>
              <a:avLst/>
              <a:gdLst/>
              <a:ahLst/>
              <a:cxnLst/>
              <a:rect l="l" t="t" r="r" b="b"/>
              <a:pathLst>
                <a:path w="94615" h="35560">
                  <a:moveTo>
                    <a:pt x="94487" y="0"/>
                  </a:moveTo>
                  <a:lnTo>
                    <a:pt x="0" y="0"/>
                  </a:lnTo>
                  <a:lnTo>
                    <a:pt x="0" y="35051"/>
                  </a:lnTo>
                  <a:lnTo>
                    <a:pt x="94487" y="35051"/>
                  </a:lnTo>
                  <a:lnTo>
                    <a:pt x="94487" y="0"/>
                  </a:lnTo>
                  <a:close/>
                </a:path>
              </a:pathLst>
            </a:custGeom>
            <a:solidFill>
              <a:srgbClr val="25252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83108" y="2997657"/>
              <a:ext cx="294182" cy="294182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542544" y="3031236"/>
              <a:ext cx="180340" cy="180340"/>
            </a:xfrm>
            <a:custGeom>
              <a:avLst/>
              <a:gdLst/>
              <a:ahLst/>
              <a:cxnLst/>
              <a:rect l="l" t="t" r="r" b="b"/>
              <a:pathLst>
                <a:path w="180340" h="180339">
                  <a:moveTo>
                    <a:pt x="89915" y="0"/>
                  </a:moveTo>
                  <a:lnTo>
                    <a:pt x="54917" y="7066"/>
                  </a:lnTo>
                  <a:lnTo>
                    <a:pt x="26336" y="26336"/>
                  </a:lnTo>
                  <a:lnTo>
                    <a:pt x="7066" y="54917"/>
                  </a:lnTo>
                  <a:lnTo>
                    <a:pt x="0" y="89915"/>
                  </a:lnTo>
                  <a:lnTo>
                    <a:pt x="7066" y="124914"/>
                  </a:lnTo>
                  <a:lnTo>
                    <a:pt x="26336" y="153495"/>
                  </a:lnTo>
                  <a:lnTo>
                    <a:pt x="54917" y="172765"/>
                  </a:lnTo>
                  <a:lnTo>
                    <a:pt x="89915" y="179831"/>
                  </a:lnTo>
                  <a:lnTo>
                    <a:pt x="124914" y="172765"/>
                  </a:lnTo>
                  <a:lnTo>
                    <a:pt x="153495" y="153495"/>
                  </a:lnTo>
                  <a:lnTo>
                    <a:pt x="172765" y="124914"/>
                  </a:lnTo>
                  <a:lnTo>
                    <a:pt x="179832" y="89915"/>
                  </a:lnTo>
                  <a:lnTo>
                    <a:pt x="172765" y="54917"/>
                  </a:lnTo>
                  <a:lnTo>
                    <a:pt x="153495" y="26336"/>
                  </a:lnTo>
                  <a:lnTo>
                    <a:pt x="124914" y="7066"/>
                  </a:lnTo>
                  <a:lnTo>
                    <a:pt x="89915" y="0"/>
                  </a:lnTo>
                  <a:close/>
                </a:path>
              </a:pathLst>
            </a:custGeom>
            <a:solidFill>
              <a:srgbClr val="FFD9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542544" y="3031236"/>
              <a:ext cx="180340" cy="180340"/>
            </a:xfrm>
            <a:custGeom>
              <a:avLst/>
              <a:gdLst/>
              <a:ahLst/>
              <a:cxnLst/>
              <a:rect l="l" t="t" r="r" b="b"/>
              <a:pathLst>
                <a:path w="180340" h="180339">
                  <a:moveTo>
                    <a:pt x="0" y="89915"/>
                  </a:moveTo>
                  <a:lnTo>
                    <a:pt x="7066" y="54917"/>
                  </a:lnTo>
                  <a:lnTo>
                    <a:pt x="26336" y="26336"/>
                  </a:lnTo>
                  <a:lnTo>
                    <a:pt x="54917" y="7066"/>
                  </a:lnTo>
                  <a:lnTo>
                    <a:pt x="89915" y="0"/>
                  </a:lnTo>
                  <a:lnTo>
                    <a:pt x="124914" y="7066"/>
                  </a:lnTo>
                  <a:lnTo>
                    <a:pt x="153495" y="26336"/>
                  </a:lnTo>
                  <a:lnTo>
                    <a:pt x="172765" y="54917"/>
                  </a:lnTo>
                  <a:lnTo>
                    <a:pt x="179832" y="89915"/>
                  </a:lnTo>
                  <a:lnTo>
                    <a:pt x="172765" y="124914"/>
                  </a:lnTo>
                  <a:lnTo>
                    <a:pt x="153495" y="153495"/>
                  </a:lnTo>
                  <a:lnTo>
                    <a:pt x="124914" y="172765"/>
                  </a:lnTo>
                  <a:lnTo>
                    <a:pt x="89915" y="179831"/>
                  </a:lnTo>
                  <a:lnTo>
                    <a:pt x="54917" y="172765"/>
                  </a:lnTo>
                  <a:lnTo>
                    <a:pt x="26336" y="153495"/>
                  </a:lnTo>
                  <a:lnTo>
                    <a:pt x="7066" y="124914"/>
                  </a:lnTo>
                  <a:lnTo>
                    <a:pt x="0" y="89915"/>
                  </a:lnTo>
                  <a:close/>
                </a:path>
              </a:pathLst>
            </a:custGeom>
            <a:ln w="12700">
              <a:solidFill>
                <a:srgbClr val="25252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623316" y="3081528"/>
              <a:ext cx="56515" cy="53975"/>
            </a:xfrm>
            <a:custGeom>
              <a:avLst/>
              <a:gdLst/>
              <a:ahLst/>
              <a:cxnLst/>
              <a:rect l="l" t="t" r="r" b="b"/>
              <a:pathLst>
                <a:path w="56515" h="53975">
                  <a:moveTo>
                    <a:pt x="0" y="53975"/>
                  </a:moveTo>
                  <a:lnTo>
                    <a:pt x="55956" y="0"/>
                  </a:lnTo>
                </a:path>
                <a:path w="56515" h="53975">
                  <a:moveTo>
                    <a:pt x="0" y="53975"/>
                  </a:moveTo>
                  <a:lnTo>
                    <a:pt x="0" y="0"/>
                  </a:lnTo>
                </a:path>
              </a:pathLst>
            </a:custGeom>
            <a:ln w="15875">
              <a:solidFill>
                <a:srgbClr val="25252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633222" y="2980182"/>
              <a:ext cx="0" cy="53975"/>
            </a:xfrm>
            <a:custGeom>
              <a:avLst/>
              <a:gdLst/>
              <a:ahLst/>
              <a:cxnLst/>
              <a:rect l="l" t="t" r="r" b="b"/>
              <a:pathLst>
                <a:path h="53975">
                  <a:moveTo>
                    <a:pt x="0" y="53975"/>
                  </a:moveTo>
                  <a:lnTo>
                    <a:pt x="0" y="0"/>
                  </a:lnTo>
                </a:path>
              </a:pathLst>
            </a:custGeom>
            <a:ln w="19050">
              <a:solidFill>
                <a:srgbClr val="25252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9" name="object 1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0852404" y="92964"/>
            <a:ext cx="1217676" cy="324611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65150" y="4113021"/>
            <a:ext cx="187959" cy="242823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66927" y="368808"/>
            <a:ext cx="66040" cy="1007744"/>
          </a:xfrm>
          <a:custGeom>
            <a:avLst/>
            <a:gdLst/>
            <a:ahLst/>
            <a:cxnLst/>
            <a:rect l="l" t="t" r="r" b="b"/>
            <a:pathLst>
              <a:path w="66040" h="1007744">
                <a:moveTo>
                  <a:pt x="65531" y="0"/>
                </a:moveTo>
                <a:lnTo>
                  <a:pt x="0" y="0"/>
                </a:lnTo>
                <a:lnTo>
                  <a:pt x="0" y="1007363"/>
                </a:lnTo>
                <a:lnTo>
                  <a:pt x="65531" y="1007363"/>
                </a:lnTo>
                <a:lnTo>
                  <a:pt x="65531" y="0"/>
                </a:lnTo>
                <a:close/>
              </a:path>
            </a:pathLst>
          </a:custGeom>
          <a:solidFill>
            <a:srgbClr val="004B7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5" dirty="0"/>
              <a:t>EDITAIS</a:t>
            </a:r>
            <a:r>
              <a:rPr spc="-125" dirty="0"/>
              <a:t> </a:t>
            </a:r>
            <a:r>
              <a:rPr dirty="0"/>
              <a:t>DE</a:t>
            </a:r>
            <a:r>
              <a:rPr spc="-125" dirty="0"/>
              <a:t> </a:t>
            </a:r>
            <a:r>
              <a:rPr spc="-30" dirty="0"/>
              <a:t>OFERTAS</a:t>
            </a:r>
            <a:r>
              <a:rPr spc="-125" dirty="0"/>
              <a:t> </a:t>
            </a:r>
            <a:r>
              <a:rPr spc="-10" dirty="0"/>
              <a:t>PÚBLICAS</a:t>
            </a:r>
          </a:p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400" b="0" dirty="0">
                <a:solidFill>
                  <a:srgbClr val="3182AA"/>
                </a:solidFill>
                <a:latin typeface="Calibri"/>
                <a:cs typeface="Calibri"/>
              </a:rPr>
              <a:t>SEGUIDAS</a:t>
            </a:r>
            <a:r>
              <a:rPr sz="2400" b="0" spc="-95" dirty="0">
                <a:solidFill>
                  <a:srgbClr val="3182AA"/>
                </a:solidFill>
                <a:latin typeface="Calibri"/>
                <a:cs typeface="Calibri"/>
              </a:rPr>
              <a:t> </a:t>
            </a:r>
            <a:r>
              <a:rPr sz="2400" b="0" dirty="0">
                <a:solidFill>
                  <a:srgbClr val="3182AA"/>
                </a:solidFill>
                <a:latin typeface="Calibri"/>
                <a:cs typeface="Calibri"/>
              </a:rPr>
              <a:t>DE</a:t>
            </a:r>
            <a:r>
              <a:rPr sz="2400" b="0" spc="-65" dirty="0">
                <a:solidFill>
                  <a:srgbClr val="3182AA"/>
                </a:solidFill>
                <a:latin typeface="Calibri"/>
                <a:cs typeface="Calibri"/>
              </a:rPr>
              <a:t> </a:t>
            </a:r>
            <a:r>
              <a:rPr sz="2400" b="0" dirty="0">
                <a:solidFill>
                  <a:srgbClr val="3182AA"/>
                </a:solidFill>
                <a:latin typeface="Calibri"/>
                <a:cs typeface="Calibri"/>
              </a:rPr>
              <a:t>LEILÕES</a:t>
            </a:r>
            <a:r>
              <a:rPr sz="2400" b="0" spc="-60" dirty="0">
                <a:solidFill>
                  <a:srgbClr val="3182AA"/>
                </a:solidFill>
                <a:latin typeface="Calibri"/>
                <a:cs typeface="Calibri"/>
              </a:rPr>
              <a:t> </a:t>
            </a:r>
            <a:r>
              <a:rPr sz="2400" b="0" spc="-10" dirty="0">
                <a:solidFill>
                  <a:srgbClr val="3182AA"/>
                </a:solidFill>
                <a:latin typeface="Calibri"/>
                <a:cs typeface="Calibri"/>
              </a:rPr>
              <a:t>ELETRÔNICOS</a:t>
            </a:r>
            <a:endParaRPr sz="2400">
              <a:latin typeface="Calibri"/>
              <a:cs typeface="Calibri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2657729" y="1575816"/>
          <a:ext cx="6541770" cy="17665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6494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92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4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EDITAIS</a:t>
                      </a:r>
                      <a:r>
                        <a:rPr sz="1400" b="1" spc="-4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EM</a:t>
                      </a:r>
                      <a:r>
                        <a:rPr sz="1400" b="1" spc="-3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2022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1E7A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400" b="1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DATA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1E7A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7680">
                <a:tc>
                  <a:txBody>
                    <a:bodyPr/>
                    <a:lstStyle/>
                    <a:p>
                      <a:pPr marL="91440" marR="768985">
                        <a:lnSpc>
                          <a:spcPct val="101200"/>
                        </a:lnSpc>
                        <a:spcBef>
                          <a:spcPts val="250"/>
                        </a:spcBef>
                      </a:pPr>
                      <a:r>
                        <a:rPr sz="1400" b="1" dirty="0">
                          <a:latin typeface="Calibri"/>
                          <a:cs typeface="Calibri"/>
                        </a:rPr>
                        <a:t>5ª</a:t>
                      </a:r>
                      <a:r>
                        <a:rPr sz="140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20" dirty="0">
                          <a:latin typeface="Calibri"/>
                          <a:cs typeface="Calibri"/>
                        </a:rPr>
                        <a:t>RODADA</a:t>
                      </a:r>
                      <a:r>
                        <a:rPr sz="1400" b="1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DISPONIBILIDADE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ÁREAS (4.574</a:t>
                      </a:r>
                      <a:r>
                        <a:rPr sz="12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ÁREAS): OFERTA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PÚBLICA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SEGUIDA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LEILÃO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ELETRÔNICO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E2CF"/>
                    </a:solidFill>
                  </a:tcPr>
                </a:tc>
                <a:tc>
                  <a:txBody>
                    <a:bodyPr/>
                    <a:lstStyle/>
                    <a:p>
                      <a:pPr marL="582930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RETOMADA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570865">
                        <a:lnSpc>
                          <a:spcPct val="100000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18/07/2022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E2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704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400" b="1" dirty="0">
                          <a:latin typeface="Calibri"/>
                          <a:cs typeface="Calibri"/>
                        </a:rPr>
                        <a:t>6ª</a:t>
                      </a:r>
                      <a:r>
                        <a:rPr sz="14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20" dirty="0">
                          <a:latin typeface="Calibri"/>
                          <a:cs typeface="Calibri"/>
                        </a:rPr>
                        <a:t>RODADA</a:t>
                      </a:r>
                      <a:r>
                        <a:rPr sz="14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DISPONIBILIDADE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ÁREAS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PROJETO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GARIMPO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LEGAL: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0" dirty="0">
                          <a:latin typeface="Calibri Light"/>
                          <a:cs typeface="Calibri Light"/>
                        </a:rPr>
                        <a:t>EMPREENDEDORISMO</a:t>
                      </a:r>
                      <a:r>
                        <a:rPr sz="1200" b="0" spc="-30" dirty="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200" b="0" spc="-10" dirty="0">
                          <a:latin typeface="Calibri Light"/>
                          <a:cs typeface="Calibri Light"/>
                        </a:rPr>
                        <a:t>VERDE</a:t>
                      </a:r>
                      <a:endParaRPr sz="1200">
                        <a:latin typeface="Calibri Light"/>
                        <a:cs typeface="Calibri Light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0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31/08/2022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0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704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400" b="1" dirty="0">
                          <a:latin typeface="Calibri"/>
                          <a:cs typeface="Calibri"/>
                        </a:rPr>
                        <a:t>7ª</a:t>
                      </a:r>
                      <a:r>
                        <a:rPr sz="1400" b="1" spc="-20" dirty="0">
                          <a:latin typeface="Calibri"/>
                          <a:cs typeface="Calibri"/>
                        </a:rPr>
                        <a:t> RODADA</a:t>
                      </a:r>
                      <a:r>
                        <a:rPr sz="14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DISPONIBILIDADE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ÁREAS:</a:t>
                      </a:r>
                      <a:r>
                        <a:rPr sz="12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(+</a:t>
                      </a:r>
                      <a:r>
                        <a:rPr sz="12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4</a:t>
                      </a:r>
                      <a:r>
                        <a:rPr sz="12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MIL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ÁREAS)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1200" b="0" spc="-20" dirty="0">
                          <a:latin typeface="Calibri Light"/>
                          <a:cs typeface="Calibri Light"/>
                        </a:rPr>
                        <a:t>OFERTA</a:t>
                      </a:r>
                      <a:r>
                        <a:rPr sz="1200" b="0" spc="-10" dirty="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200" b="0" dirty="0">
                          <a:latin typeface="Calibri Light"/>
                          <a:cs typeface="Calibri Light"/>
                        </a:rPr>
                        <a:t>PÚBLICA</a:t>
                      </a:r>
                      <a:r>
                        <a:rPr sz="1200" b="0" spc="-55" dirty="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200" b="0" dirty="0">
                          <a:latin typeface="Calibri Light"/>
                          <a:cs typeface="Calibri Light"/>
                        </a:rPr>
                        <a:t>SEGUIDA</a:t>
                      </a:r>
                      <a:r>
                        <a:rPr sz="1200" b="0" spc="-35" dirty="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200" b="0" dirty="0">
                          <a:latin typeface="Calibri Light"/>
                          <a:cs typeface="Calibri Light"/>
                        </a:rPr>
                        <a:t>DE</a:t>
                      </a:r>
                      <a:r>
                        <a:rPr sz="1200" b="0" spc="-25" dirty="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200" b="0" dirty="0">
                          <a:latin typeface="Calibri Light"/>
                          <a:cs typeface="Calibri Light"/>
                        </a:rPr>
                        <a:t>LEILÃO</a:t>
                      </a:r>
                      <a:r>
                        <a:rPr sz="1200" b="0" spc="-20" dirty="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200" b="0" spc="-10" dirty="0">
                          <a:latin typeface="Calibri Light"/>
                          <a:cs typeface="Calibri Light"/>
                        </a:rPr>
                        <a:t>ELETRÔNICO</a:t>
                      </a:r>
                      <a:endParaRPr sz="1200">
                        <a:latin typeface="Calibri Light"/>
                        <a:cs typeface="Calibri Light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E2C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25/11/2022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E2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852404" y="92964"/>
            <a:ext cx="1217676" cy="324611"/>
          </a:xfrm>
          <a:prstGeom prst="rect">
            <a:avLst/>
          </a:prstGeom>
        </p:spPr>
      </p:pic>
      <p:grpSp>
        <p:nvGrpSpPr>
          <p:cNvPr id="6" name="object 6"/>
          <p:cNvGrpSpPr/>
          <p:nvPr/>
        </p:nvGrpSpPr>
        <p:grpSpPr>
          <a:xfrm>
            <a:off x="0" y="6630924"/>
            <a:ext cx="12192000" cy="227329"/>
            <a:chOff x="0" y="6630924"/>
            <a:chExt cx="12192000" cy="227329"/>
          </a:xfrm>
        </p:grpSpPr>
        <p:sp>
          <p:nvSpPr>
            <p:cNvPr id="7" name="object 7"/>
            <p:cNvSpPr/>
            <p:nvPr/>
          </p:nvSpPr>
          <p:spPr>
            <a:xfrm>
              <a:off x="0" y="6630924"/>
              <a:ext cx="8195945" cy="227329"/>
            </a:xfrm>
            <a:custGeom>
              <a:avLst/>
              <a:gdLst/>
              <a:ahLst/>
              <a:cxnLst/>
              <a:rect l="l" t="t" r="r" b="b"/>
              <a:pathLst>
                <a:path w="8195945" h="227329">
                  <a:moveTo>
                    <a:pt x="8195945" y="0"/>
                  </a:moveTo>
                  <a:lnTo>
                    <a:pt x="0" y="0"/>
                  </a:lnTo>
                  <a:lnTo>
                    <a:pt x="0" y="226949"/>
                  </a:lnTo>
                  <a:lnTo>
                    <a:pt x="8195945" y="226949"/>
                  </a:lnTo>
                  <a:lnTo>
                    <a:pt x="8195945" y="0"/>
                  </a:lnTo>
                  <a:close/>
                </a:path>
              </a:pathLst>
            </a:custGeom>
            <a:solidFill>
              <a:srgbClr val="1E7A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8196071" y="6630924"/>
              <a:ext cx="3995420" cy="227329"/>
            </a:xfrm>
            <a:custGeom>
              <a:avLst/>
              <a:gdLst/>
              <a:ahLst/>
              <a:cxnLst/>
              <a:rect l="l" t="t" r="r" b="b"/>
              <a:pathLst>
                <a:path w="3995420" h="227329">
                  <a:moveTo>
                    <a:pt x="3995420" y="0"/>
                  </a:moveTo>
                  <a:lnTo>
                    <a:pt x="0" y="0"/>
                  </a:lnTo>
                  <a:lnTo>
                    <a:pt x="0" y="226949"/>
                  </a:lnTo>
                  <a:lnTo>
                    <a:pt x="3995420" y="226949"/>
                  </a:lnTo>
                  <a:lnTo>
                    <a:pt x="3995420" y="0"/>
                  </a:lnTo>
                  <a:close/>
                </a:path>
              </a:pathLst>
            </a:custGeom>
            <a:solidFill>
              <a:srgbClr val="FFCC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9" name="object 9"/>
          <p:cNvGraphicFramePr>
            <a:graphicFrameLocks noGrp="1"/>
          </p:cNvGraphicFramePr>
          <p:nvPr/>
        </p:nvGraphicFramePr>
        <p:xfrm>
          <a:off x="2214752" y="3772534"/>
          <a:ext cx="7429499" cy="24269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85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859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59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8813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8366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15"/>
                        </a:spcBef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EDITAIS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2890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solidFill>
                      <a:srgbClr val="004B7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 b="1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TOTAL</a:t>
                      </a:r>
                      <a:r>
                        <a:rPr sz="1200" b="1" spc="-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DE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ÁREAS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OFERTADAS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solidFill>
                      <a:srgbClr val="004B78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015"/>
                        </a:spcBef>
                      </a:pPr>
                      <a:r>
                        <a:rPr sz="12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ÁREAS</a:t>
                      </a:r>
                      <a:r>
                        <a:rPr sz="1200" b="1" spc="-3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LIVRES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2890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solidFill>
                      <a:srgbClr val="004B7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15"/>
                        </a:spcBef>
                      </a:pPr>
                      <a:r>
                        <a:rPr sz="12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</a:t>
                      </a:r>
                      <a:r>
                        <a:rPr sz="12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INTERESSADO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2890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solidFill>
                      <a:srgbClr val="004B78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ARREMATADOS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2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(+1</a:t>
                      </a:r>
                      <a:r>
                        <a:rPr sz="1200" b="1" spc="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INTERESSADO)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solidFill>
                      <a:srgbClr val="004B7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702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5"/>
                        </a:spcBef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1ª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RODADA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4135" marB="0">
                    <a:lnR w="12700">
                      <a:solidFill>
                        <a:srgbClr val="D9D9D9"/>
                      </a:solidFill>
                      <a:prstDash val="solid"/>
                    </a:lnR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5"/>
                        </a:spcBef>
                      </a:pPr>
                      <a:r>
                        <a:rPr sz="1200" spc="-25" dirty="0">
                          <a:latin typeface="Calibri"/>
                          <a:cs typeface="Calibri"/>
                        </a:rPr>
                        <a:t>502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413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5"/>
                        </a:spcBef>
                      </a:pPr>
                      <a:r>
                        <a:rPr sz="1200" spc="-25" dirty="0">
                          <a:latin typeface="Calibri"/>
                          <a:cs typeface="Calibri"/>
                        </a:rPr>
                        <a:t>335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413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5"/>
                        </a:spcBef>
                      </a:pPr>
                      <a:r>
                        <a:rPr sz="1200" spc="-25" dirty="0">
                          <a:latin typeface="Calibri"/>
                          <a:cs typeface="Calibri"/>
                        </a:rPr>
                        <a:t>104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413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505"/>
                        </a:spcBef>
                      </a:pPr>
                      <a:r>
                        <a:rPr sz="1200" spc="-25" dirty="0">
                          <a:latin typeface="Calibri"/>
                          <a:cs typeface="Calibri"/>
                        </a:rPr>
                        <a:t>60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413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702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5"/>
                        </a:spcBef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2ª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RODADA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4135" marB="0"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61340" algn="r">
                        <a:lnSpc>
                          <a:spcPct val="100000"/>
                        </a:lnSpc>
                        <a:spcBef>
                          <a:spcPts val="505"/>
                        </a:spcBef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7.027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413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5"/>
                        </a:spcBef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3.335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413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5"/>
                        </a:spcBef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1.819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413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5"/>
                        </a:spcBef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1.711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413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766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5"/>
                        </a:spcBef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3ª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RODADA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4135" marB="0"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R="561340" algn="r">
                        <a:lnSpc>
                          <a:spcPct val="100000"/>
                        </a:lnSpc>
                        <a:spcBef>
                          <a:spcPts val="505"/>
                        </a:spcBef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2.762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413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5"/>
                        </a:spcBef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1.322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413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5"/>
                        </a:spcBef>
                      </a:pPr>
                      <a:r>
                        <a:rPr sz="1200" spc="-25" dirty="0">
                          <a:latin typeface="Calibri"/>
                          <a:cs typeface="Calibri"/>
                        </a:rPr>
                        <a:t>855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413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05"/>
                        </a:spcBef>
                      </a:pPr>
                      <a:r>
                        <a:rPr sz="1200" spc="-25" dirty="0">
                          <a:latin typeface="Calibri"/>
                          <a:cs typeface="Calibri"/>
                        </a:rPr>
                        <a:t>571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413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766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5"/>
                        </a:spcBef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4ª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RODADA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4135" marB="0"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7E7E7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61340" algn="r">
                        <a:lnSpc>
                          <a:spcPct val="100000"/>
                        </a:lnSpc>
                        <a:spcBef>
                          <a:spcPts val="505"/>
                        </a:spcBef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1.658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413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7E7E7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5"/>
                        </a:spcBef>
                      </a:pPr>
                      <a:r>
                        <a:rPr sz="1200" spc="-25" dirty="0">
                          <a:latin typeface="Calibri"/>
                          <a:cs typeface="Calibri"/>
                        </a:rPr>
                        <a:t>789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413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7E7E7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5"/>
                        </a:spcBef>
                      </a:pPr>
                      <a:r>
                        <a:rPr sz="1200" spc="-25" dirty="0">
                          <a:latin typeface="Calibri"/>
                          <a:cs typeface="Calibri"/>
                        </a:rPr>
                        <a:t>472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413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7E7E7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05"/>
                        </a:spcBef>
                      </a:pPr>
                      <a:r>
                        <a:rPr sz="1200" spc="-25" dirty="0">
                          <a:latin typeface="Calibri"/>
                          <a:cs typeface="Calibri"/>
                        </a:rPr>
                        <a:t>389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413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7E7E7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702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5"/>
                        </a:spcBef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5ª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RODADA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4135" marB="0">
                    <a:lnR w="1270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7E7E7E"/>
                      </a:solidFill>
                      <a:prstDash val="solid"/>
                    </a:lnT>
                    <a:lnB w="6350">
                      <a:solidFill>
                        <a:srgbClr val="7E7E7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61340" algn="r">
                        <a:lnSpc>
                          <a:spcPct val="100000"/>
                        </a:lnSpc>
                        <a:spcBef>
                          <a:spcPts val="505"/>
                        </a:spcBef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4.574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413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7E7E7E"/>
                      </a:solidFill>
                      <a:prstDash val="solid"/>
                    </a:lnT>
                    <a:lnB w="6350">
                      <a:solidFill>
                        <a:srgbClr val="7E7E7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5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-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413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7E7E7E"/>
                      </a:solidFill>
                      <a:prstDash val="solid"/>
                    </a:lnT>
                    <a:lnB w="6350">
                      <a:solidFill>
                        <a:srgbClr val="7E7E7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5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-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413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7E7E7E"/>
                      </a:solidFill>
                      <a:prstDash val="solid"/>
                    </a:lnT>
                    <a:lnB w="6350">
                      <a:solidFill>
                        <a:srgbClr val="7E7E7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05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-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413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7E7E7E"/>
                      </a:solidFill>
                      <a:prstDash val="solid"/>
                    </a:lnT>
                    <a:lnB w="6350">
                      <a:solidFill>
                        <a:srgbClr val="7E7E7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3375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05"/>
                        </a:spcBef>
                      </a:pPr>
                      <a:r>
                        <a:rPr sz="1200" b="1" spc="-20" dirty="0">
                          <a:latin typeface="Calibri"/>
                          <a:cs typeface="Calibri"/>
                        </a:rPr>
                        <a:t>TOTAL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4135" marB="0"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7E7E7E"/>
                      </a:solidFill>
                      <a:prstDash val="solid"/>
                    </a:lnT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R="519430" algn="r">
                        <a:lnSpc>
                          <a:spcPct val="100000"/>
                        </a:lnSpc>
                        <a:spcBef>
                          <a:spcPts val="505"/>
                        </a:spcBef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16.523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413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7E7E7E"/>
                      </a:solidFill>
                      <a:prstDash val="solid"/>
                    </a:lnT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5"/>
                        </a:spcBef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5.781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413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7E7E7E"/>
                      </a:solidFill>
                      <a:prstDash val="solid"/>
                    </a:lnT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5"/>
                        </a:spcBef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3.250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413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7E7E7E"/>
                      </a:solidFill>
                      <a:prstDash val="solid"/>
                    </a:lnT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05"/>
                        </a:spcBef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2.731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4135" marB="0">
                    <a:lnL w="6350">
                      <a:solidFill>
                        <a:srgbClr val="FFFFFF"/>
                      </a:solidFill>
                      <a:prstDash val="solid"/>
                    </a:lnL>
                    <a:lnT w="6350">
                      <a:solidFill>
                        <a:srgbClr val="7E7E7E"/>
                      </a:solidFill>
                      <a:prstDash val="solid"/>
                    </a:lnT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</TotalTime>
  <Words>1338</Words>
  <Application>Microsoft Office PowerPoint</Application>
  <PresentationFormat>Widescreen</PresentationFormat>
  <Paragraphs>448</Paragraphs>
  <Slides>16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24" baseType="lpstr">
      <vt:lpstr>Arial</vt:lpstr>
      <vt:lpstr>Calibri</vt:lpstr>
      <vt:lpstr>Calibri Light</vt:lpstr>
      <vt:lpstr>Segoe UI</vt:lpstr>
      <vt:lpstr>Segoe UI Black</vt:lpstr>
      <vt:lpstr>Times New Roman</vt:lpstr>
      <vt:lpstr>Trebuchet MS</vt:lpstr>
      <vt:lpstr>Office Theme</vt:lpstr>
      <vt:lpstr>Apresentação do PowerPoint</vt:lpstr>
      <vt:lpstr>ATIVIDADE DE MINERAÇÃO DE 1934 ATÉ 1967 – Código de Mineração</vt:lpstr>
      <vt:lpstr>ATIVIDADE DE MINERAÇÃO DE 1967 ATÉ 2020</vt:lpstr>
      <vt:lpstr>ATIVIDADE DE MINERAÇÃO 1934 - 2020</vt:lpstr>
      <vt:lpstr>NÚMEROS DE PRODUÇÃO</vt:lpstr>
      <vt:lpstr>NÚMEROS DE PRODUÇÃO BRASIL EM COMPARAÇÃO AO MUNDO</vt:lpstr>
      <vt:lpstr>AGENDA REGULATÓRIA</vt:lpstr>
      <vt:lpstr>Declaração de Utilidade Pública (DUP)</vt:lpstr>
      <vt:lpstr>EDITAIS DE OFERTAS PÚBLICAS SEGUIDAS DE LEILÕES ELETRÔNICOS</vt:lpstr>
      <vt:lpstr>PROGRAMA EMPREENDEDORES VERDES</vt:lpstr>
      <vt:lpstr>ATRIBUIÇÕES</vt:lpstr>
      <vt:lpstr>NOVAS AÇÕES</vt:lpstr>
      <vt:lpstr>INOVAÇÕES</vt:lpstr>
      <vt:lpstr>DIGITALIZAÇÃO QUADRO RESUMO</vt:lpstr>
      <vt:lpstr>DIGITALIZAÇÃO</vt:lpstr>
      <vt:lpstr>Muito obrigado!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Raones Ramos da Silva</dc:creator>
  <cp:lastModifiedBy>Samantha Rannya Araujo Da Silva</cp:lastModifiedBy>
  <cp:revision>1</cp:revision>
  <dcterms:created xsi:type="dcterms:W3CDTF">2022-07-28T16:07:28Z</dcterms:created>
  <dcterms:modified xsi:type="dcterms:W3CDTF">2022-07-28T16:12:20Z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2022-07-27T00:00:00Z</vt:filetime>
  </property>
  <property fmtid="{D5CDD505-2E9C-101B-9397-08002B2CF9AE}" pid="3" name="Creator">
    <vt:lpwstr>Microsoft® PowerPoint® para Microsoft 365</vt:lpwstr>
  </property>
  <property fmtid="{D5CDD505-2E9C-101B-9397-08002B2CF9AE}" pid="4" name="LastSaved">
    <vt:filetime>2022-07-28T00:00:00Z</vt:filetime>
  </property>
  <property fmtid="{D5CDD505-2E9C-101B-9397-08002B2CF9AE}" pid="5" name="Producer">
    <vt:lpwstr>Microsoft® PowerPoint® para Microsoft 365</vt:lpwstr>
  </property>
</Properties>
</file>