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9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3165" y="627634"/>
            <a:ext cx="10289540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B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6000" cy="6631305"/>
          </a:xfrm>
          <a:custGeom>
            <a:avLst/>
            <a:gdLst/>
            <a:ahLst/>
            <a:cxnLst/>
            <a:rect l="l" t="t" r="r" b="b"/>
            <a:pathLst>
              <a:path w="6096000" h="6631305">
                <a:moveTo>
                  <a:pt x="6096000" y="0"/>
                </a:moveTo>
                <a:lnTo>
                  <a:pt x="0" y="0"/>
                </a:lnTo>
                <a:lnTo>
                  <a:pt x="0" y="6630924"/>
                </a:lnTo>
                <a:lnTo>
                  <a:pt x="6096000" y="6630924"/>
                </a:lnTo>
                <a:lnTo>
                  <a:pt x="6096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630924"/>
            <a:ext cx="8195945" cy="227329"/>
          </a:xfrm>
          <a:custGeom>
            <a:avLst/>
            <a:gdLst/>
            <a:ahLst/>
            <a:cxnLst/>
            <a:rect l="l" t="t" r="r" b="b"/>
            <a:pathLst>
              <a:path w="8195945" h="227329">
                <a:moveTo>
                  <a:pt x="8195945" y="0"/>
                </a:moveTo>
                <a:lnTo>
                  <a:pt x="0" y="0"/>
                </a:lnTo>
                <a:lnTo>
                  <a:pt x="0" y="226949"/>
                </a:lnTo>
                <a:lnTo>
                  <a:pt x="8195945" y="226949"/>
                </a:lnTo>
                <a:lnTo>
                  <a:pt x="8195945" y="0"/>
                </a:lnTo>
                <a:close/>
              </a:path>
            </a:pathLst>
          </a:custGeom>
          <a:solidFill>
            <a:srgbClr val="1E7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96071" y="6630924"/>
            <a:ext cx="3995420" cy="227329"/>
          </a:xfrm>
          <a:custGeom>
            <a:avLst/>
            <a:gdLst/>
            <a:ahLst/>
            <a:cxnLst/>
            <a:rect l="l" t="t" r="r" b="b"/>
            <a:pathLst>
              <a:path w="3995420" h="227329">
                <a:moveTo>
                  <a:pt x="3995420" y="0"/>
                </a:moveTo>
                <a:lnTo>
                  <a:pt x="0" y="0"/>
                </a:lnTo>
                <a:lnTo>
                  <a:pt x="0" y="226949"/>
                </a:lnTo>
                <a:lnTo>
                  <a:pt x="3995420" y="226949"/>
                </a:lnTo>
                <a:lnTo>
                  <a:pt x="399542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B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B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893" y="266826"/>
            <a:ext cx="7103109" cy="107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B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4125" y="1610867"/>
            <a:ext cx="6024880" cy="437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abinete.dire@anm.gov.br" TargetMode="External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165" y="627634"/>
            <a:ext cx="10289540" cy="105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4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FFFFFF"/>
                </a:solidFill>
                <a:latin typeface="Segoe UI Black"/>
                <a:cs typeface="Segoe UI Black"/>
              </a:rPr>
              <a:t>INICIATIVA</a:t>
            </a:r>
            <a:r>
              <a:rPr sz="3600" b="1" spc="-220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spc="-55" dirty="0">
                <a:solidFill>
                  <a:srgbClr val="FFFFFF"/>
                </a:solidFill>
                <a:latin typeface="Segoe UI Black"/>
                <a:cs typeface="Segoe UI Black"/>
              </a:rPr>
              <a:t>DE</a:t>
            </a:r>
            <a:r>
              <a:rPr sz="3600" b="1" spc="-175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spc="-90" dirty="0">
                <a:solidFill>
                  <a:srgbClr val="FFFFFF"/>
                </a:solidFill>
                <a:latin typeface="Segoe UI Black"/>
                <a:cs typeface="Segoe UI Black"/>
              </a:rPr>
              <a:t>MERCADO</a:t>
            </a:r>
            <a:r>
              <a:rPr sz="3600" b="1" spc="-215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spc="-55" dirty="0">
                <a:solidFill>
                  <a:srgbClr val="FFFFFF"/>
                </a:solidFill>
                <a:latin typeface="Segoe UI Black"/>
                <a:cs typeface="Segoe UI Black"/>
              </a:rPr>
              <a:t>DE</a:t>
            </a:r>
            <a:r>
              <a:rPr sz="3600" b="1" spc="-175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spc="-80" dirty="0">
                <a:solidFill>
                  <a:srgbClr val="FFFFFF"/>
                </a:solidFill>
                <a:latin typeface="Segoe UI Black"/>
                <a:cs typeface="Segoe UI Black"/>
              </a:rPr>
              <a:t>MINAS</a:t>
            </a:r>
            <a:r>
              <a:rPr sz="3600" b="1" spc="-200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Black"/>
                <a:cs typeface="Segoe UI Black"/>
              </a:rPr>
              <a:t>E</a:t>
            </a:r>
            <a:r>
              <a:rPr sz="3600" b="1" spc="-175" dirty="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Segoe UI Black"/>
                <a:cs typeface="Segoe UI Black"/>
              </a:rPr>
              <a:t>ENERGIA</a:t>
            </a:r>
            <a:endParaRPr sz="3600">
              <a:latin typeface="Segoe UI Black"/>
              <a:cs typeface="Segoe UI Black"/>
            </a:endParaRPr>
          </a:p>
          <a:p>
            <a:pPr marL="12700">
              <a:lnSpc>
                <a:spcPts val="4040"/>
              </a:lnSpc>
            </a:pPr>
            <a:r>
              <a:rPr sz="3600" b="1" spc="-100" dirty="0">
                <a:solidFill>
                  <a:srgbClr val="D9D9D9"/>
                </a:solidFill>
                <a:latin typeface="Calibri"/>
                <a:cs typeface="Calibri"/>
              </a:rPr>
              <a:t>AGÊNCIA</a:t>
            </a:r>
            <a:r>
              <a:rPr sz="3600" b="1" spc="-19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3600" b="1" spc="-95" dirty="0">
                <a:solidFill>
                  <a:srgbClr val="D9D9D9"/>
                </a:solidFill>
                <a:latin typeface="Calibri"/>
                <a:cs typeface="Calibri"/>
              </a:rPr>
              <a:t>NACIONAL</a:t>
            </a:r>
            <a:r>
              <a:rPr sz="3600" b="1" spc="-19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D9D9D9"/>
                </a:solidFill>
                <a:latin typeface="Calibri"/>
                <a:cs typeface="Calibri"/>
              </a:rPr>
              <a:t>DE</a:t>
            </a:r>
            <a:r>
              <a:rPr sz="3600" b="1" spc="-16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D9D9D9"/>
                </a:solidFill>
                <a:latin typeface="Calibri"/>
                <a:cs typeface="Calibri"/>
              </a:rPr>
              <a:t>MINERAÇÃO</a:t>
            </a:r>
            <a:r>
              <a:rPr sz="3600" b="0" spc="-10" dirty="0">
                <a:solidFill>
                  <a:srgbClr val="D9D9D9"/>
                </a:solidFill>
                <a:latin typeface="Calibri Light"/>
                <a:cs typeface="Calibri Light"/>
              </a:rPr>
              <a:t>: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165" y="1616405"/>
            <a:ext cx="5024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10" dirty="0">
                <a:solidFill>
                  <a:srgbClr val="D9D9D9"/>
                </a:solidFill>
                <a:latin typeface="Calibri Light"/>
                <a:cs typeface="Calibri Light"/>
              </a:rPr>
              <a:t>Visão,</a:t>
            </a:r>
            <a:r>
              <a:rPr sz="2800" b="0" spc="-165" dirty="0">
                <a:solidFill>
                  <a:srgbClr val="D9D9D9"/>
                </a:solidFill>
                <a:latin typeface="Calibri Light"/>
                <a:cs typeface="Calibri Light"/>
              </a:rPr>
              <a:t> </a:t>
            </a:r>
            <a:r>
              <a:rPr sz="2800" b="0" spc="-120" dirty="0">
                <a:solidFill>
                  <a:srgbClr val="D9D9D9"/>
                </a:solidFill>
                <a:latin typeface="Calibri Light"/>
                <a:cs typeface="Calibri Light"/>
              </a:rPr>
              <a:t>perspectivas</a:t>
            </a:r>
            <a:r>
              <a:rPr sz="2800" b="0" spc="-190" dirty="0">
                <a:solidFill>
                  <a:srgbClr val="D9D9D9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D9D9D9"/>
                </a:solidFill>
                <a:latin typeface="Calibri Light"/>
                <a:cs typeface="Calibri Light"/>
              </a:rPr>
              <a:t>e</a:t>
            </a:r>
            <a:r>
              <a:rPr sz="2800" b="0" spc="-145" dirty="0">
                <a:solidFill>
                  <a:srgbClr val="D9D9D9"/>
                </a:solidFill>
                <a:latin typeface="Calibri Light"/>
                <a:cs typeface="Calibri Light"/>
              </a:rPr>
              <a:t> </a:t>
            </a:r>
            <a:r>
              <a:rPr sz="2800" b="0" spc="-105" dirty="0">
                <a:solidFill>
                  <a:srgbClr val="D9D9D9"/>
                </a:solidFill>
                <a:latin typeface="Calibri Light"/>
                <a:cs typeface="Calibri Light"/>
              </a:rPr>
              <a:t>desafios</a:t>
            </a:r>
            <a:r>
              <a:rPr sz="2800" b="0" spc="-190" dirty="0">
                <a:solidFill>
                  <a:srgbClr val="D9D9D9"/>
                </a:solidFill>
                <a:latin typeface="Calibri Light"/>
                <a:cs typeface="Calibri Light"/>
              </a:rPr>
              <a:t> </a:t>
            </a:r>
            <a:r>
              <a:rPr sz="2800" b="0" spc="-70" dirty="0">
                <a:solidFill>
                  <a:srgbClr val="D9D9D9"/>
                </a:solidFill>
                <a:latin typeface="Calibri Light"/>
                <a:cs typeface="Calibri Light"/>
              </a:rPr>
              <a:t>do</a:t>
            </a:r>
            <a:r>
              <a:rPr sz="2800" b="0" spc="-150" dirty="0">
                <a:solidFill>
                  <a:srgbClr val="D9D9D9"/>
                </a:solidFill>
                <a:latin typeface="Calibri Light"/>
                <a:cs typeface="Calibri Light"/>
              </a:rPr>
              <a:t> </a:t>
            </a:r>
            <a:r>
              <a:rPr sz="2800" b="0" spc="-10" dirty="0">
                <a:solidFill>
                  <a:srgbClr val="D9D9D9"/>
                </a:solidFill>
                <a:latin typeface="Calibri Light"/>
                <a:cs typeface="Calibri Light"/>
              </a:rPr>
              <a:t>setor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308" y="6145479"/>
            <a:ext cx="187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28 de</a:t>
            </a:r>
            <a:r>
              <a:rPr sz="18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Julho</a:t>
            </a:r>
            <a:r>
              <a:rPr sz="18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2022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19" y="521208"/>
            <a:ext cx="53340" cy="2459990"/>
          </a:xfrm>
          <a:custGeom>
            <a:avLst/>
            <a:gdLst/>
            <a:ahLst/>
            <a:cxnLst/>
            <a:rect l="l" t="t" r="r" b="b"/>
            <a:pathLst>
              <a:path w="53340" h="2459990">
                <a:moveTo>
                  <a:pt x="53340" y="0"/>
                </a:moveTo>
                <a:lnTo>
                  <a:pt x="0" y="0"/>
                </a:lnTo>
                <a:lnTo>
                  <a:pt x="0" y="2459736"/>
                </a:lnTo>
                <a:lnTo>
                  <a:pt x="53340" y="2459736"/>
                </a:lnTo>
                <a:lnTo>
                  <a:pt x="5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09390" y="3453066"/>
            <a:ext cx="7953375" cy="2375535"/>
            <a:chOff x="4009390" y="3453066"/>
            <a:chExt cx="7953375" cy="2375535"/>
          </a:xfrm>
        </p:grpSpPr>
        <p:sp>
          <p:nvSpPr>
            <p:cNvPr id="3" name="object 3"/>
            <p:cNvSpPr/>
            <p:nvPr/>
          </p:nvSpPr>
          <p:spPr>
            <a:xfrm>
              <a:off x="9941052" y="3461003"/>
              <a:ext cx="2013585" cy="2359660"/>
            </a:xfrm>
            <a:custGeom>
              <a:avLst/>
              <a:gdLst/>
              <a:ahLst/>
              <a:cxnLst/>
              <a:rect l="l" t="t" r="r" b="b"/>
              <a:pathLst>
                <a:path w="2013584" h="2359660">
                  <a:moveTo>
                    <a:pt x="0" y="2359152"/>
                  </a:moveTo>
                  <a:lnTo>
                    <a:pt x="2013203" y="2359152"/>
                  </a:lnTo>
                  <a:lnTo>
                    <a:pt x="2013203" y="0"/>
                  </a:lnTo>
                  <a:lnTo>
                    <a:pt x="0" y="0"/>
                  </a:lnTo>
                  <a:lnTo>
                    <a:pt x="0" y="2359152"/>
                  </a:lnTo>
                  <a:close/>
                </a:path>
              </a:pathLst>
            </a:custGeom>
            <a:ln w="158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3728" y="3461003"/>
              <a:ext cx="4497705" cy="2359660"/>
            </a:xfrm>
            <a:custGeom>
              <a:avLst/>
              <a:gdLst/>
              <a:ahLst/>
              <a:cxnLst/>
              <a:rect l="l" t="t" r="r" b="b"/>
              <a:pathLst>
                <a:path w="4497705" h="2359660">
                  <a:moveTo>
                    <a:pt x="449732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4497324" y="2359152"/>
                  </a:lnTo>
                  <a:lnTo>
                    <a:pt x="44973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3728" y="3461003"/>
              <a:ext cx="4497705" cy="2359660"/>
            </a:xfrm>
            <a:custGeom>
              <a:avLst/>
              <a:gdLst/>
              <a:ahLst/>
              <a:cxnLst/>
              <a:rect l="l" t="t" r="r" b="b"/>
              <a:pathLst>
                <a:path w="4497705" h="2359660">
                  <a:moveTo>
                    <a:pt x="0" y="2359152"/>
                  </a:moveTo>
                  <a:lnTo>
                    <a:pt x="4497324" y="2359152"/>
                  </a:lnTo>
                  <a:lnTo>
                    <a:pt x="4497324" y="0"/>
                  </a:lnTo>
                  <a:lnTo>
                    <a:pt x="0" y="0"/>
                  </a:lnTo>
                  <a:lnTo>
                    <a:pt x="0" y="2359152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740" y="3461003"/>
              <a:ext cx="1431290" cy="2359660"/>
            </a:xfrm>
            <a:custGeom>
              <a:avLst/>
              <a:gdLst/>
              <a:ahLst/>
              <a:cxnLst/>
              <a:rect l="l" t="t" r="r" b="b"/>
              <a:pathLst>
                <a:path w="1431289" h="2359660">
                  <a:moveTo>
                    <a:pt x="1431036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1431036" y="2359152"/>
                  </a:lnTo>
                  <a:lnTo>
                    <a:pt x="14310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5740" y="3461003"/>
              <a:ext cx="1431290" cy="2359660"/>
            </a:xfrm>
            <a:custGeom>
              <a:avLst/>
              <a:gdLst/>
              <a:ahLst/>
              <a:cxnLst/>
              <a:rect l="l" t="t" r="r" b="b"/>
              <a:pathLst>
                <a:path w="1431289" h="2359660">
                  <a:moveTo>
                    <a:pt x="0" y="2359152"/>
                  </a:moveTo>
                  <a:lnTo>
                    <a:pt x="1431036" y="2359152"/>
                  </a:lnTo>
                  <a:lnTo>
                    <a:pt x="1431036" y="0"/>
                  </a:lnTo>
                  <a:lnTo>
                    <a:pt x="0" y="0"/>
                  </a:lnTo>
                  <a:lnTo>
                    <a:pt x="0" y="235915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95497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PROGRAMA</a:t>
            </a:r>
            <a:r>
              <a:rPr spc="-80" dirty="0"/>
              <a:t> </a:t>
            </a:r>
            <a:r>
              <a:rPr lang="pt-BR" dirty="0" smtClean="0"/>
              <a:t>EMPREENDEDORES VERDES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02893" y="921595"/>
            <a:ext cx="10248265" cy="11017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400" dirty="0">
                <a:solidFill>
                  <a:srgbClr val="3182AA"/>
                </a:solidFill>
                <a:latin typeface="Calibri"/>
                <a:cs typeface="Calibri"/>
              </a:rPr>
              <a:t>EM</a:t>
            </a:r>
            <a:r>
              <a:rPr sz="2400" spc="-2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82AA"/>
                </a:solidFill>
                <a:latin typeface="Calibri"/>
                <a:cs typeface="Calibri"/>
              </a:rPr>
              <a:t>BUSCA</a:t>
            </a:r>
            <a:r>
              <a:rPr sz="2400" spc="-5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82AA"/>
                </a:solidFill>
                <a:latin typeface="Calibri"/>
                <a:cs typeface="Calibri"/>
              </a:rPr>
              <a:t>DO</a:t>
            </a:r>
            <a:r>
              <a:rPr sz="2400" spc="-2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82AA"/>
                </a:solidFill>
                <a:latin typeface="Calibri"/>
                <a:cs typeface="Calibri"/>
              </a:rPr>
              <a:t>EMPREENDEDORISMO</a:t>
            </a:r>
            <a:r>
              <a:rPr sz="2400" spc="-40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82AA"/>
                </a:solidFill>
                <a:latin typeface="Calibri"/>
                <a:cs typeface="Calibri"/>
              </a:rPr>
              <a:t>VERDE</a:t>
            </a:r>
            <a:endParaRPr sz="2400">
              <a:latin typeface="Calibri"/>
              <a:cs typeface="Calibri"/>
            </a:endParaRPr>
          </a:p>
          <a:p>
            <a:pPr marL="2801620">
              <a:lnSpc>
                <a:spcPct val="100000"/>
              </a:lnSpc>
              <a:spcBef>
                <a:spcPts val="260"/>
              </a:spcBef>
            </a:pPr>
            <a:r>
              <a:rPr sz="2400" b="1" spc="-25" dirty="0">
                <a:latin typeface="Calibri"/>
                <a:cs typeface="Calibri"/>
              </a:rPr>
              <a:t>OFERTAS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PÚBLICAS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PARA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ÁREAS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PARA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182AA"/>
                </a:solidFill>
                <a:latin typeface="Calibri"/>
                <a:cs typeface="Calibri"/>
              </a:rPr>
              <a:t>LAVRA</a:t>
            </a:r>
            <a:r>
              <a:rPr sz="2400" b="1" spc="-8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182AA"/>
                </a:solidFill>
                <a:latin typeface="Calibri"/>
                <a:cs typeface="Calibri"/>
              </a:rPr>
              <a:t>GARIMPEIRA</a:t>
            </a:r>
            <a:endParaRPr sz="2400">
              <a:latin typeface="Calibri"/>
              <a:cs typeface="Calibri"/>
            </a:endParaRPr>
          </a:p>
          <a:p>
            <a:pPr marL="3258820">
              <a:lnSpc>
                <a:spcPct val="100000"/>
              </a:lnSpc>
              <a:spcBef>
                <a:spcPts val="35"/>
              </a:spcBef>
            </a:pPr>
            <a:r>
              <a:rPr sz="1800" b="0" dirty="0">
                <a:latin typeface="Calibri Light"/>
                <a:cs typeface="Calibri Light"/>
              </a:rPr>
              <a:t>SEGUIDAS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DE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CRITÉRIO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35" dirty="0">
                <a:latin typeface="Calibri Light"/>
                <a:cs typeface="Calibri Light"/>
              </a:rPr>
              <a:t>DESEMPATE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POR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3182AA"/>
                </a:solidFill>
                <a:latin typeface="Calibri Light"/>
                <a:cs typeface="Calibri Light"/>
              </a:rPr>
              <a:t>AVALIAÇÃO</a:t>
            </a:r>
            <a:r>
              <a:rPr sz="1800" b="0" spc="-5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3182AA"/>
                </a:solidFill>
                <a:latin typeface="Calibri Light"/>
                <a:cs typeface="Calibri Light"/>
              </a:rPr>
              <a:t>SOCIAL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2634" y="1891283"/>
            <a:ext cx="3150235" cy="2649220"/>
            <a:chOff x="362634" y="1891283"/>
            <a:chExt cx="3150235" cy="26492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634" y="1910972"/>
              <a:ext cx="3150198" cy="26290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1891283"/>
              <a:ext cx="3108960" cy="26090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715514" y="2898775"/>
            <a:ext cx="151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0D0D0D"/>
                </a:solidFill>
                <a:latin typeface="Calibri Light"/>
                <a:cs typeface="Calibri Light"/>
              </a:rPr>
              <a:t>PA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4635" y="3898519"/>
            <a:ext cx="179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0D0D0D"/>
                </a:solidFill>
                <a:latin typeface="Calibri Light"/>
                <a:cs typeface="Calibri Light"/>
              </a:rPr>
              <a:t>MT</a:t>
            </a:r>
            <a:endParaRPr sz="900">
              <a:latin typeface="Calibri Light"/>
              <a:cs typeface="Calibr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21789" y="3017901"/>
            <a:ext cx="741680" cy="782955"/>
            <a:chOff x="2121789" y="3017901"/>
            <a:chExt cx="741680" cy="782955"/>
          </a:xfrm>
        </p:grpSpPr>
        <p:sp>
          <p:nvSpPr>
            <p:cNvPr id="17" name="object 17"/>
            <p:cNvSpPr/>
            <p:nvPr/>
          </p:nvSpPr>
          <p:spPr>
            <a:xfrm>
              <a:off x="2178558" y="3027426"/>
              <a:ext cx="288290" cy="390525"/>
            </a:xfrm>
            <a:custGeom>
              <a:avLst/>
              <a:gdLst/>
              <a:ahLst/>
              <a:cxnLst/>
              <a:rect l="l" t="t" r="r" b="b"/>
              <a:pathLst>
                <a:path w="288289" h="390525">
                  <a:moveTo>
                    <a:pt x="28422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8636"/>
                  </a:lnTo>
                  <a:lnTo>
                    <a:pt x="0" y="386334"/>
                  </a:lnTo>
                  <a:lnTo>
                    <a:pt x="3810" y="390144"/>
                  </a:lnTo>
                  <a:lnTo>
                    <a:pt x="284225" y="390144"/>
                  </a:lnTo>
                  <a:lnTo>
                    <a:pt x="288036" y="386334"/>
                  </a:lnTo>
                  <a:lnTo>
                    <a:pt x="288036" y="3810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46B486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78558" y="3027426"/>
              <a:ext cx="288290" cy="390525"/>
            </a:xfrm>
            <a:custGeom>
              <a:avLst/>
              <a:gdLst/>
              <a:ahLst/>
              <a:cxnLst/>
              <a:rect l="l" t="t" r="r" b="b"/>
              <a:pathLst>
                <a:path w="288289" h="390525">
                  <a:moveTo>
                    <a:pt x="0" y="8636"/>
                  </a:moveTo>
                  <a:lnTo>
                    <a:pt x="0" y="3810"/>
                  </a:lnTo>
                  <a:lnTo>
                    <a:pt x="3810" y="0"/>
                  </a:lnTo>
                  <a:lnTo>
                    <a:pt x="8636" y="0"/>
                  </a:lnTo>
                  <a:lnTo>
                    <a:pt x="279400" y="0"/>
                  </a:lnTo>
                  <a:lnTo>
                    <a:pt x="284225" y="0"/>
                  </a:lnTo>
                  <a:lnTo>
                    <a:pt x="288036" y="3810"/>
                  </a:lnTo>
                  <a:lnTo>
                    <a:pt x="288036" y="8636"/>
                  </a:lnTo>
                  <a:lnTo>
                    <a:pt x="288036" y="381508"/>
                  </a:lnTo>
                  <a:lnTo>
                    <a:pt x="288036" y="386334"/>
                  </a:lnTo>
                  <a:lnTo>
                    <a:pt x="284225" y="390144"/>
                  </a:lnTo>
                  <a:lnTo>
                    <a:pt x="279400" y="390144"/>
                  </a:lnTo>
                  <a:lnTo>
                    <a:pt x="8636" y="390144"/>
                  </a:lnTo>
                  <a:lnTo>
                    <a:pt x="3810" y="390144"/>
                  </a:lnTo>
                  <a:lnTo>
                    <a:pt x="0" y="386334"/>
                  </a:lnTo>
                  <a:lnTo>
                    <a:pt x="0" y="381508"/>
                  </a:lnTo>
                  <a:lnTo>
                    <a:pt x="0" y="8636"/>
                  </a:lnTo>
                  <a:close/>
                </a:path>
              </a:pathLst>
            </a:custGeom>
            <a:ln w="19050">
              <a:solidFill>
                <a:srgbClr val="46B48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1314" y="3603498"/>
              <a:ext cx="722630" cy="187960"/>
            </a:xfrm>
            <a:custGeom>
              <a:avLst/>
              <a:gdLst/>
              <a:ahLst/>
              <a:cxnLst/>
              <a:rect l="l" t="t" r="r" b="b"/>
              <a:pathLst>
                <a:path w="722630" h="187960">
                  <a:moveTo>
                    <a:pt x="717423" y="0"/>
                  </a:moveTo>
                  <a:lnTo>
                    <a:pt x="4953" y="0"/>
                  </a:lnTo>
                  <a:lnTo>
                    <a:pt x="0" y="4952"/>
                  </a:lnTo>
                  <a:lnTo>
                    <a:pt x="0" y="11175"/>
                  </a:lnTo>
                  <a:lnTo>
                    <a:pt x="0" y="182499"/>
                  </a:lnTo>
                  <a:lnTo>
                    <a:pt x="4953" y="187451"/>
                  </a:lnTo>
                  <a:lnTo>
                    <a:pt x="717423" y="187451"/>
                  </a:lnTo>
                  <a:lnTo>
                    <a:pt x="722376" y="182499"/>
                  </a:lnTo>
                  <a:lnTo>
                    <a:pt x="722376" y="4952"/>
                  </a:lnTo>
                  <a:lnTo>
                    <a:pt x="717423" y="0"/>
                  </a:lnTo>
                  <a:close/>
                </a:path>
              </a:pathLst>
            </a:custGeom>
            <a:solidFill>
              <a:srgbClr val="46B486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1314" y="3603498"/>
              <a:ext cx="722630" cy="187960"/>
            </a:xfrm>
            <a:custGeom>
              <a:avLst/>
              <a:gdLst/>
              <a:ahLst/>
              <a:cxnLst/>
              <a:rect l="l" t="t" r="r" b="b"/>
              <a:pathLst>
                <a:path w="722630" h="187960">
                  <a:moveTo>
                    <a:pt x="0" y="11175"/>
                  </a:moveTo>
                  <a:lnTo>
                    <a:pt x="0" y="4952"/>
                  </a:lnTo>
                  <a:lnTo>
                    <a:pt x="4953" y="0"/>
                  </a:lnTo>
                  <a:lnTo>
                    <a:pt x="11175" y="0"/>
                  </a:lnTo>
                  <a:lnTo>
                    <a:pt x="711200" y="0"/>
                  </a:lnTo>
                  <a:lnTo>
                    <a:pt x="717423" y="0"/>
                  </a:lnTo>
                  <a:lnTo>
                    <a:pt x="722376" y="4952"/>
                  </a:lnTo>
                  <a:lnTo>
                    <a:pt x="722376" y="11175"/>
                  </a:lnTo>
                  <a:lnTo>
                    <a:pt x="722376" y="176275"/>
                  </a:lnTo>
                  <a:lnTo>
                    <a:pt x="722376" y="182499"/>
                  </a:lnTo>
                  <a:lnTo>
                    <a:pt x="717423" y="187451"/>
                  </a:lnTo>
                  <a:lnTo>
                    <a:pt x="711200" y="187451"/>
                  </a:lnTo>
                  <a:lnTo>
                    <a:pt x="11175" y="187451"/>
                  </a:lnTo>
                  <a:lnTo>
                    <a:pt x="4953" y="187451"/>
                  </a:lnTo>
                  <a:lnTo>
                    <a:pt x="0" y="182499"/>
                  </a:lnTo>
                  <a:lnTo>
                    <a:pt x="0" y="176275"/>
                  </a:lnTo>
                  <a:lnTo>
                    <a:pt x="0" y="11175"/>
                  </a:lnTo>
                  <a:close/>
                </a:path>
              </a:pathLst>
            </a:custGeom>
            <a:ln w="19050">
              <a:solidFill>
                <a:srgbClr val="46B48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30527" y="2898775"/>
            <a:ext cx="186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AM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6572" y="3633978"/>
            <a:ext cx="161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RO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3766" y="222326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RR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17038" y="222326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AP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9274" y="3515359"/>
            <a:ext cx="150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AC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3654" y="3606545"/>
            <a:ext cx="154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TO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1939" y="4190745"/>
            <a:ext cx="172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GO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4769" y="4050283"/>
            <a:ext cx="149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DF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8952" y="2992882"/>
            <a:ext cx="185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5" dirty="0">
                <a:solidFill>
                  <a:srgbClr val="7E7E7E"/>
                </a:solidFill>
                <a:latin typeface="Calibri Light"/>
                <a:cs typeface="Calibri Light"/>
              </a:rPr>
              <a:t>MA</a:t>
            </a:r>
            <a:endParaRPr sz="900">
              <a:latin typeface="Calibri Light"/>
              <a:cs typeface="Calibri Ligh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0559" y="3546347"/>
            <a:ext cx="501396" cy="46786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7323" y="4779264"/>
            <a:ext cx="467868" cy="46786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164584" y="4034790"/>
            <a:ext cx="1135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GARIMPEIRO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20641" y="5313679"/>
            <a:ext cx="1223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COOPERATIVA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0545" y="5060060"/>
            <a:ext cx="24085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0160" algn="just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REGULARMENTE</a:t>
            </a:r>
            <a:r>
              <a:rPr sz="1400" b="0" spc="-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CONSTITUÍDA</a:t>
            </a:r>
            <a:r>
              <a:rPr sz="1400" b="0" spc="-50" dirty="0">
                <a:solidFill>
                  <a:srgbClr val="0D0D0D"/>
                </a:solidFill>
                <a:latin typeface="Calibri Light"/>
                <a:cs typeface="Calibri Light"/>
              </a:rPr>
              <a:t> &amp;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REGISTRO</a:t>
            </a:r>
            <a:r>
              <a:rPr sz="14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NA</a:t>
            </a:r>
            <a:r>
              <a:rPr sz="14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ORGANIZAÇÃO</a:t>
            </a:r>
            <a:r>
              <a:rPr sz="1400" b="0" spc="-4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25" dirty="0">
                <a:solidFill>
                  <a:srgbClr val="0D0D0D"/>
                </a:solidFill>
                <a:latin typeface="Calibri Light"/>
                <a:cs typeface="Calibri Light"/>
              </a:rPr>
              <a:t>DAS </a:t>
            </a:r>
            <a:r>
              <a:rPr sz="1400" b="0" spc="-20" dirty="0">
                <a:solidFill>
                  <a:srgbClr val="0D0D0D"/>
                </a:solidFill>
                <a:latin typeface="Calibri Light"/>
                <a:cs typeface="Calibri Light"/>
              </a:rPr>
              <a:t>COOPERATIVAS</a:t>
            </a:r>
            <a:r>
              <a:rPr sz="1400" b="0" spc="-4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DO</a:t>
            </a:r>
            <a:r>
              <a:rPr sz="14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BRASIL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 (OCB)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81978" y="4041775"/>
            <a:ext cx="1052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PESSOA</a:t>
            </a:r>
            <a:r>
              <a:rPr sz="1400" b="0" spc="-6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FÍSICA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10320" y="4041775"/>
            <a:ext cx="1259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1</a:t>
            </a:r>
            <a:r>
              <a:rPr sz="1400" b="0" spc="-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ÁREA</a:t>
            </a:r>
            <a:r>
              <a:rPr sz="1400" b="0" spc="-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35" dirty="0">
                <a:solidFill>
                  <a:srgbClr val="0D0D0D"/>
                </a:solidFill>
                <a:latin typeface="Calibri Light"/>
                <a:cs typeface="Calibri Light"/>
              </a:rPr>
              <a:t>ATÉ</a:t>
            </a:r>
            <a:r>
              <a:rPr sz="1400" b="0" spc="-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50</a:t>
            </a:r>
            <a:r>
              <a:rPr sz="14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25" dirty="0">
                <a:solidFill>
                  <a:srgbClr val="0D0D0D"/>
                </a:solidFill>
                <a:latin typeface="Calibri Light"/>
                <a:cs typeface="Calibri Light"/>
              </a:rPr>
              <a:t>ha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541766" y="3594861"/>
            <a:ext cx="985519" cy="422909"/>
            <a:chOff x="8541766" y="3594861"/>
            <a:chExt cx="985519" cy="422909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968" y="3677411"/>
              <a:ext cx="291083" cy="27127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548116" y="3601211"/>
              <a:ext cx="972819" cy="410209"/>
            </a:xfrm>
            <a:custGeom>
              <a:avLst/>
              <a:gdLst/>
              <a:ahLst/>
              <a:cxnLst/>
              <a:rect l="l" t="t" r="r" b="b"/>
              <a:pathLst>
                <a:path w="972820" h="41021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03985" y="0"/>
                  </a:lnTo>
                  <a:lnTo>
                    <a:pt x="930574" y="5371"/>
                  </a:lnTo>
                  <a:lnTo>
                    <a:pt x="952293" y="20018"/>
                  </a:lnTo>
                  <a:lnTo>
                    <a:pt x="966940" y="41737"/>
                  </a:lnTo>
                  <a:lnTo>
                    <a:pt x="972311" y="68325"/>
                  </a:lnTo>
                  <a:lnTo>
                    <a:pt x="972311" y="341630"/>
                  </a:lnTo>
                  <a:lnTo>
                    <a:pt x="966940" y="368218"/>
                  </a:lnTo>
                  <a:lnTo>
                    <a:pt x="952293" y="389937"/>
                  </a:lnTo>
                  <a:lnTo>
                    <a:pt x="930574" y="404584"/>
                  </a:lnTo>
                  <a:lnTo>
                    <a:pt x="903985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30"/>
                  </a:lnTo>
                  <a:lnTo>
                    <a:pt x="0" y="68325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08521" y="3594861"/>
            <a:ext cx="985519" cy="422909"/>
            <a:chOff x="6208521" y="3594861"/>
            <a:chExt cx="985519" cy="422909"/>
          </a:xfrm>
        </p:grpSpPr>
        <p:sp>
          <p:nvSpPr>
            <p:cNvPr id="42" name="object 42"/>
            <p:cNvSpPr/>
            <p:nvPr/>
          </p:nvSpPr>
          <p:spPr>
            <a:xfrm>
              <a:off x="6214871" y="3601211"/>
              <a:ext cx="972819" cy="410209"/>
            </a:xfrm>
            <a:custGeom>
              <a:avLst/>
              <a:gdLst/>
              <a:ahLst/>
              <a:cxnLst/>
              <a:rect l="l" t="t" r="r" b="b"/>
              <a:pathLst>
                <a:path w="972820" h="41021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03985" y="0"/>
                  </a:lnTo>
                  <a:lnTo>
                    <a:pt x="930574" y="5371"/>
                  </a:lnTo>
                  <a:lnTo>
                    <a:pt x="952293" y="20018"/>
                  </a:lnTo>
                  <a:lnTo>
                    <a:pt x="966940" y="41737"/>
                  </a:lnTo>
                  <a:lnTo>
                    <a:pt x="972311" y="68325"/>
                  </a:lnTo>
                  <a:lnTo>
                    <a:pt x="972311" y="341630"/>
                  </a:lnTo>
                  <a:lnTo>
                    <a:pt x="966940" y="368218"/>
                  </a:lnTo>
                  <a:lnTo>
                    <a:pt x="952293" y="389937"/>
                  </a:lnTo>
                  <a:lnTo>
                    <a:pt x="930574" y="404584"/>
                  </a:lnTo>
                  <a:lnTo>
                    <a:pt x="903985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30"/>
                  </a:lnTo>
                  <a:lnTo>
                    <a:pt x="0" y="68325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872" y="3673220"/>
              <a:ext cx="195833" cy="27660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208521" y="4565650"/>
            <a:ext cx="985519" cy="421640"/>
            <a:chOff x="6208521" y="4565650"/>
            <a:chExt cx="985519" cy="42164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0527" y="4590288"/>
              <a:ext cx="381000" cy="3810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14871" y="4572000"/>
              <a:ext cx="972819" cy="408940"/>
            </a:xfrm>
            <a:custGeom>
              <a:avLst/>
              <a:gdLst/>
              <a:ahLst/>
              <a:cxnLst/>
              <a:rect l="l" t="t" r="r" b="b"/>
              <a:pathLst>
                <a:path w="972820" h="408939">
                  <a:moveTo>
                    <a:pt x="0" y="68072"/>
                  </a:moveTo>
                  <a:lnTo>
                    <a:pt x="5349" y="41576"/>
                  </a:lnTo>
                  <a:lnTo>
                    <a:pt x="19938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904239" y="0"/>
                  </a:lnTo>
                  <a:lnTo>
                    <a:pt x="930735" y="5349"/>
                  </a:lnTo>
                  <a:lnTo>
                    <a:pt x="952373" y="19939"/>
                  </a:lnTo>
                  <a:lnTo>
                    <a:pt x="966962" y="41576"/>
                  </a:lnTo>
                  <a:lnTo>
                    <a:pt x="972311" y="68072"/>
                  </a:lnTo>
                  <a:lnTo>
                    <a:pt x="972311" y="340360"/>
                  </a:lnTo>
                  <a:lnTo>
                    <a:pt x="966962" y="366855"/>
                  </a:lnTo>
                  <a:lnTo>
                    <a:pt x="952373" y="388492"/>
                  </a:lnTo>
                  <a:lnTo>
                    <a:pt x="930735" y="403082"/>
                  </a:lnTo>
                  <a:lnTo>
                    <a:pt x="904239" y="408431"/>
                  </a:lnTo>
                  <a:lnTo>
                    <a:pt x="68072" y="408431"/>
                  </a:lnTo>
                  <a:lnTo>
                    <a:pt x="41576" y="403082"/>
                  </a:lnTo>
                  <a:lnTo>
                    <a:pt x="19938" y="388492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541766" y="4536694"/>
            <a:ext cx="985519" cy="422909"/>
            <a:chOff x="8541766" y="4536694"/>
            <a:chExt cx="985519" cy="422909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65108" y="4565904"/>
              <a:ext cx="370331" cy="37033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548116" y="4543044"/>
              <a:ext cx="972819" cy="410209"/>
            </a:xfrm>
            <a:custGeom>
              <a:avLst/>
              <a:gdLst/>
              <a:ahLst/>
              <a:cxnLst/>
              <a:rect l="l" t="t" r="r" b="b"/>
              <a:pathLst>
                <a:path w="972820" h="41021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903985" y="0"/>
                  </a:lnTo>
                  <a:lnTo>
                    <a:pt x="930574" y="5371"/>
                  </a:lnTo>
                  <a:lnTo>
                    <a:pt x="952293" y="20018"/>
                  </a:lnTo>
                  <a:lnTo>
                    <a:pt x="966940" y="41737"/>
                  </a:lnTo>
                  <a:lnTo>
                    <a:pt x="972311" y="68325"/>
                  </a:lnTo>
                  <a:lnTo>
                    <a:pt x="972311" y="341629"/>
                  </a:lnTo>
                  <a:lnTo>
                    <a:pt x="966940" y="368218"/>
                  </a:lnTo>
                  <a:lnTo>
                    <a:pt x="952293" y="389937"/>
                  </a:lnTo>
                  <a:lnTo>
                    <a:pt x="930574" y="404584"/>
                  </a:lnTo>
                  <a:lnTo>
                    <a:pt x="903985" y="409955"/>
                  </a:lnTo>
                  <a:lnTo>
                    <a:pt x="68325" y="409955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29"/>
                  </a:lnTo>
                  <a:lnTo>
                    <a:pt x="0" y="68325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355456" y="5066157"/>
            <a:ext cx="1368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&gt;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20</a:t>
            </a:r>
            <a:r>
              <a:rPr sz="14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COOPERADOS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43225" y="5924194"/>
            <a:ext cx="3416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Caso</a:t>
            </a:r>
            <a:r>
              <a:rPr sz="12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não</a:t>
            </a:r>
            <a:r>
              <a:rPr sz="12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tenha</a:t>
            </a:r>
            <a:r>
              <a:rPr sz="1200" b="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0D0D0D"/>
                </a:solidFill>
                <a:latin typeface="Calibri Light"/>
                <a:cs typeface="Calibri Light"/>
              </a:rPr>
              <a:t>registro</a:t>
            </a:r>
            <a:r>
              <a:rPr sz="12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na OCB,</a:t>
            </a:r>
            <a:r>
              <a:rPr sz="1200" b="0" spc="-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0D0D0D"/>
                </a:solidFill>
                <a:latin typeface="Calibri Light"/>
                <a:cs typeface="Calibri Light"/>
              </a:rPr>
              <a:t>estabelece-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se</a:t>
            </a:r>
            <a:r>
              <a:rPr sz="1200" b="0" spc="-3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0D0D0D"/>
                </a:solidFill>
                <a:latin typeface="Calibri Light"/>
                <a:cs typeface="Calibri Light"/>
              </a:rPr>
              <a:t>prazo</a:t>
            </a:r>
            <a:r>
              <a:rPr sz="12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25" dirty="0">
                <a:solidFill>
                  <a:srgbClr val="0D0D0D"/>
                </a:solidFill>
                <a:latin typeface="Calibri Light"/>
                <a:cs typeface="Calibri Light"/>
              </a:rPr>
              <a:t>de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90</a:t>
            </a:r>
            <a:r>
              <a:rPr sz="1200" b="0" spc="-5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dias</a:t>
            </a:r>
            <a:r>
              <a:rPr sz="1200" b="0" spc="-6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após</a:t>
            </a:r>
            <a:r>
              <a:rPr sz="12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o</a:t>
            </a:r>
            <a:r>
              <a:rPr sz="1200" b="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0D0D0D"/>
                </a:solidFill>
                <a:latin typeface="Calibri Light"/>
                <a:cs typeface="Calibri Light"/>
              </a:rPr>
              <a:t>protocolo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do</a:t>
            </a:r>
            <a:r>
              <a:rPr sz="1200" b="0" spc="-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Requerimento</a:t>
            </a:r>
            <a:r>
              <a:rPr sz="1200" b="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0D0D0D"/>
                </a:solidFill>
                <a:latin typeface="Calibri Light"/>
                <a:cs typeface="Calibri Light"/>
              </a:rPr>
              <a:t>de</a:t>
            </a:r>
            <a:r>
              <a:rPr sz="1200" b="0" spc="-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200" b="0" spc="-25" dirty="0">
                <a:solidFill>
                  <a:srgbClr val="0D0D0D"/>
                </a:solidFill>
                <a:latin typeface="Calibri Light"/>
                <a:cs typeface="Calibri Light"/>
              </a:rPr>
              <a:t>PLG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26408" y="3461003"/>
            <a:ext cx="5914390" cy="2699385"/>
            <a:chOff x="4026408" y="3461003"/>
            <a:chExt cx="5914390" cy="2699385"/>
          </a:xfrm>
        </p:grpSpPr>
        <p:sp>
          <p:nvSpPr>
            <p:cNvPr id="53" name="object 53"/>
            <p:cNvSpPr/>
            <p:nvPr/>
          </p:nvSpPr>
          <p:spPr>
            <a:xfrm>
              <a:off x="4026408" y="3461003"/>
              <a:ext cx="5914390" cy="2359660"/>
            </a:xfrm>
            <a:custGeom>
              <a:avLst/>
              <a:gdLst/>
              <a:ahLst/>
              <a:cxnLst/>
              <a:rect l="l" t="t" r="r" b="b"/>
              <a:pathLst>
                <a:path w="5914390" h="2359660">
                  <a:moveTo>
                    <a:pt x="1420367" y="0"/>
                  </a:moveTo>
                  <a:lnTo>
                    <a:pt x="1420367" y="2359202"/>
                  </a:lnTo>
                </a:path>
                <a:path w="5914390" h="2359660">
                  <a:moveTo>
                    <a:pt x="5914009" y="964692"/>
                  </a:moveTo>
                  <a:lnTo>
                    <a:pt x="0" y="964692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14516" y="5766599"/>
              <a:ext cx="420370" cy="393700"/>
            </a:xfrm>
            <a:custGeom>
              <a:avLst/>
              <a:gdLst/>
              <a:ahLst/>
              <a:cxnLst/>
              <a:rect l="l" t="t" r="r" b="b"/>
              <a:pathLst>
                <a:path w="420370" h="393700">
                  <a:moveTo>
                    <a:pt x="71755" y="317665"/>
                  </a:moveTo>
                  <a:lnTo>
                    <a:pt x="0" y="363499"/>
                  </a:lnTo>
                  <a:lnTo>
                    <a:pt x="79756" y="393446"/>
                  </a:lnTo>
                  <a:lnTo>
                    <a:pt x="76562" y="363194"/>
                  </a:lnTo>
                  <a:lnTo>
                    <a:pt x="63881" y="363194"/>
                  </a:lnTo>
                  <a:lnTo>
                    <a:pt x="62484" y="350570"/>
                  </a:lnTo>
                  <a:lnTo>
                    <a:pt x="75079" y="349150"/>
                  </a:lnTo>
                  <a:lnTo>
                    <a:pt x="71755" y="317665"/>
                  </a:lnTo>
                  <a:close/>
                </a:path>
                <a:path w="420370" h="393700">
                  <a:moveTo>
                    <a:pt x="75079" y="349150"/>
                  </a:moveTo>
                  <a:lnTo>
                    <a:pt x="62484" y="350570"/>
                  </a:lnTo>
                  <a:lnTo>
                    <a:pt x="63881" y="363194"/>
                  </a:lnTo>
                  <a:lnTo>
                    <a:pt x="76412" y="361775"/>
                  </a:lnTo>
                  <a:lnTo>
                    <a:pt x="75079" y="349150"/>
                  </a:lnTo>
                  <a:close/>
                </a:path>
                <a:path w="420370" h="393700">
                  <a:moveTo>
                    <a:pt x="76412" y="361775"/>
                  </a:moveTo>
                  <a:lnTo>
                    <a:pt x="63881" y="363194"/>
                  </a:lnTo>
                  <a:lnTo>
                    <a:pt x="76562" y="363194"/>
                  </a:lnTo>
                  <a:lnTo>
                    <a:pt x="76412" y="361775"/>
                  </a:lnTo>
                  <a:close/>
                </a:path>
                <a:path w="420370" h="393700">
                  <a:moveTo>
                    <a:pt x="76029" y="349043"/>
                  </a:moveTo>
                  <a:lnTo>
                    <a:pt x="75079" y="349150"/>
                  </a:lnTo>
                  <a:lnTo>
                    <a:pt x="76412" y="361775"/>
                  </a:lnTo>
                  <a:lnTo>
                    <a:pt x="78232" y="361569"/>
                  </a:lnTo>
                  <a:lnTo>
                    <a:pt x="97789" y="356984"/>
                  </a:lnTo>
                  <a:lnTo>
                    <a:pt x="116839" y="351561"/>
                  </a:lnTo>
                  <a:lnTo>
                    <a:pt x="124194" y="349123"/>
                  </a:lnTo>
                  <a:lnTo>
                    <a:pt x="75692" y="349123"/>
                  </a:lnTo>
                  <a:lnTo>
                    <a:pt x="76029" y="349043"/>
                  </a:lnTo>
                  <a:close/>
                </a:path>
                <a:path w="420370" h="393700">
                  <a:moveTo>
                    <a:pt x="76454" y="348996"/>
                  </a:moveTo>
                  <a:lnTo>
                    <a:pt x="76029" y="349043"/>
                  </a:lnTo>
                  <a:lnTo>
                    <a:pt x="75692" y="349123"/>
                  </a:lnTo>
                  <a:lnTo>
                    <a:pt x="76454" y="348996"/>
                  </a:lnTo>
                  <a:close/>
                </a:path>
                <a:path w="420370" h="393700">
                  <a:moveTo>
                    <a:pt x="124577" y="348996"/>
                  </a:moveTo>
                  <a:lnTo>
                    <a:pt x="76454" y="348996"/>
                  </a:lnTo>
                  <a:lnTo>
                    <a:pt x="75692" y="349123"/>
                  </a:lnTo>
                  <a:lnTo>
                    <a:pt x="124194" y="349123"/>
                  </a:lnTo>
                  <a:lnTo>
                    <a:pt x="124577" y="348996"/>
                  </a:lnTo>
                  <a:close/>
                </a:path>
                <a:path w="420370" h="393700">
                  <a:moveTo>
                    <a:pt x="137409" y="344652"/>
                  </a:moveTo>
                  <a:lnTo>
                    <a:pt x="94741" y="344652"/>
                  </a:lnTo>
                  <a:lnTo>
                    <a:pt x="76029" y="349043"/>
                  </a:lnTo>
                  <a:lnTo>
                    <a:pt x="76454" y="348996"/>
                  </a:lnTo>
                  <a:lnTo>
                    <a:pt x="124577" y="348996"/>
                  </a:lnTo>
                  <a:lnTo>
                    <a:pt x="135762" y="345287"/>
                  </a:lnTo>
                  <a:lnTo>
                    <a:pt x="137409" y="344652"/>
                  </a:lnTo>
                  <a:close/>
                </a:path>
                <a:path w="420370" h="393700">
                  <a:moveTo>
                    <a:pt x="165529" y="333273"/>
                  </a:moveTo>
                  <a:lnTo>
                    <a:pt x="131699" y="333273"/>
                  </a:lnTo>
                  <a:lnTo>
                    <a:pt x="113030" y="339471"/>
                  </a:lnTo>
                  <a:lnTo>
                    <a:pt x="94567" y="344693"/>
                  </a:lnTo>
                  <a:lnTo>
                    <a:pt x="94741" y="344652"/>
                  </a:lnTo>
                  <a:lnTo>
                    <a:pt x="137409" y="344652"/>
                  </a:lnTo>
                  <a:lnTo>
                    <a:pt x="154305" y="338137"/>
                  </a:lnTo>
                  <a:lnTo>
                    <a:pt x="165529" y="333273"/>
                  </a:lnTo>
                  <a:close/>
                </a:path>
                <a:path w="420370" h="393700">
                  <a:moveTo>
                    <a:pt x="113284" y="339382"/>
                  </a:moveTo>
                  <a:lnTo>
                    <a:pt x="112970" y="339471"/>
                  </a:lnTo>
                  <a:lnTo>
                    <a:pt x="113284" y="339382"/>
                  </a:lnTo>
                  <a:close/>
                </a:path>
                <a:path w="420370" h="393700">
                  <a:moveTo>
                    <a:pt x="180511" y="326326"/>
                  </a:moveTo>
                  <a:lnTo>
                    <a:pt x="149606" y="326326"/>
                  </a:lnTo>
                  <a:lnTo>
                    <a:pt x="131317" y="333375"/>
                  </a:lnTo>
                  <a:lnTo>
                    <a:pt x="131699" y="333273"/>
                  </a:lnTo>
                  <a:lnTo>
                    <a:pt x="165529" y="333273"/>
                  </a:lnTo>
                  <a:lnTo>
                    <a:pt x="172592" y="330212"/>
                  </a:lnTo>
                  <a:lnTo>
                    <a:pt x="180511" y="326326"/>
                  </a:lnTo>
                  <a:close/>
                </a:path>
                <a:path w="420370" h="393700">
                  <a:moveTo>
                    <a:pt x="211248" y="310070"/>
                  </a:moveTo>
                  <a:lnTo>
                    <a:pt x="184912" y="310070"/>
                  </a:lnTo>
                  <a:lnTo>
                    <a:pt x="167132" y="318744"/>
                  </a:lnTo>
                  <a:lnTo>
                    <a:pt x="149429" y="326394"/>
                  </a:lnTo>
                  <a:lnTo>
                    <a:pt x="149606" y="326326"/>
                  </a:lnTo>
                  <a:lnTo>
                    <a:pt x="180511" y="326326"/>
                  </a:lnTo>
                  <a:lnTo>
                    <a:pt x="190500" y="321424"/>
                  </a:lnTo>
                  <a:lnTo>
                    <a:pt x="208026" y="311975"/>
                  </a:lnTo>
                  <a:lnTo>
                    <a:pt x="211248" y="310070"/>
                  </a:lnTo>
                  <a:close/>
                </a:path>
                <a:path w="420370" h="393700">
                  <a:moveTo>
                    <a:pt x="167386" y="318617"/>
                  </a:moveTo>
                  <a:lnTo>
                    <a:pt x="167092" y="318744"/>
                  </a:lnTo>
                  <a:lnTo>
                    <a:pt x="167386" y="318617"/>
                  </a:lnTo>
                  <a:close/>
                </a:path>
                <a:path w="420370" h="393700">
                  <a:moveTo>
                    <a:pt x="241879" y="290969"/>
                  </a:moveTo>
                  <a:lnTo>
                    <a:pt x="218566" y="290969"/>
                  </a:lnTo>
                  <a:lnTo>
                    <a:pt x="201676" y="300977"/>
                  </a:lnTo>
                  <a:lnTo>
                    <a:pt x="184712" y="310167"/>
                  </a:lnTo>
                  <a:lnTo>
                    <a:pt x="184912" y="310070"/>
                  </a:lnTo>
                  <a:lnTo>
                    <a:pt x="211248" y="310070"/>
                  </a:lnTo>
                  <a:lnTo>
                    <a:pt x="225170" y="301840"/>
                  </a:lnTo>
                  <a:lnTo>
                    <a:pt x="241879" y="290969"/>
                  </a:lnTo>
                  <a:close/>
                </a:path>
                <a:path w="420370" h="393700">
                  <a:moveTo>
                    <a:pt x="201803" y="300863"/>
                  </a:moveTo>
                  <a:lnTo>
                    <a:pt x="201593" y="300977"/>
                  </a:lnTo>
                  <a:lnTo>
                    <a:pt x="201803" y="300863"/>
                  </a:lnTo>
                  <a:close/>
                </a:path>
                <a:path w="420370" h="393700">
                  <a:moveTo>
                    <a:pt x="271128" y="269265"/>
                  </a:moveTo>
                  <a:lnTo>
                    <a:pt x="250443" y="269265"/>
                  </a:lnTo>
                  <a:lnTo>
                    <a:pt x="234568" y="280606"/>
                  </a:lnTo>
                  <a:lnTo>
                    <a:pt x="218345" y="291100"/>
                  </a:lnTo>
                  <a:lnTo>
                    <a:pt x="218566" y="290969"/>
                  </a:lnTo>
                  <a:lnTo>
                    <a:pt x="241879" y="290969"/>
                  </a:lnTo>
                  <a:lnTo>
                    <a:pt x="257937" y="279539"/>
                  </a:lnTo>
                  <a:lnTo>
                    <a:pt x="271128" y="269265"/>
                  </a:lnTo>
                  <a:close/>
                </a:path>
                <a:path w="420370" h="393700">
                  <a:moveTo>
                    <a:pt x="234695" y="280454"/>
                  </a:moveTo>
                  <a:lnTo>
                    <a:pt x="234461" y="280606"/>
                  </a:lnTo>
                  <a:lnTo>
                    <a:pt x="234695" y="280454"/>
                  </a:lnTo>
                  <a:close/>
                </a:path>
                <a:path w="420370" h="393700">
                  <a:moveTo>
                    <a:pt x="285450" y="257429"/>
                  </a:moveTo>
                  <a:lnTo>
                    <a:pt x="265684" y="257429"/>
                  </a:lnTo>
                  <a:lnTo>
                    <a:pt x="250189" y="269430"/>
                  </a:lnTo>
                  <a:lnTo>
                    <a:pt x="250443" y="269265"/>
                  </a:lnTo>
                  <a:lnTo>
                    <a:pt x="271128" y="269265"/>
                  </a:lnTo>
                  <a:lnTo>
                    <a:pt x="273558" y="267373"/>
                  </a:lnTo>
                  <a:lnTo>
                    <a:pt x="285450" y="257429"/>
                  </a:lnTo>
                  <a:close/>
                </a:path>
                <a:path w="420370" h="393700">
                  <a:moveTo>
                    <a:pt x="337140" y="205066"/>
                  </a:moveTo>
                  <a:lnTo>
                    <a:pt x="320548" y="205066"/>
                  </a:lnTo>
                  <a:lnTo>
                    <a:pt x="307593" y="219075"/>
                  </a:lnTo>
                  <a:lnTo>
                    <a:pt x="294132" y="232410"/>
                  </a:lnTo>
                  <a:lnTo>
                    <a:pt x="280162" y="245287"/>
                  </a:lnTo>
                  <a:lnTo>
                    <a:pt x="265430" y="257581"/>
                  </a:lnTo>
                  <a:lnTo>
                    <a:pt x="265684" y="257429"/>
                  </a:lnTo>
                  <a:lnTo>
                    <a:pt x="285450" y="257429"/>
                  </a:lnTo>
                  <a:lnTo>
                    <a:pt x="288670" y="254736"/>
                  </a:lnTo>
                  <a:lnTo>
                    <a:pt x="303022" y="241503"/>
                  </a:lnTo>
                  <a:lnTo>
                    <a:pt x="316738" y="227799"/>
                  </a:lnTo>
                  <a:lnTo>
                    <a:pt x="329945" y="213588"/>
                  </a:lnTo>
                  <a:lnTo>
                    <a:pt x="337140" y="205066"/>
                  </a:lnTo>
                  <a:close/>
                </a:path>
                <a:path w="420370" h="393700">
                  <a:moveTo>
                    <a:pt x="280288" y="245097"/>
                  </a:moveTo>
                  <a:lnTo>
                    <a:pt x="280062" y="245287"/>
                  </a:lnTo>
                  <a:lnTo>
                    <a:pt x="280288" y="245097"/>
                  </a:lnTo>
                  <a:close/>
                </a:path>
                <a:path w="420370" h="393700">
                  <a:moveTo>
                    <a:pt x="294259" y="232232"/>
                  </a:moveTo>
                  <a:lnTo>
                    <a:pt x="294067" y="232410"/>
                  </a:lnTo>
                  <a:lnTo>
                    <a:pt x="294259" y="232232"/>
                  </a:lnTo>
                  <a:close/>
                </a:path>
                <a:path w="420370" h="393700">
                  <a:moveTo>
                    <a:pt x="307720" y="218884"/>
                  </a:moveTo>
                  <a:lnTo>
                    <a:pt x="307529" y="219075"/>
                  </a:lnTo>
                  <a:lnTo>
                    <a:pt x="307720" y="218884"/>
                  </a:lnTo>
                  <a:close/>
                </a:path>
                <a:path w="420370" h="393700">
                  <a:moveTo>
                    <a:pt x="369161" y="161366"/>
                  </a:moveTo>
                  <a:lnTo>
                    <a:pt x="354203" y="161366"/>
                  </a:lnTo>
                  <a:lnTo>
                    <a:pt x="343662" y="176504"/>
                  </a:lnTo>
                  <a:lnTo>
                    <a:pt x="332359" y="191135"/>
                  </a:lnTo>
                  <a:lnTo>
                    <a:pt x="320293" y="205282"/>
                  </a:lnTo>
                  <a:lnTo>
                    <a:pt x="320548" y="205066"/>
                  </a:lnTo>
                  <a:lnTo>
                    <a:pt x="337140" y="205066"/>
                  </a:lnTo>
                  <a:lnTo>
                    <a:pt x="342264" y="198996"/>
                  </a:lnTo>
                  <a:lnTo>
                    <a:pt x="353949" y="183896"/>
                  </a:lnTo>
                  <a:lnTo>
                    <a:pt x="364616" y="168516"/>
                  </a:lnTo>
                  <a:lnTo>
                    <a:pt x="369161" y="161366"/>
                  </a:lnTo>
                  <a:close/>
                </a:path>
                <a:path w="420370" h="393700">
                  <a:moveTo>
                    <a:pt x="332486" y="190893"/>
                  </a:moveTo>
                  <a:lnTo>
                    <a:pt x="332281" y="191135"/>
                  </a:lnTo>
                  <a:lnTo>
                    <a:pt x="332486" y="190893"/>
                  </a:lnTo>
                  <a:close/>
                </a:path>
                <a:path w="420370" h="393700">
                  <a:moveTo>
                    <a:pt x="343788" y="176276"/>
                  </a:moveTo>
                  <a:lnTo>
                    <a:pt x="343613" y="176504"/>
                  </a:lnTo>
                  <a:lnTo>
                    <a:pt x="343788" y="176276"/>
                  </a:lnTo>
                  <a:close/>
                </a:path>
                <a:path w="420370" h="393700">
                  <a:moveTo>
                    <a:pt x="378408" y="146075"/>
                  </a:moveTo>
                  <a:lnTo>
                    <a:pt x="363855" y="146075"/>
                  </a:lnTo>
                  <a:lnTo>
                    <a:pt x="353949" y="161607"/>
                  </a:lnTo>
                  <a:lnTo>
                    <a:pt x="354203" y="161366"/>
                  </a:lnTo>
                  <a:lnTo>
                    <a:pt x="369161" y="161366"/>
                  </a:lnTo>
                  <a:lnTo>
                    <a:pt x="374650" y="152730"/>
                  </a:lnTo>
                  <a:lnTo>
                    <a:pt x="378408" y="146075"/>
                  </a:lnTo>
                  <a:close/>
                </a:path>
                <a:path w="420370" h="393700">
                  <a:moveTo>
                    <a:pt x="400837" y="98666"/>
                  </a:moveTo>
                  <a:lnTo>
                    <a:pt x="387350" y="98666"/>
                  </a:lnTo>
                  <a:lnTo>
                    <a:pt x="380364" y="115049"/>
                  </a:lnTo>
                  <a:lnTo>
                    <a:pt x="372490" y="130721"/>
                  </a:lnTo>
                  <a:lnTo>
                    <a:pt x="363601" y="146354"/>
                  </a:lnTo>
                  <a:lnTo>
                    <a:pt x="363855" y="146075"/>
                  </a:lnTo>
                  <a:lnTo>
                    <a:pt x="378408" y="146075"/>
                  </a:lnTo>
                  <a:lnTo>
                    <a:pt x="383793" y="136537"/>
                  </a:lnTo>
                  <a:lnTo>
                    <a:pt x="391922" y="120243"/>
                  </a:lnTo>
                  <a:lnTo>
                    <a:pt x="399034" y="103543"/>
                  </a:lnTo>
                  <a:lnTo>
                    <a:pt x="400837" y="98666"/>
                  </a:lnTo>
                  <a:close/>
                </a:path>
                <a:path w="420370" h="393700">
                  <a:moveTo>
                    <a:pt x="372617" y="130454"/>
                  </a:moveTo>
                  <a:lnTo>
                    <a:pt x="372466" y="130721"/>
                  </a:lnTo>
                  <a:lnTo>
                    <a:pt x="372617" y="130454"/>
                  </a:lnTo>
                  <a:close/>
                </a:path>
                <a:path w="420370" h="393700">
                  <a:moveTo>
                    <a:pt x="380491" y="114719"/>
                  </a:moveTo>
                  <a:lnTo>
                    <a:pt x="380326" y="115049"/>
                  </a:lnTo>
                  <a:lnTo>
                    <a:pt x="380491" y="114719"/>
                  </a:lnTo>
                  <a:close/>
                </a:path>
                <a:path w="420370" h="393700">
                  <a:moveTo>
                    <a:pt x="406540" y="82499"/>
                  </a:moveTo>
                  <a:lnTo>
                    <a:pt x="393318" y="82499"/>
                  </a:lnTo>
                  <a:lnTo>
                    <a:pt x="387242" y="98918"/>
                  </a:lnTo>
                  <a:lnTo>
                    <a:pt x="387350" y="98666"/>
                  </a:lnTo>
                  <a:lnTo>
                    <a:pt x="400837" y="98666"/>
                  </a:lnTo>
                  <a:lnTo>
                    <a:pt x="405257" y="86715"/>
                  </a:lnTo>
                  <a:lnTo>
                    <a:pt x="406540" y="82499"/>
                  </a:lnTo>
                  <a:close/>
                </a:path>
                <a:path w="420370" h="393700">
                  <a:moveTo>
                    <a:pt x="411320" y="66103"/>
                  </a:moveTo>
                  <a:lnTo>
                    <a:pt x="398272" y="66103"/>
                  </a:lnTo>
                  <a:lnTo>
                    <a:pt x="393234" y="82728"/>
                  </a:lnTo>
                  <a:lnTo>
                    <a:pt x="393318" y="82499"/>
                  </a:lnTo>
                  <a:lnTo>
                    <a:pt x="406540" y="82499"/>
                  </a:lnTo>
                  <a:lnTo>
                    <a:pt x="410463" y="69608"/>
                  </a:lnTo>
                  <a:lnTo>
                    <a:pt x="411320" y="66103"/>
                  </a:lnTo>
                  <a:close/>
                </a:path>
                <a:path w="420370" h="393700">
                  <a:moveTo>
                    <a:pt x="407288" y="0"/>
                  </a:moveTo>
                  <a:lnTo>
                    <a:pt x="406781" y="17056"/>
                  </a:lnTo>
                  <a:lnTo>
                    <a:pt x="406663" y="17703"/>
                  </a:lnTo>
                  <a:lnTo>
                    <a:pt x="405003" y="33540"/>
                  </a:lnTo>
                  <a:lnTo>
                    <a:pt x="402209" y="50114"/>
                  </a:lnTo>
                  <a:lnTo>
                    <a:pt x="398144" y="66433"/>
                  </a:lnTo>
                  <a:lnTo>
                    <a:pt x="398272" y="66103"/>
                  </a:lnTo>
                  <a:lnTo>
                    <a:pt x="411320" y="66103"/>
                  </a:lnTo>
                  <a:lnTo>
                    <a:pt x="414655" y="52451"/>
                  </a:lnTo>
                  <a:lnTo>
                    <a:pt x="417576" y="35090"/>
                  </a:lnTo>
                  <a:lnTo>
                    <a:pt x="419481" y="17703"/>
                  </a:lnTo>
                  <a:lnTo>
                    <a:pt x="419988" y="431"/>
                  </a:lnTo>
                  <a:lnTo>
                    <a:pt x="407288" y="0"/>
                  </a:lnTo>
                  <a:close/>
                </a:path>
                <a:path w="420370" h="393700">
                  <a:moveTo>
                    <a:pt x="402209" y="49669"/>
                  </a:moveTo>
                  <a:lnTo>
                    <a:pt x="402101" y="50114"/>
                  </a:lnTo>
                  <a:lnTo>
                    <a:pt x="402209" y="49669"/>
                  </a:lnTo>
                  <a:close/>
                </a:path>
                <a:path w="420370" h="393700">
                  <a:moveTo>
                    <a:pt x="405003" y="33159"/>
                  </a:moveTo>
                  <a:lnTo>
                    <a:pt x="404940" y="33540"/>
                  </a:lnTo>
                  <a:lnTo>
                    <a:pt x="405003" y="33159"/>
                  </a:lnTo>
                  <a:close/>
                </a:path>
                <a:path w="420370" h="393700">
                  <a:moveTo>
                    <a:pt x="406781" y="16586"/>
                  </a:moveTo>
                  <a:lnTo>
                    <a:pt x="406731" y="17056"/>
                  </a:lnTo>
                  <a:lnTo>
                    <a:pt x="406781" y="16586"/>
                  </a:lnTo>
                  <a:close/>
                </a:path>
              </a:pathLst>
            </a:custGeom>
            <a:solidFill>
              <a:srgbClr val="004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56" name="object 56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71245" y="4605472"/>
            <a:ext cx="1532255" cy="975994"/>
            <a:chOff x="271245" y="4605472"/>
            <a:chExt cx="1532255" cy="975994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245" y="4605472"/>
              <a:ext cx="1531673" cy="97543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5467" y="4628388"/>
              <a:ext cx="1447800" cy="90068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871425" y="4605472"/>
            <a:ext cx="882650" cy="975994"/>
            <a:chOff x="1871425" y="4605472"/>
            <a:chExt cx="882650" cy="975994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1425" y="4605472"/>
              <a:ext cx="882488" cy="97543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5668" y="4628388"/>
              <a:ext cx="798576" cy="900684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4532376" y="2179320"/>
            <a:ext cx="5294630" cy="0"/>
          </a:xfrm>
          <a:custGeom>
            <a:avLst/>
            <a:gdLst/>
            <a:ahLst/>
            <a:cxnLst/>
            <a:rect l="l" t="t" r="r" b="b"/>
            <a:pathLst>
              <a:path w="5294630">
                <a:moveTo>
                  <a:pt x="0" y="0"/>
                </a:moveTo>
                <a:lnTo>
                  <a:pt x="529412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8663558" y="2308872"/>
            <a:ext cx="3339465" cy="1003300"/>
            <a:chOff x="8663558" y="2308872"/>
            <a:chExt cx="3339465" cy="1003300"/>
          </a:xfrm>
        </p:grpSpPr>
        <p:sp>
          <p:nvSpPr>
            <p:cNvPr id="66" name="object 66"/>
            <p:cNvSpPr/>
            <p:nvPr/>
          </p:nvSpPr>
          <p:spPr>
            <a:xfrm>
              <a:off x="8663558" y="2371089"/>
              <a:ext cx="1889125" cy="335280"/>
            </a:xfrm>
            <a:custGeom>
              <a:avLst/>
              <a:gdLst/>
              <a:ahLst/>
              <a:cxnLst/>
              <a:rect l="l" t="t" r="r" b="b"/>
              <a:pathLst>
                <a:path w="1889125" h="335280">
                  <a:moveTo>
                    <a:pt x="1888871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1888871" y="335279"/>
                  </a:lnTo>
                  <a:lnTo>
                    <a:pt x="1888871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663558" y="2706268"/>
              <a:ext cx="1889125" cy="569595"/>
            </a:xfrm>
            <a:custGeom>
              <a:avLst/>
              <a:gdLst/>
              <a:ahLst/>
              <a:cxnLst/>
              <a:rect l="l" t="t" r="r" b="b"/>
              <a:pathLst>
                <a:path w="1889125" h="569595">
                  <a:moveTo>
                    <a:pt x="1888871" y="0"/>
                  </a:moveTo>
                  <a:lnTo>
                    <a:pt x="0" y="0"/>
                  </a:lnTo>
                  <a:lnTo>
                    <a:pt x="0" y="569188"/>
                  </a:lnTo>
                  <a:lnTo>
                    <a:pt x="1888871" y="569188"/>
                  </a:lnTo>
                  <a:lnTo>
                    <a:pt x="1888871" y="0"/>
                  </a:lnTo>
                  <a:close/>
                </a:path>
              </a:pathLst>
            </a:custGeom>
            <a:solidFill>
              <a:srgbClr val="D4E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8167" y="2308872"/>
              <a:ext cx="1514855" cy="1002779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10541507" y="2350007"/>
            <a:ext cx="1412875" cy="901065"/>
          </a:xfrm>
          <a:custGeom>
            <a:avLst/>
            <a:gdLst/>
            <a:ahLst/>
            <a:cxnLst/>
            <a:rect l="l" t="t" r="r" b="b"/>
            <a:pathLst>
              <a:path w="1412875" h="901064">
                <a:moveTo>
                  <a:pt x="1412748" y="0"/>
                </a:moveTo>
                <a:lnTo>
                  <a:pt x="0" y="0"/>
                </a:lnTo>
                <a:lnTo>
                  <a:pt x="0" y="900684"/>
                </a:lnTo>
                <a:lnTo>
                  <a:pt x="1412748" y="900684"/>
                </a:lnTo>
                <a:lnTo>
                  <a:pt x="1412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4009263" y="2364739"/>
          <a:ext cx="7939404" cy="90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EDITAIS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7A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PREVISÃO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cap="small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cap="small" spc="5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cap="small" spc="-20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cap="small" spc="-35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cap="small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xi</a:t>
                      </a:r>
                      <a:r>
                        <a:rPr sz="1400" b="1" cap="small" spc="-5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b="1" cap="small" spc="-20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cap="small" spc="-5" dirty="0">
                          <a:solidFill>
                            <a:srgbClr val="1E7A50"/>
                          </a:solidFill>
                          <a:latin typeface="Calibri"/>
                          <a:cs typeface="Calibri"/>
                        </a:rPr>
                        <a:t>amente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905" algn="ctr">
                        <a:lnSpc>
                          <a:spcPts val="2730"/>
                        </a:lnSpc>
                        <a:spcBef>
                          <a:spcPts val="30"/>
                        </a:spcBef>
                      </a:pPr>
                      <a:r>
                        <a:rPr sz="2400" b="1" spc="-25" dirty="0">
                          <a:solidFill>
                            <a:srgbClr val="1E7A50"/>
                          </a:solidFill>
                          <a:latin typeface="Segoe UI Black"/>
                          <a:cs typeface="Segoe UI Black"/>
                        </a:rPr>
                        <a:t>200</a:t>
                      </a:r>
                      <a:endParaRPr sz="2400">
                        <a:latin typeface="Segoe UI Black"/>
                        <a:cs typeface="Segoe UI Black"/>
                      </a:endParaRPr>
                    </a:p>
                    <a:p>
                      <a:pPr marR="1270" algn="ctr">
                        <a:lnSpc>
                          <a:spcPts val="1290"/>
                        </a:lnSpc>
                      </a:pPr>
                      <a:r>
                        <a:rPr sz="1200" b="0" spc="-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ÁREAS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6ª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RODADA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DISPONIBILIDADE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ÁREAS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–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PROJETO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GARIMPO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LEGAL: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0" dirty="0">
                          <a:latin typeface="Calibri Light"/>
                          <a:cs typeface="Calibri Light"/>
                        </a:rPr>
                        <a:t>EMPREENDEDORISMO</a:t>
                      </a:r>
                      <a:r>
                        <a:rPr sz="140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latin typeface="Calibri Light"/>
                          <a:cs typeface="Calibri Light"/>
                        </a:rPr>
                        <a:t>VERDE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30/08/2022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1" name="object 71"/>
          <p:cNvGrpSpPr/>
          <p:nvPr/>
        </p:nvGrpSpPr>
        <p:grpSpPr>
          <a:xfrm>
            <a:off x="10230611" y="3831082"/>
            <a:ext cx="961390" cy="824865"/>
            <a:chOff x="10230611" y="3831082"/>
            <a:chExt cx="961390" cy="824865"/>
          </a:xfrm>
        </p:grpSpPr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36572" y="3840208"/>
              <a:ext cx="873478" cy="39664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262615" y="3837432"/>
              <a:ext cx="817244" cy="321945"/>
            </a:xfrm>
            <a:custGeom>
              <a:avLst/>
              <a:gdLst/>
              <a:ahLst/>
              <a:cxnLst/>
              <a:rect l="l" t="t" r="r" b="b"/>
              <a:pathLst>
                <a:path w="817245" h="321945">
                  <a:moveTo>
                    <a:pt x="816863" y="0"/>
                  </a:moveTo>
                  <a:lnTo>
                    <a:pt x="263270" y="0"/>
                  </a:lnTo>
                  <a:lnTo>
                    <a:pt x="0" y="321564"/>
                  </a:lnTo>
                  <a:lnTo>
                    <a:pt x="553592" y="321564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004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30611" y="4219968"/>
              <a:ext cx="931151" cy="4358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262615" y="4251960"/>
              <a:ext cx="817244" cy="321945"/>
            </a:xfrm>
            <a:custGeom>
              <a:avLst/>
              <a:gdLst/>
              <a:ahLst/>
              <a:cxnLst/>
              <a:rect l="l" t="t" r="r" b="b"/>
              <a:pathLst>
                <a:path w="817245" h="321945">
                  <a:moveTo>
                    <a:pt x="0" y="321563"/>
                  </a:moveTo>
                  <a:lnTo>
                    <a:pt x="263270" y="0"/>
                  </a:lnTo>
                  <a:lnTo>
                    <a:pt x="816863" y="0"/>
                  </a:lnTo>
                  <a:lnTo>
                    <a:pt x="553592" y="321563"/>
                  </a:lnTo>
                  <a:lnTo>
                    <a:pt x="0" y="321563"/>
                  </a:lnTo>
                  <a:close/>
                </a:path>
              </a:pathLst>
            </a:custGeom>
            <a:ln w="12700">
              <a:solidFill>
                <a:srgbClr val="004B7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105387" y="3837432"/>
              <a:ext cx="86995" cy="414655"/>
            </a:xfrm>
            <a:custGeom>
              <a:avLst/>
              <a:gdLst/>
              <a:ahLst/>
              <a:cxnLst/>
              <a:rect l="l" t="t" r="r" b="b"/>
              <a:pathLst>
                <a:path w="86995" h="414654">
                  <a:moveTo>
                    <a:pt x="86486" y="0"/>
                  </a:moveTo>
                  <a:lnTo>
                    <a:pt x="0" y="0"/>
                  </a:lnTo>
                </a:path>
                <a:path w="86995" h="414654">
                  <a:moveTo>
                    <a:pt x="86486" y="414528"/>
                  </a:moveTo>
                  <a:lnTo>
                    <a:pt x="0" y="414528"/>
                  </a:lnTo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119103" y="3881628"/>
              <a:ext cx="57785" cy="321945"/>
            </a:xfrm>
            <a:custGeom>
              <a:avLst/>
              <a:gdLst/>
              <a:ahLst/>
              <a:cxnLst/>
              <a:rect l="l" t="t" r="r" b="b"/>
              <a:pathLst>
                <a:path w="57784" h="321945">
                  <a:moveTo>
                    <a:pt x="57657" y="45720"/>
                  </a:moveTo>
                  <a:lnTo>
                    <a:pt x="0" y="45720"/>
                  </a:lnTo>
                </a:path>
                <a:path w="57784" h="321945">
                  <a:moveTo>
                    <a:pt x="57657" y="91440"/>
                  </a:moveTo>
                  <a:lnTo>
                    <a:pt x="0" y="91440"/>
                  </a:lnTo>
                </a:path>
                <a:path w="57784" h="321945">
                  <a:moveTo>
                    <a:pt x="57657" y="0"/>
                  </a:moveTo>
                  <a:lnTo>
                    <a:pt x="0" y="0"/>
                  </a:lnTo>
                </a:path>
                <a:path w="57784" h="321945">
                  <a:moveTo>
                    <a:pt x="57657" y="137160"/>
                  </a:moveTo>
                  <a:lnTo>
                    <a:pt x="0" y="137160"/>
                  </a:lnTo>
                </a:path>
                <a:path w="57784" h="321945">
                  <a:moveTo>
                    <a:pt x="57657" y="182880"/>
                  </a:moveTo>
                  <a:lnTo>
                    <a:pt x="0" y="182880"/>
                  </a:lnTo>
                </a:path>
                <a:path w="57784" h="321945">
                  <a:moveTo>
                    <a:pt x="57657" y="275844"/>
                  </a:moveTo>
                  <a:lnTo>
                    <a:pt x="0" y="275844"/>
                  </a:lnTo>
                </a:path>
                <a:path w="57784" h="321945">
                  <a:moveTo>
                    <a:pt x="57657" y="321564"/>
                  </a:moveTo>
                  <a:lnTo>
                    <a:pt x="0" y="321564"/>
                  </a:lnTo>
                </a:path>
                <a:path w="57784" h="321945">
                  <a:moveTo>
                    <a:pt x="57657" y="228600"/>
                  </a:moveTo>
                  <a:lnTo>
                    <a:pt x="0" y="22860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230102" y="3728973"/>
            <a:ext cx="386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solidFill>
                  <a:srgbClr val="404040"/>
                </a:solidFill>
                <a:latin typeface="Calibri Light"/>
                <a:cs typeface="Calibri Light"/>
              </a:rPr>
              <a:t>0,00</a:t>
            </a:r>
            <a:r>
              <a:rPr sz="105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050" b="0" spc="-5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383646" y="4813808"/>
            <a:ext cx="11766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8100" algn="just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SERÁ</a:t>
            </a:r>
            <a:r>
              <a:rPr sz="14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DEFINIDA </a:t>
            </a:r>
            <a:r>
              <a:rPr sz="1400" b="0" dirty="0">
                <a:solidFill>
                  <a:srgbClr val="0D0D0D"/>
                </a:solidFill>
                <a:latin typeface="Calibri Light"/>
                <a:cs typeface="Calibri Light"/>
              </a:rPr>
              <a:t>UMA</a:t>
            </a:r>
            <a:r>
              <a:rPr sz="1400" b="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0D0D0D"/>
                </a:solidFill>
                <a:latin typeface="Calibri Light"/>
                <a:cs typeface="Calibri Light"/>
              </a:rPr>
              <a:t>COTA</a:t>
            </a:r>
            <a:r>
              <a:rPr sz="1400" b="0" spc="-25" dirty="0">
                <a:solidFill>
                  <a:srgbClr val="0D0D0D"/>
                </a:solidFill>
                <a:latin typeface="Calibri Light"/>
                <a:cs typeface="Calibri Light"/>
              </a:rPr>
              <a:t> EM </a:t>
            </a:r>
            <a:r>
              <a:rPr sz="1400" b="0" spc="-10" dirty="0">
                <a:solidFill>
                  <a:srgbClr val="0D0D0D"/>
                </a:solidFill>
                <a:latin typeface="Calibri Light"/>
                <a:cs typeface="Calibri Light"/>
              </a:rPr>
              <a:t>PROFUNDIDADE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4" name="object 4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477886" y="1504569"/>
          <a:ext cx="4507229" cy="215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95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PROCEDIMENTO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Concessão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Lavra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Concessão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Lavra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17.610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Guia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Utilização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Autorização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Pesquisa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6.550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Guia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Utilização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Concessão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Lavra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1.959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Requerimento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Autorização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Pesquisa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20.767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Requerimento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Licenciamento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5.811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Requerimento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Permissão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Lavra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Garimpeira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10.221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Outorga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Requerimento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Registro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Extração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1.194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59.980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714743" y="269747"/>
            <a:ext cx="1449705" cy="256540"/>
          </a:xfrm>
          <a:custGeom>
            <a:avLst/>
            <a:gdLst/>
            <a:ahLst/>
            <a:cxnLst/>
            <a:rect l="l" t="t" r="r" b="b"/>
            <a:pathLst>
              <a:path w="1449704" h="256540">
                <a:moveTo>
                  <a:pt x="1406652" y="0"/>
                </a:moveTo>
                <a:lnTo>
                  <a:pt x="42672" y="0"/>
                </a:lnTo>
                <a:lnTo>
                  <a:pt x="26038" y="3345"/>
                </a:lnTo>
                <a:lnTo>
                  <a:pt x="12477" y="12477"/>
                </a:lnTo>
                <a:lnTo>
                  <a:pt x="3345" y="26038"/>
                </a:lnTo>
                <a:lnTo>
                  <a:pt x="0" y="42672"/>
                </a:lnTo>
                <a:lnTo>
                  <a:pt x="0" y="213360"/>
                </a:lnTo>
                <a:lnTo>
                  <a:pt x="3345" y="229993"/>
                </a:lnTo>
                <a:lnTo>
                  <a:pt x="12477" y="243554"/>
                </a:lnTo>
                <a:lnTo>
                  <a:pt x="26038" y="252686"/>
                </a:lnTo>
                <a:lnTo>
                  <a:pt x="42672" y="256031"/>
                </a:lnTo>
                <a:lnTo>
                  <a:pt x="1406652" y="256031"/>
                </a:lnTo>
                <a:lnTo>
                  <a:pt x="1423285" y="252686"/>
                </a:lnTo>
                <a:lnTo>
                  <a:pt x="1436846" y="243554"/>
                </a:lnTo>
                <a:lnTo>
                  <a:pt x="1445978" y="229993"/>
                </a:lnTo>
                <a:lnTo>
                  <a:pt x="1449324" y="213360"/>
                </a:lnTo>
                <a:lnTo>
                  <a:pt x="1449324" y="42672"/>
                </a:lnTo>
                <a:lnTo>
                  <a:pt x="1445978" y="26038"/>
                </a:lnTo>
                <a:lnTo>
                  <a:pt x="1436846" y="12477"/>
                </a:lnTo>
                <a:lnTo>
                  <a:pt x="1423285" y="3345"/>
                </a:lnTo>
                <a:lnTo>
                  <a:pt x="1406652" y="0"/>
                </a:lnTo>
                <a:close/>
              </a:path>
            </a:pathLst>
          </a:custGeom>
          <a:solidFill>
            <a:srgbClr val="FFC7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16293" y="292734"/>
            <a:ext cx="10477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ANDAMENTO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66944" y="269747"/>
            <a:ext cx="1447800" cy="256540"/>
          </a:xfrm>
          <a:custGeom>
            <a:avLst/>
            <a:gdLst/>
            <a:ahLst/>
            <a:cxnLst/>
            <a:rect l="l" t="t" r="r" b="b"/>
            <a:pathLst>
              <a:path w="1447800" h="256540">
                <a:moveTo>
                  <a:pt x="1405127" y="0"/>
                </a:moveTo>
                <a:lnTo>
                  <a:pt x="42671" y="0"/>
                </a:lnTo>
                <a:lnTo>
                  <a:pt x="26038" y="3345"/>
                </a:lnTo>
                <a:lnTo>
                  <a:pt x="12477" y="12477"/>
                </a:lnTo>
                <a:lnTo>
                  <a:pt x="3345" y="26038"/>
                </a:lnTo>
                <a:lnTo>
                  <a:pt x="0" y="42672"/>
                </a:lnTo>
                <a:lnTo>
                  <a:pt x="0" y="213360"/>
                </a:lnTo>
                <a:lnTo>
                  <a:pt x="3345" y="229993"/>
                </a:lnTo>
                <a:lnTo>
                  <a:pt x="12477" y="243554"/>
                </a:lnTo>
                <a:lnTo>
                  <a:pt x="26038" y="252686"/>
                </a:lnTo>
                <a:lnTo>
                  <a:pt x="42671" y="256031"/>
                </a:lnTo>
                <a:lnTo>
                  <a:pt x="1405127" y="256031"/>
                </a:lnTo>
                <a:lnTo>
                  <a:pt x="1421761" y="252686"/>
                </a:lnTo>
                <a:lnTo>
                  <a:pt x="1435322" y="243554"/>
                </a:lnTo>
                <a:lnTo>
                  <a:pt x="1444454" y="229993"/>
                </a:lnTo>
                <a:lnTo>
                  <a:pt x="1447800" y="213360"/>
                </a:lnTo>
                <a:lnTo>
                  <a:pt x="1447800" y="42672"/>
                </a:lnTo>
                <a:lnTo>
                  <a:pt x="1444454" y="26038"/>
                </a:lnTo>
                <a:lnTo>
                  <a:pt x="1435322" y="12477"/>
                </a:lnTo>
                <a:lnTo>
                  <a:pt x="1421761" y="3345"/>
                </a:lnTo>
                <a:lnTo>
                  <a:pt x="1405127" y="0"/>
                </a:lnTo>
                <a:close/>
              </a:path>
            </a:pathLst>
          </a:custGeom>
          <a:solidFill>
            <a:srgbClr val="004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60238" y="292734"/>
            <a:ext cx="10604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REQUERIMENTOS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9814" y="330454"/>
            <a:ext cx="137667" cy="13614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79467" y="1510283"/>
            <a:ext cx="6861175" cy="4742815"/>
            <a:chOff x="379467" y="1510283"/>
            <a:chExt cx="6861175" cy="47428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67" y="1513308"/>
              <a:ext cx="6861064" cy="47396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3671" y="1510283"/>
              <a:ext cx="6777355" cy="4665345"/>
            </a:xfrm>
            <a:custGeom>
              <a:avLst/>
              <a:gdLst/>
              <a:ahLst/>
              <a:cxnLst/>
              <a:rect l="l" t="t" r="r" b="b"/>
              <a:pathLst>
                <a:path w="6777355" h="4665345">
                  <a:moveTo>
                    <a:pt x="6777228" y="0"/>
                  </a:moveTo>
                  <a:lnTo>
                    <a:pt x="0" y="0"/>
                  </a:lnTo>
                  <a:lnTo>
                    <a:pt x="0" y="4664964"/>
                  </a:lnTo>
                  <a:lnTo>
                    <a:pt x="6777228" y="4664964"/>
                  </a:lnTo>
                  <a:lnTo>
                    <a:pt x="6777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5991" y="1642364"/>
            <a:ext cx="344805" cy="356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22.000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18.000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16.000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14.000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12.000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8.000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6.000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2.000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R="5651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04125" y="1610867"/>
          <a:ext cx="6035033" cy="437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1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52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65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65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71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591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781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263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rowSpan="5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59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rowSpan="4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  <a:solidFill>
                      <a:srgbClr val="FFC7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C7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C7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4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F80A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6B48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C7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862330">
                <a:tc gridSpan="3">
                  <a:txBody>
                    <a:bodyPr/>
                    <a:lstStyle/>
                    <a:p>
                      <a:pPr marL="113030" marR="93980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Concessão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Lavra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030" marR="93980" algn="ctr">
                        <a:lnSpc>
                          <a:spcPct val="101699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Concessão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Lavra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1440" marR="74295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Autorização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Pesquisa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9055" marR="41275" algn="ctr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Guia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2395" marR="97155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Concessão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Lavra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47625" marR="34290" algn="ctr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Guia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265" marR="73025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Autorização</a:t>
                      </a:r>
                      <a:r>
                        <a:rPr sz="9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Pesquisa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01600" marR="86995" indent="1270" algn="ctr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Requerimento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Licenciamento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 marR="87630" indent="635" algn="ctr">
                        <a:lnSpc>
                          <a:spcPct val="1018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Requerimento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0" marR="22860" indent="-635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Permissão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Lavra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Garimpeira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95250" marR="87630" indent="635" algn="ctr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Requerimento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7005" marR="160020" algn="ctr">
                        <a:lnSpc>
                          <a:spcPct val="101800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Registro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Extração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95250" marR="88265" indent="635" algn="ctr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Outorga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Requerimento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3090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ATRIBUIÇÕES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2628" y="2622931"/>
            <a:ext cx="3485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SIMPLIFICAÇÃO</a:t>
            </a:r>
            <a:r>
              <a:rPr sz="14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DO</a:t>
            </a:r>
            <a:r>
              <a:rPr sz="14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PROCESSO</a:t>
            </a:r>
            <a:r>
              <a:rPr sz="14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OUTORGA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9828" y="2839339"/>
            <a:ext cx="4396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PAE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simplificado</a:t>
            </a:r>
            <a:r>
              <a:rPr sz="12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para</a:t>
            </a:r>
            <a:r>
              <a:rPr sz="12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materiais</a:t>
            </a:r>
            <a:r>
              <a:rPr sz="12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Construção</a:t>
            </a:r>
            <a:r>
              <a:rPr sz="12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Civil;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Novos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sistemas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simplificação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para</a:t>
            </a:r>
            <a:r>
              <a:rPr sz="12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Licenciamento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Permissão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Lavra</a:t>
            </a:r>
            <a:r>
              <a:rPr sz="12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Garimpeira.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2628" y="3750945"/>
            <a:ext cx="271589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SISTEMA</a:t>
            </a:r>
            <a:r>
              <a:rPr sz="14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NACIONAL</a:t>
            </a:r>
            <a:r>
              <a:rPr sz="1400" b="1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OUTORGA</a:t>
            </a:r>
            <a:endParaRPr sz="1400">
              <a:latin typeface="Calibri"/>
              <a:cs typeface="Calibri"/>
            </a:endParaRPr>
          </a:p>
          <a:p>
            <a:pPr marL="641985" lvl="1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42620" algn="l"/>
              </a:tabLst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Equipes</a:t>
            </a:r>
            <a:r>
              <a:rPr sz="12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nacionais;</a:t>
            </a:r>
            <a:endParaRPr sz="1200">
              <a:latin typeface="Calibri"/>
              <a:cs typeface="Calibri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2620" algn="l"/>
              </a:tabLst>
            </a:pP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Padronização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 nas</a:t>
            </a:r>
            <a:r>
              <a:rPr sz="12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análises.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423" y="2506979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37719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483" y="1534159"/>
            <a:ext cx="4653915" cy="2672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4B77"/>
                </a:solidFill>
                <a:latin typeface="Calibri"/>
                <a:cs typeface="Calibri"/>
              </a:rPr>
              <a:t>AÇÕES</a:t>
            </a:r>
            <a:r>
              <a:rPr sz="2000" b="1" spc="-35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B77"/>
                </a:solidFill>
                <a:latin typeface="Calibri"/>
                <a:cs typeface="Calibri"/>
              </a:rPr>
              <a:t>DE</a:t>
            </a:r>
            <a:r>
              <a:rPr sz="2000" b="1" spc="-40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B77"/>
                </a:solidFill>
                <a:latin typeface="Calibri"/>
                <a:cs typeface="Calibri"/>
              </a:rPr>
              <a:t>APRIMORAMENTO</a:t>
            </a:r>
            <a:r>
              <a:rPr sz="2000" b="1" spc="-75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B77"/>
                </a:solidFill>
                <a:latin typeface="Calibri"/>
                <a:cs typeface="Calibri"/>
              </a:rPr>
              <a:t>POR</a:t>
            </a:r>
            <a:r>
              <a:rPr sz="2000" b="1" spc="-55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B77"/>
                </a:solidFill>
                <a:latin typeface="Calibri"/>
                <a:cs typeface="Calibri"/>
              </a:rPr>
              <a:t>MEIO</a:t>
            </a:r>
            <a:r>
              <a:rPr sz="2000" b="1" spc="-40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4B77"/>
                </a:solidFill>
                <a:latin typeface="Calibri"/>
                <a:cs typeface="Calibri"/>
              </a:rPr>
              <a:t>DO </a:t>
            </a:r>
            <a:r>
              <a:rPr sz="2000" b="1" spc="-10" dirty="0">
                <a:solidFill>
                  <a:srgbClr val="004B77"/>
                </a:solidFill>
                <a:latin typeface="Calibri"/>
                <a:cs typeface="Calibri"/>
              </a:rPr>
              <a:t>REGIMENTO</a:t>
            </a:r>
            <a:r>
              <a:rPr sz="2000" b="1" spc="-55" dirty="0">
                <a:solidFill>
                  <a:srgbClr val="004B7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4B77"/>
                </a:solidFill>
                <a:latin typeface="Calibri"/>
                <a:cs typeface="Calibri"/>
              </a:rPr>
              <a:t>INTERNO</a:t>
            </a:r>
            <a:endParaRPr sz="2000">
              <a:latin typeface="Calibri"/>
              <a:cs typeface="Calibri"/>
            </a:endParaRPr>
          </a:p>
          <a:p>
            <a:pPr marL="553085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R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ESOLUÇÃO</a:t>
            </a:r>
            <a:r>
              <a:rPr sz="1250" b="0" spc="75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ANM</a:t>
            </a:r>
            <a:r>
              <a:rPr sz="1600" b="0" spc="10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N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º</a:t>
            </a:r>
            <a:r>
              <a:rPr sz="1250" b="0" spc="80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102,</a:t>
            </a:r>
            <a:r>
              <a:rPr sz="1600" b="0" spc="30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DE</a:t>
            </a:r>
            <a:r>
              <a:rPr sz="1250" b="0" spc="70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13</a:t>
            </a:r>
            <a:r>
              <a:rPr sz="1600" b="0" spc="10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DE</a:t>
            </a:r>
            <a:r>
              <a:rPr sz="1250" b="0" spc="75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F80AB"/>
                </a:solidFill>
                <a:latin typeface="Calibri Light"/>
                <a:cs typeface="Calibri Light"/>
              </a:rPr>
              <a:t>A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BRIL</a:t>
            </a:r>
            <a:r>
              <a:rPr sz="1250" b="0" spc="85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2F80AB"/>
                </a:solidFill>
                <a:latin typeface="Calibri Light"/>
                <a:cs typeface="Calibri Light"/>
              </a:rPr>
              <a:t>DE</a:t>
            </a:r>
            <a:r>
              <a:rPr sz="1250" b="0" spc="75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F80AB"/>
                </a:solidFill>
                <a:latin typeface="Calibri Light"/>
                <a:cs typeface="Calibri Light"/>
              </a:rPr>
              <a:t>2022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 Light"/>
              <a:cs typeface="Calibri Light"/>
            </a:endParaRPr>
          </a:p>
          <a:p>
            <a:pPr marL="248920" indent="-172720">
              <a:lnSpc>
                <a:spcPct val="100000"/>
              </a:lnSpc>
              <a:buFont typeface="Arial"/>
              <a:buChar char="•"/>
              <a:tabLst>
                <a:tab pos="249554" algn="l"/>
              </a:tabLst>
            </a:pP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DESCENTRALIZAÇÃO</a:t>
            </a:r>
            <a:r>
              <a:rPr sz="14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4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COMPETÊNCIAS</a:t>
            </a:r>
            <a:endParaRPr sz="1400">
              <a:latin typeface="Calibri"/>
              <a:cs typeface="Calibri"/>
            </a:endParaRPr>
          </a:p>
          <a:p>
            <a:pPr marL="706755" marR="342265" lvl="1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07390" algn="l"/>
              </a:tabLst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Desoneração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da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carga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trabalho</a:t>
            </a:r>
            <a:r>
              <a:rPr sz="12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reforço</a:t>
            </a:r>
            <a:r>
              <a:rPr sz="12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da</a:t>
            </a:r>
            <a:r>
              <a:rPr sz="12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atividade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finalística</a:t>
            </a:r>
            <a:r>
              <a:rPr sz="12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nas</a:t>
            </a:r>
            <a:r>
              <a:rPr sz="12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Regionais</a:t>
            </a:r>
            <a:r>
              <a:rPr sz="12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por</a:t>
            </a:r>
            <a:r>
              <a:rPr sz="12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meio</a:t>
            </a:r>
            <a:r>
              <a:rPr sz="12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da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desterritorialização </a:t>
            </a:r>
            <a:r>
              <a:rPr sz="1200" spc="-50" dirty="0">
                <a:solidFill>
                  <a:srgbClr val="0D0D0D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centralização</a:t>
            </a:r>
            <a:r>
              <a:rPr sz="12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da</a:t>
            </a:r>
            <a:r>
              <a:rPr sz="12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Área</a:t>
            </a:r>
            <a:r>
              <a:rPr sz="12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Administrativa.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D0D0D"/>
              </a:buClr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248920" indent="-172720">
              <a:lnSpc>
                <a:spcPct val="100000"/>
              </a:lnSpc>
              <a:buFont typeface="Arial"/>
              <a:buChar char="•"/>
              <a:tabLst>
                <a:tab pos="249554" algn="l"/>
              </a:tabLst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MELHOR</a:t>
            </a:r>
            <a:r>
              <a:rPr sz="14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DESDOBRAMENTO</a:t>
            </a:r>
            <a:r>
              <a:rPr sz="14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NAS</a:t>
            </a:r>
            <a:r>
              <a:rPr sz="14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ATRIBUIÇÕES</a:t>
            </a:r>
            <a:endParaRPr sz="1400">
              <a:latin typeface="Calibri"/>
              <a:cs typeface="Calibri"/>
            </a:endParaRPr>
          </a:p>
          <a:p>
            <a:pPr marL="706755" lvl="1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07390" algn="l"/>
              </a:tabLst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Segregação</a:t>
            </a:r>
            <a:r>
              <a:rPr sz="12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funções</a:t>
            </a:r>
            <a:r>
              <a:rPr sz="12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especialização;</a:t>
            </a:r>
            <a:endParaRPr sz="1200">
              <a:latin typeface="Calibri"/>
              <a:cs typeface="Calibri"/>
            </a:endParaRPr>
          </a:p>
          <a:p>
            <a:pPr marL="706755" lvl="1" indent="-172720">
              <a:lnSpc>
                <a:spcPct val="100000"/>
              </a:lnSpc>
              <a:buFont typeface="Arial"/>
              <a:buChar char="•"/>
              <a:tabLst>
                <a:tab pos="707390" algn="l"/>
              </a:tabLst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Maior</a:t>
            </a:r>
            <a:r>
              <a:rPr sz="1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ganho</a:t>
            </a: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em </a:t>
            </a:r>
            <a:r>
              <a:rPr sz="1200" spc="-10" dirty="0">
                <a:solidFill>
                  <a:srgbClr val="0D0D0D"/>
                </a:solidFill>
                <a:latin typeface="Calibri"/>
                <a:cs typeface="Calibri"/>
              </a:rPr>
              <a:t>escala.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9164" y="2156841"/>
            <a:ext cx="1222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cap="small" dirty="0">
                <a:solidFill>
                  <a:srgbClr val="2F80AB"/>
                </a:solidFill>
                <a:latin typeface="Calibri Light"/>
                <a:cs typeface="Calibri Light"/>
              </a:rPr>
              <a:t>P</a:t>
            </a:r>
            <a:r>
              <a:rPr sz="1600" b="0" cap="small" spc="-25" dirty="0">
                <a:solidFill>
                  <a:srgbClr val="2F80AB"/>
                </a:solidFill>
                <a:latin typeface="Calibri Light"/>
                <a:cs typeface="Calibri Light"/>
              </a:rPr>
              <a:t>r</a:t>
            </a:r>
            <a:r>
              <a:rPr sz="1600" b="0" cap="small" spc="-55" dirty="0">
                <a:solidFill>
                  <a:srgbClr val="2F80AB"/>
                </a:solidFill>
                <a:latin typeface="Calibri Light"/>
                <a:cs typeface="Calibri Light"/>
              </a:rPr>
              <a:t>ó</a:t>
            </a:r>
            <a:r>
              <a:rPr sz="1600" b="0" cap="small" spc="-10" dirty="0">
                <a:solidFill>
                  <a:srgbClr val="2F80AB"/>
                </a:solidFill>
                <a:latin typeface="Calibri Light"/>
                <a:cs typeface="Calibri Light"/>
              </a:rPr>
              <a:t>xi</a:t>
            </a:r>
            <a:r>
              <a:rPr sz="1600" b="0" cap="small" spc="-25" dirty="0">
                <a:solidFill>
                  <a:srgbClr val="2F80AB"/>
                </a:solidFill>
                <a:latin typeface="Calibri Light"/>
                <a:cs typeface="Calibri Light"/>
              </a:rPr>
              <a:t>m</a:t>
            </a:r>
            <a:r>
              <a:rPr sz="1600" b="0" cap="small" spc="-15" dirty="0">
                <a:solidFill>
                  <a:srgbClr val="2F80AB"/>
                </a:solidFill>
                <a:latin typeface="Calibri Light"/>
                <a:cs typeface="Calibri Light"/>
              </a:rPr>
              <a:t>a</a:t>
            </a:r>
            <a:r>
              <a:rPr sz="1600" b="0" cap="small" spc="-10" dirty="0">
                <a:solidFill>
                  <a:srgbClr val="2F80AB"/>
                </a:solidFill>
                <a:latin typeface="Calibri Light"/>
                <a:cs typeface="Calibri Light"/>
              </a:rPr>
              <a:t>s</a:t>
            </a:r>
            <a:r>
              <a:rPr sz="1600" b="0" cap="small" spc="55" dirty="0">
                <a:solidFill>
                  <a:srgbClr val="2F80AB"/>
                </a:solidFill>
                <a:latin typeface="Calibri Light"/>
                <a:cs typeface="Calibri Light"/>
              </a:rPr>
              <a:t> </a:t>
            </a:r>
            <a:r>
              <a:rPr sz="1600" b="0" cap="small" spc="-15" dirty="0">
                <a:solidFill>
                  <a:srgbClr val="2F80AB"/>
                </a:solidFill>
                <a:latin typeface="Calibri Light"/>
                <a:cs typeface="Calibri Light"/>
              </a:rPr>
              <a:t>a</a:t>
            </a:r>
            <a:r>
              <a:rPr sz="1600" b="0" cap="small" spc="-20" dirty="0">
                <a:solidFill>
                  <a:srgbClr val="2F80AB"/>
                </a:solidFill>
                <a:latin typeface="Calibri Light"/>
                <a:cs typeface="Calibri Light"/>
              </a:rPr>
              <a:t>çõ</a:t>
            </a:r>
            <a:r>
              <a:rPr sz="1600" b="0" cap="small" spc="-30" dirty="0">
                <a:solidFill>
                  <a:srgbClr val="2F80AB"/>
                </a:solidFill>
                <a:latin typeface="Calibri Light"/>
                <a:cs typeface="Calibri Light"/>
              </a:rPr>
              <a:t>e</a:t>
            </a:r>
            <a:r>
              <a:rPr sz="1600" b="0" cap="small" spc="-10" dirty="0">
                <a:solidFill>
                  <a:srgbClr val="2F80AB"/>
                </a:solidFill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3324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NOVAS</a:t>
            </a:r>
            <a:r>
              <a:rPr spc="-200" dirty="0"/>
              <a:t> </a:t>
            </a:r>
            <a:r>
              <a:rPr spc="-20" dirty="0"/>
              <a:t>AÇÕES</a:t>
            </a:r>
          </a:p>
        </p:txBody>
      </p:sp>
      <p:sp>
        <p:nvSpPr>
          <p:cNvPr id="10" name="object 10"/>
          <p:cNvSpPr/>
          <p:nvPr/>
        </p:nvSpPr>
        <p:spPr>
          <a:xfrm>
            <a:off x="6640068" y="2506979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37719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1891"/>
            <a:ext cx="12192000" cy="2979420"/>
          </a:xfrm>
          <a:custGeom>
            <a:avLst/>
            <a:gdLst/>
            <a:ahLst/>
            <a:cxnLst/>
            <a:rect l="l" t="t" r="r" b="b"/>
            <a:pathLst>
              <a:path w="12192000" h="2979420">
                <a:moveTo>
                  <a:pt x="12192000" y="0"/>
                </a:moveTo>
                <a:lnTo>
                  <a:pt x="0" y="0"/>
                </a:lnTo>
                <a:lnTo>
                  <a:pt x="0" y="2979419"/>
                </a:lnTo>
                <a:lnTo>
                  <a:pt x="12192000" y="2979419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5" name="object 5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0095" y="1432636"/>
            <a:ext cx="257429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PROTOCOLO</a:t>
            </a:r>
            <a:r>
              <a:rPr sz="2000" b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DIGITAL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SISTEMA DE</a:t>
            </a:r>
            <a:r>
              <a:rPr sz="12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DADOS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CADASTRAIS</a:t>
            </a:r>
            <a:r>
              <a:rPr sz="12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(SDC)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SISTEMA</a:t>
            </a:r>
            <a:r>
              <a:rPr sz="12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DADOS</a:t>
            </a:r>
            <a:r>
              <a:rPr sz="12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MINERÁRIOS</a:t>
            </a:r>
            <a:r>
              <a:rPr sz="12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D0D0D"/>
                </a:solidFill>
                <a:latin typeface="Calibri"/>
                <a:cs typeface="Calibri"/>
              </a:rPr>
              <a:t>(SDM)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9818" y="4418838"/>
            <a:ext cx="3621404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CERTIFICADO</a:t>
            </a:r>
            <a:r>
              <a:rPr sz="20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DO</a:t>
            </a:r>
            <a:r>
              <a:rPr sz="2000" b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PROCESSO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KIMBERLEY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 DIGITAL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(CPK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 DIGITAL)</a:t>
            </a:r>
            <a:endParaRPr sz="2000">
              <a:latin typeface="Calibri"/>
              <a:cs typeface="Calibri"/>
            </a:endParaRPr>
          </a:p>
          <a:p>
            <a:pPr marL="642620" indent="-16256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4325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200" cap="small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completamente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automatizado</a:t>
            </a:r>
            <a:endParaRPr sz="1200">
              <a:latin typeface="Calibri"/>
              <a:cs typeface="Calibri"/>
            </a:endParaRPr>
          </a:p>
          <a:p>
            <a:pPr marL="642620" indent="-162560">
              <a:lnSpc>
                <a:spcPct val="100000"/>
              </a:lnSpc>
              <a:buFont typeface="Arial"/>
              <a:buChar char="•"/>
              <a:tabLst>
                <a:tab pos="64325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Redução</a:t>
            </a:r>
            <a:r>
              <a:rPr sz="1200" cap="small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30 dias</a:t>
            </a:r>
            <a:r>
              <a:rPr sz="1200" cap="small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200" cap="small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20" dirty="0">
                <a:solidFill>
                  <a:srgbClr val="404040"/>
                </a:solidFill>
                <a:latin typeface="Calibri"/>
                <a:cs typeface="Calibri"/>
              </a:rPr>
              <a:t>dias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82328" y="2520695"/>
            <a:ext cx="1767839" cy="1480185"/>
            <a:chOff x="9482328" y="2520695"/>
            <a:chExt cx="1767839" cy="14801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2328" y="2520695"/>
              <a:ext cx="1767839" cy="1479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4812" y="2545079"/>
              <a:ext cx="1647444" cy="13594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39986" y="2540253"/>
              <a:ext cx="1657350" cy="1369060"/>
            </a:xfrm>
            <a:custGeom>
              <a:avLst/>
              <a:gdLst/>
              <a:ahLst/>
              <a:cxnLst/>
              <a:rect l="l" t="t" r="r" b="b"/>
              <a:pathLst>
                <a:path w="1657350" h="1369060">
                  <a:moveTo>
                    <a:pt x="0" y="1368933"/>
                  </a:moveTo>
                  <a:lnTo>
                    <a:pt x="1656969" y="1368933"/>
                  </a:lnTo>
                  <a:lnTo>
                    <a:pt x="1656969" y="0"/>
                  </a:lnTo>
                  <a:lnTo>
                    <a:pt x="0" y="0"/>
                  </a:lnTo>
                  <a:lnTo>
                    <a:pt x="0" y="1368933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9936" y="2857500"/>
            <a:ext cx="3164205" cy="1521460"/>
            <a:chOff x="249936" y="2857500"/>
            <a:chExt cx="3164205" cy="152146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936" y="2857500"/>
              <a:ext cx="2834640" cy="1520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" y="2881883"/>
              <a:ext cx="2714244" cy="14005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7657" y="2877057"/>
              <a:ext cx="2724150" cy="1410335"/>
            </a:xfrm>
            <a:custGeom>
              <a:avLst/>
              <a:gdLst/>
              <a:ahLst/>
              <a:cxnLst/>
              <a:rect l="l" t="t" r="r" b="b"/>
              <a:pathLst>
                <a:path w="2724150" h="1410335">
                  <a:moveTo>
                    <a:pt x="0" y="1410081"/>
                  </a:moveTo>
                  <a:lnTo>
                    <a:pt x="2723769" y="1410081"/>
                  </a:lnTo>
                  <a:lnTo>
                    <a:pt x="2723769" y="0"/>
                  </a:lnTo>
                  <a:lnTo>
                    <a:pt x="0" y="0"/>
                  </a:lnTo>
                  <a:lnTo>
                    <a:pt x="0" y="1410081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8524" y="3098291"/>
              <a:ext cx="745490" cy="268605"/>
            </a:xfrm>
            <a:custGeom>
              <a:avLst/>
              <a:gdLst/>
              <a:ahLst/>
              <a:cxnLst/>
              <a:rect l="l" t="t" r="r" b="b"/>
              <a:pathLst>
                <a:path w="745489" h="268604">
                  <a:moveTo>
                    <a:pt x="611124" y="0"/>
                  </a:moveTo>
                  <a:lnTo>
                    <a:pt x="134112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6839" y="176491"/>
                  </a:lnTo>
                  <a:lnTo>
                    <a:pt x="25883" y="213305"/>
                  </a:lnTo>
                  <a:lnTo>
                    <a:pt x="54918" y="242340"/>
                  </a:lnTo>
                  <a:lnTo>
                    <a:pt x="91732" y="261384"/>
                  </a:lnTo>
                  <a:lnTo>
                    <a:pt x="134112" y="268224"/>
                  </a:lnTo>
                  <a:lnTo>
                    <a:pt x="611124" y="268224"/>
                  </a:lnTo>
                  <a:lnTo>
                    <a:pt x="653503" y="261384"/>
                  </a:lnTo>
                  <a:lnTo>
                    <a:pt x="690317" y="242340"/>
                  </a:lnTo>
                  <a:lnTo>
                    <a:pt x="719352" y="213305"/>
                  </a:lnTo>
                  <a:lnTo>
                    <a:pt x="738396" y="176491"/>
                  </a:lnTo>
                  <a:lnTo>
                    <a:pt x="745236" y="134112"/>
                  </a:lnTo>
                  <a:lnTo>
                    <a:pt x="738396" y="91732"/>
                  </a:lnTo>
                  <a:lnTo>
                    <a:pt x="719352" y="54918"/>
                  </a:lnTo>
                  <a:lnTo>
                    <a:pt x="690317" y="25883"/>
                  </a:lnTo>
                  <a:lnTo>
                    <a:pt x="653503" y="6839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20021" y="1375806"/>
            <a:ext cx="1967864" cy="11512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540"/>
              </a:spcBef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SIGBM</a:t>
            </a:r>
            <a:endParaRPr sz="20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Governança</a:t>
            </a:r>
            <a:r>
              <a:rPr sz="1200" cap="small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200" cap="small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Auditoria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Transparência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200" cap="small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tempo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20" dirty="0">
                <a:solidFill>
                  <a:srgbClr val="404040"/>
                </a:solidFill>
                <a:latin typeface="Calibri"/>
                <a:cs typeface="Calibri"/>
              </a:rPr>
              <a:t>real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200" cap="small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Capacidade</a:t>
            </a:r>
            <a:r>
              <a:rPr sz="1200" cap="small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200" cap="small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Resposta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200" cap="small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Articulação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908" y="2152903"/>
            <a:ext cx="270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200" cap="small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Celeridade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R$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1200" cap="small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M/Ano</a:t>
            </a:r>
            <a:r>
              <a:rPr sz="1200" cap="small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economia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200" cap="small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Cidadão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200" cap="small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Praticidade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54295" y="1380048"/>
            <a:ext cx="1946910" cy="7791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505"/>
              </a:spcBef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DIGITALIZAÇÃO</a:t>
            </a:r>
            <a:endParaRPr sz="20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Acesso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completo</a:t>
            </a:r>
            <a:r>
              <a:rPr sz="1200" cap="small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4625" algn="l"/>
              </a:tabLst>
            </a:pP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Forças-Tarefas</a:t>
            </a:r>
            <a:r>
              <a:rPr sz="1200" cap="small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Virtuais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06923" y="2394204"/>
            <a:ext cx="2242185" cy="1554480"/>
            <a:chOff x="5106923" y="2394204"/>
            <a:chExt cx="2242185" cy="15544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6923" y="2394204"/>
              <a:ext cx="2241804" cy="15544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9407" y="2418588"/>
              <a:ext cx="2121408" cy="14340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64581" y="2413762"/>
              <a:ext cx="2131060" cy="1443990"/>
            </a:xfrm>
            <a:custGeom>
              <a:avLst/>
              <a:gdLst/>
              <a:ahLst/>
              <a:cxnLst/>
              <a:rect l="l" t="t" r="r" b="b"/>
              <a:pathLst>
                <a:path w="2131059" h="1443989">
                  <a:moveTo>
                    <a:pt x="0" y="1443608"/>
                  </a:moveTo>
                  <a:lnTo>
                    <a:pt x="2130933" y="1443608"/>
                  </a:lnTo>
                  <a:lnTo>
                    <a:pt x="2130933" y="0"/>
                  </a:lnTo>
                  <a:lnTo>
                    <a:pt x="0" y="0"/>
                  </a:lnTo>
                  <a:lnTo>
                    <a:pt x="0" y="1443608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39288" y="4682660"/>
            <a:ext cx="2526665" cy="7645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55040">
              <a:lnSpc>
                <a:spcPct val="100000"/>
              </a:lnSpc>
              <a:spcBef>
                <a:spcPts val="434"/>
              </a:spcBef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REPEM</a:t>
            </a:r>
            <a:endParaRPr sz="20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74625" algn="l"/>
              </a:tabLst>
            </a:pP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Processo</a:t>
            </a:r>
            <a:r>
              <a:rPr sz="1200" cap="small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completamente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automatizado</a:t>
            </a:r>
            <a:endParaRPr sz="1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Alvará</a:t>
            </a:r>
            <a:r>
              <a:rPr sz="1200" cap="small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200" cap="small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dirty="0">
                <a:solidFill>
                  <a:srgbClr val="404040"/>
                </a:solidFill>
                <a:latin typeface="Calibri"/>
                <a:cs typeface="Calibri"/>
              </a:rPr>
              <a:t>Áreas</a:t>
            </a:r>
            <a:r>
              <a:rPr sz="1200" cap="small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cap="small" spc="-10" dirty="0">
                <a:solidFill>
                  <a:srgbClr val="404040"/>
                </a:solidFill>
                <a:latin typeface="Calibri"/>
                <a:cs typeface="Calibri"/>
              </a:rPr>
              <a:t>livres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16707" y="5431535"/>
            <a:ext cx="3325495" cy="932815"/>
            <a:chOff x="2616707" y="5431535"/>
            <a:chExt cx="3325495" cy="93281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6707" y="5431535"/>
              <a:ext cx="3325368" cy="9327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9191" y="5455919"/>
              <a:ext cx="3204972" cy="8122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74492" y="5451157"/>
              <a:ext cx="3215005" cy="822325"/>
            </a:xfrm>
            <a:custGeom>
              <a:avLst/>
              <a:gdLst/>
              <a:ahLst/>
              <a:cxnLst/>
              <a:rect l="l" t="t" r="r" b="b"/>
              <a:pathLst>
                <a:path w="3215004" h="822325">
                  <a:moveTo>
                    <a:pt x="0" y="821816"/>
                  </a:moveTo>
                  <a:lnTo>
                    <a:pt x="3214497" y="821816"/>
                  </a:lnTo>
                  <a:lnTo>
                    <a:pt x="3214497" y="0"/>
                  </a:lnTo>
                  <a:lnTo>
                    <a:pt x="0" y="0"/>
                  </a:lnTo>
                  <a:lnTo>
                    <a:pt x="0" y="821816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202423" y="5428488"/>
            <a:ext cx="2571115" cy="1259205"/>
            <a:chOff x="7202423" y="5428488"/>
            <a:chExt cx="2571115" cy="125920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2423" y="5428488"/>
              <a:ext cx="2570987" cy="12588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4907" y="5452872"/>
              <a:ext cx="2450592" cy="113842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60081" y="5448109"/>
              <a:ext cx="2460625" cy="1148080"/>
            </a:xfrm>
            <a:custGeom>
              <a:avLst/>
              <a:gdLst/>
              <a:ahLst/>
              <a:cxnLst/>
              <a:rect l="l" t="t" r="r" b="b"/>
              <a:pathLst>
                <a:path w="2460625" h="1148079">
                  <a:moveTo>
                    <a:pt x="0" y="1147952"/>
                  </a:moveTo>
                  <a:lnTo>
                    <a:pt x="2460117" y="1147952"/>
                  </a:lnTo>
                  <a:lnTo>
                    <a:pt x="2460117" y="0"/>
                  </a:lnTo>
                  <a:lnTo>
                    <a:pt x="0" y="0"/>
                  </a:lnTo>
                  <a:lnTo>
                    <a:pt x="0" y="114795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42438" y="3143758"/>
            <a:ext cx="599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1404" y="3413759"/>
            <a:ext cx="350519" cy="350519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525267" y="3805428"/>
            <a:ext cx="1003300" cy="320040"/>
          </a:xfrm>
          <a:prstGeom prst="rect">
            <a:avLst/>
          </a:prstGeom>
          <a:solidFill>
            <a:srgbClr val="FFC701"/>
          </a:solidFill>
        </p:spPr>
        <p:txBody>
          <a:bodyPr vert="horz" wrap="square" lIns="0" tIns="31750" rIns="0" bIns="0" rtlCol="0">
            <a:spAutoFit/>
          </a:bodyPr>
          <a:lstStyle/>
          <a:p>
            <a:pPr marL="229870" marR="74930" indent="-149860">
              <a:lnSpc>
                <a:spcPct val="100000"/>
              </a:lnSpc>
              <a:spcBef>
                <a:spcPts val="250"/>
              </a:spcBef>
            </a:pPr>
            <a:r>
              <a:rPr sz="800" b="0" dirty="0">
                <a:solidFill>
                  <a:srgbClr val="0D0D0D"/>
                </a:solidFill>
                <a:latin typeface="Calibri Light"/>
                <a:cs typeface="Calibri Light"/>
              </a:rPr>
              <a:t>Semana</a:t>
            </a:r>
            <a:r>
              <a:rPr sz="800" b="0" spc="-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0D0D0D"/>
                </a:solidFill>
                <a:latin typeface="Calibri Light"/>
                <a:cs typeface="Calibri Light"/>
              </a:rPr>
              <a:t>da</a:t>
            </a:r>
            <a:r>
              <a:rPr sz="800" b="0" spc="-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800" b="0" spc="-10" dirty="0">
                <a:solidFill>
                  <a:srgbClr val="0D0D0D"/>
                </a:solidFill>
                <a:latin typeface="Calibri Light"/>
                <a:cs typeface="Calibri Light"/>
              </a:rPr>
              <a:t>Inovação</a:t>
            </a:r>
            <a:r>
              <a:rPr sz="800" b="0" spc="5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0D0D0D"/>
                </a:solidFill>
                <a:latin typeface="Calibri Light"/>
                <a:cs typeface="Calibri Light"/>
              </a:rPr>
              <a:t>gov.br</a:t>
            </a:r>
            <a:r>
              <a:rPr sz="800" b="0" spc="-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0D0D0D"/>
                </a:solidFill>
                <a:latin typeface="Calibri Light"/>
                <a:cs typeface="Calibri Light"/>
              </a:rPr>
              <a:t>-</a:t>
            </a:r>
            <a:r>
              <a:rPr sz="800" b="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800" b="0" spc="-20" dirty="0">
                <a:solidFill>
                  <a:srgbClr val="0D0D0D"/>
                </a:solidFill>
                <a:latin typeface="Calibri Light"/>
                <a:cs typeface="Calibri Light"/>
              </a:rPr>
              <a:t>2019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INOVAÇÕES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" y="652272"/>
            <a:ext cx="12176760" cy="5591810"/>
            <a:chOff x="15240" y="652272"/>
            <a:chExt cx="12176760" cy="5591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9644" y="652272"/>
              <a:ext cx="4372355" cy="36896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72983" y="693420"/>
              <a:ext cx="4281170" cy="3587750"/>
            </a:xfrm>
            <a:custGeom>
              <a:avLst/>
              <a:gdLst/>
              <a:ahLst/>
              <a:cxnLst/>
              <a:rect l="l" t="t" r="r" b="b"/>
              <a:pathLst>
                <a:path w="4281170" h="3587750">
                  <a:moveTo>
                    <a:pt x="4280916" y="0"/>
                  </a:moveTo>
                  <a:lnTo>
                    <a:pt x="0" y="0"/>
                  </a:lnTo>
                  <a:lnTo>
                    <a:pt x="0" y="3587496"/>
                  </a:lnTo>
                  <a:lnTo>
                    <a:pt x="4280916" y="3587496"/>
                  </a:lnTo>
                  <a:lnTo>
                    <a:pt x="4280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" y="4335780"/>
              <a:ext cx="12176760" cy="19080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675" y="4383024"/>
              <a:ext cx="12079605" cy="1793875"/>
            </a:xfrm>
            <a:custGeom>
              <a:avLst/>
              <a:gdLst/>
              <a:ahLst/>
              <a:cxnLst/>
              <a:rect l="l" t="t" r="r" b="b"/>
              <a:pathLst>
                <a:path w="12079605" h="1793875">
                  <a:moveTo>
                    <a:pt x="12079224" y="0"/>
                  </a:moveTo>
                  <a:lnTo>
                    <a:pt x="0" y="0"/>
                  </a:lnTo>
                  <a:lnTo>
                    <a:pt x="0" y="1793748"/>
                  </a:lnTo>
                  <a:lnTo>
                    <a:pt x="12079224" y="1793748"/>
                  </a:lnTo>
                  <a:lnTo>
                    <a:pt x="12079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75" y="4383024"/>
              <a:ext cx="12079605" cy="1793875"/>
            </a:xfrm>
            <a:custGeom>
              <a:avLst/>
              <a:gdLst/>
              <a:ahLst/>
              <a:cxnLst/>
              <a:rect l="l" t="t" r="r" b="b"/>
              <a:pathLst>
                <a:path w="12079605" h="1793875">
                  <a:moveTo>
                    <a:pt x="0" y="0"/>
                  </a:moveTo>
                  <a:lnTo>
                    <a:pt x="2458085" y="0"/>
                  </a:lnTo>
                  <a:lnTo>
                    <a:pt x="9260840" y="0"/>
                  </a:lnTo>
                  <a:lnTo>
                    <a:pt x="12079224" y="0"/>
                  </a:lnTo>
                  <a:lnTo>
                    <a:pt x="12079224" y="1793748"/>
                  </a:lnTo>
                  <a:lnTo>
                    <a:pt x="0" y="1793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" y="1549908"/>
              <a:ext cx="2429256" cy="1363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675" y="1591055"/>
              <a:ext cx="2327275" cy="1262380"/>
            </a:xfrm>
            <a:custGeom>
              <a:avLst/>
              <a:gdLst/>
              <a:ahLst/>
              <a:cxnLst/>
              <a:rect l="l" t="t" r="r" b="b"/>
              <a:pathLst>
                <a:path w="2327275" h="1262380">
                  <a:moveTo>
                    <a:pt x="2327148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2327148" y="1261872"/>
                  </a:lnTo>
                  <a:lnTo>
                    <a:pt x="2327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0695" y="1549908"/>
              <a:ext cx="2426208" cy="13639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74035" y="1591055"/>
              <a:ext cx="2324100" cy="1262380"/>
            </a:xfrm>
            <a:custGeom>
              <a:avLst/>
              <a:gdLst/>
              <a:ahLst/>
              <a:cxnLst/>
              <a:rect l="l" t="t" r="r" b="b"/>
              <a:pathLst>
                <a:path w="2324100" h="1262380">
                  <a:moveTo>
                    <a:pt x="23241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2324100" y="1261872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" y="2973323"/>
              <a:ext cx="2429256" cy="13639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4675" y="3014472"/>
              <a:ext cx="2327275" cy="1262380"/>
            </a:xfrm>
            <a:custGeom>
              <a:avLst/>
              <a:gdLst/>
              <a:ahLst/>
              <a:cxnLst/>
              <a:rect l="l" t="t" r="r" b="b"/>
              <a:pathLst>
                <a:path w="2327275" h="1262379">
                  <a:moveTo>
                    <a:pt x="2327148" y="0"/>
                  </a:moveTo>
                  <a:lnTo>
                    <a:pt x="0" y="0"/>
                  </a:lnTo>
                  <a:lnTo>
                    <a:pt x="0" y="1261871"/>
                  </a:lnTo>
                  <a:lnTo>
                    <a:pt x="2327148" y="1261871"/>
                  </a:lnTo>
                  <a:lnTo>
                    <a:pt x="2327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2145" y="2580513"/>
            <a:ext cx="1808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QUANTIDADE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PROCESSOS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119" y="1697177"/>
            <a:ext cx="163322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ts val="28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52525"/>
                </a:solidFill>
                <a:latin typeface="Segoe UI Black"/>
                <a:cs typeface="Segoe UI Black"/>
              </a:rPr>
              <a:t>&gt;200.000</a:t>
            </a:r>
            <a:endParaRPr sz="2400">
              <a:latin typeface="Segoe UI Black"/>
              <a:cs typeface="Segoe UI Black"/>
            </a:endParaRPr>
          </a:p>
          <a:p>
            <a:pPr marL="12700">
              <a:lnSpc>
                <a:spcPts val="1420"/>
              </a:lnSpc>
            </a:pPr>
            <a:r>
              <a:rPr sz="1200" spc="-10" dirty="0">
                <a:solidFill>
                  <a:srgbClr val="A6A6A6"/>
                </a:solidFill>
                <a:latin typeface="Segoe UI"/>
                <a:cs typeface="Segoe UI"/>
              </a:rPr>
              <a:t>*protocolizados</a:t>
            </a:r>
            <a:r>
              <a:rPr sz="1200" spc="5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A6A6A6"/>
                </a:solidFill>
                <a:latin typeface="Segoe UI"/>
                <a:cs typeface="Segoe UI"/>
              </a:rPr>
              <a:t>e</a:t>
            </a:r>
            <a:r>
              <a:rPr sz="1200" spc="40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A6A6A6"/>
                </a:solidFill>
                <a:latin typeface="Segoe UI"/>
                <a:cs typeface="Segoe UI"/>
              </a:rPr>
              <a:t>ativos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60548" y="2183892"/>
            <a:ext cx="1784985" cy="83820"/>
            <a:chOff x="2860548" y="2183892"/>
            <a:chExt cx="1784985" cy="83820"/>
          </a:xfrm>
        </p:grpSpPr>
        <p:sp>
          <p:nvSpPr>
            <p:cNvPr id="18" name="object 18"/>
            <p:cNvSpPr/>
            <p:nvPr/>
          </p:nvSpPr>
          <p:spPr>
            <a:xfrm>
              <a:off x="2944368" y="2225040"/>
              <a:ext cx="1616075" cy="0"/>
            </a:xfrm>
            <a:custGeom>
              <a:avLst/>
              <a:gdLst/>
              <a:ahLst/>
              <a:cxnLst/>
              <a:rect l="l" t="t" r="r" b="b"/>
              <a:pathLst>
                <a:path w="1616075">
                  <a:moveTo>
                    <a:pt x="0" y="0"/>
                  </a:moveTo>
                  <a:lnTo>
                    <a:pt x="1616074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548" y="2183892"/>
              <a:ext cx="83819" cy="83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1332" y="2183892"/>
              <a:ext cx="83819" cy="8382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699004" y="1791715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85858"/>
                </a:solidFill>
                <a:latin typeface="Trebuchet MS"/>
                <a:cs typeface="Trebuchet MS"/>
              </a:rPr>
              <a:t>1934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3283" y="1791715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85858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0158" y="2249804"/>
            <a:ext cx="1439545" cy="5378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62865" algn="ctr">
              <a:lnSpc>
                <a:spcPct val="100000"/>
              </a:lnSpc>
              <a:spcBef>
                <a:spcPts val="675"/>
              </a:spcBef>
            </a:pPr>
            <a:r>
              <a:rPr sz="1200" b="1" dirty="0">
                <a:solidFill>
                  <a:srgbClr val="252525"/>
                </a:solidFill>
                <a:latin typeface="Segoe UI"/>
                <a:cs typeface="Segoe UI"/>
              </a:rPr>
              <a:t>88</a:t>
            </a:r>
            <a:r>
              <a:rPr sz="1200" b="1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200" b="1" spc="-20" dirty="0">
                <a:solidFill>
                  <a:srgbClr val="252525"/>
                </a:solidFill>
                <a:latin typeface="Segoe UI"/>
                <a:cs typeface="Segoe UI"/>
              </a:rPr>
              <a:t>ANOS</a:t>
            </a:r>
            <a:endParaRPr sz="1200">
              <a:latin typeface="Segoe UI"/>
              <a:cs typeface="Segoe UI"/>
            </a:endParaRPr>
          </a:p>
          <a:p>
            <a:pPr marR="5080" algn="ctr">
              <a:lnSpc>
                <a:spcPct val="100000"/>
              </a:lnSpc>
              <a:spcBef>
                <a:spcPts val="575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IDADE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DOS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PROCESSOS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95345" y="1653285"/>
            <a:ext cx="1714500" cy="815975"/>
            <a:chOff x="2895345" y="1653285"/>
            <a:chExt cx="1714500" cy="81597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1327" y="1659000"/>
              <a:ext cx="330708" cy="41021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95346" y="2267711"/>
              <a:ext cx="1714500" cy="201295"/>
            </a:xfrm>
            <a:custGeom>
              <a:avLst/>
              <a:gdLst/>
              <a:ahLst/>
              <a:cxnLst/>
              <a:rect l="l" t="t" r="r" b="b"/>
              <a:pathLst>
                <a:path w="1714500" h="201294">
                  <a:moveTo>
                    <a:pt x="453136" y="163068"/>
                  </a:moveTo>
                  <a:lnTo>
                    <a:pt x="440436" y="156718"/>
                  </a:lnTo>
                  <a:lnTo>
                    <a:pt x="376936" y="124968"/>
                  </a:lnTo>
                  <a:lnTo>
                    <a:pt x="376936" y="156718"/>
                  </a:lnTo>
                  <a:lnTo>
                    <a:pt x="12700" y="156718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69418"/>
                  </a:lnTo>
                  <a:lnTo>
                    <a:pt x="376936" y="169418"/>
                  </a:lnTo>
                  <a:lnTo>
                    <a:pt x="376936" y="201168"/>
                  </a:lnTo>
                  <a:lnTo>
                    <a:pt x="440436" y="169418"/>
                  </a:lnTo>
                  <a:lnTo>
                    <a:pt x="453136" y="163068"/>
                  </a:lnTo>
                  <a:close/>
                </a:path>
                <a:path w="1714500" h="201294">
                  <a:moveTo>
                    <a:pt x="1714373" y="0"/>
                  </a:moveTo>
                  <a:lnTo>
                    <a:pt x="1701673" y="0"/>
                  </a:lnTo>
                  <a:lnTo>
                    <a:pt x="1701673" y="156718"/>
                  </a:lnTo>
                  <a:lnTo>
                    <a:pt x="1301750" y="156718"/>
                  </a:lnTo>
                  <a:lnTo>
                    <a:pt x="1301750" y="124968"/>
                  </a:lnTo>
                  <a:lnTo>
                    <a:pt x="1225550" y="163068"/>
                  </a:lnTo>
                  <a:lnTo>
                    <a:pt x="1301750" y="201168"/>
                  </a:lnTo>
                  <a:lnTo>
                    <a:pt x="1301750" y="169418"/>
                  </a:lnTo>
                  <a:lnTo>
                    <a:pt x="1714373" y="169418"/>
                  </a:lnTo>
                  <a:lnTo>
                    <a:pt x="1714373" y="163068"/>
                  </a:lnTo>
                  <a:lnTo>
                    <a:pt x="1714373" y="156718"/>
                  </a:lnTo>
                  <a:lnTo>
                    <a:pt x="1714373" y="0"/>
                  </a:lnTo>
                  <a:close/>
                </a:path>
              </a:pathLst>
            </a:custGeom>
            <a:solidFill>
              <a:srgbClr val="318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1211" y="1653285"/>
              <a:ext cx="328040" cy="43052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70331" y="4009770"/>
            <a:ext cx="92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ABRANGÊNCIA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472" y="3144392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52525"/>
                </a:solidFill>
                <a:latin typeface="Segoe UI Black"/>
                <a:cs typeface="Segoe UI Black"/>
              </a:rPr>
              <a:t>NACIONAL</a:t>
            </a:r>
            <a:endParaRPr sz="1800">
              <a:latin typeface="Segoe UI Black"/>
              <a:cs typeface="Segoe UI Black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0695" y="2973323"/>
            <a:ext cx="2426208" cy="136398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574035" y="3014472"/>
            <a:ext cx="2324100" cy="1262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0" rIns="0" bIns="0" rtlCol="0">
            <a:spAutoFit/>
          </a:bodyPr>
          <a:lstStyle/>
          <a:p>
            <a:pPr marL="541655" marR="536575" indent="-3175" algn="ctr">
              <a:lnSpc>
                <a:spcPct val="1000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252525"/>
                </a:solidFill>
                <a:latin typeface="Segoe UI Black"/>
                <a:cs typeface="Segoe UI Black"/>
              </a:rPr>
              <a:t>ARQUIVO NACIONAL</a:t>
            </a:r>
            <a:endParaRPr sz="1800">
              <a:latin typeface="Segoe UI Black"/>
              <a:cs typeface="Segoe UI Black"/>
            </a:endParaRPr>
          </a:p>
          <a:p>
            <a:pPr algn="ctr">
              <a:lnSpc>
                <a:spcPts val="1305"/>
              </a:lnSpc>
            </a:pPr>
            <a:r>
              <a:rPr sz="1100" b="0" dirty="0">
                <a:solidFill>
                  <a:srgbClr val="252525"/>
                </a:solidFill>
                <a:latin typeface="Calibri Light"/>
                <a:cs typeface="Calibri Light"/>
              </a:rPr>
              <a:t>PLANEJAMENTO</a:t>
            </a:r>
            <a:r>
              <a:rPr sz="11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252525"/>
                </a:solidFill>
                <a:latin typeface="Calibri Light"/>
                <a:cs typeface="Calibri Light"/>
              </a:rPr>
              <a:t>DA</a:t>
            </a:r>
            <a:r>
              <a:rPr sz="1100" b="0" spc="-10" dirty="0">
                <a:solidFill>
                  <a:srgbClr val="252525"/>
                </a:solidFill>
                <a:latin typeface="Calibri Light"/>
                <a:cs typeface="Calibri Light"/>
              </a:rPr>
              <a:t> CONTRATAÇÃO</a:t>
            </a:r>
            <a:endParaRPr sz="11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IPHAN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1579" y="2973323"/>
            <a:ext cx="2776728" cy="136398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074920" y="3014472"/>
            <a:ext cx="2674620" cy="1262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0" rIns="0" bIns="0" rtlCol="0">
            <a:spAutoFit/>
          </a:bodyPr>
          <a:lstStyle/>
          <a:p>
            <a:pPr marL="143510" marR="122555" indent="-2540" algn="ctr">
              <a:lnSpc>
                <a:spcPct val="100000"/>
              </a:lnSpc>
              <a:spcBef>
                <a:spcPts val="1050"/>
              </a:spcBef>
            </a:pPr>
            <a:r>
              <a:rPr sz="1800" b="1" dirty="0">
                <a:solidFill>
                  <a:srgbClr val="252525"/>
                </a:solidFill>
                <a:latin typeface="Segoe UI Black"/>
                <a:cs typeface="Segoe UI Black"/>
              </a:rPr>
              <a:t>OBSERVAÇÃO</a:t>
            </a:r>
            <a:r>
              <a:rPr sz="1800" b="1" spc="-30" dirty="0">
                <a:solidFill>
                  <a:srgbClr val="252525"/>
                </a:solidFill>
                <a:latin typeface="Segoe UI Black"/>
                <a:cs typeface="Segoe UI Black"/>
              </a:rPr>
              <a:t> </a:t>
            </a:r>
            <a:r>
              <a:rPr sz="1800" b="1" spc="-25" dirty="0">
                <a:solidFill>
                  <a:srgbClr val="252525"/>
                </a:solidFill>
                <a:latin typeface="Segoe UI Black"/>
                <a:cs typeface="Segoe UI Black"/>
              </a:rPr>
              <a:t>DAS </a:t>
            </a:r>
            <a:r>
              <a:rPr sz="1800" b="1" dirty="0">
                <a:solidFill>
                  <a:srgbClr val="252525"/>
                </a:solidFill>
                <a:latin typeface="Segoe UI Black"/>
                <a:cs typeface="Segoe UI Black"/>
              </a:rPr>
              <a:t>DIRETRIZES</a:t>
            </a:r>
            <a:r>
              <a:rPr sz="1800" b="1" spc="-35" dirty="0">
                <a:solidFill>
                  <a:srgbClr val="252525"/>
                </a:solidFill>
                <a:latin typeface="Segoe UI Black"/>
                <a:cs typeface="Segoe UI Black"/>
              </a:rPr>
              <a:t> </a:t>
            </a:r>
            <a:r>
              <a:rPr sz="1800" b="1" dirty="0">
                <a:solidFill>
                  <a:srgbClr val="252525"/>
                </a:solidFill>
                <a:latin typeface="Segoe UI Black"/>
                <a:cs typeface="Segoe UI Black"/>
              </a:rPr>
              <a:t>DA</a:t>
            </a:r>
            <a:r>
              <a:rPr sz="1800" b="1" spc="-10" dirty="0">
                <a:solidFill>
                  <a:srgbClr val="252525"/>
                </a:solidFill>
                <a:latin typeface="Segoe UI Black"/>
                <a:cs typeface="Segoe UI Black"/>
              </a:rPr>
              <a:t> </a:t>
            </a:r>
            <a:r>
              <a:rPr sz="1800" b="1" spc="-20" dirty="0">
                <a:solidFill>
                  <a:srgbClr val="252525"/>
                </a:solidFill>
                <a:latin typeface="Segoe UI Black"/>
                <a:cs typeface="Segoe UI Black"/>
              </a:rPr>
              <a:t>LGPD</a:t>
            </a:r>
            <a:endParaRPr sz="18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</a:pPr>
            <a:endParaRPr sz="1900"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PROTEÇÃO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DOS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DADOS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91539" y="1011936"/>
            <a:ext cx="7359650" cy="3002280"/>
            <a:chOff x="891539" y="1011936"/>
            <a:chExt cx="7359650" cy="300228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1539" y="3450336"/>
              <a:ext cx="563879" cy="563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1959" y="1011936"/>
              <a:ext cx="188975" cy="1981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1959" y="2153411"/>
              <a:ext cx="179832" cy="1798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580" y="1549908"/>
              <a:ext cx="2776728" cy="13639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74919" y="1591055"/>
              <a:ext cx="2674620" cy="1262380"/>
            </a:xfrm>
            <a:custGeom>
              <a:avLst/>
              <a:gdLst/>
              <a:ahLst/>
              <a:cxnLst/>
              <a:rect l="l" t="t" r="r" b="b"/>
              <a:pathLst>
                <a:path w="2674620" h="1262380">
                  <a:moveTo>
                    <a:pt x="267462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2674620" y="1261872"/>
                  </a:lnTo>
                  <a:lnTo>
                    <a:pt x="2674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8048" y="1729740"/>
              <a:ext cx="1395983" cy="79095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300973" y="914474"/>
            <a:ext cx="3437254" cy="53911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89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CORREIOS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Redução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50%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das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despesas</a:t>
            </a:r>
            <a:r>
              <a:rPr sz="12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(R$ 737.975,45</a:t>
            </a:r>
            <a:r>
              <a:rPr sz="12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por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ano)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97418" y="2036039"/>
            <a:ext cx="3750945" cy="741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ACESSO</a:t>
            </a:r>
            <a:r>
              <a:rPr sz="16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PROCESSOS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Elimina</a:t>
            </a:r>
            <a:r>
              <a:rPr sz="1200" b="0" spc="3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1200" b="0" spc="3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necessidade</a:t>
            </a:r>
            <a:r>
              <a:rPr sz="1200" b="0" spc="3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3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comparecimento</a:t>
            </a:r>
            <a:r>
              <a:rPr sz="1200" b="0" spc="3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presencial</a:t>
            </a:r>
            <a:r>
              <a:rPr sz="1200" b="0" spc="3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do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usuário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facilita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acesso</a:t>
            </a:r>
            <a:r>
              <a:rPr sz="12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remoto.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74920" y="1591055"/>
            <a:ext cx="267462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  <a:spcBef>
                <a:spcPts val="990"/>
              </a:spcBef>
            </a:pP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MONITORAMENTO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 DA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DIGITALIZAÇÃO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62940" y="5612891"/>
            <a:ext cx="1188720" cy="247015"/>
            <a:chOff x="662940" y="5612891"/>
            <a:chExt cx="1188720" cy="247015"/>
          </a:xfrm>
        </p:grpSpPr>
        <p:sp>
          <p:nvSpPr>
            <p:cNvPr id="45" name="object 45"/>
            <p:cNvSpPr/>
            <p:nvPr/>
          </p:nvSpPr>
          <p:spPr>
            <a:xfrm>
              <a:off x="901065" y="5673597"/>
              <a:ext cx="950594" cy="127000"/>
            </a:xfrm>
            <a:custGeom>
              <a:avLst/>
              <a:gdLst/>
              <a:ahLst/>
              <a:cxnLst/>
              <a:rect l="l" t="t" r="r" b="b"/>
              <a:pathLst>
                <a:path w="950594" h="127000">
                  <a:moveTo>
                    <a:pt x="823214" y="0"/>
                  </a:moveTo>
                  <a:lnTo>
                    <a:pt x="823214" y="126999"/>
                  </a:lnTo>
                  <a:lnTo>
                    <a:pt x="931164" y="73024"/>
                  </a:lnTo>
                  <a:lnTo>
                    <a:pt x="841247" y="73024"/>
                  </a:lnTo>
                  <a:lnTo>
                    <a:pt x="845439" y="68757"/>
                  </a:lnTo>
                  <a:lnTo>
                    <a:pt x="845439" y="58242"/>
                  </a:lnTo>
                  <a:lnTo>
                    <a:pt x="841247" y="53974"/>
                  </a:lnTo>
                  <a:lnTo>
                    <a:pt x="931164" y="53974"/>
                  </a:lnTo>
                  <a:lnTo>
                    <a:pt x="823214" y="0"/>
                  </a:lnTo>
                  <a:close/>
                </a:path>
                <a:path w="950594" h="127000">
                  <a:moveTo>
                    <a:pt x="823214" y="53974"/>
                  </a:moveTo>
                  <a:lnTo>
                    <a:pt x="4267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267" y="73024"/>
                  </a:lnTo>
                  <a:lnTo>
                    <a:pt x="823214" y="73024"/>
                  </a:lnTo>
                  <a:lnTo>
                    <a:pt x="823214" y="53974"/>
                  </a:lnTo>
                  <a:close/>
                </a:path>
                <a:path w="950594" h="127000">
                  <a:moveTo>
                    <a:pt x="931164" y="53974"/>
                  </a:moveTo>
                  <a:lnTo>
                    <a:pt x="841247" y="53974"/>
                  </a:lnTo>
                  <a:lnTo>
                    <a:pt x="845439" y="58242"/>
                  </a:lnTo>
                  <a:lnTo>
                    <a:pt x="845439" y="68757"/>
                  </a:lnTo>
                  <a:lnTo>
                    <a:pt x="841247" y="73024"/>
                  </a:lnTo>
                  <a:lnTo>
                    <a:pt x="931164" y="73024"/>
                  </a:lnTo>
                  <a:lnTo>
                    <a:pt x="950214" y="63499"/>
                  </a:lnTo>
                  <a:lnTo>
                    <a:pt x="931164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40" y="5612891"/>
              <a:ext cx="246887" cy="24688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22579" y="5529783"/>
            <a:ext cx="92710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1F1F1"/>
                </a:solidFill>
                <a:latin typeface="Segoe UI"/>
                <a:cs typeface="Segoe UI"/>
              </a:rPr>
              <a:t>1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CONSULTORIA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50135" y="5612891"/>
            <a:ext cx="246887" cy="246888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480566" y="5529783"/>
            <a:ext cx="98298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289163"/>
                </a:solidFill>
                <a:latin typeface="Calibri"/>
                <a:cs typeface="Calibri"/>
              </a:rPr>
              <a:t>ORGANIZAÇÃO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94959" y="5612891"/>
            <a:ext cx="246887" cy="246888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174360" y="5529783"/>
            <a:ext cx="68961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289163"/>
                </a:solidFill>
                <a:latin typeface="Calibri"/>
                <a:cs typeface="Calibri"/>
              </a:rPr>
              <a:t>CONSULTA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088260" y="5612891"/>
            <a:ext cx="4744085" cy="247015"/>
            <a:chOff x="2088260" y="5612891"/>
            <a:chExt cx="4744085" cy="247015"/>
          </a:xfrm>
        </p:grpSpPr>
        <p:sp>
          <p:nvSpPr>
            <p:cNvPr id="53" name="object 53"/>
            <p:cNvSpPr/>
            <p:nvPr/>
          </p:nvSpPr>
          <p:spPr>
            <a:xfrm>
              <a:off x="2088260" y="5673597"/>
              <a:ext cx="1064260" cy="127000"/>
            </a:xfrm>
            <a:custGeom>
              <a:avLst/>
              <a:gdLst/>
              <a:ahLst/>
              <a:cxnLst/>
              <a:rect l="l" t="t" r="r" b="b"/>
              <a:pathLst>
                <a:path w="1064260" h="127000">
                  <a:moveTo>
                    <a:pt x="936751" y="0"/>
                  </a:moveTo>
                  <a:lnTo>
                    <a:pt x="936751" y="126999"/>
                  </a:lnTo>
                  <a:lnTo>
                    <a:pt x="1044701" y="73024"/>
                  </a:lnTo>
                  <a:lnTo>
                    <a:pt x="954658" y="73024"/>
                  </a:lnTo>
                  <a:lnTo>
                    <a:pt x="958976" y="68757"/>
                  </a:lnTo>
                  <a:lnTo>
                    <a:pt x="958976" y="58242"/>
                  </a:lnTo>
                  <a:lnTo>
                    <a:pt x="954658" y="53974"/>
                  </a:lnTo>
                  <a:lnTo>
                    <a:pt x="1044701" y="53974"/>
                  </a:lnTo>
                  <a:lnTo>
                    <a:pt x="936751" y="0"/>
                  </a:lnTo>
                  <a:close/>
                </a:path>
                <a:path w="1064260" h="127000">
                  <a:moveTo>
                    <a:pt x="936751" y="53974"/>
                  </a:moveTo>
                  <a:lnTo>
                    <a:pt x="4318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8" y="73024"/>
                  </a:lnTo>
                  <a:lnTo>
                    <a:pt x="936751" y="73024"/>
                  </a:lnTo>
                  <a:lnTo>
                    <a:pt x="936751" y="53974"/>
                  </a:lnTo>
                  <a:close/>
                </a:path>
                <a:path w="1064260" h="127000">
                  <a:moveTo>
                    <a:pt x="1044701" y="53974"/>
                  </a:moveTo>
                  <a:lnTo>
                    <a:pt x="954658" y="53974"/>
                  </a:lnTo>
                  <a:lnTo>
                    <a:pt x="958976" y="58242"/>
                  </a:lnTo>
                  <a:lnTo>
                    <a:pt x="958976" y="68757"/>
                  </a:lnTo>
                  <a:lnTo>
                    <a:pt x="954658" y="73024"/>
                  </a:lnTo>
                  <a:lnTo>
                    <a:pt x="1044701" y="73024"/>
                  </a:lnTo>
                  <a:lnTo>
                    <a:pt x="1063752" y="63499"/>
                  </a:lnTo>
                  <a:lnTo>
                    <a:pt x="1044701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727" y="5612891"/>
              <a:ext cx="245364" cy="24688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300342" y="5529783"/>
            <a:ext cx="818515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1E7A50"/>
                </a:solidFill>
                <a:latin typeface="Calibri"/>
                <a:cs typeface="Calibri"/>
              </a:rPr>
              <a:t>INVENTÁRIO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633084" y="5612891"/>
            <a:ext cx="5149215" cy="247015"/>
            <a:chOff x="5633084" y="5612891"/>
            <a:chExt cx="5149215" cy="247015"/>
          </a:xfrm>
        </p:grpSpPr>
        <p:sp>
          <p:nvSpPr>
            <p:cNvPr id="57" name="object 57"/>
            <p:cNvSpPr/>
            <p:nvPr/>
          </p:nvSpPr>
          <p:spPr>
            <a:xfrm>
              <a:off x="5633084" y="5673597"/>
              <a:ext cx="953769" cy="127000"/>
            </a:xfrm>
            <a:custGeom>
              <a:avLst/>
              <a:gdLst/>
              <a:ahLst/>
              <a:cxnLst/>
              <a:rect l="l" t="t" r="r" b="b"/>
              <a:pathLst>
                <a:path w="953770" h="127000">
                  <a:moveTo>
                    <a:pt x="826642" y="0"/>
                  </a:moveTo>
                  <a:lnTo>
                    <a:pt x="826642" y="126999"/>
                  </a:lnTo>
                  <a:lnTo>
                    <a:pt x="934592" y="73024"/>
                  </a:lnTo>
                  <a:lnTo>
                    <a:pt x="844550" y="73024"/>
                  </a:lnTo>
                  <a:lnTo>
                    <a:pt x="848867" y="68757"/>
                  </a:lnTo>
                  <a:lnTo>
                    <a:pt x="848867" y="58242"/>
                  </a:lnTo>
                  <a:lnTo>
                    <a:pt x="844550" y="53974"/>
                  </a:lnTo>
                  <a:lnTo>
                    <a:pt x="934592" y="53974"/>
                  </a:lnTo>
                  <a:lnTo>
                    <a:pt x="826642" y="0"/>
                  </a:lnTo>
                  <a:close/>
                </a:path>
                <a:path w="953770" h="127000">
                  <a:moveTo>
                    <a:pt x="826642" y="53974"/>
                  </a:moveTo>
                  <a:lnTo>
                    <a:pt x="4317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7" y="73024"/>
                  </a:lnTo>
                  <a:lnTo>
                    <a:pt x="826642" y="73024"/>
                  </a:lnTo>
                  <a:lnTo>
                    <a:pt x="826642" y="53974"/>
                  </a:lnTo>
                  <a:close/>
                </a:path>
                <a:path w="953770" h="127000">
                  <a:moveTo>
                    <a:pt x="934592" y="53974"/>
                  </a:moveTo>
                  <a:lnTo>
                    <a:pt x="844550" y="53974"/>
                  </a:lnTo>
                  <a:lnTo>
                    <a:pt x="848867" y="58242"/>
                  </a:lnTo>
                  <a:lnTo>
                    <a:pt x="848867" y="68757"/>
                  </a:lnTo>
                  <a:lnTo>
                    <a:pt x="844550" y="73024"/>
                  </a:lnTo>
                  <a:lnTo>
                    <a:pt x="934592" y="73024"/>
                  </a:lnTo>
                  <a:lnTo>
                    <a:pt x="953642" y="63499"/>
                  </a:lnTo>
                  <a:lnTo>
                    <a:pt x="934592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5411" y="5612891"/>
              <a:ext cx="246888" cy="24688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0274934" y="5529783"/>
            <a:ext cx="76835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1F1F1"/>
                </a:solidFill>
                <a:latin typeface="Segoe UI"/>
                <a:cs typeface="Segoe UI"/>
              </a:rPr>
              <a:t>9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3182AA"/>
                </a:solidFill>
                <a:latin typeface="Calibri"/>
                <a:cs typeface="Calibri"/>
              </a:rPr>
              <a:t>PADRÃO</a:t>
            </a:r>
            <a:r>
              <a:rPr sz="1200" b="1" spc="-5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3182AA"/>
                </a:solidFill>
                <a:latin typeface="Calibri"/>
                <a:cs typeface="Calibri"/>
              </a:rPr>
              <a:t>A4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566672" y="4989576"/>
            <a:ext cx="10480675" cy="811530"/>
            <a:chOff x="1566672" y="4989576"/>
            <a:chExt cx="10480675" cy="811530"/>
          </a:xfrm>
        </p:grpSpPr>
        <p:sp>
          <p:nvSpPr>
            <p:cNvPr id="61" name="object 61"/>
            <p:cNvSpPr/>
            <p:nvPr/>
          </p:nvSpPr>
          <p:spPr>
            <a:xfrm>
              <a:off x="10773537" y="5673598"/>
              <a:ext cx="762000" cy="127000"/>
            </a:xfrm>
            <a:custGeom>
              <a:avLst/>
              <a:gdLst/>
              <a:ahLst/>
              <a:cxnLst/>
              <a:rect l="l" t="t" r="r" b="b"/>
              <a:pathLst>
                <a:path w="762000" h="127000">
                  <a:moveTo>
                    <a:pt x="634746" y="0"/>
                  </a:moveTo>
                  <a:lnTo>
                    <a:pt x="634746" y="126999"/>
                  </a:lnTo>
                  <a:lnTo>
                    <a:pt x="742696" y="73024"/>
                  </a:lnTo>
                  <a:lnTo>
                    <a:pt x="652653" y="73024"/>
                  </a:lnTo>
                  <a:lnTo>
                    <a:pt x="656971" y="68757"/>
                  </a:lnTo>
                  <a:lnTo>
                    <a:pt x="656971" y="58242"/>
                  </a:lnTo>
                  <a:lnTo>
                    <a:pt x="652653" y="53974"/>
                  </a:lnTo>
                  <a:lnTo>
                    <a:pt x="742696" y="53974"/>
                  </a:lnTo>
                  <a:lnTo>
                    <a:pt x="634746" y="0"/>
                  </a:lnTo>
                  <a:close/>
                </a:path>
                <a:path w="762000" h="127000">
                  <a:moveTo>
                    <a:pt x="634746" y="53974"/>
                  </a:moveTo>
                  <a:lnTo>
                    <a:pt x="4318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8" y="73024"/>
                  </a:lnTo>
                  <a:lnTo>
                    <a:pt x="634746" y="73024"/>
                  </a:lnTo>
                  <a:lnTo>
                    <a:pt x="634746" y="53974"/>
                  </a:lnTo>
                  <a:close/>
                </a:path>
                <a:path w="762000" h="127000">
                  <a:moveTo>
                    <a:pt x="742696" y="53974"/>
                  </a:moveTo>
                  <a:lnTo>
                    <a:pt x="652653" y="53974"/>
                  </a:lnTo>
                  <a:lnTo>
                    <a:pt x="656971" y="58242"/>
                  </a:lnTo>
                  <a:lnTo>
                    <a:pt x="656971" y="68757"/>
                  </a:lnTo>
                  <a:lnTo>
                    <a:pt x="652653" y="73024"/>
                  </a:lnTo>
                  <a:lnTo>
                    <a:pt x="742696" y="73024"/>
                  </a:lnTo>
                  <a:lnTo>
                    <a:pt x="761746" y="63499"/>
                  </a:lnTo>
                  <a:lnTo>
                    <a:pt x="742696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66672" y="4989576"/>
              <a:ext cx="4462780" cy="285115"/>
            </a:xfrm>
            <a:custGeom>
              <a:avLst/>
              <a:gdLst/>
              <a:ahLst/>
              <a:cxnLst/>
              <a:rect l="l" t="t" r="r" b="b"/>
              <a:pathLst>
                <a:path w="4462780" h="285114">
                  <a:moveTo>
                    <a:pt x="4414774" y="0"/>
                  </a:moveTo>
                  <a:lnTo>
                    <a:pt x="47497" y="0"/>
                  </a:lnTo>
                  <a:lnTo>
                    <a:pt x="28985" y="3724"/>
                  </a:lnTo>
                  <a:lnTo>
                    <a:pt x="13890" y="13890"/>
                  </a:lnTo>
                  <a:lnTo>
                    <a:pt x="3724" y="28985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24" y="256002"/>
                  </a:lnTo>
                  <a:lnTo>
                    <a:pt x="13890" y="271097"/>
                  </a:lnTo>
                  <a:lnTo>
                    <a:pt x="28985" y="281263"/>
                  </a:lnTo>
                  <a:lnTo>
                    <a:pt x="47497" y="284988"/>
                  </a:lnTo>
                  <a:lnTo>
                    <a:pt x="4414774" y="284988"/>
                  </a:lnTo>
                  <a:lnTo>
                    <a:pt x="4433286" y="281263"/>
                  </a:lnTo>
                  <a:lnTo>
                    <a:pt x="4448381" y="271097"/>
                  </a:lnTo>
                  <a:lnTo>
                    <a:pt x="4458547" y="256002"/>
                  </a:lnTo>
                  <a:lnTo>
                    <a:pt x="4462272" y="237490"/>
                  </a:lnTo>
                  <a:lnTo>
                    <a:pt x="4462272" y="47498"/>
                  </a:lnTo>
                  <a:lnTo>
                    <a:pt x="4458547" y="28985"/>
                  </a:lnTo>
                  <a:lnTo>
                    <a:pt x="4448381" y="13890"/>
                  </a:lnTo>
                  <a:lnTo>
                    <a:pt x="4433286" y="3724"/>
                  </a:lnTo>
                  <a:lnTo>
                    <a:pt x="4414774" y="0"/>
                  </a:lnTo>
                  <a:close/>
                </a:path>
              </a:pathLst>
            </a:custGeom>
            <a:solidFill>
              <a:srgbClr val="28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17836" y="4989576"/>
              <a:ext cx="1929764" cy="285115"/>
            </a:xfrm>
            <a:custGeom>
              <a:avLst/>
              <a:gdLst/>
              <a:ahLst/>
              <a:cxnLst/>
              <a:rect l="l" t="t" r="r" b="b"/>
              <a:pathLst>
                <a:path w="1929765" h="285114">
                  <a:moveTo>
                    <a:pt x="1881886" y="0"/>
                  </a:moveTo>
                  <a:lnTo>
                    <a:pt x="47498" y="0"/>
                  </a:lnTo>
                  <a:lnTo>
                    <a:pt x="28985" y="3724"/>
                  </a:lnTo>
                  <a:lnTo>
                    <a:pt x="13890" y="13890"/>
                  </a:lnTo>
                  <a:lnTo>
                    <a:pt x="3724" y="28985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24" y="256002"/>
                  </a:lnTo>
                  <a:lnTo>
                    <a:pt x="13890" y="271097"/>
                  </a:lnTo>
                  <a:lnTo>
                    <a:pt x="28985" y="281263"/>
                  </a:lnTo>
                  <a:lnTo>
                    <a:pt x="47498" y="284988"/>
                  </a:lnTo>
                  <a:lnTo>
                    <a:pt x="1881886" y="284988"/>
                  </a:lnTo>
                  <a:lnTo>
                    <a:pt x="1900398" y="281263"/>
                  </a:lnTo>
                  <a:lnTo>
                    <a:pt x="1915493" y="271097"/>
                  </a:lnTo>
                  <a:lnTo>
                    <a:pt x="1925659" y="256002"/>
                  </a:lnTo>
                  <a:lnTo>
                    <a:pt x="1929384" y="237490"/>
                  </a:lnTo>
                  <a:lnTo>
                    <a:pt x="1929384" y="47498"/>
                  </a:lnTo>
                  <a:lnTo>
                    <a:pt x="1925659" y="28985"/>
                  </a:lnTo>
                  <a:lnTo>
                    <a:pt x="1915493" y="13890"/>
                  </a:lnTo>
                  <a:lnTo>
                    <a:pt x="1900398" y="3724"/>
                  </a:lnTo>
                  <a:lnTo>
                    <a:pt x="1881886" y="0"/>
                  </a:lnTo>
                  <a:close/>
                </a:path>
              </a:pathLst>
            </a:custGeom>
            <a:solidFill>
              <a:srgbClr val="318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581893" y="5019547"/>
            <a:ext cx="10013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DIGITALIZAÇÃO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533631" y="5612891"/>
            <a:ext cx="246888" cy="246888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11415776" y="5529783"/>
            <a:ext cx="485775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85"/>
              </a:spcBef>
            </a:pPr>
            <a:r>
              <a:rPr sz="1200" spc="-25" dirty="0">
                <a:solidFill>
                  <a:srgbClr val="F1F1F1"/>
                </a:solidFill>
                <a:latin typeface="Segoe UI"/>
                <a:cs typeface="Segoe UI"/>
              </a:rPr>
              <a:t>10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3182AA"/>
                </a:solidFill>
                <a:latin typeface="Calibri"/>
                <a:cs typeface="Calibri"/>
              </a:rPr>
              <a:t>MAPAS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44779" y="4619244"/>
            <a:ext cx="11101070" cy="655320"/>
            <a:chOff x="144779" y="4619244"/>
            <a:chExt cx="11101070" cy="655320"/>
          </a:xfrm>
        </p:grpSpPr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19460" y="4619244"/>
              <a:ext cx="326135" cy="32766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44779" y="4989576"/>
              <a:ext cx="1247140" cy="285115"/>
            </a:xfrm>
            <a:custGeom>
              <a:avLst/>
              <a:gdLst/>
              <a:ahLst/>
              <a:cxnLst/>
              <a:rect l="l" t="t" r="r" b="b"/>
              <a:pathLst>
                <a:path w="1247140" h="285114">
                  <a:moveTo>
                    <a:pt x="1199133" y="0"/>
                  </a:moveTo>
                  <a:lnTo>
                    <a:pt x="47498" y="0"/>
                  </a:lnTo>
                  <a:lnTo>
                    <a:pt x="29007" y="3724"/>
                  </a:lnTo>
                  <a:lnTo>
                    <a:pt x="13909" y="13890"/>
                  </a:lnTo>
                  <a:lnTo>
                    <a:pt x="3731" y="28985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6002"/>
                  </a:lnTo>
                  <a:lnTo>
                    <a:pt x="13909" y="271097"/>
                  </a:lnTo>
                  <a:lnTo>
                    <a:pt x="29007" y="281263"/>
                  </a:lnTo>
                  <a:lnTo>
                    <a:pt x="47498" y="284988"/>
                  </a:lnTo>
                  <a:lnTo>
                    <a:pt x="1199133" y="284988"/>
                  </a:lnTo>
                  <a:lnTo>
                    <a:pt x="1217646" y="281263"/>
                  </a:lnTo>
                  <a:lnTo>
                    <a:pt x="1232741" y="271097"/>
                  </a:lnTo>
                  <a:lnTo>
                    <a:pt x="1242907" y="256002"/>
                  </a:lnTo>
                  <a:lnTo>
                    <a:pt x="1246632" y="237490"/>
                  </a:lnTo>
                  <a:lnTo>
                    <a:pt x="1246632" y="47498"/>
                  </a:lnTo>
                  <a:lnTo>
                    <a:pt x="1242907" y="28985"/>
                  </a:lnTo>
                  <a:lnTo>
                    <a:pt x="1232741" y="13890"/>
                  </a:lnTo>
                  <a:lnTo>
                    <a:pt x="1217646" y="3724"/>
                  </a:lnTo>
                  <a:lnTo>
                    <a:pt x="1199133" y="0"/>
                  </a:lnTo>
                  <a:close/>
                </a:path>
              </a:pathLst>
            </a:custGeom>
            <a:solidFill>
              <a:srgbClr val="46B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74142" y="4441697"/>
            <a:ext cx="131572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52525"/>
                </a:solidFill>
                <a:latin typeface="Segoe UI Black"/>
                <a:cs typeface="Segoe UI Black"/>
              </a:rPr>
              <a:t>ETAPAS:</a:t>
            </a:r>
            <a:endParaRPr sz="2400">
              <a:latin typeface="Segoe UI Black"/>
              <a:cs typeface="Segoe UI Black"/>
            </a:endParaRPr>
          </a:p>
          <a:p>
            <a:pPr marL="75565">
              <a:lnSpc>
                <a:spcPct val="100000"/>
              </a:lnSpc>
              <a:spcBef>
                <a:spcPts val="167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PLANEJAMENTO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50107" y="5612891"/>
            <a:ext cx="246888" cy="246888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2737866" y="5529783"/>
            <a:ext cx="107188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289163"/>
                </a:solidFill>
                <a:latin typeface="Calibri"/>
                <a:cs typeface="Calibri"/>
              </a:rPr>
              <a:t>TRANSFERÊNCIA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388233" y="5612891"/>
            <a:ext cx="1208405" cy="247015"/>
            <a:chOff x="3388233" y="5612891"/>
            <a:chExt cx="1208405" cy="247015"/>
          </a:xfrm>
        </p:grpSpPr>
        <p:sp>
          <p:nvSpPr>
            <p:cNvPr id="74" name="object 74"/>
            <p:cNvSpPr/>
            <p:nvPr/>
          </p:nvSpPr>
          <p:spPr>
            <a:xfrm>
              <a:off x="3388233" y="5673597"/>
              <a:ext cx="961390" cy="127000"/>
            </a:xfrm>
            <a:custGeom>
              <a:avLst/>
              <a:gdLst/>
              <a:ahLst/>
              <a:cxnLst/>
              <a:rect l="l" t="t" r="r" b="b"/>
              <a:pathLst>
                <a:path w="961389" h="127000">
                  <a:moveTo>
                    <a:pt x="834389" y="0"/>
                  </a:moveTo>
                  <a:lnTo>
                    <a:pt x="834389" y="126999"/>
                  </a:lnTo>
                  <a:lnTo>
                    <a:pt x="942339" y="73024"/>
                  </a:lnTo>
                  <a:lnTo>
                    <a:pt x="852296" y="73024"/>
                  </a:lnTo>
                  <a:lnTo>
                    <a:pt x="856614" y="68757"/>
                  </a:lnTo>
                  <a:lnTo>
                    <a:pt x="856614" y="58242"/>
                  </a:lnTo>
                  <a:lnTo>
                    <a:pt x="852296" y="53974"/>
                  </a:lnTo>
                  <a:lnTo>
                    <a:pt x="942339" y="53974"/>
                  </a:lnTo>
                  <a:lnTo>
                    <a:pt x="834389" y="0"/>
                  </a:lnTo>
                  <a:close/>
                </a:path>
                <a:path w="961389" h="127000">
                  <a:moveTo>
                    <a:pt x="834389" y="53974"/>
                  </a:moveTo>
                  <a:lnTo>
                    <a:pt x="4317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7" y="73024"/>
                  </a:lnTo>
                  <a:lnTo>
                    <a:pt x="834389" y="73024"/>
                  </a:lnTo>
                  <a:lnTo>
                    <a:pt x="834389" y="53974"/>
                  </a:lnTo>
                  <a:close/>
                </a:path>
                <a:path w="961389" h="127000">
                  <a:moveTo>
                    <a:pt x="942339" y="53974"/>
                  </a:moveTo>
                  <a:lnTo>
                    <a:pt x="852296" y="53974"/>
                  </a:lnTo>
                  <a:lnTo>
                    <a:pt x="856614" y="58242"/>
                  </a:lnTo>
                  <a:lnTo>
                    <a:pt x="856614" y="68757"/>
                  </a:lnTo>
                  <a:lnTo>
                    <a:pt x="852296" y="73024"/>
                  </a:lnTo>
                  <a:lnTo>
                    <a:pt x="942339" y="73024"/>
                  </a:lnTo>
                  <a:lnTo>
                    <a:pt x="961389" y="63499"/>
                  </a:lnTo>
                  <a:lnTo>
                    <a:pt x="942339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9496" y="5612891"/>
              <a:ext cx="246887" cy="246888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4182236" y="5529783"/>
            <a:ext cx="581025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289163"/>
                </a:solidFill>
                <a:latin typeface="Calibri"/>
                <a:cs typeface="Calibri"/>
              </a:rPr>
              <a:t>GUARDA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587621" y="4989576"/>
            <a:ext cx="5354955" cy="811530"/>
            <a:chOff x="4587621" y="4989576"/>
            <a:chExt cx="5354955" cy="811530"/>
          </a:xfrm>
        </p:grpSpPr>
        <p:sp>
          <p:nvSpPr>
            <p:cNvPr id="78" name="object 78"/>
            <p:cNvSpPr/>
            <p:nvPr/>
          </p:nvSpPr>
          <p:spPr>
            <a:xfrm>
              <a:off x="4587621" y="5673598"/>
              <a:ext cx="809625" cy="127000"/>
            </a:xfrm>
            <a:custGeom>
              <a:avLst/>
              <a:gdLst/>
              <a:ahLst/>
              <a:cxnLst/>
              <a:rect l="l" t="t" r="r" b="b"/>
              <a:pathLst>
                <a:path w="809625" h="127000">
                  <a:moveTo>
                    <a:pt x="682370" y="0"/>
                  </a:moveTo>
                  <a:lnTo>
                    <a:pt x="682370" y="126999"/>
                  </a:lnTo>
                  <a:lnTo>
                    <a:pt x="790320" y="73024"/>
                  </a:lnTo>
                  <a:lnTo>
                    <a:pt x="700277" y="73024"/>
                  </a:lnTo>
                  <a:lnTo>
                    <a:pt x="704595" y="68757"/>
                  </a:lnTo>
                  <a:lnTo>
                    <a:pt x="704595" y="58242"/>
                  </a:lnTo>
                  <a:lnTo>
                    <a:pt x="700277" y="53974"/>
                  </a:lnTo>
                  <a:lnTo>
                    <a:pt x="790320" y="53974"/>
                  </a:lnTo>
                  <a:lnTo>
                    <a:pt x="682370" y="0"/>
                  </a:lnTo>
                  <a:close/>
                </a:path>
                <a:path w="809625" h="127000">
                  <a:moveTo>
                    <a:pt x="682370" y="53974"/>
                  </a:moveTo>
                  <a:lnTo>
                    <a:pt x="4317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7" y="73024"/>
                  </a:lnTo>
                  <a:lnTo>
                    <a:pt x="682370" y="73024"/>
                  </a:lnTo>
                  <a:lnTo>
                    <a:pt x="682370" y="53974"/>
                  </a:lnTo>
                  <a:close/>
                </a:path>
                <a:path w="809625" h="127000">
                  <a:moveTo>
                    <a:pt x="790320" y="53974"/>
                  </a:moveTo>
                  <a:lnTo>
                    <a:pt x="700277" y="53974"/>
                  </a:lnTo>
                  <a:lnTo>
                    <a:pt x="704595" y="58242"/>
                  </a:lnTo>
                  <a:lnTo>
                    <a:pt x="704595" y="68757"/>
                  </a:lnTo>
                  <a:lnTo>
                    <a:pt x="700277" y="73024"/>
                  </a:lnTo>
                  <a:lnTo>
                    <a:pt x="790320" y="73024"/>
                  </a:lnTo>
                  <a:lnTo>
                    <a:pt x="809370" y="63499"/>
                  </a:lnTo>
                  <a:lnTo>
                    <a:pt x="790320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02680" y="4989576"/>
              <a:ext cx="3740150" cy="285115"/>
            </a:xfrm>
            <a:custGeom>
              <a:avLst/>
              <a:gdLst/>
              <a:ahLst/>
              <a:cxnLst/>
              <a:rect l="l" t="t" r="r" b="b"/>
              <a:pathLst>
                <a:path w="3740150" h="285114">
                  <a:moveTo>
                    <a:pt x="3692398" y="0"/>
                  </a:moveTo>
                  <a:lnTo>
                    <a:pt x="47498" y="0"/>
                  </a:lnTo>
                  <a:lnTo>
                    <a:pt x="28985" y="3724"/>
                  </a:lnTo>
                  <a:lnTo>
                    <a:pt x="13890" y="13890"/>
                  </a:lnTo>
                  <a:lnTo>
                    <a:pt x="3724" y="28985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24" y="256002"/>
                  </a:lnTo>
                  <a:lnTo>
                    <a:pt x="13890" y="271097"/>
                  </a:lnTo>
                  <a:lnTo>
                    <a:pt x="28985" y="281263"/>
                  </a:lnTo>
                  <a:lnTo>
                    <a:pt x="47498" y="284988"/>
                  </a:lnTo>
                  <a:lnTo>
                    <a:pt x="3692398" y="284988"/>
                  </a:lnTo>
                  <a:lnTo>
                    <a:pt x="3710910" y="281263"/>
                  </a:lnTo>
                  <a:lnTo>
                    <a:pt x="3726005" y="271097"/>
                  </a:lnTo>
                  <a:lnTo>
                    <a:pt x="3736171" y="256002"/>
                  </a:lnTo>
                  <a:lnTo>
                    <a:pt x="3739896" y="237490"/>
                  </a:lnTo>
                  <a:lnTo>
                    <a:pt x="3739896" y="47498"/>
                  </a:lnTo>
                  <a:lnTo>
                    <a:pt x="3736171" y="28985"/>
                  </a:lnTo>
                  <a:lnTo>
                    <a:pt x="3726005" y="13890"/>
                  </a:lnTo>
                  <a:lnTo>
                    <a:pt x="3710910" y="3724"/>
                  </a:lnTo>
                  <a:lnTo>
                    <a:pt x="3692398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141209" y="5019547"/>
            <a:ext cx="1863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TRATAMENTO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ARQUIVÍSTICO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77556" y="5612891"/>
            <a:ext cx="246888" cy="246888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7523480" y="5529783"/>
            <a:ext cx="955675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1E7A50"/>
                </a:solidFill>
                <a:latin typeface="Calibri"/>
                <a:cs typeface="Calibri"/>
              </a:rPr>
              <a:t>HIGIENIZAÇÃO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6823329" y="5612891"/>
            <a:ext cx="2682240" cy="247015"/>
            <a:chOff x="6823329" y="5612891"/>
            <a:chExt cx="2682240" cy="247015"/>
          </a:xfrm>
        </p:grpSpPr>
        <p:sp>
          <p:nvSpPr>
            <p:cNvPr id="84" name="object 84"/>
            <p:cNvSpPr/>
            <p:nvPr/>
          </p:nvSpPr>
          <p:spPr>
            <a:xfrm>
              <a:off x="6823329" y="5673597"/>
              <a:ext cx="1055370" cy="127000"/>
            </a:xfrm>
            <a:custGeom>
              <a:avLst/>
              <a:gdLst/>
              <a:ahLst/>
              <a:cxnLst/>
              <a:rect l="l" t="t" r="r" b="b"/>
              <a:pathLst>
                <a:path w="1055370" h="127000">
                  <a:moveTo>
                    <a:pt x="928116" y="0"/>
                  </a:moveTo>
                  <a:lnTo>
                    <a:pt x="928116" y="126999"/>
                  </a:lnTo>
                  <a:lnTo>
                    <a:pt x="1036066" y="73024"/>
                  </a:lnTo>
                  <a:lnTo>
                    <a:pt x="946023" y="73024"/>
                  </a:lnTo>
                  <a:lnTo>
                    <a:pt x="950341" y="68757"/>
                  </a:lnTo>
                  <a:lnTo>
                    <a:pt x="950341" y="58242"/>
                  </a:lnTo>
                  <a:lnTo>
                    <a:pt x="946023" y="53974"/>
                  </a:lnTo>
                  <a:lnTo>
                    <a:pt x="1036066" y="53974"/>
                  </a:lnTo>
                  <a:lnTo>
                    <a:pt x="928116" y="0"/>
                  </a:lnTo>
                  <a:close/>
                </a:path>
                <a:path w="1055370" h="127000">
                  <a:moveTo>
                    <a:pt x="928116" y="53974"/>
                  </a:moveTo>
                  <a:lnTo>
                    <a:pt x="4318" y="53974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8" y="73024"/>
                  </a:lnTo>
                  <a:lnTo>
                    <a:pt x="928116" y="73024"/>
                  </a:lnTo>
                  <a:lnTo>
                    <a:pt x="928116" y="53974"/>
                  </a:lnTo>
                  <a:close/>
                </a:path>
                <a:path w="1055370" h="127000">
                  <a:moveTo>
                    <a:pt x="1036066" y="53974"/>
                  </a:moveTo>
                  <a:lnTo>
                    <a:pt x="946023" y="53974"/>
                  </a:lnTo>
                  <a:lnTo>
                    <a:pt x="950341" y="58242"/>
                  </a:lnTo>
                  <a:lnTo>
                    <a:pt x="950341" y="68757"/>
                  </a:lnTo>
                  <a:lnTo>
                    <a:pt x="946023" y="73024"/>
                  </a:lnTo>
                  <a:lnTo>
                    <a:pt x="1036066" y="73024"/>
                  </a:lnTo>
                  <a:lnTo>
                    <a:pt x="1055116" y="63499"/>
                  </a:lnTo>
                  <a:lnTo>
                    <a:pt x="1036066" y="539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59824" y="5612891"/>
              <a:ext cx="245364" cy="246888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8879585" y="5529783"/>
            <a:ext cx="1005840" cy="5905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1E7A50"/>
                </a:solidFill>
                <a:latin typeface="Calibri"/>
                <a:cs typeface="Calibri"/>
              </a:rPr>
              <a:t>CLASSIFICAÇÃO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66927" y="92964"/>
            <a:ext cx="11503660" cy="5708015"/>
            <a:chOff x="566927" y="92964"/>
            <a:chExt cx="11503660" cy="5708015"/>
          </a:xfrm>
        </p:grpSpPr>
        <p:sp>
          <p:nvSpPr>
            <p:cNvPr id="88" name="object 88"/>
            <p:cNvSpPr/>
            <p:nvPr/>
          </p:nvSpPr>
          <p:spPr>
            <a:xfrm>
              <a:off x="8115681" y="5673597"/>
              <a:ext cx="2419985" cy="127000"/>
            </a:xfrm>
            <a:custGeom>
              <a:avLst/>
              <a:gdLst/>
              <a:ahLst/>
              <a:cxnLst/>
              <a:rect l="l" t="t" r="r" b="b"/>
              <a:pathLst>
                <a:path w="2419984" h="127000">
                  <a:moveTo>
                    <a:pt x="1144016" y="63500"/>
                  </a:moveTo>
                  <a:lnTo>
                    <a:pt x="1124966" y="53975"/>
                  </a:lnTo>
                  <a:lnTo>
                    <a:pt x="1017016" y="0"/>
                  </a:lnTo>
                  <a:lnTo>
                    <a:pt x="1017016" y="53975"/>
                  </a:lnTo>
                  <a:lnTo>
                    <a:pt x="4318" y="53975"/>
                  </a:lnTo>
                  <a:lnTo>
                    <a:pt x="0" y="58242"/>
                  </a:lnTo>
                  <a:lnTo>
                    <a:pt x="0" y="68757"/>
                  </a:lnTo>
                  <a:lnTo>
                    <a:pt x="4318" y="73025"/>
                  </a:lnTo>
                  <a:lnTo>
                    <a:pt x="1017016" y="73025"/>
                  </a:lnTo>
                  <a:lnTo>
                    <a:pt x="1017016" y="127000"/>
                  </a:lnTo>
                  <a:lnTo>
                    <a:pt x="1124966" y="73025"/>
                  </a:lnTo>
                  <a:lnTo>
                    <a:pt x="1144016" y="63500"/>
                  </a:lnTo>
                  <a:close/>
                </a:path>
                <a:path w="2419984" h="127000">
                  <a:moveTo>
                    <a:pt x="2419858" y="63500"/>
                  </a:moveTo>
                  <a:lnTo>
                    <a:pt x="2400808" y="53975"/>
                  </a:lnTo>
                  <a:lnTo>
                    <a:pt x="2292858" y="0"/>
                  </a:lnTo>
                  <a:lnTo>
                    <a:pt x="2292858" y="53975"/>
                  </a:lnTo>
                  <a:lnTo>
                    <a:pt x="1385062" y="53975"/>
                  </a:lnTo>
                  <a:lnTo>
                    <a:pt x="1380744" y="58242"/>
                  </a:lnTo>
                  <a:lnTo>
                    <a:pt x="1380744" y="68757"/>
                  </a:lnTo>
                  <a:lnTo>
                    <a:pt x="1385062" y="73025"/>
                  </a:lnTo>
                  <a:lnTo>
                    <a:pt x="2292858" y="73025"/>
                  </a:lnTo>
                  <a:lnTo>
                    <a:pt x="2292858" y="127000"/>
                  </a:lnTo>
                  <a:lnTo>
                    <a:pt x="2400808" y="73025"/>
                  </a:lnTo>
                  <a:lnTo>
                    <a:pt x="2419858" y="635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6927" y="368807"/>
              <a:ext cx="66040" cy="1007744"/>
            </a:xfrm>
            <a:custGeom>
              <a:avLst/>
              <a:gdLst/>
              <a:ahLst/>
              <a:cxnLst/>
              <a:rect l="l" t="t" r="r" b="b"/>
              <a:pathLst>
                <a:path w="66040" h="1007744">
                  <a:moveTo>
                    <a:pt x="65531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65531" y="1007363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4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65220" y="2139695"/>
              <a:ext cx="530860" cy="108585"/>
            </a:xfrm>
            <a:custGeom>
              <a:avLst/>
              <a:gdLst/>
              <a:ahLst/>
              <a:cxnLst/>
              <a:rect l="l" t="t" r="r" b="b"/>
              <a:pathLst>
                <a:path w="530860" h="108585">
                  <a:moveTo>
                    <a:pt x="108204" y="0"/>
                  </a:moveTo>
                  <a:lnTo>
                    <a:pt x="0" y="0"/>
                  </a:lnTo>
                  <a:lnTo>
                    <a:pt x="54102" y="108204"/>
                  </a:lnTo>
                  <a:lnTo>
                    <a:pt x="108204" y="0"/>
                  </a:lnTo>
                  <a:close/>
                </a:path>
                <a:path w="530860" h="108585">
                  <a:moveTo>
                    <a:pt x="530352" y="0"/>
                  </a:moveTo>
                  <a:lnTo>
                    <a:pt x="422148" y="0"/>
                  </a:lnTo>
                  <a:lnTo>
                    <a:pt x="476250" y="108204"/>
                  </a:lnTo>
                  <a:lnTo>
                    <a:pt x="530352" y="0"/>
                  </a:lnTo>
                  <a:close/>
                </a:path>
              </a:pathLst>
            </a:custGeom>
            <a:solidFill>
              <a:srgbClr val="FF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1959" y="1572767"/>
              <a:ext cx="188975" cy="1996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1959" y="3639311"/>
              <a:ext cx="188975" cy="1996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61959" y="2898647"/>
              <a:ext cx="188975" cy="1981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52404" y="92964"/>
              <a:ext cx="1217676" cy="324611"/>
            </a:xfrm>
            <a:prstGeom prst="rect">
              <a:avLst/>
            </a:prstGeom>
          </p:spPr>
        </p:pic>
      </p:grp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DIGITALIZAÇÃO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QUADRO</a:t>
            </a:r>
            <a:r>
              <a:rPr sz="2400" b="0" spc="-8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3182AA"/>
                </a:solidFill>
                <a:latin typeface="Calibri Light"/>
                <a:cs typeface="Calibri Light"/>
              </a:rPr>
              <a:t>RESUMO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26004" y="4487036"/>
            <a:ext cx="442658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80895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INÍCIO:</a:t>
            </a:r>
            <a:r>
              <a:rPr sz="1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ABRIL/2022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TÉRMINO:</a:t>
            </a:r>
            <a:r>
              <a:rPr sz="1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SETEMBRO/2024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38555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LOGÍSTICA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297418" y="1462597"/>
            <a:ext cx="2305050" cy="5626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595"/>
              </a:spcBef>
            </a:pPr>
            <a:r>
              <a:rPr sz="1600" b="1" spc="-25" dirty="0">
                <a:solidFill>
                  <a:srgbClr val="404040"/>
                </a:solidFill>
                <a:latin typeface="Calibri"/>
                <a:cs typeface="Calibri"/>
              </a:rPr>
              <a:t>ESPAÇO</a:t>
            </a:r>
            <a:r>
              <a:rPr sz="16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FÍSICO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Redução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do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espaço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ocupado.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97418" y="3543963"/>
            <a:ext cx="3651250" cy="7213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DESLOCAMENTO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Redução</a:t>
            </a:r>
            <a:r>
              <a:rPr sz="12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custos</a:t>
            </a:r>
            <a:r>
              <a:rPr sz="12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deslocamento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equipes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para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força- tarefa.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297418" y="2807226"/>
            <a:ext cx="3622040" cy="7124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44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CELERIDADE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Celeridade</a:t>
            </a:r>
            <a:r>
              <a:rPr sz="12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nas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análises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devido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ao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acesso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remoto</a:t>
            </a:r>
            <a:r>
              <a:rPr sz="12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404040"/>
                </a:solidFill>
                <a:latin typeface="Calibri Light"/>
                <a:cs typeface="Calibri Light"/>
              </a:rPr>
              <a:t>aos </a:t>
            </a:r>
            <a:r>
              <a:rPr sz="1200" b="0" spc="-10" dirty="0">
                <a:solidFill>
                  <a:srgbClr val="404040"/>
                </a:solidFill>
                <a:latin typeface="Calibri Light"/>
                <a:cs typeface="Calibri Light"/>
              </a:rPr>
              <a:t>autos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(ganhos estimados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2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60%)</a:t>
            </a:r>
            <a:r>
              <a:rPr sz="1200" b="0" spc="-20" dirty="0">
                <a:solidFill>
                  <a:srgbClr val="404040"/>
                </a:solidFill>
                <a:latin typeface="Calibri Light"/>
                <a:cs typeface="Calibri Light"/>
              </a:rPr>
              <a:t>.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640951" y="712089"/>
            <a:ext cx="749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Segoe UI Black"/>
                <a:cs typeface="Segoe UI Black"/>
              </a:rPr>
              <a:t>GANHOS:</a:t>
            </a:r>
            <a:endParaRPr sz="1200">
              <a:latin typeface="Segoe UI Black"/>
              <a:cs typeface="Segoe UI Black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102" name="object 102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3590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DIGITALIZAÇÃO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2893" y="954151"/>
            <a:ext cx="356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AMPLIAÇÃO</a:t>
            </a:r>
            <a:r>
              <a:rPr sz="2400" b="0" spc="-6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DA</a:t>
            </a:r>
            <a:r>
              <a:rPr sz="2400" b="0" spc="-3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CAPACIDADE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868" y="1566672"/>
            <a:ext cx="3489960" cy="2685415"/>
            <a:chOff x="467868" y="1566672"/>
            <a:chExt cx="3489960" cy="26854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566672"/>
              <a:ext cx="3489959" cy="26852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1207" y="1581912"/>
              <a:ext cx="3388360" cy="2583180"/>
            </a:xfrm>
            <a:custGeom>
              <a:avLst/>
              <a:gdLst/>
              <a:ahLst/>
              <a:cxnLst/>
              <a:rect l="l" t="t" r="r" b="b"/>
              <a:pathLst>
                <a:path w="3388360" h="2583179">
                  <a:moveTo>
                    <a:pt x="3387852" y="0"/>
                  </a:moveTo>
                  <a:lnTo>
                    <a:pt x="0" y="0"/>
                  </a:lnTo>
                  <a:lnTo>
                    <a:pt x="0" y="2583180"/>
                  </a:lnTo>
                  <a:lnTo>
                    <a:pt x="3387852" y="2583180"/>
                  </a:lnTo>
                  <a:lnTo>
                    <a:pt x="3387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587" y="2273808"/>
              <a:ext cx="2879090" cy="1083945"/>
            </a:xfrm>
            <a:custGeom>
              <a:avLst/>
              <a:gdLst/>
              <a:ahLst/>
              <a:cxnLst/>
              <a:rect l="l" t="t" r="r" b="b"/>
              <a:pathLst>
                <a:path w="2879090" h="1083945">
                  <a:moveTo>
                    <a:pt x="0" y="1083564"/>
                  </a:moveTo>
                  <a:lnTo>
                    <a:pt x="2878836" y="1083564"/>
                  </a:lnTo>
                </a:path>
                <a:path w="2879090" h="1083945">
                  <a:moveTo>
                    <a:pt x="0" y="1050036"/>
                  </a:moveTo>
                  <a:lnTo>
                    <a:pt x="2878836" y="1050036"/>
                  </a:lnTo>
                </a:path>
                <a:path w="2879090" h="1083945">
                  <a:moveTo>
                    <a:pt x="0" y="1018031"/>
                  </a:moveTo>
                  <a:lnTo>
                    <a:pt x="2878836" y="1018031"/>
                  </a:lnTo>
                </a:path>
                <a:path w="2879090" h="1083945">
                  <a:moveTo>
                    <a:pt x="0" y="984503"/>
                  </a:moveTo>
                  <a:lnTo>
                    <a:pt x="2878836" y="984503"/>
                  </a:lnTo>
                </a:path>
                <a:path w="2879090" h="1083945">
                  <a:moveTo>
                    <a:pt x="0" y="918971"/>
                  </a:moveTo>
                  <a:lnTo>
                    <a:pt x="2878836" y="918971"/>
                  </a:lnTo>
                </a:path>
                <a:path w="2879090" h="1083945">
                  <a:moveTo>
                    <a:pt x="0" y="886967"/>
                  </a:moveTo>
                  <a:lnTo>
                    <a:pt x="2878836" y="886967"/>
                  </a:lnTo>
                </a:path>
                <a:path w="2879090" h="1083945">
                  <a:moveTo>
                    <a:pt x="0" y="853439"/>
                  </a:moveTo>
                  <a:lnTo>
                    <a:pt x="2878836" y="853439"/>
                  </a:lnTo>
                </a:path>
                <a:path w="2879090" h="1083945">
                  <a:moveTo>
                    <a:pt x="0" y="821436"/>
                  </a:moveTo>
                  <a:lnTo>
                    <a:pt x="2878836" y="821436"/>
                  </a:lnTo>
                </a:path>
                <a:path w="2879090" h="1083945">
                  <a:moveTo>
                    <a:pt x="0" y="755903"/>
                  </a:moveTo>
                  <a:lnTo>
                    <a:pt x="2878836" y="755903"/>
                  </a:lnTo>
                </a:path>
                <a:path w="2879090" h="1083945">
                  <a:moveTo>
                    <a:pt x="0" y="722376"/>
                  </a:moveTo>
                  <a:lnTo>
                    <a:pt x="2878836" y="722376"/>
                  </a:lnTo>
                </a:path>
                <a:path w="2879090" h="1083945">
                  <a:moveTo>
                    <a:pt x="0" y="688847"/>
                  </a:moveTo>
                  <a:lnTo>
                    <a:pt x="2878836" y="688847"/>
                  </a:lnTo>
                </a:path>
                <a:path w="2879090" h="1083945">
                  <a:moveTo>
                    <a:pt x="0" y="656843"/>
                  </a:moveTo>
                  <a:lnTo>
                    <a:pt x="2878836" y="656843"/>
                  </a:lnTo>
                </a:path>
                <a:path w="2879090" h="1083945">
                  <a:moveTo>
                    <a:pt x="0" y="591312"/>
                  </a:moveTo>
                  <a:lnTo>
                    <a:pt x="2878836" y="591312"/>
                  </a:lnTo>
                </a:path>
                <a:path w="2879090" h="1083945">
                  <a:moveTo>
                    <a:pt x="0" y="557783"/>
                  </a:moveTo>
                  <a:lnTo>
                    <a:pt x="2878836" y="557783"/>
                  </a:lnTo>
                </a:path>
                <a:path w="2879090" h="1083945">
                  <a:moveTo>
                    <a:pt x="0" y="525779"/>
                  </a:moveTo>
                  <a:lnTo>
                    <a:pt x="2878836" y="525779"/>
                  </a:lnTo>
                </a:path>
                <a:path w="2879090" h="1083945">
                  <a:moveTo>
                    <a:pt x="0" y="492251"/>
                  </a:moveTo>
                  <a:lnTo>
                    <a:pt x="2878836" y="492251"/>
                  </a:lnTo>
                </a:path>
                <a:path w="2879090" h="1083945">
                  <a:moveTo>
                    <a:pt x="0" y="426719"/>
                  </a:moveTo>
                  <a:lnTo>
                    <a:pt x="2878836" y="426719"/>
                  </a:lnTo>
                </a:path>
                <a:path w="2879090" h="1083945">
                  <a:moveTo>
                    <a:pt x="0" y="394715"/>
                  </a:moveTo>
                  <a:lnTo>
                    <a:pt x="2878836" y="394715"/>
                  </a:lnTo>
                </a:path>
                <a:path w="2879090" h="1083945">
                  <a:moveTo>
                    <a:pt x="0" y="361188"/>
                  </a:moveTo>
                  <a:lnTo>
                    <a:pt x="2878836" y="361188"/>
                  </a:lnTo>
                </a:path>
                <a:path w="2879090" h="1083945">
                  <a:moveTo>
                    <a:pt x="0" y="329183"/>
                  </a:moveTo>
                  <a:lnTo>
                    <a:pt x="2878836" y="329183"/>
                  </a:lnTo>
                </a:path>
                <a:path w="2879090" h="1083945">
                  <a:moveTo>
                    <a:pt x="0" y="263651"/>
                  </a:moveTo>
                  <a:lnTo>
                    <a:pt x="2878836" y="263651"/>
                  </a:lnTo>
                </a:path>
                <a:path w="2879090" h="1083945">
                  <a:moveTo>
                    <a:pt x="0" y="230124"/>
                  </a:moveTo>
                  <a:lnTo>
                    <a:pt x="2878836" y="230124"/>
                  </a:lnTo>
                </a:path>
                <a:path w="2879090" h="1083945">
                  <a:moveTo>
                    <a:pt x="0" y="196595"/>
                  </a:moveTo>
                  <a:lnTo>
                    <a:pt x="2878836" y="196595"/>
                  </a:lnTo>
                </a:path>
                <a:path w="2879090" h="1083945">
                  <a:moveTo>
                    <a:pt x="0" y="164591"/>
                  </a:moveTo>
                  <a:lnTo>
                    <a:pt x="2878836" y="164591"/>
                  </a:lnTo>
                </a:path>
                <a:path w="2879090" h="1083945">
                  <a:moveTo>
                    <a:pt x="0" y="99059"/>
                  </a:moveTo>
                  <a:lnTo>
                    <a:pt x="2878836" y="99059"/>
                  </a:lnTo>
                </a:path>
                <a:path w="2879090" h="1083945">
                  <a:moveTo>
                    <a:pt x="0" y="65531"/>
                  </a:moveTo>
                  <a:lnTo>
                    <a:pt x="2878836" y="65531"/>
                  </a:lnTo>
                </a:path>
                <a:path w="2879090" h="1083945">
                  <a:moveTo>
                    <a:pt x="0" y="33527"/>
                  </a:moveTo>
                  <a:lnTo>
                    <a:pt x="2878836" y="33527"/>
                  </a:lnTo>
                </a:path>
                <a:path w="2879090" h="1083945">
                  <a:moveTo>
                    <a:pt x="0" y="0"/>
                  </a:moveTo>
                  <a:lnTo>
                    <a:pt x="2878836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4587" y="2077212"/>
              <a:ext cx="2879090" cy="1149350"/>
            </a:xfrm>
            <a:custGeom>
              <a:avLst/>
              <a:gdLst/>
              <a:ahLst/>
              <a:cxnLst/>
              <a:rect l="l" t="t" r="r" b="b"/>
              <a:pathLst>
                <a:path w="2879090" h="1149350">
                  <a:moveTo>
                    <a:pt x="0" y="1149096"/>
                  </a:moveTo>
                  <a:lnTo>
                    <a:pt x="2878836" y="1149096"/>
                  </a:lnTo>
                </a:path>
                <a:path w="2879090" h="1149350">
                  <a:moveTo>
                    <a:pt x="0" y="984503"/>
                  </a:moveTo>
                  <a:lnTo>
                    <a:pt x="2878836" y="984503"/>
                  </a:lnTo>
                </a:path>
                <a:path w="2879090" h="1149350">
                  <a:moveTo>
                    <a:pt x="0" y="819912"/>
                  </a:moveTo>
                  <a:lnTo>
                    <a:pt x="2878836" y="819912"/>
                  </a:lnTo>
                </a:path>
                <a:path w="2879090" h="1149350">
                  <a:moveTo>
                    <a:pt x="0" y="656843"/>
                  </a:moveTo>
                  <a:lnTo>
                    <a:pt x="2878836" y="656843"/>
                  </a:lnTo>
                </a:path>
                <a:path w="2879090" h="1149350">
                  <a:moveTo>
                    <a:pt x="0" y="492251"/>
                  </a:moveTo>
                  <a:lnTo>
                    <a:pt x="2878836" y="492251"/>
                  </a:lnTo>
                </a:path>
                <a:path w="2879090" h="1149350">
                  <a:moveTo>
                    <a:pt x="0" y="327660"/>
                  </a:moveTo>
                  <a:lnTo>
                    <a:pt x="2878836" y="327660"/>
                  </a:lnTo>
                </a:path>
                <a:path w="2879090" h="1149350">
                  <a:moveTo>
                    <a:pt x="0" y="0"/>
                  </a:moveTo>
                  <a:lnTo>
                    <a:pt x="2878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84" y="2278392"/>
              <a:ext cx="2708148" cy="11201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0224" y="2293619"/>
              <a:ext cx="2606040" cy="1096010"/>
            </a:xfrm>
            <a:custGeom>
              <a:avLst/>
              <a:gdLst/>
              <a:ahLst/>
              <a:cxnLst/>
              <a:rect l="l" t="t" r="r" b="b"/>
              <a:pathLst>
                <a:path w="2606040" h="1096010">
                  <a:moveTo>
                    <a:pt x="138684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138684" y="1095756"/>
                  </a:lnTo>
                  <a:lnTo>
                    <a:pt x="138684" y="0"/>
                  </a:lnTo>
                  <a:close/>
                </a:path>
                <a:path w="2606040" h="1096010">
                  <a:moveTo>
                    <a:pt x="550164" y="0"/>
                  </a:moveTo>
                  <a:lnTo>
                    <a:pt x="411480" y="0"/>
                  </a:lnTo>
                  <a:lnTo>
                    <a:pt x="411480" y="1095756"/>
                  </a:lnTo>
                  <a:lnTo>
                    <a:pt x="550164" y="1095756"/>
                  </a:lnTo>
                  <a:lnTo>
                    <a:pt x="550164" y="0"/>
                  </a:lnTo>
                  <a:close/>
                </a:path>
                <a:path w="2606040" h="1096010">
                  <a:moveTo>
                    <a:pt x="961644" y="711708"/>
                  </a:moveTo>
                  <a:lnTo>
                    <a:pt x="822960" y="711708"/>
                  </a:lnTo>
                  <a:lnTo>
                    <a:pt x="822960" y="1095756"/>
                  </a:lnTo>
                  <a:lnTo>
                    <a:pt x="961644" y="1095756"/>
                  </a:lnTo>
                  <a:lnTo>
                    <a:pt x="961644" y="711708"/>
                  </a:lnTo>
                  <a:close/>
                </a:path>
                <a:path w="2606040" h="1096010">
                  <a:moveTo>
                    <a:pt x="1373124" y="1071372"/>
                  </a:moveTo>
                  <a:lnTo>
                    <a:pt x="1234440" y="1071372"/>
                  </a:lnTo>
                  <a:lnTo>
                    <a:pt x="1234440" y="1095756"/>
                  </a:lnTo>
                  <a:lnTo>
                    <a:pt x="1373124" y="1095756"/>
                  </a:lnTo>
                  <a:lnTo>
                    <a:pt x="1373124" y="1071372"/>
                  </a:lnTo>
                  <a:close/>
                </a:path>
                <a:path w="2606040" h="1096010">
                  <a:moveTo>
                    <a:pt x="1783080" y="1086612"/>
                  </a:moveTo>
                  <a:lnTo>
                    <a:pt x="1645920" y="1086612"/>
                  </a:lnTo>
                  <a:lnTo>
                    <a:pt x="1645920" y="1095756"/>
                  </a:lnTo>
                  <a:lnTo>
                    <a:pt x="1783080" y="1095756"/>
                  </a:lnTo>
                  <a:lnTo>
                    <a:pt x="1783080" y="1086612"/>
                  </a:lnTo>
                  <a:close/>
                </a:path>
                <a:path w="2606040" h="1096010">
                  <a:moveTo>
                    <a:pt x="2194560" y="1040892"/>
                  </a:moveTo>
                  <a:lnTo>
                    <a:pt x="2057400" y="1040892"/>
                  </a:lnTo>
                  <a:lnTo>
                    <a:pt x="2057400" y="1095756"/>
                  </a:lnTo>
                  <a:lnTo>
                    <a:pt x="2194560" y="1095756"/>
                  </a:lnTo>
                  <a:lnTo>
                    <a:pt x="2194560" y="1040892"/>
                  </a:lnTo>
                  <a:close/>
                </a:path>
                <a:path w="2606040" h="1096010">
                  <a:moveTo>
                    <a:pt x="2606040" y="1051560"/>
                  </a:moveTo>
                  <a:lnTo>
                    <a:pt x="2468880" y="1051560"/>
                  </a:lnTo>
                  <a:lnTo>
                    <a:pt x="2468880" y="1095756"/>
                  </a:lnTo>
                  <a:lnTo>
                    <a:pt x="2606040" y="1095756"/>
                  </a:lnTo>
                  <a:lnTo>
                    <a:pt x="2606040" y="105156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587" y="3389376"/>
              <a:ext cx="2879090" cy="0"/>
            </a:xfrm>
            <a:custGeom>
              <a:avLst/>
              <a:gdLst/>
              <a:ahLst/>
              <a:cxnLst/>
              <a:rect l="l" t="t" r="r" b="b"/>
              <a:pathLst>
                <a:path w="2879090">
                  <a:moveTo>
                    <a:pt x="0" y="0"/>
                  </a:moveTo>
                  <a:lnTo>
                    <a:pt x="2878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50186" y="2791459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23,40%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4588" y="2078228"/>
            <a:ext cx="289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878455" algn="l"/>
              </a:tabLst>
            </a:pPr>
            <a:r>
              <a:rPr sz="900" u="dbl" strike="sngStrike" spc="5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</a:t>
            </a:r>
            <a:r>
              <a:rPr sz="900" u="dbl" strike="sngStrike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66,85%</a:t>
            </a:r>
            <a:r>
              <a:rPr sz="900" u="dbl" strike="sngStrike" spc="34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</a:t>
            </a:r>
            <a:r>
              <a:rPr sz="900" u="dbl" strike="sngStrike" spc="-1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66,85%</a:t>
            </a:r>
            <a:r>
              <a:rPr sz="900" u="dbl" strike="sngStrike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0623" y="3150234"/>
            <a:ext cx="29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1,53%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1722" y="3165728"/>
            <a:ext cx="29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0,59%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7801" y="3131311"/>
            <a:ext cx="7594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sz="1350" spc="-15" baseline="6172" dirty="0">
                <a:solidFill>
                  <a:srgbClr val="404040"/>
                </a:solidFill>
                <a:latin typeface="Calibri"/>
                <a:cs typeface="Calibri"/>
              </a:rPr>
              <a:t>3,39%</a:t>
            </a:r>
            <a:r>
              <a:rPr sz="1350" baseline="6172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2,69%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397" y="2120137"/>
            <a:ext cx="210820" cy="13385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1829" y="3485388"/>
            <a:ext cx="2852420" cy="491490"/>
            <a:chOff x="731829" y="3485388"/>
            <a:chExt cx="2852420" cy="49149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829" y="3499866"/>
              <a:ext cx="797377" cy="4052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7820" y="3500501"/>
              <a:ext cx="1149858" cy="3822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9079" y="3485388"/>
              <a:ext cx="784859" cy="49098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90397" y="1656080"/>
            <a:ext cx="3218815" cy="4895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Desempenho</a:t>
            </a:r>
            <a:r>
              <a:rPr sz="1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global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fase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890"/>
              </a:spcBef>
              <a:tabLst>
                <a:tab pos="3205480" algn="l"/>
              </a:tabLst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r>
              <a:rPr sz="900" spc="6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u="dbl" dirty="0">
                <a:solidFill>
                  <a:srgbClr val="585858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55591" y="1565147"/>
            <a:ext cx="3476625" cy="2682240"/>
            <a:chOff x="4355591" y="1565147"/>
            <a:chExt cx="3476625" cy="268224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1565147"/>
              <a:ext cx="3476244" cy="26822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08931" y="1580387"/>
              <a:ext cx="3374390" cy="2580640"/>
            </a:xfrm>
            <a:custGeom>
              <a:avLst/>
              <a:gdLst/>
              <a:ahLst/>
              <a:cxnLst/>
              <a:rect l="l" t="t" r="r" b="b"/>
              <a:pathLst>
                <a:path w="3374390" h="2580640">
                  <a:moveTo>
                    <a:pt x="3374136" y="0"/>
                  </a:moveTo>
                  <a:lnTo>
                    <a:pt x="0" y="0"/>
                  </a:lnTo>
                  <a:lnTo>
                    <a:pt x="0" y="2580132"/>
                  </a:lnTo>
                  <a:lnTo>
                    <a:pt x="3374136" y="2580132"/>
                  </a:lnTo>
                  <a:lnTo>
                    <a:pt x="3374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3731" y="3415283"/>
              <a:ext cx="2929255" cy="67310"/>
            </a:xfrm>
            <a:custGeom>
              <a:avLst/>
              <a:gdLst/>
              <a:ahLst/>
              <a:cxnLst/>
              <a:rect l="l" t="t" r="r" b="b"/>
              <a:pathLst>
                <a:path w="2929254" h="67310">
                  <a:moveTo>
                    <a:pt x="0" y="67055"/>
                  </a:moveTo>
                  <a:lnTo>
                    <a:pt x="96012" y="67055"/>
                  </a:lnTo>
                </a:path>
                <a:path w="2929254" h="67310">
                  <a:moveTo>
                    <a:pt x="355091" y="67055"/>
                  </a:moveTo>
                  <a:lnTo>
                    <a:pt x="406907" y="67055"/>
                  </a:lnTo>
                </a:path>
                <a:path w="2929254" h="67310">
                  <a:moveTo>
                    <a:pt x="664463" y="67055"/>
                  </a:moveTo>
                  <a:lnTo>
                    <a:pt x="716279" y="67055"/>
                  </a:lnTo>
                </a:path>
                <a:path w="2929254" h="67310">
                  <a:moveTo>
                    <a:pt x="973836" y="67055"/>
                  </a:moveTo>
                  <a:lnTo>
                    <a:pt x="1025651" y="67055"/>
                  </a:lnTo>
                </a:path>
                <a:path w="2929254" h="67310">
                  <a:moveTo>
                    <a:pt x="1283208" y="67055"/>
                  </a:moveTo>
                  <a:lnTo>
                    <a:pt x="1335023" y="67055"/>
                  </a:lnTo>
                </a:path>
                <a:path w="2929254" h="67310">
                  <a:moveTo>
                    <a:pt x="1594103" y="67055"/>
                  </a:moveTo>
                  <a:lnTo>
                    <a:pt x="2929127" y="67055"/>
                  </a:lnTo>
                </a:path>
                <a:path w="2929254" h="67310">
                  <a:moveTo>
                    <a:pt x="0" y="33527"/>
                  </a:moveTo>
                  <a:lnTo>
                    <a:pt x="96012" y="33527"/>
                  </a:lnTo>
                </a:path>
                <a:path w="2929254" h="67310">
                  <a:moveTo>
                    <a:pt x="355091" y="33527"/>
                  </a:moveTo>
                  <a:lnTo>
                    <a:pt x="406907" y="33527"/>
                  </a:lnTo>
                </a:path>
                <a:path w="2929254" h="67310">
                  <a:moveTo>
                    <a:pt x="664463" y="33527"/>
                  </a:moveTo>
                  <a:lnTo>
                    <a:pt x="716279" y="33527"/>
                  </a:lnTo>
                </a:path>
                <a:path w="2929254" h="67310">
                  <a:moveTo>
                    <a:pt x="973836" y="33527"/>
                  </a:moveTo>
                  <a:lnTo>
                    <a:pt x="1025651" y="33527"/>
                  </a:lnTo>
                </a:path>
                <a:path w="2929254" h="67310">
                  <a:moveTo>
                    <a:pt x="1283208" y="33527"/>
                  </a:moveTo>
                  <a:lnTo>
                    <a:pt x="1335023" y="33527"/>
                  </a:lnTo>
                </a:path>
                <a:path w="2929254" h="67310">
                  <a:moveTo>
                    <a:pt x="0" y="0"/>
                  </a:moveTo>
                  <a:lnTo>
                    <a:pt x="96012" y="0"/>
                  </a:lnTo>
                </a:path>
                <a:path w="2929254" h="67310">
                  <a:moveTo>
                    <a:pt x="355091" y="0"/>
                  </a:moveTo>
                  <a:lnTo>
                    <a:pt x="406907" y="0"/>
                  </a:lnTo>
                </a:path>
                <a:path w="2929254" h="67310">
                  <a:moveTo>
                    <a:pt x="664463" y="0"/>
                  </a:moveTo>
                  <a:lnTo>
                    <a:pt x="716279" y="0"/>
                  </a:lnTo>
                </a:path>
                <a:path w="2929254" h="67310">
                  <a:moveTo>
                    <a:pt x="973836" y="0"/>
                  </a:moveTo>
                  <a:lnTo>
                    <a:pt x="1025651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96939" y="3415188"/>
              <a:ext cx="1645920" cy="5080"/>
            </a:xfrm>
            <a:custGeom>
              <a:avLst/>
              <a:gdLst/>
              <a:ahLst/>
              <a:cxnLst/>
              <a:rect l="l" t="t" r="r" b="b"/>
              <a:pathLst>
                <a:path w="1645920" h="5079">
                  <a:moveTo>
                    <a:pt x="0" y="4762"/>
                  </a:moveTo>
                  <a:lnTo>
                    <a:pt x="1645919" y="4762"/>
                  </a:lnTo>
                </a:path>
                <a:path w="1645920" h="5079">
                  <a:moveTo>
                    <a:pt x="0" y="0"/>
                  </a:moveTo>
                  <a:lnTo>
                    <a:pt x="1645919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3731" y="2983991"/>
              <a:ext cx="2929255" cy="399415"/>
            </a:xfrm>
            <a:custGeom>
              <a:avLst/>
              <a:gdLst/>
              <a:ahLst/>
              <a:cxnLst/>
              <a:rect l="l" t="t" r="r" b="b"/>
              <a:pathLst>
                <a:path w="2929254" h="399414">
                  <a:moveTo>
                    <a:pt x="0" y="399288"/>
                  </a:moveTo>
                  <a:lnTo>
                    <a:pt x="96012" y="399288"/>
                  </a:lnTo>
                </a:path>
                <a:path w="2929254" h="399414">
                  <a:moveTo>
                    <a:pt x="355091" y="399288"/>
                  </a:moveTo>
                  <a:lnTo>
                    <a:pt x="406907" y="399288"/>
                  </a:lnTo>
                </a:path>
                <a:path w="2929254" h="399414">
                  <a:moveTo>
                    <a:pt x="664463" y="399288"/>
                  </a:moveTo>
                  <a:lnTo>
                    <a:pt x="716279" y="399288"/>
                  </a:lnTo>
                </a:path>
                <a:path w="2929254" h="399414">
                  <a:moveTo>
                    <a:pt x="973836" y="399288"/>
                  </a:moveTo>
                  <a:lnTo>
                    <a:pt x="2929127" y="399288"/>
                  </a:lnTo>
                </a:path>
                <a:path w="2929254" h="399414">
                  <a:moveTo>
                    <a:pt x="0" y="332232"/>
                  </a:moveTo>
                  <a:lnTo>
                    <a:pt x="96012" y="332232"/>
                  </a:lnTo>
                </a:path>
                <a:path w="2929254" h="399414">
                  <a:moveTo>
                    <a:pt x="355091" y="332232"/>
                  </a:moveTo>
                  <a:lnTo>
                    <a:pt x="406907" y="332232"/>
                  </a:lnTo>
                </a:path>
                <a:path w="2929254" h="399414">
                  <a:moveTo>
                    <a:pt x="664463" y="332232"/>
                  </a:moveTo>
                  <a:lnTo>
                    <a:pt x="716279" y="332232"/>
                  </a:lnTo>
                </a:path>
                <a:path w="2929254" h="399414">
                  <a:moveTo>
                    <a:pt x="973836" y="332232"/>
                  </a:moveTo>
                  <a:lnTo>
                    <a:pt x="2929127" y="332232"/>
                  </a:lnTo>
                </a:path>
                <a:path w="2929254" h="399414">
                  <a:moveTo>
                    <a:pt x="0" y="298704"/>
                  </a:moveTo>
                  <a:lnTo>
                    <a:pt x="96012" y="298704"/>
                  </a:lnTo>
                </a:path>
                <a:path w="2929254" h="399414">
                  <a:moveTo>
                    <a:pt x="355091" y="298704"/>
                  </a:moveTo>
                  <a:lnTo>
                    <a:pt x="406907" y="298704"/>
                  </a:lnTo>
                </a:path>
                <a:path w="2929254" h="399414">
                  <a:moveTo>
                    <a:pt x="664463" y="298704"/>
                  </a:moveTo>
                  <a:lnTo>
                    <a:pt x="716279" y="298704"/>
                  </a:lnTo>
                </a:path>
                <a:path w="2929254" h="399414">
                  <a:moveTo>
                    <a:pt x="973836" y="298704"/>
                  </a:moveTo>
                  <a:lnTo>
                    <a:pt x="2929127" y="298704"/>
                  </a:lnTo>
                </a:path>
                <a:path w="2929254" h="399414">
                  <a:moveTo>
                    <a:pt x="0" y="265175"/>
                  </a:moveTo>
                  <a:lnTo>
                    <a:pt x="96012" y="265175"/>
                  </a:lnTo>
                </a:path>
                <a:path w="2929254" h="399414">
                  <a:moveTo>
                    <a:pt x="355091" y="265175"/>
                  </a:moveTo>
                  <a:lnTo>
                    <a:pt x="406907" y="265175"/>
                  </a:lnTo>
                </a:path>
                <a:path w="2929254" h="399414">
                  <a:moveTo>
                    <a:pt x="664463" y="265175"/>
                  </a:moveTo>
                  <a:lnTo>
                    <a:pt x="716279" y="265175"/>
                  </a:lnTo>
                </a:path>
                <a:path w="2929254" h="399414">
                  <a:moveTo>
                    <a:pt x="973836" y="265175"/>
                  </a:moveTo>
                  <a:lnTo>
                    <a:pt x="2929127" y="265175"/>
                  </a:lnTo>
                </a:path>
                <a:path w="2929254" h="399414">
                  <a:moveTo>
                    <a:pt x="0" y="231648"/>
                  </a:moveTo>
                  <a:lnTo>
                    <a:pt x="96012" y="231648"/>
                  </a:lnTo>
                </a:path>
                <a:path w="2929254" h="399414">
                  <a:moveTo>
                    <a:pt x="355091" y="231648"/>
                  </a:moveTo>
                  <a:lnTo>
                    <a:pt x="406907" y="231648"/>
                  </a:lnTo>
                </a:path>
                <a:path w="2929254" h="399414">
                  <a:moveTo>
                    <a:pt x="664463" y="231648"/>
                  </a:moveTo>
                  <a:lnTo>
                    <a:pt x="716279" y="231648"/>
                  </a:lnTo>
                </a:path>
                <a:path w="2929254" h="399414">
                  <a:moveTo>
                    <a:pt x="973836" y="231648"/>
                  </a:moveTo>
                  <a:lnTo>
                    <a:pt x="2929127" y="231648"/>
                  </a:lnTo>
                </a:path>
                <a:path w="2929254" h="399414">
                  <a:moveTo>
                    <a:pt x="0" y="166116"/>
                  </a:moveTo>
                  <a:lnTo>
                    <a:pt x="96012" y="166116"/>
                  </a:lnTo>
                </a:path>
                <a:path w="2929254" h="399414">
                  <a:moveTo>
                    <a:pt x="355091" y="166116"/>
                  </a:moveTo>
                  <a:lnTo>
                    <a:pt x="406907" y="166116"/>
                  </a:lnTo>
                </a:path>
                <a:path w="2929254" h="399414">
                  <a:moveTo>
                    <a:pt x="664463" y="166116"/>
                  </a:moveTo>
                  <a:lnTo>
                    <a:pt x="716279" y="166116"/>
                  </a:lnTo>
                </a:path>
                <a:path w="2929254" h="399414">
                  <a:moveTo>
                    <a:pt x="973836" y="166116"/>
                  </a:moveTo>
                  <a:lnTo>
                    <a:pt x="2929127" y="166116"/>
                  </a:lnTo>
                </a:path>
                <a:path w="2929254" h="399414">
                  <a:moveTo>
                    <a:pt x="0" y="132587"/>
                  </a:moveTo>
                  <a:lnTo>
                    <a:pt x="96012" y="132587"/>
                  </a:lnTo>
                </a:path>
                <a:path w="2929254" h="399414">
                  <a:moveTo>
                    <a:pt x="355091" y="132587"/>
                  </a:moveTo>
                  <a:lnTo>
                    <a:pt x="406907" y="132587"/>
                  </a:lnTo>
                </a:path>
                <a:path w="2929254" h="399414">
                  <a:moveTo>
                    <a:pt x="664463" y="132587"/>
                  </a:moveTo>
                  <a:lnTo>
                    <a:pt x="2929127" y="132587"/>
                  </a:lnTo>
                </a:path>
                <a:path w="2929254" h="399414">
                  <a:moveTo>
                    <a:pt x="0" y="99060"/>
                  </a:moveTo>
                  <a:lnTo>
                    <a:pt x="96012" y="99060"/>
                  </a:lnTo>
                </a:path>
                <a:path w="2929254" h="399414">
                  <a:moveTo>
                    <a:pt x="355091" y="99060"/>
                  </a:moveTo>
                  <a:lnTo>
                    <a:pt x="406907" y="99060"/>
                  </a:lnTo>
                </a:path>
                <a:path w="2929254" h="399414">
                  <a:moveTo>
                    <a:pt x="664463" y="99060"/>
                  </a:moveTo>
                  <a:lnTo>
                    <a:pt x="2929127" y="99060"/>
                  </a:lnTo>
                </a:path>
                <a:path w="2929254" h="399414">
                  <a:moveTo>
                    <a:pt x="0" y="65532"/>
                  </a:moveTo>
                  <a:lnTo>
                    <a:pt x="96012" y="65532"/>
                  </a:lnTo>
                </a:path>
                <a:path w="2929254" h="399414">
                  <a:moveTo>
                    <a:pt x="355091" y="65532"/>
                  </a:moveTo>
                  <a:lnTo>
                    <a:pt x="406907" y="65532"/>
                  </a:lnTo>
                </a:path>
                <a:path w="2929254" h="399414">
                  <a:moveTo>
                    <a:pt x="664463" y="65532"/>
                  </a:moveTo>
                  <a:lnTo>
                    <a:pt x="2929127" y="65532"/>
                  </a:lnTo>
                </a:path>
                <a:path w="2929254" h="399414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68823" y="2981610"/>
              <a:ext cx="2574290" cy="5080"/>
            </a:xfrm>
            <a:custGeom>
              <a:avLst/>
              <a:gdLst/>
              <a:ahLst/>
              <a:cxnLst/>
              <a:rect l="l" t="t" r="r" b="b"/>
              <a:pathLst>
                <a:path w="2574290" h="5080">
                  <a:moveTo>
                    <a:pt x="0" y="4762"/>
                  </a:moveTo>
                  <a:lnTo>
                    <a:pt x="2574035" y="4762"/>
                  </a:lnTo>
                </a:path>
                <a:path w="2574290" h="5080">
                  <a:moveTo>
                    <a:pt x="0" y="0"/>
                  </a:moveTo>
                  <a:lnTo>
                    <a:pt x="2574035" y="0"/>
                  </a:lnTo>
                </a:path>
              </a:pathLst>
            </a:custGeom>
            <a:ln w="4762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13731" y="2217419"/>
              <a:ext cx="2929255" cy="733425"/>
            </a:xfrm>
            <a:custGeom>
              <a:avLst/>
              <a:gdLst/>
              <a:ahLst/>
              <a:cxnLst/>
              <a:rect l="l" t="t" r="r" b="b"/>
              <a:pathLst>
                <a:path w="2929254" h="733425">
                  <a:moveTo>
                    <a:pt x="0" y="733043"/>
                  </a:moveTo>
                  <a:lnTo>
                    <a:pt x="96012" y="733043"/>
                  </a:lnTo>
                </a:path>
                <a:path w="2929254" h="733425">
                  <a:moveTo>
                    <a:pt x="355091" y="733043"/>
                  </a:moveTo>
                  <a:lnTo>
                    <a:pt x="2929127" y="733043"/>
                  </a:lnTo>
                </a:path>
                <a:path w="2929254" h="733425">
                  <a:moveTo>
                    <a:pt x="0" y="699515"/>
                  </a:moveTo>
                  <a:lnTo>
                    <a:pt x="96012" y="699515"/>
                  </a:lnTo>
                </a:path>
                <a:path w="2929254" h="733425">
                  <a:moveTo>
                    <a:pt x="355091" y="699515"/>
                  </a:moveTo>
                  <a:lnTo>
                    <a:pt x="2929127" y="699515"/>
                  </a:lnTo>
                </a:path>
                <a:path w="2929254" h="733425">
                  <a:moveTo>
                    <a:pt x="0" y="665988"/>
                  </a:moveTo>
                  <a:lnTo>
                    <a:pt x="96012" y="665988"/>
                  </a:lnTo>
                </a:path>
                <a:path w="2929254" h="733425">
                  <a:moveTo>
                    <a:pt x="355091" y="665988"/>
                  </a:moveTo>
                  <a:lnTo>
                    <a:pt x="2929127" y="665988"/>
                  </a:lnTo>
                </a:path>
                <a:path w="2929254" h="733425">
                  <a:moveTo>
                    <a:pt x="0" y="598931"/>
                  </a:moveTo>
                  <a:lnTo>
                    <a:pt x="96012" y="598931"/>
                  </a:lnTo>
                </a:path>
                <a:path w="2929254" h="733425">
                  <a:moveTo>
                    <a:pt x="355091" y="598931"/>
                  </a:moveTo>
                  <a:lnTo>
                    <a:pt x="2929127" y="598931"/>
                  </a:lnTo>
                </a:path>
                <a:path w="2929254" h="733425">
                  <a:moveTo>
                    <a:pt x="0" y="566927"/>
                  </a:moveTo>
                  <a:lnTo>
                    <a:pt x="96012" y="566927"/>
                  </a:lnTo>
                </a:path>
                <a:path w="2929254" h="733425">
                  <a:moveTo>
                    <a:pt x="355091" y="566927"/>
                  </a:moveTo>
                  <a:lnTo>
                    <a:pt x="2929127" y="566927"/>
                  </a:lnTo>
                </a:path>
                <a:path w="2929254" h="733425">
                  <a:moveTo>
                    <a:pt x="0" y="533400"/>
                  </a:moveTo>
                  <a:lnTo>
                    <a:pt x="96012" y="533400"/>
                  </a:lnTo>
                </a:path>
                <a:path w="2929254" h="733425">
                  <a:moveTo>
                    <a:pt x="355091" y="533400"/>
                  </a:moveTo>
                  <a:lnTo>
                    <a:pt x="2929127" y="533400"/>
                  </a:lnTo>
                </a:path>
                <a:path w="2929254" h="733425">
                  <a:moveTo>
                    <a:pt x="0" y="499871"/>
                  </a:moveTo>
                  <a:lnTo>
                    <a:pt x="96012" y="499871"/>
                  </a:lnTo>
                </a:path>
                <a:path w="2929254" h="733425">
                  <a:moveTo>
                    <a:pt x="355091" y="499871"/>
                  </a:moveTo>
                  <a:lnTo>
                    <a:pt x="2929127" y="499871"/>
                  </a:lnTo>
                </a:path>
                <a:path w="2929254" h="733425">
                  <a:moveTo>
                    <a:pt x="0" y="432815"/>
                  </a:moveTo>
                  <a:lnTo>
                    <a:pt x="96012" y="432815"/>
                  </a:lnTo>
                </a:path>
                <a:path w="2929254" h="733425">
                  <a:moveTo>
                    <a:pt x="355091" y="432815"/>
                  </a:moveTo>
                  <a:lnTo>
                    <a:pt x="2929127" y="432815"/>
                  </a:lnTo>
                </a:path>
                <a:path w="2929254" h="733425">
                  <a:moveTo>
                    <a:pt x="0" y="399288"/>
                  </a:moveTo>
                  <a:lnTo>
                    <a:pt x="96012" y="399288"/>
                  </a:lnTo>
                </a:path>
                <a:path w="2929254" h="733425">
                  <a:moveTo>
                    <a:pt x="355091" y="399288"/>
                  </a:moveTo>
                  <a:lnTo>
                    <a:pt x="2929127" y="399288"/>
                  </a:lnTo>
                </a:path>
                <a:path w="2929254" h="733425">
                  <a:moveTo>
                    <a:pt x="0" y="367283"/>
                  </a:moveTo>
                  <a:lnTo>
                    <a:pt x="96012" y="367283"/>
                  </a:lnTo>
                </a:path>
                <a:path w="2929254" h="733425">
                  <a:moveTo>
                    <a:pt x="355091" y="367283"/>
                  </a:moveTo>
                  <a:lnTo>
                    <a:pt x="2929127" y="367283"/>
                  </a:lnTo>
                </a:path>
                <a:path w="2929254" h="733425">
                  <a:moveTo>
                    <a:pt x="0" y="333755"/>
                  </a:moveTo>
                  <a:lnTo>
                    <a:pt x="96012" y="333755"/>
                  </a:lnTo>
                </a:path>
                <a:path w="2929254" h="733425">
                  <a:moveTo>
                    <a:pt x="355091" y="333755"/>
                  </a:moveTo>
                  <a:lnTo>
                    <a:pt x="2929127" y="333755"/>
                  </a:lnTo>
                </a:path>
                <a:path w="2929254" h="733425">
                  <a:moveTo>
                    <a:pt x="0" y="266700"/>
                  </a:moveTo>
                  <a:lnTo>
                    <a:pt x="96012" y="266700"/>
                  </a:lnTo>
                </a:path>
                <a:path w="2929254" h="733425">
                  <a:moveTo>
                    <a:pt x="355091" y="266700"/>
                  </a:moveTo>
                  <a:lnTo>
                    <a:pt x="2929127" y="266700"/>
                  </a:lnTo>
                </a:path>
                <a:path w="2929254" h="733425">
                  <a:moveTo>
                    <a:pt x="0" y="233171"/>
                  </a:moveTo>
                  <a:lnTo>
                    <a:pt x="96012" y="233171"/>
                  </a:lnTo>
                </a:path>
                <a:path w="2929254" h="733425">
                  <a:moveTo>
                    <a:pt x="355091" y="233171"/>
                  </a:moveTo>
                  <a:lnTo>
                    <a:pt x="2929127" y="233171"/>
                  </a:lnTo>
                </a:path>
                <a:path w="2929254" h="733425">
                  <a:moveTo>
                    <a:pt x="0" y="199643"/>
                  </a:moveTo>
                  <a:lnTo>
                    <a:pt x="96012" y="199643"/>
                  </a:lnTo>
                </a:path>
                <a:path w="2929254" h="733425">
                  <a:moveTo>
                    <a:pt x="355091" y="199643"/>
                  </a:moveTo>
                  <a:lnTo>
                    <a:pt x="2929127" y="199643"/>
                  </a:lnTo>
                </a:path>
                <a:path w="2929254" h="733425">
                  <a:moveTo>
                    <a:pt x="0" y="167639"/>
                  </a:moveTo>
                  <a:lnTo>
                    <a:pt x="96012" y="167639"/>
                  </a:lnTo>
                </a:path>
                <a:path w="2929254" h="733425">
                  <a:moveTo>
                    <a:pt x="355091" y="167639"/>
                  </a:moveTo>
                  <a:lnTo>
                    <a:pt x="2929127" y="167639"/>
                  </a:lnTo>
                </a:path>
                <a:path w="2929254" h="733425">
                  <a:moveTo>
                    <a:pt x="0" y="100583"/>
                  </a:moveTo>
                  <a:lnTo>
                    <a:pt x="2929127" y="100583"/>
                  </a:lnTo>
                </a:path>
                <a:path w="2929254" h="733425">
                  <a:moveTo>
                    <a:pt x="0" y="67055"/>
                  </a:moveTo>
                  <a:lnTo>
                    <a:pt x="2929127" y="67055"/>
                  </a:lnTo>
                </a:path>
                <a:path w="2929254" h="733425">
                  <a:moveTo>
                    <a:pt x="0" y="0"/>
                  </a:moveTo>
                  <a:lnTo>
                    <a:pt x="2929127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13731" y="3513486"/>
              <a:ext cx="2929255" cy="5080"/>
            </a:xfrm>
            <a:custGeom>
              <a:avLst/>
              <a:gdLst/>
              <a:ahLst/>
              <a:cxnLst/>
              <a:rect l="l" t="t" r="r" b="b"/>
              <a:pathLst>
                <a:path w="2929254" h="5079">
                  <a:moveTo>
                    <a:pt x="0" y="0"/>
                  </a:moveTo>
                  <a:lnTo>
                    <a:pt x="406907" y="0"/>
                  </a:lnTo>
                </a:path>
                <a:path w="2929254" h="5079">
                  <a:moveTo>
                    <a:pt x="664463" y="0"/>
                  </a:moveTo>
                  <a:lnTo>
                    <a:pt x="716279" y="0"/>
                  </a:lnTo>
                </a:path>
                <a:path w="2929254" h="5079">
                  <a:moveTo>
                    <a:pt x="973836" y="0"/>
                  </a:moveTo>
                  <a:lnTo>
                    <a:pt x="1025651" y="0"/>
                  </a:lnTo>
                </a:path>
                <a:path w="2929254" h="5079">
                  <a:moveTo>
                    <a:pt x="1283208" y="0"/>
                  </a:moveTo>
                  <a:lnTo>
                    <a:pt x="1335023" y="0"/>
                  </a:lnTo>
                </a:path>
                <a:path w="2929254" h="5079">
                  <a:moveTo>
                    <a:pt x="1594103" y="0"/>
                  </a:moveTo>
                  <a:lnTo>
                    <a:pt x="2929127" y="0"/>
                  </a:lnTo>
                </a:path>
                <a:path w="2929254" h="5079">
                  <a:moveTo>
                    <a:pt x="0" y="4762"/>
                  </a:moveTo>
                  <a:lnTo>
                    <a:pt x="2929127" y="4762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13731" y="2185415"/>
              <a:ext cx="2929255" cy="1164590"/>
            </a:xfrm>
            <a:custGeom>
              <a:avLst/>
              <a:gdLst/>
              <a:ahLst/>
              <a:cxnLst/>
              <a:rect l="l" t="t" r="r" b="b"/>
              <a:pathLst>
                <a:path w="2929254" h="1164589">
                  <a:moveTo>
                    <a:pt x="0" y="1164336"/>
                  </a:moveTo>
                  <a:lnTo>
                    <a:pt x="96012" y="1164336"/>
                  </a:lnTo>
                </a:path>
                <a:path w="2929254" h="1164589">
                  <a:moveTo>
                    <a:pt x="355091" y="1164336"/>
                  </a:moveTo>
                  <a:lnTo>
                    <a:pt x="406907" y="1164336"/>
                  </a:lnTo>
                </a:path>
                <a:path w="2929254" h="1164589">
                  <a:moveTo>
                    <a:pt x="664463" y="1164336"/>
                  </a:moveTo>
                  <a:lnTo>
                    <a:pt x="716279" y="1164336"/>
                  </a:lnTo>
                </a:path>
                <a:path w="2929254" h="1164589">
                  <a:moveTo>
                    <a:pt x="973836" y="1164336"/>
                  </a:moveTo>
                  <a:lnTo>
                    <a:pt x="2929127" y="1164336"/>
                  </a:lnTo>
                </a:path>
                <a:path w="2929254" h="1164589">
                  <a:moveTo>
                    <a:pt x="0" y="998220"/>
                  </a:moveTo>
                  <a:lnTo>
                    <a:pt x="96012" y="998220"/>
                  </a:lnTo>
                </a:path>
                <a:path w="2929254" h="1164589">
                  <a:moveTo>
                    <a:pt x="355091" y="998220"/>
                  </a:moveTo>
                  <a:lnTo>
                    <a:pt x="406907" y="998220"/>
                  </a:lnTo>
                </a:path>
                <a:path w="2929254" h="1164589">
                  <a:moveTo>
                    <a:pt x="664463" y="998220"/>
                  </a:moveTo>
                  <a:lnTo>
                    <a:pt x="716279" y="998220"/>
                  </a:lnTo>
                </a:path>
                <a:path w="2929254" h="1164589">
                  <a:moveTo>
                    <a:pt x="973836" y="998220"/>
                  </a:moveTo>
                  <a:lnTo>
                    <a:pt x="2929127" y="998220"/>
                  </a:lnTo>
                </a:path>
                <a:path w="2929254" h="1164589">
                  <a:moveTo>
                    <a:pt x="0" y="830580"/>
                  </a:moveTo>
                  <a:lnTo>
                    <a:pt x="96012" y="830580"/>
                  </a:lnTo>
                </a:path>
                <a:path w="2929254" h="1164589">
                  <a:moveTo>
                    <a:pt x="355091" y="830580"/>
                  </a:moveTo>
                  <a:lnTo>
                    <a:pt x="406907" y="830580"/>
                  </a:lnTo>
                </a:path>
                <a:path w="2929254" h="1164589">
                  <a:moveTo>
                    <a:pt x="664463" y="830580"/>
                  </a:moveTo>
                  <a:lnTo>
                    <a:pt x="2929127" y="830580"/>
                  </a:lnTo>
                </a:path>
                <a:path w="2929254" h="1164589">
                  <a:moveTo>
                    <a:pt x="0" y="664463"/>
                  </a:moveTo>
                  <a:lnTo>
                    <a:pt x="96012" y="664463"/>
                  </a:lnTo>
                </a:path>
                <a:path w="2929254" h="1164589">
                  <a:moveTo>
                    <a:pt x="355091" y="664463"/>
                  </a:moveTo>
                  <a:lnTo>
                    <a:pt x="2929127" y="664463"/>
                  </a:lnTo>
                </a:path>
                <a:path w="2929254" h="1164589">
                  <a:moveTo>
                    <a:pt x="0" y="498348"/>
                  </a:moveTo>
                  <a:lnTo>
                    <a:pt x="96012" y="498348"/>
                  </a:lnTo>
                </a:path>
                <a:path w="2929254" h="1164589">
                  <a:moveTo>
                    <a:pt x="355091" y="498348"/>
                  </a:moveTo>
                  <a:lnTo>
                    <a:pt x="2929127" y="498348"/>
                  </a:lnTo>
                </a:path>
                <a:path w="2929254" h="1164589">
                  <a:moveTo>
                    <a:pt x="0" y="332232"/>
                  </a:moveTo>
                  <a:lnTo>
                    <a:pt x="96012" y="332232"/>
                  </a:lnTo>
                </a:path>
                <a:path w="2929254" h="1164589">
                  <a:moveTo>
                    <a:pt x="355091" y="332232"/>
                  </a:moveTo>
                  <a:lnTo>
                    <a:pt x="2929127" y="332232"/>
                  </a:lnTo>
                </a:path>
                <a:path w="2929254" h="1164589">
                  <a:moveTo>
                    <a:pt x="0" y="166116"/>
                  </a:moveTo>
                  <a:lnTo>
                    <a:pt x="2929127" y="166116"/>
                  </a:lnTo>
                </a:path>
                <a:path w="2929254" h="1164589">
                  <a:moveTo>
                    <a:pt x="0" y="0"/>
                  </a:moveTo>
                  <a:lnTo>
                    <a:pt x="29291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09743" y="2362199"/>
              <a:ext cx="259079" cy="1153795"/>
            </a:xfrm>
            <a:custGeom>
              <a:avLst/>
              <a:gdLst/>
              <a:ahLst/>
              <a:cxnLst/>
              <a:rect l="l" t="t" r="r" b="b"/>
              <a:pathLst>
                <a:path w="259079" h="1153795">
                  <a:moveTo>
                    <a:pt x="259079" y="0"/>
                  </a:moveTo>
                  <a:lnTo>
                    <a:pt x="0" y="0"/>
                  </a:lnTo>
                  <a:lnTo>
                    <a:pt x="0" y="1153667"/>
                  </a:lnTo>
                  <a:lnTo>
                    <a:pt x="259079" y="1153667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0639" y="2983991"/>
              <a:ext cx="257810" cy="532130"/>
            </a:xfrm>
            <a:custGeom>
              <a:avLst/>
              <a:gdLst/>
              <a:ahLst/>
              <a:cxnLst/>
              <a:rect l="l" t="t" r="r" b="b"/>
              <a:pathLst>
                <a:path w="257810" h="532129">
                  <a:moveTo>
                    <a:pt x="257556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257556" y="531876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46B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30011" y="3131819"/>
              <a:ext cx="257810" cy="384175"/>
            </a:xfrm>
            <a:custGeom>
              <a:avLst/>
              <a:gdLst/>
              <a:ahLst/>
              <a:cxnLst/>
              <a:rect l="l" t="t" r="r" b="b"/>
              <a:pathLst>
                <a:path w="257810" h="384175">
                  <a:moveTo>
                    <a:pt x="257556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257556" y="384048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318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39383" y="3407663"/>
              <a:ext cx="257810" cy="108585"/>
            </a:xfrm>
            <a:custGeom>
              <a:avLst/>
              <a:gdLst/>
              <a:ahLst/>
              <a:cxnLst/>
              <a:rect l="l" t="t" r="r" b="b"/>
              <a:pathLst>
                <a:path w="257810" h="108585">
                  <a:moveTo>
                    <a:pt x="257556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57556" y="108203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004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48755" y="3419855"/>
              <a:ext cx="259079" cy="96520"/>
            </a:xfrm>
            <a:custGeom>
              <a:avLst/>
              <a:gdLst/>
              <a:ahLst/>
              <a:cxnLst/>
              <a:rect l="l" t="t" r="r" b="b"/>
              <a:pathLst>
                <a:path w="259079" h="96520">
                  <a:moveTo>
                    <a:pt x="259079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259079" y="9601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01032" y="2148078"/>
            <a:ext cx="2954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1320" algn="l"/>
              </a:tabLst>
            </a:pPr>
            <a:r>
              <a:rPr sz="900" strike="sngStrike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900" strike="sngStrike" spc="-10" dirty="0">
                <a:solidFill>
                  <a:srgbClr val="404040"/>
                </a:solidFill>
                <a:latin typeface="Calibri"/>
                <a:cs typeface="Calibri"/>
              </a:rPr>
              <a:t>13,86</a:t>
            </a:r>
            <a:r>
              <a:rPr sz="900" strike="sngStrike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36007" y="2768853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04040"/>
                </a:solidFill>
                <a:latin typeface="Calibri"/>
                <a:cs typeface="Calibri"/>
              </a:rPr>
              <a:t>6,40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45633" y="291642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04040"/>
                </a:solidFill>
                <a:latin typeface="Calibri"/>
                <a:cs typeface="Calibri"/>
              </a:rPr>
              <a:t>4,62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55385" y="319316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04040"/>
                </a:solidFill>
                <a:latin typeface="Calibri"/>
                <a:cs typeface="Calibri"/>
              </a:rPr>
              <a:t>1,30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65265" y="3204717"/>
            <a:ext cx="1590675" cy="25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"/>
              </a:lnSpc>
              <a:spcBef>
                <a:spcPts val="100"/>
              </a:spcBef>
            </a:pPr>
            <a:r>
              <a:rPr sz="900" spc="-20" dirty="0">
                <a:solidFill>
                  <a:srgbClr val="404040"/>
                </a:solidFill>
                <a:latin typeface="Calibri"/>
                <a:cs typeface="Calibri"/>
              </a:rPr>
              <a:t>1,16</a:t>
            </a:r>
            <a:endParaRPr sz="900">
              <a:latin typeface="Calibri"/>
              <a:cs typeface="Calibri"/>
            </a:endParaRPr>
          </a:p>
          <a:p>
            <a:pPr marL="241935">
              <a:lnSpc>
                <a:spcPts val="919"/>
              </a:lnSpc>
            </a:pPr>
            <a:r>
              <a:rPr sz="900" u="sng" spc="42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0,00</a:t>
            </a:r>
            <a:r>
              <a:rPr sz="900" u="sng" spc="215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 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0,00</a:t>
            </a:r>
            <a:r>
              <a:rPr sz="900" u="sng" spc="22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 </a:t>
            </a:r>
            <a:r>
              <a:rPr sz="900" u="sng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0,00</a:t>
            </a:r>
            <a:r>
              <a:rPr sz="900" u="sng" spc="215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 </a:t>
            </a:r>
            <a:r>
              <a:rPr sz="900" u="sng" spc="-2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0,00</a:t>
            </a:r>
            <a:r>
              <a:rPr sz="900" u="sng" spc="500" dirty="0">
                <a:solidFill>
                  <a:srgbClr val="404040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79797" y="2061210"/>
            <a:ext cx="141605" cy="15233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4223" y="1643620"/>
            <a:ext cx="2005964" cy="3949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Digitalização</a:t>
            </a:r>
            <a:r>
              <a:rPr sz="1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4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grupo</a:t>
            </a:r>
            <a:r>
              <a:rPr sz="1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(média</a:t>
            </a:r>
            <a:r>
              <a:rPr sz="9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entre A4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 mapas)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58258" y="3493770"/>
            <a:ext cx="14287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z="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59502" y="3493770"/>
            <a:ext cx="4673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  <a:tabLst>
                <a:tab pos="368300" algn="l"/>
              </a:tabLst>
            </a:pP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4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tabLst>
                <a:tab pos="340995" algn="l"/>
              </a:tabLst>
            </a:pP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DF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8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tabLst>
                <a:tab pos="333375" algn="l"/>
              </a:tabLst>
            </a:pP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GO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BA</a:t>
            </a:r>
            <a:endParaRPr sz="800">
              <a:latin typeface="Calibri"/>
              <a:cs typeface="Calibri"/>
            </a:endParaRPr>
          </a:p>
          <a:p>
            <a:pPr marL="22860" marR="15240" indent="-10795">
              <a:lnSpc>
                <a:spcPct val="100000"/>
              </a:lnSpc>
              <a:tabLst>
                <a:tab pos="344170" algn="l"/>
              </a:tabLst>
            </a:pP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MT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83071" y="3493770"/>
            <a:ext cx="164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12700" marR="5080" indent="17780" algn="just">
              <a:lnSpc>
                <a:spcPct val="100000"/>
              </a:lnSpc>
            </a:pP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RJ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MS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08572" y="3493770"/>
            <a:ext cx="1405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  <a:tabLst>
                <a:tab pos="354330" algn="l"/>
                <a:tab pos="666115" algn="l"/>
                <a:tab pos="977900" algn="l"/>
                <a:tab pos="1289685" algn="l"/>
              </a:tabLst>
            </a:pP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1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3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6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7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  <a:p>
            <a:pPr marL="12700" marR="5080" indent="4445" algn="just">
              <a:lnSpc>
                <a:spcPct val="100000"/>
              </a:lnSpc>
              <a:tabLst>
                <a:tab pos="629285" algn="l"/>
              </a:tabLst>
            </a:pP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SC</a:t>
            </a:r>
            <a:r>
              <a:rPr sz="800" b="1" spc="29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MG</a:t>
            </a:r>
            <a:r>
              <a:rPr sz="800" b="1" spc="29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sz="800" b="1" spc="37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sz="800" b="1" spc="30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RS</a:t>
            </a:r>
            <a:r>
              <a:rPr sz="800" b="1" spc="36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800" b="1" spc="36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PB</a:t>
            </a:r>
            <a:r>
              <a:rPr sz="800" b="1" spc="29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sz="800" b="1" spc="27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RO</a:t>
            </a:r>
            <a:r>
              <a:rPr sz="800" b="1" spc="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PR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	RN</a:t>
            </a:r>
            <a:r>
              <a:rPr sz="800" b="1" spc="36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PI</a:t>
            </a:r>
            <a:r>
              <a:rPr sz="800" b="1" spc="37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RR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229600" y="1808988"/>
            <a:ext cx="3489960" cy="2443480"/>
            <a:chOff x="8229600" y="1808988"/>
            <a:chExt cx="3489960" cy="244348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9600" y="1808988"/>
              <a:ext cx="3489959" cy="244297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282939" y="1824228"/>
              <a:ext cx="3388360" cy="2341245"/>
            </a:xfrm>
            <a:custGeom>
              <a:avLst/>
              <a:gdLst/>
              <a:ahLst/>
              <a:cxnLst/>
              <a:rect l="l" t="t" r="r" b="b"/>
              <a:pathLst>
                <a:path w="3388359" h="2341245">
                  <a:moveTo>
                    <a:pt x="3387852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3387852" y="2340864"/>
                  </a:lnTo>
                  <a:lnTo>
                    <a:pt x="3387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93252" y="2328672"/>
              <a:ext cx="2909570" cy="803275"/>
            </a:xfrm>
            <a:custGeom>
              <a:avLst/>
              <a:gdLst/>
              <a:ahLst/>
              <a:cxnLst/>
              <a:rect l="l" t="t" r="r" b="b"/>
              <a:pathLst>
                <a:path w="2909570" h="803275">
                  <a:moveTo>
                    <a:pt x="0" y="0"/>
                  </a:moveTo>
                  <a:lnTo>
                    <a:pt x="0" y="803148"/>
                  </a:lnTo>
                </a:path>
                <a:path w="2909570" h="803275">
                  <a:moveTo>
                    <a:pt x="726948" y="0"/>
                  </a:moveTo>
                  <a:lnTo>
                    <a:pt x="726948" y="803148"/>
                  </a:lnTo>
                </a:path>
                <a:path w="2909570" h="803275">
                  <a:moveTo>
                    <a:pt x="1455420" y="0"/>
                  </a:moveTo>
                  <a:lnTo>
                    <a:pt x="1455420" y="803148"/>
                  </a:lnTo>
                </a:path>
                <a:path w="2909570" h="803275">
                  <a:moveTo>
                    <a:pt x="2182368" y="0"/>
                  </a:moveTo>
                  <a:lnTo>
                    <a:pt x="2182368" y="803148"/>
                  </a:lnTo>
                </a:path>
                <a:path w="2909570" h="803275">
                  <a:moveTo>
                    <a:pt x="2909316" y="0"/>
                  </a:moveTo>
                  <a:lnTo>
                    <a:pt x="2909316" y="80314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1727" y="2514561"/>
              <a:ext cx="1505711" cy="50295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5332" y="2514561"/>
              <a:ext cx="661428" cy="50295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54639" y="2514561"/>
              <a:ext cx="957071" cy="50295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493252" y="2529840"/>
              <a:ext cx="1455420" cy="401320"/>
            </a:xfrm>
            <a:custGeom>
              <a:avLst/>
              <a:gdLst/>
              <a:ahLst/>
              <a:cxnLst/>
              <a:rect l="l" t="t" r="r" b="b"/>
              <a:pathLst>
                <a:path w="1455420" h="401319">
                  <a:moveTo>
                    <a:pt x="145542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55420" y="400812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004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948672" y="2529840"/>
              <a:ext cx="559435" cy="401320"/>
            </a:xfrm>
            <a:custGeom>
              <a:avLst/>
              <a:gdLst/>
              <a:ahLst/>
              <a:cxnLst/>
              <a:rect l="l" t="t" r="r" b="b"/>
              <a:pathLst>
                <a:path w="559434" h="401319">
                  <a:moveTo>
                    <a:pt x="559307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59307" y="400812"/>
                  </a:lnTo>
                  <a:lnTo>
                    <a:pt x="559307" y="0"/>
                  </a:lnTo>
                  <a:close/>
                </a:path>
              </a:pathLst>
            </a:custGeom>
            <a:solidFill>
              <a:srgbClr val="28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507979" y="2529840"/>
              <a:ext cx="894715" cy="401320"/>
            </a:xfrm>
            <a:custGeom>
              <a:avLst/>
              <a:gdLst/>
              <a:ahLst/>
              <a:cxnLst/>
              <a:rect l="l" t="t" r="r" b="b"/>
              <a:pathLst>
                <a:path w="894715" h="401319">
                  <a:moveTo>
                    <a:pt x="894587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894587" y="400812"/>
                  </a:lnTo>
                  <a:lnTo>
                    <a:pt x="89458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989441" y="2617723"/>
            <a:ext cx="473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50,00%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96805" y="2617723"/>
            <a:ext cx="473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19,23%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24388" y="2617723"/>
            <a:ext cx="473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30,77%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749918" y="1898395"/>
            <a:ext cx="2468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Regionais</a:t>
            </a:r>
            <a:r>
              <a:rPr sz="1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acervo</a:t>
            </a:r>
            <a:r>
              <a:rPr sz="1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transferido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668511" y="3570732"/>
            <a:ext cx="1981200" cy="73660"/>
            <a:chOff x="8668511" y="3570732"/>
            <a:chExt cx="1981200" cy="73660"/>
          </a:xfrm>
        </p:grpSpPr>
        <p:sp>
          <p:nvSpPr>
            <p:cNvPr id="67" name="object 67"/>
            <p:cNvSpPr/>
            <p:nvPr/>
          </p:nvSpPr>
          <p:spPr>
            <a:xfrm>
              <a:off x="8668511" y="357073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4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79279" y="357073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46B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6560" y="357073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424418" y="3186429"/>
            <a:ext cx="3120390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425575" algn="l"/>
                <a:tab pos="2153285" algn="l"/>
                <a:tab pos="2851785" algn="l"/>
              </a:tabLst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25%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75%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Calibri"/>
              <a:cs typeface="Calibri"/>
            </a:endParaRPr>
          </a:p>
          <a:p>
            <a:pPr marL="103505" marR="180340" indent="246379">
              <a:lnSpc>
                <a:spcPct val="128800"/>
              </a:lnSpc>
              <a:tabLst>
                <a:tab pos="1093470" algn="l"/>
                <a:tab pos="1160145" algn="l"/>
                <a:tab pos="2095500" algn="l"/>
                <a:tab pos="2258695" algn="l"/>
              </a:tabLst>
            </a:pPr>
            <a:r>
              <a:rPr sz="1050" spc="-10" dirty="0">
                <a:solidFill>
                  <a:srgbClr val="585858"/>
                </a:solidFill>
                <a:latin typeface="Calibri"/>
                <a:cs typeface="Calibri"/>
              </a:rPr>
              <a:t>Concluído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		Em</a:t>
            </a:r>
            <a:r>
              <a:rPr sz="10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85858"/>
                </a:solidFill>
                <a:latin typeface="Calibri"/>
                <a:cs typeface="Calibri"/>
              </a:rPr>
              <a:t>andamento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		Não</a:t>
            </a:r>
            <a:r>
              <a:rPr sz="10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85858"/>
                </a:solidFill>
                <a:latin typeface="Calibri"/>
                <a:cs typeface="Calibri"/>
              </a:rPr>
              <a:t>iniciado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105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50" spc="-25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	5</a:t>
            </a:r>
            <a:r>
              <a:rPr sz="105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	8</a:t>
            </a:r>
            <a:r>
              <a:rPr sz="105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58640" y="4325111"/>
            <a:ext cx="3483864" cy="2153412"/>
          </a:xfrm>
          <a:prstGeom prst="rect">
            <a:avLst/>
          </a:prstGeom>
        </p:spPr>
      </p:pic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4411789" y="4340923"/>
          <a:ext cx="3375660" cy="203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2A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Média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quantidade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prevista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3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páginas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A4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1.299.215,67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2.001.346,67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1.984.833,83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1.075.500,00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1.331.833,33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2.668.898,17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810.318,00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993.836,33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17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642.841,83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3" name="object 73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74" name="object 74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649" y="935558"/>
            <a:ext cx="3128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Muito</a:t>
            </a:r>
            <a:r>
              <a:rPr sz="3600" spc="-5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obrigado!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944873" y="2901442"/>
            <a:ext cx="4306570" cy="98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VICTOR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HUGO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FRONER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BICCA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DIRETOR</a:t>
            </a:r>
            <a:r>
              <a:rPr sz="18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GERAL</a:t>
            </a:r>
            <a:endParaRPr sz="18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0" spc="-10" dirty="0">
                <a:solidFill>
                  <a:srgbClr val="FFFFFF"/>
                </a:solidFill>
                <a:latin typeface="Calibri Light"/>
                <a:cs typeface="Calibri Light"/>
                <a:hlinkClick r:id="rId3"/>
              </a:rPr>
              <a:t>gabinete.dire@anm.gov.br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532" y="1578863"/>
            <a:ext cx="8255634" cy="4627245"/>
            <a:chOff x="1970532" y="1578863"/>
            <a:chExt cx="8255634" cy="462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32" y="1578863"/>
              <a:ext cx="8255507" cy="4626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9472" y="1752600"/>
              <a:ext cx="1217676" cy="3246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6" name="object 6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5431" y="1674876"/>
            <a:ext cx="1144524" cy="80467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ATIVIDADE</a:t>
            </a:r>
            <a:r>
              <a:rPr spc="-9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MINERAÇÃO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DE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1934</a:t>
            </a:r>
            <a:r>
              <a:rPr sz="2400" b="0" spc="-3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40" dirty="0">
                <a:solidFill>
                  <a:srgbClr val="3182AA"/>
                </a:solidFill>
                <a:latin typeface="Calibri Light"/>
                <a:cs typeface="Calibri Light"/>
              </a:rPr>
              <a:t>ATÉ</a:t>
            </a:r>
            <a:r>
              <a:rPr sz="2400" b="0" spc="-2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1967</a:t>
            </a:r>
            <a:r>
              <a:rPr sz="2400" b="0" spc="-2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–</a:t>
            </a:r>
            <a:r>
              <a:rPr sz="2400" b="0" spc="-1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Código</a:t>
            </a:r>
            <a:r>
              <a:rPr sz="2400" b="0" spc="-2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de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3182AA"/>
                </a:solidFill>
                <a:latin typeface="Calibri Light"/>
                <a:cs typeface="Calibri Light"/>
              </a:rPr>
              <a:t>Mineração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532" y="1578864"/>
            <a:ext cx="8250935" cy="46405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ATIVIDADE</a:t>
            </a:r>
            <a:r>
              <a:rPr spc="-9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MINERAÇÃO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DE</a:t>
            </a:r>
            <a:r>
              <a:rPr sz="2400" b="0" spc="-4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1967</a:t>
            </a:r>
            <a:r>
              <a:rPr sz="2400" b="0" spc="-3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40" dirty="0">
                <a:solidFill>
                  <a:srgbClr val="3182AA"/>
                </a:solidFill>
                <a:latin typeface="Calibri Light"/>
                <a:cs typeface="Calibri Light"/>
              </a:rPr>
              <a:t>ATÉ</a:t>
            </a:r>
            <a:r>
              <a:rPr sz="2400" b="0" spc="-3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2020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6" name="object 6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5431" y="1674876"/>
            <a:ext cx="1144524" cy="8046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9471" y="1752600"/>
            <a:ext cx="1217676" cy="324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ATIVIDADE</a:t>
            </a:r>
            <a:r>
              <a:rPr spc="-9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MINERAÇÃO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1934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-</a:t>
            </a:r>
            <a:r>
              <a:rPr sz="2400" b="0" spc="-1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2020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5" name="object 5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532" y="1578863"/>
            <a:ext cx="8250935" cy="4626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12192000" cy="5031105"/>
            <a:chOff x="0" y="1600200"/>
            <a:chExt cx="12192000" cy="5031105"/>
          </a:xfrm>
        </p:grpSpPr>
        <p:sp>
          <p:nvSpPr>
            <p:cNvPr id="3" name="object 3"/>
            <p:cNvSpPr/>
            <p:nvPr/>
          </p:nvSpPr>
          <p:spPr>
            <a:xfrm>
              <a:off x="0" y="5317235"/>
              <a:ext cx="12192000" cy="1313815"/>
            </a:xfrm>
            <a:custGeom>
              <a:avLst/>
              <a:gdLst/>
              <a:ahLst/>
              <a:cxnLst/>
              <a:rect l="l" t="t" r="r" b="b"/>
              <a:pathLst>
                <a:path w="12192000" h="1313815">
                  <a:moveTo>
                    <a:pt x="12192000" y="0"/>
                  </a:moveTo>
                  <a:lnTo>
                    <a:pt x="0" y="0"/>
                  </a:lnTo>
                  <a:lnTo>
                    <a:pt x="0" y="1313688"/>
                  </a:lnTo>
                  <a:lnTo>
                    <a:pt x="12192000" y="13136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00200"/>
              <a:ext cx="12192000" cy="3717290"/>
            </a:xfrm>
            <a:custGeom>
              <a:avLst/>
              <a:gdLst/>
              <a:ahLst/>
              <a:cxnLst/>
              <a:rect l="l" t="t" r="r" b="b"/>
              <a:pathLst>
                <a:path w="12192000" h="3717290">
                  <a:moveTo>
                    <a:pt x="12192000" y="0"/>
                  </a:moveTo>
                  <a:lnTo>
                    <a:pt x="0" y="0"/>
                  </a:lnTo>
                  <a:lnTo>
                    <a:pt x="0" y="3717036"/>
                  </a:lnTo>
                  <a:lnTo>
                    <a:pt x="12192000" y="37170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0013" y="1504950"/>
            <a:ext cx="2855595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67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289163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289163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289163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289163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28916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289163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289163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289163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28916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9163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28916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289163"/>
                </a:solidFill>
                <a:latin typeface="Calibri"/>
                <a:cs typeface="Calibri"/>
              </a:rPr>
              <a:t>ODUÇ</a:t>
            </a:r>
            <a:r>
              <a:rPr sz="2400" b="1" spc="-35" dirty="0">
                <a:solidFill>
                  <a:srgbClr val="289163"/>
                </a:solidFill>
                <a:latin typeface="Calibri"/>
                <a:cs typeface="Calibri"/>
              </a:rPr>
              <a:t>Ã</a:t>
            </a:r>
            <a:r>
              <a:rPr sz="2400" b="1" dirty="0">
                <a:solidFill>
                  <a:srgbClr val="289163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289163"/>
                </a:solidFill>
                <a:latin typeface="Calibri"/>
                <a:cs typeface="Calibri"/>
              </a:rPr>
              <a:t>MINE</a:t>
            </a:r>
            <a:r>
              <a:rPr sz="2400" b="1" spc="5" dirty="0">
                <a:solidFill>
                  <a:srgbClr val="289163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289163"/>
                </a:solidFill>
                <a:latin typeface="Calibri"/>
                <a:cs typeface="Calibri"/>
              </a:rPr>
              <a:t>AL</a:t>
            </a:r>
            <a:r>
              <a:rPr sz="2400" b="1" spc="-20" dirty="0">
                <a:solidFill>
                  <a:srgbClr val="289163"/>
                </a:solidFill>
                <a:latin typeface="Calibri"/>
                <a:cs typeface="Calibri"/>
              </a:rPr>
              <a:t> </a:t>
            </a:r>
            <a:r>
              <a:rPr sz="1800" b="0" cap="small" dirty="0">
                <a:solidFill>
                  <a:srgbClr val="289163"/>
                </a:solidFill>
                <a:latin typeface="Calibri Light"/>
                <a:cs typeface="Calibri Light"/>
              </a:rPr>
              <a:t>(</a:t>
            </a:r>
            <a:r>
              <a:rPr sz="1800" b="0" cap="small" spc="-15" dirty="0">
                <a:solidFill>
                  <a:srgbClr val="289163"/>
                </a:solidFill>
                <a:latin typeface="Calibri Light"/>
                <a:cs typeface="Calibri Light"/>
              </a:rPr>
              <a:t>bi</a:t>
            </a:r>
            <a:r>
              <a:rPr sz="1800" b="0" cap="small" spc="-5" dirty="0">
                <a:solidFill>
                  <a:srgbClr val="289163"/>
                </a:solidFill>
                <a:latin typeface="Calibri Light"/>
                <a:cs typeface="Calibri Light"/>
              </a:rPr>
              <a:t>l</a:t>
            </a:r>
            <a:r>
              <a:rPr sz="1800" b="0" cap="small" spc="-20" dirty="0">
                <a:solidFill>
                  <a:srgbClr val="289163"/>
                </a:solidFill>
                <a:latin typeface="Calibri Light"/>
                <a:cs typeface="Calibri Light"/>
              </a:rPr>
              <a:t>h</a:t>
            </a:r>
            <a:r>
              <a:rPr sz="1800" b="0" cap="small" spc="-10" dirty="0">
                <a:solidFill>
                  <a:srgbClr val="289163"/>
                </a:solidFill>
                <a:latin typeface="Calibri Light"/>
                <a:cs typeface="Calibri Light"/>
              </a:rPr>
              <a:t>õ</a:t>
            </a:r>
            <a:r>
              <a:rPr sz="1800" b="0" cap="small" spc="-15" dirty="0">
                <a:solidFill>
                  <a:srgbClr val="289163"/>
                </a:solidFill>
                <a:latin typeface="Calibri Light"/>
                <a:cs typeface="Calibri Light"/>
              </a:rPr>
              <a:t>e</a:t>
            </a:r>
            <a:r>
              <a:rPr sz="1800" b="0" cap="small" spc="-5" dirty="0">
                <a:solidFill>
                  <a:srgbClr val="289163"/>
                </a:solidFill>
                <a:latin typeface="Calibri Light"/>
                <a:cs typeface="Calibri Light"/>
              </a:rPr>
              <a:t>s</a:t>
            </a:r>
            <a:r>
              <a:rPr sz="1800" b="0" cap="small" spc="65" dirty="0">
                <a:solidFill>
                  <a:srgbClr val="289163"/>
                </a:solidFill>
                <a:latin typeface="Calibri Light"/>
                <a:cs typeface="Calibri Light"/>
              </a:rPr>
              <a:t> </a:t>
            </a:r>
            <a:r>
              <a:rPr sz="1800" b="0" cap="small" spc="-10" dirty="0">
                <a:solidFill>
                  <a:srgbClr val="289163"/>
                </a:solidFill>
                <a:latin typeface="Calibri Light"/>
                <a:cs typeface="Calibri Light"/>
              </a:rPr>
              <a:t>de</a:t>
            </a:r>
            <a:r>
              <a:rPr sz="1800" b="0" cap="small" spc="85" dirty="0">
                <a:solidFill>
                  <a:srgbClr val="289163"/>
                </a:solidFill>
                <a:latin typeface="Calibri Light"/>
                <a:cs typeface="Calibri Light"/>
              </a:rPr>
              <a:t> </a:t>
            </a:r>
            <a:r>
              <a:rPr sz="1800" b="0" cap="small" spc="-5" dirty="0">
                <a:solidFill>
                  <a:srgbClr val="289163"/>
                </a:solidFill>
                <a:latin typeface="Calibri Light"/>
                <a:cs typeface="Calibri Light"/>
              </a:rPr>
              <a:t>R$)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4527" y="3502152"/>
            <a:ext cx="2481580" cy="1091565"/>
            <a:chOff x="414527" y="3502152"/>
            <a:chExt cx="2481580" cy="1091565"/>
          </a:xfrm>
        </p:grpSpPr>
        <p:sp>
          <p:nvSpPr>
            <p:cNvPr id="7" name="object 7"/>
            <p:cNvSpPr/>
            <p:nvPr/>
          </p:nvSpPr>
          <p:spPr>
            <a:xfrm>
              <a:off x="414527" y="4105656"/>
              <a:ext cx="1062355" cy="243840"/>
            </a:xfrm>
            <a:custGeom>
              <a:avLst/>
              <a:gdLst/>
              <a:ahLst/>
              <a:cxnLst/>
              <a:rect l="l" t="t" r="r" b="b"/>
              <a:pathLst>
                <a:path w="1062355" h="243839">
                  <a:moveTo>
                    <a:pt x="0" y="243840"/>
                  </a:moveTo>
                  <a:lnTo>
                    <a:pt x="175259" y="243840"/>
                  </a:lnTo>
                </a:path>
                <a:path w="1062355" h="243839">
                  <a:moveTo>
                    <a:pt x="710184" y="243840"/>
                  </a:moveTo>
                  <a:lnTo>
                    <a:pt x="1062228" y="243840"/>
                  </a:lnTo>
                </a:path>
                <a:path w="1062355" h="243839">
                  <a:moveTo>
                    <a:pt x="0" y="0"/>
                  </a:moveTo>
                  <a:lnTo>
                    <a:pt x="175259" y="0"/>
                  </a:lnTo>
                </a:path>
                <a:path w="1062355" h="243839">
                  <a:moveTo>
                    <a:pt x="710184" y="0"/>
                  </a:moveTo>
                  <a:lnTo>
                    <a:pt x="1062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" y="3974592"/>
              <a:ext cx="535305" cy="619125"/>
            </a:xfrm>
            <a:custGeom>
              <a:avLst/>
              <a:gdLst/>
              <a:ahLst/>
              <a:cxnLst/>
              <a:rect l="l" t="t" r="r" b="b"/>
              <a:pathLst>
                <a:path w="535305" h="619125">
                  <a:moveTo>
                    <a:pt x="534924" y="0"/>
                  </a:moveTo>
                  <a:lnTo>
                    <a:pt x="0" y="0"/>
                  </a:lnTo>
                  <a:lnTo>
                    <a:pt x="0" y="618743"/>
                  </a:lnTo>
                  <a:lnTo>
                    <a:pt x="534924" y="618743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28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0155" y="3861816"/>
              <a:ext cx="352425" cy="487680"/>
            </a:xfrm>
            <a:custGeom>
              <a:avLst/>
              <a:gdLst/>
              <a:ahLst/>
              <a:cxnLst/>
              <a:rect l="l" t="t" r="r" b="b"/>
              <a:pathLst>
                <a:path w="352425" h="487679">
                  <a:moveTo>
                    <a:pt x="0" y="487679"/>
                  </a:moveTo>
                  <a:lnTo>
                    <a:pt x="352044" y="487679"/>
                  </a:lnTo>
                </a:path>
                <a:path w="352425" h="487679">
                  <a:moveTo>
                    <a:pt x="0" y="243839"/>
                  </a:moveTo>
                  <a:lnTo>
                    <a:pt x="352044" y="243839"/>
                  </a:lnTo>
                </a:path>
                <a:path w="352425" h="487679">
                  <a:moveTo>
                    <a:pt x="0" y="0"/>
                  </a:moveTo>
                  <a:lnTo>
                    <a:pt x="352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6755" y="3848100"/>
              <a:ext cx="533400" cy="745490"/>
            </a:xfrm>
            <a:custGeom>
              <a:avLst/>
              <a:gdLst/>
              <a:ahLst/>
              <a:cxnLst/>
              <a:rect l="l" t="t" r="r" b="b"/>
              <a:pathLst>
                <a:path w="533400" h="745489">
                  <a:moveTo>
                    <a:pt x="533400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533400" y="745236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28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527" y="3619500"/>
              <a:ext cx="1948180" cy="0"/>
            </a:xfrm>
            <a:custGeom>
              <a:avLst/>
              <a:gdLst/>
              <a:ahLst/>
              <a:cxnLst/>
              <a:rect l="l" t="t" r="r" b="b"/>
              <a:pathLst>
                <a:path w="1948180">
                  <a:moveTo>
                    <a:pt x="0" y="0"/>
                  </a:moveTo>
                  <a:lnTo>
                    <a:pt x="1947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2200" y="3502152"/>
              <a:ext cx="533400" cy="1091565"/>
            </a:xfrm>
            <a:custGeom>
              <a:avLst/>
              <a:gdLst/>
              <a:ahLst/>
              <a:cxnLst/>
              <a:rect l="l" t="t" r="r" b="b"/>
              <a:pathLst>
                <a:path w="533400" h="1091564">
                  <a:moveTo>
                    <a:pt x="533400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533400" y="1091184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28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4527" y="2883217"/>
          <a:ext cx="3901438" cy="1702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2040889" algn="l"/>
                          <a:tab pos="2834005" algn="l"/>
                        </a:tabLst>
                      </a:pPr>
                      <a:r>
                        <a:rPr sz="1800" b="1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u="sng" spc="-25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224</a:t>
                      </a:r>
                      <a:r>
                        <a:rPr sz="1800" b="1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350520">
                        <a:lnSpc>
                          <a:spcPct val="100000"/>
                        </a:lnSpc>
                        <a:spcBef>
                          <a:spcPts val="1565"/>
                        </a:spcBef>
                        <a:tabLst>
                          <a:tab pos="268605" algn="l"/>
                          <a:tab pos="1061720" algn="l"/>
                        </a:tabLst>
                      </a:pPr>
                      <a:r>
                        <a:rPr sz="1800" b="1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u="sng" spc="-25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127</a:t>
                      </a:r>
                      <a:r>
                        <a:rPr sz="1800" b="1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D9D9D9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5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baseline="30864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153</a:t>
                      </a:r>
                      <a:endParaRPr sz="2700" baseline="30864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2891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14527" y="2644139"/>
            <a:ext cx="3545204" cy="0"/>
          </a:xfrm>
          <a:custGeom>
            <a:avLst/>
            <a:gdLst/>
            <a:ahLst/>
            <a:cxnLst/>
            <a:rect l="l" t="t" r="r" b="b"/>
            <a:pathLst>
              <a:path w="3545204">
                <a:moveTo>
                  <a:pt x="0" y="0"/>
                </a:moveTo>
                <a:lnTo>
                  <a:pt x="35448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29685" y="2538476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348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657" y="4701616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20" dirty="0">
                <a:solidFill>
                  <a:srgbClr val="58575C"/>
                </a:solidFill>
                <a:latin typeface="Calibri Light"/>
                <a:cs typeface="Calibri Light"/>
              </a:rPr>
              <a:t>2018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761" y="4701616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20" dirty="0">
                <a:solidFill>
                  <a:srgbClr val="58575C"/>
                </a:solidFill>
                <a:latin typeface="Calibri Light"/>
                <a:cs typeface="Calibri Light"/>
              </a:rPr>
              <a:t>2019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1095" y="4701616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20" dirty="0">
                <a:solidFill>
                  <a:srgbClr val="58575C"/>
                </a:solidFill>
                <a:latin typeface="Calibri Light"/>
                <a:cs typeface="Calibri Light"/>
              </a:rPr>
              <a:t>2020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7173" y="4701616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20" dirty="0">
                <a:solidFill>
                  <a:srgbClr val="58575C"/>
                </a:solidFill>
                <a:latin typeface="Calibri Light"/>
                <a:cs typeface="Calibri Light"/>
              </a:rPr>
              <a:t>2021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6472" y="1504950"/>
            <a:ext cx="2598420" cy="8064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solidFill>
                  <a:srgbClr val="3182AA"/>
                </a:solidFill>
                <a:latin typeface="Calibri"/>
                <a:cs typeface="Calibri"/>
              </a:rPr>
              <a:t>PRINCIPAIS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400" b="1" i="1" dirty="0">
                <a:solidFill>
                  <a:srgbClr val="3182AA"/>
                </a:solidFill>
                <a:latin typeface="Calibri"/>
                <a:cs typeface="Calibri"/>
              </a:rPr>
              <a:t>COMMODITIES</a:t>
            </a:r>
            <a:r>
              <a:rPr sz="2400" b="1" i="1" spc="-100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82AA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3650" y="1504950"/>
            <a:ext cx="440944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067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CC00"/>
                </a:solidFill>
                <a:latin typeface="Calibri"/>
                <a:cs typeface="Calibri"/>
              </a:rPr>
              <a:t>R</a:t>
            </a:r>
            <a:r>
              <a:rPr sz="2400" b="1" i="1" spc="-70" dirty="0">
                <a:solidFill>
                  <a:srgbClr val="FFCC00"/>
                </a:solidFill>
                <a:latin typeface="Calibri"/>
                <a:cs typeface="Calibri"/>
              </a:rPr>
              <a:t>O</a:t>
            </a:r>
            <a:r>
              <a:rPr sz="2400" b="1" i="1" spc="-195" dirty="0">
                <a:solidFill>
                  <a:srgbClr val="FFCC00"/>
                </a:solidFill>
                <a:latin typeface="Calibri"/>
                <a:cs typeface="Calibri"/>
              </a:rPr>
              <a:t>Y</a:t>
            </a:r>
            <a:r>
              <a:rPr sz="2400" b="1" i="1" dirty="0">
                <a:solidFill>
                  <a:srgbClr val="FFCC00"/>
                </a:solidFill>
                <a:latin typeface="Calibri"/>
                <a:cs typeface="Calibri"/>
              </a:rPr>
              <a:t>A</a:t>
            </a:r>
            <a:r>
              <a:rPr sz="2400" b="1" i="1" spc="-180" dirty="0">
                <a:solidFill>
                  <a:srgbClr val="FFCC00"/>
                </a:solidFill>
                <a:latin typeface="Calibri"/>
                <a:cs typeface="Calibri"/>
              </a:rPr>
              <a:t>L</a:t>
            </a:r>
            <a:r>
              <a:rPr sz="2400" b="1" i="1" spc="-5" dirty="0">
                <a:solidFill>
                  <a:srgbClr val="FFCC00"/>
                </a:solidFill>
                <a:latin typeface="Calibri"/>
                <a:cs typeface="Calibri"/>
              </a:rPr>
              <a:t>TI</a:t>
            </a:r>
            <a:r>
              <a:rPr sz="2400" b="1" i="1" spc="-25" dirty="0">
                <a:solidFill>
                  <a:srgbClr val="FFCC00"/>
                </a:solidFill>
                <a:latin typeface="Calibri"/>
                <a:cs typeface="Calibri"/>
              </a:rPr>
              <a:t>E</a:t>
            </a:r>
            <a:r>
              <a:rPr sz="2400" b="1" i="1" dirty="0">
                <a:solidFill>
                  <a:srgbClr val="FFCC00"/>
                </a:solidFill>
                <a:latin typeface="Calibri"/>
                <a:cs typeface="Calibri"/>
              </a:rPr>
              <a:t>S</a:t>
            </a:r>
            <a:r>
              <a:rPr sz="2400" b="1" i="1" spc="-4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FFCC00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FFCC00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FFCC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N</a:t>
            </a:r>
            <a:r>
              <a:rPr sz="2400" b="1" spc="5" dirty="0">
                <a:solidFill>
                  <a:srgbClr val="FFCC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FFCC00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CC00"/>
                </a:solidFill>
                <a:latin typeface="Calibri"/>
                <a:cs typeface="Calibri"/>
              </a:rPr>
              <a:t>Ç</a:t>
            </a:r>
            <a:r>
              <a:rPr sz="2400" b="1" spc="-40" dirty="0">
                <a:solidFill>
                  <a:srgbClr val="FFCC00"/>
                </a:solidFill>
                <a:latin typeface="Calibri"/>
                <a:cs typeface="Calibri"/>
              </a:rPr>
              <a:t>Ã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FFCC00"/>
                </a:solidFill>
                <a:latin typeface="Calibri"/>
                <a:cs typeface="Calibri"/>
              </a:rPr>
              <a:t>CFE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M) 2</a:t>
            </a:r>
            <a:r>
              <a:rPr sz="2400" b="1" spc="-10" dirty="0">
                <a:solidFill>
                  <a:srgbClr val="FFCC00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21</a:t>
            </a:r>
            <a:r>
              <a:rPr sz="2400" b="1" spc="-1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E 2</a:t>
            </a:r>
            <a:r>
              <a:rPr sz="2400" b="1" spc="-10" dirty="0">
                <a:solidFill>
                  <a:srgbClr val="FFCC00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FFCC00"/>
                </a:solidFill>
                <a:latin typeface="Calibri"/>
                <a:cs typeface="Calibri"/>
              </a:rPr>
              <a:t>22</a:t>
            </a:r>
            <a:r>
              <a:rPr sz="2400" b="1" spc="-10" dirty="0">
                <a:solidFill>
                  <a:srgbClr val="FFCC00"/>
                </a:solidFill>
                <a:latin typeface="Calibri"/>
                <a:cs typeface="Calibri"/>
              </a:rPr>
              <a:t> </a:t>
            </a:r>
            <a:r>
              <a:rPr sz="1800" b="0" cap="small" dirty="0">
                <a:solidFill>
                  <a:srgbClr val="FFCC00"/>
                </a:solidFill>
                <a:latin typeface="Calibri Light"/>
                <a:cs typeface="Calibri Light"/>
              </a:rPr>
              <a:t>(</a:t>
            </a:r>
            <a:r>
              <a:rPr sz="1800" b="0" cap="small" spc="-15" dirty="0">
                <a:solidFill>
                  <a:srgbClr val="FFCC00"/>
                </a:solidFill>
                <a:latin typeface="Calibri Light"/>
                <a:cs typeface="Calibri Light"/>
              </a:rPr>
              <a:t>bi</a:t>
            </a:r>
            <a:r>
              <a:rPr sz="1800" b="0" cap="small" spc="-5" dirty="0">
                <a:solidFill>
                  <a:srgbClr val="FFCC00"/>
                </a:solidFill>
                <a:latin typeface="Calibri Light"/>
                <a:cs typeface="Calibri Light"/>
              </a:rPr>
              <a:t>l</a:t>
            </a:r>
            <a:r>
              <a:rPr sz="1800" b="0" cap="small" spc="-20" dirty="0">
                <a:solidFill>
                  <a:srgbClr val="FFCC00"/>
                </a:solidFill>
                <a:latin typeface="Calibri Light"/>
                <a:cs typeface="Calibri Light"/>
              </a:rPr>
              <a:t>h</a:t>
            </a:r>
            <a:r>
              <a:rPr sz="1800" b="0" cap="small" spc="-10" dirty="0">
                <a:solidFill>
                  <a:srgbClr val="FFCC00"/>
                </a:solidFill>
                <a:latin typeface="Calibri Light"/>
                <a:cs typeface="Calibri Light"/>
              </a:rPr>
              <a:t>õ</a:t>
            </a:r>
            <a:r>
              <a:rPr sz="1800" b="0" cap="small" spc="-15" dirty="0">
                <a:solidFill>
                  <a:srgbClr val="FFCC00"/>
                </a:solidFill>
                <a:latin typeface="Calibri Light"/>
                <a:cs typeface="Calibri Light"/>
              </a:rPr>
              <a:t>e</a:t>
            </a:r>
            <a:r>
              <a:rPr sz="1800" b="0" cap="small" spc="-5" dirty="0">
                <a:solidFill>
                  <a:srgbClr val="FFCC00"/>
                </a:solidFill>
                <a:latin typeface="Calibri Light"/>
                <a:cs typeface="Calibri Light"/>
              </a:rPr>
              <a:t>s</a:t>
            </a:r>
            <a:r>
              <a:rPr sz="1800" b="0" cap="small" spc="65" dirty="0">
                <a:solidFill>
                  <a:srgbClr val="FFCC00"/>
                </a:solidFill>
                <a:latin typeface="Calibri Light"/>
                <a:cs typeface="Calibri Light"/>
              </a:rPr>
              <a:t> </a:t>
            </a:r>
            <a:r>
              <a:rPr sz="1800" b="0" cap="small" spc="-10" dirty="0">
                <a:solidFill>
                  <a:srgbClr val="FFCC00"/>
                </a:solidFill>
                <a:latin typeface="Calibri Light"/>
                <a:cs typeface="Calibri Light"/>
              </a:rPr>
              <a:t>de</a:t>
            </a:r>
            <a:r>
              <a:rPr sz="1800" b="0" cap="small" spc="80" dirty="0">
                <a:solidFill>
                  <a:srgbClr val="FFCC00"/>
                </a:solidFill>
                <a:latin typeface="Calibri Light"/>
                <a:cs typeface="Calibri Light"/>
              </a:rPr>
              <a:t> </a:t>
            </a:r>
            <a:r>
              <a:rPr sz="1800" b="0" cap="small" spc="-5" dirty="0">
                <a:solidFill>
                  <a:srgbClr val="FFCC00"/>
                </a:solidFill>
                <a:latin typeface="Calibri Light"/>
                <a:cs typeface="Calibri Light"/>
              </a:rPr>
              <a:t>R$)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220" y="3226307"/>
            <a:ext cx="1235964" cy="12374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645277" y="2637282"/>
            <a:ext cx="1384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182AA"/>
                </a:solidFill>
                <a:latin typeface="Calibri"/>
                <a:cs typeface="Calibri"/>
              </a:rPr>
              <a:t>FERRO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75C"/>
                </a:solidFill>
                <a:latin typeface="Calibri"/>
                <a:cs typeface="Calibri"/>
              </a:rPr>
              <a:t>R$ 250</a:t>
            </a:r>
            <a:r>
              <a:rPr sz="1800" spc="-5" dirty="0">
                <a:solidFill>
                  <a:srgbClr val="58575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75C"/>
                </a:solidFill>
                <a:latin typeface="Calibri"/>
                <a:cs typeface="Calibri"/>
              </a:rPr>
              <a:t>bilhões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0704" y="3586048"/>
            <a:ext cx="12693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182AA"/>
                </a:solidFill>
                <a:latin typeface="Calibri"/>
                <a:cs typeface="Calibri"/>
              </a:rPr>
              <a:t>OURO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58575C"/>
                </a:solidFill>
                <a:latin typeface="Calibri"/>
                <a:cs typeface="Calibri"/>
              </a:rPr>
              <a:t>R$</a:t>
            </a:r>
            <a:r>
              <a:rPr sz="1800" spc="5" dirty="0">
                <a:solidFill>
                  <a:srgbClr val="58575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75C"/>
                </a:solidFill>
                <a:latin typeface="Calibri"/>
                <a:cs typeface="Calibri"/>
              </a:rPr>
              <a:t>26 </a:t>
            </a:r>
            <a:r>
              <a:rPr sz="1800" spc="-10" dirty="0">
                <a:solidFill>
                  <a:srgbClr val="58575C"/>
                </a:solidFill>
                <a:latin typeface="Calibri"/>
                <a:cs typeface="Calibri"/>
              </a:rPr>
              <a:t>bilhões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2830" y="4509261"/>
            <a:ext cx="1269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182AA"/>
                </a:solidFill>
                <a:latin typeface="Calibri"/>
                <a:cs typeface="Calibri"/>
              </a:rPr>
              <a:t>COBRE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75C"/>
                </a:solidFill>
                <a:latin typeface="Calibri"/>
                <a:cs typeface="Calibri"/>
              </a:rPr>
              <a:t>R$</a:t>
            </a:r>
            <a:r>
              <a:rPr sz="1800" spc="5" dirty="0">
                <a:solidFill>
                  <a:srgbClr val="58575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75C"/>
                </a:solidFill>
                <a:latin typeface="Calibri"/>
                <a:cs typeface="Calibri"/>
              </a:rPr>
              <a:t>18 </a:t>
            </a:r>
            <a:r>
              <a:rPr sz="1800" spc="-10" dirty="0">
                <a:solidFill>
                  <a:srgbClr val="58575C"/>
                </a:solidFill>
                <a:latin typeface="Calibri"/>
                <a:cs typeface="Calibri"/>
              </a:rPr>
              <a:t>bilhões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715255" y="4494276"/>
          <a:ext cx="542290" cy="51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255">
                <a:tc>
                  <a:txBody>
                    <a:bodyPr/>
                    <a:lstStyle/>
                    <a:p>
                      <a:pPr marL="60325">
                        <a:lnSpc>
                          <a:spcPts val="790"/>
                        </a:lnSpc>
                        <a:spcBef>
                          <a:spcPts val="170"/>
                        </a:spcBef>
                      </a:pPr>
                      <a:r>
                        <a:rPr sz="700" b="1" spc="-2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3A46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3A4662"/>
                      </a:solidFill>
                      <a:prstDash val="solid"/>
                    </a:lnR>
                    <a:lnT w="38100">
                      <a:solidFill>
                        <a:srgbClr val="3A4662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 gridSpan="2">
                  <a:txBody>
                    <a:bodyPr/>
                    <a:lstStyle/>
                    <a:p>
                      <a:pPr marL="47625">
                        <a:lnSpc>
                          <a:spcPts val="2800"/>
                        </a:lnSpc>
                      </a:pPr>
                      <a:r>
                        <a:rPr sz="2800" b="1" spc="-25" dirty="0">
                          <a:solidFill>
                            <a:srgbClr val="3A466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3A4662"/>
                      </a:solidFill>
                      <a:prstDash val="solid"/>
                    </a:lnL>
                    <a:lnR w="38100">
                      <a:solidFill>
                        <a:srgbClr val="3A4662"/>
                      </a:solidFill>
                      <a:prstDash val="solid"/>
                    </a:lnR>
                    <a:lnB w="38100">
                      <a:solidFill>
                        <a:srgbClr val="3A4662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7706677" y="2529649"/>
            <a:ext cx="4121785" cy="2201545"/>
            <a:chOff x="7706677" y="2529649"/>
            <a:chExt cx="4121785" cy="2201545"/>
          </a:xfrm>
        </p:grpSpPr>
        <p:sp>
          <p:nvSpPr>
            <p:cNvPr id="28" name="object 28"/>
            <p:cNvSpPr/>
            <p:nvPr/>
          </p:nvSpPr>
          <p:spPr>
            <a:xfrm>
              <a:off x="7711440" y="2534411"/>
              <a:ext cx="4112260" cy="1877695"/>
            </a:xfrm>
            <a:custGeom>
              <a:avLst/>
              <a:gdLst/>
              <a:ahLst/>
              <a:cxnLst/>
              <a:rect l="l" t="t" r="r" b="b"/>
              <a:pathLst>
                <a:path w="4112259" h="1877695">
                  <a:moveTo>
                    <a:pt x="0" y="1877568"/>
                  </a:moveTo>
                  <a:lnTo>
                    <a:pt x="137159" y="1877568"/>
                  </a:lnTo>
                </a:path>
                <a:path w="4112259" h="1877695">
                  <a:moveTo>
                    <a:pt x="550163" y="1877568"/>
                  </a:moveTo>
                  <a:lnTo>
                    <a:pt x="821435" y="1877568"/>
                  </a:lnTo>
                </a:path>
                <a:path w="4112259" h="1877695">
                  <a:moveTo>
                    <a:pt x="1234439" y="1877568"/>
                  </a:moveTo>
                  <a:lnTo>
                    <a:pt x="1507235" y="1877568"/>
                  </a:lnTo>
                </a:path>
                <a:path w="4112259" h="1877695">
                  <a:moveTo>
                    <a:pt x="1920239" y="1877568"/>
                  </a:moveTo>
                  <a:lnTo>
                    <a:pt x="2191511" y="1877568"/>
                  </a:lnTo>
                </a:path>
                <a:path w="4112259" h="1877695">
                  <a:moveTo>
                    <a:pt x="2604515" y="1877568"/>
                  </a:moveTo>
                  <a:lnTo>
                    <a:pt x="2877311" y="1877568"/>
                  </a:lnTo>
                </a:path>
                <a:path w="4112259" h="1877695">
                  <a:moveTo>
                    <a:pt x="3290315" y="1877568"/>
                  </a:moveTo>
                  <a:lnTo>
                    <a:pt x="3563111" y="1877568"/>
                  </a:lnTo>
                </a:path>
                <a:path w="4112259" h="1877695">
                  <a:moveTo>
                    <a:pt x="3974591" y="1877568"/>
                  </a:moveTo>
                  <a:lnTo>
                    <a:pt x="4111752" y="1877568"/>
                  </a:lnTo>
                </a:path>
                <a:path w="4112259" h="1877695">
                  <a:moveTo>
                    <a:pt x="0" y="1565148"/>
                  </a:moveTo>
                  <a:lnTo>
                    <a:pt x="137159" y="1565148"/>
                  </a:lnTo>
                </a:path>
                <a:path w="4112259" h="1877695">
                  <a:moveTo>
                    <a:pt x="550163" y="1565148"/>
                  </a:moveTo>
                  <a:lnTo>
                    <a:pt x="821435" y="1565148"/>
                  </a:lnTo>
                </a:path>
                <a:path w="4112259" h="1877695">
                  <a:moveTo>
                    <a:pt x="1234439" y="1565148"/>
                  </a:moveTo>
                  <a:lnTo>
                    <a:pt x="1507235" y="1565148"/>
                  </a:lnTo>
                </a:path>
                <a:path w="4112259" h="1877695">
                  <a:moveTo>
                    <a:pt x="1920239" y="1565148"/>
                  </a:moveTo>
                  <a:lnTo>
                    <a:pt x="2191511" y="1565148"/>
                  </a:lnTo>
                </a:path>
                <a:path w="4112259" h="1877695">
                  <a:moveTo>
                    <a:pt x="2604515" y="1565148"/>
                  </a:moveTo>
                  <a:lnTo>
                    <a:pt x="2877311" y="1565148"/>
                  </a:lnTo>
                </a:path>
                <a:path w="4112259" h="1877695">
                  <a:moveTo>
                    <a:pt x="3290315" y="1565148"/>
                  </a:moveTo>
                  <a:lnTo>
                    <a:pt x="3563111" y="1565148"/>
                  </a:lnTo>
                </a:path>
                <a:path w="4112259" h="1877695">
                  <a:moveTo>
                    <a:pt x="3974591" y="1565148"/>
                  </a:moveTo>
                  <a:lnTo>
                    <a:pt x="4111752" y="1565148"/>
                  </a:lnTo>
                </a:path>
                <a:path w="4112259" h="1877695">
                  <a:moveTo>
                    <a:pt x="0" y="1251204"/>
                  </a:moveTo>
                  <a:lnTo>
                    <a:pt x="137159" y="1251204"/>
                  </a:lnTo>
                </a:path>
                <a:path w="4112259" h="1877695">
                  <a:moveTo>
                    <a:pt x="550163" y="1251204"/>
                  </a:moveTo>
                  <a:lnTo>
                    <a:pt x="821435" y="1251204"/>
                  </a:lnTo>
                </a:path>
                <a:path w="4112259" h="1877695">
                  <a:moveTo>
                    <a:pt x="1234439" y="1251204"/>
                  </a:moveTo>
                  <a:lnTo>
                    <a:pt x="1507235" y="1251204"/>
                  </a:lnTo>
                </a:path>
                <a:path w="4112259" h="1877695">
                  <a:moveTo>
                    <a:pt x="1920239" y="1251204"/>
                  </a:moveTo>
                  <a:lnTo>
                    <a:pt x="2191511" y="1251204"/>
                  </a:lnTo>
                </a:path>
                <a:path w="4112259" h="1877695">
                  <a:moveTo>
                    <a:pt x="2604515" y="1251204"/>
                  </a:moveTo>
                  <a:lnTo>
                    <a:pt x="2877311" y="1251204"/>
                  </a:lnTo>
                </a:path>
                <a:path w="4112259" h="1877695">
                  <a:moveTo>
                    <a:pt x="3290315" y="1251204"/>
                  </a:moveTo>
                  <a:lnTo>
                    <a:pt x="4111752" y="1251204"/>
                  </a:lnTo>
                </a:path>
                <a:path w="4112259" h="1877695">
                  <a:moveTo>
                    <a:pt x="0" y="938784"/>
                  </a:moveTo>
                  <a:lnTo>
                    <a:pt x="137159" y="938784"/>
                  </a:lnTo>
                </a:path>
                <a:path w="4112259" h="1877695">
                  <a:moveTo>
                    <a:pt x="550163" y="938784"/>
                  </a:moveTo>
                  <a:lnTo>
                    <a:pt x="821435" y="938784"/>
                  </a:lnTo>
                </a:path>
                <a:path w="4112259" h="1877695">
                  <a:moveTo>
                    <a:pt x="1234439" y="938784"/>
                  </a:moveTo>
                  <a:lnTo>
                    <a:pt x="1507235" y="938784"/>
                  </a:lnTo>
                </a:path>
                <a:path w="4112259" h="1877695">
                  <a:moveTo>
                    <a:pt x="1920239" y="938784"/>
                  </a:moveTo>
                  <a:lnTo>
                    <a:pt x="2191511" y="938784"/>
                  </a:lnTo>
                </a:path>
                <a:path w="4112259" h="1877695">
                  <a:moveTo>
                    <a:pt x="2604515" y="938784"/>
                  </a:moveTo>
                  <a:lnTo>
                    <a:pt x="4111752" y="938784"/>
                  </a:lnTo>
                </a:path>
                <a:path w="4112259" h="1877695">
                  <a:moveTo>
                    <a:pt x="0" y="626363"/>
                  </a:moveTo>
                  <a:lnTo>
                    <a:pt x="1507235" y="626363"/>
                  </a:lnTo>
                </a:path>
                <a:path w="4112259" h="1877695">
                  <a:moveTo>
                    <a:pt x="1920239" y="626363"/>
                  </a:moveTo>
                  <a:lnTo>
                    <a:pt x="4111752" y="626363"/>
                  </a:lnTo>
                </a:path>
                <a:path w="4112259" h="1877695">
                  <a:moveTo>
                    <a:pt x="0" y="312420"/>
                  </a:moveTo>
                  <a:lnTo>
                    <a:pt x="1507235" y="312420"/>
                  </a:lnTo>
                </a:path>
                <a:path w="4112259" h="1877695">
                  <a:moveTo>
                    <a:pt x="1920239" y="312420"/>
                  </a:moveTo>
                  <a:lnTo>
                    <a:pt x="4111752" y="312420"/>
                  </a:lnTo>
                </a:path>
                <a:path w="4112259" h="1877695">
                  <a:moveTo>
                    <a:pt x="0" y="0"/>
                  </a:moveTo>
                  <a:lnTo>
                    <a:pt x="4111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48600" y="2659379"/>
              <a:ext cx="3837940" cy="2066925"/>
            </a:xfrm>
            <a:custGeom>
              <a:avLst/>
              <a:gdLst/>
              <a:ahLst/>
              <a:cxnLst/>
              <a:rect l="l" t="t" r="r" b="b"/>
              <a:pathLst>
                <a:path w="3837940" h="2066925">
                  <a:moveTo>
                    <a:pt x="413004" y="765048"/>
                  </a:moveTo>
                  <a:lnTo>
                    <a:pt x="0" y="765048"/>
                  </a:lnTo>
                  <a:lnTo>
                    <a:pt x="0" y="2066544"/>
                  </a:lnTo>
                  <a:lnTo>
                    <a:pt x="413004" y="2066544"/>
                  </a:lnTo>
                  <a:lnTo>
                    <a:pt x="413004" y="765048"/>
                  </a:lnTo>
                  <a:close/>
                </a:path>
                <a:path w="3837940" h="2066925">
                  <a:moveTo>
                    <a:pt x="1097280" y="513588"/>
                  </a:moveTo>
                  <a:lnTo>
                    <a:pt x="684276" y="513588"/>
                  </a:lnTo>
                  <a:lnTo>
                    <a:pt x="684276" y="2066544"/>
                  </a:lnTo>
                  <a:lnTo>
                    <a:pt x="1097280" y="2066544"/>
                  </a:lnTo>
                  <a:lnTo>
                    <a:pt x="1097280" y="513588"/>
                  </a:lnTo>
                  <a:close/>
                </a:path>
                <a:path w="3837940" h="2066925">
                  <a:moveTo>
                    <a:pt x="1783080" y="0"/>
                  </a:moveTo>
                  <a:lnTo>
                    <a:pt x="1370076" y="0"/>
                  </a:lnTo>
                  <a:lnTo>
                    <a:pt x="1370076" y="2066544"/>
                  </a:lnTo>
                  <a:lnTo>
                    <a:pt x="1783080" y="2066544"/>
                  </a:lnTo>
                  <a:lnTo>
                    <a:pt x="1783080" y="0"/>
                  </a:lnTo>
                  <a:close/>
                </a:path>
                <a:path w="3837940" h="2066925">
                  <a:moveTo>
                    <a:pt x="2467356" y="544068"/>
                  </a:moveTo>
                  <a:lnTo>
                    <a:pt x="2054352" y="544068"/>
                  </a:lnTo>
                  <a:lnTo>
                    <a:pt x="2054352" y="2066544"/>
                  </a:lnTo>
                  <a:lnTo>
                    <a:pt x="2467356" y="2066544"/>
                  </a:lnTo>
                  <a:lnTo>
                    <a:pt x="2467356" y="544068"/>
                  </a:lnTo>
                  <a:close/>
                </a:path>
                <a:path w="3837940" h="2066925">
                  <a:moveTo>
                    <a:pt x="3153156" y="1101852"/>
                  </a:moveTo>
                  <a:lnTo>
                    <a:pt x="2740152" y="1101852"/>
                  </a:lnTo>
                  <a:lnTo>
                    <a:pt x="2740152" y="2066544"/>
                  </a:lnTo>
                  <a:lnTo>
                    <a:pt x="3153156" y="2066544"/>
                  </a:lnTo>
                  <a:lnTo>
                    <a:pt x="3153156" y="1101852"/>
                  </a:lnTo>
                  <a:close/>
                </a:path>
                <a:path w="3837940" h="2066925">
                  <a:moveTo>
                    <a:pt x="3837432" y="1345692"/>
                  </a:moveTo>
                  <a:lnTo>
                    <a:pt x="3425952" y="1345692"/>
                  </a:lnTo>
                  <a:lnTo>
                    <a:pt x="3425952" y="2066544"/>
                  </a:lnTo>
                  <a:lnTo>
                    <a:pt x="3837432" y="2066544"/>
                  </a:lnTo>
                  <a:lnTo>
                    <a:pt x="3837432" y="1345692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11440" y="4725923"/>
              <a:ext cx="4112260" cy="0"/>
            </a:xfrm>
            <a:custGeom>
              <a:avLst/>
              <a:gdLst/>
              <a:ahLst/>
              <a:cxnLst/>
              <a:rect l="l" t="t" r="r" b="b"/>
              <a:pathLst>
                <a:path w="4112259">
                  <a:moveTo>
                    <a:pt x="0" y="0"/>
                  </a:moveTo>
                  <a:lnTo>
                    <a:pt x="4111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38693" y="3065145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2,08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3858" y="2813380"/>
            <a:ext cx="43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2,48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09023" y="2390647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3,30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94189" y="2845053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2,43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79354" y="3402583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1,54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64645" y="3646678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1,15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031" y="4795265"/>
            <a:ext cx="4039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dirty="0">
                <a:solidFill>
                  <a:srgbClr val="58575C"/>
                </a:solidFill>
                <a:latin typeface="Calibri Light"/>
                <a:cs typeface="Calibri Light"/>
              </a:rPr>
              <a:t>1ºtri/2021</a:t>
            </a:r>
            <a:r>
              <a:rPr sz="1100" b="0" spc="46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58575C"/>
                </a:solidFill>
                <a:latin typeface="Calibri Light"/>
                <a:cs typeface="Calibri Light"/>
              </a:rPr>
              <a:t>2ºtri/2021</a:t>
            </a:r>
            <a:r>
              <a:rPr sz="1100" b="0" spc="47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58575C"/>
                </a:solidFill>
                <a:latin typeface="Calibri Light"/>
                <a:cs typeface="Calibri Light"/>
              </a:rPr>
              <a:t>3ºtri/2021</a:t>
            </a:r>
            <a:r>
              <a:rPr sz="1100" b="0" spc="47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58575C"/>
                </a:solidFill>
                <a:latin typeface="Calibri Light"/>
                <a:cs typeface="Calibri Light"/>
              </a:rPr>
              <a:t>4ºtri/2021</a:t>
            </a:r>
            <a:r>
              <a:rPr sz="1100" b="0" spc="47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58575C"/>
                </a:solidFill>
                <a:latin typeface="Calibri Light"/>
                <a:cs typeface="Calibri Light"/>
              </a:rPr>
              <a:t>1ºtri/2022</a:t>
            </a:r>
            <a:r>
              <a:rPr sz="1100" b="0" spc="480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58575C"/>
                </a:solidFill>
                <a:latin typeface="Calibri Light"/>
                <a:cs typeface="Calibri Light"/>
              </a:rPr>
              <a:t>2ºtri/2022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8237" y="5729122"/>
            <a:ext cx="5210810" cy="8731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394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MIL</a:t>
            </a:r>
            <a:r>
              <a:rPr sz="2400" b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NA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INDÚSTRIA</a:t>
            </a:r>
            <a:r>
              <a:rPr sz="18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EXTRATIVA;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2,6</a:t>
            </a:r>
            <a:r>
              <a:rPr sz="2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MILHÕES</a:t>
            </a:r>
            <a:r>
              <a:rPr sz="2400" b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NA</a:t>
            </a:r>
            <a:r>
              <a:rPr sz="18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INDÚSTRIA</a:t>
            </a:r>
            <a:r>
              <a:rPr sz="18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 TRANSFORMAÇÃO.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04529" y="6356096"/>
            <a:ext cx="3309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Fonte:</a:t>
            </a:r>
            <a:r>
              <a:rPr sz="1200" b="0" spc="-30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RAL,</a:t>
            </a:r>
            <a:r>
              <a:rPr sz="1200" b="0" spc="-30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CAGED</a:t>
            </a:r>
            <a:r>
              <a:rPr sz="1200" b="0" spc="-4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2021</a:t>
            </a:r>
            <a:r>
              <a:rPr sz="1200" b="0" spc="-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CFEM/ANM</a:t>
            </a:r>
            <a:r>
              <a:rPr sz="1200" b="0" spc="-30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até</a:t>
            </a:r>
            <a:r>
              <a:rPr sz="1200" b="0" spc="-30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58575C"/>
                </a:solidFill>
                <a:latin typeface="Calibri Light"/>
                <a:cs typeface="Calibri Light"/>
              </a:rPr>
              <a:t>21/06/2022</a:t>
            </a:r>
            <a:r>
              <a:rPr sz="1200" b="0" spc="-10" dirty="0">
                <a:solidFill>
                  <a:srgbClr val="232323"/>
                </a:solidFill>
                <a:latin typeface="Calibri Light"/>
                <a:cs typeface="Calibri Light"/>
              </a:rPr>
              <a:t>.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0" y="1704594"/>
            <a:ext cx="12192000" cy="5153660"/>
            <a:chOff x="0" y="1704594"/>
            <a:chExt cx="12192000" cy="515366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5611367"/>
              <a:ext cx="705611" cy="10591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267961" y="1704594"/>
              <a:ext cx="3164205" cy="3497579"/>
            </a:xfrm>
            <a:custGeom>
              <a:avLst/>
              <a:gdLst/>
              <a:ahLst/>
              <a:cxnLst/>
              <a:rect l="l" t="t" r="r" b="b"/>
              <a:pathLst>
                <a:path w="3164204" h="3497579">
                  <a:moveTo>
                    <a:pt x="0" y="0"/>
                  </a:moveTo>
                  <a:lnTo>
                    <a:pt x="0" y="3497579"/>
                  </a:lnTo>
                </a:path>
                <a:path w="3164204" h="3497579">
                  <a:moveTo>
                    <a:pt x="3163823" y="0"/>
                  </a:moveTo>
                  <a:lnTo>
                    <a:pt x="3163823" y="3497579"/>
                  </a:lnTo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371" y="2462784"/>
              <a:ext cx="1089660" cy="109270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6058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NÚMEROS</a:t>
            </a:r>
            <a:r>
              <a:rPr spc="-6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PRODUÇÃO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02893" y="954151"/>
            <a:ext cx="582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VALOR</a:t>
            </a:r>
            <a:r>
              <a:rPr sz="2400" b="0" spc="-9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DA</a:t>
            </a:r>
            <a:r>
              <a:rPr sz="2400" b="0" spc="-7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PRODUÇÃO,</a:t>
            </a:r>
            <a:r>
              <a:rPr sz="2400" b="0" spc="-4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45" dirty="0">
                <a:solidFill>
                  <a:srgbClr val="3182AA"/>
                </a:solidFill>
                <a:latin typeface="Calibri Light"/>
                <a:cs typeface="Calibri Light"/>
              </a:rPr>
              <a:t>ROYALTIES</a:t>
            </a:r>
            <a:r>
              <a:rPr sz="2400" b="0" spc="-7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E</a:t>
            </a:r>
            <a:r>
              <a:rPr sz="2400" b="0" spc="-7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3182AA"/>
                </a:solidFill>
                <a:latin typeface="Calibri Light"/>
                <a:cs typeface="Calibri Light"/>
              </a:rPr>
              <a:t>EMPREGOS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62798" y="5340502"/>
            <a:ext cx="43173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CFEM</a:t>
            </a:r>
            <a:r>
              <a:rPr sz="26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EM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2021:</a:t>
            </a:r>
            <a:r>
              <a:rPr sz="26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R$</a:t>
            </a:r>
            <a:r>
              <a:rPr sz="26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10,3</a:t>
            </a:r>
            <a:r>
              <a:rPr sz="26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Bilhões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4211" y="5353811"/>
            <a:ext cx="2885440" cy="449580"/>
          </a:xfrm>
          <a:prstGeom prst="rect">
            <a:avLst/>
          </a:prstGeom>
          <a:solidFill>
            <a:srgbClr val="D9D9D9"/>
          </a:solidFill>
          <a:ln w="9525">
            <a:solidFill>
              <a:srgbClr val="585858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20"/>
              </a:spcBef>
            </a:pP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EMPREGOS</a:t>
            </a:r>
            <a:r>
              <a:rPr sz="2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EM</a:t>
            </a:r>
            <a:r>
              <a:rPr sz="24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Calibri"/>
                <a:cs typeface="Calibri"/>
              </a:rPr>
              <a:t>2021: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481327"/>
            <a:ext cx="11950065" cy="5278120"/>
            <a:chOff x="76200" y="1481327"/>
            <a:chExt cx="11950065" cy="5278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2345467"/>
              <a:ext cx="8799576" cy="44138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771" y="4506467"/>
              <a:ext cx="5849112" cy="1170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30111" y="4521707"/>
              <a:ext cx="5747385" cy="1068705"/>
            </a:xfrm>
            <a:custGeom>
              <a:avLst/>
              <a:gdLst/>
              <a:ahLst/>
              <a:cxnLst/>
              <a:rect l="l" t="t" r="r" b="b"/>
              <a:pathLst>
                <a:path w="5747384" h="1068704">
                  <a:moveTo>
                    <a:pt x="5685663" y="0"/>
                  </a:moveTo>
                  <a:lnTo>
                    <a:pt x="61340" y="0"/>
                  </a:lnTo>
                  <a:lnTo>
                    <a:pt x="37451" y="4816"/>
                  </a:lnTo>
                  <a:lnTo>
                    <a:pt x="17954" y="17954"/>
                  </a:lnTo>
                  <a:lnTo>
                    <a:pt x="4816" y="37451"/>
                  </a:lnTo>
                  <a:lnTo>
                    <a:pt x="0" y="61341"/>
                  </a:lnTo>
                  <a:lnTo>
                    <a:pt x="0" y="1006983"/>
                  </a:lnTo>
                  <a:lnTo>
                    <a:pt x="4816" y="1030872"/>
                  </a:lnTo>
                  <a:lnTo>
                    <a:pt x="17954" y="1050369"/>
                  </a:lnTo>
                  <a:lnTo>
                    <a:pt x="37451" y="1063507"/>
                  </a:lnTo>
                  <a:lnTo>
                    <a:pt x="61340" y="1068324"/>
                  </a:lnTo>
                  <a:lnTo>
                    <a:pt x="5685663" y="1068324"/>
                  </a:lnTo>
                  <a:lnTo>
                    <a:pt x="5709552" y="1063507"/>
                  </a:lnTo>
                  <a:lnTo>
                    <a:pt x="5729049" y="1050369"/>
                  </a:lnTo>
                  <a:lnTo>
                    <a:pt x="5742187" y="1030872"/>
                  </a:lnTo>
                  <a:lnTo>
                    <a:pt x="5747004" y="1006983"/>
                  </a:lnTo>
                  <a:lnTo>
                    <a:pt x="5747004" y="61341"/>
                  </a:lnTo>
                  <a:lnTo>
                    <a:pt x="5742187" y="37451"/>
                  </a:lnTo>
                  <a:lnTo>
                    <a:pt x="5729049" y="17954"/>
                  </a:lnTo>
                  <a:lnTo>
                    <a:pt x="5709552" y="4816"/>
                  </a:lnTo>
                  <a:lnTo>
                    <a:pt x="5685663" y="0"/>
                  </a:lnTo>
                  <a:close/>
                </a:path>
              </a:pathLst>
            </a:custGeom>
            <a:solidFill>
              <a:srgbClr val="D9D9D9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6771" y="2750819"/>
              <a:ext cx="5849112" cy="17647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30111" y="2766060"/>
              <a:ext cx="5747385" cy="1663064"/>
            </a:xfrm>
            <a:custGeom>
              <a:avLst/>
              <a:gdLst/>
              <a:ahLst/>
              <a:cxnLst/>
              <a:rect l="l" t="t" r="r" b="b"/>
              <a:pathLst>
                <a:path w="5747384" h="1663064">
                  <a:moveTo>
                    <a:pt x="5654674" y="0"/>
                  </a:moveTo>
                  <a:lnTo>
                    <a:pt x="92328" y="0"/>
                  </a:lnTo>
                  <a:lnTo>
                    <a:pt x="56364" y="7246"/>
                  </a:lnTo>
                  <a:lnTo>
                    <a:pt x="27019" y="27019"/>
                  </a:lnTo>
                  <a:lnTo>
                    <a:pt x="7246" y="56364"/>
                  </a:lnTo>
                  <a:lnTo>
                    <a:pt x="0" y="92328"/>
                  </a:lnTo>
                  <a:lnTo>
                    <a:pt x="0" y="1570354"/>
                  </a:lnTo>
                  <a:lnTo>
                    <a:pt x="7246" y="1606319"/>
                  </a:lnTo>
                  <a:lnTo>
                    <a:pt x="27019" y="1635664"/>
                  </a:lnTo>
                  <a:lnTo>
                    <a:pt x="56364" y="1655437"/>
                  </a:lnTo>
                  <a:lnTo>
                    <a:pt x="92328" y="1662683"/>
                  </a:lnTo>
                  <a:lnTo>
                    <a:pt x="5654674" y="1662683"/>
                  </a:lnTo>
                  <a:lnTo>
                    <a:pt x="5690639" y="1655437"/>
                  </a:lnTo>
                  <a:lnTo>
                    <a:pt x="5719984" y="1635664"/>
                  </a:lnTo>
                  <a:lnTo>
                    <a:pt x="5739757" y="1606319"/>
                  </a:lnTo>
                  <a:lnTo>
                    <a:pt x="5747004" y="1570354"/>
                  </a:lnTo>
                  <a:lnTo>
                    <a:pt x="5747004" y="92328"/>
                  </a:lnTo>
                  <a:lnTo>
                    <a:pt x="5739757" y="56364"/>
                  </a:lnTo>
                  <a:lnTo>
                    <a:pt x="5719984" y="27019"/>
                  </a:lnTo>
                  <a:lnTo>
                    <a:pt x="5690639" y="7246"/>
                  </a:lnTo>
                  <a:lnTo>
                    <a:pt x="5654674" y="0"/>
                  </a:lnTo>
                  <a:close/>
                </a:path>
              </a:pathLst>
            </a:custGeom>
            <a:solidFill>
              <a:srgbClr val="D9D9D9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6771" y="1481327"/>
              <a:ext cx="5849112" cy="1286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30111" y="1496567"/>
              <a:ext cx="5747385" cy="1184275"/>
            </a:xfrm>
            <a:custGeom>
              <a:avLst/>
              <a:gdLst/>
              <a:ahLst/>
              <a:cxnLst/>
              <a:rect l="l" t="t" r="r" b="b"/>
              <a:pathLst>
                <a:path w="5747384" h="1184275">
                  <a:moveTo>
                    <a:pt x="5664962" y="0"/>
                  </a:moveTo>
                  <a:lnTo>
                    <a:pt x="82041" y="0"/>
                  </a:lnTo>
                  <a:lnTo>
                    <a:pt x="50095" y="6443"/>
                  </a:lnTo>
                  <a:lnTo>
                    <a:pt x="24018" y="24018"/>
                  </a:lnTo>
                  <a:lnTo>
                    <a:pt x="6443" y="50095"/>
                  </a:lnTo>
                  <a:lnTo>
                    <a:pt x="0" y="82042"/>
                  </a:lnTo>
                  <a:lnTo>
                    <a:pt x="0" y="1102106"/>
                  </a:lnTo>
                  <a:lnTo>
                    <a:pt x="6443" y="1134052"/>
                  </a:lnTo>
                  <a:lnTo>
                    <a:pt x="24018" y="1160129"/>
                  </a:lnTo>
                  <a:lnTo>
                    <a:pt x="50095" y="1177704"/>
                  </a:lnTo>
                  <a:lnTo>
                    <a:pt x="82041" y="1184148"/>
                  </a:lnTo>
                  <a:lnTo>
                    <a:pt x="5664962" y="1184148"/>
                  </a:lnTo>
                  <a:lnTo>
                    <a:pt x="5696908" y="1177704"/>
                  </a:lnTo>
                  <a:lnTo>
                    <a:pt x="5722985" y="1160129"/>
                  </a:lnTo>
                  <a:lnTo>
                    <a:pt x="5740560" y="1134052"/>
                  </a:lnTo>
                  <a:lnTo>
                    <a:pt x="5747004" y="1102106"/>
                  </a:lnTo>
                  <a:lnTo>
                    <a:pt x="5747004" y="82042"/>
                  </a:lnTo>
                  <a:lnTo>
                    <a:pt x="5740560" y="50095"/>
                  </a:lnTo>
                  <a:lnTo>
                    <a:pt x="5722985" y="24018"/>
                  </a:lnTo>
                  <a:lnTo>
                    <a:pt x="5696908" y="6443"/>
                  </a:lnTo>
                  <a:lnTo>
                    <a:pt x="5664962" y="0"/>
                  </a:lnTo>
                  <a:close/>
                </a:path>
              </a:pathLst>
            </a:custGeom>
            <a:solidFill>
              <a:srgbClr val="D9D9D9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76668" y="1814322"/>
            <a:ext cx="1675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E7E7E"/>
                </a:solidFill>
                <a:latin typeface="Segoe UI Black"/>
                <a:cs typeface="Segoe UI Black"/>
              </a:rPr>
              <a:t>PLAYER</a:t>
            </a:r>
            <a:r>
              <a:rPr sz="1600" b="1" spc="-55" dirty="0">
                <a:solidFill>
                  <a:srgbClr val="7E7E7E"/>
                </a:solidFill>
                <a:latin typeface="Segoe UI Black"/>
                <a:cs typeface="Segoe UI Black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Segoe UI Black"/>
                <a:cs typeface="Segoe UI Black"/>
              </a:rPr>
              <a:t>GLOBAL EXPORTADOR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76771" y="1871472"/>
            <a:ext cx="5849620" cy="4889500"/>
            <a:chOff x="6176771" y="1871472"/>
            <a:chExt cx="5849620" cy="48895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3263" y="1871472"/>
              <a:ext cx="521208" cy="466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0027" y="3369563"/>
              <a:ext cx="486155" cy="4754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8983" y="4783836"/>
              <a:ext cx="429767" cy="5090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6771" y="5702812"/>
              <a:ext cx="5849112" cy="10576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30111" y="5718048"/>
              <a:ext cx="5747385" cy="955675"/>
            </a:xfrm>
            <a:custGeom>
              <a:avLst/>
              <a:gdLst/>
              <a:ahLst/>
              <a:cxnLst/>
              <a:rect l="l" t="t" r="r" b="b"/>
              <a:pathLst>
                <a:path w="5747384" h="955675">
                  <a:moveTo>
                    <a:pt x="5675757" y="0"/>
                  </a:moveTo>
                  <a:lnTo>
                    <a:pt x="71247" y="0"/>
                  </a:lnTo>
                  <a:lnTo>
                    <a:pt x="43505" y="5595"/>
                  </a:lnTo>
                  <a:lnTo>
                    <a:pt x="20859" y="20854"/>
                  </a:lnTo>
                  <a:lnTo>
                    <a:pt x="5595" y="43489"/>
                  </a:lnTo>
                  <a:lnTo>
                    <a:pt x="0" y="71208"/>
                  </a:lnTo>
                  <a:lnTo>
                    <a:pt x="0" y="884339"/>
                  </a:lnTo>
                  <a:lnTo>
                    <a:pt x="5595" y="912058"/>
                  </a:lnTo>
                  <a:lnTo>
                    <a:pt x="20859" y="934693"/>
                  </a:lnTo>
                  <a:lnTo>
                    <a:pt x="43505" y="949952"/>
                  </a:lnTo>
                  <a:lnTo>
                    <a:pt x="71247" y="955547"/>
                  </a:lnTo>
                  <a:lnTo>
                    <a:pt x="5675757" y="955547"/>
                  </a:lnTo>
                  <a:lnTo>
                    <a:pt x="5703498" y="949952"/>
                  </a:lnTo>
                  <a:lnTo>
                    <a:pt x="5726144" y="934693"/>
                  </a:lnTo>
                  <a:lnTo>
                    <a:pt x="5741408" y="912058"/>
                  </a:lnTo>
                  <a:lnTo>
                    <a:pt x="5747004" y="884339"/>
                  </a:lnTo>
                  <a:lnTo>
                    <a:pt x="5747004" y="71208"/>
                  </a:lnTo>
                  <a:lnTo>
                    <a:pt x="5741408" y="43489"/>
                  </a:lnTo>
                  <a:lnTo>
                    <a:pt x="5726144" y="20854"/>
                  </a:lnTo>
                  <a:lnTo>
                    <a:pt x="5703498" y="5595"/>
                  </a:lnTo>
                  <a:lnTo>
                    <a:pt x="5675757" y="0"/>
                  </a:lnTo>
                  <a:close/>
                </a:path>
              </a:pathLst>
            </a:custGeom>
            <a:solidFill>
              <a:srgbClr val="D9D9D9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4703" y="6036563"/>
              <a:ext cx="336803" cy="3048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646032" y="1529994"/>
            <a:ext cx="796290" cy="948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FERRO NIÓBIO </a:t>
            </a:r>
            <a:r>
              <a:rPr sz="1600" b="1" spc="-50" dirty="0">
                <a:solidFill>
                  <a:srgbClr val="46B486"/>
                </a:solidFill>
                <a:latin typeface="Calibri"/>
                <a:cs typeface="Calibri"/>
              </a:rPr>
              <a:t>TÂNTALO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668" y="3473958"/>
            <a:ext cx="1434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7E7E7E"/>
                </a:solidFill>
                <a:latin typeface="Segoe UI Black"/>
                <a:cs typeface="Segoe UI Black"/>
              </a:rPr>
              <a:t>EXPORTADOR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46032" y="2788730"/>
            <a:ext cx="835025" cy="1564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6099"/>
              </a:lnSpc>
              <a:spcBef>
                <a:spcPts val="105"/>
              </a:spcBef>
            </a:pPr>
            <a:r>
              <a:rPr sz="1600" b="1" spc="-20" dirty="0">
                <a:solidFill>
                  <a:srgbClr val="46B486"/>
                </a:solidFill>
                <a:latin typeface="Calibri"/>
                <a:cs typeface="Calibri"/>
              </a:rPr>
              <a:t>OURO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COBRE </a:t>
            </a:r>
            <a:r>
              <a:rPr sz="1600" b="1" spc="-25" dirty="0">
                <a:solidFill>
                  <a:srgbClr val="46B486"/>
                </a:solidFill>
                <a:latin typeface="Calibri"/>
                <a:cs typeface="Calibri"/>
              </a:rPr>
              <a:t>AÇO VANÁDIO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NÍQUEL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15321" y="2803042"/>
            <a:ext cx="1894205" cy="125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59155">
              <a:lnSpc>
                <a:spcPct val="125899"/>
              </a:lnSpc>
              <a:spcBef>
                <a:spcPts val="105"/>
              </a:spcBef>
            </a:pP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MANGANÊS CROMO CAULIM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b="1" dirty="0">
                <a:solidFill>
                  <a:srgbClr val="46B486"/>
                </a:solidFill>
                <a:latin typeface="Calibri"/>
                <a:cs typeface="Calibri"/>
              </a:rPr>
              <a:t>ROCHA</a:t>
            </a:r>
            <a:r>
              <a:rPr sz="1600" b="1" spc="-60" dirty="0">
                <a:solidFill>
                  <a:srgbClr val="46B48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ORNAMENTAL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668" y="4766929"/>
            <a:ext cx="1451610" cy="5588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600" b="1" dirty="0">
                <a:solidFill>
                  <a:srgbClr val="7E7E7E"/>
                </a:solidFill>
                <a:latin typeface="Segoe UI Black"/>
                <a:cs typeface="Segoe UI Black"/>
              </a:rPr>
              <a:t>PRODUTOR</a:t>
            </a:r>
            <a:r>
              <a:rPr sz="1600" b="1" spc="-80" dirty="0">
                <a:solidFill>
                  <a:srgbClr val="7E7E7E"/>
                </a:solidFill>
                <a:latin typeface="Segoe UI Black"/>
                <a:cs typeface="Segoe UI Black"/>
              </a:rPr>
              <a:t> </a:t>
            </a:r>
            <a:r>
              <a:rPr sz="1600" b="1" spc="-50" dirty="0">
                <a:solidFill>
                  <a:srgbClr val="7E7E7E"/>
                </a:solidFill>
                <a:latin typeface="Segoe UI Black"/>
                <a:cs typeface="Segoe UI Black"/>
              </a:rPr>
              <a:t>/</a:t>
            </a:r>
            <a:endParaRPr sz="1600">
              <a:latin typeface="Segoe UI Black"/>
              <a:cs typeface="Segoe UI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7E7E7E"/>
                </a:solidFill>
                <a:latin typeface="Segoe UI Black"/>
                <a:cs typeface="Segoe UI Black"/>
              </a:rPr>
              <a:t>IMPORTADOR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46032" y="4524674"/>
            <a:ext cx="770890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46B486"/>
                </a:solidFill>
                <a:latin typeface="Calibri"/>
                <a:cs typeface="Calibri"/>
              </a:rPr>
              <a:t>FOSFATO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ZINCO TITÂNIO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76668" y="5886703"/>
            <a:ext cx="14789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7E7E7E"/>
                </a:solidFill>
                <a:latin typeface="Segoe UI Black"/>
                <a:cs typeface="Segoe UI Black"/>
              </a:rPr>
              <a:t>DEPENDÊNCIA EXTERNA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6032" y="5829498"/>
            <a:ext cx="2401570" cy="6413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20" dirty="0">
                <a:solidFill>
                  <a:srgbClr val="46B486"/>
                </a:solidFill>
                <a:latin typeface="Calibri"/>
                <a:cs typeface="Calibri"/>
              </a:rPr>
              <a:t>CARVÃO</a:t>
            </a:r>
            <a:r>
              <a:rPr sz="1600" b="1" spc="-45" dirty="0">
                <a:solidFill>
                  <a:srgbClr val="46B486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6B486"/>
                </a:solidFill>
                <a:latin typeface="Calibri"/>
                <a:cs typeface="Calibri"/>
              </a:rPr>
              <a:t>PARA</a:t>
            </a:r>
            <a:r>
              <a:rPr sz="1600" b="1" spc="-70" dirty="0">
                <a:solidFill>
                  <a:srgbClr val="46B48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METALURGIA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POTÁSSIO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127" y="1481327"/>
            <a:ext cx="5621020" cy="5257800"/>
            <a:chOff x="262127" y="1481327"/>
            <a:chExt cx="5621020" cy="525780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127" y="1481327"/>
              <a:ext cx="5620512" cy="33207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15467" y="1496567"/>
              <a:ext cx="5518785" cy="3218815"/>
            </a:xfrm>
            <a:custGeom>
              <a:avLst/>
              <a:gdLst/>
              <a:ahLst/>
              <a:cxnLst/>
              <a:rect l="l" t="t" r="r" b="b"/>
              <a:pathLst>
                <a:path w="5518785" h="3218815">
                  <a:moveTo>
                    <a:pt x="5422011" y="0"/>
                  </a:moveTo>
                  <a:lnTo>
                    <a:pt x="96393" y="0"/>
                  </a:lnTo>
                  <a:lnTo>
                    <a:pt x="58871" y="7578"/>
                  </a:lnTo>
                  <a:lnTo>
                    <a:pt x="28232" y="28241"/>
                  </a:lnTo>
                  <a:lnTo>
                    <a:pt x="7574" y="58882"/>
                  </a:lnTo>
                  <a:lnTo>
                    <a:pt x="0" y="96393"/>
                  </a:lnTo>
                  <a:lnTo>
                    <a:pt x="0" y="3122295"/>
                  </a:lnTo>
                  <a:lnTo>
                    <a:pt x="7574" y="3159805"/>
                  </a:lnTo>
                  <a:lnTo>
                    <a:pt x="28232" y="3190446"/>
                  </a:lnTo>
                  <a:lnTo>
                    <a:pt x="58871" y="3211109"/>
                  </a:lnTo>
                  <a:lnTo>
                    <a:pt x="96393" y="3218688"/>
                  </a:lnTo>
                  <a:lnTo>
                    <a:pt x="5422011" y="3218688"/>
                  </a:lnTo>
                  <a:lnTo>
                    <a:pt x="5459521" y="3211109"/>
                  </a:lnTo>
                  <a:lnTo>
                    <a:pt x="5490162" y="3190446"/>
                  </a:lnTo>
                  <a:lnTo>
                    <a:pt x="5510825" y="3159805"/>
                  </a:lnTo>
                  <a:lnTo>
                    <a:pt x="5518404" y="3122295"/>
                  </a:lnTo>
                  <a:lnTo>
                    <a:pt x="5518404" y="96393"/>
                  </a:lnTo>
                  <a:lnTo>
                    <a:pt x="5510825" y="58882"/>
                  </a:lnTo>
                  <a:lnTo>
                    <a:pt x="5490162" y="28241"/>
                  </a:lnTo>
                  <a:lnTo>
                    <a:pt x="5459521" y="7578"/>
                  </a:lnTo>
                  <a:lnTo>
                    <a:pt x="5422011" y="0"/>
                  </a:lnTo>
                  <a:close/>
                </a:path>
              </a:pathLst>
            </a:custGeom>
            <a:solidFill>
              <a:srgbClr val="D9D9D9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3723" y="5754624"/>
              <a:ext cx="23749" cy="2057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7675" y="4792980"/>
              <a:ext cx="2318004" cy="19461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538598" y="6583476"/>
            <a:ext cx="123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Fonte:</a:t>
            </a:r>
            <a:r>
              <a:rPr sz="1200" b="0" spc="-2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ANM</a:t>
            </a:r>
            <a:r>
              <a:rPr sz="1200" b="0" spc="-2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58575C"/>
                </a:solidFill>
                <a:latin typeface="Calibri Light"/>
                <a:cs typeface="Calibri Light"/>
              </a:rPr>
              <a:t>e</a:t>
            </a:r>
            <a:r>
              <a:rPr sz="1200" b="0" spc="-25" dirty="0">
                <a:solidFill>
                  <a:srgbClr val="58575C"/>
                </a:solidFill>
                <a:latin typeface="Calibri Light"/>
                <a:cs typeface="Calibri Light"/>
              </a:rPr>
              <a:t> </a:t>
            </a:r>
            <a:r>
              <a:rPr sz="1200" b="0" spc="-20" dirty="0">
                <a:solidFill>
                  <a:srgbClr val="58575C"/>
                </a:solidFill>
                <a:latin typeface="Calibri Light"/>
                <a:cs typeface="Calibri Light"/>
              </a:rPr>
              <a:t>USGS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6445" y="1644889"/>
            <a:ext cx="5246370" cy="27984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solidFill>
                  <a:srgbClr val="585858"/>
                </a:solidFill>
                <a:latin typeface="Segoe UI Black"/>
                <a:cs typeface="Segoe UI Black"/>
              </a:rPr>
              <a:t>1º</a:t>
            </a:r>
            <a:r>
              <a:rPr sz="2400" b="1" spc="-225" dirty="0">
                <a:solidFill>
                  <a:srgbClr val="585858"/>
                </a:solidFill>
                <a:latin typeface="Segoe UI Black"/>
                <a:cs typeface="Segoe UI Black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Segoe UI Black"/>
                <a:cs typeface="Segoe UI Black"/>
              </a:rPr>
              <a:t>LUGAR</a:t>
            </a:r>
            <a:endParaRPr sz="2000">
              <a:latin typeface="Segoe UI Black"/>
              <a:cs typeface="Segoe UI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produção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mundial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6B486"/>
                </a:solidFill>
                <a:latin typeface="Calibri"/>
                <a:cs typeface="Calibri"/>
              </a:rPr>
              <a:t>NIÓBIO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400" b="1" dirty="0">
                <a:solidFill>
                  <a:srgbClr val="585858"/>
                </a:solidFill>
                <a:latin typeface="Segoe UI Black"/>
                <a:cs typeface="Segoe UI Black"/>
              </a:rPr>
              <a:t>2º</a:t>
            </a:r>
            <a:r>
              <a:rPr sz="2400" b="1" spc="-225" dirty="0">
                <a:solidFill>
                  <a:srgbClr val="585858"/>
                </a:solidFill>
                <a:latin typeface="Segoe UI Black"/>
                <a:cs typeface="Segoe UI Black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Segoe UI Black"/>
                <a:cs typeface="Segoe UI Black"/>
              </a:rPr>
              <a:t>LUGAR</a:t>
            </a:r>
            <a:endParaRPr sz="2000">
              <a:latin typeface="Segoe UI Black"/>
              <a:cs typeface="Segoe UI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produção</a:t>
            </a:r>
            <a:r>
              <a:rPr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mundial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6B486"/>
                </a:solidFill>
                <a:latin typeface="Calibri"/>
                <a:cs typeface="Calibri"/>
              </a:rPr>
              <a:t>FERRO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b="1" dirty="0">
                <a:solidFill>
                  <a:srgbClr val="585858"/>
                </a:solidFill>
                <a:latin typeface="Segoe UI Black"/>
                <a:cs typeface="Segoe UI Black"/>
              </a:rPr>
              <a:t>3º</a:t>
            </a:r>
            <a:r>
              <a:rPr sz="2400" b="1" spc="-225" dirty="0">
                <a:solidFill>
                  <a:srgbClr val="585858"/>
                </a:solidFill>
                <a:latin typeface="Segoe UI Black"/>
                <a:cs typeface="Segoe UI Black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Segoe UI Black"/>
                <a:cs typeface="Segoe UI Black"/>
              </a:rPr>
              <a:t>LUGAR</a:t>
            </a:r>
            <a:endParaRPr sz="2000">
              <a:latin typeface="Segoe UI Black"/>
              <a:cs typeface="Segoe UI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produção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mundial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46B486"/>
                </a:solidFill>
                <a:latin typeface="Calibri"/>
                <a:cs typeface="Calibri"/>
              </a:rPr>
              <a:t>BAUXITA</a:t>
            </a:r>
            <a:r>
              <a:rPr sz="2400" b="1" spc="-45" dirty="0">
                <a:solidFill>
                  <a:srgbClr val="46B48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6B486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46B48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6B486"/>
                </a:solidFill>
                <a:latin typeface="Calibri"/>
                <a:cs typeface="Calibri"/>
              </a:rPr>
              <a:t>ALUMÍNO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NÚMEROS</a:t>
            </a:r>
            <a:r>
              <a:rPr spc="-6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PRODUÇÃO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BRASIL</a:t>
            </a:r>
            <a:r>
              <a:rPr sz="2400" b="0" spc="-4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EM</a:t>
            </a:r>
            <a:r>
              <a:rPr sz="2400" b="0" spc="-4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3182AA"/>
                </a:solidFill>
                <a:latin typeface="Calibri Light"/>
                <a:cs typeface="Calibri Light"/>
              </a:rPr>
              <a:t>COMPARAÇÃO</a:t>
            </a:r>
            <a:r>
              <a:rPr sz="2400" b="0" spc="-35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 Light"/>
                <a:cs typeface="Calibri Light"/>
              </a:rPr>
              <a:t>AO</a:t>
            </a:r>
            <a:r>
              <a:rPr sz="2400" b="0" spc="-30" dirty="0">
                <a:solidFill>
                  <a:srgbClr val="3182AA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3182AA"/>
                </a:solidFill>
                <a:latin typeface="Calibri Light"/>
                <a:cs typeface="Calibri Light"/>
              </a:rPr>
              <a:t>MUNDO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90201" y="1529994"/>
            <a:ext cx="848994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46B486"/>
                </a:solidFill>
                <a:latin typeface="Calibri"/>
                <a:cs typeface="Calibri"/>
              </a:rPr>
              <a:t>ALUMINA </a:t>
            </a:r>
            <a:r>
              <a:rPr sz="1600" b="1" spc="-10" dirty="0">
                <a:solidFill>
                  <a:srgbClr val="46B486"/>
                </a:solidFill>
                <a:latin typeface="Calibri"/>
                <a:cs typeface="Calibri"/>
              </a:rPr>
              <a:t>GRAFITA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38" name="object 38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9295"/>
            <a:ext cx="12192000" cy="4109085"/>
            <a:chOff x="0" y="2749295"/>
            <a:chExt cx="12192000" cy="4109085"/>
          </a:xfrm>
        </p:grpSpPr>
        <p:sp>
          <p:nvSpPr>
            <p:cNvPr id="3" name="object 3"/>
            <p:cNvSpPr/>
            <p:nvPr/>
          </p:nvSpPr>
          <p:spPr>
            <a:xfrm>
              <a:off x="0" y="2749295"/>
              <a:ext cx="12192000" cy="3881754"/>
            </a:xfrm>
            <a:custGeom>
              <a:avLst/>
              <a:gdLst/>
              <a:ahLst/>
              <a:cxnLst/>
              <a:rect l="l" t="t" r="r" b="b"/>
              <a:pathLst>
                <a:path w="12192000" h="3881754">
                  <a:moveTo>
                    <a:pt x="12192000" y="0"/>
                  </a:moveTo>
                  <a:lnTo>
                    <a:pt x="0" y="0"/>
                  </a:lnTo>
                  <a:lnTo>
                    <a:pt x="0" y="3881628"/>
                  </a:lnTo>
                  <a:lnTo>
                    <a:pt x="12192000" y="38816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  <a:r>
              <a:rPr spc="-195" dirty="0"/>
              <a:t> </a:t>
            </a:r>
            <a:r>
              <a:rPr spc="-45" dirty="0"/>
              <a:t>REGULATÓRIA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0219" y="1489075"/>
            <a:ext cx="473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ENTREGAS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AGENDA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REGULATÓRIA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2020-</a:t>
            </a:r>
            <a:r>
              <a:rPr sz="1800" b="1" spc="-10" dirty="0">
                <a:latin typeface="Calibri"/>
                <a:cs typeface="Calibri"/>
              </a:rPr>
              <a:t>2021: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8947" y="1496567"/>
            <a:ext cx="2016760" cy="318770"/>
          </a:xfrm>
          <a:custGeom>
            <a:avLst/>
            <a:gdLst/>
            <a:ahLst/>
            <a:cxnLst/>
            <a:rect l="l" t="t" r="r" b="b"/>
            <a:pathLst>
              <a:path w="2016759" h="318769">
                <a:moveTo>
                  <a:pt x="1963166" y="0"/>
                </a:moveTo>
                <a:lnTo>
                  <a:pt x="53086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265430"/>
                </a:lnTo>
                <a:lnTo>
                  <a:pt x="4169" y="286101"/>
                </a:lnTo>
                <a:lnTo>
                  <a:pt x="15541" y="302974"/>
                </a:lnTo>
                <a:lnTo>
                  <a:pt x="32414" y="314346"/>
                </a:lnTo>
                <a:lnTo>
                  <a:pt x="53086" y="318516"/>
                </a:lnTo>
                <a:lnTo>
                  <a:pt x="1963166" y="318516"/>
                </a:lnTo>
                <a:lnTo>
                  <a:pt x="1983837" y="314346"/>
                </a:lnTo>
                <a:lnTo>
                  <a:pt x="2000710" y="302974"/>
                </a:lnTo>
                <a:lnTo>
                  <a:pt x="2012082" y="286101"/>
                </a:lnTo>
                <a:lnTo>
                  <a:pt x="2016252" y="265430"/>
                </a:lnTo>
                <a:lnTo>
                  <a:pt x="2016252" y="53086"/>
                </a:lnTo>
                <a:lnTo>
                  <a:pt x="2012082" y="32414"/>
                </a:lnTo>
                <a:lnTo>
                  <a:pt x="2000710" y="15541"/>
                </a:lnTo>
                <a:lnTo>
                  <a:pt x="1983837" y="4169"/>
                </a:lnTo>
                <a:lnTo>
                  <a:pt x="1963166" y="0"/>
                </a:lnTo>
                <a:close/>
              </a:path>
            </a:pathLst>
          </a:custGeom>
          <a:solidFill>
            <a:srgbClr val="46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4042" y="1524381"/>
            <a:ext cx="17678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RESOLUÇÕES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NOVAS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19" y="1807616"/>
            <a:ext cx="10996295" cy="12807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75"/>
              </a:spcBef>
            </a:pPr>
            <a:r>
              <a:rPr sz="1600" b="0" spc="-10" dirty="0">
                <a:latin typeface="Calibri Light"/>
                <a:cs typeface="Calibri Light"/>
              </a:rPr>
              <a:t>RESOLUÇÃO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85/2021:</a:t>
            </a:r>
            <a:r>
              <a:rPr sz="1600" b="0" spc="25" dirty="0">
                <a:latin typeface="Calibri Light"/>
                <a:cs typeface="Calibri Light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Aproveitamento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1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rejeitos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e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estéreis.</a:t>
            </a:r>
            <a:endParaRPr sz="1600">
              <a:latin typeface="Calibri Light"/>
              <a:cs typeface="Calibri Light"/>
            </a:endParaRPr>
          </a:p>
          <a:p>
            <a:pPr marL="99695" marR="5080">
              <a:lnSpc>
                <a:spcPct val="119500"/>
              </a:lnSpc>
            </a:pPr>
            <a:r>
              <a:rPr sz="1600" b="0" spc="-10" dirty="0">
                <a:latin typeface="Calibri Light"/>
                <a:cs typeface="Calibri Light"/>
              </a:rPr>
              <a:t>RESOLUÇÃO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90/2021:</a:t>
            </a:r>
            <a:r>
              <a:rPr sz="1600" b="0" spc="15" dirty="0">
                <a:latin typeface="Calibri Light"/>
                <a:cs typeface="Calibri Light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Oferecimento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direitos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minerários </a:t>
            </a:r>
            <a:r>
              <a:rPr sz="1600" b="0" dirty="0">
                <a:latin typeface="Calibri Light"/>
                <a:cs typeface="Calibri Light"/>
              </a:rPr>
              <a:t>como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garantia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em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operações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captação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recursos</a:t>
            </a:r>
            <a:r>
              <a:rPr sz="1600" b="0" spc="-1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para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financiamento. RESOLUÇÃO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95/2022: Consolida</a:t>
            </a:r>
            <a:r>
              <a:rPr sz="1600" b="0" spc="-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as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normas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sobre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segurança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barragens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dirty="0">
                <a:latin typeface="Calibri Light"/>
                <a:cs typeface="Calibri Light"/>
              </a:rPr>
              <a:t>de</a:t>
            </a:r>
            <a:r>
              <a:rPr sz="1600" b="0" spc="-5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mineração.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10" dirty="0">
                <a:latin typeface="Calibri"/>
                <a:cs typeface="Calibri"/>
              </a:rPr>
              <a:t>PROJETOS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AGENDA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REGULATÓRIA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2022-</a:t>
            </a:r>
            <a:r>
              <a:rPr sz="1800" b="1" spc="-10" dirty="0">
                <a:latin typeface="Calibri"/>
                <a:cs typeface="Calibri"/>
              </a:rPr>
              <a:t>2023: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4302" y="1555953"/>
            <a:ext cx="245745" cy="245745"/>
            <a:chOff x="184302" y="1555953"/>
            <a:chExt cx="245745" cy="24574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302" y="1555953"/>
              <a:ext cx="245516" cy="2455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5" y="1565147"/>
              <a:ext cx="179832" cy="17983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73736" y="2810243"/>
            <a:ext cx="294640" cy="343535"/>
            <a:chOff x="173736" y="2810243"/>
            <a:chExt cx="294640" cy="34353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2810243"/>
              <a:ext cx="196596" cy="1372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8892" y="2837688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94488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94488" y="35051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" y="2858973"/>
              <a:ext cx="294182" cy="2941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3172" y="289255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89916" y="0"/>
                  </a:move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2"/>
                  </a:lnTo>
                  <a:lnTo>
                    <a:pt x="124914" y="172765"/>
                  </a:lnTo>
                  <a:lnTo>
                    <a:pt x="153495" y="153495"/>
                  </a:lnTo>
                  <a:lnTo>
                    <a:pt x="172765" y="124914"/>
                  </a:lnTo>
                  <a:lnTo>
                    <a:pt x="179832" y="89915"/>
                  </a:lnTo>
                  <a:lnTo>
                    <a:pt x="172765" y="54917"/>
                  </a:lnTo>
                  <a:lnTo>
                    <a:pt x="153495" y="26336"/>
                  </a:lnTo>
                  <a:lnTo>
                    <a:pt x="124914" y="706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D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172" y="289255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4914" y="7066"/>
                  </a:lnTo>
                  <a:lnTo>
                    <a:pt x="153495" y="26336"/>
                  </a:lnTo>
                  <a:lnTo>
                    <a:pt x="172765" y="54917"/>
                  </a:lnTo>
                  <a:lnTo>
                    <a:pt x="179832" y="89915"/>
                  </a:lnTo>
                  <a:lnTo>
                    <a:pt x="172765" y="124914"/>
                  </a:lnTo>
                  <a:lnTo>
                    <a:pt x="153495" y="153495"/>
                  </a:lnTo>
                  <a:lnTo>
                    <a:pt x="124914" y="172765"/>
                  </a:lnTo>
                  <a:lnTo>
                    <a:pt x="89916" y="179832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12699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5468" y="2942844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4" h="53975">
                  <a:moveTo>
                    <a:pt x="0" y="53975"/>
                  </a:moveTo>
                  <a:lnTo>
                    <a:pt x="55956" y="0"/>
                  </a:lnTo>
                </a:path>
                <a:path w="56514" h="53975">
                  <a:moveTo>
                    <a:pt x="0" y="53975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850" y="2841498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5397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119871" y="4974348"/>
            <a:ext cx="4003675" cy="1435735"/>
            <a:chOff x="8119871" y="4974348"/>
            <a:chExt cx="4003675" cy="143573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9871" y="4974348"/>
              <a:ext cx="4003548" cy="14356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77783" y="4994147"/>
              <a:ext cx="3892550" cy="1324610"/>
            </a:xfrm>
            <a:custGeom>
              <a:avLst/>
              <a:gdLst/>
              <a:ahLst/>
              <a:cxnLst/>
              <a:rect l="l" t="t" r="r" b="b"/>
              <a:pathLst>
                <a:path w="3892550" h="1324610">
                  <a:moveTo>
                    <a:pt x="3892296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3892296" y="1324356"/>
                  </a:lnTo>
                  <a:lnTo>
                    <a:pt x="3892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77783" y="4994147"/>
            <a:ext cx="3892550" cy="132461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20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CESSÃO</a:t>
            </a:r>
            <a:r>
              <a:rPr sz="1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DIREITOS</a:t>
            </a:r>
            <a:r>
              <a:rPr sz="1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 ARRENDAMENTO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Simplificação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procedimentos.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127492" y="3265932"/>
            <a:ext cx="3999229" cy="2131060"/>
            <a:chOff x="8127492" y="3265932"/>
            <a:chExt cx="3999229" cy="2131060"/>
          </a:xfrm>
        </p:grpSpPr>
        <p:sp>
          <p:nvSpPr>
            <p:cNvPr id="28" name="object 28"/>
            <p:cNvSpPr/>
            <p:nvPr/>
          </p:nvSpPr>
          <p:spPr>
            <a:xfrm>
              <a:off x="8647176" y="5393436"/>
              <a:ext cx="2930525" cy="0"/>
            </a:xfrm>
            <a:custGeom>
              <a:avLst/>
              <a:gdLst/>
              <a:ahLst/>
              <a:cxnLst/>
              <a:rect l="l" t="t" r="r" b="b"/>
              <a:pathLst>
                <a:path w="2930525">
                  <a:moveTo>
                    <a:pt x="0" y="0"/>
                  </a:moveTo>
                  <a:lnTo>
                    <a:pt x="2930271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7492" y="3265932"/>
              <a:ext cx="3998976" cy="16733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185404" y="3285744"/>
              <a:ext cx="3888104" cy="1562100"/>
            </a:xfrm>
            <a:custGeom>
              <a:avLst/>
              <a:gdLst/>
              <a:ahLst/>
              <a:cxnLst/>
              <a:rect l="l" t="t" r="r" b="b"/>
              <a:pathLst>
                <a:path w="3888104" h="1562100">
                  <a:moveTo>
                    <a:pt x="3887724" y="0"/>
                  </a:moveTo>
                  <a:lnTo>
                    <a:pt x="0" y="0"/>
                  </a:lnTo>
                  <a:lnTo>
                    <a:pt x="0" y="1562099"/>
                  </a:lnTo>
                  <a:lnTo>
                    <a:pt x="3887724" y="1562099"/>
                  </a:lnTo>
                  <a:lnTo>
                    <a:pt x="3887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85404" y="3285744"/>
            <a:ext cx="3888104" cy="156210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GARANTIAS</a:t>
            </a:r>
            <a:r>
              <a:rPr sz="14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FINANCEIRAS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1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SEGUROS</a:t>
            </a:r>
            <a:r>
              <a:rPr sz="1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COBRIR</a:t>
            </a:r>
            <a:r>
              <a:rPr sz="1400" b="1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RISCOS</a:t>
            </a:r>
            <a:r>
              <a:rPr sz="14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ADVINDOS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MINERAÇÃO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Ligado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sustentabilidade,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atende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recentes</a:t>
            </a:r>
            <a:endParaRPr sz="1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225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determinações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TCU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CGU.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772" y="3905884"/>
            <a:ext cx="11509375" cy="2504440"/>
            <a:chOff x="80772" y="3905884"/>
            <a:chExt cx="11509375" cy="2504440"/>
          </a:xfrm>
        </p:grpSpPr>
        <p:sp>
          <p:nvSpPr>
            <p:cNvPr id="33" name="object 33"/>
            <p:cNvSpPr/>
            <p:nvPr/>
          </p:nvSpPr>
          <p:spPr>
            <a:xfrm>
              <a:off x="8673083" y="3909059"/>
              <a:ext cx="2914015" cy="0"/>
            </a:xfrm>
            <a:custGeom>
              <a:avLst/>
              <a:gdLst/>
              <a:ahLst/>
              <a:cxnLst/>
              <a:rect l="l" t="t" r="r" b="b"/>
              <a:pathLst>
                <a:path w="2914015">
                  <a:moveTo>
                    <a:pt x="0" y="0"/>
                  </a:moveTo>
                  <a:lnTo>
                    <a:pt x="2913634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772" y="4974348"/>
              <a:ext cx="4020312" cy="14356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8684" y="4994147"/>
              <a:ext cx="3909060" cy="1324610"/>
            </a:xfrm>
            <a:custGeom>
              <a:avLst/>
              <a:gdLst/>
              <a:ahLst/>
              <a:cxnLst/>
              <a:rect l="l" t="t" r="r" b="b"/>
              <a:pathLst>
                <a:path w="3909060" h="1324610">
                  <a:moveTo>
                    <a:pt x="3909060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3909060" y="1324356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38684" y="4994147"/>
            <a:ext cx="3909060" cy="132461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PERMISSÃO</a:t>
            </a:r>
            <a:r>
              <a:rPr sz="14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LAVRA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GARIMPEIRA</a:t>
            </a:r>
            <a:r>
              <a:rPr sz="1400" b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(PLG)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Revisão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normativa,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trará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regras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claras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29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fomento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regularização.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8616" y="4974348"/>
            <a:ext cx="7498715" cy="1435735"/>
            <a:chOff x="618616" y="4974348"/>
            <a:chExt cx="7498715" cy="1435735"/>
          </a:xfrm>
        </p:grpSpPr>
        <p:sp>
          <p:nvSpPr>
            <p:cNvPr id="38" name="object 38"/>
            <p:cNvSpPr/>
            <p:nvPr/>
          </p:nvSpPr>
          <p:spPr>
            <a:xfrm>
              <a:off x="621791" y="5398008"/>
              <a:ext cx="2930525" cy="0"/>
            </a:xfrm>
            <a:custGeom>
              <a:avLst/>
              <a:gdLst/>
              <a:ahLst/>
              <a:cxnLst/>
              <a:rect l="l" t="t" r="r" b="b"/>
              <a:pathLst>
                <a:path w="2930525">
                  <a:moveTo>
                    <a:pt x="0" y="0"/>
                  </a:moveTo>
                  <a:lnTo>
                    <a:pt x="2930271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4988" y="4974348"/>
              <a:ext cx="4021836" cy="14356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52900" y="4994147"/>
              <a:ext cx="3910965" cy="1324610"/>
            </a:xfrm>
            <a:custGeom>
              <a:avLst/>
              <a:gdLst/>
              <a:ahLst/>
              <a:cxnLst/>
              <a:rect l="l" t="t" r="r" b="b"/>
              <a:pathLst>
                <a:path w="3910965" h="1324610">
                  <a:moveTo>
                    <a:pt x="3910584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3910584" y="1324356"/>
                  </a:lnTo>
                  <a:lnTo>
                    <a:pt x="391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52900" y="4994147"/>
            <a:ext cx="3910965" cy="132461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20"/>
              </a:spcBef>
            </a:pP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RELATÓRIO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FINAL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PESQUISA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 MINERAL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L="285115" marR="280035" algn="ctr">
              <a:lnSpc>
                <a:spcPct val="11390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Automatização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simplificação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análise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relatórios,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sobretudo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pequenos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médios empreendimentos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mineração.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7723" y="3270503"/>
            <a:ext cx="7489190" cy="2139950"/>
            <a:chOff x="77723" y="3270503"/>
            <a:chExt cx="7489190" cy="2139950"/>
          </a:xfrm>
        </p:grpSpPr>
        <p:sp>
          <p:nvSpPr>
            <p:cNvPr id="43" name="object 43"/>
            <p:cNvSpPr/>
            <p:nvPr/>
          </p:nvSpPr>
          <p:spPr>
            <a:xfrm>
              <a:off x="4632959" y="5407151"/>
              <a:ext cx="2930525" cy="0"/>
            </a:xfrm>
            <a:custGeom>
              <a:avLst/>
              <a:gdLst/>
              <a:ahLst/>
              <a:cxnLst/>
              <a:rect l="l" t="t" r="r" b="b"/>
              <a:pathLst>
                <a:path w="2930525">
                  <a:moveTo>
                    <a:pt x="0" y="0"/>
                  </a:moveTo>
                  <a:lnTo>
                    <a:pt x="293027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23" y="3270503"/>
              <a:ext cx="4020312" cy="1673352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135636" y="3290315"/>
            <a:ext cx="3909060" cy="1562100"/>
          </a:xfrm>
          <a:custGeom>
            <a:avLst/>
            <a:gdLst/>
            <a:ahLst/>
            <a:cxnLst/>
            <a:rect l="l" t="t" r="r" b="b"/>
            <a:pathLst>
              <a:path w="3909060" h="1562100">
                <a:moveTo>
                  <a:pt x="3909060" y="0"/>
                </a:moveTo>
                <a:lnTo>
                  <a:pt x="0" y="0"/>
                </a:lnTo>
                <a:lnTo>
                  <a:pt x="0" y="1562099"/>
                </a:lnTo>
                <a:lnTo>
                  <a:pt x="3909060" y="1562099"/>
                </a:lnTo>
                <a:lnTo>
                  <a:pt x="3909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30873" y="3290315"/>
          <a:ext cx="3908425" cy="155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40">
                <a:tc gridSpan="3">
                  <a:txBody>
                    <a:bodyPr/>
                    <a:lstStyle/>
                    <a:p>
                      <a:pPr marL="9613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EIXOS </a:t>
                      </a:r>
                      <a:r>
                        <a:rPr sz="14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TEMÁTICOS</a:t>
                      </a:r>
                      <a:r>
                        <a:rPr sz="1400" b="1" spc="-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AÇÕES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5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2095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1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4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2095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45720" algn="ctr">
                        <a:lnSpc>
                          <a:spcPts val="960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1: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60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2: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960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3: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R="45085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TRANSVERSAL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SUSTENTABILIDADE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PESQUISA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5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3619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4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404040"/>
                          </a:solidFill>
                          <a:latin typeface="Segoe UI Black"/>
                          <a:cs typeface="Segoe UI Black"/>
                        </a:rPr>
                        <a:t>4</a:t>
                      </a:r>
                      <a:endParaRPr sz="1600">
                        <a:latin typeface="Segoe UI Black"/>
                        <a:cs typeface="Segoe UI Black"/>
                      </a:endParaRPr>
                    </a:p>
                  </a:txBody>
                  <a:tcPr marL="0" marR="0" marT="3619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R="45720" algn="ctr">
                        <a:lnSpc>
                          <a:spcPts val="925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4: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925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5: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925"/>
                        </a:lnSpc>
                      </a:pPr>
                      <a:r>
                        <a:rPr sz="1000" b="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EIXO</a:t>
                      </a:r>
                      <a:r>
                        <a:rPr sz="1000" b="0" spc="-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6: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R="46355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PRODUÇÃO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050"/>
                        </a:lnSpc>
                      </a:pPr>
                      <a:r>
                        <a:rPr sz="10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ÁGUA</a:t>
                      </a:r>
                      <a:r>
                        <a:rPr sz="1000" b="1" spc="-6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MINERAL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FISCALIZAÇÃO</a:t>
                      </a:r>
                      <a:r>
                        <a:rPr sz="1000" b="1" spc="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2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CFEM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094988" y="3267455"/>
            <a:ext cx="4022090" cy="1671955"/>
            <a:chOff x="4094988" y="3267455"/>
            <a:chExt cx="4022090" cy="1671955"/>
          </a:xfrm>
        </p:grpSpPr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4988" y="3267455"/>
              <a:ext cx="4021836" cy="167182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52900" y="3287267"/>
              <a:ext cx="3910965" cy="1560830"/>
            </a:xfrm>
            <a:custGeom>
              <a:avLst/>
              <a:gdLst/>
              <a:ahLst/>
              <a:cxnLst/>
              <a:rect l="l" t="t" r="r" b="b"/>
              <a:pathLst>
                <a:path w="3910965" h="1560829">
                  <a:moveTo>
                    <a:pt x="3910584" y="0"/>
                  </a:moveTo>
                  <a:lnTo>
                    <a:pt x="0" y="0"/>
                  </a:lnTo>
                  <a:lnTo>
                    <a:pt x="0" y="1560575"/>
                  </a:lnTo>
                  <a:lnTo>
                    <a:pt x="3910584" y="1560575"/>
                  </a:lnTo>
                  <a:lnTo>
                    <a:pt x="391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152900" y="3287267"/>
            <a:ext cx="3910965" cy="156083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DECLARAÇÃO</a:t>
            </a:r>
            <a:r>
              <a:rPr sz="14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UTILIDADE</a:t>
            </a:r>
            <a:r>
              <a:rPr sz="14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PÚBLICA</a:t>
            </a:r>
            <a:r>
              <a:rPr sz="14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(DUP)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marL="65405" marR="59055" algn="ctr">
              <a:lnSpc>
                <a:spcPct val="113900"/>
              </a:lnSpc>
              <a:spcBef>
                <a:spcPts val="5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Regulamentação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Servidão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Minerária 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Declaração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Utilidade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Pública,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fins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desapropriação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ou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constituição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servidão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mineral.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32959" y="3753484"/>
            <a:ext cx="7402195" cy="2540635"/>
            <a:chOff x="4632959" y="3753484"/>
            <a:chExt cx="7402195" cy="2540635"/>
          </a:xfrm>
        </p:grpSpPr>
        <p:sp>
          <p:nvSpPr>
            <p:cNvPr id="53" name="object 53"/>
            <p:cNvSpPr/>
            <p:nvPr/>
          </p:nvSpPr>
          <p:spPr>
            <a:xfrm>
              <a:off x="4632959" y="3756659"/>
              <a:ext cx="2930525" cy="0"/>
            </a:xfrm>
            <a:custGeom>
              <a:avLst/>
              <a:gdLst/>
              <a:ahLst/>
              <a:cxnLst/>
              <a:rect l="l" t="t" r="r" b="b"/>
              <a:pathLst>
                <a:path w="2930525">
                  <a:moveTo>
                    <a:pt x="0" y="0"/>
                  </a:moveTo>
                  <a:lnTo>
                    <a:pt x="293027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467" y="5993891"/>
              <a:ext cx="670559" cy="3002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3" name="object 3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2893" y="266826"/>
            <a:ext cx="8827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Declaração</a:t>
            </a:r>
            <a:r>
              <a:rPr spc="-8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Utilidade</a:t>
            </a:r>
            <a:r>
              <a:rPr spc="-80" dirty="0"/>
              <a:t> </a:t>
            </a:r>
            <a:r>
              <a:rPr dirty="0"/>
              <a:t>Pública</a:t>
            </a:r>
            <a:r>
              <a:rPr spc="-65" dirty="0"/>
              <a:t> </a:t>
            </a:r>
            <a:r>
              <a:rPr spc="-10" dirty="0"/>
              <a:t>(DUP)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6277" y="2129409"/>
            <a:ext cx="108966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criação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(Lei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13.575/2017)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competência para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"aprovar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delimitação 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áreas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declarar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700" baseline="1543" dirty="0">
                <a:latin typeface="Calibri"/>
                <a:cs typeface="Calibri"/>
              </a:rPr>
              <a:t>a</a:t>
            </a:r>
            <a:r>
              <a:rPr sz="2700" spc="-52" baseline="1543" dirty="0">
                <a:latin typeface="Calibri"/>
                <a:cs typeface="Calibri"/>
              </a:rPr>
              <a:t> </a:t>
            </a:r>
            <a:r>
              <a:rPr sz="2700" spc="-60" baseline="1543" dirty="0">
                <a:latin typeface="Calibri"/>
                <a:cs typeface="Calibri"/>
              </a:rPr>
              <a:t>utilidad</a:t>
            </a:r>
            <a:r>
              <a:rPr sz="1600" b="0" spc="-40" dirty="0">
                <a:latin typeface="Calibri Light"/>
                <a:cs typeface="Calibri Light"/>
              </a:rPr>
              <a:t>.</a:t>
            </a:r>
            <a:r>
              <a:rPr sz="2700" spc="-60" baseline="1543" dirty="0">
                <a:latin typeface="Calibri"/>
                <a:cs typeface="Calibri"/>
              </a:rPr>
              <a:t>e</a:t>
            </a:r>
            <a:r>
              <a:rPr sz="2700" spc="-15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pública</a:t>
            </a:r>
            <a:r>
              <a:rPr sz="2700" spc="-30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para</a:t>
            </a:r>
            <a:r>
              <a:rPr sz="2700" spc="-44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fins</a:t>
            </a:r>
            <a:r>
              <a:rPr sz="2700" spc="-60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de</a:t>
            </a:r>
            <a:r>
              <a:rPr sz="2700" spc="-30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desapropriação</a:t>
            </a:r>
            <a:r>
              <a:rPr sz="2700" spc="-52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ou</a:t>
            </a:r>
            <a:r>
              <a:rPr sz="2700" spc="-37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constituição</a:t>
            </a:r>
            <a:r>
              <a:rPr sz="2700" spc="-22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de</a:t>
            </a:r>
            <a:r>
              <a:rPr sz="2700" spc="-37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servidão</a:t>
            </a:r>
            <a:r>
              <a:rPr sz="2700" spc="-52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mineral"</a:t>
            </a:r>
            <a:r>
              <a:rPr sz="2700" spc="-37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(art.</a:t>
            </a:r>
            <a:r>
              <a:rPr sz="2700" spc="-37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2º,</a:t>
            </a:r>
            <a:r>
              <a:rPr sz="2700" spc="-30" baseline="1543" dirty="0">
                <a:latin typeface="Calibri"/>
                <a:cs typeface="Calibri"/>
              </a:rPr>
              <a:t> </a:t>
            </a:r>
            <a:r>
              <a:rPr sz="2700" baseline="1543" dirty="0">
                <a:latin typeface="Calibri"/>
                <a:cs typeface="Calibri"/>
              </a:rPr>
              <a:t>inciso</a:t>
            </a:r>
            <a:r>
              <a:rPr sz="2700" spc="-37" baseline="1543" dirty="0">
                <a:latin typeface="Calibri"/>
                <a:cs typeface="Calibri"/>
              </a:rPr>
              <a:t> </a:t>
            </a:r>
            <a:r>
              <a:rPr sz="2700" spc="-15" baseline="1543" dirty="0">
                <a:latin typeface="Calibri"/>
                <a:cs typeface="Calibri"/>
              </a:rPr>
              <a:t>XXI).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Exemplos: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Resolução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Normativa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ANEEL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919,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23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fevereiro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2021;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Resolução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5.819, 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 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2018.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82550" indent="10477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Regulamentação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Servidão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Minerária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Declaração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Utilidade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Pública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(DUP)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está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previsto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Eixo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Temático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4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Agenda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Regulatória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prioritária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ANM,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biênio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2022/2023,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aprovada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Resolução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105,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abril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2022.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3587" y="2199182"/>
            <a:ext cx="281940" cy="281940"/>
            <a:chOff x="513587" y="2199182"/>
            <a:chExt cx="281940" cy="2819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199182"/>
              <a:ext cx="281889" cy="281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7" y="2226564"/>
              <a:ext cx="179831" cy="17983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83108" y="2957508"/>
            <a:ext cx="294640" cy="334645"/>
            <a:chOff x="483108" y="2957508"/>
            <a:chExt cx="294640" cy="3346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272" y="2957508"/>
              <a:ext cx="169787" cy="1201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6740" y="2976372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5" h="35560">
                  <a:moveTo>
                    <a:pt x="94487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94487" y="35051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8" y="2997657"/>
              <a:ext cx="294182" cy="2941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2544" y="3031236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89915" y="0"/>
                  </a:move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5" y="179831"/>
                  </a:lnTo>
                  <a:lnTo>
                    <a:pt x="124914" y="172765"/>
                  </a:lnTo>
                  <a:lnTo>
                    <a:pt x="153495" y="153495"/>
                  </a:lnTo>
                  <a:lnTo>
                    <a:pt x="172765" y="124914"/>
                  </a:lnTo>
                  <a:lnTo>
                    <a:pt x="179832" y="89915"/>
                  </a:lnTo>
                  <a:lnTo>
                    <a:pt x="172765" y="54917"/>
                  </a:lnTo>
                  <a:lnTo>
                    <a:pt x="153495" y="26336"/>
                  </a:lnTo>
                  <a:lnTo>
                    <a:pt x="124914" y="7066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FFD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544" y="3031236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24914" y="7066"/>
                  </a:lnTo>
                  <a:lnTo>
                    <a:pt x="153495" y="26336"/>
                  </a:lnTo>
                  <a:lnTo>
                    <a:pt x="172765" y="54917"/>
                  </a:lnTo>
                  <a:lnTo>
                    <a:pt x="179832" y="89915"/>
                  </a:lnTo>
                  <a:lnTo>
                    <a:pt x="172765" y="124914"/>
                  </a:lnTo>
                  <a:lnTo>
                    <a:pt x="153495" y="153495"/>
                  </a:lnTo>
                  <a:lnTo>
                    <a:pt x="124914" y="172765"/>
                  </a:lnTo>
                  <a:lnTo>
                    <a:pt x="89915" y="179831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5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316" y="3081528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0" y="53975"/>
                  </a:moveTo>
                  <a:lnTo>
                    <a:pt x="55956" y="0"/>
                  </a:lnTo>
                </a:path>
                <a:path w="56515" h="53975">
                  <a:moveTo>
                    <a:pt x="0" y="53975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222" y="2980182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5397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150" y="4113021"/>
            <a:ext cx="187959" cy="242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" y="368808"/>
            <a:ext cx="66040" cy="1007744"/>
          </a:xfrm>
          <a:custGeom>
            <a:avLst/>
            <a:gdLst/>
            <a:ahLst/>
            <a:cxnLst/>
            <a:rect l="l" t="t" r="r" b="b"/>
            <a:pathLst>
              <a:path w="66040" h="1007744">
                <a:moveTo>
                  <a:pt x="65531" y="0"/>
                </a:moveTo>
                <a:lnTo>
                  <a:pt x="0" y="0"/>
                </a:lnTo>
                <a:lnTo>
                  <a:pt x="0" y="1007363"/>
                </a:lnTo>
                <a:lnTo>
                  <a:pt x="65531" y="1007363"/>
                </a:lnTo>
                <a:lnTo>
                  <a:pt x="65531" y="0"/>
                </a:lnTo>
                <a:close/>
              </a:path>
            </a:pathLst>
          </a:custGeom>
          <a:solidFill>
            <a:srgbClr val="00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EDITAIS</a:t>
            </a:r>
            <a:r>
              <a:rPr spc="-125" dirty="0"/>
              <a:t> </a:t>
            </a:r>
            <a:r>
              <a:rPr dirty="0"/>
              <a:t>DE</a:t>
            </a:r>
            <a:r>
              <a:rPr spc="-125" dirty="0"/>
              <a:t> </a:t>
            </a:r>
            <a:r>
              <a:rPr spc="-30" dirty="0"/>
              <a:t>OFERTAS</a:t>
            </a:r>
            <a:r>
              <a:rPr spc="-125" dirty="0"/>
              <a:t> </a:t>
            </a:r>
            <a:r>
              <a:rPr spc="-10" dirty="0"/>
              <a:t>PÚBLICAS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dirty="0">
                <a:solidFill>
                  <a:srgbClr val="3182AA"/>
                </a:solidFill>
                <a:latin typeface="Calibri"/>
                <a:cs typeface="Calibri"/>
              </a:rPr>
              <a:t>SEGUIDAS</a:t>
            </a:r>
            <a:r>
              <a:rPr sz="2400" b="0" spc="-9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"/>
                <a:cs typeface="Calibri"/>
              </a:rPr>
              <a:t>DE</a:t>
            </a:r>
            <a:r>
              <a:rPr sz="2400" b="0" spc="-65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3182AA"/>
                </a:solidFill>
                <a:latin typeface="Calibri"/>
                <a:cs typeface="Calibri"/>
              </a:rPr>
              <a:t>LEILÕES</a:t>
            </a:r>
            <a:r>
              <a:rPr sz="2400" b="0" spc="-60" dirty="0">
                <a:solidFill>
                  <a:srgbClr val="3182AA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3182AA"/>
                </a:solidFill>
                <a:latin typeface="Calibri"/>
                <a:cs typeface="Calibri"/>
              </a:rPr>
              <a:t>ELETRÔNICOS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57729" y="1575816"/>
          <a:ext cx="6541770" cy="176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EDITAIS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7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7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1440" marR="768985">
                        <a:lnSpc>
                          <a:spcPct val="1012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5ª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RODADA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DISPONIBILIDADE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ÁREAS (4.574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ÁREAS): OFERTA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PÚBLICA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SEGUIDA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LEILÃO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ELETRÔNICO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RETOMADA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086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18/07/2022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6ª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RODADA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DISPONIBILIDADE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ÁREAS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PROJETO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GARIMPO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LEGAL: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EMPREENDEDORISMO</a:t>
                      </a:r>
                      <a:r>
                        <a:rPr sz="12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VERDE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31/08/2022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7ª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RODADA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DISPONIBILIDADE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ÁREAS: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(+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ÁREAS)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OFERTA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PÚBLICA</a:t>
                      </a:r>
                      <a:r>
                        <a:rPr sz="12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SEGUIDA</a:t>
                      </a:r>
                      <a:r>
                        <a:rPr sz="12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20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dirty="0">
                          <a:latin typeface="Calibri Light"/>
                          <a:cs typeface="Calibri Light"/>
                        </a:rPr>
                        <a:t>LEILÃO</a:t>
                      </a:r>
                      <a:r>
                        <a:rPr sz="12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Calibri Light"/>
                          <a:cs typeface="Calibri Light"/>
                        </a:rPr>
                        <a:t>ELETRÔNICO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25/11/2022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2404" y="92964"/>
            <a:ext cx="1217676" cy="32461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6630924"/>
            <a:ext cx="12192000" cy="227329"/>
            <a:chOff x="0" y="6630924"/>
            <a:chExt cx="12192000" cy="227329"/>
          </a:xfrm>
        </p:grpSpPr>
        <p:sp>
          <p:nvSpPr>
            <p:cNvPr id="7" name="object 7"/>
            <p:cNvSpPr/>
            <p:nvPr/>
          </p:nvSpPr>
          <p:spPr>
            <a:xfrm>
              <a:off x="0" y="6630924"/>
              <a:ext cx="8195945" cy="227329"/>
            </a:xfrm>
            <a:custGeom>
              <a:avLst/>
              <a:gdLst/>
              <a:ahLst/>
              <a:cxnLst/>
              <a:rect l="l" t="t" r="r" b="b"/>
              <a:pathLst>
                <a:path w="8195945" h="227329">
                  <a:moveTo>
                    <a:pt x="8195945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8195945" y="226949"/>
                  </a:lnTo>
                  <a:lnTo>
                    <a:pt x="8195945" y="0"/>
                  </a:lnTo>
                  <a:close/>
                </a:path>
              </a:pathLst>
            </a:custGeom>
            <a:solidFill>
              <a:srgbClr val="1E7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6071" y="6630924"/>
              <a:ext cx="3995420" cy="227329"/>
            </a:xfrm>
            <a:custGeom>
              <a:avLst/>
              <a:gdLst/>
              <a:ahLst/>
              <a:cxnLst/>
              <a:rect l="l" t="t" r="r" b="b"/>
              <a:pathLst>
                <a:path w="3995420" h="227329">
                  <a:moveTo>
                    <a:pt x="3995420" y="0"/>
                  </a:moveTo>
                  <a:lnTo>
                    <a:pt x="0" y="0"/>
                  </a:lnTo>
                  <a:lnTo>
                    <a:pt x="0" y="226949"/>
                  </a:lnTo>
                  <a:lnTo>
                    <a:pt x="3995420" y="226949"/>
                  </a:lnTo>
                  <a:lnTo>
                    <a:pt x="39954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14752" y="3772534"/>
          <a:ext cx="7429499" cy="242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EDITAIS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004B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ÁREAS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OFERTADAS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004B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ÁREAS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004B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INTERESSADO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004B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ARREMATADOS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(+1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INTERESSADO)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004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1ª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RODADA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2ª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RODADA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134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7.027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3.335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1.819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1.711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3ª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RODADA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6134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2.762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1.322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4ª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RODADA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134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1.658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5ª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RODADA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134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4.574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1943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16.523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5.781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3.250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2.731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7E7E7E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1338</Words>
  <Application>Microsoft Office PowerPoint</Application>
  <PresentationFormat>Widescreen</PresentationFormat>
  <Paragraphs>448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Segoe UI Black</vt:lpstr>
      <vt:lpstr>Times New Roman</vt:lpstr>
      <vt:lpstr>Trebuchet MS</vt:lpstr>
      <vt:lpstr>Office Theme</vt:lpstr>
      <vt:lpstr>Apresentação do PowerPoint</vt:lpstr>
      <vt:lpstr>ATIVIDADE DE MINERAÇÃO DE 1934 ATÉ 1967 – Código de Mineração</vt:lpstr>
      <vt:lpstr>ATIVIDADE DE MINERAÇÃO DE 1967 ATÉ 2020</vt:lpstr>
      <vt:lpstr>ATIVIDADE DE MINERAÇÃO 1934 - 2020</vt:lpstr>
      <vt:lpstr>NÚMEROS DE PRODUÇÃO</vt:lpstr>
      <vt:lpstr>NÚMEROS DE PRODUÇÃO BRASIL EM COMPARAÇÃO AO MUNDO</vt:lpstr>
      <vt:lpstr>AGENDA REGULATÓRIA</vt:lpstr>
      <vt:lpstr>Declaração de Utilidade Pública (DUP)</vt:lpstr>
      <vt:lpstr>EDITAIS DE OFERTAS PÚBLICAS SEGUIDAS DE LEILÕES ELETRÔNICOS</vt:lpstr>
      <vt:lpstr>PROGRAMA EMPREENDEDORES VERDES</vt:lpstr>
      <vt:lpstr>ATRIBUIÇÕES</vt:lpstr>
      <vt:lpstr>NOVAS AÇÕES</vt:lpstr>
      <vt:lpstr>INOVAÇÕES</vt:lpstr>
      <vt:lpstr>DIGITALIZAÇÃO QUADRO RESUMO</vt:lpstr>
      <vt:lpstr>DIGITALIZAÇÃO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Raones Ramos da Silva</dc:creator>
  <cp:lastModifiedBy>Samantha Rannya Araujo Da Silva</cp:lastModifiedBy>
  <cp:revision>1</cp:revision>
  <dcterms:created xsi:type="dcterms:W3CDTF">2022-07-28T16:07:28Z</dcterms:created>
  <dcterms:modified xsi:type="dcterms:W3CDTF">2022-07-28T16:12:20Z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2022-07-28T00:00:00Z</vt:filetime>
  </property>
  <property fmtid="{D5CDD505-2E9C-101B-9397-08002B2CF9AE}" pid="5" name="Producer">
    <vt:lpwstr>Microsoft® PowerPoint® para Microsoft 365</vt:lpwstr>
  </property>
</Properties>
</file>