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2" r:id="rId5"/>
    <p:sldMasterId id="2147483700" r:id="rId6"/>
    <p:sldMasterId id="2147483704" r:id="rId7"/>
  </p:sldMasterIdLst>
  <p:notesMasterIdLst>
    <p:notesMasterId r:id="rId19"/>
  </p:notesMasterIdLst>
  <p:handoutMasterIdLst>
    <p:handoutMasterId r:id="rId20"/>
  </p:handoutMasterIdLst>
  <p:sldIdLst>
    <p:sldId id="340" r:id="rId8"/>
    <p:sldId id="258" r:id="rId9"/>
    <p:sldId id="375" r:id="rId10"/>
    <p:sldId id="2147469598" r:id="rId11"/>
    <p:sldId id="2147469601" r:id="rId12"/>
    <p:sldId id="2147469385" r:id="rId13"/>
    <p:sldId id="2147469594" r:id="rId14"/>
    <p:sldId id="2147469599" r:id="rId15"/>
    <p:sldId id="2147469588" r:id="rId16"/>
    <p:sldId id="2147469600" r:id="rId17"/>
    <p:sldId id="286" r:id="rId18"/>
  </p:sldIdLst>
  <p:sldSz cx="12192000" cy="6858000"/>
  <p:notesSz cx="6889750" cy="10021888"/>
  <p:custDataLst>
    <p:tags r:id="rId21"/>
  </p:custDataLst>
  <p:defaultTextStyle>
    <a:defPPr>
      <a:defRPr lang="en-US"/>
    </a:defPPr>
    <a:lvl1pPr marL="0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1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7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3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9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4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irell on SA7DLPHJ2" initials="ameirell" lastIdx="1" clrIdx="0">
    <p:extLst>
      <p:ext uri="{19B8F6BF-5375-455C-9EA6-DF929625EA0E}">
        <p15:presenceInfo xmlns:p15="http://schemas.microsoft.com/office/powerpoint/2012/main" userId="ameirell on SA7DLPHJ2" providerId="None"/>
      </p:ext>
    </p:extLst>
  </p:cmAuthor>
  <p:cmAuthor id="2" name="BIANCO, DANIEL R - Sao Paulo" initials="BDR-SP" lastIdx="1" clrIdx="1">
    <p:extLst>
      <p:ext uri="{19B8F6BF-5375-455C-9EA6-DF929625EA0E}">
        <p15:presenceInfo xmlns:p15="http://schemas.microsoft.com/office/powerpoint/2012/main" userId="S-1-5-21-2139616804-4183475253-1235225014-1478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8F"/>
    <a:srgbClr val="92D050"/>
    <a:srgbClr val="F97C38"/>
    <a:srgbClr val="2A7E46"/>
    <a:srgbClr val="BEF4D8"/>
    <a:srgbClr val="FFFF99"/>
    <a:srgbClr val="ABABAB"/>
    <a:srgbClr val="FFCCCC"/>
    <a:srgbClr val="9EAB05"/>
    <a:srgbClr val="A33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4249" autoAdjust="0"/>
  </p:normalViewPr>
  <p:slideViewPr>
    <p:cSldViewPr snapToGrid="0" snapToObjects="1">
      <p:cViewPr varScale="1">
        <p:scale>
          <a:sx n="62" d="100"/>
          <a:sy n="62" d="100"/>
        </p:scale>
        <p:origin x="11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9" y="0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1D383630-2C66-47E5-9861-33E1F11F343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519054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9" y="9519054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396774C0-690B-4416-9F41-E0EEFF99E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 eaLnBrk="1">
              <a:defRPr sz="1200"/>
            </a:lvl1pPr>
          </a:lstStyle>
          <a:p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599" y="0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8819BA6F-16E5-4D9A-B395-05ADE90212B9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8020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6" y="4760398"/>
            <a:ext cx="5511800" cy="4509849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Clique para editar 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519054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 eaLnBrk="1">
              <a:defRPr sz="1200"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599" y="9519054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76709068-6979-4832-B89B-E9F50D8D95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4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8905-25C6-4027-B27B-75EE96D4365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19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u="none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Slide 2 - Quem somos</a:t>
            </a:r>
          </a:p>
          <a:p>
            <a:endParaRPr lang="pt-BR" sz="12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pt-BR" sz="12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pt-BR" sz="120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pt-BR" sz="12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omos </a:t>
            </a:r>
            <a:r>
              <a:rPr lang="pt-BR" sz="1200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t-BR" sz="12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Mosaic Fertilizantes</a:t>
            </a:r>
            <a:r>
              <a:rPr lang="pt-B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uma das maiores empresas em mineração, produção, mistura e comercialização de fosfato e potássio combinados do mundo.</a:t>
            </a:r>
          </a:p>
          <a:p>
            <a:r>
              <a:rPr lang="pt-B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pt-BR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adiante, nós vamos falar um pouco mais sobre as nossas operações.</a:t>
            </a:r>
          </a:p>
          <a:p>
            <a:r>
              <a:rPr lang="pt-B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pt-BR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Mas, em resumo: atuamos com mineração, produção, mistura e comercialização de fertilizantes, e também com ingredientes para nutrição animal.</a:t>
            </a:r>
          </a:p>
          <a:p>
            <a:r>
              <a:rPr lang="pt-B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pt-BR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Oferecemos mais do que produtos, mas principalmente serviços e soluções para que o agronegócio no Brasil e no mundo cresça e se desenvolva cada vez mais.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A26AC-8BB2-F24D-BDA3-CEE4ACA79AC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42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A26AC-8BB2-F24D-BDA3-CEE4ACA79AC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567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8905-25C6-4027-B27B-75EE96D4365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206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8905-25C6-4027-B27B-75EE96D4365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10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Apresentador: PAULO EDUARDO E ANTONIO MEIRELLES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O projeto Ethos foi desenvolvido em parceria entre as áreas PA, Compras e CSC tendo em vista a importância de influenciarmos positavamente os stakeholders da cadeia de valor da Mosaic com a transmissão dos valores e boas práticas de gestão da empresa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O projeto Ethos Cadeia de Valor irá implmentar os indicadores e práticas de sustentabilidade do Ethos nas empresas fornecedoras e foi desenvolvido para emrpesas pequenas e médias que ainda não possuem gestão avançada de ESG.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A Mosaic e as empresas participantes compartilham o custo do projeto que será desenvolvido em 12 meses de capactiação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Próximos passos: neste mês realizaremos o webinar de sensibilização para apresentar o projeto as empresas fornecedoras e engajá-las nas iniciativa. Em dezembro elas formalizam participam e as atividades começam em janeiro.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09068-6979-4832-B89B-E9F50D8D95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5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9068-6979-4832-B89B-E9F50D8D958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8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A90BA49A-64BE-4F34-B10B-F467EEDA16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9799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A90BA49A-64BE-4F34-B10B-F467EEDA1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248470"/>
            <a:ext cx="11614484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3F2C0F-A787-41C6-80FF-6E7A9EDCD386}"/>
              </a:ext>
            </a:extLst>
          </p:cNvPr>
          <p:cNvCxnSpPr/>
          <p:nvPr userDrawn="1"/>
        </p:nvCxnSpPr>
        <p:spPr>
          <a:xfrm>
            <a:off x="0" y="6286500"/>
            <a:ext cx="1023302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lide Number">
            <a:extLst>
              <a:ext uri="{FF2B5EF4-FFF2-40B4-BE49-F238E27FC236}">
                <a16:creationId xmlns:a16="http://schemas.microsoft.com/office/drawing/2014/main" id="{AADA3EB7-D1BB-4FBA-8A03-4D2A30EF655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079067" y="6514866"/>
            <a:ext cx="153958" cy="150824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980" smtClean="0">
                <a:solidFill>
                  <a:srgbClr val="000000"/>
                </a:solidFill>
              </a:rPr>
              <a:pPr algn="r"/>
              <a:t>‹#›</a:t>
            </a:fld>
            <a:endParaRPr lang="en-US" sz="98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D8D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6D8D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02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77C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E77C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7134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BA59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BA59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844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74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4474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5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6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69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0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95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9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23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D8D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6D8D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77C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E77C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10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BA59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BA59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1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74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4474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14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01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6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69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110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95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9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810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D8D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6D8D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595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77C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E77C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9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BA59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BA59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505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6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0546773" y="6016336"/>
            <a:ext cx="1645227" cy="84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50" y="1964079"/>
            <a:ext cx="6436301" cy="29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17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95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9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95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9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034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08" y="1876426"/>
            <a:ext cx="6464299" cy="4985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46307" y="3854589"/>
            <a:ext cx="646429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t="33821" r="27805" b="35963"/>
          <a:stretch/>
        </p:blipFill>
        <p:spPr>
          <a:xfrm>
            <a:off x="457141" y="5892801"/>
            <a:ext cx="1706362" cy="9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3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08" y="1876426"/>
            <a:ext cx="6464299" cy="4985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46307" y="3854589"/>
            <a:ext cx="646429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t="33821" r="27805" b="35963"/>
          <a:stretch/>
        </p:blipFill>
        <p:spPr>
          <a:xfrm>
            <a:off x="457141" y="5892801"/>
            <a:ext cx="1706362" cy="9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7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A90BA49A-64BE-4F34-B10B-F467EEDA16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A90BA49A-64BE-4F34-B10B-F467EEDA1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248470"/>
            <a:ext cx="11614484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3F2C0F-A787-41C6-80FF-6E7A9EDCD386}"/>
              </a:ext>
            </a:extLst>
          </p:cNvPr>
          <p:cNvCxnSpPr/>
          <p:nvPr userDrawn="1"/>
        </p:nvCxnSpPr>
        <p:spPr>
          <a:xfrm>
            <a:off x="0" y="6286500"/>
            <a:ext cx="1023302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lide Number">
            <a:extLst>
              <a:ext uri="{FF2B5EF4-FFF2-40B4-BE49-F238E27FC236}">
                <a16:creationId xmlns:a16="http://schemas.microsoft.com/office/drawing/2014/main" id="{AADA3EB7-D1BB-4FBA-8A03-4D2A30EF655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079067" y="6514866"/>
            <a:ext cx="153958" cy="150824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980" smtClean="0">
                <a:solidFill>
                  <a:srgbClr val="000000"/>
                </a:solidFill>
              </a:rPr>
              <a:pPr algn="r"/>
              <a:t>‹#›</a:t>
            </a:fld>
            <a:endParaRPr lang="en-US" sz="98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43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51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08" y="1876426"/>
            <a:ext cx="6464299" cy="4985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46307" y="3854589"/>
            <a:ext cx="646429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t="33821" r="27805" b="35963"/>
          <a:stretch/>
        </p:blipFill>
        <p:spPr>
          <a:xfrm>
            <a:off x="457141" y="5892801"/>
            <a:ext cx="1706362" cy="9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40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A90BA49A-64BE-4F34-B10B-F467EEDA16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A90BA49A-64BE-4F34-B10B-F467EEDA1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248470"/>
            <a:ext cx="11614484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3F2C0F-A787-41C6-80FF-6E7A9EDCD386}"/>
              </a:ext>
            </a:extLst>
          </p:cNvPr>
          <p:cNvCxnSpPr/>
          <p:nvPr userDrawn="1"/>
        </p:nvCxnSpPr>
        <p:spPr>
          <a:xfrm>
            <a:off x="0" y="6286500"/>
            <a:ext cx="1023302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lide Number">
            <a:extLst>
              <a:ext uri="{FF2B5EF4-FFF2-40B4-BE49-F238E27FC236}">
                <a16:creationId xmlns:a16="http://schemas.microsoft.com/office/drawing/2014/main" id="{AADA3EB7-D1BB-4FBA-8A03-4D2A30EF655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079067" y="6514866"/>
            <a:ext cx="153958" cy="150824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980" smtClean="0">
                <a:solidFill>
                  <a:srgbClr val="000000"/>
                </a:solidFill>
              </a:rPr>
              <a:pPr algn="r"/>
              <a:t>‹#›</a:t>
            </a:fld>
            <a:endParaRPr lang="en-US" sz="98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14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4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A90BA49A-64BE-4F34-B10B-F467EEDA16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A90BA49A-64BE-4F34-B10B-F467EEDA1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248470"/>
            <a:ext cx="11614484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3F2C0F-A787-41C6-80FF-6E7A9EDCD386}"/>
              </a:ext>
            </a:extLst>
          </p:cNvPr>
          <p:cNvCxnSpPr/>
          <p:nvPr userDrawn="1"/>
        </p:nvCxnSpPr>
        <p:spPr>
          <a:xfrm>
            <a:off x="0" y="6286500"/>
            <a:ext cx="1023302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lide Number">
            <a:extLst>
              <a:ext uri="{FF2B5EF4-FFF2-40B4-BE49-F238E27FC236}">
                <a16:creationId xmlns:a16="http://schemas.microsoft.com/office/drawing/2014/main" id="{AADA3EB7-D1BB-4FBA-8A03-4D2A30EF655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079067" y="6514866"/>
            <a:ext cx="153958" cy="150824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980" smtClean="0">
                <a:solidFill>
                  <a:srgbClr val="000000"/>
                </a:solidFill>
              </a:rPr>
              <a:pPr algn="r"/>
              <a:t>‹#›</a:t>
            </a:fld>
            <a:endParaRPr lang="en-US" sz="98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5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F2D9-AEA6-4362-BA5C-CBA0A2C1181E}" type="slidenum">
              <a:rPr lang="pt-BR" smtClean="0"/>
              <a:t>‹#›</a:t>
            </a:fld>
            <a:endParaRPr lang="pt-BR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9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833A-1D21-844F-9EDC-E4D464AF3CA4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1D89-5785-2344-BDE3-C628AF98B43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54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74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4474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98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6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69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72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95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9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98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ags" Target="../tags/tag5.xml"/><Relationship Id="rId5" Type="http://schemas.openxmlformats.org/officeDocument/2006/relationships/vmlDrawing" Target="../drawings/vmlDrawing4.vml"/><Relationship Id="rId4" Type="http://schemas.openxmlformats.org/officeDocument/2006/relationships/theme" Target="../theme/theme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ags" Target="../tags/tag7.xml"/><Relationship Id="rId5" Type="http://schemas.openxmlformats.org/officeDocument/2006/relationships/vmlDrawing" Target="../drawings/vmlDrawing6.vml"/><Relationship Id="rId4" Type="http://schemas.openxmlformats.org/officeDocument/2006/relationships/theme" Target="../theme/theme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45FB252-192B-4CCE-85E9-B6BFF6A022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0508013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Slide" r:id="rId10" imgW="493" imgH="493" progId="TCLayout.ActiveDocument.1">
                  <p:embed/>
                </p:oleObj>
              </mc:Choice>
              <mc:Fallback>
                <p:oleObj name="think-cell Slide" r:id="rId10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45FB252-192B-4CCE-85E9-B6BFF6A022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725" y="5962121"/>
            <a:ext cx="1783051" cy="81165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57F1B-4EDF-48BF-A3C4-4630B37E2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75432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9" r:id="rId2"/>
    <p:sldLayoutId id="2147483740" r:id="rId3"/>
    <p:sldLayoutId id="2147483741" r:id="rId4"/>
    <p:sldLayoutId id="2147483767" r:id="rId5"/>
    <p:sldLayoutId id="2147483768" r:id="rId6"/>
  </p:sldLayoutIdLst>
  <p:txStyles>
    <p:titleStyle>
      <a:lvl1pPr algn="r" defTabSz="91417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1" y="228600"/>
            <a:ext cx="10515600" cy="627652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52728"/>
            <a:ext cx="10515600" cy="475488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89C2-3614-4E5D-8EB9-59ECBAB660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64" y="6025896"/>
            <a:ext cx="15467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5" r:id="rId22"/>
  </p:sldLayoutIdLs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45FB252-192B-4CCE-85E9-B6BFF6A022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think-cell Slide" r:id="rId7" imgW="493" imgH="493" progId="TCLayout.ActiveDocument.1">
                  <p:embed/>
                </p:oleObj>
              </mc:Choice>
              <mc:Fallback>
                <p:oleObj name="think-cell Slide" r:id="rId7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45FB252-192B-4CCE-85E9-B6BFF6A022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725" y="5962121"/>
            <a:ext cx="1783051" cy="81165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57F1B-4EDF-48BF-A3C4-4630B37E2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75432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5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xStyles>
    <p:titleStyle>
      <a:lvl1pPr algn="r" defTabSz="91417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45FB252-192B-4CCE-85E9-B6BFF6A022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think-cell Slide" r:id="rId7" imgW="493" imgH="493" progId="TCLayout.ActiveDocument.1">
                  <p:embed/>
                </p:oleObj>
              </mc:Choice>
              <mc:Fallback>
                <p:oleObj name="think-cell Slide" r:id="rId7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45FB252-192B-4CCE-85E9-B6BFF6A022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725" y="5962121"/>
            <a:ext cx="1783051" cy="81165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57F1B-4EDF-48BF-A3C4-4630B37E2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75432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0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r" defTabSz="91417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png"/><Relationship Id="rId3" Type="http://schemas.openxmlformats.org/officeDocument/2006/relationships/image" Target="../media/image11.jpg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B094D9-1A7C-478B-8C4D-17923ED0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08" y="1876426"/>
            <a:ext cx="6464299" cy="2492990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PROGRAMA SUSTENTABILIDADE NA CADEIA DE VALOR 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000" i="1" dirty="0">
                <a:solidFill>
                  <a:schemeClr val="bg1"/>
                </a:solidFill>
              </a:rPr>
              <a:t>Instituto Ethos</a:t>
            </a:r>
            <a:br>
              <a:rPr lang="pt-BR" sz="2000" i="1" dirty="0">
                <a:solidFill>
                  <a:schemeClr val="bg1"/>
                </a:solidFill>
              </a:rPr>
            </a:b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Mosaic Fertilizantes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00DB353A-BD34-4301-9D6D-BB2BB33AE070}"/>
              </a:ext>
            </a:extLst>
          </p:cNvPr>
          <p:cNvSpPr txBox="1">
            <a:spLocks/>
          </p:cNvSpPr>
          <p:nvPr/>
        </p:nvSpPr>
        <p:spPr>
          <a:xfrm>
            <a:off x="560162" y="4778855"/>
            <a:ext cx="9521283" cy="713678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>
            <a:lvl1pPr algn="l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2400" dirty="0"/>
              <a:t>Maio, 2022</a:t>
            </a:r>
          </a:p>
        </p:txBody>
      </p:sp>
    </p:spTree>
    <p:extLst>
      <p:ext uri="{BB962C8B-B14F-4D97-AF65-F5344CB8AC3E}">
        <p14:creationId xmlns:p14="http://schemas.microsoft.com/office/powerpoint/2010/main" val="338160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0AF1B5E-5929-4558-9BB7-E72FA551823A}"/>
              </a:ext>
            </a:extLst>
          </p:cNvPr>
          <p:cNvSpPr txBox="1">
            <a:spLocks/>
          </p:cNvSpPr>
          <p:nvPr/>
        </p:nvSpPr>
        <p:spPr>
          <a:xfrm>
            <a:off x="838201" y="228600"/>
            <a:ext cx="10515600" cy="627652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>
            <a:lvl1pPr algn="l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95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Nosso</a:t>
            </a:r>
            <a:r>
              <a:rPr lang="en-US" dirty="0"/>
              <a:t> </a:t>
            </a:r>
            <a:r>
              <a:rPr lang="en-US" dirty="0" err="1"/>
              <a:t>desafio</a:t>
            </a:r>
            <a:r>
              <a:rPr lang="en-US" dirty="0"/>
              <a:t> </a:t>
            </a:r>
            <a:r>
              <a:rPr lang="en-US" dirty="0" err="1"/>
              <a:t>futuro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7897EC1-CB6F-4844-9E6B-3F9A4ED00051}"/>
              </a:ext>
            </a:extLst>
          </p:cNvPr>
          <p:cNvGrpSpPr/>
          <p:nvPr/>
        </p:nvGrpSpPr>
        <p:grpSpPr>
          <a:xfrm>
            <a:off x="1197140" y="1710441"/>
            <a:ext cx="9797719" cy="3159509"/>
            <a:chOff x="1181930" y="1561671"/>
            <a:chExt cx="9797719" cy="31595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A2BBD5-2ECF-444F-B425-F45D535723C1}"/>
                </a:ext>
              </a:extLst>
            </p:cNvPr>
            <p:cNvSpPr/>
            <p:nvPr/>
          </p:nvSpPr>
          <p:spPr>
            <a:xfrm>
              <a:off x="1212351" y="1561671"/>
              <a:ext cx="9767298" cy="31595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02">
              <a:extLst>
                <a:ext uri="{FF2B5EF4-FFF2-40B4-BE49-F238E27FC236}">
                  <a16:creationId xmlns:a16="http://schemas.microsoft.com/office/drawing/2014/main" id="{BBCC16E8-49AB-4F3A-8731-5D5CABA7E243}"/>
                </a:ext>
              </a:extLst>
            </p:cNvPr>
            <p:cNvSpPr/>
            <p:nvPr/>
          </p:nvSpPr>
          <p:spPr>
            <a:xfrm>
              <a:off x="3221135" y="1825680"/>
              <a:ext cx="7758513" cy="2631490"/>
            </a:xfrm>
            <a:prstGeom prst="homePlate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Incluir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pelo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menos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novos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fornecedores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no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Programa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2022;</a:t>
              </a:r>
            </a:p>
            <a:p>
              <a:pPr>
                <a:spcAft>
                  <a:spcPts val="600"/>
                </a:spcAft>
              </a:pPr>
              <a:endParaRPr lang="en-US" sz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Potencializar na cadeia de fornecedores a performance de indicadores de desenvolvimento sustentável perseguidos pela </a:t>
              </a:r>
              <a:r>
                <a:rPr lang="pt-B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Mosaic</a:t>
              </a: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 Fertilizantes. 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Para o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ciclo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2022/2024,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engajar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empresas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fornecedoras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nos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desafios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de ESG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propostos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pela Mosaic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Fertilizantes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temas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específicos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como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por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exemplo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diversidade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85750" indent="-285750"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      30% de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mulheres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ocupando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cargos de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liderança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até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2025;</a:t>
              </a:r>
            </a:p>
            <a:p>
              <a:pPr marL="285750" indent="-285750"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      30% de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mulheres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força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trabalho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237EE8-5277-498A-8758-D9956DF98075}"/>
                </a:ext>
              </a:extLst>
            </p:cNvPr>
            <p:cNvSpPr/>
            <p:nvPr/>
          </p:nvSpPr>
          <p:spPr>
            <a:xfrm>
              <a:off x="1212351" y="1561672"/>
              <a:ext cx="1768819" cy="3159508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94">
              <a:extLst>
                <a:ext uri="{FF2B5EF4-FFF2-40B4-BE49-F238E27FC236}">
                  <a16:creationId xmlns:a16="http://schemas.microsoft.com/office/drawing/2014/main" id="{D354FB42-4027-4A38-8A5D-AA70DF929988}"/>
                </a:ext>
              </a:extLst>
            </p:cNvPr>
            <p:cNvSpPr/>
            <p:nvPr/>
          </p:nvSpPr>
          <p:spPr>
            <a:xfrm>
              <a:off x="1181930" y="2905758"/>
              <a:ext cx="1799240" cy="769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500" b="1" dirty="0" err="1">
                  <a:solidFill>
                    <a:schemeClr val="bg1"/>
                  </a:solidFill>
                </a:rPr>
                <a:t>Próximos</a:t>
              </a:r>
              <a:r>
                <a:rPr lang="en-US" sz="2500" b="1" dirty="0">
                  <a:solidFill>
                    <a:schemeClr val="bg1"/>
                  </a:solidFill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</a:rPr>
                <a:t>passos</a:t>
              </a:r>
              <a:r>
                <a:rPr lang="en-US" sz="2500" b="1" dirty="0">
                  <a:solidFill>
                    <a:schemeClr val="bg1"/>
                  </a:solidFill>
                </a:rPr>
                <a:t>:</a:t>
              </a:r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A7F10A3B-ED5A-4FF9-829A-709D1C95A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5" y="6089400"/>
            <a:ext cx="129441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0ED8DFF-82A9-4DD4-944A-ECF750FB0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5" y="6089400"/>
            <a:ext cx="129441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9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43152"/>
            <a:ext cx="12192000" cy="10162032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-449349" y="2870131"/>
            <a:ext cx="5886207" cy="5886205"/>
            <a:chOff x="-596246" y="3341058"/>
            <a:chExt cx="3415384" cy="3415382"/>
          </a:xfrm>
        </p:grpSpPr>
        <p:sp>
          <p:nvSpPr>
            <p:cNvPr id="2" name="Oval 1"/>
            <p:cNvSpPr/>
            <p:nvPr/>
          </p:nvSpPr>
          <p:spPr>
            <a:xfrm>
              <a:off x="-596246" y="3341058"/>
              <a:ext cx="3415384" cy="3415382"/>
            </a:xfrm>
            <a:prstGeom prst="ellipse">
              <a:avLst/>
            </a:prstGeom>
            <a:noFill/>
            <a:ln w="38100">
              <a:solidFill>
                <a:srgbClr val="FBAF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33"/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-116894" y="3934289"/>
              <a:ext cx="2462210" cy="1651660"/>
              <a:chOff x="-78362" y="3665046"/>
              <a:chExt cx="2462210" cy="1651660"/>
            </a:xfrm>
          </p:grpSpPr>
          <p:sp>
            <p:nvSpPr>
              <p:cNvPr id="3" name="CaixaDeTexto 2"/>
              <p:cNvSpPr txBox="1"/>
              <p:nvPr/>
            </p:nvSpPr>
            <p:spPr>
              <a:xfrm>
                <a:off x="-78362" y="3665046"/>
                <a:ext cx="2462210" cy="1101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1733" b="1" spc="-400" dirty="0">
                    <a:solidFill>
                      <a:schemeClr val="bg1">
                        <a:alpha val="9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Quem</a:t>
                </a: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-49994" y="4382198"/>
                <a:ext cx="2405473" cy="93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9866" b="1" spc="-400" dirty="0">
                    <a:solidFill>
                      <a:schemeClr val="bg1">
                        <a:alpha val="9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Somos</a:t>
                </a: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4997038" y="1717259"/>
            <a:ext cx="3358085" cy="269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933"/>
              </a:lnSpc>
            </a:pPr>
            <a:r>
              <a:rPr lang="pt-BR" sz="2933" b="1" dirty="0">
                <a:solidFill>
                  <a:srgbClr val="FBAF17"/>
                </a:solidFill>
                <a:latin typeface="Arial" charset="0"/>
                <a:ea typeface="Arial" charset="0"/>
                <a:cs typeface="Arial" charset="0"/>
              </a:rPr>
              <a:t>Uma das maiores empresas em produção e comercialização de fosfato</a:t>
            </a:r>
          </a:p>
          <a:p>
            <a:pPr algn="r">
              <a:lnSpc>
                <a:spcPts val="2933"/>
              </a:lnSpc>
            </a:pPr>
            <a:r>
              <a:rPr lang="pt-BR" sz="2933" b="1" dirty="0">
                <a:solidFill>
                  <a:srgbClr val="FBAF17"/>
                </a:solidFill>
                <a:latin typeface="Arial" charset="0"/>
                <a:ea typeface="Arial" charset="0"/>
                <a:cs typeface="Arial" charset="0"/>
              </a:rPr>
              <a:t>e potássio combinados.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602318" y="1694683"/>
            <a:ext cx="3198335" cy="317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7"/>
              </a:lnSpc>
            </a:pPr>
            <a:r>
              <a:rPr lang="pt-BR" sz="1867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Atuamos com a mineração, produção e comercialização de fertilizantes, e também com ingredientes para nutrição animal, oferecendo serviços e soluções para</a:t>
            </a:r>
          </a:p>
          <a:p>
            <a:pPr>
              <a:lnSpc>
                <a:spcPts val="2667"/>
              </a:lnSpc>
            </a:pPr>
            <a:r>
              <a:rPr lang="pt-BR" sz="1867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 desenvolvimento</a:t>
            </a:r>
          </a:p>
          <a:p>
            <a:pPr>
              <a:lnSpc>
                <a:spcPts val="2667"/>
              </a:lnSpc>
            </a:pPr>
            <a:r>
              <a:rPr lang="pt-BR" sz="1867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 agronegócio no Brasil</a:t>
            </a:r>
          </a:p>
          <a:p>
            <a:pPr>
              <a:lnSpc>
                <a:spcPts val="2667"/>
              </a:lnSpc>
            </a:pPr>
            <a:r>
              <a:rPr lang="pt-BR" sz="1867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 no mundo.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8469991" y="1812043"/>
            <a:ext cx="0" cy="2942336"/>
          </a:xfrm>
          <a:prstGeom prst="line">
            <a:avLst/>
          </a:prstGeom>
          <a:ln w="38100">
            <a:solidFill>
              <a:srgbClr val="FB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399" y="6031860"/>
            <a:ext cx="1550340" cy="70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5679E-6 L 0 0.31328 " pathEditMode="relative" rAng="0" ptsTypes="AA">
                                          <p:cBhvr>
                                            <p:cTn id="13" dur="15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5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8" presetID="2" presetClass="entr" presetSubtype="1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7037E-6 L 0.09305 -3.7037E-6 " pathEditMode="relative" rAng="0" ptsTypes="AA">
                                          <p:cBhvr>
                                            <p:cTn id="37" dur="750" spd="-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1.97531E-6 L -0.06042 -1.97531E-6 " pathEditMode="relative" rAng="0" ptsTypes="AA">
                                          <p:cBhvr>
                                            <p:cTn id="42" dur="75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3" grpId="1"/>
          <p:bldP spid="14" grpId="0"/>
          <p:bldP spid="1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5679E-6 L 0 0.31328 " pathEditMode="relative" rAng="0" ptsTypes="AA">
                                          <p:cBhvr>
                                            <p:cTn id="13" dur="15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5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8" presetID="2" presetClass="entr" presetSubtype="1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7037E-6 L 0.09305 -3.7037E-6 " pathEditMode="relative" rAng="0" ptsTypes="AA">
                                          <p:cBhvr>
                                            <p:cTn id="37" dur="750" spd="-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1.97531E-6 L -0.06042 -1.97531E-6 " pathEditMode="relative" rAng="0" ptsTypes="AA">
                                          <p:cBhvr>
                                            <p:cTn id="42" dur="75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3" grpId="1"/>
          <p:bldP spid="14" grpId="0"/>
          <p:bldP spid="14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grama, comida, bolo, pássaro&#10;&#10;Descrição gerada automaticamente">
            <a:extLst>
              <a:ext uri="{FF2B5EF4-FFF2-40B4-BE49-F238E27FC236}">
                <a16:creationId xmlns:a16="http://schemas.microsoft.com/office/drawing/2014/main" id="{758E6453-F98E-419D-9D7E-B24733167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30" name="Oval 108">
            <a:extLst>
              <a:ext uri="{FF2B5EF4-FFF2-40B4-BE49-F238E27FC236}">
                <a16:creationId xmlns:a16="http://schemas.microsoft.com/office/drawing/2014/main" id="{2122FCE1-AACE-B74F-9F13-16FC0D31A715}"/>
              </a:ext>
            </a:extLst>
          </p:cNvPr>
          <p:cNvSpPr/>
          <p:nvPr/>
        </p:nvSpPr>
        <p:spPr>
          <a:xfrm>
            <a:off x="-874621" y="2292484"/>
            <a:ext cx="5603887" cy="5702337"/>
          </a:xfrm>
          <a:prstGeom prst="ellipse">
            <a:avLst/>
          </a:prstGeom>
          <a:solidFill>
            <a:srgbClr val="00544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  <a:tabLst>
                <a:tab pos="2660584" algn="l"/>
              </a:tabLst>
            </a:pPr>
            <a:endParaRPr lang="pt-BR" sz="2667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DDF13D8-5942-9341-915B-28E2266A0D8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/>
        </p:blipFill>
        <p:spPr>
          <a:xfrm>
            <a:off x="4955826" y="159719"/>
            <a:ext cx="6549361" cy="658921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2682ADE-DB6D-8E41-9730-D160307BDF4B}"/>
              </a:ext>
            </a:extLst>
          </p:cNvPr>
          <p:cNvSpPr txBox="1"/>
          <p:nvPr/>
        </p:nvSpPr>
        <p:spPr>
          <a:xfrm>
            <a:off x="149668" y="27121"/>
            <a:ext cx="6046267" cy="870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  <a:tabLst>
                <a:tab pos="5139138" algn="l"/>
              </a:tabLst>
            </a:pPr>
            <a:r>
              <a:rPr lang="pt-BR" sz="4267" b="1" spc="-200" dirty="0">
                <a:solidFill>
                  <a:srgbClr val="00544D"/>
                </a:solidFill>
                <a:latin typeface="Arial" charset="0"/>
                <a:ea typeface="Arial" charset="0"/>
                <a:cs typeface="Arial" charset="0"/>
              </a:rPr>
              <a:t>Operações no Brasil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67CB767-8623-CB44-B468-8AA44DEC5ED2}"/>
              </a:ext>
            </a:extLst>
          </p:cNvPr>
          <p:cNvSpPr txBox="1"/>
          <p:nvPr/>
        </p:nvSpPr>
        <p:spPr>
          <a:xfrm>
            <a:off x="229615" y="881899"/>
            <a:ext cx="484188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33"/>
              </a:lnSpc>
            </a:pP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Atuamos em escritórios, terminais portuários</a:t>
            </a:r>
          </a:p>
          <a:p>
            <a:pPr>
              <a:lnSpc>
                <a:spcPts val="1733"/>
              </a:lnSpc>
            </a:pP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e unidades de produção por todo Brasil </a:t>
            </a:r>
          </a:p>
        </p:txBody>
      </p:sp>
      <p:grpSp>
        <p:nvGrpSpPr>
          <p:cNvPr id="15" name="Grupo 26">
            <a:extLst>
              <a:ext uri="{FF2B5EF4-FFF2-40B4-BE49-F238E27FC236}">
                <a16:creationId xmlns:a16="http://schemas.microsoft.com/office/drawing/2014/main" id="{18A8CD0C-E4C3-8441-92A0-3615960332E3}"/>
              </a:ext>
            </a:extLst>
          </p:cNvPr>
          <p:cNvGrpSpPr/>
          <p:nvPr/>
        </p:nvGrpSpPr>
        <p:grpSpPr>
          <a:xfrm>
            <a:off x="11016423" y="2894512"/>
            <a:ext cx="650328" cy="252309"/>
            <a:chOff x="7620739" y="1862220"/>
            <a:chExt cx="487746" cy="189232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10EBF31B-7481-5844-8100-BA1D91DBF9A2}"/>
                </a:ext>
              </a:extLst>
            </p:cNvPr>
            <p:cNvSpPr txBox="1"/>
            <p:nvPr/>
          </p:nvSpPr>
          <p:spPr>
            <a:xfrm>
              <a:off x="7733382" y="1897467"/>
              <a:ext cx="375103" cy="15398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rgbClr val="00544D"/>
                  </a:solidFill>
                  <a:latin typeface="Arial" charset="0"/>
                  <a:ea typeface="Arial" charset="0"/>
                  <a:cs typeface="Arial" charset="0"/>
                </a:rPr>
                <a:t>ROSÁRIO </a:t>
              </a:r>
            </a:p>
            <a:p>
              <a:r>
                <a:rPr lang="pt-BR" sz="667" b="1" dirty="0">
                  <a:solidFill>
                    <a:srgbClr val="00544D"/>
                  </a:solidFill>
                  <a:latin typeface="Arial" charset="0"/>
                  <a:ea typeface="Arial" charset="0"/>
                  <a:cs typeface="Arial" charset="0"/>
                </a:rPr>
                <a:t>DO CATETE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61F113B-A442-E349-A6CD-B93EBA242226}"/>
                </a:ext>
              </a:extLst>
            </p:cNvPr>
            <p:cNvSpPr/>
            <p:nvPr/>
          </p:nvSpPr>
          <p:spPr>
            <a:xfrm>
              <a:off x="7620739" y="1862220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o 160">
            <a:extLst>
              <a:ext uri="{FF2B5EF4-FFF2-40B4-BE49-F238E27FC236}">
                <a16:creationId xmlns:a16="http://schemas.microsoft.com/office/drawing/2014/main" id="{850B8FED-CD71-1140-9D47-302E1F037996}"/>
              </a:ext>
            </a:extLst>
          </p:cNvPr>
          <p:cNvGrpSpPr/>
          <p:nvPr/>
        </p:nvGrpSpPr>
        <p:grpSpPr>
          <a:xfrm>
            <a:off x="10808938" y="3206077"/>
            <a:ext cx="585296" cy="114624"/>
            <a:chOff x="7620739" y="1869095"/>
            <a:chExt cx="438972" cy="85968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FDADEB51-F6C6-4C4A-ACFD-4EEB4928B6BB}"/>
                </a:ext>
              </a:extLst>
            </p:cNvPr>
            <p:cNvSpPr txBox="1"/>
            <p:nvPr/>
          </p:nvSpPr>
          <p:spPr>
            <a:xfrm>
              <a:off x="7720676" y="1878070"/>
              <a:ext cx="339035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rgbClr val="00544D"/>
                  </a:solidFill>
                  <a:latin typeface="Arial" charset="0"/>
                  <a:ea typeface="Arial" charset="0"/>
                  <a:cs typeface="Arial" charset="0"/>
                </a:rPr>
                <a:t>CANDEIAS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5D428B-ACBF-6544-889A-051B18E5FA8E}"/>
                </a:ext>
              </a:extLst>
            </p:cNvPr>
            <p:cNvSpPr/>
            <p:nvPr/>
          </p:nvSpPr>
          <p:spPr>
            <a:xfrm>
              <a:off x="7620739" y="1869095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upo 183">
            <a:extLst>
              <a:ext uri="{FF2B5EF4-FFF2-40B4-BE49-F238E27FC236}">
                <a16:creationId xmlns:a16="http://schemas.microsoft.com/office/drawing/2014/main" id="{AAFE3D0A-480A-A441-84F6-0713C9B12D22}"/>
              </a:ext>
            </a:extLst>
          </p:cNvPr>
          <p:cNvGrpSpPr/>
          <p:nvPr/>
        </p:nvGrpSpPr>
        <p:grpSpPr>
          <a:xfrm>
            <a:off x="8793970" y="4278191"/>
            <a:ext cx="452345" cy="178459"/>
            <a:chOff x="7343273" y="1790169"/>
            <a:chExt cx="339259" cy="133844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756417BE-AD2B-1349-AE6D-3D5E8DCB874F}"/>
                </a:ext>
              </a:extLst>
            </p:cNvPr>
            <p:cNvSpPr txBox="1"/>
            <p:nvPr/>
          </p:nvSpPr>
          <p:spPr>
            <a:xfrm>
              <a:off x="7343273" y="1790169"/>
              <a:ext cx="324608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UBERABA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4863FCF-5743-AA49-88B4-4A81BD1B1487}"/>
                </a:ext>
              </a:extLst>
            </p:cNvPr>
            <p:cNvSpPr/>
            <p:nvPr/>
          </p:nvSpPr>
          <p:spPr>
            <a:xfrm>
              <a:off x="7620739" y="1862220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upo 218">
            <a:extLst>
              <a:ext uri="{FF2B5EF4-FFF2-40B4-BE49-F238E27FC236}">
                <a16:creationId xmlns:a16="http://schemas.microsoft.com/office/drawing/2014/main" id="{5234B5E4-B51F-0645-BCBD-14B79BBE731B}"/>
              </a:ext>
            </a:extLst>
          </p:cNvPr>
          <p:cNvGrpSpPr/>
          <p:nvPr/>
        </p:nvGrpSpPr>
        <p:grpSpPr>
          <a:xfrm>
            <a:off x="8833423" y="4005539"/>
            <a:ext cx="520858" cy="102657"/>
            <a:chOff x="7291888" y="1858006"/>
            <a:chExt cx="390644" cy="76993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78D7AC31-F352-9742-9EAD-03E3911A0A43}"/>
                </a:ext>
              </a:extLst>
            </p:cNvPr>
            <p:cNvSpPr txBox="1"/>
            <p:nvPr/>
          </p:nvSpPr>
          <p:spPr>
            <a:xfrm>
              <a:off x="7291888" y="1858006"/>
              <a:ext cx="317395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CATALÃO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5047B2-104B-8040-8A95-6AFB092C719E}"/>
                </a:ext>
              </a:extLst>
            </p:cNvPr>
            <p:cNvSpPr/>
            <p:nvPr/>
          </p:nvSpPr>
          <p:spPr>
            <a:xfrm>
              <a:off x="7620739" y="1862220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o 230">
            <a:extLst>
              <a:ext uri="{FF2B5EF4-FFF2-40B4-BE49-F238E27FC236}">
                <a16:creationId xmlns:a16="http://schemas.microsoft.com/office/drawing/2014/main" id="{F4282169-2428-6E4C-BB8E-B68C6FDE827B}"/>
              </a:ext>
            </a:extLst>
          </p:cNvPr>
          <p:cNvGrpSpPr/>
          <p:nvPr/>
        </p:nvGrpSpPr>
        <p:grpSpPr>
          <a:xfrm>
            <a:off x="9246325" y="4287150"/>
            <a:ext cx="432699" cy="102657"/>
            <a:chOff x="7620739" y="1858006"/>
            <a:chExt cx="324524" cy="76993"/>
          </a:xfrm>
        </p:grpSpPr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4275A453-D989-E146-839A-BBD388F5098F}"/>
                </a:ext>
              </a:extLst>
            </p:cNvPr>
            <p:cNvSpPr txBox="1"/>
            <p:nvPr/>
          </p:nvSpPr>
          <p:spPr>
            <a:xfrm>
              <a:off x="7703610" y="1858006"/>
              <a:ext cx="241653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TAPIRA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7BEB440-2C49-AC4B-A268-0ACF46779B84}"/>
                </a:ext>
              </a:extLst>
            </p:cNvPr>
            <p:cNvSpPr/>
            <p:nvPr/>
          </p:nvSpPr>
          <p:spPr>
            <a:xfrm>
              <a:off x="7620739" y="1862220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o 233">
            <a:extLst>
              <a:ext uri="{FF2B5EF4-FFF2-40B4-BE49-F238E27FC236}">
                <a16:creationId xmlns:a16="http://schemas.microsoft.com/office/drawing/2014/main" id="{1733FF30-E06A-C64F-A529-B33566E2D2C1}"/>
              </a:ext>
            </a:extLst>
          </p:cNvPr>
          <p:cNvGrpSpPr/>
          <p:nvPr/>
        </p:nvGrpSpPr>
        <p:grpSpPr>
          <a:xfrm>
            <a:off x="9349972" y="4167940"/>
            <a:ext cx="657455" cy="102657"/>
            <a:chOff x="7620739" y="1858006"/>
            <a:chExt cx="493091" cy="76993"/>
          </a:xfrm>
        </p:grpSpPr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408364F5-8CAD-524F-AB2F-85902161F93B}"/>
                </a:ext>
              </a:extLst>
            </p:cNvPr>
            <p:cNvSpPr txBox="1"/>
            <p:nvPr/>
          </p:nvSpPr>
          <p:spPr>
            <a:xfrm>
              <a:off x="7706267" y="1858006"/>
              <a:ext cx="407563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PATROCÍNIO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19A8561-27D6-334E-A6E2-1EA0230CD248}"/>
                </a:ext>
              </a:extLst>
            </p:cNvPr>
            <p:cNvSpPr/>
            <p:nvPr/>
          </p:nvSpPr>
          <p:spPr>
            <a:xfrm>
              <a:off x="7620739" y="1862220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upo 236">
            <a:extLst>
              <a:ext uri="{FF2B5EF4-FFF2-40B4-BE49-F238E27FC236}">
                <a16:creationId xmlns:a16="http://schemas.microsoft.com/office/drawing/2014/main" id="{73584E3C-62ED-B440-808F-31D70F944F24}"/>
              </a:ext>
            </a:extLst>
          </p:cNvPr>
          <p:cNvGrpSpPr/>
          <p:nvPr/>
        </p:nvGrpSpPr>
        <p:grpSpPr>
          <a:xfrm>
            <a:off x="9359437" y="4391855"/>
            <a:ext cx="421815" cy="102657"/>
            <a:chOff x="7620739" y="1858006"/>
            <a:chExt cx="316361" cy="76993"/>
          </a:xfrm>
        </p:grpSpPr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8F22795F-EA10-8447-9EBA-7AC61A9C7423}"/>
                </a:ext>
              </a:extLst>
            </p:cNvPr>
            <p:cNvSpPr txBox="1"/>
            <p:nvPr/>
          </p:nvSpPr>
          <p:spPr>
            <a:xfrm>
              <a:off x="7706267" y="1858006"/>
              <a:ext cx="230833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ARAXÁ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51492B0-2B60-7547-BBCC-DA8613F01FFE}"/>
                </a:ext>
              </a:extLst>
            </p:cNvPr>
            <p:cNvSpPr/>
            <p:nvPr/>
          </p:nvSpPr>
          <p:spPr>
            <a:xfrm>
              <a:off x="7620739" y="1862220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upo 239">
            <a:extLst>
              <a:ext uri="{FF2B5EF4-FFF2-40B4-BE49-F238E27FC236}">
                <a16:creationId xmlns:a16="http://schemas.microsoft.com/office/drawing/2014/main" id="{D2ADED08-4841-874A-B883-C3DE84B31468}"/>
              </a:ext>
            </a:extLst>
          </p:cNvPr>
          <p:cNvGrpSpPr/>
          <p:nvPr/>
        </p:nvGrpSpPr>
        <p:grpSpPr>
          <a:xfrm>
            <a:off x="9509660" y="4579095"/>
            <a:ext cx="522803" cy="102657"/>
            <a:chOff x="7620739" y="1858006"/>
            <a:chExt cx="392102" cy="76993"/>
          </a:xfrm>
        </p:grpSpPr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81BC26E3-0B26-724D-92F6-B04A3072C6B8}"/>
                </a:ext>
              </a:extLst>
            </p:cNvPr>
            <p:cNvSpPr txBox="1"/>
            <p:nvPr/>
          </p:nvSpPr>
          <p:spPr>
            <a:xfrm>
              <a:off x="7706267" y="1858006"/>
              <a:ext cx="306574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ALFENAS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3DD8CD4-C94E-144E-B79C-CB2B1116A972}"/>
                </a:ext>
              </a:extLst>
            </p:cNvPr>
            <p:cNvSpPr/>
            <p:nvPr/>
          </p:nvSpPr>
          <p:spPr>
            <a:xfrm>
              <a:off x="7620739" y="1869095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upo 242">
            <a:extLst>
              <a:ext uri="{FF2B5EF4-FFF2-40B4-BE49-F238E27FC236}">
                <a16:creationId xmlns:a16="http://schemas.microsoft.com/office/drawing/2014/main" id="{A3E37055-C041-FD4E-B603-DB69A74A0A0D}"/>
              </a:ext>
            </a:extLst>
          </p:cNvPr>
          <p:cNvGrpSpPr/>
          <p:nvPr/>
        </p:nvGrpSpPr>
        <p:grpSpPr>
          <a:xfrm>
            <a:off x="9180261" y="5177508"/>
            <a:ext cx="426623" cy="128610"/>
            <a:chOff x="7620739" y="1869095"/>
            <a:chExt cx="319967" cy="96457"/>
          </a:xfrm>
        </p:grpSpPr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C2096795-ED0E-C246-BCBA-54FE221E3326}"/>
                </a:ext>
              </a:extLst>
            </p:cNvPr>
            <p:cNvSpPr txBox="1"/>
            <p:nvPr/>
          </p:nvSpPr>
          <p:spPr>
            <a:xfrm>
              <a:off x="7706267" y="1888559"/>
              <a:ext cx="234439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rgbClr val="00544D"/>
                  </a:solidFill>
                  <a:latin typeface="Arial" charset="0"/>
                  <a:ea typeface="Arial" charset="0"/>
                  <a:cs typeface="Arial" charset="0"/>
                </a:rPr>
                <a:t>CAJATI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A9830D3-DD85-E74A-85DD-5803B146D0C1}"/>
                </a:ext>
              </a:extLst>
            </p:cNvPr>
            <p:cNvSpPr/>
            <p:nvPr/>
          </p:nvSpPr>
          <p:spPr>
            <a:xfrm>
              <a:off x="7620739" y="1869095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rgbClr val="00544D"/>
                </a:solidFill>
              </a:endParaRPr>
            </a:p>
          </p:txBody>
        </p:sp>
      </p:grpSp>
      <p:grpSp>
        <p:nvGrpSpPr>
          <p:cNvPr id="50" name="Grupo 245">
            <a:extLst>
              <a:ext uri="{FF2B5EF4-FFF2-40B4-BE49-F238E27FC236}">
                <a16:creationId xmlns:a16="http://schemas.microsoft.com/office/drawing/2014/main" id="{5251BF5B-53F4-064C-B6AF-E263E3D16C7F}"/>
              </a:ext>
            </a:extLst>
          </p:cNvPr>
          <p:cNvGrpSpPr/>
          <p:nvPr/>
        </p:nvGrpSpPr>
        <p:grpSpPr>
          <a:xfrm>
            <a:off x="8884767" y="4955077"/>
            <a:ext cx="553078" cy="155424"/>
            <a:chOff x="7267723" y="1862220"/>
            <a:chExt cx="414809" cy="116568"/>
          </a:xfrm>
        </p:grpSpPr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65E12FC1-E3B8-2544-A547-ED04F0925D14}"/>
                </a:ext>
              </a:extLst>
            </p:cNvPr>
            <p:cNvSpPr txBox="1"/>
            <p:nvPr/>
          </p:nvSpPr>
          <p:spPr>
            <a:xfrm>
              <a:off x="7267723" y="1901795"/>
              <a:ext cx="385923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SÃO PAULO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DA056CC-67CA-C04D-9D81-6F56A85199FF}"/>
                </a:ext>
              </a:extLst>
            </p:cNvPr>
            <p:cNvSpPr/>
            <p:nvPr/>
          </p:nvSpPr>
          <p:spPr>
            <a:xfrm>
              <a:off x="7620739" y="1862220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upo 253">
            <a:extLst>
              <a:ext uri="{FF2B5EF4-FFF2-40B4-BE49-F238E27FC236}">
                <a16:creationId xmlns:a16="http://schemas.microsoft.com/office/drawing/2014/main" id="{AA21FCF8-2CC7-B947-805C-0E9977621912}"/>
              </a:ext>
            </a:extLst>
          </p:cNvPr>
          <p:cNvGrpSpPr/>
          <p:nvPr/>
        </p:nvGrpSpPr>
        <p:grpSpPr>
          <a:xfrm>
            <a:off x="9464003" y="5061266"/>
            <a:ext cx="555692" cy="180560"/>
            <a:chOff x="7620739" y="1862220"/>
            <a:chExt cx="416769" cy="135420"/>
          </a:xfrm>
        </p:grpSpPr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8DEDFCDA-5F0C-A741-A9B8-9863611786C7}"/>
                </a:ext>
              </a:extLst>
            </p:cNvPr>
            <p:cNvSpPr txBox="1"/>
            <p:nvPr/>
          </p:nvSpPr>
          <p:spPr>
            <a:xfrm>
              <a:off x="7712900" y="1920647"/>
              <a:ext cx="324608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rgbClr val="00544D"/>
                  </a:solidFill>
                  <a:latin typeface="Arial" charset="0"/>
                  <a:ea typeface="Arial" charset="0"/>
                  <a:cs typeface="Arial" charset="0"/>
                </a:rPr>
                <a:t>CUBATÃO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34C55CD-F0BB-B242-817C-1C22CEB98CE0}"/>
                </a:ext>
              </a:extLst>
            </p:cNvPr>
            <p:cNvSpPr/>
            <p:nvPr/>
          </p:nvSpPr>
          <p:spPr>
            <a:xfrm>
              <a:off x="7620739" y="1862220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rgbClr val="00544D"/>
                </a:solidFill>
              </a:endParaRPr>
            </a:p>
          </p:txBody>
        </p:sp>
      </p:grpSp>
      <p:grpSp>
        <p:nvGrpSpPr>
          <p:cNvPr id="56" name="Grupo 257">
            <a:extLst>
              <a:ext uri="{FF2B5EF4-FFF2-40B4-BE49-F238E27FC236}">
                <a16:creationId xmlns:a16="http://schemas.microsoft.com/office/drawing/2014/main" id="{21977BDE-F49C-C042-86CA-EB49E102137F}"/>
              </a:ext>
            </a:extLst>
          </p:cNvPr>
          <p:cNvGrpSpPr/>
          <p:nvPr/>
        </p:nvGrpSpPr>
        <p:grpSpPr>
          <a:xfrm>
            <a:off x="9092375" y="5315728"/>
            <a:ext cx="676957" cy="104253"/>
            <a:chOff x="7620739" y="1862220"/>
            <a:chExt cx="507718" cy="78190"/>
          </a:xfrm>
        </p:grpSpPr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F7D6C1DC-5A7E-974F-ADB6-26679CD6AC2A}"/>
                </a:ext>
              </a:extLst>
            </p:cNvPr>
            <p:cNvSpPr txBox="1"/>
            <p:nvPr/>
          </p:nvSpPr>
          <p:spPr>
            <a:xfrm>
              <a:off x="7706466" y="1863417"/>
              <a:ext cx="421991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rgbClr val="00544D"/>
                  </a:solidFill>
                  <a:latin typeface="Arial" charset="0"/>
                  <a:ea typeface="Arial" charset="0"/>
                  <a:cs typeface="Arial" charset="0"/>
                </a:rPr>
                <a:t>PARANAGUÁ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57DFB51-C5BE-1643-B9E3-BB41919A4316}"/>
                </a:ext>
              </a:extLst>
            </p:cNvPr>
            <p:cNvSpPr/>
            <p:nvPr/>
          </p:nvSpPr>
          <p:spPr>
            <a:xfrm>
              <a:off x="7620739" y="1862220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upo 260">
            <a:extLst>
              <a:ext uri="{FF2B5EF4-FFF2-40B4-BE49-F238E27FC236}">
                <a16:creationId xmlns:a16="http://schemas.microsoft.com/office/drawing/2014/main" id="{F356397D-A51A-5A4A-AAAA-2E66A6F5B0D1}"/>
              </a:ext>
            </a:extLst>
          </p:cNvPr>
          <p:cNvGrpSpPr/>
          <p:nvPr/>
        </p:nvGrpSpPr>
        <p:grpSpPr>
          <a:xfrm>
            <a:off x="9054730" y="5709935"/>
            <a:ext cx="541520" cy="102657"/>
            <a:chOff x="7620739" y="1858006"/>
            <a:chExt cx="406140" cy="76993"/>
          </a:xfrm>
        </p:grpSpPr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30021611-B904-E347-A720-E751B59565A3}"/>
                </a:ext>
              </a:extLst>
            </p:cNvPr>
            <p:cNvSpPr txBox="1"/>
            <p:nvPr/>
          </p:nvSpPr>
          <p:spPr>
            <a:xfrm>
              <a:off x="7710687" y="1858006"/>
              <a:ext cx="316192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rgbClr val="00544D"/>
                  </a:solidFill>
                  <a:latin typeface="Arial" charset="0"/>
                  <a:ea typeface="Arial" charset="0"/>
                  <a:cs typeface="Arial" charset="0"/>
                </a:rPr>
                <a:t>IMBITUBA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E63EBEB-BD1D-A74D-8328-70DAA591B6BB}"/>
                </a:ext>
              </a:extLst>
            </p:cNvPr>
            <p:cNvSpPr/>
            <p:nvPr/>
          </p:nvSpPr>
          <p:spPr>
            <a:xfrm>
              <a:off x="7620739" y="1862220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upo 263">
            <a:extLst>
              <a:ext uri="{FF2B5EF4-FFF2-40B4-BE49-F238E27FC236}">
                <a16:creationId xmlns:a16="http://schemas.microsoft.com/office/drawing/2014/main" id="{C4E1A144-1105-0C44-8C4A-19FAB3D1B54D}"/>
              </a:ext>
            </a:extLst>
          </p:cNvPr>
          <p:cNvGrpSpPr/>
          <p:nvPr/>
        </p:nvGrpSpPr>
        <p:grpSpPr>
          <a:xfrm>
            <a:off x="8454476" y="6417979"/>
            <a:ext cx="669587" cy="102657"/>
            <a:chOff x="7620739" y="1858006"/>
            <a:chExt cx="502190" cy="76993"/>
          </a:xfrm>
        </p:grpSpPr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E49E3791-06C0-2A4A-9EB0-A750D5FD4BED}"/>
                </a:ext>
              </a:extLst>
            </p:cNvPr>
            <p:cNvSpPr txBox="1"/>
            <p:nvPr/>
          </p:nvSpPr>
          <p:spPr>
            <a:xfrm>
              <a:off x="7708151" y="1858006"/>
              <a:ext cx="414778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RIO GRANDE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E4ED145-2355-3544-A6E1-F19D4094BBBF}"/>
                </a:ext>
              </a:extLst>
            </p:cNvPr>
            <p:cNvSpPr/>
            <p:nvPr/>
          </p:nvSpPr>
          <p:spPr>
            <a:xfrm>
              <a:off x="7620739" y="1862220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upo 267">
            <a:extLst>
              <a:ext uri="{FF2B5EF4-FFF2-40B4-BE49-F238E27FC236}">
                <a16:creationId xmlns:a16="http://schemas.microsoft.com/office/drawing/2014/main" id="{C6BC4588-9A68-0445-B4BF-E7A92325AE29}"/>
              </a:ext>
            </a:extLst>
          </p:cNvPr>
          <p:cNvGrpSpPr/>
          <p:nvPr/>
        </p:nvGrpSpPr>
        <p:grpSpPr>
          <a:xfrm>
            <a:off x="7591464" y="3161843"/>
            <a:ext cx="498127" cy="102657"/>
            <a:chOff x="7308937" y="1863030"/>
            <a:chExt cx="373595" cy="76993"/>
          </a:xfrm>
        </p:grpSpPr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3154CFA4-C819-B242-A81F-1F1F189578F2}"/>
                </a:ext>
              </a:extLst>
            </p:cNvPr>
            <p:cNvSpPr txBox="1"/>
            <p:nvPr/>
          </p:nvSpPr>
          <p:spPr>
            <a:xfrm>
              <a:off x="7308937" y="1863030"/>
              <a:ext cx="299361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SORRISO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BE65CFA-0930-BA43-AB9A-182EE9935661}"/>
                </a:ext>
              </a:extLst>
            </p:cNvPr>
            <p:cNvSpPr/>
            <p:nvPr/>
          </p:nvSpPr>
          <p:spPr>
            <a:xfrm>
              <a:off x="7620739" y="1869095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upo 270">
            <a:extLst>
              <a:ext uri="{FF2B5EF4-FFF2-40B4-BE49-F238E27FC236}">
                <a16:creationId xmlns:a16="http://schemas.microsoft.com/office/drawing/2014/main" id="{576E5265-2AA2-724D-A38F-3BC38E38DEB0}"/>
              </a:ext>
            </a:extLst>
          </p:cNvPr>
          <p:cNvGrpSpPr/>
          <p:nvPr/>
        </p:nvGrpSpPr>
        <p:grpSpPr>
          <a:xfrm>
            <a:off x="7554357" y="3622957"/>
            <a:ext cx="711733" cy="215836"/>
            <a:chOff x="7208629" y="1769011"/>
            <a:chExt cx="533800" cy="161877"/>
          </a:xfrm>
        </p:grpSpPr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68513AB4-6ABA-1446-A54E-8A14B2FE4812}"/>
                </a:ext>
              </a:extLst>
            </p:cNvPr>
            <p:cNvSpPr txBox="1"/>
            <p:nvPr/>
          </p:nvSpPr>
          <p:spPr>
            <a:xfrm>
              <a:off x="7208629" y="1769011"/>
              <a:ext cx="533800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RONDONÓPOLIS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E347ADD-20C3-D841-8228-E1A4F7664E7A}"/>
                </a:ext>
              </a:extLst>
            </p:cNvPr>
            <p:cNvSpPr/>
            <p:nvPr/>
          </p:nvSpPr>
          <p:spPr>
            <a:xfrm>
              <a:off x="7620739" y="1869095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upo 280">
            <a:extLst>
              <a:ext uri="{FF2B5EF4-FFF2-40B4-BE49-F238E27FC236}">
                <a16:creationId xmlns:a16="http://schemas.microsoft.com/office/drawing/2014/main" id="{3DDDE167-42CA-FD45-84DA-7B2ABE4B37A4}"/>
              </a:ext>
            </a:extLst>
          </p:cNvPr>
          <p:cNvGrpSpPr/>
          <p:nvPr/>
        </p:nvGrpSpPr>
        <p:grpSpPr>
          <a:xfrm>
            <a:off x="8614115" y="3888989"/>
            <a:ext cx="476092" cy="208684"/>
            <a:chOff x="7596619" y="1774375"/>
            <a:chExt cx="357069" cy="156513"/>
          </a:xfrm>
        </p:grpSpPr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798F22F1-0E2D-AE49-8B4A-D3E6FBF5743C}"/>
                </a:ext>
              </a:extLst>
            </p:cNvPr>
            <p:cNvSpPr txBox="1"/>
            <p:nvPr/>
          </p:nvSpPr>
          <p:spPr>
            <a:xfrm>
              <a:off x="7596619" y="1774375"/>
              <a:ext cx="357069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RIO VERDE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1DA8CDE-9860-E248-9B27-16695A1BEC7D}"/>
                </a:ext>
              </a:extLst>
            </p:cNvPr>
            <p:cNvSpPr/>
            <p:nvPr/>
          </p:nvSpPr>
          <p:spPr>
            <a:xfrm>
              <a:off x="7620739" y="1869095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upo 283">
            <a:extLst>
              <a:ext uri="{FF2B5EF4-FFF2-40B4-BE49-F238E27FC236}">
                <a16:creationId xmlns:a16="http://schemas.microsoft.com/office/drawing/2014/main" id="{A551F261-6417-7B44-9600-CCB3D426023E}"/>
              </a:ext>
            </a:extLst>
          </p:cNvPr>
          <p:cNvGrpSpPr/>
          <p:nvPr/>
        </p:nvGrpSpPr>
        <p:grpSpPr>
          <a:xfrm>
            <a:off x="7738434" y="4489926"/>
            <a:ext cx="483243" cy="179536"/>
            <a:chOff x="7320100" y="1834200"/>
            <a:chExt cx="362432" cy="134652"/>
          </a:xfrm>
        </p:grpSpPr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45880895-1CBF-5340-ACB3-92ECBE035088}"/>
                </a:ext>
              </a:extLst>
            </p:cNvPr>
            <p:cNvSpPr txBox="1"/>
            <p:nvPr/>
          </p:nvSpPr>
          <p:spPr>
            <a:xfrm>
              <a:off x="7320100" y="1834200"/>
              <a:ext cx="281327" cy="13465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>
                <a:lnSpc>
                  <a:spcPts val="667"/>
                </a:lnSpc>
              </a:pPr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CAMPO</a:t>
              </a:r>
            </a:p>
            <a:p>
              <a:pPr algn="r">
                <a:lnSpc>
                  <a:spcPts val="667"/>
                </a:lnSpc>
              </a:pPr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GRANDE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1A62A70-3648-5F4F-88AE-6BF33FE31CA4}"/>
                </a:ext>
              </a:extLst>
            </p:cNvPr>
            <p:cNvSpPr/>
            <p:nvPr/>
          </p:nvSpPr>
          <p:spPr>
            <a:xfrm>
              <a:off x="7620739" y="1862220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upo 286">
            <a:extLst>
              <a:ext uri="{FF2B5EF4-FFF2-40B4-BE49-F238E27FC236}">
                <a16:creationId xmlns:a16="http://schemas.microsoft.com/office/drawing/2014/main" id="{E4493E3D-5876-E640-BCBC-1153E3794A65}"/>
              </a:ext>
            </a:extLst>
          </p:cNvPr>
          <p:cNvGrpSpPr/>
          <p:nvPr/>
        </p:nvGrpSpPr>
        <p:grpSpPr>
          <a:xfrm>
            <a:off x="9715473" y="1496131"/>
            <a:ext cx="408766" cy="263280"/>
            <a:chOff x="7485422" y="1869095"/>
            <a:chExt cx="306575" cy="197460"/>
          </a:xfrm>
        </p:grpSpPr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5C2B3E40-610E-F74D-B892-7D3C4DFE35EB}"/>
                </a:ext>
              </a:extLst>
            </p:cNvPr>
            <p:cNvSpPr txBox="1"/>
            <p:nvPr/>
          </p:nvSpPr>
          <p:spPr>
            <a:xfrm>
              <a:off x="7485422" y="1989562"/>
              <a:ext cx="306575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SÃO LUÍS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1699495-E71C-A242-80CD-4BEC9A703118}"/>
                </a:ext>
              </a:extLst>
            </p:cNvPr>
            <p:cNvSpPr/>
            <p:nvPr/>
          </p:nvSpPr>
          <p:spPr>
            <a:xfrm>
              <a:off x="7627614" y="1869095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upo 289">
            <a:extLst>
              <a:ext uri="{FF2B5EF4-FFF2-40B4-BE49-F238E27FC236}">
                <a16:creationId xmlns:a16="http://schemas.microsoft.com/office/drawing/2014/main" id="{A17CE11D-0939-8D45-9357-B4A21B39B243}"/>
              </a:ext>
            </a:extLst>
          </p:cNvPr>
          <p:cNvGrpSpPr/>
          <p:nvPr/>
        </p:nvGrpSpPr>
        <p:grpSpPr>
          <a:xfrm>
            <a:off x="7179063" y="4881883"/>
            <a:ext cx="727226" cy="394173"/>
            <a:chOff x="7171162" y="1634169"/>
            <a:chExt cx="545420" cy="295629"/>
          </a:xfrm>
        </p:grpSpPr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id="{CE16D1D1-A7A9-BF40-AAB6-5C5B06400B7E}"/>
                </a:ext>
              </a:extLst>
            </p:cNvPr>
            <p:cNvSpPr txBox="1"/>
            <p:nvPr/>
          </p:nvSpPr>
          <p:spPr>
            <a:xfrm>
              <a:off x="7171162" y="1852805"/>
              <a:ext cx="371495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lang="pt-BR" sz="667" b="1" dirty="0">
                  <a:solidFill>
                    <a:srgbClr val="00544D"/>
                  </a:solidFill>
                  <a:latin typeface="Arial" charset="0"/>
                  <a:ea typeface="Arial" charset="0"/>
                  <a:cs typeface="Arial" charset="0"/>
                </a:rPr>
                <a:t>ASSUNÇÃO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3F47EE5-D15B-7D44-809D-803CE58A0462}"/>
                </a:ext>
              </a:extLst>
            </p:cNvPr>
            <p:cNvSpPr/>
            <p:nvPr/>
          </p:nvSpPr>
          <p:spPr>
            <a:xfrm>
              <a:off x="7596582" y="1862220"/>
              <a:ext cx="61793" cy="61793"/>
            </a:xfrm>
            <a:prstGeom prst="ellipse">
              <a:avLst/>
            </a:prstGeom>
            <a:solidFill>
              <a:srgbClr val="FBAF17"/>
            </a:solidFill>
            <a:ln w="6350">
              <a:solidFill>
                <a:srgbClr val="FBAF17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67">
                <a:solidFill>
                  <a:schemeClr val="bg1"/>
                </a:solidFill>
              </a:endParaRPr>
            </a:p>
          </p:txBody>
        </p:sp>
        <p:sp>
          <p:nvSpPr>
            <p:cNvPr id="86" name="CaixaDeTexto 85">
              <a:extLst>
                <a:ext uri="{FF2B5EF4-FFF2-40B4-BE49-F238E27FC236}">
                  <a16:creationId xmlns:a16="http://schemas.microsoft.com/office/drawing/2014/main" id="{23AD796F-48CF-6547-8F94-8AAB324DB1CE}"/>
                </a:ext>
              </a:extLst>
            </p:cNvPr>
            <p:cNvSpPr txBox="1"/>
            <p:nvPr/>
          </p:nvSpPr>
          <p:spPr>
            <a:xfrm>
              <a:off x="7306613" y="1634169"/>
              <a:ext cx="409969" cy="9233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lang="pt-BR" sz="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PARAGUAI</a:t>
              </a:r>
            </a:p>
          </p:txBody>
        </p:sp>
      </p:grpSp>
      <p:grpSp>
        <p:nvGrpSpPr>
          <p:cNvPr id="87" name="Grupo 292">
            <a:extLst>
              <a:ext uri="{FF2B5EF4-FFF2-40B4-BE49-F238E27FC236}">
                <a16:creationId xmlns:a16="http://schemas.microsoft.com/office/drawing/2014/main" id="{1E34F290-B809-0F42-9F3B-93525A3BAB41}"/>
              </a:ext>
            </a:extLst>
          </p:cNvPr>
          <p:cNvGrpSpPr/>
          <p:nvPr/>
        </p:nvGrpSpPr>
        <p:grpSpPr>
          <a:xfrm>
            <a:off x="7342902" y="5276641"/>
            <a:ext cx="489706" cy="109343"/>
            <a:chOff x="7315252" y="1852605"/>
            <a:chExt cx="367280" cy="82007"/>
          </a:xfrm>
        </p:grpSpPr>
        <p:sp>
          <p:nvSpPr>
            <p:cNvPr id="88" name="CaixaDeTexto 87">
              <a:extLst>
                <a:ext uri="{FF2B5EF4-FFF2-40B4-BE49-F238E27FC236}">
                  <a16:creationId xmlns:a16="http://schemas.microsoft.com/office/drawing/2014/main" id="{9993C015-7406-AC4D-BE16-1BA2FFA935B1}"/>
                </a:ext>
              </a:extLst>
            </p:cNvPr>
            <p:cNvSpPr txBox="1"/>
            <p:nvPr/>
          </p:nvSpPr>
          <p:spPr>
            <a:xfrm>
              <a:off x="7315252" y="1857619"/>
              <a:ext cx="270506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lang="pt-BR" sz="667" b="1" dirty="0">
                  <a:solidFill>
                    <a:srgbClr val="00544D"/>
                  </a:solidFill>
                  <a:latin typeface="Arial" charset="0"/>
                  <a:ea typeface="Arial" charset="0"/>
                  <a:cs typeface="Arial" charset="0"/>
                </a:rPr>
                <a:t>VILLETA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64B2FCE-9502-B244-837E-A615F50531E2}"/>
                </a:ext>
              </a:extLst>
            </p:cNvPr>
            <p:cNvSpPr/>
            <p:nvPr/>
          </p:nvSpPr>
          <p:spPr>
            <a:xfrm>
              <a:off x="7620739" y="1852605"/>
              <a:ext cx="61793" cy="61793"/>
            </a:xfrm>
            <a:prstGeom prst="ellipse">
              <a:avLst/>
            </a:prstGeom>
            <a:solidFill>
              <a:srgbClr val="FBAF17"/>
            </a:solidFill>
            <a:ln w="6350">
              <a:solidFill>
                <a:srgbClr val="FBAF17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Grupo 242">
            <a:extLst>
              <a:ext uri="{FF2B5EF4-FFF2-40B4-BE49-F238E27FC236}">
                <a16:creationId xmlns:a16="http://schemas.microsoft.com/office/drawing/2014/main" id="{FA9AD8A0-7338-0246-8C14-DC6D27DA50FA}"/>
              </a:ext>
            </a:extLst>
          </p:cNvPr>
          <p:cNvGrpSpPr/>
          <p:nvPr/>
        </p:nvGrpSpPr>
        <p:grpSpPr>
          <a:xfrm>
            <a:off x="8887044" y="4764371"/>
            <a:ext cx="460063" cy="205716"/>
            <a:chOff x="7338731" y="1776601"/>
            <a:chExt cx="345047" cy="154287"/>
          </a:xfrm>
        </p:grpSpPr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id="{AF46292A-4C8E-8744-B7D3-DCB9BEDACE50}"/>
                </a:ext>
              </a:extLst>
            </p:cNvPr>
            <p:cNvSpPr txBox="1"/>
            <p:nvPr/>
          </p:nvSpPr>
          <p:spPr>
            <a:xfrm>
              <a:off x="7338731" y="1776601"/>
              <a:ext cx="345047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CAMPINAS</a:t>
              </a: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E2EAF75-3F38-2442-AA42-DC24CD7FF40B}"/>
                </a:ext>
              </a:extLst>
            </p:cNvPr>
            <p:cNvSpPr/>
            <p:nvPr/>
          </p:nvSpPr>
          <p:spPr>
            <a:xfrm>
              <a:off x="7620739" y="1869095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rupo 233">
            <a:extLst>
              <a:ext uri="{FF2B5EF4-FFF2-40B4-BE49-F238E27FC236}">
                <a16:creationId xmlns:a16="http://schemas.microsoft.com/office/drawing/2014/main" id="{51DAEBF0-A346-134C-BA36-72C049FBB577}"/>
              </a:ext>
            </a:extLst>
          </p:cNvPr>
          <p:cNvGrpSpPr/>
          <p:nvPr/>
        </p:nvGrpSpPr>
        <p:grpSpPr>
          <a:xfrm>
            <a:off x="9861245" y="3889627"/>
            <a:ext cx="535628" cy="205314"/>
            <a:chOff x="7620739" y="1819510"/>
            <a:chExt cx="401721" cy="153985"/>
          </a:xfrm>
        </p:grpSpPr>
        <p:sp>
          <p:nvSpPr>
            <p:cNvPr id="124" name="CaixaDeTexto 123">
              <a:extLst>
                <a:ext uri="{FF2B5EF4-FFF2-40B4-BE49-F238E27FC236}">
                  <a16:creationId xmlns:a16="http://schemas.microsoft.com/office/drawing/2014/main" id="{3610FA2F-07DC-B846-A872-282A93FE69ED}"/>
                </a:ext>
              </a:extLst>
            </p:cNvPr>
            <p:cNvSpPr txBox="1"/>
            <p:nvPr/>
          </p:nvSpPr>
          <p:spPr>
            <a:xfrm>
              <a:off x="7706267" y="1819510"/>
              <a:ext cx="316193" cy="15398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PATOS </a:t>
              </a:r>
              <a:b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DE MINAS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45C6E8D-ABBB-BF42-A1CF-01654774B516}"/>
                </a:ext>
              </a:extLst>
            </p:cNvPr>
            <p:cNvSpPr/>
            <p:nvPr/>
          </p:nvSpPr>
          <p:spPr>
            <a:xfrm>
              <a:off x="7620739" y="1862220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grpSp>
        <p:nvGrpSpPr>
          <p:cNvPr id="126" name="Grupo 233">
            <a:extLst>
              <a:ext uri="{FF2B5EF4-FFF2-40B4-BE49-F238E27FC236}">
                <a16:creationId xmlns:a16="http://schemas.microsoft.com/office/drawing/2014/main" id="{ABE80798-6F35-E94D-AF5E-FDFB4452FB66}"/>
              </a:ext>
            </a:extLst>
          </p:cNvPr>
          <p:cNvGrpSpPr/>
          <p:nvPr/>
        </p:nvGrpSpPr>
        <p:grpSpPr>
          <a:xfrm>
            <a:off x="9012856" y="5450202"/>
            <a:ext cx="1191256" cy="102657"/>
            <a:chOff x="7620739" y="1858006"/>
            <a:chExt cx="893442" cy="76993"/>
          </a:xfrm>
        </p:grpSpPr>
        <p:sp>
          <p:nvSpPr>
            <p:cNvPr id="127" name="CaixaDeTexto 126">
              <a:extLst>
                <a:ext uri="{FF2B5EF4-FFF2-40B4-BE49-F238E27FC236}">
                  <a16:creationId xmlns:a16="http://schemas.microsoft.com/office/drawing/2014/main" id="{C28742D2-93E2-AF42-8844-EF11F3451A5F}"/>
                </a:ext>
              </a:extLst>
            </p:cNvPr>
            <p:cNvSpPr txBox="1"/>
            <p:nvPr/>
          </p:nvSpPr>
          <p:spPr>
            <a:xfrm>
              <a:off x="7706267" y="1858006"/>
              <a:ext cx="807914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rgbClr val="00544D"/>
                  </a:solidFill>
                  <a:latin typeface="Arial" charset="0"/>
                  <a:ea typeface="Arial" charset="0"/>
                  <a:cs typeface="Arial" charset="0"/>
                </a:rPr>
                <a:t>SÃO FRANCISCO DO SUL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7743535-B02E-7447-9A8E-A16B5CBCC0BE}"/>
                </a:ext>
              </a:extLst>
            </p:cNvPr>
            <p:cNvSpPr/>
            <p:nvPr/>
          </p:nvSpPr>
          <p:spPr>
            <a:xfrm>
              <a:off x="7620739" y="1862220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sp>
        <p:nvSpPr>
          <p:cNvPr id="317" name="Oval 28">
            <a:extLst>
              <a:ext uri="{FF2B5EF4-FFF2-40B4-BE49-F238E27FC236}">
                <a16:creationId xmlns:a16="http://schemas.microsoft.com/office/drawing/2014/main" id="{11AAA3A8-E40F-4221-97E6-ED3A32135486}"/>
              </a:ext>
            </a:extLst>
          </p:cNvPr>
          <p:cNvSpPr/>
          <p:nvPr/>
        </p:nvSpPr>
        <p:spPr>
          <a:xfrm>
            <a:off x="-1109155" y="2107174"/>
            <a:ext cx="6072956" cy="60729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39A4595-1604-4DA1-B745-9877D3F30898}"/>
              </a:ext>
            </a:extLst>
          </p:cNvPr>
          <p:cNvGrpSpPr/>
          <p:nvPr/>
        </p:nvGrpSpPr>
        <p:grpSpPr>
          <a:xfrm>
            <a:off x="5116491" y="3482643"/>
            <a:ext cx="2123285" cy="3048931"/>
            <a:chOff x="3837368" y="2611981"/>
            <a:chExt cx="1592464" cy="2286698"/>
          </a:xfrm>
        </p:grpSpPr>
        <p:grpSp>
          <p:nvGrpSpPr>
            <p:cNvPr id="231" name="Grupo 6">
              <a:extLst>
                <a:ext uri="{FF2B5EF4-FFF2-40B4-BE49-F238E27FC236}">
                  <a16:creationId xmlns:a16="http://schemas.microsoft.com/office/drawing/2014/main" id="{E1C6E59D-4DC3-4DB3-990A-440447AE86CF}"/>
                </a:ext>
              </a:extLst>
            </p:cNvPr>
            <p:cNvGrpSpPr/>
            <p:nvPr/>
          </p:nvGrpSpPr>
          <p:grpSpPr>
            <a:xfrm>
              <a:off x="3837368" y="2611981"/>
              <a:ext cx="900981" cy="236531"/>
              <a:chOff x="395720" y="2380424"/>
              <a:chExt cx="1242419" cy="326167"/>
            </a:xfrm>
          </p:grpSpPr>
          <p:sp>
            <p:nvSpPr>
              <p:cNvPr id="232" name="CaixaDeTexto 231">
                <a:extLst>
                  <a:ext uri="{FF2B5EF4-FFF2-40B4-BE49-F238E27FC236}">
                    <a16:creationId xmlns:a16="http://schemas.microsoft.com/office/drawing/2014/main" id="{7C1CBE74-C827-4654-BC37-C3EA53434537}"/>
                  </a:ext>
                </a:extLst>
              </p:cNvPr>
              <p:cNvSpPr txBox="1"/>
              <p:nvPr/>
            </p:nvSpPr>
            <p:spPr>
              <a:xfrm>
                <a:off x="658330" y="2424716"/>
                <a:ext cx="979809" cy="235218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square" lIns="144000" tIns="0" rIns="0" bIns="0" rtlCol="0" anchor="ctr" anchorCtr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pt-BR" sz="1200" b="1" dirty="0">
                    <a:latin typeface="Arial" charset="0"/>
                    <a:ea typeface="Arial" charset="0"/>
                    <a:cs typeface="Arial" charset="0"/>
                  </a:rPr>
                  <a:t>Escritório</a:t>
                </a:r>
              </a:p>
            </p:txBody>
          </p:sp>
          <p:grpSp>
            <p:nvGrpSpPr>
              <p:cNvPr id="236" name="Grupo 2">
                <a:extLst>
                  <a:ext uri="{FF2B5EF4-FFF2-40B4-BE49-F238E27FC236}">
                    <a16:creationId xmlns:a16="http://schemas.microsoft.com/office/drawing/2014/main" id="{59B65715-E6FE-4E97-94A8-8F4E4A3980A3}"/>
                  </a:ext>
                </a:extLst>
              </p:cNvPr>
              <p:cNvGrpSpPr/>
              <p:nvPr/>
            </p:nvGrpSpPr>
            <p:grpSpPr>
              <a:xfrm>
                <a:off x="395720" y="2380424"/>
                <a:ext cx="326167" cy="326167"/>
                <a:chOff x="2355849" y="2556760"/>
                <a:chExt cx="326167" cy="326167"/>
              </a:xfrm>
              <a:effectLst>
                <a:outerShdw blurRad="19050" dist="6350" dir="2700000" algn="tl" rotWithShape="0">
                  <a:prstClr val="black">
                    <a:alpha val="75000"/>
                  </a:prstClr>
                </a:outerShdw>
              </a:effectLst>
            </p:grpSpPr>
            <p:sp>
              <p:nvSpPr>
                <p:cNvPr id="243" name="Oval 92">
                  <a:extLst>
                    <a:ext uri="{FF2B5EF4-FFF2-40B4-BE49-F238E27FC236}">
                      <a16:creationId xmlns:a16="http://schemas.microsoft.com/office/drawing/2014/main" id="{A505CE4C-8F6A-452D-A9FA-5E8C1D67E841}"/>
                    </a:ext>
                  </a:extLst>
                </p:cNvPr>
                <p:cNvSpPr/>
                <p:nvPr/>
              </p:nvSpPr>
              <p:spPr>
                <a:xfrm>
                  <a:off x="2355849" y="2556760"/>
                  <a:ext cx="326167" cy="326167"/>
                </a:xfrm>
                <a:prstGeom prst="ellipse">
                  <a:avLst/>
                </a:prstGeom>
                <a:solidFill>
                  <a:srgbClr val="FBAF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0" rIns="0" bIns="0" rtlCol="0" anchor="ctr" anchorCtr="0"/>
                <a:lstStyle/>
                <a:p>
                  <a:pPr algn="ctr"/>
                  <a:endParaRPr lang="pt-BR" sz="1200"/>
                </a:p>
              </p:txBody>
            </p:sp>
            <p:pic>
              <p:nvPicPr>
                <p:cNvPr id="244" name="Imagem 243">
                  <a:extLst>
                    <a:ext uri="{FF2B5EF4-FFF2-40B4-BE49-F238E27FC236}">
                      <a16:creationId xmlns:a16="http://schemas.microsoft.com/office/drawing/2014/main" id="{C16E290B-BF5D-4B0B-85E4-7AD84D76E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03298" y="2613352"/>
                  <a:ext cx="231268" cy="20955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upo 23">
              <a:extLst>
                <a:ext uri="{FF2B5EF4-FFF2-40B4-BE49-F238E27FC236}">
                  <a16:creationId xmlns:a16="http://schemas.microsoft.com/office/drawing/2014/main" id="{B65E785D-110E-45A4-A694-021A76779470}"/>
                </a:ext>
              </a:extLst>
            </p:cNvPr>
            <p:cNvGrpSpPr/>
            <p:nvPr/>
          </p:nvGrpSpPr>
          <p:grpSpPr>
            <a:xfrm>
              <a:off x="3837368" y="3816342"/>
              <a:ext cx="1486900" cy="236531"/>
              <a:chOff x="395720" y="3572099"/>
              <a:chExt cx="2050378" cy="326167"/>
            </a:xfrm>
          </p:grpSpPr>
          <p:sp>
            <p:nvSpPr>
              <p:cNvPr id="246" name="CaixaDeTexto 245">
                <a:extLst>
                  <a:ext uri="{FF2B5EF4-FFF2-40B4-BE49-F238E27FC236}">
                    <a16:creationId xmlns:a16="http://schemas.microsoft.com/office/drawing/2014/main" id="{44202AA5-C41B-4F59-A380-7B08AEF97EEA}"/>
                  </a:ext>
                </a:extLst>
              </p:cNvPr>
              <p:cNvSpPr txBox="1"/>
              <p:nvPr/>
            </p:nvSpPr>
            <p:spPr>
              <a:xfrm>
                <a:off x="658328" y="3618132"/>
                <a:ext cx="1787770" cy="235218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square" lIns="144000" tIns="0" rIns="0" bIns="0" rtlCol="0" anchor="ctr" anchorCtr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pt-BR" sz="1200" b="1" dirty="0">
                    <a:latin typeface="Arial" charset="0"/>
                    <a:ea typeface="Arial" charset="0"/>
                    <a:cs typeface="Arial" charset="0"/>
                  </a:rPr>
                  <a:t>Unidade de Produção</a:t>
                </a:r>
              </a:p>
            </p:txBody>
          </p:sp>
          <p:grpSp>
            <p:nvGrpSpPr>
              <p:cNvPr id="247" name="Grupo 5">
                <a:extLst>
                  <a:ext uri="{FF2B5EF4-FFF2-40B4-BE49-F238E27FC236}">
                    <a16:creationId xmlns:a16="http://schemas.microsoft.com/office/drawing/2014/main" id="{5062B00F-B784-4D8B-B15B-7756B6CB3F58}"/>
                  </a:ext>
                </a:extLst>
              </p:cNvPr>
              <p:cNvGrpSpPr/>
              <p:nvPr/>
            </p:nvGrpSpPr>
            <p:grpSpPr>
              <a:xfrm>
                <a:off x="395720" y="3572099"/>
                <a:ext cx="326167" cy="326167"/>
                <a:chOff x="3060132" y="2556760"/>
                <a:chExt cx="326167" cy="326167"/>
              </a:xfrm>
              <a:effectLst>
                <a:outerShdw blurRad="19050" dist="6350" dir="2700000" algn="tl" rotWithShape="0">
                  <a:prstClr val="black">
                    <a:alpha val="75000"/>
                  </a:prstClr>
                </a:outerShdw>
              </a:effectLst>
            </p:grpSpPr>
            <p:sp>
              <p:nvSpPr>
                <p:cNvPr id="248" name="Oval 97">
                  <a:extLst>
                    <a:ext uri="{FF2B5EF4-FFF2-40B4-BE49-F238E27FC236}">
                      <a16:creationId xmlns:a16="http://schemas.microsoft.com/office/drawing/2014/main" id="{2812FD52-83D7-4FBF-B383-49A5BEFA074C}"/>
                    </a:ext>
                  </a:extLst>
                </p:cNvPr>
                <p:cNvSpPr/>
                <p:nvPr/>
              </p:nvSpPr>
              <p:spPr>
                <a:xfrm>
                  <a:off x="3060132" y="2556760"/>
                  <a:ext cx="326167" cy="326167"/>
                </a:xfrm>
                <a:prstGeom prst="ellipse">
                  <a:avLst/>
                </a:prstGeom>
                <a:solidFill>
                  <a:srgbClr val="0054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0" rIns="0" bIns="0" rtlCol="0" anchor="ctr" anchorCtr="0"/>
                <a:lstStyle/>
                <a:p>
                  <a:pPr algn="ctr"/>
                  <a:endParaRPr lang="pt-BR" sz="1200"/>
                </a:p>
              </p:txBody>
            </p:sp>
            <p:pic>
              <p:nvPicPr>
                <p:cNvPr id="249" name="Imagem 248">
                  <a:extLst>
                    <a:ext uri="{FF2B5EF4-FFF2-40B4-BE49-F238E27FC236}">
                      <a16:creationId xmlns:a16="http://schemas.microsoft.com/office/drawing/2014/main" id="{93ABB06B-10C0-404B-9DC4-7A54409E0E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00433" y="2591262"/>
                  <a:ext cx="245564" cy="24556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50" name="Grupo 20">
              <a:extLst>
                <a:ext uri="{FF2B5EF4-FFF2-40B4-BE49-F238E27FC236}">
                  <a16:creationId xmlns:a16="http://schemas.microsoft.com/office/drawing/2014/main" id="{71AC99BC-94E7-42DC-BE27-35B5290B8EF2}"/>
                </a:ext>
              </a:extLst>
            </p:cNvPr>
            <p:cNvGrpSpPr/>
            <p:nvPr/>
          </p:nvGrpSpPr>
          <p:grpSpPr>
            <a:xfrm>
              <a:off x="3837368" y="2922528"/>
              <a:ext cx="1200398" cy="236531"/>
              <a:chOff x="395720" y="2777649"/>
              <a:chExt cx="1655303" cy="326167"/>
            </a:xfrm>
          </p:grpSpPr>
          <p:sp>
            <p:nvSpPr>
              <p:cNvPr id="251" name="CaixaDeTexto 250">
                <a:extLst>
                  <a:ext uri="{FF2B5EF4-FFF2-40B4-BE49-F238E27FC236}">
                    <a16:creationId xmlns:a16="http://schemas.microsoft.com/office/drawing/2014/main" id="{3526D5A2-AF76-422D-B883-B4014632597D}"/>
                  </a:ext>
                </a:extLst>
              </p:cNvPr>
              <p:cNvSpPr txBox="1"/>
              <p:nvPr/>
            </p:nvSpPr>
            <p:spPr>
              <a:xfrm>
                <a:off x="658329" y="2822521"/>
                <a:ext cx="1392694" cy="235218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square" lIns="144000" tIns="0" rIns="0" bIns="0" rtlCol="0" anchor="ctr" anchorCtr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pt-BR" sz="1200" b="1" dirty="0">
                    <a:latin typeface="Arial" charset="0"/>
                    <a:ea typeface="Arial" charset="0"/>
                    <a:cs typeface="Arial" charset="0"/>
                  </a:rPr>
                  <a:t>Nutrição animal</a:t>
                </a:r>
              </a:p>
            </p:txBody>
          </p:sp>
          <p:grpSp>
            <p:nvGrpSpPr>
              <p:cNvPr id="252" name="Grupo 3">
                <a:extLst>
                  <a:ext uri="{FF2B5EF4-FFF2-40B4-BE49-F238E27FC236}">
                    <a16:creationId xmlns:a16="http://schemas.microsoft.com/office/drawing/2014/main" id="{3027BA62-CCD3-4C6B-995F-CC8495CAA137}"/>
                  </a:ext>
                </a:extLst>
              </p:cNvPr>
              <p:cNvGrpSpPr/>
              <p:nvPr/>
            </p:nvGrpSpPr>
            <p:grpSpPr>
              <a:xfrm>
                <a:off x="395720" y="2777649"/>
                <a:ext cx="326167" cy="326167"/>
                <a:chOff x="2355849" y="3016492"/>
                <a:chExt cx="326167" cy="326167"/>
              </a:xfrm>
              <a:effectLst>
                <a:outerShdw blurRad="19050" dist="6350" dir="2700000" algn="tl" rotWithShape="0">
                  <a:prstClr val="black">
                    <a:alpha val="75000"/>
                  </a:prstClr>
                </a:outerShdw>
              </a:effectLst>
            </p:grpSpPr>
            <p:sp>
              <p:nvSpPr>
                <p:cNvPr id="253" name="Oval 102">
                  <a:extLst>
                    <a:ext uri="{FF2B5EF4-FFF2-40B4-BE49-F238E27FC236}">
                      <a16:creationId xmlns:a16="http://schemas.microsoft.com/office/drawing/2014/main" id="{759B27B3-B9FC-4386-B9A2-26BD0A64BAF9}"/>
                    </a:ext>
                  </a:extLst>
                </p:cNvPr>
                <p:cNvSpPr/>
                <p:nvPr/>
              </p:nvSpPr>
              <p:spPr>
                <a:xfrm>
                  <a:off x="2355849" y="3016492"/>
                  <a:ext cx="326167" cy="326167"/>
                </a:xfrm>
                <a:prstGeom prst="ellipse">
                  <a:avLst/>
                </a:prstGeom>
                <a:solidFill>
                  <a:srgbClr val="FBAF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0" rIns="0" bIns="0" rtlCol="0" anchor="ctr" anchorCtr="0"/>
                <a:lstStyle/>
                <a:p>
                  <a:pPr algn="ctr"/>
                  <a:endParaRPr lang="pt-BR" sz="1200"/>
                </a:p>
              </p:txBody>
            </p:sp>
            <p:pic>
              <p:nvPicPr>
                <p:cNvPr id="254" name="Imagem 253">
                  <a:extLst>
                    <a:ext uri="{FF2B5EF4-FFF2-40B4-BE49-F238E27FC236}">
                      <a16:creationId xmlns:a16="http://schemas.microsoft.com/office/drawing/2014/main" id="{99A26060-F027-423C-96B8-0B013C4371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83029" y="3056372"/>
                  <a:ext cx="271806" cy="27180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55" name="Grupo 24">
              <a:extLst>
                <a:ext uri="{FF2B5EF4-FFF2-40B4-BE49-F238E27FC236}">
                  <a16:creationId xmlns:a16="http://schemas.microsoft.com/office/drawing/2014/main" id="{2DD1EE59-C769-4479-9C7B-91409510DFF3}"/>
                </a:ext>
              </a:extLst>
            </p:cNvPr>
            <p:cNvGrpSpPr/>
            <p:nvPr/>
          </p:nvGrpSpPr>
          <p:grpSpPr>
            <a:xfrm>
              <a:off x="3837368" y="3526684"/>
              <a:ext cx="1334526" cy="236531"/>
              <a:chOff x="395720" y="3969324"/>
              <a:chExt cx="1840260" cy="326167"/>
            </a:xfrm>
          </p:grpSpPr>
          <p:sp>
            <p:nvSpPr>
              <p:cNvPr id="256" name="CaixaDeTexto 255">
                <a:extLst>
                  <a:ext uri="{FF2B5EF4-FFF2-40B4-BE49-F238E27FC236}">
                    <a16:creationId xmlns:a16="http://schemas.microsoft.com/office/drawing/2014/main" id="{D79AE392-D654-4DE3-9A9D-C845F10E1C64}"/>
                  </a:ext>
                </a:extLst>
              </p:cNvPr>
              <p:cNvSpPr txBox="1"/>
              <p:nvPr/>
            </p:nvSpPr>
            <p:spPr>
              <a:xfrm>
                <a:off x="658329" y="4015938"/>
                <a:ext cx="1577651" cy="235218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square" lIns="144000" tIns="0" rIns="0" bIns="0" rtlCol="0" anchor="ctr" anchorCtr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pt-BR" sz="1200" b="1" dirty="0">
                    <a:latin typeface="Arial" charset="0"/>
                    <a:ea typeface="Arial" charset="0"/>
                    <a:cs typeface="Arial" charset="0"/>
                  </a:rPr>
                  <a:t>Produção de SSP</a:t>
                </a:r>
              </a:p>
            </p:txBody>
          </p:sp>
          <p:grpSp>
            <p:nvGrpSpPr>
              <p:cNvPr id="257" name="Grupo 27">
                <a:extLst>
                  <a:ext uri="{FF2B5EF4-FFF2-40B4-BE49-F238E27FC236}">
                    <a16:creationId xmlns:a16="http://schemas.microsoft.com/office/drawing/2014/main" id="{A244DE17-1AA2-4B89-BB20-655FA08DEF8F}"/>
                  </a:ext>
                </a:extLst>
              </p:cNvPr>
              <p:cNvGrpSpPr/>
              <p:nvPr/>
            </p:nvGrpSpPr>
            <p:grpSpPr>
              <a:xfrm>
                <a:off x="395720" y="3969324"/>
                <a:ext cx="326167" cy="326167"/>
                <a:chOff x="3060132" y="2556760"/>
                <a:chExt cx="326167" cy="326167"/>
              </a:xfrm>
              <a:effectLst>
                <a:outerShdw blurRad="19050" dist="6350" dir="2700000" algn="tl" rotWithShape="0">
                  <a:prstClr val="black">
                    <a:alpha val="75000"/>
                  </a:prstClr>
                </a:outerShdw>
              </a:effectLst>
            </p:grpSpPr>
            <p:sp>
              <p:nvSpPr>
                <p:cNvPr id="258" name="Oval 107">
                  <a:extLst>
                    <a:ext uri="{FF2B5EF4-FFF2-40B4-BE49-F238E27FC236}">
                      <a16:creationId xmlns:a16="http://schemas.microsoft.com/office/drawing/2014/main" id="{8129F7ED-A44C-4715-BFCA-5AFBF949B9E6}"/>
                    </a:ext>
                  </a:extLst>
                </p:cNvPr>
                <p:cNvSpPr/>
                <p:nvPr/>
              </p:nvSpPr>
              <p:spPr>
                <a:xfrm>
                  <a:off x="3060132" y="2556760"/>
                  <a:ext cx="326167" cy="326167"/>
                </a:xfrm>
                <a:prstGeom prst="ellipse">
                  <a:avLst/>
                </a:prstGeom>
                <a:solidFill>
                  <a:srgbClr val="9EAB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0" rIns="0" bIns="0" rtlCol="0" anchor="ctr" anchorCtr="0"/>
                <a:lstStyle/>
                <a:p>
                  <a:pPr algn="ctr"/>
                  <a:endParaRPr lang="pt-BR" sz="1200"/>
                </a:p>
              </p:txBody>
            </p:sp>
            <p:pic>
              <p:nvPicPr>
                <p:cNvPr id="259" name="Imagem 258">
                  <a:extLst>
                    <a:ext uri="{FF2B5EF4-FFF2-40B4-BE49-F238E27FC236}">
                      <a16:creationId xmlns:a16="http://schemas.microsoft.com/office/drawing/2014/main" id="{182C82D0-B7D8-43B1-9A9D-C68975678B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00433" y="2591262"/>
                  <a:ext cx="245564" cy="24556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0" name="Grupo 22">
              <a:extLst>
                <a:ext uri="{FF2B5EF4-FFF2-40B4-BE49-F238E27FC236}">
                  <a16:creationId xmlns:a16="http://schemas.microsoft.com/office/drawing/2014/main" id="{04A6D65E-6A25-44C0-973D-8C9D2578E5CE}"/>
                </a:ext>
              </a:extLst>
            </p:cNvPr>
            <p:cNvGrpSpPr/>
            <p:nvPr/>
          </p:nvGrpSpPr>
          <p:grpSpPr>
            <a:xfrm>
              <a:off x="3837368" y="3232909"/>
              <a:ext cx="1334526" cy="236531"/>
              <a:chOff x="395720" y="3174874"/>
              <a:chExt cx="1840260" cy="326167"/>
            </a:xfrm>
          </p:grpSpPr>
          <p:sp>
            <p:nvSpPr>
              <p:cNvPr id="261" name="CaixaDeTexto 260">
                <a:extLst>
                  <a:ext uri="{FF2B5EF4-FFF2-40B4-BE49-F238E27FC236}">
                    <a16:creationId xmlns:a16="http://schemas.microsoft.com/office/drawing/2014/main" id="{4A3DE6DB-C163-420B-A5DA-DB75D9743CD8}"/>
                  </a:ext>
                </a:extLst>
              </p:cNvPr>
              <p:cNvSpPr txBox="1"/>
              <p:nvPr/>
            </p:nvSpPr>
            <p:spPr>
              <a:xfrm>
                <a:off x="658328" y="3220327"/>
                <a:ext cx="1577652" cy="235218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square" lIns="144000" tIns="0" rIns="0" bIns="0" rtlCol="0" anchor="ctr" anchorCtr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pt-BR" sz="1200" b="1" dirty="0">
                    <a:latin typeface="Arial" charset="0"/>
                    <a:ea typeface="Arial" charset="0"/>
                    <a:cs typeface="Arial" charset="0"/>
                  </a:rPr>
                  <a:t>Terminal Portuário</a:t>
                </a:r>
              </a:p>
            </p:txBody>
          </p:sp>
          <p:grpSp>
            <p:nvGrpSpPr>
              <p:cNvPr id="262" name="Grupo 4">
                <a:extLst>
                  <a:ext uri="{FF2B5EF4-FFF2-40B4-BE49-F238E27FC236}">
                    <a16:creationId xmlns:a16="http://schemas.microsoft.com/office/drawing/2014/main" id="{8C3306DE-FD7C-4D17-B89C-E108F45B0613}"/>
                  </a:ext>
                </a:extLst>
              </p:cNvPr>
              <p:cNvGrpSpPr/>
              <p:nvPr/>
            </p:nvGrpSpPr>
            <p:grpSpPr>
              <a:xfrm>
                <a:off x="395720" y="3174874"/>
                <a:ext cx="326167" cy="326167"/>
                <a:chOff x="2355849" y="3539006"/>
                <a:chExt cx="326167" cy="326167"/>
              </a:xfrm>
              <a:effectLst>
                <a:outerShdw blurRad="19050" dist="6350" dir="2700000" algn="tl" rotWithShape="0">
                  <a:prstClr val="black">
                    <a:alpha val="75000"/>
                  </a:prstClr>
                </a:outerShdw>
              </a:effectLst>
            </p:grpSpPr>
            <p:sp>
              <p:nvSpPr>
                <p:cNvPr id="263" name="Oval 112">
                  <a:extLst>
                    <a:ext uri="{FF2B5EF4-FFF2-40B4-BE49-F238E27FC236}">
                      <a16:creationId xmlns:a16="http://schemas.microsoft.com/office/drawing/2014/main" id="{9C9FFDE4-482D-4B0D-A072-80520821AB6D}"/>
                    </a:ext>
                  </a:extLst>
                </p:cNvPr>
                <p:cNvSpPr/>
                <p:nvPr/>
              </p:nvSpPr>
              <p:spPr>
                <a:xfrm>
                  <a:off x="2355849" y="3539006"/>
                  <a:ext cx="326167" cy="326167"/>
                </a:xfrm>
                <a:prstGeom prst="ellipse">
                  <a:avLst/>
                </a:prstGeom>
                <a:solidFill>
                  <a:srgbClr val="FBAF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0" rIns="0" bIns="0" rtlCol="0" anchor="ctr" anchorCtr="0"/>
                <a:lstStyle/>
                <a:p>
                  <a:pPr algn="ctr"/>
                  <a:endParaRPr lang="pt-BR" sz="1200"/>
                </a:p>
              </p:txBody>
            </p:sp>
            <p:pic>
              <p:nvPicPr>
                <p:cNvPr id="264" name="Imagem 263">
                  <a:extLst>
                    <a:ext uri="{FF2B5EF4-FFF2-40B4-BE49-F238E27FC236}">
                      <a16:creationId xmlns:a16="http://schemas.microsoft.com/office/drawing/2014/main" id="{81C15810-FFB8-49FE-B9D8-A3CD0EA1D9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2033" y="3562489"/>
                  <a:ext cx="253799" cy="25379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5" name="Grupo 25">
              <a:extLst>
                <a:ext uri="{FF2B5EF4-FFF2-40B4-BE49-F238E27FC236}">
                  <a16:creationId xmlns:a16="http://schemas.microsoft.com/office/drawing/2014/main" id="{3063EB57-60ED-445F-A10C-253B6DB968D6}"/>
                </a:ext>
              </a:extLst>
            </p:cNvPr>
            <p:cNvGrpSpPr/>
            <p:nvPr/>
          </p:nvGrpSpPr>
          <p:grpSpPr>
            <a:xfrm>
              <a:off x="3837368" y="4093795"/>
              <a:ext cx="1592464" cy="236531"/>
              <a:chOff x="395720" y="4366549"/>
              <a:chExt cx="2195947" cy="326167"/>
            </a:xfrm>
          </p:grpSpPr>
          <p:sp>
            <p:nvSpPr>
              <p:cNvPr id="266" name="CaixaDeTexto 265">
                <a:extLst>
                  <a:ext uri="{FF2B5EF4-FFF2-40B4-BE49-F238E27FC236}">
                    <a16:creationId xmlns:a16="http://schemas.microsoft.com/office/drawing/2014/main" id="{A460DF68-01B7-4C42-803E-DCFF36F35E38}"/>
                  </a:ext>
                </a:extLst>
              </p:cNvPr>
              <p:cNvSpPr txBox="1"/>
              <p:nvPr/>
            </p:nvSpPr>
            <p:spPr>
              <a:xfrm>
                <a:off x="658328" y="4413745"/>
                <a:ext cx="1933339" cy="235218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square" lIns="144000" tIns="0" rIns="0" bIns="0" rtlCol="0" anchor="ctr" anchorCtr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pt-BR" sz="1200" b="1" dirty="0">
                    <a:latin typeface="Arial" charset="0"/>
                    <a:ea typeface="Arial" charset="0"/>
                    <a:cs typeface="Arial" charset="0"/>
                  </a:rPr>
                  <a:t>Unidades Contratadas</a:t>
                </a:r>
              </a:p>
            </p:txBody>
          </p:sp>
          <p:grpSp>
            <p:nvGrpSpPr>
              <p:cNvPr id="267" name="Grupo 30">
                <a:extLst>
                  <a:ext uri="{FF2B5EF4-FFF2-40B4-BE49-F238E27FC236}">
                    <a16:creationId xmlns:a16="http://schemas.microsoft.com/office/drawing/2014/main" id="{21DC1CBE-4BD5-4706-B772-FBAA3FC36D13}"/>
                  </a:ext>
                </a:extLst>
              </p:cNvPr>
              <p:cNvGrpSpPr/>
              <p:nvPr/>
            </p:nvGrpSpPr>
            <p:grpSpPr>
              <a:xfrm>
                <a:off x="395720" y="4366549"/>
                <a:ext cx="326167" cy="326167"/>
                <a:chOff x="3060132" y="2556760"/>
                <a:chExt cx="326167" cy="326167"/>
              </a:xfrm>
              <a:effectLst>
                <a:outerShdw blurRad="19050" dist="6350" dir="2700000" algn="tl" rotWithShape="0">
                  <a:prstClr val="black">
                    <a:alpha val="75000"/>
                  </a:prstClr>
                </a:outerShdw>
              </a:effectLst>
            </p:grpSpPr>
            <p:sp>
              <p:nvSpPr>
                <p:cNvPr id="268" name="Oval 117">
                  <a:extLst>
                    <a:ext uri="{FF2B5EF4-FFF2-40B4-BE49-F238E27FC236}">
                      <a16:creationId xmlns:a16="http://schemas.microsoft.com/office/drawing/2014/main" id="{DE83AA2A-C297-4831-BD41-E10071390533}"/>
                    </a:ext>
                  </a:extLst>
                </p:cNvPr>
                <p:cNvSpPr/>
                <p:nvPr/>
              </p:nvSpPr>
              <p:spPr>
                <a:xfrm>
                  <a:off x="3060132" y="2556760"/>
                  <a:ext cx="326167" cy="32616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0" rIns="0" bIns="0" rtlCol="0" anchor="ctr" anchorCtr="0"/>
                <a:lstStyle/>
                <a:p>
                  <a:pPr algn="ctr"/>
                  <a:endParaRPr lang="pt-BR" sz="1200"/>
                </a:p>
              </p:txBody>
            </p:sp>
            <p:pic>
              <p:nvPicPr>
                <p:cNvPr id="269" name="Imagem 268">
                  <a:extLst>
                    <a:ext uri="{FF2B5EF4-FFF2-40B4-BE49-F238E27FC236}">
                      <a16:creationId xmlns:a16="http://schemas.microsoft.com/office/drawing/2014/main" id="{D8BEA4E1-4081-417E-9FE9-EDDE5A29C7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99084" y="2601380"/>
                  <a:ext cx="245564" cy="245564"/>
                </a:xfrm>
                <a:prstGeom prst="rect">
                  <a:avLst/>
                </a:prstGeom>
                <a:solidFill>
                  <a:srgbClr val="0070C0"/>
                </a:solidFill>
              </p:spPr>
            </p:pic>
          </p:grpSp>
        </p:grpSp>
        <p:grpSp>
          <p:nvGrpSpPr>
            <p:cNvPr id="270" name="Group 2">
              <a:extLst>
                <a:ext uri="{FF2B5EF4-FFF2-40B4-BE49-F238E27FC236}">
                  <a16:creationId xmlns:a16="http://schemas.microsoft.com/office/drawing/2014/main" id="{4B81A5E4-060F-47B1-8767-968DB60CEA4B}"/>
                </a:ext>
              </a:extLst>
            </p:cNvPr>
            <p:cNvGrpSpPr/>
            <p:nvPr/>
          </p:nvGrpSpPr>
          <p:grpSpPr>
            <a:xfrm>
              <a:off x="3837368" y="4390508"/>
              <a:ext cx="1274352" cy="227741"/>
              <a:chOff x="3861283" y="4347395"/>
              <a:chExt cx="1272593" cy="227741"/>
            </a:xfrm>
          </p:grpSpPr>
          <p:sp>
            <p:nvSpPr>
              <p:cNvPr id="271" name="CaixaDeTexto 115">
                <a:extLst>
                  <a:ext uri="{FF2B5EF4-FFF2-40B4-BE49-F238E27FC236}">
                    <a16:creationId xmlns:a16="http://schemas.microsoft.com/office/drawing/2014/main" id="{0EE2037E-02ED-427D-8431-9966B38E5B38}"/>
                  </a:ext>
                </a:extLst>
              </p:cNvPr>
              <p:cNvSpPr txBox="1"/>
              <p:nvPr/>
            </p:nvSpPr>
            <p:spPr>
              <a:xfrm>
                <a:off x="4049525" y="4364901"/>
                <a:ext cx="1084351" cy="170576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square" lIns="144000" tIns="0" rIns="0" bIns="0" rtlCol="0" anchor="ctr" anchorCtr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pt-BR" sz="1200" b="1" dirty="0">
                    <a:latin typeface="Arial" charset="0"/>
                    <a:ea typeface="Arial" charset="0"/>
                    <a:cs typeface="Arial" charset="0"/>
                  </a:rPr>
                  <a:t>Mina de extração</a:t>
                </a:r>
              </a:p>
            </p:txBody>
          </p:sp>
          <p:pic>
            <p:nvPicPr>
              <p:cNvPr id="272" name="Picture 3">
                <a:extLst>
                  <a:ext uri="{FF2B5EF4-FFF2-40B4-BE49-F238E27FC236}">
                    <a16:creationId xmlns:a16="http://schemas.microsoft.com/office/drawing/2014/main" id="{86AFE85A-D461-4C35-874D-ED1642D360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1283" y="4347395"/>
                <a:ext cx="227741" cy="227741"/>
              </a:xfrm>
              <a:prstGeom prst="ellipse">
                <a:avLst/>
              </a:prstGeom>
            </p:spPr>
          </p:pic>
        </p:grpSp>
        <p:grpSp>
          <p:nvGrpSpPr>
            <p:cNvPr id="273" name="Group 6">
              <a:extLst>
                <a:ext uri="{FF2B5EF4-FFF2-40B4-BE49-F238E27FC236}">
                  <a16:creationId xmlns:a16="http://schemas.microsoft.com/office/drawing/2014/main" id="{35C2F7EB-79BE-458E-989F-94AFB3D82569}"/>
                </a:ext>
              </a:extLst>
            </p:cNvPr>
            <p:cNvGrpSpPr/>
            <p:nvPr/>
          </p:nvGrpSpPr>
          <p:grpSpPr>
            <a:xfrm>
              <a:off x="3837368" y="4648980"/>
              <a:ext cx="1334526" cy="249699"/>
              <a:chOff x="3864913" y="4605867"/>
              <a:chExt cx="1334526" cy="249699"/>
            </a:xfrm>
          </p:grpSpPr>
          <p:sp>
            <p:nvSpPr>
              <p:cNvPr id="274" name="CaixaDeTexto 115">
                <a:extLst>
                  <a:ext uri="{FF2B5EF4-FFF2-40B4-BE49-F238E27FC236}">
                    <a16:creationId xmlns:a16="http://schemas.microsoft.com/office/drawing/2014/main" id="{62E256A2-9451-4278-8D73-23A9F510F351}"/>
                  </a:ext>
                </a:extLst>
              </p:cNvPr>
              <p:cNvSpPr txBox="1"/>
              <p:nvPr/>
            </p:nvSpPr>
            <p:spPr>
              <a:xfrm>
                <a:off x="4053062" y="4655528"/>
                <a:ext cx="1146377" cy="170576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square" lIns="144000" tIns="0" rIns="0" bIns="0" rtlCol="0" anchor="ctr" anchorCtr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pt-BR" sz="1200" b="1" dirty="0">
                    <a:latin typeface="Arial" charset="0"/>
                    <a:ea typeface="Arial" charset="0"/>
                    <a:cs typeface="Arial" charset="0"/>
                  </a:rPr>
                  <a:t>Mina subterrânea</a:t>
                </a:r>
              </a:p>
            </p:txBody>
          </p:sp>
          <p:pic>
            <p:nvPicPr>
              <p:cNvPr id="275" name="Picture 7">
                <a:extLst>
                  <a:ext uri="{FF2B5EF4-FFF2-40B4-BE49-F238E27FC236}">
                    <a16:creationId xmlns:a16="http://schemas.microsoft.com/office/drawing/2014/main" id="{7F1A679A-5325-4437-840D-31B7343186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64913" y="4605867"/>
                <a:ext cx="249699" cy="249699"/>
              </a:xfrm>
              <a:prstGeom prst="ellipse">
                <a:avLst/>
              </a:prstGeom>
            </p:spPr>
          </p:pic>
        </p:grpSp>
      </p:grpSp>
      <p:grpSp>
        <p:nvGrpSpPr>
          <p:cNvPr id="276" name="Group 309">
            <a:extLst>
              <a:ext uri="{FF2B5EF4-FFF2-40B4-BE49-F238E27FC236}">
                <a16:creationId xmlns:a16="http://schemas.microsoft.com/office/drawing/2014/main" id="{F90E6415-2BE8-4A10-986F-26788E78972F}"/>
              </a:ext>
            </a:extLst>
          </p:cNvPr>
          <p:cNvGrpSpPr/>
          <p:nvPr/>
        </p:nvGrpSpPr>
        <p:grpSpPr>
          <a:xfrm>
            <a:off x="20063" y="3435389"/>
            <a:ext cx="4055063" cy="2708179"/>
            <a:chOff x="15047" y="2576542"/>
            <a:chExt cx="3041297" cy="2031134"/>
          </a:xfrm>
        </p:grpSpPr>
        <p:grpSp>
          <p:nvGrpSpPr>
            <p:cNvPr id="277" name="Group 310">
              <a:extLst>
                <a:ext uri="{FF2B5EF4-FFF2-40B4-BE49-F238E27FC236}">
                  <a16:creationId xmlns:a16="http://schemas.microsoft.com/office/drawing/2014/main" id="{6FAECA22-0523-472C-9EB5-A91A9C1737F6}"/>
                </a:ext>
              </a:extLst>
            </p:cNvPr>
            <p:cNvGrpSpPr/>
            <p:nvPr/>
          </p:nvGrpSpPr>
          <p:grpSpPr>
            <a:xfrm>
              <a:off x="15047" y="2576542"/>
              <a:ext cx="3041297" cy="2031134"/>
              <a:chOff x="302134" y="2576542"/>
              <a:chExt cx="3041297" cy="2031134"/>
            </a:xfrm>
          </p:grpSpPr>
          <p:sp>
            <p:nvSpPr>
              <p:cNvPr id="288" name="Oval 322">
                <a:extLst>
                  <a:ext uri="{FF2B5EF4-FFF2-40B4-BE49-F238E27FC236}">
                    <a16:creationId xmlns:a16="http://schemas.microsoft.com/office/drawing/2014/main" id="{5686BE38-C6B8-4460-8CB6-5D18147F7310}"/>
                  </a:ext>
                </a:extLst>
              </p:cNvPr>
              <p:cNvSpPr/>
              <p:nvPr/>
            </p:nvSpPr>
            <p:spPr>
              <a:xfrm>
                <a:off x="1179759" y="2796467"/>
                <a:ext cx="149037" cy="1464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0" bIns="48000" rtlCol="0" anchor="ctr" anchorCtr="0"/>
              <a:lstStyle/>
              <a:p>
                <a:pPr algn="ctr"/>
                <a:endParaRPr lang="pt-BR" sz="933"/>
              </a:p>
            </p:txBody>
          </p:sp>
          <p:pic>
            <p:nvPicPr>
              <p:cNvPr id="289" name="Imagem 137">
                <a:extLst>
                  <a:ext uri="{FF2B5EF4-FFF2-40B4-BE49-F238E27FC236}">
                    <a16:creationId xmlns:a16="http://schemas.microsoft.com/office/drawing/2014/main" id="{A93C829B-646F-4FE8-9EB4-785049F04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0868" y="2820183"/>
                <a:ext cx="102001" cy="102000"/>
              </a:xfrm>
              <a:prstGeom prst="rect">
                <a:avLst/>
              </a:prstGeom>
              <a:solidFill>
                <a:schemeClr val="accent1"/>
              </a:solidFill>
            </p:spPr>
          </p:pic>
          <p:grpSp>
            <p:nvGrpSpPr>
              <p:cNvPr id="290" name="Group 324">
                <a:extLst>
                  <a:ext uri="{FF2B5EF4-FFF2-40B4-BE49-F238E27FC236}">
                    <a16:creationId xmlns:a16="http://schemas.microsoft.com/office/drawing/2014/main" id="{EBDD7391-57D7-4615-8B9A-0E61D294A9E5}"/>
                  </a:ext>
                </a:extLst>
              </p:cNvPr>
              <p:cNvGrpSpPr/>
              <p:nvPr/>
            </p:nvGrpSpPr>
            <p:grpSpPr>
              <a:xfrm>
                <a:off x="302134" y="2576542"/>
                <a:ext cx="2906869" cy="2031134"/>
                <a:chOff x="300029" y="2576542"/>
                <a:chExt cx="2878321" cy="2031134"/>
              </a:xfrm>
            </p:grpSpPr>
            <p:grpSp>
              <p:nvGrpSpPr>
                <p:cNvPr id="299" name="Agrupar 3">
                  <a:extLst>
                    <a:ext uri="{FF2B5EF4-FFF2-40B4-BE49-F238E27FC236}">
                      <a16:creationId xmlns:a16="http://schemas.microsoft.com/office/drawing/2014/main" id="{9BF3EE22-86EE-46E0-A781-817E1356F853}"/>
                    </a:ext>
                  </a:extLst>
                </p:cNvPr>
                <p:cNvGrpSpPr/>
                <p:nvPr/>
              </p:nvGrpSpPr>
              <p:grpSpPr>
                <a:xfrm>
                  <a:off x="300029" y="2576542"/>
                  <a:ext cx="2878321" cy="2029465"/>
                  <a:chOff x="3915239" y="87094"/>
                  <a:chExt cx="2878321" cy="2029465"/>
                </a:xfrm>
              </p:grpSpPr>
              <p:sp>
                <p:nvSpPr>
                  <p:cNvPr id="309" name="CaixaDeTexto 128">
                    <a:extLst>
                      <a:ext uri="{FF2B5EF4-FFF2-40B4-BE49-F238E27FC236}">
                        <a16:creationId xmlns:a16="http://schemas.microsoft.com/office/drawing/2014/main" id="{64258644-0566-4C12-9C5D-AD49C9986FEA}"/>
                      </a:ext>
                    </a:extLst>
                  </p:cNvPr>
                  <p:cNvSpPr txBox="1"/>
                  <p:nvPr/>
                </p:nvSpPr>
                <p:spPr>
                  <a:xfrm>
                    <a:off x="3915239" y="87094"/>
                    <a:ext cx="930231" cy="20079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ALFENAS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ANÁPOLIS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ARAXÁ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rgbClr val="FBAF17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ASSUNÇÃO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CAJATI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CAMPINAS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CAMPO GRANDE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CANDEIAS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CATALÃO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CUBATÃO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PARANAGUÁ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PATOS DE MINAS</a:t>
                    </a:r>
                  </a:p>
                </p:txBody>
              </p:sp>
              <p:grpSp>
                <p:nvGrpSpPr>
                  <p:cNvPr id="310" name="Grupo 323">
                    <a:extLst>
                      <a:ext uri="{FF2B5EF4-FFF2-40B4-BE49-F238E27FC236}">
                        <a16:creationId xmlns:a16="http://schemas.microsoft.com/office/drawing/2014/main" id="{1E6F53CB-42B2-4E43-84B6-ED151196D008}"/>
                      </a:ext>
                    </a:extLst>
                  </p:cNvPr>
                  <p:cNvGrpSpPr/>
                  <p:nvPr/>
                </p:nvGrpSpPr>
                <p:grpSpPr>
                  <a:xfrm>
                    <a:off x="4790439" y="1642504"/>
                    <a:ext cx="146412" cy="146410"/>
                    <a:chOff x="3060132" y="2933263"/>
                    <a:chExt cx="326167" cy="326173"/>
                  </a:xfrm>
                  <a:solidFill>
                    <a:srgbClr val="0070C0"/>
                  </a:solidFill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400" name="Oval 547">
                      <a:extLst>
                        <a:ext uri="{FF2B5EF4-FFF2-40B4-BE49-F238E27FC236}">
                          <a16:creationId xmlns:a16="http://schemas.microsoft.com/office/drawing/2014/main" id="{F28A4C27-54A4-4BCE-BEB9-51FBD852F7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933263"/>
                      <a:ext cx="326167" cy="32617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401" name="Imagem 131">
                      <a:extLst>
                        <a:ext uri="{FF2B5EF4-FFF2-40B4-BE49-F238E27FC236}">
                          <a16:creationId xmlns:a16="http://schemas.microsoft.com/office/drawing/2014/main" id="{3195960C-D6CC-471A-AB53-2A5E47FD2DD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21658" y="2994060"/>
                      <a:ext cx="211851" cy="211851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311" name="Grupo 338">
                    <a:extLst>
                      <a:ext uri="{FF2B5EF4-FFF2-40B4-BE49-F238E27FC236}">
                        <a16:creationId xmlns:a16="http://schemas.microsoft.com/office/drawing/2014/main" id="{69825F45-FAF9-410F-8431-AEC673C983CF}"/>
                      </a:ext>
                    </a:extLst>
                  </p:cNvPr>
                  <p:cNvGrpSpPr/>
                  <p:nvPr/>
                </p:nvGrpSpPr>
                <p:grpSpPr>
                  <a:xfrm>
                    <a:off x="4790442" y="1141243"/>
                    <a:ext cx="146412" cy="146410"/>
                    <a:chOff x="3060132" y="2919812"/>
                    <a:chExt cx="326167" cy="326173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98" name="Oval 545">
                      <a:extLst>
                        <a:ext uri="{FF2B5EF4-FFF2-40B4-BE49-F238E27FC236}">
                          <a16:creationId xmlns:a16="http://schemas.microsoft.com/office/drawing/2014/main" id="{45BE7C15-99A9-4DF6-B013-8EA97DCF14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919812"/>
                      <a:ext cx="326167" cy="326173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99" name="Imagem 134">
                      <a:extLst>
                        <a:ext uri="{FF2B5EF4-FFF2-40B4-BE49-F238E27FC236}">
                          <a16:creationId xmlns:a16="http://schemas.microsoft.com/office/drawing/2014/main" id="{3C4599DB-E953-4FBC-94DB-5572525D86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2" y="2961041"/>
                      <a:ext cx="245563" cy="24556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12" name="Grupo 344">
                    <a:extLst>
                      <a:ext uri="{FF2B5EF4-FFF2-40B4-BE49-F238E27FC236}">
                        <a16:creationId xmlns:a16="http://schemas.microsoft.com/office/drawing/2014/main" id="{C674AAE0-2CC5-48DB-BE22-ECB07D3D0E36}"/>
                      </a:ext>
                    </a:extLst>
                  </p:cNvPr>
                  <p:cNvGrpSpPr/>
                  <p:nvPr/>
                </p:nvGrpSpPr>
                <p:grpSpPr>
                  <a:xfrm>
                    <a:off x="4790442" y="154619"/>
                    <a:ext cx="146412" cy="146410"/>
                    <a:chOff x="3060132" y="2556760"/>
                    <a:chExt cx="326167" cy="326167"/>
                  </a:xfrm>
                  <a:solidFill>
                    <a:schemeClr val="accent1"/>
                  </a:solidFill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96" name="Oval 543">
                      <a:extLst>
                        <a:ext uri="{FF2B5EF4-FFF2-40B4-BE49-F238E27FC236}">
                          <a16:creationId xmlns:a16="http://schemas.microsoft.com/office/drawing/2014/main" id="{422D7960-F6C8-4D54-B87C-A0C8CE8ED3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556760"/>
                      <a:ext cx="326167" cy="32616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97" name="Imagem 137">
                      <a:extLst>
                        <a:ext uri="{FF2B5EF4-FFF2-40B4-BE49-F238E27FC236}">
                          <a16:creationId xmlns:a16="http://schemas.microsoft.com/office/drawing/2014/main" id="{36591AAC-4A89-47A6-A8D9-A4C4408B44F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7155" y="2609594"/>
                      <a:ext cx="227231" cy="227232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313" name="Grupo 356">
                    <a:extLst>
                      <a:ext uri="{FF2B5EF4-FFF2-40B4-BE49-F238E27FC236}">
                        <a16:creationId xmlns:a16="http://schemas.microsoft.com/office/drawing/2014/main" id="{9A234586-E24C-4092-90C0-6889A5599552}"/>
                      </a:ext>
                    </a:extLst>
                  </p:cNvPr>
                  <p:cNvGrpSpPr/>
                  <p:nvPr/>
                </p:nvGrpSpPr>
                <p:grpSpPr>
                  <a:xfrm>
                    <a:off x="4790441" y="1475065"/>
                    <a:ext cx="146412" cy="146410"/>
                    <a:chOff x="3060132" y="2926537"/>
                    <a:chExt cx="326167" cy="326173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94" name="Oval 541">
                      <a:extLst>
                        <a:ext uri="{FF2B5EF4-FFF2-40B4-BE49-F238E27FC236}">
                          <a16:creationId xmlns:a16="http://schemas.microsoft.com/office/drawing/2014/main" id="{7CA5B623-38A6-4EC7-95EA-F61F982570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926537"/>
                      <a:ext cx="326167" cy="326173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95" name="Imagem 140">
                      <a:extLst>
                        <a:ext uri="{FF2B5EF4-FFF2-40B4-BE49-F238E27FC236}">
                          <a16:creationId xmlns:a16="http://schemas.microsoft.com/office/drawing/2014/main" id="{40C5E406-17A6-4343-9D50-93E52236FF3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4" y="2967764"/>
                      <a:ext cx="245563" cy="24556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14" name="Grupo 383">
                    <a:extLst>
                      <a:ext uri="{FF2B5EF4-FFF2-40B4-BE49-F238E27FC236}">
                        <a16:creationId xmlns:a16="http://schemas.microsoft.com/office/drawing/2014/main" id="{969C9D08-5C3F-4894-87B1-AE42530BDD55}"/>
                      </a:ext>
                    </a:extLst>
                  </p:cNvPr>
                  <p:cNvGrpSpPr/>
                  <p:nvPr/>
                </p:nvGrpSpPr>
                <p:grpSpPr>
                  <a:xfrm>
                    <a:off x="4790441" y="1308078"/>
                    <a:ext cx="146412" cy="146410"/>
                    <a:chOff x="3060132" y="2926536"/>
                    <a:chExt cx="326167" cy="326172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92" name="Oval 539">
                      <a:extLst>
                        <a:ext uri="{FF2B5EF4-FFF2-40B4-BE49-F238E27FC236}">
                          <a16:creationId xmlns:a16="http://schemas.microsoft.com/office/drawing/2014/main" id="{0AAB08DF-AE72-459F-826A-9ADF963633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926536"/>
                      <a:ext cx="326167" cy="326172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93" name="Imagem 143">
                      <a:extLst>
                        <a:ext uri="{FF2B5EF4-FFF2-40B4-BE49-F238E27FC236}">
                          <a16:creationId xmlns:a16="http://schemas.microsoft.com/office/drawing/2014/main" id="{348620F6-C7EA-4F6F-AA3E-DA2BA771C03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4" y="2961038"/>
                      <a:ext cx="245563" cy="245564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315" name="CaixaDeTexto 147">
                    <a:extLst>
                      <a:ext uri="{FF2B5EF4-FFF2-40B4-BE49-F238E27FC236}">
                        <a16:creationId xmlns:a16="http://schemas.microsoft.com/office/drawing/2014/main" id="{5A028394-1BD1-47D6-90C5-19724D63C36E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538" y="87094"/>
                    <a:ext cx="1025342" cy="2007953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PATROCÍNIO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RIO GRANDE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RIO VERDE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RONDONÓPOLIS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ROSÁRIO DO CATETE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SÃO FRANCISCO DO SUL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SÃO LUÍS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SÃO PAULO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SORRISO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TAPIRA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UBERABA</a:t>
                    </a:r>
                  </a:p>
                  <a:p>
                    <a:pPr algn="r">
                      <a:lnSpc>
                        <a:spcPts val="1733"/>
                      </a:lnSpc>
                    </a:pPr>
                    <a:r>
                      <a:rPr lang="pt-BR" sz="800" b="1" dirty="0">
                        <a:solidFill>
                          <a:srgbClr val="FBAF17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VILLETA</a:t>
                    </a:r>
                  </a:p>
                </p:txBody>
              </p:sp>
              <p:grpSp>
                <p:nvGrpSpPr>
                  <p:cNvPr id="316" name="Grupo 313">
                    <a:extLst>
                      <a:ext uri="{FF2B5EF4-FFF2-40B4-BE49-F238E27FC236}">
                        <a16:creationId xmlns:a16="http://schemas.microsoft.com/office/drawing/2014/main" id="{C9BEAF24-10CA-4C81-83E2-47DDEC7AAC8B}"/>
                      </a:ext>
                    </a:extLst>
                  </p:cNvPr>
                  <p:cNvGrpSpPr/>
                  <p:nvPr/>
                </p:nvGrpSpPr>
                <p:grpSpPr>
                  <a:xfrm>
                    <a:off x="4781388" y="1812348"/>
                    <a:ext cx="146412" cy="146410"/>
                    <a:chOff x="3039963" y="2939934"/>
                    <a:chExt cx="326167" cy="326166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90" name="Oval 537">
                      <a:extLst>
                        <a:ext uri="{FF2B5EF4-FFF2-40B4-BE49-F238E27FC236}">
                          <a16:creationId xmlns:a16="http://schemas.microsoft.com/office/drawing/2014/main" id="{A8420CEC-45D7-40A6-B1C6-06F08F7FA7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39963" y="2939934"/>
                      <a:ext cx="326167" cy="326166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91" name="Imagem 150">
                      <a:extLst>
                        <a:ext uri="{FF2B5EF4-FFF2-40B4-BE49-F238E27FC236}">
                          <a16:creationId xmlns:a16="http://schemas.microsoft.com/office/drawing/2014/main" id="{F9AF178D-9142-4496-AF11-6A7C4C20CDB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086986" y="2961035"/>
                      <a:ext cx="245563" cy="24556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18" name="Grupo 297">
                    <a:extLst>
                      <a:ext uri="{FF2B5EF4-FFF2-40B4-BE49-F238E27FC236}">
                        <a16:creationId xmlns:a16="http://schemas.microsoft.com/office/drawing/2014/main" id="{352A6A3B-AB68-4C00-9669-B720DC75EF25}"/>
                      </a:ext>
                    </a:extLst>
                  </p:cNvPr>
                  <p:cNvGrpSpPr/>
                  <p:nvPr/>
                </p:nvGrpSpPr>
                <p:grpSpPr>
                  <a:xfrm>
                    <a:off x="6201880" y="1306498"/>
                    <a:ext cx="140437" cy="146410"/>
                    <a:chOff x="2355849" y="2556760"/>
                    <a:chExt cx="265414" cy="326167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88" name="Oval 535">
                      <a:extLst>
                        <a:ext uri="{FF2B5EF4-FFF2-40B4-BE49-F238E27FC236}">
                          <a16:creationId xmlns:a16="http://schemas.microsoft.com/office/drawing/2014/main" id="{09AFADC1-D6A0-4E31-904E-7F376E0ECC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55849" y="2556760"/>
                      <a:ext cx="265414" cy="326167"/>
                    </a:xfrm>
                    <a:prstGeom prst="ellipse">
                      <a:avLst/>
                    </a:prstGeom>
                    <a:solidFill>
                      <a:srgbClr val="FBAF1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89" name="Imagem 153">
                      <a:extLst>
                        <a:ext uri="{FF2B5EF4-FFF2-40B4-BE49-F238E27FC236}">
                          <a16:creationId xmlns:a16="http://schemas.microsoft.com/office/drawing/2014/main" id="{1AAD09A9-299D-46FB-9A64-AC6E2D5247A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03299" y="2613352"/>
                      <a:ext cx="188192" cy="20955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19" name="Grupo 326">
                    <a:extLst>
                      <a:ext uri="{FF2B5EF4-FFF2-40B4-BE49-F238E27FC236}">
                        <a16:creationId xmlns:a16="http://schemas.microsoft.com/office/drawing/2014/main" id="{E503F193-94C8-4F02-935D-FB31304C9DB6}"/>
                      </a:ext>
                    </a:extLst>
                  </p:cNvPr>
                  <p:cNvGrpSpPr/>
                  <p:nvPr/>
                </p:nvGrpSpPr>
                <p:grpSpPr>
                  <a:xfrm>
                    <a:off x="6201888" y="1806395"/>
                    <a:ext cx="140437" cy="146410"/>
                    <a:chOff x="3060132" y="2556760"/>
                    <a:chExt cx="265414" cy="326167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86" name="Oval 533">
                      <a:extLst>
                        <a:ext uri="{FF2B5EF4-FFF2-40B4-BE49-F238E27FC236}">
                          <a16:creationId xmlns:a16="http://schemas.microsoft.com/office/drawing/2014/main" id="{50939F10-F278-4B0A-B017-E3487865AF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556760"/>
                      <a:ext cx="265414" cy="326167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87" name="Imagem 156">
                      <a:extLst>
                        <a:ext uri="{FF2B5EF4-FFF2-40B4-BE49-F238E27FC236}">
                          <a16:creationId xmlns:a16="http://schemas.microsoft.com/office/drawing/2014/main" id="{16A465EC-FAE4-48D4-8C49-1B66071E490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9" y="2591262"/>
                      <a:ext cx="199824" cy="24556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20" name="Grupo 329">
                    <a:extLst>
                      <a:ext uri="{FF2B5EF4-FFF2-40B4-BE49-F238E27FC236}">
                        <a16:creationId xmlns:a16="http://schemas.microsoft.com/office/drawing/2014/main" id="{52DC8395-2E6C-46D1-84E0-071B1DE95541}"/>
                      </a:ext>
                    </a:extLst>
                  </p:cNvPr>
                  <p:cNvGrpSpPr/>
                  <p:nvPr/>
                </p:nvGrpSpPr>
                <p:grpSpPr>
                  <a:xfrm>
                    <a:off x="6201885" y="653706"/>
                    <a:ext cx="146412" cy="146410"/>
                    <a:chOff x="3060132" y="2556760"/>
                    <a:chExt cx="326167" cy="326167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84" name="Oval 531">
                      <a:extLst>
                        <a:ext uri="{FF2B5EF4-FFF2-40B4-BE49-F238E27FC236}">
                          <a16:creationId xmlns:a16="http://schemas.microsoft.com/office/drawing/2014/main" id="{A0A332AC-16BD-4BB3-A8BB-D7F3AA4B0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556760"/>
                      <a:ext cx="326167" cy="326167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85" name="Imagem 159">
                      <a:extLst>
                        <a:ext uri="{FF2B5EF4-FFF2-40B4-BE49-F238E27FC236}">
                          <a16:creationId xmlns:a16="http://schemas.microsoft.com/office/drawing/2014/main" id="{89F2C1B9-895B-4C32-B5AE-13AE0D2DB47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3" y="2591262"/>
                      <a:ext cx="245564" cy="24556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21" name="Grupo 335">
                    <a:extLst>
                      <a:ext uri="{FF2B5EF4-FFF2-40B4-BE49-F238E27FC236}">
                        <a16:creationId xmlns:a16="http://schemas.microsoft.com/office/drawing/2014/main" id="{27BD7698-EB63-4FB1-89AC-F24DBBCCA5A0}"/>
                      </a:ext>
                    </a:extLst>
                  </p:cNvPr>
                  <p:cNvGrpSpPr/>
                  <p:nvPr/>
                </p:nvGrpSpPr>
                <p:grpSpPr>
                  <a:xfrm>
                    <a:off x="6201885" y="483606"/>
                    <a:ext cx="146412" cy="146410"/>
                    <a:chOff x="3060132" y="2556760"/>
                    <a:chExt cx="326167" cy="326167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82" name="Oval 529">
                      <a:extLst>
                        <a:ext uri="{FF2B5EF4-FFF2-40B4-BE49-F238E27FC236}">
                          <a16:creationId xmlns:a16="http://schemas.microsoft.com/office/drawing/2014/main" id="{254DC826-790E-4D2D-8B0C-27A08AEEBD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556760"/>
                      <a:ext cx="326167" cy="326167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83" name="Imagem 162">
                      <a:extLst>
                        <a:ext uri="{FF2B5EF4-FFF2-40B4-BE49-F238E27FC236}">
                          <a16:creationId xmlns:a16="http://schemas.microsoft.com/office/drawing/2014/main" id="{3558DF14-10FD-464C-B9BB-CE4F5DE88BA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3" y="2591262"/>
                      <a:ext cx="245564" cy="24556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22" name="Grupo 350">
                    <a:extLst>
                      <a:ext uri="{FF2B5EF4-FFF2-40B4-BE49-F238E27FC236}">
                        <a16:creationId xmlns:a16="http://schemas.microsoft.com/office/drawing/2014/main" id="{0A442535-9EEF-4B26-AE12-C7A41921127E}"/>
                      </a:ext>
                    </a:extLst>
                  </p:cNvPr>
                  <p:cNvGrpSpPr/>
                  <p:nvPr/>
                </p:nvGrpSpPr>
                <p:grpSpPr>
                  <a:xfrm>
                    <a:off x="6201885" y="1970149"/>
                    <a:ext cx="146412" cy="146410"/>
                    <a:chOff x="3060132" y="2556760"/>
                    <a:chExt cx="326167" cy="326167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80" name="Oval 527">
                      <a:extLst>
                        <a:ext uri="{FF2B5EF4-FFF2-40B4-BE49-F238E27FC236}">
                          <a16:creationId xmlns:a16="http://schemas.microsoft.com/office/drawing/2014/main" id="{5E578D22-F281-4EB7-858A-50AF5AC38D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556760"/>
                      <a:ext cx="326167" cy="326167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81" name="Imagem 165">
                      <a:extLst>
                        <a:ext uri="{FF2B5EF4-FFF2-40B4-BE49-F238E27FC236}">
                          <a16:creationId xmlns:a16="http://schemas.microsoft.com/office/drawing/2014/main" id="{D85B5882-64CC-474B-9B6A-3484BB5C996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3" y="2591262"/>
                      <a:ext cx="245564" cy="24556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23" name="Grupo 353">
                    <a:extLst>
                      <a:ext uri="{FF2B5EF4-FFF2-40B4-BE49-F238E27FC236}">
                        <a16:creationId xmlns:a16="http://schemas.microsoft.com/office/drawing/2014/main" id="{4D88AF40-F6B6-47D7-B773-6E21832FEAC9}"/>
                      </a:ext>
                    </a:extLst>
                  </p:cNvPr>
                  <p:cNvGrpSpPr/>
                  <p:nvPr/>
                </p:nvGrpSpPr>
                <p:grpSpPr>
                  <a:xfrm>
                    <a:off x="6343766" y="1806395"/>
                    <a:ext cx="140437" cy="146410"/>
                    <a:chOff x="3060132" y="2556760"/>
                    <a:chExt cx="265414" cy="326167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78" name="Oval 525">
                      <a:extLst>
                        <a:ext uri="{FF2B5EF4-FFF2-40B4-BE49-F238E27FC236}">
                          <a16:creationId xmlns:a16="http://schemas.microsoft.com/office/drawing/2014/main" id="{343F1BB4-7BBD-4A78-ACBB-9FF5F7835D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556760"/>
                      <a:ext cx="265414" cy="326167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79" name="Imagem 168">
                      <a:extLst>
                        <a:ext uri="{FF2B5EF4-FFF2-40B4-BE49-F238E27FC236}">
                          <a16:creationId xmlns:a16="http://schemas.microsoft.com/office/drawing/2014/main" id="{B6BA40F5-2F7A-412C-A012-BBEA705E8D7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9" y="2591262"/>
                      <a:ext cx="199824" cy="24556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24" name="Grupo 362">
                    <a:extLst>
                      <a:ext uri="{FF2B5EF4-FFF2-40B4-BE49-F238E27FC236}">
                        <a16:creationId xmlns:a16="http://schemas.microsoft.com/office/drawing/2014/main" id="{8C988F51-E568-40FF-9A98-8927D37B2AA6}"/>
                      </a:ext>
                    </a:extLst>
                  </p:cNvPr>
                  <p:cNvGrpSpPr/>
                  <p:nvPr/>
                </p:nvGrpSpPr>
                <p:grpSpPr>
                  <a:xfrm>
                    <a:off x="6201885" y="319855"/>
                    <a:ext cx="146412" cy="146410"/>
                    <a:chOff x="3060132" y="2556760"/>
                    <a:chExt cx="326167" cy="326167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76" name="Oval 523">
                      <a:extLst>
                        <a:ext uri="{FF2B5EF4-FFF2-40B4-BE49-F238E27FC236}">
                          <a16:creationId xmlns:a16="http://schemas.microsoft.com/office/drawing/2014/main" id="{4A667B96-09CB-4160-8011-22791E487A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556760"/>
                      <a:ext cx="326167" cy="326167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77" name="Imagem 171">
                      <a:extLst>
                        <a:ext uri="{FF2B5EF4-FFF2-40B4-BE49-F238E27FC236}">
                          <a16:creationId xmlns:a16="http://schemas.microsoft.com/office/drawing/2014/main" id="{40D1E40B-8F1A-499E-94CA-847F2EC32DA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3" y="2591262"/>
                      <a:ext cx="245564" cy="24556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25" name="Grupo 371">
                    <a:extLst>
                      <a:ext uri="{FF2B5EF4-FFF2-40B4-BE49-F238E27FC236}">
                        <a16:creationId xmlns:a16="http://schemas.microsoft.com/office/drawing/2014/main" id="{0BC1481E-8291-498A-A8FF-6A59D0C2B411}"/>
                      </a:ext>
                    </a:extLst>
                  </p:cNvPr>
                  <p:cNvGrpSpPr/>
                  <p:nvPr/>
                </p:nvGrpSpPr>
                <p:grpSpPr>
                  <a:xfrm>
                    <a:off x="6344812" y="1970009"/>
                    <a:ext cx="146412" cy="146410"/>
                    <a:chOff x="2355849" y="3539006"/>
                    <a:chExt cx="326167" cy="326167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74" name="Oval 521">
                      <a:extLst>
                        <a:ext uri="{FF2B5EF4-FFF2-40B4-BE49-F238E27FC236}">
                          <a16:creationId xmlns:a16="http://schemas.microsoft.com/office/drawing/2014/main" id="{8B4F2895-CDF1-47B9-B0A0-4B880B7624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55849" y="3539006"/>
                      <a:ext cx="326167" cy="326167"/>
                    </a:xfrm>
                    <a:prstGeom prst="ellipse">
                      <a:avLst/>
                    </a:prstGeom>
                    <a:solidFill>
                      <a:srgbClr val="FBAF1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75" name="Imagem 174">
                      <a:extLst>
                        <a:ext uri="{FF2B5EF4-FFF2-40B4-BE49-F238E27FC236}">
                          <a16:creationId xmlns:a16="http://schemas.microsoft.com/office/drawing/2014/main" id="{92A1D392-5111-481B-B3D7-968915B15C8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392033" y="3562489"/>
                      <a:ext cx="253799" cy="253799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26" name="Grupo 386">
                    <a:extLst>
                      <a:ext uri="{FF2B5EF4-FFF2-40B4-BE49-F238E27FC236}">
                        <a16:creationId xmlns:a16="http://schemas.microsoft.com/office/drawing/2014/main" id="{BE73B522-D8D2-4F34-BE80-8143895B43FA}"/>
                      </a:ext>
                    </a:extLst>
                  </p:cNvPr>
                  <p:cNvGrpSpPr/>
                  <p:nvPr/>
                </p:nvGrpSpPr>
                <p:grpSpPr>
                  <a:xfrm>
                    <a:off x="6201888" y="1142748"/>
                    <a:ext cx="140437" cy="146410"/>
                    <a:chOff x="3060132" y="2556760"/>
                    <a:chExt cx="265414" cy="326167"/>
                  </a:xfrm>
                  <a:solidFill>
                    <a:srgbClr val="0070C0"/>
                  </a:solidFill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72" name="Oval 519">
                      <a:extLst>
                        <a:ext uri="{FF2B5EF4-FFF2-40B4-BE49-F238E27FC236}">
                          <a16:creationId xmlns:a16="http://schemas.microsoft.com/office/drawing/2014/main" id="{AA623B20-E5B8-4E08-8F06-6BD42E7A65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556760"/>
                      <a:ext cx="265414" cy="32616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73" name="Imagem 177">
                      <a:extLst>
                        <a:ext uri="{FF2B5EF4-FFF2-40B4-BE49-F238E27FC236}">
                          <a16:creationId xmlns:a16="http://schemas.microsoft.com/office/drawing/2014/main" id="{9C9EECB3-8CD4-49E6-81E6-399A2AF365E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9" y="2606255"/>
                      <a:ext cx="187623" cy="230571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327" name="Grupo 422">
                    <a:extLst>
                      <a:ext uri="{FF2B5EF4-FFF2-40B4-BE49-F238E27FC236}">
                        <a16:creationId xmlns:a16="http://schemas.microsoft.com/office/drawing/2014/main" id="{2731C315-9953-47AE-8DE2-E9D888BD86BC}"/>
                      </a:ext>
                    </a:extLst>
                  </p:cNvPr>
                  <p:cNvGrpSpPr/>
                  <p:nvPr/>
                </p:nvGrpSpPr>
                <p:grpSpPr>
                  <a:xfrm>
                    <a:off x="6201888" y="1473423"/>
                    <a:ext cx="140437" cy="146410"/>
                    <a:chOff x="3060132" y="2556760"/>
                    <a:chExt cx="265414" cy="326167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70" name="Oval 517">
                      <a:extLst>
                        <a:ext uri="{FF2B5EF4-FFF2-40B4-BE49-F238E27FC236}">
                          <a16:creationId xmlns:a16="http://schemas.microsoft.com/office/drawing/2014/main" id="{353B9C67-37C2-4B08-8FCF-025B7F412D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556760"/>
                      <a:ext cx="265414" cy="326167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71" name="Imagem 180">
                      <a:extLst>
                        <a:ext uri="{FF2B5EF4-FFF2-40B4-BE49-F238E27FC236}">
                          <a16:creationId xmlns:a16="http://schemas.microsoft.com/office/drawing/2014/main" id="{F86F0917-8BF9-4553-895E-5C678B85BD0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9" y="2591262"/>
                      <a:ext cx="199824" cy="24556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28" name="Grupo 374">
                    <a:extLst>
                      <a:ext uri="{FF2B5EF4-FFF2-40B4-BE49-F238E27FC236}">
                        <a16:creationId xmlns:a16="http://schemas.microsoft.com/office/drawing/2014/main" id="{F54309A9-F38A-42B1-A0F0-EDC23D0B4029}"/>
                      </a:ext>
                    </a:extLst>
                  </p:cNvPr>
                  <p:cNvGrpSpPr/>
                  <p:nvPr/>
                </p:nvGrpSpPr>
                <p:grpSpPr>
                  <a:xfrm>
                    <a:off x="4923855" y="1807079"/>
                    <a:ext cx="146412" cy="146410"/>
                    <a:chOff x="3039963" y="2939934"/>
                    <a:chExt cx="326167" cy="326166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68" name="Oval 515">
                      <a:extLst>
                        <a:ext uri="{FF2B5EF4-FFF2-40B4-BE49-F238E27FC236}">
                          <a16:creationId xmlns:a16="http://schemas.microsoft.com/office/drawing/2014/main" id="{6E355FE8-EEFF-4C00-BFC2-CA56C1EE4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39963" y="2939934"/>
                      <a:ext cx="326167" cy="326166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69" name="Imagem 183">
                      <a:extLst>
                        <a:ext uri="{FF2B5EF4-FFF2-40B4-BE49-F238E27FC236}">
                          <a16:creationId xmlns:a16="http://schemas.microsoft.com/office/drawing/2014/main" id="{05C82F1F-E938-4917-82EB-5E1960DEDCC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2" y="2961036"/>
                      <a:ext cx="245563" cy="24556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29" name="Grupo 380">
                    <a:extLst>
                      <a:ext uri="{FF2B5EF4-FFF2-40B4-BE49-F238E27FC236}">
                        <a16:creationId xmlns:a16="http://schemas.microsoft.com/office/drawing/2014/main" id="{B508E782-9836-4D58-B630-C8D8B19985BC}"/>
                      </a:ext>
                    </a:extLst>
                  </p:cNvPr>
                  <p:cNvGrpSpPr/>
                  <p:nvPr/>
                </p:nvGrpSpPr>
                <p:grpSpPr>
                  <a:xfrm>
                    <a:off x="5084945" y="1807048"/>
                    <a:ext cx="146411" cy="146410"/>
                    <a:chOff x="2059801" y="3922178"/>
                    <a:chExt cx="326167" cy="326170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66" name="Oval 513">
                      <a:extLst>
                        <a:ext uri="{FF2B5EF4-FFF2-40B4-BE49-F238E27FC236}">
                          <a16:creationId xmlns:a16="http://schemas.microsoft.com/office/drawing/2014/main" id="{E363E89B-008D-4FFB-A450-1577769A5C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59801" y="3922178"/>
                      <a:ext cx="326167" cy="326170"/>
                    </a:xfrm>
                    <a:prstGeom prst="ellipse">
                      <a:avLst/>
                    </a:prstGeom>
                    <a:solidFill>
                      <a:srgbClr val="FBAF1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67" name="Imagem 189">
                      <a:extLst>
                        <a:ext uri="{FF2B5EF4-FFF2-40B4-BE49-F238E27FC236}">
                          <a16:creationId xmlns:a16="http://schemas.microsoft.com/office/drawing/2014/main" id="{1DBFDB17-FD69-4063-B09F-36F6879D83A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084323" y="3932256"/>
                      <a:ext cx="253801" cy="253799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30" name="Grupo 341">
                    <a:extLst>
                      <a:ext uri="{FF2B5EF4-FFF2-40B4-BE49-F238E27FC236}">
                        <a16:creationId xmlns:a16="http://schemas.microsoft.com/office/drawing/2014/main" id="{B67DB9AD-A664-4630-8B24-B0CC0058CA91}"/>
                      </a:ext>
                    </a:extLst>
                  </p:cNvPr>
                  <p:cNvGrpSpPr/>
                  <p:nvPr/>
                </p:nvGrpSpPr>
                <p:grpSpPr>
                  <a:xfrm>
                    <a:off x="5227418" y="1807070"/>
                    <a:ext cx="146411" cy="146409"/>
                    <a:chOff x="2764084" y="2939935"/>
                    <a:chExt cx="326166" cy="326167"/>
                  </a:xfrm>
                  <a:solidFill>
                    <a:srgbClr val="0070C0"/>
                  </a:solidFill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64" name="Oval 511">
                      <a:extLst>
                        <a:ext uri="{FF2B5EF4-FFF2-40B4-BE49-F238E27FC236}">
                          <a16:creationId xmlns:a16="http://schemas.microsoft.com/office/drawing/2014/main" id="{2E2EEAAA-8C87-448A-84D3-325B778A46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4084" y="2939935"/>
                      <a:ext cx="326166" cy="32616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65" name="Imagem 192">
                      <a:extLst>
                        <a:ext uri="{FF2B5EF4-FFF2-40B4-BE49-F238E27FC236}">
                          <a16:creationId xmlns:a16="http://schemas.microsoft.com/office/drawing/2014/main" id="{3201596D-30BA-4E0B-AE44-B2B22153AD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839800" y="2978311"/>
                      <a:ext cx="228283" cy="228282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331" name="Grupo 394">
                    <a:extLst>
                      <a:ext uri="{FF2B5EF4-FFF2-40B4-BE49-F238E27FC236}">
                        <a16:creationId xmlns:a16="http://schemas.microsoft.com/office/drawing/2014/main" id="{7400365C-66B2-4045-85B0-5A759584AE86}"/>
                      </a:ext>
                    </a:extLst>
                  </p:cNvPr>
                  <p:cNvGrpSpPr/>
                  <p:nvPr/>
                </p:nvGrpSpPr>
                <p:grpSpPr>
                  <a:xfrm>
                    <a:off x="5369896" y="1807602"/>
                    <a:ext cx="145375" cy="145376"/>
                    <a:chOff x="2761975" y="2942658"/>
                    <a:chExt cx="326166" cy="326166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62" name="Oval 509">
                      <a:extLst>
                        <a:ext uri="{FF2B5EF4-FFF2-40B4-BE49-F238E27FC236}">
                          <a16:creationId xmlns:a16="http://schemas.microsoft.com/office/drawing/2014/main" id="{597AF230-492E-4F28-BC06-7FCCDD828B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1975" y="2942658"/>
                      <a:ext cx="326166" cy="326166"/>
                    </a:xfrm>
                    <a:prstGeom prst="ellipse">
                      <a:avLst/>
                    </a:prstGeom>
                    <a:solidFill>
                      <a:srgbClr val="9EAB0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63" name="Imagem 195">
                      <a:extLst>
                        <a:ext uri="{FF2B5EF4-FFF2-40B4-BE49-F238E27FC236}">
                          <a16:creationId xmlns:a16="http://schemas.microsoft.com/office/drawing/2014/main" id="{0F85453D-2FF6-40E5-BF2B-B16154DF9BA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790531" y="2963660"/>
                      <a:ext cx="245564" cy="24556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32" name="Grupo 431">
                    <a:extLst>
                      <a:ext uri="{FF2B5EF4-FFF2-40B4-BE49-F238E27FC236}">
                        <a16:creationId xmlns:a16="http://schemas.microsoft.com/office/drawing/2014/main" id="{D7A6CD92-616F-4CD8-9861-B488F4B022ED}"/>
                      </a:ext>
                    </a:extLst>
                  </p:cNvPr>
                  <p:cNvGrpSpPr/>
                  <p:nvPr/>
                </p:nvGrpSpPr>
                <p:grpSpPr>
                  <a:xfrm>
                    <a:off x="4796477" y="486662"/>
                    <a:ext cx="146414" cy="146410"/>
                    <a:chOff x="2455047" y="2556760"/>
                    <a:chExt cx="326168" cy="326167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60" name="Oval 507">
                      <a:extLst>
                        <a:ext uri="{FF2B5EF4-FFF2-40B4-BE49-F238E27FC236}">
                          <a16:creationId xmlns:a16="http://schemas.microsoft.com/office/drawing/2014/main" id="{85CA397D-81F7-4A4A-A122-B3EC0547E5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5047" y="2556760"/>
                      <a:ext cx="326168" cy="326167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61" name="Imagem 198">
                      <a:extLst>
                        <a:ext uri="{FF2B5EF4-FFF2-40B4-BE49-F238E27FC236}">
                          <a16:creationId xmlns:a16="http://schemas.microsoft.com/office/drawing/2014/main" id="{B07B55E8-157E-4E4C-8F65-9385D88965F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98130" y="2591261"/>
                      <a:ext cx="245560" cy="24556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grpSp>
              <p:grpSp>
                <p:nvGrpSpPr>
                  <p:cNvPr id="333" name="Grupo 440">
                    <a:extLst>
                      <a:ext uri="{FF2B5EF4-FFF2-40B4-BE49-F238E27FC236}">
                        <a16:creationId xmlns:a16="http://schemas.microsoft.com/office/drawing/2014/main" id="{25C008B5-36F3-41E7-90AA-8078AA279405}"/>
                      </a:ext>
                    </a:extLst>
                  </p:cNvPr>
                  <p:cNvGrpSpPr/>
                  <p:nvPr/>
                </p:nvGrpSpPr>
                <p:grpSpPr>
                  <a:xfrm>
                    <a:off x="6197192" y="149157"/>
                    <a:ext cx="146412" cy="146410"/>
                    <a:chOff x="3060132" y="2556760"/>
                    <a:chExt cx="326167" cy="326167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58" name="Oval 505">
                      <a:extLst>
                        <a:ext uri="{FF2B5EF4-FFF2-40B4-BE49-F238E27FC236}">
                          <a16:creationId xmlns:a16="http://schemas.microsoft.com/office/drawing/2014/main" id="{DF328DBC-B6D7-4CAD-BDB7-416183B46F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556760"/>
                      <a:ext cx="326167" cy="326167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59" name="Imagem 204">
                      <a:extLst>
                        <a:ext uri="{FF2B5EF4-FFF2-40B4-BE49-F238E27FC236}">
                          <a16:creationId xmlns:a16="http://schemas.microsoft.com/office/drawing/2014/main" id="{795ABF66-2D16-4857-9B79-93186E10628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3" y="2591262"/>
                      <a:ext cx="245564" cy="24556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grpSp>
              <p:grpSp>
                <p:nvGrpSpPr>
                  <p:cNvPr id="334" name="Grupo 443">
                    <a:extLst>
                      <a:ext uri="{FF2B5EF4-FFF2-40B4-BE49-F238E27FC236}">
                        <a16:creationId xmlns:a16="http://schemas.microsoft.com/office/drawing/2014/main" id="{A6D064E4-630D-4C1F-A71E-2AA05E5FCA2A}"/>
                      </a:ext>
                    </a:extLst>
                  </p:cNvPr>
                  <p:cNvGrpSpPr/>
                  <p:nvPr/>
                </p:nvGrpSpPr>
                <p:grpSpPr>
                  <a:xfrm>
                    <a:off x="6197192" y="812546"/>
                    <a:ext cx="146412" cy="146410"/>
                    <a:chOff x="3060132" y="2556760"/>
                    <a:chExt cx="326167" cy="326167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56" name="Oval 503">
                      <a:extLst>
                        <a:ext uri="{FF2B5EF4-FFF2-40B4-BE49-F238E27FC236}">
                          <a16:creationId xmlns:a16="http://schemas.microsoft.com/office/drawing/2014/main" id="{028424DD-5A4B-48B3-BEC9-D6C03C573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556760"/>
                      <a:ext cx="326167" cy="326167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57" name="Imagem 207">
                      <a:extLst>
                        <a:ext uri="{FF2B5EF4-FFF2-40B4-BE49-F238E27FC236}">
                          <a16:creationId xmlns:a16="http://schemas.microsoft.com/office/drawing/2014/main" id="{527970D8-1825-43D9-AD48-6437F016E11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3" y="2591262"/>
                      <a:ext cx="245564" cy="24556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grpSp>
              <p:grpSp>
                <p:nvGrpSpPr>
                  <p:cNvPr id="335" name="Grupo 446">
                    <a:extLst>
                      <a:ext uri="{FF2B5EF4-FFF2-40B4-BE49-F238E27FC236}">
                        <a16:creationId xmlns:a16="http://schemas.microsoft.com/office/drawing/2014/main" id="{4051E3D1-1CEF-4EE9-8E70-FC017D293E5D}"/>
                      </a:ext>
                    </a:extLst>
                  </p:cNvPr>
                  <p:cNvGrpSpPr/>
                  <p:nvPr/>
                </p:nvGrpSpPr>
                <p:grpSpPr>
                  <a:xfrm>
                    <a:off x="6197195" y="1638511"/>
                    <a:ext cx="140437" cy="146410"/>
                    <a:chOff x="3060132" y="2556760"/>
                    <a:chExt cx="265414" cy="326167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54" name="Oval 501">
                      <a:extLst>
                        <a:ext uri="{FF2B5EF4-FFF2-40B4-BE49-F238E27FC236}">
                          <a16:creationId xmlns:a16="http://schemas.microsoft.com/office/drawing/2014/main" id="{A6102DD6-CD5F-4A56-94DB-F4AA54F55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556760"/>
                      <a:ext cx="265414" cy="326167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55" name="Imagem 210">
                      <a:extLst>
                        <a:ext uri="{FF2B5EF4-FFF2-40B4-BE49-F238E27FC236}">
                          <a16:creationId xmlns:a16="http://schemas.microsoft.com/office/drawing/2014/main" id="{B4A34D95-4AF4-462B-BB2E-45D62663C3D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9" y="2591262"/>
                      <a:ext cx="199824" cy="24556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grpSp>
              <p:grpSp>
                <p:nvGrpSpPr>
                  <p:cNvPr id="336" name="Grupo 449">
                    <a:extLst>
                      <a:ext uri="{FF2B5EF4-FFF2-40B4-BE49-F238E27FC236}">
                        <a16:creationId xmlns:a16="http://schemas.microsoft.com/office/drawing/2014/main" id="{40D85FBF-405C-4303-B912-B9AC78565B9D}"/>
                      </a:ext>
                    </a:extLst>
                  </p:cNvPr>
                  <p:cNvGrpSpPr/>
                  <p:nvPr/>
                </p:nvGrpSpPr>
                <p:grpSpPr>
                  <a:xfrm>
                    <a:off x="4932322" y="1478126"/>
                    <a:ext cx="146412" cy="146410"/>
                    <a:chOff x="3060132" y="2926537"/>
                    <a:chExt cx="326167" cy="326173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52" name="Oval 499">
                      <a:extLst>
                        <a:ext uri="{FF2B5EF4-FFF2-40B4-BE49-F238E27FC236}">
                          <a16:creationId xmlns:a16="http://schemas.microsoft.com/office/drawing/2014/main" id="{8A64ADAA-099D-4AA2-B922-DB05FFAEDD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926537"/>
                      <a:ext cx="326167" cy="326173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53" name="Imagem 213">
                      <a:extLst>
                        <a:ext uri="{FF2B5EF4-FFF2-40B4-BE49-F238E27FC236}">
                          <a16:creationId xmlns:a16="http://schemas.microsoft.com/office/drawing/2014/main" id="{460E414C-9855-4A38-81A4-9E8822D9CA2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2" y="2967764"/>
                      <a:ext cx="245563" cy="24556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grpSp>
              <p:grpSp>
                <p:nvGrpSpPr>
                  <p:cNvPr id="337" name="Grupo 458">
                    <a:extLst>
                      <a:ext uri="{FF2B5EF4-FFF2-40B4-BE49-F238E27FC236}">
                        <a16:creationId xmlns:a16="http://schemas.microsoft.com/office/drawing/2014/main" id="{5F73BA3C-93B6-4580-9E0A-5B6B5F13FCC2}"/>
                      </a:ext>
                    </a:extLst>
                  </p:cNvPr>
                  <p:cNvGrpSpPr/>
                  <p:nvPr/>
                </p:nvGrpSpPr>
                <p:grpSpPr>
                  <a:xfrm>
                    <a:off x="6647148" y="1806395"/>
                    <a:ext cx="146412" cy="146410"/>
                    <a:chOff x="3060132" y="2556760"/>
                    <a:chExt cx="326167" cy="326167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50" name="Oval 497">
                      <a:extLst>
                        <a:ext uri="{FF2B5EF4-FFF2-40B4-BE49-F238E27FC236}">
                          <a16:creationId xmlns:a16="http://schemas.microsoft.com/office/drawing/2014/main" id="{FAFADD49-8C5F-44E0-BE6A-75BEA9CF4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556760"/>
                      <a:ext cx="326167" cy="326167"/>
                    </a:xfrm>
                    <a:prstGeom prst="ellipse">
                      <a:avLst/>
                    </a:prstGeom>
                    <a:solidFill>
                      <a:srgbClr val="0054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51" name="Imagem 216">
                      <a:extLst>
                        <a:ext uri="{FF2B5EF4-FFF2-40B4-BE49-F238E27FC236}">
                          <a16:creationId xmlns:a16="http://schemas.microsoft.com/office/drawing/2014/main" id="{02F3FF33-8DE6-4A9A-8D39-13129330533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00433" y="2591262"/>
                      <a:ext cx="245564" cy="24556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grpSp>
              <p:grpSp>
                <p:nvGrpSpPr>
                  <p:cNvPr id="338" name="Grupo 461">
                    <a:extLst>
                      <a:ext uri="{FF2B5EF4-FFF2-40B4-BE49-F238E27FC236}">
                        <a16:creationId xmlns:a16="http://schemas.microsoft.com/office/drawing/2014/main" id="{6C54E297-EF17-487A-A003-EA6D453E05DB}"/>
                      </a:ext>
                    </a:extLst>
                  </p:cNvPr>
                  <p:cNvGrpSpPr/>
                  <p:nvPr/>
                </p:nvGrpSpPr>
                <p:grpSpPr>
                  <a:xfrm>
                    <a:off x="4929614" y="1645145"/>
                    <a:ext cx="146412" cy="146410"/>
                    <a:chOff x="2355849" y="2933258"/>
                    <a:chExt cx="326167" cy="326172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48" name="Oval 495">
                      <a:extLst>
                        <a:ext uri="{FF2B5EF4-FFF2-40B4-BE49-F238E27FC236}">
                          <a16:creationId xmlns:a16="http://schemas.microsoft.com/office/drawing/2014/main" id="{3B69C7E4-0D24-4BBD-AADF-C80734B6BD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55849" y="2933258"/>
                      <a:ext cx="326167" cy="326172"/>
                    </a:xfrm>
                    <a:prstGeom prst="ellipse">
                      <a:avLst/>
                    </a:prstGeom>
                    <a:solidFill>
                      <a:srgbClr val="FBAF1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49" name="Imagem 219">
                      <a:extLst>
                        <a:ext uri="{FF2B5EF4-FFF2-40B4-BE49-F238E27FC236}">
                          <a16:creationId xmlns:a16="http://schemas.microsoft.com/office/drawing/2014/main" id="{878EE482-1977-4D5D-9DCC-3A6C174D5D3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03298" y="2996585"/>
                      <a:ext cx="231268" cy="20955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grpSp>
              <p:grpSp>
                <p:nvGrpSpPr>
                  <p:cNvPr id="339" name="Grupo 344">
                    <a:extLst>
                      <a:ext uri="{FF2B5EF4-FFF2-40B4-BE49-F238E27FC236}">
                        <a16:creationId xmlns:a16="http://schemas.microsoft.com/office/drawing/2014/main" id="{728D2B79-356B-46E4-A325-2CD0B4FC4D8A}"/>
                      </a:ext>
                    </a:extLst>
                  </p:cNvPr>
                  <p:cNvGrpSpPr/>
                  <p:nvPr/>
                </p:nvGrpSpPr>
                <p:grpSpPr>
                  <a:xfrm>
                    <a:off x="6361055" y="319707"/>
                    <a:ext cx="146412" cy="146410"/>
                    <a:chOff x="3060132" y="2556760"/>
                    <a:chExt cx="326167" cy="326167"/>
                  </a:xfrm>
                  <a:solidFill>
                    <a:schemeClr val="accent1"/>
                  </a:solidFill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46" name="Oval 493">
                      <a:extLst>
                        <a:ext uri="{FF2B5EF4-FFF2-40B4-BE49-F238E27FC236}">
                          <a16:creationId xmlns:a16="http://schemas.microsoft.com/office/drawing/2014/main" id="{58C56592-F2EE-4CAB-A9A2-8D4051BCA5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132" y="2556760"/>
                      <a:ext cx="326167" cy="32616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47" name="Imagem 346">
                      <a:extLst>
                        <a:ext uri="{FF2B5EF4-FFF2-40B4-BE49-F238E27FC236}">
                          <a16:creationId xmlns:a16="http://schemas.microsoft.com/office/drawing/2014/main" id="{B2A91589-5E31-48C5-AFF7-F7DA7408B18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rightnessContrast brigh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14246" y="2605040"/>
                      <a:ext cx="224696" cy="22469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</p:pic>
              </p:grpSp>
              <p:grpSp>
                <p:nvGrpSpPr>
                  <p:cNvPr id="340" name="Grupo 377">
                    <a:extLst>
                      <a:ext uri="{FF2B5EF4-FFF2-40B4-BE49-F238E27FC236}">
                        <a16:creationId xmlns:a16="http://schemas.microsoft.com/office/drawing/2014/main" id="{98A00D06-DA0F-45D3-89A8-FDE5535CDDEC}"/>
                      </a:ext>
                    </a:extLst>
                  </p:cNvPr>
                  <p:cNvGrpSpPr/>
                  <p:nvPr/>
                </p:nvGrpSpPr>
                <p:grpSpPr>
                  <a:xfrm>
                    <a:off x="6488536" y="1810274"/>
                    <a:ext cx="146412" cy="146410"/>
                    <a:chOff x="2355849" y="3016492"/>
                    <a:chExt cx="326167" cy="326167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44" name="Oval 491">
                      <a:extLst>
                        <a:ext uri="{FF2B5EF4-FFF2-40B4-BE49-F238E27FC236}">
                          <a16:creationId xmlns:a16="http://schemas.microsoft.com/office/drawing/2014/main" id="{91D4C3DC-4E3B-4F0D-95FD-65742826F2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55849" y="3016492"/>
                      <a:ext cx="326167" cy="326167"/>
                    </a:xfrm>
                    <a:prstGeom prst="ellipse">
                      <a:avLst/>
                    </a:prstGeom>
                    <a:solidFill>
                      <a:srgbClr val="FBAF1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45" name="Imagem 379">
                      <a:extLst>
                        <a:ext uri="{FF2B5EF4-FFF2-40B4-BE49-F238E27FC236}">
                          <a16:creationId xmlns:a16="http://schemas.microsoft.com/office/drawing/2014/main" id="{ACDBF37A-F942-46F4-931E-A0F305B3B0E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383029" y="3056372"/>
                      <a:ext cx="271806" cy="27180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41" name="Grupo 377">
                    <a:extLst>
                      <a:ext uri="{FF2B5EF4-FFF2-40B4-BE49-F238E27FC236}">
                        <a16:creationId xmlns:a16="http://schemas.microsoft.com/office/drawing/2014/main" id="{92EA02A9-AEE9-44C1-ABA9-D21A7B14459C}"/>
                      </a:ext>
                    </a:extLst>
                  </p:cNvPr>
                  <p:cNvGrpSpPr/>
                  <p:nvPr/>
                </p:nvGrpSpPr>
                <p:grpSpPr>
                  <a:xfrm>
                    <a:off x="4929617" y="826037"/>
                    <a:ext cx="146412" cy="146410"/>
                    <a:chOff x="2355849" y="3399707"/>
                    <a:chExt cx="326167" cy="326173"/>
                  </a:xfrm>
                  <a:effectLst>
                    <a:outerShdw blurRad="19050" dist="6350" dir="2700000" algn="tl" rotWithShape="0">
                      <a:prstClr val="black">
                        <a:alpha val="75000"/>
                      </a:prstClr>
                    </a:outerShdw>
                  </a:effectLst>
                </p:grpSpPr>
                <p:sp>
                  <p:nvSpPr>
                    <p:cNvPr id="342" name="Oval 489">
                      <a:extLst>
                        <a:ext uri="{FF2B5EF4-FFF2-40B4-BE49-F238E27FC236}">
                          <a16:creationId xmlns:a16="http://schemas.microsoft.com/office/drawing/2014/main" id="{5F8B7E6F-5239-4554-8371-F908A80B3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55849" y="3399707"/>
                      <a:ext cx="326167" cy="326173"/>
                    </a:xfrm>
                    <a:prstGeom prst="ellipse">
                      <a:avLst/>
                    </a:prstGeom>
                    <a:solidFill>
                      <a:srgbClr val="FBAF1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0" rIns="0" bIns="48000" rtlCol="0" anchor="ctr" anchorCtr="0"/>
                    <a:lstStyle/>
                    <a:p>
                      <a:pPr algn="ctr"/>
                      <a:endParaRPr lang="pt-BR" sz="933"/>
                    </a:p>
                  </p:txBody>
                </p:sp>
                <p:pic>
                  <p:nvPicPr>
                    <p:cNvPr id="343" name="Imagem 379">
                      <a:extLst>
                        <a:ext uri="{FF2B5EF4-FFF2-40B4-BE49-F238E27FC236}">
                          <a16:creationId xmlns:a16="http://schemas.microsoft.com/office/drawing/2014/main" id="{AEFF870E-42B3-42F7-86DC-62BAAC0D8CB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383023" y="3426151"/>
                      <a:ext cx="271806" cy="271805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300" name="Grupo 386">
                  <a:extLst>
                    <a:ext uri="{FF2B5EF4-FFF2-40B4-BE49-F238E27FC236}">
                      <a16:creationId xmlns:a16="http://schemas.microsoft.com/office/drawing/2014/main" id="{6DA239D0-D269-4BFE-BFFB-8A091A17CCA0}"/>
                    </a:ext>
                  </a:extLst>
                </p:cNvPr>
                <p:cNvGrpSpPr/>
                <p:nvPr/>
              </p:nvGrpSpPr>
              <p:grpSpPr>
                <a:xfrm>
                  <a:off x="2589165" y="3464376"/>
                  <a:ext cx="140437" cy="146410"/>
                  <a:chOff x="3060132" y="2556760"/>
                  <a:chExt cx="265414" cy="326167"/>
                </a:xfrm>
                <a:solidFill>
                  <a:srgbClr val="0070C0"/>
                </a:solidFill>
                <a:effectLst>
                  <a:outerShdw blurRad="19050" dist="6350" dir="2700000" algn="tl" rotWithShape="0">
                    <a:prstClr val="black">
                      <a:alpha val="75000"/>
                    </a:prstClr>
                  </a:outerShdw>
                </a:effectLst>
              </p:grpSpPr>
              <p:sp>
                <p:nvSpPr>
                  <p:cNvPr id="307" name="Oval 341">
                    <a:extLst>
                      <a:ext uri="{FF2B5EF4-FFF2-40B4-BE49-F238E27FC236}">
                        <a16:creationId xmlns:a16="http://schemas.microsoft.com/office/drawing/2014/main" id="{1DBDB609-483C-4E04-9DEF-78099BEA438B}"/>
                      </a:ext>
                    </a:extLst>
                  </p:cNvPr>
                  <p:cNvSpPr/>
                  <p:nvPr/>
                </p:nvSpPr>
                <p:spPr>
                  <a:xfrm>
                    <a:off x="3060132" y="2556760"/>
                    <a:ext cx="265414" cy="32616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44000" tIns="0" rIns="0" bIns="48000" rtlCol="0" anchor="ctr" anchorCtr="0"/>
                  <a:lstStyle/>
                  <a:p>
                    <a:pPr algn="ctr"/>
                    <a:endParaRPr lang="pt-BR" sz="933"/>
                  </a:p>
                </p:txBody>
              </p:sp>
              <p:pic>
                <p:nvPicPr>
                  <p:cNvPr id="308" name="Imagem 177">
                    <a:extLst>
                      <a:ext uri="{FF2B5EF4-FFF2-40B4-BE49-F238E27FC236}">
                        <a16:creationId xmlns:a16="http://schemas.microsoft.com/office/drawing/2014/main" id="{B4E3014D-1CFF-4B9B-8B65-CA084CD5F1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00438" y="2606256"/>
                    <a:ext cx="175955" cy="21623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01" name="Grupo 297">
                  <a:extLst>
                    <a:ext uri="{FF2B5EF4-FFF2-40B4-BE49-F238E27FC236}">
                      <a16:creationId xmlns:a16="http://schemas.microsoft.com/office/drawing/2014/main" id="{0BA1020B-A453-460C-B1F0-C42B9F616D3E}"/>
                    </a:ext>
                  </a:extLst>
                </p:cNvPr>
                <p:cNvGrpSpPr/>
                <p:nvPr/>
              </p:nvGrpSpPr>
              <p:grpSpPr>
                <a:xfrm>
                  <a:off x="1177251" y="3472509"/>
                  <a:ext cx="140437" cy="146410"/>
                  <a:chOff x="2355849" y="2939966"/>
                  <a:chExt cx="265414" cy="326169"/>
                </a:xfrm>
                <a:effectLst>
                  <a:outerShdw blurRad="19050" dist="6350" dir="2700000" algn="tl" rotWithShape="0">
                    <a:prstClr val="black">
                      <a:alpha val="75000"/>
                    </a:prstClr>
                  </a:outerShdw>
                </a:effectLst>
              </p:grpSpPr>
              <p:sp>
                <p:nvSpPr>
                  <p:cNvPr id="305" name="Oval 339">
                    <a:extLst>
                      <a:ext uri="{FF2B5EF4-FFF2-40B4-BE49-F238E27FC236}">
                        <a16:creationId xmlns:a16="http://schemas.microsoft.com/office/drawing/2014/main" id="{A38310BE-377D-4929-B55E-860C675086E4}"/>
                      </a:ext>
                    </a:extLst>
                  </p:cNvPr>
                  <p:cNvSpPr/>
                  <p:nvPr/>
                </p:nvSpPr>
                <p:spPr>
                  <a:xfrm>
                    <a:off x="2355849" y="2939966"/>
                    <a:ext cx="265414" cy="326169"/>
                  </a:xfrm>
                  <a:prstGeom prst="ellipse">
                    <a:avLst/>
                  </a:prstGeom>
                  <a:solidFill>
                    <a:srgbClr val="FBAF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44000" tIns="0" rIns="0" bIns="48000" rtlCol="0" anchor="ctr" anchorCtr="0"/>
                  <a:lstStyle/>
                  <a:p>
                    <a:pPr algn="ctr"/>
                    <a:endParaRPr lang="pt-BR" sz="933"/>
                  </a:p>
                </p:txBody>
              </p:sp>
              <p:pic>
                <p:nvPicPr>
                  <p:cNvPr id="306" name="Imagem 153">
                    <a:extLst>
                      <a:ext uri="{FF2B5EF4-FFF2-40B4-BE49-F238E27FC236}">
                        <a16:creationId xmlns:a16="http://schemas.microsoft.com/office/drawing/2014/main" id="{DA2EAFE5-0B37-495A-88F5-8D5E3056C0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3318" y="2989838"/>
                    <a:ext cx="188192" cy="20955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2" name="Grupo 422">
                  <a:extLst>
                    <a:ext uri="{FF2B5EF4-FFF2-40B4-BE49-F238E27FC236}">
                      <a16:creationId xmlns:a16="http://schemas.microsoft.com/office/drawing/2014/main" id="{B08FDC88-8DB7-40E0-8CE8-677192BE2C3C}"/>
                    </a:ext>
                  </a:extLst>
                </p:cNvPr>
                <p:cNvGrpSpPr/>
                <p:nvPr/>
              </p:nvGrpSpPr>
              <p:grpSpPr>
                <a:xfrm>
                  <a:off x="1172151" y="4461266"/>
                  <a:ext cx="140437" cy="146410"/>
                  <a:chOff x="3060132" y="2939963"/>
                  <a:chExt cx="265414" cy="326166"/>
                </a:xfrm>
                <a:effectLst>
                  <a:outerShdw blurRad="19050" dist="6350" dir="2700000" algn="tl" rotWithShape="0">
                    <a:prstClr val="black">
                      <a:alpha val="75000"/>
                    </a:prstClr>
                  </a:outerShdw>
                </a:effectLst>
              </p:grpSpPr>
              <p:sp>
                <p:nvSpPr>
                  <p:cNvPr id="303" name="Oval 337">
                    <a:extLst>
                      <a:ext uri="{FF2B5EF4-FFF2-40B4-BE49-F238E27FC236}">
                        <a16:creationId xmlns:a16="http://schemas.microsoft.com/office/drawing/2014/main" id="{A793F847-B008-488F-9541-5CF9EC2998D3}"/>
                      </a:ext>
                    </a:extLst>
                  </p:cNvPr>
                  <p:cNvSpPr/>
                  <p:nvPr/>
                </p:nvSpPr>
                <p:spPr>
                  <a:xfrm>
                    <a:off x="3060132" y="2939963"/>
                    <a:ext cx="265414" cy="326166"/>
                  </a:xfrm>
                  <a:prstGeom prst="ellipse">
                    <a:avLst/>
                  </a:prstGeom>
                  <a:solidFill>
                    <a:srgbClr val="00544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44000" tIns="0" rIns="0" bIns="48000" rtlCol="0" anchor="ctr" anchorCtr="0"/>
                  <a:lstStyle/>
                  <a:p>
                    <a:pPr algn="ctr"/>
                    <a:endParaRPr lang="pt-BR" sz="933"/>
                  </a:p>
                </p:txBody>
              </p:sp>
              <p:pic>
                <p:nvPicPr>
                  <p:cNvPr id="304" name="Imagem 180">
                    <a:extLst>
                      <a:ext uri="{FF2B5EF4-FFF2-40B4-BE49-F238E27FC236}">
                        <a16:creationId xmlns:a16="http://schemas.microsoft.com/office/drawing/2014/main" id="{CB5EDFBB-9438-4821-A581-FB53CC8E2F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83329" y="2967743"/>
                    <a:ext cx="199824" cy="245561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91" name="Group 325">
                <a:extLst>
                  <a:ext uri="{FF2B5EF4-FFF2-40B4-BE49-F238E27FC236}">
                    <a16:creationId xmlns:a16="http://schemas.microsoft.com/office/drawing/2014/main" id="{2D79C9E2-4D90-43AF-8C64-C8EDF769E237}"/>
                  </a:ext>
                </a:extLst>
              </p:cNvPr>
              <p:cNvGrpSpPr/>
              <p:nvPr/>
            </p:nvGrpSpPr>
            <p:grpSpPr>
              <a:xfrm>
                <a:off x="3201601" y="4293678"/>
                <a:ext cx="141830" cy="146410"/>
                <a:chOff x="3201601" y="4293678"/>
                <a:chExt cx="141830" cy="146410"/>
              </a:xfrm>
            </p:grpSpPr>
            <p:sp>
              <p:nvSpPr>
                <p:cNvPr id="297" name="Oval 331">
                  <a:extLst>
                    <a:ext uri="{FF2B5EF4-FFF2-40B4-BE49-F238E27FC236}">
                      <a16:creationId xmlns:a16="http://schemas.microsoft.com/office/drawing/2014/main" id="{1413344E-0709-480D-834A-4020A68B8B20}"/>
                    </a:ext>
                  </a:extLst>
                </p:cNvPr>
                <p:cNvSpPr/>
                <p:nvPr/>
              </p:nvSpPr>
              <p:spPr>
                <a:xfrm>
                  <a:off x="3201601" y="4293678"/>
                  <a:ext cx="141830" cy="146410"/>
                </a:xfrm>
                <a:prstGeom prst="ellipse">
                  <a:avLst/>
                </a:prstGeom>
                <a:solidFill>
                  <a:srgbClr val="FBAF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0" rIns="0" bIns="48000" rtlCol="0" anchor="ctr" anchorCtr="0"/>
                <a:lstStyle/>
                <a:p>
                  <a:pPr algn="ctr"/>
                  <a:endParaRPr lang="pt-BR" sz="933"/>
                </a:p>
              </p:txBody>
            </p:sp>
            <p:pic>
              <p:nvPicPr>
                <p:cNvPr id="298" name="Imagem 153">
                  <a:extLst>
                    <a:ext uri="{FF2B5EF4-FFF2-40B4-BE49-F238E27FC236}">
                      <a16:creationId xmlns:a16="http://schemas.microsoft.com/office/drawing/2014/main" id="{57366032-BD1E-41B8-B4B9-2C13231C13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2838" y="4319081"/>
                  <a:ext cx="100565" cy="94065"/>
                </a:xfrm>
                <a:prstGeom prst="rect">
                  <a:avLst/>
                </a:prstGeom>
              </p:spPr>
            </p:pic>
          </p:grpSp>
          <p:sp>
            <p:nvSpPr>
              <p:cNvPr id="292" name="Oval 326">
                <a:extLst>
                  <a:ext uri="{FF2B5EF4-FFF2-40B4-BE49-F238E27FC236}">
                    <a16:creationId xmlns:a16="http://schemas.microsoft.com/office/drawing/2014/main" id="{6BCFA4B3-0F67-47A5-9352-220F0B5D1165}"/>
                  </a:ext>
                </a:extLst>
              </p:cNvPr>
              <p:cNvSpPr/>
              <p:nvPr/>
            </p:nvSpPr>
            <p:spPr>
              <a:xfrm>
                <a:off x="1192818" y="2796467"/>
                <a:ext cx="147864" cy="1464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0" bIns="48000" rtlCol="0" anchor="ctr" anchorCtr="0"/>
              <a:lstStyle/>
              <a:p>
                <a:pPr algn="ctr"/>
                <a:endParaRPr lang="pt-BR" sz="933"/>
              </a:p>
            </p:txBody>
          </p:sp>
          <p:pic>
            <p:nvPicPr>
              <p:cNvPr id="293" name="Imagem 137">
                <a:extLst>
                  <a:ext uri="{FF2B5EF4-FFF2-40B4-BE49-F238E27FC236}">
                    <a16:creationId xmlns:a16="http://schemas.microsoft.com/office/drawing/2014/main" id="{C8BE0C81-E13C-4040-858B-59358A55B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4135" y="2820183"/>
                <a:ext cx="103013" cy="102000"/>
              </a:xfrm>
              <a:prstGeom prst="rect">
                <a:avLst/>
              </a:prstGeom>
              <a:solidFill>
                <a:schemeClr val="accent1"/>
              </a:solidFill>
            </p:spPr>
          </p:pic>
          <p:grpSp>
            <p:nvGrpSpPr>
              <p:cNvPr id="294" name="Group 328">
                <a:extLst>
                  <a:ext uri="{FF2B5EF4-FFF2-40B4-BE49-F238E27FC236}">
                    <a16:creationId xmlns:a16="http://schemas.microsoft.com/office/drawing/2014/main" id="{17471CD8-614A-4F29-9528-3262DD2E415C}"/>
                  </a:ext>
                </a:extLst>
              </p:cNvPr>
              <p:cNvGrpSpPr/>
              <p:nvPr/>
            </p:nvGrpSpPr>
            <p:grpSpPr>
              <a:xfrm>
                <a:off x="1196063" y="3141099"/>
                <a:ext cx="141830" cy="146410"/>
                <a:chOff x="3201601" y="4293678"/>
                <a:chExt cx="141830" cy="146410"/>
              </a:xfrm>
            </p:grpSpPr>
            <p:sp>
              <p:nvSpPr>
                <p:cNvPr id="295" name="Oval 329">
                  <a:extLst>
                    <a:ext uri="{FF2B5EF4-FFF2-40B4-BE49-F238E27FC236}">
                      <a16:creationId xmlns:a16="http://schemas.microsoft.com/office/drawing/2014/main" id="{3B5D72FC-8BCC-4708-BBEE-106EC8EC5537}"/>
                    </a:ext>
                  </a:extLst>
                </p:cNvPr>
                <p:cNvSpPr/>
                <p:nvPr/>
              </p:nvSpPr>
              <p:spPr>
                <a:xfrm>
                  <a:off x="3201601" y="4293678"/>
                  <a:ext cx="141830" cy="146410"/>
                </a:xfrm>
                <a:prstGeom prst="ellipse">
                  <a:avLst/>
                </a:prstGeom>
                <a:solidFill>
                  <a:srgbClr val="FBAF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0" rIns="0" bIns="48000" rtlCol="0" anchor="ctr" anchorCtr="0"/>
                <a:lstStyle/>
                <a:p>
                  <a:pPr algn="ctr"/>
                  <a:endParaRPr lang="pt-BR" sz="933"/>
                </a:p>
              </p:txBody>
            </p:sp>
            <p:pic>
              <p:nvPicPr>
                <p:cNvPr id="296" name="Imagem 153">
                  <a:extLst>
                    <a:ext uri="{FF2B5EF4-FFF2-40B4-BE49-F238E27FC236}">
                      <a16:creationId xmlns:a16="http://schemas.microsoft.com/office/drawing/2014/main" id="{AB24F7A6-F162-49AE-8F8B-0919EC94C2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2838" y="4319081"/>
                  <a:ext cx="100565" cy="94065"/>
                </a:xfrm>
                <a:prstGeom prst="rect">
                  <a:avLst/>
                </a:prstGeom>
              </p:spPr>
            </p:pic>
          </p:grpSp>
        </p:grpSp>
        <p:pic>
          <p:nvPicPr>
            <p:cNvPr id="278" name="Picture 311">
              <a:extLst>
                <a:ext uri="{FF2B5EF4-FFF2-40B4-BE49-F238E27FC236}">
                  <a16:creationId xmlns:a16="http://schemas.microsoft.com/office/drawing/2014/main" id="{F85E5AB3-F950-4581-A7B6-E8FF63B51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96975" y="3309896"/>
              <a:ext cx="141830" cy="141830"/>
            </a:xfrm>
            <a:prstGeom prst="ellipse">
              <a:avLst/>
            </a:prstGeom>
          </p:spPr>
        </p:pic>
        <p:pic>
          <p:nvPicPr>
            <p:cNvPr id="279" name="Picture 312">
              <a:extLst>
                <a:ext uri="{FF2B5EF4-FFF2-40B4-BE49-F238E27FC236}">
                  <a16:creationId xmlns:a16="http://schemas.microsoft.com/office/drawing/2014/main" id="{38F92CBE-B2C5-40B9-9F6F-27443AF94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88392" y="4133406"/>
              <a:ext cx="146410" cy="146410"/>
            </a:xfrm>
            <a:prstGeom prst="ellipse">
              <a:avLst/>
            </a:prstGeom>
          </p:spPr>
        </p:pic>
        <p:pic>
          <p:nvPicPr>
            <p:cNvPr id="280" name="Picture 313">
              <a:extLst>
                <a:ext uri="{FF2B5EF4-FFF2-40B4-BE49-F238E27FC236}">
                  <a16:creationId xmlns:a16="http://schemas.microsoft.com/office/drawing/2014/main" id="{0669F911-E412-4DAD-B4E2-41DC8C9E3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89200" y="2638920"/>
              <a:ext cx="146410" cy="146410"/>
            </a:xfrm>
            <a:prstGeom prst="ellipse">
              <a:avLst/>
            </a:prstGeom>
          </p:spPr>
        </p:pic>
        <p:pic>
          <p:nvPicPr>
            <p:cNvPr id="281" name="Picture 314">
              <a:extLst>
                <a:ext uri="{FF2B5EF4-FFF2-40B4-BE49-F238E27FC236}">
                  <a16:creationId xmlns:a16="http://schemas.microsoft.com/office/drawing/2014/main" id="{2A89D5AA-84B6-4F77-888C-E72C4A013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56745" y="4460337"/>
              <a:ext cx="146410" cy="146410"/>
            </a:xfrm>
            <a:prstGeom prst="ellipse">
              <a:avLst/>
            </a:prstGeom>
          </p:spPr>
        </p:pic>
        <p:pic>
          <p:nvPicPr>
            <p:cNvPr id="282" name="Picture 315">
              <a:extLst>
                <a:ext uri="{FF2B5EF4-FFF2-40B4-BE49-F238E27FC236}">
                  <a16:creationId xmlns:a16="http://schemas.microsoft.com/office/drawing/2014/main" id="{56B0DCE4-EA96-41B9-9E5D-E3AEA0084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95287" y="3321114"/>
              <a:ext cx="146410" cy="146410"/>
            </a:xfrm>
            <a:prstGeom prst="ellipse">
              <a:avLst/>
            </a:prstGeom>
          </p:spPr>
        </p:pic>
        <p:pic>
          <p:nvPicPr>
            <p:cNvPr id="283" name="Picture 317">
              <a:extLst>
                <a:ext uri="{FF2B5EF4-FFF2-40B4-BE49-F238E27FC236}">
                  <a16:creationId xmlns:a16="http://schemas.microsoft.com/office/drawing/2014/main" id="{74EAAC49-532E-428A-ACE6-C734CD099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5992" y="2987830"/>
              <a:ext cx="146410" cy="146410"/>
            </a:xfrm>
            <a:prstGeom prst="ellipse">
              <a:avLst/>
            </a:prstGeom>
          </p:spPr>
        </p:pic>
        <p:pic>
          <p:nvPicPr>
            <p:cNvPr id="284" name="Picture 318">
              <a:extLst>
                <a:ext uri="{FF2B5EF4-FFF2-40B4-BE49-F238E27FC236}">
                  <a16:creationId xmlns:a16="http://schemas.microsoft.com/office/drawing/2014/main" id="{3993569C-FB2E-4B19-8C8C-29E375B57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07205" y="3966984"/>
              <a:ext cx="146410" cy="146410"/>
            </a:xfrm>
            <a:prstGeom prst="ellipse">
              <a:avLst/>
            </a:prstGeom>
          </p:spPr>
        </p:pic>
        <p:grpSp>
          <p:nvGrpSpPr>
            <p:cNvPr id="285" name="Grupo 422">
              <a:extLst>
                <a:ext uri="{FF2B5EF4-FFF2-40B4-BE49-F238E27FC236}">
                  <a16:creationId xmlns:a16="http://schemas.microsoft.com/office/drawing/2014/main" id="{6844E29F-D12A-4238-821F-25D5AD36D416}"/>
                </a:ext>
              </a:extLst>
            </p:cNvPr>
            <p:cNvGrpSpPr/>
            <p:nvPr/>
          </p:nvGrpSpPr>
          <p:grpSpPr>
            <a:xfrm>
              <a:off x="902195" y="3304593"/>
              <a:ext cx="141830" cy="146410"/>
              <a:chOff x="3060132" y="2939963"/>
              <a:chExt cx="265414" cy="326166"/>
            </a:xfrm>
            <a:effectLst>
              <a:outerShdw blurRad="19050" dist="635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286" name="Oval 320">
                <a:extLst>
                  <a:ext uri="{FF2B5EF4-FFF2-40B4-BE49-F238E27FC236}">
                    <a16:creationId xmlns:a16="http://schemas.microsoft.com/office/drawing/2014/main" id="{F15A0D21-2806-4F27-A518-23E9832C479F}"/>
                  </a:ext>
                </a:extLst>
              </p:cNvPr>
              <p:cNvSpPr/>
              <p:nvPr/>
            </p:nvSpPr>
            <p:spPr>
              <a:xfrm>
                <a:off x="3060132" y="2939963"/>
                <a:ext cx="265414" cy="326166"/>
              </a:xfrm>
              <a:prstGeom prst="ellipse">
                <a:avLst/>
              </a:prstGeom>
              <a:solidFill>
                <a:srgbClr val="0054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0" bIns="48000" rtlCol="0" anchor="ctr" anchorCtr="0"/>
              <a:lstStyle/>
              <a:p>
                <a:pPr algn="ctr"/>
                <a:endParaRPr lang="pt-BR" sz="933"/>
              </a:p>
            </p:txBody>
          </p:sp>
          <p:pic>
            <p:nvPicPr>
              <p:cNvPr id="287" name="Imagem 180">
                <a:extLst>
                  <a:ext uri="{FF2B5EF4-FFF2-40B4-BE49-F238E27FC236}">
                    <a16:creationId xmlns:a16="http://schemas.microsoft.com/office/drawing/2014/main" id="{E93FD430-9453-49EA-AC02-8555FF076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3329" y="2967743"/>
                <a:ext cx="199824" cy="245561"/>
              </a:xfrm>
              <a:prstGeom prst="rect">
                <a:avLst/>
              </a:prstGeom>
            </p:spPr>
          </p:pic>
        </p:grp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4C107BD-93A9-4202-A78F-76BA583CEFBA}"/>
              </a:ext>
            </a:extLst>
          </p:cNvPr>
          <p:cNvGrpSpPr/>
          <p:nvPr/>
        </p:nvGrpSpPr>
        <p:grpSpPr>
          <a:xfrm>
            <a:off x="8600177" y="3749135"/>
            <a:ext cx="524820" cy="102657"/>
            <a:chOff x="6450129" y="2811860"/>
            <a:chExt cx="393615" cy="76993"/>
          </a:xfrm>
        </p:grpSpPr>
        <p:sp>
          <p:nvSpPr>
            <p:cNvPr id="402" name="CaixaDeTexto 126">
              <a:extLst>
                <a:ext uri="{FF2B5EF4-FFF2-40B4-BE49-F238E27FC236}">
                  <a16:creationId xmlns:a16="http://schemas.microsoft.com/office/drawing/2014/main" id="{F9CA8645-94C9-4551-A8DB-18C36D805857}"/>
                </a:ext>
              </a:extLst>
            </p:cNvPr>
            <p:cNvSpPr txBox="1"/>
            <p:nvPr/>
          </p:nvSpPr>
          <p:spPr>
            <a:xfrm>
              <a:off x="6450129" y="2811860"/>
              <a:ext cx="335429" cy="769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pt-BR" sz="667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ANÁPOLIS</a:t>
              </a:r>
            </a:p>
          </p:txBody>
        </p:sp>
        <p:sp>
          <p:nvSpPr>
            <p:cNvPr id="403" name="Oval 259">
              <a:extLst>
                <a:ext uri="{FF2B5EF4-FFF2-40B4-BE49-F238E27FC236}">
                  <a16:creationId xmlns:a16="http://schemas.microsoft.com/office/drawing/2014/main" id="{183D1A62-9CF8-4F96-AB3F-7FDA29182A93}"/>
                </a:ext>
              </a:extLst>
            </p:cNvPr>
            <p:cNvSpPr/>
            <p:nvPr/>
          </p:nvSpPr>
          <p:spPr>
            <a:xfrm>
              <a:off x="6781951" y="2815371"/>
              <a:ext cx="61793" cy="617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2700" dist="635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667">
                <a:solidFill>
                  <a:schemeClr val="bg1"/>
                </a:solidFill>
              </a:endParaRPr>
            </a:p>
          </p:txBody>
        </p:sp>
      </p:grpSp>
      <p:pic>
        <p:nvPicPr>
          <p:cNvPr id="404" name="Imagem 19">
            <a:extLst>
              <a:ext uri="{FF2B5EF4-FFF2-40B4-BE49-F238E27FC236}">
                <a16:creationId xmlns:a16="http://schemas.microsoft.com/office/drawing/2014/main" id="{5F053C64-63A2-46AD-8751-3DCD8317A8A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399" y="6031860"/>
            <a:ext cx="1550340" cy="70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-1.7284E-6 L 0.1007 -1.7284E-6 " pathEditMode="relative" rAng="0" ptsTypes="AA">
                                          <p:cBhvr>
                                            <p:cTn id="16" dur="750" spd="-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3" presetClass="entr" presetSubtype="16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3" presetClass="entr" presetSubtype="16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accel="50000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accel="50000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accel="50000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accel="50000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accel="50000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8" dur="7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9" dur="7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accel="50000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2" dur="7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3" dur="7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accel="50000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6" dur="75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7" dur="75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12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75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75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8" accel="46000" decel="54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accel="48000" decel="52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4.93827E-6 L 1.11022E-16 0.08919 " pathEditMode="relative" rAng="0" ptsTypes="AA">
                                          <p:cBhvr>
                                            <p:cTn id="138" dur="75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4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2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1" dur="750" fill="hold"/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2" dur="750" fill="hold"/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0" grpId="0" animBg="1"/>
          <p:bldP spid="6" grpId="0"/>
          <p:bldP spid="13" grpId="0"/>
          <p:bldP spid="13" grpId="1"/>
          <p:bldP spid="3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-1.7284E-6 L 0.1007 -1.7284E-6 " pathEditMode="relative" rAng="0" ptsTypes="AA">
                                          <p:cBhvr>
                                            <p:cTn id="16" dur="750" spd="-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3" presetClass="entr" presetSubtype="16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3" presetClass="entr" presetSubtype="16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ac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ac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ac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ac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ac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7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ac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ac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12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75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75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8" accel="46000" decel="54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accel="48000" decel="52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4.93827E-6 L 1.11022E-16 0.08919 " pathEditMode="relative" rAng="0" ptsTypes="AA">
                                          <p:cBhvr>
                                            <p:cTn id="138" dur="75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4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2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750" fill="hold"/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750" fill="hold"/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0" grpId="0" animBg="1"/>
          <p:bldP spid="6" grpId="0"/>
          <p:bldP spid="13" grpId="0"/>
          <p:bldP spid="13" grpId="1"/>
          <p:bldP spid="31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1B71B1-485F-494D-BFC3-7EA317E9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3"/>
                </a:solidFill>
              </a:rPr>
              <a:t>Sobre o projeto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76A9D99-2295-4330-AEB3-EA8C8724A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95" y="6089400"/>
            <a:ext cx="1294412" cy="540000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96A7651-E0BC-434A-8B87-7F0723923767}"/>
              </a:ext>
            </a:extLst>
          </p:cNvPr>
          <p:cNvGrpSpPr/>
          <p:nvPr/>
        </p:nvGrpSpPr>
        <p:grpSpPr>
          <a:xfrm>
            <a:off x="492419" y="1733635"/>
            <a:ext cx="3066449" cy="1990363"/>
            <a:chOff x="649223" y="1764441"/>
            <a:chExt cx="3446264" cy="2060284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F7CC1922-D9BE-4B9C-8922-AF5124D0D5AC}"/>
                </a:ext>
              </a:extLst>
            </p:cNvPr>
            <p:cNvGrpSpPr/>
            <p:nvPr/>
          </p:nvGrpSpPr>
          <p:grpSpPr>
            <a:xfrm>
              <a:off x="649223" y="1764441"/>
              <a:ext cx="3446264" cy="2060284"/>
              <a:chOff x="499136" y="1582326"/>
              <a:chExt cx="3446264" cy="206028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9434B-F6C5-4D94-9EC5-12B02CAEFD56}"/>
                  </a:ext>
                </a:extLst>
              </p:cNvPr>
              <p:cNvSpPr/>
              <p:nvPr/>
            </p:nvSpPr>
            <p:spPr>
              <a:xfrm>
                <a:off x="500745" y="1582326"/>
                <a:ext cx="3439016" cy="206028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FECA89-BEF3-435B-99CA-FB49D4994C4B}"/>
                  </a:ext>
                </a:extLst>
              </p:cNvPr>
              <p:cNvSpPr txBox="1"/>
              <p:nvPr/>
            </p:nvSpPr>
            <p:spPr>
              <a:xfrm>
                <a:off x="499136" y="1631660"/>
                <a:ext cx="3439016" cy="36933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pt-BR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pt-BR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Programa do Ethos </a:t>
                </a:r>
                <a:endParaRPr lang="pt-B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B6B9AB-9834-4E13-B5DF-481205BA5576}"/>
                  </a:ext>
                </a:extLst>
              </p:cNvPr>
              <p:cNvSpPr txBox="1"/>
              <p:nvPr/>
            </p:nvSpPr>
            <p:spPr>
              <a:xfrm>
                <a:off x="506383" y="2037782"/>
                <a:ext cx="3439017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 Programa Sustentabilidade na Cadeia de Valor </a:t>
                </a:r>
                <a:r>
                  <a:rPr lang="pt-B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é uma Iniciativa do</a:t>
                </a:r>
                <a:r>
                  <a:rPr lang="pt-B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Instituto Ethos </a:t>
                </a:r>
                <a:r>
                  <a:rPr lang="pt-B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para apoiar as suas associadas no </a:t>
                </a:r>
                <a:r>
                  <a:rPr lang="pt-B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desenvolvimento dos temas de sustentabilidade em diferentes elos de sua cadeia</a:t>
                </a:r>
                <a:r>
                  <a:rPr lang="pt-B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p:grp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7F1A50E6-9750-445F-AA19-1E975E71AD19}"/>
                </a:ext>
              </a:extLst>
            </p:cNvPr>
            <p:cNvSpPr/>
            <p:nvPr/>
          </p:nvSpPr>
          <p:spPr>
            <a:xfrm>
              <a:off x="702454" y="1818441"/>
              <a:ext cx="40459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8BE28829-CABC-4489-A97E-EF53413CB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83" y="1864551"/>
              <a:ext cx="247232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885CD176-9233-45E5-8950-18D510C84218}"/>
              </a:ext>
            </a:extLst>
          </p:cNvPr>
          <p:cNvGrpSpPr/>
          <p:nvPr/>
        </p:nvGrpSpPr>
        <p:grpSpPr>
          <a:xfrm>
            <a:off x="8389992" y="1737170"/>
            <a:ext cx="3246284" cy="1981839"/>
            <a:chOff x="2249037" y="4142080"/>
            <a:chExt cx="3246284" cy="2060284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2868C9AB-38EA-40A7-8006-D597409AF557}"/>
                </a:ext>
              </a:extLst>
            </p:cNvPr>
            <p:cNvGrpSpPr/>
            <p:nvPr/>
          </p:nvGrpSpPr>
          <p:grpSpPr>
            <a:xfrm>
              <a:off x="2249037" y="4142080"/>
              <a:ext cx="3246284" cy="2060284"/>
              <a:chOff x="644550" y="1764441"/>
              <a:chExt cx="3246284" cy="2060284"/>
            </a:xfrm>
          </p:grpSpPr>
          <p:grpSp>
            <p:nvGrpSpPr>
              <p:cNvPr id="31" name="Agrupar 30">
                <a:extLst>
                  <a:ext uri="{FF2B5EF4-FFF2-40B4-BE49-F238E27FC236}">
                    <a16:creationId xmlns:a16="http://schemas.microsoft.com/office/drawing/2014/main" id="{AC4D2496-29E3-4A00-AB3A-09717495F04F}"/>
                  </a:ext>
                </a:extLst>
              </p:cNvPr>
              <p:cNvGrpSpPr/>
              <p:nvPr/>
            </p:nvGrpSpPr>
            <p:grpSpPr>
              <a:xfrm>
                <a:off x="644550" y="1764441"/>
                <a:ext cx="3246284" cy="2060284"/>
                <a:chOff x="494463" y="1582326"/>
                <a:chExt cx="3246284" cy="206028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Rectangle 4">
                  <a:extLst>
                    <a:ext uri="{FF2B5EF4-FFF2-40B4-BE49-F238E27FC236}">
                      <a16:creationId xmlns:a16="http://schemas.microsoft.com/office/drawing/2014/main" id="{B8713E85-BA56-4F65-8298-73733D77A88A}"/>
                    </a:ext>
                  </a:extLst>
                </p:cNvPr>
                <p:cNvSpPr/>
                <p:nvPr/>
              </p:nvSpPr>
              <p:spPr>
                <a:xfrm>
                  <a:off x="500745" y="1582326"/>
                  <a:ext cx="3240000" cy="206028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TextBox 17">
                  <a:extLst>
                    <a:ext uri="{FF2B5EF4-FFF2-40B4-BE49-F238E27FC236}">
                      <a16:creationId xmlns:a16="http://schemas.microsoft.com/office/drawing/2014/main" id="{8A76AE0E-29B5-431A-B003-17A243CD0EC6}"/>
                    </a:ext>
                  </a:extLst>
                </p:cNvPr>
                <p:cNvSpPr txBox="1"/>
                <p:nvPr/>
              </p:nvSpPr>
              <p:spPr>
                <a:xfrm>
                  <a:off x="500747" y="1628125"/>
                  <a:ext cx="3240000" cy="36933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pt-BR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</a:t>
                  </a:r>
                  <a:r>
                    <a:rPr lang="pt-BR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Objetivo do Projeto </a:t>
                  </a:r>
                  <a:endParaRPr lang="pt-BR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TextBox 18">
                  <a:extLst>
                    <a:ext uri="{FF2B5EF4-FFF2-40B4-BE49-F238E27FC236}">
                      <a16:creationId xmlns:a16="http://schemas.microsoft.com/office/drawing/2014/main" id="{EEE11C87-91FD-4D2A-96F0-FFCB635105DB}"/>
                    </a:ext>
                  </a:extLst>
                </p:cNvPr>
                <p:cNvSpPr txBox="1"/>
                <p:nvPr/>
              </p:nvSpPr>
              <p:spPr>
                <a:xfrm>
                  <a:off x="494463" y="2038646"/>
                  <a:ext cx="3246282" cy="12003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Fomentar práticas de ESG na cadeia de fornecedores da Mosaic Fertilizantes por meio da aplicação dos Indicadores Ethos de Sustentabilidade e implementação do Programa Sustentabilidade na Cadeia de Valor</a:t>
                  </a:r>
                  <a:endParaRPr lang="pt-BR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29B93105-EDFD-43BE-A6ED-184CA93F6C7D}"/>
                  </a:ext>
                </a:extLst>
              </p:cNvPr>
              <p:cNvSpPr/>
              <p:nvPr/>
            </p:nvSpPr>
            <p:spPr>
              <a:xfrm>
                <a:off x="702454" y="1818441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11268" name="Picture 4">
              <a:extLst>
                <a:ext uri="{FF2B5EF4-FFF2-40B4-BE49-F238E27FC236}">
                  <a16:creationId xmlns:a16="http://schemas.microsoft.com/office/drawing/2014/main" id="{D7A7F68F-4B8C-467B-92E7-2CFB8755D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941" y="425456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15EB93E7-4019-4FE3-9B13-519220D620E8}"/>
              </a:ext>
            </a:extLst>
          </p:cNvPr>
          <p:cNvGrpSpPr/>
          <p:nvPr/>
        </p:nvGrpSpPr>
        <p:grpSpPr>
          <a:xfrm>
            <a:off x="4471169" y="1742159"/>
            <a:ext cx="3251856" cy="1991921"/>
            <a:chOff x="4296323" y="1472559"/>
            <a:chExt cx="3251856" cy="2070765"/>
          </a:xfrm>
        </p:grpSpPr>
        <p:grpSp>
          <p:nvGrpSpPr>
            <p:cNvPr id="40" name="Agrupar 39">
              <a:extLst>
                <a:ext uri="{FF2B5EF4-FFF2-40B4-BE49-F238E27FC236}">
                  <a16:creationId xmlns:a16="http://schemas.microsoft.com/office/drawing/2014/main" id="{18798B76-C039-4D63-8748-E4E74E55DFFF}"/>
                </a:ext>
              </a:extLst>
            </p:cNvPr>
            <p:cNvGrpSpPr/>
            <p:nvPr/>
          </p:nvGrpSpPr>
          <p:grpSpPr>
            <a:xfrm>
              <a:off x="4296323" y="1472559"/>
              <a:ext cx="3251856" cy="2070765"/>
              <a:chOff x="650832" y="1764441"/>
              <a:chExt cx="3251856" cy="2070765"/>
            </a:xfrm>
          </p:grpSpPr>
          <p:grpSp>
            <p:nvGrpSpPr>
              <p:cNvPr id="42" name="Agrupar 41">
                <a:extLst>
                  <a:ext uri="{FF2B5EF4-FFF2-40B4-BE49-F238E27FC236}">
                    <a16:creationId xmlns:a16="http://schemas.microsoft.com/office/drawing/2014/main" id="{A44CADDD-096B-445B-9D83-37CFDE64FE01}"/>
                  </a:ext>
                </a:extLst>
              </p:cNvPr>
              <p:cNvGrpSpPr/>
              <p:nvPr/>
            </p:nvGrpSpPr>
            <p:grpSpPr>
              <a:xfrm>
                <a:off x="650832" y="1764441"/>
                <a:ext cx="3251856" cy="2070765"/>
                <a:chOff x="500745" y="1582326"/>
                <a:chExt cx="3251856" cy="207076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Rectangle 4">
                  <a:extLst>
                    <a:ext uri="{FF2B5EF4-FFF2-40B4-BE49-F238E27FC236}">
                      <a16:creationId xmlns:a16="http://schemas.microsoft.com/office/drawing/2014/main" id="{518A2AAF-4FBC-4826-857E-38CD616B6891}"/>
                    </a:ext>
                  </a:extLst>
                </p:cNvPr>
                <p:cNvSpPr/>
                <p:nvPr/>
              </p:nvSpPr>
              <p:spPr>
                <a:xfrm>
                  <a:off x="500745" y="1582326"/>
                  <a:ext cx="3240000" cy="206028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17">
                  <a:extLst>
                    <a:ext uri="{FF2B5EF4-FFF2-40B4-BE49-F238E27FC236}">
                      <a16:creationId xmlns:a16="http://schemas.microsoft.com/office/drawing/2014/main" id="{642225E2-F535-48FD-BD3A-804E750AB93A}"/>
                    </a:ext>
                  </a:extLst>
                </p:cNvPr>
                <p:cNvSpPr txBox="1"/>
                <p:nvPr/>
              </p:nvSpPr>
              <p:spPr>
                <a:xfrm>
                  <a:off x="504498" y="1631825"/>
                  <a:ext cx="3240000" cy="35195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pt-BR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O Desafio </a:t>
                  </a:r>
                </a:p>
              </p:txBody>
            </p:sp>
            <p:sp>
              <p:nvSpPr>
                <p:cNvPr id="46" name="TextBox 18">
                  <a:extLst>
                    <a:ext uri="{FF2B5EF4-FFF2-40B4-BE49-F238E27FC236}">
                      <a16:creationId xmlns:a16="http://schemas.microsoft.com/office/drawing/2014/main" id="{380D4F13-26DF-4A02-A5F8-DB4B5E82C974}"/>
                    </a:ext>
                  </a:extLst>
                </p:cNvPr>
                <p:cNvSpPr txBox="1"/>
                <p:nvPr/>
              </p:nvSpPr>
              <p:spPr>
                <a:xfrm>
                  <a:off x="516354" y="2021301"/>
                  <a:ext cx="3236247" cy="16317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Alguns fatores na cadeia inibem a implementação de práticas de ESG: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endParaRPr lang="pt-BR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r>
                    <a:rPr lang="pt-BR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Falta de capacidade (27%)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endParaRPr lang="pt-BR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r>
                    <a:rPr lang="pt-BR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Falta de conhecimento (21%)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endParaRPr lang="pt-BR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r>
                    <a:rPr lang="pt-BR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Faltam dados (8%)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endParaRPr lang="pt-BR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r>
                    <a:rPr lang="pt-BR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Falta de prioridade (33%)</a:t>
                  </a:r>
                </a:p>
              </p:txBody>
            </p:sp>
          </p:grp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D1E96E79-9F50-4604-83A3-C635541722BA}"/>
                  </a:ext>
                </a:extLst>
              </p:cNvPr>
              <p:cNvSpPr/>
              <p:nvPr/>
            </p:nvSpPr>
            <p:spPr>
              <a:xfrm>
                <a:off x="702454" y="1818441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11270" name="Picture 6">
              <a:extLst>
                <a:ext uri="{FF2B5EF4-FFF2-40B4-BE49-F238E27FC236}">
                  <a16:creationId xmlns:a16="http://schemas.microsoft.com/office/drawing/2014/main" id="{17DD4D48-D228-49F2-861A-5D0B88BA6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945" y="1569134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C485D16E-13CA-473E-94CF-D51560A1BBF0}"/>
              </a:ext>
            </a:extLst>
          </p:cNvPr>
          <p:cNvGrpSpPr/>
          <p:nvPr/>
        </p:nvGrpSpPr>
        <p:grpSpPr>
          <a:xfrm>
            <a:off x="6450310" y="4370182"/>
            <a:ext cx="3242954" cy="2058285"/>
            <a:chOff x="6593427" y="3990533"/>
            <a:chExt cx="3242954" cy="2058285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CD1B71D8-90F1-4299-8B5E-4DA2FA4316C6}"/>
                </a:ext>
              </a:extLst>
            </p:cNvPr>
            <p:cNvGrpSpPr/>
            <p:nvPr/>
          </p:nvGrpSpPr>
          <p:grpSpPr>
            <a:xfrm>
              <a:off x="6593427" y="4006139"/>
              <a:ext cx="3242954" cy="2042679"/>
              <a:chOff x="646689" y="3805671"/>
              <a:chExt cx="3242954" cy="204267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BA342-6EA2-4F87-BFB4-372587132085}"/>
                  </a:ext>
                </a:extLst>
              </p:cNvPr>
              <p:cNvSpPr/>
              <p:nvPr/>
            </p:nvSpPr>
            <p:spPr>
              <a:xfrm>
                <a:off x="646691" y="4106745"/>
                <a:ext cx="3240000" cy="174160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5B7F6E-3D09-4ABA-8F4A-4912AA2EB9F0}"/>
                  </a:ext>
                </a:extLst>
              </p:cNvPr>
              <p:cNvSpPr txBox="1"/>
              <p:nvPr/>
            </p:nvSpPr>
            <p:spPr>
              <a:xfrm>
                <a:off x="649643" y="3805671"/>
                <a:ext cx="3240000" cy="33855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pt-BR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Coordenação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A872FB-E188-4EFE-98E9-696A24991616}"/>
                  </a:ext>
                </a:extLst>
              </p:cNvPr>
              <p:cNvSpPr txBox="1"/>
              <p:nvPr/>
            </p:nvSpPr>
            <p:spPr>
              <a:xfrm>
                <a:off x="646689" y="4228903"/>
                <a:ext cx="3240000" cy="14157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100" b="1" dirty="0">
                    <a:solidFill>
                      <a:srgbClr val="000000"/>
                    </a:solidFill>
                    <a:latin typeface="Arial" panose="020B0604020202020204"/>
                  </a:rPr>
                  <a:t>Interna:</a:t>
                </a:r>
              </a:p>
              <a:p>
                <a:pPr algn="just"/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/>
                  </a:rPr>
                  <a:t>Diretoria de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/>
                  </a:rPr>
                  <a:t>Suprimentos</a:t>
                </a:r>
                <a:endParaRPr lang="en-US" sz="1400" b="1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 algn="just"/>
                <a:endParaRPr lang="en-US" sz="10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 algn="just"/>
                <a:r>
                  <a:rPr lang="pt-BR" sz="1400" b="1" dirty="0">
                    <a:solidFill>
                      <a:srgbClr val="000000"/>
                    </a:solidFill>
                    <a:latin typeface="Arial" panose="020B0604020202020204"/>
                  </a:rPr>
                  <a:t>Diretoria de Sustentabilidade</a:t>
                </a:r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pt-BR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Externa: </a:t>
                </a:r>
              </a:p>
              <a:p>
                <a:pPr algn="just"/>
                <a:r>
                  <a:rPr lang="pt-B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Instituto Ethos</a:t>
                </a:r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28F605DF-17F6-4D14-92E1-52E70DCCCAA9}"/>
                </a:ext>
              </a:extLst>
            </p:cNvPr>
            <p:cNvSpPr/>
            <p:nvPr/>
          </p:nvSpPr>
          <p:spPr>
            <a:xfrm>
              <a:off x="6662795" y="3990533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272" name="Picture 8">
              <a:extLst>
                <a:ext uri="{FF2B5EF4-FFF2-40B4-BE49-F238E27FC236}">
                  <a16:creationId xmlns:a16="http://schemas.microsoft.com/office/drawing/2014/main" id="{CAB5BE50-1ED1-4CBB-A961-0CA497C46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95" y="4046572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0477B388-6FD9-4461-8BFA-2840D1669E2D}"/>
              </a:ext>
            </a:extLst>
          </p:cNvPr>
          <p:cNvGrpSpPr/>
          <p:nvPr/>
        </p:nvGrpSpPr>
        <p:grpSpPr>
          <a:xfrm>
            <a:off x="2418534" y="4326947"/>
            <a:ext cx="3240000" cy="2088261"/>
            <a:chOff x="8637813" y="1499489"/>
            <a:chExt cx="3240000" cy="20882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A31049B3-8895-4253-A24B-CBAD04BDC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" b="3587"/>
            <a:stretch/>
          </p:blipFill>
          <p:spPr>
            <a:xfrm>
              <a:off x="8637813" y="1891549"/>
              <a:ext cx="3236247" cy="169620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9858B8-BFBB-427A-8F97-ED9F09D5BE1C}"/>
                </a:ext>
              </a:extLst>
            </p:cNvPr>
            <p:cNvSpPr txBox="1"/>
            <p:nvPr/>
          </p:nvSpPr>
          <p:spPr>
            <a:xfrm>
              <a:off x="8637813" y="1499489"/>
              <a:ext cx="3240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Trilha Metodológica</a:t>
              </a:r>
              <a:endPara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DDFD28E4-5AFD-44EE-9F0B-4579AA7F0BEC}"/>
                </a:ext>
              </a:extLst>
            </p:cNvPr>
            <p:cNvSpPr/>
            <p:nvPr/>
          </p:nvSpPr>
          <p:spPr>
            <a:xfrm>
              <a:off x="8685762" y="1505244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274" name="Picture 10">
              <a:extLst>
                <a:ext uri="{FF2B5EF4-FFF2-40B4-BE49-F238E27FC236}">
                  <a16:creationId xmlns:a16="http://schemas.microsoft.com/office/drawing/2014/main" id="{D5979D9E-C52A-4A32-B3E6-8221563FB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12" y="1563757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2CE870F-C25F-4F66-BC4C-5FEA86E51DA9}"/>
              </a:ext>
            </a:extLst>
          </p:cNvPr>
          <p:cNvSpPr/>
          <p:nvPr/>
        </p:nvSpPr>
        <p:spPr>
          <a:xfrm rot="5400000">
            <a:off x="2924889" y="2641948"/>
            <a:ext cx="2029569" cy="29142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5484D42F-6D9D-40AF-8CBC-01A5DF78B71C}"/>
              </a:ext>
            </a:extLst>
          </p:cNvPr>
          <p:cNvSpPr/>
          <p:nvPr/>
        </p:nvSpPr>
        <p:spPr>
          <a:xfrm rot="5400000">
            <a:off x="7057003" y="2633424"/>
            <a:ext cx="2029569" cy="29142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F7FDC8FD-69F5-46C2-AE15-2C2FC41005C9}"/>
              </a:ext>
            </a:extLst>
          </p:cNvPr>
          <p:cNvSpPr/>
          <p:nvPr/>
        </p:nvSpPr>
        <p:spPr>
          <a:xfrm rot="10800000">
            <a:off x="492419" y="3893758"/>
            <a:ext cx="11153890" cy="34776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55D6D8F-3F47-4E5A-8BE9-5C9D4E65B8AE}"/>
              </a:ext>
            </a:extLst>
          </p:cNvPr>
          <p:cNvSpPr txBox="1"/>
          <p:nvPr/>
        </p:nvSpPr>
        <p:spPr>
          <a:xfrm>
            <a:off x="2343593" y="6437936"/>
            <a:ext cx="33287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Metodogia Programa Ethos Cadeia de Valor</a:t>
            </a:r>
            <a:endParaRPr lang="pt-BR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8C46A4-8B0B-450E-A830-C0C6A3EB0574}"/>
              </a:ext>
            </a:extLst>
          </p:cNvPr>
          <p:cNvSpPr txBox="1"/>
          <p:nvPr/>
        </p:nvSpPr>
        <p:spPr>
          <a:xfrm>
            <a:off x="800957" y="1120128"/>
            <a:ext cx="10811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Programa oferecido pelo Insituto Ethos deu suporte à Mosaic Fertilizantes na promoção das práticas de sustentabilidade em sua cadeia de fornecedores</a:t>
            </a:r>
          </a:p>
        </p:txBody>
      </p:sp>
    </p:spTree>
    <p:extLst>
      <p:ext uri="{BB962C8B-B14F-4D97-AF65-F5344CB8AC3E}">
        <p14:creationId xmlns:p14="http://schemas.microsoft.com/office/powerpoint/2010/main" val="210715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1B71B1-485F-494D-BFC3-7EA317E9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3"/>
                </a:solidFill>
              </a:rPr>
              <a:t>Nosso ponto de partida foram os </a:t>
            </a:r>
            <a:br>
              <a:rPr lang="pt-BR" dirty="0">
                <a:solidFill>
                  <a:schemeClr val="accent3"/>
                </a:solidFill>
              </a:rPr>
            </a:br>
            <a:r>
              <a:rPr lang="pt-BR" dirty="0">
                <a:solidFill>
                  <a:schemeClr val="accent3"/>
                </a:solidFill>
              </a:rPr>
              <a:t>Objetivos de Desenvolvimento Sustentável</a:t>
            </a:r>
          </a:p>
        </p:txBody>
      </p:sp>
      <p:pic>
        <p:nvPicPr>
          <p:cNvPr id="52" name="Imagem 22">
            <a:extLst>
              <a:ext uri="{FF2B5EF4-FFF2-40B4-BE49-F238E27FC236}">
                <a16:creationId xmlns:a16="http://schemas.microsoft.com/office/drawing/2014/main" id="{512C2D84-07CD-42AD-9EDC-C2EEAF452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5" t="6869" r="4342" b="5354"/>
          <a:stretch/>
        </p:blipFill>
        <p:spPr>
          <a:xfrm>
            <a:off x="750531" y="2110710"/>
            <a:ext cx="5226515" cy="280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4318BD5-7FB0-406A-AB7C-22CBA92595F6}"/>
              </a:ext>
            </a:extLst>
          </p:cNvPr>
          <p:cNvSpPr txBox="1"/>
          <p:nvPr/>
        </p:nvSpPr>
        <p:spPr>
          <a:xfrm>
            <a:off x="691053" y="1448387"/>
            <a:ext cx="5345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Mosaic Fertilizantes tem sua estratégia de sustentabilidade pautada, principalmente, em 5 ODS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93A45D-B4E9-43B3-A9FA-DC5B9BED6448}"/>
              </a:ext>
            </a:extLst>
          </p:cNvPr>
          <p:cNvSpPr txBox="1"/>
          <p:nvPr/>
        </p:nvSpPr>
        <p:spPr>
          <a:xfrm>
            <a:off x="7280909" y="1700783"/>
            <a:ext cx="38633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Programa Sustentabilidade na Cadeia de Valor estimulou o desenvolvimento de práticas nesses temas com resultados na melhoria da gestão ambiental, social e a da governança das empresas participantes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39FF6-C237-4F3C-BCF2-F924D49C3C31}"/>
              </a:ext>
            </a:extLst>
          </p:cNvPr>
          <p:cNvSpPr txBox="1"/>
          <p:nvPr/>
        </p:nvSpPr>
        <p:spPr>
          <a:xfrm>
            <a:off x="750531" y="5188449"/>
            <a:ext cx="5932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Mosaic</a:t>
            </a:r>
            <a:r>
              <a:rPr lang="pt-BR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reporta sua performance em sustentabilidade por meio de padrões internacionais como o GRI e o CDP.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empresa é signatária do Pacto Global da ONU. </a:t>
            </a:r>
            <a:endParaRPr lang="en-US" sz="16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3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CC2BC9-B871-4B7A-BDE4-6B43DEDC55EF}"/>
              </a:ext>
            </a:extLst>
          </p:cNvPr>
          <p:cNvSpPr/>
          <p:nvPr/>
        </p:nvSpPr>
        <p:spPr>
          <a:xfrm>
            <a:off x="8172555" y="2314780"/>
            <a:ext cx="3548997" cy="26762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4" name="Object 23" hidden="1">
            <a:extLst>
              <a:ext uri="{FF2B5EF4-FFF2-40B4-BE49-F238E27FC236}">
                <a16:creationId xmlns:a16="http://schemas.microsoft.com/office/drawing/2014/main" id="{63E02080-B4BE-4DDE-A6EE-C4D8D485244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think-cell Slide" r:id="rId6" imgW="493" imgH="493" progId="TCLayout.ActiveDocument.1">
                  <p:embed/>
                </p:oleObj>
              </mc:Choice>
              <mc:Fallback>
                <p:oleObj name="think-cell Slide" r:id="rId6" imgW="493" imgH="493" progId="TCLayout.ActiveDocument.1">
                  <p:embed/>
                  <p:pic>
                    <p:nvPicPr>
                      <p:cNvPr id="24" name="Object 23" hidden="1">
                        <a:extLst>
                          <a:ext uri="{FF2B5EF4-FFF2-40B4-BE49-F238E27FC236}">
                            <a16:creationId xmlns:a16="http://schemas.microsoft.com/office/drawing/2014/main" id="{63E02080-B4BE-4DDE-A6EE-C4D8D48524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F8D3CC8C-7FA6-4D2E-97A9-6A4BEC0721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72A862-56F0-402A-B0BD-7F8A65D1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Projeto</a:t>
            </a:r>
            <a:r>
              <a:rPr lang="en-US" dirty="0"/>
              <a:t> </a:t>
            </a:r>
            <a:r>
              <a:rPr lang="en-US" dirty="0" err="1"/>
              <a:t>piloto</a:t>
            </a:r>
            <a:r>
              <a:rPr lang="en-US" dirty="0"/>
              <a:t>: </a:t>
            </a:r>
            <a:r>
              <a:rPr lang="en-US" dirty="0" err="1"/>
              <a:t>fornecedores</a:t>
            </a:r>
            <a:r>
              <a:rPr lang="en-US" dirty="0"/>
              <a:t> </a:t>
            </a:r>
            <a:r>
              <a:rPr lang="en-US" dirty="0" err="1"/>
              <a:t>impactados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4EA133-2CCA-40FF-842C-5B93E8F48B8A}"/>
              </a:ext>
            </a:extLst>
          </p:cNvPr>
          <p:cNvSpPr txBox="1"/>
          <p:nvPr/>
        </p:nvSpPr>
        <p:spPr>
          <a:xfrm>
            <a:off x="8256626" y="3100809"/>
            <a:ext cx="347642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Trabalhadores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impactados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</a:p>
          <a:p>
            <a:pPr lvl="0">
              <a:defRPr/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     2.242 (~ 20%)</a:t>
            </a:r>
          </a:p>
          <a:p>
            <a:pPr lvl="0">
              <a:defRPr/>
            </a:pPr>
            <a:endParaRPr lang="en-US" b="1" i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~ 8% </a:t>
            </a:r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das despesas de compras da </a:t>
            </a:r>
            <a:r>
              <a:rPr lang="pt-BR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Mosaic</a:t>
            </a:r>
            <a:r>
              <a:rPr lang="pt-BR" b="1" dirty="0">
                <a:solidFill>
                  <a:srgbClr val="000000"/>
                </a:solidFill>
                <a:latin typeface="Arial Narrow" panose="020B0606020202030204" pitchFamily="34" charset="0"/>
              </a:rPr>
              <a:t> Fertilizantes</a:t>
            </a:r>
          </a:p>
          <a:p>
            <a:pPr lvl="0">
              <a:defRPr/>
            </a:pP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2BB2E540-FF0B-4FA9-AD27-7B626F5E2810}"/>
              </a:ext>
            </a:extLst>
          </p:cNvPr>
          <p:cNvSpPr/>
          <p:nvPr/>
        </p:nvSpPr>
        <p:spPr>
          <a:xfrm rot="5400000">
            <a:off x="6129797" y="3608561"/>
            <a:ext cx="3352283" cy="304665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6CEF9-0BF3-4C5D-80C9-E127981B7C37}"/>
              </a:ext>
            </a:extLst>
          </p:cNvPr>
          <p:cNvSpPr txBox="1"/>
          <p:nvPr/>
        </p:nvSpPr>
        <p:spPr>
          <a:xfrm>
            <a:off x="4952380" y="1700030"/>
            <a:ext cx="25461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16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fornecedores</a:t>
            </a:r>
            <a:r>
              <a:rPr lang="pt-BR" sz="16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16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Mosaic participaram do projeto piloto</a:t>
            </a:r>
          </a:p>
          <a:p>
            <a:endParaRPr lang="pt-BR" sz="1600" i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 grande porte e </a:t>
            </a:r>
          </a:p>
          <a:p>
            <a:r>
              <a:rPr lang="pt-BR" sz="16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de médio porte</a:t>
            </a:r>
          </a:p>
          <a:p>
            <a:endParaRPr lang="pt-BR" sz="1600" i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i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DEB5F1-01BC-4A5F-AD94-D322E40070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225" y="2084752"/>
            <a:ext cx="3598408" cy="2278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AD502D-0466-4FA1-AAFD-3BB9DEAD1F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480" y="3413728"/>
            <a:ext cx="3619831" cy="20361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D8854E-077B-4386-8170-6718C6AE45BE}"/>
              </a:ext>
            </a:extLst>
          </p:cNvPr>
          <p:cNvSpPr txBox="1"/>
          <p:nvPr/>
        </p:nvSpPr>
        <p:spPr>
          <a:xfrm>
            <a:off x="8161054" y="2330972"/>
            <a:ext cx="356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Indicadores-chave</a:t>
            </a:r>
            <a:endParaRPr lang="pt-BR" sz="1600" b="1" dirty="0">
              <a:solidFill>
                <a:schemeClr val="accent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9FDFF80-A509-466B-8F54-2CABB7570C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995" y="6089400"/>
            <a:ext cx="1294412" cy="540000"/>
          </a:xfrm>
          <a:prstGeom prst="rect">
            <a:avLst/>
          </a:prstGeom>
        </p:spPr>
      </p:pic>
      <p:sp>
        <p:nvSpPr>
          <p:cNvPr id="30" name="CaixaDeTexto 8">
            <a:extLst>
              <a:ext uri="{FF2B5EF4-FFF2-40B4-BE49-F238E27FC236}">
                <a16:creationId xmlns:a16="http://schemas.microsoft.com/office/drawing/2014/main" id="{30FEAF4C-B521-4C40-B387-FC71B3653005}"/>
              </a:ext>
            </a:extLst>
          </p:cNvPr>
          <p:cNvSpPr txBox="1"/>
          <p:nvPr/>
        </p:nvSpPr>
        <p:spPr>
          <a:xfrm>
            <a:off x="4952380" y="3563742"/>
            <a:ext cx="27018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 atuação:</a:t>
            </a:r>
          </a:p>
          <a:p>
            <a:pPr marL="179388" indent="-88900">
              <a:buFont typeface="Arial" panose="020B0604020202020204" pitchFamily="34" charset="0"/>
              <a:buChar char="•"/>
            </a:pPr>
            <a:r>
              <a:rPr lang="pt-BR" sz="1400" i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endParaRPr lang="pt-BR" sz="1400" i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88900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Alimentação</a:t>
            </a:r>
          </a:p>
          <a:p>
            <a:pPr marL="179388" indent="-88900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Engenharia</a:t>
            </a:r>
          </a:p>
          <a:p>
            <a:pPr marL="179388" indent="-88900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Civil</a:t>
            </a:r>
          </a:p>
          <a:p>
            <a:pPr marL="179388" indent="-88900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Manut. e Montagem Industrial</a:t>
            </a:r>
          </a:p>
          <a:p>
            <a:pPr marL="179388" indent="-88900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 de Funcionários</a:t>
            </a:r>
          </a:p>
          <a:p>
            <a:endParaRPr lang="pt-BR" sz="1600" i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Estados: </a:t>
            </a:r>
          </a:p>
          <a:p>
            <a:r>
              <a:rPr lang="pt-BR" sz="16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14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MG, PR e SP</a:t>
            </a:r>
            <a:endParaRPr lang="pt-BR" sz="1600" i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F27A-197F-4E9C-8655-9FC09FEA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autodiagnóstico e monitoria 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A50F6AA-2120-46B6-81F6-568153D98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3" y="2006104"/>
            <a:ext cx="9866144" cy="385445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7FF8524-4D6A-4DBB-9457-5E7BAAA0E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95" y="6089400"/>
            <a:ext cx="1294412" cy="5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F1DC39-C2FA-4A3E-8A3E-CB7D3BABD087}"/>
              </a:ext>
            </a:extLst>
          </p:cNvPr>
          <p:cNvSpPr txBox="1"/>
          <p:nvPr/>
        </p:nvSpPr>
        <p:spPr>
          <a:xfrm>
            <a:off x="838201" y="1192492"/>
            <a:ext cx="10811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autodiagnóstico é importante para se medir e planejar as ações de melhoria. A partir daí, o fornecimento de ferramentas e mentoria do Ethos foram fundamentais para o desenvolvimento contínuo destas ações. </a:t>
            </a:r>
          </a:p>
        </p:txBody>
      </p:sp>
    </p:spTree>
    <p:extLst>
      <p:ext uri="{BB962C8B-B14F-4D97-AF65-F5344CB8AC3E}">
        <p14:creationId xmlns:p14="http://schemas.microsoft.com/office/powerpoint/2010/main" val="19740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830139-82D4-41CE-A43E-52B250427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pt-BR" dirty="0"/>
              <a:t>Resultados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6B0B00-B7BA-4FFB-BDBF-9E104F28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5" y="6089400"/>
            <a:ext cx="1294412" cy="540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3D498BD-B840-4DA1-A5A6-C418C5D58461}"/>
              </a:ext>
            </a:extLst>
          </p:cNvPr>
          <p:cNvSpPr txBox="1"/>
          <p:nvPr/>
        </p:nvSpPr>
        <p:spPr>
          <a:xfrm>
            <a:off x="478971" y="1604838"/>
            <a:ext cx="63717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Os participantes geraram </a:t>
            </a:r>
            <a:r>
              <a:rPr lang="pt-BR" sz="3200" b="1" i="0" u="none" strike="noStrike" baseline="0" dirty="0">
                <a:solidFill>
                  <a:srgbClr val="FFC000"/>
                </a:solidFill>
                <a:latin typeface="Calibri" panose="020F0502020204030204" pitchFamily="34" charset="0"/>
              </a:rPr>
              <a:t>240 ações</a:t>
            </a:r>
            <a:r>
              <a:rPr lang="pt-BR" sz="32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pt-BR" sz="3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distribuídas </a:t>
            </a:r>
            <a:r>
              <a:rPr lang="pt-BR" sz="32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em todos os indicadores e dimensões </a:t>
            </a:r>
            <a:r>
              <a:rPr lang="pt-BR" sz="3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com </a:t>
            </a:r>
            <a:r>
              <a:rPr lang="pt-BR" sz="3200" b="1" i="0" u="none" strike="noStrike" baseline="0" dirty="0">
                <a:solidFill>
                  <a:srgbClr val="FFC000"/>
                </a:solidFill>
                <a:latin typeface="Calibri" panose="020F0502020204030204" pitchFamily="34" charset="0"/>
              </a:rPr>
              <a:t>impacto na maturidade dos participantes</a:t>
            </a:r>
            <a:endParaRPr lang="pt-BR" sz="3200" dirty="0">
              <a:solidFill>
                <a:srgbClr val="FFC00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40985EA-0DB9-4228-B8FF-BC1DD0B91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714" y="1740661"/>
            <a:ext cx="4941315" cy="3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804E056-5660-4225-A617-FBF687B9A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5" y="6151456"/>
            <a:ext cx="1294412" cy="540000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16A60F6-4DAB-4869-99F1-04625A9DDEE0}"/>
              </a:ext>
            </a:extLst>
          </p:cNvPr>
          <p:cNvSpPr/>
          <p:nvPr/>
        </p:nvSpPr>
        <p:spPr>
          <a:xfrm>
            <a:off x="457200" y="3534882"/>
            <a:ext cx="4546600" cy="2482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0AF1B5E-5929-4558-9BB7-E72FA551823A}"/>
              </a:ext>
            </a:extLst>
          </p:cNvPr>
          <p:cNvSpPr txBox="1">
            <a:spLocks/>
          </p:cNvSpPr>
          <p:nvPr/>
        </p:nvSpPr>
        <p:spPr>
          <a:xfrm>
            <a:off x="838201" y="228600"/>
            <a:ext cx="10515600" cy="627652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>
            <a:lvl1pPr algn="l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95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Resultados</a:t>
            </a:r>
            <a:endParaRPr lang="en-US" dirty="0"/>
          </a:p>
        </p:txBody>
      </p:sp>
      <p:sp>
        <p:nvSpPr>
          <p:cNvPr id="43" name="Rectangle 202">
            <a:extLst>
              <a:ext uri="{FF2B5EF4-FFF2-40B4-BE49-F238E27FC236}">
                <a16:creationId xmlns:a16="http://schemas.microsoft.com/office/drawing/2014/main" id="{5B08EEC9-0E1E-492A-AF2F-FC3E768781DC}"/>
              </a:ext>
            </a:extLst>
          </p:cNvPr>
          <p:cNvSpPr/>
          <p:nvPr/>
        </p:nvSpPr>
        <p:spPr>
          <a:xfrm>
            <a:off x="692592" y="3613848"/>
            <a:ext cx="4009706" cy="228376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35+ participantes durante as sessões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4+ horas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reuniões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6+  horas workshops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diagnósticos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18+ horas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treinamento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112+ horas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mentoria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250+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marcos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mapeados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(roadmap)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C68250F-7570-49CE-972D-8E4B4E4D57B5}"/>
              </a:ext>
            </a:extLst>
          </p:cNvPr>
          <p:cNvGrpSpPr/>
          <p:nvPr/>
        </p:nvGrpSpPr>
        <p:grpSpPr>
          <a:xfrm>
            <a:off x="1617445" y="1240908"/>
            <a:ext cx="2160000" cy="2160000"/>
            <a:chOff x="6738425" y="2201264"/>
            <a:chExt cx="2160000" cy="2160000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7B4A46B-0CB6-4DB6-8501-3112AFEE64D9}"/>
                </a:ext>
              </a:extLst>
            </p:cNvPr>
            <p:cNvGrpSpPr/>
            <p:nvPr/>
          </p:nvGrpSpPr>
          <p:grpSpPr>
            <a:xfrm>
              <a:off x="6738425" y="2201264"/>
              <a:ext cx="2160000" cy="2160000"/>
              <a:chOff x="7596554" y="2011680"/>
              <a:chExt cx="2160000" cy="2160000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7C31CDCF-CA39-4D7C-B357-94E2499FEC82}"/>
                  </a:ext>
                </a:extLst>
              </p:cNvPr>
              <p:cNvSpPr/>
              <p:nvPr/>
            </p:nvSpPr>
            <p:spPr>
              <a:xfrm>
                <a:off x="7596554" y="2011680"/>
                <a:ext cx="2160000" cy="2160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8E618A35-145A-4076-925A-6379016AE5D0}"/>
                  </a:ext>
                </a:extLst>
              </p:cNvPr>
              <p:cNvSpPr/>
              <p:nvPr/>
            </p:nvSpPr>
            <p:spPr>
              <a:xfrm>
                <a:off x="7776554" y="2189982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B2C6E5E3-5BB8-4E70-A8E3-F533B39FDA57}"/>
                </a:ext>
              </a:extLst>
            </p:cNvPr>
            <p:cNvSpPr txBox="1"/>
            <p:nvPr/>
          </p:nvSpPr>
          <p:spPr>
            <a:xfrm>
              <a:off x="6918426" y="2735970"/>
              <a:ext cx="1800000" cy="1015663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>
                      <a:lumMod val="50000"/>
                    </a:schemeClr>
                  </a:solidFill>
                  <a:latin typeface="Franklin Gothic Heavy" panose="020B0903020102020204" pitchFamily="34" charset="0"/>
                </a:rPr>
                <a:t>Mentoria e suporte contínuos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D48D8C2-4771-49F6-8868-A0BB875AD2AB}"/>
              </a:ext>
            </a:extLst>
          </p:cNvPr>
          <p:cNvGrpSpPr/>
          <p:nvPr/>
        </p:nvGrpSpPr>
        <p:grpSpPr>
          <a:xfrm>
            <a:off x="7445907" y="1239210"/>
            <a:ext cx="2160000" cy="2160000"/>
            <a:chOff x="6738425" y="2201264"/>
            <a:chExt cx="2160000" cy="2160000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76A0D321-25D4-42B3-9523-E63D689F3D65}"/>
                </a:ext>
              </a:extLst>
            </p:cNvPr>
            <p:cNvGrpSpPr/>
            <p:nvPr/>
          </p:nvGrpSpPr>
          <p:grpSpPr>
            <a:xfrm>
              <a:off x="6738425" y="2201264"/>
              <a:ext cx="2160000" cy="2160000"/>
              <a:chOff x="7596554" y="2011680"/>
              <a:chExt cx="2160000" cy="2160000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AA8EE93C-3ABF-44A2-88A9-6A124D639746}"/>
                  </a:ext>
                </a:extLst>
              </p:cNvPr>
              <p:cNvSpPr/>
              <p:nvPr/>
            </p:nvSpPr>
            <p:spPr>
              <a:xfrm>
                <a:off x="7596554" y="2011680"/>
                <a:ext cx="2160000" cy="216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B769F9C6-389B-4557-BF1A-B9344303D5B0}"/>
                  </a:ext>
                </a:extLst>
              </p:cNvPr>
              <p:cNvSpPr/>
              <p:nvPr/>
            </p:nvSpPr>
            <p:spPr>
              <a:xfrm>
                <a:off x="7776554" y="2189982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73E83926-E060-425A-88B9-45AFA729E314}"/>
                </a:ext>
              </a:extLst>
            </p:cNvPr>
            <p:cNvSpPr txBox="1"/>
            <p:nvPr/>
          </p:nvSpPr>
          <p:spPr>
            <a:xfrm>
              <a:off x="6828425" y="2889858"/>
              <a:ext cx="1979999" cy="70788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>
                      <a:lumMod val="50000"/>
                    </a:schemeClr>
                  </a:solidFill>
                  <a:latin typeface="Franklin Gothic Heavy" panose="020B0903020102020204" pitchFamily="34" charset="0"/>
                </a:rPr>
                <a:t>Resultados alcançados</a:t>
              </a:r>
              <a:endParaRPr lang="pt-BR" dirty="0">
                <a:solidFill>
                  <a:schemeClr val="bg1">
                    <a:lumMod val="50000"/>
                  </a:schemeClr>
                </a:solidFill>
                <a:latin typeface="Franklin Gothic Heavy" panose="020B0903020102020204" pitchFamily="34" charset="0"/>
              </a:endParaRPr>
            </a:p>
          </p:txBody>
        </p:sp>
      </p:grp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94D7A23D-515D-41FC-8FD7-052D1076F7F8}"/>
              </a:ext>
            </a:extLst>
          </p:cNvPr>
          <p:cNvSpPr/>
          <p:nvPr/>
        </p:nvSpPr>
        <p:spPr>
          <a:xfrm>
            <a:off x="5317014" y="3528372"/>
            <a:ext cx="6417786" cy="24891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ctangle 202">
            <a:extLst>
              <a:ext uri="{FF2B5EF4-FFF2-40B4-BE49-F238E27FC236}">
                <a16:creationId xmlns:a16="http://schemas.microsoft.com/office/drawing/2014/main" id="{C35FE6B7-AC07-4DA0-BC64-8E6B835E91EC}"/>
              </a:ext>
            </a:extLst>
          </p:cNvPr>
          <p:cNvSpPr/>
          <p:nvPr/>
        </p:nvSpPr>
        <p:spPr>
          <a:xfrm>
            <a:off x="5478323" y="3747763"/>
            <a:ext cx="6256477" cy="20159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Inclusão de temas ESG na agenda estratégica da Liderança dos fornecedores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de estratégia nacional de ESG para operações locais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Inclusão de KPIs ESG no BSC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Contratação da FIEMG para desenvolver programa de </a:t>
            </a:r>
            <a:r>
              <a:rPr lang="pt-B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Criação de Comitê de </a:t>
            </a:r>
            <a:r>
              <a:rPr lang="pt-B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 para gestão de anticorrupção e ética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Adesão ao Pacto de Integridade (Ethos)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Aperfeiçoamento de programas de eficiência no uso de recursos naturais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de programas para reduzir o uso de recursos naturais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F2808BF-E3CD-4446-9583-65A4B7119CFB}"/>
              </a:ext>
            </a:extLst>
          </p:cNvPr>
          <p:cNvSpPr/>
          <p:nvPr/>
        </p:nvSpPr>
        <p:spPr>
          <a:xfrm>
            <a:off x="4851921" y="1962365"/>
            <a:ext cx="1729324" cy="73488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729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WNAMES" val="True"/>
  <p:tag name="THINKCELLPRESENTATIONDONOTDELETE" val="&lt;?xml version=&quot;1.0&quot; encoding=&quot;UTF-16&quot; standalone=&quot;yes&quot;?&gt;&lt;root reqver=&quot;23045&quot;&gt;&lt;version val=&quot;2516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1.89999999999999991118E+00&quot;&gt;&lt;m_msothmcolidx val=&quot;0&quot;/&gt;&lt;m_rgb r=&quot;C8&quot; g=&quot;C8&quot; b=&quot;C8&quot;/&gt;&lt;m_nBrightness val=&quot;0&quot;/&gt;&lt;/elem&gt;&lt;elem m_fUsage=&quot;8.10000000000000053291E-01&quot;&gt;&lt;m_msothmcolidx val=&quot;0&quot;/&gt;&lt;m_rgb r=&quot;B3&quot; g=&quot;B3&quot; b=&quot;B3&quot;/&gt;&lt;m_nBrightness val=&quot;0&quot;/&gt;&lt;/elem&gt;&lt;elem m_fUsage=&quot;7.29000000000000092371E-01&quot;&gt;&lt;m_msothmcolidx val=&quot;0&quot;/&gt;&lt;m_rgb r=&quot;49&quot; g=&quot;A0&quot; b=&quot;E2&quot;/&gt;&lt;m_nBrightness val=&quot;0&quot;/&gt;&lt;/elem&gt;&lt;elem m_fUsage=&quot;6.56100000000000127542E-01&quot;&gt;&lt;m_msothmcolidx val=&quot;0&quot;/&gt;&lt;m_rgb r=&quot;F9&quot; g=&quot;7C&quot; b=&quot;38&quot;/&gt;&lt;m_nBrightness val=&quot;0&quot;/&gt;&lt;/elem&gt;&lt;elem m_fUsage=&quot;5.90490000000000181402E-01&quot;&gt;&lt;m_msothmcolidx val=&quot;0&quot;/&gt;&lt;m_rgb r=&quot;EE&quot; g=&quot;EC&quot; b=&quot;E1&quot;/&gt;&lt;m_nBrightness val=&quot;0&quot;/&gt;&lt;/elem&gt;&lt;/m_vecMRU&gt;&lt;/m_mruColor&gt;&lt;m_eweekdayFirstOfWeek val=&quot;6&quot;/&gt;&lt;m_eweekdayFirstOfWorkweek val=&quot;2&quot;/&gt;&lt;m_eweekdayFirstOfWeekend val=&quot;7&quot;/&gt;&lt;/CPresentation&gt;&lt;/root&gt;"/>
  <p:tag name="THINKCELLUNDODONOTDELETE" val="0"/>
  <p:tag name="PREVIOUSNAME" val="C:\Users\Bianca Ardito\Desktop\clientes\MOSAIC\DIART 16072018 - GR ACTION PLAN_V2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ooY8xvQNCZ_7yJkCWc2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saic PPT Template">
  <a:themeElements>
    <a:clrScheme name="MOSAIC">
      <a:dk1>
        <a:srgbClr val="000000"/>
      </a:dk1>
      <a:lt1>
        <a:srgbClr val="FFFFFF"/>
      </a:lt1>
      <a:dk2>
        <a:srgbClr val="EEECE1"/>
      </a:dk2>
      <a:lt2>
        <a:srgbClr val="00544D"/>
      </a:lt2>
      <a:accent1>
        <a:srgbClr val="9EAB05"/>
      </a:accent1>
      <a:accent2>
        <a:srgbClr val="6A7F10"/>
      </a:accent2>
      <a:accent3>
        <a:srgbClr val="A33D05"/>
      </a:accent3>
      <a:accent4>
        <a:srgbClr val="00544D"/>
      </a:accent4>
      <a:accent5>
        <a:srgbClr val="165788"/>
      </a:accent5>
      <a:accent6>
        <a:srgbClr val="808080"/>
      </a:accent6>
      <a:hlink>
        <a:srgbClr val="A33D05"/>
      </a:hlink>
      <a:folHlink>
        <a:srgbClr val="16578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 PPT Template" id="{AC208342-3BCF-4D8A-8A19-21FFB0B69E4D}" vid="{1203C49A-F064-4C10-8E09-1CF703BA2C0C}"/>
    </a:ext>
  </a:extLst>
</a:theme>
</file>

<file path=ppt/theme/theme2.xml><?xml version="1.0" encoding="utf-8"?>
<a:theme xmlns:a="http://schemas.openxmlformats.org/drawingml/2006/main" name="Dotted Rule">
  <a:themeElements>
    <a:clrScheme name="Mosaic">
      <a:dk1>
        <a:sysClr val="windowText" lastClr="000000"/>
      </a:dk1>
      <a:lt1>
        <a:sysClr val="window" lastClr="FFFFFF"/>
      </a:lt1>
      <a:dk2>
        <a:srgbClr val="44748F"/>
      </a:dk2>
      <a:lt2>
        <a:srgbClr val="F2F2F2"/>
      </a:lt2>
      <a:accent1>
        <a:srgbClr val="44748F"/>
      </a:accent1>
      <a:accent2>
        <a:srgbClr val="005695"/>
      </a:accent2>
      <a:accent3>
        <a:srgbClr val="005953"/>
      </a:accent3>
      <a:accent4>
        <a:srgbClr val="6D8D23"/>
      </a:accent4>
      <a:accent5>
        <a:srgbClr val="E77C1D"/>
      </a:accent5>
      <a:accent6>
        <a:srgbClr val="BA5915"/>
      </a:accent6>
      <a:hlink>
        <a:srgbClr val="974806"/>
      </a:hlink>
      <a:folHlink>
        <a:srgbClr val="9748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-20181022-161424.potx [Somente leitura]" id="{C17CBCB7-4F00-4683-AF13-817A7CB524B1}" vid="{4C3A427E-8A39-45EB-BAF8-F304C283E738}"/>
    </a:ext>
  </a:extLst>
</a:theme>
</file>

<file path=ppt/theme/theme3.xml><?xml version="1.0" encoding="utf-8"?>
<a:theme xmlns:a="http://schemas.openxmlformats.org/drawingml/2006/main" name="1_Mosaic PPT Template">
  <a:themeElements>
    <a:clrScheme name="MOSAIC">
      <a:dk1>
        <a:srgbClr val="000000"/>
      </a:dk1>
      <a:lt1>
        <a:srgbClr val="FFFFFF"/>
      </a:lt1>
      <a:dk2>
        <a:srgbClr val="EEECE1"/>
      </a:dk2>
      <a:lt2>
        <a:srgbClr val="00544D"/>
      </a:lt2>
      <a:accent1>
        <a:srgbClr val="9EAB05"/>
      </a:accent1>
      <a:accent2>
        <a:srgbClr val="6A7F10"/>
      </a:accent2>
      <a:accent3>
        <a:srgbClr val="A33D05"/>
      </a:accent3>
      <a:accent4>
        <a:srgbClr val="00544D"/>
      </a:accent4>
      <a:accent5>
        <a:srgbClr val="165788"/>
      </a:accent5>
      <a:accent6>
        <a:srgbClr val="808080"/>
      </a:accent6>
      <a:hlink>
        <a:srgbClr val="A33D05"/>
      </a:hlink>
      <a:folHlink>
        <a:srgbClr val="16578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 PPT Template" id="{AC208342-3BCF-4D8A-8A19-21FFB0B69E4D}" vid="{1203C49A-F064-4C10-8E09-1CF703BA2C0C}"/>
    </a:ext>
  </a:extLst>
</a:theme>
</file>

<file path=ppt/theme/theme4.xml><?xml version="1.0" encoding="utf-8"?>
<a:theme xmlns:a="http://schemas.openxmlformats.org/drawingml/2006/main" name="2_Mosaic PPT Template">
  <a:themeElements>
    <a:clrScheme name="MOSAIC">
      <a:dk1>
        <a:srgbClr val="000000"/>
      </a:dk1>
      <a:lt1>
        <a:srgbClr val="FFFFFF"/>
      </a:lt1>
      <a:dk2>
        <a:srgbClr val="EEECE1"/>
      </a:dk2>
      <a:lt2>
        <a:srgbClr val="00544D"/>
      </a:lt2>
      <a:accent1>
        <a:srgbClr val="9EAB05"/>
      </a:accent1>
      <a:accent2>
        <a:srgbClr val="6A7F10"/>
      </a:accent2>
      <a:accent3>
        <a:srgbClr val="A33D05"/>
      </a:accent3>
      <a:accent4>
        <a:srgbClr val="00544D"/>
      </a:accent4>
      <a:accent5>
        <a:srgbClr val="165788"/>
      </a:accent5>
      <a:accent6>
        <a:srgbClr val="808080"/>
      </a:accent6>
      <a:hlink>
        <a:srgbClr val="A33D05"/>
      </a:hlink>
      <a:folHlink>
        <a:srgbClr val="16578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 PPT Template" id="{AC208342-3BCF-4D8A-8A19-21FFB0B69E4D}" vid="{1203C49A-F064-4C10-8E09-1CF703BA2C0C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7711F6EBD89E428753FBAD783C7721" ma:contentTypeVersion="5" ma:contentTypeDescription="Create a new document." ma:contentTypeScope="" ma:versionID="3ca8a5c7dbc185171decede86c07450c">
  <xsd:schema xmlns:xsd="http://www.w3.org/2001/XMLSchema" xmlns:xs="http://www.w3.org/2001/XMLSchema" xmlns:p="http://schemas.microsoft.com/office/2006/metadata/properties" xmlns:ns3="14594333-a312-4b1f-917b-cb2dc5f7dc24" xmlns:ns4="397e0618-fea5-416c-984a-4877c21b6053" targetNamespace="http://schemas.microsoft.com/office/2006/metadata/properties" ma:root="true" ma:fieldsID="167dbfbc0f0b23d76a07ecc7bb46f1b4" ns3:_="" ns4:_="">
    <xsd:import namespace="14594333-a312-4b1f-917b-cb2dc5f7dc24"/>
    <xsd:import namespace="397e0618-fea5-416c-984a-4877c21b60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94333-a312-4b1f-917b-cb2dc5f7d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e0618-fea5-416c-984a-4877c21b60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23BBD3-A62F-4C59-90A9-50EA4A2DE34D}">
  <ds:schemaRefs>
    <ds:schemaRef ds:uri="http://purl.org/dc/elements/1.1/"/>
    <ds:schemaRef ds:uri="http://schemas.microsoft.com/office/2006/metadata/properties"/>
    <ds:schemaRef ds:uri="14594333-a312-4b1f-917b-cb2dc5f7dc2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97e0618-fea5-416c-984a-4877c21b605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45D489-A839-444E-BC37-1FB27CA4FF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1468AB-F00D-4791-B074-C5A091EDF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94333-a312-4b1f-917b-cb2dc5f7dc24"/>
    <ds:schemaRef ds:uri="397e0618-fea5-416c-984a-4877c21b60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20201</TotalTime>
  <Words>988</Words>
  <Application>Microsoft Office PowerPoint</Application>
  <PresentationFormat>Widescreen</PresentationFormat>
  <Paragraphs>173</Paragraphs>
  <Slides>11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Narrow</vt:lpstr>
      <vt:lpstr>Calibri</vt:lpstr>
      <vt:lpstr>Courier New</vt:lpstr>
      <vt:lpstr>Franklin Gothic Heavy</vt:lpstr>
      <vt:lpstr>Wingdings</vt:lpstr>
      <vt:lpstr>Mosaic PPT Template</vt:lpstr>
      <vt:lpstr>Dotted Rule</vt:lpstr>
      <vt:lpstr>1_Mosaic PPT Template</vt:lpstr>
      <vt:lpstr>2_Mosaic PPT Template</vt:lpstr>
      <vt:lpstr>think-cell Slide</vt:lpstr>
      <vt:lpstr>PROGRAMA SUSTENTABILIDADE NA CADEIA DE VALOR  Instituto Ethos  Mosaic Fertilizantes</vt:lpstr>
      <vt:lpstr>PowerPoint Presentation</vt:lpstr>
      <vt:lpstr>PowerPoint Presentation</vt:lpstr>
      <vt:lpstr>Sobre o projeto</vt:lpstr>
      <vt:lpstr>Nosso ponto de partida foram os  Objetivos de Desenvolvimento Sustentável</vt:lpstr>
      <vt:lpstr>Projeto piloto: fornecedores impactados</vt:lpstr>
      <vt:lpstr>Processo de autodiagnóstico e monitoria </vt:lpstr>
      <vt:lpstr> Resultados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Performance Planning</dc:title>
  <dc:creator>Bianca Ardito</dc:creator>
  <cp:lastModifiedBy>Freitas, Diego H - Sao Paulo, SP</cp:lastModifiedBy>
  <cp:revision>1359</cp:revision>
  <cp:lastPrinted>2019-04-24T13:45:09Z</cp:lastPrinted>
  <dcterms:modified xsi:type="dcterms:W3CDTF">2022-05-24T16:21:07Z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0x010100347711F6EBD89E428753FBAD783C7721</vt:lpwstr>
  </property>
</Properties>
</file>