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12" r:id="rId4"/>
    <p:sldId id="313" r:id="rId5"/>
    <p:sldId id="276" r:id="rId6"/>
    <p:sldId id="259" r:id="rId7"/>
    <p:sldId id="280" r:id="rId8"/>
    <p:sldId id="281" r:id="rId9"/>
    <p:sldId id="282" r:id="rId10"/>
    <p:sldId id="283" r:id="rId11"/>
    <p:sldId id="284" r:id="rId12"/>
    <p:sldId id="285" r:id="rId13"/>
    <p:sldId id="301" r:id="rId14"/>
    <p:sldId id="278" r:id="rId15"/>
    <p:sldId id="257" r:id="rId16"/>
    <p:sldId id="264" r:id="rId17"/>
    <p:sldId id="310" r:id="rId18"/>
    <p:sldId id="311" r:id="rId19"/>
    <p:sldId id="309" r:id="rId20"/>
    <p:sldId id="314" r:id="rId21"/>
    <p:sldId id="304" r:id="rId22"/>
    <p:sldId id="265" r:id="rId23"/>
    <p:sldId id="266" r:id="rId24"/>
    <p:sldId id="317" r:id="rId2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51753EF-7027-410A-95C7-EDBDC8B7B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3DD86B-DB39-4114-8C36-6CBB14EC9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39544"/>
            <a:ext cx="2743200" cy="581931"/>
          </a:xfrm>
        </p:spPr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FBF7EE-930A-47B3-93CF-492BCA25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39544"/>
            <a:ext cx="4114800" cy="581932"/>
          </a:xfrm>
        </p:spPr>
        <p:txBody>
          <a:bodyPr/>
          <a:lstStyle/>
          <a:p>
            <a:r>
              <a:rPr lang="pt-BR" dirty="0" err="1"/>
              <a:t>RegE</a:t>
            </a:r>
            <a:r>
              <a:rPr lang="pt-BR" dirty="0"/>
              <a:t> Barros Correia </a:t>
            </a:r>
            <a:r>
              <a:rPr lang="pt-BR" dirty="0" err="1"/>
              <a:t>Advisers</a:t>
            </a:r>
            <a:endParaRPr lang="pt-BR" dirty="0"/>
          </a:p>
          <a:p>
            <a:r>
              <a:rPr lang="pt-BR" dirty="0"/>
              <a:t>www.regeconsultoria.com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66CCF-CD45-4868-BFE4-BC2103B7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544"/>
            <a:ext cx="2743200" cy="581932"/>
          </a:xfrm>
        </p:spPr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47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3A567-7FCE-4144-AC75-3A2D9ADD5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96DFAC-1FAE-4285-8C0F-E32FB5356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B743AC-6E85-48CA-BD0A-B161B026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317345-7629-49E1-8ED2-122E00AB4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C8C6FF-539E-407B-A7CA-AA6D335B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0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8CE6E3-EE88-43A6-A24B-95713EDCA2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569F24-0896-4C0D-86A5-E737C5F52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E8401A-19FD-4B68-8432-987D1A2E8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E7AD2A-5E07-4AA8-A047-5D5EBEA00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B5BAE0-AD23-4A7F-AB1B-34225402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76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8C3A5B-571B-44AB-BD9F-7B52DE38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A882B6-6777-419C-8AA6-62FECD68A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5138"/>
            <a:ext cx="10515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3EDFC9-D30C-4420-870E-B95C20B4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F1119C-FF28-443E-82CC-18D378AD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11900"/>
            <a:ext cx="4114800" cy="409575"/>
          </a:xfrm>
        </p:spPr>
        <p:txBody>
          <a:bodyPr/>
          <a:lstStyle/>
          <a:p>
            <a:r>
              <a:rPr lang="pt-BR" dirty="0" err="1"/>
              <a:t>RegE</a:t>
            </a:r>
            <a:r>
              <a:rPr lang="pt-BR" dirty="0"/>
              <a:t> Barros Correia </a:t>
            </a:r>
            <a:r>
              <a:rPr lang="pt-BR" dirty="0" err="1"/>
              <a:t>Advisers</a:t>
            </a:r>
            <a:endParaRPr lang="pt-BR" dirty="0"/>
          </a:p>
          <a:p>
            <a:r>
              <a:rPr lang="pt-BR" dirty="0"/>
              <a:t>www.regeconsultoria.com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10F6CD-BE09-4A77-8045-F0BEF685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87FEF88C-8A86-456D-8745-46245887810A}"/>
              </a:ext>
            </a:extLst>
          </p:cNvPr>
          <p:cNvSpPr/>
          <p:nvPr userDrawn="1"/>
        </p:nvSpPr>
        <p:spPr>
          <a:xfrm>
            <a:off x="0" y="0"/>
            <a:ext cx="12192000" cy="1097360"/>
          </a:xfrm>
          <a:prstGeom prst="rect">
            <a:avLst/>
          </a:prstGeom>
          <a:solidFill>
            <a:srgbClr val="373957"/>
          </a:solidFill>
          <a:ln>
            <a:solidFill>
              <a:srgbClr val="3739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8E0DD80-13C5-4E23-8859-085DF98B9363}"/>
              </a:ext>
            </a:extLst>
          </p:cNvPr>
          <p:cNvSpPr/>
          <p:nvPr userDrawn="1"/>
        </p:nvSpPr>
        <p:spPr>
          <a:xfrm>
            <a:off x="0" y="6356350"/>
            <a:ext cx="12192000" cy="501650"/>
          </a:xfrm>
          <a:prstGeom prst="rect">
            <a:avLst/>
          </a:prstGeom>
          <a:solidFill>
            <a:srgbClr val="373957"/>
          </a:solidFill>
          <a:ln>
            <a:solidFill>
              <a:srgbClr val="3739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A1CD97D6-953C-4547-95B1-E960487D3D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04144" y="6492875"/>
            <a:ext cx="1383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971800" algn="ctr"/>
                <a:tab pos="5943600" algn="r"/>
              </a:tabLst>
            </a:pPr>
            <a:r>
              <a:rPr kumimoji="0" lang="pt-BR" sz="800" b="0" i="0" u="none" strike="noStrike" cap="none" normalizeH="0" baseline="0" dirty="0" err="1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RegE</a:t>
            </a:r>
            <a:r>
              <a:rPr kumimoji="0" lang="pt-BR" sz="800" b="0" i="0" u="none" strike="noStrike" cap="none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Barros Correia </a:t>
            </a:r>
            <a:r>
              <a:rPr kumimoji="0" lang="pt-BR" sz="800" b="0" i="0" u="none" strike="noStrike" cap="none" normalizeH="0" baseline="0" dirty="0" err="1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Advisers</a:t>
            </a:r>
            <a:endParaRPr kumimoji="0" lang="pt-BR" sz="800" b="0" i="0" u="none" strike="noStrike" cap="none" normalizeH="0" baseline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971800" algn="ctr"/>
                <a:tab pos="5943600" algn="r"/>
              </a:tabLst>
            </a:pPr>
            <a:r>
              <a:rPr kumimoji="0" lang="pt-BR" sz="800" b="0" i="0" u="none" strike="noStrike" cap="none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www.regeconsultoria.com</a:t>
            </a:r>
            <a:endParaRPr kumimoji="0" lang="pt-BR" sz="800" b="0" i="0" u="none" strike="noStrike" cap="none" normalizeH="0" baseline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/Users/criacao/Desktop/RegE/PNG/Logo-08.png">
            <a:extLst>
              <a:ext uri="{FF2B5EF4-FFF2-40B4-BE49-F238E27FC236}">
                <a16:creationId xmlns:a16="http://schemas.microsoft.com/office/drawing/2014/main" id="{2AFD2734-C2D3-40BA-8B7C-9D7D53CBE02F}"/>
              </a:ext>
            </a:extLst>
          </p:cNvPr>
          <p:cNvPicPr/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" y="44624"/>
            <a:ext cx="1691679" cy="1052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17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FDE56-FC66-4C89-8E3E-6D2A96DC9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28B4B1-9CDF-4064-9310-75C3A3966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2ACD5C-7711-48AA-885C-7E3E7076D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BF7E9-E91B-4962-B540-A319E42B7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35CA83-FCCB-435A-A7B8-AE39DEFD4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1F81D-127B-4E35-9F48-D43BC29CC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A3B152-DC9C-4385-928C-1E737F78C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BD7097-5A1A-46A6-881C-5C5E98415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E95B8D-67F8-453F-9A4B-5FC8ABD0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75861B-9EC6-4F32-B40F-D5A8F9F03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B955CE-6724-4904-8386-074810627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767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E7E3B-D5E5-480D-BF6F-11169CE9A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A974F8-5A05-49A4-9449-44EE665BB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54B5AF-A7E1-4A91-A27A-0F33B968A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96F055A-F50B-4875-B9A7-E2D8749EE5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D7A4262-FB9F-4E2E-A457-71D81E9A1D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2370C07-F0E9-461F-A03C-892D9967D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C318B02-C48C-4D57-BE2A-3DB144E2F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23B584C-9227-45C4-90DD-7A72E7CB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31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1EE78C-1243-4F4E-BE48-65F99D2FE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13C122A-4132-49FC-9A3D-EBFD559A9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F6AB0D-5308-4A9E-B6ED-0719F35E1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78EEF15-4C78-49A1-A2BB-E6B95F151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95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4562E7F-0402-4098-A3D3-CB28E2CF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83604B1-B791-459E-BBC6-037C2B7AA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918AEA-33CF-4B7F-B9EF-15CF6EED1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13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E7E9FC-A673-4EC5-9868-2E155B3D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194C8C-12D9-4509-B4CC-AB1ABA59E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A2CECCD-769A-4238-AB54-854B4D5CA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C87619-8080-456C-B3DD-D7B71863D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7BD12F-00BE-4EA5-9287-CFAD4271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A5FAAE5-1FAD-4D3A-9DF2-D0FF1584C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347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96D0F-B33B-4E3A-91D5-AEBE6B541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E87443-A32C-4C02-8DE1-3DB1761498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6CDE02-70E6-487E-A183-0731E2CC3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FACC82-7A29-4287-8518-D93F39B3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3446497-23CC-43AD-A7A5-0FA8159D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0333A1-22E1-4064-88EC-71E571E6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66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4451BC-1E92-45E0-85CA-8E1D90D40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F61CCF-CA86-4722-AC33-CE2912754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A75CE4-998F-4CA4-899D-79DA9A336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7A36-F0B7-41B5-ABFE-A6F00A525745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333721-9A3D-42DC-9AD1-6E4C382AF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E557E3-3E79-489C-ADCB-1AADA72199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4FD67-F133-4F37-8DA2-5941DE00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17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svg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4F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1B43887-FBB6-4E3D-98AA-3F325733A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1940" y="643467"/>
            <a:ext cx="578812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199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900" b="1" dirty="0">
                <a:solidFill>
                  <a:schemeClr val="accent5">
                    <a:lumMod val="75000"/>
                  </a:schemeClr>
                </a:solidFill>
              </a:rPr>
              <a:t>Obrigações de Capacidade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Grandes consumidores e vendedores de energia elétrica são obrigados a contratar um nível mínimo de capacidade, determinado pelo regulador, como instrumento de proteção contra indisponibilidade de recursos.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As obrigações de capacidade podem ser atendidas por meio da propriedade de ativos (</a:t>
            </a:r>
            <a:r>
              <a:rPr lang="pt-BR" i="1" dirty="0"/>
              <a:t>self-</a:t>
            </a:r>
            <a:r>
              <a:rPr lang="pt-BR" i="1" dirty="0" err="1"/>
              <a:t>supply</a:t>
            </a:r>
            <a:r>
              <a:rPr lang="pt-BR" dirty="0"/>
              <a:t>) ou pela contratação bilateral de capacidade provida por terceiros.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A obrigação estabelecida na Lei nº 10.848/2004 de que todos os consumidores devem permanecer integralmente contratados e cobertos por lastro de garantia física conferido pelo poder concedente aos geradores estabeleceu um regime de obrigação de capacidade no Brasil.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Em alguns arranjos, os contratos bilaterais de capacidade podem ser negociados na forma de </a:t>
            </a:r>
            <a:r>
              <a:rPr lang="pt-BR" b="1" dirty="0"/>
              <a:t>certificados</a:t>
            </a:r>
            <a:r>
              <a:rPr lang="pt-BR" dirty="0"/>
              <a:t> em mercados independentes do de energia elétrica.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F8FB91-0530-43CF-AEB3-315C889CFBD5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4128120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t-BR" sz="3100" b="1" dirty="0">
                <a:solidFill>
                  <a:schemeClr val="accent5">
                    <a:lumMod val="75000"/>
                  </a:schemeClr>
                </a:solidFill>
              </a:rPr>
              <a:t>Opção de Disponibilidade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São contratadas centralizadamente por meio de leilões pelo critério de menor prêmio de opção.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Os provedores de capacidade podem permanecer na reserva ou comercializar energia elétrica no mercado </a:t>
            </a:r>
            <a:r>
              <a:rPr lang="pt-BR" i="1" dirty="0"/>
              <a:t>spot</a:t>
            </a:r>
            <a:r>
              <a:rPr lang="pt-BR" dirty="0"/>
              <a:t>. Entretanto, sempre que o preço da energia elétrica alcançar o patamar do preço de exercício da opção (</a:t>
            </a:r>
            <a:r>
              <a:rPr lang="pt-BR" i="1" dirty="0"/>
              <a:t>strike </a:t>
            </a:r>
            <a:r>
              <a:rPr lang="pt-BR" i="1" dirty="0" err="1"/>
              <a:t>price</a:t>
            </a:r>
            <a:r>
              <a:rPr lang="pt-BR" dirty="0"/>
              <a:t>) o provedor de capacidade é obrigado a entrar em operação e fornecer energia elétrica ao mercado pelo preço acordado.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Em contrapartida pelo pagamento do prêmio de opção, o operador tem o direito de exercer ou não a opção.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Pode ser definida como um </a:t>
            </a:r>
            <a:r>
              <a:rPr lang="pt-BR" i="1" dirty="0" err="1"/>
              <a:t>call</a:t>
            </a:r>
            <a:r>
              <a:rPr lang="pt-BR" i="1" dirty="0"/>
              <a:t> </a:t>
            </a:r>
            <a:r>
              <a:rPr lang="pt-BR" i="1" dirty="0" err="1"/>
              <a:t>option</a:t>
            </a:r>
            <a:r>
              <a:rPr lang="pt-BR" dirty="0"/>
              <a:t> por capacidade de geração. 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7E06A1C-F098-4BD0-92D6-F8CAEC218042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2076028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sz="3100" b="1" dirty="0">
                <a:solidFill>
                  <a:schemeClr val="accent5">
                    <a:lumMod val="75000"/>
                  </a:schemeClr>
                </a:solidFill>
              </a:rPr>
              <a:t>Pagamento de Capacidade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Pagamentos de capacidade são tarifas determinadas pelo regulador, e lastreadas em encargos, para remunerar os atributos intrínsecos dos recursos energéticos disponíveis no mercado.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Todos os agentes elegíveis recebem um montante correspondente ao serviço de capacidade provido em decorrência da sua disponibilidade operativa e independentemente do seu despacho real.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A receita do pagamento de disponibilidade, todavia, é acessória e o agente deve apoiar a recuperação dos investimentos realizados majoritariamente no mercado de energia elétrica.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383AF6A-5FB6-4ED0-916A-A27E71829105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1121935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3300" dirty="0"/>
              <a:t>Mercado restringido por energia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3300" dirty="0"/>
              <a:t> Garantia física de energia e de potência dependem da composição da matriz elétrica e do desempenho de variáveis estocásticas – A garantia física não é constante no tempo</a:t>
            </a:r>
          </a:p>
          <a:p>
            <a:pPr marL="228600"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900" dirty="0"/>
              <a:t> </a:t>
            </a:r>
            <a:r>
              <a:rPr lang="pt-BR" sz="3300" dirty="0"/>
              <a:t>A reserva de capacidade de geração prevista pela Lei nº10.848 foi regulamentada para compensar a degradação da garantia física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015C939-2F1B-4A95-9721-F67E3ADA2426}"/>
              </a:ext>
            </a:extLst>
          </p:cNvPr>
          <p:cNvSpPr txBox="1"/>
          <p:nvPr/>
        </p:nvSpPr>
        <p:spPr>
          <a:xfrm>
            <a:off x="5711483" y="534574"/>
            <a:ext cx="6641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PROBLEMA REGULATÓRIO ESPECÍFICO</a:t>
            </a:r>
          </a:p>
        </p:txBody>
      </p:sp>
    </p:spTree>
    <p:extLst>
      <p:ext uri="{BB962C8B-B14F-4D97-AF65-F5344CB8AC3E}">
        <p14:creationId xmlns:p14="http://schemas.microsoft.com/office/powerpoint/2010/main" val="217242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486" y="1333474"/>
            <a:ext cx="10515600" cy="50180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dirty="0"/>
              <a:t>O Brasil conta atualmente com dois mecanismos de capacidade: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Obrigação de capacidade – compra com lastro em garantia física; e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 Leilão de capacidade de energia – Leilões de Reserva</a:t>
            </a:r>
          </a:p>
          <a:p>
            <a:pPr marL="2286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/>
              <a:t>Energia de reserva liquidada apenas no MCP gera distorção no mercado</a:t>
            </a:r>
          </a:p>
          <a:p>
            <a:pPr marL="2286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/>
              <a:t>A obrigação de garantia física de potência foi revogada em 2 de agosto de 2016 (Decreto nº 8.828) 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endParaRPr lang="pt-BR" sz="20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9AF3928-5E84-4442-9814-2BF067461302}"/>
              </a:ext>
            </a:extLst>
          </p:cNvPr>
          <p:cNvSpPr/>
          <p:nvPr/>
        </p:nvSpPr>
        <p:spPr>
          <a:xfrm>
            <a:off x="5655467" y="506438"/>
            <a:ext cx="65365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PROBLEMA REGULATÓRIO ESPECÍFICO</a:t>
            </a:r>
          </a:p>
        </p:txBody>
      </p:sp>
    </p:spTree>
    <p:extLst>
      <p:ext uri="{BB962C8B-B14F-4D97-AF65-F5344CB8AC3E}">
        <p14:creationId xmlns:p14="http://schemas.microsoft.com/office/powerpoint/2010/main" val="1229016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527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Os mecanismos existentes são suficientes para garantir a segurança do suprimento, mesmo com a ampliação do Ambiente de Contratação Livre (ACL).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Os mecanismos precisam ser adequados para:</a:t>
            </a:r>
          </a:p>
          <a:p>
            <a:pPr marL="971550" lvl="1" indent="-514350">
              <a:buFont typeface="+mj-lt"/>
              <a:buAutoNum type="romanLcPeriod"/>
            </a:pPr>
            <a:r>
              <a:rPr lang="pt-BR" dirty="0"/>
              <a:t>Equilibrar a divisão do custo da confiabilidade entre ACL e ACR</a:t>
            </a:r>
          </a:p>
          <a:p>
            <a:pPr marL="971550" lvl="1" indent="-514350">
              <a:buFont typeface="+mj-lt"/>
              <a:buAutoNum type="romanLcPeriod"/>
            </a:pPr>
            <a:r>
              <a:rPr lang="pt-BR" dirty="0"/>
              <a:t>Possibilitar a contratação de capacidade de Potência e Capacidade de Flexibilidade</a:t>
            </a:r>
          </a:p>
          <a:p>
            <a:pPr marL="971550" lvl="1" indent="-514350">
              <a:buFont typeface="+mj-lt"/>
              <a:buAutoNum type="romanLcPeriod"/>
            </a:pPr>
            <a:r>
              <a:rPr lang="pt-BR" dirty="0"/>
              <a:t>Reduzir os efeitos colaterais na contratação de capacidade na distorção do Preço e do Mecanismo de Realocação de Energia (MRE)</a:t>
            </a:r>
          </a:p>
          <a:p>
            <a:pPr marL="971550" lvl="1" indent="-514350">
              <a:buFont typeface="+mj-lt"/>
              <a:buAutoNum type="romanLcPeriod"/>
            </a:pPr>
            <a:r>
              <a:rPr lang="pt-BR" dirty="0"/>
              <a:t>Garantir a qualidade e a segurança do suprimento com a expansão da penetração de Fontes Renováveis intermitentes</a:t>
            </a:r>
          </a:p>
          <a:p>
            <a:pPr marL="971550" lvl="1" indent="-514350">
              <a:buFont typeface="+mj-lt"/>
              <a:buAutoNum type="romanLcPeriod"/>
            </a:pPr>
            <a:r>
              <a:rPr lang="pt-BR" dirty="0"/>
              <a:t>Facilitar a contratação de resposta da demanda</a:t>
            </a:r>
          </a:p>
          <a:p>
            <a:pPr marL="971550" lvl="1" indent="-514350">
              <a:buFont typeface="+mj-lt"/>
              <a:buAutoNum type="romanLcPeriod"/>
            </a:pP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5CF7F9E-DFB4-4057-B896-D381D42FC94E}"/>
              </a:ext>
            </a:extLst>
          </p:cNvPr>
          <p:cNvSpPr txBox="1"/>
          <p:nvPr/>
        </p:nvSpPr>
        <p:spPr>
          <a:xfrm>
            <a:off x="6696223" y="506438"/>
            <a:ext cx="5495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NECESSIDADE DE INTERVENÇÃO</a:t>
            </a:r>
          </a:p>
        </p:txBody>
      </p:sp>
    </p:spTree>
    <p:extLst>
      <p:ext uri="{BB962C8B-B14F-4D97-AF65-F5344CB8AC3E}">
        <p14:creationId xmlns:p14="http://schemas.microsoft.com/office/powerpoint/2010/main" val="1970159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B657EBF-12FD-4615-98DA-60009EC5FCD8}"/>
              </a:ext>
            </a:extLst>
          </p:cNvPr>
          <p:cNvSpPr txBox="1"/>
          <p:nvPr/>
        </p:nvSpPr>
        <p:spPr>
          <a:xfrm>
            <a:off x="1333706" y="2283101"/>
            <a:ext cx="92102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pt-BR" sz="2400" b="1" dirty="0"/>
              <a:t>Alternativa 1 </a:t>
            </a:r>
            <a:r>
              <a:rPr lang="pt-BR" sz="2400" dirty="0"/>
              <a:t>– Manutenção das regras atuais;</a:t>
            </a:r>
          </a:p>
          <a:p>
            <a:pPr lvl="1"/>
            <a:r>
              <a:rPr lang="pt-BR" sz="2400" b="1" dirty="0"/>
              <a:t>Alternativa 2 </a:t>
            </a:r>
            <a:r>
              <a:rPr lang="pt-BR" sz="2400" dirty="0"/>
              <a:t>– Inclusão de Reserva Estratégica;</a:t>
            </a:r>
          </a:p>
          <a:p>
            <a:pPr lvl="1"/>
            <a:r>
              <a:rPr lang="pt-BR" sz="2400" b="1" dirty="0"/>
              <a:t>Alternativa 3 </a:t>
            </a:r>
            <a:r>
              <a:rPr lang="pt-BR" sz="2400" dirty="0"/>
              <a:t>– Leilão de Capacidade para Múltiplos Atributos;</a:t>
            </a:r>
          </a:p>
          <a:p>
            <a:pPr lvl="1"/>
            <a:r>
              <a:rPr lang="pt-BR" sz="2400" b="1" dirty="0"/>
              <a:t>Alternativa 4 </a:t>
            </a:r>
            <a:r>
              <a:rPr lang="pt-BR" sz="2400" dirty="0"/>
              <a:t>– Mercados de Obrigação de Capacidade Explícitos;</a:t>
            </a:r>
          </a:p>
          <a:p>
            <a:pPr lvl="1"/>
            <a:r>
              <a:rPr lang="pt-BR" sz="2400" b="1" dirty="0"/>
              <a:t>Alternativa 5 </a:t>
            </a:r>
            <a:r>
              <a:rPr lang="pt-BR" sz="2400" dirty="0"/>
              <a:t>– Opção de Capacidade; e</a:t>
            </a:r>
          </a:p>
          <a:p>
            <a:pPr lvl="1"/>
            <a:r>
              <a:rPr lang="pt-BR" sz="2400" b="1" dirty="0"/>
              <a:t>Alternativa 6 </a:t>
            </a:r>
            <a:r>
              <a:rPr lang="pt-BR" sz="2400" dirty="0"/>
              <a:t>– Pagamento de Capacidade.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63388F8-AABB-4E55-86AF-88DE4DBA41B3}"/>
              </a:ext>
            </a:extLst>
          </p:cNvPr>
          <p:cNvSpPr txBox="1"/>
          <p:nvPr/>
        </p:nvSpPr>
        <p:spPr>
          <a:xfrm>
            <a:off x="6096000" y="506438"/>
            <a:ext cx="6096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APRESENTAÇÃO DAS ALTERNATIVAS</a:t>
            </a:r>
          </a:p>
        </p:txBody>
      </p:sp>
    </p:spTree>
    <p:extLst>
      <p:ext uri="{BB962C8B-B14F-4D97-AF65-F5344CB8AC3E}">
        <p14:creationId xmlns:p14="http://schemas.microsoft.com/office/powerpoint/2010/main" val="3159264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B657EBF-12FD-4615-98DA-60009EC5FCD8}"/>
              </a:ext>
            </a:extLst>
          </p:cNvPr>
          <p:cNvSpPr txBox="1"/>
          <p:nvPr/>
        </p:nvSpPr>
        <p:spPr>
          <a:xfrm>
            <a:off x="1223584" y="495505"/>
            <a:ext cx="10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pt-BR" sz="2400" dirty="0"/>
              <a:t>  </a:t>
            </a: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3629390-25F6-4D78-A872-2C7431B14A0D}"/>
              </a:ext>
            </a:extLst>
          </p:cNvPr>
          <p:cNvSpPr txBox="1"/>
          <p:nvPr/>
        </p:nvSpPr>
        <p:spPr>
          <a:xfrm>
            <a:off x="1763150" y="1351508"/>
            <a:ext cx="86656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BR" sz="2400" b="1" dirty="0"/>
              <a:t>Consumidores Livres e Distribuidoras contratam apenas energia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400" b="1" dirty="0"/>
              <a:t>O CMSE monitora a adequação dos atributos contratados com a necessidade do sistema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400" b="1" dirty="0"/>
              <a:t>Os atributos não fornecidos pelas fontes contratadas no mercado de energia serão adquiridos por meio de leilões centralizados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400" b="1" dirty="0"/>
              <a:t>Os produtos dos leilões serão definidos pelos atributos procurados: (i) energia; (</a:t>
            </a:r>
            <a:r>
              <a:rPr lang="pt-BR" sz="2400" b="1" dirty="0" err="1"/>
              <a:t>ii</a:t>
            </a:r>
            <a:r>
              <a:rPr lang="pt-BR" sz="2400" b="1" dirty="0"/>
              <a:t>) potência e (</a:t>
            </a:r>
            <a:r>
              <a:rPr lang="pt-BR" sz="2400" b="1" dirty="0" err="1"/>
              <a:t>iii</a:t>
            </a:r>
            <a:r>
              <a:rPr lang="pt-BR" sz="2400" b="1" dirty="0"/>
              <a:t>) flexibilidade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2400" dirty="0"/>
              <a:t>Não se trata de mecanismo direcionado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2400" dirty="0"/>
              <a:t>A proposta é tecnologicamente neutra e abrange a participação da resposta da demanda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74580D1-7AB4-45A2-9740-3E00A692BF8E}"/>
              </a:ext>
            </a:extLst>
          </p:cNvPr>
          <p:cNvSpPr txBox="1"/>
          <p:nvPr/>
        </p:nvSpPr>
        <p:spPr>
          <a:xfrm>
            <a:off x="3207434" y="594938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LEILÃO DE CAPACIDADE PARA MÚLTIPLOS ATRIBUTOS</a:t>
            </a:r>
          </a:p>
        </p:txBody>
      </p:sp>
    </p:spTree>
    <p:extLst>
      <p:ext uri="{BB962C8B-B14F-4D97-AF65-F5344CB8AC3E}">
        <p14:creationId xmlns:p14="http://schemas.microsoft.com/office/powerpoint/2010/main" val="2918437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3629390-25F6-4D78-A872-2C7431B14A0D}"/>
              </a:ext>
            </a:extLst>
          </p:cNvPr>
          <p:cNvSpPr txBox="1"/>
          <p:nvPr/>
        </p:nvSpPr>
        <p:spPr>
          <a:xfrm>
            <a:off x="1504937" y="1432507"/>
            <a:ext cx="86656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pt-BR" sz="2400" b="1" dirty="0"/>
              <a:t>O resultado do leilão indica o preço de mercado de cada atributo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pt-BR" sz="2400" b="1" dirty="0"/>
              <a:t>A energia elétrica produzida pelos empreendimentos contratados pelos leilões poderá ser negociada livremente no ACL e no ACR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2400" dirty="0"/>
              <a:t>O Leilão pode contratar e remunerar apenas o atributo procurado ou destinar a energia elétrica produzida para o MRE, por exemplo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pt-BR" sz="2400" b="1" dirty="0"/>
              <a:t>O mecanismo permite substituir o conceito de garantia física por empreendimento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B75E0DE-0B02-481D-9696-4C71F375F65B}"/>
              </a:ext>
            </a:extLst>
          </p:cNvPr>
          <p:cNvSpPr txBox="1"/>
          <p:nvPr/>
        </p:nvSpPr>
        <p:spPr>
          <a:xfrm>
            <a:off x="3207434" y="594938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LEILÃO DE CAPACIDADE PARA MÚLTIPLOS ATRIBUTOS</a:t>
            </a:r>
          </a:p>
        </p:txBody>
      </p:sp>
    </p:spTree>
    <p:extLst>
      <p:ext uri="{BB962C8B-B14F-4D97-AF65-F5344CB8AC3E}">
        <p14:creationId xmlns:p14="http://schemas.microsoft.com/office/powerpoint/2010/main" val="437135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B657EBF-12FD-4615-98DA-60009EC5FCD8}"/>
              </a:ext>
            </a:extLst>
          </p:cNvPr>
          <p:cNvSpPr txBox="1"/>
          <p:nvPr/>
        </p:nvSpPr>
        <p:spPr>
          <a:xfrm>
            <a:off x="1305571" y="1536174"/>
            <a:ext cx="92102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+mj-lt"/>
              <a:buAutoNum type="arabicPeriod" startAt="8"/>
            </a:pPr>
            <a:r>
              <a:rPr lang="pt-BR" sz="2400" b="1" dirty="0"/>
              <a:t>Contratação de energia (bem privado): descentralizada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pt-BR" sz="2400" dirty="0"/>
              <a:t>Contemplando alteração legal, a obrigação de contratação  com garantia física por empreendimento pode ser removida</a:t>
            </a:r>
          </a:p>
          <a:p>
            <a:pPr marL="914400" lvl="1" indent="-457200">
              <a:buFont typeface="+mj-lt"/>
              <a:buAutoNum type="arabicPeriod" startAt="8"/>
            </a:pPr>
            <a:r>
              <a:rPr lang="pt-BR" sz="2400" b="1" dirty="0"/>
              <a:t>Contratação de confiabilidade (bem público): centralizada por meio de leilões regulados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pt-BR" sz="2400" dirty="0"/>
              <a:t>A demanda por confiabilidade será definida por atributo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pt-BR" sz="2400" dirty="0"/>
              <a:t>O leilão pode ser desenhado com sistemática </a:t>
            </a:r>
            <a:r>
              <a:rPr lang="pt-BR" sz="2400" dirty="0" err="1"/>
              <a:t>combinatorial</a:t>
            </a:r>
            <a:endParaRPr lang="pt-BR" sz="2400" dirty="0"/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pt-BR" sz="2400" dirty="0"/>
              <a:t>A energia elétrica contratada no leilão de confiabilidade poderá ser negociada no ACR ou no ACL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pt-BR" sz="2400" dirty="0"/>
              <a:t>Pode ser incluído instrumento para reequilibrar o MRE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5FA99E4-149F-4DF3-952E-6B72B9EB7BBE}"/>
              </a:ext>
            </a:extLst>
          </p:cNvPr>
          <p:cNvSpPr txBox="1"/>
          <p:nvPr/>
        </p:nvSpPr>
        <p:spPr>
          <a:xfrm>
            <a:off x="3207434" y="594938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LEILÃO DE CAPACIDADE PARA MÚLTIPLOS ATRIBUTOS</a:t>
            </a:r>
          </a:p>
        </p:txBody>
      </p:sp>
    </p:spTree>
    <p:extLst>
      <p:ext uri="{BB962C8B-B14F-4D97-AF65-F5344CB8AC3E}">
        <p14:creationId xmlns:p14="http://schemas.microsoft.com/office/powerpoint/2010/main" val="65920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591" y="1253331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b="1" u="sng" dirty="0"/>
              <a:t>Capacidade</a:t>
            </a:r>
            <a:r>
              <a:rPr lang="pt-BR" dirty="0"/>
              <a:t> é a </a:t>
            </a:r>
            <a:r>
              <a:rPr lang="pt-BR" b="1" u="sng" dirty="0"/>
              <a:t>habilidade física </a:t>
            </a:r>
            <a:r>
              <a:rPr lang="pt-BR" dirty="0"/>
              <a:t>de um agente contribuir para o ajuste do balanço entre potência e carga do sistema, a partir do despacho do operador, </a:t>
            </a:r>
            <a:r>
              <a:rPr lang="pt-BR" b="1" u="sng" dirty="0"/>
              <a:t>em situação de escassez </a:t>
            </a:r>
            <a:r>
              <a:rPr lang="pt-BR" dirty="0"/>
              <a:t>e </a:t>
            </a:r>
            <a:r>
              <a:rPr lang="pt-BR" b="1" u="sng" dirty="0"/>
              <a:t>observados requisitos mínimos de performance e confiabilidade</a:t>
            </a:r>
            <a:r>
              <a:rPr lang="pt-BR" dirty="0"/>
              <a:t>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dirty="0"/>
              <a:t>Lastro: Contribuição que um ativo físico do sistema é capaz de oferecer individualmente para a adequação do suprimento, dado um critério de adequação do suprimento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dirty="0"/>
              <a:t>Nesse sentido, a capacidade pode ser provida tanto por geradores, quanto por cargas </a:t>
            </a:r>
            <a:r>
              <a:rPr lang="pt-BR" dirty="0" err="1"/>
              <a:t>interruptíveis</a:t>
            </a:r>
            <a:r>
              <a:rPr lang="pt-BR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D5103EF-D619-4EB1-B99D-EDFE418B9852}"/>
              </a:ext>
            </a:extLst>
          </p:cNvPr>
          <p:cNvSpPr txBox="1"/>
          <p:nvPr/>
        </p:nvSpPr>
        <p:spPr>
          <a:xfrm>
            <a:off x="7469945" y="506438"/>
            <a:ext cx="5584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DEFINIÇÃO CONCEITUAL</a:t>
            </a:r>
          </a:p>
        </p:txBody>
      </p:sp>
    </p:spTree>
    <p:extLst>
      <p:ext uri="{BB962C8B-B14F-4D97-AF65-F5344CB8AC3E}">
        <p14:creationId xmlns:p14="http://schemas.microsoft.com/office/powerpoint/2010/main" val="566690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B657EBF-12FD-4615-98DA-60009EC5FCD8}"/>
              </a:ext>
            </a:extLst>
          </p:cNvPr>
          <p:cNvSpPr txBox="1"/>
          <p:nvPr/>
        </p:nvSpPr>
        <p:spPr>
          <a:xfrm>
            <a:off x="1333706" y="2283101"/>
            <a:ext cx="92102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pt-BR" sz="2400" dirty="0"/>
              <a:t>Leilão de Capacidade</a:t>
            </a:r>
          </a:p>
          <a:p>
            <a:pPr marL="1428750" lvl="2" indent="-514350">
              <a:buFont typeface="+mj-lt"/>
              <a:buAutoNum type="romanLcPeriod"/>
            </a:pPr>
            <a:r>
              <a:rPr lang="pt-BR" sz="2400" dirty="0"/>
              <a:t>Capacidade de Energia</a:t>
            </a:r>
          </a:p>
          <a:p>
            <a:pPr marL="1428750" lvl="2" indent="-514350">
              <a:buFont typeface="+mj-lt"/>
              <a:buAutoNum type="romanLcPeriod"/>
            </a:pPr>
            <a:r>
              <a:rPr lang="pt-BR" sz="2400" dirty="0"/>
              <a:t>Capacidade de Potência (Opção de Confiabilidade)</a:t>
            </a:r>
          </a:p>
          <a:p>
            <a:pPr marL="1428750" lvl="2" indent="-514350">
              <a:buFont typeface="+mj-lt"/>
              <a:buAutoNum type="romanLcPeriod"/>
            </a:pPr>
            <a:r>
              <a:rPr lang="pt-BR" sz="2400" dirty="0"/>
              <a:t>Capacidade de Flexibilidade (Opção de Confiabilidade’)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sz="2400" dirty="0"/>
              <a:t>Possibilidade de descontinuar o mecanismo de Obrigação de Capacidade</a:t>
            </a:r>
          </a:p>
          <a:p>
            <a:pPr marL="1428750" lvl="2" indent="-514350">
              <a:buFont typeface="+mj-lt"/>
              <a:buAutoNum type="romanLcPeriod"/>
            </a:pPr>
            <a:r>
              <a:rPr lang="pt-BR" sz="2400" dirty="0"/>
              <a:t>Ajuste no MRE</a:t>
            </a:r>
          </a:p>
          <a:p>
            <a:pPr marL="1428750" lvl="2" indent="-514350">
              <a:buFont typeface="+mj-lt"/>
              <a:buAutoNum type="romanLcPeriod"/>
            </a:pPr>
            <a:r>
              <a:rPr lang="pt-BR" sz="2400" dirty="0"/>
              <a:t>Garantia física sistêmica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sz="2400" dirty="0"/>
              <a:t>Respeito aos contratos legados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pt-BR" sz="2400" dirty="0"/>
              <a:t>Revisão de novas contratações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C19405F-236C-48FF-8C65-BE8970B3141E}"/>
              </a:ext>
            </a:extLst>
          </p:cNvPr>
          <p:cNvSpPr txBox="1"/>
          <p:nvPr/>
        </p:nvSpPr>
        <p:spPr>
          <a:xfrm>
            <a:off x="514642" y="1409905"/>
            <a:ext cx="10029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pt-BR" sz="3600" b="1" dirty="0">
                <a:solidFill>
                  <a:schemeClr val="accent1"/>
                </a:solidFill>
              </a:rPr>
              <a:t>RESUMO</a:t>
            </a:r>
          </a:p>
          <a:p>
            <a:pPr lvl="1"/>
            <a:r>
              <a:rPr lang="pt-BR" sz="2400" dirty="0"/>
              <a:t>  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76CD1B-33BF-4EA2-8D6F-99A304AAD29C}"/>
              </a:ext>
            </a:extLst>
          </p:cNvPr>
          <p:cNvSpPr txBox="1"/>
          <p:nvPr/>
        </p:nvSpPr>
        <p:spPr>
          <a:xfrm>
            <a:off x="3207434" y="594938"/>
            <a:ext cx="9101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LEILÃO DE CAPACIDADE PARA MÚLTIPLOS ATRIBUTOS</a:t>
            </a:r>
          </a:p>
        </p:txBody>
      </p:sp>
    </p:spTree>
    <p:extLst>
      <p:ext uri="{BB962C8B-B14F-4D97-AF65-F5344CB8AC3E}">
        <p14:creationId xmlns:p14="http://schemas.microsoft.com/office/powerpoint/2010/main" val="3723801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B7016DA-3ABB-4ECE-9AEC-46B7FCC53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599" y="1331569"/>
            <a:ext cx="9392564" cy="5008482"/>
          </a:xfrm>
          <a:prstGeom prst="rect">
            <a:avLst/>
          </a:prstGeom>
        </p:spPr>
      </p:pic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8087E6E8-76CA-4A85-AF0C-0E360E7FCC22}"/>
              </a:ext>
            </a:extLst>
          </p:cNvPr>
          <p:cNvSpPr/>
          <p:nvPr/>
        </p:nvSpPr>
        <p:spPr>
          <a:xfrm>
            <a:off x="549756" y="2600067"/>
            <a:ext cx="1088571" cy="5660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55978805-1F95-48A8-B2F9-FAC071E3D74E}"/>
              </a:ext>
            </a:extLst>
          </p:cNvPr>
          <p:cNvSpPr/>
          <p:nvPr/>
        </p:nvSpPr>
        <p:spPr>
          <a:xfrm>
            <a:off x="549755" y="4272726"/>
            <a:ext cx="1088571" cy="5660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4CD06B0-BBC3-4F30-AFF0-4630E8ACEB52}"/>
              </a:ext>
            </a:extLst>
          </p:cNvPr>
          <p:cNvSpPr txBox="1"/>
          <p:nvPr/>
        </p:nvSpPr>
        <p:spPr>
          <a:xfrm>
            <a:off x="7779435" y="538667"/>
            <a:ext cx="4529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ANÁLISE DA ALTERNATIVA</a:t>
            </a:r>
          </a:p>
        </p:txBody>
      </p:sp>
    </p:spTree>
    <p:extLst>
      <p:ext uri="{BB962C8B-B14F-4D97-AF65-F5344CB8AC3E}">
        <p14:creationId xmlns:p14="http://schemas.microsoft.com/office/powerpoint/2010/main" val="3825002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F51B707-EB14-4FAD-9259-67ABF67BE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883" y="1479016"/>
            <a:ext cx="8510954" cy="518550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70C34A4E-65A4-4661-87DF-059FD7732760}"/>
              </a:ext>
            </a:extLst>
          </p:cNvPr>
          <p:cNvSpPr txBox="1"/>
          <p:nvPr/>
        </p:nvSpPr>
        <p:spPr>
          <a:xfrm>
            <a:off x="7779435" y="538667"/>
            <a:ext cx="4529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ANÁLISE DA ALTERNATIVA</a:t>
            </a:r>
          </a:p>
        </p:txBody>
      </p:sp>
    </p:spTree>
    <p:extLst>
      <p:ext uri="{BB962C8B-B14F-4D97-AF65-F5344CB8AC3E}">
        <p14:creationId xmlns:p14="http://schemas.microsoft.com/office/powerpoint/2010/main" val="2452724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D775E610-6CD1-4D09-875D-C8A5C54CD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138" y="1349026"/>
            <a:ext cx="8085809" cy="484075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89BD819-CADF-486E-BA10-4873B5ED715D}"/>
              </a:ext>
            </a:extLst>
          </p:cNvPr>
          <p:cNvSpPr txBox="1"/>
          <p:nvPr/>
        </p:nvSpPr>
        <p:spPr>
          <a:xfrm>
            <a:off x="7779435" y="538667"/>
            <a:ext cx="4529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ANÁLISE DA ALTERNATIVA</a:t>
            </a:r>
          </a:p>
        </p:txBody>
      </p:sp>
    </p:spTree>
    <p:extLst>
      <p:ext uri="{BB962C8B-B14F-4D97-AF65-F5344CB8AC3E}">
        <p14:creationId xmlns:p14="http://schemas.microsoft.com/office/powerpoint/2010/main" val="2678691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m 24">
            <a:extLst>
              <a:ext uri="{FF2B5EF4-FFF2-40B4-BE49-F238E27FC236}">
                <a16:creationId xmlns:a16="http://schemas.microsoft.com/office/drawing/2014/main" id="{0F672F3D-105F-4460-B689-8AC45FF4A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1442050"/>
            <a:ext cx="3672408" cy="1122854"/>
          </a:xfrm>
          <a:prstGeom prst="rect">
            <a:avLst/>
          </a:prstGeom>
        </p:spPr>
      </p:pic>
      <p:pic>
        <p:nvPicPr>
          <p:cNvPr id="9" name="Picture 2" descr="https://filda.co.ao/wp-content/uploads/2019/03/LOGO-FILDA.png">
            <a:extLst>
              <a:ext uri="{FF2B5EF4-FFF2-40B4-BE49-F238E27FC236}">
                <a16:creationId xmlns:a16="http://schemas.microsoft.com/office/drawing/2014/main" id="{2D517C36-9321-4D90-AB3F-85C95242A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6542584"/>
            <a:ext cx="998917" cy="31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1">
            <a:extLst>
              <a:ext uri="{FF2B5EF4-FFF2-40B4-BE49-F238E27FC236}">
                <a16:creationId xmlns:a16="http://schemas.microsoft.com/office/drawing/2014/main" id="{D8CCB59C-D8B0-4BEA-8F1B-5179E7C8B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458" y="3572825"/>
            <a:ext cx="34563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500" b="1" dirty="0">
                <a:solidFill>
                  <a:srgbClr val="3E416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Obrigado!</a:t>
            </a:r>
            <a:endParaRPr lang="pt-BR" sz="2500" dirty="0">
              <a:solidFill>
                <a:srgbClr val="3E416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Agrupar 38">
            <a:extLst>
              <a:ext uri="{FF2B5EF4-FFF2-40B4-BE49-F238E27FC236}">
                <a16:creationId xmlns:a16="http://schemas.microsoft.com/office/drawing/2014/main" id="{216BD89B-E322-E047-AEDF-FD885B925BFB}"/>
              </a:ext>
            </a:extLst>
          </p:cNvPr>
          <p:cNvGrpSpPr/>
          <p:nvPr/>
        </p:nvGrpSpPr>
        <p:grpSpPr>
          <a:xfrm>
            <a:off x="7176120" y="2879425"/>
            <a:ext cx="3122424" cy="3314950"/>
            <a:chOff x="4644008" y="1681652"/>
            <a:chExt cx="3301936" cy="3739684"/>
          </a:xfrm>
        </p:grpSpPr>
        <p:pic>
          <p:nvPicPr>
            <p:cNvPr id="40" name="Gráfico 39" descr="Funcionário de escritório">
              <a:extLst>
                <a:ext uri="{FF2B5EF4-FFF2-40B4-BE49-F238E27FC236}">
                  <a16:creationId xmlns:a16="http://schemas.microsoft.com/office/drawing/2014/main" id="{851AF902-E93B-A844-A567-9C264C5B99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662212" y="2248059"/>
              <a:ext cx="388264" cy="388264"/>
            </a:xfrm>
            <a:prstGeom prst="rect">
              <a:avLst/>
            </a:prstGeom>
          </p:spPr>
        </p:pic>
        <p:pic>
          <p:nvPicPr>
            <p:cNvPr id="41" name="Gráfico 40" descr="Funcionário de escritório">
              <a:extLst>
                <a:ext uri="{FF2B5EF4-FFF2-40B4-BE49-F238E27FC236}">
                  <a16:creationId xmlns:a16="http://schemas.microsoft.com/office/drawing/2014/main" id="{B4854FCB-B21D-2E41-BD3E-70CE9838E0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655946" y="4696920"/>
              <a:ext cx="388264" cy="388264"/>
            </a:xfrm>
            <a:prstGeom prst="rect">
              <a:avLst/>
            </a:prstGeom>
          </p:spPr>
        </p:pic>
        <p:pic>
          <p:nvPicPr>
            <p:cNvPr id="42" name="Gráfico 41" descr="Funcionário de escritório">
              <a:extLst>
                <a:ext uri="{FF2B5EF4-FFF2-40B4-BE49-F238E27FC236}">
                  <a16:creationId xmlns:a16="http://schemas.microsoft.com/office/drawing/2014/main" id="{3970469C-089A-1E4E-AAB2-7E2F1EF749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644008" y="3861048"/>
              <a:ext cx="388264" cy="388264"/>
            </a:xfrm>
            <a:prstGeom prst="rect">
              <a:avLst/>
            </a:prstGeom>
          </p:spPr>
        </p:pic>
        <p:pic>
          <p:nvPicPr>
            <p:cNvPr id="43" name="Gráfico 42" descr="Funcionário de escritório">
              <a:extLst>
                <a:ext uri="{FF2B5EF4-FFF2-40B4-BE49-F238E27FC236}">
                  <a16:creationId xmlns:a16="http://schemas.microsoft.com/office/drawing/2014/main" id="{2F9D6B47-DF60-5340-940B-F467C3A3D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649185" y="3014631"/>
              <a:ext cx="388264" cy="388264"/>
            </a:xfrm>
            <a:prstGeom prst="rect">
              <a:avLst/>
            </a:prstGeom>
          </p:spPr>
        </p:pic>
        <p:sp>
          <p:nvSpPr>
            <p:cNvPr id="44" name="Rectangle 1">
              <a:extLst>
                <a:ext uri="{FF2B5EF4-FFF2-40B4-BE49-F238E27FC236}">
                  <a16:creationId xmlns:a16="http://schemas.microsoft.com/office/drawing/2014/main" id="{F7B45C01-677A-FE4B-B8A1-515B74B7F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4048" y="1697186"/>
              <a:ext cx="2941896" cy="381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9263" algn="r"/>
                  <a:tab pos="2971800" algn="ctr"/>
                  <a:tab pos="5943600" algn="r"/>
                </a:tabLst>
              </a:pPr>
              <a:r>
                <a:rPr lang="pt-BR" sz="1600" b="1" dirty="0">
                  <a:solidFill>
                    <a:srgbClr val="3E4162"/>
                  </a:solidFill>
                </a:rPr>
                <a:t>www.regeconsultoria.com</a:t>
              </a:r>
            </a:p>
          </p:txBody>
        </p:sp>
        <p:pic>
          <p:nvPicPr>
            <p:cNvPr id="45" name="Gráfico 44" descr="Envelope">
              <a:extLst>
                <a:ext uri="{FF2B5EF4-FFF2-40B4-BE49-F238E27FC236}">
                  <a16:creationId xmlns:a16="http://schemas.microsoft.com/office/drawing/2014/main" id="{CCE19E4A-B72A-B543-8FD8-161158B1D8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59394" y="2530971"/>
              <a:ext cx="388265" cy="388265"/>
            </a:xfrm>
            <a:prstGeom prst="rect">
              <a:avLst/>
            </a:prstGeom>
          </p:spPr>
        </p:pic>
        <p:pic>
          <p:nvPicPr>
            <p:cNvPr id="46" name="Gráfico 45" descr="Internet">
              <a:extLst>
                <a:ext uri="{FF2B5EF4-FFF2-40B4-BE49-F238E27FC236}">
                  <a16:creationId xmlns:a16="http://schemas.microsoft.com/office/drawing/2014/main" id="{9A1C9212-5E80-1647-96F4-3C98637ACBC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655638" y="1681652"/>
              <a:ext cx="348410" cy="444091"/>
            </a:xfrm>
            <a:prstGeom prst="rect">
              <a:avLst/>
            </a:prstGeom>
          </p:spPr>
        </p:pic>
        <p:pic>
          <p:nvPicPr>
            <p:cNvPr id="47" name="Gráfico 46" descr="Envelope">
              <a:extLst>
                <a:ext uri="{FF2B5EF4-FFF2-40B4-BE49-F238E27FC236}">
                  <a16:creationId xmlns:a16="http://schemas.microsoft.com/office/drawing/2014/main" id="{1BFBD78A-9D5D-C14C-BE03-6172C4CECC6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55946" y="4964964"/>
              <a:ext cx="388265" cy="388265"/>
            </a:xfrm>
            <a:prstGeom prst="rect">
              <a:avLst/>
            </a:prstGeom>
          </p:spPr>
        </p:pic>
        <p:pic>
          <p:nvPicPr>
            <p:cNvPr id="48" name="Gráfico 47" descr="Envelope">
              <a:extLst>
                <a:ext uri="{FF2B5EF4-FFF2-40B4-BE49-F238E27FC236}">
                  <a16:creationId xmlns:a16="http://schemas.microsoft.com/office/drawing/2014/main" id="{A425264D-B5BB-BD48-B0EE-C53D9A5B1C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57965" y="4132823"/>
              <a:ext cx="388265" cy="388265"/>
            </a:xfrm>
            <a:prstGeom prst="rect">
              <a:avLst/>
            </a:prstGeom>
          </p:spPr>
        </p:pic>
        <p:pic>
          <p:nvPicPr>
            <p:cNvPr id="49" name="Gráfico 48" descr="Envelope">
              <a:extLst>
                <a:ext uri="{FF2B5EF4-FFF2-40B4-BE49-F238E27FC236}">
                  <a16:creationId xmlns:a16="http://schemas.microsoft.com/office/drawing/2014/main" id="{F99A61E0-437C-8143-B89C-7FECEF557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55946" y="3284308"/>
              <a:ext cx="388265" cy="388265"/>
            </a:xfrm>
            <a:prstGeom prst="rect">
              <a:avLst/>
            </a:prstGeom>
          </p:spPr>
        </p:pic>
        <p:sp>
          <p:nvSpPr>
            <p:cNvPr id="50" name="Retângulo 49">
              <a:extLst>
                <a:ext uri="{FF2B5EF4-FFF2-40B4-BE49-F238E27FC236}">
                  <a16:creationId xmlns:a16="http://schemas.microsoft.com/office/drawing/2014/main" id="{EEFF3DDE-24EE-2442-8A07-EA47FA4C5F86}"/>
                </a:ext>
              </a:extLst>
            </p:cNvPr>
            <p:cNvSpPr/>
            <p:nvPr/>
          </p:nvSpPr>
          <p:spPr>
            <a:xfrm>
              <a:off x="5004048" y="2261715"/>
              <a:ext cx="2782235" cy="31596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pt-BR" sz="1600" b="1" dirty="0">
                  <a:solidFill>
                    <a:srgbClr val="3E4162"/>
                  </a:solidFill>
                  <a:latin typeface="Source Sans Pro" panose="020B0503030403020204" pitchFamily="34" charset="0"/>
                </a:rPr>
                <a:t>Tiago de Barros Correia</a:t>
              </a:r>
            </a:p>
            <a:p>
              <a:r>
                <a:rPr lang="pt-BR" sz="1600" dirty="0">
                  <a:solidFill>
                    <a:srgbClr val="3E4162"/>
                  </a:solidFill>
                  <a:latin typeface="Source Sans Pro" panose="020B0503030403020204" pitchFamily="34" charset="0"/>
                </a:rPr>
                <a:t>tiago@regeconsultoria.com</a:t>
              </a:r>
            </a:p>
            <a:p>
              <a:endParaRPr lang="pt-BR" sz="1600" dirty="0">
                <a:solidFill>
                  <a:srgbClr val="3E4162"/>
                </a:solidFill>
              </a:endParaRPr>
            </a:p>
            <a:p>
              <a:r>
                <a:rPr lang="pt-BR" sz="1600" b="1" dirty="0">
                  <a:solidFill>
                    <a:srgbClr val="3E4162"/>
                  </a:solidFill>
                </a:rPr>
                <a:t>Paulo de Barros Correia</a:t>
              </a:r>
            </a:p>
            <a:p>
              <a:r>
                <a:rPr lang="pt-BR" sz="1600" dirty="0">
                  <a:solidFill>
                    <a:srgbClr val="3E4162"/>
                  </a:solidFill>
                </a:rPr>
                <a:t>paulo@regeconsultoria.com</a:t>
              </a:r>
            </a:p>
            <a:p>
              <a:endParaRPr lang="pt-BR" sz="1600" b="1" dirty="0">
                <a:solidFill>
                  <a:srgbClr val="3E4162"/>
                </a:solidFill>
              </a:endParaRPr>
            </a:p>
            <a:p>
              <a:r>
                <a:rPr lang="pt-BR" sz="1600" b="1" dirty="0">
                  <a:solidFill>
                    <a:srgbClr val="3E4162"/>
                  </a:solidFill>
                </a:rPr>
                <a:t>Natália Addas Porto</a:t>
              </a:r>
            </a:p>
            <a:p>
              <a:r>
                <a:rPr lang="pt-BR" sz="1600" dirty="0">
                  <a:solidFill>
                    <a:srgbClr val="3E4162"/>
                  </a:solidFill>
                </a:rPr>
                <a:t>natalia@regeconsultoria.com</a:t>
              </a:r>
            </a:p>
            <a:p>
              <a:endParaRPr lang="pt-BR" sz="1600" dirty="0">
                <a:solidFill>
                  <a:srgbClr val="3E4162"/>
                </a:solidFill>
              </a:endParaRPr>
            </a:p>
            <a:p>
              <a:r>
                <a:rPr lang="pt-BR" sz="1600" b="1" dirty="0">
                  <a:solidFill>
                    <a:srgbClr val="3E4162"/>
                  </a:solidFill>
                </a:rPr>
                <a:t>Hugo Leonardo </a:t>
              </a:r>
              <a:r>
                <a:rPr lang="pt-BR" sz="1600" b="1" dirty="0" err="1">
                  <a:solidFill>
                    <a:srgbClr val="3E4162"/>
                  </a:solidFill>
                </a:rPr>
                <a:t>Gosmann</a:t>
              </a:r>
              <a:endParaRPr lang="pt-BR" sz="1600" b="1" dirty="0">
                <a:solidFill>
                  <a:srgbClr val="3E4162"/>
                </a:solidFill>
              </a:endParaRPr>
            </a:p>
            <a:p>
              <a:r>
                <a:rPr lang="pt-BR" sz="1600" dirty="0">
                  <a:solidFill>
                    <a:srgbClr val="3E4162"/>
                  </a:solidFill>
                </a:rPr>
                <a:t>hugo@regeconsultoria.com</a:t>
              </a:r>
              <a:endParaRPr lang="pt-BR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6648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591" y="125333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Capacidade de Potência: Contribuição que um ativo físico do sistema é capaz de oferecer individualmente para o atendimento da </a:t>
            </a:r>
            <a:r>
              <a:rPr lang="pt-BR" b="1" u="sng" dirty="0"/>
              <a:t>demanda</a:t>
            </a:r>
            <a:r>
              <a:rPr lang="pt-BR" dirty="0"/>
              <a:t> de eletricidade em </a:t>
            </a:r>
            <a:r>
              <a:rPr lang="pt-BR" b="1" u="sng" dirty="0"/>
              <a:t>instantes de interesse</a:t>
            </a:r>
            <a:r>
              <a:rPr lang="pt-BR" dirty="0"/>
              <a:t>, </a:t>
            </a:r>
            <a:r>
              <a:rPr lang="pt-BR" b="1" u="sng" dirty="0"/>
              <a:t>observados requisitos mínimos de performance e confiabilidade</a:t>
            </a:r>
            <a:r>
              <a:rPr lang="pt-BR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Capacidade de energia: Contribuição que um ativo físico do sistema é capaz de oferecer individualmente para o atendimento do </a:t>
            </a:r>
            <a:r>
              <a:rPr lang="pt-BR" b="1" u="sng" dirty="0"/>
              <a:t>consumo</a:t>
            </a:r>
            <a:r>
              <a:rPr lang="pt-BR" dirty="0"/>
              <a:t> de energia elétrica ao </a:t>
            </a:r>
            <a:r>
              <a:rPr lang="pt-BR" b="1" u="sng" dirty="0"/>
              <a:t>longo de um determinado intervalo de tempo</a:t>
            </a:r>
            <a:r>
              <a:rPr lang="pt-BR" dirty="0"/>
              <a:t>, independentemente do atendimento a cada instante, </a:t>
            </a:r>
            <a:r>
              <a:rPr lang="pt-BR" b="1" u="sng" dirty="0"/>
              <a:t>observados requisitos mínimos de performance e confiabilidade</a:t>
            </a:r>
            <a:r>
              <a:rPr lang="pt-BR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Capacidade de flexibilidade: Contribuição que um ativo físico do sistema é capaz de oferecer individualmente para o controle de frequência e tensão do sistema, </a:t>
            </a:r>
            <a:r>
              <a:rPr lang="pt-BR" b="1" u="sng" dirty="0"/>
              <a:t>observados requisitos mínimos de performance e confiabilidade</a:t>
            </a:r>
            <a:r>
              <a:rPr lang="pt-BR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293F51-1DF3-4F49-A250-A575BA42080E}"/>
              </a:ext>
            </a:extLst>
          </p:cNvPr>
          <p:cNvSpPr txBox="1"/>
          <p:nvPr/>
        </p:nvSpPr>
        <p:spPr>
          <a:xfrm>
            <a:off x="7469945" y="506438"/>
            <a:ext cx="5584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DEFINIÇÃO CONCEITUAL</a:t>
            </a:r>
          </a:p>
        </p:txBody>
      </p:sp>
    </p:spTree>
    <p:extLst>
      <p:ext uri="{BB962C8B-B14F-4D97-AF65-F5344CB8AC3E}">
        <p14:creationId xmlns:p14="http://schemas.microsoft.com/office/powerpoint/2010/main" val="42306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a Livre: Forma 21">
            <a:extLst>
              <a:ext uri="{FF2B5EF4-FFF2-40B4-BE49-F238E27FC236}">
                <a16:creationId xmlns:a16="http://schemas.microsoft.com/office/drawing/2014/main" id="{D0D87FCE-3876-4A65-BB90-0FFEED8D1304}"/>
              </a:ext>
            </a:extLst>
          </p:cNvPr>
          <p:cNvSpPr/>
          <p:nvPr/>
        </p:nvSpPr>
        <p:spPr>
          <a:xfrm>
            <a:off x="2447778" y="3629465"/>
            <a:ext cx="5176911" cy="2110153"/>
          </a:xfrm>
          <a:custGeom>
            <a:avLst/>
            <a:gdLst>
              <a:gd name="connsiteX0" fmla="*/ 5176911 w 5176911"/>
              <a:gd name="connsiteY0" fmla="*/ 28135 h 2110153"/>
              <a:gd name="connsiteX1" fmla="*/ 4811151 w 5176911"/>
              <a:gd name="connsiteY1" fmla="*/ 956603 h 2110153"/>
              <a:gd name="connsiteX2" fmla="*/ 4360985 w 5176911"/>
              <a:gd name="connsiteY2" fmla="*/ 1519310 h 2110153"/>
              <a:gd name="connsiteX3" fmla="*/ 4065564 w 5176911"/>
              <a:gd name="connsiteY3" fmla="*/ 1730326 h 2110153"/>
              <a:gd name="connsiteX4" fmla="*/ 3601330 w 5176911"/>
              <a:gd name="connsiteY4" fmla="*/ 1899138 h 2110153"/>
              <a:gd name="connsiteX5" fmla="*/ 3080825 w 5176911"/>
              <a:gd name="connsiteY5" fmla="*/ 2011680 h 2110153"/>
              <a:gd name="connsiteX6" fmla="*/ 2236764 w 5176911"/>
              <a:gd name="connsiteY6" fmla="*/ 2110153 h 2110153"/>
              <a:gd name="connsiteX7" fmla="*/ 0 w 5176911"/>
              <a:gd name="connsiteY7" fmla="*/ 2110153 h 2110153"/>
              <a:gd name="connsiteX8" fmla="*/ 14068 w 5176911"/>
              <a:gd name="connsiteY8" fmla="*/ 0 h 2110153"/>
              <a:gd name="connsiteX9" fmla="*/ 5176911 w 5176911"/>
              <a:gd name="connsiteY9" fmla="*/ 28135 h 2110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76911" h="2110153">
                <a:moveTo>
                  <a:pt x="5176911" y="28135"/>
                </a:moveTo>
                <a:lnTo>
                  <a:pt x="4811151" y="956603"/>
                </a:lnTo>
                <a:lnTo>
                  <a:pt x="4360985" y="1519310"/>
                </a:lnTo>
                <a:lnTo>
                  <a:pt x="4065564" y="1730326"/>
                </a:lnTo>
                <a:lnTo>
                  <a:pt x="3601330" y="1899138"/>
                </a:lnTo>
                <a:lnTo>
                  <a:pt x="3080825" y="2011680"/>
                </a:lnTo>
                <a:lnTo>
                  <a:pt x="2236764" y="2110153"/>
                </a:lnTo>
                <a:lnTo>
                  <a:pt x="0" y="2110153"/>
                </a:lnTo>
                <a:cubicBezTo>
                  <a:pt x="4689" y="1406769"/>
                  <a:pt x="9379" y="703384"/>
                  <a:pt x="14068" y="0"/>
                </a:cubicBezTo>
                <a:lnTo>
                  <a:pt x="5176911" y="2813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8FE91691-4291-4CF2-A47D-A0213E983170}"/>
              </a:ext>
            </a:extLst>
          </p:cNvPr>
          <p:cNvCxnSpPr/>
          <p:nvPr/>
        </p:nvCxnSpPr>
        <p:spPr>
          <a:xfrm>
            <a:off x="2447778" y="6006905"/>
            <a:ext cx="724486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de Seta Reta 4">
            <a:extLst>
              <a:ext uri="{FF2B5EF4-FFF2-40B4-BE49-F238E27FC236}">
                <a16:creationId xmlns:a16="http://schemas.microsoft.com/office/drawing/2014/main" id="{311CDB8B-2580-4D44-86DB-D2A6F18F4153}"/>
              </a:ext>
            </a:extLst>
          </p:cNvPr>
          <p:cNvCxnSpPr>
            <a:cxnSpLocks/>
          </p:cNvCxnSpPr>
          <p:nvPr/>
        </p:nvCxnSpPr>
        <p:spPr>
          <a:xfrm flipV="1">
            <a:off x="2447778" y="2042160"/>
            <a:ext cx="0" cy="39647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a Livre: Forma 8">
            <a:extLst>
              <a:ext uri="{FF2B5EF4-FFF2-40B4-BE49-F238E27FC236}">
                <a16:creationId xmlns:a16="http://schemas.microsoft.com/office/drawing/2014/main" id="{CB7E9AAE-239F-44D9-9228-A1540F77B016}"/>
              </a:ext>
            </a:extLst>
          </p:cNvPr>
          <p:cNvSpPr/>
          <p:nvPr/>
        </p:nvSpPr>
        <p:spPr>
          <a:xfrm>
            <a:off x="2447778" y="3052689"/>
            <a:ext cx="5373859" cy="2749968"/>
          </a:xfrm>
          <a:custGeom>
            <a:avLst/>
            <a:gdLst>
              <a:gd name="connsiteX0" fmla="*/ 0 w 5373859"/>
              <a:gd name="connsiteY0" fmla="*/ 2743200 h 2749968"/>
              <a:gd name="connsiteX1" fmla="*/ 4107767 w 5373859"/>
              <a:gd name="connsiteY1" fmla="*/ 2321169 h 2749968"/>
              <a:gd name="connsiteX2" fmla="*/ 5373859 w 5373859"/>
              <a:gd name="connsiteY2" fmla="*/ 0 h 2749968"/>
              <a:gd name="connsiteX3" fmla="*/ 5373859 w 5373859"/>
              <a:gd name="connsiteY3" fmla="*/ 0 h 274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3859" h="2749968">
                <a:moveTo>
                  <a:pt x="0" y="2743200"/>
                </a:moveTo>
                <a:cubicBezTo>
                  <a:pt x="1606062" y="2760784"/>
                  <a:pt x="3212124" y="2778369"/>
                  <a:pt x="4107767" y="2321169"/>
                </a:cubicBezTo>
                <a:cubicBezTo>
                  <a:pt x="5003410" y="1863969"/>
                  <a:pt x="5373859" y="0"/>
                  <a:pt x="5373859" y="0"/>
                </a:cubicBezTo>
                <a:lnTo>
                  <a:pt x="5373859" y="0"/>
                </a:lnTo>
              </a:path>
            </a:pathLst>
          </a:cu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5244D6D1-855C-4805-92DA-F5CBE2BB26DF}"/>
              </a:ext>
            </a:extLst>
          </p:cNvPr>
          <p:cNvCxnSpPr/>
          <p:nvPr/>
        </p:nvCxnSpPr>
        <p:spPr>
          <a:xfrm>
            <a:off x="7462911" y="2658794"/>
            <a:ext cx="773723" cy="33481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0A00B941-67DF-485D-B4FE-ADF8C015FF8D}"/>
              </a:ext>
            </a:extLst>
          </p:cNvPr>
          <p:cNvCxnSpPr/>
          <p:nvPr/>
        </p:nvCxnSpPr>
        <p:spPr>
          <a:xfrm flipH="1">
            <a:off x="2447777" y="3643532"/>
            <a:ext cx="526131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FCD490E-0F99-4539-BA0B-21CB6D5C526E}"/>
              </a:ext>
            </a:extLst>
          </p:cNvPr>
          <p:cNvSpPr txBox="1"/>
          <p:nvPr/>
        </p:nvSpPr>
        <p:spPr>
          <a:xfrm>
            <a:off x="1688123" y="2162853"/>
            <a:ext cx="1167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Preço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B44BFD8-767B-4BA0-AD6A-9856B2C83749}"/>
              </a:ext>
            </a:extLst>
          </p:cNvPr>
          <p:cNvSpPr txBox="1"/>
          <p:nvPr/>
        </p:nvSpPr>
        <p:spPr>
          <a:xfrm>
            <a:off x="1688123" y="3309370"/>
            <a:ext cx="1167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Preço*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707A280-2D1F-4C4D-A3F3-F61CAAB4CB62}"/>
              </a:ext>
            </a:extLst>
          </p:cNvPr>
          <p:cNvSpPr txBox="1"/>
          <p:nvPr/>
        </p:nvSpPr>
        <p:spPr>
          <a:xfrm>
            <a:off x="8593015" y="6006905"/>
            <a:ext cx="142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Quantidade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1FFDDD6-ED67-4441-A68D-6E11FB5CADC5}"/>
              </a:ext>
            </a:extLst>
          </p:cNvPr>
          <p:cNvSpPr txBox="1"/>
          <p:nvPr/>
        </p:nvSpPr>
        <p:spPr>
          <a:xfrm>
            <a:off x="6785317" y="6208834"/>
            <a:ext cx="142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Quantidade*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42A1593A-A2EA-4710-BE8A-0B666EF9233D}"/>
              </a:ext>
            </a:extLst>
          </p:cNvPr>
          <p:cNvCxnSpPr/>
          <p:nvPr/>
        </p:nvCxnSpPr>
        <p:spPr>
          <a:xfrm>
            <a:off x="7661030" y="3678702"/>
            <a:ext cx="19929" cy="224566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9F4F039-97BD-4FA3-B09D-7392AAA37729}"/>
              </a:ext>
            </a:extLst>
          </p:cNvPr>
          <p:cNvSpPr txBox="1"/>
          <p:nvPr/>
        </p:nvSpPr>
        <p:spPr>
          <a:xfrm>
            <a:off x="3094892" y="4389120"/>
            <a:ext cx="2363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Excedente do Produtor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FA3D765-575C-46B6-9FE2-BDEB6F6CF4B0}"/>
              </a:ext>
            </a:extLst>
          </p:cNvPr>
          <p:cNvSpPr txBox="1"/>
          <p:nvPr/>
        </p:nvSpPr>
        <p:spPr>
          <a:xfrm>
            <a:off x="7469945" y="506438"/>
            <a:ext cx="5584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DEFINIÇÃO CONCEITUAL</a:t>
            </a:r>
          </a:p>
        </p:txBody>
      </p:sp>
    </p:spTree>
    <p:extLst>
      <p:ext uri="{BB962C8B-B14F-4D97-AF65-F5344CB8AC3E}">
        <p14:creationId xmlns:p14="http://schemas.microsoft.com/office/powerpoint/2010/main" val="3848988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152"/>
            <a:ext cx="10515600" cy="50180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3300" dirty="0"/>
              <a:t>Falhas de mercados e de regulação podem fazer com que mercados de energia elétrica sejam incapazes de assegurar a adequação dos recursos necessários para a segurança do suprimento (</a:t>
            </a:r>
            <a:r>
              <a:rPr lang="pt-BR" sz="3300" i="1" dirty="0" err="1"/>
              <a:t>resource</a:t>
            </a:r>
            <a:r>
              <a:rPr lang="pt-BR" sz="3300" i="1" dirty="0"/>
              <a:t> </a:t>
            </a:r>
            <a:r>
              <a:rPr lang="pt-BR" sz="3300" i="1" dirty="0" err="1"/>
              <a:t>adequacy</a:t>
            </a:r>
            <a:r>
              <a:rPr lang="pt-BR" sz="3300" i="1" dirty="0"/>
              <a:t> </a:t>
            </a:r>
            <a:r>
              <a:rPr lang="pt-BR" sz="3300" i="1" dirty="0" err="1"/>
              <a:t>problem</a:t>
            </a:r>
            <a:r>
              <a:rPr lang="pt-BR" sz="3300" dirty="0"/>
              <a:t>).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Demanda inelástica;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Preço de escassez de energia elétrica seja suficiente para sinalizar o investimento necessário (</a:t>
            </a:r>
            <a:r>
              <a:rPr lang="pt-BR" i="1" dirty="0" err="1"/>
              <a:t>missing</a:t>
            </a:r>
            <a:r>
              <a:rPr lang="pt-BR" i="1" dirty="0"/>
              <a:t> </a:t>
            </a:r>
            <a:r>
              <a:rPr lang="pt-BR" i="1" dirty="0" err="1"/>
              <a:t>money</a:t>
            </a:r>
            <a:r>
              <a:rPr lang="pt-BR" dirty="0"/>
              <a:t>);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Produto homogêneo provido por fontes com diferentes atributos. 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oferta e a demanda são virtualmente liquidadas em tempo real </a:t>
            </a:r>
          </a:p>
          <a:p>
            <a:pPr marL="1028700" lvl="1" indent="-571500"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</a:pPr>
            <a:r>
              <a:rPr lang="pt-BR" dirty="0"/>
              <a:t>Segurança energética é um bem público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952751-BACE-46FE-B890-C3D86C499A84}"/>
              </a:ext>
            </a:extLst>
          </p:cNvPr>
          <p:cNvSpPr txBox="1"/>
          <p:nvPr/>
        </p:nvSpPr>
        <p:spPr>
          <a:xfrm>
            <a:off x="6372665" y="506438"/>
            <a:ext cx="581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PROBLEMA REGULATÓRIO GERAL</a:t>
            </a:r>
          </a:p>
        </p:txBody>
      </p:sp>
    </p:spTree>
    <p:extLst>
      <p:ext uri="{BB962C8B-B14F-4D97-AF65-F5344CB8AC3E}">
        <p14:creationId xmlns:p14="http://schemas.microsoft.com/office/powerpoint/2010/main" val="2007541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D93101C-5475-49B7-A219-26EA85CF2A7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655" y="1985011"/>
            <a:ext cx="8032653" cy="3995224"/>
          </a:xfrm>
          <a:prstGeom prst="rect">
            <a:avLst/>
          </a:prstGeom>
          <a:noFill/>
          <a:effectLst/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8C575F2-A3D7-4271-B901-DD8393CE28B8}"/>
              </a:ext>
            </a:extLst>
          </p:cNvPr>
          <p:cNvSpPr txBox="1"/>
          <p:nvPr/>
        </p:nvSpPr>
        <p:spPr>
          <a:xfrm>
            <a:off x="1655736" y="1075237"/>
            <a:ext cx="8458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dirty="0"/>
              <a:t>Figura 1: Modalidades de Mecanismos de Capacidade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A764F1-B4FB-40DC-B370-92B0574EA0BE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325913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Reserva Estratégica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Uma autoridade central estabelece a quantidade futura de capacidade necessária, que é contratada por um leilão, com base no menor preço requerido.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A capacidade contratada é mantida em reserva e não participa mais como oferta para a liquidação do mercado, sendo despachada apenas por comando do operador, quando critérios de segurança pré-estabelecidos são atendidos, que pode ser, por exemplo, o atingimento de o preço de exercício (</a:t>
            </a:r>
            <a:r>
              <a:rPr lang="pt-BR" i="1" dirty="0"/>
              <a:t>strike </a:t>
            </a:r>
            <a:r>
              <a:rPr lang="pt-BR" i="1" dirty="0" err="1"/>
              <a:t>price</a:t>
            </a:r>
            <a:r>
              <a:rPr lang="pt-BR" dirty="0"/>
              <a:t>) no mercado de energia.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1E9877F-6D4C-4C39-8CFF-52EE5936A2BE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3308652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Reserva Estratégica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Uma autoridade central estabelece a quantidade futura de capacidade necessária, que é contratada por um leilão, com base no menor preço requerido.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A capacidade contratada é mantida em reserva e não participa mais como oferta para a liquidação do mercado, sendo despachada apenas por comando do operador, quando critérios de segurança pré-estabelecidos são atendidos, que pode ser, por exemplo, o atingimento de o preço de exercício (</a:t>
            </a:r>
            <a:r>
              <a:rPr lang="pt-BR" i="1" dirty="0"/>
              <a:t>strike </a:t>
            </a:r>
            <a:r>
              <a:rPr lang="pt-BR" i="1" dirty="0" err="1"/>
              <a:t>price</a:t>
            </a:r>
            <a:r>
              <a:rPr lang="pt-BR" dirty="0"/>
              <a:t>) no mercado de energia.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C90248-2874-4581-B433-FC745A42C7EF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25194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2DBEEF-1E3A-4D6C-8A8C-FE8AF0659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50180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Leilões de Capacidade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Leilões de capacidade são muito semelhantes ao mecanismo de reserva estratégica.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Nos dois casos a quantidade de capacidade futura necessária é determinada e contratada centralizadamente por meio de leilões por menor preço.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A diferença fundamental é que os agentes contratados em leilões de capacidade participam da liquidação de mercado e da formação do preço da energia elétrica.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t-BR" dirty="0"/>
              <a:t>Os leilões de reserva praticado no Brasil, em grande medida, se enquadram nessa modalidade.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2C61430-3541-4CB9-BCD6-1233EC5F8D3C}"/>
              </a:ext>
            </a:extLst>
          </p:cNvPr>
          <p:cNvSpPr txBox="1"/>
          <p:nvPr/>
        </p:nvSpPr>
        <p:spPr>
          <a:xfrm>
            <a:off x="4712677" y="506438"/>
            <a:ext cx="747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MECANISMOS DE CAPACIDADE CANÔNICOS</a:t>
            </a:r>
          </a:p>
        </p:txBody>
      </p:sp>
    </p:spTree>
    <p:extLst>
      <p:ext uri="{BB962C8B-B14F-4D97-AF65-F5344CB8AC3E}">
        <p14:creationId xmlns:p14="http://schemas.microsoft.com/office/powerpoint/2010/main" val="14659957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1520</Words>
  <Application>Microsoft Office PowerPoint</Application>
  <PresentationFormat>Widescreen</PresentationFormat>
  <Paragraphs>132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Source Sans Pro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Correia</dc:creator>
  <cp:lastModifiedBy>audioevideo</cp:lastModifiedBy>
  <cp:revision>13</cp:revision>
  <dcterms:created xsi:type="dcterms:W3CDTF">2019-06-11T11:24:25Z</dcterms:created>
  <dcterms:modified xsi:type="dcterms:W3CDTF">2019-09-23T16:47:40Z</dcterms:modified>
</cp:coreProperties>
</file>