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928" r:id="rId2"/>
  </p:sldMasterIdLst>
  <p:notesMasterIdLst>
    <p:notesMasterId r:id="rId20"/>
  </p:notesMasterIdLst>
  <p:handoutMasterIdLst>
    <p:handoutMasterId r:id="rId21"/>
  </p:handoutMasterIdLst>
  <p:sldIdLst>
    <p:sldId id="648" r:id="rId3"/>
    <p:sldId id="643" r:id="rId4"/>
    <p:sldId id="649" r:id="rId5"/>
    <p:sldId id="644" r:id="rId6"/>
    <p:sldId id="652" r:id="rId7"/>
    <p:sldId id="650" r:id="rId8"/>
    <p:sldId id="656" r:id="rId9"/>
    <p:sldId id="647" r:id="rId10"/>
    <p:sldId id="645" r:id="rId11"/>
    <p:sldId id="651" r:id="rId12"/>
    <p:sldId id="646" r:id="rId13"/>
    <p:sldId id="653" r:id="rId14"/>
    <p:sldId id="654" r:id="rId15"/>
    <p:sldId id="655" r:id="rId16"/>
    <p:sldId id="642" r:id="rId17"/>
    <p:sldId id="658" r:id="rId18"/>
    <p:sldId id="657" r:id="rId19"/>
  </p:sldIdLst>
  <p:sldSz cx="12192000" cy="6858000"/>
  <p:notesSz cx="6858000" cy="99266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guel Ivan Lacerda de Oliveira" initials="MILdO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024"/>
    <a:srgbClr val="FDCE26"/>
    <a:srgbClr val="009644"/>
    <a:srgbClr val="800000"/>
    <a:srgbClr val="CCFFCC"/>
    <a:srgbClr val="607731"/>
    <a:srgbClr val="FDD645"/>
    <a:srgbClr val="FFCC66"/>
    <a:srgbClr val="99CC0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91" autoAdjust="0"/>
    <p:restoredTop sz="96395" autoAdjust="0"/>
  </p:normalViewPr>
  <p:slideViewPr>
    <p:cSldViewPr>
      <p:cViewPr varScale="1">
        <p:scale>
          <a:sx n="77" d="100"/>
          <a:sy n="77" d="100"/>
        </p:scale>
        <p:origin x="432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58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FB864-CEE7-4B51-9D29-88C1998832D9}" type="datetimeFigureOut">
              <a:rPr lang="pt-BR" smtClean="0"/>
              <a:t>27/06/2018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0493-378E-4FC7-9CF3-ADE9E06D23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21425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F8E1421-2F09-45BE-81CE-63D7B70AF8BA}" type="datetimeFigureOut">
              <a:rPr lang="pt-BR"/>
              <a:pPr>
                <a:defRPr/>
              </a:pPr>
              <a:t>27/06/2018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0650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15153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28583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037CAD8-4853-4089-B9F1-36EBB7F70F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83189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jpg"/><Relationship Id="rId5" Type="http://schemas.openxmlformats.org/officeDocument/2006/relationships/image" Target="../media/image5.emf"/><Relationship Id="rId4" Type="http://schemas.openxmlformats.org/officeDocument/2006/relationships/oleObject" Target="../embeddings/oleObject2.bin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5CF08-F0CD-46FC-BB5E-5CFA84E4ECAA}" type="datetime1">
              <a:rPr lang="pt-BR" smtClean="0"/>
              <a:t>27/06/2018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CF150-7197-4914-B009-A1CE97EA228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82813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B205D-92EB-469C-BB8F-AAFDD783EE8D}" type="datetime1">
              <a:rPr lang="pt-BR" smtClean="0"/>
              <a:t>27/06/2018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C9A2D-733C-467A-8363-535EA4715D2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34370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84E54-12D4-419D-A7D7-DA3A3FBD283D}" type="datetime1">
              <a:rPr lang="pt-BR" smtClean="0"/>
              <a:t>27/06/2018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407A9-F182-44E4-8782-31C108565C2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38991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/>
          </p:cNvGraphicFramePr>
          <p:nvPr>
            <p:custDataLst>
              <p:tags r:id="rId2"/>
            </p:custDataLst>
            <p:extLst/>
          </p:nvPr>
        </p:nvGraphicFramePr>
        <p:xfrm>
          <a:off x="1798" y="1658"/>
          <a:ext cx="1791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6" name="Slide do think-cell" r:id="rId4" imgW="360" imgH="360" progId="TCLayout.ActiveDocument.1">
                  <p:embed/>
                </p:oleObj>
              </mc:Choice>
              <mc:Fallback>
                <p:oleObj name="Slide do think-cell" r:id="rId4" imgW="360" imgH="360" progId="TCLayout.ActiveDocument.1">
                  <p:embed/>
                  <p:pic>
                    <p:nvPicPr>
                      <p:cNvPr id="2" name="Object 1" hidden="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8" y="1658"/>
                        <a:ext cx="1791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Imagem 7"/>
          <p:cNvPicPr>
            <a:picLocks noChangeAspect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5646" y="27384"/>
            <a:ext cx="1218124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65"/>
          <p:cNvSpPr>
            <a:spLocks noChangeArrowheads="1"/>
          </p:cNvSpPr>
          <p:nvPr userDrawn="1"/>
        </p:nvSpPr>
        <p:spPr bwMode="auto">
          <a:xfrm>
            <a:off x="10320470" y="6616838"/>
            <a:ext cx="1920213" cy="35877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defTabSz="912813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12813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12813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12813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12813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B7593BC5-1A07-4372-AEB7-E5F57CB8ECDB}" type="slidenum">
              <a:rPr lang="pt-BR" altLang="en-US" sz="1016" smtClean="0">
                <a:solidFill>
                  <a:srgbClr val="000000"/>
                </a:solidFill>
                <a:latin typeface="Arial Narrow"/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 altLang="en-US" sz="1016" dirty="0">
              <a:solidFill>
                <a:srgbClr val="000000"/>
              </a:solidFill>
              <a:latin typeface="Arial Narrow"/>
            </a:endParaRPr>
          </a:p>
        </p:txBody>
      </p:sp>
      <p:sp>
        <p:nvSpPr>
          <p:cNvPr id="9" name="Retângulo 2"/>
          <p:cNvSpPr/>
          <p:nvPr userDrawn="1"/>
        </p:nvSpPr>
        <p:spPr>
          <a:xfrm>
            <a:off x="813516" y="6308725"/>
            <a:ext cx="3820304" cy="4270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sz="1524" dirty="0">
              <a:solidFill>
                <a:prstClr val="white"/>
              </a:solidFill>
              <a:latin typeface="Trebuchet MS" panose="020B0603020202020204" pitchFamily="34" charset="0"/>
            </a:endParaRPr>
          </a:p>
        </p:txBody>
      </p:sp>
      <p:sp>
        <p:nvSpPr>
          <p:cNvPr id="11" name="Título 2"/>
          <p:cNvSpPr txBox="1">
            <a:spLocks/>
          </p:cNvSpPr>
          <p:nvPr userDrawn="1"/>
        </p:nvSpPr>
        <p:spPr>
          <a:xfrm>
            <a:off x="527381" y="781254"/>
            <a:ext cx="672075" cy="415498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 defTabSz="486040" rtl="0" eaLnBrk="1" fontAlgn="base" hangingPunct="1">
              <a:spcBef>
                <a:spcPct val="0"/>
              </a:spcBef>
              <a:spcAft>
                <a:spcPct val="0"/>
              </a:spcAft>
              <a:defRPr lang="pt-BR" sz="2000" b="1" kern="1200" smtClean="0">
                <a:solidFill>
                  <a:srgbClr val="008542"/>
                </a:solidFill>
                <a:latin typeface="Trebuchet MS" pitchFamily="34" charset="0"/>
                <a:ea typeface="+mn-ea"/>
                <a:cs typeface="+mn-cs"/>
              </a:defRPr>
            </a:lvl1pPr>
            <a:lvl2pPr algn="l" defTabSz="486040" rtl="0" eaLnBrk="1" fontAlgn="base" hangingPunct="1">
              <a:spcBef>
                <a:spcPct val="0"/>
              </a:spcBef>
              <a:spcAft>
                <a:spcPct val="0"/>
              </a:spcAft>
              <a:defRPr sz="2551" b="1">
                <a:solidFill>
                  <a:srgbClr val="1F497D"/>
                </a:solidFill>
                <a:latin typeface="Arial Narrow" pitchFamily="34" charset="0"/>
              </a:defRPr>
            </a:lvl2pPr>
            <a:lvl3pPr algn="l" defTabSz="486040" rtl="0" eaLnBrk="1" fontAlgn="base" hangingPunct="1">
              <a:spcBef>
                <a:spcPct val="0"/>
              </a:spcBef>
              <a:spcAft>
                <a:spcPct val="0"/>
              </a:spcAft>
              <a:defRPr sz="2551" b="1">
                <a:solidFill>
                  <a:srgbClr val="1F497D"/>
                </a:solidFill>
                <a:latin typeface="Arial Narrow" pitchFamily="34" charset="0"/>
              </a:defRPr>
            </a:lvl3pPr>
            <a:lvl4pPr algn="l" defTabSz="486040" rtl="0" eaLnBrk="1" fontAlgn="base" hangingPunct="1">
              <a:spcBef>
                <a:spcPct val="0"/>
              </a:spcBef>
              <a:spcAft>
                <a:spcPct val="0"/>
              </a:spcAft>
              <a:defRPr sz="2551" b="1">
                <a:solidFill>
                  <a:srgbClr val="1F497D"/>
                </a:solidFill>
                <a:latin typeface="Arial Narrow" pitchFamily="34" charset="0"/>
              </a:defRPr>
            </a:lvl4pPr>
            <a:lvl5pPr algn="l" defTabSz="486040" rtl="0" eaLnBrk="1" fontAlgn="base" hangingPunct="1">
              <a:spcBef>
                <a:spcPct val="0"/>
              </a:spcBef>
              <a:spcAft>
                <a:spcPct val="0"/>
              </a:spcAft>
              <a:defRPr sz="2551" b="1">
                <a:solidFill>
                  <a:srgbClr val="1F497D"/>
                </a:solidFill>
                <a:latin typeface="Arial Narrow" pitchFamily="34" charset="0"/>
              </a:defRPr>
            </a:lvl5pPr>
            <a:lvl6pPr marL="486040" algn="ctr" defTabSz="486040" rtl="0" eaLnBrk="1" fontAlgn="base" hangingPunct="1">
              <a:spcBef>
                <a:spcPct val="0"/>
              </a:spcBef>
              <a:spcAft>
                <a:spcPct val="0"/>
              </a:spcAft>
              <a:defRPr sz="4678">
                <a:solidFill>
                  <a:schemeClr val="tx1"/>
                </a:solidFill>
                <a:latin typeface="Calibri" pitchFamily="34" charset="0"/>
              </a:defRPr>
            </a:lvl6pPr>
            <a:lvl7pPr marL="972080" algn="ctr" defTabSz="486040" rtl="0" eaLnBrk="1" fontAlgn="base" hangingPunct="1">
              <a:spcBef>
                <a:spcPct val="0"/>
              </a:spcBef>
              <a:spcAft>
                <a:spcPct val="0"/>
              </a:spcAft>
              <a:defRPr sz="4678">
                <a:solidFill>
                  <a:schemeClr val="tx1"/>
                </a:solidFill>
                <a:latin typeface="Calibri" pitchFamily="34" charset="0"/>
              </a:defRPr>
            </a:lvl7pPr>
            <a:lvl8pPr marL="1458121" algn="ctr" defTabSz="486040" rtl="0" eaLnBrk="1" fontAlgn="base" hangingPunct="1">
              <a:spcBef>
                <a:spcPct val="0"/>
              </a:spcBef>
              <a:spcAft>
                <a:spcPct val="0"/>
              </a:spcAft>
              <a:defRPr sz="4678">
                <a:solidFill>
                  <a:schemeClr val="tx1"/>
                </a:solidFill>
                <a:latin typeface="Calibri" pitchFamily="34" charset="0"/>
              </a:defRPr>
            </a:lvl8pPr>
            <a:lvl9pPr marL="1944161" algn="ctr" defTabSz="486040" rtl="0" eaLnBrk="1" fontAlgn="base" hangingPunct="1">
              <a:spcBef>
                <a:spcPct val="0"/>
              </a:spcBef>
              <a:spcAft>
                <a:spcPct val="0"/>
              </a:spcAft>
              <a:defRPr sz="4678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433120">
              <a:defRPr/>
            </a:pPr>
            <a:r>
              <a:rPr sz="2100" i="1" dirty="0">
                <a:solidFill>
                  <a:srgbClr val="F6BD30"/>
                </a:solidFill>
                <a:latin typeface="Trebuchet MS" panose="020B0603020202020204" pitchFamily="34" charset="0"/>
                <a:cs typeface="Petrobras Sans"/>
              </a:rPr>
              <a:t>—</a:t>
            </a:r>
            <a:endParaRPr sz="2100" b="0" i="1" dirty="0">
              <a:solidFill>
                <a:srgbClr val="F6BD30"/>
              </a:solidFill>
            </a:endParaRP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52384" y="6301836"/>
            <a:ext cx="538525" cy="419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677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pa - E&amp;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34686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9483" y="764704"/>
            <a:ext cx="10972800" cy="432048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1916833"/>
            <a:ext cx="10972800" cy="420933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71CEEB24-614F-4599-AAC2-47508380EB64}" type="datetime1">
              <a:rPr lang="pt-BR" smtClean="0">
                <a:solidFill>
                  <a:prstClr val="black">
                    <a:tint val="75000"/>
                  </a:prstClr>
                </a:solidFill>
              </a:rPr>
              <a:t>27/06/2018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F33EF038-8E07-4691-8131-0B718E51F24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Principal_h-RGB_baixa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33000" y="115888"/>
            <a:ext cx="2032000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0066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706023"/>
          </a:xfrm>
        </p:spPr>
        <p:txBody>
          <a:bodyPr>
            <a:normAutofit/>
          </a:bodyPr>
          <a:lstStyle/>
          <a:p>
            <a:r>
              <a:rPr lang="pt-BR" dirty="0"/>
              <a:t>Título</a:t>
            </a: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1268701"/>
            <a:ext cx="10972800" cy="5040700"/>
          </a:xfrm>
        </p:spPr>
        <p:txBody>
          <a:bodyPr>
            <a:normAutofit/>
          </a:bodyPr>
          <a:lstStyle/>
          <a:p>
            <a:r>
              <a:rPr lang="pt-BR" dirty="0"/>
              <a:t>1</a:t>
            </a:r>
          </a:p>
          <a:p>
            <a:r>
              <a:rPr lang="pt-BR" dirty="0"/>
              <a:t>2</a:t>
            </a:r>
          </a:p>
          <a:p>
            <a:r>
              <a:rPr lang="pt-BR" dirty="0"/>
              <a:t>3</a:t>
            </a:r>
          </a:p>
          <a:p>
            <a:r>
              <a:rPr lang="pt-BR" dirty="0"/>
              <a:t>4</a:t>
            </a:r>
          </a:p>
          <a:p>
            <a:r>
              <a:rPr lang="pt-BR" dirty="0"/>
              <a:t>5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450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41A93-DA3E-4AE6-BEF5-142266020AA2}" type="datetime1">
              <a:rPr lang="pt-BR" smtClean="0"/>
              <a:t>27/06/2018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7F20A-2857-411B-A4D5-D82356AA250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7828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AEE64-C8B5-44AA-89ED-0A4A39229C58}" type="datetime1">
              <a:rPr lang="pt-BR" smtClean="0"/>
              <a:t>27/06/2018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606F8-0CC9-4786-89DE-19762EE4E6D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56888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72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3A18E-2D50-430E-9098-CFA8568B9B33}" type="datetime1">
              <a:rPr lang="pt-BR" smtClean="0"/>
              <a:t>27/06/2018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6BD4E-E38B-4687-8309-C4B4F21420C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6783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A3C61-4863-4D7C-B9AC-C60FD537B6AD}" type="datetime1">
              <a:rPr lang="pt-BR" smtClean="0"/>
              <a:t>27/06/2018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302DF-1244-402C-8C28-4ECC80624B6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7147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82AB6-E63E-4FE6-8807-9E02E7A5365E}" type="datetime1">
              <a:rPr lang="pt-BR" smtClean="0"/>
              <a:t>27/06/2018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1CF26-5D4F-4E62-80D8-83EA38CE7D2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96823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5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F8DDC-C251-42A3-BA6B-5F67FC31F86E}" type="datetime1">
              <a:rPr lang="pt-BR" smtClean="0"/>
              <a:t>27/06/2018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02C59-EB3F-4236-93FB-FAC8CACF3DA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8094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C50ED-C90F-4134-9529-C83C12E56AC6}" type="datetime1">
              <a:rPr lang="pt-BR" smtClean="0"/>
              <a:t>27/06/2018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94950-5AA1-4486-98A4-745CBEAB10A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88124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14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ags" Target="../tags/tag1.xml"/><Relationship Id="rId11" Type="http://schemas.openxmlformats.org/officeDocument/2006/relationships/image" Target="../media/image4.png"/><Relationship Id="rId5" Type="http://schemas.openxmlformats.org/officeDocument/2006/relationships/vmlDrawing" Target="../drawings/vmlDrawing1.vml"/><Relationship Id="rId10" Type="http://schemas.openxmlformats.org/officeDocument/2006/relationships/image" Target="../media/image3.png"/><Relationship Id="rId4" Type="http://schemas.openxmlformats.org/officeDocument/2006/relationships/theme" Target="../theme/theme2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609600" y="1600202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D86155-E651-4ED6-9CA9-87C0651B62C0}" type="datetime1">
              <a:rPr lang="pt-BR" smtClean="0"/>
              <a:t>27/06/2018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660AFF6-16B2-4EC4-BB53-BD5761AD207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2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o 1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9" y="1684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3" name="Slide do think-cell" r:id="rId7" imgW="270" imgH="270" progId="TCLayout.ActiveDocument.1">
                  <p:embed/>
                </p:oleObj>
              </mc:Choice>
              <mc:Fallback>
                <p:oleObj name="Slide do think-cell" r:id="rId7" imgW="270" imgH="270" progId="TCLayout.ActiveDocument.1">
                  <p:embed/>
                  <p:pic>
                    <p:nvPicPr>
                      <p:cNvPr id="2" name="Objeto 1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9" y="1684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ectangle 51"/>
          <p:cNvSpPr>
            <a:spLocks noChangeArrowheads="1"/>
          </p:cNvSpPr>
          <p:nvPr userDrawn="1"/>
        </p:nvSpPr>
        <p:spPr bwMode="auto">
          <a:xfrm>
            <a:off x="971675" y="3451317"/>
            <a:ext cx="371187" cy="37806"/>
          </a:xfrm>
          <a:prstGeom prst="rect">
            <a:avLst/>
          </a:prstGeom>
          <a:solidFill>
            <a:srgbClr val="FCCA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7212" tIns="48606" rIns="97212" bIns="48606" numCol="1" anchor="t" anchorCtr="0" compatLnSpc="1">
            <a:prstTxWarp prst="textNoShape">
              <a:avLst/>
            </a:prstTxWarp>
          </a:bodyPr>
          <a:lstStyle/>
          <a:p>
            <a:endParaRPr lang="pt-BR" sz="1914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30" name="Espaço Reservado para Texto 3428354"/>
          <p:cNvSpPr txBox="1">
            <a:spLocks/>
          </p:cNvSpPr>
          <p:nvPr/>
        </p:nvSpPr>
        <p:spPr>
          <a:xfrm>
            <a:off x="933578" y="3708402"/>
            <a:ext cx="5283127" cy="294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>
            <a:lvl1pPr marL="0" indent="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pt-BR" sz="2160" b="0" kern="1200" dirty="0" smtClean="0">
                <a:solidFill>
                  <a:srgbClr val="FFFFFF"/>
                </a:solidFill>
                <a:latin typeface="+mj-lt"/>
                <a:ea typeface="+mn-ea"/>
                <a:cs typeface="+mn-cs"/>
              </a:defRPr>
            </a:lvl1pPr>
            <a:lvl2pPr marL="205740" indent="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pt-BR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22960" indent="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pt-BR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indent="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pt-BR" sz="192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920240" indent="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pt-BR" sz="192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sz="1914" dirty="0">
                <a:latin typeface="Trebuchet MS" panose="020B0603020202020204" pitchFamily="34" charset="0"/>
              </a:rPr>
              <a:t>Clique para editar o texto mestre</a:t>
            </a:r>
          </a:p>
        </p:txBody>
      </p:sp>
      <p:sp>
        <p:nvSpPr>
          <p:cNvPr id="31" name="Título 1"/>
          <p:cNvSpPr txBox="1">
            <a:spLocks/>
          </p:cNvSpPr>
          <p:nvPr/>
        </p:nvSpPr>
        <p:spPr>
          <a:xfrm>
            <a:off x="933578" y="2258080"/>
            <a:ext cx="6056493" cy="45813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>
            <a:lvl1pPr algn="l" defTabSz="548640" rtl="0" eaLnBrk="1" fontAlgn="base" hangingPunct="1">
              <a:spcBef>
                <a:spcPct val="0"/>
              </a:spcBef>
              <a:spcAft>
                <a:spcPct val="0"/>
              </a:spcAft>
              <a:defRPr lang="pt-BR" sz="3360" b="1" kern="1200">
                <a:solidFill>
                  <a:schemeClr val="bg1"/>
                </a:solidFill>
                <a:latin typeface="Petrobras Sans" panose="020B0606020204030204" pitchFamily="34" charset="0"/>
                <a:ea typeface="+mn-ea"/>
                <a:cs typeface="Arial" panose="020B0604020202020204" pitchFamily="34" charset="0"/>
              </a:defRPr>
            </a:lvl1pPr>
            <a:lvl2pPr algn="l" defTabSz="548640" rtl="0" eaLnBrk="1" fontAlgn="base" hangingPunct="1">
              <a:spcBef>
                <a:spcPct val="0"/>
              </a:spcBef>
              <a:spcAft>
                <a:spcPct val="0"/>
              </a:spcAft>
              <a:defRPr sz="2880" b="1">
                <a:solidFill>
                  <a:srgbClr val="1F497D"/>
                </a:solidFill>
                <a:latin typeface="Arial Narrow" pitchFamily="34" charset="0"/>
              </a:defRPr>
            </a:lvl2pPr>
            <a:lvl3pPr algn="l" defTabSz="548640" rtl="0" eaLnBrk="1" fontAlgn="base" hangingPunct="1">
              <a:spcBef>
                <a:spcPct val="0"/>
              </a:spcBef>
              <a:spcAft>
                <a:spcPct val="0"/>
              </a:spcAft>
              <a:defRPr sz="2880" b="1">
                <a:solidFill>
                  <a:srgbClr val="1F497D"/>
                </a:solidFill>
                <a:latin typeface="Arial Narrow" pitchFamily="34" charset="0"/>
              </a:defRPr>
            </a:lvl3pPr>
            <a:lvl4pPr algn="l" defTabSz="548640" rtl="0" eaLnBrk="1" fontAlgn="base" hangingPunct="1">
              <a:spcBef>
                <a:spcPct val="0"/>
              </a:spcBef>
              <a:spcAft>
                <a:spcPct val="0"/>
              </a:spcAft>
              <a:defRPr sz="2880" b="1">
                <a:solidFill>
                  <a:srgbClr val="1F497D"/>
                </a:solidFill>
                <a:latin typeface="Arial Narrow" pitchFamily="34" charset="0"/>
              </a:defRPr>
            </a:lvl4pPr>
            <a:lvl5pPr algn="l" defTabSz="548640" rtl="0" eaLnBrk="1" fontAlgn="base" hangingPunct="1">
              <a:spcBef>
                <a:spcPct val="0"/>
              </a:spcBef>
              <a:spcAft>
                <a:spcPct val="0"/>
              </a:spcAft>
              <a:defRPr sz="2880" b="1">
                <a:solidFill>
                  <a:srgbClr val="1F497D"/>
                </a:solidFill>
                <a:latin typeface="Arial Narrow" pitchFamily="34" charset="0"/>
              </a:defRPr>
            </a:lvl5pPr>
            <a:lvl6pPr marL="548640" algn="ctr" defTabSz="548640" rtl="0" eaLnBrk="1" fontAlgn="base" hangingPunct="1">
              <a:spcBef>
                <a:spcPct val="0"/>
              </a:spcBef>
              <a:spcAft>
                <a:spcPct val="0"/>
              </a:spcAft>
              <a:defRPr sz="5280">
                <a:solidFill>
                  <a:schemeClr val="tx1"/>
                </a:solidFill>
                <a:latin typeface="Calibri" pitchFamily="34" charset="0"/>
              </a:defRPr>
            </a:lvl6pPr>
            <a:lvl7pPr marL="1097280" algn="ctr" defTabSz="548640" rtl="0" eaLnBrk="1" fontAlgn="base" hangingPunct="1">
              <a:spcBef>
                <a:spcPct val="0"/>
              </a:spcBef>
              <a:spcAft>
                <a:spcPct val="0"/>
              </a:spcAft>
              <a:defRPr sz="5280">
                <a:solidFill>
                  <a:schemeClr val="tx1"/>
                </a:solidFill>
                <a:latin typeface="Calibri" pitchFamily="34" charset="0"/>
              </a:defRPr>
            </a:lvl7pPr>
            <a:lvl8pPr marL="1645920" algn="ctr" defTabSz="548640" rtl="0" eaLnBrk="1" fontAlgn="base" hangingPunct="1">
              <a:spcBef>
                <a:spcPct val="0"/>
              </a:spcBef>
              <a:spcAft>
                <a:spcPct val="0"/>
              </a:spcAft>
              <a:defRPr sz="5280">
                <a:solidFill>
                  <a:schemeClr val="tx1"/>
                </a:solidFill>
                <a:latin typeface="Calibri" pitchFamily="34" charset="0"/>
              </a:defRPr>
            </a:lvl8pPr>
            <a:lvl9pPr marL="2194560" algn="ctr" defTabSz="548640" rtl="0" eaLnBrk="1" fontAlgn="base" hangingPunct="1">
              <a:spcBef>
                <a:spcPct val="0"/>
              </a:spcBef>
              <a:spcAft>
                <a:spcPct val="0"/>
              </a:spcAft>
              <a:defRPr sz="528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sz="2977" dirty="0">
                <a:solidFill>
                  <a:prstClr val="white"/>
                </a:solidFill>
                <a:latin typeface="Trebuchet MS" panose="020B0603020202020204" pitchFamily="34" charset="0"/>
              </a:rPr>
              <a:t>Clique para editar o título mestre</a:t>
            </a:r>
          </a:p>
        </p:txBody>
      </p:sp>
      <p:sp>
        <p:nvSpPr>
          <p:cNvPr id="32" name="Espaço Reservado para Texto 6"/>
          <p:cNvSpPr txBox="1">
            <a:spLocks/>
          </p:cNvSpPr>
          <p:nvPr userDrawn="1"/>
        </p:nvSpPr>
        <p:spPr>
          <a:xfrm>
            <a:off x="933578" y="2716220"/>
            <a:ext cx="6056493" cy="458139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>
            <a:lvl1pPr marL="0" indent="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pt-BR" sz="3360" b="1" kern="1200" dirty="0" smtClean="0">
                <a:solidFill>
                  <a:srgbClr val="FCCA33"/>
                </a:solidFill>
                <a:latin typeface="Petrobras Sans" panose="020B0606020204030204" pitchFamily="34" charset="0"/>
                <a:ea typeface="+mn-ea"/>
                <a:cs typeface="Arial" panose="020B0604020202020204" pitchFamily="34" charset="0"/>
              </a:defRPr>
            </a:lvl1pPr>
            <a:lvl2pPr marL="891540" indent="-34290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pt-BR" sz="240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371600" indent="-27432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pt-BR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920240" indent="-27432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pt-BR" sz="1920" kern="1200" dirty="0" smtClean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468880" indent="-274320" algn="l" defTabSz="54864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lang="pt-BR" sz="1920" kern="1200" dirty="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sz="2977" dirty="0">
                <a:latin typeface="Trebuchet MS" panose="020B0603020202020204" pitchFamily="34" charset="0"/>
              </a:rPr>
              <a:t>Clique para editar o texto mestre</a:t>
            </a:r>
          </a:p>
        </p:txBody>
      </p:sp>
      <p:pic>
        <p:nvPicPr>
          <p:cNvPr id="16" name="Imagem 15"/>
          <p:cNvPicPr>
            <a:picLocks noChangeAspect="1"/>
          </p:cNvPicPr>
          <p:nvPr userDrawn="1"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42399" y="0"/>
            <a:ext cx="12234400" cy="6858000"/>
          </a:xfrm>
          <a:prstGeom prst="rect">
            <a:avLst/>
          </a:prstGeom>
        </p:spPr>
      </p:pic>
      <p:pic>
        <p:nvPicPr>
          <p:cNvPr id="17" name="Imagem 16"/>
          <p:cNvPicPr>
            <a:picLocks noChangeAspect="1"/>
          </p:cNvPicPr>
          <p:nvPr userDrawn="1"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86107" y="72678"/>
            <a:ext cx="2658565" cy="90805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28399" y="6323554"/>
            <a:ext cx="538525" cy="419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751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</p:sldLayoutIdLst>
  <p:hf hdr="0" ftr="0" dt="0"/>
  <p:txStyles>
    <p:titleStyle>
      <a:lvl1pPr algn="l" defTabSz="486040" rtl="0" eaLnBrk="1" fontAlgn="base" hangingPunct="1">
        <a:spcBef>
          <a:spcPct val="0"/>
        </a:spcBef>
        <a:spcAft>
          <a:spcPct val="0"/>
        </a:spcAft>
        <a:defRPr sz="2551" b="1" kern="1200">
          <a:solidFill>
            <a:srgbClr val="1F497D"/>
          </a:solidFill>
          <a:latin typeface="Arial Narrow" panose="020B0606020202030204" pitchFamily="34" charset="0"/>
          <a:ea typeface="+mj-ea"/>
          <a:cs typeface="+mj-cs"/>
        </a:defRPr>
      </a:lvl1pPr>
      <a:lvl2pPr algn="l" defTabSz="486040" rtl="0" eaLnBrk="1" fontAlgn="base" hangingPunct="1">
        <a:spcBef>
          <a:spcPct val="0"/>
        </a:spcBef>
        <a:spcAft>
          <a:spcPct val="0"/>
        </a:spcAft>
        <a:defRPr sz="2551" b="1">
          <a:solidFill>
            <a:srgbClr val="1F497D"/>
          </a:solidFill>
          <a:latin typeface="Arial Narrow" pitchFamily="34" charset="0"/>
        </a:defRPr>
      </a:lvl2pPr>
      <a:lvl3pPr algn="l" defTabSz="486040" rtl="0" eaLnBrk="1" fontAlgn="base" hangingPunct="1">
        <a:spcBef>
          <a:spcPct val="0"/>
        </a:spcBef>
        <a:spcAft>
          <a:spcPct val="0"/>
        </a:spcAft>
        <a:defRPr sz="2551" b="1">
          <a:solidFill>
            <a:srgbClr val="1F497D"/>
          </a:solidFill>
          <a:latin typeface="Arial Narrow" pitchFamily="34" charset="0"/>
        </a:defRPr>
      </a:lvl3pPr>
      <a:lvl4pPr algn="l" defTabSz="486040" rtl="0" eaLnBrk="1" fontAlgn="base" hangingPunct="1">
        <a:spcBef>
          <a:spcPct val="0"/>
        </a:spcBef>
        <a:spcAft>
          <a:spcPct val="0"/>
        </a:spcAft>
        <a:defRPr sz="2551" b="1">
          <a:solidFill>
            <a:srgbClr val="1F497D"/>
          </a:solidFill>
          <a:latin typeface="Arial Narrow" pitchFamily="34" charset="0"/>
        </a:defRPr>
      </a:lvl4pPr>
      <a:lvl5pPr algn="l" defTabSz="486040" rtl="0" eaLnBrk="1" fontAlgn="base" hangingPunct="1">
        <a:spcBef>
          <a:spcPct val="0"/>
        </a:spcBef>
        <a:spcAft>
          <a:spcPct val="0"/>
        </a:spcAft>
        <a:defRPr sz="2551" b="1">
          <a:solidFill>
            <a:srgbClr val="1F497D"/>
          </a:solidFill>
          <a:latin typeface="Arial Narrow" pitchFamily="34" charset="0"/>
        </a:defRPr>
      </a:lvl5pPr>
      <a:lvl6pPr marL="486040" algn="ctr" defTabSz="486040" rtl="0" eaLnBrk="1" fontAlgn="base" hangingPunct="1">
        <a:spcBef>
          <a:spcPct val="0"/>
        </a:spcBef>
        <a:spcAft>
          <a:spcPct val="0"/>
        </a:spcAft>
        <a:defRPr sz="4678">
          <a:solidFill>
            <a:schemeClr val="tx1"/>
          </a:solidFill>
          <a:latin typeface="Calibri" pitchFamily="34" charset="0"/>
        </a:defRPr>
      </a:lvl6pPr>
      <a:lvl7pPr marL="972080" algn="ctr" defTabSz="486040" rtl="0" eaLnBrk="1" fontAlgn="base" hangingPunct="1">
        <a:spcBef>
          <a:spcPct val="0"/>
        </a:spcBef>
        <a:spcAft>
          <a:spcPct val="0"/>
        </a:spcAft>
        <a:defRPr sz="4678">
          <a:solidFill>
            <a:schemeClr val="tx1"/>
          </a:solidFill>
          <a:latin typeface="Calibri" pitchFamily="34" charset="0"/>
        </a:defRPr>
      </a:lvl7pPr>
      <a:lvl8pPr marL="1458121" algn="ctr" defTabSz="486040" rtl="0" eaLnBrk="1" fontAlgn="base" hangingPunct="1">
        <a:spcBef>
          <a:spcPct val="0"/>
        </a:spcBef>
        <a:spcAft>
          <a:spcPct val="0"/>
        </a:spcAft>
        <a:defRPr sz="4678">
          <a:solidFill>
            <a:schemeClr val="tx1"/>
          </a:solidFill>
          <a:latin typeface="Calibri" pitchFamily="34" charset="0"/>
        </a:defRPr>
      </a:lvl8pPr>
      <a:lvl9pPr marL="1944161" algn="ctr" defTabSz="486040" rtl="0" eaLnBrk="1" fontAlgn="base" hangingPunct="1">
        <a:spcBef>
          <a:spcPct val="0"/>
        </a:spcBef>
        <a:spcAft>
          <a:spcPct val="0"/>
        </a:spcAft>
        <a:defRPr sz="4678">
          <a:solidFill>
            <a:schemeClr val="tx1"/>
          </a:solidFill>
          <a:latin typeface="Calibri" pitchFamily="34" charset="0"/>
        </a:defRPr>
      </a:lvl9pPr>
    </p:titleStyle>
    <p:bodyStyle>
      <a:lvl1pPr marL="364530" indent="-364530" algn="l" defTabSz="48604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55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89815" indent="-303775" algn="l" defTabSz="48604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126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215100" indent="-243020" algn="l" defTabSz="48604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701141" indent="-243020" algn="l" defTabSz="48604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70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187181" indent="-243020" algn="l" defTabSz="48604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70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673221" indent="-243020" algn="l" defTabSz="486040" rtl="0" eaLnBrk="1" latinLnBrk="0" hangingPunct="1">
        <a:spcBef>
          <a:spcPct val="20000"/>
        </a:spcBef>
        <a:buFont typeface="Arial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6pPr>
      <a:lvl7pPr marL="3159261" indent="-243020" algn="l" defTabSz="486040" rtl="0" eaLnBrk="1" latinLnBrk="0" hangingPunct="1">
        <a:spcBef>
          <a:spcPct val="20000"/>
        </a:spcBef>
        <a:buFont typeface="Arial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7pPr>
      <a:lvl8pPr marL="3645301" indent="-243020" algn="l" defTabSz="486040" rtl="0" eaLnBrk="1" latinLnBrk="0" hangingPunct="1">
        <a:spcBef>
          <a:spcPct val="20000"/>
        </a:spcBef>
        <a:buFont typeface="Arial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8pPr>
      <a:lvl9pPr marL="4131341" indent="-243020" algn="l" defTabSz="486040" rtl="0" eaLnBrk="1" latinLnBrk="0" hangingPunct="1">
        <a:spcBef>
          <a:spcPct val="20000"/>
        </a:spcBef>
        <a:buFont typeface="Arial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1pPr>
      <a:lvl2pPr marL="486040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2pPr>
      <a:lvl3pPr marL="972080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3pPr>
      <a:lvl4pPr marL="1458121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4pPr>
      <a:lvl5pPr marL="1944161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5pPr>
      <a:lvl6pPr marL="2430201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6pPr>
      <a:lvl7pPr marL="2916241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7pPr>
      <a:lvl8pPr marL="3402281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8pPr>
      <a:lvl9pPr marL="3888321" algn="l" defTabSz="486040" rtl="0" eaLnBrk="1" latinLnBrk="0" hangingPunct="1">
        <a:defRPr sz="19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13" Type="http://schemas.openxmlformats.org/officeDocument/2006/relationships/image" Target="../media/image18.jpeg"/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12" Type="http://schemas.openxmlformats.org/officeDocument/2006/relationships/image" Target="../media/image17.jpeg"/><Relationship Id="rId17" Type="http://schemas.openxmlformats.org/officeDocument/2006/relationships/image" Target="../media/image22.jpeg"/><Relationship Id="rId2" Type="http://schemas.openxmlformats.org/officeDocument/2006/relationships/image" Target="../media/image8.jpeg"/><Relationship Id="rId16" Type="http://schemas.openxmlformats.org/officeDocument/2006/relationships/image" Target="../media/image2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11" Type="http://schemas.openxmlformats.org/officeDocument/2006/relationships/image" Target="../media/image16.jpeg"/><Relationship Id="rId5" Type="http://schemas.openxmlformats.org/officeDocument/2006/relationships/image" Target="../media/image11.jpeg"/><Relationship Id="rId15" Type="http://schemas.openxmlformats.org/officeDocument/2006/relationships/image" Target="../media/image20.jpeg"/><Relationship Id="rId10" Type="http://schemas.microsoft.com/office/2007/relationships/hdphoto" Target="../media/hdphoto1.wdp"/><Relationship Id="rId4" Type="http://schemas.openxmlformats.org/officeDocument/2006/relationships/image" Target="../media/image10.jpeg"/><Relationship Id="rId9" Type="http://schemas.openxmlformats.org/officeDocument/2006/relationships/image" Target="../media/image15.jpeg"/><Relationship Id="rId14" Type="http://schemas.openxmlformats.org/officeDocument/2006/relationships/image" Target="../media/image19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http://www.unica.com.br/arquivos/imagens/2012/10/m2_ad4693284564d83831c959b282b38244.jpg"/>
          <p:cNvPicPr preferRelativeResize="0"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137" y="82626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http://www.unica.com.br/arquivos/imagens/2012/10/m2_ce8e2a8aa51d382251c0bf50e1889994.jpg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291" y="5100729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http://www.unica.com.br/arquivos/imagens/2012/10/m2_ca6e80d4cb561298fac14c0dd8d2f0e8.jpg"/>
          <p:cNvPicPr preferRelativeResize="0">
            <a:picLocks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" r="8898"/>
          <a:stretch/>
        </p:blipFill>
        <p:spPr bwMode="auto">
          <a:xfrm>
            <a:off x="1658830" y="893663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0" descr="http://www.abiove.org.br/site/_FILES/Portugues/galeria_fotos/24082012-174633-oleaginosas04_girassol01_200dpi_1600x1200px.jpg"/>
          <p:cNvPicPr preferRelativeResize="0"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212" y="84485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http://www.abiove.org.br/site/_FILES/Portugues/galeria_fotos/24082012-154017-soja000_planta01_300dpi_1600x1200px.jpg"/>
          <p:cNvPicPr preferRelativeResize="0"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6738" y="81586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4" descr="http://www.abiove.org.br/site/_FILES/Portugues/galeria_fotos/24082012-153244-soja003_colheita01_200dpi_1600x1200px.jpg"/>
          <p:cNvPicPr preferRelativeResize="0"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974" y="82626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6" descr="http://www.abiove.org.br/site/_FILES/Portugues/galeria_fotos/24082012-152717-soja002_grao04_300dpi_1600x1200px.jpg"/>
          <p:cNvPicPr preferRelativeResize="0"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291" y="5907826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8" descr="http://www.abiove.org.br/site/_FILES/Portugues/galeria_fotos/24082012-164244-soja008_porto02_100dpi_600x400px.jpg"/>
          <p:cNvPicPr preferRelativeResize="0">
            <a:picLocks noChangeArrowheads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8" r="1"/>
          <a:stretch/>
        </p:blipFill>
        <p:spPr bwMode="auto">
          <a:xfrm>
            <a:off x="3144974" y="893663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://www.abiove.org.br/site/_FILES/Portugues/galeria_fotos/24082012-162525-soja007_process_sub01_100dpi_600x400px.jpg"/>
          <p:cNvPicPr preferRelativeResize="0"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136" y="1700760"/>
            <a:ext cx="1402137" cy="74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abiove.org.br/site/_FILES/Portugues/galeria_fotos/24082012-163550-soja007_process_sub_200dpi_2400x1200px.jpg"/>
          <p:cNvPicPr preferRelativeResize="0"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0203" y="2554489"/>
            <a:ext cx="1404000" cy="7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unica.com.br/arquivos/imagens/2012/10/m2_578a6f0bd43d1a1c4322ac73b2cd8539.jpg"/>
          <p:cNvPicPr preferRelativeResize="0"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334" y="3429000"/>
            <a:ext cx="1404000" cy="7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unica.com.br/arquivos/imagens/2012/10/m2_8a94eeab1f2dfbbb0253f6b68d71f8a1.jpg"/>
          <p:cNvPicPr preferRelativeResize="0"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105" y="4283112"/>
            <a:ext cx="1404000" cy="755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ricardogomide\Pictures\cana.jpg"/>
          <p:cNvPicPr preferRelativeResize="0"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041" y="1700760"/>
            <a:ext cx="1404000" cy="7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CaixaDeTexto 23"/>
          <p:cNvSpPr txBox="1"/>
          <p:nvPr/>
        </p:nvSpPr>
        <p:spPr>
          <a:xfrm>
            <a:off x="1506285" y="6656276"/>
            <a:ext cx="20882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dirty="0">
                <a:solidFill>
                  <a:schemeClr val="bg1">
                    <a:lumMod val="75000"/>
                  </a:schemeClr>
                </a:solidFill>
              </a:rPr>
              <a:t>Fotos: UNICA, ABIOVE e GRANBIO.</a:t>
            </a:r>
          </a:p>
        </p:txBody>
      </p:sp>
      <p:pic>
        <p:nvPicPr>
          <p:cNvPr id="6148" name="Picture 4" descr="C:\Users\ricardogomide\Pictures\laborat.jpg"/>
          <p:cNvPicPr preferRelativeResize="0">
            <a:picLocks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1191" y="889888"/>
            <a:ext cx="1404000" cy="7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C:\Users\ricardogomide\Pictures\fabrica-5.jpg"/>
          <p:cNvPicPr preferRelativeResize="0">
            <a:picLocks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110" y="2546352"/>
            <a:ext cx="1404000" cy="75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CaixaDeTexto 8"/>
          <p:cNvSpPr txBox="1"/>
          <p:nvPr/>
        </p:nvSpPr>
        <p:spPr>
          <a:xfrm>
            <a:off x="7897828" y="357509"/>
            <a:ext cx="12614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pt-BR" sz="11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Ministério de</a:t>
            </a:r>
            <a:endParaRPr lang="pt-BR" sz="1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pt-BR" sz="1100" b="1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Minas e Energia</a:t>
            </a:r>
            <a:endParaRPr lang="pt-BR" sz="1200" dirty="0">
              <a:latin typeface="Times New Roman"/>
              <a:ea typeface="Times New Roman"/>
            </a:endParaRPr>
          </a:p>
        </p:txBody>
      </p:sp>
      <p:sp>
        <p:nvSpPr>
          <p:cNvPr id="34" name="Text Box 11"/>
          <p:cNvSpPr txBox="1">
            <a:spLocks noChangeArrowheads="1"/>
          </p:cNvSpPr>
          <p:nvPr/>
        </p:nvSpPr>
        <p:spPr bwMode="auto">
          <a:xfrm>
            <a:off x="3616838" y="4725180"/>
            <a:ext cx="8383982" cy="1723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spcBef>
                <a:spcPct val="20000"/>
              </a:spcBef>
            </a:pPr>
            <a:endParaRPr lang="pt-BR" b="1" dirty="0"/>
          </a:p>
          <a:p>
            <a:pPr algn="r">
              <a:spcBef>
                <a:spcPct val="20000"/>
              </a:spcBef>
            </a:pPr>
            <a:r>
              <a:rPr lang="pt-BR" sz="4000" b="1" dirty="0" smtClean="0"/>
              <a:t>Explicação do modelo para definição das metas e impactos relacionados</a:t>
            </a:r>
            <a:endParaRPr lang="pt-BR" sz="4000" b="1" dirty="0"/>
          </a:p>
        </p:txBody>
      </p:sp>
      <p:sp>
        <p:nvSpPr>
          <p:cNvPr id="4" name="Retângulo 3"/>
          <p:cNvSpPr/>
          <p:nvPr/>
        </p:nvSpPr>
        <p:spPr>
          <a:xfrm>
            <a:off x="8456260" y="3645030"/>
            <a:ext cx="35445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</a:rPr>
              <a:t>Política Nacional de Biocombustíveis</a:t>
            </a:r>
          </a:p>
          <a:p>
            <a:pPr algn="ctr"/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</a:rPr>
              <a:t>Lei nº 13.576/17</a:t>
            </a:r>
            <a:endParaRPr lang="pt-BR" sz="1600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2CF150-7197-4914-B009-A1CE97EA2288}" type="slidenum">
              <a:rPr lang="pt-BR" altLang="pt-BR" smtClean="0"/>
              <a:pPr>
                <a:defRPr/>
              </a:pPr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02630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9" name="Retângulo 8"/>
          <p:cNvSpPr/>
          <p:nvPr/>
        </p:nvSpPr>
        <p:spPr>
          <a:xfrm>
            <a:off x="839270" y="908650"/>
            <a:ext cx="10801500" cy="53287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483465" y="6236447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2019</a:t>
            </a:r>
            <a:endParaRPr lang="pt-BR" b="1" dirty="0"/>
          </a:p>
        </p:txBody>
      </p:sp>
      <p:sp>
        <p:nvSpPr>
          <p:cNvPr id="13" name="Retângulo 12"/>
          <p:cNvSpPr/>
          <p:nvPr/>
        </p:nvSpPr>
        <p:spPr>
          <a:xfrm>
            <a:off x="11286407" y="6231655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2028</a:t>
            </a:r>
            <a:endParaRPr lang="pt-BR" b="1" dirty="0"/>
          </a:p>
        </p:txBody>
      </p:sp>
      <p:sp>
        <p:nvSpPr>
          <p:cNvPr id="36" name="Espaço Reservado para Número de Slide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10</a:t>
            </a:fld>
            <a:endParaRPr lang="pt-BR" altLang="pt-BR"/>
          </a:p>
        </p:txBody>
      </p:sp>
      <p:sp>
        <p:nvSpPr>
          <p:cNvPr id="24" name="Text Box 3074"/>
          <p:cNvSpPr txBox="1">
            <a:spLocks noChangeArrowheads="1"/>
          </p:cNvSpPr>
          <p:nvPr/>
        </p:nvSpPr>
        <p:spPr bwMode="auto">
          <a:xfrm>
            <a:off x="407210" y="96842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Então: necessidade total de </a:t>
            </a:r>
            <a:r>
              <a:rPr lang="pt-BR" sz="4000" dirty="0" err="1" smtClean="0">
                <a:solidFill>
                  <a:schemeClr val="tx1"/>
                </a:solidFill>
              </a:rPr>
              <a:t>CBIOs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2" name="Forma Livre 1"/>
          <p:cNvSpPr/>
          <p:nvPr/>
        </p:nvSpPr>
        <p:spPr>
          <a:xfrm>
            <a:off x="835742" y="3299472"/>
            <a:ext cx="10798504" cy="2073798"/>
          </a:xfrm>
          <a:custGeom>
            <a:avLst/>
            <a:gdLst>
              <a:gd name="connsiteX0" fmla="*/ 0 w 10798504"/>
              <a:gd name="connsiteY0" fmla="*/ 2051689 h 2073798"/>
              <a:gd name="connsiteX1" fmla="*/ 1828800 w 10798504"/>
              <a:gd name="connsiteY1" fmla="*/ 1982863 h 2073798"/>
              <a:gd name="connsiteX2" fmla="*/ 4689987 w 10798504"/>
              <a:gd name="connsiteY2" fmla="*/ 1324102 h 2073798"/>
              <a:gd name="connsiteX3" fmla="*/ 9802761 w 10798504"/>
              <a:gd name="connsiteY3" fmla="*/ 183560 h 2073798"/>
              <a:gd name="connsiteX4" fmla="*/ 10795819 w 10798504"/>
              <a:gd name="connsiteY4" fmla="*/ 16412 h 207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98504" h="2073798">
                <a:moveTo>
                  <a:pt x="0" y="2051689"/>
                </a:moveTo>
                <a:cubicBezTo>
                  <a:pt x="523568" y="2077908"/>
                  <a:pt x="1047136" y="2104127"/>
                  <a:pt x="1828800" y="1982863"/>
                </a:cubicBezTo>
                <a:cubicBezTo>
                  <a:pt x="2610464" y="1861599"/>
                  <a:pt x="4689987" y="1324102"/>
                  <a:pt x="4689987" y="1324102"/>
                </a:cubicBezTo>
                <a:lnTo>
                  <a:pt x="9802761" y="183560"/>
                </a:lnTo>
                <a:cubicBezTo>
                  <a:pt x="10820400" y="-34388"/>
                  <a:pt x="10808109" y="-8988"/>
                  <a:pt x="10795819" y="16412"/>
                </a:cubicBezTo>
              </a:path>
            </a:pathLst>
          </a:custGeom>
          <a:noFill/>
          <a:ln w="76200" cmpd="sng">
            <a:solidFill>
              <a:srgbClr val="00B050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7" name="Forma Livre 36"/>
          <p:cNvSpPr/>
          <p:nvPr/>
        </p:nvSpPr>
        <p:spPr>
          <a:xfrm>
            <a:off x="839270" y="2308204"/>
            <a:ext cx="10801500" cy="2690524"/>
          </a:xfrm>
          <a:custGeom>
            <a:avLst/>
            <a:gdLst>
              <a:gd name="connsiteX0" fmla="*/ 0 w 10798504"/>
              <a:gd name="connsiteY0" fmla="*/ 2051689 h 2073798"/>
              <a:gd name="connsiteX1" fmla="*/ 1828800 w 10798504"/>
              <a:gd name="connsiteY1" fmla="*/ 1982863 h 2073798"/>
              <a:gd name="connsiteX2" fmla="*/ 4689987 w 10798504"/>
              <a:gd name="connsiteY2" fmla="*/ 1324102 h 2073798"/>
              <a:gd name="connsiteX3" fmla="*/ 9802761 w 10798504"/>
              <a:gd name="connsiteY3" fmla="*/ 183560 h 2073798"/>
              <a:gd name="connsiteX4" fmla="*/ 10795819 w 10798504"/>
              <a:gd name="connsiteY4" fmla="*/ 16412 h 207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98504" h="2073798">
                <a:moveTo>
                  <a:pt x="0" y="2051689"/>
                </a:moveTo>
                <a:cubicBezTo>
                  <a:pt x="523568" y="2077908"/>
                  <a:pt x="1047136" y="2104127"/>
                  <a:pt x="1828800" y="1982863"/>
                </a:cubicBezTo>
                <a:cubicBezTo>
                  <a:pt x="2610464" y="1861599"/>
                  <a:pt x="4689987" y="1324102"/>
                  <a:pt x="4689987" y="1324102"/>
                </a:cubicBezTo>
                <a:lnTo>
                  <a:pt x="9802761" y="183560"/>
                </a:lnTo>
                <a:cubicBezTo>
                  <a:pt x="10820400" y="-34388"/>
                  <a:pt x="10808109" y="-8988"/>
                  <a:pt x="10795819" y="16412"/>
                </a:cubicBezTo>
              </a:path>
            </a:pathLst>
          </a:custGeom>
          <a:noFill/>
          <a:ln w="76200" cmpd="sng">
            <a:solidFill>
              <a:schemeClr val="accent2">
                <a:lumMod val="75000"/>
              </a:schemeClr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9" name="Forma Livre 38"/>
          <p:cNvSpPr/>
          <p:nvPr/>
        </p:nvSpPr>
        <p:spPr>
          <a:xfrm>
            <a:off x="839270" y="2090808"/>
            <a:ext cx="10801500" cy="2876556"/>
          </a:xfrm>
          <a:custGeom>
            <a:avLst/>
            <a:gdLst>
              <a:gd name="connsiteX0" fmla="*/ 0 w 10798504"/>
              <a:gd name="connsiteY0" fmla="*/ 2051689 h 2073798"/>
              <a:gd name="connsiteX1" fmla="*/ 1828800 w 10798504"/>
              <a:gd name="connsiteY1" fmla="*/ 1982863 h 2073798"/>
              <a:gd name="connsiteX2" fmla="*/ 4689987 w 10798504"/>
              <a:gd name="connsiteY2" fmla="*/ 1324102 h 2073798"/>
              <a:gd name="connsiteX3" fmla="*/ 9802761 w 10798504"/>
              <a:gd name="connsiteY3" fmla="*/ 183560 h 2073798"/>
              <a:gd name="connsiteX4" fmla="*/ 10795819 w 10798504"/>
              <a:gd name="connsiteY4" fmla="*/ 16412 h 207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98504" h="2073798">
                <a:moveTo>
                  <a:pt x="0" y="2051689"/>
                </a:moveTo>
                <a:cubicBezTo>
                  <a:pt x="523568" y="2077908"/>
                  <a:pt x="1047136" y="2104127"/>
                  <a:pt x="1828800" y="1982863"/>
                </a:cubicBezTo>
                <a:cubicBezTo>
                  <a:pt x="2610464" y="1861599"/>
                  <a:pt x="4689987" y="1324102"/>
                  <a:pt x="4689987" y="1324102"/>
                </a:cubicBezTo>
                <a:lnTo>
                  <a:pt x="9802761" y="183560"/>
                </a:lnTo>
                <a:cubicBezTo>
                  <a:pt x="10820400" y="-34388"/>
                  <a:pt x="10808109" y="-8988"/>
                  <a:pt x="10795819" y="16412"/>
                </a:cubicBezTo>
              </a:path>
            </a:pathLst>
          </a:custGeom>
          <a:noFill/>
          <a:ln w="76200" cmpd="sng">
            <a:solidFill>
              <a:schemeClr val="accent1"/>
            </a:solidFill>
            <a:prstDash val="soli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Forma Livre 2"/>
          <p:cNvSpPr/>
          <p:nvPr/>
        </p:nvSpPr>
        <p:spPr>
          <a:xfrm>
            <a:off x="2172929" y="1543665"/>
            <a:ext cx="9468465" cy="3382296"/>
          </a:xfrm>
          <a:custGeom>
            <a:avLst/>
            <a:gdLst>
              <a:gd name="connsiteX0" fmla="*/ 0 w 9468465"/>
              <a:gd name="connsiteY0" fmla="*/ 3382296 h 3382296"/>
              <a:gd name="connsiteX1" fmla="*/ 4748981 w 9468465"/>
              <a:gd name="connsiteY1" fmla="*/ 1700980 h 3382296"/>
              <a:gd name="connsiteX2" fmla="*/ 9468465 w 9468465"/>
              <a:gd name="connsiteY2" fmla="*/ 0 h 3382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68465" h="3382296">
                <a:moveTo>
                  <a:pt x="0" y="3382296"/>
                </a:moveTo>
                <a:lnTo>
                  <a:pt x="4748981" y="1700980"/>
                </a:lnTo>
                <a:lnTo>
                  <a:pt x="9468465" y="0"/>
                </a:lnTo>
              </a:path>
            </a:pathLst>
          </a:cu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 rot="20547911">
            <a:off x="10398012" y="1393196"/>
            <a:ext cx="894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err="1" smtClean="0"/>
              <a:t>BioQAV</a:t>
            </a:r>
            <a:endParaRPr lang="pt-BR" dirty="0"/>
          </a:p>
        </p:txBody>
      </p:sp>
      <p:sp>
        <p:nvSpPr>
          <p:cNvPr id="41" name="Retângulo 40"/>
          <p:cNvSpPr/>
          <p:nvPr/>
        </p:nvSpPr>
        <p:spPr>
          <a:xfrm rot="20547911">
            <a:off x="10460750" y="1840316"/>
            <a:ext cx="1211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/>
              <a:t>Biometano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 rot="20691421">
            <a:off x="10647905" y="2416279"/>
            <a:ext cx="1032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Biodiesel</a:t>
            </a:r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 rot="20662829">
            <a:off x="10678693" y="3504578"/>
            <a:ext cx="7754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Etanol</a:t>
            </a:r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 rot="20374492">
            <a:off x="10835634" y="942698"/>
            <a:ext cx="4707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err="1" smtClean="0"/>
              <a:t>etc</a:t>
            </a:r>
            <a:endParaRPr lang="pt-BR" dirty="0"/>
          </a:p>
        </p:txBody>
      </p:sp>
      <p:sp>
        <p:nvSpPr>
          <p:cNvPr id="17" name="Retângulo 16"/>
          <p:cNvSpPr/>
          <p:nvPr/>
        </p:nvSpPr>
        <p:spPr>
          <a:xfrm>
            <a:off x="1290084" y="836640"/>
            <a:ext cx="3944798" cy="23698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dirty="0" smtClean="0"/>
              <a:t>XX </a:t>
            </a:r>
            <a:r>
              <a:rPr lang="pt-BR" sz="4000" dirty="0" err="1" smtClean="0"/>
              <a:t>ton</a:t>
            </a:r>
            <a:r>
              <a:rPr lang="pt-BR" sz="4000" dirty="0" smtClean="0"/>
              <a:t> CO2</a:t>
            </a:r>
          </a:p>
          <a:p>
            <a:pPr algn="ctr"/>
            <a:r>
              <a:rPr lang="pt-BR" sz="2400" dirty="0" smtClean="0"/>
              <a:t>ou</a:t>
            </a:r>
            <a:r>
              <a:rPr lang="pt-BR" sz="4000" dirty="0" smtClean="0"/>
              <a:t> </a:t>
            </a:r>
          </a:p>
          <a:p>
            <a:pPr algn="ctr"/>
            <a:r>
              <a:rPr lang="pt-BR" sz="4000" dirty="0" smtClean="0"/>
              <a:t>XX </a:t>
            </a:r>
            <a:r>
              <a:rPr lang="pt-BR" sz="4000" dirty="0" err="1" smtClean="0"/>
              <a:t>CBIOs</a:t>
            </a:r>
            <a:r>
              <a:rPr lang="pt-BR" sz="4000" dirty="0" smtClean="0"/>
              <a:t> </a:t>
            </a:r>
          </a:p>
          <a:p>
            <a:pPr algn="ctr"/>
            <a:r>
              <a:rPr lang="pt-BR" sz="2800" dirty="0" smtClean="0"/>
              <a:t>no Cenário 3 por exemplo</a:t>
            </a:r>
            <a:endParaRPr lang="pt-BR" sz="2800" dirty="0"/>
          </a:p>
        </p:txBody>
      </p:sp>
      <p:cxnSp>
        <p:nvCxnSpPr>
          <p:cNvPr id="19" name="Conector reto 18"/>
          <p:cNvCxnSpPr/>
          <p:nvPr/>
        </p:nvCxnSpPr>
        <p:spPr>
          <a:xfrm flipH="1">
            <a:off x="4028591" y="1543665"/>
            <a:ext cx="5883939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tângulo 22"/>
          <p:cNvSpPr/>
          <p:nvPr/>
        </p:nvSpPr>
        <p:spPr>
          <a:xfrm>
            <a:off x="8172633" y="796468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811850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407210" y="96842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Preços Internacionais de Carbono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11</a:t>
            </a:fld>
            <a:endParaRPr lang="pt-BR" altLang="pt-BR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780154"/>
              </p:ext>
            </p:extLst>
          </p:nvPr>
        </p:nvGraphicFramePr>
        <p:xfrm>
          <a:off x="421345" y="1232207"/>
          <a:ext cx="4464620" cy="2225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32310">
                  <a:extLst>
                    <a:ext uri="{9D8B030D-6E8A-4147-A177-3AD203B41FA5}">
                      <a16:colId xmlns:a16="http://schemas.microsoft.com/office/drawing/2014/main" val="2983713022"/>
                    </a:ext>
                  </a:extLst>
                </a:gridCol>
                <a:gridCol w="2232310">
                  <a:extLst>
                    <a:ext uri="{9D8B030D-6E8A-4147-A177-3AD203B41FA5}">
                      <a16:colId xmlns:a16="http://schemas.microsoft.com/office/drawing/2014/main" val="3172362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Preço (US$/</a:t>
                      </a:r>
                      <a:r>
                        <a:rPr lang="pt-BR" sz="2000" dirty="0" err="1" smtClean="0"/>
                        <a:t>ton</a:t>
                      </a:r>
                      <a:r>
                        <a:rPr lang="pt-BR" sz="2000" dirty="0" smtClean="0"/>
                        <a:t>)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876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IEA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639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Califórnia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120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União</a:t>
                      </a:r>
                      <a:r>
                        <a:rPr lang="pt-BR" sz="2000" baseline="0" dirty="0" smtClean="0"/>
                        <a:t> Europeia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047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/>
                        <a:t>Bolsa</a:t>
                      </a:r>
                      <a:r>
                        <a:rPr lang="pt-BR" sz="2000" baseline="0" dirty="0" smtClean="0"/>
                        <a:t> XXX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7964683"/>
                  </a:ext>
                </a:extLst>
              </a:tr>
            </a:tbl>
          </a:graphicData>
        </a:graphic>
      </p:graphicFrame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767848"/>
              </p:ext>
            </p:extLst>
          </p:nvPr>
        </p:nvGraphicFramePr>
        <p:xfrm>
          <a:off x="6312030" y="4378088"/>
          <a:ext cx="5071290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5645">
                  <a:extLst>
                    <a:ext uri="{9D8B030D-6E8A-4147-A177-3AD203B41FA5}">
                      <a16:colId xmlns:a16="http://schemas.microsoft.com/office/drawing/2014/main" val="2983713022"/>
                    </a:ext>
                  </a:extLst>
                </a:gridCol>
                <a:gridCol w="2535645">
                  <a:extLst>
                    <a:ext uri="{9D8B030D-6E8A-4147-A177-3AD203B41FA5}">
                      <a16:colId xmlns:a16="http://schemas.microsoft.com/office/drawing/2014/main" val="31723620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Preço (R$/</a:t>
                      </a:r>
                      <a:r>
                        <a:rPr lang="pt-BR" sz="2000" dirty="0" err="1" smtClean="0"/>
                        <a:t>ton</a:t>
                      </a:r>
                      <a:r>
                        <a:rPr lang="pt-BR" sz="2000" dirty="0" smtClean="0"/>
                        <a:t>)</a:t>
                      </a:r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876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Cenário de Preço 1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639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Cenário de Preço 2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120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Cenário de Preço 3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1047787"/>
                  </a:ext>
                </a:extLst>
              </a:tr>
            </a:tbl>
          </a:graphicData>
        </a:graphic>
      </p:graphicFrame>
      <p:sp>
        <p:nvSpPr>
          <p:cNvPr id="4" name="Seta para a Direita 3"/>
          <p:cNvSpPr/>
          <p:nvPr/>
        </p:nvSpPr>
        <p:spPr>
          <a:xfrm rot="2389422">
            <a:off x="5277404" y="3609253"/>
            <a:ext cx="817196" cy="7201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6276273" y="1592108"/>
            <a:ext cx="524443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smtClean="0"/>
              <a:t>Construção de 3 Cenários de preços de CBIO a partir de referências internacionais de precificação do carbono</a:t>
            </a:r>
            <a:endParaRPr lang="pt-BR" sz="3200" dirty="0"/>
          </a:p>
        </p:txBody>
      </p:sp>
      <p:sp>
        <p:nvSpPr>
          <p:cNvPr id="13" name="Retângulo 12"/>
          <p:cNvSpPr/>
          <p:nvPr/>
        </p:nvSpPr>
        <p:spPr>
          <a:xfrm>
            <a:off x="7464190" y="3769248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Entrada no modelo</a:t>
            </a:r>
            <a:endParaRPr lang="pt-BR" sz="2000" b="1" dirty="0"/>
          </a:p>
        </p:txBody>
      </p:sp>
      <p:sp>
        <p:nvSpPr>
          <p:cNvPr id="6" name="Retângulo 5"/>
          <p:cNvSpPr/>
          <p:nvPr/>
        </p:nvSpPr>
        <p:spPr>
          <a:xfrm>
            <a:off x="529360" y="4378088"/>
            <a:ext cx="4248590" cy="194266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Uma das funções do Comitê RenovaBio, definidas </a:t>
            </a:r>
            <a:r>
              <a:rPr lang="pt-BR" dirty="0"/>
              <a:t>no Decreto, </a:t>
            </a:r>
            <a:r>
              <a:rPr lang="pt-BR" dirty="0" smtClean="0"/>
              <a:t>é monitorar </a:t>
            </a:r>
            <a:r>
              <a:rPr lang="pt-BR" dirty="0"/>
              <a:t>a oferta, a demanda e os preços </a:t>
            </a:r>
            <a:r>
              <a:rPr lang="pt-BR" dirty="0" smtClean="0"/>
              <a:t>do CBIO. O resultado desse monitoramento auxiliará, </a:t>
            </a:r>
            <a:r>
              <a:rPr lang="pt-BR" dirty="0"/>
              <a:t>no </a:t>
            </a:r>
            <a:r>
              <a:rPr lang="pt-BR" dirty="0" smtClean="0"/>
              <a:t>ciclo seguinte, a definição/ajuste da meta e dos cenários </a:t>
            </a:r>
            <a:endParaRPr lang="pt-BR" dirty="0"/>
          </a:p>
        </p:txBody>
      </p:sp>
      <p:sp>
        <p:nvSpPr>
          <p:cNvPr id="7" name="Seta para a Esquerda e para a Direita 6"/>
          <p:cNvSpPr/>
          <p:nvPr/>
        </p:nvSpPr>
        <p:spPr>
          <a:xfrm>
            <a:off x="5186000" y="4507506"/>
            <a:ext cx="738365" cy="25528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0130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407210" y="96842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Mercado Total de CBIO (R$ total)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468174" y="1628750"/>
            <a:ext cx="1463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 smtClean="0"/>
              <a:t>Cenário 3 </a:t>
            </a:r>
            <a:endParaRPr lang="pt-BR" sz="2400" b="1" dirty="0"/>
          </a:p>
        </p:txBody>
      </p:sp>
      <p:sp>
        <p:nvSpPr>
          <p:cNvPr id="30" name="Retângulo 29"/>
          <p:cNvSpPr/>
          <p:nvPr/>
        </p:nvSpPr>
        <p:spPr>
          <a:xfrm>
            <a:off x="512898" y="953657"/>
            <a:ext cx="5367072" cy="156966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3200" dirty="0" smtClean="0"/>
              <a:t>Cenários de Preço do CBIO</a:t>
            </a:r>
          </a:p>
          <a:p>
            <a:pPr algn="ctr"/>
            <a:r>
              <a:rPr lang="pt-BR" sz="3200" dirty="0" smtClean="0"/>
              <a:t>x</a:t>
            </a:r>
          </a:p>
          <a:p>
            <a:pPr algn="ctr"/>
            <a:r>
              <a:rPr lang="pt-BR" sz="3200" dirty="0" smtClean="0"/>
              <a:t>Quantidade total de CBIO</a:t>
            </a:r>
          </a:p>
        </p:txBody>
      </p:sp>
      <p:sp>
        <p:nvSpPr>
          <p:cNvPr id="31" name="Retângulo 30"/>
          <p:cNvSpPr/>
          <p:nvPr/>
        </p:nvSpPr>
        <p:spPr>
          <a:xfrm>
            <a:off x="7076708" y="1505640"/>
            <a:ext cx="4774168" cy="107721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3200" dirty="0" smtClean="0"/>
              <a:t>Valor Total do Mercado de </a:t>
            </a:r>
            <a:r>
              <a:rPr lang="pt-BR" sz="3200" dirty="0" err="1" smtClean="0"/>
              <a:t>CBIOs</a:t>
            </a:r>
            <a:r>
              <a:rPr lang="pt-BR" sz="3200" dirty="0" smtClean="0"/>
              <a:t> em R$</a:t>
            </a:r>
            <a:endParaRPr lang="pt-BR" sz="3200" dirty="0"/>
          </a:p>
        </p:txBody>
      </p:sp>
      <p:sp>
        <p:nvSpPr>
          <p:cNvPr id="5" name="Seta para a Direita 4"/>
          <p:cNvSpPr/>
          <p:nvPr/>
        </p:nvSpPr>
        <p:spPr>
          <a:xfrm>
            <a:off x="6262309" y="1565082"/>
            <a:ext cx="432060" cy="3600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57" name="Tabela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677659"/>
              </p:ext>
            </p:extLst>
          </p:nvPr>
        </p:nvGraphicFramePr>
        <p:xfrm>
          <a:off x="1404302" y="4149100"/>
          <a:ext cx="9804408" cy="176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1102">
                  <a:extLst>
                    <a:ext uri="{9D8B030D-6E8A-4147-A177-3AD203B41FA5}">
                      <a16:colId xmlns:a16="http://schemas.microsoft.com/office/drawing/2014/main" val="2983713022"/>
                    </a:ext>
                  </a:extLst>
                </a:gridCol>
                <a:gridCol w="2451102">
                  <a:extLst>
                    <a:ext uri="{9D8B030D-6E8A-4147-A177-3AD203B41FA5}">
                      <a16:colId xmlns:a16="http://schemas.microsoft.com/office/drawing/2014/main" val="3172362087"/>
                    </a:ext>
                  </a:extLst>
                </a:gridCol>
                <a:gridCol w="2451102">
                  <a:extLst>
                    <a:ext uri="{9D8B030D-6E8A-4147-A177-3AD203B41FA5}">
                      <a16:colId xmlns:a16="http://schemas.microsoft.com/office/drawing/2014/main" val="2331147953"/>
                    </a:ext>
                  </a:extLst>
                </a:gridCol>
                <a:gridCol w="2451102">
                  <a:extLst>
                    <a:ext uri="{9D8B030D-6E8A-4147-A177-3AD203B41FA5}">
                      <a16:colId xmlns:a16="http://schemas.microsoft.com/office/drawing/2014/main" val="19504529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Preço (R$/</a:t>
                      </a:r>
                      <a:r>
                        <a:rPr lang="pt-BR" sz="2000" dirty="0" err="1" smtClean="0"/>
                        <a:t>ton</a:t>
                      </a:r>
                      <a:r>
                        <a:rPr lang="pt-BR" sz="2000" dirty="0" smtClean="0"/>
                        <a:t>)</a:t>
                      </a:r>
                      <a:endParaRPr lang="pt-B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Quantidade CBIO</a:t>
                      </a:r>
                      <a:endParaRPr lang="pt-BR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/>
                        <a:t>Total</a:t>
                      </a:r>
                      <a:endParaRPr lang="pt-BR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3876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Cenário 1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9639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Cenário 2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99120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 smtClean="0"/>
                        <a:t>Cenário 3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1047787"/>
                  </a:ext>
                </a:extLst>
              </a:tr>
            </a:tbl>
          </a:graphicData>
        </a:graphic>
      </p:graphicFrame>
      <p:sp>
        <p:nvSpPr>
          <p:cNvPr id="13" name="Retângulo 12"/>
          <p:cNvSpPr/>
          <p:nvPr/>
        </p:nvSpPr>
        <p:spPr>
          <a:xfrm>
            <a:off x="8948087" y="3710525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85318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407210" y="404580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Repasse do CBIO ao preço dos derivados pela distribuidora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3" name="Seta para Cima 2"/>
          <p:cNvSpPr/>
          <p:nvPr/>
        </p:nvSpPr>
        <p:spPr>
          <a:xfrm>
            <a:off x="4118715" y="3429000"/>
            <a:ext cx="504070" cy="576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4766805" y="3449670"/>
            <a:ext cx="12423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3600" dirty="0" smtClean="0"/>
              <a:t>Preço</a:t>
            </a:r>
            <a:endParaRPr lang="pt-BR" sz="3600" dirty="0"/>
          </a:p>
        </p:txBody>
      </p:sp>
      <p:sp>
        <p:nvSpPr>
          <p:cNvPr id="18" name="Retângulo 17"/>
          <p:cNvSpPr/>
          <p:nvPr/>
        </p:nvSpPr>
        <p:spPr>
          <a:xfrm>
            <a:off x="6133749" y="2704896"/>
            <a:ext cx="259360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600" dirty="0" smtClean="0"/>
              <a:t>Gasolina A</a:t>
            </a:r>
          </a:p>
          <a:p>
            <a:pPr>
              <a:defRPr/>
            </a:pPr>
            <a:r>
              <a:rPr lang="pt-BR" sz="3600" dirty="0" smtClean="0"/>
              <a:t>Diesel A</a:t>
            </a:r>
          </a:p>
          <a:p>
            <a:pPr>
              <a:defRPr/>
            </a:pPr>
            <a:r>
              <a:rPr lang="pt-BR" sz="3600" dirty="0" smtClean="0"/>
              <a:t>QAV</a:t>
            </a:r>
          </a:p>
          <a:p>
            <a:pPr>
              <a:defRPr/>
            </a:pPr>
            <a:r>
              <a:rPr lang="pt-BR" sz="3600" dirty="0" smtClean="0"/>
              <a:t>GNV</a:t>
            </a:r>
            <a:endParaRPr lang="pt-BR" sz="3600" dirty="0"/>
          </a:p>
        </p:txBody>
      </p:sp>
      <p:sp>
        <p:nvSpPr>
          <p:cNvPr id="8" name="Chave Esquerda 7"/>
          <p:cNvSpPr/>
          <p:nvPr/>
        </p:nvSpPr>
        <p:spPr>
          <a:xfrm>
            <a:off x="5958293" y="2741582"/>
            <a:ext cx="214784" cy="21603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8555388" y="3575952"/>
            <a:ext cx="276432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u="sng" dirty="0" smtClean="0"/>
              <a:t>Hipótese:</a:t>
            </a:r>
          </a:p>
          <a:p>
            <a:r>
              <a:rPr lang="pt-BR" sz="1600" dirty="0" smtClean="0"/>
              <a:t>Distribuição na proporção do </a:t>
            </a:r>
            <a:r>
              <a:rPr lang="pt-BR" sz="1600" dirty="0" err="1" smtClean="0"/>
              <a:t>market-share</a:t>
            </a:r>
            <a:r>
              <a:rPr lang="pt-BR" sz="1600" dirty="0" smtClean="0"/>
              <a:t> de cada derivado de petróleo. Considera que margens de distribuição não serão alteradas.</a:t>
            </a:r>
            <a:endParaRPr lang="pt-BR" sz="1600" dirty="0"/>
          </a:p>
        </p:txBody>
      </p:sp>
      <p:sp>
        <p:nvSpPr>
          <p:cNvPr id="37" name="Retângulo 36"/>
          <p:cNvSpPr/>
          <p:nvPr/>
        </p:nvSpPr>
        <p:spPr>
          <a:xfrm>
            <a:off x="740310" y="1988800"/>
            <a:ext cx="2045306" cy="4032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CUSTO </a:t>
            </a:r>
          </a:p>
          <a:p>
            <a:pPr algn="ctr"/>
            <a:endParaRPr lang="pt-BR" dirty="0" smtClean="0"/>
          </a:p>
          <a:p>
            <a:pPr algn="ctr"/>
            <a:r>
              <a:rPr lang="pt-BR" dirty="0" smtClean="0"/>
              <a:t>CBIO TOTAL</a:t>
            </a:r>
          </a:p>
          <a:p>
            <a:pPr algn="ctr"/>
            <a:r>
              <a:rPr lang="pt-BR" dirty="0" smtClean="0"/>
              <a:t>(R$ milhões)</a:t>
            </a:r>
            <a:endParaRPr lang="pt-BR" dirty="0"/>
          </a:p>
        </p:txBody>
      </p:sp>
      <p:sp>
        <p:nvSpPr>
          <p:cNvPr id="14" name="Retângulo 13"/>
          <p:cNvSpPr/>
          <p:nvPr/>
        </p:nvSpPr>
        <p:spPr>
          <a:xfrm>
            <a:off x="4766805" y="1969147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3209008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407210" y="404580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Repasse do CBIO pelo produtor de biocombustíveis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33630" y="2056021"/>
            <a:ext cx="2045306" cy="4032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RECEITA </a:t>
            </a:r>
          </a:p>
          <a:p>
            <a:pPr algn="ctr"/>
            <a:endParaRPr lang="pt-BR" dirty="0"/>
          </a:p>
          <a:p>
            <a:pPr algn="ctr"/>
            <a:r>
              <a:rPr lang="pt-BR" dirty="0" smtClean="0"/>
              <a:t>CBIO TOTAL</a:t>
            </a:r>
          </a:p>
          <a:p>
            <a:pPr algn="ctr"/>
            <a:r>
              <a:rPr lang="pt-BR" dirty="0" smtClean="0"/>
              <a:t>(R$ milhões)</a:t>
            </a:r>
            <a:endParaRPr lang="pt-BR" dirty="0"/>
          </a:p>
        </p:txBody>
      </p:sp>
      <p:sp>
        <p:nvSpPr>
          <p:cNvPr id="3" name="Seta para Cima 2"/>
          <p:cNvSpPr/>
          <p:nvPr/>
        </p:nvSpPr>
        <p:spPr>
          <a:xfrm rot="10800000">
            <a:off x="4763567" y="4299541"/>
            <a:ext cx="504070" cy="57608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 3"/>
          <p:cNvSpPr/>
          <p:nvPr/>
        </p:nvSpPr>
        <p:spPr>
          <a:xfrm>
            <a:off x="5319004" y="4245784"/>
            <a:ext cx="12423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3600" dirty="0" smtClean="0"/>
              <a:t>Preço</a:t>
            </a:r>
            <a:endParaRPr lang="pt-BR" sz="3600" dirty="0"/>
          </a:p>
        </p:txBody>
      </p:sp>
      <p:sp>
        <p:nvSpPr>
          <p:cNvPr id="18" name="Retângulo 17"/>
          <p:cNvSpPr/>
          <p:nvPr/>
        </p:nvSpPr>
        <p:spPr>
          <a:xfrm>
            <a:off x="6685948" y="3501010"/>
            <a:ext cx="51859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600" dirty="0" smtClean="0"/>
              <a:t>Etanol anidro e hidratado</a:t>
            </a:r>
          </a:p>
          <a:p>
            <a:pPr>
              <a:defRPr/>
            </a:pPr>
            <a:r>
              <a:rPr lang="pt-BR" sz="3600" dirty="0" smtClean="0"/>
              <a:t>Biodiesel</a:t>
            </a:r>
          </a:p>
          <a:p>
            <a:pPr>
              <a:defRPr/>
            </a:pPr>
            <a:r>
              <a:rPr lang="pt-BR" sz="3600" dirty="0" err="1" smtClean="0"/>
              <a:t>Biometano</a:t>
            </a:r>
            <a:endParaRPr lang="pt-BR" sz="3600" dirty="0" smtClean="0"/>
          </a:p>
          <a:p>
            <a:pPr>
              <a:defRPr/>
            </a:pPr>
            <a:r>
              <a:rPr lang="pt-BR" sz="3600" dirty="0" err="1" smtClean="0"/>
              <a:t>BioQAV</a:t>
            </a:r>
            <a:r>
              <a:rPr lang="pt-BR" sz="3600" dirty="0" smtClean="0"/>
              <a:t> </a:t>
            </a:r>
            <a:r>
              <a:rPr lang="pt-BR" sz="3600" dirty="0" err="1" smtClean="0"/>
              <a:t>etc</a:t>
            </a:r>
            <a:endParaRPr lang="pt-BR" sz="3600" dirty="0"/>
          </a:p>
        </p:txBody>
      </p:sp>
      <p:sp>
        <p:nvSpPr>
          <p:cNvPr id="8" name="Chave Esquerda 7"/>
          <p:cNvSpPr/>
          <p:nvPr/>
        </p:nvSpPr>
        <p:spPr>
          <a:xfrm>
            <a:off x="6510492" y="3537696"/>
            <a:ext cx="214784" cy="21603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9577200" y="4856774"/>
            <a:ext cx="23171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u="sng" dirty="0" smtClean="0"/>
              <a:t>Hipótese:</a:t>
            </a:r>
          </a:p>
          <a:p>
            <a:r>
              <a:rPr lang="pt-BR" sz="1600" dirty="0" smtClean="0"/>
              <a:t>Distribuição na proporção do </a:t>
            </a:r>
            <a:r>
              <a:rPr lang="pt-BR" sz="1600" dirty="0" err="1" smtClean="0"/>
              <a:t>market-share</a:t>
            </a:r>
            <a:endParaRPr lang="pt-BR" sz="1600" dirty="0"/>
          </a:p>
        </p:txBody>
      </p:sp>
      <p:sp>
        <p:nvSpPr>
          <p:cNvPr id="14" name="Retângulo 13"/>
          <p:cNvSpPr/>
          <p:nvPr/>
        </p:nvSpPr>
        <p:spPr>
          <a:xfrm>
            <a:off x="2465229" y="3175499"/>
            <a:ext cx="2045306" cy="29130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CBIO REPASSADO AO PREÇO DE VENDA DO BIOCOMBUSTÍVEL PARA DISTRIBUIDORA </a:t>
            </a:r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2470229" y="2056021"/>
            <a:ext cx="2045306" cy="11194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AUMENTO DE RENDA DO PRODUTOR</a:t>
            </a:r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1847410" y="1606840"/>
            <a:ext cx="1083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u="sng" dirty="0"/>
              <a:t>Hipótese: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4766470" y="2194822"/>
            <a:ext cx="74255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600" dirty="0" smtClean="0"/>
              <a:t>Fator de apropriação do preço do CBIO </a:t>
            </a:r>
            <a:endParaRPr lang="pt-BR" sz="3600" dirty="0"/>
          </a:p>
        </p:txBody>
      </p:sp>
      <p:sp>
        <p:nvSpPr>
          <p:cNvPr id="19" name="Retângulo 18"/>
          <p:cNvSpPr/>
          <p:nvPr/>
        </p:nvSpPr>
        <p:spPr>
          <a:xfrm>
            <a:off x="5594964" y="3100900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  <p:sp>
        <p:nvSpPr>
          <p:cNvPr id="20" name="Retângulo 19"/>
          <p:cNvSpPr/>
          <p:nvPr/>
        </p:nvSpPr>
        <p:spPr>
          <a:xfrm>
            <a:off x="4809856" y="1905234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Entrada no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76969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119170" y="96842"/>
            <a:ext cx="115216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3000" dirty="0" smtClean="0">
                <a:solidFill>
                  <a:schemeClr val="tx1"/>
                </a:solidFill>
              </a:rPr>
              <a:t>Impacto em preços de aquisição de combustíveis pela distribuidora</a:t>
            </a:r>
            <a:endParaRPr lang="pt-BR" sz="3000" dirty="0">
              <a:solidFill>
                <a:schemeClr val="tx1"/>
              </a:solidFill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6818512"/>
              </p:ext>
            </p:extLst>
          </p:nvPr>
        </p:nvGraphicFramePr>
        <p:xfrm>
          <a:off x="1216618" y="1614492"/>
          <a:ext cx="9121265" cy="5126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4253">
                  <a:extLst>
                    <a:ext uri="{9D8B030D-6E8A-4147-A177-3AD203B41FA5}">
                      <a16:colId xmlns:a16="http://schemas.microsoft.com/office/drawing/2014/main" val="3316383654"/>
                    </a:ext>
                  </a:extLst>
                </a:gridCol>
                <a:gridCol w="2208307">
                  <a:extLst>
                    <a:ext uri="{9D8B030D-6E8A-4147-A177-3AD203B41FA5}">
                      <a16:colId xmlns:a16="http://schemas.microsoft.com/office/drawing/2014/main" val="2709275190"/>
                    </a:ext>
                  </a:extLst>
                </a:gridCol>
                <a:gridCol w="1440199">
                  <a:extLst>
                    <a:ext uri="{9D8B030D-6E8A-4147-A177-3AD203B41FA5}">
                      <a16:colId xmlns:a16="http://schemas.microsoft.com/office/drawing/2014/main" val="3838653496"/>
                    </a:ext>
                  </a:extLst>
                </a:gridCol>
                <a:gridCol w="1824253">
                  <a:extLst>
                    <a:ext uri="{9D8B030D-6E8A-4147-A177-3AD203B41FA5}">
                      <a16:colId xmlns:a16="http://schemas.microsoft.com/office/drawing/2014/main" val="4051777083"/>
                    </a:ext>
                  </a:extLst>
                </a:gridCol>
                <a:gridCol w="1824253">
                  <a:extLst>
                    <a:ext uri="{9D8B030D-6E8A-4147-A177-3AD203B41FA5}">
                      <a16:colId xmlns:a16="http://schemas.microsoft.com/office/drawing/2014/main" val="422633869"/>
                    </a:ext>
                  </a:extLst>
                </a:gridCol>
              </a:tblGrid>
              <a:tr h="263305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Cenário de Meta de Redução de Emissões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4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4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3273695"/>
                  </a:ext>
                </a:extLst>
              </a:tr>
              <a:tr h="464811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Combustível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solidFill>
                            <a:schemeClr val="bg1"/>
                          </a:solidFill>
                        </a:rPr>
                        <a:t>Preço do Carbono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319392"/>
                  </a:ext>
                </a:extLst>
              </a:tr>
              <a:tr h="446219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Gasolina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 err="1" smtClean="0"/>
                        <a:t>Cen</a:t>
                      </a:r>
                      <a:r>
                        <a:rPr lang="pt-BR" sz="1100" b="0" dirty="0" smtClean="0"/>
                        <a:t>. 1</a:t>
                      </a:r>
                    </a:p>
                    <a:p>
                      <a:pPr algn="ctr"/>
                      <a:r>
                        <a:rPr lang="pt-BR" sz="1100" b="0" dirty="0" err="1" smtClean="0"/>
                        <a:t>Cen</a:t>
                      </a:r>
                      <a:r>
                        <a:rPr lang="pt-BR" sz="1100" b="0" dirty="0" smtClean="0"/>
                        <a:t>.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dirty="0" err="1" smtClean="0"/>
                        <a:t>Cen</a:t>
                      </a:r>
                      <a:r>
                        <a:rPr lang="pt-BR" sz="1100" b="0" dirty="0" smtClean="0"/>
                        <a:t>.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3598436"/>
                  </a:ext>
                </a:extLst>
              </a:tr>
              <a:tr h="564225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Diesel</a:t>
                      </a:r>
                      <a:r>
                        <a:rPr lang="pt-BR" sz="1400" baseline="0" dirty="0" smtClean="0"/>
                        <a:t> A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Cen.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Cen.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Cen. 3</a:t>
                      </a:r>
                      <a:endParaRPr kumimoji="0" lang="pt-BR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04408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QAV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Cen.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Cen.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Cen. 3</a:t>
                      </a:r>
                      <a:endParaRPr kumimoji="0" lang="pt-BR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6133325"/>
                  </a:ext>
                </a:extLst>
              </a:tr>
              <a:tr h="22569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Anidro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</a:t>
                      </a:r>
                      <a:r>
                        <a:rPr kumimoji="0" lang="pt-BR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.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</a:t>
                      </a:r>
                      <a:r>
                        <a:rPr kumimoji="0" lang="pt-BR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.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Cen</a:t>
                      </a:r>
                      <a:r>
                        <a:rPr kumimoji="0" lang="pt-BR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.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0999533"/>
                  </a:ext>
                </a:extLst>
              </a:tr>
              <a:tr h="22569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Hidratado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...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5741783"/>
                  </a:ext>
                </a:extLst>
              </a:tr>
              <a:tr h="225690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Biodiesel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...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7293778"/>
                  </a:ext>
                </a:extLst>
              </a:tr>
              <a:tr h="2256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err="1" smtClean="0"/>
                        <a:t>BioQAV</a:t>
                      </a:r>
                      <a:endParaRPr lang="pt-BR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...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0496750"/>
                  </a:ext>
                </a:extLst>
              </a:tr>
              <a:tr h="22569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Biometano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...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9973301"/>
                  </a:ext>
                </a:extLst>
              </a:tr>
              <a:tr h="225690">
                <a:tc>
                  <a:txBody>
                    <a:bodyPr/>
                    <a:lstStyle/>
                    <a:p>
                      <a:r>
                        <a:rPr lang="pt-BR" sz="1400" dirty="0" err="1" smtClean="0"/>
                        <a:t>etc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/>
                        <a:t>...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4314092"/>
                  </a:ext>
                </a:extLst>
              </a:tr>
              <a:tr h="394957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Média Ponderada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chemeClr val="bg1"/>
                          </a:solidFill>
                        </a:rPr>
                        <a:t>...</a:t>
                      </a:r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680857"/>
                  </a:ext>
                </a:extLst>
              </a:tr>
            </a:tbl>
          </a:graphicData>
        </a:graphic>
      </p:graphicFrame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15</a:t>
            </a:fld>
            <a:endParaRPr lang="pt-BR" altLang="pt-BR"/>
          </a:p>
        </p:txBody>
      </p:sp>
      <p:sp>
        <p:nvSpPr>
          <p:cNvPr id="3" name="Retângulo 2"/>
          <p:cNvSpPr/>
          <p:nvPr/>
        </p:nvSpPr>
        <p:spPr>
          <a:xfrm>
            <a:off x="10369058" y="3299175"/>
            <a:ext cx="12945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800" dirty="0"/>
              <a:t>R$/</a:t>
            </a:r>
            <a:r>
              <a:rPr lang="pt-BR" sz="2800" dirty="0" smtClean="0"/>
              <a:t>litro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118675" y="812052"/>
            <a:ext cx="10483287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pt-BR" dirty="0" smtClean="0"/>
              <a:t>Conhecidos em cada cenário: a) demanda por combustível; b) impacto do CBIO por combustível.</a:t>
            </a:r>
          </a:p>
          <a:p>
            <a:r>
              <a:rPr lang="pt-BR" dirty="0" smtClean="0"/>
              <a:t>Então: </a:t>
            </a:r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6240020" y="3719179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3452840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119170" y="96842"/>
            <a:ext cx="115216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3000" dirty="0" smtClean="0">
                <a:solidFill>
                  <a:schemeClr val="tx1"/>
                </a:solidFill>
              </a:rPr>
              <a:t>Impacto na inflação (IPCA)</a:t>
            </a:r>
            <a:endParaRPr lang="pt-BR" sz="3000" dirty="0">
              <a:solidFill>
                <a:schemeClr val="tx1"/>
              </a:solidFill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226424"/>
              </p:ext>
            </p:extLst>
          </p:nvPr>
        </p:nvGraphicFramePr>
        <p:xfrm>
          <a:off x="1216618" y="1614492"/>
          <a:ext cx="9121265" cy="2572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4253">
                  <a:extLst>
                    <a:ext uri="{9D8B030D-6E8A-4147-A177-3AD203B41FA5}">
                      <a16:colId xmlns:a16="http://schemas.microsoft.com/office/drawing/2014/main" val="3316383654"/>
                    </a:ext>
                  </a:extLst>
                </a:gridCol>
                <a:gridCol w="2208307">
                  <a:extLst>
                    <a:ext uri="{9D8B030D-6E8A-4147-A177-3AD203B41FA5}">
                      <a16:colId xmlns:a16="http://schemas.microsoft.com/office/drawing/2014/main" val="2709275190"/>
                    </a:ext>
                  </a:extLst>
                </a:gridCol>
                <a:gridCol w="1440199">
                  <a:extLst>
                    <a:ext uri="{9D8B030D-6E8A-4147-A177-3AD203B41FA5}">
                      <a16:colId xmlns:a16="http://schemas.microsoft.com/office/drawing/2014/main" val="3838653496"/>
                    </a:ext>
                  </a:extLst>
                </a:gridCol>
                <a:gridCol w="1824253">
                  <a:extLst>
                    <a:ext uri="{9D8B030D-6E8A-4147-A177-3AD203B41FA5}">
                      <a16:colId xmlns:a16="http://schemas.microsoft.com/office/drawing/2014/main" val="4051777083"/>
                    </a:ext>
                  </a:extLst>
                </a:gridCol>
                <a:gridCol w="1824253">
                  <a:extLst>
                    <a:ext uri="{9D8B030D-6E8A-4147-A177-3AD203B41FA5}">
                      <a16:colId xmlns:a16="http://schemas.microsoft.com/office/drawing/2014/main" val="422633869"/>
                    </a:ext>
                  </a:extLst>
                </a:gridCol>
              </a:tblGrid>
              <a:tr h="263305"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sz="1600" dirty="0" smtClean="0"/>
                        <a:t>Cenário de Meta de Redução de Emissões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BR" sz="4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pt-BR" sz="4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3273695"/>
                  </a:ext>
                </a:extLst>
              </a:tr>
              <a:tr h="464811">
                <a:tc>
                  <a:txBody>
                    <a:bodyPr/>
                    <a:lstStyle/>
                    <a:p>
                      <a:r>
                        <a:rPr lang="pt-BR" sz="1800" dirty="0" smtClean="0">
                          <a:solidFill>
                            <a:schemeClr val="bg1"/>
                          </a:solidFill>
                        </a:rPr>
                        <a:t>Combustível</a:t>
                      </a:r>
                      <a:endParaRPr lang="pt-BR" sz="1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Peso no IPCA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pt-B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319392"/>
                  </a:ext>
                </a:extLst>
              </a:tr>
              <a:tr h="446219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Gasolina 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3598436"/>
                  </a:ext>
                </a:extLst>
              </a:tr>
              <a:tr h="564225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Diesel</a:t>
                      </a:r>
                      <a:r>
                        <a:rPr lang="pt-BR" sz="1800" baseline="0" dirty="0" smtClean="0"/>
                        <a:t> B</a:t>
                      </a:r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04408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 sz="1800" dirty="0" smtClean="0"/>
                        <a:t>Hidratado</a:t>
                      </a:r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Z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6133325"/>
                  </a:ext>
                </a:extLst>
              </a:tr>
              <a:tr h="225690">
                <a:tc>
                  <a:txBody>
                    <a:bodyPr/>
                    <a:lstStyle/>
                    <a:p>
                      <a:r>
                        <a:rPr lang="pt-BR" sz="1800" dirty="0" err="1" smtClean="0"/>
                        <a:t>etc</a:t>
                      </a:r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 smtClean="0"/>
                        <a:t>etc</a:t>
                      </a:r>
                      <a:endParaRPr lang="pt-BR" sz="1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4314092"/>
                  </a:ext>
                </a:extLst>
              </a:tr>
            </a:tbl>
          </a:graphicData>
        </a:graphic>
      </p:graphicFrame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16</a:t>
            </a:fld>
            <a:endParaRPr lang="pt-BR" altLang="pt-BR"/>
          </a:p>
        </p:txBody>
      </p:sp>
      <p:sp>
        <p:nvSpPr>
          <p:cNvPr id="3" name="Retângulo 2"/>
          <p:cNvSpPr/>
          <p:nvPr/>
        </p:nvSpPr>
        <p:spPr>
          <a:xfrm>
            <a:off x="10325563" y="3299175"/>
            <a:ext cx="189128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2800" dirty="0" smtClean="0"/>
              <a:t>pontos </a:t>
            </a:r>
          </a:p>
          <a:p>
            <a:pPr algn="ctr"/>
            <a:r>
              <a:rPr lang="pt-BR" sz="2800" dirty="0" smtClean="0"/>
              <a:t>percentuais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118675" y="812052"/>
            <a:ext cx="10483287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pt-BR" dirty="0" smtClean="0"/>
              <a:t>Conhecidos os pesos dos combustíveis ao consumidor (Gasolina C, Diesel B, Hidratado </a:t>
            </a:r>
            <a:r>
              <a:rPr lang="pt-BR" dirty="0" err="1" smtClean="0"/>
              <a:t>etc</a:t>
            </a:r>
            <a:r>
              <a:rPr lang="pt-BR" dirty="0" smtClean="0"/>
              <a:t>):</a:t>
            </a:r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6517827" y="2953401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555685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119170" y="96842"/>
            <a:ext cx="115216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3000" dirty="0" smtClean="0">
                <a:solidFill>
                  <a:schemeClr val="tx1"/>
                </a:solidFill>
              </a:rPr>
              <a:t>A partir da quantidade total de CBIO</a:t>
            </a:r>
            <a:endParaRPr lang="pt-BR" sz="3000" dirty="0">
              <a:solidFill>
                <a:schemeClr val="tx1"/>
              </a:solidFill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17</a:t>
            </a:fld>
            <a:endParaRPr lang="pt-BR" altLang="pt-BR"/>
          </a:p>
        </p:txBody>
      </p:sp>
      <p:sp>
        <p:nvSpPr>
          <p:cNvPr id="12" name="Text Box 3074"/>
          <p:cNvSpPr txBox="1">
            <a:spLocks noChangeArrowheads="1"/>
          </p:cNvSpPr>
          <p:nvPr/>
        </p:nvSpPr>
        <p:spPr bwMode="auto">
          <a:xfrm>
            <a:off x="119170" y="763875"/>
            <a:ext cx="1152160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3000" dirty="0" smtClean="0">
                <a:solidFill>
                  <a:schemeClr val="tx1"/>
                </a:solidFill>
              </a:rPr>
              <a:t>% da meta no Acordo de Paris </a:t>
            </a:r>
            <a:endParaRPr lang="pt-BR" sz="3000" dirty="0">
              <a:solidFill>
                <a:schemeClr val="tx1"/>
              </a:solidFill>
            </a:endParaRP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006401"/>
              </p:ext>
            </p:extLst>
          </p:nvPr>
        </p:nvGraphicFramePr>
        <p:xfrm>
          <a:off x="479220" y="1412720"/>
          <a:ext cx="10945520" cy="5175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80">
                  <a:extLst>
                    <a:ext uri="{9D8B030D-6E8A-4147-A177-3AD203B41FA5}">
                      <a16:colId xmlns:a16="http://schemas.microsoft.com/office/drawing/2014/main" val="3316383654"/>
                    </a:ext>
                  </a:extLst>
                </a:gridCol>
                <a:gridCol w="2736380">
                  <a:extLst>
                    <a:ext uri="{9D8B030D-6E8A-4147-A177-3AD203B41FA5}">
                      <a16:colId xmlns:a16="http://schemas.microsoft.com/office/drawing/2014/main" val="3838653496"/>
                    </a:ext>
                  </a:extLst>
                </a:gridCol>
                <a:gridCol w="2736380">
                  <a:extLst>
                    <a:ext uri="{9D8B030D-6E8A-4147-A177-3AD203B41FA5}">
                      <a16:colId xmlns:a16="http://schemas.microsoft.com/office/drawing/2014/main" val="4051777083"/>
                    </a:ext>
                  </a:extLst>
                </a:gridCol>
                <a:gridCol w="2736380">
                  <a:extLst>
                    <a:ext uri="{9D8B030D-6E8A-4147-A177-3AD203B41FA5}">
                      <a16:colId xmlns:a16="http://schemas.microsoft.com/office/drawing/2014/main" val="422633869"/>
                    </a:ext>
                  </a:extLst>
                </a:gridCol>
              </a:tblGrid>
              <a:tr h="1035002">
                <a:tc>
                  <a:txBody>
                    <a:bodyPr/>
                    <a:lstStyle/>
                    <a:p>
                      <a:r>
                        <a:rPr lang="pt-BR" dirty="0" smtClean="0"/>
                        <a:t>Meta de Redução de Emissões da Matriz de Combustíveis</a:t>
                      </a:r>
                      <a:endParaRPr lang="pt-BR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smtClean="0"/>
                        <a:t>Cenário 1</a:t>
                      </a:r>
                      <a:endParaRPr lang="pt-BR" sz="3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smtClean="0"/>
                        <a:t>Cenário 2</a:t>
                      </a:r>
                      <a:endParaRPr lang="pt-BR" sz="3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smtClean="0"/>
                        <a:t>Cenário 3</a:t>
                      </a:r>
                      <a:endParaRPr lang="pt-BR" sz="3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319392"/>
                  </a:ext>
                </a:extLst>
              </a:tr>
              <a:tr h="1035002">
                <a:tc>
                  <a:txBody>
                    <a:bodyPr/>
                    <a:lstStyle/>
                    <a:p>
                      <a:r>
                        <a:rPr lang="pt-BR" dirty="0" smtClean="0"/>
                        <a:t>Meta do Brasil no</a:t>
                      </a:r>
                      <a:r>
                        <a:rPr lang="pt-BR" baseline="0" dirty="0" smtClean="0"/>
                        <a:t> Acordo de Paris em 2025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X </a:t>
                      </a:r>
                      <a:r>
                        <a:rPr lang="pt-BR" sz="2800" dirty="0" err="1" smtClean="0"/>
                        <a:t>ton</a:t>
                      </a:r>
                      <a:r>
                        <a:rPr lang="pt-BR" sz="2800" dirty="0" smtClean="0"/>
                        <a:t> de CO2e</a:t>
                      </a:r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 smtClean="0"/>
                        <a:t>X </a:t>
                      </a:r>
                      <a:r>
                        <a:rPr lang="pt-BR" sz="2800" dirty="0" err="1" smtClean="0"/>
                        <a:t>ton</a:t>
                      </a:r>
                      <a:r>
                        <a:rPr lang="pt-BR" sz="2800" dirty="0" smtClean="0"/>
                        <a:t> de CO2e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 smtClean="0"/>
                        <a:t>X </a:t>
                      </a:r>
                      <a:r>
                        <a:rPr lang="pt-BR" sz="2800" dirty="0" err="1" smtClean="0"/>
                        <a:t>ton</a:t>
                      </a:r>
                      <a:r>
                        <a:rPr lang="pt-BR" sz="2800" dirty="0" smtClean="0"/>
                        <a:t> de CO2e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3598436"/>
                  </a:ext>
                </a:extLst>
              </a:tr>
              <a:tr h="10350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Redução relativa devido ao</a:t>
                      </a:r>
                      <a:r>
                        <a:rPr lang="pt-BR" baseline="0" dirty="0" smtClean="0"/>
                        <a:t> RenovaBio em 2025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Y </a:t>
                      </a:r>
                      <a:r>
                        <a:rPr lang="pt-BR" sz="2800" dirty="0" err="1" smtClean="0"/>
                        <a:t>ton</a:t>
                      </a:r>
                      <a:r>
                        <a:rPr lang="pt-BR" sz="2800" dirty="0" smtClean="0"/>
                        <a:t> de CO2e</a:t>
                      </a:r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 smtClean="0"/>
                        <a:t>Z </a:t>
                      </a:r>
                      <a:r>
                        <a:rPr lang="pt-BR" sz="2800" dirty="0" err="1" smtClean="0"/>
                        <a:t>ton</a:t>
                      </a:r>
                      <a:r>
                        <a:rPr lang="pt-BR" sz="2800" dirty="0" smtClean="0"/>
                        <a:t> de CO2e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 smtClean="0"/>
                        <a:t>W </a:t>
                      </a:r>
                      <a:r>
                        <a:rPr lang="pt-BR" sz="2800" dirty="0" err="1" smtClean="0"/>
                        <a:t>ton</a:t>
                      </a:r>
                      <a:r>
                        <a:rPr lang="pt-BR" sz="2800" dirty="0" smtClean="0"/>
                        <a:t> de CO2e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0440808"/>
                  </a:ext>
                </a:extLst>
              </a:tr>
              <a:tr h="1035002">
                <a:tc>
                  <a:txBody>
                    <a:bodyPr/>
                    <a:lstStyle/>
                    <a:p>
                      <a:r>
                        <a:rPr lang="pt-BR" dirty="0" smtClean="0"/>
                        <a:t>Participação do RenovaBio no Acordo de Paris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Y%</a:t>
                      </a:r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Z%</a:t>
                      </a:r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W%</a:t>
                      </a:r>
                      <a:endParaRPr lang="pt-B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6133325"/>
                  </a:ext>
                </a:extLst>
              </a:tr>
              <a:tr h="1035002">
                <a:tc>
                  <a:txBody>
                    <a:bodyPr/>
                    <a:lstStyle/>
                    <a:p>
                      <a:r>
                        <a:rPr lang="pt-BR" sz="1400" dirty="0" smtClean="0"/>
                        <a:t>Participação dos Biocombustíveis no Acordo de Paris caso não houvesse RenovaBio (mantido</a:t>
                      </a:r>
                      <a:r>
                        <a:rPr lang="pt-BR" sz="1400" baseline="0" dirty="0" smtClean="0"/>
                        <a:t> status quo)</a:t>
                      </a:r>
                      <a:endParaRPr lang="pt-B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y%</a:t>
                      </a:r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z%</a:t>
                      </a:r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 smtClean="0"/>
                        <a:t>w%</a:t>
                      </a:r>
                      <a:endParaRPr lang="pt-B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1622937"/>
                  </a:ext>
                </a:extLst>
              </a:tr>
            </a:tbl>
          </a:graphicData>
        </a:graphic>
      </p:graphicFrame>
      <p:sp>
        <p:nvSpPr>
          <p:cNvPr id="11" name="Retângulo 10"/>
          <p:cNvSpPr/>
          <p:nvPr/>
        </p:nvSpPr>
        <p:spPr>
          <a:xfrm>
            <a:off x="6168010" y="5373270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73529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407210" y="96842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Demanda Total de Combustíveis 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>
                <a:solidFill>
                  <a:schemeClr val="tx1"/>
                </a:solidFill>
              </a:rPr>
              <a:pPr>
                <a:defRPr/>
              </a:pPr>
              <a:t>2</a:t>
            </a:fld>
            <a:endParaRPr lang="pt-BR" altLang="pt-BR">
              <a:solidFill>
                <a:schemeClr val="tx1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839270" y="908650"/>
            <a:ext cx="6552910" cy="301291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" name="Conector reto 4"/>
          <p:cNvCxnSpPr>
            <a:stCxn id="3" idx="0"/>
            <a:endCxn id="3" idx="2"/>
          </p:cNvCxnSpPr>
          <p:nvPr/>
        </p:nvCxnSpPr>
        <p:spPr>
          <a:xfrm>
            <a:off x="4115725" y="908650"/>
            <a:ext cx="0" cy="3012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512898" y="4033993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2000</a:t>
            </a:r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3789353" y="4005080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2017</a:t>
            </a:r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>
            <a:off x="7027477" y="4008097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2028</a:t>
            </a:r>
            <a:endParaRPr lang="pt-BR" dirty="0"/>
          </a:p>
        </p:txBody>
      </p:sp>
      <p:cxnSp>
        <p:nvCxnSpPr>
          <p:cNvPr id="10" name="Conector reto 9"/>
          <p:cNvCxnSpPr/>
          <p:nvPr/>
        </p:nvCxnSpPr>
        <p:spPr>
          <a:xfrm flipV="1">
            <a:off x="839269" y="2590047"/>
            <a:ext cx="3276455" cy="8641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Forma Livre 11"/>
          <p:cNvSpPr/>
          <p:nvPr/>
        </p:nvSpPr>
        <p:spPr>
          <a:xfrm>
            <a:off x="4127383" y="1600890"/>
            <a:ext cx="3254929" cy="981512"/>
          </a:xfrm>
          <a:custGeom>
            <a:avLst/>
            <a:gdLst>
              <a:gd name="connsiteX0" fmla="*/ 0 w 3254929"/>
              <a:gd name="connsiteY0" fmla="*/ 981512 h 981512"/>
              <a:gd name="connsiteX1" fmla="*/ 2273417 w 3254929"/>
              <a:gd name="connsiteY1" fmla="*/ 142613 h 981512"/>
              <a:gd name="connsiteX2" fmla="*/ 3254929 w 3254929"/>
              <a:gd name="connsiteY2" fmla="*/ 0 h 98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54929" h="981512">
                <a:moveTo>
                  <a:pt x="0" y="981512"/>
                </a:moveTo>
                <a:cubicBezTo>
                  <a:pt x="865464" y="643855"/>
                  <a:pt x="1730929" y="306198"/>
                  <a:pt x="2273417" y="142613"/>
                </a:cubicBezTo>
                <a:cubicBezTo>
                  <a:pt x="2815905" y="-20972"/>
                  <a:pt x="3098335" y="15380"/>
                  <a:pt x="3254929" y="0"/>
                </a:cubicBezTo>
              </a:path>
            </a:pathLst>
          </a:cu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/>
          <p:cNvSpPr/>
          <p:nvPr/>
        </p:nvSpPr>
        <p:spPr>
          <a:xfrm>
            <a:off x="5550017" y="3100314"/>
            <a:ext cx="9028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modelo</a:t>
            </a:r>
            <a:endParaRPr lang="pt-BR" dirty="0"/>
          </a:p>
        </p:txBody>
      </p:sp>
      <p:sp>
        <p:nvSpPr>
          <p:cNvPr id="31" name="Retângulo 30"/>
          <p:cNvSpPr/>
          <p:nvPr/>
        </p:nvSpPr>
        <p:spPr>
          <a:xfrm>
            <a:off x="295664" y="4758104"/>
            <a:ext cx="5656316" cy="191134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pt-BR" sz="2000" dirty="0" smtClean="0">
                <a:solidFill>
                  <a:schemeClr val="tx1"/>
                </a:solidFill>
              </a:rPr>
              <a:t>Evolução </a:t>
            </a:r>
            <a:r>
              <a:rPr lang="pt-BR" sz="2000" dirty="0">
                <a:solidFill>
                  <a:schemeClr val="tx1"/>
                </a:solidFill>
              </a:rPr>
              <a:t>da </a:t>
            </a:r>
            <a:r>
              <a:rPr lang="pt-BR" sz="2000" dirty="0" smtClean="0">
                <a:solidFill>
                  <a:schemeClr val="tx1"/>
                </a:solidFill>
              </a:rPr>
              <a:t>frota de veículos</a:t>
            </a:r>
          </a:p>
          <a:p>
            <a:r>
              <a:rPr lang="pt-BR" sz="2000" dirty="0">
                <a:solidFill>
                  <a:schemeClr val="tx1"/>
                </a:solidFill>
              </a:rPr>
              <a:t>Evolução </a:t>
            </a:r>
            <a:r>
              <a:rPr lang="pt-BR" sz="2000" dirty="0" smtClean="0">
                <a:solidFill>
                  <a:schemeClr val="tx1"/>
                </a:solidFill>
              </a:rPr>
              <a:t>do transporte ciclo diesel</a:t>
            </a:r>
          </a:p>
          <a:p>
            <a:r>
              <a:rPr lang="pt-BR" sz="2000" dirty="0" smtClean="0">
                <a:solidFill>
                  <a:schemeClr val="tx1"/>
                </a:solidFill>
              </a:rPr>
              <a:t>Evolução </a:t>
            </a:r>
            <a:r>
              <a:rPr lang="pt-BR" sz="2000" dirty="0">
                <a:solidFill>
                  <a:schemeClr val="tx1"/>
                </a:solidFill>
              </a:rPr>
              <a:t>do transporte </a:t>
            </a:r>
            <a:r>
              <a:rPr lang="pt-BR" sz="2000" dirty="0" smtClean="0">
                <a:solidFill>
                  <a:schemeClr val="tx1"/>
                </a:solidFill>
              </a:rPr>
              <a:t>ciclo leve</a:t>
            </a:r>
            <a:endParaRPr lang="pt-BR" sz="2000" dirty="0">
              <a:solidFill>
                <a:schemeClr val="tx1"/>
              </a:solidFill>
            </a:endParaRPr>
          </a:p>
          <a:p>
            <a:r>
              <a:rPr lang="pt-BR" sz="2000" dirty="0" smtClean="0">
                <a:solidFill>
                  <a:schemeClr val="tx1"/>
                </a:solidFill>
              </a:rPr>
              <a:t>Evolução do transporte aéreo</a:t>
            </a:r>
          </a:p>
          <a:p>
            <a:r>
              <a:rPr lang="pt-BR" sz="2000" dirty="0">
                <a:solidFill>
                  <a:schemeClr val="tx1"/>
                </a:solidFill>
              </a:rPr>
              <a:t>Ganho de eficiência dos veículos novos</a:t>
            </a:r>
          </a:p>
          <a:p>
            <a:r>
              <a:rPr lang="pt-BR" sz="2000" dirty="0" smtClean="0">
                <a:solidFill>
                  <a:schemeClr val="tx1"/>
                </a:solidFill>
              </a:rPr>
              <a:t>Efeito rebote do ganho de eficiência dos veículos</a:t>
            </a:r>
          </a:p>
        </p:txBody>
      </p:sp>
      <p:sp>
        <p:nvSpPr>
          <p:cNvPr id="32" name="Retângulo 31"/>
          <p:cNvSpPr/>
          <p:nvPr/>
        </p:nvSpPr>
        <p:spPr>
          <a:xfrm>
            <a:off x="263190" y="1029126"/>
            <a:ext cx="5565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 smtClean="0"/>
              <a:t>MJ</a:t>
            </a:r>
            <a:endParaRPr lang="pt-BR" sz="2400" b="1" dirty="0"/>
          </a:p>
        </p:txBody>
      </p:sp>
      <p:sp>
        <p:nvSpPr>
          <p:cNvPr id="33" name="Seta para Cima e para Baixo 32"/>
          <p:cNvSpPr/>
          <p:nvPr/>
        </p:nvSpPr>
        <p:spPr>
          <a:xfrm>
            <a:off x="6871286" y="1340075"/>
            <a:ext cx="256628" cy="63197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4" name="Retângulo 33"/>
          <p:cNvSpPr/>
          <p:nvPr/>
        </p:nvSpPr>
        <p:spPr>
          <a:xfrm>
            <a:off x="6563330" y="5388562"/>
            <a:ext cx="5008227" cy="94896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pt-BR" dirty="0" smtClean="0">
                <a:solidFill>
                  <a:schemeClr val="bg1">
                    <a:lumMod val="65000"/>
                  </a:schemeClr>
                </a:solidFill>
              </a:rPr>
              <a:t>Crescimento do PIB</a:t>
            </a:r>
          </a:p>
          <a:p>
            <a:r>
              <a:rPr lang="pt-BR" dirty="0" smtClean="0">
                <a:solidFill>
                  <a:schemeClr val="bg1">
                    <a:lumMod val="65000"/>
                  </a:schemeClr>
                </a:solidFill>
              </a:rPr>
              <a:t>Elasticidade renda-PIB</a:t>
            </a:r>
          </a:p>
          <a:p>
            <a:r>
              <a:rPr lang="pt-BR" dirty="0">
                <a:solidFill>
                  <a:schemeClr val="bg1">
                    <a:lumMod val="65000"/>
                  </a:schemeClr>
                </a:solidFill>
              </a:rPr>
              <a:t>Aumento de preço dos combustíveis</a:t>
            </a:r>
          </a:p>
          <a:p>
            <a:endParaRPr lang="pt-BR" dirty="0" smtClean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830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263190" y="96842"/>
            <a:ext cx="1144959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3600" dirty="0" smtClean="0">
                <a:solidFill>
                  <a:schemeClr val="tx1"/>
                </a:solidFill>
              </a:rPr>
              <a:t>Histórico de Emissões Totais da Matriz de Combustíveis</a:t>
            </a:r>
            <a:endParaRPr lang="pt-BR" sz="3600" dirty="0">
              <a:solidFill>
                <a:schemeClr val="tx1"/>
              </a:solidFill>
            </a:endParaRPr>
          </a:p>
        </p:txBody>
      </p:sp>
      <p:pic>
        <p:nvPicPr>
          <p:cNvPr id="24" name="Imagem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350" y="980660"/>
            <a:ext cx="9049141" cy="5630576"/>
          </a:xfrm>
          <a:prstGeom prst="rect">
            <a:avLst/>
          </a:prstGeom>
        </p:spPr>
      </p:pic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3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06830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263190" y="96842"/>
            <a:ext cx="1144959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2800" dirty="0" smtClean="0">
                <a:solidFill>
                  <a:schemeClr val="tx1"/>
                </a:solidFill>
              </a:rPr>
              <a:t>Meta de Redução de GEE de Combustíveis: exemplo hipotético</a:t>
            </a:r>
            <a:endParaRPr lang="pt-BR" sz="2800" dirty="0">
              <a:solidFill>
                <a:schemeClr val="tx1"/>
              </a:solidFill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839270" y="908650"/>
            <a:ext cx="10801500" cy="53287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reto 9"/>
          <p:cNvCxnSpPr>
            <a:stCxn id="9" idx="0"/>
            <a:endCxn id="9" idx="2"/>
          </p:cNvCxnSpPr>
          <p:nvPr/>
        </p:nvCxnSpPr>
        <p:spPr>
          <a:xfrm>
            <a:off x="6240020" y="908650"/>
            <a:ext cx="0" cy="5328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ângulo 10"/>
          <p:cNvSpPr/>
          <p:nvPr/>
        </p:nvSpPr>
        <p:spPr>
          <a:xfrm>
            <a:off x="483465" y="6236447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2000</a:t>
            </a:r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5913648" y="6236447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2017</a:t>
            </a:r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11286407" y="6231655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2028</a:t>
            </a:r>
            <a:endParaRPr lang="pt-BR" dirty="0"/>
          </a:p>
        </p:txBody>
      </p:sp>
      <p:cxnSp>
        <p:nvCxnSpPr>
          <p:cNvPr id="14" name="Conector reto 13"/>
          <p:cNvCxnSpPr/>
          <p:nvPr/>
        </p:nvCxnSpPr>
        <p:spPr>
          <a:xfrm flipV="1">
            <a:off x="839270" y="3274642"/>
            <a:ext cx="5400750" cy="1978819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Retângulo 22"/>
          <p:cNvSpPr/>
          <p:nvPr/>
        </p:nvSpPr>
        <p:spPr>
          <a:xfrm rot="20456538">
            <a:off x="1840643" y="3751006"/>
            <a:ext cx="21555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 err="1" smtClean="0"/>
              <a:t>ton</a:t>
            </a:r>
            <a:r>
              <a:rPr lang="pt-BR" sz="4000" b="1" dirty="0" smtClean="0"/>
              <a:t> CO2e</a:t>
            </a:r>
            <a:endParaRPr lang="pt-BR" sz="4000" b="1" dirty="0"/>
          </a:p>
        </p:txBody>
      </p:sp>
      <p:sp>
        <p:nvSpPr>
          <p:cNvPr id="7" name="Retângulo 6"/>
          <p:cNvSpPr/>
          <p:nvPr/>
        </p:nvSpPr>
        <p:spPr>
          <a:xfrm>
            <a:off x="1026707" y="1043131"/>
            <a:ext cx="3485073" cy="107721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/>
              <a:t>Principal entrada do modelo</a:t>
            </a:r>
            <a:endParaRPr lang="pt-BR" sz="3200" b="1" dirty="0"/>
          </a:p>
        </p:txBody>
      </p:sp>
      <p:sp>
        <p:nvSpPr>
          <p:cNvPr id="33" name="Retângulo 32"/>
          <p:cNvSpPr/>
          <p:nvPr/>
        </p:nvSpPr>
        <p:spPr>
          <a:xfrm rot="20359406">
            <a:off x="8591705" y="1230443"/>
            <a:ext cx="1375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 smtClean="0"/>
              <a:t>Cenário 1</a:t>
            </a:r>
            <a:endParaRPr lang="pt-BR" sz="2400" dirty="0"/>
          </a:p>
        </p:txBody>
      </p:sp>
      <p:sp>
        <p:nvSpPr>
          <p:cNvPr id="34" name="Retângulo 33"/>
          <p:cNvSpPr/>
          <p:nvPr/>
        </p:nvSpPr>
        <p:spPr>
          <a:xfrm rot="21096942">
            <a:off x="10080700" y="1595329"/>
            <a:ext cx="1375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 smtClean="0"/>
              <a:t>Cenário 2</a:t>
            </a:r>
            <a:endParaRPr lang="pt-BR" sz="2400" dirty="0"/>
          </a:p>
        </p:txBody>
      </p:sp>
      <p:sp>
        <p:nvSpPr>
          <p:cNvPr id="35" name="Retângulo 34"/>
          <p:cNvSpPr/>
          <p:nvPr/>
        </p:nvSpPr>
        <p:spPr>
          <a:xfrm rot="21425884">
            <a:off x="10326278" y="2059705"/>
            <a:ext cx="1375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 smtClean="0"/>
              <a:t>Cenário 3</a:t>
            </a:r>
            <a:endParaRPr lang="pt-BR" sz="2400" dirty="0"/>
          </a:p>
        </p:txBody>
      </p:sp>
      <p:sp>
        <p:nvSpPr>
          <p:cNvPr id="36" name="Espaço Reservado para Número de Slide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4</a:t>
            </a:fld>
            <a:endParaRPr lang="pt-BR" altLang="pt-BR"/>
          </a:p>
        </p:txBody>
      </p:sp>
      <p:sp>
        <p:nvSpPr>
          <p:cNvPr id="37" name="Forma Livre 36"/>
          <p:cNvSpPr/>
          <p:nvPr/>
        </p:nvSpPr>
        <p:spPr>
          <a:xfrm>
            <a:off x="6272981" y="1071716"/>
            <a:ext cx="5368413" cy="2202426"/>
          </a:xfrm>
          <a:custGeom>
            <a:avLst/>
            <a:gdLst>
              <a:gd name="connsiteX0" fmla="*/ 0 w 5368413"/>
              <a:gd name="connsiteY0" fmla="*/ 2202426 h 2202426"/>
              <a:gd name="connsiteX1" fmla="*/ 3372464 w 5368413"/>
              <a:gd name="connsiteY1" fmla="*/ 609600 h 2202426"/>
              <a:gd name="connsiteX2" fmla="*/ 5368413 w 5368413"/>
              <a:gd name="connsiteY2" fmla="*/ 0 h 220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68413" h="2202426">
                <a:moveTo>
                  <a:pt x="0" y="2202426"/>
                </a:moveTo>
                <a:cubicBezTo>
                  <a:pt x="1238864" y="1589548"/>
                  <a:pt x="2477729" y="976671"/>
                  <a:pt x="3372464" y="609600"/>
                </a:cubicBezTo>
                <a:cubicBezTo>
                  <a:pt x="4267199" y="242529"/>
                  <a:pt x="4817806" y="121264"/>
                  <a:pt x="5368413" y="0"/>
                </a:cubicBezTo>
              </a:path>
            </a:pathLst>
          </a:custGeom>
          <a:ln w="66675">
            <a:solidFill>
              <a:srgbClr val="C00000"/>
            </a:solidFill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39" name="Forma Livre 38"/>
          <p:cNvSpPr/>
          <p:nvPr/>
        </p:nvSpPr>
        <p:spPr>
          <a:xfrm>
            <a:off x="6243484" y="1877961"/>
            <a:ext cx="5397910" cy="1337187"/>
          </a:xfrm>
          <a:custGeom>
            <a:avLst/>
            <a:gdLst>
              <a:gd name="connsiteX0" fmla="*/ 0 w 5397910"/>
              <a:gd name="connsiteY0" fmla="*/ 1337187 h 1337187"/>
              <a:gd name="connsiteX1" fmla="*/ 2674374 w 5397910"/>
              <a:gd name="connsiteY1" fmla="*/ 599768 h 1337187"/>
              <a:gd name="connsiteX2" fmla="*/ 5397910 w 5397910"/>
              <a:gd name="connsiteY2" fmla="*/ 0 h 1337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97910" h="1337187">
                <a:moveTo>
                  <a:pt x="0" y="1337187"/>
                </a:moveTo>
                <a:cubicBezTo>
                  <a:pt x="887361" y="1079909"/>
                  <a:pt x="1774722" y="822632"/>
                  <a:pt x="2674374" y="599768"/>
                </a:cubicBezTo>
                <a:cubicBezTo>
                  <a:pt x="3574026" y="376904"/>
                  <a:pt x="4485968" y="188452"/>
                  <a:pt x="5397910" y="0"/>
                </a:cubicBezTo>
              </a:path>
            </a:pathLst>
          </a:custGeom>
          <a:ln w="66675">
            <a:solidFill>
              <a:srgbClr val="0070C0"/>
            </a:solidFill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40" name="Forma Livre 39"/>
          <p:cNvSpPr/>
          <p:nvPr/>
        </p:nvSpPr>
        <p:spPr>
          <a:xfrm>
            <a:off x="6322142" y="2408903"/>
            <a:ext cx="5289755" cy="855407"/>
          </a:xfrm>
          <a:custGeom>
            <a:avLst/>
            <a:gdLst>
              <a:gd name="connsiteX0" fmla="*/ 0 w 5289755"/>
              <a:gd name="connsiteY0" fmla="*/ 855407 h 855407"/>
              <a:gd name="connsiteX1" fmla="*/ 2182761 w 5289755"/>
              <a:gd name="connsiteY1" fmla="*/ 412955 h 855407"/>
              <a:gd name="connsiteX2" fmla="*/ 5289755 w 5289755"/>
              <a:gd name="connsiteY2" fmla="*/ 0 h 855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89755" h="855407">
                <a:moveTo>
                  <a:pt x="0" y="855407"/>
                </a:moveTo>
                <a:cubicBezTo>
                  <a:pt x="650567" y="705465"/>
                  <a:pt x="1301135" y="555523"/>
                  <a:pt x="2182761" y="412955"/>
                </a:cubicBezTo>
                <a:cubicBezTo>
                  <a:pt x="3064387" y="270387"/>
                  <a:pt x="4177071" y="135193"/>
                  <a:pt x="5289755" y="0"/>
                </a:cubicBezTo>
              </a:path>
            </a:pathLst>
          </a:custGeom>
          <a:ln w="66675">
            <a:solidFill>
              <a:srgbClr val="00B050"/>
            </a:solidFill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41" name="Retângulo 40"/>
          <p:cNvSpPr/>
          <p:nvPr/>
        </p:nvSpPr>
        <p:spPr>
          <a:xfrm>
            <a:off x="5807960" y="3794328"/>
            <a:ext cx="5404710" cy="19389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BR" sz="2400" dirty="0" smtClean="0">
                <a:solidFill>
                  <a:srgbClr val="C00000"/>
                </a:solidFill>
              </a:rPr>
              <a:t>Por mais arrojada que seja a meta, dificilmente as emissões totais serão reduzidas em relação a 2017, dado o crescimento esperado da economia e seu reflexo na demanda total de combustíveis</a:t>
            </a:r>
            <a:endParaRPr lang="pt-BR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8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263190" y="96842"/>
            <a:ext cx="1144959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dirty="0" smtClean="0">
                <a:solidFill>
                  <a:schemeClr val="tx1"/>
                </a:solidFill>
              </a:rPr>
              <a:t>Ou em termos de </a:t>
            </a:r>
            <a:r>
              <a:rPr lang="pt-BR" u="sng" dirty="0" smtClean="0">
                <a:solidFill>
                  <a:schemeClr val="tx1"/>
                </a:solidFill>
              </a:rPr>
              <a:t>Intensidade de Carbono de Combustíveis</a:t>
            </a:r>
            <a:endParaRPr lang="pt-BR" u="sng" dirty="0">
              <a:solidFill>
                <a:schemeClr val="tx1"/>
              </a:solidFill>
            </a:endParaRPr>
          </a:p>
        </p:txBody>
      </p:sp>
      <p:sp>
        <p:nvSpPr>
          <p:cNvPr id="24" name="Retângulo 23"/>
          <p:cNvSpPr/>
          <p:nvPr/>
        </p:nvSpPr>
        <p:spPr>
          <a:xfrm>
            <a:off x="839270" y="908650"/>
            <a:ext cx="10801500" cy="53287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0" name="Conector reto 29"/>
          <p:cNvCxnSpPr>
            <a:stCxn id="24" idx="0"/>
            <a:endCxn id="24" idx="2"/>
          </p:cNvCxnSpPr>
          <p:nvPr/>
        </p:nvCxnSpPr>
        <p:spPr>
          <a:xfrm>
            <a:off x="6240020" y="908650"/>
            <a:ext cx="0" cy="5328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tângulo 30"/>
          <p:cNvSpPr/>
          <p:nvPr/>
        </p:nvSpPr>
        <p:spPr>
          <a:xfrm>
            <a:off x="483465" y="6236447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2019</a:t>
            </a:r>
            <a:endParaRPr lang="pt-BR" dirty="0"/>
          </a:p>
        </p:txBody>
      </p:sp>
      <p:sp>
        <p:nvSpPr>
          <p:cNvPr id="32" name="Retângulo 31"/>
          <p:cNvSpPr/>
          <p:nvPr/>
        </p:nvSpPr>
        <p:spPr>
          <a:xfrm>
            <a:off x="11286407" y="6231655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2028</a:t>
            </a:r>
            <a:endParaRPr lang="pt-BR" dirty="0"/>
          </a:p>
        </p:txBody>
      </p:sp>
      <p:cxnSp>
        <p:nvCxnSpPr>
          <p:cNvPr id="38" name="Conector reto 37"/>
          <p:cNvCxnSpPr/>
          <p:nvPr/>
        </p:nvCxnSpPr>
        <p:spPr>
          <a:xfrm flipV="1">
            <a:off x="839270" y="3274643"/>
            <a:ext cx="5400750" cy="1303779"/>
          </a:xfrm>
          <a:prstGeom prst="line">
            <a:avLst/>
          </a:prstGeom>
          <a:ln w="66675"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Retângulo 41"/>
          <p:cNvSpPr/>
          <p:nvPr/>
        </p:nvSpPr>
        <p:spPr>
          <a:xfrm rot="20757396">
            <a:off x="962135" y="3349809"/>
            <a:ext cx="40214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 smtClean="0"/>
              <a:t>g ou </a:t>
            </a:r>
            <a:r>
              <a:rPr lang="pt-BR" sz="4000" b="1" dirty="0" err="1" smtClean="0"/>
              <a:t>ton</a:t>
            </a:r>
            <a:r>
              <a:rPr lang="pt-BR" sz="4000" b="1" dirty="0" smtClean="0"/>
              <a:t> CO2e</a:t>
            </a:r>
            <a:r>
              <a:rPr lang="pt-BR" sz="4000" b="1" dirty="0" smtClean="0">
                <a:solidFill>
                  <a:srgbClr val="C00000"/>
                </a:solidFill>
              </a:rPr>
              <a:t>/MJ</a:t>
            </a:r>
            <a:endParaRPr lang="pt-BR" sz="4000" b="1" dirty="0">
              <a:solidFill>
                <a:srgbClr val="C00000"/>
              </a:solidFill>
            </a:endParaRPr>
          </a:p>
        </p:txBody>
      </p:sp>
      <p:sp>
        <p:nvSpPr>
          <p:cNvPr id="43" name="Retângulo 42"/>
          <p:cNvSpPr/>
          <p:nvPr/>
        </p:nvSpPr>
        <p:spPr>
          <a:xfrm>
            <a:off x="1026707" y="1043131"/>
            <a:ext cx="3485073" cy="107721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3200" dirty="0" smtClean="0"/>
              <a:t>Principal entrada do modelo</a:t>
            </a:r>
            <a:endParaRPr lang="pt-BR" sz="3200" dirty="0"/>
          </a:p>
        </p:txBody>
      </p:sp>
      <p:sp>
        <p:nvSpPr>
          <p:cNvPr id="44" name="Forma Livre 43"/>
          <p:cNvSpPr/>
          <p:nvPr/>
        </p:nvSpPr>
        <p:spPr>
          <a:xfrm>
            <a:off x="6253316" y="2544907"/>
            <a:ext cx="5378245" cy="739067"/>
          </a:xfrm>
          <a:custGeom>
            <a:avLst/>
            <a:gdLst>
              <a:gd name="connsiteX0" fmla="*/ 0 w 5378245"/>
              <a:gd name="connsiteY0" fmla="*/ 739067 h 739067"/>
              <a:gd name="connsiteX1" fmla="*/ 1002890 w 5378245"/>
              <a:gd name="connsiteY1" fmla="*/ 217958 h 739067"/>
              <a:gd name="connsiteX2" fmla="*/ 2212258 w 5378245"/>
              <a:gd name="connsiteY2" fmla="*/ 21312 h 739067"/>
              <a:gd name="connsiteX3" fmla="*/ 5378245 w 5378245"/>
              <a:gd name="connsiteY3" fmla="*/ 689906 h 739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78245" h="739067">
                <a:moveTo>
                  <a:pt x="0" y="739067"/>
                </a:moveTo>
                <a:cubicBezTo>
                  <a:pt x="317090" y="538325"/>
                  <a:pt x="634180" y="337584"/>
                  <a:pt x="1002890" y="217958"/>
                </a:cubicBezTo>
                <a:cubicBezTo>
                  <a:pt x="1371600" y="98332"/>
                  <a:pt x="1483032" y="-57346"/>
                  <a:pt x="2212258" y="21312"/>
                </a:cubicBezTo>
                <a:cubicBezTo>
                  <a:pt x="2941484" y="99970"/>
                  <a:pt x="4159864" y="394938"/>
                  <a:pt x="5378245" y="689906"/>
                </a:cubicBezTo>
              </a:path>
            </a:pathLst>
          </a:custGeom>
          <a:ln w="66675">
            <a:solidFill>
              <a:srgbClr val="C00000"/>
            </a:solidFill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Forma Livre 44"/>
          <p:cNvSpPr/>
          <p:nvPr/>
        </p:nvSpPr>
        <p:spPr>
          <a:xfrm>
            <a:off x="6233652" y="2819261"/>
            <a:ext cx="5417574" cy="1408610"/>
          </a:xfrm>
          <a:custGeom>
            <a:avLst/>
            <a:gdLst>
              <a:gd name="connsiteX0" fmla="*/ 0 w 5417574"/>
              <a:gd name="connsiteY0" fmla="*/ 484378 h 1408610"/>
              <a:gd name="connsiteX1" fmla="*/ 1622322 w 5417574"/>
              <a:gd name="connsiteY1" fmla="*/ 41926 h 1408610"/>
              <a:gd name="connsiteX2" fmla="*/ 5417574 w 5417574"/>
              <a:gd name="connsiteY2" fmla="*/ 1408610 h 1408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17574" h="1408610">
                <a:moveTo>
                  <a:pt x="0" y="484378"/>
                </a:moveTo>
                <a:cubicBezTo>
                  <a:pt x="359696" y="186132"/>
                  <a:pt x="719393" y="-112113"/>
                  <a:pt x="1622322" y="41926"/>
                </a:cubicBezTo>
                <a:cubicBezTo>
                  <a:pt x="2525251" y="195965"/>
                  <a:pt x="3971412" y="802287"/>
                  <a:pt x="5417574" y="1408610"/>
                </a:cubicBezTo>
              </a:path>
            </a:pathLst>
          </a:custGeom>
          <a:ln w="66675">
            <a:solidFill>
              <a:srgbClr val="0070C0"/>
            </a:solidFill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46" name="Forma Livre 45"/>
          <p:cNvSpPr/>
          <p:nvPr/>
        </p:nvSpPr>
        <p:spPr>
          <a:xfrm>
            <a:off x="6253316" y="2962006"/>
            <a:ext cx="5397910" cy="1895129"/>
          </a:xfrm>
          <a:custGeom>
            <a:avLst/>
            <a:gdLst>
              <a:gd name="connsiteX0" fmla="*/ 0 w 5397910"/>
              <a:gd name="connsiteY0" fmla="*/ 321968 h 1895129"/>
              <a:gd name="connsiteX1" fmla="*/ 1327355 w 5397910"/>
              <a:gd name="connsiteY1" fmla="*/ 115491 h 1895129"/>
              <a:gd name="connsiteX2" fmla="*/ 5397910 w 5397910"/>
              <a:gd name="connsiteY2" fmla="*/ 1895129 h 1895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97910" h="1895129">
                <a:moveTo>
                  <a:pt x="0" y="321968"/>
                </a:moveTo>
                <a:cubicBezTo>
                  <a:pt x="213851" y="87633"/>
                  <a:pt x="427703" y="-146702"/>
                  <a:pt x="1327355" y="115491"/>
                </a:cubicBezTo>
                <a:cubicBezTo>
                  <a:pt x="2227007" y="377684"/>
                  <a:pt x="3812458" y="1136406"/>
                  <a:pt x="5397910" y="1895129"/>
                </a:cubicBezTo>
              </a:path>
            </a:pathLst>
          </a:custGeom>
          <a:ln w="66675">
            <a:solidFill>
              <a:srgbClr val="00B050"/>
            </a:solidFill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47" name="Retângulo 46"/>
          <p:cNvSpPr/>
          <p:nvPr/>
        </p:nvSpPr>
        <p:spPr>
          <a:xfrm rot="546461">
            <a:off x="9715846" y="2409497"/>
            <a:ext cx="1375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 smtClean="0"/>
              <a:t>Cenário 1</a:t>
            </a:r>
            <a:endParaRPr lang="pt-BR" sz="2400" dirty="0"/>
          </a:p>
        </p:txBody>
      </p:sp>
      <p:sp>
        <p:nvSpPr>
          <p:cNvPr id="48" name="Retângulo 47"/>
          <p:cNvSpPr/>
          <p:nvPr/>
        </p:nvSpPr>
        <p:spPr>
          <a:xfrm rot="1451080">
            <a:off x="9711607" y="3187651"/>
            <a:ext cx="1375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 smtClean="0"/>
              <a:t>Cenário 2</a:t>
            </a:r>
            <a:endParaRPr lang="pt-BR" sz="2400" dirty="0"/>
          </a:p>
        </p:txBody>
      </p:sp>
      <p:sp>
        <p:nvSpPr>
          <p:cNvPr id="49" name="Retângulo 48"/>
          <p:cNvSpPr/>
          <p:nvPr/>
        </p:nvSpPr>
        <p:spPr>
          <a:xfrm rot="1451080">
            <a:off x="9864007" y="3857957"/>
            <a:ext cx="13756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dirty="0" smtClean="0"/>
              <a:t>Cenário 3</a:t>
            </a:r>
            <a:endParaRPr lang="pt-BR" sz="2400" dirty="0"/>
          </a:p>
        </p:txBody>
      </p:sp>
      <p:sp>
        <p:nvSpPr>
          <p:cNvPr id="51" name="Retângulo 50"/>
          <p:cNvSpPr/>
          <p:nvPr/>
        </p:nvSpPr>
        <p:spPr>
          <a:xfrm>
            <a:off x="4008475" y="4955338"/>
            <a:ext cx="6858625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pt-BR" sz="2800" dirty="0" smtClean="0"/>
              <a:t>A Intensidade de Carbono da Matriz de Combustíveis que será </a:t>
            </a:r>
            <a:r>
              <a:rPr lang="pt-BR" sz="2800" dirty="0"/>
              <a:t>possível </a:t>
            </a:r>
            <a:r>
              <a:rPr lang="pt-BR" sz="2800" dirty="0" smtClean="0"/>
              <a:t>de fato reduzir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9660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tângulo Arredondado 58"/>
          <p:cNvSpPr/>
          <p:nvPr/>
        </p:nvSpPr>
        <p:spPr>
          <a:xfrm>
            <a:off x="6680084" y="5517290"/>
            <a:ext cx="5357375" cy="1152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407210" y="96842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Impacto na Demanda de Combustíveis 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839270" y="908650"/>
            <a:ext cx="4896680" cy="301291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5" name="Conector reto 4"/>
          <p:cNvCxnSpPr>
            <a:stCxn id="3" idx="0"/>
            <a:endCxn id="3" idx="2"/>
          </p:cNvCxnSpPr>
          <p:nvPr/>
        </p:nvCxnSpPr>
        <p:spPr>
          <a:xfrm>
            <a:off x="3287610" y="908650"/>
            <a:ext cx="0" cy="3012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ângulo 5"/>
          <p:cNvSpPr/>
          <p:nvPr/>
        </p:nvSpPr>
        <p:spPr>
          <a:xfrm>
            <a:off x="512898" y="4033993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2000</a:t>
            </a:r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2961238" y="3953138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2017</a:t>
            </a:r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>
            <a:off x="5303890" y="3995284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2028</a:t>
            </a:r>
            <a:endParaRPr lang="pt-BR" dirty="0"/>
          </a:p>
        </p:txBody>
      </p:sp>
      <p:cxnSp>
        <p:nvCxnSpPr>
          <p:cNvPr id="10" name="Conector reto 9"/>
          <p:cNvCxnSpPr/>
          <p:nvPr/>
        </p:nvCxnSpPr>
        <p:spPr>
          <a:xfrm flipV="1">
            <a:off x="839269" y="2780910"/>
            <a:ext cx="2448341" cy="67325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Forma Livre 11"/>
          <p:cNvSpPr/>
          <p:nvPr/>
        </p:nvSpPr>
        <p:spPr>
          <a:xfrm>
            <a:off x="3287891" y="2112171"/>
            <a:ext cx="2444813" cy="651622"/>
          </a:xfrm>
          <a:custGeom>
            <a:avLst/>
            <a:gdLst>
              <a:gd name="connsiteX0" fmla="*/ 0 w 3254929"/>
              <a:gd name="connsiteY0" fmla="*/ 981512 h 981512"/>
              <a:gd name="connsiteX1" fmla="*/ 2273417 w 3254929"/>
              <a:gd name="connsiteY1" fmla="*/ 142613 h 981512"/>
              <a:gd name="connsiteX2" fmla="*/ 3254929 w 3254929"/>
              <a:gd name="connsiteY2" fmla="*/ 0 h 98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54929" h="981512">
                <a:moveTo>
                  <a:pt x="0" y="981512"/>
                </a:moveTo>
                <a:cubicBezTo>
                  <a:pt x="865464" y="643855"/>
                  <a:pt x="1730929" y="306198"/>
                  <a:pt x="2273417" y="142613"/>
                </a:cubicBezTo>
                <a:cubicBezTo>
                  <a:pt x="2815905" y="-20972"/>
                  <a:pt x="3098335" y="15380"/>
                  <a:pt x="3254929" y="0"/>
                </a:cubicBezTo>
              </a:path>
            </a:pathLst>
          </a:cu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Retângulo 31"/>
          <p:cNvSpPr/>
          <p:nvPr/>
        </p:nvSpPr>
        <p:spPr>
          <a:xfrm>
            <a:off x="356487" y="1029126"/>
            <a:ext cx="4555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MJ</a:t>
            </a:r>
            <a:endParaRPr lang="pt-BR" dirty="0"/>
          </a:p>
        </p:txBody>
      </p:sp>
      <p:sp>
        <p:nvSpPr>
          <p:cNvPr id="33" name="Retângulo 32"/>
          <p:cNvSpPr/>
          <p:nvPr/>
        </p:nvSpPr>
        <p:spPr>
          <a:xfrm>
            <a:off x="320902" y="4920196"/>
            <a:ext cx="5919118" cy="181588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800" dirty="0" smtClean="0"/>
              <a:t>A definição da meta de redução de emissões implicará a divisão da demanda total entre os diferentes combustíveis</a:t>
            </a:r>
            <a:endParaRPr lang="pt-BR" sz="2800" dirty="0"/>
          </a:p>
        </p:txBody>
      </p:sp>
      <p:sp>
        <p:nvSpPr>
          <p:cNvPr id="34" name="Retângulo 33"/>
          <p:cNvSpPr/>
          <p:nvPr/>
        </p:nvSpPr>
        <p:spPr>
          <a:xfrm>
            <a:off x="1002832" y="936793"/>
            <a:ext cx="1394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 smtClean="0"/>
              <a:t>Cenário 1</a:t>
            </a:r>
            <a:endParaRPr lang="pt-BR" sz="2400" b="1" dirty="0"/>
          </a:p>
        </p:txBody>
      </p:sp>
      <p:cxnSp>
        <p:nvCxnSpPr>
          <p:cNvPr id="18" name="Conector reto 17"/>
          <p:cNvCxnSpPr/>
          <p:nvPr/>
        </p:nvCxnSpPr>
        <p:spPr>
          <a:xfrm flipV="1">
            <a:off x="839269" y="3232634"/>
            <a:ext cx="2448340" cy="5040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 flipV="1">
            <a:off x="3287330" y="2651610"/>
            <a:ext cx="2445372" cy="585593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Retângulo 20"/>
          <p:cNvSpPr/>
          <p:nvPr/>
        </p:nvSpPr>
        <p:spPr>
          <a:xfrm rot="20517701">
            <a:off x="3492759" y="2466580"/>
            <a:ext cx="17039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biocombustíveis</a:t>
            </a:r>
            <a:endParaRPr lang="pt-BR" dirty="0"/>
          </a:p>
        </p:txBody>
      </p:sp>
      <p:sp>
        <p:nvSpPr>
          <p:cNvPr id="35" name="Retângulo 34"/>
          <p:cNvSpPr/>
          <p:nvPr/>
        </p:nvSpPr>
        <p:spPr>
          <a:xfrm rot="21256346">
            <a:off x="4232810" y="3169162"/>
            <a:ext cx="809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fósseis</a:t>
            </a:r>
            <a:endParaRPr lang="pt-BR" dirty="0"/>
          </a:p>
        </p:txBody>
      </p:sp>
      <p:sp>
        <p:nvSpPr>
          <p:cNvPr id="36" name="Retângulo 35"/>
          <p:cNvSpPr/>
          <p:nvPr/>
        </p:nvSpPr>
        <p:spPr>
          <a:xfrm>
            <a:off x="6890377" y="880220"/>
            <a:ext cx="4896680" cy="301291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37" name="Conector reto 36"/>
          <p:cNvCxnSpPr>
            <a:stCxn id="36" idx="0"/>
            <a:endCxn id="36" idx="2"/>
          </p:cNvCxnSpPr>
          <p:nvPr/>
        </p:nvCxnSpPr>
        <p:spPr>
          <a:xfrm>
            <a:off x="9338717" y="880220"/>
            <a:ext cx="0" cy="3012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tângulo 37"/>
          <p:cNvSpPr/>
          <p:nvPr/>
        </p:nvSpPr>
        <p:spPr>
          <a:xfrm>
            <a:off x="6564005" y="4005563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2000</a:t>
            </a:r>
            <a:endParaRPr lang="pt-BR" dirty="0"/>
          </a:p>
        </p:txBody>
      </p:sp>
      <p:sp>
        <p:nvSpPr>
          <p:cNvPr id="39" name="Retângulo 38"/>
          <p:cNvSpPr/>
          <p:nvPr/>
        </p:nvSpPr>
        <p:spPr>
          <a:xfrm>
            <a:off x="9012345" y="3924708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2017</a:t>
            </a:r>
            <a:endParaRPr lang="pt-BR" dirty="0"/>
          </a:p>
        </p:txBody>
      </p:sp>
      <p:sp>
        <p:nvSpPr>
          <p:cNvPr id="40" name="Retângulo 39"/>
          <p:cNvSpPr/>
          <p:nvPr/>
        </p:nvSpPr>
        <p:spPr>
          <a:xfrm>
            <a:off x="11354997" y="3966854"/>
            <a:ext cx="652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2028</a:t>
            </a:r>
            <a:endParaRPr lang="pt-BR" dirty="0"/>
          </a:p>
        </p:txBody>
      </p:sp>
      <p:cxnSp>
        <p:nvCxnSpPr>
          <p:cNvPr id="41" name="Conector reto 40"/>
          <p:cNvCxnSpPr/>
          <p:nvPr/>
        </p:nvCxnSpPr>
        <p:spPr>
          <a:xfrm flipV="1">
            <a:off x="6890376" y="2752480"/>
            <a:ext cx="2448341" cy="67325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Forma Livre 41"/>
          <p:cNvSpPr/>
          <p:nvPr/>
        </p:nvSpPr>
        <p:spPr>
          <a:xfrm>
            <a:off x="9338998" y="2083741"/>
            <a:ext cx="2444813" cy="651622"/>
          </a:xfrm>
          <a:custGeom>
            <a:avLst/>
            <a:gdLst>
              <a:gd name="connsiteX0" fmla="*/ 0 w 3254929"/>
              <a:gd name="connsiteY0" fmla="*/ 981512 h 981512"/>
              <a:gd name="connsiteX1" fmla="*/ 2273417 w 3254929"/>
              <a:gd name="connsiteY1" fmla="*/ 142613 h 981512"/>
              <a:gd name="connsiteX2" fmla="*/ 3254929 w 3254929"/>
              <a:gd name="connsiteY2" fmla="*/ 0 h 981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54929" h="981512">
                <a:moveTo>
                  <a:pt x="0" y="981512"/>
                </a:moveTo>
                <a:cubicBezTo>
                  <a:pt x="865464" y="643855"/>
                  <a:pt x="1730929" y="306198"/>
                  <a:pt x="2273417" y="142613"/>
                </a:cubicBezTo>
                <a:cubicBezTo>
                  <a:pt x="2815905" y="-20972"/>
                  <a:pt x="3098335" y="15380"/>
                  <a:pt x="3254929" y="0"/>
                </a:cubicBezTo>
              </a:path>
            </a:pathLst>
          </a:cu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Retângulo 42"/>
          <p:cNvSpPr/>
          <p:nvPr/>
        </p:nvSpPr>
        <p:spPr>
          <a:xfrm>
            <a:off x="6407594" y="1000696"/>
            <a:ext cx="4555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MJ</a:t>
            </a:r>
            <a:endParaRPr lang="pt-BR" dirty="0"/>
          </a:p>
        </p:txBody>
      </p:sp>
      <p:sp>
        <p:nvSpPr>
          <p:cNvPr id="44" name="Retângulo 43"/>
          <p:cNvSpPr/>
          <p:nvPr/>
        </p:nvSpPr>
        <p:spPr>
          <a:xfrm>
            <a:off x="7053939" y="908363"/>
            <a:ext cx="13949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 smtClean="0"/>
              <a:t>Cenário 3</a:t>
            </a:r>
            <a:endParaRPr lang="pt-BR" sz="2400" b="1" dirty="0"/>
          </a:p>
        </p:txBody>
      </p:sp>
      <p:cxnSp>
        <p:nvCxnSpPr>
          <p:cNvPr id="45" name="Conector reto 44"/>
          <p:cNvCxnSpPr/>
          <p:nvPr/>
        </p:nvCxnSpPr>
        <p:spPr>
          <a:xfrm flipV="1">
            <a:off x="6890376" y="3204204"/>
            <a:ext cx="2448340" cy="50407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Conector reto 45"/>
          <p:cNvCxnSpPr/>
          <p:nvPr/>
        </p:nvCxnSpPr>
        <p:spPr>
          <a:xfrm flipV="1">
            <a:off x="9338437" y="2987981"/>
            <a:ext cx="2445374" cy="220793"/>
          </a:xfrm>
          <a:prstGeom prst="line">
            <a:avLst/>
          </a:prstGeom>
          <a:ln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7" name="Retângulo 46"/>
          <p:cNvSpPr/>
          <p:nvPr/>
        </p:nvSpPr>
        <p:spPr>
          <a:xfrm rot="21248592">
            <a:off x="9487632" y="2567814"/>
            <a:ext cx="17039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biocombustíveis</a:t>
            </a:r>
            <a:endParaRPr lang="pt-BR" dirty="0"/>
          </a:p>
        </p:txBody>
      </p:sp>
      <p:sp>
        <p:nvSpPr>
          <p:cNvPr id="48" name="Retângulo 47"/>
          <p:cNvSpPr/>
          <p:nvPr/>
        </p:nvSpPr>
        <p:spPr>
          <a:xfrm rot="21256346">
            <a:off x="9734943" y="3151330"/>
            <a:ext cx="809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fósseis</a:t>
            </a:r>
            <a:endParaRPr lang="pt-BR" dirty="0"/>
          </a:p>
        </p:txBody>
      </p:sp>
      <p:sp>
        <p:nvSpPr>
          <p:cNvPr id="49" name="Retângulo 48"/>
          <p:cNvSpPr/>
          <p:nvPr/>
        </p:nvSpPr>
        <p:spPr>
          <a:xfrm>
            <a:off x="6600070" y="4939765"/>
            <a:ext cx="5464756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dirty="0" smtClean="0"/>
              <a:t>Mas a princípio não altera a demanda total por MJ</a:t>
            </a:r>
            <a:endParaRPr lang="pt-BR" sz="2000" dirty="0"/>
          </a:p>
        </p:txBody>
      </p:sp>
      <p:sp>
        <p:nvSpPr>
          <p:cNvPr id="51" name="Seta para Cima e para Baixo 50"/>
          <p:cNvSpPr/>
          <p:nvPr/>
        </p:nvSpPr>
        <p:spPr>
          <a:xfrm>
            <a:off x="11379495" y="2694483"/>
            <a:ext cx="256628" cy="63197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2" name="Seta para Cima e para Baixo 51"/>
          <p:cNvSpPr/>
          <p:nvPr/>
        </p:nvSpPr>
        <p:spPr>
          <a:xfrm>
            <a:off x="5303890" y="2458065"/>
            <a:ext cx="256628" cy="631971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6" name="Seta para Cima 55"/>
          <p:cNvSpPr/>
          <p:nvPr/>
        </p:nvSpPr>
        <p:spPr>
          <a:xfrm>
            <a:off x="6890376" y="5828137"/>
            <a:ext cx="326372" cy="481263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7" name="Retângulo 56"/>
          <p:cNvSpPr/>
          <p:nvPr/>
        </p:nvSpPr>
        <p:spPr>
          <a:xfrm>
            <a:off x="7314168" y="5904745"/>
            <a:ext cx="47232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chemeClr val="bg1"/>
                </a:solidFill>
              </a:rPr>
              <a:t>Meta                         % Biocombustíveis na matriz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8" name="Seta para Cima 57"/>
          <p:cNvSpPr/>
          <p:nvPr/>
        </p:nvSpPr>
        <p:spPr>
          <a:xfrm>
            <a:off x="8760254" y="5843072"/>
            <a:ext cx="326372" cy="481263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0" name="Retângulo 49"/>
          <p:cNvSpPr/>
          <p:nvPr/>
        </p:nvSpPr>
        <p:spPr>
          <a:xfrm>
            <a:off x="5276710" y="1538860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014509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8723244"/>
              </p:ext>
            </p:extLst>
          </p:nvPr>
        </p:nvGraphicFramePr>
        <p:xfrm>
          <a:off x="623240" y="1278412"/>
          <a:ext cx="10945520" cy="4140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380">
                  <a:extLst>
                    <a:ext uri="{9D8B030D-6E8A-4147-A177-3AD203B41FA5}">
                      <a16:colId xmlns:a16="http://schemas.microsoft.com/office/drawing/2014/main" val="3316383654"/>
                    </a:ext>
                  </a:extLst>
                </a:gridCol>
                <a:gridCol w="2736380">
                  <a:extLst>
                    <a:ext uri="{9D8B030D-6E8A-4147-A177-3AD203B41FA5}">
                      <a16:colId xmlns:a16="http://schemas.microsoft.com/office/drawing/2014/main" val="3838653496"/>
                    </a:ext>
                  </a:extLst>
                </a:gridCol>
                <a:gridCol w="2736380">
                  <a:extLst>
                    <a:ext uri="{9D8B030D-6E8A-4147-A177-3AD203B41FA5}">
                      <a16:colId xmlns:a16="http://schemas.microsoft.com/office/drawing/2014/main" val="4051777083"/>
                    </a:ext>
                  </a:extLst>
                </a:gridCol>
                <a:gridCol w="2736380">
                  <a:extLst>
                    <a:ext uri="{9D8B030D-6E8A-4147-A177-3AD203B41FA5}">
                      <a16:colId xmlns:a16="http://schemas.microsoft.com/office/drawing/2014/main" val="422633869"/>
                    </a:ext>
                  </a:extLst>
                </a:gridCol>
              </a:tblGrid>
              <a:tr h="1035002">
                <a:tc>
                  <a:txBody>
                    <a:bodyPr/>
                    <a:lstStyle/>
                    <a:p>
                      <a:r>
                        <a:rPr lang="pt-BR" dirty="0" smtClean="0"/>
                        <a:t>Meta de Redução de Emissões da Matriz de Combustíveis</a:t>
                      </a:r>
                      <a:endParaRPr lang="pt-BR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smtClean="0"/>
                        <a:t>Cenário 1</a:t>
                      </a:r>
                      <a:endParaRPr lang="pt-BR" sz="3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smtClean="0"/>
                        <a:t>Cenário 2</a:t>
                      </a:r>
                      <a:endParaRPr lang="pt-BR" sz="3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3200" dirty="0" smtClean="0"/>
                        <a:t>Cenário 3</a:t>
                      </a:r>
                      <a:endParaRPr lang="pt-BR" sz="3200" dirty="0"/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8319392"/>
                  </a:ext>
                </a:extLst>
              </a:tr>
              <a:tr h="1035002">
                <a:tc>
                  <a:txBody>
                    <a:bodyPr/>
                    <a:lstStyle/>
                    <a:p>
                      <a:r>
                        <a:rPr lang="pt-BR" dirty="0" smtClean="0"/>
                        <a:t>Variação da Demanda de Biocombustíveis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3598436"/>
                  </a:ext>
                </a:extLst>
              </a:tr>
              <a:tr h="10350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Variação da Demanda de Derivados de Petróleo</a:t>
                      </a:r>
                    </a:p>
                    <a:p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0440808"/>
                  </a:ext>
                </a:extLst>
              </a:tr>
              <a:tr h="1035002">
                <a:tc>
                  <a:txBody>
                    <a:bodyPr/>
                    <a:lstStyle/>
                    <a:p>
                      <a:r>
                        <a:rPr lang="pt-BR" dirty="0" smtClean="0"/>
                        <a:t>Dependência Externa em Combustíveis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BR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6133325"/>
                  </a:ext>
                </a:extLst>
              </a:tr>
            </a:tbl>
          </a:graphicData>
        </a:graphic>
      </p:graphicFrame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7</a:t>
            </a:fld>
            <a:endParaRPr lang="pt-BR" altLang="pt-BR"/>
          </a:p>
        </p:txBody>
      </p:sp>
      <p:sp>
        <p:nvSpPr>
          <p:cNvPr id="10" name="Text Box 3074"/>
          <p:cNvSpPr txBox="1">
            <a:spLocks noChangeArrowheads="1"/>
          </p:cNvSpPr>
          <p:nvPr/>
        </p:nvSpPr>
        <p:spPr bwMode="auto">
          <a:xfrm>
            <a:off x="407210" y="96842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Impacto na Demanda de Combustíveis 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9116252" y="812052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4145650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47160" y="96842"/>
            <a:ext cx="1144959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3600" dirty="0" smtClean="0">
                <a:solidFill>
                  <a:schemeClr val="tx1"/>
                </a:solidFill>
              </a:rPr>
              <a:t>Emissões: principais fatores que influenciam no modelo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21" name="Retângulo 20"/>
          <p:cNvSpPr/>
          <p:nvPr/>
        </p:nvSpPr>
        <p:spPr>
          <a:xfrm>
            <a:off x="1271330" y="2472053"/>
            <a:ext cx="10311070" cy="21419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pt-BR" sz="3200" dirty="0" smtClean="0">
                <a:solidFill>
                  <a:schemeClr val="tx1"/>
                </a:solidFill>
              </a:rPr>
              <a:t>IC de cada combustível e sua evolução (ganho de eficiência)</a:t>
            </a:r>
          </a:p>
          <a:p>
            <a:r>
              <a:rPr lang="pt-BR" sz="3200" dirty="0" smtClean="0">
                <a:solidFill>
                  <a:schemeClr val="tx1"/>
                </a:solidFill>
              </a:rPr>
              <a:t>Capacidade </a:t>
            </a:r>
            <a:r>
              <a:rPr lang="pt-BR" sz="3200" dirty="0">
                <a:solidFill>
                  <a:schemeClr val="tx1"/>
                </a:solidFill>
              </a:rPr>
              <a:t>de produção </a:t>
            </a:r>
            <a:r>
              <a:rPr lang="pt-BR" sz="3200" dirty="0" smtClean="0">
                <a:solidFill>
                  <a:schemeClr val="tx1"/>
                </a:solidFill>
              </a:rPr>
              <a:t>de biocombustíveis certificada </a:t>
            </a:r>
            <a:endParaRPr lang="pt-BR" sz="3200" dirty="0">
              <a:solidFill>
                <a:schemeClr val="tx1"/>
              </a:solidFill>
            </a:endParaRPr>
          </a:p>
          <a:p>
            <a:r>
              <a:rPr lang="pt-BR" sz="3200" dirty="0" smtClean="0">
                <a:solidFill>
                  <a:schemeClr val="tx1"/>
                </a:solidFill>
              </a:rPr>
              <a:t>Participação </a:t>
            </a:r>
            <a:r>
              <a:rPr lang="pt-BR" sz="3200" dirty="0">
                <a:solidFill>
                  <a:schemeClr val="tx1"/>
                </a:solidFill>
              </a:rPr>
              <a:t>dos veículos </a:t>
            </a:r>
            <a:r>
              <a:rPr lang="pt-BR" sz="3200" dirty="0" err="1">
                <a:solidFill>
                  <a:schemeClr val="tx1"/>
                </a:solidFill>
              </a:rPr>
              <a:t>flex</a:t>
            </a:r>
            <a:r>
              <a:rPr lang="pt-BR" sz="3200" dirty="0">
                <a:solidFill>
                  <a:schemeClr val="tx1"/>
                </a:solidFill>
              </a:rPr>
              <a:t> na </a:t>
            </a:r>
            <a:r>
              <a:rPr lang="pt-BR" sz="3200" dirty="0" smtClean="0">
                <a:solidFill>
                  <a:schemeClr val="tx1"/>
                </a:solidFill>
              </a:rPr>
              <a:t>frota</a:t>
            </a:r>
          </a:p>
          <a:p>
            <a:r>
              <a:rPr lang="pt-BR" sz="3200" dirty="0">
                <a:solidFill>
                  <a:schemeClr val="tx1"/>
                </a:solidFill>
              </a:rPr>
              <a:t>Paridade de preços Etanol Hidratado/Gasolina </a:t>
            </a:r>
            <a:r>
              <a:rPr lang="pt-BR" sz="3200" dirty="0" smtClean="0">
                <a:solidFill>
                  <a:schemeClr val="tx1"/>
                </a:solidFill>
              </a:rPr>
              <a:t>C</a:t>
            </a:r>
            <a:endParaRPr lang="pt-BR" sz="3200" dirty="0">
              <a:solidFill>
                <a:schemeClr val="tx1"/>
              </a:solidFill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8</a:t>
            </a:fld>
            <a:endParaRPr lang="pt-BR" altLang="pt-BR"/>
          </a:p>
        </p:txBody>
      </p:sp>
      <p:sp>
        <p:nvSpPr>
          <p:cNvPr id="10" name="Retângulo 9"/>
          <p:cNvSpPr/>
          <p:nvPr/>
        </p:nvSpPr>
        <p:spPr>
          <a:xfrm>
            <a:off x="407210" y="1246943"/>
            <a:ext cx="2260623" cy="70788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Entradas no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372656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tângulo 64"/>
          <p:cNvSpPr/>
          <p:nvPr/>
        </p:nvSpPr>
        <p:spPr>
          <a:xfrm>
            <a:off x="9210834" y="5356465"/>
            <a:ext cx="2857243" cy="138499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800" dirty="0" smtClean="0"/>
              <a:t>total </a:t>
            </a:r>
            <a:r>
              <a:rPr lang="pt-BR" sz="2800" dirty="0" err="1" smtClean="0"/>
              <a:t>ton</a:t>
            </a:r>
            <a:r>
              <a:rPr lang="pt-BR" sz="2800" dirty="0" smtClean="0"/>
              <a:t> CO2 biocombustíveis</a:t>
            </a:r>
          </a:p>
          <a:p>
            <a:pPr algn="ctr"/>
            <a:r>
              <a:rPr lang="pt-BR" sz="2800" dirty="0" smtClean="0"/>
              <a:t>(CBIO)</a:t>
            </a:r>
            <a:endParaRPr lang="pt-BR" sz="2800" dirty="0"/>
          </a:p>
        </p:txBody>
      </p:sp>
      <p:grpSp>
        <p:nvGrpSpPr>
          <p:cNvPr id="22" name="Agrupar 21"/>
          <p:cNvGrpSpPr/>
          <p:nvPr/>
        </p:nvGrpSpPr>
        <p:grpSpPr>
          <a:xfrm>
            <a:off x="0" y="684000"/>
            <a:ext cx="12192000" cy="45719"/>
            <a:chOff x="-1191" y="684000"/>
            <a:chExt cx="9155909" cy="54000"/>
          </a:xfrm>
        </p:grpSpPr>
        <p:sp>
          <p:nvSpPr>
            <p:cNvPr id="25" name="Rectangle 9"/>
            <p:cNvSpPr/>
            <p:nvPr/>
          </p:nvSpPr>
          <p:spPr>
            <a:xfrm>
              <a:off x="-1191" y="684000"/>
              <a:ext cx="6050757" cy="54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6" name="Rectangle 15"/>
            <p:cNvSpPr/>
            <p:nvPr/>
          </p:nvSpPr>
          <p:spPr>
            <a:xfrm>
              <a:off x="6967539" y="684000"/>
              <a:ext cx="2187179" cy="5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  <p:sp>
          <p:nvSpPr>
            <p:cNvPr id="27" name="Rectangle 14"/>
            <p:cNvSpPr/>
            <p:nvPr/>
          </p:nvSpPr>
          <p:spPr>
            <a:xfrm>
              <a:off x="5742384" y="684000"/>
              <a:ext cx="2205038" cy="54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 dirty="0"/>
            </a:p>
          </p:txBody>
        </p:sp>
      </p:grpSp>
      <p:sp>
        <p:nvSpPr>
          <p:cNvPr id="29" name="Text Box 3074"/>
          <p:cNvSpPr txBox="1">
            <a:spLocks noChangeArrowheads="1"/>
          </p:cNvSpPr>
          <p:nvPr/>
        </p:nvSpPr>
        <p:spPr bwMode="auto">
          <a:xfrm>
            <a:off x="407210" y="96842"/>
            <a:ext cx="9505320" cy="5048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ctr">
              <a:defRPr sz="32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>
              <a:defRPr/>
            </a:pPr>
            <a:r>
              <a:rPr lang="pt-BR" sz="4000" dirty="0" smtClean="0">
                <a:solidFill>
                  <a:schemeClr val="tx1"/>
                </a:solidFill>
              </a:rPr>
              <a:t>Evolução da Demanda de Cada Combustível</a:t>
            </a:r>
            <a:endParaRPr lang="pt-BR" sz="4000" dirty="0">
              <a:solidFill>
                <a:schemeClr val="tx1"/>
              </a:solidFill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>
          <a:xfrm>
            <a:off x="8737600" y="6151543"/>
            <a:ext cx="2844800" cy="365125"/>
          </a:xfrm>
        </p:spPr>
        <p:txBody>
          <a:bodyPr/>
          <a:lstStyle/>
          <a:p>
            <a:pPr>
              <a:defRPr/>
            </a:pPr>
            <a:fld id="{1E21CF26-5D4F-4E62-80D8-83EA38CE7D28}" type="slidenum">
              <a:rPr lang="pt-BR" altLang="pt-BR" smtClean="0"/>
              <a:pPr>
                <a:defRPr/>
              </a:pPr>
              <a:t>9</a:t>
            </a:fld>
            <a:endParaRPr lang="pt-BR" altLang="pt-BR"/>
          </a:p>
        </p:txBody>
      </p:sp>
      <p:sp>
        <p:nvSpPr>
          <p:cNvPr id="17" name="Retângulo 16"/>
          <p:cNvSpPr/>
          <p:nvPr/>
        </p:nvSpPr>
        <p:spPr>
          <a:xfrm>
            <a:off x="468174" y="1628750"/>
            <a:ext cx="1463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 smtClean="0"/>
              <a:t>Cenário 3 </a:t>
            </a:r>
            <a:endParaRPr lang="pt-BR" sz="2400" b="1" dirty="0"/>
          </a:p>
        </p:txBody>
      </p:sp>
      <p:sp>
        <p:nvSpPr>
          <p:cNvPr id="30" name="Retângulo 29"/>
          <p:cNvSpPr/>
          <p:nvPr/>
        </p:nvSpPr>
        <p:spPr>
          <a:xfrm>
            <a:off x="512898" y="953657"/>
            <a:ext cx="5367072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3200" dirty="0" smtClean="0"/>
              <a:t>Meta, </a:t>
            </a:r>
            <a:r>
              <a:rPr lang="pt-BR" sz="3200" dirty="0" err="1" smtClean="0"/>
              <a:t>ICs</a:t>
            </a:r>
            <a:r>
              <a:rPr lang="pt-BR" sz="3200" dirty="0" smtClean="0"/>
              <a:t>, Demanda Total, ...</a:t>
            </a:r>
            <a:endParaRPr lang="pt-BR" sz="3200" dirty="0"/>
          </a:p>
        </p:txBody>
      </p:sp>
      <p:sp>
        <p:nvSpPr>
          <p:cNvPr id="31" name="Retângulo 30"/>
          <p:cNvSpPr/>
          <p:nvPr/>
        </p:nvSpPr>
        <p:spPr>
          <a:xfrm>
            <a:off x="7032130" y="764630"/>
            <a:ext cx="4774168" cy="107721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3200" dirty="0" smtClean="0"/>
              <a:t>Demanda de cada Combustível (MJ)</a:t>
            </a:r>
            <a:endParaRPr lang="pt-BR" sz="3200" dirty="0"/>
          </a:p>
        </p:txBody>
      </p:sp>
      <p:sp>
        <p:nvSpPr>
          <p:cNvPr id="5" name="Seta para a Direita 4"/>
          <p:cNvSpPr/>
          <p:nvPr/>
        </p:nvSpPr>
        <p:spPr>
          <a:xfrm>
            <a:off x="6312030" y="1052670"/>
            <a:ext cx="432060" cy="3600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33" name="Agrupar 32"/>
          <p:cNvGrpSpPr/>
          <p:nvPr/>
        </p:nvGrpSpPr>
        <p:grpSpPr>
          <a:xfrm>
            <a:off x="50340" y="2068131"/>
            <a:ext cx="3957371" cy="1687560"/>
            <a:chOff x="50340" y="2272941"/>
            <a:chExt cx="3957371" cy="1687560"/>
          </a:xfrm>
        </p:grpSpPr>
        <p:sp>
          <p:nvSpPr>
            <p:cNvPr id="9" name="Retângulo 8"/>
            <p:cNvSpPr/>
            <p:nvPr/>
          </p:nvSpPr>
          <p:spPr>
            <a:xfrm>
              <a:off x="512898" y="2304271"/>
              <a:ext cx="3494812" cy="16562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0" name="Conector reto 9"/>
            <p:cNvCxnSpPr>
              <a:stCxn id="9" idx="0"/>
              <a:endCxn id="9" idx="2"/>
            </p:cNvCxnSpPr>
            <p:nvPr/>
          </p:nvCxnSpPr>
          <p:spPr>
            <a:xfrm>
              <a:off x="2260304" y="2304271"/>
              <a:ext cx="0" cy="16562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to 13"/>
            <p:cNvCxnSpPr/>
            <p:nvPr/>
          </p:nvCxnSpPr>
          <p:spPr>
            <a:xfrm flipV="1">
              <a:off x="512898" y="3048308"/>
              <a:ext cx="1747406" cy="56048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Retângulo 15"/>
            <p:cNvSpPr/>
            <p:nvPr/>
          </p:nvSpPr>
          <p:spPr>
            <a:xfrm>
              <a:off x="50340" y="2272941"/>
              <a:ext cx="4555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 smtClean="0"/>
                <a:t>MJ</a:t>
              </a:r>
              <a:endParaRPr lang="pt-BR" dirty="0"/>
            </a:p>
          </p:txBody>
        </p:sp>
        <p:sp>
          <p:nvSpPr>
            <p:cNvPr id="21" name="Retângulo 20"/>
            <p:cNvSpPr/>
            <p:nvPr/>
          </p:nvSpPr>
          <p:spPr>
            <a:xfrm>
              <a:off x="537768" y="2279108"/>
              <a:ext cx="117692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 smtClean="0"/>
                <a:t>Gasolina A</a:t>
              </a:r>
              <a:endParaRPr lang="pt-BR" dirty="0"/>
            </a:p>
          </p:txBody>
        </p:sp>
        <p:sp>
          <p:nvSpPr>
            <p:cNvPr id="32" name="Forma Livre 31"/>
            <p:cNvSpPr/>
            <p:nvPr/>
          </p:nvSpPr>
          <p:spPr>
            <a:xfrm>
              <a:off x="2269639" y="2843087"/>
              <a:ext cx="1738072" cy="205221"/>
            </a:xfrm>
            <a:custGeom>
              <a:avLst/>
              <a:gdLst>
                <a:gd name="connsiteX0" fmla="*/ 0 w 3254929"/>
                <a:gd name="connsiteY0" fmla="*/ 981512 h 981512"/>
                <a:gd name="connsiteX1" fmla="*/ 2273417 w 3254929"/>
                <a:gd name="connsiteY1" fmla="*/ 142613 h 981512"/>
                <a:gd name="connsiteX2" fmla="*/ 3254929 w 3254929"/>
                <a:gd name="connsiteY2" fmla="*/ 0 h 981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54929" h="981512">
                  <a:moveTo>
                    <a:pt x="0" y="981512"/>
                  </a:moveTo>
                  <a:cubicBezTo>
                    <a:pt x="865464" y="643855"/>
                    <a:pt x="1730929" y="306198"/>
                    <a:pt x="2273417" y="142613"/>
                  </a:cubicBezTo>
                  <a:cubicBezTo>
                    <a:pt x="2815905" y="-20972"/>
                    <a:pt x="3098335" y="15380"/>
                    <a:pt x="3254929" y="0"/>
                  </a:cubicBezTo>
                </a:path>
              </a:pathLst>
            </a:custGeom>
            <a:ln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34" name="Agrupar 33"/>
          <p:cNvGrpSpPr/>
          <p:nvPr/>
        </p:nvGrpSpPr>
        <p:grpSpPr>
          <a:xfrm>
            <a:off x="4549374" y="2068131"/>
            <a:ext cx="3957370" cy="1687560"/>
            <a:chOff x="50340" y="2272941"/>
            <a:chExt cx="3957370" cy="1687560"/>
          </a:xfrm>
        </p:grpSpPr>
        <p:sp>
          <p:nvSpPr>
            <p:cNvPr id="35" name="Retângulo 34"/>
            <p:cNvSpPr/>
            <p:nvPr/>
          </p:nvSpPr>
          <p:spPr>
            <a:xfrm>
              <a:off x="512898" y="2304271"/>
              <a:ext cx="3494812" cy="16562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36" name="Conector reto 35"/>
            <p:cNvCxnSpPr>
              <a:stCxn id="35" idx="0"/>
              <a:endCxn id="35" idx="2"/>
            </p:cNvCxnSpPr>
            <p:nvPr/>
          </p:nvCxnSpPr>
          <p:spPr>
            <a:xfrm>
              <a:off x="2260304" y="2304271"/>
              <a:ext cx="0" cy="16562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to 36"/>
            <p:cNvCxnSpPr/>
            <p:nvPr/>
          </p:nvCxnSpPr>
          <p:spPr>
            <a:xfrm flipV="1">
              <a:off x="512898" y="3048308"/>
              <a:ext cx="1747406" cy="56048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" name="Retângulo 37"/>
            <p:cNvSpPr/>
            <p:nvPr/>
          </p:nvSpPr>
          <p:spPr>
            <a:xfrm>
              <a:off x="50340" y="2272941"/>
              <a:ext cx="4555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 smtClean="0"/>
                <a:t>MJ</a:t>
              </a:r>
              <a:endParaRPr lang="pt-BR" dirty="0"/>
            </a:p>
          </p:txBody>
        </p:sp>
        <p:sp>
          <p:nvSpPr>
            <p:cNvPr id="39" name="Retângulo 38"/>
            <p:cNvSpPr/>
            <p:nvPr/>
          </p:nvSpPr>
          <p:spPr>
            <a:xfrm>
              <a:off x="537768" y="2279108"/>
              <a:ext cx="93968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 smtClean="0"/>
                <a:t>Diesel A</a:t>
              </a:r>
              <a:endParaRPr lang="pt-BR" dirty="0"/>
            </a:p>
          </p:txBody>
        </p:sp>
        <p:sp>
          <p:nvSpPr>
            <p:cNvPr id="40" name="Forma Livre 39"/>
            <p:cNvSpPr/>
            <p:nvPr/>
          </p:nvSpPr>
          <p:spPr>
            <a:xfrm>
              <a:off x="2269639" y="2429983"/>
              <a:ext cx="1714599" cy="618326"/>
            </a:xfrm>
            <a:custGeom>
              <a:avLst/>
              <a:gdLst>
                <a:gd name="connsiteX0" fmla="*/ 0 w 3254929"/>
                <a:gd name="connsiteY0" fmla="*/ 981512 h 981512"/>
                <a:gd name="connsiteX1" fmla="*/ 2273417 w 3254929"/>
                <a:gd name="connsiteY1" fmla="*/ 142613 h 981512"/>
                <a:gd name="connsiteX2" fmla="*/ 3254929 w 3254929"/>
                <a:gd name="connsiteY2" fmla="*/ 0 h 981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54929" h="981512">
                  <a:moveTo>
                    <a:pt x="0" y="981512"/>
                  </a:moveTo>
                  <a:cubicBezTo>
                    <a:pt x="865464" y="643855"/>
                    <a:pt x="1730929" y="306198"/>
                    <a:pt x="2273417" y="142613"/>
                  </a:cubicBezTo>
                  <a:cubicBezTo>
                    <a:pt x="2815905" y="-20972"/>
                    <a:pt x="3098335" y="15380"/>
                    <a:pt x="3254929" y="0"/>
                  </a:cubicBezTo>
                </a:path>
              </a:pathLst>
            </a:custGeom>
            <a:ln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41" name="Retângulo 40"/>
          <p:cNvSpPr/>
          <p:nvPr/>
        </p:nvSpPr>
        <p:spPr>
          <a:xfrm>
            <a:off x="9394079" y="2068131"/>
            <a:ext cx="4707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err="1" smtClean="0"/>
              <a:t>etc</a:t>
            </a:r>
            <a:endParaRPr lang="pt-BR" dirty="0"/>
          </a:p>
        </p:txBody>
      </p:sp>
      <p:grpSp>
        <p:nvGrpSpPr>
          <p:cNvPr id="42" name="Agrupar 41"/>
          <p:cNvGrpSpPr/>
          <p:nvPr/>
        </p:nvGrpSpPr>
        <p:grpSpPr>
          <a:xfrm>
            <a:off x="50340" y="4203921"/>
            <a:ext cx="3966703" cy="1687560"/>
            <a:chOff x="50340" y="2272941"/>
            <a:chExt cx="3966703" cy="1687560"/>
          </a:xfrm>
        </p:grpSpPr>
        <p:sp>
          <p:nvSpPr>
            <p:cNvPr id="43" name="Retângulo 42"/>
            <p:cNvSpPr/>
            <p:nvPr/>
          </p:nvSpPr>
          <p:spPr>
            <a:xfrm>
              <a:off x="512898" y="2304271"/>
              <a:ext cx="3494812" cy="16562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44" name="Conector reto 43"/>
            <p:cNvCxnSpPr>
              <a:stCxn id="43" idx="0"/>
              <a:endCxn id="43" idx="2"/>
            </p:cNvCxnSpPr>
            <p:nvPr/>
          </p:nvCxnSpPr>
          <p:spPr>
            <a:xfrm>
              <a:off x="2260304" y="2304271"/>
              <a:ext cx="0" cy="16562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reto 44"/>
            <p:cNvCxnSpPr/>
            <p:nvPr/>
          </p:nvCxnSpPr>
          <p:spPr>
            <a:xfrm flipV="1">
              <a:off x="512898" y="3442214"/>
              <a:ext cx="1756740" cy="200919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Retângulo 45"/>
            <p:cNvSpPr/>
            <p:nvPr/>
          </p:nvSpPr>
          <p:spPr>
            <a:xfrm>
              <a:off x="50340" y="2272941"/>
              <a:ext cx="4555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 smtClean="0"/>
                <a:t>MJ</a:t>
              </a:r>
              <a:endParaRPr lang="pt-BR" dirty="0"/>
            </a:p>
          </p:txBody>
        </p:sp>
        <p:sp>
          <p:nvSpPr>
            <p:cNvPr id="47" name="Retângulo 46"/>
            <p:cNvSpPr/>
            <p:nvPr/>
          </p:nvSpPr>
          <p:spPr>
            <a:xfrm>
              <a:off x="537768" y="2279108"/>
              <a:ext cx="25638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 smtClean="0"/>
                <a:t>Etanol anidro e hidratado</a:t>
              </a:r>
              <a:endParaRPr lang="pt-BR" dirty="0"/>
            </a:p>
          </p:txBody>
        </p:sp>
        <p:sp>
          <p:nvSpPr>
            <p:cNvPr id="48" name="Forma Livre 47"/>
            <p:cNvSpPr/>
            <p:nvPr/>
          </p:nvSpPr>
          <p:spPr>
            <a:xfrm>
              <a:off x="2269638" y="2962654"/>
              <a:ext cx="1747405" cy="464091"/>
            </a:xfrm>
            <a:custGeom>
              <a:avLst/>
              <a:gdLst>
                <a:gd name="connsiteX0" fmla="*/ 0 w 3254929"/>
                <a:gd name="connsiteY0" fmla="*/ 981512 h 981512"/>
                <a:gd name="connsiteX1" fmla="*/ 2273417 w 3254929"/>
                <a:gd name="connsiteY1" fmla="*/ 142613 h 981512"/>
                <a:gd name="connsiteX2" fmla="*/ 3254929 w 3254929"/>
                <a:gd name="connsiteY2" fmla="*/ 0 h 981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54929" h="981512">
                  <a:moveTo>
                    <a:pt x="0" y="981512"/>
                  </a:moveTo>
                  <a:cubicBezTo>
                    <a:pt x="865464" y="643855"/>
                    <a:pt x="1730929" y="306198"/>
                    <a:pt x="2273417" y="142613"/>
                  </a:cubicBezTo>
                  <a:cubicBezTo>
                    <a:pt x="2815905" y="-20972"/>
                    <a:pt x="3098335" y="15380"/>
                    <a:pt x="3254929" y="0"/>
                  </a:cubicBezTo>
                </a:path>
              </a:pathLst>
            </a:custGeom>
            <a:ln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49" name="Agrupar 48"/>
          <p:cNvGrpSpPr/>
          <p:nvPr/>
        </p:nvGrpSpPr>
        <p:grpSpPr>
          <a:xfrm>
            <a:off x="4549374" y="4203921"/>
            <a:ext cx="3957370" cy="1687560"/>
            <a:chOff x="50340" y="2272941"/>
            <a:chExt cx="3957370" cy="1687560"/>
          </a:xfrm>
        </p:grpSpPr>
        <p:sp>
          <p:nvSpPr>
            <p:cNvPr id="50" name="Retângulo 49"/>
            <p:cNvSpPr/>
            <p:nvPr/>
          </p:nvSpPr>
          <p:spPr>
            <a:xfrm>
              <a:off x="512898" y="2304271"/>
              <a:ext cx="3494812" cy="165623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51" name="Conector reto 50"/>
            <p:cNvCxnSpPr>
              <a:stCxn id="50" idx="0"/>
              <a:endCxn id="50" idx="2"/>
            </p:cNvCxnSpPr>
            <p:nvPr/>
          </p:nvCxnSpPr>
          <p:spPr>
            <a:xfrm>
              <a:off x="2260304" y="2304271"/>
              <a:ext cx="0" cy="16562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ector reto 51"/>
            <p:cNvCxnSpPr/>
            <p:nvPr/>
          </p:nvCxnSpPr>
          <p:spPr>
            <a:xfrm flipV="1">
              <a:off x="512898" y="3741550"/>
              <a:ext cx="1756741" cy="144021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3" name="Retângulo 52"/>
            <p:cNvSpPr/>
            <p:nvPr/>
          </p:nvSpPr>
          <p:spPr>
            <a:xfrm>
              <a:off x="50340" y="2272941"/>
              <a:ext cx="45557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 smtClean="0"/>
                <a:t>MJ</a:t>
              </a:r>
              <a:endParaRPr lang="pt-BR" dirty="0"/>
            </a:p>
          </p:txBody>
        </p:sp>
        <p:sp>
          <p:nvSpPr>
            <p:cNvPr id="54" name="Retângulo 53"/>
            <p:cNvSpPr/>
            <p:nvPr/>
          </p:nvSpPr>
          <p:spPr>
            <a:xfrm>
              <a:off x="537768" y="2279108"/>
              <a:ext cx="103265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pt-BR" dirty="0" smtClean="0"/>
                <a:t>Biodiesel</a:t>
              </a:r>
              <a:endParaRPr lang="pt-BR" dirty="0"/>
            </a:p>
          </p:txBody>
        </p:sp>
        <p:sp>
          <p:nvSpPr>
            <p:cNvPr id="55" name="Forma Livre 54"/>
            <p:cNvSpPr/>
            <p:nvPr/>
          </p:nvSpPr>
          <p:spPr>
            <a:xfrm>
              <a:off x="2269639" y="3426744"/>
              <a:ext cx="1714599" cy="314805"/>
            </a:xfrm>
            <a:custGeom>
              <a:avLst/>
              <a:gdLst>
                <a:gd name="connsiteX0" fmla="*/ 0 w 3254929"/>
                <a:gd name="connsiteY0" fmla="*/ 981512 h 981512"/>
                <a:gd name="connsiteX1" fmla="*/ 2273417 w 3254929"/>
                <a:gd name="connsiteY1" fmla="*/ 142613 h 981512"/>
                <a:gd name="connsiteX2" fmla="*/ 3254929 w 3254929"/>
                <a:gd name="connsiteY2" fmla="*/ 0 h 981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54929" h="981512">
                  <a:moveTo>
                    <a:pt x="0" y="981512"/>
                  </a:moveTo>
                  <a:cubicBezTo>
                    <a:pt x="865464" y="643855"/>
                    <a:pt x="1730929" y="306198"/>
                    <a:pt x="2273417" y="142613"/>
                  </a:cubicBezTo>
                  <a:cubicBezTo>
                    <a:pt x="2815905" y="-20972"/>
                    <a:pt x="3098335" y="15380"/>
                    <a:pt x="3254929" y="0"/>
                  </a:cubicBezTo>
                </a:path>
              </a:pathLst>
            </a:custGeom>
            <a:ln>
              <a:prstDash val="sys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56" name="Retângulo 55"/>
          <p:cNvSpPr/>
          <p:nvPr/>
        </p:nvSpPr>
        <p:spPr>
          <a:xfrm>
            <a:off x="9394079" y="4203921"/>
            <a:ext cx="4707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err="1" smtClean="0"/>
              <a:t>etc</a:t>
            </a:r>
            <a:endParaRPr lang="pt-BR" dirty="0"/>
          </a:p>
        </p:txBody>
      </p:sp>
      <p:sp>
        <p:nvSpPr>
          <p:cNvPr id="60" name="Seta para Baixo 59"/>
          <p:cNvSpPr/>
          <p:nvPr/>
        </p:nvSpPr>
        <p:spPr>
          <a:xfrm>
            <a:off x="2927560" y="5816551"/>
            <a:ext cx="432060" cy="3546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1" name="Retângulo 60"/>
          <p:cNvSpPr/>
          <p:nvPr/>
        </p:nvSpPr>
        <p:spPr>
          <a:xfrm>
            <a:off x="1274510" y="6224280"/>
            <a:ext cx="2733200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800" dirty="0" err="1" smtClean="0"/>
              <a:t>ton</a:t>
            </a:r>
            <a:r>
              <a:rPr lang="pt-BR" sz="2800" dirty="0" smtClean="0"/>
              <a:t> CO2 etanol</a:t>
            </a:r>
            <a:endParaRPr lang="pt-BR" sz="2800" dirty="0"/>
          </a:p>
        </p:txBody>
      </p:sp>
      <p:sp>
        <p:nvSpPr>
          <p:cNvPr id="62" name="Retângulo 61"/>
          <p:cNvSpPr/>
          <p:nvPr/>
        </p:nvSpPr>
        <p:spPr>
          <a:xfrm>
            <a:off x="5159870" y="6195058"/>
            <a:ext cx="2857243" cy="52322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800" dirty="0" err="1" smtClean="0"/>
              <a:t>ton</a:t>
            </a:r>
            <a:r>
              <a:rPr lang="pt-BR" sz="2800" dirty="0" smtClean="0"/>
              <a:t> CO2 biodiesel</a:t>
            </a:r>
            <a:endParaRPr lang="pt-BR" sz="2800" dirty="0"/>
          </a:p>
        </p:txBody>
      </p:sp>
      <p:sp>
        <p:nvSpPr>
          <p:cNvPr id="63" name="Seta para Baixo 62"/>
          <p:cNvSpPr/>
          <p:nvPr/>
        </p:nvSpPr>
        <p:spPr>
          <a:xfrm>
            <a:off x="7220750" y="5810724"/>
            <a:ext cx="432060" cy="3546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4" name="Seta para a Direita 63"/>
          <p:cNvSpPr/>
          <p:nvPr/>
        </p:nvSpPr>
        <p:spPr>
          <a:xfrm>
            <a:off x="8472330" y="6256623"/>
            <a:ext cx="648090" cy="3800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6" name="Retângulo 65"/>
          <p:cNvSpPr/>
          <p:nvPr/>
        </p:nvSpPr>
        <p:spPr>
          <a:xfrm>
            <a:off x="4541189" y="6267361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+</a:t>
            </a:r>
          </a:p>
        </p:txBody>
      </p:sp>
      <p:sp>
        <p:nvSpPr>
          <p:cNvPr id="67" name="Retângulo 66"/>
          <p:cNvSpPr/>
          <p:nvPr/>
        </p:nvSpPr>
        <p:spPr>
          <a:xfrm>
            <a:off x="8154842" y="6256623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+</a:t>
            </a:r>
          </a:p>
        </p:txBody>
      </p:sp>
      <p:sp>
        <p:nvSpPr>
          <p:cNvPr id="57" name="Retângulo 56"/>
          <p:cNvSpPr/>
          <p:nvPr/>
        </p:nvSpPr>
        <p:spPr>
          <a:xfrm>
            <a:off x="9579519" y="4828303"/>
            <a:ext cx="2260623" cy="40011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/>
              <a:t>Saídas do modelo</a:t>
            </a:r>
            <a:endParaRPr lang="pt-BR" sz="2000" b="1" dirty="0"/>
          </a:p>
        </p:txBody>
      </p:sp>
    </p:spTree>
    <p:extLst>
      <p:ext uri="{BB962C8B-B14F-4D97-AF65-F5344CB8AC3E}">
        <p14:creationId xmlns:p14="http://schemas.microsoft.com/office/powerpoint/2010/main" val="1759375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Petrobras CRE 2014 16-9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etrobras Sans">
      <a:majorFont>
        <a:latin typeface="Petrobras Sans"/>
        <a:ea typeface=""/>
        <a:cs typeface=""/>
      </a:majorFont>
      <a:minorFont>
        <a:latin typeface="Petrobras Sans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cap="flat">
          <a:solidFill>
            <a:srgbClr val="000000"/>
          </a:solidFill>
          <a:prstDash val="solid"/>
          <a:miter lim="800000"/>
          <a:headEnd/>
          <a:tailEnd/>
        </a:ln>
        <a:extLst>
          <a:ext uri="{909E8E84-426E-40DD-AFC4-6F175D3DCCD1}">
            <a14:hiddenFill xmlns:a14="http://schemas.microsoft.com/office/drawing/2010/main">
              <a:noFill/>
            </a14:hiddenFill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/>
        </a:defPPr>
      </a:lstStyle>
    </a:spDef>
    <a:lnDef>
      <a:spPr>
        <a:ln>
          <a:solidFill>
            <a:schemeClr val="bg1">
              <a:lumMod val="75000"/>
            </a:schemeClr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 anchor="ctr">
        <a:noAutofit/>
      </a:bodyPr>
      <a:lstStyle>
        <a:defPPr algn="ctr">
          <a:defRPr sz="1400" dirty="0" smtClean="0">
            <a:latin typeface="Trebuchet MS" panose="020B0603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etrobras CRE 2014 16-9" id="{83382A0E-E293-499B-AA2B-1F78DBBCB0A5}" vid="{270359F6-D765-4819-AC2D-D552EB3F6692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59112</TotalTime>
  <Words>936</Words>
  <Application>Microsoft Office PowerPoint</Application>
  <PresentationFormat>Widescreen</PresentationFormat>
  <Paragraphs>260</Paragraphs>
  <Slides>17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6" baseType="lpstr">
      <vt:lpstr>Arial</vt:lpstr>
      <vt:lpstr>Arial Narrow</vt:lpstr>
      <vt:lpstr>Calibri</vt:lpstr>
      <vt:lpstr>Petrobras Sans</vt:lpstr>
      <vt:lpstr>Times New Roman</vt:lpstr>
      <vt:lpstr>Trebuchet MS</vt:lpstr>
      <vt:lpstr>Tema do Office</vt:lpstr>
      <vt:lpstr>3_Petrobras CRE 2014 16-9</vt:lpstr>
      <vt:lpstr>Slide do think-cell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Natalia</dc:creator>
  <cp:lastModifiedBy>Andrei Barbosa Lepsch</cp:lastModifiedBy>
  <cp:revision>1121</cp:revision>
  <cp:lastPrinted>2017-06-02T13:09:26Z</cp:lastPrinted>
  <dcterms:created xsi:type="dcterms:W3CDTF">2011-07-07T17:38:16Z</dcterms:created>
  <dcterms:modified xsi:type="dcterms:W3CDTF">2018-06-27T15:24:27Z</dcterms:modified>
</cp:coreProperties>
</file>