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417" r:id="rId2"/>
    <p:sldId id="418" r:id="rId3"/>
    <p:sldId id="462" r:id="rId4"/>
    <p:sldId id="459" r:id="rId5"/>
    <p:sldId id="458" r:id="rId6"/>
    <p:sldId id="427" r:id="rId7"/>
    <p:sldId id="457" r:id="rId8"/>
    <p:sldId id="440" r:id="rId9"/>
    <p:sldId id="434" r:id="rId10"/>
    <p:sldId id="443" r:id="rId11"/>
    <p:sldId id="460" r:id="rId12"/>
    <p:sldId id="436" r:id="rId13"/>
    <p:sldId id="445" r:id="rId14"/>
  </p:sldIdLst>
  <p:sldSz cx="9144000" cy="6858000" type="screen4x3"/>
  <p:notesSz cx="6797675" cy="9872663"/>
  <p:custDataLst>
    <p:tags r:id="rId17"/>
  </p:custDataLst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E797F062-12C3-41B0-9046-5F605151A528}">
          <p14:sldIdLst>
            <p14:sldId id="417"/>
            <p14:sldId id="418"/>
            <p14:sldId id="462"/>
            <p14:sldId id="459"/>
            <p14:sldId id="458"/>
            <p14:sldId id="427"/>
            <p14:sldId id="457"/>
            <p14:sldId id="440"/>
            <p14:sldId id="434"/>
            <p14:sldId id="443"/>
            <p14:sldId id="460"/>
            <p14:sldId id="436"/>
            <p14:sldId id="445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E00"/>
    <a:srgbClr val="CD6209"/>
    <a:srgbClr val="000000"/>
    <a:srgbClr val="18468A"/>
    <a:srgbClr val="5627D9"/>
    <a:srgbClr val="008A3E"/>
    <a:srgbClr val="FF3300"/>
    <a:srgbClr val="009644"/>
    <a:srgbClr val="FFFF3B"/>
    <a:srgbClr val="FFFF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72" autoAdjust="0"/>
    <p:restoredTop sz="96374" autoAdjust="0"/>
  </p:normalViewPr>
  <p:slideViewPr>
    <p:cSldViewPr>
      <p:cViewPr varScale="1">
        <p:scale>
          <a:sx n="88" d="100"/>
          <a:sy n="88" d="100"/>
        </p:scale>
        <p:origin x="-126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xmlns="" id="{C7A8F701-3924-4976-9AC4-A6E9C85E04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7" y="3"/>
            <a:ext cx="2946446" cy="495122"/>
          </a:xfrm>
          <a:prstGeom prst="rect">
            <a:avLst/>
          </a:prstGeom>
        </p:spPr>
        <p:txBody>
          <a:bodyPr vert="horz" lIns="89033" tIns="44516" rIns="89033" bIns="44516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3FC72F94-0CC9-4D49-8004-76C5CD2F3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69" y="3"/>
            <a:ext cx="2946446" cy="495122"/>
          </a:xfrm>
          <a:prstGeom prst="rect">
            <a:avLst/>
          </a:prstGeom>
        </p:spPr>
        <p:txBody>
          <a:bodyPr vert="horz" lIns="89033" tIns="44516" rIns="89033" bIns="44516" rtlCol="0"/>
          <a:lstStyle>
            <a:lvl1pPr algn="r">
              <a:defRPr sz="1200"/>
            </a:lvl1pPr>
          </a:lstStyle>
          <a:p>
            <a:fld id="{F679D7B6-824F-4796-8475-5967E35EDCD2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0D11C062-2926-4262-882F-D6DE8B6F87B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7" y="9377541"/>
            <a:ext cx="2946446" cy="495122"/>
          </a:xfrm>
          <a:prstGeom prst="rect">
            <a:avLst/>
          </a:prstGeom>
        </p:spPr>
        <p:txBody>
          <a:bodyPr vert="horz" lIns="89033" tIns="44516" rIns="89033" bIns="44516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4946311F-E3AF-4BB0-95DC-D2BC023407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69" y="9377541"/>
            <a:ext cx="2946446" cy="495122"/>
          </a:xfrm>
          <a:prstGeom prst="rect">
            <a:avLst/>
          </a:prstGeom>
        </p:spPr>
        <p:txBody>
          <a:bodyPr vert="horz" lIns="89033" tIns="44516" rIns="89033" bIns="44516" rtlCol="0" anchor="b"/>
          <a:lstStyle>
            <a:lvl1pPr algn="r">
              <a:defRPr sz="1200"/>
            </a:lvl1pPr>
          </a:lstStyle>
          <a:p>
            <a:fld id="{4AAD5B72-8AEB-414C-9345-F7547B1A71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556785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2" y="0"/>
            <a:ext cx="2945659" cy="493633"/>
          </a:xfrm>
          <a:prstGeom prst="rect">
            <a:avLst/>
          </a:prstGeom>
        </p:spPr>
        <p:txBody>
          <a:bodyPr vert="horz" lIns="93868" tIns="46935" rIns="93868" bIns="46935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54" y="0"/>
            <a:ext cx="2945659" cy="493633"/>
          </a:xfrm>
          <a:prstGeom prst="rect">
            <a:avLst/>
          </a:prstGeom>
        </p:spPr>
        <p:txBody>
          <a:bodyPr vert="horz" lIns="93868" tIns="46935" rIns="93868" bIns="46935" rtlCol="0"/>
          <a:lstStyle>
            <a:lvl1pPr algn="r">
              <a:defRPr sz="1300"/>
            </a:lvl1pPr>
          </a:lstStyle>
          <a:p>
            <a:fld id="{4E1B42CD-B300-47E0-93F0-E9B79FF2EDCB}" type="datetimeFigureOut">
              <a:rPr lang="pt-BR" smtClean="0"/>
              <a:pPr/>
              <a:t>23/09/2019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27100" y="738188"/>
            <a:ext cx="4943475" cy="3708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868" tIns="46935" rIns="93868" bIns="46935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71" y="4689522"/>
            <a:ext cx="5438140" cy="4442696"/>
          </a:xfrm>
          <a:prstGeom prst="rect">
            <a:avLst/>
          </a:prstGeom>
        </p:spPr>
        <p:txBody>
          <a:bodyPr vert="horz" lIns="93868" tIns="46935" rIns="93868" bIns="46935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2" y="9377317"/>
            <a:ext cx="2945659" cy="493633"/>
          </a:xfrm>
          <a:prstGeom prst="rect">
            <a:avLst/>
          </a:prstGeom>
        </p:spPr>
        <p:txBody>
          <a:bodyPr vert="horz" lIns="93868" tIns="46935" rIns="93868" bIns="46935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54" y="9377317"/>
            <a:ext cx="2945659" cy="493633"/>
          </a:xfrm>
          <a:prstGeom prst="rect">
            <a:avLst/>
          </a:prstGeom>
        </p:spPr>
        <p:txBody>
          <a:bodyPr vert="horz" lIns="93868" tIns="46935" rIns="93868" bIns="46935" rtlCol="0" anchor="b"/>
          <a:lstStyle>
            <a:lvl1pPr algn="r">
              <a:defRPr sz="1300"/>
            </a:lvl1pPr>
          </a:lstStyle>
          <a:p>
            <a:fld id="{5E894B96-D37F-41A6-B98F-B0F5A802F1C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726117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27100" y="738188"/>
            <a:ext cx="4943475" cy="37084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746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77925" y="1233488"/>
            <a:ext cx="4441825" cy="3332162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94B96-D37F-41A6-B98F-B0F5A802F1C5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8936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44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70071-296A-4D0C-9FC4-63E8E14CC47D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23/09/2019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1F3F-198E-4C0F-BD28-16DD3196F07E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494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2E924-DE1B-418B-A193-DB1E633E6768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23/09/2019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1F3F-198E-4C0F-BD28-16DD3196F07E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718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56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56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563CE-E47F-4EF5-8ED8-21DFA77D9B04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23/09/2019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1F3F-198E-4C0F-BD28-16DD3196F07E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246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32912-9324-499A-9B3C-AD7A76C6BEAE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23/09/2019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1F3F-198E-4C0F-BD28-16DD3196F07E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010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1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C087D-146E-40BC-9D15-BCD5A0CF10CB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23/09/2019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1F3F-198E-4C0F-BD28-16DD3196F07E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798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1CB33-C95E-4F9F-A27D-461FDFBE48AC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23/09/2019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1F3F-198E-4C0F-BD28-16DD3196F07E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95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C719E-0578-48AF-B93B-1E1F345B629C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23/09/2019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1F3F-198E-4C0F-BD28-16DD3196F07E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792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F8C45-ED06-4C14-9883-08418B0C790C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23/09/2019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391F3F-198E-4C0F-BD28-16DD3196F07E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137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AD9A4-A7E7-4FE9-A87C-A43008AEB49F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23/09/2019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7020272" y="6520276"/>
            <a:ext cx="2133600" cy="365125"/>
          </a:xfrm>
        </p:spPr>
        <p:txBody>
          <a:bodyPr/>
          <a:lstStyle/>
          <a:p>
            <a:fld id="{0138AEE5-7705-4BD6-AF8F-7621462F17F5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283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6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69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6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33A0D-EAC1-4680-BA7F-6B9CD5C93109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23/09/2019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1F3F-198E-4C0F-BD28-16DD3196F07E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716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6CAB5-D988-4346-9B2A-056294D2C60F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23/09/2019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1F3F-198E-4C0F-BD28-16DD3196F07E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616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to 6" hidden="1"/>
          <p:cNvGraphicFramePr>
            <a:graphicFrameLocks noChangeAspect="1"/>
          </p:cNvGraphicFramePr>
          <p:nvPr userDrawn="1">
            <p:custDataLst>
              <p:tags r:id="rId14"/>
            </p:custDataLst>
          </p:nvPr>
        </p:nvGraphicFramePr>
        <p:xfrm>
          <a:off x="1591" y="1605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45" name="Slide do think-cell" r:id="rId15" imgW="360" imgH="360" progId="">
                  <p:embed/>
                </p:oleObj>
              </mc:Choice>
              <mc:Fallback>
                <p:oleObj name="Slide do think-cell" r:id="rId15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1" y="1605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E3988-C76B-4958-AD01-FC0D9CF2CE74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23/09/2019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046912" y="65202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B391F3F-198E-4C0F-BD28-16DD3196F07E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59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94474" y="1925264"/>
            <a:ext cx="8555051" cy="2244852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z="3300" b="1" dirty="0"/>
              <a:t> </a:t>
            </a:r>
            <a:r>
              <a:rPr lang="pt-BR" sz="3700" b="1" dirty="0"/>
              <a:t>Expansão da Oferta </a:t>
            </a:r>
            <a:br>
              <a:rPr lang="pt-BR" sz="3700" b="1" dirty="0"/>
            </a:br>
            <a:r>
              <a:rPr lang="pt-BR" sz="3700" b="1" dirty="0"/>
              <a:t>com Liberalização do Mercado </a:t>
            </a:r>
            <a:br>
              <a:rPr lang="pt-BR" sz="3700" b="1" dirty="0"/>
            </a:br>
            <a:r>
              <a:rPr lang="pt-BR" sz="3700" b="1" dirty="0"/>
              <a:t>através da Separação Lastro e Energia</a:t>
            </a:r>
            <a:endParaRPr lang="pt-BR" sz="3700" b="1" dirty="0">
              <a:latin typeface="+mn-lt"/>
              <a:ea typeface="+mn-ea"/>
              <a:cs typeface="+mn-cs"/>
            </a:endParaRPr>
          </a:p>
        </p:txBody>
      </p:sp>
      <p:sp>
        <p:nvSpPr>
          <p:cNvPr id="7" name="Título 3"/>
          <p:cNvSpPr txBox="1">
            <a:spLocks/>
          </p:cNvSpPr>
          <p:nvPr/>
        </p:nvSpPr>
        <p:spPr>
          <a:xfrm>
            <a:off x="337429" y="1976236"/>
            <a:ext cx="8316415" cy="43204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endParaRPr lang="pt-BR" sz="2400" dirty="0"/>
          </a:p>
        </p:txBody>
      </p:sp>
      <p:pic>
        <p:nvPicPr>
          <p:cNvPr id="5" name="Picture 14" descr="http://www.apine.com.br/site/imagens/logo.gif">
            <a:extLst>
              <a:ext uri="{FF2B5EF4-FFF2-40B4-BE49-F238E27FC236}">
                <a16:creationId xmlns:a16="http://schemas.microsoft.com/office/drawing/2014/main" xmlns="" id="{8574E3DD-A459-4EC2-9F9F-6D268D25C66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23" y="116639"/>
            <a:ext cx="2232238" cy="720073"/>
          </a:xfrm>
          <a:prstGeom prst="rect">
            <a:avLst/>
          </a:prstGeom>
          <a:noFill/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B3259EFE-9257-44A5-A958-8DC38BFECB01}"/>
              </a:ext>
            </a:extLst>
          </p:cNvPr>
          <p:cNvSpPr txBox="1"/>
          <p:nvPr/>
        </p:nvSpPr>
        <p:spPr>
          <a:xfrm>
            <a:off x="7164288" y="6309320"/>
            <a:ext cx="18035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/>
              <a:t>setembro/2019</a:t>
            </a:r>
          </a:p>
        </p:txBody>
      </p:sp>
    </p:spTree>
    <p:extLst>
      <p:ext uri="{BB962C8B-B14F-4D97-AF65-F5344CB8AC3E}">
        <p14:creationId xmlns:p14="http://schemas.microsoft.com/office/powerpoint/2010/main" val="3616833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aixaDeTexto 27">
            <a:extLst>
              <a:ext uri="{FF2B5EF4-FFF2-40B4-BE49-F238E27FC236}">
                <a16:creationId xmlns:a16="http://schemas.microsoft.com/office/drawing/2014/main" xmlns="" id="{3E50389F-952C-4B0F-96E5-137F0C65236F}"/>
              </a:ext>
            </a:extLst>
          </p:cNvPr>
          <p:cNvSpPr txBox="1"/>
          <p:nvPr/>
        </p:nvSpPr>
        <p:spPr>
          <a:xfrm>
            <a:off x="-2600" y="6213212"/>
            <a:ext cx="915609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 algn="just">
              <a:buFont typeface="Wingdings" panose="05000000000000000000" pitchFamily="2" charset="2"/>
              <a:buChar char="Ø"/>
            </a:pPr>
            <a:r>
              <a:rPr lang="pt-BR" sz="1550" dirty="0"/>
              <a:t>Geração Eólica:</a:t>
            </a:r>
          </a:p>
          <a:p>
            <a:pPr marL="361950" indent="-180975" algn="just"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pt-BR" sz="1550" dirty="0"/>
              <a:t>Procedimento semelhante ao acima, com os devidos ajustes (entre os quais não considerar GSF)</a:t>
            </a:r>
          </a:p>
          <a:p>
            <a:pPr marL="180975" algn="just">
              <a:tabLst>
                <a:tab pos="361950" algn="l"/>
              </a:tabLst>
            </a:pPr>
            <a:endParaRPr lang="pt-BR" sz="200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70ABA080-7F29-479A-8DBB-53A764DCD8FE}"/>
              </a:ext>
            </a:extLst>
          </p:cNvPr>
          <p:cNvSpPr txBox="1"/>
          <p:nvPr/>
        </p:nvSpPr>
        <p:spPr>
          <a:xfrm>
            <a:off x="683568" y="11439"/>
            <a:ext cx="810369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100" b="1" dirty="0"/>
              <a:t>Determinação do Preço Teto de Lastro nos Contratos por Quantidade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234D2F55-F942-410F-8868-5678F370CF38}"/>
              </a:ext>
            </a:extLst>
          </p:cNvPr>
          <p:cNvSpPr txBox="1"/>
          <p:nvPr/>
        </p:nvSpPr>
        <p:spPr>
          <a:xfrm>
            <a:off x="-20951" y="375646"/>
            <a:ext cx="71287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>
              <a:buFont typeface="Wingdings" panose="05000000000000000000" pitchFamily="2" charset="2"/>
              <a:buChar char="Ø"/>
            </a:pPr>
            <a:r>
              <a:rPr lang="pt-BR" sz="1550" dirty="0"/>
              <a:t>Geração Hidrelétrica: 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D946DDF3-91AD-4500-9328-BEA5C86D37E6}"/>
              </a:ext>
            </a:extLst>
          </p:cNvPr>
          <p:cNvSpPr txBox="1"/>
          <p:nvPr/>
        </p:nvSpPr>
        <p:spPr>
          <a:xfrm>
            <a:off x="113336" y="616434"/>
            <a:ext cx="73055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pt-BR" sz="1550" dirty="0"/>
              <a:t>A receita de energia para cada série/mês será dada pela seguinte expressão:</a:t>
            </a:r>
          </a:p>
        </p:txBody>
      </p:sp>
      <p:sp>
        <p:nvSpPr>
          <p:cNvPr id="20" name="Chave Esquerda 19">
            <a:extLst>
              <a:ext uri="{FF2B5EF4-FFF2-40B4-BE49-F238E27FC236}">
                <a16:creationId xmlns:a16="http://schemas.microsoft.com/office/drawing/2014/main" xmlns="" id="{A7FCE793-8183-4A54-A16D-01F07F77DE8C}"/>
              </a:ext>
            </a:extLst>
          </p:cNvPr>
          <p:cNvSpPr/>
          <p:nvPr/>
        </p:nvSpPr>
        <p:spPr>
          <a:xfrm rot="10800000">
            <a:off x="5495967" y="937507"/>
            <a:ext cx="67705" cy="28046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Chave Esquerda 20">
            <a:extLst>
              <a:ext uri="{FF2B5EF4-FFF2-40B4-BE49-F238E27FC236}">
                <a16:creationId xmlns:a16="http://schemas.microsoft.com/office/drawing/2014/main" xmlns="" id="{BC31EF27-CDE5-4AB8-BA09-98C142091632}"/>
              </a:ext>
            </a:extLst>
          </p:cNvPr>
          <p:cNvSpPr/>
          <p:nvPr/>
        </p:nvSpPr>
        <p:spPr>
          <a:xfrm>
            <a:off x="2544697" y="938679"/>
            <a:ext cx="55913" cy="302799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pt-BR" dirty="0"/>
              <a:t> </a:t>
            </a:r>
          </a:p>
        </p:txBody>
      </p:sp>
      <p:sp>
        <p:nvSpPr>
          <p:cNvPr id="22" name="Colchete Esquerdo 21">
            <a:extLst>
              <a:ext uri="{FF2B5EF4-FFF2-40B4-BE49-F238E27FC236}">
                <a16:creationId xmlns:a16="http://schemas.microsoft.com/office/drawing/2014/main" xmlns="" id="{623BCCE0-3872-4C9D-B65A-3E65EEC68D13}"/>
              </a:ext>
            </a:extLst>
          </p:cNvPr>
          <p:cNvSpPr/>
          <p:nvPr/>
        </p:nvSpPr>
        <p:spPr>
          <a:xfrm rot="10800000">
            <a:off x="5353009" y="952099"/>
            <a:ext cx="70069" cy="246407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pt-BR" dirty="0"/>
              <a:t> </a:t>
            </a:r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xmlns="" id="{310AD602-61B6-41D7-AA64-9FA47AB05B46}"/>
              </a:ext>
            </a:extLst>
          </p:cNvPr>
          <p:cNvSpPr/>
          <p:nvPr/>
        </p:nvSpPr>
        <p:spPr>
          <a:xfrm>
            <a:off x="246820" y="915862"/>
            <a:ext cx="8264852" cy="330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4775" algn="just"/>
            <a:r>
              <a:rPr lang="pt-BR" sz="1550" dirty="0"/>
              <a:t>(Receita) </a:t>
            </a:r>
            <a:r>
              <a:rPr lang="pt-BR" sz="1550" baseline="-25000" dirty="0"/>
              <a:t>série i </a:t>
            </a:r>
            <a:r>
              <a:rPr lang="pt-BR" sz="1550" dirty="0"/>
              <a:t>, </a:t>
            </a:r>
            <a:r>
              <a:rPr lang="pt-BR" sz="1550" baseline="-25000" dirty="0"/>
              <a:t>mês</a:t>
            </a:r>
            <a:r>
              <a:rPr lang="pt-BR" sz="1550" dirty="0"/>
              <a:t> </a:t>
            </a:r>
            <a:r>
              <a:rPr lang="pt-BR" sz="1550" baseline="-25000" dirty="0"/>
              <a:t>j</a:t>
            </a:r>
            <a:r>
              <a:rPr lang="pt-BR" sz="1550" dirty="0"/>
              <a:t> = GF x   Preço de Energia -   (1 – GSF) x PLD                        x  Nº de horas do mês </a:t>
            </a:r>
          </a:p>
        </p:txBody>
      </p:sp>
      <p:sp>
        <p:nvSpPr>
          <p:cNvPr id="24" name="Colchete Esquerdo 23">
            <a:extLst>
              <a:ext uri="{FF2B5EF4-FFF2-40B4-BE49-F238E27FC236}">
                <a16:creationId xmlns:a16="http://schemas.microsoft.com/office/drawing/2014/main" xmlns="" id="{38154C8F-AE63-4F08-9D92-F65F448DC34C}"/>
              </a:ext>
            </a:extLst>
          </p:cNvPr>
          <p:cNvSpPr/>
          <p:nvPr/>
        </p:nvSpPr>
        <p:spPr>
          <a:xfrm>
            <a:off x="4128873" y="952077"/>
            <a:ext cx="70069" cy="246407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pt-BR" dirty="0"/>
              <a:t> </a:t>
            </a:r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xmlns="" id="{4F6B1E8F-569F-40A5-93FE-5EC79A175A79}"/>
              </a:ext>
            </a:extLst>
          </p:cNvPr>
          <p:cNvSpPr/>
          <p:nvPr/>
        </p:nvSpPr>
        <p:spPr>
          <a:xfrm>
            <a:off x="5525364" y="881438"/>
            <a:ext cx="1153537" cy="330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550" baseline="-25000" dirty="0"/>
              <a:t>série</a:t>
            </a:r>
            <a:r>
              <a:rPr lang="pt-BR" sz="1550" dirty="0"/>
              <a:t> </a:t>
            </a:r>
            <a:r>
              <a:rPr lang="pt-BR" sz="1550" baseline="-25000" dirty="0"/>
              <a:t>i </a:t>
            </a:r>
            <a:r>
              <a:rPr lang="pt-BR" sz="1550" dirty="0"/>
              <a:t>, </a:t>
            </a:r>
            <a:r>
              <a:rPr lang="pt-BR" sz="1550" baseline="-25000" dirty="0"/>
              <a:t>mês</a:t>
            </a:r>
            <a:r>
              <a:rPr lang="pt-BR" sz="1550" dirty="0"/>
              <a:t> </a:t>
            </a:r>
            <a:r>
              <a:rPr lang="pt-BR" sz="1550" baseline="-25000" dirty="0"/>
              <a:t>j</a:t>
            </a:r>
            <a:r>
              <a:rPr lang="pt-BR" sz="1550" dirty="0"/>
              <a:t> 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xmlns="" id="{B0FDB505-9D67-403A-9A62-62F2474A3071}"/>
              </a:ext>
            </a:extLst>
          </p:cNvPr>
          <p:cNvSpPr txBox="1"/>
          <p:nvPr/>
        </p:nvSpPr>
        <p:spPr>
          <a:xfrm>
            <a:off x="138278" y="1258799"/>
            <a:ext cx="899706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 algn="just">
              <a:buFont typeface="Arial" panose="020B0604020202020204" pitchFamily="34" charset="0"/>
              <a:buChar char="•"/>
              <a:tabLst>
                <a:tab pos="85725" algn="l"/>
              </a:tabLst>
            </a:pPr>
            <a:r>
              <a:rPr lang="pt-BR" sz="1550" dirty="0"/>
              <a:t>Receita de Energia no ACR:</a:t>
            </a:r>
          </a:p>
          <a:p>
            <a:pPr marL="361950" indent="-180975" algn="just">
              <a:buFont typeface="Calibri" panose="020F0502020204030204" pitchFamily="34" charset="0"/>
              <a:buChar char="–"/>
              <a:tabLst>
                <a:tab pos="180975" algn="l"/>
              </a:tabLst>
            </a:pPr>
            <a:r>
              <a:rPr lang="pt-BR" sz="1500" dirty="0"/>
              <a:t>GF = Montante da GF (em </a:t>
            </a:r>
            <a:r>
              <a:rPr lang="pt-BR" sz="1500" dirty="0" err="1"/>
              <a:t>MWm</a:t>
            </a:r>
            <a:r>
              <a:rPr lang="pt-BR" sz="1500" dirty="0"/>
              <a:t>) a ser vendida para o ACR, considerando contrato de 15 anos </a:t>
            </a:r>
          </a:p>
          <a:p>
            <a:pPr marL="361950" indent="-180975" algn="just">
              <a:buFont typeface="Calibri" panose="020F0502020204030204" pitchFamily="34" charset="0"/>
              <a:buChar char="–"/>
              <a:tabLst>
                <a:tab pos="180975" algn="l"/>
              </a:tabLst>
            </a:pPr>
            <a:endParaRPr lang="pt-BR" sz="500" dirty="0"/>
          </a:p>
          <a:p>
            <a:pPr marL="361950" indent="-180975" algn="just">
              <a:buFont typeface="Calibri" panose="020F0502020204030204" pitchFamily="34" charset="0"/>
              <a:buChar char="–"/>
              <a:tabLst>
                <a:tab pos="180975" algn="l"/>
              </a:tabLst>
            </a:pPr>
            <a:r>
              <a:rPr lang="pt-BR" sz="1500" dirty="0"/>
              <a:t>Preço de Energia (Teto):</a:t>
            </a:r>
          </a:p>
          <a:p>
            <a:pPr marL="534988" indent="-173038" algn="just">
              <a:buSzPct val="70000"/>
              <a:buFont typeface="Wingdings" panose="05000000000000000000" pitchFamily="2" charset="2"/>
              <a:buChar char="v"/>
              <a:tabLst>
                <a:tab pos="180975" algn="l"/>
              </a:tabLst>
            </a:pPr>
            <a:r>
              <a:rPr lang="pt-BR" sz="1500" dirty="0"/>
              <a:t>Preço médio dos </a:t>
            </a:r>
            <a:r>
              <a:rPr lang="pt-BR" sz="1500" dirty="0" err="1"/>
              <a:t>PLDs</a:t>
            </a:r>
            <a:r>
              <a:rPr lang="pt-BR" sz="1500" dirty="0"/>
              <a:t> projetados de todas as séries para o horizonte de contratação (15 anos)</a:t>
            </a:r>
          </a:p>
          <a:p>
            <a:pPr marL="266700" algn="just">
              <a:tabLst>
                <a:tab pos="180975" algn="l"/>
              </a:tabLst>
            </a:pPr>
            <a:r>
              <a:rPr lang="pt-BR" sz="1550" dirty="0"/>
              <a:t> 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xmlns="" id="{3EC3094A-AAD8-4F59-AB82-1EBD05CB5BEE}"/>
              </a:ext>
            </a:extLst>
          </p:cNvPr>
          <p:cNvSpPr txBox="1"/>
          <p:nvPr/>
        </p:nvSpPr>
        <p:spPr>
          <a:xfrm>
            <a:off x="168433" y="2343358"/>
            <a:ext cx="8963162" cy="1838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 algn="just">
              <a:buFont typeface="Arial" panose="020B0604020202020204" pitchFamily="34" charset="0"/>
              <a:buChar char="•"/>
              <a:tabLst>
                <a:tab pos="85725" algn="l"/>
              </a:tabLst>
            </a:pPr>
            <a:r>
              <a:rPr lang="pt-BR" sz="1550" dirty="0"/>
              <a:t>Receita de Energia no ACL:</a:t>
            </a:r>
          </a:p>
          <a:p>
            <a:pPr marL="361950" indent="-180975">
              <a:buFont typeface="Calibri" panose="020F0502020204030204" pitchFamily="34" charset="0"/>
              <a:buChar char="–"/>
              <a:tabLst>
                <a:tab pos="180975" algn="l"/>
              </a:tabLst>
            </a:pPr>
            <a:r>
              <a:rPr lang="pt-BR" sz="1500" dirty="0"/>
              <a:t>GF = Montante de GF (em </a:t>
            </a:r>
            <a:r>
              <a:rPr lang="pt-BR" sz="1500" dirty="0" err="1"/>
              <a:t>MWm</a:t>
            </a:r>
            <a:r>
              <a:rPr lang="pt-BR" sz="1500" dirty="0"/>
              <a:t>) a ser vendida para o ACL, considerando contratos de 3 </a:t>
            </a:r>
            <a:r>
              <a:rPr lang="pt-BR" sz="1500" dirty="0" smtClean="0"/>
              <a:t>anos (por hipótese)</a:t>
            </a:r>
            <a:endParaRPr lang="pt-BR" sz="1500" dirty="0"/>
          </a:p>
          <a:p>
            <a:pPr marL="449263" indent="-182563" algn="just">
              <a:buFont typeface="Calibri" panose="020F0502020204030204" pitchFamily="34" charset="0"/>
              <a:buChar char="–"/>
              <a:tabLst>
                <a:tab pos="180975" algn="l"/>
              </a:tabLst>
            </a:pPr>
            <a:endParaRPr lang="pt-BR" sz="500" dirty="0"/>
          </a:p>
          <a:p>
            <a:pPr marL="361950" indent="-180975" algn="just">
              <a:buFont typeface="Calibri" panose="020F0502020204030204" pitchFamily="34" charset="0"/>
              <a:buChar char="–"/>
              <a:tabLst>
                <a:tab pos="180975" algn="l"/>
              </a:tabLst>
            </a:pPr>
            <a:r>
              <a:rPr lang="pt-BR" sz="1500" dirty="0"/>
              <a:t>Preço de Energia (a ser contratado antes do início de cada triênio):</a:t>
            </a:r>
          </a:p>
          <a:p>
            <a:pPr marL="534988" indent="-173038" algn="just">
              <a:buSzPct val="70000"/>
              <a:buFont typeface="Wingdings" panose="05000000000000000000" pitchFamily="2" charset="2"/>
              <a:buChar char="v"/>
              <a:tabLst>
                <a:tab pos="180975" algn="l"/>
              </a:tabLst>
            </a:pPr>
            <a:r>
              <a:rPr lang="pt-BR" sz="1500" dirty="0"/>
              <a:t>Para o primeiro triênio: preço médio dos </a:t>
            </a:r>
            <a:r>
              <a:rPr lang="pt-BR" sz="1500" dirty="0" err="1"/>
              <a:t>PLDs</a:t>
            </a:r>
            <a:r>
              <a:rPr lang="pt-BR" sz="1500" dirty="0"/>
              <a:t> projetados para o primeiro triênio de todas as séries</a:t>
            </a:r>
          </a:p>
          <a:p>
            <a:pPr marL="534988" indent="-173038" algn="just">
              <a:buSzPct val="70000"/>
              <a:buFont typeface="Wingdings" panose="05000000000000000000" pitchFamily="2" charset="2"/>
              <a:buChar char="v"/>
              <a:tabLst>
                <a:tab pos="180975" algn="l"/>
              </a:tabLst>
            </a:pPr>
            <a:r>
              <a:rPr lang="pt-BR" sz="1500" dirty="0"/>
              <a:t>Para os triênios subsequentes: preço médio dos </a:t>
            </a:r>
            <a:r>
              <a:rPr lang="pt-BR" sz="1500" dirty="0" err="1"/>
              <a:t>PLDs</a:t>
            </a:r>
            <a:r>
              <a:rPr lang="pt-BR" sz="1500" dirty="0"/>
              <a:t> projetados para o triênio do “terço (1/3)” das séries em que se localiza cada uma das séries no momento da contratação (1/3 de maiores </a:t>
            </a:r>
            <a:r>
              <a:rPr lang="pt-BR" sz="1500" dirty="0" err="1"/>
              <a:t>PLDs</a:t>
            </a:r>
            <a:r>
              <a:rPr lang="pt-BR" sz="1500" dirty="0"/>
              <a:t>, 1/3 de </a:t>
            </a:r>
            <a:r>
              <a:rPr lang="pt-BR" sz="1500" dirty="0" err="1"/>
              <a:t>PLDs</a:t>
            </a:r>
            <a:r>
              <a:rPr lang="pt-BR" sz="1500" dirty="0"/>
              <a:t> intermediários, 1/3 de menores </a:t>
            </a:r>
            <a:r>
              <a:rPr lang="pt-BR" sz="1500" dirty="0" err="1"/>
              <a:t>PLDs</a:t>
            </a:r>
            <a:r>
              <a:rPr lang="pt-BR" sz="1500" dirty="0"/>
              <a:t>)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xmlns="" id="{FB1EC42E-9D04-4D1D-B5BC-FB1A687AA3F8}"/>
              </a:ext>
            </a:extLst>
          </p:cNvPr>
          <p:cNvSpPr txBox="1"/>
          <p:nvPr/>
        </p:nvSpPr>
        <p:spPr>
          <a:xfrm>
            <a:off x="-24500" y="4977313"/>
            <a:ext cx="9156095" cy="1315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algn="just">
              <a:tabLst>
                <a:tab pos="361950" algn="l"/>
              </a:tabLst>
            </a:pPr>
            <a:endParaRPr lang="pt-BR" sz="200" dirty="0"/>
          </a:p>
          <a:p>
            <a:pPr marL="361950" indent="-180975" algn="just">
              <a:buFont typeface="Arial" panose="020B0604020202020204" pitchFamily="34" charset="0"/>
              <a:buChar char="•"/>
            </a:pPr>
            <a:r>
              <a:rPr lang="pt-BR" sz="1550" dirty="0"/>
              <a:t>Determinação do Preço Teto do Lastro:</a:t>
            </a:r>
          </a:p>
          <a:p>
            <a:pPr marL="715963" indent="-266700" algn="just">
              <a:buFont typeface="Calibri" panose="020F0502020204030204" pitchFamily="34" charset="0"/>
              <a:buChar char="–"/>
            </a:pPr>
            <a:r>
              <a:rPr lang="pt-BR" sz="1550" dirty="0"/>
              <a:t>Será o preço FLAT que aplicado </a:t>
            </a:r>
            <a:r>
              <a:rPr lang="pt-BR" sz="1550" dirty="0" smtClean="0"/>
              <a:t>ao lastro da </a:t>
            </a:r>
            <a:r>
              <a:rPr lang="pt-BR" sz="1550" dirty="0"/>
              <a:t>usina (</a:t>
            </a:r>
            <a:r>
              <a:rPr lang="pt-BR" sz="1550" dirty="0" smtClean="0"/>
              <a:t>considerado </a:t>
            </a:r>
            <a:r>
              <a:rPr lang="pt-BR" sz="1550" dirty="0"/>
              <a:t>igual </a:t>
            </a:r>
            <a:r>
              <a:rPr lang="pt-BR" sz="1550" dirty="0" smtClean="0"/>
              <a:t>à GF) </a:t>
            </a:r>
            <a:r>
              <a:rPr lang="pt-BR" sz="1550" dirty="0"/>
              <a:t>corresponda a uma receita de lastro que acrescida às receitas de energia das séries selecionadas para cada ambiente, resulte em um VPL do fluxo </a:t>
            </a:r>
            <a:r>
              <a:rPr lang="pt-BR" sz="1550" dirty="0" smtClean="0"/>
              <a:t>líquido, incluindo o investimento, nulo </a:t>
            </a:r>
            <a:r>
              <a:rPr lang="pt-BR" sz="1550" dirty="0"/>
              <a:t>para taxa de desconto igual a TIR de referência real = 11,5% a.a. 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xmlns="" id="{0688FAF2-B996-4B74-8F32-D0F29C31A72F}"/>
              </a:ext>
            </a:extLst>
          </p:cNvPr>
          <p:cNvSpPr txBox="1"/>
          <p:nvPr/>
        </p:nvSpPr>
        <p:spPr>
          <a:xfrm>
            <a:off x="-12466" y="4112535"/>
            <a:ext cx="9048962" cy="838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algn="just">
              <a:tabLst>
                <a:tab pos="361950" algn="l"/>
              </a:tabLst>
            </a:pPr>
            <a:endParaRPr lang="pt-BR" sz="200" dirty="0"/>
          </a:p>
          <a:p>
            <a:pPr marL="361950" indent="-180975" algn="just">
              <a:buFont typeface="Arial" panose="020B0604020202020204" pitchFamily="34" charset="0"/>
              <a:buChar char="•"/>
            </a:pPr>
            <a:r>
              <a:rPr lang="pt-BR" sz="1550" dirty="0"/>
              <a:t>Série selecionada para cada ambiente (ACR e ACL):</a:t>
            </a:r>
          </a:p>
          <a:p>
            <a:pPr marL="715963" indent="-266700" algn="just">
              <a:buFont typeface="Calibri" panose="020F0502020204030204" pitchFamily="34" charset="0"/>
              <a:buChar char="–"/>
            </a:pPr>
            <a:r>
              <a:rPr lang="pt-BR" sz="1550" dirty="0"/>
              <a:t>Será selecionada a série cujo VP do fluxo líquido, para a taxa de desconto igual a TIR de referência   real = 11,5% a.a., seja menor que 95% dos </a:t>
            </a:r>
            <a:r>
              <a:rPr lang="pt-BR" sz="1550" dirty="0" err="1"/>
              <a:t>VPs</a:t>
            </a:r>
            <a:r>
              <a:rPr lang="pt-BR" sz="1550" dirty="0"/>
              <a:t> dos fluxos líquidos de todas as séries</a:t>
            </a:r>
          </a:p>
        </p:txBody>
      </p:sp>
      <p:sp>
        <p:nvSpPr>
          <p:cNvPr id="18" name="Botão de Ação: Avançar ou Próximo 17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xmlns="" id="{C5AD0799-9FC9-4736-B5FC-5A12D4EE071D}"/>
              </a:ext>
            </a:extLst>
          </p:cNvPr>
          <p:cNvSpPr/>
          <p:nvPr/>
        </p:nvSpPr>
        <p:spPr>
          <a:xfrm rot="10800000">
            <a:off x="8711957" y="6466134"/>
            <a:ext cx="294309" cy="263608"/>
          </a:xfrm>
          <a:prstGeom prst="actionButtonForwardNext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809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5" grpId="0"/>
      <p:bldP spid="6" grpId="0"/>
      <p:bldP spid="7" grpId="0"/>
      <p:bldP spid="20" grpId="0" animBg="1"/>
      <p:bldP spid="21" grpId="0" animBg="1"/>
      <p:bldP spid="22" grpId="0" animBg="1"/>
      <p:bldP spid="23" grpId="0"/>
      <p:bldP spid="24" grpId="0" animBg="1"/>
      <p:bldP spid="25" grpId="0"/>
      <p:bldP spid="19" grpId="0"/>
      <p:bldP spid="26" grpId="0"/>
      <p:bldP spid="29" grpId="0"/>
      <p:bldP spid="30" grpId="0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16179" y="1057639"/>
            <a:ext cx="8554500" cy="2384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776" indent="-263776" algn="just">
              <a:buFont typeface="Arial" panose="020B0604020202020204" pitchFamily="34" charset="0"/>
              <a:buChar char="•"/>
            </a:pPr>
            <a:endParaRPr lang="pt-BR" sz="1292" dirty="0"/>
          </a:p>
          <a:p>
            <a:pPr marL="179388" indent="-179388" algn="just">
              <a:buSzPct val="110000"/>
              <a:buFont typeface="Arial" panose="020B0604020202020204" pitchFamily="34" charset="0"/>
              <a:buChar char="•"/>
            </a:pPr>
            <a:r>
              <a:rPr lang="pt-BR" sz="1300" dirty="0"/>
              <a:t>Montante a ser contratado: 200 </a:t>
            </a:r>
            <a:r>
              <a:rPr lang="pt-BR" sz="1300" dirty="0" err="1"/>
              <a:t>MWm</a:t>
            </a:r>
            <a:r>
              <a:rPr lang="pt-BR" sz="1300" dirty="0"/>
              <a:t>, sendo 50% para o ACR e 50% para o ACL</a:t>
            </a:r>
          </a:p>
          <a:p>
            <a:pPr marL="179388" indent="-179388" algn="just">
              <a:buFont typeface="Arial" panose="020B0604020202020204" pitchFamily="34" charset="0"/>
              <a:buChar char="•"/>
            </a:pPr>
            <a:endParaRPr lang="pt-BR" sz="554" dirty="0"/>
          </a:p>
          <a:p>
            <a:pPr marL="179388" indent="-179388" algn="just">
              <a:buSzPct val="110000"/>
              <a:buFont typeface="Arial" panose="020B0604020202020204" pitchFamily="34" charset="0"/>
              <a:buChar char="•"/>
            </a:pPr>
            <a:r>
              <a:rPr lang="pt-BR" sz="1300" dirty="0"/>
              <a:t>Preços Teto ilustrativos: Lastro: R$ 80/</a:t>
            </a:r>
            <a:r>
              <a:rPr lang="pt-BR" sz="1300" dirty="0" err="1"/>
              <a:t>MWh</a:t>
            </a:r>
            <a:r>
              <a:rPr lang="pt-BR" sz="1300" dirty="0"/>
              <a:t> ; Energia para o ACR: R$ 171/</a:t>
            </a:r>
            <a:r>
              <a:rPr lang="pt-BR" sz="1300" dirty="0" err="1"/>
              <a:t>MWh</a:t>
            </a:r>
            <a:r>
              <a:rPr lang="pt-BR" sz="1300" dirty="0"/>
              <a:t> </a:t>
            </a:r>
          </a:p>
          <a:p>
            <a:pPr marL="179388" indent="-179388" algn="just">
              <a:buFont typeface="Arial" panose="020B0604020202020204" pitchFamily="34" charset="0"/>
              <a:buChar char="•"/>
            </a:pPr>
            <a:endParaRPr lang="pt-BR" sz="738" dirty="0"/>
          </a:p>
          <a:p>
            <a:pPr marL="179388" indent="-179388" algn="just">
              <a:buSzPct val="110000"/>
              <a:buFont typeface="Arial" panose="020B0604020202020204" pitchFamily="34" charset="0"/>
              <a:buChar char="•"/>
            </a:pPr>
            <a:r>
              <a:rPr lang="pt-BR" sz="1300" dirty="0"/>
              <a:t>Usinas Proponentes: USINA A: Lastro (GF) = 200 </a:t>
            </a:r>
            <a:r>
              <a:rPr lang="pt-BR" sz="1300" dirty="0" err="1"/>
              <a:t>MWm</a:t>
            </a:r>
            <a:r>
              <a:rPr lang="pt-BR" sz="1300" dirty="0"/>
              <a:t> ; USINA B: Lastro (GF) = 200 </a:t>
            </a:r>
            <a:r>
              <a:rPr lang="pt-BR" sz="1300" dirty="0" err="1"/>
              <a:t>MWm</a:t>
            </a:r>
            <a:endParaRPr lang="pt-BR" sz="1300" dirty="0"/>
          </a:p>
          <a:p>
            <a:pPr marL="577850" indent="-577850" algn="just"/>
            <a:r>
              <a:rPr lang="pt-BR" sz="1300" dirty="0">
                <a:solidFill>
                  <a:srgbClr val="5627D9"/>
                </a:solidFill>
              </a:rPr>
              <a:t>                  </a:t>
            </a:r>
          </a:p>
          <a:p>
            <a:pPr marL="577850" indent="-577850" algn="just"/>
            <a:r>
              <a:rPr lang="pt-BR" sz="1300" b="1" dirty="0">
                <a:solidFill>
                  <a:srgbClr val="5627D9"/>
                </a:solidFill>
              </a:rPr>
              <a:t>	</a:t>
            </a:r>
          </a:p>
          <a:p>
            <a:pPr marL="577850" indent="-577850" algn="just"/>
            <a:r>
              <a:rPr lang="pt-BR" sz="1300" b="1" dirty="0">
                <a:solidFill>
                  <a:srgbClr val="18468A"/>
                </a:solidFill>
              </a:rPr>
              <a:t>Alternativa 1: Proposta Simultânea em R$/</a:t>
            </a:r>
            <a:r>
              <a:rPr lang="pt-BR" sz="1300" b="1" dirty="0" err="1">
                <a:solidFill>
                  <a:srgbClr val="18468A"/>
                </a:solidFill>
              </a:rPr>
              <a:t>MWh</a:t>
            </a:r>
            <a:r>
              <a:rPr lang="pt-BR" sz="1300" b="1" dirty="0">
                <a:solidFill>
                  <a:srgbClr val="18468A"/>
                </a:solidFill>
              </a:rPr>
              <a:t> para Lastro e Energia:</a:t>
            </a:r>
          </a:p>
          <a:p>
            <a:pPr marL="263776" indent="-263776" algn="just">
              <a:buFont typeface="Arial" panose="020B0604020202020204" pitchFamily="34" charset="0"/>
              <a:buChar char="•"/>
            </a:pPr>
            <a:endParaRPr lang="pt-BR" sz="1108" dirty="0"/>
          </a:p>
          <a:p>
            <a:pPr algn="just"/>
            <a:endParaRPr lang="pt-BR" sz="1108" dirty="0"/>
          </a:p>
          <a:p>
            <a:pPr lvl="8" algn="just"/>
            <a:endParaRPr lang="pt-BR" sz="1108" dirty="0"/>
          </a:p>
          <a:p>
            <a:pPr algn="just"/>
            <a:r>
              <a:rPr lang="pt-BR" sz="1108" dirty="0"/>
              <a:t>                                              			</a:t>
            </a:r>
            <a:endParaRPr lang="pt-BR" sz="100" dirty="0"/>
          </a:p>
          <a:p>
            <a:pPr marL="263776" indent="-263776" algn="just">
              <a:buFont typeface="Arial" panose="020B0604020202020204" pitchFamily="34" charset="0"/>
              <a:buChar char="•"/>
            </a:pPr>
            <a:endParaRPr lang="pt-BR" sz="100" dirty="0"/>
          </a:p>
        </p:txBody>
      </p:sp>
      <p:graphicFrame>
        <p:nvGraphicFramePr>
          <p:cNvPr id="13" name="Tabela 12">
            <a:extLst>
              <a:ext uri="{FF2B5EF4-FFF2-40B4-BE49-F238E27FC236}">
                <a16:creationId xmlns:a16="http://schemas.microsoft.com/office/drawing/2014/main" xmlns="" id="{9A647A36-46C6-4246-9A63-C0E83FAD9570}"/>
              </a:ext>
            </a:extLst>
          </p:cNvPr>
          <p:cNvGraphicFramePr>
            <a:graphicFrameLocks noGrp="1"/>
          </p:cNvGraphicFramePr>
          <p:nvPr/>
        </p:nvGraphicFramePr>
        <p:xfrm>
          <a:off x="116180" y="2875822"/>
          <a:ext cx="5444973" cy="6471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3820">
                  <a:extLst>
                    <a:ext uri="{9D8B030D-6E8A-4147-A177-3AD203B41FA5}">
                      <a16:colId xmlns:a16="http://schemas.microsoft.com/office/drawing/2014/main" xmlns="" val="2415930796"/>
                    </a:ext>
                  </a:extLst>
                </a:gridCol>
                <a:gridCol w="1107969">
                  <a:extLst>
                    <a:ext uri="{9D8B030D-6E8A-4147-A177-3AD203B41FA5}">
                      <a16:colId xmlns:a16="http://schemas.microsoft.com/office/drawing/2014/main" xmlns="" val="551309108"/>
                    </a:ext>
                  </a:extLst>
                </a:gridCol>
                <a:gridCol w="1107969">
                  <a:extLst>
                    <a:ext uri="{9D8B030D-6E8A-4147-A177-3AD203B41FA5}">
                      <a16:colId xmlns:a16="http://schemas.microsoft.com/office/drawing/2014/main" xmlns="" val="586974522"/>
                    </a:ext>
                  </a:extLst>
                </a:gridCol>
                <a:gridCol w="2115215">
                  <a:extLst>
                    <a:ext uri="{9D8B030D-6E8A-4147-A177-3AD203B41FA5}">
                      <a16:colId xmlns:a16="http://schemas.microsoft.com/office/drawing/2014/main" xmlns="" val="2548947905"/>
                    </a:ext>
                  </a:extLst>
                </a:gridCol>
              </a:tblGrid>
              <a:tr h="177605">
                <a:tc>
                  <a:txBody>
                    <a:bodyPr/>
                    <a:lstStyle/>
                    <a:p>
                      <a:pPr algn="l" fontAlgn="b"/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879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>
                          <a:effectLst/>
                        </a:rPr>
                        <a:t>  LASTRO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879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>
                          <a:effectLst/>
                        </a:rPr>
                        <a:t>  ENERGIA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879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REC.REQUER.PROPONENTE(*)</a:t>
                      </a:r>
                    </a:p>
                  </a:txBody>
                  <a:tcPr marL="7144" marR="7144" marT="879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23865528"/>
                  </a:ext>
                </a:extLst>
              </a:tr>
              <a:tr h="17760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dirty="0">
                          <a:effectLst/>
                        </a:rPr>
                        <a:t>USINA A</a:t>
                      </a:r>
                    </a:p>
                  </a:txBody>
                  <a:tcPr marL="7144" marR="7144" marT="879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dirty="0">
                          <a:effectLst/>
                        </a:rPr>
                        <a:t> </a:t>
                      </a:r>
                      <a:r>
                        <a:rPr lang="pt-BR" sz="1300" b="1" u="none" strike="noStrike" dirty="0">
                          <a:effectLst/>
                        </a:rPr>
                        <a:t>60</a:t>
                      </a:r>
                    </a:p>
                  </a:txBody>
                  <a:tcPr marL="7144" marR="7144" marT="879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u="none" strike="noStrike" dirty="0">
                          <a:effectLst/>
                        </a:rPr>
                        <a:t>  130</a:t>
                      </a:r>
                    </a:p>
                  </a:txBody>
                  <a:tcPr marL="7144" marR="7144" marT="879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dirty="0">
                          <a:effectLst/>
                        </a:rPr>
                        <a:t>60 + 130 X 0,50 = </a:t>
                      </a:r>
                      <a:r>
                        <a:rPr lang="pt-BR" sz="1300" b="1" u="none" strike="noStrike" dirty="0">
                          <a:effectLst/>
                        </a:rPr>
                        <a:t>125</a:t>
                      </a:r>
                    </a:p>
                  </a:txBody>
                  <a:tcPr marL="7144" marR="7144" marT="879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46549743"/>
                  </a:ext>
                </a:extLst>
              </a:tr>
              <a:tr h="23333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dirty="0">
                          <a:effectLst/>
                        </a:rPr>
                        <a:t>USINA B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879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dirty="0">
                          <a:effectLst/>
                        </a:rPr>
                        <a:t> </a:t>
                      </a:r>
                      <a:r>
                        <a:rPr lang="pt-BR" sz="1300" b="1" u="none" strike="noStrike" dirty="0">
                          <a:effectLst/>
                        </a:rPr>
                        <a:t> 70                       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879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108</a:t>
                      </a:r>
                    </a:p>
                  </a:txBody>
                  <a:tcPr marL="7144" marR="7144" marT="879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dirty="0">
                          <a:effectLst/>
                        </a:rPr>
                        <a:t>70 + 108 X 0,50 = </a:t>
                      </a:r>
                      <a:r>
                        <a:rPr lang="pt-BR" sz="1300" b="1" u="none" strike="noStrike" dirty="0">
                          <a:effectLst/>
                        </a:rPr>
                        <a:t>124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879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12641486"/>
                  </a:ext>
                </a:extLst>
              </a:tr>
            </a:tbl>
          </a:graphicData>
        </a:graphic>
      </p:graphicFrame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405A4744-5527-4FE2-A6AC-E35E1ECDE213}"/>
              </a:ext>
            </a:extLst>
          </p:cNvPr>
          <p:cNvSpPr/>
          <p:nvPr/>
        </p:nvSpPr>
        <p:spPr>
          <a:xfrm>
            <a:off x="6444208" y="1700808"/>
            <a:ext cx="272265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300" dirty="0"/>
              <a:t>(*) Receita Requerida a longo prazo </a:t>
            </a:r>
          </a:p>
          <a:p>
            <a:pPr algn="ctr"/>
            <a:r>
              <a:rPr lang="pt-BR" sz="1300" dirty="0"/>
              <a:t>pelos proponentes (R$/</a:t>
            </a:r>
            <a:r>
              <a:rPr lang="pt-BR" sz="1300" dirty="0" err="1"/>
              <a:t>MWh</a:t>
            </a:r>
            <a:r>
              <a:rPr lang="pt-BR" sz="1300" dirty="0"/>
              <a:t>):</a:t>
            </a:r>
          </a:p>
          <a:p>
            <a:pPr algn="ctr"/>
            <a:endParaRPr lang="pt-BR" sz="1300" dirty="0"/>
          </a:p>
          <a:p>
            <a:pPr algn="ctr"/>
            <a:r>
              <a:rPr lang="pt-BR" sz="1300" dirty="0"/>
              <a:t>60 x (200 x 8760) + 130 x (100x 8760)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A6F14443-F843-46FB-85FA-C91A22982A4A}"/>
              </a:ext>
            </a:extLst>
          </p:cNvPr>
          <p:cNvSpPr txBox="1"/>
          <p:nvPr/>
        </p:nvSpPr>
        <p:spPr>
          <a:xfrm>
            <a:off x="-396552" y="4581128"/>
            <a:ext cx="8482491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108" dirty="0"/>
              <a:t>                   </a:t>
            </a:r>
            <a:r>
              <a:rPr lang="pt-BR" sz="1300" b="1" dirty="0">
                <a:solidFill>
                  <a:srgbClr val="18468A"/>
                </a:solidFill>
              </a:rPr>
              <a:t>Alternativa 2: Deságio Percentual Único em Relação aos Tetos de Lastro e Energia:</a:t>
            </a:r>
          </a:p>
          <a:p>
            <a:pPr marL="263776" indent="-263776" algn="just">
              <a:buFont typeface="Arial" panose="020B0604020202020204" pitchFamily="34" charset="0"/>
              <a:buChar char="•"/>
            </a:pPr>
            <a:endParaRPr lang="pt-BR" sz="400" dirty="0"/>
          </a:p>
          <a:p>
            <a:pPr marL="744434" algn="just" fontAlgn="b"/>
            <a:r>
              <a:rPr lang="pt-BR" sz="1300" dirty="0"/>
              <a:t>USINA A : 24,5 % =&gt; Lastro = 80 x 0,755 = </a:t>
            </a:r>
            <a:r>
              <a:rPr lang="pt-BR" sz="1300" b="1" dirty="0"/>
              <a:t>60,4</a:t>
            </a:r>
            <a:r>
              <a:rPr lang="pt-BR" sz="1300" dirty="0"/>
              <a:t>; Energia = 171 x 0,755 =</a:t>
            </a:r>
            <a:r>
              <a:rPr lang="pt-BR" sz="1300" b="1" dirty="0"/>
              <a:t> 129,1</a:t>
            </a:r>
            <a:r>
              <a:rPr lang="pt-BR" sz="1300" dirty="0"/>
              <a:t>; Total = 60,4 + 129,1 x 0,50 = </a:t>
            </a:r>
            <a:r>
              <a:rPr lang="pt-BR" sz="1300" b="1" dirty="0"/>
              <a:t>125</a:t>
            </a:r>
          </a:p>
          <a:p>
            <a:pPr marL="744434" algn="just" fontAlgn="b"/>
            <a:endParaRPr lang="pt-BR" sz="800" dirty="0"/>
          </a:p>
          <a:p>
            <a:pPr marL="744434" algn="just" fontAlgn="b"/>
            <a:r>
              <a:rPr lang="pt-BR" sz="1300" dirty="0"/>
              <a:t>USINA B : 25,1%  =&gt;  Lastro = 80 x 0,749 =</a:t>
            </a:r>
            <a:r>
              <a:rPr lang="pt-BR" sz="1300" b="1" dirty="0"/>
              <a:t> 59,9</a:t>
            </a:r>
            <a:r>
              <a:rPr lang="pt-BR" sz="1300" dirty="0"/>
              <a:t>; Energia = 171 x 0,749 = </a:t>
            </a:r>
            <a:r>
              <a:rPr lang="pt-BR" sz="1300" b="1" dirty="0"/>
              <a:t>128,1</a:t>
            </a:r>
            <a:r>
              <a:rPr lang="pt-BR" sz="1300" dirty="0"/>
              <a:t>; Total = 59,9 + 128,1 x 0,50 = </a:t>
            </a:r>
            <a:r>
              <a:rPr lang="pt-BR" sz="1300" b="1" dirty="0"/>
              <a:t>124</a:t>
            </a:r>
          </a:p>
          <a:p>
            <a:pPr marL="744434" algn="just" fontAlgn="b"/>
            <a:endParaRPr lang="pt-BR" sz="1000" dirty="0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xmlns="" id="{A0607814-C6B7-4A88-85EB-7B817BDB005E}"/>
              </a:ext>
            </a:extLst>
          </p:cNvPr>
          <p:cNvSpPr/>
          <p:nvPr/>
        </p:nvSpPr>
        <p:spPr>
          <a:xfrm>
            <a:off x="1058061" y="5190644"/>
            <a:ext cx="522974" cy="267594"/>
          </a:xfrm>
          <a:prstGeom prst="ellips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sz="1662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D5798DC2-4771-4FCD-A821-859A0F3B42B5}"/>
              </a:ext>
            </a:extLst>
          </p:cNvPr>
          <p:cNvSpPr txBox="1"/>
          <p:nvPr/>
        </p:nvSpPr>
        <p:spPr>
          <a:xfrm>
            <a:off x="576634" y="21770"/>
            <a:ext cx="81573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100" b="1" dirty="0"/>
              <a:t>Leilões de Contratação de Novos Empreendimentos por Quantidade</a:t>
            </a:r>
          </a:p>
          <a:p>
            <a:pPr algn="ctr"/>
            <a:r>
              <a:rPr lang="pt-BR" sz="1900" b="1" dirty="0"/>
              <a:t>(Contratação Simultânea de Lastro para o ACR e o ACL e de Energia para o ACR)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ADBFEC5B-8309-40A7-81C2-D8D4A2969A2A}"/>
              </a:ext>
            </a:extLst>
          </p:cNvPr>
          <p:cNvSpPr txBox="1"/>
          <p:nvPr/>
        </p:nvSpPr>
        <p:spPr>
          <a:xfrm>
            <a:off x="29256" y="793185"/>
            <a:ext cx="737454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  <a:tabLst>
                <a:tab pos="268288" algn="l"/>
              </a:tabLst>
            </a:pPr>
            <a:r>
              <a:rPr lang="pt-BR" sz="1700" dirty="0"/>
              <a:t>Exemplo Ilustrativo</a:t>
            </a:r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xmlns="" id="{835691F5-5D0A-40B8-99AE-55753A0EEEFF}"/>
              </a:ext>
            </a:extLst>
          </p:cNvPr>
          <p:cNvSpPr/>
          <p:nvPr/>
        </p:nvSpPr>
        <p:spPr>
          <a:xfrm>
            <a:off x="4932040" y="3324835"/>
            <a:ext cx="336319" cy="233709"/>
          </a:xfrm>
          <a:prstGeom prst="ellips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sz="1662"/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xmlns="" id="{08D062AA-1438-4217-AB9B-83A02DDDE9D1}"/>
              </a:ext>
            </a:extLst>
          </p:cNvPr>
          <p:cNvSpPr/>
          <p:nvPr/>
        </p:nvSpPr>
        <p:spPr>
          <a:xfrm>
            <a:off x="7534804" y="5193178"/>
            <a:ext cx="382106" cy="219345"/>
          </a:xfrm>
          <a:prstGeom prst="ellips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sz="1662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E67B7268-647B-44E3-A6AC-0E4A09D80172}"/>
              </a:ext>
            </a:extLst>
          </p:cNvPr>
          <p:cNvSpPr/>
          <p:nvPr/>
        </p:nvSpPr>
        <p:spPr>
          <a:xfrm>
            <a:off x="6516216" y="1734650"/>
            <a:ext cx="2552709" cy="112011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sz="1200" dirty="0"/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xmlns="" id="{DEBC341E-AB9D-4DBD-97CB-AA65384DB7BA}"/>
              </a:ext>
            </a:extLst>
          </p:cNvPr>
          <p:cNvCxnSpPr>
            <a:cxnSpLocks/>
          </p:cNvCxnSpPr>
          <p:nvPr/>
        </p:nvCxnSpPr>
        <p:spPr>
          <a:xfrm>
            <a:off x="6726251" y="2550504"/>
            <a:ext cx="224693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993C4F46-27C0-4891-90F0-CFAC047BBEB9}"/>
              </a:ext>
            </a:extLst>
          </p:cNvPr>
          <p:cNvSpPr txBox="1"/>
          <p:nvPr/>
        </p:nvSpPr>
        <p:spPr>
          <a:xfrm>
            <a:off x="7340798" y="2529544"/>
            <a:ext cx="12241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(200 x 8760)</a:t>
            </a:r>
          </a:p>
        </p:txBody>
      </p:sp>
      <p:cxnSp>
        <p:nvCxnSpPr>
          <p:cNvPr id="21" name="Conector de Seta Reta 20">
            <a:extLst>
              <a:ext uri="{FF2B5EF4-FFF2-40B4-BE49-F238E27FC236}">
                <a16:creationId xmlns:a16="http://schemas.microsoft.com/office/drawing/2014/main" xmlns="" id="{2699E770-7CBD-4BAF-B377-B2EBE551C1D9}"/>
              </a:ext>
            </a:extLst>
          </p:cNvPr>
          <p:cNvCxnSpPr>
            <a:cxnSpLocks/>
          </p:cNvCxnSpPr>
          <p:nvPr/>
        </p:nvCxnSpPr>
        <p:spPr>
          <a:xfrm flipV="1">
            <a:off x="8275996" y="2382064"/>
            <a:ext cx="751825" cy="867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de Seta Reta 21">
            <a:extLst>
              <a:ext uri="{FF2B5EF4-FFF2-40B4-BE49-F238E27FC236}">
                <a16:creationId xmlns:a16="http://schemas.microsoft.com/office/drawing/2014/main" xmlns="" id="{16B806B0-2AB4-4186-B867-4ED0C3056B62}"/>
              </a:ext>
            </a:extLst>
          </p:cNvPr>
          <p:cNvCxnSpPr>
            <a:cxnSpLocks/>
          </p:cNvCxnSpPr>
          <p:nvPr/>
        </p:nvCxnSpPr>
        <p:spPr>
          <a:xfrm>
            <a:off x="7486163" y="2626928"/>
            <a:ext cx="742984" cy="1096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de Seta Reta 22">
            <a:extLst>
              <a:ext uri="{FF2B5EF4-FFF2-40B4-BE49-F238E27FC236}">
                <a16:creationId xmlns:a16="http://schemas.microsoft.com/office/drawing/2014/main" xmlns="" id="{40FF9F19-A98B-4595-B1E8-6546550BA49B}"/>
              </a:ext>
            </a:extLst>
          </p:cNvPr>
          <p:cNvCxnSpPr>
            <a:cxnSpLocks/>
            <a:endCxn id="25" idx="2"/>
          </p:cNvCxnSpPr>
          <p:nvPr/>
        </p:nvCxnSpPr>
        <p:spPr>
          <a:xfrm flipV="1">
            <a:off x="6898276" y="2412842"/>
            <a:ext cx="823163" cy="567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ixaDeTexto 24">
            <a:extLst>
              <a:ext uri="{FF2B5EF4-FFF2-40B4-BE49-F238E27FC236}">
                <a16:creationId xmlns:a16="http://schemas.microsoft.com/office/drawing/2014/main" xmlns="" id="{0A34BCB6-CD6E-4BBF-B419-D2F3F9E9DEC3}"/>
              </a:ext>
            </a:extLst>
          </p:cNvPr>
          <p:cNvSpPr txBox="1"/>
          <p:nvPr/>
        </p:nvSpPr>
        <p:spPr>
          <a:xfrm>
            <a:off x="7615458" y="2135843"/>
            <a:ext cx="2119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1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xmlns="" id="{E64B4461-EE75-4203-A4A9-767F1D026B21}"/>
              </a:ext>
            </a:extLst>
          </p:cNvPr>
          <p:cNvSpPr txBox="1"/>
          <p:nvPr/>
        </p:nvSpPr>
        <p:spPr>
          <a:xfrm>
            <a:off x="8751287" y="2126992"/>
            <a:ext cx="429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0,5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xmlns="" id="{A68C0DD5-FA0C-4A45-8E17-1EE69FB27DF8}"/>
              </a:ext>
            </a:extLst>
          </p:cNvPr>
          <p:cNvSpPr txBox="1"/>
          <p:nvPr/>
        </p:nvSpPr>
        <p:spPr>
          <a:xfrm>
            <a:off x="8166208" y="2617323"/>
            <a:ext cx="1995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1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C65C5D18-D59A-47F8-B965-858D7E97032A}"/>
              </a:ext>
            </a:extLst>
          </p:cNvPr>
          <p:cNvSpPr/>
          <p:nvPr/>
        </p:nvSpPr>
        <p:spPr>
          <a:xfrm>
            <a:off x="-309852" y="5469524"/>
            <a:ext cx="905666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5963" indent="-180975" algn="just" fontAlgn="b">
              <a:buSzPct val="110000"/>
              <a:buFont typeface="Calibri" panose="020F0502020204030204" pitchFamily="34" charset="0"/>
              <a:buChar char="–"/>
            </a:pPr>
            <a:r>
              <a:rPr lang="pt-BR" sz="1300" dirty="0"/>
              <a:t>Verifica-se que é sempre possível definir um percentual de deságio com relação aos Tetos que produza a mesma Receita Requerida pelos proponentes nas duas alternativas.</a:t>
            </a:r>
          </a:p>
          <a:p>
            <a:pPr marL="715963" indent="-180975" algn="just" fontAlgn="b"/>
            <a:endParaRPr lang="pt-BR" sz="1300" dirty="0"/>
          </a:p>
          <a:p>
            <a:pPr marL="715963" indent="-180975" algn="just">
              <a:buSzPct val="110000"/>
              <a:buFont typeface="Calibri" panose="020F0502020204030204" pitchFamily="34" charset="0"/>
              <a:buChar char="–"/>
            </a:pPr>
            <a:r>
              <a:rPr lang="pt-BR" sz="1300" dirty="0"/>
              <a:t>Nesta Alternativa 2 a Usina B seria declarada vencedora sob a ótica de menor custo para ACR (59,9 + 128,1 = 188,0) x (60,4 + 129,1 = 189,5) e também sob a ótica de menor custo de Lastro (59,9) x (60,4), o que não seria contestado pelo ACL nem pelo ACR.</a:t>
            </a:r>
            <a:endParaRPr lang="pt-BR" sz="1300" b="1" dirty="0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xmlns="" id="{CBC32BB1-7528-4886-9038-ACFA1665AEE2}"/>
              </a:ext>
            </a:extLst>
          </p:cNvPr>
          <p:cNvSpPr/>
          <p:nvPr/>
        </p:nvSpPr>
        <p:spPr>
          <a:xfrm>
            <a:off x="-324544" y="3798434"/>
            <a:ext cx="9064937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5963" indent="-180975" algn="just">
              <a:buFont typeface="Calibri" panose="020F0502020204030204" pitchFamily="34" charset="0"/>
              <a:buChar char="–"/>
            </a:pPr>
            <a:r>
              <a:rPr lang="pt-BR" sz="1300" dirty="0"/>
              <a:t>Nesta Alternativa 1  a Usina B seria declarada vencedora sob a ótica de menor custo para o ACR, apesar do custo do Lastro ser 17% (70/60 = 1,17) superior ao da Usina A, o que seria contestado pelo ACL. Caso a Usina A fosse declarada vencedora, com base no menor custo de lastro, o que favoreceria o ACL, haveria contestação do ACR.</a:t>
            </a:r>
          </a:p>
        </p:txBody>
      </p:sp>
      <p:graphicFrame>
        <p:nvGraphicFramePr>
          <p:cNvPr id="24" name="Tabela 23">
            <a:extLst>
              <a:ext uri="{FF2B5EF4-FFF2-40B4-BE49-F238E27FC236}">
                <a16:creationId xmlns:a16="http://schemas.microsoft.com/office/drawing/2014/main" xmlns="" id="{74134336-FB8F-414D-9D59-D25729BB2AC7}"/>
              </a:ext>
            </a:extLst>
          </p:cNvPr>
          <p:cNvGraphicFramePr>
            <a:graphicFrameLocks noGrp="1"/>
          </p:cNvGraphicFramePr>
          <p:nvPr/>
        </p:nvGraphicFramePr>
        <p:xfrm>
          <a:off x="103442" y="3561525"/>
          <a:ext cx="5444973" cy="2333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3820">
                  <a:extLst>
                    <a:ext uri="{9D8B030D-6E8A-4147-A177-3AD203B41FA5}">
                      <a16:colId xmlns:a16="http://schemas.microsoft.com/office/drawing/2014/main" xmlns="" val="4055207637"/>
                    </a:ext>
                  </a:extLst>
                </a:gridCol>
                <a:gridCol w="1107969">
                  <a:extLst>
                    <a:ext uri="{9D8B030D-6E8A-4147-A177-3AD203B41FA5}">
                      <a16:colId xmlns:a16="http://schemas.microsoft.com/office/drawing/2014/main" xmlns="" val="4227354946"/>
                    </a:ext>
                  </a:extLst>
                </a:gridCol>
                <a:gridCol w="1107969">
                  <a:extLst>
                    <a:ext uri="{9D8B030D-6E8A-4147-A177-3AD203B41FA5}">
                      <a16:colId xmlns:a16="http://schemas.microsoft.com/office/drawing/2014/main" xmlns="" val="884140790"/>
                    </a:ext>
                  </a:extLst>
                </a:gridCol>
                <a:gridCol w="2115215">
                  <a:extLst>
                    <a:ext uri="{9D8B030D-6E8A-4147-A177-3AD203B41FA5}">
                      <a16:colId xmlns:a16="http://schemas.microsoft.com/office/drawing/2014/main" xmlns="" val="4016513161"/>
                    </a:ext>
                  </a:extLst>
                </a:gridCol>
              </a:tblGrid>
              <a:tr h="23333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u="none" strike="noStrike" dirty="0">
                          <a:effectLst/>
                          <a:latin typeface="+mn-lt"/>
                        </a:rPr>
                        <a:t>        TETOS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879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ctr" fontAlgn="b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80</a:t>
                      </a:r>
                    </a:p>
                  </a:txBody>
                  <a:tcPr marL="7144" marR="7144" marT="879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ctr" fontAlgn="b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171              </a:t>
                      </a:r>
                    </a:p>
                  </a:txBody>
                  <a:tcPr marL="7144" marR="7144" marT="879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u="none" strike="noStrike" dirty="0">
                          <a:effectLst/>
                          <a:latin typeface="+mn-lt"/>
                        </a:rPr>
                        <a:t>    80 + 171 X 0,50 = 165,5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44" marR="7144" marT="879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13495377"/>
                  </a:ext>
                </a:extLst>
              </a:tr>
            </a:tbl>
          </a:graphicData>
        </a:graphic>
      </p:graphicFrame>
      <p:graphicFrame>
        <p:nvGraphicFramePr>
          <p:cNvPr id="28" name="Tabela 27">
            <a:extLst>
              <a:ext uri="{FF2B5EF4-FFF2-40B4-BE49-F238E27FC236}">
                <a16:creationId xmlns:a16="http://schemas.microsoft.com/office/drawing/2014/main" xmlns="" id="{AE8F4FF4-59A3-4FC1-9B60-497EF2EBC6D2}"/>
              </a:ext>
            </a:extLst>
          </p:cNvPr>
          <p:cNvGraphicFramePr>
            <a:graphicFrameLocks noGrp="1"/>
          </p:cNvGraphicFramePr>
          <p:nvPr/>
        </p:nvGraphicFramePr>
        <p:xfrm>
          <a:off x="5535677" y="2925853"/>
          <a:ext cx="2524786" cy="6471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4786">
                  <a:extLst>
                    <a:ext uri="{9D8B030D-6E8A-4147-A177-3AD203B41FA5}">
                      <a16:colId xmlns:a16="http://schemas.microsoft.com/office/drawing/2014/main" xmlns="" val="2905165660"/>
                    </a:ext>
                  </a:extLst>
                </a:gridCol>
              </a:tblGrid>
              <a:tr h="17760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DESÁGIOS</a:t>
                      </a:r>
                    </a:p>
                  </a:txBody>
                  <a:tcPr marL="7144" marR="7144" marT="879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06842223"/>
                  </a:ext>
                </a:extLst>
              </a:tr>
              <a:tr h="17760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u="none" strike="noStrike" dirty="0">
                          <a:effectLst/>
                        </a:rPr>
                        <a:t>       125 / 165,5 = 0,755 =&gt; 24,5%</a:t>
                      </a:r>
                    </a:p>
                  </a:txBody>
                  <a:tcPr marL="7144" marR="7144" marT="879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25700437"/>
                  </a:ext>
                </a:extLst>
              </a:tr>
              <a:tr h="23333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124/ 165,5 = 0,749 =&gt; 25,1%</a:t>
                      </a:r>
                    </a:p>
                  </a:txBody>
                  <a:tcPr marL="7144" marR="7144" marT="879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07862061"/>
                  </a:ext>
                </a:extLst>
              </a:tr>
            </a:tbl>
          </a:graphicData>
        </a:graphic>
      </p:graphicFrame>
      <p:sp>
        <p:nvSpPr>
          <p:cNvPr id="15" name="Elipse 14">
            <a:extLst>
              <a:ext uri="{FF2B5EF4-FFF2-40B4-BE49-F238E27FC236}">
                <a16:creationId xmlns:a16="http://schemas.microsoft.com/office/drawing/2014/main" xmlns="" id="{8BD68378-5067-41C9-ABBF-CDED15A98C42}"/>
              </a:ext>
            </a:extLst>
          </p:cNvPr>
          <p:cNvSpPr/>
          <p:nvPr/>
        </p:nvSpPr>
        <p:spPr>
          <a:xfrm>
            <a:off x="7413184" y="3346448"/>
            <a:ext cx="472318" cy="260433"/>
          </a:xfrm>
          <a:prstGeom prst="ellips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sz="1662"/>
          </a:p>
        </p:txBody>
      </p:sp>
      <p:sp>
        <p:nvSpPr>
          <p:cNvPr id="29" name="Botão de Ação: Avançar ou Próximo 28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xmlns="" id="{11847972-DE4F-4E48-AAD5-7E5892200D73}"/>
              </a:ext>
            </a:extLst>
          </p:cNvPr>
          <p:cNvSpPr/>
          <p:nvPr/>
        </p:nvSpPr>
        <p:spPr>
          <a:xfrm rot="10800000">
            <a:off x="8755457" y="6498578"/>
            <a:ext cx="294309" cy="263608"/>
          </a:xfrm>
          <a:prstGeom prst="actionButtonForwardNext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2936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8" grpId="0"/>
      <p:bldP spid="14" grpId="0" animBg="1"/>
      <p:bldP spid="16" grpId="0" animBg="1"/>
      <p:bldP spid="2" grpId="0" animBg="1"/>
      <p:bldP spid="7" grpId="0"/>
      <p:bldP spid="25" grpId="0"/>
      <p:bldP spid="26" grpId="0"/>
      <p:bldP spid="27" grpId="0"/>
      <p:bldP spid="4" grpId="0"/>
      <p:bldP spid="18" grpId="0"/>
      <p:bldP spid="15" grpId="0" animBg="1"/>
      <p:bldP spid="2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8A3ED79F-C45E-43EF-945C-EAFA912E5A29}"/>
              </a:ext>
            </a:extLst>
          </p:cNvPr>
          <p:cNvSpPr txBox="1"/>
          <p:nvPr/>
        </p:nvSpPr>
        <p:spPr>
          <a:xfrm>
            <a:off x="149587" y="82593"/>
            <a:ext cx="90364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/>
              <a:t>Leilões de Contratação de Novos Empreendimento por Disponibilidade (1) </a:t>
            </a:r>
          </a:p>
        </p:txBody>
      </p:sp>
      <p:grpSp>
        <p:nvGrpSpPr>
          <p:cNvPr id="25" name="Agrupar 24">
            <a:extLst>
              <a:ext uri="{FF2B5EF4-FFF2-40B4-BE49-F238E27FC236}">
                <a16:creationId xmlns:a16="http://schemas.microsoft.com/office/drawing/2014/main" xmlns="" id="{A12B5CC9-5CA9-4E58-8FFE-84EAB7E33C87}"/>
              </a:ext>
            </a:extLst>
          </p:cNvPr>
          <p:cNvGrpSpPr/>
          <p:nvPr/>
        </p:nvGrpSpPr>
        <p:grpSpPr>
          <a:xfrm>
            <a:off x="1095064" y="1225073"/>
            <a:ext cx="2583584" cy="1216497"/>
            <a:chOff x="1178184" y="1747920"/>
            <a:chExt cx="1795418" cy="888839"/>
          </a:xfrm>
        </p:grpSpPr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xmlns="" id="{BAB92F02-09B8-44EC-85CE-13749D4B56E6}"/>
                </a:ext>
              </a:extLst>
            </p:cNvPr>
            <p:cNvSpPr/>
            <p:nvPr/>
          </p:nvSpPr>
          <p:spPr>
            <a:xfrm>
              <a:off x="1178184" y="1747920"/>
              <a:ext cx="1795418" cy="627815"/>
            </a:xfrm>
            <a:prstGeom prst="rect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xmlns="" id="{F1239057-8AF5-4BCD-A589-65098E0E926B}"/>
                </a:ext>
              </a:extLst>
            </p:cNvPr>
            <p:cNvSpPr/>
            <p:nvPr/>
          </p:nvSpPr>
          <p:spPr>
            <a:xfrm>
              <a:off x="1391110" y="1832957"/>
              <a:ext cx="1438412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pt-BR" sz="16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Renda Fixa anual </a:t>
              </a:r>
              <a:r>
                <a:rPr lang="pt-BR" sz="1600" i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(*)</a:t>
              </a:r>
              <a:endParaRPr lang="pt-BR" sz="1600" b="0" i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8" name="Conector reto 7">
              <a:extLst>
                <a:ext uri="{FF2B5EF4-FFF2-40B4-BE49-F238E27FC236}">
                  <a16:creationId xmlns:a16="http://schemas.microsoft.com/office/drawing/2014/main" xmlns="" id="{82F14371-4F9A-47B9-ABB1-2304EA27BB66}"/>
                </a:ext>
              </a:extLst>
            </p:cNvPr>
            <p:cNvCxnSpPr>
              <a:cxnSpLocks/>
            </p:cNvCxnSpPr>
            <p:nvPr/>
          </p:nvCxnSpPr>
          <p:spPr>
            <a:xfrm>
              <a:off x="1362956" y="2061827"/>
              <a:ext cx="142587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11" name="Retângulo 10">
              <a:extLst>
                <a:ext uri="{FF2B5EF4-FFF2-40B4-BE49-F238E27FC236}">
                  <a16:creationId xmlns:a16="http://schemas.microsoft.com/office/drawing/2014/main" xmlns="" id="{F04B6972-AD7F-4989-A7AA-4450FB5B6727}"/>
                </a:ext>
              </a:extLst>
            </p:cNvPr>
            <p:cNvSpPr/>
            <p:nvPr/>
          </p:nvSpPr>
          <p:spPr>
            <a:xfrm>
              <a:off x="1403648" y="2051984"/>
              <a:ext cx="1232117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pt-BR" sz="16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  GF x 8760 h</a:t>
              </a:r>
              <a:endParaRPr lang="pt-BR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22" name="Retângulo 21">
            <a:extLst>
              <a:ext uri="{FF2B5EF4-FFF2-40B4-BE49-F238E27FC236}">
                <a16:creationId xmlns:a16="http://schemas.microsoft.com/office/drawing/2014/main" xmlns="" id="{3227605A-100C-403A-B5ED-C56736CE7FCA}"/>
              </a:ext>
            </a:extLst>
          </p:cNvPr>
          <p:cNvSpPr/>
          <p:nvPr/>
        </p:nvSpPr>
        <p:spPr>
          <a:xfrm>
            <a:off x="95835" y="3564974"/>
            <a:ext cx="8868653" cy="1315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>
              <a:buFont typeface="Wingdings" panose="05000000000000000000" pitchFamily="2" charset="2"/>
              <a:buChar char="Ø"/>
            </a:pPr>
            <a:r>
              <a:rPr lang="pt-BR" dirty="0"/>
              <a:t>Preço do Lastro = Receita Fixa</a:t>
            </a:r>
          </a:p>
          <a:p>
            <a:pPr marL="449263" indent="-182563" algn="just">
              <a:buFont typeface="Arial" panose="020B0604020202020204" pitchFamily="34" charset="0"/>
              <a:buChar char="•"/>
            </a:pPr>
            <a:r>
              <a:rPr lang="pt-BR" dirty="0"/>
              <a:t>Alocado através da Conta Lastro a todos os consumidores sem contratos legados, tanto do ACR (através das distribuidoras) quanto do ACL, na proporção do seu consumo.</a:t>
            </a:r>
          </a:p>
          <a:p>
            <a:pPr algn="just"/>
            <a:endParaRPr lang="pt-BR" sz="400" dirty="0"/>
          </a:p>
          <a:p>
            <a:pPr algn="just"/>
            <a:endParaRPr lang="pt-BR" sz="400" dirty="0"/>
          </a:p>
          <a:p>
            <a:pPr marL="0" lvl="1" algn="just"/>
            <a:r>
              <a:rPr lang="pt-BR" sz="1750" dirty="0"/>
              <a:t>	    			</a:t>
            </a:r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xmlns="" id="{92277219-AC88-4773-A155-3A2057891496}"/>
              </a:ext>
            </a:extLst>
          </p:cNvPr>
          <p:cNvSpPr/>
          <p:nvPr/>
        </p:nvSpPr>
        <p:spPr>
          <a:xfrm>
            <a:off x="1356870" y="2110781"/>
            <a:ext cx="2159040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Receita</a:t>
            </a:r>
            <a:r>
              <a:rPr lang="pt-B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pt-BR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Fixa</a:t>
            </a:r>
            <a:r>
              <a:rPr lang="pt-BR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(R$/</a:t>
            </a:r>
            <a:r>
              <a:rPr lang="pt-BR" sz="16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MWh</a:t>
            </a:r>
            <a:r>
              <a:rPr lang="pt-BR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E358C92B-B626-467A-8FC8-6CC842EE1199}"/>
              </a:ext>
            </a:extLst>
          </p:cNvPr>
          <p:cNvSpPr/>
          <p:nvPr/>
        </p:nvSpPr>
        <p:spPr>
          <a:xfrm>
            <a:off x="0" y="687882"/>
            <a:ext cx="677518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dirty="0"/>
              <a:t>Manter o critério atual de menores Índices de Custo Benefício (ICB):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algn="just"/>
            <a:r>
              <a:rPr lang="pt-BR" dirty="0"/>
              <a:t>        ICB =	                                                     +			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xmlns="" id="{DCDCAC90-0CCA-414D-92D9-AB59FC0B4D05}"/>
              </a:ext>
            </a:extLst>
          </p:cNvPr>
          <p:cNvSpPr/>
          <p:nvPr/>
        </p:nvSpPr>
        <p:spPr>
          <a:xfrm>
            <a:off x="3985046" y="1225073"/>
            <a:ext cx="2329103" cy="877943"/>
          </a:xfrm>
          <a:prstGeom prst="rec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xmlns="" id="{410CE061-7511-41F7-8AEE-7C55AC0F4A76}"/>
              </a:ext>
            </a:extLst>
          </p:cNvPr>
          <p:cNvSpPr/>
          <p:nvPr/>
        </p:nvSpPr>
        <p:spPr>
          <a:xfrm>
            <a:off x="4542741" y="1336610"/>
            <a:ext cx="1090413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1600" dirty="0">
                <a:ln w="0"/>
              </a:rPr>
              <a:t>COP + CEC</a:t>
            </a:r>
            <a:endParaRPr lang="pt-BR" sz="1600" b="0" cap="none" spc="0" dirty="0">
              <a:ln w="0"/>
              <a:solidFill>
                <a:schemeClr val="tx1"/>
              </a:solidFill>
            </a:endParaRPr>
          </a:p>
        </p:txBody>
      </p:sp>
      <p:cxnSp>
        <p:nvCxnSpPr>
          <p:cNvPr id="17" name="Conector reto 16">
            <a:extLst>
              <a:ext uri="{FF2B5EF4-FFF2-40B4-BE49-F238E27FC236}">
                <a16:creationId xmlns:a16="http://schemas.microsoft.com/office/drawing/2014/main" xmlns="" id="{B694BF18-9DB6-43A3-9DBB-61294F6D5DBE}"/>
              </a:ext>
            </a:extLst>
          </p:cNvPr>
          <p:cNvCxnSpPr>
            <a:cxnSpLocks/>
          </p:cNvCxnSpPr>
          <p:nvPr/>
        </p:nvCxnSpPr>
        <p:spPr>
          <a:xfrm>
            <a:off x="4382053" y="1675471"/>
            <a:ext cx="153508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8" name="Retângulo 17">
            <a:extLst>
              <a:ext uri="{FF2B5EF4-FFF2-40B4-BE49-F238E27FC236}">
                <a16:creationId xmlns:a16="http://schemas.microsoft.com/office/drawing/2014/main" xmlns="" id="{19361166-6E6C-483D-8EEF-B3B82EBE1162}"/>
              </a:ext>
            </a:extLst>
          </p:cNvPr>
          <p:cNvSpPr/>
          <p:nvPr/>
        </p:nvSpPr>
        <p:spPr>
          <a:xfrm>
            <a:off x="4535565" y="1673011"/>
            <a:ext cx="1228063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1600" dirty="0">
                <a:ln w="0"/>
              </a:rPr>
              <a:t>GF x 8760 </a:t>
            </a:r>
            <a:r>
              <a:rPr lang="pt-BR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</a:t>
            </a:r>
            <a:endParaRPr lang="pt-BR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xmlns="" id="{B9904606-BB41-4CE5-920A-F5C9D5E22675}"/>
              </a:ext>
            </a:extLst>
          </p:cNvPr>
          <p:cNvSpPr/>
          <p:nvPr/>
        </p:nvSpPr>
        <p:spPr>
          <a:xfrm>
            <a:off x="4252300" y="2110781"/>
            <a:ext cx="1794591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</a:t>
            </a:r>
            <a:r>
              <a:rPr lang="pt-BR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ator K (R$/</a:t>
            </a:r>
            <a:r>
              <a:rPr lang="pt-BR" sz="16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MWh</a:t>
            </a:r>
            <a:r>
              <a:rPr lang="pt-BR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EE336963-7660-4AD6-BE29-E42A69F1D7AA}"/>
              </a:ext>
            </a:extLst>
          </p:cNvPr>
          <p:cNvSpPr txBox="1"/>
          <p:nvPr/>
        </p:nvSpPr>
        <p:spPr>
          <a:xfrm>
            <a:off x="359278" y="2532261"/>
            <a:ext cx="8425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i="1" dirty="0"/>
              <a:t>(*) Inclui toda receita fixa para remunerar o CAPEX (financiamento e capital de risco) e para  ressarcir os custos fixos: O&amp;M Fixo, </a:t>
            </a:r>
            <a:r>
              <a:rPr lang="pt-BR" sz="1600" i="1" dirty="0" err="1"/>
              <a:t>Tust</a:t>
            </a:r>
            <a:r>
              <a:rPr lang="pt-BR" sz="1600" i="1" dirty="0"/>
              <a:t>/</a:t>
            </a:r>
            <a:r>
              <a:rPr lang="pt-BR" sz="1600" i="1" dirty="0" err="1"/>
              <a:t>Tusd</a:t>
            </a:r>
            <a:r>
              <a:rPr lang="pt-BR" sz="1600" i="1" dirty="0"/>
              <a:t>, Encargos, Seguros, Tributos, etc.</a:t>
            </a:r>
          </a:p>
        </p:txBody>
      </p:sp>
    </p:spTree>
    <p:extLst>
      <p:ext uri="{BB962C8B-B14F-4D97-AF65-F5344CB8AC3E}">
        <p14:creationId xmlns:p14="http://schemas.microsoft.com/office/powerpoint/2010/main" val="23186772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2" grpId="0"/>
      <p:bldP spid="23" grpId="0"/>
      <p:bldP spid="5" grpId="0"/>
      <p:bldP spid="15" grpId="0" animBg="1"/>
      <p:bldP spid="16" grpId="0"/>
      <p:bldP spid="18" grpId="0"/>
      <p:bldP spid="24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8A3ED79F-C45E-43EF-945C-EAFA912E5A29}"/>
              </a:ext>
            </a:extLst>
          </p:cNvPr>
          <p:cNvSpPr txBox="1"/>
          <p:nvPr/>
        </p:nvSpPr>
        <p:spPr>
          <a:xfrm>
            <a:off x="179512" y="119633"/>
            <a:ext cx="90364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/>
              <a:t>Leilões de Contratação de Novos Empreendimento por Disponibilidade (2) 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E358C92B-B626-467A-8FC8-6CC842EE1199}"/>
              </a:ext>
            </a:extLst>
          </p:cNvPr>
          <p:cNvSpPr/>
          <p:nvPr/>
        </p:nvSpPr>
        <p:spPr>
          <a:xfrm>
            <a:off x="4451" y="836712"/>
            <a:ext cx="900049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dirty="0"/>
              <a:t>P</a:t>
            </a:r>
            <a:r>
              <a:rPr lang="pt-BR" dirty="0">
                <a:effectLst/>
              </a:rPr>
              <a:t>ode-se alocar a energia termelétrica (</a:t>
            </a:r>
            <a:r>
              <a:rPr lang="pt-BR" dirty="0"/>
              <a:t>∑ </a:t>
            </a:r>
            <a:r>
              <a:rPr lang="pt-BR" dirty="0" err="1"/>
              <a:t>GFs</a:t>
            </a:r>
            <a:r>
              <a:rPr lang="pt-BR" dirty="0"/>
              <a:t> das usinas termelétricas a serem contratadas/recontratadas) em uma “Conta de Energia Termelétrica” a ser constituída, onde: os custos com aquisição de GF no MCP, para as usinas que não estiverem despachadas, e os custos com CVU e as receitas da venda no MCP da diferença </a:t>
            </a:r>
            <a:r>
              <a:rPr lang="pt-BR" dirty="0" err="1"/>
              <a:t>Pdisp</a:t>
            </a:r>
            <a:r>
              <a:rPr lang="pt-BR" dirty="0"/>
              <a:t> – GF, para as usinas que estiverem despachadas, sejam consolidados em um montante variável (em R$) para cada período de apuração.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pt-BR" sz="1200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pt-BR" sz="1200" dirty="0"/>
          </a:p>
          <a:p>
            <a:pPr marL="266700" indent="-266700" algn="just">
              <a:buFont typeface="Wingdings" panose="05000000000000000000" pitchFamily="2" charset="2"/>
              <a:buChar char="Ø"/>
              <a:tabLst>
                <a:tab pos="449263" algn="l"/>
                <a:tab pos="627063" algn="l"/>
              </a:tabLst>
            </a:pPr>
            <a:r>
              <a:rPr lang="pt-BR" dirty="0"/>
              <a:t>A cada período de apuração, o referido montante (em R$) e o ∑ </a:t>
            </a:r>
            <a:r>
              <a:rPr lang="pt-BR" dirty="0" err="1"/>
              <a:t>GFs</a:t>
            </a:r>
            <a:r>
              <a:rPr lang="pt-BR" dirty="0"/>
              <a:t> das usinas termelétricas da Conta serão alocados a todos os consumidores sem contratos legados do ACR (através das distribuidoras) e do ACL, na proporção do seu consumo, constituindo uma energia de preço volátil, a qual, dependendo do portfólio de contratação de cada distribuidora e de cada consumidor livre, poderá ser necessária para atender seu consumo ou ser liquidada no MCP.</a:t>
            </a:r>
          </a:p>
          <a:p>
            <a:pPr marL="266700" algn="just">
              <a:tabLst>
                <a:tab pos="449263" algn="l"/>
                <a:tab pos="627063" algn="l"/>
              </a:tabLst>
            </a:pPr>
            <a:endParaRPr lang="pt-BR" dirty="0"/>
          </a:p>
        </p:txBody>
      </p:sp>
      <p:sp>
        <p:nvSpPr>
          <p:cNvPr id="7" name="Botão de Ação: Avançar ou Próximo 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xmlns="" id="{F21DF75D-A237-41A1-8B7E-B1A59F1360D9}"/>
              </a:ext>
            </a:extLst>
          </p:cNvPr>
          <p:cNvSpPr/>
          <p:nvPr/>
        </p:nvSpPr>
        <p:spPr>
          <a:xfrm rot="10800000">
            <a:off x="8651923" y="6340151"/>
            <a:ext cx="294309" cy="263608"/>
          </a:xfrm>
          <a:prstGeom prst="actionButtonForwardNext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2870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3"/>
          <p:cNvSpPr txBox="1">
            <a:spLocks/>
          </p:cNvSpPr>
          <p:nvPr/>
        </p:nvSpPr>
        <p:spPr>
          <a:xfrm>
            <a:off x="337429" y="1976236"/>
            <a:ext cx="8316415" cy="43204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endParaRPr lang="pt-BR" sz="2400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37ABF4A0-038F-4F11-A0D6-18F4061F183B}"/>
              </a:ext>
            </a:extLst>
          </p:cNvPr>
          <p:cNvSpPr/>
          <p:nvPr/>
        </p:nvSpPr>
        <p:spPr>
          <a:xfrm>
            <a:off x="3752255" y="0"/>
            <a:ext cx="1639488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500" b="1" dirty="0">
                <a:latin typeface="+mj-lt"/>
                <a:ea typeface="+mj-ea"/>
                <a:cs typeface="+mj-cs"/>
              </a:rPr>
              <a:t>Introdução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8FF81A45-9093-46CE-B6A8-136DB10C5628}"/>
              </a:ext>
            </a:extLst>
          </p:cNvPr>
          <p:cNvSpPr/>
          <p:nvPr/>
        </p:nvSpPr>
        <p:spPr>
          <a:xfrm>
            <a:off x="-76364" y="476672"/>
            <a:ext cx="9144000" cy="589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sz="400" dirty="0"/>
          </a:p>
          <a:p>
            <a:pPr marL="268288" indent="-179388" algn="just">
              <a:buFont typeface="Arial" panose="020B0604020202020204" pitchFamily="34" charset="0"/>
              <a:buChar char="•"/>
            </a:pPr>
            <a:r>
              <a:rPr lang="pt-BR" dirty="0"/>
              <a:t>A expansão da oferta de energia no Brasil requer contratos de longo prazo para viabilizar sua financiabilidade: </a:t>
            </a:r>
          </a:p>
          <a:p>
            <a:pPr marL="88900" algn="just"/>
            <a:endParaRPr lang="pt-BR" sz="400" dirty="0"/>
          </a:p>
          <a:p>
            <a:pPr marL="831850" lvl="1" indent="-285750" algn="just">
              <a:buFont typeface="Calibri" panose="020F0502020204030204" pitchFamily="34" charset="0"/>
              <a:buChar char="–"/>
            </a:pPr>
            <a:r>
              <a:rPr lang="pt-BR" dirty="0"/>
              <a:t>Função das características do nosso parque gerador que em hidrologias favoráveis pode apresentar preços de curto prazo muito baixos. </a:t>
            </a:r>
          </a:p>
          <a:p>
            <a:pPr marL="374650" indent="-285750" algn="just">
              <a:buFont typeface="Calibri" panose="020F0502020204030204" pitchFamily="34" charset="0"/>
              <a:buChar char="⁻"/>
            </a:pPr>
            <a:endParaRPr lang="pt-BR" sz="400" dirty="0"/>
          </a:p>
          <a:p>
            <a:pPr marL="268288" indent="-179388" algn="just">
              <a:buFont typeface="Arial" panose="020B0604020202020204" pitchFamily="34" charset="0"/>
              <a:buChar char="•"/>
            </a:pPr>
            <a:r>
              <a:rPr lang="pt-BR" dirty="0"/>
              <a:t>No Modelo de Expansão Atual, a contratação a longo prazo é essencialmente realizada pelas distribuidoras:</a:t>
            </a:r>
          </a:p>
          <a:p>
            <a:pPr marL="268288" indent="-179388" algn="just">
              <a:buFont typeface="Arial" panose="020B0604020202020204" pitchFamily="34" charset="0"/>
              <a:buChar char="•"/>
            </a:pPr>
            <a:endParaRPr lang="pt-BR" sz="400" dirty="0"/>
          </a:p>
          <a:p>
            <a:pPr marL="831850" lvl="1" indent="-285750" algn="just">
              <a:buFont typeface="Calibri" panose="020F0502020204030204" pitchFamily="34" charset="0"/>
              <a:buChar char="–"/>
            </a:pPr>
            <a:r>
              <a:rPr lang="pt-BR" dirty="0"/>
              <a:t>A desejada ampliação da abertura do mercado ensejará crescente migração de consumidores do mercado cativo para o mercado livre. </a:t>
            </a:r>
          </a:p>
          <a:p>
            <a:pPr marL="546100" lvl="1" algn="just"/>
            <a:endParaRPr lang="pt-BR" sz="500" dirty="0"/>
          </a:p>
          <a:p>
            <a:pPr marL="285750" lvl="1" indent="-200025">
              <a:buFont typeface="Arial" panose="020B0604020202020204" pitchFamily="34" charset="0"/>
              <a:buChar char="•"/>
            </a:pPr>
            <a:r>
              <a:rPr lang="pt-BR" dirty="0"/>
              <a:t>Pelo exposto, propõem-se um Novo Modelo de Expansão com Separação de Lastro e Energia.</a:t>
            </a:r>
          </a:p>
          <a:p>
            <a:pPr marL="546100" lvl="1" algn="just"/>
            <a:endParaRPr lang="pt-BR" sz="300" dirty="0"/>
          </a:p>
          <a:p>
            <a:pPr marL="268288" indent="-179388" algn="just">
              <a:buFont typeface="Arial" panose="020B0604020202020204" pitchFamily="34" charset="0"/>
              <a:buChar char="•"/>
            </a:pPr>
            <a:endParaRPr lang="pt-BR" sz="300" dirty="0"/>
          </a:p>
          <a:p>
            <a:pPr marL="88900" algn="just"/>
            <a:endParaRPr lang="pt-BR" sz="100" dirty="0"/>
          </a:p>
          <a:p>
            <a:pPr marL="268288" indent="-179388" algn="just">
              <a:buFont typeface="Arial" panose="020B0604020202020204" pitchFamily="34" charset="0"/>
              <a:buChar char="•"/>
            </a:pPr>
            <a:r>
              <a:rPr lang="pt-BR" dirty="0"/>
              <a:t>O </a:t>
            </a:r>
            <a:r>
              <a:rPr lang="pt-BR" b="1" dirty="0"/>
              <a:t>lastro </a:t>
            </a:r>
            <a:r>
              <a:rPr lang="pt-BR" dirty="0"/>
              <a:t>(de energia ou de produção), composto pelo somatório da energia assegurada das usinas, objetiva prover confiabilidade ao suprimento e deve ser pago por todos os consumidores cativos e livres, devendo ser contratado a longo prazo.</a:t>
            </a:r>
          </a:p>
          <a:p>
            <a:pPr marL="268288" indent="-179388" algn="just">
              <a:buFont typeface="Arial" panose="020B0604020202020204" pitchFamily="34" charset="0"/>
              <a:buChar char="•"/>
            </a:pPr>
            <a:endParaRPr lang="pt-BR" sz="500" dirty="0"/>
          </a:p>
          <a:p>
            <a:pPr marL="268288" indent="-179388" algn="just">
              <a:buFont typeface="Arial" panose="020B0604020202020204" pitchFamily="34" charset="0"/>
              <a:buChar char="•"/>
            </a:pPr>
            <a:r>
              <a:rPr lang="pt-BR" dirty="0"/>
              <a:t>A </a:t>
            </a:r>
            <a:r>
              <a:rPr lang="pt-BR" b="1" dirty="0"/>
              <a:t>energia</a:t>
            </a:r>
            <a:r>
              <a:rPr lang="pt-BR" dirty="0"/>
              <a:t> deve ser considerada separadamente do </a:t>
            </a:r>
            <a:r>
              <a:rPr lang="pt-BR" b="1" dirty="0"/>
              <a:t>lastro:</a:t>
            </a:r>
          </a:p>
          <a:p>
            <a:pPr marL="268288" indent="-179388" algn="just">
              <a:buFont typeface="Arial" panose="020B0604020202020204" pitchFamily="34" charset="0"/>
              <a:buChar char="•"/>
            </a:pPr>
            <a:endParaRPr lang="pt-BR" sz="600" b="1" dirty="0"/>
          </a:p>
          <a:p>
            <a:pPr marL="831850" lvl="1" indent="-285750" algn="just">
              <a:buFont typeface="Calibri" panose="020F0502020204030204" pitchFamily="34" charset="0"/>
              <a:buChar char="–"/>
            </a:pPr>
            <a:r>
              <a:rPr lang="pt-BR" dirty="0"/>
              <a:t>A </a:t>
            </a:r>
            <a:r>
              <a:rPr lang="pt-BR" b="1" dirty="0"/>
              <a:t>energia</a:t>
            </a:r>
            <a:r>
              <a:rPr lang="pt-BR" dirty="0"/>
              <a:t> destinada ao crescimento do  mercado regulado remanescente deve ser contratada em leilões públicos, para proteção dos consumidores cativos, devendo ser contratada a longo prazo;  </a:t>
            </a:r>
          </a:p>
          <a:p>
            <a:pPr marL="831850" lvl="1" indent="-285750" algn="just">
              <a:buFont typeface="Calibri" panose="020F0502020204030204" pitchFamily="34" charset="0"/>
              <a:buChar char="–"/>
            </a:pPr>
            <a:endParaRPr lang="pt-BR" sz="600" dirty="0"/>
          </a:p>
          <a:p>
            <a:pPr marL="831850" lvl="1" indent="-285750" algn="just">
              <a:buFont typeface="Calibri" panose="020F0502020204030204" pitchFamily="34" charset="0"/>
              <a:buChar char="–"/>
            </a:pPr>
            <a:r>
              <a:rPr lang="pt-BR" dirty="0"/>
              <a:t>A </a:t>
            </a:r>
            <a:r>
              <a:rPr lang="pt-BR" b="1" dirty="0"/>
              <a:t>energia</a:t>
            </a:r>
            <a:r>
              <a:rPr lang="pt-BR" dirty="0"/>
              <a:t> destinada ao crescimento do mercado livre deve ter sua comercialização/contratação definida livremente.</a:t>
            </a:r>
          </a:p>
          <a:p>
            <a:pPr marL="268288" indent="-163513" algn="just">
              <a:buFont typeface="Arial" panose="020B0604020202020204" pitchFamily="34" charset="0"/>
              <a:buChar char="•"/>
            </a:pPr>
            <a:endParaRPr lang="pt-BR" sz="600" dirty="0"/>
          </a:p>
          <a:p>
            <a:pPr marL="268288" indent="-163513" algn="just">
              <a:buFont typeface="Arial" panose="020B0604020202020204" pitchFamily="34" charset="0"/>
              <a:buChar char="•"/>
            </a:pPr>
            <a:endParaRPr lang="pt-BR" sz="100" dirty="0"/>
          </a:p>
          <a:p>
            <a:pPr marL="268288" indent="-163513" algn="just">
              <a:buFont typeface="Arial" panose="020B0604020202020204" pitchFamily="34" charset="0"/>
              <a:buChar char="•"/>
            </a:pPr>
            <a:endParaRPr lang="pt-BR" sz="1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024FB2F4-B8BA-4BF7-8B84-97F23DAC3DAD}"/>
              </a:ext>
            </a:extLst>
          </p:cNvPr>
          <p:cNvSpPr txBox="1"/>
          <p:nvPr/>
        </p:nvSpPr>
        <p:spPr>
          <a:xfrm>
            <a:off x="8781823" y="6522075"/>
            <a:ext cx="241696" cy="314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942692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tângulo 55">
            <a:extLst>
              <a:ext uri="{FF2B5EF4-FFF2-40B4-BE49-F238E27FC236}">
                <a16:creationId xmlns:a16="http://schemas.microsoft.com/office/drawing/2014/main" xmlns="" id="{81E78BA0-6090-49AF-ADF6-ACC8A3D6F32B}"/>
              </a:ext>
            </a:extLst>
          </p:cNvPr>
          <p:cNvSpPr/>
          <p:nvPr/>
        </p:nvSpPr>
        <p:spPr>
          <a:xfrm rot="5400000">
            <a:off x="3294663" y="1348667"/>
            <a:ext cx="222148" cy="1599678"/>
          </a:xfrm>
          <a:prstGeom prst="rect">
            <a:avLst/>
          </a:prstGeom>
          <a:solidFill>
            <a:srgbClr val="007635">
              <a:alpha val="70000"/>
            </a:srgbClr>
          </a:solidFill>
          <a:ln w="190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solidFill>
                  <a:prstClr val="black"/>
                </a:solidFill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Retângulo 54">
            <a:extLst>
              <a:ext uri="{FF2B5EF4-FFF2-40B4-BE49-F238E27FC236}">
                <a16:creationId xmlns:a16="http://schemas.microsoft.com/office/drawing/2014/main" xmlns="" id="{274A7111-ED50-401D-BC81-680BE09BD999}"/>
              </a:ext>
            </a:extLst>
          </p:cNvPr>
          <p:cNvSpPr/>
          <p:nvPr/>
        </p:nvSpPr>
        <p:spPr>
          <a:xfrm rot="5400000">
            <a:off x="3346239" y="857763"/>
            <a:ext cx="222147" cy="1702830"/>
          </a:xfrm>
          <a:prstGeom prst="rect">
            <a:avLst/>
          </a:prstGeom>
          <a:solidFill>
            <a:srgbClr val="4383D1">
              <a:alpha val="70000"/>
            </a:srgbClr>
          </a:solidFill>
          <a:ln w="190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solidFill>
                  <a:prstClr val="black"/>
                </a:solidFill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Retângulo 53">
            <a:extLst>
              <a:ext uri="{FF2B5EF4-FFF2-40B4-BE49-F238E27FC236}">
                <a16:creationId xmlns:a16="http://schemas.microsoft.com/office/drawing/2014/main" xmlns="" id="{0E9849BE-6AD3-440B-BA31-5ED965B33450}"/>
              </a:ext>
            </a:extLst>
          </p:cNvPr>
          <p:cNvSpPr/>
          <p:nvPr/>
        </p:nvSpPr>
        <p:spPr>
          <a:xfrm rot="5400000">
            <a:off x="3267718" y="460018"/>
            <a:ext cx="199166" cy="1522809"/>
          </a:xfrm>
          <a:prstGeom prst="rect">
            <a:avLst/>
          </a:prstGeom>
          <a:solidFill>
            <a:schemeClr val="bg1">
              <a:lumMod val="75000"/>
              <a:alpha val="70000"/>
            </a:schemeClr>
          </a:solidFill>
          <a:ln w="190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solidFill>
                  <a:prstClr val="black"/>
                </a:solidFill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1" name="Retângulo 70">
            <a:extLst>
              <a:ext uri="{FF2B5EF4-FFF2-40B4-BE49-F238E27FC236}">
                <a16:creationId xmlns:a16="http://schemas.microsoft.com/office/drawing/2014/main" xmlns="" id="{645A964D-4F4F-4AA9-A170-2E159C542896}"/>
              </a:ext>
            </a:extLst>
          </p:cNvPr>
          <p:cNvSpPr/>
          <p:nvPr/>
        </p:nvSpPr>
        <p:spPr>
          <a:xfrm>
            <a:off x="2295839" y="980728"/>
            <a:ext cx="6848161" cy="1779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marR="0" lvl="0" indent="-18097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66700" marR="0" lvl="0" indent="-18097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BR" sz="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66700" marR="0" lvl="0" indent="-18097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Preço Consolidado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estabelecido em função da receita necessária para viabilizar o empreendimento</a:t>
            </a:r>
            <a:r>
              <a:rPr kumimoji="0" lang="pt-BR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  <a:endParaRPr kumimoji="0" lang="pt-BR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66700" lvl="0" indent="-180975" algn="just">
              <a:spcAft>
                <a:spcPts val="300"/>
              </a:spcAft>
              <a:buFont typeface="Calibri" panose="020F0502020204030204" pitchFamily="34" charset="0"/>
              <a:buChar char="–"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Preço</a:t>
            </a:r>
            <a:r>
              <a:rPr kumimoji="0" lang="pt-BR" sz="1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pt-BR" sz="1400" b="1" dirty="0">
                <a:solidFill>
                  <a:prstClr val="black"/>
                </a:solidFill>
              </a:rPr>
              <a:t>Teto </a:t>
            </a: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de Energia </a:t>
            </a:r>
            <a:r>
              <a:rPr kumimoji="0" lang="pt-BR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estabelecido em função da expectativa do</a:t>
            </a:r>
            <a:r>
              <a:rPr kumimoji="0" lang="pt-BR" sz="1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preço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de venda da energia no mercado.</a:t>
            </a:r>
          </a:p>
          <a:p>
            <a:pPr marL="266700" lvl="0" indent="-180975" algn="just">
              <a:spcAft>
                <a:spcPts val="300"/>
              </a:spcAft>
              <a:buFont typeface="Calibri" panose="020F0502020204030204" pitchFamily="34" charset="0"/>
              <a:buChar char="–"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Preço Teto de Lastro </a:t>
            </a:r>
            <a:r>
              <a:rPr kumimoji="0" lang="pt-BR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estabelecido em função da receita complementar para viabilizar o empreendimento, devendo este preço ser progressivamente respaldado (no âmbito do planejamento) pelo valor dos serviços prestados pela fonte para o sistema (atributos</a:t>
            </a: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*</a:t>
            </a:r>
            <a:r>
              <a:rPr kumimoji="0" lang="pt-B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).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xmlns="" id="{3287CF4F-B013-4041-83F2-41E3CE081E09}"/>
              </a:ext>
            </a:extLst>
          </p:cNvPr>
          <p:cNvSpPr/>
          <p:nvPr/>
        </p:nvSpPr>
        <p:spPr>
          <a:xfrm>
            <a:off x="-96544" y="2682266"/>
            <a:ext cx="952657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61950" marR="0" lvl="0" indent="-1809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BR" sz="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49263" marR="0" lvl="0" indent="-1793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Calibri" panose="020F0502020204030204" pitchFamily="34" charset="0"/>
              <a:buChar char="–"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61950" marR="0" lvl="0" indent="-1793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Receita Bruta Anual a longo prazo:</a:t>
            </a:r>
            <a:r>
              <a:rPr lang="pt-BR" sz="1400" dirty="0">
                <a:solidFill>
                  <a:prstClr val="black"/>
                </a:solidFill>
                <a:latin typeface="Calibri"/>
              </a:rPr>
              <a:t> 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300 x 270 x 8760 = R$ </a:t>
            </a:r>
            <a:r>
              <a:rPr lang="pt-BR" sz="1400" dirty="0">
                <a:solidFill>
                  <a:prstClr val="black"/>
                </a:solidFill>
                <a:latin typeface="Calibri"/>
              </a:rPr>
              <a:t>710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MM</a:t>
            </a:r>
          </a:p>
          <a:p>
            <a:pPr marL="361950" marR="0" lvl="0" indent="-1793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–"/>
              <a:tabLst/>
              <a:defRPr/>
            </a:pPr>
            <a:endParaRPr kumimoji="0" lang="pt-B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182563" lvl="0" indent="-95250">
              <a:buFont typeface="Arial" panose="020B0604020202020204" pitchFamily="34" charset="0"/>
              <a:buChar char="•"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Modelo de </a:t>
            </a:r>
            <a:r>
              <a:rPr lang="pt-BR" sz="1400" dirty="0">
                <a:solidFill>
                  <a:prstClr val="black"/>
                </a:solidFill>
              </a:rPr>
              <a:t>Expansão Proposto  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(leilões com contratação simultânea de lastro pelo ACR e ACL e de energia pelo ACR, sendo a energia para o ACL negociada livremente fora do leilão):</a:t>
            </a:r>
          </a:p>
          <a:p>
            <a:pPr marL="361950" marR="0" lvl="0" indent="-1809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BR" sz="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61950" marR="0" lvl="0" indent="-1793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Receita Bruta Anual a longo prazo: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E358C92B-B626-467A-8FC8-6CC842EE1199}"/>
              </a:ext>
            </a:extLst>
          </p:cNvPr>
          <p:cNvSpPr/>
          <p:nvPr/>
        </p:nvSpPr>
        <p:spPr>
          <a:xfrm>
            <a:off x="-49783" y="415050"/>
            <a:ext cx="9433048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pt-BR" sz="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182563" marR="0" lvl="0" indent="-952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Vamos considerar uma expansão total necessária de 600MWm sendo 50% destinada ao ACR e 50% destinada ao ACL.</a:t>
            </a:r>
          </a:p>
          <a:p>
            <a:pPr marL="182563" marR="0" lvl="0" indent="-952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BR" sz="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182563" marR="0" lvl="0" indent="-952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BR" sz="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182563" marR="0" lvl="0" indent="-952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1400" dirty="0">
                <a:solidFill>
                  <a:prstClr val="black"/>
                </a:solidFill>
                <a:latin typeface="Calibri"/>
              </a:rPr>
              <a:t>Vamos considerar um projeto com Lastro = GF = 300 </a:t>
            </a:r>
            <a:r>
              <a:rPr lang="pt-BR" sz="1400" dirty="0" err="1">
                <a:solidFill>
                  <a:prstClr val="black"/>
                </a:solidFill>
                <a:latin typeface="Calibri"/>
              </a:rPr>
              <a:t>MWm</a:t>
            </a:r>
            <a:r>
              <a:rPr lang="pt-BR" sz="1400" dirty="0">
                <a:solidFill>
                  <a:prstClr val="black"/>
                </a:solidFill>
                <a:latin typeface="Calibri"/>
              </a:rPr>
              <a:t>, com o Preço Teto (em R$/MWh) abaixo: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8A3ED79F-C45E-43EF-945C-EAFA912E5A29}"/>
              </a:ext>
            </a:extLst>
          </p:cNvPr>
          <p:cNvSpPr txBox="1"/>
          <p:nvPr/>
        </p:nvSpPr>
        <p:spPr>
          <a:xfrm>
            <a:off x="-24498" y="9316"/>
            <a:ext cx="91818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pt-BR" sz="1900" b="1" dirty="0">
                <a:solidFill>
                  <a:prstClr val="black"/>
                </a:solidFill>
              </a:rPr>
              <a:t>Exemplo Introdutório do Modelo de Expansão Proposto com Separação Lastro e Energia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6C885FC0-EB9A-4862-BB39-970E8EC5FCF5}"/>
              </a:ext>
            </a:extLst>
          </p:cNvPr>
          <p:cNvSpPr/>
          <p:nvPr/>
        </p:nvSpPr>
        <p:spPr>
          <a:xfrm>
            <a:off x="611560" y="1349139"/>
            <a:ext cx="432048" cy="656982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solidFill>
                  <a:prstClr val="black"/>
                </a:solidFill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E550F8E5-883C-4BB8-98FB-CAB719D04E69}"/>
              </a:ext>
            </a:extLst>
          </p:cNvPr>
          <p:cNvSpPr/>
          <p:nvPr/>
        </p:nvSpPr>
        <p:spPr>
          <a:xfrm>
            <a:off x="1523152" y="1349139"/>
            <a:ext cx="432048" cy="246986"/>
          </a:xfrm>
          <a:prstGeom prst="rect">
            <a:avLst/>
          </a:prstGeom>
          <a:solidFill>
            <a:srgbClr val="009644"/>
          </a:solidFill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rgbClr val="009644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21FF068B-F9D8-4D87-9740-0460B3F2FB1E}"/>
              </a:ext>
            </a:extLst>
          </p:cNvPr>
          <p:cNvSpPr/>
          <p:nvPr/>
        </p:nvSpPr>
        <p:spPr>
          <a:xfrm>
            <a:off x="1523152" y="1606697"/>
            <a:ext cx="432048" cy="3895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Chave Esquerda 10">
            <a:extLst>
              <a:ext uri="{FF2B5EF4-FFF2-40B4-BE49-F238E27FC236}">
                <a16:creationId xmlns:a16="http://schemas.microsoft.com/office/drawing/2014/main" xmlns="" id="{E2473D74-CB7B-46F5-A283-677191579D49}"/>
              </a:ext>
            </a:extLst>
          </p:cNvPr>
          <p:cNvSpPr/>
          <p:nvPr/>
        </p:nvSpPr>
        <p:spPr>
          <a:xfrm>
            <a:off x="415740" y="1366457"/>
            <a:ext cx="171549" cy="629752"/>
          </a:xfrm>
          <a:prstGeom prst="leftBrac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EA239A31-4291-4D28-A901-D21F154E667B}"/>
              </a:ext>
            </a:extLst>
          </p:cNvPr>
          <p:cNvSpPr txBox="1"/>
          <p:nvPr/>
        </p:nvSpPr>
        <p:spPr>
          <a:xfrm>
            <a:off x="-16564" y="1531604"/>
            <a:ext cx="43954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270</a:t>
            </a:r>
          </a:p>
        </p:txBody>
      </p:sp>
      <p:sp>
        <p:nvSpPr>
          <p:cNvPr id="13" name="Chave Esquerda 12">
            <a:extLst>
              <a:ext uri="{FF2B5EF4-FFF2-40B4-BE49-F238E27FC236}">
                <a16:creationId xmlns:a16="http://schemas.microsoft.com/office/drawing/2014/main" xmlns="" id="{EE38A928-30AD-436A-93A3-43BB6AC986A5}"/>
              </a:ext>
            </a:extLst>
          </p:cNvPr>
          <p:cNvSpPr/>
          <p:nvPr/>
        </p:nvSpPr>
        <p:spPr>
          <a:xfrm flipH="1">
            <a:off x="1970755" y="1351532"/>
            <a:ext cx="111438" cy="254681"/>
          </a:xfrm>
          <a:prstGeom prst="leftBrac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Chave Esquerda 13">
            <a:extLst>
              <a:ext uri="{FF2B5EF4-FFF2-40B4-BE49-F238E27FC236}">
                <a16:creationId xmlns:a16="http://schemas.microsoft.com/office/drawing/2014/main" xmlns="" id="{7FDBACF7-7B24-493F-BCD2-FA9EE385FCBB}"/>
              </a:ext>
            </a:extLst>
          </p:cNvPr>
          <p:cNvSpPr/>
          <p:nvPr/>
        </p:nvSpPr>
        <p:spPr>
          <a:xfrm flipH="1">
            <a:off x="1965850" y="1626646"/>
            <a:ext cx="93910" cy="369563"/>
          </a:xfrm>
          <a:prstGeom prst="leftBrac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xmlns="" id="{709E4176-6080-4CCB-AD2D-F39DEDFEE54F}"/>
              </a:ext>
            </a:extLst>
          </p:cNvPr>
          <p:cNvSpPr txBox="1"/>
          <p:nvPr/>
        </p:nvSpPr>
        <p:spPr>
          <a:xfrm>
            <a:off x="2063425" y="1332678"/>
            <a:ext cx="43954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100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xmlns="" id="{1049230B-87D7-41EE-97B6-75BB3EDC04E8}"/>
              </a:ext>
            </a:extLst>
          </p:cNvPr>
          <p:cNvSpPr txBox="1"/>
          <p:nvPr/>
        </p:nvSpPr>
        <p:spPr>
          <a:xfrm>
            <a:off x="2045092" y="1652009"/>
            <a:ext cx="43954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170</a:t>
            </a: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xmlns="" id="{C1D6C882-A87A-4B3B-A91D-E5A796F7A474}"/>
              </a:ext>
            </a:extLst>
          </p:cNvPr>
          <p:cNvSpPr txBox="1"/>
          <p:nvPr/>
        </p:nvSpPr>
        <p:spPr>
          <a:xfrm>
            <a:off x="211169" y="4717409"/>
            <a:ext cx="8946133" cy="8079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1463" marR="0" lvl="0" indent="-271463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AutoNum type="arabicParenBoth"/>
              <a:tabLst/>
              <a:defRPr/>
            </a:pPr>
            <a:r>
              <a:rPr kumimoji="0" lang="pt-B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Lastro  ;  (2)  Energia</a:t>
            </a:r>
          </a:p>
          <a:p>
            <a:pPr marL="266700" indent="-266700" algn="just">
              <a:spcAft>
                <a:spcPts val="900"/>
              </a:spcAft>
              <a:defRPr/>
            </a:pPr>
            <a:r>
              <a:rPr lang="pt-BR" sz="1300" dirty="0">
                <a:solidFill>
                  <a:prstClr val="black"/>
                </a:solidFill>
                <a:latin typeface="Calibri"/>
              </a:rPr>
              <a:t>(3) Percentual da Receita Total contratado a Longo Prazo: 487/710 = 70%, que permite a financiabilidade do empreendimento na modalidade </a:t>
            </a:r>
            <a:r>
              <a:rPr lang="pt-BR" sz="1300" i="1" dirty="0" err="1">
                <a:solidFill>
                  <a:prstClr val="black"/>
                </a:solidFill>
                <a:latin typeface="Calibri"/>
              </a:rPr>
              <a:t>project</a:t>
            </a:r>
            <a:r>
              <a:rPr lang="pt-BR" sz="1300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pt-BR" sz="1300" i="1" dirty="0" err="1">
                <a:solidFill>
                  <a:prstClr val="black"/>
                </a:solidFill>
                <a:latin typeface="Calibri"/>
              </a:rPr>
              <a:t>finance</a:t>
            </a:r>
            <a:r>
              <a:rPr lang="pt-BR" sz="1300" dirty="0">
                <a:solidFill>
                  <a:prstClr val="black"/>
                </a:solidFill>
                <a:latin typeface="Calibri"/>
              </a:rPr>
              <a:t>.</a:t>
            </a:r>
          </a:p>
        </p:txBody>
      </p:sp>
      <p:sp>
        <p:nvSpPr>
          <p:cNvPr id="57" name="Retângulo 56">
            <a:extLst>
              <a:ext uri="{FF2B5EF4-FFF2-40B4-BE49-F238E27FC236}">
                <a16:creationId xmlns:a16="http://schemas.microsoft.com/office/drawing/2014/main" xmlns="" id="{13F47574-FA8B-4CF9-A190-C3ABE308B08F}"/>
              </a:ext>
            </a:extLst>
          </p:cNvPr>
          <p:cNvSpPr/>
          <p:nvPr/>
        </p:nvSpPr>
        <p:spPr>
          <a:xfrm>
            <a:off x="-96544" y="2764485"/>
            <a:ext cx="770810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95250" algn="just">
              <a:buFont typeface="Arial" panose="020B0604020202020204" pitchFamily="34" charset="0"/>
              <a:buChar char="•"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Modelo de </a:t>
            </a:r>
            <a:r>
              <a:rPr lang="pt-BR" sz="1400" dirty="0">
                <a:solidFill>
                  <a:prstClr val="black"/>
                </a:solidFill>
              </a:rPr>
              <a:t>Expansão Atual  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(leilões com contratação consolidada apenas pelo ACR):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EC818B42-71AF-4BFA-B6A4-746C405F1533}"/>
              </a:ext>
            </a:extLst>
          </p:cNvPr>
          <p:cNvSpPr txBox="1"/>
          <p:nvPr/>
        </p:nvSpPr>
        <p:spPr>
          <a:xfrm>
            <a:off x="8885136" y="6604766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/>
              <a:t>2</a:t>
            </a:r>
          </a:p>
        </p:txBody>
      </p:sp>
      <p:pic>
        <p:nvPicPr>
          <p:cNvPr id="70" name="Imagem 69">
            <a:extLst>
              <a:ext uri="{FF2B5EF4-FFF2-40B4-BE49-F238E27FC236}">
                <a16:creationId xmlns:a16="http://schemas.microsoft.com/office/drawing/2014/main" xmlns="" id="{D73E5646-6EBC-43BA-813A-16B6C3039AC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6089" y="1214033"/>
            <a:ext cx="167878" cy="253372"/>
          </a:xfrm>
          <a:prstGeom prst="rect">
            <a:avLst/>
          </a:prstGeom>
          <a:noFill/>
        </p:spPr>
      </p:pic>
      <p:graphicFrame>
        <p:nvGraphicFramePr>
          <p:cNvPr id="43" name="Tabela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056177"/>
              </p:ext>
            </p:extLst>
          </p:nvPr>
        </p:nvGraphicFramePr>
        <p:xfrm>
          <a:off x="323528" y="4149080"/>
          <a:ext cx="3449983" cy="579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499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/>
                        <a:t>Receita no ACR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pt-BR" sz="1300" dirty="0"/>
                        <a:t>{(150</a:t>
                      </a:r>
                      <a:r>
                        <a:rPr lang="pt-BR" sz="1300" baseline="30000" dirty="0">
                          <a:solidFill>
                            <a:schemeClr val="bg1"/>
                          </a:solidFill>
                        </a:rPr>
                        <a:t>(1)</a:t>
                      </a:r>
                      <a:r>
                        <a:rPr lang="pt-BR" sz="1300" baseline="30000" dirty="0"/>
                        <a:t> </a:t>
                      </a:r>
                      <a:r>
                        <a:rPr lang="pt-BR" sz="1300" baseline="0" dirty="0"/>
                        <a:t>x 100) + (</a:t>
                      </a:r>
                      <a:r>
                        <a:rPr lang="pt-BR" sz="1300" dirty="0"/>
                        <a:t>150</a:t>
                      </a:r>
                      <a:r>
                        <a:rPr lang="pt-BR" sz="1300" baseline="30000" dirty="0">
                          <a:solidFill>
                            <a:schemeClr val="bg1"/>
                          </a:solidFill>
                        </a:rPr>
                        <a:t>(1)</a:t>
                      </a:r>
                      <a:r>
                        <a:rPr lang="pt-BR" sz="1300" baseline="30000" dirty="0"/>
                        <a:t> </a:t>
                      </a:r>
                      <a:r>
                        <a:rPr lang="pt-BR" sz="1300" baseline="0" dirty="0"/>
                        <a:t>x 170)} x 8760 = </a:t>
                      </a:r>
                      <a:r>
                        <a:rPr lang="pt-BR" sz="1300" dirty="0"/>
                        <a:t>355</a:t>
                      </a:r>
                      <a:r>
                        <a:rPr lang="pt-BR" sz="1300" baseline="30000" dirty="0">
                          <a:solidFill>
                            <a:schemeClr val="bg1"/>
                          </a:solidFill>
                        </a:rPr>
                        <a:t>  </a:t>
                      </a:r>
                      <a:r>
                        <a:rPr lang="pt-BR" sz="1300" baseline="0" dirty="0"/>
                        <a:t>MM</a:t>
                      </a:r>
                      <a:endParaRPr lang="pt-BR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46" name="Tabela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687668"/>
              </p:ext>
            </p:extLst>
          </p:nvPr>
        </p:nvGraphicFramePr>
        <p:xfrm>
          <a:off x="4111200" y="4149080"/>
          <a:ext cx="2333008" cy="579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30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92021"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/>
                        <a:t>Receita no ACL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dirty="0"/>
                        <a:t>(150</a:t>
                      </a:r>
                      <a:r>
                        <a:rPr lang="pt-BR" sz="1300" baseline="30000" dirty="0">
                          <a:solidFill>
                            <a:schemeClr val="bg1"/>
                          </a:solidFill>
                        </a:rPr>
                        <a:t>(1)</a:t>
                      </a:r>
                      <a:r>
                        <a:rPr lang="pt-BR" sz="1300" baseline="30000" dirty="0"/>
                        <a:t> </a:t>
                      </a:r>
                      <a:r>
                        <a:rPr lang="pt-BR" sz="1300" baseline="0" dirty="0"/>
                        <a:t>x 100) x 8760 = 132</a:t>
                      </a:r>
                      <a:r>
                        <a:rPr lang="pt-BR" sz="1300" baseline="30000" dirty="0"/>
                        <a:t>  </a:t>
                      </a:r>
                      <a:r>
                        <a:rPr lang="pt-BR" sz="1300" baseline="0" dirty="0"/>
                        <a:t>MM</a:t>
                      </a:r>
                      <a:endParaRPr lang="pt-BR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47" name="Tabela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497852"/>
              </p:ext>
            </p:extLst>
          </p:nvPr>
        </p:nvGraphicFramePr>
        <p:xfrm>
          <a:off x="6781897" y="4149080"/>
          <a:ext cx="1030463" cy="579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04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20013"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/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0013">
                <a:tc>
                  <a:txBody>
                    <a:bodyPr/>
                    <a:lstStyle/>
                    <a:p>
                      <a:r>
                        <a:rPr lang="pt-BR" sz="1300" dirty="0"/>
                        <a:t>487</a:t>
                      </a:r>
                      <a:r>
                        <a:rPr lang="pt-BR" sz="1300" baseline="30000" dirty="0">
                          <a:solidFill>
                            <a:schemeClr val="bg1"/>
                          </a:solidFill>
                        </a:rPr>
                        <a:t>(2) </a:t>
                      </a:r>
                      <a:r>
                        <a:rPr lang="pt-BR" sz="1300" dirty="0"/>
                        <a:t>MM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8" name="CaixaDeTexto 27"/>
          <p:cNvSpPr txBox="1"/>
          <p:nvPr/>
        </p:nvSpPr>
        <p:spPr>
          <a:xfrm>
            <a:off x="3794026" y="4363708"/>
            <a:ext cx="23981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dirty="0"/>
              <a:t>+</a:t>
            </a:r>
          </a:p>
        </p:txBody>
      </p:sp>
      <p:sp>
        <p:nvSpPr>
          <p:cNvPr id="49" name="CaixaDeTexto 48"/>
          <p:cNvSpPr txBox="1"/>
          <p:nvPr/>
        </p:nvSpPr>
        <p:spPr>
          <a:xfrm>
            <a:off x="6474066" y="4373980"/>
            <a:ext cx="2808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500" dirty="0"/>
              <a:t>=</a:t>
            </a:r>
          </a:p>
        </p:txBody>
      </p:sp>
      <p:sp>
        <p:nvSpPr>
          <p:cNvPr id="29" name="CaixaDeTexto 28"/>
          <p:cNvSpPr txBox="1"/>
          <p:nvPr/>
        </p:nvSpPr>
        <p:spPr>
          <a:xfrm>
            <a:off x="671131" y="4409875"/>
            <a:ext cx="31290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/>
              <a:t>(1)</a:t>
            </a:r>
          </a:p>
        </p:txBody>
      </p:sp>
      <p:sp>
        <p:nvSpPr>
          <p:cNvPr id="58" name="CaixaDeTexto 57"/>
          <p:cNvSpPr txBox="1"/>
          <p:nvPr/>
        </p:nvSpPr>
        <p:spPr>
          <a:xfrm>
            <a:off x="1692167" y="4409875"/>
            <a:ext cx="31290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/>
              <a:t>(2)</a:t>
            </a:r>
          </a:p>
        </p:txBody>
      </p:sp>
      <p:sp>
        <p:nvSpPr>
          <p:cNvPr id="64" name="CaixaDeTexto 63"/>
          <p:cNvSpPr txBox="1"/>
          <p:nvPr/>
        </p:nvSpPr>
        <p:spPr>
          <a:xfrm flipH="1">
            <a:off x="7038352" y="4409875"/>
            <a:ext cx="38851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/>
              <a:t>(3)</a:t>
            </a:r>
          </a:p>
        </p:txBody>
      </p:sp>
      <p:sp>
        <p:nvSpPr>
          <p:cNvPr id="66" name="CaixaDeTexto 65"/>
          <p:cNvSpPr txBox="1"/>
          <p:nvPr/>
        </p:nvSpPr>
        <p:spPr>
          <a:xfrm>
            <a:off x="4421600" y="4411683"/>
            <a:ext cx="31290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/>
              <a:t>(1)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xmlns="" id="{6DEA81C9-E82D-4C66-9604-4DB4948E2682}"/>
              </a:ext>
            </a:extLst>
          </p:cNvPr>
          <p:cNvSpPr txBox="1"/>
          <p:nvPr/>
        </p:nvSpPr>
        <p:spPr>
          <a:xfrm>
            <a:off x="1259632" y="1401401"/>
            <a:ext cx="251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/>
              <a:t>*</a:t>
            </a:r>
          </a:p>
        </p:txBody>
      </p:sp>
      <p:sp>
        <p:nvSpPr>
          <p:cNvPr id="72" name="Retângulo 71">
            <a:extLst>
              <a:ext uri="{FF2B5EF4-FFF2-40B4-BE49-F238E27FC236}">
                <a16:creationId xmlns:a16="http://schemas.microsoft.com/office/drawing/2014/main" xmlns="" id="{A22FDEEA-9156-4ADB-B473-BDA7497E1E8F}"/>
              </a:ext>
            </a:extLst>
          </p:cNvPr>
          <p:cNvSpPr/>
          <p:nvPr/>
        </p:nvSpPr>
        <p:spPr>
          <a:xfrm>
            <a:off x="43349" y="5470484"/>
            <a:ext cx="9193812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85725" marR="0" lvl="0" indent="-857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Verifica-se que no</a:t>
            </a:r>
            <a:r>
              <a:rPr kumimoji="0" lang="pt-BR" sz="1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Modelo Proposto é possível financiar dois projetos de 300MWm para atender a expansão de todo o mercado:</a:t>
            </a:r>
          </a:p>
          <a:p>
            <a:pPr marL="182563" marR="0" lvl="0" indent="-952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BR" sz="300" b="0" i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1047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lang="pt-BR" sz="1350" dirty="0">
                <a:solidFill>
                  <a:prstClr val="black"/>
                </a:solidFill>
                <a:latin typeface="Calibri"/>
              </a:rPr>
              <a:t> </a:t>
            </a:r>
            <a:r>
              <a:rPr lang="pt-BR" sz="1400" dirty="0">
                <a:solidFill>
                  <a:prstClr val="black"/>
                </a:solidFill>
                <a:latin typeface="Calibri"/>
              </a:rPr>
              <a:t>Considerando o mesmo montante contratado pelo ACR no modelo atual relativo a um projeto: 355 x 2 = 710 MM</a:t>
            </a:r>
          </a:p>
          <a:p>
            <a:pPr marL="373063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–"/>
              <a:tabLst/>
              <a:defRPr/>
            </a:pPr>
            <a:endParaRPr lang="pt-BR" sz="400" dirty="0">
              <a:solidFill>
                <a:prstClr val="black"/>
              </a:solidFill>
              <a:latin typeface="Calibri"/>
            </a:endParaRPr>
          </a:p>
          <a:p>
            <a:pPr marL="266700" marR="0" lvl="0" indent="-857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–"/>
              <a:tabLst>
                <a:tab pos="266700" algn="l"/>
              </a:tabLst>
              <a:defRPr/>
            </a:pPr>
            <a:r>
              <a:rPr lang="pt-BR" sz="1400" dirty="0">
                <a:solidFill>
                  <a:prstClr val="black"/>
                </a:solidFill>
                <a:latin typeface="Calibri"/>
              </a:rPr>
              <a:t>  Acrescido do montante que passará a ser contratado no ACL: 132 x 2 = 264 MM</a:t>
            </a:r>
          </a:p>
        </p:txBody>
      </p:sp>
      <p:sp>
        <p:nvSpPr>
          <p:cNvPr id="30" name="Botão de Ação: Avançar ou Próximo 29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xmlns="" id="{57612532-1551-4EA6-9BD8-6AB862DA962A}"/>
              </a:ext>
            </a:extLst>
          </p:cNvPr>
          <p:cNvSpPr/>
          <p:nvPr/>
        </p:nvSpPr>
        <p:spPr>
          <a:xfrm>
            <a:off x="8785248" y="2711730"/>
            <a:ext cx="294309" cy="263608"/>
          </a:xfrm>
          <a:prstGeom prst="actionButtonForwardNext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xmlns="" id="{FC8B936A-701F-42CD-8B7F-D87B9D3FD748}"/>
              </a:ext>
            </a:extLst>
          </p:cNvPr>
          <p:cNvSpPr txBox="1"/>
          <p:nvPr/>
        </p:nvSpPr>
        <p:spPr>
          <a:xfrm>
            <a:off x="4734506" y="5001412"/>
            <a:ext cx="251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~</a:t>
            </a:r>
          </a:p>
        </p:txBody>
      </p:sp>
    </p:spTree>
    <p:extLst>
      <p:ext uri="{BB962C8B-B14F-4D97-AF65-F5344CB8AC3E}">
        <p14:creationId xmlns:p14="http://schemas.microsoft.com/office/powerpoint/2010/main" val="417061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5" grpId="0" animBg="1"/>
      <p:bldP spid="54" grpId="0" animBg="1"/>
      <p:bldP spid="5" grpId="0"/>
      <p:bldP spid="3" grpId="0"/>
      <p:bldP spid="4" grpId="0" animBg="1"/>
      <p:bldP spid="6" grpId="0" animBg="1"/>
      <p:bldP spid="9" grpId="0" animBg="1"/>
      <p:bldP spid="11" grpId="0" animBg="1"/>
      <p:bldP spid="12" grpId="0"/>
      <p:bldP spid="13" grpId="0" animBg="1"/>
      <p:bldP spid="14" grpId="0" animBg="1"/>
      <p:bldP spid="19" grpId="0"/>
      <p:bldP spid="20" grpId="0"/>
      <p:bldP spid="57" grpId="0"/>
      <p:bldP spid="28" grpId="0"/>
      <p:bldP spid="49" grpId="0"/>
      <p:bldP spid="29" grpId="0"/>
      <p:bldP spid="58" grpId="0"/>
      <p:bldP spid="64" grpId="0"/>
      <p:bldP spid="66" grpId="0"/>
      <p:bldP spid="15" grpId="0"/>
      <p:bldP spid="72" grpId="0"/>
      <p:bldP spid="30" grpId="0" animBg="1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3"/>
          <p:cNvSpPr txBox="1">
            <a:spLocks/>
          </p:cNvSpPr>
          <p:nvPr/>
        </p:nvSpPr>
        <p:spPr>
          <a:xfrm>
            <a:off x="337429" y="1976236"/>
            <a:ext cx="8316415" cy="43204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endParaRPr lang="pt-BR" sz="2400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37ABF4A0-038F-4F11-A0D6-18F4061F183B}"/>
              </a:ext>
            </a:extLst>
          </p:cNvPr>
          <p:cNvSpPr/>
          <p:nvPr/>
        </p:nvSpPr>
        <p:spPr>
          <a:xfrm>
            <a:off x="201574" y="141718"/>
            <a:ext cx="87408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400" b="1" dirty="0">
                <a:latin typeface="+mj-lt"/>
                <a:ea typeface="+mj-ea"/>
                <a:cs typeface="+mj-cs"/>
              </a:rPr>
              <a:t>Resumo das Características do Novo Modelo de Expansão Proposto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xmlns="" id="{359C1190-F37A-4FF4-8672-D16EFA478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6713" y="36544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2854870A-EEBA-43F9-9A02-28D3F9253417}"/>
              </a:ext>
            </a:extLst>
          </p:cNvPr>
          <p:cNvSpPr txBox="1"/>
          <p:nvPr/>
        </p:nvSpPr>
        <p:spPr>
          <a:xfrm>
            <a:off x="8722792" y="6571200"/>
            <a:ext cx="241696" cy="314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3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83C6173F-5AF2-4DCB-ADB9-28614E74D976}"/>
              </a:ext>
            </a:extLst>
          </p:cNvPr>
          <p:cNvSpPr txBox="1"/>
          <p:nvPr/>
        </p:nvSpPr>
        <p:spPr>
          <a:xfrm>
            <a:off x="-92714" y="836712"/>
            <a:ext cx="91440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2"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61950" marR="0" lvl="0" indent="-18097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361950" algn="l"/>
              </a:tabLst>
              <a:defRPr/>
            </a:pPr>
            <a:r>
              <a:rPr lang="pt-BR" sz="2000" noProof="0" dirty="0">
                <a:solidFill>
                  <a:prstClr val="black"/>
                </a:solidFill>
                <a:latin typeface="Calibri"/>
              </a:rPr>
              <a:t>C</a:t>
            </a:r>
            <a:r>
              <a:rPr kumimoji="0" lang="pt-BR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ontrata</a:t>
            </a:r>
            <a:r>
              <a:rPr kumimoji="0" lang="pt-BR" sz="200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a longo prazo</a:t>
            </a:r>
            <a:r>
              <a:rPr kumimoji="0" lang="pt-BR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um percentual da receita total suficiente para viabilizar o financiamento,</a:t>
            </a:r>
            <a:r>
              <a:rPr kumimoji="0" lang="pt-BR" sz="200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na modalidade </a:t>
            </a:r>
            <a:r>
              <a:rPr kumimoji="0" lang="pt-BR" sz="2000" i="1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project</a:t>
            </a:r>
            <a:r>
              <a:rPr kumimoji="0" lang="pt-BR" sz="2000" i="1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</a:t>
            </a:r>
            <a:r>
              <a:rPr kumimoji="0" lang="pt-BR" sz="2000" i="1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finance</a:t>
            </a:r>
            <a:r>
              <a:rPr kumimoji="0" lang="pt-BR" sz="200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,</a:t>
            </a:r>
            <a:r>
              <a:rPr kumimoji="0" lang="pt-BR" sz="20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</a:t>
            </a:r>
            <a:r>
              <a:rPr kumimoji="0" lang="pt-BR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de todos os empreendimentos necessários para atender a expansão global do sistema. </a:t>
            </a:r>
          </a:p>
          <a:p>
            <a:pPr marL="735012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–"/>
              <a:tabLst/>
              <a:defRPr/>
            </a:pPr>
            <a:endParaRPr lang="pt-BR" dirty="0">
              <a:solidFill>
                <a:prstClr val="black"/>
              </a:solidFill>
              <a:latin typeface="Calibri"/>
            </a:endParaRPr>
          </a:p>
          <a:p>
            <a:pPr marL="361950" marR="0" lvl="0" indent="-18097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dirty="0"/>
              <a:t>Aloca de forma mais isonômica os custos da expansão/confiabilidade entre o ACR e o ACL, através da contratação do Lastro pelos dois ambientes.</a:t>
            </a:r>
          </a:p>
          <a:p>
            <a:pPr marL="361950" marR="0" lvl="0" indent="-18097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t-BR" dirty="0"/>
          </a:p>
          <a:p>
            <a:pPr marL="361950" marR="0" lvl="0" indent="-18097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dirty="0"/>
              <a:t>Propicia a compatibilização de uma abertura expressiva de mercado (com eventuais ajustes no percentual de financiamento), com uma expansão da oferta suficiente para atender o crescimento total do sistema.</a:t>
            </a:r>
          </a:p>
          <a:p>
            <a:pPr marL="735012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–"/>
              <a:tabLst/>
              <a:defRPr/>
            </a:pPr>
            <a:endParaRPr kumimoji="0" lang="pt-BR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35012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–"/>
              <a:tabLst/>
              <a:defRPr/>
            </a:pPr>
            <a:endParaRPr kumimoji="0" lang="pt-BR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9484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E95C1D4C-9CB8-4912-B97E-B2EF23C6B81E}"/>
              </a:ext>
            </a:extLst>
          </p:cNvPr>
          <p:cNvSpPr/>
          <p:nvPr/>
        </p:nvSpPr>
        <p:spPr>
          <a:xfrm>
            <a:off x="212528" y="534782"/>
            <a:ext cx="8689773" cy="627585"/>
          </a:xfrm>
          <a:prstGeom prst="rec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275A48C3-C3D7-40DC-ADD0-0E7AE0936357}"/>
              </a:ext>
            </a:extLst>
          </p:cNvPr>
          <p:cNvSpPr txBox="1"/>
          <p:nvPr/>
        </p:nvSpPr>
        <p:spPr>
          <a:xfrm>
            <a:off x="278576" y="516796"/>
            <a:ext cx="8623725" cy="638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PLANEJAMENTO</a:t>
            </a:r>
          </a:p>
          <a:p>
            <a:pPr algn="ctr"/>
            <a:r>
              <a:rPr lang="pt-BR" sz="1750" b="1" dirty="0"/>
              <a:t>(CONSIDERANDO: CRITÉRIOS DE GARANTIA DE SUPRIMENTO/ATRIBUTOS DE CADA FONTE)</a:t>
            </a:r>
          </a:p>
        </p:txBody>
      </p:sp>
      <p:cxnSp>
        <p:nvCxnSpPr>
          <p:cNvPr id="10" name="Conector de Seta Reta 9">
            <a:extLst>
              <a:ext uri="{FF2B5EF4-FFF2-40B4-BE49-F238E27FC236}">
                <a16:creationId xmlns:a16="http://schemas.microsoft.com/office/drawing/2014/main" xmlns="" id="{47A22985-A41E-4DB0-AF59-4C3E151B2539}"/>
              </a:ext>
            </a:extLst>
          </p:cNvPr>
          <p:cNvCxnSpPr>
            <a:cxnSpLocks/>
          </p:cNvCxnSpPr>
          <p:nvPr/>
        </p:nvCxnSpPr>
        <p:spPr>
          <a:xfrm flipH="1">
            <a:off x="4523938" y="1196752"/>
            <a:ext cx="1" cy="2514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ângulo 10">
            <a:extLst>
              <a:ext uri="{FF2B5EF4-FFF2-40B4-BE49-F238E27FC236}">
                <a16:creationId xmlns:a16="http://schemas.microsoft.com/office/drawing/2014/main" xmlns="" id="{CED14A13-0B56-4767-90DB-58720FA4D73B}"/>
              </a:ext>
            </a:extLst>
          </p:cNvPr>
          <p:cNvSpPr/>
          <p:nvPr/>
        </p:nvSpPr>
        <p:spPr>
          <a:xfrm>
            <a:off x="1043608" y="1484784"/>
            <a:ext cx="6984775" cy="1813798"/>
          </a:xfrm>
          <a:prstGeom prst="rec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D93E3664-6D43-4F00-B8E9-5B171D30F727}"/>
              </a:ext>
            </a:extLst>
          </p:cNvPr>
          <p:cNvSpPr/>
          <p:nvPr/>
        </p:nvSpPr>
        <p:spPr>
          <a:xfrm>
            <a:off x="2148648" y="1957849"/>
            <a:ext cx="1368152" cy="678827"/>
          </a:xfrm>
          <a:prstGeom prst="rec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xmlns="" id="{390A0669-D182-41FF-BC47-DE67B4931A1B}"/>
              </a:ext>
            </a:extLst>
          </p:cNvPr>
          <p:cNvSpPr/>
          <p:nvPr/>
        </p:nvSpPr>
        <p:spPr>
          <a:xfrm>
            <a:off x="3793197" y="1987535"/>
            <a:ext cx="1368152" cy="663622"/>
          </a:xfrm>
          <a:prstGeom prst="rec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6FA7595A-C9DD-465A-B52C-EB5C87934D8B}"/>
              </a:ext>
            </a:extLst>
          </p:cNvPr>
          <p:cNvSpPr/>
          <p:nvPr/>
        </p:nvSpPr>
        <p:spPr>
          <a:xfrm>
            <a:off x="5497640" y="1973663"/>
            <a:ext cx="1368152" cy="677493"/>
          </a:xfrm>
          <a:prstGeom prst="rec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xmlns="" id="{DDFA55EC-6516-4830-BF0E-F93EB9862E57}"/>
              </a:ext>
            </a:extLst>
          </p:cNvPr>
          <p:cNvSpPr txBox="1"/>
          <p:nvPr/>
        </p:nvSpPr>
        <p:spPr>
          <a:xfrm>
            <a:off x="1547664" y="1580295"/>
            <a:ext cx="5976663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50" b="1" dirty="0"/>
              <a:t>PORTFÓLIO DE REFERÊNCIA PARA OS LEILÕES DE EXPANSÃO 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xmlns="" id="{7D218522-0027-4431-A231-F4B48BCBF08D}"/>
              </a:ext>
            </a:extLst>
          </p:cNvPr>
          <p:cNvSpPr txBox="1"/>
          <p:nvPr/>
        </p:nvSpPr>
        <p:spPr>
          <a:xfrm>
            <a:off x="2173798" y="1904847"/>
            <a:ext cx="138564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b="1" dirty="0"/>
              <a:t>PRODUTO 1</a:t>
            </a:r>
          </a:p>
          <a:p>
            <a:pPr algn="ctr"/>
            <a:r>
              <a:rPr lang="pt-BR" sz="1500" b="1" dirty="0"/>
              <a:t>TC1</a:t>
            </a:r>
          </a:p>
          <a:p>
            <a:pPr algn="ctr"/>
            <a:r>
              <a:rPr lang="pt-BR" sz="1500" b="1" dirty="0"/>
              <a:t>TL1; TE1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xmlns="" id="{F028F6BC-BCF2-4818-95E0-05B4675C7B46}"/>
              </a:ext>
            </a:extLst>
          </p:cNvPr>
          <p:cNvSpPr txBox="1"/>
          <p:nvPr/>
        </p:nvSpPr>
        <p:spPr>
          <a:xfrm>
            <a:off x="3883162" y="1922833"/>
            <a:ext cx="126923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b="1" dirty="0"/>
              <a:t>PRODUTO 2</a:t>
            </a:r>
          </a:p>
          <a:p>
            <a:pPr algn="ctr"/>
            <a:r>
              <a:rPr lang="pt-BR" sz="1500" b="1" dirty="0"/>
              <a:t>TC2</a:t>
            </a:r>
          </a:p>
          <a:p>
            <a:pPr algn="ctr"/>
            <a:r>
              <a:rPr lang="pt-BR" sz="1500" b="1" dirty="0"/>
              <a:t>TL2; TE2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xmlns="" id="{C42387A3-653C-4A1D-B299-795B80D060BC}"/>
              </a:ext>
            </a:extLst>
          </p:cNvPr>
          <p:cNvSpPr txBox="1"/>
          <p:nvPr/>
        </p:nvSpPr>
        <p:spPr>
          <a:xfrm>
            <a:off x="5592318" y="2059340"/>
            <a:ext cx="118597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b="1" dirty="0"/>
              <a:t>PRODUTO N</a:t>
            </a:r>
          </a:p>
          <a:p>
            <a:pPr algn="ctr"/>
            <a:r>
              <a:rPr lang="pt-BR" sz="1500" b="1" dirty="0"/>
              <a:t>TCN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xmlns="" id="{DE6822D2-0431-4A33-9F50-FAEECF1472F4}"/>
              </a:ext>
            </a:extLst>
          </p:cNvPr>
          <p:cNvSpPr txBox="1"/>
          <p:nvPr/>
        </p:nvSpPr>
        <p:spPr>
          <a:xfrm>
            <a:off x="2148650" y="2707663"/>
            <a:ext cx="13994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b="1" dirty="0"/>
              <a:t>CARGA DE REFERÊNCIA 1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xmlns="" id="{548E4CE6-1AE5-4284-B4B5-5C0FD4FB320A}"/>
              </a:ext>
            </a:extLst>
          </p:cNvPr>
          <p:cNvSpPr txBox="1"/>
          <p:nvPr/>
        </p:nvSpPr>
        <p:spPr>
          <a:xfrm>
            <a:off x="3793208" y="2713259"/>
            <a:ext cx="135918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b="1" dirty="0"/>
              <a:t>CARGA DE REFERÊNCIA 2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xmlns="" id="{B37F86BC-2395-4933-A6F7-E1131FC639B7}"/>
              </a:ext>
            </a:extLst>
          </p:cNvPr>
          <p:cNvSpPr txBox="1"/>
          <p:nvPr/>
        </p:nvSpPr>
        <p:spPr>
          <a:xfrm>
            <a:off x="5527710" y="2709266"/>
            <a:ext cx="136815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b="1" dirty="0"/>
              <a:t>CARGA DE REFERÊNCIA N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F9E799D9-3382-4F90-8F98-0F470E942128}"/>
              </a:ext>
            </a:extLst>
          </p:cNvPr>
          <p:cNvSpPr txBox="1"/>
          <p:nvPr/>
        </p:nvSpPr>
        <p:spPr>
          <a:xfrm>
            <a:off x="317576" y="15007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+mj-lt"/>
                <a:ea typeface="+mj-ea"/>
                <a:cs typeface="+mj-cs"/>
              </a:rPr>
              <a:t>Portfólio de Referência para Contratação da Expansão</a:t>
            </a:r>
          </a:p>
        </p:txBody>
      </p:sp>
      <p:cxnSp>
        <p:nvCxnSpPr>
          <p:cNvPr id="19" name="Conector reto 18">
            <a:extLst>
              <a:ext uri="{FF2B5EF4-FFF2-40B4-BE49-F238E27FC236}">
                <a16:creationId xmlns:a16="http://schemas.microsoft.com/office/drawing/2014/main" xmlns="" id="{93201E95-CFD4-4AA2-81CA-F154729DB23C}"/>
              </a:ext>
            </a:extLst>
          </p:cNvPr>
          <p:cNvCxnSpPr>
            <a:cxnSpLocks/>
          </p:cNvCxnSpPr>
          <p:nvPr/>
        </p:nvCxnSpPr>
        <p:spPr>
          <a:xfrm>
            <a:off x="2763162" y="2235532"/>
            <a:ext cx="212540" cy="14401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to 22">
            <a:extLst>
              <a:ext uri="{FF2B5EF4-FFF2-40B4-BE49-F238E27FC236}">
                <a16:creationId xmlns:a16="http://schemas.microsoft.com/office/drawing/2014/main" xmlns="" id="{C5A83570-ED3E-41D4-8D3F-382784819324}"/>
              </a:ext>
            </a:extLst>
          </p:cNvPr>
          <p:cNvCxnSpPr>
            <a:cxnSpLocks/>
          </p:cNvCxnSpPr>
          <p:nvPr/>
        </p:nvCxnSpPr>
        <p:spPr>
          <a:xfrm flipH="1">
            <a:off x="2777811" y="2208024"/>
            <a:ext cx="152400" cy="20764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to 30">
            <a:extLst>
              <a:ext uri="{FF2B5EF4-FFF2-40B4-BE49-F238E27FC236}">
                <a16:creationId xmlns:a16="http://schemas.microsoft.com/office/drawing/2014/main" xmlns="" id="{FA8AFCB0-DCB5-4968-A145-7AAB55483F48}"/>
              </a:ext>
            </a:extLst>
          </p:cNvPr>
          <p:cNvCxnSpPr>
            <a:cxnSpLocks/>
          </p:cNvCxnSpPr>
          <p:nvPr/>
        </p:nvCxnSpPr>
        <p:spPr>
          <a:xfrm>
            <a:off x="4371003" y="2268563"/>
            <a:ext cx="212540" cy="14401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to 31">
            <a:extLst>
              <a:ext uri="{FF2B5EF4-FFF2-40B4-BE49-F238E27FC236}">
                <a16:creationId xmlns:a16="http://schemas.microsoft.com/office/drawing/2014/main" xmlns="" id="{5F9E157C-7A71-482B-9FCD-D5D653D94F3B}"/>
              </a:ext>
            </a:extLst>
          </p:cNvPr>
          <p:cNvCxnSpPr>
            <a:cxnSpLocks/>
          </p:cNvCxnSpPr>
          <p:nvPr/>
        </p:nvCxnSpPr>
        <p:spPr>
          <a:xfrm flipH="1">
            <a:off x="4413648" y="2236751"/>
            <a:ext cx="152400" cy="20764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ixaDeTexto 34">
            <a:extLst>
              <a:ext uri="{FF2B5EF4-FFF2-40B4-BE49-F238E27FC236}">
                <a16:creationId xmlns:a16="http://schemas.microsoft.com/office/drawing/2014/main" xmlns="" id="{417E618E-E734-4716-91F7-7AF95160DCD1}"/>
              </a:ext>
            </a:extLst>
          </p:cNvPr>
          <p:cNvSpPr txBox="1"/>
          <p:nvPr/>
        </p:nvSpPr>
        <p:spPr>
          <a:xfrm>
            <a:off x="5145918" y="2078752"/>
            <a:ext cx="48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...</a:t>
            </a:r>
          </a:p>
        </p:txBody>
      </p:sp>
      <p:sp>
        <p:nvSpPr>
          <p:cNvPr id="25" name="CaixaDeTexto 24"/>
          <p:cNvSpPr txBox="1"/>
          <p:nvPr/>
        </p:nvSpPr>
        <p:spPr>
          <a:xfrm>
            <a:off x="68506" y="3559219"/>
            <a:ext cx="8995084" cy="3470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 algn="just">
              <a:buFont typeface="Arial" pitchFamily="34" charset="0"/>
              <a:buChar char="•"/>
              <a:tabLst>
                <a:tab pos="180975" algn="l"/>
              </a:tabLst>
            </a:pPr>
            <a:r>
              <a:rPr lang="pt-BR" sz="1750" dirty="0"/>
              <a:t>Tetos em R$/MWh: TC - Teto Consolidado; TL - Teto de Lastro; TE - Teto de Energia (igual para todos os Produtos); intercambiabilidade de cargas, se necessário, durante a dinâmica do leilão.</a:t>
            </a:r>
          </a:p>
          <a:p>
            <a:pPr marL="180975" indent="-180975" algn="just">
              <a:buFont typeface="Arial" pitchFamily="34" charset="0"/>
              <a:buChar char="•"/>
              <a:tabLst>
                <a:tab pos="180975" algn="l"/>
              </a:tabLst>
            </a:pPr>
            <a:endParaRPr lang="pt-BR" sz="800" dirty="0"/>
          </a:p>
          <a:p>
            <a:pPr marL="180975" indent="-180975" algn="just">
              <a:buFont typeface="Arial" pitchFamily="34" charset="0"/>
              <a:buChar char="•"/>
              <a:tabLst>
                <a:tab pos="180975" algn="l"/>
              </a:tabLst>
            </a:pPr>
            <a:r>
              <a:rPr lang="pt-BR" sz="1750" dirty="0"/>
              <a:t>Os Produtos 1 e 2 serão contratados por Quantidade e o Produto N será contratado por Disponibilidade, que não requer a separação do Teto em Lastro e Energia (como exposto adiante).</a:t>
            </a:r>
          </a:p>
          <a:p>
            <a:pPr marL="180975" indent="-180975" algn="just">
              <a:buFont typeface="Arial" pitchFamily="34" charset="0"/>
              <a:buChar char="•"/>
              <a:tabLst>
                <a:tab pos="180975" algn="l"/>
              </a:tabLst>
            </a:pPr>
            <a:endParaRPr lang="pt-BR" sz="500" dirty="0"/>
          </a:p>
          <a:p>
            <a:pPr marL="180975" indent="-180975" algn="just">
              <a:buFont typeface="Arial" pitchFamily="34" charset="0"/>
              <a:buChar char="•"/>
              <a:tabLst>
                <a:tab pos="180975" algn="l"/>
              </a:tabLst>
            </a:pPr>
            <a:endParaRPr lang="pt-BR" sz="300" dirty="0"/>
          </a:p>
          <a:p>
            <a:pPr marL="180975" indent="-180975" algn="just">
              <a:buFont typeface="Arial" pitchFamily="34" charset="0"/>
              <a:buChar char="•"/>
              <a:tabLst>
                <a:tab pos="180975" algn="l"/>
              </a:tabLst>
            </a:pPr>
            <a:endParaRPr lang="pt-BR" sz="150" dirty="0"/>
          </a:p>
          <a:p>
            <a:pPr marL="180975" indent="-180975" algn="just">
              <a:buFont typeface="Arial" pitchFamily="34" charset="0"/>
              <a:buChar char="•"/>
              <a:tabLst>
                <a:tab pos="180975" algn="l"/>
              </a:tabLst>
            </a:pPr>
            <a:r>
              <a:rPr lang="pt-BR" sz="1750" dirty="0"/>
              <a:t>A progressiva definição e valoração dos atributos de cada fonte, em termos de serviços prestados ao sistema, permitirá:</a:t>
            </a:r>
          </a:p>
          <a:p>
            <a:pPr marL="180975" indent="-180975" algn="just">
              <a:buFont typeface="Arial" pitchFamily="34" charset="0"/>
              <a:buChar char="•"/>
              <a:tabLst>
                <a:tab pos="180975" algn="l"/>
              </a:tabLst>
            </a:pPr>
            <a:endParaRPr lang="pt-BR" sz="400" dirty="0"/>
          </a:p>
          <a:p>
            <a:pPr marL="361950" indent="-180975" algn="just">
              <a:buFont typeface="Calibri" panose="020F0502020204030204" pitchFamily="34" charset="0"/>
              <a:buChar char="–"/>
              <a:tabLst>
                <a:tab pos="180975" algn="l"/>
              </a:tabLst>
            </a:pPr>
            <a:r>
              <a:rPr lang="pt-BR" sz="1750" dirty="0"/>
              <a:t>O contínuo aperfeiçoamento na validação do Teto de Lastro do Produtos;</a:t>
            </a:r>
          </a:p>
          <a:p>
            <a:pPr marL="361950" indent="-180975" algn="just">
              <a:buFont typeface="Calibri" panose="020F0502020204030204" pitchFamily="34" charset="0"/>
              <a:buChar char="–"/>
              <a:tabLst>
                <a:tab pos="180975" algn="l"/>
              </a:tabLst>
            </a:pPr>
            <a:endParaRPr lang="pt-BR" sz="400" dirty="0"/>
          </a:p>
          <a:p>
            <a:pPr marL="361950" indent="-180975" algn="just">
              <a:buFont typeface="Calibri" panose="020F0502020204030204" pitchFamily="34" charset="0"/>
              <a:buChar char="–"/>
              <a:tabLst>
                <a:tab pos="180975" algn="l"/>
              </a:tabLst>
            </a:pPr>
            <a:r>
              <a:rPr lang="pt-BR" sz="1750" dirty="0"/>
              <a:t>A possibilidade de adoção, ao término da valoração dos atributos, de um critério de contratação consolidado dos diferentes produtos.</a:t>
            </a:r>
          </a:p>
          <a:p>
            <a:pPr algn="just">
              <a:tabLst>
                <a:tab pos="180975" algn="l"/>
              </a:tabLst>
            </a:pPr>
            <a:endParaRPr lang="pt-BR" sz="1600" dirty="0"/>
          </a:p>
          <a:p>
            <a:pPr marL="630238" indent="-173038" algn="just">
              <a:buFont typeface="Calibri" panose="020F0502020204030204" pitchFamily="34" charset="0"/>
              <a:buChar char="–"/>
              <a:tabLst>
                <a:tab pos="180975" algn="l"/>
              </a:tabLst>
            </a:pPr>
            <a:endParaRPr lang="pt-BR" sz="300" dirty="0"/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xmlns="" id="{F1A04BC4-5BB3-43A8-86BB-DDA636DB832C}"/>
              </a:ext>
            </a:extLst>
          </p:cNvPr>
          <p:cNvSpPr txBox="1"/>
          <p:nvPr/>
        </p:nvSpPr>
        <p:spPr>
          <a:xfrm>
            <a:off x="8902304" y="6601201"/>
            <a:ext cx="241696" cy="314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88482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3"/>
          <p:cNvSpPr txBox="1">
            <a:spLocks/>
          </p:cNvSpPr>
          <p:nvPr/>
        </p:nvSpPr>
        <p:spPr>
          <a:xfrm>
            <a:off x="337429" y="1976236"/>
            <a:ext cx="8316415" cy="43204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endParaRPr lang="pt-BR" sz="2400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8FF81A45-9093-46CE-B6A8-136DB10C5628}"/>
              </a:ext>
            </a:extLst>
          </p:cNvPr>
          <p:cNvSpPr/>
          <p:nvPr/>
        </p:nvSpPr>
        <p:spPr>
          <a:xfrm>
            <a:off x="1" y="764704"/>
            <a:ext cx="8902304" cy="42396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8288" indent="-26828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000" dirty="0"/>
              <a:t>Contratação por Quantidade: Hidrelétricas, Eólicas, Solares:</a:t>
            </a:r>
          </a:p>
          <a:p>
            <a:pPr marL="268288" indent="-26828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pt-BR" sz="300" dirty="0"/>
          </a:p>
          <a:p>
            <a:pPr marL="449263" lvl="1" indent="-182563" algn="just">
              <a:buFont typeface="Arial" panose="020B0604020202020204" pitchFamily="34" charset="0"/>
              <a:buChar char="•"/>
            </a:pPr>
            <a:r>
              <a:rPr lang="pt-BR" sz="2000" dirty="0"/>
              <a:t>Contratação simultânea de Lastro para o ACR e ACL e de energia para o ACR.</a:t>
            </a:r>
          </a:p>
          <a:p>
            <a:pPr marL="449263" lvl="1" indent="-182563" algn="just">
              <a:buFont typeface="Arial" panose="020B0604020202020204" pitchFamily="34" charset="0"/>
              <a:buChar char="•"/>
            </a:pPr>
            <a:endParaRPr lang="pt-BR" sz="2000" dirty="0"/>
          </a:p>
          <a:p>
            <a:pPr marL="449263" lvl="1" indent="-182563" algn="just">
              <a:buFont typeface="Arial" panose="020B0604020202020204" pitchFamily="34" charset="0"/>
              <a:buChar char="•"/>
            </a:pPr>
            <a:endParaRPr lang="pt-BR" sz="1200" dirty="0"/>
          </a:p>
          <a:p>
            <a:pPr marL="266700" lvl="1" indent="-266700" algn="just">
              <a:buFont typeface="Wingdings" panose="05000000000000000000" pitchFamily="2" charset="2"/>
              <a:buChar char="Ø"/>
            </a:pPr>
            <a:r>
              <a:rPr lang="pt-BR" sz="2000" dirty="0"/>
              <a:t>Contratação por Disponibilidade: Termelétricas: </a:t>
            </a:r>
          </a:p>
          <a:p>
            <a:pPr marL="266700" lvl="1" indent="-266700" algn="just">
              <a:buFont typeface="Wingdings" panose="05000000000000000000" pitchFamily="2" charset="2"/>
              <a:buChar char="Ø"/>
            </a:pPr>
            <a:endParaRPr lang="pt-BR" sz="300" dirty="0"/>
          </a:p>
          <a:p>
            <a:pPr marL="449263" lvl="1" indent="-182563" algn="just">
              <a:buFont typeface="Arial" panose="020B0604020202020204" pitchFamily="34" charset="0"/>
              <a:buChar char="•"/>
            </a:pPr>
            <a:endParaRPr lang="pt-BR" sz="400" dirty="0"/>
          </a:p>
          <a:p>
            <a:pPr marL="449263" lvl="1" indent="-182563" algn="just">
              <a:buFont typeface="Arial" panose="020B0604020202020204" pitchFamily="34" charset="0"/>
              <a:buChar char="•"/>
            </a:pPr>
            <a:r>
              <a:rPr lang="pt-BR" sz="2000" dirty="0"/>
              <a:t>Caso a contratação de usinas termelétricas fosse feita por Quantidade, dada a incerteza de sua produção/receita de energia, seria requerido um preço muito alto de Lastro para assegurar uma TIR de referência (por exemplo 11,5% real ao ano com 95% de probabilidade), sendo que possíveis receitas favoráveis de energia (PLD &gt;&gt; CVU) elevariam sobremodo a TIR do empreendimento.</a:t>
            </a:r>
          </a:p>
          <a:p>
            <a:pPr marL="449263" lvl="1" indent="-182563" algn="just">
              <a:buFont typeface="Arial" panose="020B0604020202020204" pitchFamily="34" charset="0"/>
              <a:buChar char="•"/>
            </a:pPr>
            <a:endParaRPr lang="pt-BR" sz="1600" dirty="0"/>
          </a:p>
          <a:p>
            <a:pPr marL="449263" lvl="1" indent="-182563" algn="just">
              <a:buFont typeface="Arial" panose="020B0604020202020204" pitchFamily="34" charset="0"/>
              <a:buChar char="•"/>
            </a:pPr>
            <a:r>
              <a:rPr lang="pt-BR" sz="2000" dirty="0"/>
              <a:t>Desta forma,  a contratação da expansão termelétrica deverá continuar sendo feita por Disponibilidade pelo critério de menor ICB.</a:t>
            </a:r>
            <a:endParaRPr lang="pt-BR" sz="8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5A9D571C-84BF-4116-A913-90A2A67EEACC}"/>
              </a:ext>
            </a:extLst>
          </p:cNvPr>
          <p:cNvSpPr txBox="1"/>
          <p:nvPr/>
        </p:nvSpPr>
        <p:spPr>
          <a:xfrm>
            <a:off x="8748464" y="6543816"/>
            <a:ext cx="241696" cy="314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5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E03B9FBB-9CD9-4E4C-ADBB-350177E440E6}"/>
              </a:ext>
            </a:extLst>
          </p:cNvPr>
          <p:cNvSpPr txBox="1"/>
          <p:nvPr/>
        </p:nvSpPr>
        <p:spPr>
          <a:xfrm>
            <a:off x="395536" y="51951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+mj-lt"/>
                <a:ea typeface="+mj-ea"/>
                <a:cs typeface="+mj-cs"/>
              </a:rPr>
              <a:t>Modalidade de Contratação para as Diferentes Fontes</a:t>
            </a:r>
          </a:p>
        </p:txBody>
      </p:sp>
      <p:sp>
        <p:nvSpPr>
          <p:cNvPr id="9" name="Botão de Ação: Avançar ou Próximo 8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xmlns="" id="{C062DEFD-AE85-49D3-9816-E9D6F121AA93}"/>
              </a:ext>
            </a:extLst>
          </p:cNvPr>
          <p:cNvSpPr/>
          <p:nvPr/>
        </p:nvSpPr>
        <p:spPr>
          <a:xfrm>
            <a:off x="8454155" y="1363002"/>
            <a:ext cx="294309" cy="263608"/>
          </a:xfrm>
          <a:prstGeom prst="actionButtonForwardNext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Botão de Ação: Avançar ou Próximo 9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xmlns="" id="{DA43D39C-6C96-450B-8B9F-F34074721C51}"/>
              </a:ext>
            </a:extLst>
          </p:cNvPr>
          <p:cNvSpPr/>
          <p:nvPr/>
        </p:nvSpPr>
        <p:spPr>
          <a:xfrm>
            <a:off x="5940152" y="4653136"/>
            <a:ext cx="294309" cy="263608"/>
          </a:xfrm>
          <a:prstGeom prst="actionButtonForwardNext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3496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to 4">
            <a:extLst>
              <a:ext uri="{FF2B5EF4-FFF2-40B4-BE49-F238E27FC236}">
                <a16:creationId xmlns:a16="http://schemas.microsoft.com/office/drawing/2014/main" xmlns="" id="{0F16C214-81B3-40FB-AC03-9AF2344BC630}"/>
              </a:ext>
            </a:extLst>
          </p:cNvPr>
          <p:cNvCxnSpPr>
            <a:cxnSpLocks/>
          </p:cNvCxnSpPr>
          <p:nvPr/>
        </p:nvCxnSpPr>
        <p:spPr>
          <a:xfrm>
            <a:off x="523306" y="566168"/>
            <a:ext cx="0" cy="19087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E8C8A6CA-9195-4AE3-9FE8-C74BBEBA4C6B}"/>
              </a:ext>
            </a:extLst>
          </p:cNvPr>
          <p:cNvSpPr txBox="1"/>
          <p:nvPr/>
        </p:nvSpPr>
        <p:spPr>
          <a:xfrm>
            <a:off x="1524550" y="254431"/>
            <a:ext cx="564994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/>
              <a:t>Lastro Total Requerido (definido pelo Poder Concedente)</a:t>
            </a:r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xmlns="" id="{F8562FC3-D9BC-47D8-B1EB-7680FF80D418}"/>
              </a:ext>
            </a:extLst>
          </p:cNvPr>
          <p:cNvSpPr/>
          <p:nvPr/>
        </p:nvSpPr>
        <p:spPr>
          <a:xfrm>
            <a:off x="523311" y="1229059"/>
            <a:ext cx="1926597" cy="108316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xmlns="" id="{1FED093D-E6AC-489D-9212-A4AC2FE1A649}"/>
              </a:ext>
            </a:extLst>
          </p:cNvPr>
          <p:cNvSpPr txBox="1"/>
          <p:nvPr/>
        </p:nvSpPr>
        <p:spPr>
          <a:xfrm>
            <a:off x="449290" y="1255008"/>
            <a:ext cx="2061082" cy="1115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∑ das </a:t>
            </a:r>
            <a:r>
              <a:rPr lang="pt-BR" sz="1400" dirty="0" err="1"/>
              <a:t>GFs</a:t>
            </a:r>
            <a:r>
              <a:rPr lang="pt-BR" sz="1400" dirty="0"/>
              <a:t> </a:t>
            </a:r>
          </a:p>
          <a:p>
            <a:pPr algn="ctr"/>
            <a:r>
              <a:rPr lang="pt-BR" sz="1400" dirty="0"/>
              <a:t>de Empreendimentos </a:t>
            </a:r>
          </a:p>
          <a:p>
            <a:pPr algn="ctr"/>
            <a:r>
              <a:rPr lang="pt-BR" sz="1400" dirty="0"/>
              <a:t>com Contratos Legados</a:t>
            </a:r>
          </a:p>
          <a:p>
            <a:pPr algn="ctr"/>
            <a:endParaRPr lang="pt-BR" sz="1050" dirty="0"/>
          </a:p>
          <a:p>
            <a:pPr algn="ctr"/>
            <a:r>
              <a:rPr lang="pt-BR" sz="1400" b="1" dirty="0">
                <a:solidFill>
                  <a:srgbClr val="009644"/>
                </a:solidFill>
              </a:rPr>
              <a:t>PLL = 0 =&gt; PLLM = 0</a:t>
            </a: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xmlns="" id="{50D19321-E83C-4E9A-8A44-E3D4E2CA881D}"/>
              </a:ext>
            </a:extLst>
          </p:cNvPr>
          <p:cNvSpPr txBox="1"/>
          <p:nvPr/>
        </p:nvSpPr>
        <p:spPr>
          <a:xfrm>
            <a:off x="2460688" y="1249078"/>
            <a:ext cx="19924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∆ Lastro</a:t>
            </a:r>
            <a:endParaRPr lang="pt-BR" sz="1400" b="1" baseline="30000" dirty="0"/>
          </a:p>
          <a:p>
            <a:pPr algn="ctr"/>
            <a:r>
              <a:rPr lang="pt-BR" sz="1400" dirty="0"/>
              <a:t>(Parcela de Ajuste da Conta Lastro) </a:t>
            </a:r>
          </a:p>
          <a:p>
            <a:pPr algn="ctr"/>
            <a:endParaRPr lang="pt-BR" sz="600" dirty="0"/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xmlns="" id="{3CE70FEA-FC4F-4DD6-AC99-050F53C85306}"/>
              </a:ext>
            </a:extLst>
          </p:cNvPr>
          <p:cNvSpPr txBox="1"/>
          <p:nvPr/>
        </p:nvSpPr>
        <p:spPr>
          <a:xfrm>
            <a:off x="6397102" y="1253136"/>
            <a:ext cx="1926597" cy="11079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∑ dos Lastros                 de Empreendimentos Novos</a:t>
            </a:r>
          </a:p>
          <a:p>
            <a:pPr algn="ctr"/>
            <a:endParaRPr lang="pt-BR" sz="100" dirty="0"/>
          </a:p>
          <a:p>
            <a:pPr algn="ctr"/>
            <a:endParaRPr lang="pt-BR" sz="900" dirty="0"/>
          </a:p>
          <a:p>
            <a:pPr algn="ctr"/>
            <a:r>
              <a:rPr lang="pt-BR" sz="1400" b="1" dirty="0">
                <a:solidFill>
                  <a:srgbClr val="009644"/>
                </a:solidFill>
              </a:rPr>
              <a:t>PLN =&gt; PLNM</a:t>
            </a:r>
          </a:p>
        </p:txBody>
      </p:sp>
      <p:cxnSp>
        <p:nvCxnSpPr>
          <p:cNvPr id="61" name="Conector reto 60">
            <a:extLst>
              <a:ext uri="{FF2B5EF4-FFF2-40B4-BE49-F238E27FC236}">
                <a16:creationId xmlns:a16="http://schemas.microsoft.com/office/drawing/2014/main" xmlns="" id="{F447026F-26D5-4E18-BEAE-1AE809356BA0}"/>
              </a:ext>
            </a:extLst>
          </p:cNvPr>
          <p:cNvCxnSpPr>
            <a:cxnSpLocks/>
          </p:cNvCxnSpPr>
          <p:nvPr/>
        </p:nvCxnSpPr>
        <p:spPr>
          <a:xfrm>
            <a:off x="8169220" y="565500"/>
            <a:ext cx="0" cy="19087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onector de Seta Reta 121">
            <a:extLst>
              <a:ext uri="{FF2B5EF4-FFF2-40B4-BE49-F238E27FC236}">
                <a16:creationId xmlns:a16="http://schemas.microsoft.com/office/drawing/2014/main" xmlns="" id="{D379EDD8-9BFB-4882-9C0C-D2BC3A5D16BF}"/>
              </a:ext>
            </a:extLst>
          </p:cNvPr>
          <p:cNvCxnSpPr>
            <a:cxnSpLocks/>
          </p:cNvCxnSpPr>
          <p:nvPr/>
        </p:nvCxnSpPr>
        <p:spPr>
          <a:xfrm flipV="1">
            <a:off x="523311" y="2529847"/>
            <a:ext cx="1926597" cy="6287"/>
          </a:xfrm>
          <a:prstGeom prst="straightConnector1">
            <a:avLst/>
          </a:prstGeom>
          <a:ln w="190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Conector reto 122">
            <a:extLst>
              <a:ext uri="{FF2B5EF4-FFF2-40B4-BE49-F238E27FC236}">
                <a16:creationId xmlns:a16="http://schemas.microsoft.com/office/drawing/2014/main" xmlns="" id="{4204D516-5AF1-4346-9CB5-86A771893CBA}"/>
              </a:ext>
            </a:extLst>
          </p:cNvPr>
          <p:cNvCxnSpPr>
            <a:cxnSpLocks/>
          </p:cNvCxnSpPr>
          <p:nvPr/>
        </p:nvCxnSpPr>
        <p:spPr>
          <a:xfrm flipH="1">
            <a:off x="523440" y="2365933"/>
            <a:ext cx="1" cy="37093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Conector de Seta Reta 124">
            <a:extLst>
              <a:ext uri="{FF2B5EF4-FFF2-40B4-BE49-F238E27FC236}">
                <a16:creationId xmlns:a16="http://schemas.microsoft.com/office/drawing/2014/main" xmlns="" id="{46D386EC-9244-432C-A1EF-01FF6083BFFC}"/>
              </a:ext>
            </a:extLst>
          </p:cNvPr>
          <p:cNvCxnSpPr>
            <a:cxnSpLocks/>
          </p:cNvCxnSpPr>
          <p:nvPr/>
        </p:nvCxnSpPr>
        <p:spPr>
          <a:xfrm>
            <a:off x="2449915" y="2529828"/>
            <a:ext cx="1929677" cy="0"/>
          </a:xfrm>
          <a:prstGeom prst="straightConnector1">
            <a:avLst/>
          </a:prstGeom>
          <a:ln w="190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onector de Seta Reta 127">
            <a:extLst>
              <a:ext uri="{FF2B5EF4-FFF2-40B4-BE49-F238E27FC236}">
                <a16:creationId xmlns:a16="http://schemas.microsoft.com/office/drawing/2014/main" xmlns="" id="{72B76084-6696-4E69-8298-BAD8930FB891}"/>
              </a:ext>
            </a:extLst>
          </p:cNvPr>
          <p:cNvCxnSpPr>
            <a:cxnSpLocks/>
          </p:cNvCxnSpPr>
          <p:nvPr/>
        </p:nvCxnSpPr>
        <p:spPr>
          <a:xfrm flipV="1">
            <a:off x="4379592" y="2526084"/>
            <a:ext cx="1935995" cy="3744"/>
          </a:xfrm>
          <a:prstGeom prst="straightConnector1">
            <a:avLst/>
          </a:prstGeom>
          <a:ln w="190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CaixaDeTexto 131">
            <a:extLst>
              <a:ext uri="{FF2B5EF4-FFF2-40B4-BE49-F238E27FC236}">
                <a16:creationId xmlns:a16="http://schemas.microsoft.com/office/drawing/2014/main" xmlns="" id="{114C91E8-0DEF-4514-9AE1-06FFAF10876C}"/>
              </a:ext>
            </a:extLst>
          </p:cNvPr>
          <p:cNvSpPr txBox="1"/>
          <p:nvPr/>
        </p:nvSpPr>
        <p:spPr>
          <a:xfrm>
            <a:off x="349714" y="2502346"/>
            <a:ext cx="228159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b="1" dirty="0">
                <a:solidFill>
                  <a:srgbClr val="FF0000"/>
                </a:solidFill>
              </a:rPr>
              <a:t>Carga com Contratos </a:t>
            </a:r>
          </a:p>
          <a:p>
            <a:pPr algn="ctr"/>
            <a:r>
              <a:rPr lang="pt-BR" sz="1300" b="1" dirty="0">
                <a:solidFill>
                  <a:srgbClr val="FF0000"/>
                </a:solidFill>
              </a:rPr>
              <a:t>Legados </a:t>
            </a:r>
          </a:p>
          <a:p>
            <a:pPr algn="ctr"/>
            <a:r>
              <a:rPr lang="pt-BR" sz="1300" b="1" dirty="0">
                <a:solidFill>
                  <a:srgbClr val="FF0000"/>
                </a:solidFill>
              </a:rPr>
              <a:t>(lastro e energia consolidados)</a:t>
            </a:r>
          </a:p>
        </p:txBody>
      </p:sp>
      <p:sp>
        <p:nvSpPr>
          <p:cNvPr id="139" name="CaixaDeTexto 138">
            <a:extLst>
              <a:ext uri="{FF2B5EF4-FFF2-40B4-BE49-F238E27FC236}">
                <a16:creationId xmlns:a16="http://schemas.microsoft.com/office/drawing/2014/main" xmlns="" id="{98A43F99-69AD-404D-992B-D88CCF1CC607}"/>
              </a:ext>
            </a:extLst>
          </p:cNvPr>
          <p:cNvSpPr txBox="1"/>
          <p:nvPr/>
        </p:nvSpPr>
        <p:spPr>
          <a:xfrm>
            <a:off x="2545279" y="2050448"/>
            <a:ext cx="17693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rgbClr val="009644"/>
                </a:solidFill>
              </a:rPr>
              <a:t>PL∆ =&gt; PL∆M</a:t>
            </a:r>
          </a:p>
        </p:txBody>
      </p:sp>
      <p:cxnSp>
        <p:nvCxnSpPr>
          <p:cNvPr id="142" name="Conector reto 141">
            <a:extLst>
              <a:ext uri="{FF2B5EF4-FFF2-40B4-BE49-F238E27FC236}">
                <a16:creationId xmlns:a16="http://schemas.microsoft.com/office/drawing/2014/main" xmlns="" id="{00DF8522-9DE5-45E2-B9E2-28090EFE70C1}"/>
              </a:ext>
            </a:extLst>
          </p:cNvPr>
          <p:cNvCxnSpPr>
            <a:cxnSpLocks/>
          </p:cNvCxnSpPr>
          <p:nvPr/>
        </p:nvCxnSpPr>
        <p:spPr>
          <a:xfrm flipH="1">
            <a:off x="2450787" y="2364743"/>
            <a:ext cx="1" cy="37093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Conector reto 142">
            <a:extLst>
              <a:ext uri="{FF2B5EF4-FFF2-40B4-BE49-F238E27FC236}">
                <a16:creationId xmlns:a16="http://schemas.microsoft.com/office/drawing/2014/main" xmlns="" id="{4CAD93EF-B34E-4F1F-B984-CE034BCFFE92}"/>
              </a:ext>
            </a:extLst>
          </p:cNvPr>
          <p:cNvCxnSpPr>
            <a:cxnSpLocks/>
          </p:cNvCxnSpPr>
          <p:nvPr/>
        </p:nvCxnSpPr>
        <p:spPr>
          <a:xfrm flipH="1">
            <a:off x="4380052" y="2361921"/>
            <a:ext cx="1" cy="37093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Conector reto 143">
            <a:extLst>
              <a:ext uri="{FF2B5EF4-FFF2-40B4-BE49-F238E27FC236}">
                <a16:creationId xmlns:a16="http://schemas.microsoft.com/office/drawing/2014/main" xmlns="" id="{8CD95268-51C4-4091-B24D-4CA5F810DA95}"/>
              </a:ext>
            </a:extLst>
          </p:cNvPr>
          <p:cNvCxnSpPr>
            <a:cxnSpLocks/>
          </p:cNvCxnSpPr>
          <p:nvPr/>
        </p:nvCxnSpPr>
        <p:spPr>
          <a:xfrm flipH="1">
            <a:off x="8232487" y="2349651"/>
            <a:ext cx="1" cy="37093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aixaDeTexto 39">
            <a:extLst>
              <a:ext uri="{FF2B5EF4-FFF2-40B4-BE49-F238E27FC236}">
                <a16:creationId xmlns:a16="http://schemas.microsoft.com/office/drawing/2014/main" xmlns="" id="{ED83FC66-260E-4206-A874-6BF0EF161465}"/>
              </a:ext>
            </a:extLst>
          </p:cNvPr>
          <p:cNvSpPr txBox="1"/>
          <p:nvPr/>
        </p:nvSpPr>
        <p:spPr>
          <a:xfrm>
            <a:off x="893586" y="-21172"/>
            <a:ext cx="70975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DIAGRAMA ILUSTRATIVO DA ARQUITETURA DA CONTA LASTRO</a:t>
            </a:r>
          </a:p>
        </p:txBody>
      </p:sp>
      <p:sp>
        <p:nvSpPr>
          <p:cNvPr id="43" name="Retângulo 42">
            <a:extLst>
              <a:ext uri="{FF2B5EF4-FFF2-40B4-BE49-F238E27FC236}">
                <a16:creationId xmlns:a16="http://schemas.microsoft.com/office/drawing/2014/main" xmlns="" id="{EE1BA3A8-9F34-4D67-8C31-634138EE908B}"/>
              </a:ext>
            </a:extLst>
          </p:cNvPr>
          <p:cNvSpPr/>
          <p:nvPr/>
        </p:nvSpPr>
        <p:spPr>
          <a:xfrm>
            <a:off x="2452985" y="1231903"/>
            <a:ext cx="1926597" cy="108316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45" name="Retângulo 44">
            <a:extLst>
              <a:ext uri="{FF2B5EF4-FFF2-40B4-BE49-F238E27FC236}">
                <a16:creationId xmlns:a16="http://schemas.microsoft.com/office/drawing/2014/main" xmlns="" id="{84892229-32DA-4113-879F-B8D6E017BE7F}"/>
              </a:ext>
            </a:extLst>
          </p:cNvPr>
          <p:cNvSpPr/>
          <p:nvPr/>
        </p:nvSpPr>
        <p:spPr>
          <a:xfrm>
            <a:off x="4379586" y="1231061"/>
            <a:ext cx="1926597" cy="108406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46" name="Retângulo 45">
            <a:extLst>
              <a:ext uri="{FF2B5EF4-FFF2-40B4-BE49-F238E27FC236}">
                <a16:creationId xmlns:a16="http://schemas.microsoft.com/office/drawing/2014/main" xmlns="" id="{C6D69A46-7059-4D70-A413-B2FB48310F1E}"/>
              </a:ext>
            </a:extLst>
          </p:cNvPr>
          <p:cNvSpPr/>
          <p:nvPr/>
        </p:nvSpPr>
        <p:spPr>
          <a:xfrm>
            <a:off x="6309259" y="1234435"/>
            <a:ext cx="1911716" cy="107660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47" name="CaixaDeTexto 46">
            <a:extLst>
              <a:ext uri="{FF2B5EF4-FFF2-40B4-BE49-F238E27FC236}">
                <a16:creationId xmlns:a16="http://schemas.microsoft.com/office/drawing/2014/main" xmlns="" id="{805984D1-7EDC-4F16-A07A-E0E8C33023FD}"/>
              </a:ext>
            </a:extLst>
          </p:cNvPr>
          <p:cNvSpPr txBox="1"/>
          <p:nvPr/>
        </p:nvSpPr>
        <p:spPr>
          <a:xfrm>
            <a:off x="4458478" y="1277802"/>
            <a:ext cx="177512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∑ dos Lastros </a:t>
            </a:r>
          </a:p>
          <a:p>
            <a:pPr algn="ctr"/>
            <a:r>
              <a:rPr lang="pt-BR" sz="1400" dirty="0"/>
              <a:t>de Empreendimentos </a:t>
            </a:r>
          </a:p>
          <a:p>
            <a:pPr algn="ctr"/>
            <a:r>
              <a:rPr lang="pt-BR" sz="1400" dirty="0"/>
              <a:t>Existentes</a:t>
            </a:r>
          </a:p>
          <a:p>
            <a:pPr algn="ctr"/>
            <a:endParaRPr lang="pt-BR" sz="100" dirty="0"/>
          </a:p>
          <a:p>
            <a:pPr algn="ctr"/>
            <a:endParaRPr lang="pt-BR" sz="700" dirty="0"/>
          </a:p>
          <a:p>
            <a:pPr algn="ctr"/>
            <a:r>
              <a:rPr lang="pt-BR" sz="1400" b="1" dirty="0">
                <a:solidFill>
                  <a:srgbClr val="009644"/>
                </a:solidFill>
              </a:rPr>
              <a:t>PLE =&gt; PLEM</a:t>
            </a:r>
          </a:p>
        </p:txBody>
      </p:sp>
      <p:sp>
        <p:nvSpPr>
          <p:cNvPr id="50" name="CaixaDeTexto 49">
            <a:extLst>
              <a:ext uri="{FF2B5EF4-FFF2-40B4-BE49-F238E27FC236}">
                <a16:creationId xmlns:a16="http://schemas.microsoft.com/office/drawing/2014/main" xmlns="" id="{4A1B6BD5-A4DC-4632-8413-50F29EAA21A6}"/>
              </a:ext>
            </a:extLst>
          </p:cNvPr>
          <p:cNvSpPr txBox="1"/>
          <p:nvPr/>
        </p:nvSpPr>
        <p:spPr>
          <a:xfrm>
            <a:off x="57246" y="3105508"/>
            <a:ext cx="875743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b="1" dirty="0"/>
              <a:t>Onde:</a:t>
            </a:r>
          </a:p>
          <a:p>
            <a:r>
              <a:rPr lang="pt-BR" sz="1400" dirty="0"/>
              <a:t>PLL: Preço do Lastro de Empreendimentos com Contratos Legados = 0</a:t>
            </a:r>
          </a:p>
          <a:p>
            <a:r>
              <a:rPr lang="pt-BR" sz="1400" dirty="0"/>
              <a:t>PL∆: Preço do Lastro da Parcela de </a:t>
            </a:r>
            <a:r>
              <a:rPr lang="pt-BR" sz="1400" dirty="0" smtClean="0"/>
              <a:t>Ajuste (Apresentada a seguir)</a:t>
            </a:r>
            <a:endParaRPr lang="pt-BR" sz="1400" dirty="0"/>
          </a:p>
          <a:p>
            <a:r>
              <a:rPr lang="pt-BR" sz="1400" dirty="0"/>
              <a:t>PLE: Preço do Lastro de Empreendimentos Existentes (Preços administrados) </a:t>
            </a:r>
          </a:p>
          <a:p>
            <a:r>
              <a:rPr lang="pt-BR" sz="1400" dirty="0"/>
              <a:t>PLN: Preço do Lastro de Empreendimentos Novos (Preços definidos em Leilão)</a:t>
            </a:r>
          </a:p>
          <a:p>
            <a:r>
              <a:rPr lang="pt-BR" sz="1200" dirty="0"/>
              <a:t>     </a:t>
            </a:r>
          </a:p>
        </p:txBody>
      </p:sp>
      <p:cxnSp>
        <p:nvCxnSpPr>
          <p:cNvPr id="72" name="Conector de Seta Reta 71">
            <a:extLst>
              <a:ext uri="{FF2B5EF4-FFF2-40B4-BE49-F238E27FC236}">
                <a16:creationId xmlns:a16="http://schemas.microsoft.com/office/drawing/2014/main" xmlns="" id="{A459B27C-FE2F-4722-A206-687700017EE2}"/>
              </a:ext>
            </a:extLst>
          </p:cNvPr>
          <p:cNvCxnSpPr>
            <a:cxnSpLocks/>
          </p:cNvCxnSpPr>
          <p:nvPr/>
        </p:nvCxnSpPr>
        <p:spPr>
          <a:xfrm>
            <a:off x="529822" y="659928"/>
            <a:ext cx="7639398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xmlns="" id="{FAB9438D-A39D-4C9B-BDF5-85E075B46745}"/>
              </a:ext>
            </a:extLst>
          </p:cNvPr>
          <p:cNvCxnSpPr>
            <a:cxnSpLocks/>
          </p:cNvCxnSpPr>
          <p:nvPr/>
        </p:nvCxnSpPr>
        <p:spPr>
          <a:xfrm flipV="1">
            <a:off x="523306" y="2093359"/>
            <a:ext cx="7687316" cy="21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tângulo 48">
            <a:extLst>
              <a:ext uri="{FF2B5EF4-FFF2-40B4-BE49-F238E27FC236}">
                <a16:creationId xmlns:a16="http://schemas.microsoft.com/office/drawing/2014/main" xmlns="" id="{2952D204-9977-4247-9E8B-F81261E265A9}"/>
              </a:ext>
            </a:extLst>
          </p:cNvPr>
          <p:cNvSpPr/>
          <p:nvPr/>
        </p:nvSpPr>
        <p:spPr>
          <a:xfrm>
            <a:off x="8203623" y="2066507"/>
            <a:ext cx="848415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700" b="1" baseline="30000" dirty="0">
                <a:solidFill>
                  <a:srgbClr val="009644"/>
                </a:solidFill>
              </a:rPr>
              <a:t>(PREÇOS)</a:t>
            </a:r>
            <a:endParaRPr lang="pt-BR" sz="1700" dirty="0">
              <a:solidFill>
                <a:srgbClr val="009644"/>
              </a:solidFill>
            </a:endParaRPr>
          </a:p>
        </p:txBody>
      </p:sp>
      <p:sp>
        <p:nvSpPr>
          <p:cNvPr id="51" name="Retângulo 50">
            <a:extLst>
              <a:ext uri="{FF2B5EF4-FFF2-40B4-BE49-F238E27FC236}">
                <a16:creationId xmlns:a16="http://schemas.microsoft.com/office/drawing/2014/main" xmlns="" id="{7CC1745E-D92A-42E4-905F-8F091B39CE29}"/>
              </a:ext>
            </a:extLst>
          </p:cNvPr>
          <p:cNvSpPr/>
          <p:nvPr/>
        </p:nvSpPr>
        <p:spPr>
          <a:xfrm>
            <a:off x="8176146" y="2395763"/>
            <a:ext cx="970033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700" b="1" baseline="30000" dirty="0">
                <a:solidFill>
                  <a:srgbClr val="FF0000"/>
                </a:solidFill>
              </a:rPr>
              <a:t>(PAGANTES)</a:t>
            </a:r>
            <a:endParaRPr lang="pt-BR" sz="1700" dirty="0">
              <a:solidFill>
                <a:srgbClr val="FF0000"/>
              </a:solidFill>
            </a:endParaRPr>
          </a:p>
        </p:txBody>
      </p:sp>
      <p:sp>
        <p:nvSpPr>
          <p:cNvPr id="53" name="CaixaDeTexto 52">
            <a:extLst>
              <a:ext uri="{FF2B5EF4-FFF2-40B4-BE49-F238E27FC236}">
                <a16:creationId xmlns:a16="http://schemas.microsoft.com/office/drawing/2014/main" xmlns="" id="{61036DDE-75B7-4671-B7CE-2C10F3C45DC2}"/>
              </a:ext>
            </a:extLst>
          </p:cNvPr>
          <p:cNvSpPr txBox="1"/>
          <p:nvPr/>
        </p:nvSpPr>
        <p:spPr>
          <a:xfrm>
            <a:off x="2690751" y="2540466"/>
            <a:ext cx="14317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b="1" dirty="0">
                <a:solidFill>
                  <a:srgbClr val="FF0000"/>
                </a:solidFill>
              </a:rPr>
              <a:t>Carga</a:t>
            </a:r>
          </a:p>
          <a:p>
            <a:pPr algn="ctr"/>
            <a:r>
              <a:rPr lang="pt-BR" sz="1300" b="1" dirty="0">
                <a:solidFill>
                  <a:srgbClr val="FF0000"/>
                </a:solidFill>
              </a:rPr>
              <a:t>Total</a:t>
            </a:r>
          </a:p>
        </p:txBody>
      </p:sp>
      <p:grpSp>
        <p:nvGrpSpPr>
          <p:cNvPr id="6" name="Agrupar 5">
            <a:extLst>
              <a:ext uri="{FF2B5EF4-FFF2-40B4-BE49-F238E27FC236}">
                <a16:creationId xmlns:a16="http://schemas.microsoft.com/office/drawing/2014/main" xmlns="" id="{9236C0A7-F5F9-4A4F-A7D1-2B62F3D229DA}"/>
              </a:ext>
            </a:extLst>
          </p:cNvPr>
          <p:cNvGrpSpPr/>
          <p:nvPr/>
        </p:nvGrpSpPr>
        <p:grpSpPr>
          <a:xfrm>
            <a:off x="5796136" y="888385"/>
            <a:ext cx="1439989" cy="303882"/>
            <a:chOff x="5796136" y="834529"/>
            <a:chExt cx="1439989" cy="303882"/>
          </a:xfrm>
        </p:grpSpPr>
        <p:cxnSp>
          <p:nvCxnSpPr>
            <p:cNvPr id="12" name="Conector de Seta Reta 11">
              <a:extLst>
                <a:ext uri="{FF2B5EF4-FFF2-40B4-BE49-F238E27FC236}">
                  <a16:creationId xmlns:a16="http://schemas.microsoft.com/office/drawing/2014/main" xmlns="" id="{66CF3106-E634-404C-8EB7-182E2BF7A267}"/>
                </a:ext>
              </a:extLst>
            </p:cNvPr>
            <p:cNvCxnSpPr>
              <a:cxnSpLocks/>
            </p:cNvCxnSpPr>
            <p:nvPr/>
          </p:nvCxnSpPr>
          <p:spPr>
            <a:xfrm>
              <a:off x="5796136" y="843087"/>
              <a:ext cx="0" cy="29532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reto 16">
              <a:extLst>
                <a:ext uri="{FF2B5EF4-FFF2-40B4-BE49-F238E27FC236}">
                  <a16:creationId xmlns:a16="http://schemas.microsoft.com/office/drawing/2014/main" xmlns="" id="{422170E7-4F80-4E0A-8962-86A906B4F4C6}"/>
                </a:ext>
              </a:extLst>
            </p:cNvPr>
            <p:cNvCxnSpPr>
              <a:cxnSpLocks/>
            </p:cNvCxnSpPr>
            <p:nvPr/>
          </p:nvCxnSpPr>
          <p:spPr>
            <a:xfrm>
              <a:off x="5796148" y="840981"/>
              <a:ext cx="1439977" cy="210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to 54">
              <a:extLst>
                <a:ext uri="{FF2B5EF4-FFF2-40B4-BE49-F238E27FC236}">
                  <a16:creationId xmlns:a16="http://schemas.microsoft.com/office/drawing/2014/main" xmlns="" id="{13AA69C2-948F-4868-A6CC-69650ED7B88A}"/>
                </a:ext>
              </a:extLst>
            </p:cNvPr>
            <p:cNvCxnSpPr>
              <a:cxnSpLocks/>
            </p:cNvCxnSpPr>
            <p:nvPr/>
          </p:nvCxnSpPr>
          <p:spPr>
            <a:xfrm>
              <a:off x="7229270" y="834529"/>
              <a:ext cx="0" cy="30326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8" name="Conector de Seta Reta 57">
            <a:extLst>
              <a:ext uri="{FF2B5EF4-FFF2-40B4-BE49-F238E27FC236}">
                <a16:creationId xmlns:a16="http://schemas.microsoft.com/office/drawing/2014/main" xmlns="" id="{51F27863-8AD7-4560-9DC5-10FEEB977CF6}"/>
              </a:ext>
            </a:extLst>
          </p:cNvPr>
          <p:cNvCxnSpPr>
            <a:cxnSpLocks/>
          </p:cNvCxnSpPr>
          <p:nvPr/>
        </p:nvCxnSpPr>
        <p:spPr>
          <a:xfrm>
            <a:off x="6305883" y="2527701"/>
            <a:ext cx="1926597" cy="6547"/>
          </a:xfrm>
          <a:prstGeom prst="straightConnector1">
            <a:avLst/>
          </a:prstGeom>
          <a:ln w="190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to 58">
            <a:extLst>
              <a:ext uri="{FF2B5EF4-FFF2-40B4-BE49-F238E27FC236}">
                <a16:creationId xmlns:a16="http://schemas.microsoft.com/office/drawing/2014/main" xmlns="" id="{813F9415-966D-4BDD-A1FB-A1FDC3F1A7E8}"/>
              </a:ext>
            </a:extLst>
          </p:cNvPr>
          <p:cNvCxnSpPr>
            <a:cxnSpLocks/>
          </p:cNvCxnSpPr>
          <p:nvPr/>
        </p:nvCxnSpPr>
        <p:spPr>
          <a:xfrm flipH="1">
            <a:off x="6306938" y="2363275"/>
            <a:ext cx="1" cy="37093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CaixaDeTexto 66">
            <a:extLst>
              <a:ext uri="{FF2B5EF4-FFF2-40B4-BE49-F238E27FC236}">
                <a16:creationId xmlns:a16="http://schemas.microsoft.com/office/drawing/2014/main" xmlns="" id="{6E2757F9-3B74-4531-9952-FA7200CAC968}"/>
              </a:ext>
            </a:extLst>
          </p:cNvPr>
          <p:cNvSpPr txBox="1"/>
          <p:nvPr/>
        </p:nvSpPr>
        <p:spPr>
          <a:xfrm>
            <a:off x="4301156" y="2571447"/>
            <a:ext cx="192363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b="1" dirty="0">
                <a:solidFill>
                  <a:srgbClr val="FF0000"/>
                </a:solidFill>
              </a:rPr>
              <a:t>Carga sem </a:t>
            </a:r>
          </a:p>
          <a:p>
            <a:pPr algn="ctr"/>
            <a:r>
              <a:rPr lang="pt-BR" sz="1300" b="1" dirty="0">
                <a:solidFill>
                  <a:srgbClr val="FF0000"/>
                </a:solidFill>
              </a:rPr>
              <a:t>Contratos Legados</a:t>
            </a:r>
          </a:p>
        </p:txBody>
      </p:sp>
      <p:sp>
        <p:nvSpPr>
          <p:cNvPr id="68" name="CaixaDeTexto 67">
            <a:extLst>
              <a:ext uri="{FF2B5EF4-FFF2-40B4-BE49-F238E27FC236}">
                <a16:creationId xmlns:a16="http://schemas.microsoft.com/office/drawing/2014/main" xmlns="" id="{7954EA4D-6BA8-414A-B03D-1F8198D179F2}"/>
              </a:ext>
            </a:extLst>
          </p:cNvPr>
          <p:cNvSpPr txBox="1"/>
          <p:nvPr/>
        </p:nvSpPr>
        <p:spPr>
          <a:xfrm>
            <a:off x="6320778" y="2540466"/>
            <a:ext cx="192363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b="1" dirty="0">
                <a:solidFill>
                  <a:srgbClr val="FF0000"/>
                </a:solidFill>
              </a:rPr>
              <a:t>Carga sem </a:t>
            </a:r>
          </a:p>
          <a:p>
            <a:pPr algn="ctr"/>
            <a:r>
              <a:rPr lang="pt-BR" sz="1300" b="1" dirty="0">
                <a:solidFill>
                  <a:srgbClr val="FF0000"/>
                </a:solidFill>
              </a:rPr>
              <a:t>Contratos Legados</a:t>
            </a:r>
          </a:p>
        </p:txBody>
      </p:sp>
      <p:grpSp>
        <p:nvGrpSpPr>
          <p:cNvPr id="3" name="Agrupar 2">
            <a:extLst>
              <a:ext uri="{FF2B5EF4-FFF2-40B4-BE49-F238E27FC236}">
                <a16:creationId xmlns:a16="http://schemas.microsoft.com/office/drawing/2014/main" xmlns="" id="{37E136BA-2594-4E10-98AC-97D0F0C8A96F}"/>
              </a:ext>
            </a:extLst>
          </p:cNvPr>
          <p:cNvGrpSpPr/>
          <p:nvPr/>
        </p:nvGrpSpPr>
        <p:grpSpPr>
          <a:xfrm>
            <a:off x="1479831" y="890568"/>
            <a:ext cx="3524217" cy="303260"/>
            <a:chOff x="1479831" y="836712"/>
            <a:chExt cx="3524217" cy="303260"/>
          </a:xfrm>
        </p:grpSpPr>
        <p:cxnSp>
          <p:nvCxnSpPr>
            <p:cNvPr id="73" name="Conector reto 72">
              <a:extLst>
                <a:ext uri="{FF2B5EF4-FFF2-40B4-BE49-F238E27FC236}">
                  <a16:creationId xmlns:a16="http://schemas.microsoft.com/office/drawing/2014/main" xmlns="" id="{0DDC14A2-6BD8-44BB-9C69-F688D378CC7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86609" y="836712"/>
              <a:ext cx="3517439" cy="915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onector reto 73">
              <a:extLst>
                <a:ext uri="{FF2B5EF4-FFF2-40B4-BE49-F238E27FC236}">
                  <a16:creationId xmlns:a16="http://schemas.microsoft.com/office/drawing/2014/main" xmlns="" id="{6056C0FE-4C17-4677-84AD-1EF581F91D8D}"/>
                </a:ext>
              </a:extLst>
            </p:cNvPr>
            <p:cNvCxnSpPr>
              <a:cxnSpLocks/>
            </p:cNvCxnSpPr>
            <p:nvPr/>
          </p:nvCxnSpPr>
          <p:spPr>
            <a:xfrm>
              <a:off x="1479831" y="836712"/>
              <a:ext cx="0" cy="30326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Conector de Seta Reta 75">
              <a:extLst>
                <a:ext uri="{FF2B5EF4-FFF2-40B4-BE49-F238E27FC236}">
                  <a16:creationId xmlns:a16="http://schemas.microsoft.com/office/drawing/2014/main" xmlns="" id="{FCD634F9-B49F-4766-9DF3-E6004DDFDD10}"/>
                </a:ext>
              </a:extLst>
            </p:cNvPr>
            <p:cNvCxnSpPr>
              <a:cxnSpLocks/>
            </p:cNvCxnSpPr>
            <p:nvPr/>
          </p:nvCxnSpPr>
          <p:spPr>
            <a:xfrm>
              <a:off x="4991731" y="840680"/>
              <a:ext cx="0" cy="29532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CaixaDeTexto 56">
            <a:extLst>
              <a:ext uri="{FF2B5EF4-FFF2-40B4-BE49-F238E27FC236}">
                <a16:creationId xmlns:a16="http://schemas.microsoft.com/office/drawing/2014/main" xmlns="" id="{A5FA1032-A6F5-4777-ABE4-265DA8A26649}"/>
              </a:ext>
            </a:extLst>
          </p:cNvPr>
          <p:cNvSpPr txBox="1"/>
          <p:nvPr/>
        </p:nvSpPr>
        <p:spPr>
          <a:xfrm>
            <a:off x="8815760" y="6550223"/>
            <a:ext cx="385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6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48039E8F-3715-41F0-B9A6-671F0F494EE3}"/>
              </a:ext>
            </a:extLst>
          </p:cNvPr>
          <p:cNvSpPr/>
          <p:nvPr/>
        </p:nvSpPr>
        <p:spPr>
          <a:xfrm>
            <a:off x="75068" y="4306259"/>
            <a:ext cx="9091263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 algn="just">
              <a:buFont typeface="Arial" panose="020B0604020202020204" pitchFamily="34" charset="0"/>
              <a:buChar char="•"/>
            </a:pPr>
            <a:r>
              <a:rPr lang="pt-BR" sz="1600" dirty="0"/>
              <a:t>A Parcela de Ajuste se destina a múltiplas funções, como:</a:t>
            </a:r>
          </a:p>
          <a:p>
            <a:pPr marL="180975" indent="-180975" algn="just">
              <a:buFont typeface="Arial" panose="020B0604020202020204" pitchFamily="34" charset="0"/>
              <a:buChar char="•"/>
            </a:pPr>
            <a:endParaRPr lang="pt-BR" sz="100" dirty="0"/>
          </a:p>
          <a:p>
            <a:pPr marL="361950" lvl="1" indent="-180975" algn="just">
              <a:lnSpc>
                <a:spcPct val="150000"/>
              </a:lnSpc>
              <a:buFont typeface="Calibri" panose="020F0502020204030204" pitchFamily="34" charset="0"/>
              <a:buChar char="–"/>
            </a:pPr>
            <a:r>
              <a:rPr lang="pt-BR" sz="1600" dirty="0"/>
              <a:t>Ajustar eventuais diferenças entre GF e lastro de usinas com contratos legados.</a:t>
            </a:r>
          </a:p>
          <a:p>
            <a:pPr marL="361950" lvl="1" indent="-180975" algn="just">
              <a:lnSpc>
                <a:spcPct val="150000"/>
              </a:lnSpc>
              <a:buFont typeface="Calibri" panose="020F0502020204030204" pitchFamily="34" charset="0"/>
              <a:buChar char="–"/>
            </a:pPr>
            <a:r>
              <a:rPr lang="pt-BR" sz="1600" dirty="0"/>
              <a:t>Ajustar variação do valor (em </a:t>
            </a:r>
            <a:r>
              <a:rPr lang="pt-BR" sz="1600" dirty="0" err="1"/>
              <a:t>MWm</a:t>
            </a:r>
            <a:r>
              <a:rPr lang="pt-BR" sz="1600" dirty="0"/>
              <a:t>) do lastro ao longo da outorga da usina.</a:t>
            </a:r>
          </a:p>
          <a:p>
            <a:pPr marL="361950" lvl="1" indent="-180975" algn="just">
              <a:lnSpc>
                <a:spcPct val="150000"/>
              </a:lnSpc>
              <a:buFont typeface="Calibri" panose="020F0502020204030204" pitchFamily="34" charset="0"/>
              <a:buChar char="–"/>
            </a:pPr>
            <a:r>
              <a:rPr lang="pt-BR" sz="1600" dirty="0"/>
              <a:t>Vender transitoriamente reposições de parte do lastro às usinas penalizadas.</a:t>
            </a:r>
          </a:p>
          <a:p>
            <a:pPr marL="361950" lvl="1" indent="-180975" algn="just">
              <a:lnSpc>
                <a:spcPct val="150000"/>
              </a:lnSpc>
              <a:buFont typeface="Calibri" panose="020F0502020204030204" pitchFamily="34" charset="0"/>
              <a:buChar char="–"/>
            </a:pPr>
            <a:r>
              <a:rPr lang="pt-BR" sz="1600" dirty="0" smtClean="0"/>
              <a:t>Contratar capacidade </a:t>
            </a:r>
            <a:r>
              <a:rPr lang="pt-BR" sz="1600" dirty="0"/>
              <a:t>complementar necessária para o seguimento da carga.</a:t>
            </a:r>
          </a:p>
          <a:p>
            <a:pPr marL="361950" lvl="1" indent="-180975" algn="just">
              <a:lnSpc>
                <a:spcPct val="150000"/>
              </a:lnSpc>
              <a:buFont typeface="Calibri" panose="020F0502020204030204" pitchFamily="34" charset="0"/>
              <a:buChar char="–"/>
            </a:pPr>
            <a:r>
              <a:rPr lang="pt-BR" sz="1600" dirty="0"/>
              <a:t>Acomodar diferenças (excesso/déficit) de previsões de expansão, etc.</a:t>
            </a:r>
          </a:p>
          <a:p>
            <a:pPr marL="361950" lvl="1" algn="just">
              <a:lnSpc>
                <a:spcPct val="150000"/>
              </a:lnSpc>
            </a:pPr>
            <a:r>
              <a:rPr lang="pt-BR" sz="1600" dirty="0"/>
              <a:t>A contratação para a Parcela de Ajuste será feita de forma similar a </a:t>
            </a:r>
            <a:r>
              <a:rPr lang="pt-BR" sz="1600" dirty="0" smtClean="0"/>
              <a:t>para </a:t>
            </a:r>
            <a:r>
              <a:rPr lang="pt-BR" sz="1600" dirty="0"/>
              <a:t>atual Energia de Reserva</a:t>
            </a:r>
            <a:r>
              <a:rPr lang="pt-BR" sz="1500" dirty="0"/>
              <a:t>.</a:t>
            </a:r>
          </a:p>
        </p:txBody>
      </p:sp>
      <p:sp>
        <p:nvSpPr>
          <p:cNvPr id="2" name="Seta: para a Direita 1">
            <a:extLst>
              <a:ext uri="{FF2B5EF4-FFF2-40B4-BE49-F238E27FC236}">
                <a16:creationId xmlns:a16="http://schemas.microsoft.com/office/drawing/2014/main" xmlns="" id="{F17F8700-721E-4EED-824F-92718218F751}"/>
              </a:ext>
            </a:extLst>
          </p:cNvPr>
          <p:cNvSpPr/>
          <p:nvPr/>
        </p:nvSpPr>
        <p:spPr>
          <a:xfrm>
            <a:off x="242561" y="6594742"/>
            <a:ext cx="214306" cy="13353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788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0" grpId="0" animBg="1"/>
      <p:bldP spid="38" grpId="0"/>
      <p:bldP spid="39" grpId="0"/>
      <p:bldP spid="44" grpId="0"/>
      <p:bldP spid="132" grpId="0"/>
      <p:bldP spid="139" grpId="0"/>
      <p:bldP spid="40" grpId="0"/>
      <p:bldP spid="43" grpId="0" animBg="1"/>
      <p:bldP spid="45" grpId="0" animBg="1"/>
      <p:bldP spid="46" grpId="0" animBg="1"/>
      <p:bldP spid="47" grpId="0"/>
      <p:bldP spid="50" grpId="0"/>
      <p:bldP spid="49" grpId="0"/>
      <p:bldP spid="51" grpId="0"/>
      <p:bldP spid="53" grpId="0"/>
      <p:bldP spid="67" grpId="0"/>
      <p:bldP spid="68" grpId="0"/>
      <p:bldP spid="4" grpId="0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A34E1B9E-4E3D-4C0E-A7EB-85C7FA4653DC}"/>
              </a:ext>
            </a:extLst>
          </p:cNvPr>
          <p:cNvSpPr/>
          <p:nvPr/>
        </p:nvSpPr>
        <p:spPr>
          <a:xfrm>
            <a:off x="111732" y="55546"/>
            <a:ext cx="897822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200" b="1" dirty="0">
                <a:ea typeface="+mj-ea"/>
                <a:cs typeface="+mj-cs"/>
              </a:rPr>
              <a:t>Flexibilidade do Modelo e Considerações sobre a Comercialização de Lastro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F29F906A-B585-4D74-92FA-BDD1F9B6F3A7}"/>
              </a:ext>
            </a:extLst>
          </p:cNvPr>
          <p:cNvSpPr txBox="1"/>
          <p:nvPr/>
        </p:nvSpPr>
        <p:spPr>
          <a:xfrm>
            <a:off x="14068" y="2544605"/>
            <a:ext cx="899324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 algn="just">
              <a:buFont typeface="Wingdings" panose="05000000000000000000" pitchFamily="2" charset="2"/>
              <a:buChar char="Ø"/>
              <a:tabLst>
                <a:tab pos="180975" algn="l"/>
              </a:tabLst>
            </a:pPr>
            <a:r>
              <a:rPr lang="pt-BR" sz="1700" dirty="0"/>
              <a:t>A comercialização direta de lastro entre agentes, sem ser através da Conta Lastro, não deve ser permitida pelas seguintes razões: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0AD3BAC8-DF9C-47FF-A1A3-0545FEFC3CD2}"/>
              </a:ext>
            </a:extLst>
          </p:cNvPr>
          <p:cNvSpPr txBox="1"/>
          <p:nvPr/>
        </p:nvSpPr>
        <p:spPr>
          <a:xfrm>
            <a:off x="248038" y="3129642"/>
            <a:ext cx="8788430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 algn="just">
              <a:buFont typeface="Arial" panose="020B0604020202020204" pitchFamily="34" charset="0"/>
              <a:buChar char="•"/>
            </a:pPr>
            <a:r>
              <a:rPr lang="pt-BR" sz="1700" dirty="0"/>
              <a:t>Estimularia a venda direta dos lastros mais baratos, associados às fontes com menos atributos para o sistema, aumentado o preço médio da Conta Lastro e alocando os custos da confiabilidade predominantemente aos que pagassem a Conta Lastro.</a:t>
            </a:r>
          </a:p>
          <a:p>
            <a:pPr marL="180975" indent="-180975" algn="just">
              <a:buFont typeface="Arial" panose="020B0604020202020204" pitchFamily="34" charset="0"/>
              <a:buChar char="•"/>
            </a:pPr>
            <a:endParaRPr lang="pt-BR" sz="300" dirty="0"/>
          </a:p>
          <a:p>
            <a:pPr marL="180975" indent="-180975" algn="just"/>
            <a:endParaRPr lang="pt-BR" sz="500" dirty="0"/>
          </a:p>
          <a:p>
            <a:pPr marL="180975" indent="-180975" algn="just">
              <a:buFont typeface="Arial" panose="020B0604020202020204" pitchFamily="34" charset="0"/>
              <a:buChar char="•"/>
            </a:pPr>
            <a:r>
              <a:rPr lang="pt-BR" sz="1700" dirty="0"/>
              <a:t>Permitiria especulação na comercialização dos lastros mais baratos que utilizaria como paradigma o preço médio de lastro da Conta Lastro.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AE40F664-4389-4765-BB5D-367F8C697687}"/>
              </a:ext>
            </a:extLst>
          </p:cNvPr>
          <p:cNvSpPr txBox="1"/>
          <p:nvPr/>
        </p:nvSpPr>
        <p:spPr>
          <a:xfrm>
            <a:off x="219705" y="5814223"/>
            <a:ext cx="8744783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500" dirty="0"/>
          </a:p>
          <a:p>
            <a:pPr marL="180975" indent="-180975" algn="just"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pt-BR" sz="1700" dirty="0">
                <a:effectLst/>
              </a:rPr>
              <a:t>Os lastros desses empreendimentos devem ser subtraídos das projeções de carga a ser contratada para a mesma fonte no próximo leilão de contratação de lastro.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xmlns="" id="{B16EA928-885E-4AD0-BEC5-F31CFB3695E0}"/>
              </a:ext>
            </a:extLst>
          </p:cNvPr>
          <p:cNvSpPr txBox="1"/>
          <p:nvPr/>
        </p:nvSpPr>
        <p:spPr>
          <a:xfrm>
            <a:off x="-3185" y="4797152"/>
            <a:ext cx="903965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 algn="just">
              <a:buFont typeface="Wingdings" panose="05000000000000000000" pitchFamily="2" charset="2"/>
              <a:buChar char="Ø"/>
              <a:tabLst>
                <a:tab pos="180975" algn="l"/>
              </a:tabLst>
            </a:pPr>
            <a:r>
              <a:rPr lang="pt-BR" sz="1700" dirty="0"/>
              <a:t>Na venda direta de energia de novos empreendimentos no ACL, sem participar dos leilões de lastro, o lastro do empreendimento deve ser alocado à conta lastro por um preço igual ao preço mínimo dos empreendimentos similares vencedores do último leilão de lastro, aplicado um deságio a definir: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EB94B025-0B15-457A-A5DF-64AAAF1F66E5}"/>
              </a:ext>
            </a:extLst>
          </p:cNvPr>
          <p:cNvSpPr txBox="1"/>
          <p:nvPr/>
        </p:nvSpPr>
        <p:spPr>
          <a:xfrm>
            <a:off x="8769911" y="6544940"/>
            <a:ext cx="3809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7</a:t>
            </a: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xmlns="" id="{6D8C3A3A-E0F7-48AD-B419-D34BAF3B9A32}"/>
              </a:ext>
            </a:extLst>
          </p:cNvPr>
          <p:cNvSpPr txBox="1">
            <a:spLocks/>
          </p:cNvSpPr>
          <p:nvPr/>
        </p:nvSpPr>
        <p:spPr>
          <a:xfrm>
            <a:off x="-35680" y="620688"/>
            <a:ext cx="9104850" cy="18079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 algn="just">
              <a:buFont typeface="Wingdings" panose="05000000000000000000" pitchFamily="2" charset="2"/>
              <a:buChar char="Ø"/>
            </a:pPr>
            <a:r>
              <a:rPr lang="pt-BR" sz="1700" dirty="0">
                <a:solidFill>
                  <a:schemeClr val="tx1"/>
                </a:solidFill>
              </a:rPr>
              <a:t>Flexibilidade do Modelo:</a:t>
            </a:r>
          </a:p>
          <a:p>
            <a:pPr marL="449263" lvl="1" indent="-182563" algn="just">
              <a:buFont typeface="Arial" panose="020B0604020202020204" pitchFamily="34" charset="0"/>
              <a:buChar char="•"/>
            </a:pPr>
            <a:r>
              <a:rPr lang="pt-BR" sz="1700" dirty="0">
                <a:solidFill>
                  <a:schemeClr val="tx1"/>
                </a:solidFill>
              </a:rPr>
              <a:t>Permite a convivência de contratos de lastro e energia com contratos legados, até o progressivo término desses últimos.</a:t>
            </a:r>
          </a:p>
          <a:p>
            <a:pPr marL="449263" lvl="1" indent="-182563" algn="just">
              <a:buFont typeface="Arial" panose="020B0604020202020204" pitchFamily="34" charset="0"/>
              <a:buChar char="•"/>
            </a:pPr>
            <a:endParaRPr lang="pt-BR" sz="300" dirty="0">
              <a:solidFill>
                <a:schemeClr val="tx1"/>
              </a:solidFill>
            </a:endParaRPr>
          </a:p>
          <a:p>
            <a:pPr marL="449263" lvl="1" indent="-182563" algn="just">
              <a:buFont typeface="Arial" panose="020B0604020202020204" pitchFamily="34" charset="0"/>
              <a:buChar char="•"/>
            </a:pPr>
            <a:r>
              <a:rPr lang="pt-BR" sz="1700" dirty="0">
                <a:solidFill>
                  <a:schemeClr val="tx1"/>
                </a:solidFill>
              </a:rPr>
              <a:t>Permite a implantação evolutiva de um Mercado de Serviços Ancilares:</a:t>
            </a:r>
          </a:p>
          <a:p>
            <a:pPr marL="630238" lvl="2" indent="-180975" algn="just">
              <a:spcBef>
                <a:spcPts val="0"/>
              </a:spcBef>
              <a:buFont typeface="Calibri" panose="020F0502020204030204" pitchFamily="34" charset="0"/>
              <a:buChar char="–"/>
            </a:pPr>
            <a:r>
              <a:rPr lang="pt-BR" sz="1700" dirty="0">
                <a:solidFill>
                  <a:prstClr val="black"/>
                </a:solidFill>
              </a:rPr>
              <a:t>Com a correspondente retirada, nos progressivos leilões de lastro, da remuneração de serviços ancilares incorporados ao preço do lastro. </a:t>
            </a:r>
            <a:endParaRPr lang="pt-BR" sz="1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248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13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aixa de Texto 51">
            <a:extLst>
              <a:ext uri="{FF2B5EF4-FFF2-40B4-BE49-F238E27FC236}">
                <a16:creationId xmlns:a16="http://schemas.microsoft.com/office/drawing/2014/main" xmlns="" id="{9877FBF4-A0B0-4109-BB07-8E4987614A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317" y="5133926"/>
            <a:ext cx="1566124" cy="35659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Preço Consolidado</a:t>
            </a:r>
            <a:endParaRPr kumimoji="0" lang="pt-BR" altLang="pt-B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5" name="Caixa de Texto 71">
            <a:extLst>
              <a:ext uri="{FF2B5EF4-FFF2-40B4-BE49-F238E27FC236}">
                <a16:creationId xmlns:a16="http://schemas.microsoft.com/office/drawing/2014/main" xmlns="" id="{4E0CA4AF-C29B-4195-8E54-A8424BC17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976" y="4670563"/>
            <a:ext cx="1343768" cy="46336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Lastro + Energia (Leilão) (3)</a:t>
            </a:r>
            <a:endParaRPr kumimoji="0" lang="pt-BR" altLang="pt-B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6" name="Caixa de Texto 56">
            <a:extLst>
              <a:ext uri="{FF2B5EF4-FFF2-40B4-BE49-F238E27FC236}">
                <a16:creationId xmlns:a16="http://schemas.microsoft.com/office/drawing/2014/main" xmlns="" id="{DD2A85D3-130D-442E-BE39-F9B0409B3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8606" y="4007885"/>
            <a:ext cx="2035523" cy="47625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Lastro + Energia (Leilão) (5)                                                                   Preço Médio dos </a:t>
            </a:r>
            <a:r>
              <a:rPr kumimoji="0" lang="pt-BR" altLang="pt-BR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CCEARs</a:t>
            </a:r>
            <a:endParaRPr kumimoji="0" lang="pt-BR" altLang="pt-B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7" name="Caixa de Texto 50">
            <a:extLst>
              <a:ext uri="{FF2B5EF4-FFF2-40B4-BE49-F238E27FC236}">
                <a16:creationId xmlns:a16="http://schemas.microsoft.com/office/drawing/2014/main" xmlns="" id="{D10EC38D-8F89-4DEA-8822-4543C3BA76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3443" y="5229201"/>
            <a:ext cx="2332060" cy="26131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Preço de Energia no Mercado</a:t>
            </a:r>
            <a:r>
              <a:rPr kumimoji="0" lang="pt-BR" altLang="pt-BR" sz="1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Bônus por </a:t>
            </a:r>
            <a:r>
              <a:rPr lang="pt-BR" sz="12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Waiver</a:t>
            </a:r>
            <a:r>
              <a:rPr lang="pt-BR" sz="1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Lastro </a:t>
            </a:r>
            <a:r>
              <a:rPr kumimoji="0" lang="pt-BR" altLang="pt-BR" sz="1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(4)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8" name="Caixa de Texto 49">
            <a:extLst>
              <a:ext uri="{FF2B5EF4-FFF2-40B4-BE49-F238E27FC236}">
                <a16:creationId xmlns:a16="http://schemas.microsoft.com/office/drawing/2014/main" xmlns="" id="{14481040-18D9-4510-A7E0-3C0C96F361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2125" y="4764610"/>
            <a:ext cx="1272013" cy="440142"/>
          </a:xfrm>
          <a:prstGeom prst="rect">
            <a:avLst/>
          </a:prstGeom>
          <a:noFill/>
          <a:ln w="6350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Lastro + Energia (Negociação</a:t>
            </a:r>
            <a:r>
              <a:rPr lang="pt-BR" altLang="pt-BR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(3)</a:t>
            </a:r>
            <a:endParaRPr kumimoji="0" lang="pt-BR" altLang="pt-B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9" name="Caixa de Texto 43">
            <a:extLst>
              <a:ext uri="{FF2B5EF4-FFF2-40B4-BE49-F238E27FC236}">
                <a16:creationId xmlns:a16="http://schemas.microsoft.com/office/drawing/2014/main" xmlns="" id="{E48C1A29-8BAF-4058-99EA-9B54ED05C4DE}"/>
              </a:ext>
            </a:extLst>
          </p:cNvPr>
          <p:cNvSpPr txBox="1"/>
          <p:nvPr/>
        </p:nvSpPr>
        <p:spPr>
          <a:xfrm>
            <a:off x="2611367" y="3066805"/>
            <a:ext cx="1609533" cy="410990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Lastro: Preço Médio Ponderado (2)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30" name="Caixa de Texto 59">
            <a:extLst>
              <a:ext uri="{FF2B5EF4-FFF2-40B4-BE49-F238E27FC236}">
                <a16:creationId xmlns:a16="http://schemas.microsoft.com/office/drawing/2014/main" xmlns="" id="{E5993FB1-D8F8-468D-8230-278C91DC2326}"/>
              </a:ext>
            </a:extLst>
          </p:cNvPr>
          <p:cNvSpPr txBox="1"/>
          <p:nvPr/>
        </p:nvSpPr>
        <p:spPr>
          <a:xfrm>
            <a:off x="5896547" y="2183782"/>
            <a:ext cx="1577221" cy="474568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Lastro Específico         (</a:t>
            </a:r>
            <a:r>
              <a:rPr lang="pt-BR" sz="1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Preço  Administrado</a:t>
            </a: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31" name="Caixa de Texto 60">
            <a:extLst>
              <a:ext uri="{FF2B5EF4-FFF2-40B4-BE49-F238E27FC236}">
                <a16:creationId xmlns:a16="http://schemas.microsoft.com/office/drawing/2014/main" xmlns="" id="{5DA1030F-CC3A-48B4-A9BB-3F4EBB6E588E}"/>
              </a:ext>
            </a:extLst>
          </p:cNvPr>
          <p:cNvSpPr txBox="1"/>
          <p:nvPr/>
        </p:nvSpPr>
        <p:spPr>
          <a:xfrm>
            <a:off x="7229854" y="2027186"/>
            <a:ext cx="1024018" cy="53339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Energia (Negociação)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32" name="Caixa de Texto 62">
            <a:extLst>
              <a:ext uri="{FF2B5EF4-FFF2-40B4-BE49-F238E27FC236}">
                <a16:creationId xmlns:a16="http://schemas.microsoft.com/office/drawing/2014/main" xmlns="" id="{59A385DD-D202-487D-AE74-5DB3D17F9032}"/>
              </a:ext>
            </a:extLst>
          </p:cNvPr>
          <p:cNvSpPr txBox="1"/>
          <p:nvPr/>
        </p:nvSpPr>
        <p:spPr>
          <a:xfrm>
            <a:off x="8113712" y="1149015"/>
            <a:ext cx="1157638" cy="57978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Energia (Negociação)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33" name="Caixa de Texto 38">
            <a:extLst>
              <a:ext uri="{FF2B5EF4-FFF2-40B4-BE49-F238E27FC236}">
                <a16:creationId xmlns:a16="http://schemas.microsoft.com/office/drawing/2014/main" xmlns="" id="{B0B01AA9-A99A-4B12-B305-1E8101D45286}"/>
              </a:ext>
            </a:extLst>
          </p:cNvPr>
          <p:cNvSpPr txBox="1"/>
          <p:nvPr/>
        </p:nvSpPr>
        <p:spPr>
          <a:xfrm>
            <a:off x="1901161" y="1225051"/>
            <a:ext cx="1518711" cy="628649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latin typeface="Calibri" panose="020F0502020204030204" pitchFamily="34" charset="0"/>
                <a:cs typeface="Times New Roman" panose="02020603050405020304" pitchFamily="18" charset="0"/>
              </a:rPr>
              <a:t>Lastro</a:t>
            </a: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Específico             (Leilão) (1)              (Teto por Produto)</a:t>
            </a: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pt-B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34" name="Caixa de Texto 39">
            <a:extLst>
              <a:ext uri="{FF2B5EF4-FFF2-40B4-BE49-F238E27FC236}">
                <a16:creationId xmlns:a16="http://schemas.microsoft.com/office/drawing/2014/main" xmlns="" id="{4698D6CD-78EF-43E7-86A4-3CC5CFA38C33}"/>
              </a:ext>
            </a:extLst>
          </p:cNvPr>
          <p:cNvSpPr txBox="1"/>
          <p:nvPr/>
        </p:nvSpPr>
        <p:spPr>
          <a:xfrm>
            <a:off x="439526" y="1061191"/>
            <a:ext cx="862843" cy="628650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latin typeface="Calibri" panose="020F0502020204030204" pitchFamily="34" charset="0"/>
                <a:cs typeface="Times New Roman" panose="02020603050405020304" pitchFamily="18" charset="0"/>
              </a:rPr>
              <a:t>Energia</a:t>
            </a: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(Leilão) (1)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35" name="Caixa de Texto 40">
            <a:extLst>
              <a:ext uri="{FF2B5EF4-FFF2-40B4-BE49-F238E27FC236}">
                <a16:creationId xmlns:a16="http://schemas.microsoft.com/office/drawing/2014/main" xmlns="" id="{6CFC4146-12FB-4188-9EB0-3D7677B52237}"/>
              </a:ext>
            </a:extLst>
          </p:cNvPr>
          <p:cNvSpPr txBox="1"/>
          <p:nvPr/>
        </p:nvSpPr>
        <p:spPr>
          <a:xfrm>
            <a:off x="1161487" y="2097643"/>
            <a:ext cx="956099" cy="372268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Energia</a:t>
            </a:r>
            <a:r>
              <a:rPr lang="pt-B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</a:t>
            </a: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(Leilão)</a:t>
            </a:r>
          </a:p>
        </p:txBody>
      </p:sp>
      <p:sp>
        <p:nvSpPr>
          <p:cNvPr id="136" name="Caixa de Texto 1">
            <a:extLst>
              <a:ext uri="{FF2B5EF4-FFF2-40B4-BE49-F238E27FC236}">
                <a16:creationId xmlns:a16="http://schemas.microsoft.com/office/drawing/2014/main" xmlns="" id="{75010E5E-28CD-41D4-A393-1B44E36940FD}"/>
              </a:ext>
            </a:extLst>
          </p:cNvPr>
          <p:cNvSpPr txBox="1"/>
          <p:nvPr/>
        </p:nvSpPr>
        <p:spPr>
          <a:xfrm>
            <a:off x="3737134" y="908720"/>
            <a:ext cx="1756042" cy="409269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NOVA</a:t>
            </a:r>
            <a:endParaRPr lang="pt-BR" sz="1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7" name="Caixa de Texto 2">
            <a:extLst>
              <a:ext uri="{FF2B5EF4-FFF2-40B4-BE49-F238E27FC236}">
                <a16:creationId xmlns:a16="http://schemas.microsoft.com/office/drawing/2014/main" xmlns="" id="{DD16451F-AB96-4C8E-9797-9F5CDD6F47E4}"/>
              </a:ext>
            </a:extLst>
          </p:cNvPr>
          <p:cNvSpPr txBox="1"/>
          <p:nvPr/>
        </p:nvSpPr>
        <p:spPr>
          <a:xfrm>
            <a:off x="3737134" y="1317989"/>
            <a:ext cx="1756042" cy="427951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GERAÇÃO SEM                                  CONTRATO LEGADO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8" name="Caixa de Texto 3">
            <a:extLst>
              <a:ext uri="{FF2B5EF4-FFF2-40B4-BE49-F238E27FC236}">
                <a16:creationId xmlns:a16="http://schemas.microsoft.com/office/drawing/2014/main" xmlns="" id="{1F8378DD-30BF-4E1F-9CF5-D4545C6DCBF7}"/>
              </a:ext>
            </a:extLst>
          </p:cNvPr>
          <p:cNvSpPr txBox="1"/>
          <p:nvPr/>
        </p:nvSpPr>
        <p:spPr>
          <a:xfrm>
            <a:off x="3722732" y="1745940"/>
            <a:ext cx="1772002" cy="393707"/>
          </a:xfrm>
          <a:prstGeom prst="rect">
            <a:avLst/>
          </a:prstGeom>
          <a:solidFill>
            <a:srgbClr val="FF0000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EXISTENTE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9" name="Caixa de Texto 4">
            <a:extLst>
              <a:ext uri="{FF2B5EF4-FFF2-40B4-BE49-F238E27FC236}">
                <a16:creationId xmlns:a16="http://schemas.microsoft.com/office/drawing/2014/main" xmlns="" id="{1FB855CA-5EF0-42C9-859E-B8DCE6DF6B8D}"/>
              </a:ext>
            </a:extLst>
          </p:cNvPr>
          <p:cNvSpPr txBox="1"/>
          <p:nvPr/>
        </p:nvSpPr>
        <p:spPr>
          <a:xfrm>
            <a:off x="3202121" y="2671537"/>
            <a:ext cx="2978651" cy="350362"/>
          </a:xfrm>
          <a:prstGeom prst="rect">
            <a:avLst/>
          </a:prstGeom>
          <a:solidFill>
            <a:schemeClr val="accen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 LASTRO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0" name="Caixa de Texto 8">
            <a:extLst>
              <a:ext uri="{FF2B5EF4-FFF2-40B4-BE49-F238E27FC236}">
                <a16:creationId xmlns:a16="http://schemas.microsoft.com/office/drawing/2014/main" xmlns="" id="{75FEF74F-B0B8-4285-9386-CEE4EE0ED22A}"/>
              </a:ext>
            </a:extLst>
          </p:cNvPr>
          <p:cNvSpPr txBox="1"/>
          <p:nvPr/>
        </p:nvSpPr>
        <p:spPr>
          <a:xfrm>
            <a:off x="997209" y="3526784"/>
            <a:ext cx="2170370" cy="381611"/>
          </a:xfrm>
          <a:prstGeom prst="rect">
            <a:avLst/>
          </a:prstGeom>
          <a:solidFill>
            <a:schemeClr val="bg1"/>
          </a:solidFill>
          <a:ln w="127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 CONTRATO LEGADO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1" name="Caixa de Texto 11">
            <a:extLst>
              <a:ext uri="{FF2B5EF4-FFF2-40B4-BE49-F238E27FC236}">
                <a16:creationId xmlns:a16="http://schemas.microsoft.com/office/drawing/2014/main" xmlns="" id="{66800139-87E5-412B-A45A-608B5210A86E}"/>
              </a:ext>
            </a:extLst>
          </p:cNvPr>
          <p:cNvSpPr txBox="1"/>
          <p:nvPr/>
        </p:nvSpPr>
        <p:spPr>
          <a:xfrm>
            <a:off x="997208" y="3908396"/>
            <a:ext cx="2170371" cy="367921"/>
          </a:xfrm>
          <a:prstGeom prst="rect">
            <a:avLst/>
          </a:prstGeom>
          <a:solidFill>
            <a:schemeClr val="bg1"/>
          </a:solidFill>
          <a:ln w="127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MERCADO REGULADO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2" name="Caixa de Texto 12">
            <a:extLst>
              <a:ext uri="{FF2B5EF4-FFF2-40B4-BE49-F238E27FC236}">
                <a16:creationId xmlns:a16="http://schemas.microsoft.com/office/drawing/2014/main" xmlns="" id="{4B6C332D-B906-4157-92AF-C3CDDD94B58A}"/>
              </a:ext>
            </a:extLst>
          </p:cNvPr>
          <p:cNvSpPr txBox="1"/>
          <p:nvPr/>
        </p:nvSpPr>
        <p:spPr>
          <a:xfrm>
            <a:off x="997207" y="4246010"/>
            <a:ext cx="2170371" cy="440461"/>
          </a:xfrm>
          <a:prstGeom prst="rect">
            <a:avLst/>
          </a:prstGeom>
          <a:solidFill>
            <a:schemeClr val="bg1"/>
          </a:solidFill>
          <a:ln w="127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 CONTRATO LEGADO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3" name="Caixa de Texto 15">
            <a:extLst>
              <a:ext uri="{FF2B5EF4-FFF2-40B4-BE49-F238E27FC236}">
                <a16:creationId xmlns:a16="http://schemas.microsoft.com/office/drawing/2014/main" xmlns="" id="{7B570B75-C413-43F6-A574-59C945181042}"/>
              </a:ext>
            </a:extLst>
          </p:cNvPr>
          <p:cNvSpPr txBox="1"/>
          <p:nvPr/>
        </p:nvSpPr>
        <p:spPr>
          <a:xfrm>
            <a:off x="6180772" y="3548836"/>
            <a:ext cx="2211218" cy="390525"/>
          </a:xfrm>
          <a:prstGeom prst="rect">
            <a:avLst/>
          </a:prstGeom>
          <a:solidFill>
            <a:schemeClr val="bg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 CONTRATO LEGADO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4" name="Caixa de Texto 17">
            <a:extLst>
              <a:ext uri="{FF2B5EF4-FFF2-40B4-BE49-F238E27FC236}">
                <a16:creationId xmlns:a16="http://schemas.microsoft.com/office/drawing/2014/main" xmlns="" id="{F04A0DB3-E874-43D0-88C6-11172D711AA9}"/>
              </a:ext>
            </a:extLst>
          </p:cNvPr>
          <p:cNvSpPr txBox="1"/>
          <p:nvPr/>
        </p:nvSpPr>
        <p:spPr>
          <a:xfrm>
            <a:off x="6180772" y="3909742"/>
            <a:ext cx="2211218" cy="390525"/>
          </a:xfrm>
          <a:prstGeom prst="rect">
            <a:avLst/>
          </a:prstGeom>
          <a:solidFill>
            <a:schemeClr val="bg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MERCADO LIVRE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5" name="Caixa de Texto 21">
            <a:extLst>
              <a:ext uri="{FF2B5EF4-FFF2-40B4-BE49-F238E27FC236}">
                <a16:creationId xmlns:a16="http://schemas.microsoft.com/office/drawing/2014/main" xmlns="" id="{4CE6968B-3F6B-4EB0-8BDD-328CC0922432}"/>
              </a:ext>
            </a:extLst>
          </p:cNvPr>
          <p:cNvSpPr txBox="1"/>
          <p:nvPr/>
        </p:nvSpPr>
        <p:spPr>
          <a:xfrm>
            <a:off x="6180772" y="4300267"/>
            <a:ext cx="2211218" cy="390525"/>
          </a:xfrm>
          <a:prstGeom prst="rect">
            <a:avLst/>
          </a:prstGeom>
          <a:solidFill>
            <a:schemeClr val="bg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 CONTRATO LEGADO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6" name="Caixa de Texto 74">
            <a:extLst>
              <a:ext uri="{FF2B5EF4-FFF2-40B4-BE49-F238E27FC236}">
                <a16:creationId xmlns:a16="http://schemas.microsoft.com/office/drawing/2014/main" xmlns="" id="{E4B57274-45E5-4F19-BD43-044AF43FB5E6}"/>
              </a:ext>
            </a:extLst>
          </p:cNvPr>
          <p:cNvSpPr txBox="1"/>
          <p:nvPr/>
        </p:nvSpPr>
        <p:spPr>
          <a:xfrm>
            <a:off x="2182778" y="47955"/>
            <a:ext cx="5198983" cy="381000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pt-BR" sz="1100" dirty="0">
              <a:ln>
                <a:solidFill>
                  <a:schemeClr val="tx1"/>
                </a:solidFill>
              </a:ln>
              <a:effectLst/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cxnSp>
        <p:nvCxnSpPr>
          <p:cNvPr id="147" name="Conector reto 146">
            <a:extLst>
              <a:ext uri="{FF2B5EF4-FFF2-40B4-BE49-F238E27FC236}">
                <a16:creationId xmlns:a16="http://schemas.microsoft.com/office/drawing/2014/main" xmlns="" id="{4339CD8F-B091-481C-BD8A-F41E86555580}"/>
              </a:ext>
            </a:extLst>
          </p:cNvPr>
          <p:cNvCxnSpPr/>
          <p:nvPr/>
        </p:nvCxnSpPr>
        <p:spPr>
          <a:xfrm flipH="1">
            <a:off x="1262268" y="1113354"/>
            <a:ext cx="2487248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48" name="Conector reto 147">
            <a:extLst>
              <a:ext uri="{FF2B5EF4-FFF2-40B4-BE49-F238E27FC236}">
                <a16:creationId xmlns:a16="http://schemas.microsoft.com/office/drawing/2014/main" xmlns="" id="{F9AC8223-DD56-4954-B3BC-55CC24FA6AB3}"/>
              </a:ext>
            </a:extLst>
          </p:cNvPr>
          <p:cNvCxnSpPr/>
          <p:nvPr/>
        </p:nvCxnSpPr>
        <p:spPr>
          <a:xfrm flipH="1">
            <a:off x="3450000" y="1227691"/>
            <a:ext cx="299516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49" name="Conector reto 148">
            <a:extLst>
              <a:ext uri="{FF2B5EF4-FFF2-40B4-BE49-F238E27FC236}">
                <a16:creationId xmlns:a16="http://schemas.microsoft.com/office/drawing/2014/main" xmlns="" id="{4B1D9728-5537-42B4-BB82-6973067AF463}"/>
              </a:ext>
            </a:extLst>
          </p:cNvPr>
          <p:cNvCxnSpPr/>
          <p:nvPr/>
        </p:nvCxnSpPr>
        <p:spPr>
          <a:xfrm flipH="1">
            <a:off x="2065115" y="1923599"/>
            <a:ext cx="1935367" cy="643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50" name="Conector de Seta Reta 18">
            <a:extLst>
              <a:ext uri="{FF2B5EF4-FFF2-40B4-BE49-F238E27FC236}">
                <a16:creationId xmlns:a16="http://schemas.microsoft.com/office/drawing/2014/main" xmlns="" id="{D05F5270-3D46-4F9D-BE02-59F794E7FC48}"/>
              </a:ext>
            </a:extLst>
          </p:cNvPr>
          <p:cNvCxnSpPr/>
          <p:nvPr/>
        </p:nvCxnSpPr>
        <p:spPr>
          <a:xfrm>
            <a:off x="3449999" y="1227691"/>
            <a:ext cx="0" cy="1460120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51" name="Conector reto 150">
            <a:extLst>
              <a:ext uri="{FF2B5EF4-FFF2-40B4-BE49-F238E27FC236}">
                <a16:creationId xmlns:a16="http://schemas.microsoft.com/office/drawing/2014/main" xmlns="" id="{1B733B60-0DB6-43F3-B57F-C359B73A6116}"/>
              </a:ext>
            </a:extLst>
          </p:cNvPr>
          <p:cNvCxnSpPr/>
          <p:nvPr/>
        </p:nvCxnSpPr>
        <p:spPr>
          <a:xfrm flipH="1">
            <a:off x="5494734" y="1196752"/>
            <a:ext cx="265463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52" name="Conector de Seta Reta 20">
            <a:extLst>
              <a:ext uri="{FF2B5EF4-FFF2-40B4-BE49-F238E27FC236}">
                <a16:creationId xmlns:a16="http://schemas.microsoft.com/office/drawing/2014/main" xmlns="" id="{E48F53B9-945A-4D18-82AA-07B06F4320E5}"/>
              </a:ext>
            </a:extLst>
          </p:cNvPr>
          <p:cNvCxnSpPr>
            <a:cxnSpLocks/>
          </p:cNvCxnSpPr>
          <p:nvPr/>
        </p:nvCxnSpPr>
        <p:spPr>
          <a:xfrm>
            <a:off x="8153606" y="1196752"/>
            <a:ext cx="17012" cy="2294166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53" name="Conector reto 152">
            <a:extLst>
              <a:ext uri="{FF2B5EF4-FFF2-40B4-BE49-F238E27FC236}">
                <a16:creationId xmlns:a16="http://schemas.microsoft.com/office/drawing/2014/main" xmlns="" id="{B12C9FD1-77D9-42C5-A1C4-E7C921237B69}"/>
              </a:ext>
            </a:extLst>
          </p:cNvPr>
          <p:cNvCxnSpPr>
            <a:cxnSpLocks/>
            <a:endCxn id="138" idx="3"/>
          </p:cNvCxnSpPr>
          <p:nvPr/>
        </p:nvCxnSpPr>
        <p:spPr>
          <a:xfrm flipH="1">
            <a:off x="5494734" y="1929364"/>
            <a:ext cx="1813570" cy="1343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54" name="Conector de Seta Reta 22">
            <a:extLst>
              <a:ext uri="{FF2B5EF4-FFF2-40B4-BE49-F238E27FC236}">
                <a16:creationId xmlns:a16="http://schemas.microsoft.com/office/drawing/2014/main" xmlns="" id="{3086FC47-09A2-435F-9ED4-C5B06D660C31}"/>
              </a:ext>
            </a:extLst>
          </p:cNvPr>
          <p:cNvCxnSpPr>
            <a:cxnSpLocks/>
          </p:cNvCxnSpPr>
          <p:nvPr/>
        </p:nvCxnSpPr>
        <p:spPr>
          <a:xfrm>
            <a:off x="7297836" y="1940860"/>
            <a:ext cx="0" cy="156014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ector reto 154">
            <a:extLst>
              <a:ext uri="{FF2B5EF4-FFF2-40B4-BE49-F238E27FC236}">
                <a16:creationId xmlns:a16="http://schemas.microsoft.com/office/drawing/2014/main" xmlns="" id="{8153F5B5-EC55-4171-BD11-01028D5E1578}"/>
              </a:ext>
            </a:extLst>
          </p:cNvPr>
          <p:cNvCxnSpPr/>
          <p:nvPr/>
        </p:nvCxnSpPr>
        <p:spPr>
          <a:xfrm flipH="1">
            <a:off x="5492567" y="2029128"/>
            <a:ext cx="46611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56" name="Conector de Seta Reta 24">
            <a:extLst>
              <a:ext uri="{FF2B5EF4-FFF2-40B4-BE49-F238E27FC236}">
                <a16:creationId xmlns:a16="http://schemas.microsoft.com/office/drawing/2014/main" xmlns="" id="{E87819E5-3DC3-4D6F-944C-782142F65E3B}"/>
              </a:ext>
            </a:extLst>
          </p:cNvPr>
          <p:cNvCxnSpPr/>
          <p:nvPr/>
        </p:nvCxnSpPr>
        <p:spPr>
          <a:xfrm>
            <a:off x="5951986" y="2029128"/>
            <a:ext cx="0" cy="64240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ector de Seta Reta 25">
            <a:extLst>
              <a:ext uri="{FF2B5EF4-FFF2-40B4-BE49-F238E27FC236}">
                <a16:creationId xmlns:a16="http://schemas.microsoft.com/office/drawing/2014/main" xmlns="" id="{5D105EF1-9A7C-4640-AEE1-942CB1A4465E}"/>
              </a:ext>
            </a:extLst>
          </p:cNvPr>
          <p:cNvCxnSpPr>
            <a:cxnSpLocks/>
          </p:cNvCxnSpPr>
          <p:nvPr/>
        </p:nvCxnSpPr>
        <p:spPr>
          <a:xfrm>
            <a:off x="1270841" y="1124000"/>
            <a:ext cx="8572" cy="2348594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58" name="Conector de Seta Reta 26">
            <a:extLst>
              <a:ext uri="{FF2B5EF4-FFF2-40B4-BE49-F238E27FC236}">
                <a16:creationId xmlns:a16="http://schemas.microsoft.com/office/drawing/2014/main" xmlns="" id="{3BD998F5-B532-43F0-B96C-9C4C0A18A6F8}"/>
              </a:ext>
            </a:extLst>
          </p:cNvPr>
          <p:cNvCxnSpPr/>
          <p:nvPr/>
        </p:nvCxnSpPr>
        <p:spPr>
          <a:xfrm>
            <a:off x="2082392" y="1923599"/>
            <a:ext cx="2" cy="156580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Caixa de Texto 5">
            <a:extLst>
              <a:ext uri="{FF2B5EF4-FFF2-40B4-BE49-F238E27FC236}">
                <a16:creationId xmlns:a16="http://schemas.microsoft.com/office/drawing/2014/main" xmlns="" id="{99EAE0E8-E60E-4DF5-9A67-1C5432937193}"/>
              </a:ext>
            </a:extLst>
          </p:cNvPr>
          <p:cNvSpPr txBox="1"/>
          <p:nvPr/>
        </p:nvSpPr>
        <p:spPr>
          <a:xfrm>
            <a:off x="3213912" y="5268689"/>
            <a:ext cx="2984063" cy="443653"/>
          </a:xfrm>
          <a:prstGeom prst="rect">
            <a:avLst/>
          </a:prstGeom>
          <a:solidFill>
            <a:schemeClr val="accent6"/>
          </a:solidFill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GERAÇÃO COM CONTRATO LEGADO</a:t>
            </a:r>
            <a:endParaRPr lang="pt-BR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60" name="Conector de Seta Reta 29">
            <a:extLst>
              <a:ext uri="{FF2B5EF4-FFF2-40B4-BE49-F238E27FC236}">
                <a16:creationId xmlns:a16="http://schemas.microsoft.com/office/drawing/2014/main" xmlns="" id="{ACCA3463-4C2D-4B52-A66D-830178350128}"/>
              </a:ext>
            </a:extLst>
          </p:cNvPr>
          <p:cNvCxnSpPr>
            <a:cxnSpLocks/>
          </p:cNvCxnSpPr>
          <p:nvPr/>
        </p:nvCxnSpPr>
        <p:spPr>
          <a:xfrm flipH="1" flipV="1">
            <a:off x="2172791" y="4696036"/>
            <a:ext cx="19974" cy="898938"/>
          </a:xfrm>
          <a:prstGeom prst="straightConnector1">
            <a:avLst/>
          </a:prstGeom>
          <a:ln w="28575">
            <a:solidFill>
              <a:schemeClr val="accent6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1" name="Conector reto 160">
            <a:extLst>
              <a:ext uri="{FF2B5EF4-FFF2-40B4-BE49-F238E27FC236}">
                <a16:creationId xmlns:a16="http://schemas.microsoft.com/office/drawing/2014/main" xmlns="" id="{3640D143-6CD5-4372-A719-63698C687B14}"/>
              </a:ext>
            </a:extLst>
          </p:cNvPr>
          <p:cNvCxnSpPr>
            <a:cxnSpLocks/>
          </p:cNvCxnSpPr>
          <p:nvPr/>
        </p:nvCxnSpPr>
        <p:spPr>
          <a:xfrm flipH="1">
            <a:off x="6180772" y="5605967"/>
            <a:ext cx="889722" cy="0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2" name="Conector de Seta Reta 31">
            <a:extLst>
              <a:ext uri="{FF2B5EF4-FFF2-40B4-BE49-F238E27FC236}">
                <a16:creationId xmlns:a16="http://schemas.microsoft.com/office/drawing/2014/main" xmlns="" id="{AEAFF2E4-0240-40E1-9D08-A57ED6CE4C86}"/>
              </a:ext>
            </a:extLst>
          </p:cNvPr>
          <p:cNvCxnSpPr>
            <a:stCxn id="142" idx="3"/>
          </p:cNvCxnSpPr>
          <p:nvPr/>
        </p:nvCxnSpPr>
        <p:spPr>
          <a:xfrm>
            <a:off x="3167578" y="4466241"/>
            <a:ext cx="3030041" cy="0"/>
          </a:xfrm>
          <a:prstGeom prst="straightConnector1">
            <a:avLst/>
          </a:prstGeom>
          <a:ln w="28575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ector de Seta Reta 32">
            <a:extLst>
              <a:ext uri="{FF2B5EF4-FFF2-40B4-BE49-F238E27FC236}">
                <a16:creationId xmlns:a16="http://schemas.microsoft.com/office/drawing/2014/main" xmlns="" id="{C1FCF21C-272A-492C-9A81-B479175A82B4}"/>
              </a:ext>
            </a:extLst>
          </p:cNvPr>
          <p:cNvCxnSpPr>
            <a:cxnSpLocks/>
          </p:cNvCxnSpPr>
          <p:nvPr/>
        </p:nvCxnSpPr>
        <p:spPr>
          <a:xfrm flipV="1">
            <a:off x="7057297" y="4724936"/>
            <a:ext cx="0" cy="881031"/>
          </a:xfrm>
          <a:prstGeom prst="straightConnector1">
            <a:avLst/>
          </a:prstGeom>
          <a:ln w="28575">
            <a:solidFill>
              <a:schemeClr val="accent6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4" name="Caixa de Texto 42">
            <a:extLst>
              <a:ext uri="{FF2B5EF4-FFF2-40B4-BE49-F238E27FC236}">
                <a16:creationId xmlns:a16="http://schemas.microsoft.com/office/drawing/2014/main" xmlns="" id="{3D06FA9D-8733-4838-BE02-FCA70E0F39DD}"/>
              </a:ext>
            </a:extLst>
          </p:cNvPr>
          <p:cNvSpPr txBox="1"/>
          <p:nvPr/>
        </p:nvSpPr>
        <p:spPr>
          <a:xfrm>
            <a:off x="-107992" y="2383127"/>
            <a:ext cx="1250314" cy="1001738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Teto:                       Média dos </a:t>
            </a:r>
            <a:r>
              <a:rPr lang="pt-BR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PLDs</a:t>
            </a: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o horizonte do contrato</a:t>
            </a:r>
          </a:p>
        </p:txBody>
      </p:sp>
      <p:sp>
        <p:nvSpPr>
          <p:cNvPr id="165" name="Caixa de Texto 52">
            <a:extLst>
              <a:ext uri="{FF2B5EF4-FFF2-40B4-BE49-F238E27FC236}">
                <a16:creationId xmlns:a16="http://schemas.microsoft.com/office/drawing/2014/main" xmlns="" id="{7A3DE496-B09E-40D0-A4D5-D4E2A1D5A51F}"/>
              </a:ext>
            </a:extLst>
          </p:cNvPr>
          <p:cNvSpPr txBox="1"/>
          <p:nvPr/>
        </p:nvSpPr>
        <p:spPr>
          <a:xfrm>
            <a:off x="5271831" y="3073969"/>
            <a:ext cx="1560307" cy="42029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Lastro: Preço Médio Ponderado (2)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66" name="Chave Esquerda 43">
            <a:extLst>
              <a:ext uri="{FF2B5EF4-FFF2-40B4-BE49-F238E27FC236}">
                <a16:creationId xmlns:a16="http://schemas.microsoft.com/office/drawing/2014/main" xmlns="" id="{DF66AC44-5E3E-4F45-9EE9-1B0FDB047B6C}"/>
              </a:ext>
            </a:extLst>
          </p:cNvPr>
          <p:cNvSpPr/>
          <p:nvPr/>
        </p:nvSpPr>
        <p:spPr>
          <a:xfrm>
            <a:off x="8354138" y="2821829"/>
            <a:ext cx="129353" cy="600267"/>
          </a:xfrm>
          <a:prstGeom prst="leftBrac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167" name="Chave Esquerda 44">
            <a:extLst>
              <a:ext uri="{FF2B5EF4-FFF2-40B4-BE49-F238E27FC236}">
                <a16:creationId xmlns:a16="http://schemas.microsoft.com/office/drawing/2014/main" xmlns="" id="{E0198B80-AD01-452E-9AD0-7896E916188B}"/>
              </a:ext>
            </a:extLst>
          </p:cNvPr>
          <p:cNvSpPr/>
          <p:nvPr/>
        </p:nvSpPr>
        <p:spPr>
          <a:xfrm>
            <a:off x="7093443" y="5260396"/>
            <a:ext cx="96469" cy="400852"/>
          </a:xfrm>
          <a:prstGeom prst="leftBrac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168" name="Chave Direita 47">
            <a:extLst>
              <a:ext uri="{FF2B5EF4-FFF2-40B4-BE49-F238E27FC236}">
                <a16:creationId xmlns:a16="http://schemas.microsoft.com/office/drawing/2014/main" xmlns="" id="{52C98725-8B13-4238-AB30-D1710498CE13}"/>
              </a:ext>
            </a:extLst>
          </p:cNvPr>
          <p:cNvSpPr/>
          <p:nvPr/>
        </p:nvSpPr>
        <p:spPr>
          <a:xfrm>
            <a:off x="997215" y="2392641"/>
            <a:ext cx="135870" cy="844416"/>
          </a:xfrm>
          <a:prstGeom prst="rightBrac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 dirty="0"/>
          </a:p>
        </p:txBody>
      </p:sp>
      <p:cxnSp>
        <p:nvCxnSpPr>
          <p:cNvPr id="169" name="Conector de Seta Reta 48">
            <a:extLst>
              <a:ext uri="{FF2B5EF4-FFF2-40B4-BE49-F238E27FC236}">
                <a16:creationId xmlns:a16="http://schemas.microsoft.com/office/drawing/2014/main" xmlns="" id="{271C6B66-BE92-463B-BEFC-4E67C2E56AB6}"/>
              </a:ext>
            </a:extLst>
          </p:cNvPr>
          <p:cNvCxnSpPr>
            <a:cxnSpLocks/>
          </p:cNvCxnSpPr>
          <p:nvPr/>
        </p:nvCxnSpPr>
        <p:spPr>
          <a:xfrm flipH="1">
            <a:off x="1161487" y="2476639"/>
            <a:ext cx="903629" cy="36342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ector de Seta Reta 49">
            <a:extLst>
              <a:ext uri="{FF2B5EF4-FFF2-40B4-BE49-F238E27FC236}">
                <a16:creationId xmlns:a16="http://schemas.microsoft.com/office/drawing/2014/main" xmlns="" id="{4146EE35-EC72-471D-A413-FEF0711B3B9F}"/>
              </a:ext>
            </a:extLst>
          </p:cNvPr>
          <p:cNvCxnSpPr>
            <a:cxnSpLocks/>
          </p:cNvCxnSpPr>
          <p:nvPr/>
        </p:nvCxnSpPr>
        <p:spPr>
          <a:xfrm flipH="1">
            <a:off x="1144443" y="2521414"/>
            <a:ext cx="126398" cy="302569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ector reto 170">
            <a:extLst>
              <a:ext uri="{FF2B5EF4-FFF2-40B4-BE49-F238E27FC236}">
                <a16:creationId xmlns:a16="http://schemas.microsoft.com/office/drawing/2014/main" xmlns="" id="{7D94532D-CBB5-4ECD-9E01-6AF086814D16}"/>
              </a:ext>
            </a:extLst>
          </p:cNvPr>
          <p:cNvCxnSpPr/>
          <p:nvPr/>
        </p:nvCxnSpPr>
        <p:spPr>
          <a:xfrm flipH="1">
            <a:off x="2620838" y="2894268"/>
            <a:ext cx="581284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72" name="Conector reto 171">
            <a:extLst>
              <a:ext uri="{FF2B5EF4-FFF2-40B4-BE49-F238E27FC236}">
                <a16:creationId xmlns:a16="http://schemas.microsoft.com/office/drawing/2014/main" xmlns="" id="{3A8A38F8-5DF8-4AD0-9A49-364BD152B889}"/>
              </a:ext>
            </a:extLst>
          </p:cNvPr>
          <p:cNvCxnSpPr>
            <a:cxnSpLocks/>
            <a:endCxn id="139" idx="3"/>
          </p:cNvCxnSpPr>
          <p:nvPr/>
        </p:nvCxnSpPr>
        <p:spPr>
          <a:xfrm flipH="1" flipV="1">
            <a:off x="6180772" y="2846718"/>
            <a:ext cx="619482" cy="621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73" name="Conector de Seta Reta 54">
            <a:extLst>
              <a:ext uri="{FF2B5EF4-FFF2-40B4-BE49-F238E27FC236}">
                <a16:creationId xmlns:a16="http://schemas.microsoft.com/office/drawing/2014/main" xmlns="" id="{5B7D5CB4-D0D3-49DD-9A03-518645CF079F}"/>
              </a:ext>
            </a:extLst>
          </p:cNvPr>
          <p:cNvCxnSpPr>
            <a:cxnSpLocks/>
          </p:cNvCxnSpPr>
          <p:nvPr/>
        </p:nvCxnSpPr>
        <p:spPr>
          <a:xfrm flipH="1">
            <a:off x="2617201" y="2898475"/>
            <a:ext cx="13856" cy="574119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4" name="Conector de Seta Reta 55">
            <a:extLst>
              <a:ext uri="{FF2B5EF4-FFF2-40B4-BE49-F238E27FC236}">
                <a16:creationId xmlns:a16="http://schemas.microsoft.com/office/drawing/2014/main" xmlns="" id="{FFA7F328-7803-4D04-8FE3-5DC63A8CD8EE}"/>
              </a:ext>
            </a:extLst>
          </p:cNvPr>
          <p:cNvCxnSpPr>
            <a:cxnSpLocks/>
          </p:cNvCxnSpPr>
          <p:nvPr/>
        </p:nvCxnSpPr>
        <p:spPr>
          <a:xfrm>
            <a:off x="6800254" y="2846718"/>
            <a:ext cx="0" cy="647883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5" name="Conector de Seta Reta 56">
            <a:extLst>
              <a:ext uri="{FF2B5EF4-FFF2-40B4-BE49-F238E27FC236}">
                <a16:creationId xmlns:a16="http://schemas.microsoft.com/office/drawing/2014/main" xmlns="" id="{7494EB6C-DEDC-4D7D-A0AA-E242EAC45EA2}"/>
              </a:ext>
            </a:extLst>
          </p:cNvPr>
          <p:cNvCxnSpPr>
            <a:cxnSpLocks/>
          </p:cNvCxnSpPr>
          <p:nvPr/>
        </p:nvCxnSpPr>
        <p:spPr>
          <a:xfrm>
            <a:off x="8153606" y="2492997"/>
            <a:ext cx="200532" cy="579781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Conector de Seta Reta 57">
            <a:extLst>
              <a:ext uri="{FF2B5EF4-FFF2-40B4-BE49-F238E27FC236}">
                <a16:creationId xmlns:a16="http://schemas.microsoft.com/office/drawing/2014/main" xmlns="" id="{C628E7F7-5D47-47ED-8583-C3560BCCD0AE}"/>
              </a:ext>
            </a:extLst>
          </p:cNvPr>
          <p:cNvCxnSpPr/>
          <p:nvPr/>
        </p:nvCxnSpPr>
        <p:spPr>
          <a:xfrm>
            <a:off x="7399471" y="2616225"/>
            <a:ext cx="882025" cy="44767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Caixa de Texto 67">
            <a:extLst>
              <a:ext uri="{FF2B5EF4-FFF2-40B4-BE49-F238E27FC236}">
                <a16:creationId xmlns:a16="http://schemas.microsoft.com/office/drawing/2014/main" xmlns="" id="{EC4EE8FF-60DE-42F2-9E0F-BCE028EBDDE3}"/>
              </a:ext>
            </a:extLst>
          </p:cNvPr>
          <p:cNvSpPr txBox="1"/>
          <p:nvPr/>
        </p:nvSpPr>
        <p:spPr>
          <a:xfrm>
            <a:off x="67337" y="5594974"/>
            <a:ext cx="8521257" cy="1082024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pt-BR" sz="1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Notas: 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arenBoth"/>
            </a:pPr>
            <a:r>
              <a:rPr lang="pt-BR" sz="1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Leilões </a:t>
            </a:r>
            <a:r>
              <a:rPr lang="pt-BR" sz="11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longo prazo s</a:t>
            </a:r>
            <a:r>
              <a:rPr lang="pt-BR" sz="1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imultâneos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arenBoth"/>
            </a:pPr>
            <a:r>
              <a:rPr lang="pt-BR" sz="1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Alocação do Lastro na proporção do consumo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arenBoth"/>
            </a:pPr>
            <a:r>
              <a:rPr lang="pt-BR" sz="11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Até o fim da Outorga </a:t>
            </a:r>
            <a:endParaRPr lang="pt-BR" sz="11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arenBoth"/>
            </a:pPr>
            <a:r>
              <a:rPr lang="pt-BR" sz="11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Tende </a:t>
            </a:r>
            <a:r>
              <a:rPr lang="pt-BR" sz="1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aproximar receita da geração com/sem Contrato Legado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arenBoth"/>
            </a:pPr>
            <a:r>
              <a:rPr lang="pt-BR" sz="1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Repasse de sobras de distribuidoras</a:t>
            </a: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178" name="Conector reto 177">
            <a:extLst>
              <a:ext uri="{FF2B5EF4-FFF2-40B4-BE49-F238E27FC236}">
                <a16:creationId xmlns:a16="http://schemas.microsoft.com/office/drawing/2014/main" xmlns="" id="{2CFC2C7F-8D2C-4CE1-97EF-0F427750539C}"/>
              </a:ext>
            </a:extLst>
          </p:cNvPr>
          <p:cNvCxnSpPr>
            <a:cxnSpLocks/>
          </p:cNvCxnSpPr>
          <p:nvPr/>
        </p:nvCxnSpPr>
        <p:spPr>
          <a:xfrm flipH="1">
            <a:off x="2192765" y="5594974"/>
            <a:ext cx="1031135" cy="0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79" name="CaixaDeTexto 178"/>
          <p:cNvSpPr txBox="1"/>
          <p:nvPr/>
        </p:nvSpPr>
        <p:spPr>
          <a:xfrm>
            <a:off x="1813482" y="6170"/>
            <a:ext cx="60916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Diagrama Simplificado da Receita de Geração com Separação Lastro e Energia</a:t>
            </a:r>
          </a:p>
        </p:txBody>
      </p:sp>
      <p:sp>
        <p:nvSpPr>
          <p:cNvPr id="180" name="CaixaDeTexto 179">
            <a:extLst>
              <a:ext uri="{FF2B5EF4-FFF2-40B4-BE49-F238E27FC236}">
                <a16:creationId xmlns:a16="http://schemas.microsoft.com/office/drawing/2014/main" xmlns="" id="{45FC9244-4EAC-46D0-B7D8-A40E8BB5842F}"/>
              </a:ext>
            </a:extLst>
          </p:cNvPr>
          <p:cNvSpPr txBox="1"/>
          <p:nvPr/>
        </p:nvSpPr>
        <p:spPr>
          <a:xfrm>
            <a:off x="8812237" y="6550223"/>
            <a:ext cx="3826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8</a:t>
            </a:r>
          </a:p>
        </p:txBody>
      </p:sp>
      <p:sp>
        <p:nvSpPr>
          <p:cNvPr id="181" name="Chave Esquerda 44">
            <a:extLst>
              <a:ext uri="{FF2B5EF4-FFF2-40B4-BE49-F238E27FC236}">
                <a16:creationId xmlns:a16="http://schemas.microsoft.com/office/drawing/2014/main" xmlns="" id="{E0198B80-AD01-452E-9AD0-7896E916188B}"/>
              </a:ext>
            </a:extLst>
          </p:cNvPr>
          <p:cNvSpPr/>
          <p:nvPr/>
        </p:nvSpPr>
        <p:spPr>
          <a:xfrm flipH="1">
            <a:off x="2045248" y="5166717"/>
            <a:ext cx="96468" cy="230122"/>
          </a:xfrm>
          <a:prstGeom prst="leftBrac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60" name="Caixa de Texto 42">
            <a:extLst>
              <a:ext uri="{FF2B5EF4-FFF2-40B4-BE49-F238E27FC236}">
                <a16:creationId xmlns:a16="http://schemas.microsoft.com/office/drawing/2014/main" xmlns="" id="{16F56F5D-234D-4E0A-B5DD-F209FD905140}"/>
              </a:ext>
            </a:extLst>
          </p:cNvPr>
          <p:cNvSpPr txBox="1"/>
          <p:nvPr/>
        </p:nvSpPr>
        <p:spPr>
          <a:xfrm>
            <a:off x="8346993" y="2848025"/>
            <a:ext cx="843620" cy="50944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Preço de</a:t>
            </a:r>
            <a:r>
              <a:rPr lang="pt-BR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Mercado</a:t>
            </a: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0579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28034</TotalTime>
  <Words>2728</Words>
  <Application>Microsoft Office PowerPoint</Application>
  <PresentationFormat>Apresentação na tela (4:3)</PresentationFormat>
  <Paragraphs>325</Paragraphs>
  <Slides>13</Slides>
  <Notes>2</Notes>
  <HiddenSlides>4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5" baseType="lpstr">
      <vt:lpstr>1_Tema do Office</vt:lpstr>
      <vt:lpstr>Slide do think-cell</vt:lpstr>
      <vt:lpstr> Expansão da Oferta  com Liberalização do Mercado  através da Separação Lastro e Energia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Bernardo Marandino</dc:creator>
  <cp:lastModifiedBy>Daniel Braga</cp:lastModifiedBy>
  <cp:revision>2430</cp:revision>
  <cp:lastPrinted>2019-09-23T16:01:47Z</cp:lastPrinted>
  <dcterms:created xsi:type="dcterms:W3CDTF">2014-06-13T14:35:53Z</dcterms:created>
  <dcterms:modified xsi:type="dcterms:W3CDTF">2019-09-23T16:03:52Z</dcterms:modified>
</cp:coreProperties>
</file>