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6"/>
  </p:notesMasterIdLst>
  <p:sldIdLst>
    <p:sldId id="409" r:id="rId2"/>
    <p:sldId id="413" r:id="rId3"/>
    <p:sldId id="414" r:id="rId4"/>
    <p:sldId id="415" r:id="rId5"/>
  </p:sldIdLst>
  <p:sldSz cx="9144000" cy="5143500" type="screen16x9"/>
  <p:notesSz cx="6858000" cy="9144000"/>
  <p:defaultTextStyle>
    <a:lvl1pPr marL="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83C8"/>
    <a:srgbClr val="82B2A2"/>
    <a:srgbClr val="0000FF"/>
    <a:srgbClr val="006600"/>
    <a:srgbClr val="CC6600"/>
    <a:srgbClr val="FFFF00"/>
    <a:srgbClr val="000099"/>
    <a:srgbClr val="FFFFFF"/>
    <a:srgbClr val="0080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67" autoAdjust="0"/>
    <p:restoredTop sz="94982" autoAdjust="0"/>
  </p:normalViewPr>
  <p:slideViewPr>
    <p:cSldViewPr>
      <p:cViewPr varScale="1">
        <p:scale>
          <a:sx n="86" d="100"/>
          <a:sy n="86" d="100"/>
        </p:scale>
        <p:origin x="872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pt-BR" sz="1200"/>
            </a:lvl1pPr>
            <a:extLst/>
          </a:lstStyle>
          <a:p>
            <a:fld id="{A8ADFD5B-A66C-449C-B6E8-FB716D07777D}" type="datetimeFigureOut">
              <a:rPr lang="en-US"/>
              <a:pPr/>
              <a:t>8/22/2019</a:t>
            </a:fld>
            <a:endParaRPr lang="pt-B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pt-B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pt-BR" sz="1200"/>
            </a:lvl1pPr>
            <a:extLst/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pt-BR" sz="1200"/>
            </a:lvl1pPr>
            <a:extLst/>
          </a:lstStyle>
          <a:p>
            <a:fld id="{CA5D3BF3-D352-46FC-8343-31F56E6730EA}" type="slidenum">
              <a:rPr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pt-BR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Espaço Reservado para Título 1"/>
          <p:cNvSpPr txBox="1">
            <a:spLocks/>
          </p:cNvSpPr>
          <p:nvPr userDrawn="1"/>
        </p:nvSpPr>
        <p:spPr>
          <a:xfrm>
            <a:off x="1071538" y="-142894"/>
            <a:ext cx="761526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Clique para editar o estilo do título mestre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pt-BR" smtClean="0"/>
              <a:pPr/>
              <a:t>22/08/2019</a:t>
            </a:fld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‹nº›</a:t>
            </a:fld>
            <a:endParaRPr kumimoji="0" lang="pt-BR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154782"/>
            <a:ext cx="2057400" cy="3290888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2"/>
            <a:ext cx="6019800" cy="3290888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pt-BR" smtClean="0"/>
              <a:pPr/>
              <a:t>22/08/2019</a:t>
            </a:fld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‹nº›</a:t>
            </a:fld>
            <a:endParaRPr kumimoji="0" lang="pt-BR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2976" y="-142894"/>
            <a:ext cx="7543824" cy="857250"/>
          </a:xfrm>
        </p:spPr>
        <p:txBody>
          <a:bodyPr/>
          <a:lstStyle>
            <a:lvl1pPr algn="r">
              <a:defRPr/>
            </a:lvl1pPr>
          </a:lstStyle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7" name="Espaço Reservado para Título 1"/>
          <p:cNvSpPr txBox="1">
            <a:spLocks/>
          </p:cNvSpPr>
          <p:nvPr userDrawn="1"/>
        </p:nvSpPr>
        <p:spPr>
          <a:xfrm>
            <a:off x="1071538" y="-142894"/>
            <a:ext cx="761526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itchFamily="34" charset="0"/>
                <a:ea typeface="+mj-ea"/>
                <a:cs typeface="+mj-cs"/>
              </a:rPr>
              <a:t>Clique para editar o estilo do título mestre</a:t>
            </a:r>
            <a:endParaRPr kumimoji="0" lang="pt-BR" sz="2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itchFamily="34" charset="0"/>
              <a:ea typeface="+mj-ea"/>
              <a:cs typeface="+mj-cs"/>
            </a:endParaRP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pt-BR" smtClean="0"/>
              <a:pPr/>
              <a:t>22/08/2019</a:t>
            </a:fld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pPr algn="r"/>
            <a:endParaRPr kumimoji="0" lang="pt-BR" sz="1400">
              <a:solidFill>
                <a:schemeClr val="tx2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pPr algn="ctr"/>
            <a:fld id="{8F82E0A0-C266-4798-8C8F-B9F91E9DA37E}" type="slidenum">
              <a:rPr kumimoji="0" lang="pt-BR" sz="1400" b="1" smtClean="0">
                <a:solidFill>
                  <a:srgbClr val="FFFFFF"/>
                </a:solidFill>
              </a:rPr>
              <a:pPr algn="ctr"/>
              <a:t>‹nº›</a:t>
            </a:fld>
            <a:endParaRPr kumimoji="0" lang="pt-BR" sz="1400"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pt-BR" smtClean="0"/>
              <a:pPr/>
              <a:t>22/08/2019</a:t>
            </a:fld>
            <a:endParaRPr kumimoji="0"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kumimoji="0"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3F7CB7D-F184-43C7-B6FD-03D728E1BBFF}" type="slidenum">
              <a:rPr kumimoji="0" lang="pt-BR" smtClean="0">
                <a:solidFill>
                  <a:schemeClr val="tx2"/>
                </a:solidFill>
              </a:rPr>
              <a:pPr/>
              <a:t>‹nº›</a:t>
            </a:fld>
            <a:endParaRPr kumimoji="0" lang="pt-BR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A8198-4617-485E-9585-4840B69DBBA6}" type="datetime1">
              <a:rPr lang="pt-BR" smtClean="0"/>
              <a:pPr/>
              <a:t>22/08/2019</a:t>
            </a:fld>
            <a:endParaRPr kumimoji="0"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kumimoji="0"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3F7CB7D-F184-43C7-B6FD-03D728E1BBFF}" type="slidenum">
              <a:rPr kumimoji="0" lang="pt-BR" smtClean="0">
                <a:solidFill>
                  <a:srgbClr val="FFFFFF"/>
                </a:solidFill>
              </a:rPr>
              <a:pPr/>
              <a:t>‹nº›</a:t>
            </a:fld>
            <a:endParaRPr kumimoji="0" lang="pt-BR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06EA6-EFEA-4C30-9264-4F9291A5780D}" type="datetime1">
              <a:rPr lang="pt-BR" smtClean="0"/>
              <a:pPr/>
              <a:t>22/08/2019</a:t>
            </a:fld>
            <a:endParaRPr kumimoji="0"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kumimoji="0"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pPr algn="ctr"/>
            <a:fld id="{8F82E0A0-C266-4798-8C8F-B9F91E9DA37E}" type="slidenum">
              <a:rPr kumimoji="0" lang="pt-BR" sz="2800" b="1" smtClean="0">
                <a:solidFill>
                  <a:srgbClr val="FFFFFF"/>
                </a:solidFill>
              </a:rPr>
              <a:pPr algn="ctr"/>
              <a:t>‹nº›</a:t>
            </a:fld>
            <a:endParaRPr kumimoji="0" lang="pt-BR" sz="28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071538" y="-142894"/>
            <a:ext cx="7615262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 dirty="0"/>
              <a:t>Fernando </a:t>
            </a:r>
            <a:r>
              <a:rPr lang="pt-BR" dirty="0" err="1"/>
              <a:t>Taboada</a:t>
            </a:r>
            <a:r>
              <a:rPr lang="pt-BR" dirty="0"/>
              <a:t> :: 03.2019</a:t>
            </a:r>
            <a:endParaRPr lang="pt-BR" sz="1400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taboa\Downloads\unnamed (1).png"/>
          <p:cNvPicPr>
            <a:picLocks noChangeAspect="1" noChangeArrowheads="1"/>
          </p:cNvPicPr>
          <p:nvPr userDrawn="1"/>
        </p:nvPicPr>
        <p:blipFill>
          <a:blip r:embed="rId14" cstate="print"/>
          <a:srcRect b="5276"/>
          <a:stretch>
            <a:fillRect/>
          </a:stretch>
        </p:blipFill>
        <p:spPr bwMode="auto">
          <a:xfrm>
            <a:off x="214282" y="86625"/>
            <a:ext cx="785818" cy="97696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Berlin Sans FB Demi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taboa\Downloads\capa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4" name="CaixaDeTexto 3"/>
          <p:cNvSpPr txBox="1"/>
          <p:nvPr/>
        </p:nvSpPr>
        <p:spPr>
          <a:xfrm>
            <a:off x="3995936" y="1563638"/>
            <a:ext cx="48577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sz="3200" dirty="0">
                <a:solidFill>
                  <a:schemeClr val="bg1"/>
                </a:solidFill>
                <a:latin typeface="Berlin Sans FB Demi" pitchFamily="34" charset="0"/>
              </a:rPr>
              <a:t>"Workshop de Construção e Detalhamento do Plano de Ação REATE 2020"</a:t>
            </a:r>
            <a:endParaRPr lang="pt-BR" sz="3200" dirty="0">
              <a:solidFill>
                <a:schemeClr val="bg1"/>
              </a:solidFill>
              <a:latin typeface="Berlin Sans FB Demi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/>
        </p:nvSpPr>
        <p:spPr>
          <a:xfrm>
            <a:off x="3995936" y="3363838"/>
            <a:ext cx="2520280" cy="314605"/>
          </a:xfrm>
          <a:prstGeom prst="rect">
            <a:avLst/>
          </a:prstGeom>
        </p:spPr>
        <p:txBody>
          <a:bodyPr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bg1"/>
                </a:solidFill>
                <a:latin typeface="Berlin Sans FB Demi" pitchFamily="34" charset="0"/>
                <a:ea typeface="+mj-ea"/>
                <a:cs typeface="+mj-cs"/>
              </a:defRPr>
            </a:lvl1pPr>
          </a:lstStyle>
          <a:p>
            <a:pPr algn="l"/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Frente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 </a:t>
            </a:r>
            <a:r>
              <a:rPr lang="en-US" sz="2400" b="1" i="1" dirty="0" smtClean="0">
                <a:latin typeface="+mn-lt"/>
                <a:cs typeface="Arial" panose="020B0604020202020204" pitchFamily="34" charset="0"/>
              </a:rPr>
              <a:t>3 – </a:t>
            </a:r>
            <a:r>
              <a:rPr lang="en-US" sz="2400" b="1" i="1" dirty="0" err="1" smtClean="0">
                <a:latin typeface="+mn-lt"/>
                <a:cs typeface="Arial" panose="020B0604020202020204" pitchFamily="34" charset="0"/>
              </a:rPr>
              <a:t>Gás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7624" y="-20538"/>
            <a:ext cx="8187356" cy="314605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Frente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 3 - </a:t>
            </a:r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Gás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339502"/>
            <a:ext cx="818735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TEMA 1 : Mapeamento e quantificação do recurso </a:t>
            </a:r>
            <a:r>
              <a:rPr lang="pt-BR" sz="20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gaseífero</a:t>
            </a:r>
            <a:endParaRPr lang="pt-BR" sz="20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081" y="1146081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cs typeface="Arial" panose="020B0604020202020204" pitchFamily="34" charset="0"/>
              </a:rPr>
              <a:t>Descrição do Assunto</a:t>
            </a:r>
            <a:r>
              <a:rPr lang="pt-BR" sz="1200" dirty="0" smtClean="0">
                <a:cs typeface="Arial" panose="020B0604020202020204" pitchFamily="34" charset="0"/>
              </a:rPr>
              <a:t>: </a:t>
            </a:r>
            <a:r>
              <a:rPr lang="pt-BR" sz="1200" dirty="0" smtClean="0"/>
              <a:t>mapeamento do potencial de gás das bacias </a:t>
            </a:r>
            <a:r>
              <a:rPr lang="en-US" sz="1200" i="1" dirty="0" smtClean="0"/>
              <a:t>onshore</a:t>
            </a:r>
            <a:r>
              <a:rPr lang="pt-BR" sz="1200" dirty="0" smtClean="0"/>
              <a:t> brasileiras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081" y="1456204"/>
            <a:ext cx="8799244" cy="2123658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cs typeface="Arial" panose="020B0604020202020204" pitchFamily="34" charset="0"/>
              </a:rPr>
              <a:t>Ações Prioritárias Propostas: </a:t>
            </a:r>
            <a:endParaRPr lang="pt-BR" sz="1200" b="1" dirty="0" smtClean="0">
              <a:cs typeface="Arial" panose="020B0604020202020204" pitchFamily="34" charset="0"/>
            </a:endParaRPr>
          </a:p>
          <a:p>
            <a:pPr marL="228600" indent="-228600" algn="just">
              <a:buFont typeface="+mj-lt"/>
              <a:buAutoNum type="arabicPeriod"/>
            </a:pPr>
            <a:r>
              <a:rPr lang="pt-BR" sz="1200" dirty="0" smtClean="0">
                <a:cs typeface="Arial" panose="020B0604020202020204" pitchFamily="34" charset="0"/>
              </a:rPr>
              <a:t>Checar com ANP e CPRM os dados disponíveis para acesso público (quais são e como serão disponibilizados?)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pt-BR" sz="1200" dirty="0" smtClean="0">
                <a:cs typeface="Arial" panose="020B0604020202020204" pitchFamily="34" charset="0"/>
              </a:rPr>
              <a:t>Definir áreas com maior potencial </a:t>
            </a:r>
            <a:r>
              <a:rPr lang="pt-BR" sz="1200" dirty="0" err="1" smtClean="0">
                <a:cs typeface="Arial" panose="020B0604020202020204" pitchFamily="34" charset="0"/>
              </a:rPr>
              <a:t>gaseífero</a:t>
            </a:r>
            <a:r>
              <a:rPr lang="pt-BR" sz="1200" dirty="0" smtClean="0">
                <a:cs typeface="Arial" panose="020B0604020202020204" pitchFamily="34" charset="0"/>
              </a:rPr>
              <a:t>, com base nos critérios abaixo:</a:t>
            </a:r>
          </a:p>
          <a:p>
            <a:pPr marL="685800" lvl="1" indent="-228600" algn="just">
              <a:buFont typeface="+mj-lt"/>
              <a:buAutoNum type="alphaLcParenR"/>
            </a:pPr>
            <a:r>
              <a:rPr lang="pt-BR" sz="1200" dirty="0" smtClean="0">
                <a:cs typeface="Arial" panose="020B0604020202020204" pitchFamily="34" charset="0"/>
              </a:rPr>
              <a:t>Contexto geológico</a:t>
            </a:r>
          </a:p>
          <a:p>
            <a:pPr marL="685800" lvl="1" indent="-228600" algn="just">
              <a:buFont typeface="+mj-lt"/>
              <a:buAutoNum type="alphaLcParenR"/>
            </a:pPr>
            <a:r>
              <a:rPr lang="pt-BR" sz="1200" dirty="0" smtClean="0">
                <a:cs typeface="Arial" panose="020B0604020202020204" pitchFamily="34" charset="0"/>
              </a:rPr>
              <a:t>Dados existentes</a:t>
            </a:r>
          </a:p>
          <a:p>
            <a:pPr marL="685800" lvl="1" indent="-228600" algn="just">
              <a:buFont typeface="+mj-lt"/>
              <a:buAutoNum type="alphaLcParenR"/>
            </a:pPr>
            <a:r>
              <a:rPr lang="pt-BR" sz="1200" dirty="0" smtClean="0">
                <a:cs typeface="Arial" panose="020B0604020202020204" pitchFamily="34" charset="0"/>
              </a:rPr>
              <a:t>Fatores de sucesso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pt-BR" sz="1200" dirty="0" smtClean="0">
                <a:cs typeface="Arial" panose="020B0604020202020204" pitchFamily="34" charset="0"/>
              </a:rPr>
              <a:t>Ajustar legislação existente para o fomento do conhecimento geológico e desenvolvimento da produção</a:t>
            </a:r>
          </a:p>
          <a:p>
            <a:pPr marL="685800" lvl="1" indent="-228600" algn="just">
              <a:buFont typeface="+mj-lt"/>
              <a:buAutoNum type="alphaLcParenR"/>
            </a:pPr>
            <a:r>
              <a:rPr lang="pt-BR" sz="1200" dirty="0" smtClean="0">
                <a:cs typeface="Arial" panose="020B0604020202020204" pitchFamily="34" charset="0"/>
              </a:rPr>
              <a:t>Incentivos na redução dos royalties para as empresas privadas disponibilizarem informações</a:t>
            </a:r>
          </a:p>
          <a:p>
            <a:pPr marL="685800" lvl="1" indent="-228600" algn="just">
              <a:buFont typeface="+mj-lt"/>
              <a:buAutoNum type="alphaLcParenR"/>
            </a:pPr>
            <a:r>
              <a:rPr lang="pt-BR" sz="1200" dirty="0" smtClean="0">
                <a:cs typeface="Arial" panose="020B0604020202020204" pitchFamily="34" charset="0"/>
              </a:rPr>
              <a:t>Ajustes regulatórios para uso de recursos de participação especial e royalties por parte da ANP</a:t>
            </a:r>
          </a:p>
          <a:p>
            <a:pPr marL="228600" indent="-228600" algn="just">
              <a:buFont typeface="+mj-lt"/>
              <a:buAutoNum type="arabicPeriod"/>
            </a:pPr>
            <a:r>
              <a:rPr lang="pt-BR" sz="1200" dirty="0" smtClean="0">
                <a:cs typeface="Arial" panose="020B0604020202020204" pitchFamily="34" charset="0"/>
              </a:rPr>
              <a:t>Executar o poço piloto que permita a definição de parâmetros ambientais para o desenvolvimento de reservatórios de baixa permeabilidade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6081" y="4815031"/>
            <a:ext cx="8797958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Responsáveis</a:t>
            </a:r>
            <a:r>
              <a:rPr lang="pt-BR" sz="1200" dirty="0">
                <a:cs typeface="Arial" panose="020B0604020202020204" pitchFamily="34" charset="0"/>
              </a:rPr>
              <a:t>: ANP, </a:t>
            </a:r>
            <a:r>
              <a:rPr lang="pt-BR" sz="1200" dirty="0" smtClean="0">
                <a:cs typeface="Arial" panose="020B0604020202020204" pitchFamily="34" charset="0"/>
              </a:rPr>
              <a:t>EPE e CPRM, em parceria com universidades e instituições de pesquisa.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6081" y="3838277"/>
            <a:ext cx="8799244" cy="4616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Próximos Passos</a:t>
            </a:r>
            <a:r>
              <a:rPr lang="pt-BR" sz="1200" b="1" dirty="0" smtClean="0">
                <a:cs typeface="Arial" panose="020B0604020202020204" pitchFamily="34" charset="0"/>
              </a:rPr>
              <a:t>: </a:t>
            </a:r>
            <a:r>
              <a:rPr lang="pt-BR" sz="1200" dirty="0" smtClean="0">
                <a:cs typeface="Arial" panose="020B0604020202020204" pitchFamily="34" charset="0"/>
              </a:rPr>
              <a:t>Reunir o grupo responsável (mínimo de 2 reuniões) visando elaborar e apresentar o projeto escrito na reunião do REATE de Outubro, no ES. Em Setembro, em Salvador, deverá ser consolidado o pré-projeto.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834" y="3579862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Como Fazer</a:t>
            </a:r>
            <a:r>
              <a:rPr lang="pt-BR" sz="1200" dirty="0">
                <a:cs typeface="Arial" panose="020B0604020202020204" pitchFamily="34" charset="0"/>
              </a:rPr>
              <a:t>: </a:t>
            </a:r>
            <a:r>
              <a:rPr lang="pt-BR" sz="1200" dirty="0" smtClean="0">
                <a:cs typeface="Arial" panose="020B0604020202020204" pitchFamily="34" charset="0"/>
              </a:rPr>
              <a:t>Elaborar projeto com a finalidade de interpretar os dados e disponibilizar os potenciais </a:t>
            </a:r>
            <a:r>
              <a:rPr lang="pt-BR" sz="1200" dirty="0" err="1" smtClean="0">
                <a:cs typeface="Arial" panose="020B0604020202020204" pitchFamily="34" charset="0"/>
              </a:rPr>
              <a:t>gaseíferos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152834" y="4342333"/>
            <a:ext cx="8799244" cy="4616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Resultados Esperados: </a:t>
            </a:r>
            <a:r>
              <a:rPr lang="pt-BR" sz="1200" dirty="0" smtClean="0"/>
              <a:t>Volumes potenciais </a:t>
            </a:r>
            <a:r>
              <a:rPr lang="pt-BR" sz="1200" dirty="0" err="1" smtClean="0"/>
              <a:t>gaseíferos</a:t>
            </a:r>
            <a:r>
              <a:rPr lang="pt-BR" sz="1200" dirty="0" smtClean="0"/>
              <a:t> que possam ser certificados, disponibilizados em escala regional, aumentando o fator de sucesso exploratório e de desenvolvimento, com indicativos de viabilidade econômica.</a:t>
            </a:r>
            <a:endParaRPr lang="pt-BR" sz="12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95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7624" y="-20538"/>
            <a:ext cx="8187356" cy="314605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Frente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 3 - </a:t>
            </a:r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Gás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87624" y="339502"/>
            <a:ext cx="818735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TEMA 2 : Monetização da Produção de Gás Natural </a:t>
            </a:r>
            <a:r>
              <a:rPr lang="pt-BR" sz="20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Onshore</a:t>
            </a:r>
            <a:endParaRPr lang="pt-BR" sz="20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081" y="1146081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cs typeface="Arial" panose="020B0604020202020204" pitchFamily="34" charset="0"/>
              </a:rPr>
              <a:t>Descrição do Assunto</a:t>
            </a:r>
            <a:r>
              <a:rPr lang="pt-BR" sz="1200" dirty="0" smtClean="0">
                <a:cs typeface="Arial" panose="020B0604020202020204" pitchFamily="34" charset="0"/>
              </a:rPr>
              <a:t>: </a:t>
            </a:r>
            <a:r>
              <a:rPr lang="pt-BR" sz="1200" dirty="0" smtClean="0"/>
              <a:t>Diretrizes para viabilizar monetização do Gás Natural produzido </a:t>
            </a:r>
            <a:r>
              <a:rPr lang="pt-BR" sz="1200" dirty="0" err="1" smtClean="0"/>
              <a:t>Onshore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081" y="1456204"/>
            <a:ext cx="8799244" cy="3416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pt-BR" sz="1200" b="1" dirty="0">
                <a:cs typeface="Arial" panose="020B0604020202020204" pitchFamily="34" charset="0"/>
              </a:rPr>
              <a:t>Ações Prioritárias Propostas: </a:t>
            </a:r>
            <a:endParaRPr lang="pt-BR" sz="1200" b="1" dirty="0" smtClean="0">
              <a:cs typeface="Arial" panose="020B0604020202020204" pitchFamily="34" charset="0"/>
            </a:endParaRP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1-</a:t>
            </a:r>
            <a:r>
              <a:rPr lang="pt-BR" sz="1200" b="1" dirty="0" smtClean="0">
                <a:cs typeface="Arial" panose="020B0604020202020204" pitchFamily="34" charset="0"/>
              </a:rPr>
              <a:t> </a:t>
            </a:r>
            <a:r>
              <a:rPr lang="pt-BR" sz="1200" dirty="0" smtClean="0">
                <a:cs typeface="Arial" panose="020B0604020202020204" pitchFamily="34" charset="0"/>
              </a:rPr>
              <a:t>Acesso de Pequenos Produtores à malha de gás – Já endereçado através da PL 6407/2013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2- Simplificação do Processo de Declaração de Comercialidade junto à ANP para projetos </a:t>
            </a:r>
            <a:r>
              <a:rPr lang="pt-BR" sz="1200" dirty="0" err="1" smtClean="0">
                <a:cs typeface="Arial" panose="020B0604020202020204" pitchFamily="34" charset="0"/>
              </a:rPr>
              <a:t>Onshore</a:t>
            </a:r>
            <a:endParaRPr lang="pt-BR" sz="1200" dirty="0" smtClean="0">
              <a:cs typeface="Arial" panose="020B0604020202020204" pitchFamily="34" charset="0"/>
            </a:endParaRP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3- Redução de Royalties para produção </a:t>
            </a:r>
            <a:r>
              <a:rPr lang="pt-BR" sz="1200" dirty="0" err="1" smtClean="0">
                <a:cs typeface="Arial" panose="020B0604020202020204" pitchFamily="34" charset="0"/>
              </a:rPr>
              <a:t>Onshore</a:t>
            </a:r>
            <a:endParaRPr lang="pt-BR" sz="1200" dirty="0" smtClean="0">
              <a:cs typeface="Arial" panose="020B0604020202020204" pitchFamily="34" charset="0"/>
            </a:endParaRP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4- Plano de Desenvolvimento simplificado para Campos </a:t>
            </a:r>
            <a:r>
              <a:rPr lang="pt-BR" sz="1200" dirty="0" err="1" smtClean="0">
                <a:cs typeface="Arial" panose="020B0604020202020204" pitchFamily="34" charset="0"/>
              </a:rPr>
              <a:t>Onshore</a:t>
            </a:r>
            <a:endParaRPr lang="pt-BR" sz="1200" dirty="0" smtClean="0">
              <a:cs typeface="Arial" panose="020B0604020202020204" pitchFamily="34" charset="0"/>
            </a:endParaRP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5- Revisão da Legislação Estadual para transporte </a:t>
            </a:r>
            <a:r>
              <a:rPr lang="pt-BR" sz="1200" dirty="0" err="1" smtClean="0">
                <a:cs typeface="Arial" panose="020B0604020202020204" pitchFamily="34" charset="0"/>
              </a:rPr>
              <a:t>dutoviário</a:t>
            </a:r>
            <a:r>
              <a:rPr lang="pt-BR" sz="1200" dirty="0" smtClean="0">
                <a:cs typeface="Arial" panose="020B0604020202020204" pitchFamily="34" charset="0"/>
              </a:rPr>
              <a:t> do gás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6- Acesso aos estudos de demanda potencial do gás por bacias sedimentares para avaliação dos limites máximos de preços a serem disponibilizados para o mercado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7- Extensão do período do Teste de Formação – Atualmente 72h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8- Isenção de pagamento de Royalties durante o TLD e na fase de produção de campos de gás 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9- Estudo de Viabilidade de Leilões regionais de energia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10- Modernização da Legislação Estadual do Gás - Pacificação sobre o entendimento que “</a:t>
            </a:r>
            <a:r>
              <a:rPr lang="pt-BR" sz="1200" dirty="0" err="1" smtClean="0">
                <a:cs typeface="Arial" panose="020B0604020202020204" pitchFamily="34" charset="0"/>
              </a:rPr>
              <a:t>auto-produtor</a:t>
            </a:r>
            <a:r>
              <a:rPr lang="pt-BR" sz="1200" dirty="0" smtClean="0">
                <a:cs typeface="Arial" panose="020B0604020202020204" pitchFamily="34" charset="0"/>
              </a:rPr>
              <a:t>” e “</a:t>
            </a:r>
            <a:r>
              <a:rPr lang="pt-BR" sz="1200" dirty="0" err="1" smtClean="0">
                <a:cs typeface="Arial" panose="020B0604020202020204" pitchFamily="34" charset="0"/>
              </a:rPr>
              <a:t>auto-importador</a:t>
            </a:r>
            <a:r>
              <a:rPr lang="pt-BR" sz="1200" dirty="0" smtClean="0">
                <a:cs typeface="Arial" panose="020B0604020202020204" pitchFamily="34" charset="0"/>
              </a:rPr>
              <a:t>” está no âmbito Federal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11- Reavaliação do limite de comprovação do período mínimo de horizonte rolante em leilões regulados de energia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12- Aplicação de mecanismo para previsibilidade de despacho técnico (min/</a:t>
            </a:r>
            <a:r>
              <a:rPr lang="pt-BR" sz="1200" dirty="0" err="1" smtClean="0">
                <a:cs typeface="Arial" panose="020B0604020202020204" pitchFamily="34" charset="0"/>
              </a:rPr>
              <a:t>max</a:t>
            </a:r>
            <a:r>
              <a:rPr lang="pt-BR" sz="1200" dirty="0" smtClean="0">
                <a:cs typeface="Arial" panose="020B0604020202020204" pitchFamily="34" charset="0"/>
              </a:rPr>
              <a:t>) para possibilitar térmicas maiores que atendam a ponta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13- Estudo de alternativas de monetização para pequenos produtores </a:t>
            </a:r>
          </a:p>
          <a:p>
            <a:pPr algn="just"/>
            <a:r>
              <a:rPr lang="pt-BR" sz="1200" dirty="0" smtClean="0">
                <a:cs typeface="Arial" panose="020B0604020202020204" pitchFamily="34" charset="0"/>
              </a:rPr>
              <a:t>14- Reavaliação da estrutura de participações governamentais para áreas terrestres (Royalties, PE, Proprietários de terra, retenção de áreas)</a:t>
            </a:r>
          </a:p>
        </p:txBody>
      </p:sp>
    </p:spTree>
    <p:extLst>
      <p:ext uri="{BB962C8B-B14F-4D97-AF65-F5344CB8AC3E}">
        <p14:creationId xmlns:p14="http://schemas.microsoft.com/office/powerpoint/2010/main" val="238818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87624" y="-20538"/>
            <a:ext cx="8187356" cy="314605"/>
          </a:xfrm>
        </p:spPr>
        <p:txBody>
          <a:bodyPr anchor="t">
            <a:noAutofit/>
          </a:bodyPr>
          <a:lstStyle/>
          <a:p>
            <a:pPr algn="l"/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Frente</a:t>
            </a:r>
            <a:r>
              <a:rPr lang="en-US" sz="2400" b="1" i="1" dirty="0">
                <a:latin typeface="+mn-lt"/>
                <a:cs typeface="Arial" panose="020B0604020202020204" pitchFamily="34" charset="0"/>
              </a:rPr>
              <a:t> 3 - </a:t>
            </a:r>
            <a:r>
              <a:rPr lang="en-US" sz="2400" b="1" i="1" dirty="0" err="1">
                <a:latin typeface="+mn-lt"/>
                <a:cs typeface="Arial" panose="020B0604020202020204" pitchFamily="34" charset="0"/>
              </a:rPr>
              <a:t>Gás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6081" y="1146081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cs typeface="Arial" panose="020B0604020202020204" pitchFamily="34" charset="0"/>
              </a:rPr>
              <a:t>Descrição do Assunto</a:t>
            </a:r>
            <a:r>
              <a:rPr lang="pt-BR" sz="1200" dirty="0" smtClean="0">
                <a:cs typeface="Arial" panose="020B0604020202020204" pitchFamily="34" charset="0"/>
              </a:rPr>
              <a:t>: </a:t>
            </a:r>
            <a:r>
              <a:rPr lang="pt-BR" sz="1200" dirty="0"/>
              <a:t>Diretrizes para viabilizar monetização do Gás Natural produzido </a:t>
            </a:r>
            <a:r>
              <a:rPr lang="pt-BR" sz="1200" dirty="0" err="1"/>
              <a:t>Onshore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4382" y="4384391"/>
            <a:ext cx="8797958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Responsáveis</a:t>
            </a:r>
            <a:r>
              <a:rPr lang="pt-BR" sz="1200" dirty="0" smtClean="0">
                <a:cs typeface="Arial" panose="020B0604020202020204" pitchFamily="34" charset="0"/>
              </a:rPr>
              <a:t>:. EPE, MME, ANP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63096" y="2608168"/>
            <a:ext cx="8799244" cy="461665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Próximos Passos</a:t>
            </a:r>
            <a:r>
              <a:rPr lang="pt-BR" sz="1200" b="1" dirty="0" smtClean="0">
                <a:cs typeface="Arial" panose="020B0604020202020204" pitchFamily="34" charset="0"/>
              </a:rPr>
              <a:t>: </a:t>
            </a:r>
            <a:r>
              <a:rPr lang="pt-BR" sz="1200" dirty="0" smtClean="0">
                <a:cs typeface="Arial" panose="020B0604020202020204" pitchFamily="34" charset="0"/>
              </a:rPr>
              <a:t>Elaboração de relatório para acompanhamento das ações.</a:t>
            </a:r>
          </a:p>
          <a:p>
            <a:r>
              <a:rPr lang="pt-BR" sz="1200" dirty="0" smtClean="0">
                <a:cs typeface="Arial" panose="020B0604020202020204" pitchFamily="34" charset="0"/>
              </a:rPr>
              <a:t>Divulgar agenda para próximas reuniões.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834" y="1782593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Como Fazer</a:t>
            </a:r>
            <a:r>
              <a:rPr lang="pt-BR" sz="1200" dirty="0" smtClean="0">
                <a:cs typeface="Arial" panose="020B0604020202020204" pitchFamily="34" charset="0"/>
              </a:rPr>
              <a:t>: submeter às instituições relacionadas para elaboração de estudos .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10" name="TextBox 4"/>
          <p:cNvSpPr txBox="1"/>
          <p:nvPr/>
        </p:nvSpPr>
        <p:spPr>
          <a:xfrm>
            <a:off x="163096" y="3547518"/>
            <a:ext cx="8799244" cy="276999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BR" sz="1200" b="1" dirty="0">
                <a:cs typeface="Arial" panose="020B0604020202020204" pitchFamily="34" charset="0"/>
              </a:rPr>
              <a:t>Resultados Esperados</a:t>
            </a:r>
            <a:r>
              <a:rPr lang="pt-BR" sz="1200" b="1" dirty="0" smtClean="0">
                <a:cs typeface="Arial" panose="020B0604020202020204" pitchFamily="34" charset="0"/>
              </a:rPr>
              <a:t>: </a:t>
            </a:r>
            <a:endParaRPr lang="pt-BR" sz="1200" dirty="0">
              <a:cs typeface="Arial" panose="020B0604020202020204" pitchFamily="34" charset="0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1187624" y="339502"/>
            <a:ext cx="8187356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 smtClean="0">
                <a:solidFill>
                  <a:schemeClr val="bg1"/>
                </a:solidFill>
                <a:cs typeface="Arial" panose="020B0604020202020204" pitchFamily="34" charset="0"/>
              </a:rPr>
              <a:t>TEMA 2 : Monetização da Produção de Gás Natural </a:t>
            </a:r>
            <a:r>
              <a:rPr lang="pt-BR" sz="2000" b="1" dirty="0" err="1" smtClean="0">
                <a:solidFill>
                  <a:schemeClr val="bg1"/>
                </a:solidFill>
                <a:cs typeface="Arial" panose="020B0604020202020204" pitchFamily="34" charset="0"/>
              </a:rPr>
              <a:t>Onshore</a:t>
            </a:r>
            <a:endParaRPr lang="pt-BR" sz="2000" b="1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 smtClean="0">
              <a:solidFill>
                <a:schemeClr val="bg1"/>
              </a:solidFill>
              <a:cs typeface="Arial" panose="020B0604020202020204" pitchFamily="34" charset="0"/>
            </a:endParaRPr>
          </a:p>
          <a:p>
            <a:endParaRPr lang="pt-BR" sz="1350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8160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561</Words>
  <Application>Microsoft Office PowerPoint</Application>
  <PresentationFormat>Apresentação na tela (16:9)</PresentationFormat>
  <Paragraphs>46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Berlin Sans FB Demi</vt:lpstr>
      <vt:lpstr>Calibri</vt:lpstr>
      <vt:lpstr>Tema do Office</vt:lpstr>
      <vt:lpstr>Apresentação do PowerPoint</vt:lpstr>
      <vt:lpstr>Frente 3 - Gás</vt:lpstr>
      <vt:lpstr>Frente 3 - Gás</vt:lpstr>
      <vt:lpstr>Frente 3 - Gás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2019-06-17T18:10:16Z</dcterms:created>
  <dcterms:modified xsi:type="dcterms:W3CDTF">2019-08-22T20:09:27Z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1046</vt:i4>
  </property>
  <property fmtid="{D5CDD505-2E9C-101B-9397-08002B2CF9AE}" pid="3" name="_Version">
    <vt:lpwstr>12.0.4518</vt:lpwstr>
  </property>
</Properties>
</file>