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34" r:id="rId2"/>
    <p:sldId id="676" r:id="rId3"/>
    <p:sldId id="2380" r:id="rId4"/>
    <p:sldId id="2451" r:id="rId5"/>
    <p:sldId id="2449" r:id="rId6"/>
    <p:sldId id="2450" r:id="rId7"/>
    <p:sldId id="2381" r:id="rId8"/>
    <p:sldId id="2416" r:id="rId9"/>
    <p:sldId id="2415" r:id="rId10"/>
    <p:sldId id="2382" r:id="rId11"/>
    <p:sldId id="2383" r:id="rId12"/>
    <p:sldId id="2455" r:id="rId13"/>
    <p:sldId id="2456" r:id="rId14"/>
    <p:sldId id="2452" r:id="rId15"/>
    <p:sldId id="2422" r:id="rId16"/>
    <p:sldId id="2425" r:id="rId17"/>
    <p:sldId id="2442" r:id="rId18"/>
    <p:sldId id="2458" r:id="rId19"/>
    <p:sldId id="2459" r:id="rId20"/>
    <p:sldId id="2457" r:id="rId21"/>
    <p:sldId id="2443" r:id="rId22"/>
    <p:sldId id="2444" r:id="rId23"/>
    <p:sldId id="2460" r:id="rId24"/>
    <p:sldId id="2445" r:id="rId25"/>
    <p:sldId id="2463" r:id="rId26"/>
    <p:sldId id="2464" r:id="rId27"/>
    <p:sldId id="2446" r:id="rId28"/>
    <p:sldId id="2484" r:id="rId29"/>
    <p:sldId id="2485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E0000"/>
    <a:srgbClr val="FFAA01"/>
    <a:srgbClr val="FFD03B"/>
    <a:srgbClr val="8DC63F"/>
    <a:srgbClr val="D14E1D"/>
    <a:srgbClr val="FF3333"/>
    <a:srgbClr val="98E6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7513" autoAdjust="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870"/>
    </p:cViewPr>
  </p:sorterViewPr>
  <p:notesViewPr>
    <p:cSldViewPr>
      <p:cViewPr varScale="1">
        <p:scale>
          <a:sx n="50" d="100"/>
          <a:sy n="50" d="100"/>
        </p:scale>
        <p:origin x="-2964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GRO\RELAT&#211;RIOS\Relat&#243;rios%20VIP\2016\Jun-16\Gasoli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GRO\RELAT&#211;RIOS\Relat&#243;rios%20VIP\2016\Jun-16\Gasoli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092091007584"/>
          <c:y val="6.3868613138686178E-2"/>
          <c:w val="0.88515709642470253"/>
          <c:h val="0.7390510948905112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Rendimento</c:v>
                </c:pt>
              </c:strCache>
            </c:strRef>
          </c:tx>
          <c:spPr>
            <a:ln w="31898">
              <a:solidFill>
                <a:srgbClr val="008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/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9" b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-5.2822147681172119E-2"/>
                  <c:y val="-3.2338308457711441E-2"/>
                </c:manualLayout>
              </c:layout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9" b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0"/>
                  <c:y val="2.2388059701492491E-2"/>
                </c:manualLayout>
              </c:layout>
              <c:spPr>
                <a:noFill/>
                <a:ln w="25373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9" b="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Sheet1!$B$1:$AR$1</c:f>
              <c:numCache>
                <c:formatCode>General</c:formatCode>
                <c:ptCount val="43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2016</c:v>
                </c:pt>
              </c:numCache>
            </c:numRef>
          </c:cat>
          <c:val>
            <c:numRef>
              <c:f>Sheet1!$B$2:$AR$2</c:f>
              <c:numCache>
                <c:formatCode>_-* #,##0_-;\-* #,##0_-;_-* "-"??_-;_-@_-</c:formatCode>
                <c:ptCount val="43"/>
                <c:pt idx="0">
                  <c:v>2024.6</c:v>
                </c:pt>
                <c:pt idx="1">
                  <c:v>2356.1999999999998</c:v>
                </c:pt>
                <c:pt idx="2">
                  <c:v>2948.5</c:v>
                </c:pt>
                <c:pt idx="3">
                  <c:v>2953.2</c:v>
                </c:pt>
                <c:pt idx="4">
                  <c:v>2961</c:v>
                </c:pt>
                <c:pt idx="5">
                  <c:v>3201.1</c:v>
                </c:pt>
                <c:pt idx="6">
                  <c:v>2997.1</c:v>
                </c:pt>
                <c:pt idx="7">
                  <c:v>3310</c:v>
                </c:pt>
                <c:pt idx="8">
                  <c:v>3691</c:v>
                </c:pt>
                <c:pt idx="9">
                  <c:v>3795.8</c:v>
                </c:pt>
                <c:pt idx="10">
                  <c:v>4247.3</c:v>
                </c:pt>
                <c:pt idx="11">
                  <c:v>3855.1</c:v>
                </c:pt>
                <c:pt idx="12">
                  <c:v>4180.3</c:v>
                </c:pt>
                <c:pt idx="13">
                  <c:v>4221.5</c:v>
                </c:pt>
                <c:pt idx="14">
                  <c:v>3888.2</c:v>
                </c:pt>
                <c:pt idx="15">
                  <c:v>3836.6</c:v>
                </c:pt>
                <c:pt idx="16">
                  <c:v>4390.3999999999996</c:v>
                </c:pt>
                <c:pt idx="17">
                  <c:v>4136.1000000000004</c:v>
                </c:pt>
                <c:pt idx="18">
                  <c:v>4105.3</c:v>
                </c:pt>
                <c:pt idx="19">
                  <c:v>4750.2</c:v>
                </c:pt>
                <c:pt idx="20">
                  <c:v>4938.6000000000004</c:v>
                </c:pt>
                <c:pt idx="21">
                  <c:v>4934.3999999999996</c:v>
                </c:pt>
                <c:pt idx="22">
                  <c:v>5150</c:v>
                </c:pt>
                <c:pt idx="23">
                  <c:v>5457</c:v>
                </c:pt>
                <c:pt idx="24">
                  <c:v>5975.95</c:v>
                </c:pt>
                <c:pt idx="25">
                  <c:v>4907.1499999999996</c:v>
                </c:pt>
                <c:pt idx="26">
                  <c:v>5290.57</c:v>
                </c:pt>
                <c:pt idx="27">
                  <c:v>5710.22</c:v>
                </c:pt>
                <c:pt idx="28">
                  <c:v>6134.89</c:v>
                </c:pt>
                <c:pt idx="29">
                  <c:v>5931</c:v>
                </c:pt>
                <c:pt idx="30">
                  <c:v>6002</c:v>
                </c:pt>
                <c:pt idx="31">
                  <c:v>6073.6</c:v>
                </c:pt>
                <c:pt idx="32">
                  <c:v>6459</c:v>
                </c:pt>
                <c:pt idx="33">
                  <c:v>6513.9551905593944</c:v>
                </c:pt>
                <c:pt idx="34">
                  <c:v>5886.2084218042146</c:v>
                </c:pt>
                <c:pt idx="35">
                  <c:v>6831</c:v>
                </c:pt>
                <c:pt idx="36">
                  <c:v>5847.11328144854</c:v>
                </c:pt>
                <c:pt idx="37">
                  <c:v>5800.873701162398</c:v>
                </c:pt>
                <c:pt idx="38">
                  <c:v>6101.2451318568874</c:v>
                </c:pt>
                <c:pt idx="39">
                  <c:v>5955.5308100407519</c:v>
                </c:pt>
                <c:pt idx="40">
                  <c:v>5848.6617462018912</c:v>
                </c:pt>
                <c:pt idx="41">
                  <c:v>5687.5471301483312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7492376"/>
        <c:axId val="297491984"/>
      </c:lineChart>
      <c:catAx>
        <c:axId val="2974923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10633">
            <a:solidFill>
              <a:srgbClr val="000080"/>
            </a:solidFill>
            <a:prstDash val="solid"/>
          </a:ln>
        </c:spPr>
        <c:txPr>
          <a:bodyPr rot="-2700000" vert="horz"/>
          <a:lstStyle/>
          <a:p>
            <a:pPr>
              <a:defRPr sz="1673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97491984"/>
        <c:crossesAt val="0"/>
        <c:auto val="1"/>
        <c:lblAlgn val="ctr"/>
        <c:lblOffset val="100"/>
        <c:tickLblSkip val="3"/>
        <c:tickMarkSkip val="1"/>
        <c:noMultiLvlLbl val="0"/>
      </c:catAx>
      <c:valAx>
        <c:axId val="297491984"/>
        <c:scaling>
          <c:orientation val="minMax"/>
          <c:max val="7000"/>
          <c:min val="1500"/>
        </c:scaling>
        <c:delete val="0"/>
        <c:axPos val="l"/>
        <c:numFmt formatCode="_-* #,##0_-;\-* #,##0_-;_-* &quot;-&quot;??_-;_-@_-" sourceLinked="1"/>
        <c:majorTickMark val="in"/>
        <c:minorTickMark val="none"/>
        <c:tickLblPos val="nextTo"/>
        <c:spPr>
          <a:ln w="10633">
            <a:solidFill>
              <a:srgbClr val="000080"/>
            </a:solidFill>
            <a:prstDash val="solid"/>
          </a:ln>
        </c:spPr>
        <c:txPr>
          <a:bodyPr rot="0" vert="horz"/>
          <a:lstStyle/>
          <a:p>
            <a:pPr>
              <a:defRPr sz="1673" b="1" i="0" u="none" strike="noStrike" baseline="0">
                <a:solidFill>
                  <a:srgbClr val="00008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97492376"/>
        <c:crosses val="autoZero"/>
        <c:crossBetween val="between"/>
        <c:majorUnit val="500"/>
      </c:valAx>
      <c:spPr>
        <a:noFill/>
        <a:ln w="2537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53018372703413"/>
          <c:y val="5.1400554097404488E-2"/>
          <c:w val="0.78468765368825943"/>
          <c:h val="0.79523549139690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Plan1!$J$3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0519395134779751E-2"/>
                  <c:y val="1.1412266479118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84089414858645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Plan1!$H$4:$H$19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Plan1!$J$4:$J$19</c:f>
              <c:numCache>
                <c:formatCode>0.00%</c:formatCode>
                <c:ptCount val="16"/>
                <c:pt idx="0">
                  <c:v>1.5100000000000001E-2</c:v>
                </c:pt>
                <c:pt idx="1">
                  <c:v>3.5799999999999998E-2</c:v>
                </c:pt>
                <c:pt idx="2">
                  <c:v>1.23E-2</c:v>
                </c:pt>
                <c:pt idx="3">
                  <c:v>5.6599999999999998E-2</c:v>
                </c:pt>
                <c:pt idx="4">
                  <c:v>3.0099999999999998E-2</c:v>
                </c:pt>
                <c:pt idx="5">
                  <c:v>3.6900000000000002E-2</c:v>
                </c:pt>
                <c:pt idx="6">
                  <c:v>5.8000000000000003E-2</c:v>
                </c:pt>
                <c:pt idx="7">
                  <c:v>4.6800000000000001E-2</c:v>
                </c:pt>
                <c:pt idx="8">
                  <c:v>-1E-3</c:v>
                </c:pt>
                <c:pt idx="9">
                  <c:v>6.9800000000000001E-2</c:v>
                </c:pt>
                <c:pt idx="10">
                  <c:v>3.6700000000000003E-2</c:v>
                </c:pt>
                <c:pt idx="11">
                  <c:v>1.61E-2</c:v>
                </c:pt>
                <c:pt idx="12">
                  <c:v>2.8899999999999999E-2</c:v>
                </c:pt>
                <c:pt idx="13">
                  <c:v>1E-3</c:v>
                </c:pt>
                <c:pt idx="14">
                  <c:v>-3.7999999999999999E-2</c:v>
                </c:pt>
                <c:pt idx="15">
                  <c:v>-3.2500000000000001E-2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981976"/>
        <c:axId val="349980016"/>
      </c:barChart>
      <c:lineChart>
        <c:grouping val="standard"/>
        <c:varyColors val="0"/>
        <c:ser>
          <c:idx val="1"/>
          <c:order val="1"/>
          <c:tx>
            <c:strRef>
              <c:f>Plan1!$I$3</c:f>
              <c:strCache>
                <c:ptCount val="1"/>
                <c:pt idx="0">
                  <c:v>Otto Growth</c:v>
                </c:pt>
              </c:strCache>
            </c:strRef>
          </c:tx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779092702169723E-2"/>
                  <c:y val="-5.70613323955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Plan1!$I$4:$I$19</c:f>
              <c:numCache>
                <c:formatCode>0.0%</c:formatCode>
                <c:ptCount val="16"/>
                <c:pt idx="0">
                  <c:v>-4.6041869115074463E-2</c:v>
                </c:pt>
                <c:pt idx="1">
                  <c:v>2.4416760317006236E-2</c:v>
                </c:pt>
                <c:pt idx="2">
                  <c:v>-4.7584210300314789E-2</c:v>
                </c:pt>
                <c:pt idx="3">
                  <c:v>9.4360939892223383E-2</c:v>
                </c:pt>
                <c:pt idx="4">
                  <c:v>1.851747179047547E-2</c:v>
                </c:pt>
                <c:pt idx="5">
                  <c:v>0.16315237592126053</c:v>
                </c:pt>
                <c:pt idx="6">
                  <c:v>9.2558190752652258E-2</c:v>
                </c:pt>
                <c:pt idx="7">
                  <c:v>0.10101295064190152</c:v>
                </c:pt>
                <c:pt idx="8">
                  <c:v>5.5564983004443569E-2</c:v>
                </c:pt>
                <c:pt idx="9">
                  <c:v>8.3314302527156325E-2</c:v>
                </c:pt>
                <c:pt idx="10">
                  <c:v>6.0355726147971245E-2</c:v>
                </c:pt>
                <c:pt idx="11">
                  <c:v>7.6601124306993729E-2</c:v>
                </c:pt>
                <c:pt idx="12">
                  <c:v>4.593208580737107E-2</c:v>
                </c:pt>
                <c:pt idx="13">
                  <c:v>8.6949505813758599E-2</c:v>
                </c:pt>
                <c:pt idx="14">
                  <c:v>2.0178653951059555E-3</c:v>
                </c:pt>
                <c:pt idx="15">
                  <c:v>-9.7543651887028737E-3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81976"/>
        <c:axId val="349980016"/>
      </c:lineChart>
      <c:catAx>
        <c:axId val="349981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349980016"/>
        <c:crosses val="autoZero"/>
        <c:auto val="1"/>
        <c:lblAlgn val="ctr"/>
        <c:lblOffset val="100"/>
        <c:noMultiLvlLbl val="0"/>
      </c:catAx>
      <c:valAx>
        <c:axId val="34998001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34998197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55922178477690287"/>
          <c:y val="0.65702354913969085"/>
          <c:w val="0.21480646280161725"/>
          <c:h val="0.1375780175185778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427188739772306E-2"/>
          <c:y val="2.166895279868972E-2"/>
          <c:w val="0.83238062889197673"/>
          <c:h val="0.8455783578233823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Lbls>
            <c:dLbl>
              <c:idx val="2"/>
              <c:layout>
                <c:manualLayout>
                  <c:x val="-9.5038434661076171E-2"/>
                  <c:y val="1.77541031549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109713487071976E-2"/>
                  <c:y val="3.9059026940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314465408805034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747728860936407E-2"/>
                  <c:y val="-2.8406565047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881201956673661E-2"/>
                  <c:y val="4.2609847571937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36198462613562E-2"/>
                  <c:y val="2.8406565047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5471698113207503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3542976939203356E-2"/>
                  <c:y val="-3.5508206309948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1180992313067784E-2"/>
                  <c:y val="7.1016412619896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7519217330538085E-2"/>
                  <c:y val="4.260984757193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5904961565338921E-3"/>
                  <c:y val="-1.065246189298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0.10062893081761007"/>
                  <c:y val="-3.195738567895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3.354297693920346E-2"/>
                  <c:y val="-3.195738567895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8.3857442348008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0.10621942697414395"/>
                  <c:y val="1.0652461892984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7.2676450034940596E-2"/>
                  <c:y val="3.9059026940942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5.5904961565338921E-3"/>
                  <c:y val="1.0652461892984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4.1146037847631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3.1496062992125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'Grafico 2- % Otto'!$A$15:$A$36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2016*</c:v>
                </c:pt>
              </c:strCache>
            </c:strRef>
          </c:cat>
          <c:val>
            <c:numRef>
              <c:f>'Grafico 2- % Otto'!$B$15:$B$36</c:f>
              <c:numCache>
                <c:formatCode>0.00%</c:formatCode>
                <c:ptCount val="22"/>
                <c:pt idx="0" formatCode="0.0%">
                  <c:v>0.44294756262066848</c:v>
                </c:pt>
                <c:pt idx="1">
                  <c:v>0.41844000435863249</c:v>
                </c:pt>
                <c:pt idx="2">
                  <c:v>0.38856660545302235</c:v>
                </c:pt>
                <c:pt idx="3">
                  <c:v>0.37042230314532049</c:v>
                </c:pt>
                <c:pt idx="4">
                  <c:v>0.39172779753911668</c:v>
                </c:pt>
                <c:pt idx="5">
                  <c:v>0.3809642751961495</c:v>
                </c:pt>
                <c:pt idx="6">
                  <c:v>0.37668274503390214</c:v>
                </c:pt>
                <c:pt idx="7">
                  <c:v>0.37304742714443323</c:v>
                </c:pt>
                <c:pt idx="8">
                  <c:v>0.40188854217404346</c:v>
                </c:pt>
                <c:pt idx="9">
                  <c:v>0.39679122491186808</c:v>
                </c:pt>
                <c:pt idx="10">
                  <c:v>0.39356861911022106</c:v>
                </c:pt>
                <c:pt idx="11">
                  <c:v>0.31552796763418034</c:v>
                </c:pt>
                <c:pt idx="12">
                  <c:v>0.37242034924613698</c:v>
                </c:pt>
                <c:pt idx="13">
                  <c:v>0.41515695054727086</c:v>
                </c:pt>
                <c:pt idx="14">
                  <c:v>0.44951329930747985</c:v>
                </c:pt>
                <c:pt idx="15">
                  <c:v>0.41976247611261619</c:v>
                </c:pt>
                <c:pt idx="16">
                  <c:v>0.32347549556991123</c:v>
                </c:pt>
                <c:pt idx="17">
                  <c:v>0.30282433066273673</c:v>
                </c:pt>
                <c:pt idx="18">
                  <c:v>0.3368161272829811</c:v>
                </c:pt>
                <c:pt idx="19">
                  <c:v>0.36246876440851478</c:v>
                </c:pt>
                <c:pt idx="20">
                  <c:v>0.41984380883741124</c:v>
                </c:pt>
                <c:pt idx="21">
                  <c:v>0.39417083803666597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976880"/>
        <c:axId val="349976488"/>
      </c:lineChart>
      <c:catAx>
        <c:axId val="34997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349976488"/>
        <c:crosses val="autoZero"/>
        <c:auto val="1"/>
        <c:lblAlgn val="ctr"/>
        <c:lblOffset val="100"/>
        <c:noMultiLvlLbl val="0"/>
      </c:catAx>
      <c:valAx>
        <c:axId val="349976488"/>
        <c:scaling>
          <c:orientation val="minMax"/>
          <c:min val="0.25"/>
        </c:scaling>
        <c:delete val="0"/>
        <c:axPos val="l"/>
        <c:numFmt formatCode="0%" sourceLinked="0"/>
        <c:majorTickMark val="out"/>
        <c:minorTickMark val="none"/>
        <c:tickLblPos val="nextTo"/>
        <c:crossAx val="3499768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03D7CB0E-2A18-4814-B156-81CB91BF01E2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F3F6CD53-157A-4E8E-8B2E-6A0CD3106E6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8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24674AB7-0736-4E92-80E4-5AC3247D5984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39A3222A-4A62-4DEC-BD66-F4CD71EDC37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4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3222A-4A62-4DEC-BD66-F4CD71EDC3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5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50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6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11650" y="6492875"/>
            <a:ext cx="520700" cy="365125"/>
          </a:xfrm>
        </p:spPr>
        <p:txBody>
          <a:bodyPr/>
          <a:lstStyle>
            <a:lvl1pPr algn="ctr">
              <a:defRPr baseline="0">
                <a:latin typeface="Calibri" panose="020F0502020204030204" pitchFamily="34" charset="0"/>
              </a:defRPr>
            </a:lvl1pPr>
          </a:lstStyle>
          <a:p>
            <a:fld id="{7886F195-DBF4-4CC8-B7F9-05179399B396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7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70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44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5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324600"/>
            <a:ext cx="22194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8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1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68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3/21/2013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394" y="6400800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86F195-DBF4-4CC8-B7F9-05179399B39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781300"/>
            <a:ext cx="742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Novo Marco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4525963"/>
          </a:xfrm>
        </p:spPr>
        <p:txBody>
          <a:bodyPr/>
          <a:lstStyle/>
          <a:p>
            <a:r>
              <a:rPr lang="pt-BR" sz="2400" dirty="0" smtClean="0"/>
              <a:t>Acordo do Clima (COP21 Paris, COP22 </a:t>
            </a:r>
            <a:r>
              <a:rPr lang="pt-BR" sz="2400" dirty="0" err="1" smtClean="0"/>
              <a:t>Marrakech</a:t>
            </a:r>
            <a:r>
              <a:rPr lang="pt-BR" sz="2400" dirty="0" smtClean="0"/>
              <a:t>)</a:t>
            </a:r>
            <a:endParaRPr lang="pt-BR" sz="2000" dirty="0" smtClean="0"/>
          </a:p>
          <a:p>
            <a:pPr lvl="1"/>
            <a:r>
              <a:rPr lang="pt-BR" sz="2000" dirty="0" smtClean="0"/>
              <a:t>Brasil ratifica o Acordo do Clima e assume compromissos de NDC.</a:t>
            </a:r>
          </a:p>
          <a:p>
            <a:pPr lvl="1"/>
            <a:r>
              <a:rPr lang="pt-BR" sz="2000" dirty="0" smtClean="0"/>
              <a:t>Brasil discute proposta de regulamentação do mercado de carbono;</a:t>
            </a:r>
          </a:p>
          <a:p>
            <a:pPr lvl="1"/>
            <a:r>
              <a:rPr lang="pt-BR" sz="2000" dirty="0" smtClean="0"/>
              <a:t>Plataforma para o </a:t>
            </a:r>
            <a:r>
              <a:rPr lang="pt-BR" sz="2000" dirty="0" err="1" smtClean="0"/>
              <a:t>Biofuturo</a:t>
            </a:r>
            <a:r>
              <a:rPr lang="pt-BR" sz="2000" dirty="0" smtClean="0"/>
              <a:t>;</a:t>
            </a:r>
          </a:p>
          <a:p>
            <a:pPr lvl="1"/>
            <a:r>
              <a:rPr lang="pt-BR" sz="2000" dirty="0" err="1" smtClean="0"/>
              <a:t>RenovaBio</a:t>
            </a:r>
            <a:r>
              <a:rPr lang="pt-BR" sz="2000" dirty="0" smtClean="0"/>
              <a:t>.</a:t>
            </a:r>
          </a:p>
          <a:p>
            <a:pPr lvl="1"/>
            <a:endParaRPr lang="pt-BR" sz="1800" dirty="0" smtClean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Slide 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00400"/>
            <a:ext cx="5431367" cy="30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89" y="48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Oportunidades na Produção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19825" y="1371600"/>
            <a:ext cx="8983014" cy="4525963"/>
          </a:xfrm>
        </p:spPr>
        <p:txBody>
          <a:bodyPr/>
          <a:lstStyle/>
          <a:p>
            <a:pPr lvl="2"/>
            <a:r>
              <a:rPr lang="pt-BR" sz="2800" dirty="0" smtClean="0"/>
              <a:t>Na área agrícola: </a:t>
            </a:r>
          </a:p>
          <a:p>
            <a:pPr lvl="3"/>
            <a:r>
              <a:rPr lang="pt-BR" sz="2400" dirty="0" smtClean="0"/>
              <a:t>Adaptação de variedades existentes a ambientes de produção (aumento potencial de até 20% no TCH);</a:t>
            </a:r>
          </a:p>
          <a:p>
            <a:pPr lvl="2"/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Slide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19400"/>
            <a:ext cx="6019800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89" y="48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Oportunidades na Produção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19825" y="1371600"/>
            <a:ext cx="8983014" cy="4525963"/>
          </a:xfrm>
        </p:spPr>
        <p:txBody>
          <a:bodyPr/>
          <a:lstStyle/>
          <a:p>
            <a:pPr lvl="2"/>
            <a:r>
              <a:rPr lang="pt-BR" sz="2800" dirty="0" smtClean="0"/>
              <a:t>Na área agrícola: </a:t>
            </a:r>
          </a:p>
          <a:p>
            <a:pPr lvl="3"/>
            <a:r>
              <a:rPr lang="pt-BR" sz="2400" dirty="0" smtClean="0"/>
              <a:t>Variedades mais resistentes (contra broca e </a:t>
            </a:r>
            <a:r>
              <a:rPr lang="pt-BR" sz="2400" dirty="0" err="1" smtClean="0"/>
              <a:t>sêca</a:t>
            </a:r>
            <a:r>
              <a:rPr lang="pt-BR" sz="2400" dirty="0" smtClean="0"/>
              <a:t>); </a:t>
            </a:r>
          </a:p>
          <a:p>
            <a:pPr lvl="3"/>
            <a:r>
              <a:rPr lang="pt-BR" sz="2400" dirty="0" smtClean="0"/>
              <a:t>Tecnologias de multiplicação (MPB; </a:t>
            </a:r>
            <a:r>
              <a:rPr lang="pt-BR" sz="2400" dirty="0" err="1" smtClean="0"/>
              <a:t>meiosi</a:t>
            </a:r>
            <a:r>
              <a:rPr lang="pt-BR" sz="2400" dirty="0" smtClean="0"/>
              <a:t>; semente de cana);</a:t>
            </a:r>
          </a:p>
          <a:p>
            <a:pPr lvl="4"/>
            <a:endParaRPr lang="pt-BR" sz="2400" dirty="0" smtClean="0"/>
          </a:p>
          <a:p>
            <a:pPr lvl="2"/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Slide 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029386"/>
            <a:ext cx="5628148" cy="31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89" y="48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Oportunidades na Produção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19825" y="1371600"/>
            <a:ext cx="8983014" cy="4525963"/>
          </a:xfrm>
        </p:spPr>
        <p:txBody>
          <a:bodyPr/>
          <a:lstStyle/>
          <a:p>
            <a:pPr lvl="2"/>
            <a:r>
              <a:rPr lang="pt-BR" sz="2800" dirty="0" smtClean="0"/>
              <a:t>Na área agrícola: </a:t>
            </a:r>
          </a:p>
          <a:p>
            <a:pPr lvl="2"/>
            <a:endParaRPr lang="pt-BR" sz="2800" dirty="0" smtClean="0"/>
          </a:p>
          <a:p>
            <a:pPr lvl="3"/>
            <a:r>
              <a:rPr lang="pt-BR" sz="2400" dirty="0" smtClean="0"/>
              <a:t>Cana energia (180 </a:t>
            </a:r>
            <a:r>
              <a:rPr lang="pt-BR" sz="2400" dirty="0" err="1" smtClean="0"/>
              <a:t>tc</a:t>
            </a:r>
            <a:r>
              <a:rPr lang="pt-BR" sz="2400" dirty="0" smtClean="0"/>
              <a:t>/há médios, </a:t>
            </a:r>
            <a:r>
              <a:rPr lang="pt-BR" sz="2400" dirty="0" smtClean="0"/>
              <a:t>com mesma sacarose e mais fibra comparada à </a:t>
            </a:r>
            <a:r>
              <a:rPr lang="pt-BR" sz="2400" dirty="0" smtClean="0"/>
              <a:t>cana convencional</a:t>
            </a:r>
            <a:r>
              <a:rPr lang="pt-BR" sz="2400" dirty="0" smtClean="0"/>
              <a:t>).</a:t>
            </a:r>
          </a:p>
          <a:p>
            <a:pPr lvl="4"/>
            <a:endParaRPr lang="pt-BR" sz="2400" dirty="0" smtClean="0"/>
          </a:p>
          <a:p>
            <a:pPr lvl="2"/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89" y="4863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Oportunidades na Produção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609600" y="838200"/>
            <a:ext cx="8998040" cy="4525963"/>
          </a:xfrm>
        </p:spPr>
        <p:txBody>
          <a:bodyPr/>
          <a:lstStyle/>
          <a:p>
            <a:pPr lvl="2"/>
            <a:r>
              <a:rPr lang="pt-BR" sz="2800" dirty="0" smtClean="0"/>
              <a:t>Na área industrial:</a:t>
            </a:r>
          </a:p>
          <a:p>
            <a:pPr lvl="3"/>
            <a:r>
              <a:rPr lang="pt-BR" sz="2400" dirty="0" smtClean="0"/>
              <a:t>Melhor aproveitamento de resíduos, bagaço, palha, vinhaça e torta de filtro; </a:t>
            </a:r>
          </a:p>
          <a:p>
            <a:pPr lvl="4"/>
            <a:r>
              <a:rPr lang="pt-BR" dirty="0" smtClean="0"/>
              <a:t>Camisa de alta drenagem =&gt; menor umidade no bagaço, melhor aproveitamento de caldeiras; </a:t>
            </a:r>
          </a:p>
          <a:p>
            <a:pPr lvl="4"/>
            <a:r>
              <a:rPr lang="pt-BR" dirty="0" err="1" smtClean="0"/>
              <a:t>Retrofit</a:t>
            </a:r>
            <a:r>
              <a:rPr lang="pt-BR" dirty="0" smtClean="0"/>
              <a:t> de caldeiras, aumento da capacidade de cogeração; </a:t>
            </a:r>
          </a:p>
          <a:p>
            <a:pPr lvl="4"/>
            <a:r>
              <a:rPr lang="pt-BR" dirty="0" smtClean="0"/>
              <a:t>Etanol 2G; </a:t>
            </a:r>
          </a:p>
          <a:p>
            <a:pPr lvl="4"/>
            <a:r>
              <a:rPr lang="pt-BR" dirty="0" smtClean="0"/>
              <a:t>Biogás e Biometano, para otimização da geração elétrica e substituição de </a:t>
            </a:r>
            <a:r>
              <a:rPr lang="pt-BR" dirty="0" smtClean="0"/>
              <a:t>diesel fóssil;</a:t>
            </a:r>
            <a:endParaRPr lang="pt-BR" dirty="0" smtClean="0"/>
          </a:p>
          <a:p>
            <a:pPr lvl="3"/>
            <a:r>
              <a:rPr lang="pt-BR" sz="2400" dirty="0" smtClean="0"/>
              <a:t>Integração com outras culturas (milho, sorgo);</a:t>
            </a:r>
          </a:p>
          <a:p>
            <a:pPr lvl="3"/>
            <a:r>
              <a:rPr lang="pt-BR" sz="2400" dirty="0" smtClean="0"/>
              <a:t>Leveduras customizadas.</a:t>
            </a:r>
          </a:p>
          <a:p>
            <a:pPr lvl="4"/>
            <a:endParaRPr lang="pt-BR" sz="2400" dirty="0" smtClean="0"/>
          </a:p>
          <a:p>
            <a:pPr lvl="2"/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Slid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50" y="5027929"/>
            <a:ext cx="3202099" cy="18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96225" cy="1371600"/>
          </a:xfrm>
        </p:spPr>
        <p:txBody>
          <a:bodyPr anchor="t"/>
          <a:lstStyle/>
          <a:p>
            <a:pPr eaLnBrk="1" hangingPunct="1"/>
            <a:r>
              <a:rPr lang="pt-BR" altLang="pt-BR" sz="3600" dirty="0" smtClean="0">
                <a:solidFill>
                  <a:srgbClr val="006600"/>
                </a:solidFill>
              </a:rPr>
              <a:t>Rendimento Agroindustrial Médio - Brasil</a:t>
            </a:r>
            <a:br>
              <a:rPr lang="pt-BR" altLang="pt-BR" sz="3600" dirty="0" smtClean="0">
                <a:solidFill>
                  <a:srgbClr val="006600"/>
                </a:solidFill>
              </a:rPr>
            </a:br>
            <a:r>
              <a:rPr lang="pt-BR" altLang="pt-BR" sz="2500" dirty="0" smtClean="0">
                <a:solidFill>
                  <a:srgbClr val="006600"/>
                </a:solidFill>
              </a:rPr>
              <a:t>(em litros de etanol hidratado equivalente por hectare)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558800" y="1168400"/>
          <a:ext cx="7554913" cy="520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6248400"/>
            <a:ext cx="1287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400" b="1"/>
              <a:t>Fonte: Datagro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029200" y="3776663"/>
            <a:ext cx="387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400" dirty="0"/>
              <a:t>+3,54% aa em 35 </a:t>
            </a:r>
            <a:r>
              <a:rPr lang="en-US" altLang="pt-BR" sz="1400" dirty="0" err="1"/>
              <a:t>anos</a:t>
            </a:r>
            <a:r>
              <a:rPr lang="en-US" altLang="pt-BR" sz="1400" dirty="0"/>
              <a:t> (1975-2010)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BR" sz="1400" dirty="0"/>
              <a:t>-3,01% aa em 6 </a:t>
            </a:r>
            <a:r>
              <a:rPr lang="en-US" altLang="pt-BR" sz="1400" dirty="0" err="1"/>
              <a:t>anos</a:t>
            </a:r>
            <a:r>
              <a:rPr lang="en-US" altLang="pt-BR" sz="1400" dirty="0"/>
              <a:t> (</a:t>
            </a:r>
            <a:r>
              <a:rPr lang="en-US" altLang="pt-BR" sz="1400" dirty="0" smtClean="0"/>
              <a:t>2010-2016</a:t>
            </a:r>
            <a:r>
              <a:rPr lang="en-US" altLang="pt-BR" sz="1400" dirty="0"/>
              <a:t>)</a:t>
            </a:r>
            <a:endParaRPr lang="pt-BR" altLang="pt-BR" sz="1400" dirty="0"/>
          </a:p>
        </p:txBody>
      </p:sp>
    </p:spTree>
    <p:extLst>
      <p:ext uri="{BB962C8B-B14F-4D97-AF65-F5344CB8AC3E}">
        <p14:creationId xmlns:p14="http://schemas.microsoft.com/office/powerpoint/2010/main" val="1764587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896225" cy="1371600"/>
          </a:xfrm>
        </p:spPr>
        <p:txBody>
          <a:bodyPr anchor="t"/>
          <a:lstStyle/>
          <a:p>
            <a:pPr eaLnBrk="1" hangingPunct="1"/>
            <a:r>
              <a:rPr lang="pt-BR" altLang="pt-BR" sz="3600" dirty="0" smtClean="0">
                <a:solidFill>
                  <a:srgbClr val="006600"/>
                </a:solidFill>
              </a:rPr>
              <a:t>Rendimento Agroindustrial - Potencial</a:t>
            </a:r>
            <a:br>
              <a:rPr lang="pt-BR" altLang="pt-BR" sz="3600" dirty="0" smtClean="0">
                <a:solidFill>
                  <a:srgbClr val="006600"/>
                </a:solidFill>
              </a:rPr>
            </a:br>
            <a:r>
              <a:rPr lang="pt-BR" altLang="pt-BR" sz="2500" dirty="0" smtClean="0">
                <a:solidFill>
                  <a:srgbClr val="006600"/>
                </a:solidFill>
              </a:rPr>
              <a:t>(em litros de etanol hidratado equivalente por hectare)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0" y="6248400"/>
            <a:ext cx="9690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400" b="1" dirty="0"/>
              <a:t>Fonte: </a:t>
            </a:r>
            <a:r>
              <a:rPr lang="en-US" altLang="pt-BR" sz="1400" b="1" dirty="0" smtClean="0"/>
              <a:t>CTC</a:t>
            </a:r>
            <a:endParaRPr lang="en-US" altLang="pt-BR" sz="1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1" y="1447800"/>
            <a:ext cx="737139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45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Tecnologia Automotiva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just"/>
            <a:r>
              <a:rPr lang="pt-BR" sz="2000" dirty="0" smtClean="0"/>
              <a:t>A tecnologia básica dos motores a combustão interna ainda aproveita mal a energia dos combustíveis, e aproveita mal as características físicas do etanol.</a:t>
            </a:r>
          </a:p>
          <a:p>
            <a:pPr algn="just"/>
            <a:endParaRPr lang="pt-BR" sz="2000" dirty="0" smtClean="0"/>
          </a:p>
          <a:p>
            <a:pPr lvl="1" algn="just"/>
            <a:endParaRPr lang="pt-BR" sz="16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 descr="Slide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99494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5"/>
          <p:cNvSpPr>
            <a:spLocks noChangeArrowheads="1"/>
          </p:cNvSpPr>
          <p:nvPr/>
        </p:nvSpPr>
        <p:spPr bwMode="auto">
          <a:xfrm>
            <a:off x="395288" y="1772382"/>
            <a:ext cx="8674100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4700" b="1" dirty="0" smtClean="0">
                <a:solidFill>
                  <a:srgbClr val="C00000"/>
                </a:solidFill>
                <a:latin typeface="+mj-lt"/>
              </a:rPr>
              <a:t>Desafios Tecnológicos da Matriz Energética – O Papel do Etanol</a:t>
            </a:r>
            <a:endParaRPr lang="en-US" altLang="pt-BR" sz="2800" dirty="0" smtClean="0">
              <a:latin typeface="+mj-lt"/>
            </a:endParaRPr>
          </a:p>
          <a:p>
            <a:pPr eaLnBrk="1" hangingPunct="1">
              <a:defRPr/>
            </a:pPr>
            <a:endParaRPr lang="en-US" altLang="pt-BR" sz="28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pt-BR" sz="2800" dirty="0" smtClean="0">
                <a:latin typeface="+mj-lt"/>
              </a:rPr>
              <a:t>Plinio Nastari</a:t>
            </a:r>
          </a:p>
          <a:p>
            <a:pPr eaLnBrk="1" hangingPunct="1">
              <a:defRPr/>
            </a:pPr>
            <a:r>
              <a:rPr lang="en-US" altLang="pt-BR" sz="2800" dirty="0" smtClean="0">
                <a:latin typeface="+mj-lt"/>
              </a:rPr>
              <a:t>DATAGRO</a:t>
            </a:r>
          </a:p>
          <a:p>
            <a:pPr eaLnBrk="1" hangingPunct="1">
              <a:defRPr/>
            </a:pPr>
            <a:endParaRPr lang="en-US" altLang="pt-BR" sz="40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altLang="pt-BR" sz="4000" dirty="0" err="1" smtClean="0">
                <a:solidFill>
                  <a:srgbClr val="C00000"/>
                </a:solidFill>
                <a:latin typeface="+mj-lt"/>
              </a:rPr>
              <a:t>RenovaBio</a:t>
            </a:r>
            <a:r>
              <a:rPr lang="en-US" altLang="pt-BR" sz="4000" dirty="0" smtClean="0">
                <a:solidFill>
                  <a:srgbClr val="C00000"/>
                </a:solidFill>
                <a:latin typeface="+mj-lt"/>
              </a:rPr>
              <a:t> – Workshop </a:t>
            </a:r>
            <a:r>
              <a:rPr lang="en-US" altLang="pt-BR" sz="4000" dirty="0" err="1" smtClean="0">
                <a:solidFill>
                  <a:srgbClr val="C00000"/>
                </a:solidFill>
                <a:latin typeface="+mj-lt"/>
              </a:rPr>
              <a:t>Etanol</a:t>
            </a:r>
            <a:endParaRPr lang="en-US" altLang="pt-BR" sz="4000" dirty="0">
              <a:solidFill>
                <a:srgbClr val="C00000"/>
              </a:solidFill>
              <a:latin typeface="+mj-lt"/>
            </a:endParaRPr>
          </a:p>
          <a:p>
            <a:pPr eaLnBrk="1" hangingPunct="1">
              <a:defRPr/>
            </a:pPr>
            <a:endParaRPr lang="pt-BR" altLang="pt-BR" sz="40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08781" y="4917560"/>
            <a:ext cx="83264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 eaLnBrk="1" hangingPunct="1">
              <a:defRPr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algn="r" eaLnBrk="1" hangingPunct="1"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Brasília, 13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dezembro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2016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20" y="585072"/>
            <a:ext cx="4401505" cy="6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4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Tecnologia Automotiva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8324" y="1420858"/>
            <a:ext cx="8229600" cy="4525963"/>
          </a:xfrm>
        </p:spPr>
        <p:txBody>
          <a:bodyPr/>
          <a:lstStyle/>
          <a:p>
            <a:pPr algn="just"/>
            <a:r>
              <a:rPr lang="pt-BR" sz="2400" dirty="0" smtClean="0"/>
              <a:t>Importância de promover tecnologias que valorizem as características físicas do etanol:</a:t>
            </a:r>
          </a:p>
          <a:p>
            <a:pPr lvl="1" algn="just"/>
            <a:r>
              <a:rPr lang="pt-BR" sz="1800" dirty="0" smtClean="0"/>
              <a:t>Molécula única do etanol facilita o desenvolvimento de motores;</a:t>
            </a:r>
          </a:p>
          <a:p>
            <a:pPr lvl="1" algn="just"/>
            <a:r>
              <a:rPr lang="pt-BR" sz="1800" dirty="0" smtClean="0"/>
              <a:t>Elevada octanagem;</a:t>
            </a:r>
          </a:p>
          <a:p>
            <a:pPr lvl="1" algn="just"/>
            <a:r>
              <a:rPr lang="pt-BR" sz="1800" dirty="0" smtClean="0"/>
              <a:t>Elevado teor de hidrogênio;</a:t>
            </a:r>
          </a:p>
          <a:p>
            <a:pPr lvl="1" algn="just"/>
            <a:r>
              <a:rPr lang="pt-BR" sz="1800" dirty="0" smtClean="0"/>
              <a:t>Emissões do etanol são isentas de enxofre e material particulado.</a:t>
            </a:r>
          </a:p>
          <a:p>
            <a:pPr lvl="1" algn="just"/>
            <a:endParaRPr lang="pt-BR" sz="1800" dirty="0" smtClean="0"/>
          </a:p>
          <a:p>
            <a:pPr algn="just"/>
            <a:r>
              <a:rPr lang="pt-BR" sz="2400" dirty="0" smtClean="0"/>
              <a:t>Motores menores com tecnologia turbo:</a:t>
            </a:r>
          </a:p>
          <a:p>
            <a:pPr lvl="1" algn="just"/>
            <a:r>
              <a:rPr lang="pt-BR" sz="1800" dirty="0" smtClean="0"/>
              <a:t>Montadoras globais como a Daimler Benz, Ford, GM, tem se posicionado no Congresso norte-americano a favor de misturas com elevado teor de etanol (</a:t>
            </a:r>
            <a:r>
              <a:rPr lang="pt-BR" sz="1800" dirty="0" err="1" smtClean="0"/>
              <a:t>Mid-level</a:t>
            </a:r>
            <a:r>
              <a:rPr lang="pt-BR" sz="1800" dirty="0" smtClean="0"/>
              <a:t> </a:t>
            </a:r>
            <a:r>
              <a:rPr lang="pt-BR" sz="1800" dirty="0" err="1" smtClean="0"/>
              <a:t>blends</a:t>
            </a:r>
            <a:r>
              <a:rPr lang="pt-BR" sz="1800" dirty="0" smtClean="0"/>
              <a:t>, E30 até E50), para elevar octanagem da gasolina, permitindo motores menores, com maior taxa de compressão e tecnologia turbo.</a:t>
            </a:r>
          </a:p>
          <a:p>
            <a:pPr lvl="1" algn="just"/>
            <a:endParaRPr lang="pt-BR" sz="18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394" y="274638"/>
            <a:ext cx="9073606" cy="1143000"/>
          </a:xfrm>
        </p:spPr>
        <p:txBody>
          <a:bodyPr/>
          <a:lstStyle/>
          <a:p>
            <a:r>
              <a:rPr lang="pt-BR" sz="3600" dirty="0" smtClean="0">
                <a:solidFill>
                  <a:srgbClr val="009900"/>
                </a:solidFill>
              </a:rPr>
              <a:t>O Brasil já tem o que o mundo está buscando</a:t>
            </a:r>
            <a:endParaRPr lang="pt-BR" sz="3600" dirty="0">
              <a:solidFill>
                <a:srgbClr val="0099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295400"/>
            <a:ext cx="8458200" cy="48307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Montadoras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EUA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motores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otimizados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combustíveis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elevada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octanagem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Depoimentos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Congresso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dos EUA: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“Higher octane fuels permit higher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compression ratios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directly improve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. . .  [A] powertrain . . . optimized for a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high-octane with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mid-blend ethanol fuel . . . can simultaneously fulfill what the customer desires—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and economy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—while reducing the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impact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.”  Mercedes-Benz, Tier 3 Comment Letter.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Ford supports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development and introduction of an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intermediate level blend fuel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(E16-E50), with a minimum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octane rating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of 91 anti-knock index (AKI) that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increases proportionally as ethanol is splash- blended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on top of the base Tier 3 gasoline emission test fuel.”  Ford Motor Co., Tier 3 Comment Letter. 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GM supports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future of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octane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higher ethanol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in order to provide a pathway to improved vehicle efficiency and lower GHG emissions.” Gen. Motors, Tier 3 Comment Letter.</a:t>
            </a:r>
          </a:p>
          <a:p>
            <a:pPr lvl="1"/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cs typeface="Calibri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7741" y="5025980"/>
            <a:ext cx="1371600" cy="1371600"/>
          </a:xfrm>
          <a:prstGeom prst="rect">
            <a:avLst/>
          </a:prstGeom>
        </p:spPr>
      </p:pic>
      <p:pic>
        <p:nvPicPr>
          <p:cNvPr id="6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659" y="4903496"/>
            <a:ext cx="1161416" cy="1165807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100000" l="0" r="100000">
                        <a14:foregroundMark x1="97998" y1="37222" x2="99359" y2="52407"/>
                        <a14:foregroundMark x1="98399" y1="52407" x2="97278" y2="60926"/>
                        <a14:foregroundMark x1="97278" y1="60926" x2="94315" y2="67593"/>
                        <a14:foregroundMark x1="94315" y1="67593" x2="88631" y2="75000"/>
                        <a14:foregroundMark x1="88631" y1="75000" x2="81825" y2="81852"/>
                        <a14:foregroundMark x1="81825" y1="81852" x2="74860" y2="85556"/>
                        <a14:foregroundMark x1="74860" y1="85556" x2="69416" y2="88148"/>
                        <a14:foregroundMark x1="69416" y1="88148" x2="61009" y2="90185"/>
                        <a14:foregroundMark x1="61009" y1="90185" x2="52122" y2="91296"/>
                        <a14:foregroundMark x1="52122" y1="91296" x2="43795" y2="90741"/>
                        <a14:foregroundMark x1="43795" y1="90741" x2="37150" y2="89630"/>
                        <a14:foregroundMark x1="37150" y1="89630" x2="32666" y2="88148"/>
                        <a14:foregroundMark x1="32666" y1="88148" x2="27462" y2="85926"/>
                        <a14:foregroundMark x1="27462" y1="85926" x2="21537" y2="83333"/>
                        <a14:foregroundMark x1="21537" y1="83333" x2="16573" y2="79259"/>
                        <a14:foregroundMark x1="16573" y1="79259" x2="10889" y2="73889"/>
                        <a14:foregroundMark x1="10889" y1="73889" x2="7926" y2="69815"/>
                        <a14:foregroundMark x1="7926" y1="69815" x2="4083" y2="62407"/>
                        <a14:foregroundMark x1="4083" y1="62407" x2="2962" y2="57778"/>
                        <a14:foregroundMark x1="2962" y1="57778" x2="2242" y2="52407"/>
                        <a14:foregroundMark x1="2242" y1="52407" x2="2242" y2="47778"/>
                        <a14:foregroundMark x1="1601" y1="46111" x2="2722" y2="37778"/>
                        <a14:foregroundMark x1="2722" y1="37778" x2="6085" y2="28889"/>
                        <a14:foregroundMark x1="6085" y1="28889" x2="13611" y2="20000"/>
                        <a14:foregroundMark x1="13611" y1="20000" x2="22658" y2="10556"/>
                        <a14:foregroundMark x1="22658" y1="10556" x2="41954" y2="4630"/>
                        <a14:foregroundMark x1="41954" y1="4630" x2="58046" y2="4259"/>
                        <a14:foregroundMark x1="58046" y1="4259" x2="68455" y2="7407"/>
                        <a14:foregroundMark x1="70937" y1="57222" x2="69416" y2="64074"/>
                        <a14:foregroundMark x1="55084" y1="54630" x2="52842" y2="66667"/>
                        <a14:foregroundMark x1="50360" y1="54630" x2="45556" y2="68148"/>
                        <a14:foregroundMark x1="36749" y1="49259" x2="29944" y2="66667"/>
                        <a14:foregroundMark x1="56045" y1="27778" x2="39712" y2="23519"/>
                        <a14:foregroundMark x1="24500" y1="62407" x2="26741" y2="67593"/>
                        <a14:foregroundMark x1="86149" y1="68704" x2="89992" y2="65556"/>
                        <a14:foregroundMark x1="69175" y1="7778" x2="77742" y2="12037"/>
                        <a14:foregroundMark x1="77742" y1="12037" x2="90232" y2="22593"/>
                        <a14:foregroundMark x1="90232" y1="22593" x2="96637" y2="33519"/>
                        <a14:backgroundMark x1="4083" y1="75000" x2="25380" y2="93333"/>
                        <a14:backgroundMark x1="1121" y1="63519" x2="5444" y2="70741"/>
                        <a14:backgroundMark x1="22018" y1="5741" x2="3603" y2="23519"/>
                        <a14:backgroundMark x1="1121" y1="25185" x2="881" y2="61296"/>
                        <a14:backgroundMark x1="25620" y1="94444" x2="97518" y2="92778"/>
                        <a14:backgroundMark x1="90232" y1="75556" x2="98399" y2="65556"/>
                        <a14:backgroundMark x1="98399" y1="7407" x2="99520" y2="67593"/>
                        <a14:backgroundMark x1="76621" y1="4630" x2="96797" y2="25741"/>
                        <a14:backgroundMark x1="21777" y1="8333" x2="36509" y2="3704"/>
                        <a14:backgroundMark x1="76861" y1="8889" x2="65733" y2="3704"/>
                        <a14:backgroundMark x1="65733" y1="3704" x2="52602" y2="2037"/>
                        <a14:backgroundMark x1="52602" y1="2037" x2="37150" y2="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522" y="5025980"/>
            <a:ext cx="2743200" cy="11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Tecnologia Automotiva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just"/>
            <a:r>
              <a:rPr lang="pt-BR" sz="2000" dirty="0" smtClean="0"/>
              <a:t>Biela variável: motor </a:t>
            </a:r>
            <a:r>
              <a:rPr lang="pt-BR" sz="2000" dirty="0"/>
              <a:t>“</a:t>
            </a:r>
            <a:r>
              <a:rPr lang="pt-BR" sz="2000" dirty="0" err="1"/>
              <a:t>Variable</a:t>
            </a:r>
            <a:r>
              <a:rPr lang="pt-BR" sz="2000" dirty="0"/>
              <a:t> </a:t>
            </a:r>
            <a:r>
              <a:rPr lang="pt-BR" sz="2000" dirty="0" err="1"/>
              <a:t>Compression</a:t>
            </a:r>
            <a:r>
              <a:rPr lang="pt-BR" sz="2000" dirty="0"/>
              <a:t>-Turbo (VC-T)” cuja principal característica é modificar a taxa de compressão (de 8:1 até 14:1), </a:t>
            </a:r>
            <a:r>
              <a:rPr lang="pt-BR" sz="2000" dirty="0" smtClean="0"/>
              <a:t>adaptando-a </a:t>
            </a:r>
            <a:r>
              <a:rPr lang="pt-BR" sz="2000" dirty="0"/>
              <a:t>às variações de demanda de torque e </a:t>
            </a:r>
            <a:r>
              <a:rPr lang="pt-BR" sz="2000" dirty="0" smtClean="0"/>
              <a:t>permitindo </a:t>
            </a:r>
            <a:r>
              <a:rPr lang="pt-BR" sz="2000" dirty="0"/>
              <a:t>um desempenho mais elevado </a:t>
            </a:r>
            <a:r>
              <a:rPr lang="pt-BR" sz="2000" dirty="0" smtClean="0"/>
              <a:t>do que </a:t>
            </a:r>
            <a:r>
              <a:rPr lang="pt-BR" sz="2000" dirty="0"/>
              <a:t>os motores convencionais, onde a taxa de compressão não muda. </a:t>
            </a:r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A </a:t>
            </a:r>
            <a:r>
              <a:rPr lang="pt-BR" sz="2000" dirty="0"/>
              <a:t>mudança da taxa de compressão é feita em tempo real por meio de uma biela cujo comprimento varia e é </a:t>
            </a:r>
            <a:r>
              <a:rPr lang="pt-BR" sz="2000" dirty="0" smtClean="0"/>
              <a:t>ajustado </a:t>
            </a:r>
            <a:r>
              <a:rPr lang="pt-BR" sz="2000" dirty="0"/>
              <a:t>por um motor elétrico. </a:t>
            </a:r>
            <a:endParaRPr lang="pt-BR" sz="2000" dirty="0" smtClean="0"/>
          </a:p>
          <a:p>
            <a:endParaRPr lang="pt-BR" sz="2000" dirty="0"/>
          </a:p>
          <a:p>
            <a:pPr algn="just"/>
            <a:r>
              <a:rPr lang="pt-BR" sz="2000" dirty="0" smtClean="0"/>
              <a:t>VC-T </a:t>
            </a:r>
            <a:r>
              <a:rPr lang="pt-BR" sz="2000" dirty="0"/>
              <a:t>é perfeito para aumentar a eficiência energética nos carros </a:t>
            </a:r>
            <a:r>
              <a:rPr lang="pt-BR" sz="2000" dirty="0" err="1"/>
              <a:t>flex</a:t>
            </a:r>
            <a:r>
              <a:rPr lang="pt-BR" sz="2000" dirty="0"/>
              <a:t>, que utilizam variadas proporções de etanol misturado com gasolina. Nos motores </a:t>
            </a:r>
            <a:r>
              <a:rPr lang="pt-BR" sz="2000" dirty="0" err="1"/>
              <a:t>flex</a:t>
            </a:r>
            <a:r>
              <a:rPr lang="pt-BR" sz="2000" dirty="0"/>
              <a:t> atuais as características físicas dos motores, notadamente a taxa de compressão fixa, são projetadas para usar de forma adequada a gasolina. Virtudes do etanol combustível, como sua elevada octanagem, </a:t>
            </a:r>
            <a:r>
              <a:rPr lang="pt-BR" sz="2000" dirty="0" smtClean="0"/>
              <a:t>poderão ser melhor </a:t>
            </a:r>
            <a:r>
              <a:rPr lang="pt-BR" sz="2000" dirty="0"/>
              <a:t>aproveitadas com a adaptação da taxa de compressão às suas características.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7563" y="857250"/>
            <a:ext cx="4419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BIELA VARIÁVEL PARA ADAPTAR A TAXA DE COMPRESSÃO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63413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</a:rPr>
              <a:t>Tecnologia Automotiva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 algn="just"/>
            <a:r>
              <a:rPr lang="pt-BR" sz="2800" dirty="0" smtClean="0"/>
              <a:t>Célula a combustível movida a etanol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Esta tecnologia é o carro elétrico, sem os entraves que hoje existem para a sua aplicação, aproveitando o elevado teor de hidrogênio do etanol.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Slide 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93" y="3232150"/>
            <a:ext cx="5144913" cy="28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6600"/>
                </a:solidFill>
              </a:rPr>
              <a:t>Tecnologia Automotiva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pPr algn="just"/>
            <a:r>
              <a:rPr lang="pt-BR" sz="2800" dirty="0" smtClean="0"/>
              <a:t>Célula a combustível movida a etanol</a:t>
            </a:r>
            <a:endParaRPr lang="pt-BR" sz="2000" dirty="0" smtClean="0"/>
          </a:p>
          <a:p>
            <a:pPr lvl="1" algn="just"/>
            <a:r>
              <a:rPr lang="pt-BR" sz="2000" dirty="0" smtClean="0"/>
              <a:t>SOFC não utiliza metais raros.</a:t>
            </a:r>
          </a:p>
          <a:p>
            <a:pPr lvl="1" algn="just"/>
            <a:r>
              <a:rPr lang="pt-BR" sz="2000" dirty="0" smtClean="0"/>
              <a:t>Com a infraestrutura já existente de distribuição de etanol, o Brasil já resolveu o problema de distribuição de Hidrogênio.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2" descr="Slide 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4" y="2971800"/>
            <a:ext cx="56895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40780"/>
            <a:ext cx="9144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</a:rPr>
              <a:t>É </a:t>
            </a:r>
            <a:r>
              <a:rPr lang="en-US" sz="3200" dirty="0" err="1" smtClean="0">
                <a:solidFill>
                  <a:srgbClr val="008000"/>
                </a:solidFill>
              </a:rPr>
              <a:t>preciso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criar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maior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</a:rPr>
              <a:t>estabilidade</a:t>
            </a:r>
            <a:r>
              <a:rPr lang="en-US" sz="3200" dirty="0" smtClean="0">
                <a:solidFill>
                  <a:srgbClr val="008000"/>
                </a:solidFill>
              </a:rPr>
              <a:t> e </a:t>
            </a:r>
            <a:r>
              <a:rPr lang="en-US" sz="3200" dirty="0" err="1" smtClean="0">
                <a:solidFill>
                  <a:srgbClr val="008000"/>
                </a:solidFill>
              </a:rPr>
              <a:t>previsibilidade</a:t>
            </a:r>
            <a:r>
              <a:rPr lang="en-US" sz="3200" dirty="0" smtClean="0">
                <a:solidFill>
                  <a:srgbClr val="008000"/>
                </a:solidFill>
              </a:rPr>
              <a:t> </a:t>
            </a:r>
            <a:br>
              <a:rPr lang="en-US" sz="3200" dirty="0" smtClean="0">
                <a:solidFill>
                  <a:srgbClr val="008000"/>
                </a:solidFill>
              </a:rPr>
            </a:br>
            <a:r>
              <a:rPr lang="en-US" sz="3200" dirty="0" smtClean="0">
                <a:solidFill>
                  <a:srgbClr val="008000"/>
                </a:solidFill>
              </a:rPr>
              <a:t>no </a:t>
            </a:r>
            <a:r>
              <a:rPr lang="en-US" sz="3200" dirty="0" err="1" smtClean="0">
                <a:solidFill>
                  <a:srgbClr val="008000"/>
                </a:solidFill>
              </a:rPr>
              <a:t>setor</a:t>
            </a:r>
            <a:r>
              <a:rPr lang="en-US" sz="3200" dirty="0" smtClean="0">
                <a:solidFill>
                  <a:srgbClr val="008000"/>
                </a:solidFill>
              </a:rPr>
              <a:t> de </a:t>
            </a:r>
            <a:r>
              <a:rPr lang="en-US" sz="3200" dirty="0" err="1" smtClean="0">
                <a:solidFill>
                  <a:srgbClr val="008000"/>
                </a:solidFill>
              </a:rPr>
              <a:t>combustíveis</a:t>
            </a:r>
            <a:r>
              <a:rPr lang="en-US" sz="3200" dirty="0" smtClean="0">
                <a:solidFill>
                  <a:srgbClr val="008000"/>
                </a:solidFill>
              </a:rPr>
              <a:t/>
            </a:r>
            <a:br>
              <a:rPr lang="en-US" sz="3200" dirty="0" smtClean="0">
                <a:solidFill>
                  <a:srgbClr val="008000"/>
                </a:solidFill>
              </a:rPr>
            </a:br>
            <a:endParaRPr lang="pt-BR" sz="3200" dirty="0">
              <a:solidFill>
                <a:srgbClr val="008000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4302125" y="2165623"/>
          <a:ext cx="4829175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4"/>
          <p:cNvSpPr txBox="1"/>
          <p:nvPr/>
        </p:nvSpPr>
        <p:spPr>
          <a:xfrm>
            <a:off x="4648200" y="1845794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 smtClean="0"/>
              <a:t>Var. no PIB do Brasil e Crescimento do Ciclo Otto</a:t>
            </a:r>
            <a:endParaRPr lang="pt-BR" sz="1600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/>
          </p:nvPr>
        </p:nvGraphicFramePr>
        <p:xfrm>
          <a:off x="0" y="2184348"/>
          <a:ext cx="4648200" cy="333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4"/>
          <p:cNvSpPr txBox="1"/>
          <p:nvPr/>
        </p:nvSpPr>
        <p:spPr>
          <a:xfrm>
            <a:off x="0" y="180101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 smtClean="0"/>
              <a:t>Partic</a:t>
            </a:r>
            <a:r>
              <a:rPr lang="en-US" sz="1600" b="1" dirty="0" smtClean="0"/>
              <a:t>. </a:t>
            </a:r>
            <a:r>
              <a:rPr lang="en-US" sz="1600" b="1" dirty="0" err="1" smtClean="0"/>
              <a:t>Etanol</a:t>
            </a:r>
            <a:r>
              <a:rPr lang="en-US" sz="1600" b="1" dirty="0" smtClean="0"/>
              <a:t> no </a:t>
            </a:r>
            <a:r>
              <a:rPr lang="en-US" sz="1600" b="1" dirty="0" err="1" smtClean="0"/>
              <a:t>Consumo</a:t>
            </a:r>
            <a:r>
              <a:rPr lang="en-US" sz="1600" b="1" dirty="0" smtClean="0"/>
              <a:t> de Comb. </a:t>
            </a:r>
            <a:r>
              <a:rPr lang="en-US" sz="1600" b="1" dirty="0" err="1" smtClean="0"/>
              <a:t>Ciclo</a:t>
            </a:r>
            <a:r>
              <a:rPr lang="en-US" sz="1600" b="1" dirty="0" smtClean="0"/>
              <a:t> Otto</a:t>
            </a:r>
            <a:endParaRPr lang="en-US" sz="1600" b="1" dirty="0"/>
          </a:p>
        </p:txBody>
      </p:sp>
      <p:sp>
        <p:nvSpPr>
          <p:cNvPr id="11" name="CaixaDeTexto 6"/>
          <p:cNvSpPr txBox="1"/>
          <p:nvPr/>
        </p:nvSpPr>
        <p:spPr>
          <a:xfrm>
            <a:off x="0" y="5436707"/>
            <a:ext cx="23445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 smtClean="0"/>
              <a:t>Fonte:  DATAGRO</a:t>
            </a:r>
          </a:p>
        </p:txBody>
      </p:sp>
      <p:sp>
        <p:nvSpPr>
          <p:cNvPr id="12" name="CaixaDeTexto 6"/>
          <p:cNvSpPr txBox="1"/>
          <p:nvPr/>
        </p:nvSpPr>
        <p:spPr>
          <a:xfrm>
            <a:off x="4876800" y="5436708"/>
            <a:ext cx="2344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 smtClean="0"/>
              <a:t>Fonte:  BC; ANP; DATAGRO</a:t>
            </a:r>
          </a:p>
          <a:p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422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Objetivo da Política Energética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525963"/>
          </a:xfrm>
        </p:spPr>
        <p:txBody>
          <a:bodyPr/>
          <a:lstStyle/>
          <a:p>
            <a:r>
              <a:rPr lang="pt-BR" sz="2400" dirty="0" smtClean="0"/>
              <a:t>Estabelecer um planejamento e uma regulação que induza os agentes econômicos privados na direção do atingimento dos objetivos da:</a:t>
            </a:r>
          </a:p>
          <a:p>
            <a:pPr lvl="1"/>
            <a:r>
              <a:rPr lang="pt-BR" sz="2000" dirty="0" smtClean="0"/>
              <a:t>Política Ambiental</a:t>
            </a:r>
          </a:p>
          <a:p>
            <a:pPr lvl="1"/>
            <a:r>
              <a:rPr lang="pt-BR" sz="2000" dirty="0" smtClean="0"/>
              <a:t>Política de Desenvolvimento Social</a:t>
            </a:r>
          </a:p>
          <a:p>
            <a:pPr lvl="1"/>
            <a:r>
              <a:rPr lang="pt-BR" sz="2000" dirty="0" smtClean="0"/>
              <a:t>Política de Desenvolvimento Econômico Descentralizado</a:t>
            </a:r>
          </a:p>
          <a:p>
            <a:pPr lvl="1"/>
            <a:r>
              <a:rPr lang="pt-BR" sz="2000" dirty="0" smtClean="0"/>
              <a:t>Política Industrial</a:t>
            </a:r>
          </a:p>
          <a:p>
            <a:pPr lvl="1"/>
            <a:r>
              <a:rPr lang="pt-BR" sz="2000" dirty="0" smtClean="0"/>
              <a:t>Segurança energética e de abastecimento</a:t>
            </a:r>
          </a:p>
          <a:p>
            <a:pPr lvl="1"/>
            <a:r>
              <a:rPr lang="pt-BR" sz="2000" dirty="0" smtClean="0"/>
              <a:t>Preservação dos principais fundamentos macroeconômicos.</a:t>
            </a:r>
          </a:p>
          <a:p>
            <a:pPr lvl="1"/>
            <a:endParaRPr lang="pt-BR" sz="2000" dirty="0"/>
          </a:p>
          <a:p>
            <a:pPr marL="57150" indent="0" algn="just">
              <a:buNone/>
            </a:pPr>
            <a:r>
              <a:rPr lang="pt-BR" sz="2400" dirty="0" smtClean="0"/>
              <a:t>... aproveitando </a:t>
            </a:r>
            <a:r>
              <a:rPr lang="pt-BR" sz="2400" dirty="0" smtClean="0"/>
              <a:t>as tecnologias já existentes e estimulando o desenvolvimento de novos avanços </a:t>
            </a:r>
            <a:r>
              <a:rPr lang="pt-BR" sz="2400" dirty="0" smtClean="0"/>
              <a:t>na </a:t>
            </a:r>
            <a:r>
              <a:rPr lang="pt-BR" sz="2400" dirty="0" smtClean="0"/>
              <a:t>direção almejada.</a:t>
            </a:r>
          </a:p>
          <a:p>
            <a:pPr marL="457200" lvl="1" indent="0" algn="just">
              <a:buNone/>
            </a:pPr>
            <a:r>
              <a:rPr lang="pt-BR" sz="2000" dirty="0" smtClean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l="85220"/>
          <a:stretch>
            <a:fillRect/>
          </a:stretch>
        </p:blipFill>
        <p:spPr bwMode="auto">
          <a:xfrm>
            <a:off x="250825" y="2928938"/>
            <a:ext cx="123348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629400" y="6237288"/>
            <a:ext cx="228600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1547813" y="2636838"/>
            <a:ext cx="7777162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8DC63F"/>
                </a:solidFill>
                <a:latin typeface="Arial" pitchFamily="34" charset="0"/>
                <a:cs typeface="Arial" pitchFamily="34" charset="0"/>
              </a:rPr>
              <a:t>PLANTING DATA</a:t>
            </a:r>
          </a:p>
          <a:p>
            <a:pPr>
              <a:defRPr/>
            </a:pP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HARVESTING SOLUTIONS</a:t>
            </a:r>
            <a:endParaRPr lang="en-GB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No Setor de Etanol, sentimento de Copo meio cheio ...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1966912"/>
            <a:ext cx="5105400" cy="4525963"/>
          </a:xfrm>
        </p:spPr>
        <p:txBody>
          <a:bodyPr/>
          <a:lstStyle/>
          <a:p>
            <a:r>
              <a:rPr lang="pt-BR" sz="1400" dirty="0" smtClean="0"/>
              <a:t>No Brasil, o etanol já substitui entre 40% e 45% da gasolina;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895600" cy="42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7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No Setor de Etanol, sentimento de Copo meio cheio ...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95659" y="1760795"/>
            <a:ext cx="5105400" cy="4525963"/>
          </a:xfrm>
        </p:spPr>
        <p:txBody>
          <a:bodyPr/>
          <a:lstStyle/>
          <a:p>
            <a:r>
              <a:rPr lang="pt-BR" sz="1400" dirty="0" smtClean="0"/>
              <a:t>No Brasil, o etanol já substitui entre 40% e 45% da gasolina;</a:t>
            </a:r>
          </a:p>
          <a:p>
            <a:r>
              <a:rPr lang="pt-BR" sz="1400" dirty="0" smtClean="0"/>
              <a:t>Indústria consolidada, com flexibilidade de </a:t>
            </a:r>
            <a:r>
              <a:rPr lang="pt-BR" sz="1400" dirty="0" err="1" smtClean="0"/>
              <a:t>mix</a:t>
            </a:r>
            <a:r>
              <a:rPr lang="pt-BR" sz="1400" dirty="0" smtClean="0"/>
              <a:t> açúcar-etanol, e produção de </a:t>
            </a:r>
            <a:r>
              <a:rPr lang="pt-BR" sz="1400" dirty="0" err="1" smtClean="0"/>
              <a:t>bioeletricidade</a:t>
            </a:r>
            <a:r>
              <a:rPr lang="pt-BR" sz="1400" dirty="0" smtClean="0"/>
              <a:t>;</a:t>
            </a:r>
          </a:p>
          <a:p>
            <a:endParaRPr lang="pt-BR" sz="1400" dirty="0" smtClean="0"/>
          </a:p>
          <a:p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895600" cy="4237554"/>
          </a:xfrm>
          <a:prstGeom prst="rect">
            <a:avLst/>
          </a:prstGeom>
        </p:spPr>
      </p:pic>
      <p:pic>
        <p:nvPicPr>
          <p:cNvPr id="6" name="Picture 1" descr="Slide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743200"/>
            <a:ext cx="4924319" cy="27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8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No Setor de Etanol, sentimento de Copo meio cheio ...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0" y="1923245"/>
            <a:ext cx="5105400" cy="4525963"/>
          </a:xfrm>
        </p:spPr>
        <p:txBody>
          <a:bodyPr/>
          <a:lstStyle/>
          <a:p>
            <a:r>
              <a:rPr lang="pt-BR" sz="1400" dirty="0" smtClean="0"/>
              <a:t>Amplo mercado interno, com uma frota predominantemente </a:t>
            </a:r>
            <a:r>
              <a:rPr lang="pt-BR" sz="1400" dirty="0" err="1" smtClean="0"/>
              <a:t>flex</a:t>
            </a:r>
            <a:r>
              <a:rPr lang="pt-BR" sz="1400" dirty="0" smtClean="0"/>
              <a:t>  – Brasil é o maior exportador mundial de açúcar (&gt;45% do mercado mundial) com apenas 32% do ATR;</a:t>
            </a:r>
          </a:p>
          <a:p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895600" cy="4237554"/>
          </a:xfrm>
          <a:prstGeom prst="rect">
            <a:avLst/>
          </a:prstGeom>
        </p:spPr>
      </p:pic>
      <p:pic>
        <p:nvPicPr>
          <p:cNvPr id="6" name="Picture 2" descr="Slide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3166863"/>
            <a:ext cx="49784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No Setor de Etanol, sentimento de Copo meio cheio ...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1443396"/>
            <a:ext cx="5105400" cy="4525963"/>
          </a:xfrm>
        </p:spPr>
        <p:txBody>
          <a:bodyPr/>
          <a:lstStyle/>
          <a:p>
            <a:r>
              <a:rPr lang="pt-BR" sz="1400" dirty="0" smtClean="0"/>
              <a:t>No Brasil, o etanol já substitui entre 40% e 45% da gasolina;</a:t>
            </a:r>
          </a:p>
          <a:p>
            <a:r>
              <a:rPr lang="pt-BR" sz="1400" dirty="0" smtClean="0"/>
              <a:t>Indústria consolidada, com flexibilidade de </a:t>
            </a:r>
            <a:r>
              <a:rPr lang="pt-BR" sz="1400" dirty="0" err="1" smtClean="0"/>
              <a:t>mix</a:t>
            </a:r>
            <a:r>
              <a:rPr lang="pt-BR" sz="1400" dirty="0" smtClean="0"/>
              <a:t> açúcar-etanol, e produção de </a:t>
            </a:r>
            <a:r>
              <a:rPr lang="pt-BR" sz="1400" dirty="0" err="1" smtClean="0"/>
              <a:t>bioeletricidade</a:t>
            </a:r>
            <a:r>
              <a:rPr lang="pt-BR" sz="1400" dirty="0" smtClean="0"/>
              <a:t>;</a:t>
            </a:r>
          </a:p>
          <a:p>
            <a:r>
              <a:rPr lang="pt-BR" sz="1400" dirty="0" smtClean="0"/>
              <a:t>Amplo mercado interno, com uma frota predominantemente </a:t>
            </a:r>
            <a:r>
              <a:rPr lang="pt-BR" sz="1400" dirty="0" err="1" smtClean="0"/>
              <a:t>flex</a:t>
            </a:r>
            <a:r>
              <a:rPr lang="pt-BR" sz="1400" dirty="0" smtClean="0"/>
              <a:t>  – Brasil é o maior exportador mundial de açúcar (&gt;45% do mercado mundial) com apenas 32% do ATR;</a:t>
            </a:r>
          </a:p>
          <a:p>
            <a:r>
              <a:rPr lang="pt-BR" sz="1400" dirty="0" smtClean="0"/>
              <a:t>Setor </a:t>
            </a:r>
            <a:r>
              <a:rPr lang="pt-BR" sz="1400" dirty="0" err="1" smtClean="0"/>
              <a:t>sucroenergético</a:t>
            </a:r>
            <a:r>
              <a:rPr lang="pt-BR" sz="1400" dirty="0" smtClean="0"/>
              <a:t> realizou o ajuste na direção de maior sustentabilidade da produção;</a:t>
            </a:r>
          </a:p>
          <a:p>
            <a:r>
              <a:rPr lang="pt-BR" sz="1400" dirty="0" smtClean="0"/>
              <a:t>Reconhecida contribuição ambiental, local e global;</a:t>
            </a:r>
          </a:p>
          <a:p>
            <a:r>
              <a:rPr lang="pt-BR" sz="1400" dirty="0" smtClean="0"/>
              <a:t>Energia de biomassa promove desenvolvimento econômico descentralizado, com grande geração de emprego;</a:t>
            </a:r>
          </a:p>
          <a:p>
            <a:r>
              <a:rPr lang="pt-BR" sz="1400" dirty="0" smtClean="0"/>
              <a:t>Produção tem protegido a biodiversidade e recuperado matas </a:t>
            </a:r>
            <a:r>
              <a:rPr lang="pt-BR" sz="1400" dirty="0" smtClean="0"/>
              <a:t>ciliares (259 mil ha, e +8.400 nascentes; SMASP 15/16);</a:t>
            </a:r>
            <a:endParaRPr lang="pt-BR" sz="1400" dirty="0" smtClean="0"/>
          </a:p>
          <a:p>
            <a:r>
              <a:rPr lang="pt-BR" sz="1400" dirty="0" smtClean="0"/>
              <a:t>Há amplo estoque de inovações na produção agrícola e industrial capazes de recuperar e expandir produtividade;</a:t>
            </a:r>
          </a:p>
          <a:p>
            <a:r>
              <a:rPr lang="pt-BR" sz="1400" dirty="0" smtClean="0"/>
              <a:t>Novas tecnologias automotivas estão disponíveis e vem sendo desenvolvidas para aproveitar e valorizar características físicas do etanol;</a:t>
            </a:r>
          </a:p>
          <a:p>
            <a:r>
              <a:rPr lang="pt-BR" sz="1400" dirty="0" smtClean="0"/>
              <a:t>Existe a oportunidade de integrar a política de biocombustíveis (etanol, biodiesel, biogás / </a:t>
            </a:r>
            <a:r>
              <a:rPr lang="pt-BR" sz="1400" dirty="0" err="1" smtClean="0"/>
              <a:t>biometano</a:t>
            </a:r>
            <a:r>
              <a:rPr lang="pt-BR" sz="1400" dirty="0" smtClean="0"/>
              <a:t>, </a:t>
            </a:r>
            <a:r>
              <a:rPr lang="pt-BR" sz="1400" dirty="0" err="1" smtClean="0"/>
              <a:t>bioquerosene</a:t>
            </a:r>
            <a:r>
              <a:rPr lang="pt-BR" sz="1400" dirty="0" smtClean="0"/>
              <a:t>).</a:t>
            </a:r>
          </a:p>
          <a:p>
            <a:pPr marL="0" indent="0">
              <a:buNone/>
            </a:pPr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895600" cy="42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E de Copo meio vazio ...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6200" y="1420858"/>
            <a:ext cx="5039932" cy="4721696"/>
          </a:xfrm>
        </p:spPr>
        <p:txBody>
          <a:bodyPr/>
          <a:lstStyle/>
          <a:p>
            <a:r>
              <a:rPr lang="pt-BR" sz="1400" dirty="0" smtClean="0"/>
              <a:t>Apesar de sua escala e importância, inexiste regulação capaz de viabilizar / atrair novos investimentos de capital privado de risco para expandir capacidade de moagem;</a:t>
            </a:r>
          </a:p>
          <a:p>
            <a:r>
              <a:rPr lang="pt-BR" sz="1400" dirty="0" smtClean="0"/>
              <a:t>Comercialização do etanol ainda é frágil, e com formação de preço ainda baseada num mercado a vista; </a:t>
            </a:r>
          </a:p>
          <a:p>
            <a:r>
              <a:rPr lang="pt-BR" sz="1400" dirty="0" smtClean="0"/>
              <a:t>Crise dos últimos 7 anos envelheceu o canavial, reduziu produtividade, interrompendo trajetória de crescimento e aumentando o custo; </a:t>
            </a:r>
          </a:p>
          <a:p>
            <a:r>
              <a:rPr lang="pt-BR" sz="1400" dirty="0" smtClean="0"/>
              <a:t>Inexistem incentivos para que avanços tecnológicos na engenharia automotiva valorizem as vantagens do etanol como combustível;</a:t>
            </a:r>
          </a:p>
          <a:p>
            <a:r>
              <a:rPr lang="pt-BR" sz="1400" dirty="0" smtClean="0"/>
              <a:t>Setor </a:t>
            </a:r>
            <a:r>
              <a:rPr lang="pt-BR" sz="1400" dirty="0" smtClean="0"/>
              <a:t>vive de sobressaltos, dependendo do ciclo de preço e outros fatores exógenos;</a:t>
            </a:r>
          </a:p>
          <a:p>
            <a:r>
              <a:rPr lang="pt-BR" sz="1400" dirty="0" smtClean="0"/>
              <a:t>Falta de regulação faz com que a Sociedade não conheça (e reconheça) sua contribuição para o desenvolvimento, economia, emprego, e o meio ambiente.</a:t>
            </a:r>
          </a:p>
          <a:p>
            <a:r>
              <a:rPr lang="pt-BR" sz="1400" dirty="0" smtClean="0"/>
              <a:t>Se nada for feito, caminhamos na direção de um déficit de 410 mil b/d de gasolina até </a:t>
            </a:r>
            <a:r>
              <a:rPr lang="pt-BR" sz="1400" dirty="0" smtClean="0"/>
              <a:t>2030 (=23,6 bi litros anidro, ou 33,8 bi litros hidratado). </a:t>
            </a:r>
            <a:r>
              <a:rPr lang="pt-BR" sz="1400" dirty="0" smtClean="0"/>
              <a:t>País caminha na direção de ser importador crescente de gasolina.</a:t>
            </a:r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400" dirty="0" smtClean="0"/>
          </a:p>
          <a:p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2895600" cy="42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Etanol na verdade substitui Tolueno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 adição de etanol na gasolina viabiliza o uso de gasolinas de baixa octanagem, mais baratas. O etanol substitui tolueno, e não gasolina.</a:t>
            </a:r>
          </a:p>
          <a:p>
            <a:r>
              <a:rPr lang="pt-BR" sz="2400" dirty="0" smtClean="0"/>
              <a:t>Tolueno tem um premio médio de 30% a 35% sobre o preço da gasolina.</a:t>
            </a:r>
          </a:p>
          <a:p>
            <a:r>
              <a:rPr lang="pt-BR" sz="2400" dirty="0" smtClean="0"/>
              <a:t>Uso de gasolina de baixa octanagem tem contribuído para a oferta de nafta.</a:t>
            </a:r>
          </a:p>
          <a:p>
            <a:r>
              <a:rPr lang="pt-BR" sz="2400" dirty="0" smtClean="0"/>
              <a:t>Etanol é ambientalmente benigno comparado a compostos do grupo BTX (benzeno, tolueno, xileno), com impacto muito positivo à saúde.</a:t>
            </a:r>
          </a:p>
          <a:p>
            <a:endParaRPr lang="pt-BR" sz="24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9900"/>
                </a:solidFill>
              </a:rPr>
              <a:t>Tolueno </a:t>
            </a:r>
            <a:r>
              <a:rPr lang="pt-BR" dirty="0" err="1" smtClean="0">
                <a:solidFill>
                  <a:srgbClr val="009900"/>
                </a:solidFill>
              </a:rPr>
              <a:t>vs</a:t>
            </a:r>
            <a:r>
              <a:rPr lang="pt-BR" dirty="0" smtClean="0">
                <a:solidFill>
                  <a:srgbClr val="009900"/>
                </a:solidFill>
              </a:rPr>
              <a:t> Gasolina RBOB</a:t>
            </a:r>
            <a:endParaRPr lang="pt-BR" dirty="0">
              <a:solidFill>
                <a:srgbClr val="00990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F195-DBF4-4CC8-B7F9-05179399B39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934200" cy="49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2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45162</TotalTime>
  <Words>1511</Words>
  <Application>Microsoft Office PowerPoint</Application>
  <PresentationFormat>Apresentação na tela (4:3)</PresentationFormat>
  <Paragraphs>177</Paragraphs>
  <Slides>29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MS PGothic</vt:lpstr>
      <vt:lpstr>Times New Roman</vt:lpstr>
      <vt:lpstr>Tema do Office</vt:lpstr>
      <vt:lpstr>Apresentação do PowerPoint</vt:lpstr>
      <vt:lpstr>Apresentação do PowerPoint</vt:lpstr>
      <vt:lpstr>No Setor de Etanol, sentimento de Copo meio cheio ...</vt:lpstr>
      <vt:lpstr>No Setor de Etanol, sentimento de Copo meio cheio ...</vt:lpstr>
      <vt:lpstr>No Setor de Etanol, sentimento de Copo meio cheio ...</vt:lpstr>
      <vt:lpstr>No Setor de Etanol, sentimento de Copo meio cheio ...</vt:lpstr>
      <vt:lpstr>E de Copo meio vazio ...</vt:lpstr>
      <vt:lpstr>Etanol na verdade substitui Tolueno</vt:lpstr>
      <vt:lpstr>Tolueno vs Gasolina RBOB</vt:lpstr>
      <vt:lpstr>Novo Marco</vt:lpstr>
      <vt:lpstr>Oportunidades na Produção</vt:lpstr>
      <vt:lpstr>Oportunidades na Produção</vt:lpstr>
      <vt:lpstr>Oportunidades na Produção</vt:lpstr>
      <vt:lpstr>Oportunidades na Produção</vt:lpstr>
      <vt:lpstr>Rendimento Agroindustrial Médio - Brasil (em litros de etanol hidratado equivalente por hectare)</vt:lpstr>
      <vt:lpstr>Rendimento Agroindustrial - Potencial (em litros de etanol hidratado equivalente por hectare)</vt:lpstr>
      <vt:lpstr>Tecnologia Automotiva</vt:lpstr>
      <vt:lpstr>Apresentação do PowerPoint</vt:lpstr>
      <vt:lpstr>Apresentação do PowerPoint</vt:lpstr>
      <vt:lpstr>Tecnologia Automotiva</vt:lpstr>
      <vt:lpstr>O Brasil já tem o que o mundo está buscando</vt:lpstr>
      <vt:lpstr>Tecnologia Automotiva</vt:lpstr>
      <vt:lpstr>Apresentação do PowerPoint</vt:lpstr>
      <vt:lpstr>Tecnologia Automotiva</vt:lpstr>
      <vt:lpstr>Tecnologia Automotiva</vt:lpstr>
      <vt:lpstr>Apresentação do PowerPoint</vt:lpstr>
      <vt:lpstr>É preciso criar maior estabilidade e previsibilidade  no setor de combustíveis </vt:lpstr>
      <vt:lpstr>Objetivo da Política Energética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Plinio Nastari</dc:creator>
  <cp:lastModifiedBy>Plinio Mario Nastari</cp:lastModifiedBy>
  <cp:revision>4632</cp:revision>
  <cp:lastPrinted>2013-11-18T21:35:40Z</cp:lastPrinted>
  <dcterms:created xsi:type="dcterms:W3CDTF">2013-03-18T13:28:59Z</dcterms:created>
  <dcterms:modified xsi:type="dcterms:W3CDTF">2016-12-13T10:18:27Z</dcterms:modified>
</cp:coreProperties>
</file>