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71" r:id="rId6"/>
    <p:sldMasterId id="2147483660" r:id="rId7"/>
    <p:sldMasterId id="2147483687" r:id="rId8"/>
    <p:sldMasterId id="2147483691" r:id="rId9"/>
  </p:sldMasterIdLst>
  <p:notesMasterIdLst>
    <p:notesMasterId r:id="rId30"/>
  </p:notesMasterIdLst>
  <p:handoutMasterIdLst>
    <p:handoutMasterId r:id="rId31"/>
  </p:handoutMasterIdLst>
  <p:sldIdLst>
    <p:sldId id="1160" r:id="rId10"/>
    <p:sldId id="594" r:id="rId11"/>
    <p:sldId id="1229" r:id="rId12"/>
    <p:sldId id="954" r:id="rId13"/>
    <p:sldId id="1230" r:id="rId14"/>
    <p:sldId id="1224" r:id="rId15"/>
    <p:sldId id="1225" r:id="rId16"/>
    <p:sldId id="1228" r:id="rId17"/>
    <p:sldId id="1163" r:id="rId18"/>
    <p:sldId id="1232" r:id="rId19"/>
    <p:sldId id="582" r:id="rId20"/>
    <p:sldId id="748" r:id="rId21"/>
    <p:sldId id="1231" r:id="rId22"/>
    <p:sldId id="747" r:id="rId23"/>
    <p:sldId id="1147" r:id="rId24"/>
    <p:sldId id="1146" r:id="rId25"/>
    <p:sldId id="1142" r:id="rId26"/>
    <p:sldId id="750" r:id="rId27"/>
    <p:sldId id="593" r:id="rId28"/>
    <p:sldId id="1148" r:id="rId2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28"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na Alsen" initials="NA" lastIdx="6" clrIdx="0">
    <p:extLst/>
  </p:cmAuthor>
  <p:cmAuthor id="2" name="Stephanie Biedermann" initials="SAB" lastIdx="9" clrIdx="1">
    <p:extLst/>
  </p:cmAuthor>
  <p:cmAuthor id="3" name="Amina Abdulrahman" initials="AA" lastIdx="0" clrIdx="2">
    <p:extLst/>
  </p:cmAuthor>
  <p:cmAuthor id="4" name="Alina Eprimian" initials="AE" lastIdx="3" clrIdx="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A5"/>
    <a:srgbClr val="203864"/>
    <a:srgbClr val="1F4E79"/>
    <a:srgbClr val="7030A0"/>
    <a:srgbClr val="ED7D31"/>
    <a:srgbClr val="0071A4"/>
    <a:srgbClr val="006DA2"/>
    <a:srgbClr val="5AC7C9"/>
    <a:srgbClr val="F9C065"/>
    <a:srgbClr val="91CE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04" autoAdjust="0"/>
    <p:restoredTop sz="93886" autoAdjust="0"/>
  </p:normalViewPr>
  <p:slideViewPr>
    <p:cSldViewPr>
      <p:cViewPr varScale="1">
        <p:scale>
          <a:sx n="63" d="100"/>
          <a:sy n="63" d="100"/>
        </p:scale>
        <p:origin x="408" y="53"/>
      </p:cViewPr>
      <p:guideLst>
        <p:guide orient="horz" pos="2928"/>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171"/>
    </p:cViewPr>
  </p:sorterViewPr>
  <p:notesViewPr>
    <p:cSldViewPr>
      <p:cViewPr varScale="1">
        <p:scale>
          <a:sx n="52" d="100"/>
          <a:sy n="52" d="100"/>
        </p:scale>
        <p:origin x="2958" y="96"/>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Master" Target="slideMasters/slideMaster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C84D18-AC53-4E3A-A63C-566D1CF750C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4FEE01D9-D6DF-4F0B-9239-315DC51687EC}">
      <dgm:prSet phldrT="[Text]" custT="1"/>
      <dgm:spPr/>
      <dgm:t>
        <a:bodyPr/>
        <a:lstStyle/>
        <a:p>
          <a:r>
            <a:rPr lang="en-US" sz="2800" b="1" kern="1200" dirty="0">
              <a:solidFill>
                <a:srgbClr val="FFFFFF"/>
              </a:solidFill>
              <a:latin typeface="Calibri Light" panose="020F0302020204030204" pitchFamily="34" charset="0"/>
              <a:ea typeface="+mn-ea"/>
              <a:cs typeface="Calibri Light" panose="020F0302020204030204" pitchFamily="34" charset="0"/>
            </a:rPr>
            <a:t>Global and regional events</a:t>
          </a:r>
        </a:p>
        <a:p>
          <a:r>
            <a:rPr lang="en-US" sz="1600" kern="1200" dirty="0">
              <a:solidFill>
                <a:srgbClr val="FFFFFF"/>
              </a:solidFill>
              <a:latin typeface="Calibri Light" panose="020F0302020204030204" pitchFamily="34" charset="0"/>
              <a:ea typeface="+mn-ea"/>
              <a:cs typeface="Calibri Light" panose="020F0302020204030204" pitchFamily="34" charset="0"/>
            </a:rPr>
            <a:t>- Bring regional and thematic initiatives together</a:t>
          </a:r>
        </a:p>
        <a:p>
          <a:r>
            <a:rPr lang="en-US" sz="1600" kern="1200" dirty="0">
              <a:solidFill>
                <a:srgbClr val="FFFFFF"/>
              </a:solidFill>
              <a:latin typeface="Calibri Light" panose="020F0302020204030204" pitchFamily="34" charset="0"/>
              <a:ea typeface="+mn-ea"/>
              <a:cs typeface="Calibri Light" panose="020F0302020204030204" pitchFamily="34" charset="0"/>
            </a:rPr>
            <a:t>- Share the experiences and learn from other countries and from the subject experts</a:t>
          </a:r>
        </a:p>
      </dgm:t>
    </dgm:pt>
    <dgm:pt modelId="{3CEFECAB-848D-4131-A2D3-0709F2E36ABC}" type="parTrans" cxnId="{167C8FE1-771D-4E74-B1EE-F433D1D981EA}">
      <dgm:prSet/>
      <dgm:spPr/>
      <dgm:t>
        <a:bodyPr/>
        <a:lstStyle/>
        <a:p>
          <a:endParaRPr lang="en-GB">
            <a:latin typeface="Calibri Light" panose="020F0302020204030204" pitchFamily="34" charset="0"/>
            <a:cs typeface="Calibri Light" panose="020F0302020204030204" pitchFamily="34" charset="0"/>
          </a:endParaRPr>
        </a:p>
      </dgm:t>
    </dgm:pt>
    <dgm:pt modelId="{F80E26D3-77DF-406A-BA0A-E55134140939}" type="sibTrans" cxnId="{167C8FE1-771D-4E74-B1EE-F433D1D981EA}">
      <dgm:prSet/>
      <dgm:spPr/>
      <dgm:t>
        <a:bodyPr/>
        <a:lstStyle/>
        <a:p>
          <a:endParaRPr lang="en-GB">
            <a:latin typeface="Calibri Light" panose="020F0302020204030204" pitchFamily="34" charset="0"/>
            <a:cs typeface="Calibri Light" panose="020F0302020204030204" pitchFamily="34" charset="0"/>
          </a:endParaRPr>
        </a:p>
      </dgm:t>
    </dgm:pt>
    <dgm:pt modelId="{E94C1F32-F4AA-469D-8CC8-F8A0FFB95680}">
      <dgm:prSet phldrT="[Text]" custT="1"/>
      <dgm:spPr>
        <a:solidFill>
          <a:srgbClr val="00B050"/>
        </a:solidFill>
      </dgm:spPr>
      <dgm:t>
        <a:bodyPr/>
        <a:lstStyle/>
        <a:p>
          <a:r>
            <a:rPr lang="en-US" sz="2800" b="1" dirty="0">
              <a:latin typeface="Calibri Light" panose="020F0302020204030204" pitchFamily="34" charset="0"/>
              <a:cs typeface="Calibri Light" panose="020F0302020204030204" pitchFamily="34" charset="0"/>
            </a:rPr>
            <a:t>Webinar series</a:t>
          </a:r>
        </a:p>
        <a:p>
          <a:r>
            <a:rPr lang="en-US" sz="1600" dirty="0">
              <a:latin typeface="Calibri Light" panose="020F0302020204030204" pitchFamily="34" charset="0"/>
              <a:cs typeface="Calibri Light" panose="020F0302020204030204" pitchFamily="34" charset="0"/>
            </a:rPr>
            <a:t>Bi-weekly webinar series since November 2018</a:t>
          </a:r>
        </a:p>
        <a:p>
          <a:r>
            <a:rPr lang="en-US" sz="1600" dirty="0">
              <a:latin typeface="Calibri Light" panose="020F0302020204030204" pitchFamily="34" charset="0"/>
              <a:cs typeface="Calibri Light" panose="020F0302020204030204" pitchFamily="34" charset="0"/>
            </a:rPr>
            <a:t>500+ Registrants</a:t>
          </a:r>
        </a:p>
      </dgm:t>
    </dgm:pt>
    <dgm:pt modelId="{CB99B55C-E444-44F8-A79E-6749987D43A9}" type="parTrans" cxnId="{D344A6EF-EAE6-4F1B-90EA-A3143411C693}">
      <dgm:prSet/>
      <dgm:spPr/>
      <dgm:t>
        <a:bodyPr/>
        <a:lstStyle/>
        <a:p>
          <a:endParaRPr lang="en-GB">
            <a:latin typeface="Calibri Light" panose="020F0302020204030204" pitchFamily="34" charset="0"/>
            <a:cs typeface="Calibri Light" panose="020F0302020204030204" pitchFamily="34" charset="0"/>
          </a:endParaRPr>
        </a:p>
      </dgm:t>
    </dgm:pt>
    <dgm:pt modelId="{1E732F1B-C883-465F-B623-27C385FA932D}" type="sibTrans" cxnId="{D344A6EF-EAE6-4F1B-90EA-A3143411C693}">
      <dgm:prSet/>
      <dgm:spPr/>
      <dgm:t>
        <a:bodyPr/>
        <a:lstStyle/>
        <a:p>
          <a:endParaRPr lang="en-GB">
            <a:latin typeface="Calibri Light" panose="020F0302020204030204" pitchFamily="34" charset="0"/>
            <a:cs typeface="Calibri Light" panose="020F0302020204030204" pitchFamily="34" charset="0"/>
          </a:endParaRPr>
        </a:p>
      </dgm:t>
    </dgm:pt>
    <dgm:pt modelId="{18D6E477-C6AF-4DA6-B6CD-715F2D037129}">
      <dgm:prSet phldrT="[Text]" custT="1"/>
      <dgm:spPr>
        <a:solidFill>
          <a:srgbClr val="1F4E79"/>
        </a:solidFill>
      </dgm:spPr>
      <dgm:t>
        <a:bodyPr/>
        <a:lstStyle/>
        <a:p>
          <a:r>
            <a:rPr lang="en-US" sz="2800" b="1" dirty="0">
              <a:latin typeface="Calibri Light" panose="020F0302020204030204" pitchFamily="34" charset="0"/>
              <a:cs typeface="Calibri Light" panose="020F0302020204030204" pitchFamily="34" charset="0"/>
            </a:rPr>
            <a:t>Special focus events</a:t>
          </a:r>
        </a:p>
        <a:p>
          <a:r>
            <a:rPr lang="en-US" sz="1600" dirty="0">
              <a:solidFill>
                <a:srgbClr val="FFFFFF"/>
              </a:solidFill>
              <a:latin typeface="Calibri Light" panose="020F0302020204030204" pitchFamily="34" charset="0"/>
              <a:ea typeface="+mn-ea"/>
              <a:cs typeface="Calibri Light" panose="020F0302020204030204" pitchFamily="34" charset="0"/>
            </a:rPr>
            <a:t>- Planning process discussion</a:t>
          </a:r>
        </a:p>
        <a:p>
          <a:r>
            <a:rPr lang="en-US" sz="1600" dirty="0">
              <a:solidFill>
                <a:srgbClr val="FFFFFF"/>
              </a:solidFill>
              <a:latin typeface="Calibri Light" panose="020F0302020204030204" pitchFamily="34" charset="0"/>
              <a:ea typeface="+mn-ea"/>
              <a:cs typeface="Calibri Light" panose="020F0302020204030204" pitchFamily="34" charset="0"/>
            </a:rPr>
            <a:t>- Modelling methodology discussion</a:t>
          </a:r>
        </a:p>
        <a:p>
          <a:r>
            <a:rPr lang="en-US" sz="1600" dirty="0">
              <a:solidFill>
                <a:srgbClr val="FFFFFF"/>
              </a:solidFill>
              <a:latin typeface="Calibri Light" panose="020F0302020204030204" pitchFamily="34" charset="0"/>
              <a:ea typeface="+mn-ea"/>
              <a:cs typeface="Calibri Light" panose="020F0302020204030204" pitchFamily="34" charset="0"/>
            </a:rPr>
            <a:t>- Capacity building support</a:t>
          </a:r>
        </a:p>
      </dgm:t>
    </dgm:pt>
    <dgm:pt modelId="{837D4C42-FFED-4D15-B5B5-1FDE2D3AD994}" type="parTrans" cxnId="{703494F9-D61B-4E55-8A3B-E440CC111008}">
      <dgm:prSet/>
      <dgm:spPr/>
      <dgm:t>
        <a:bodyPr/>
        <a:lstStyle/>
        <a:p>
          <a:endParaRPr lang="en-GB">
            <a:latin typeface="Calibri Light" panose="020F0302020204030204" pitchFamily="34" charset="0"/>
            <a:cs typeface="Calibri Light" panose="020F0302020204030204" pitchFamily="34" charset="0"/>
          </a:endParaRPr>
        </a:p>
      </dgm:t>
    </dgm:pt>
    <dgm:pt modelId="{43C06617-7D38-4CAD-A433-567D6E1335A0}" type="sibTrans" cxnId="{703494F9-D61B-4E55-8A3B-E440CC111008}">
      <dgm:prSet/>
      <dgm:spPr/>
      <dgm:t>
        <a:bodyPr/>
        <a:lstStyle/>
        <a:p>
          <a:endParaRPr lang="en-GB">
            <a:latin typeface="Calibri Light" panose="020F0302020204030204" pitchFamily="34" charset="0"/>
            <a:cs typeface="Calibri Light" panose="020F0302020204030204" pitchFamily="34" charset="0"/>
          </a:endParaRPr>
        </a:p>
      </dgm:t>
    </dgm:pt>
    <dgm:pt modelId="{4F0A60BE-EC69-4459-9919-09B6B59569D8}" type="pres">
      <dgm:prSet presAssocID="{19C84D18-AC53-4E3A-A63C-566D1CF750CF}" presName="diagram" presStyleCnt="0">
        <dgm:presLayoutVars>
          <dgm:dir/>
          <dgm:resizeHandles val="exact"/>
        </dgm:presLayoutVars>
      </dgm:prSet>
      <dgm:spPr/>
    </dgm:pt>
    <dgm:pt modelId="{F5F3F95D-227C-4F99-B534-D5310377E3E2}" type="pres">
      <dgm:prSet presAssocID="{4FEE01D9-D6DF-4F0B-9239-315DC51687EC}" presName="node" presStyleLbl="node1" presStyleIdx="0" presStyleCnt="3" custScaleX="138239">
        <dgm:presLayoutVars>
          <dgm:bulletEnabled val="1"/>
        </dgm:presLayoutVars>
      </dgm:prSet>
      <dgm:spPr/>
    </dgm:pt>
    <dgm:pt modelId="{179766BE-A12D-4706-8F45-2193A6C8CFA4}" type="pres">
      <dgm:prSet presAssocID="{F80E26D3-77DF-406A-BA0A-E55134140939}" presName="sibTrans" presStyleCnt="0"/>
      <dgm:spPr/>
    </dgm:pt>
    <dgm:pt modelId="{B668CBA4-F065-4FAE-A713-25F43A4D8088}" type="pres">
      <dgm:prSet presAssocID="{E94C1F32-F4AA-469D-8CC8-F8A0FFB95680}" presName="node" presStyleLbl="node1" presStyleIdx="1" presStyleCnt="3">
        <dgm:presLayoutVars>
          <dgm:bulletEnabled val="1"/>
        </dgm:presLayoutVars>
      </dgm:prSet>
      <dgm:spPr/>
    </dgm:pt>
    <dgm:pt modelId="{98D5085D-1EEC-421E-99D4-D9469E4AA204}" type="pres">
      <dgm:prSet presAssocID="{1E732F1B-C883-465F-B623-27C385FA932D}" presName="sibTrans" presStyleCnt="0"/>
      <dgm:spPr/>
    </dgm:pt>
    <dgm:pt modelId="{15B1BEE6-5EB9-4524-9359-5CB1C69167A4}" type="pres">
      <dgm:prSet presAssocID="{18D6E477-C6AF-4DA6-B6CD-715F2D037129}" presName="node" presStyleLbl="node1" presStyleIdx="2" presStyleCnt="3" custScaleX="111021">
        <dgm:presLayoutVars>
          <dgm:bulletEnabled val="1"/>
        </dgm:presLayoutVars>
      </dgm:prSet>
      <dgm:spPr/>
    </dgm:pt>
  </dgm:ptLst>
  <dgm:cxnLst>
    <dgm:cxn modelId="{15CEF042-5B88-4DD7-AFD2-F02AA0ED866E}" type="presOf" srcId="{18D6E477-C6AF-4DA6-B6CD-715F2D037129}" destId="{15B1BEE6-5EB9-4524-9359-5CB1C69167A4}" srcOrd="0" destOrd="0" presId="urn:microsoft.com/office/officeart/2005/8/layout/default"/>
    <dgm:cxn modelId="{E6975587-6AC0-4166-8F15-9E952A3CB64A}" type="presOf" srcId="{4FEE01D9-D6DF-4F0B-9239-315DC51687EC}" destId="{F5F3F95D-227C-4F99-B534-D5310377E3E2}" srcOrd="0" destOrd="0" presId="urn:microsoft.com/office/officeart/2005/8/layout/default"/>
    <dgm:cxn modelId="{6350F7AC-A006-4C24-8CC1-9F49E4F72148}" type="presOf" srcId="{19C84D18-AC53-4E3A-A63C-566D1CF750CF}" destId="{4F0A60BE-EC69-4459-9919-09B6B59569D8}" srcOrd="0" destOrd="0" presId="urn:microsoft.com/office/officeart/2005/8/layout/default"/>
    <dgm:cxn modelId="{4C8D6FB4-9C0C-4D5E-8588-AD009800D26B}" type="presOf" srcId="{E94C1F32-F4AA-469D-8CC8-F8A0FFB95680}" destId="{B668CBA4-F065-4FAE-A713-25F43A4D8088}" srcOrd="0" destOrd="0" presId="urn:microsoft.com/office/officeart/2005/8/layout/default"/>
    <dgm:cxn modelId="{167C8FE1-771D-4E74-B1EE-F433D1D981EA}" srcId="{19C84D18-AC53-4E3A-A63C-566D1CF750CF}" destId="{4FEE01D9-D6DF-4F0B-9239-315DC51687EC}" srcOrd="0" destOrd="0" parTransId="{3CEFECAB-848D-4131-A2D3-0709F2E36ABC}" sibTransId="{F80E26D3-77DF-406A-BA0A-E55134140939}"/>
    <dgm:cxn modelId="{D344A6EF-EAE6-4F1B-90EA-A3143411C693}" srcId="{19C84D18-AC53-4E3A-A63C-566D1CF750CF}" destId="{E94C1F32-F4AA-469D-8CC8-F8A0FFB95680}" srcOrd="1" destOrd="0" parTransId="{CB99B55C-E444-44F8-A79E-6749987D43A9}" sibTransId="{1E732F1B-C883-465F-B623-27C385FA932D}"/>
    <dgm:cxn modelId="{703494F9-D61B-4E55-8A3B-E440CC111008}" srcId="{19C84D18-AC53-4E3A-A63C-566D1CF750CF}" destId="{18D6E477-C6AF-4DA6-B6CD-715F2D037129}" srcOrd="2" destOrd="0" parTransId="{837D4C42-FFED-4D15-B5B5-1FDE2D3AD994}" sibTransId="{43C06617-7D38-4CAD-A433-567D6E1335A0}"/>
    <dgm:cxn modelId="{E792D3B5-4558-49F6-81E7-40F2515BFC26}" type="presParOf" srcId="{4F0A60BE-EC69-4459-9919-09B6B59569D8}" destId="{F5F3F95D-227C-4F99-B534-D5310377E3E2}" srcOrd="0" destOrd="0" presId="urn:microsoft.com/office/officeart/2005/8/layout/default"/>
    <dgm:cxn modelId="{36DEDC40-3D65-40EE-8609-AB31EFAD4A59}" type="presParOf" srcId="{4F0A60BE-EC69-4459-9919-09B6B59569D8}" destId="{179766BE-A12D-4706-8F45-2193A6C8CFA4}" srcOrd="1" destOrd="0" presId="urn:microsoft.com/office/officeart/2005/8/layout/default"/>
    <dgm:cxn modelId="{0C46765C-7CFC-45B4-A3EE-ACA4637B3D30}" type="presParOf" srcId="{4F0A60BE-EC69-4459-9919-09B6B59569D8}" destId="{B668CBA4-F065-4FAE-A713-25F43A4D8088}" srcOrd="2" destOrd="0" presId="urn:microsoft.com/office/officeart/2005/8/layout/default"/>
    <dgm:cxn modelId="{20457228-E52C-46D9-A017-D5DCC12BC823}" type="presParOf" srcId="{4F0A60BE-EC69-4459-9919-09B6B59569D8}" destId="{98D5085D-1EEC-421E-99D4-D9469E4AA204}" srcOrd="3" destOrd="0" presId="urn:microsoft.com/office/officeart/2005/8/layout/default"/>
    <dgm:cxn modelId="{5CBC9023-45CA-4260-82E8-B20CB1231529}" type="presParOf" srcId="{4F0A60BE-EC69-4459-9919-09B6B59569D8}" destId="{15B1BEE6-5EB9-4524-9359-5CB1C69167A4}"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3F95D-227C-4F99-B534-D5310377E3E2}">
      <dsp:nvSpPr>
        <dsp:cNvPr id="0" name=""/>
        <dsp:cNvSpPr/>
      </dsp:nvSpPr>
      <dsp:spPr>
        <a:xfrm>
          <a:off x="1511975" y="339103"/>
          <a:ext cx="5040896" cy="218790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FFFFFF"/>
              </a:solidFill>
              <a:latin typeface="Calibri Light" panose="020F0302020204030204" pitchFamily="34" charset="0"/>
              <a:ea typeface="+mn-ea"/>
              <a:cs typeface="Calibri Light" panose="020F0302020204030204" pitchFamily="34" charset="0"/>
            </a:rPr>
            <a:t>Global and regional events</a:t>
          </a:r>
        </a:p>
        <a:p>
          <a:pPr marL="0" lvl="0" indent="0" algn="ctr" defTabSz="1244600">
            <a:lnSpc>
              <a:spcPct val="90000"/>
            </a:lnSpc>
            <a:spcBef>
              <a:spcPct val="0"/>
            </a:spcBef>
            <a:spcAft>
              <a:spcPct val="35000"/>
            </a:spcAft>
            <a:buNone/>
          </a:pPr>
          <a:r>
            <a:rPr lang="en-US" sz="1600" kern="1200" dirty="0">
              <a:solidFill>
                <a:srgbClr val="FFFFFF"/>
              </a:solidFill>
              <a:latin typeface="Calibri Light" panose="020F0302020204030204" pitchFamily="34" charset="0"/>
              <a:ea typeface="+mn-ea"/>
              <a:cs typeface="Calibri Light" panose="020F0302020204030204" pitchFamily="34" charset="0"/>
            </a:rPr>
            <a:t>- Bring regional and thematic initiatives together</a:t>
          </a:r>
        </a:p>
        <a:p>
          <a:pPr marL="0" lvl="0" indent="0" algn="ctr" defTabSz="1244600">
            <a:lnSpc>
              <a:spcPct val="90000"/>
            </a:lnSpc>
            <a:spcBef>
              <a:spcPct val="0"/>
            </a:spcBef>
            <a:spcAft>
              <a:spcPct val="35000"/>
            </a:spcAft>
            <a:buNone/>
          </a:pPr>
          <a:r>
            <a:rPr lang="en-US" sz="1600" kern="1200" dirty="0">
              <a:solidFill>
                <a:srgbClr val="FFFFFF"/>
              </a:solidFill>
              <a:latin typeface="Calibri Light" panose="020F0302020204030204" pitchFamily="34" charset="0"/>
              <a:ea typeface="+mn-ea"/>
              <a:cs typeface="Calibri Light" panose="020F0302020204030204" pitchFamily="34" charset="0"/>
            </a:rPr>
            <a:t>- Share the experiences and learn from other countries and from the subject experts</a:t>
          </a:r>
        </a:p>
      </dsp:txBody>
      <dsp:txXfrm>
        <a:off x="1511975" y="339103"/>
        <a:ext cx="5040896" cy="2187904"/>
      </dsp:txXfrm>
    </dsp:sp>
    <dsp:sp modelId="{B668CBA4-F065-4FAE-A713-25F43A4D8088}">
      <dsp:nvSpPr>
        <dsp:cNvPr id="0" name=""/>
        <dsp:cNvSpPr/>
      </dsp:nvSpPr>
      <dsp:spPr>
        <a:xfrm>
          <a:off x="2649" y="2891658"/>
          <a:ext cx="3646507" cy="2187904"/>
        </a:xfrm>
        <a:prstGeom prst="rect">
          <a:avLst/>
        </a:prstGeom>
        <a:solidFill>
          <a:srgbClr val="00B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Calibri Light" panose="020F0302020204030204" pitchFamily="34" charset="0"/>
              <a:cs typeface="Calibri Light" panose="020F0302020204030204" pitchFamily="34" charset="0"/>
            </a:rPr>
            <a:t>Webinar series</a:t>
          </a:r>
        </a:p>
        <a:p>
          <a:pPr marL="0" lvl="0" indent="0" algn="ctr" defTabSz="1244600">
            <a:lnSpc>
              <a:spcPct val="90000"/>
            </a:lnSpc>
            <a:spcBef>
              <a:spcPct val="0"/>
            </a:spcBef>
            <a:spcAft>
              <a:spcPct val="35000"/>
            </a:spcAft>
            <a:buNone/>
          </a:pPr>
          <a:r>
            <a:rPr lang="en-US" sz="1600" kern="1200" dirty="0">
              <a:latin typeface="Calibri Light" panose="020F0302020204030204" pitchFamily="34" charset="0"/>
              <a:cs typeface="Calibri Light" panose="020F0302020204030204" pitchFamily="34" charset="0"/>
            </a:rPr>
            <a:t>Bi-weekly webinar series since November 2018</a:t>
          </a:r>
        </a:p>
        <a:p>
          <a:pPr marL="0" lvl="0" indent="0" algn="ctr" defTabSz="1244600">
            <a:lnSpc>
              <a:spcPct val="90000"/>
            </a:lnSpc>
            <a:spcBef>
              <a:spcPct val="0"/>
            </a:spcBef>
            <a:spcAft>
              <a:spcPct val="35000"/>
            </a:spcAft>
            <a:buNone/>
          </a:pPr>
          <a:r>
            <a:rPr lang="en-US" sz="1600" kern="1200" dirty="0">
              <a:latin typeface="Calibri Light" panose="020F0302020204030204" pitchFamily="34" charset="0"/>
              <a:cs typeface="Calibri Light" panose="020F0302020204030204" pitchFamily="34" charset="0"/>
            </a:rPr>
            <a:t>500+ Registrants</a:t>
          </a:r>
        </a:p>
      </dsp:txBody>
      <dsp:txXfrm>
        <a:off x="2649" y="2891658"/>
        <a:ext cx="3646507" cy="2187904"/>
      </dsp:txXfrm>
    </dsp:sp>
    <dsp:sp modelId="{15B1BEE6-5EB9-4524-9359-5CB1C69167A4}">
      <dsp:nvSpPr>
        <dsp:cNvPr id="0" name=""/>
        <dsp:cNvSpPr/>
      </dsp:nvSpPr>
      <dsp:spPr>
        <a:xfrm>
          <a:off x="4013808" y="2891658"/>
          <a:ext cx="4048389" cy="2187904"/>
        </a:xfrm>
        <a:prstGeom prst="rect">
          <a:avLst/>
        </a:prstGeom>
        <a:solidFill>
          <a:srgbClr val="1F4E79"/>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Calibri Light" panose="020F0302020204030204" pitchFamily="34" charset="0"/>
              <a:cs typeface="Calibri Light" panose="020F0302020204030204" pitchFamily="34" charset="0"/>
            </a:rPr>
            <a:t>Special focus events</a:t>
          </a:r>
        </a:p>
        <a:p>
          <a:pPr marL="0" lvl="0" indent="0" algn="ctr" defTabSz="1244600">
            <a:lnSpc>
              <a:spcPct val="90000"/>
            </a:lnSpc>
            <a:spcBef>
              <a:spcPct val="0"/>
            </a:spcBef>
            <a:spcAft>
              <a:spcPct val="35000"/>
            </a:spcAft>
            <a:buNone/>
          </a:pPr>
          <a:r>
            <a:rPr lang="en-US" sz="1600" kern="1200" dirty="0">
              <a:solidFill>
                <a:srgbClr val="FFFFFF"/>
              </a:solidFill>
              <a:latin typeface="Calibri Light" panose="020F0302020204030204" pitchFamily="34" charset="0"/>
              <a:ea typeface="+mn-ea"/>
              <a:cs typeface="Calibri Light" panose="020F0302020204030204" pitchFamily="34" charset="0"/>
            </a:rPr>
            <a:t>- Planning process discussion</a:t>
          </a:r>
        </a:p>
        <a:p>
          <a:pPr marL="0" lvl="0" indent="0" algn="ctr" defTabSz="1244600">
            <a:lnSpc>
              <a:spcPct val="90000"/>
            </a:lnSpc>
            <a:spcBef>
              <a:spcPct val="0"/>
            </a:spcBef>
            <a:spcAft>
              <a:spcPct val="35000"/>
            </a:spcAft>
            <a:buNone/>
          </a:pPr>
          <a:r>
            <a:rPr lang="en-US" sz="1600" kern="1200" dirty="0">
              <a:solidFill>
                <a:srgbClr val="FFFFFF"/>
              </a:solidFill>
              <a:latin typeface="Calibri Light" panose="020F0302020204030204" pitchFamily="34" charset="0"/>
              <a:ea typeface="+mn-ea"/>
              <a:cs typeface="Calibri Light" panose="020F0302020204030204" pitchFamily="34" charset="0"/>
            </a:rPr>
            <a:t>- Modelling methodology discussion</a:t>
          </a:r>
        </a:p>
        <a:p>
          <a:pPr marL="0" lvl="0" indent="0" algn="ctr" defTabSz="1244600">
            <a:lnSpc>
              <a:spcPct val="90000"/>
            </a:lnSpc>
            <a:spcBef>
              <a:spcPct val="0"/>
            </a:spcBef>
            <a:spcAft>
              <a:spcPct val="35000"/>
            </a:spcAft>
            <a:buNone/>
          </a:pPr>
          <a:r>
            <a:rPr lang="en-US" sz="1600" kern="1200" dirty="0">
              <a:solidFill>
                <a:srgbClr val="FFFFFF"/>
              </a:solidFill>
              <a:latin typeface="Calibri Light" panose="020F0302020204030204" pitchFamily="34" charset="0"/>
              <a:ea typeface="+mn-ea"/>
              <a:cs typeface="Calibri Light" panose="020F0302020204030204" pitchFamily="34" charset="0"/>
            </a:rPr>
            <a:t>- Capacity building support</a:t>
          </a:r>
        </a:p>
      </dsp:txBody>
      <dsp:txXfrm>
        <a:off x="4013808" y="2891658"/>
        <a:ext cx="4048389" cy="218790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49688" y="1"/>
            <a:ext cx="2946400" cy="496888"/>
          </a:xfrm>
          <a:prstGeom prst="rect">
            <a:avLst/>
          </a:prstGeom>
        </p:spPr>
        <p:txBody>
          <a:bodyPr vert="horz" lIns="91440" tIns="45720" rIns="91440" bIns="45720" rtlCol="0"/>
          <a:lstStyle>
            <a:lvl1pPr algn="r">
              <a:defRPr sz="1200"/>
            </a:lvl1pPr>
          </a:lstStyle>
          <a:p>
            <a:fld id="{8ADA7ABC-87D9-4C9F-A6E5-90ACFAAFC6F2}" type="datetimeFigureOut">
              <a:rPr lang="en-US" smtClean="0"/>
              <a:t>2/26/2019</a:t>
            </a:fld>
            <a:endParaRPr lang="en-US"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F8479F73-FD92-4F86-B037-CD1D5EF946EA}" type="slidenum">
              <a:rPr lang="en-US" smtClean="0"/>
              <a:t>‹#›</a:t>
            </a:fld>
            <a:endParaRPr lang="en-US" dirty="0"/>
          </a:p>
        </p:txBody>
      </p:sp>
    </p:spTree>
    <p:extLst>
      <p:ext uri="{BB962C8B-B14F-4D97-AF65-F5344CB8AC3E}">
        <p14:creationId xmlns:p14="http://schemas.microsoft.com/office/powerpoint/2010/main" val="22400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DED4C7F9-5410-44F1-B78F-5845E5F2EF5F}" type="datetimeFigureOut">
              <a:rPr lang="en-US" smtClean="0"/>
              <a:t>2/26/2019</a:t>
            </a:fld>
            <a:endParaRPr lang="en-US"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4F56EF13-2C02-484D-BE29-D537B0027BE5}" type="slidenum">
              <a:rPr lang="en-US" smtClean="0"/>
              <a:t>‹#›</a:t>
            </a:fld>
            <a:endParaRPr lang="en-US" dirty="0"/>
          </a:p>
        </p:txBody>
      </p:sp>
    </p:spTree>
    <p:extLst>
      <p:ext uri="{BB962C8B-B14F-4D97-AF65-F5344CB8AC3E}">
        <p14:creationId xmlns:p14="http://schemas.microsoft.com/office/powerpoint/2010/main" val="160759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kern="1200" dirty="0">
              <a:solidFill>
                <a:schemeClr val="tx1"/>
              </a:solidFill>
              <a:effectLst/>
              <a:latin typeface="Arial" charset="0"/>
              <a:ea typeface="MS PGothic" panose="020B0600070205080204" pitchFamily="34" charset="-128"/>
              <a:cs typeface="Arial"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531D8F7-2B47-433B-99F2-B2932B089CED}" type="slidenum">
              <a:rPr kumimoji="0" lang="de-DE"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de-DE"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281998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29D018E-AC63-4AA5-85D6-94D8C9B4E534}" type="slidenum">
              <a:rPr lang="de-DE" altLang="en-US" smtClean="0"/>
              <a:pPr>
                <a:defRPr/>
              </a:pPr>
              <a:t>11</a:t>
            </a:fld>
            <a:endParaRPr lang="de-DE" altLang="en-US"/>
          </a:p>
        </p:txBody>
      </p:sp>
    </p:spTree>
    <p:extLst>
      <p:ext uri="{BB962C8B-B14F-4D97-AF65-F5344CB8AC3E}">
        <p14:creationId xmlns:p14="http://schemas.microsoft.com/office/powerpoint/2010/main" val="2795890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F60FA8-7B3F-4A7C-8F0E-23C53659501D}" type="slidenum">
              <a:rPr lang="de-DE" smtClean="0"/>
              <a:pPr>
                <a:defRPr/>
              </a:pPr>
              <a:t>12</a:t>
            </a:fld>
            <a:endParaRPr lang="de-DE"/>
          </a:p>
        </p:txBody>
      </p:sp>
    </p:spTree>
    <p:extLst>
      <p:ext uri="{BB962C8B-B14F-4D97-AF65-F5344CB8AC3E}">
        <p14:creationId xmlns:p14="http://schemas.microsoft.com/office/powerpoint/2010/main" val="3890056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F60FA8-7B3F-4A7C-8F0E-23C53659501D}" type="slidenum">
              <a:rPr lang="de-DE" smtClean="0"/>
              <a:pPr>
                <a:defRPr/>
              </a:pPr>
              <a:t>13</a:t>
            </a:fld>
            <a:endParaRPr lang="de-DE"/>
          </a:p>
        </p:txBody>
      </p:sp>
    </p:spTree>
    <p:extLst>
      <p:ext uri="{BB962C8B-B14F-4D97-AF65-F5344CB8AC3E}">
        <p14:creationId xmlns:p14="http://schemas.microsoft.com/office/powerpoint/2010/main" val="4292161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F60FA8-7B3F-4A7C-8F0E-23C53659501D}" type="slidenum">
              <a:rPr lang="de-DE" smtClean="0"/>
              <a:pPr>
                <a:defRPr/>
              </a:pPr>
              <a:t>14</a:t>
            </a:fld>
            <a:endParaRPr lang="de-DE"/>
          </a:p>
        </p:txBody>
      </p:sp>
    </p:spTree>
    <p:extLst>
      <p:ext uri="{BB962C8B-B14F-4D97-AF65-F5344CB8AC3E}">
        <p14:creationId xmlns:p14="http://schemas.microsoft.com/office/powerpoint/2010/main" val="3950843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F60FA8-7B3F-4A7C-8F0E-23C53659501D}" type="slidenum">
              <a:rPr lang="de-DE" smtClean="0"/>
              <a:pPr>
                <a:defRPr/>
              </a:pPr>
              <a:t>15</a:t>
            </a:fld>
            <a:endParaRPr lang="de-DE"/>
          </a:p>
        </p:txBody>
      </p:sp>
    </p:spTree>
    <p:extLst>
      <p:ext uri="{BB962C8B-B14F-4D97-AF65-F5344CB8AC3E}">
        <p14:creationId xmlns:p14="http://schemas.microsoft.com/office/powerpoint/2010/main" val="4284849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F60FA8-7B3F-4A7C-8F0E-23C53659501D}" type="slidenum">
              <a:rPr lang="de-DE" smtClean="0"/>
              <a:pPr>
                <a:defRPr/>
              </a:pPr>
              <a:t>16</a:t>
            </a:fld>
            <a:endParaRPr lang="de-DE"/>
          </a:p>
        </p:txBody>
      </p:sp>
    </p:spTree>
    <p:extLst>
      <p:ext uri="{BB962C8B-B14F-4D97-AF65-F5344CB8AC3E}">
        <p14:creationId xmlns:p14="http://schemas.microsoft.com/office/powerpoint/2010/main" val="2343847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F60FA8-7B3F-4A7C-8F0E-23C53659501D}" type="slidenum">
              <a:rPr lang="de-DE" smtClean="0"/>
              <a:pPr>
                <a:defRPr/>
              </a:pPr>
              <a:t>17</a:t>
            </a:fld>
            <a:endParaRPr lang="de-DE"/>
          </a:p>
        </p:txBody>
      </p:sp>
    </p:spTree>
    <p:extLst>
      <p:ext uri="{BB962C8B-B14F-4D97-AF65-F5344CB8AC3E}">
        <p14:creationId xmlns:p14="http://schemas.microsoft.com/office/powerpoint/2010/main" val="2272473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F60FA8-7B3F-4A7C-8F0E-23C53659501D}" type="slidenum">
              <a:rPr lang="de-DE" smtClean="0"/>
              <a:pPr>
                <a:defRPr/>
              </a:pPr>
              <a:t>18</a:t>
            </a:fld>
            <a:endParaRPr lang="de-DE"/>
          </a:p>
        </p:txBody>
      </p:sp>
    </p:spTree>
    <p:extLst>
      <p:ext uri="{BB962C8B-B14F-4D97-AF65-F5344CB8AC3E}">
        <p14:creationId xmlns:p14="http://schemas.microsoft.com/office/powerpoint/2010/main" val="3007839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300" kern="1200" dirty="0">
                <a:solidFill>
                  <a:schemeClr val="tx1"/>
                </a:solidFill>
                <a:effectLst/>
                <a:latin typeface="Arial" charset="0"/>
                <a:ea typeface="MS PGothic" panose="020B0600070205080204" pitchFamily="34" charset="-128"/>
                <a:cs typeface="Arial" charset="0"/>
              </a:rPr>
              <a:t>I took you though campaign objectives, planned activities and how we want to engage you. In designing the campaign proposal, we worked very closely with the two lead-countries, Germany and Denmark. What I presented today gives overall framework of the directions, but there is still time and space for accommodating additional suggestions from more partners. In particular, exact contents of the workshops can be firmed up though feedback from partners, and reflecting the interest of the host institutions. I hope that many of you can sign up and we can work together.  </a:t>
            </a:r>
            <a:endParaRPr lang="en-GB" sz="1300" kern="1200" dirty="0">
              <a:solidFill>
                <a:schemeClr val="tx1"/>
              </a:solidFill>
              <a:effectLst/>
              <a:latin typeface="Arial" charset="0"/>
              <a:ea typeface="MS PGothic" panose="020B0600070205080204" pitchFamily="34" charset="-128"/>
              <a:cs typeface="Arial" charset="0"/>
            </a:endParaRPr>
          </a:p>
          <a:p>
            <a:endParaRPr lang="en-GB" dirty="0"/>
          </a:p>
        </p:txBody>
      </p:sp>
      <p:sp>
        <p:nvSpPr>
          <p:cNvPr id="4" name="Slide Number Placeholder 3"/>
          <p:cNvSpPr>
            <a:spLocks noGrp="1"/>
          </p:cNvSpPr>
          <p:nvPr>
            <p:ph type="sldNum" sz="quarter" idx="10"/>
          </p:nvPr>
        </p:nvSpPr>
        <p:spPr/>
        <p:txBody>
          <a:bodyPr/>
          <a:lstStyle/>
          <a:p>
            <a:pPr>
              <a:defRPr/>
            </a:pPr>
            <a:fld id="{2531D8F7-2B47-433B-99F2-B2932B089CED}" type="slidenum">
              <a:rPr lang="de-DE" altLang="en-US" smtClean="0"/>
              <a:pPr>
                <a:defRPr/>
              </a:pPr>
              <a:t>19</a:t>
            </a:fld>
            <a:endParaRPr lang="de-DE" altLang="en-US"/>
          </a:p>
        </p:txBody>
      </p:sp>
    </p:spTree>
    <p:extLst>
      <p:ext uri="{BB962C8B-B14F-4D97-AF65-F5344CB8AC3E}">
        <p14:creationId xmlns:p14="http://schemas.microsoft.com/office/powerpoint/2010/main" val="3631149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AF60FA8-7B3F-4A7C-8F0E-23C53659501D}" type="slidenum">
              <a:rPr lang="de-DE" smtClean="0"/>
              <a:pPr>
                <a:defRPr/>
              </a:pPr>
              <a:t>20</a:t>
            </a:fld>
            <a:endParaRPr lang="de-DE"/>
          </a:p>
        </p:txBody>
      </p:sp>
    </p:spTree>
    <p:extLst>
      <p:ext uri="{BB962C8B-B14F-4D97-AF65-F5344CB8AC3E}">
        <p14:creationId xmlns:p14="http://schemas.microsoft.com/office/powerpoint/2010/main" val="2624482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2</a:t>
            </a:fld>
            <a:endParaRPr lang="de-DE" altLang="en-US" sz="1200"/>
          </a:p>
        </p:txBody>
      </p:sp>
    </p:spTree>
    <p:extLst>
      <p:ext uri="{BB962C8B-B14F-4D97-AF65-F5344CB8AC3E}">
        <p14:creationId xmlns:p14="http://schemas.microsoft.com/office/powerpoint/2010/main" val="4275801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600" baseline="0" dirty="0"/>
              <a:t>We have done several workshops in disseminating the main insights from the AVRIL report.</a:t>
            </a:r>
          </a:p>
          <a:p>
            <a:pPr marL="285750" indent="-285750">
              <a:buFont typeface="Arial" panose="020B0604020202020204" pitchFamily="34" charset="0"/>
              <a:buChar char="•"/>
            </a:pPr>
            <a:r>
              <a:rPr lang="en-US" sz="1600" baseline="0" dirty="0"/>
              <a:t>Example from Argentina (September 2017)</a:t>
            </a:r>
          </a:p>
          <a:p>
            <a:pPr marL="285750" indent="-285750">
              <a:buFont typeface="Arial" panose="020B0604020202020204" pitchFamily="34" charset="0"/>
              <a:buChar char="•"/>
            </a:pPr>
            <a:r>
              <a:rPr lang="en-US" sz="1600" baseline="0" dirty="0"/>
              <a:t>Similar workshop planned in Jordan (April 2019), and possibly in Central Asia (Kazakhstan).</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DA72D83-5383-4F36-A95B-23BF81650C44}"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054459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300" kern="1200" dirty="0">
                <a:solidFill>
                  <a:schemeClr val="tx1"/>
                </a:solidFill>
                <a:effectLst/>
                <a:latin typeface="Arial" charset="0"/>
                <a:ea typeface="MS PGothic" panose="020B0600070205080204" pitchFamily="34" charset="-128"/>
                <a:cs typeface="Arial" charset="0"/>
              </a:rPr>
              <a:t>Three types of activities are planned:</a:t>
            </a:r>
          </a:p>
          <a:p>
            <a:pPr marL="400050" indent="-400050">
              <a:buAutoNum type="romanLcParenR"/>
            </a:pPr>
            <a:r>
              <a:rPr lang="en-US" sz="1300" kern="1200" dirty="0">
                <a:solidFill>
                  <a:schemeClr val="tx1"/>
                </a:solidFill>
                <a:effectLst/>
                <a:latin typeface="Arial" charset="0"/>
                <a:ea typeface="MS PGothic" panose="020B0600070205080204" pitchFamily="34" charset="-128"/>
                <a:cs typeface="Arial" charset="0"/>
              </a:rPr>
              <a:t>workshops dedicated to CEM campaign, focused on the best practice exchange among the partners, also to possibly to develop a proposal to enhance scenario planning capacity . </a:t>
            </a:r>
          </a:p>
          <a:p>
            <a:pPr marL="400050" indent="-400050">
              <a:buAutoNum type="romanLcParenR"/>
            </a:pPr>
            <a:r>
              <a:rPr lang="en-US" sz="1300" kern="1200" dirty="0">
                <a:solidFill>
                  <a:schemeClr val="tx1"/>
                </a:solidFill>
                <a:effectLst/>
                <a:latin typeface="Arial" charset="0"/>
                <a:ea typeface="MS PGothic" panose="020B0600070205080204" pitchFamily="34" charset="-128"/>
                <a:cs typeface="Arial" charset="0"/>
              </a:rPr>
              <a:t>The second type is participation of partners to relevant events and to inform the campaign and to promote the use of scenario planning for clean energy transition</a:t>
            </a:r>
          </a:p>
          <a:p>
            <a:pPr marL="400050" indent="-400050">
              <a:buAutoNum type="romanLcParenR"/>
            </a:pPr>
            <a:r>
              <a:rPr lang="en-US" sz="1300" kern="1200" dirty="0">
                <a:solidFill>
                  <a:schemeClr val="tx1"/>
                </a:solidFill>
                <a:effectLst/>
                <a:latin typeface="Arial" charset="0"/>
                <a:ea typeface="MS PGothic" panose="020B0600070205080204" pitchFamily="34" charset="-128"/>
                <a:cs typeface="Arial" charset="0"/>
              </a:rPr>
              <a:t>The third one is production of reports and recommendations, informed by events and also by IRENA’s analytical work. </a:t>
            </a:r>
            <a:endParaRPr lang="en-GB" sz="1300" kern="1200" dirty="0">
              <a:solidFill>
                <a:schemeClr val="tx1"/>
              </a:solidFill>
              <a:effectLst/>
              <a:latin typeface="Arial" charset="0"/>
              <a:ea typeface="MS PGothic" panose="020B0600070205080204" pitchFamily="34" charset="-128"/>
              <a:cs typeface="Arial" charset="0"/>
            </a:endParaRPr>
          </a:p>
          <a:p>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Additionally: we launched a webinar series in which experts users and developers of models present the challenges and good practices in this regard.</a:t>
            </a: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MS PGothic" panose="020B0600070205080204" pitchFamily="34" charset="-128"/>
              </a:defRPr>
            </a:lvl1pPr>
            <a:lvl2pPr marL="742950" indent="-28575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fld id="{EF48254A-1589-471B-9E7F-A99F94BAD53C}" type="slidenum">
              <a:rPr lang="de-DE" altLang="en-US" sz="1200" smtClean="0"/>
              <a:pPr/>
              <a:t>4</a:t>
            </a:fld>
            <a:endParaRPr lang="de-DE" altLang="en-US" sz="1200"/>
          </a:p>
        </p:txBody>
      </p:sp>
    </p:spTree>
    <p:extLst>
      <p:ext uri="{BB962C8B-B14F-4D97-AF65-F5344CB8AC3E}">
        <p14:creationId xmlns:p14="http://schemas.microsoft.com/office/powerpoint/2010/main" val="656252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600" baseline="0" dirty="0"/>
              <a:t>We have done several workshops in disseminating the main insights from the AVRIL report.</a:t>
            </a:r>
          </a:p>
          <a:p>
            <a:pPr marL="285750" indent="-285750">
              <a:buFont typeface="Arial" panose="020B0604020202020204" pitchFamily="34" charset="0"/>
              <a:buChar char="•"/>
            </a:pPr>
            <a:r>
              <a:rPr lang="en-US" sz="1600" baseline="0" dirty="0"/>
              <a:t>Example from Argentina (September 2017)</a:t>
            </a:r>
          </a:p>
          <a:p>
            <a:pPr marL="285750" indent="-285750">
              <a:buFont typeface="Arial" panose="020B0604020202020204" pitchFamily="34" charset="0"/>
              <a:buChar char="•"/>
            </a:pPr>
            <a:r>
              <a:rPr lang="en-US" sz="1600" baseline="0" dirty="0"/>
              <a:t>Similar workshop planned in Jordan (April 2019), and possibly in Central Asia (Kazakhstan).</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DA72D83-5383-4F36-A95B-23BF81650C44}"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019583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kern="1200" dirty="0">
                <a:solidFill>
                  <a:schemeClr val="tx1"/>
                </a:solidFill>
                <a:effectLst/>
                <a:latin typeface="Arial" charset="0"/>
                <a:ea typeface="+mn-ea"/>
                <a:cs typeface="Arial" charset="0"/>
              </a:rPr>
              <a:t>Highlight our strength – planning with </a:t>
            </a:r>
            <a:r>
              <a:rPr lang="en-GB" sz="1600" kern="1200" dirty="0" err="1">
                <a:solidFill>
                  <a:schemeClr val="tx1"/>
                </a:solidFill>
                <a:effectLst/>
                <a:latin typeface="Arial" charset="0"/>
                <a:ea typeface="+mn-ea"/>
                <a:cs typeface="Arial" charset="0"/>
              </a:rPr>
              <a:t>VRE</a:t>
            </a:r>
            <a:r>
              <a:rPr lang="en-GB" sz="1600" kern="1200" dirty="0">
                <a:solidFill>
                  <a:schemeClr val="tx1"/>
                </a:solidFill>
                <a:effectLst/>
                <a:latin typeface="Arial" charset="0"/>
                <a:ea typeface="+mn-ea"/>
                <a:cs typeface="Arial" charset="0"/>
              </a:rPr>
              <a:t>. This makes us particularly relevant and distinct from others. </a:t>
            </a:r>
            <a:endParaRPr lang="en-GB" sz="1400" dirty="0"/>
          </a:p>
          <a:p>
            <a:endParaRPr lang="en-GB" sz="1400" dirty="0"/>
          </a:p>
          <a:p>
            <a:r>
              <a:rPr lang="en-GB" sz="1400" dirty="0"/>
              <a:t>The first aspect how IRENA supports </a:t>
            </a:r>
            <a:r>
              <a:rPr lang="en-US" sz="1400" dirty="0"/>
              <a:t>Member States with energy modelling and planning is </a:t>
            </a:r>
            <a:r>
              <a:rPr lang="en-GB" sz="1400" dirty="0"/>
              <a:t>the </a:t>
            </a:r>
            <a:r>
              <a:rPr lang="en-US" sz="1400" dirty="0"/>
              <a:t>dissemination of improved planning methodologies with a high share of </a:t>
            </a:r>
            <a:r>
              <a:rPr lang="en-US" sz="1400" dirty="0" err="1"/>
              <a:t>VRE</a:t>
            </a:r>
            <a:r>
              <a:rPr lang="en-US" sz="1400" dirty="0"/>
              <a:t>. Examples of that are the AVRIL report and the SIDS report.</a:t>
            </a:r>
          </a:p>
          <a:p>
            <a:endParaRPr lang="en-US" sz="1400" dirty="0"/>
          </a:p>
          <a:p>
            <a:r>
              <a:rPr lang="en-US" sz="1400" dirty="0"/>
              <a:t>The AVRIL report i</a:t>
            </a:r>
            <a:r>
              <a:rPr lang="en-US" sz="1600" b="0" i="0" kern="1200" dirty="0">
                <a:solidFill>
                  <a:schemeClr val="tx1"/>
                </a:solidFill>
                <a:effectLst/>
                <a:latin typeface="Arial" charset="0"/>
                <a:ea typeface="+mn-ea"/>
                <a:cs typeface="Arial" charset="0"/>
              </a:rPr>
              <a:t>dentifies the best practices in long-term planning and modelling to represent high shares of </a:t>
            </a:r>
            <a:r>
              <a:rPr lang="en-US" sz="1600" b="0" i="0" kern="1200" dirty="0" err="1">
                <a:solidFill>
                  <a:schemeClr val="tx1"/>
                </a:solidFill>
                <a:effectLst/>
                <a:latin typeface="Arial" charset="0"/>
                <a:ea typeface="+mn-ea"/>
                <a:cs typeface="Arial" charset="0"/>
              </a:rPr>
              <a:t>VRE</a:t>
            </a:r>
            <a:r>
              <a:rPr lang="en-US" sz="1600" b="0" i="0" kern="1200" dirty="0">
                <a:solidFill>
                  <a:schemeClr val="tx1"/>
                </a:solidFill>
                <a:effectLst/>
                <a:latin typeface="Arial" charset="0"/>
                <a:ea typeface="+mn-ea"/>
                <a:cs typeface="Arial" charset="0"/>
              </a:rPr>
              <a:t>. </a:t>
            </a:r>
          </a:p>
          <a:p>
            <a:pPr marL="285750" indent="-285750">
              <a:buFont typeface="Arial" panose="020B0604020202020204" pitchFamily="34" charset="0"/>
              <a:buChar char="•"/>
            </a:pPr>
            <a:r>
              <a:rPr lang="en-US" sz="1400" dirty="0"/>
              <a:t>Part One offers guidance to energy decision makers and planners by providing an overview of key long-term issues and concerns around the large-scale integration of variable renewables into the power grid.</a:t>
            </a:r>
          </a:p>
          <a:p>
            <a:pPr marL="285750" indent="-285750">
              <a:buFont typeface="Arial" panose="020B0604020202020204" pitchFamily="34" charset="0"/>
              <a:buChar char="•"/>
            </a:pPr>
            <a:r>
              <a:rPr lang="en-US" sz="1400" dirty="0"/>
              <a:t>Part Two offers guidance to technical practitioners in the field of energy modelling, specifically with a catalogue of practical </a:t>
            </a:r>
            <a:r>
              <a:rPr lang="en-US" sz="1400" dirty="0" err="1"/>
              <a:t>VRE</a:t>
            </a:r>
            <a:r>
              <a:rPr lang="en-US" sz="1400" dirty="0"/>
              <a:t> modelling methodologies for long-term scenario planning.</a:t>
            </a:r>
          </a:p>
          <a:p>
            <a:endParaRPr lang="en-GB" sz="140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DA72D83-5383-4F36-A95B-23BF81650C44}"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69193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600" baseline="0" dirty="0"/>
              <a:t>We have done several workshops in disseminating the main insights from the AVRIL report.</a:t>
            </a:r>
          </a:p>
          <a:p>
            <a:pPr marL="285750" indent="-285750">
              <a:buFont typeface="Arial" panose="020B0604020202020204" pitchFamily="34" charset="0"/>
              <a:buChar char="•"/>
            </a:pPr>
            <a:r>
              <a:rPr lang="en-US" sz="1600" baseline="0" dirty="0"/>
              <a:t>Example from Argentina (September 2017)</a:t>
            </a:r>
          </a:p>
          <a:p>
            <a:pPr marL="285750" indent="-285750">
              <a:buFont typeface="Arial" panose="020B0604020202020204" pitchFamily="34" charset="0"/>
              <a:buChar char="•"/>
            </a:pPr>
            <a:r>
              <a:rPr lang="en-US" sz="1600" baseline="0" dirty="0"/>
              <a:t>Similar workshop planned in Jordan (April 2019), and possibly in Central Asia (Kazakhstan).</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DA72D83-5383-4F36-A95B-23BF81650C44}"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291187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600" baseline="0" dirty="0"/>
              <a:t>We have done several workshops in disseminating the main insights from the AVRIL report.</a:t>
            </a:r>
          </a:p>
          <a:p>
            <a:pPr marL="285750" indent="-285750">
              <a:buFont typeface="Arial" panose="020B0604020202020204" pitchFamily="34" charset="0"/>
              <a:buChar char="•"/>
            </a:pPr>
            <a:r>
              <a:rPr lang="en-US" sz="1600" baseline="0" dirty="0"/>
              <a:t>Example from Argentina (September 2017)</a:t>
            </a:r>
          </a:p>
          <a:p>
            <a:pPr marL="285750" indent="-285750">
              <a:buFont typeface="Arial" panose="020B0604020202020204" pitchFamily="34" charset="0"/>
              <a:buChar char="•"/>
            </a:pPr>
            <a:r>
              <a:rPr lang="en-US" sz="1600" baseline="0" dirty="0"/>
              <a:t>Similar workshop planned in Jordan (April 2019), and possibly in Central Asia (Kazakhstan).</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DA72D83-5383-4F36-A95B-23BF81650C44}"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974660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600" baseline="0" dirty="0"/>
              <a:t>We have done several workshops in disseminating the main insights from the AVRIL report.</a:t>
            </a:r>
          </a:p>
          <a:p>
            <a:pPr marL="285750" indent="-285750">
              <a:buFont typeface="Arial" panose="020B0604020202020204" pitchFamily="34" charset="0"/>
              <a:buChar char="•"/>
            </a:pPr>
            <a:r>
              <a:rPr lang="en-US" sz="1600" baseline="0" dirty="0"/>
              <a:t>Example from Argentina (September 2017)</a:t>
            </a:r>
          </a:p>
          <a:p>
            <a:pPr marL="285750" indent="-285750">
              <a:buFont typeface="Arial" panose="020B0604020202020204" pitchFamily="34" charset="0"/>
              <a:buChar char="•"/>
            </a:pPr>
            <a:r>
              <a:rPr lang="en-US" sz="1600" baseline="0" dirty="0"/>
              <a:t>Similar workshop planned in Jordan (April 2019), and possibly in Central Asia (Kazakhstan).</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DA72D83-5383-4F36-A95B-23BF81650C44}"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298071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2477969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2244079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1891804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7838" y="1125538"/>
            <a:ext cx="11229975" cy="484187"/>
          </a:xfrm>
          <a:prstGeom prst="rect">
            <a:avLst/>
          </a:prstGeom>
        </p:spPr>
        <p:txBody>
          <a:bodyPr/>
          <a:lstStyle>
            <a:lvl1pPr>
              <a:defRPr>
                <a:solidFill>
                  <a:srgbClr val="0872A6"/>
                </a:solidFill>
              </a:defRPr>
            </a:lvl1pPr>
          </a:lstStyle>
          <a:p>
            <a:r>
              <a:rPr lang="en-US" dirty="0"/>
              <a:t>Click to edit Master title style</a:t>
            </a:r>
          </a:p>
        </p:txBody>
      </p:sp>
      <p:sp>
        <p:nvSpPr>
          <p:cNvPr id="3" name="Content Placeholder 2"/>
          <p:cNvSpPr>
            <a:spLocks noGrp="1"/>
          </p:cNvSpPr>
          <p:nvPr>
            <p:ph idx="1"/>
          </p:nvPr>
        </p:nvSpPr>
        <p:spPr>
          <a:xfrm>
            <a:off x="477838" y="2276475"/>
            <a:ext cx="11229975" cy="33686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FDB0DAD6-35BD-4AF2-81B8-EC3C08A749CB}" type="slidenum">
              <a:rPr lang="de-DE" altLang="en-US"/>
              <a:pPr>
                <a:defRPr/>
              </a:pPr>
              <a:t>‹#›</a:t>
            </a:fld>
            <a:endParaRPr lang="de-DE" altLang="en-US"/>
          </a:p>
        </p:txBody>
      </p:sp>
    </p:spTree>
    <p:extLst>
      <p:ext uri="{BB962C8B-B14F-4D97-AF65-F5344CB8AC3E}">
        <p14:creationId xmlns:p14="http://schemas.microsoft.com/office/powerpoint/2010/main" val="2756066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876005"/>
            <a:ext cx="8638117" cy="2876003"/>
          </a:xfrm>
          <a:solidFill>
            <a:srgbClr val="0872A6"/>
          </a:solidFill>
        </p:spPr>
        <p:txBody>
          <a:bodyPr lIns="402962" tIns="201480" rIns="402962" bIns="402962"/>
          <a:lstStyle>
            <a:lvl1pPr>
              <a:lnSpc>
                <a:spcPct val="110000"/>
              </a:lnSpc>
              <a:defRPr sz="3500">
                <a:solidFill>
                  <a:schemeClr val="bg1"/>
                </a:solidFill>
              </a:defRPr>
            </a:lvl1pPr>
          </a:lstStyle>
          <a:p>
            <a:r>
              <a:rPr lang="de-DE" dirty="0"/>
              <a:t>Titelmasterformat durch Klicken bearbeiten</a:t>
            </a:r>
          </a:p>
        </p:txBody>
      </p:sp>
    </p:spTree>
    <p:extLst>
      <p:ext uri="{BB962C8B-B14F-4D97-AF65-F5344CB8AC3E}">
        <p14:creationId xmlns:p14="http://schemas.microsoft.com/office/powerpoint/2010/main" val="1600094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255278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2263129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3723004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2009571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3917052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3441598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1"/>
            <a:ext cx="109728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37924092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107478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29112644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357954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1507603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35064164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32116812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5976450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3569759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3599680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3850303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Tree>
    <p:extLst>
      <p:ext uri="{BB962C8B-B14F-4D97-AF65-F5344CB8AC3E}">
        <p14:creationId xmlns:p14="http://schemas.microsoft.com/office/powerpoint/2010/main" val="19452653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19740550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33868217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40123106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21335570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539699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876005"/>
            <a:ext cx="8638117" cy="2876003"/>
          </a:xfrm>
          <a:solidFill>
            <a:srgbClr val="0872A6"/>
          </a:solidFill>
        </p:spPr>
        <p:txBody>
          <a:bodyPr lIns="402962" tIns="201480" rIns="402962" bIns="402962"/>
          <a:lstStyle>
            <a:lvl1pPr>
              <a:lnSpc>
                <a:spcPct val="110000"/>
              </a:lnSpc>
              <a:defRPr sz="3500">
                <a:solidFill>
                  <a:schemeClr val="bg1"/>
                </a:solidFill>
              </a:defRPr>
            </a:lvl1pPr>
          </a:lstStyle>
          <a:p>
            <a:r>
              <a:rPr lang="de-DE" dirty="0"/>
              <a:t>Titelmasterformat durch Klicken bearbeiten</a:t>
            </a:r>
          </a:p>
        </p:txBody>
      </p:sp>
    </p:spTree>
    <p:extLst>
      <p:ext uri="{BB962C8B-B14F-4D97-AF65-F5344CB8AC3E}">
        <p14:creationId xmlns:p14="http://schemas.microsoft.com/office/powerpoint/2010/main" val="28444849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7A55A305-2F91-4A76-BCFA-70F62CBD82E6}" type="slidenum">
              <a:rPr lang="de-DE" altLang="en-US"/>
              <a:pPr>
                <a:defRPr/>
              </a:pPr>
              <a:t>‹#›</a:t>
            </a:fld>
            <a:endParaRPr lang="de-DE" altLang="en-US"/>
          </a:p>
        </p:txBody>
      </p:sp>
    </p:spTree>
    <p:extLst>
      <p:ext uri="{BB962C8B-B14F-4D97-AF65-F5344CB8AC3E}">
        <p14:creationId xmlns:p14="http://schemas.microsoft.com/office/powerpoint/2010/main" val="11590363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1"/>
            <a:ext cx="109728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5410344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C52BB574-03D7-406D-B8E3-78A4A3B58416}" type="slidenum">
              <a:rPr lang="de-DE" altLang="en-US"/>
              <a:pPr>
                <a:defRPr/>
              </a:pPr>
              <a:t>‹#›</a:t>
            </a:fld>
            <a:endParaRPr lang="de-DE" altLang="en-US"/>
          </a:p>
        </p:txBody>
      </p:sp>
    </p:spTree>
    <p:extLst>
      <p:ext uri="{BB962C8B-B14F-4D97-AF65-F5344CB8AC3E}">
        <p14:creationId xmlns:p14="http://schemas.microsoft.com/office/powerpoint/2010/main" val="375833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5360" y="332659"/>
            <a:ext cx="11228917" cy="484269"/>
          </a:xfrm>
          <a:prstGeom prst="rect">
            <a:avLst/>
          </a:prstGeom>
        </p:spPr>
        <p:txBody>
          <a:bodyPr>
            <a:noAutofit/>
          </a:bodyPr>
          <a:lstStyle>
            <a:lvl1pPr>
              <a:defRPr sz="3200" b="1">
                <a:solidFill>
                  <a:srgbClr val="0872A6"/>
                </a:solidFill>
                <a:latin typeface="Calibri" panose="020F0502020204030204" pitchFamily="34" charset="0"/>
                <a:cs typeface="Calibri" panose="020F0502020204030204" pitchFamily="34" charset="0"/>
              </a:defRPr>
            </a:lvl1pPr>
          </a:lstStyle>
          <a:p>
            <a:r>
              <a:rPr lang="en-US" dirty="0"/>
              <a:t>Agenda</a:t>
            </a:r>
          </a:p>
        </p:txBody>
      </p:sp>
      <p:sp>
        <p:nvSpPr>
          <p:cNvPr id="3" name="Content Placeholder 2"/>
          <p:cNvSpPr>
            <a:spLocks noGrp="1"/>
          </p:cNvSpPr>
          <p:nvPr>
            <p:ph idx="1" hasCustomPrompt="1"/>
          </p:nvPr>
        </p:nvSpPr>
        <p:spPr>
          <a:xfrm>
            <a:off x="335362" y="1556792"/>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7" name="Content Placeholder 2"/>
          <p:cNvSpPr>
            <a:spLocks noGrp="1"/>
          </p:cNvSpPr>
          <p:nvPr>
            <p:ph idx="13" hasCustomPrompt="1"/>
          </p:nvPr>
        </p:nvSpPr>
        <p:spPr>
          <a:xfrm>
            <a:off x="334040" y="23275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8" name="Content Placeholder 2"/>
          <p:cNvSpPr>
            <a:spLocks noGrp="1"/>
          </p:cNvSpPr>
          <p:nvPr>
            <p:ph idx="14" hasCustomPrompt="1"/>
          </p:nvPr>
        </p:nvSpPr>
        <p:spPr>
          <a:xfrm>
            <a:off x="334040" y="3871056"/>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9" name="Content Placeholder 2"/>
          <p:cNvSpPr>
            <a:spLocks noGrp="1"/>
          </p:cNvSpPr>
          <p:nvPr>
            <p:ph idx="15" hasCustomPrompt="1"/>
          </p:nvPr>
        </p:nvSpPr>
        <p:spPr>
          <a:xfrm>
            <a:off x="334040" y="4647839"/>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
        <p:nvSpPr>
          <p:cNvPr id="10" name="Content Placeholder 2"/>
          <p:cNvSpPr>
            <a:spLocks noGrp="1"/>
          </p:cNvSpPr>
          <p:nvPr>
            <p:ph idx="16" hasCustomPrompt="1"/>
          </p:nvPr>
        </p:nvSpPr>
        <p:spPr>
          <a:xfrm>
            <a:off x="334040" y="3100274"/>
            <a:ext cx="11476345" cy="576064"/>
          </a:xfrm>
          <a:prstGeom prst="rect">
            <a:avLst/>
          </a:prstGeom>
        </p:spPr>
        <p:txBody>
          <a:bodyPr anchor="ctr"/>
          <a:lstStyle>
            <a:lvl1pPr marL="228600" indent="-228600">
              <a:lnSpc>
                <a:spcPct val="100000"/>
              </a:lnSpc>
              <a:spcBef>
                <a:spcPts val="600"/>
              </a:spcBef>
              <a:buClr>
                <a:srgbClr val="0872A6"/>
              </a:buClr>
              <a:buFont typeface="Calibri" panose="020F0502020204030204" pitchFamily="34" charset="0"/>
              <a:buChar char="»"/>
              <a:defRPr sz="2800">
                <a:latin typeface="Calibri" panose="020F0502020204030204" pitchFamily="34" charset="0"/>
                <a:cs typeface="Calibri" panose="020F0502020204030204" pitchFamily="34" charset="0"/>
              </a:defRPr>
            </a:lvl1pPr>
            <a:lvl2pPr marL="685800" indent="-228600">
              <a:lnSpc>
                <a:spcPct val="100000"/>
              </a:lnSpc>
              <a:spcBef>
                <a:spcPts val="600"/>
              </a:spcBef>
              <a:buClr>
                <a:srgbClr val="0872A6"/>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143000" indent="-228600">
              <a:lnSpc>
                <a:spcPct val="100000"/>
              </a:lnSpc>
              <a:spcBef>
                <a:spcPts val="600"/>
              </a:spcBef>
              <a:buClr>
                <a:srgbClr val="0872A6"/>
              </a:buClr>
              <a:buFont typeface="Wingdings" panose="05000000000000000000" pitchFamily="2" charset="2"/>
              <a:buChar char="§"/>
              <a:defRPr sz="2000">
                <a:latin typeface="Arial" panose="020B0604020202020204" pitchFamily="34" charset="0"/>
                <a:cs typeface="Arial" panose="020B0604020202020204" pitchFamily="34" charset="0"/>
              </a:defRPr>
            </a:lvl3pPr>
            <a:lvl4pPr marL="16002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4pPr>
            <a:lvl5pPr marL="2057400" indent="-228600">
              <a:lnSpc>
                <a:spcPct val="100000"/>
              </a:lnSpc>
              <a:spcBef>
                <a:spcPts val="600"/>
              </a:spcBef>
              <a:buClr>
                <a:srgbClr val="0872A6"/>
              </a:buClr>
              <a:buFont typeface="Wingdings" panose="05000000000000000000" pitchFamily="2" charset="2"/>
              <a:buChar char="§"/>
              <a:defRPr sz="1800">
                <a:latin typeface="Arial" panose="020B0604020202020204" pitchFamily="34" charset="0"/>
                <a:cs typeface="Arial" panose="020B0604020202020204" pitchFamily="34" charset="0"/>
              </a:defRPr>
            </a:lvl5pPr>
          </a:lstStyle>
          <a:p>
            <a:pPr lvl="0"/>
            <a:r>
              <a:rPr lang="en-US" dirty="0"/>
              <a:t> [Section title]</a:t>
            </a:r>
          </a:p>
        </p:txBody>
      </p:sp>
    </p:spTree>
    <p:extLst>
      <p:ext uri="{BB962C8B-B14F-4D97-AF65-F5344CB8AC3E}">
        <p14:creationId xmlns:p14="http://schemas.microsoft.com/office/powerpoint/2010/main" val="102095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23875118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5360" y="332657"/>
            <a:ext cx="11228917" cy="484269"/>
          </a:xfrm>
          <a:prstGeom prst="rect">
            <a:avLst/>
          </a:prstGeom>
        </p:spPr>
        <p:txBody>
          <a:bodyPr/>
          <a:lstStyle>
            <a:lvl1pPr>
              <a:defRPr sz="3200" b="1">
                <a:solidFill>
                  <a:srgbClr val="0872A6"/>
                </a:solidFill>
                <a:latin typeface="+mn-lt"/>
              </a:defRPr>
            </a:lvl1pPr>
          </a:lstStyle>
          <a:p>
            <a:r>
              <a:rPr lang="en-US" dirty="0"/>
              <a:t>[Slide title]</a:t>
            </a:r>
          </a:p>
        </p:txBody>
      </p:sp>
      <p:sp>
        <p:nvSpPr>
          <p:cNvPr id="3" name="Content Placeholder 2"/>
          <p:cNvSpPr>
            <a:spLocks noGrp="1"/>
          </p:cNvSpPr>
          <p:nvPr>
            <p:ph idx="1"/>
          </p:nvPr>
        </p:nvSpPr>
        <p:spPr>
          <a:xfrm>
            <a:off x="380294" y="1556792"/>
            <a:ext cx="11476345" cy="4663032"/>
          </a:xfrm>
          <a:prstGeom prst="rect">
            <a:avLst/>
          </a:prstGeom>
        </p:spPr>
        <p:txBody>
          <a:bodyPr tIns="91440" bIns="91440"/>
          <a:lstStyle>
            <a:lvl1pPr marL="228600" indent="-228600">
              <a:lnSpc>
                <a:spcPct val="100000"/>
              </a:lnSpc>
              <a:spcBef>
                <a:spcPts val="600"/>
              </a:spcBef>
              <a:buClr>
                <a:srgbClr val="0872A6"/>
              </a:buClr>
              <a:buFont typeface="Calibri" panose="020F0502020204030204" pitchFamily="34" charset="0"/>
              <a:buChar char="»"/>
              <a:defRPr sz="2800">
                <a:latin typeface="+mn-lt"/>
                <a:cs typeface="Arial" panose="020B0604020202020204" pitchFamily="34" charset="0"/>
              </a:defRPr>
            </a:lvl1pPr>
            <a:lvl2pPr marL="685800" indent="-228600">
              <a:lnSpc>
                <a:spcPct val="100000"/>
              </a:lnSpc>
              <a:spcBef>
                <a:spcPts val="600"/>
              </a:spcBef>
              <a:buClr>
                <a:srgbClr val="0872A6"/>
              </a:buClr>
              <a:buFont typeface="Calibri" panose="020F0502020204030204" pitchFamily="34" charset="0"/>
              <a:buChar char="»"/>
              <a:defRPr sz="2400">
                <a:latin typeface="+mn-lt"/>
                <a:cs typeface="Arial" panose="020B0604020202020204" pitchFamily="34" charset="0"/>
              </a:defRPr>
            </a:lvl2pPr>
            <a:lvl3pPr marL="1143000" indent="-228600">
              <a:lnSpc>
                <a:spcPct val="100000"/>
              </a:lnSpc>
              <a:spcBef>
                <a:spcPts val="600"/>
              </a:spcBef>
              <a:buClr>
                <a:srgbClr val="0872A6"/>
              </a:buClr>
              <a:buFont typeface="Calibri" panose="020F0502020204030204" pitchFamily="34" charset="0"/>
              <a:buChar char="»"/>
              <a:defRPr sz="2000">
                <a:latin typeface="+mn-lt"/>
                <a:cs typeface="Arial" panose="020B0604020202020204" pitchFamily="34" charset="0"/>
              </a:defRPr>
            </a:lvl3pPr>
            <a:lvl4pPr marL="1600200" indent="-228600">
              <a:lnSpc>
                <a:spcPct val="100000"/>
              </a:lnSpc>
              <a:spcBef>
                <a:spcPts val="600"/>
              </a:spcBef>
              <a:buClr>
                <a:srgbClr val="0872A6"/>
              </a:buClr>
              <a:buFont typeface="Calibri" panose="020F0502020204030204" pitchFamily="34" charset="0"/>
              <a:buChar char="»"/>
              <a:defRPr sz="1800">
                <a:latin typeface="+mn-lt"/>
                <a:cs typeface="Arial" panose="020B0604020202020204" pitchFamily="34" charset="0"/>
              </a:defRPr>
            </a:lvl4pPr>
            <a:lvl5pPr marL="2057400" indent="-228600">
              <a:lnSpc>
                <a:spcPct val="100000"/>
              </a:lnSpc>
              <a:spcBef>
                <a:spcPts val="600"/>
              </a:spcBef>
              <a:buClr>
                <a:srgbClr val="0872A6"/>
              </a:buClr>
              <a:buFont typeface="Calibri" panose="020F0502020204030204" pitchFamily="34" charset="0"/>
              <a:buChar char="»"/>
              <a:defRPr sz="1800">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2"/>
          </p:nvPr>
        </p:nvSpPr>
        <p:spPr>
          <a:xfrm>
            <a:off x="8921418" y="6356351"/>
            <a:ext cx="2935220" cy="365125"/>
          </a:xfrm>
        </p:spPr>
        <p:txBody>
          <a:bodyPr/>
          <a:lstStyle>
            <a:lvl1pPr>
              <a:defRPr>
                <a:latin typeface="+mn-lt"/>
              </a:defRPr>
            </a:lvl1pPr>
          </a:lstStyle>
          <a:p>
            <a:fld id="{B11C1A20-AD1D-4DB2-8DF7-1AE11FF04B0C}" type="slidenum">
              <a:rPr lang="en-US" smtClean="0"/>
              <a:pPr/>
              <a:t>‹#›</a:t>
            </a:fld>
            <a:endParaRPr lang="en-US" dirty="0"/>
          </a:p>
        </p:txBody>
      </p:sp>
      <p:sp>
        <p:nvSpPr>
          <p:cNvPr id="6" name="Footer Placeholder 4"/>
          <p:cNvSpPr>
            <a:spLocks noGrp="1"/>
          </p:cNvSpPr>
          <p:nvPr>
            <p:ph type="ftr" sz="quarter" idx="11"/>
          </p:nvPr>
        </p:nvSpPr>
        <p:spPr>
          <a:xfrm>
            <a:off x="380296" y="6356351"/>
            <a:ext cx="7773105" cy="365125"/>
          </a:xfrm>
        </p:spPr>
        <p:txBody>
          <a:bodyPr/>
          <a:lstStyle>
            <a:lvl1pPr>
              <a:defRPr>
                <a:latin typeface="+mn-lt"/>
              </a:defRPr>
            </a:lvl1pPr>
          </a:lstStyle>
          <a:p>
            <a:pPr algn="l"/>
            <a:endParaRPr lang="en-US" dirty="0"/>
          </a:p>
        </p:txBody>
      </p:sp>
    </p:spTree>
    <p:extLst>
      <p:ext uri="{BB962C8B-B14F-4D97-AF65-F5344CB8AC3E}">
        <p14:creationId xmlns:p14="http://schemas.microsoft.com/office/powerpoint/2010/main" val="22034453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876005"/>
            <a:ext cx="8638117" cy="2876003"/>
          </a:xfrm>
          <a:prstGeom prst="rect">
            <a:avLst/>
          </a:prstGeom>
          <a:solidFill>
            <a:srgbClr val="0872A6"/>
          </a:solidFill>
        </p:spPr>
        <p:txBody>
          <a:bodyPr lIns="402962" tIns="201480" rIns="402962" bIns="402962"/>
          <a:lstStyle>
            <a:lvl1pPr>
              <a:lnSpc>
                <a:spcPct val="110000"/>
              </a:lnSpc>
              <a:defRPr sz="3500">
                <a:solidFill>
                  <a:schemeClr val="bg1"/>
                </a:solidFill>
              </a:defRPr>
            </a:lvl1pPr>
          </a:lstStyle>
          <a:p>
            <a:r>
              <a:rPr lang="de-DE" dirty="0"/>
              <a:t>Titelmasterformat durch Klicken bearbeiten</a:t>
            </a:r>
          </a:p>
        </p:txBody>
      </p:sp>
      <p:sp>
        <p:nvSpPr>
          <p:cNvPr id="3" name="Segnaposto numero diapositiva 2"/>
          <p:cNvSpPr>
            <a:spLocks noGrp="1"/>
          </p:cNvSpPr>
          <p:nvPr>
            <p:ph type="sldNum" sz="quarter" idx="10"/>
          </p:nvPr>
        </p:nvSpPr>
        <p:spPr/>
        <p:txBody>
          <a:bodyPr/>
          <a:lstStyle/>
          <a:p>
            <a:pPr>
              <a:defRPr/>
            </a:pPr>
            <a:r>
              <a:rPr lang="de-DE" dirty="0"/>
              <a:t>Gs </a:t>
            </a:r>
            <a:fld id="{88C20E53-3621-42ED-A9C5-9CBA2B2CF1F0}" type="slidenum">
              <a:rPr lang="de-DE" smtClean="0"/>
              <a:pPr>
                <a:defRPr/>
              </a:pPr>
              <a:t>‹#›</a:t>
            </a:fld>
            <a:endParaRPr lang="de-DE" dirty="0"/>
          </a:p>
        </p:txBody>
      </p:sp>
    </p:spTree>
    <p:extLst>
      <p:ext uri="{BB962C8B-B14F-4D97-AF65-F5344CB8AC3E}">
        <p14:creationId xmlns:p14="http://schemas.microsoft.com/office/powerpoint/2010/main" val="1555832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63694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8A6865-96F5-4A6A-8B0E-7CE50E71647F}" type="slidenum">
              <a:rPr lang="en-US" smtClean="0"/>
              <a:t>‹#›</a:t>
            </a:fld>
            <a:endParaRPr lang="en-US" dirty="0"/>
          </a:p>
        </p:txBody>
      </p:sp>
    </p:spTree>
    <p:extLst>
      <p:ext uri="{BB962C8B-B14F-4D97-AF65-F5344CB8AC3E}">
        <p14:creationId xmlns:p14="http://schemas.microsoft.com/office/powerpoint/2010/main" val="2168082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endParaRPr lang="en-US" dirty="0"/>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2057279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2176421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3644947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2606064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6A06B1E7-21B8-4C37-8EB9-3B9E4E23EB19}" type="slidenum">
              <a:rPr lang="en-US" smtClean="0"/>
              <a:t>‹#›</a:t>
            </a:fld>
            <a:endParaRPr lang="en-US" dirty="0"/>
          </a:p>
        </p:txBody>
      </p:sp>
    </p:spTree>
    <p:extLst>
      <p:ext uri="{BB962C8B-B14F-4D97-AF65-F5344CB8AC3E}">
        <p14:creationId xmlns:p14="http://schemas.microsoft.com/office/powerpoint/2010/main" val="3883752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image" Target="../media/image2.jpe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theme" Target="../theme/theme3.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7" Type="http://schemas.openxmlformats.org/officeDocument/2006/relationships/image" Target="../media/image4.jpe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4.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image" Target="../media/image5.png"/><Relationship Id="rId5" Type="http://schemas.openxmlformats.org/officeDocument/2006/relationships/theme" Target="../theme/theme5.xml"/><Relationship Id="rId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862484"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06B1E7-21B8-4C37-8EB9-3B9E4E23EB19}" type="slidenum">
              <a:rPr lang="en-US" smtClean="0"/>
              <a:t>‹#›</a:t>
            </a:fld>
            <a:endParaRPr lang="en-US" dirty="0"/>
          </a:p>
        </p:txBody>
      </p:sp>
      <p:sp>
        <p:nvSpPr>
          <p:cNvPr id="9" name="Rectangle 8"/>
          <p:cNvSpPr/>
          <p:nvPr userDrawn="1"/>
        </p:nvSpPr>
        <p:spPr>
          <a:xfrm>
            <a:off x="478367" y="947739"/>
            <a:ext cx="11228917" cy="33337"/>
          </a:xfrm>
          <a:prstGeom prst="rect">
            <a:avLst/>
          </a:prstGeom>
          <a:solidFill>
            <a:srgbClr val="0872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sz="1800"/>
          </a:p>
        </p:txBody>
      </p:sp>
      <p:pic>
        <p:nvPicPr>
          <p:cNvPr id="1026" name="Picture 2" descr="https://resource.irena.org/BasicDocuments/Forms%20%20Documents/Templates/Logo%20Revised/IRENA_RGB_0114165.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9018059" y="184725"/>
            <a:ext cx="2689225" cy="68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075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3" r:id="rId12"/>
    <p:sldLayoutId id="2147483696"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tabLst/>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A6865-96F5-4A6A-8B0E-7CE50E71647F}" type="slidenum">
              <a:rPr lang="en-US" smtClean="0"/>
              <a:t>‹#›</a:t>
            </a:fld>
            <a:endParaRPr lang="en-US" dirty="0"/>
          </a:p>
        </p:txBody>
      </p:sp>
    </p:spTree>
    <p:extLst>
      <p:ext uri="{BB962C8B-B14F-4D97-AF65-F5344CB8AC3E}">
        <p14:creationId xmlns:p14="http://schemas.microsoft.com/office/powerpoint/2010/main" val="161766371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06B1E7-21B8-4C37-8EB9-3B9E4E23EB19}" type="slidenum">
              <a:rPr lang="en-US" smtClean="0"/>
              <a:t>‹#›</a:t>
            </a:fld>
            <a:endParaRPr lang="en-US" dirty="0"/>
          </a:p>
        </p:txBody>
      </p:sp>
      <p:sp>
        <p:nvSpPr>
          <p:cNvPr id="7" name="TextBox 6"/>
          <p:cNvSpPr txBox="1"/>
          <p:nvPr userDrawn="1"/>
        </p:nvSpPr>
        <p:spPr>
          <a:xfrm>
            <a:off x="3277" y="621993"/>
            <a:ext cx="4670323" cy="400110"/>
          </a:xfrm>
          <a:prstGeom prst="rect">
            <a:avLst/>
          </a:prstGeom>
          <a:solidFill>
            <a:srgbClr val="006699"/>
          </a:solidFill>
        </p:spPr>
        <p:txBody>
          <a:bodyPr wrap="square" rtlCol="0">
            <a:spAutoFit/>
          </a:bodyPr>
          <a:lstStyle/>
          <a:p>
            <a:pPr marL="457200"/>
            <a:r>
              <a:rPr lang="en-US" altLang="ko-KR" sz="2000" dirty="0">
                <a:solidFill>
                  <a:schemeClr val="bg1"/>
                </a:solidFill>
                <a:latin typeface="+mj-lt"/>
                <a:ea typeface="Segoe UI Symbol" pitchFamily="34" charset="0"/>
              </a:rPr>
              <a:t> </a:t>
            </a:r>
          </a:p>
        </p:txBody>
      </p:sp>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718996" y="326708"/>
            <a:ext cx="3840427" cy="730516"/>
          </a:xfrm>
          <a:prstGeom prst="rect">
            <a:avLst/>
          </a:prstGeom>
        </p:spPr>
      </p:pic>
    </p:spTree>
    <p:extLst>
      <p:ext uri="{BB962C8B-B14F-4D97-AF65-F5344CB8AC3E}">
        <p14:creationId xmlns:p14="http://schemas.microsoft.com/office/powerpoint/2010/main" val="25699452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77838" y="1125538"/>
            <a:ext cx="11229975"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de-DE" altLang="en-US" dirty="0"/>
              <a:t>Titelmasterformat durch Klicken bearbeiten</a:t>
            </a:r>
          </a:p>
        </p:txBody>
      </p:sp>
      <p:sp>
        <p:nvSpPr>
          <p:cNvPr id="1027" name="Rectangle 3"/>
          <p:cNvSpPr>
            <a:spLocks noGrp="1" noChangeArrowheads="1"/>
          </p:cNvSpPr>
          <p:nvPr>
            <p:ph type="body" idx="1"/>
          </p:nvPr>
        </p:nvSpPr>
        <p:spPr bwMode="auto">
          <a:xfrm>
            <a:off x="477838" y="2276475"/>
            <a:ext cx="11229975"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en-US" dirty="0"/>
              <a:t>Textmasterformate durch Klicken bearbeiten</a:t>
            </a:r>
          </a:p>
          <a:p>
            <a:pPr lvl="1"/>
            <a:r>
              <a:rPr lang="de-DE" altLang="en-US" dirty="0"/>
              <a:t>Zweite Ebene</a:t>
            </a:r>
          </a:p>
        </p:txBody>
      </p:sp>
      <p:sp>
        <p:nvSpPr>
          <p:cNvPr id="1030" name="Rectangle 6"/>
          <p:cNvSpPr>
            <a:spLocks noGrp="1" noChangeArrowheads="1"/>
          </p:cNvSpPr>
          <p:nvPr>
            <p:ph type="sldNum" sz="quarter" idx="4"/>
          </p:nvPr>
        </p:nvSpPr>
        <p:spPr bwMode="auto">
          <a:xfrm>
            <a:off x="10748963" y="64039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eaLnBrk="1" hangingPunct="1">
              <a:defRPr sz="1100">
                <a:solidFill>
                  <a:srgbClr val="646464"/>
                </a:solidFill>
                <a:latin typeface="Arial" panose="020B0604020202020204" pitchFamily="34" charset="0"/>
                <a:ea typeface="MS PGothic" panose="020B0600070205080204" pitchFamily="34" charset="-128"/>
              </a:defRPr>
            </a:lvl1pPr>
          </a:lstStyle>
          <a:p>
            <a:pPr>
              <a:defRPr/>
            </a:pPr>
            <a:fld id="{00E1193A-D9FC-4A70-A714-F615EA51EA38}" type="slidenum">
              <a:rPr lang="de-DE" altLang="en-US"/>
              <a:pPr>
                <a:defRPr/>
              </a:pPr>
              <a:t>‹#›</a:t>
            </a:fld>
            <a:endParaRPr lang="de-DE" altLang="en-US"/>
          </a:p>
        </p:txBody>
      </p:sp>
      <p:sp>
        <p:nvSpPr>
          <p:cNvPr id="3" name="Rectangle 2"/>
          <p:cNvSpPr/>
          <p:nvPr userDrawn="1"/>
        </p:nvSpPr>
        <p:spPr>
          <a:xfrm>
            <a:off x="477838" y="947738"/>
            <a:ext cx="11229975" cy="33337"/>
          </a:xfrm>
          <a:prstGeom prst="rect">
            <a:avLst/>
          </a:prstGeom>
          <a:solidFill>
            <a:srgbClr val="0872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pic>
        <p:nvPicPr>
          <p:cNvPr id="2" name="Picture 7"/>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388" y="312738"/>
            <a:ext cx="19875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864948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7" r:id="rId3"/>
    <p:sldLayoutId id="2147483698" r:id="rId4"/>
    <p:sldLayoutId id="2147483699" r:id="rId5"/>
  </p:sldLayoutIdLst>
  <p:hf hdr="0" ftr="0" dt="0"/>
  <p:txStyles>
    <p:titleStyle>
      <a:lvl1pPr algn="l" rtl="0" eaLnBrk="0" fontAlgn="base" hangingPunct="0">
        <a:spcBef>
          <a:spcPct val="0"/>
        </a:spcBef>
        <a:spcAft>
          <a:spcPct val="0"/>
        </a:spcAft>
        <a:defRPr sz="2700" b="1">
          <a:solidFill>
            <a:srgbClr val="0872A6"/>
          </a:solidFill>
          <a:latin typeface="Calibri" panose="020F0502020204030204" pitchFamily="34" charset="0"/>
          <a:ea typeface="MS PGothic" panose="020B0600070205080204" pitchFamily="34" charset="-128"/>
          <a:cs typeface="Calibri" panose="020F0502020204030204" pitchFamily="34" charset="0"/>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p:titleStyle>
    <p:bodyStyle>
      <a:lvl1pPr marL="382588" indent="-382588" algn="l" rtl="0" eaLnBrk="0" fontAlgn="base" hangingPunct="0">
        <a:lnSpc>
          <a:spcPct val="130000"/>
        </a:lnSpc>
        <a:spcBef>
          <a:spcPct val="0"/>
        </a:spcBef>
        <a:spcAft>
          <a:spcPct val="0"/>
        </a:spcAft>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1pPr>
      <a:lvl2pPr marL="830263" indent="-319088" algn="l" rtl="0" eaLnBrk="0" fontAlgn="base" hangingPunct="0">
        <a:lnSpc>
          <a:spcPct val="130000"/>
        </a:lnSpc>
        <a:spcBef>
          <a:spcPct val="0"/>
        </a:spcBef>
        <a:spcAft>
          <a:spcPct val="0"/>
        </a:spcAft>
        <a:buFont typeface="Wingdings" panose="05000000000000000000" pitchFamily="2" charset="2"/>
        <a:buChar char="§"/>
        <a:defRPr sz="1600">
          <a:solidFill>
            <a:schemeClr val="tx1"/>
          </a:solidFill>
          <a:latin typeface="Calibri" panose="020F0502020204030204" pitchFamily="34" charset="0"/>
          <a:ea typeface="MS PGothic" panose="020B0600070205080204" pitchFamily="34" charset="-128"/>
          <a:cs typeface="Calibri" panose="020F0502020204030204" pitchFamily="34" charset="0"/>
        </a:defRPr>
      </a:lvl2pPr>
      <a:lvl3pPr marL="1277938" indent="-255588" algn="l" rtl="0" eaLnBrk="0" fontAlgn="base" hangingPunct="0">
        <a:lnSpc>
          <a:spcPct val="150000"/>
        </a:lnSpc>
        <a:spcBef>
          <a:spcPct val="0"/>
        </a:spcBef>
        <a:spcAft>
          <a:spcPct val="0"/>
        </a:spcAft>
        <a:buChar char="•"/>
        <a:defRPr sz="2700">
          <a:solidFill>
            <a:schemeClr val="tx1"/>
          </a:solidFill>
          <a:latin typeface="+mn-lt"/>
          <a:ea typeface="MS PGothic" panose="020B0600070205080204" pitchFamily="34" charset="-128"/>
          <a:cs typeface="+mn-cs"/>
        </a:defRPr>
      </a:lvl3pPr>
      <a:lvl4pPr marL="1790700"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4pPr>
      <a:lvl5pPr marL="2301875"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5pPr>
      <a:lvl6pPr marL="2814688" indent="-255881" algn="l" rtl="0" fontAlgn="base">
        <a:lnSpc>
          <a:spcPct val="150000"/>
        </a:lnSpc>
        <a:spcBef>
          <a:spcPct val="0"/>
        </a:spcBef>
        <a:spcAft>
          <a:spcPct val="0"/>
        </a:spcAft>
        <a:buChar char="»"/>
        <a:defRPr>
          <a:solidFill>
            <a:schemeClr val="tx1"/>
          </a:solidFill>
          <a:latin typeface="+mn-lt"/>
          <a:cs typeface="+mn-cs"/>
        </a:defRPr>
      </a:lvl6pPr>
      <a:lvl7pPr marL="3326450" indent="-255881" algn="l" rtl="0" fontAlgn="base">
        <a:lnSpc>
          <a:spcPct val="150000"/>
        </a:lnSpc>
        <a:spcBef>
          <a:spcPct val="0"/>
        </a:spcBef>
        <a:spcAft>
          <a:spcPct val="0"/>
        </a:spcAft>
        <a:buChar char="»"/>
        <a:defRPr>
          <a:solidFill>
            <a:schemeClr val="tx1"/>
          </a:solidFill>
          <a:latin typeface="+mn-lt"/>
          <a:cs typeface="+mn-cs"/>
        </a:defRPr>
      </a:lvl7pPr>
      <a:lvl8pPr marL="3838210" indent="-255881" algn="l" rtl="0" fontAlgn="base">
        <a:lnSpc>
          <a:spcPct val="150000"/>
        </a:lnSpc>
        <a:spcBef>
          <a:spcPct val="0"/>
        </a:spcBef>
        <a:spcAft>
          <a:spcPct val="0"/>
        </a:spcAft>
        <a:buChar char="»"/>
        <a:defRPr>
          <a:solidFill>
            <a:schemeClr val="tx1"/>
          </a:solidFill>
          <a:latin typeface="+mn-lt"/>
          <a:cs typeface="+mn-cs"/>
        </a:defRPr>
      </a:lvl8pPr>
      <a:lvl9pPr marL="4349972" indent="-255881" algn="l" rtl="0" fontAlgn="base">
        <a:lnSpc>
          <a:spcPct val="150000"/>
        </a:lnSpc>
        <a:spcBef>
          <a:spcPct val="0"/>
        </a:spcBef>
        <a:spcAft>
          <a:spcPct val="0"/>
        </a:spcAft>
        <a:buChar char="»"/>
        <a:defRPr>
          <a:solidFill>
            <a:schemeClr val="tx1"/>
          </a:solidFill>
          <a:latin typeface="+mn-lt"/>
          <a:cs typeface="+mn-cs"/>
        </a:defRPr>
      </a:lvl9pPr>
    </p:bodyStyle>
    <p:otherStyle>
      <a:defPPr>
        <a:defRPr lang="en-US"/>
      </a:defPPr>
      <a:lvl1pPr marL="0" algn="l" defTabSz="1023523" rtl="0" eaLnBrk="1" latinLnBrk="0" hangingPunct="1">
        <a:defRPr sz="2000" kern="1200">
          <a:solidFill>
            <a:schemeClr val="tx1"/>
          </a:solidFill>
          <a:latin typeface="+mn-lt"/>
          <a:ea typeface="+mn-ea"/>
          <a:cs typeface="+mn-cs"/>
        </a:defRPr>
      </a:lvl1pPr>
      <a:lvl2pPr marL="511761" algn="l" defTabSz="1023523" rtl="0" eaLnBrk="1" latinLnBrk="0" hangingPunct="1">
        <a:defRPr sz="2000" kern="1200">
          <a:solidFill>
            <a:schemeClr val="tx1"/>
          </a:solidFill>
          <a:latin typeface="+mn-lt"/>
          <a:ea typeface="+mn-ea"/>
          <a:cs typeface="+mn-cs"/>
        </a:defRPr>
      </a:lvl2pPr>
      <a:lvl3pPr marL="1023523" algn="l" defTabSz="1023523" rtl="0" eaLnBrk="1" latinLnBrk="0" hangingPunct="1">
        <a:defRPr sz="2000" kern="1200">
          <a:solidFill>
            <a:schemeClr val="tx1"/>
          </a:solidFill>
          <a:latin typeface="+mn-lt"/>
          <a:ea typeface="+mn-ea"/>
          <a:cs typeface="+mn-cs"/>
        </a:defRPr>
      </a:lvl3pPr>
      <a:lvl4pPr marL="1535285" algn="l" defTabSz="1023523" rtl="0" eaLnBrk="1" latinLnBrk="0" hangingPunct="1">
        <a:defRPr sz="2000" kern="1200">
          <a:solidFill>
            <a:schemeClr val="tx1"/>
          </a:solidFill>
          <a:latin typeface="+mn-lt"/>
          <a:ea typeface="+mn-ea"/>
          <a:cs typeface="+mn-cs"/>
        </a:defRPr>
      </a:lvl4pPr>
      <a:lvl5pPr marL="2047046" algn="l" defTabSz="1023523" rtl="0" eaLnBrk="1" latinLnBrk="0" hangingPunct="1">
        <a:defRPr sz="2000" kern="1200">
          <a:solidFill>
            <a:schemeClr val="tx1"/>
          </a:solidFill>
          <a:latin typeface="+mn-lt"/>
          <a:ea typeface="+mn-ea"/>
          <a:cs typeface="+mn-cs"/>
        </a:defRPr>
      </a:lvl5pPr>
      <a:lvl6pPr marL="2558807" algn="l" defTabSz="1023523" rtl="0" eaLnBrk="1" latinLnBrk="0" hangingPunct="1">
        <a:defRPr sz="2000" kern="1200">
          <a:solidFill>
            <a:schemeClr val="tx1"/>
          </a:solidFill>
          <a:latin typeface="+mn-lt"/>
          <a:ea typeface="+mn-ea"/>
          <a:cs typeface="+mn-cs"/>
        </a:defRPr>
      </a:lvl6pPr>
      <a:lvl7pPr marL="3070568" algn="l" defTabSz="1023523" rtl="0" eaLnBrk="1" latinLnBrk="0" hangingPunct="1">
        <a:defRPr sz="2000" kern="1200">
          <a:solidFill>
            <a:schemeClr val="tx1"/>
          </a:solidFill>
          <a:latin typeface="+mn-lt"/>
          <a:ea typeface="+mn-ea"/>
          <a:cs typeface="+mn-cs"/>
        </a:defRPr>
      </a:lvl7pPr>
      <a:lvl8pPr marL="3582330" algn="l" defTabSz="1023523" rtl="0" eaLnBrk="1" latinLnBrk="0" hangingPunct="1">
        <a:defRPr sz="2000" kern="1200">
          <a:solidFill>
            <a:schemeClr val="tx1"/>
          </a:solidFill>
          <a:latin typeface="+mn-lt"/>
          <a:ea typeface="+mn-ea"/>
          <a:cs typeface="+mn-cs"/>
        </a:defRPr>
      </a:lvl8pPr>
      <a:lvl9pPr marL="4094092" algn="l" defTabSz="1023523" rtl="0" eaLnBrk="1" latinLnBrk="0" hangingPunct="1">
        <a:defRPr sz="20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1C1A20-AD1D-4DB2-8DF7-1AE11FF04B0C}" type="slidenum">
              <a:rPr lang="en-US" smtClean="0"/>
              <a:t>‹#›</a:t>
            </a:fld>
            <a:endParaRPr lang="en-US"/>
          </a:p>
        </p:txBody>
      </p:sp>
      <p:pic>
        <p:nvPicPr>
          <p:cNvPr id="7" name="Picture 6">
            <a:extLst>
              <a:ext uri="{FF2B5EF4-FFF2-40B4-BE49-F238E27FC236}">
                <a16:creationId xmlns:a16="http://schemas.microsoft.com/office/drawing/2014/main" id="{4592C1CC-6DA8-4B21-AE4C-70AD6B8E8BA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52384" y="332657"/>
            <a:ext cx="2304256" cy="438309"/>
          </a:xfrm>
          <a:prstGeom prst="rect">
            <a:avLst/>
          </a:prstGeom>
        </p:spPr>
      </p:pic>
    </p:spTree>
    <p:extLst>
      <p:ext uri="{BB962C8B-B14F-4D97-AF65-F5344CB8AC3E}">
        <p14:creationId xmlns:p14="http://schemas.microsoft.com/office/powerpoint/2010/main" val="3556222227"/>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hyperlink" Target="https://www.irena.org/remap"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3.xml"/><Relationship Id="rId16" Type="http://schemas.openxmlformats.org/officeDocument/2006/relationships/image" Target="../media/image21.png"/><Relationship Id="rId1" Type="http://schemas.openxmlformats.org/officeDocument/2006/relationships/slideLayout" Target="../slideLayouts/slideLayout1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6.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microsoft.com/office/2007/relationships/hdphoto" Target="../media/hdphoto2.wdp"/></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39.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3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38.xml"/><Relationship Id="rId4" Type="http://schemas.openxmlformats.org/officeDocument/2006/relationships/image" Target="../media/image17.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4C3F9-4C31-4EC3-A4CC-F9FD4D25082E}"/>
              </a:ext>
            </a:extLst>
          </p:cNvPr>
          <p:cNvSpPr>
            <a:spLocks noGrp="1"/>
          </p:cNvSpPr>
          <p:nvPr>
            <p:ph type="ctrTitle"/>
          </p:nvPr>
        </p:nvSpPr>
        <p:spPr>
          <a:xfrm>
            <a:off x="0" y="2132856"/>
            <a:ext cx="9414715" cy="2376264"/>
          </a:xfrm>
          <a:effectLst>
            <a:softEdge rad="12700"/>
          </a:effectLst>
        </p:spPr>
        <p:txBody>
          <a:bodyPr/>
          <a:lstStyle/>
          <a:p>
            <a:pPr>
              <a:lnSpc>
                <a:spcPct val="90000"/>
              </a:lnSpc>
              <a:spcAft>
                <a:spcPts val="1200"/>
              </a:spcAft>
              <a:defRPr/>
            </a:pPr>
            <a:br>
              <a:rPr lang="en-GB" dirty="0"/>
            </a:br>
            <a:r>
              <a:rPr lang="en-US" dirty="0"/>
              <a:t>Future regional collaboration and way forward – IRENA’s perspective</a:t>
            </a:r>
            <a:br>
              <a:rPr lang="en-US" altLang="en-US" sz="3600" dirty="0"/>
            </a:br>
            <a:endParaRPr lang="en-GB" sz="2800" b="0" dirty="0"/>
          </a:p>
        </p:txBody>
      </p:sp>
      <p:sp>
        <p:nvSpPr>
          <p:cNvPr id="5" name="Rectangle 4">
            <a:extLst>
              <a:ext uri="{FF2B5EF4-FFF2-40B4-BE49-F238E27FC236}">
                <a16:creationId xmlns:a16="http://schemas.microsoft.com/office/drawing/2014/main" id="{888C86F2-0161-431E-B010-38EC41BDD1CC}"/>
              </a:ext>
            </a:extLst>
          </p:cNvPr>
          <p:cNvSpPr/>
          <p:nvPr/>
        </p:nvSpPr>
        <p:spPr>
          <a:xfrm>
            <a:off x="349769" y="4869160"/>
            <a:ext cx="8698559" cy="1631216"/>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S PGothic" panose="020B0600070205080204" pitchFamily="34" charset="-128"/>
                <a:cs typeface="Calibri" panose="020F0502020204030204" pitchFamily="34" charset="0"/>
              </a:rPr>
              <a:t>Asami Miketa, Senior Programme Officer</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S PGothic" panose="020B0600070205080204" pitchFamily="34" charset="-128"/>
                <a:cs typeface="Calibri" panose="020F0502020204030204" pitchFamily="34" charset="0"/>
              </a:rPr>
              <a:t>IRENA Innovation Technology Center</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S PGothic" panose="020B0600070205080204" pitchFamily="34" charset="-128"/>
              <a:cs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S PGothic" panose="020B0600070205080204" pitchFamily="34" charset="-128"/>
                <a:cs typeface="Calibri" panose="020F0502020204030204" pitchFamily="34" charset="0"/>
              </a:rPr>
              <a:t>Long-term Scenarios for the Clean Energy Transition in Latin America</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ea typeface="MS PGothic" panose="020B0600070205080204" pitchFamily="34" charset="-128"/>
                <a:cs typeface="Calibri" panose="020F0502020204030204" pitchFamily="34" charset="0"/>
              </a:rPr>
              <a:t>26 February, 2019, Brasilia</a:t>
            </a:r>
          </a:p>
        </p:txBody>
      </p:sp>
    </p:spTree>
    <p:extLst>
      <p:ext uri="{BB962C8B-B14F-4D97-AF65-F5344CB8AC3E}">
        <p14:creationId xmlns:p14="http://schemas.microsoft.com/office/powerpoint/2010/main" val="1189363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7A55A305-2F91-4A76-BCFA-70F62CBD82E6}" type="slidenum">
              <a:rPr kumimoji="0" lang="de-DE" altLang="en-US" sz="16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10</a:t>
            </a:fld>
            <a:endParaRPr kumimoji="0" lang="de-DE" altLang="en-US" sz="16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2" name="Content Placeholder 11">
            <a:extLst>
              <a:ext uri="{FF2B5EF4-FFF2-40B4-BE49-F238E27FC236}">
                <a16:creationId xmlns:a16="http://schemas.microsoft.com/office/drawing/2014/main" id="{B86A9CAE-D650-4E69-B617-36F2178E6E59}"/>
              </a:ext>
            </a:extLst>
          </p:cNvPr>
          <p:cNvSpPr txBox="1">
            <a:spLocks noGrp="1"/>
          </p:cNvSpPr>
          <p:nvPr>
            <p:ph idx="1"/>
          </p:nvPr>
        </p:nvSpPr>
        <p:spPr>
          <a:xfrm>
            <a:off x="685800" y="2119901"/>
            <a:ext cx="10134600" cy="1401602"/>
          </a:xfrm>
          <a:prstGeom prst="rect">
            <a:avLst/>
          </a:prstGeom>
          <a:noFill/>
        </p:spPr>
        <p:txBody>
          <a:bodyPr wrap="square" rtlCol="0">
            <a:spAutoFit/>
          </a:bodyPr>
          <a:lstStyle/>
          <a:p>
            <a:pPr marL="0" indent="0" fontAlgn="base">
              <a:spcBef>
                <a:spcPct val="0"/>
              </a:spcBef>
              <a:spcAft>
                <a:spcPct val="0"/>
              </a:spcAft>
              <a:buNone/>
            </a:pPr>
            <a:r>
              <a:rPr lang="en-US" sz="2400" b="1" dirty="0">
                <a:solidFill>
                  <a:prstClr val="black"/>
                </a:solidFill>
                <a:latin typeface="Calibri" panose="020F0502020204030204" pitchFamily="34" charset="0"/>
                <a:cs typeface="Arial" charset="0"/>
              </a:rPr>
              <a:t>RE modelling topics incorporate into capacity building programme</a:t>
            </a:r>
            <a:br>
              <a:rPr lang="en-US" sz="2400" b="1" dirty="0">
                <a:solidFill>
                  <a:prstClr val="black"/>
                </a:solidFill>
                <a:latin typeface="Calibri" panose="020F0502020204030204" pitchFamily="34" charset="0"/>
                <a:cs typeface="Arial" charset="0"/>
              </a:rPr>
            </a:br>
            <a:r>
              <a:rPr lang="en-US" sz="2400" b="1" dirty="0">
                <a:solidFill>
                  <a:prstClr val="black"/>
                </a:solidFill>
                <a:latin typeface="Calibri" panose="020F0502020204030204" pitchFamily="34" charset="0"/>
                <a:cs typeface="Arial" charset="0"/>
              </a:rPr>
              <a:t>Active cooperation with IAEA; United Nations Economic Commission for Africa, UN-</a:t>
            </a:r>
            <a:r>
              <a:rPr lang="en-US" sz="2400" b="1" dirty="0" err="1">
                <a:solidFill>
                  <a:prstClr val="black"/>
                </a:solidFill>
                <a:latin typeface="Calibri" panose="020F0502020204030204" pitchFamily="34" charset="0"/>
                <a:cs typeface="Arial" charset="0"/>
              </a:rPr>
              <a:t>DESA</a:t>
            </a:r>
            <a:endParaRPr lang="en-US" sz="2400" b="1" dirty="0">
              <a:solidFill>
                <a:prstClr val="black"/>
              </a:solidFill>
              <a:latin typeface="Calibri" panose="020F0502020204030204" pitchFamily="34" charset="0"/>
              <a:cs typeface="Arial" charset="0"/>
            </a:endParaRPr>
          </a:p>
        </p:txBody>
      </p:sp>
      <p:pic>
        <p:nvPicPr>
          <p:cNvPr id="14" name="Picture 13">
            <a:extLst>
              <a:ext uri="{FF2B5EF4-FFF2-40B4-BE49-F238E27FC236}">
                <a16:creationId xmlns:a16="http://schemas.microsoft.com/office/drawing/2014/main" id="{D992B882-B12C-4E9E-9A8B-EFB6BDDDB83D}"/>
              </a:ext>
            </a:extLst>
          </p:cNvPr>
          <p:cNvPicPr/>
          <p:nvPr/>
        </p:nvPicPr>
        <p:blipFill>
          <a:blip r:embed="rId3">
            <a:extLst>
              <a:ext uri="{28A0092B-C50C-407E-A947-70E740481C1C}">
                <a14:useLocalDpi xmlns:a14="http://schemas.microsoft.com/office/drawing/2010/main" val="0"/>
              </a:ext>
            </a:extLst>
          </a:blip>
          <a:stretch>
            <a:fillRect/>
          </a:stretch>
        </p:blipFill>
        <p:spPr>
          <a:xfrm>
            <a:off x="3200400" y="3537191"/>
            <a:ext cx="5204048" cy="2542674"/>
          </a:xfrm>
          <a:prstGeom prst="rect">
            <a:avLst/>
          </a:prstGeom>
        </p:spPr>
      </p:pic>
      <p:sp>
        <p:nvSpPr>
          <p:cNvPr id="2" name="Slide Number Placeholder 1">
            <a:extLst>
              <a:ext uri="{FF2B5EF4-FFF2-40B4-BE49-F238E27FC236}">
                <a16:creationId xmlns:a16="http://schemas.microsoft.com/office/drawing/2014/main" id="{532B95AB-69FE-4455-8E81-EE4BC8ED3323}"/>
              </a:ext>
            </a:extLst>
          </p:cNvPr>
          <p:cNvSpPr>
            <a:spLocks noGrp="1"/>
          </p:cNvSpPr>
          <p:nvPr>
            <p:ph type="sldNum" sz="quarter" idx="12"/>
          </p:nvPr>
        </p:nvSpPr>
        <p:spPr/>
        <p:txBody>
          <a:bodyPr/>
          <a:lstStyle/>
          <a:p>
            <a:fld id="{6A06B1E7-21B8-4C37-8EB9-3B9E4E23EB19}" type="slidenum">
              <a:rPr lang="en-US" smtClean="0"/>
              <a:t>10</a:t>
            </a:fld>
            <a:endParaRPr lang="en-US" dirty="0"/>
          </a:p>
        </p:txBody>
      </p:sp>
      <p:sp>
        <p:nvSpPr>
          <p:cNvPr id="7" name="Title 1">
            <a:extLst>
              <a:ext uri="{FF2B5EF4-FFF2-40B4-BE49-F238E27FC236}">
                <a16:creationId xmlns:a16="http://schemas.microsoft.com/office/drawing/2014/main" id="{8466E805-463A-4F50-B3E5-F9A3B5C483C7}"/>
              </a:ext>
            </a:extLst>
          </p:cNvPr>
          <p:cNvSpPr txBox="1">
            <a:spLocks/>
          </p:cNvSpPr>
          <p:nvPr/>
        </p:nvSpPr>
        <p:spPr>
          <a:xfrm>
            <a:off x="440796" y="252666"/>
            <a:ext cx="8421688" cy="4842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0872A6"/>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872A6"/>
                </a:solidFill>
                <a:effectLst/>
                <a:uLnTx/>
                <a:uFillTx/>
                <a:latin typeface="Calibri" panose="020F0502020204030204"/>
                <a:ea typeface="+mj-ea"/>
                <a:cs typeface="+mj-cs"/>
              </a:rPr>
              <a:t>Possible topic of a common interest</a:t>
            </a:r>
            <a:endParaRPr kumimoji="0" lang="en-GB" sz="3200" b="1" i="0" u="none" strike="noStrike" kern="1200" cap="none" spc="0" normalizeH="0" baseline="0" noProof="0" dirty="0">
              <a:ln>
                <a:noFill/>
              </a:ln>
              <a:solidFill>
                <a:srgbClr val="0872A6"/>
              </a:solidFill>
              <a:effectLst/>
              <a:uLnTx/>
              <a:uFillTx/>
              <a:latin typeface="Calibri" panose="020F0502020204030204"/>
              <a:ea typeface="+mj-ea"/>
              <a:cs typeface="+mj-cs"/>
            </a:endParaRPr>
          </a:p>
        </p:txBody>
      </p:sp>
      <p:sp>
        <p:nvSpPr>
          <p:cNvPr id="8" name="Title 1">
            <a:extLst>
              <a:ext uri="{FF2B5EF4-FFF2-40B4-BE49-F238E27FC236}">
                <a16:creationId xmlns:a16="http://schemas.microsoft.com/office/drawing/2014/main" id="{9BA57571-A024-4B03-83BA-E2F1324C456A}"/>
              </a:ext>
            </a:extLst>
          </p:cNvPr>
          <p:cNvSpPr txBox="1">
            <a:spLocks/>
          </p:cNvSpPr>
          <p:nvPr/>
        </p:nvSpPr>
        <p:spPr>
          <a:xfrm>
            <a:off x="533400" y="1105871"/>
            <a:ext cx="8915400" cy="484269"/>
          </a:xfrm>
          <a:prstGeom prst="rect">
            <a:avLst/>
          </a:prstGeom>
          <a:solidFill>
            <a:srgbClr val="C0000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0872A6"/>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lumMod val="95000"/>
                  </a:schemeClr>
                </a:solidFill>
                <a:effectLst/>
                <a:uLnTx/>
                <a:uFillTx/>
                <a:latin typeface="Calibri" panose="020F0502020204030204"/>
                <a:ea typeface="+mj-ea"/>
                <a:cs typeface="+mj-cs"/>
              </a:rPr>
              <a:t>Energy modelling/planning capacity building</a:t>
            </a:r>
            <a:endParaRPr kumimoji="0" lang="en-GB" sz="3200" b="1" i="0" u="none" strike="noStrike" kern="1200" cap="none" spc="0" normalizeH="0" baseline="0" noProof="0" dirty="0">
              <a:ln>
                <a:noFill/>
              </a:ln>
              <a:solidFill>
                <a:schemeClr val="bg1">
                  <a:lumMod val="95000"/>
                </a:schemeClr>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3677143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65CB767-34B0-4521-9EBE-4A65D59EDCD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043"/>
                    </a14:imgEffect>
                    <a14:imgEffect>
                      <a14:saturation sat="71000"/>
                    </a14:imgEffect>
                    <a14:imgEffect>
                      <a14:brightnessContrast bright="3000" contrast="-6000"/>
                    </a14:imgEffect>
                  </a14:imgLayer>
                </a14:imgProps>
              </a:ext>
            </a:extLst>
          </a:blip>
          <a:stretch>
            <a:fillRect/>
          </a:stretch>
        </p:blipFill>
        <p:spPr>
          <a:xfrm>
            <a:off x="3057526" y="3789040"/>
            <a:ext cx="6343229" cy="1881724"/>
          </a:xfrm>
          <a:prstGeom prst="rect">
            <a:avLst/>
          </a:prstGeom>
        </p:spPr>
      </p:pic>
      <p:sp>
        <p:nvSpPr>
          <p:cNvPr id="2" name="Title 1">
            <a:extLst>
              <a:ext uri="{FF2B5EF4-FFF2-40B4-BE49-F238E27FC236}">
                <a16:creationId xmlns:a16="http://schemas.microsoft.com/office/drawing/2014/main" id="{0C76CCB5-AC91-4F55-9375-078ECC5E417B}"/>
              </a:ext>
            </a:extLst>
          </p:cNvPr>
          <p:cNvSpPr>
            <a:spLocks noGrp="1"/>
          </p:cNvSpPr>
          <p:nvPr>
            <p:ph type="ctrTitle" idx="4294967295"/>
          </p:nvPr>
        </p:nvSpPr>
        <p:spPr>
          <a:xfrm>
            <a:off x="857040" y="1951865"/>
            <a:ext cx="10744200" cy="1065213"/>
          </a:xfrm>
        </p:spPr>
        <p:txBody>
          <a:bodyPr>
            <a:noAutofit/>
          </a:bodyPr>
          <a:lstStyle/>
          <a:p>
            <a:pPr algn="ctr"/>
            <a:r>
              <a:rPr lang="en-GB" dirty="0">
                <a:solidFill>
                  <a:srgbClr val="006092"/>
                </a:solidFill>
                <a:latin typeface="+mn-lt"/>
                <a:ea typeface="Tahoma" panose="020B0604030504040204" pitchFamily="34" charset="0"/>
                <a:cs typeface="Cordia New" panose="020B0304020202020204" pitchFamily="34" charset="-34"/>
              </a:rPr>
              <a:t>IRENA’s </a:t>
            </a:r>
            <a:r>
              <a:rPr lang="en-GB" sz="4400" dirty="0">
                <a:solidFill>
                  <a:srgbClr val="006092"/>
                </a:solidFill>
                <a:latin typeface="+mn-lt"/>
                <a:ea typeface="Tahoma" panose="020B0604030504040204" pitchFamily="34" charset="0"/>
                <a:cs typeface="Cordia New" panose="020B0304020202020204" pitchFamily="34" charset="-34"/>
              </a:rPr>
              <a:t>Renewable Energy Roadmap</a:t>
            </a:r>
            <a:endParaRPr lang="en-GB" sz="4400" dirty="0">
              <a:solidFill>
                <a:srgbClr val="009FE2"/>
              </a:solidFill>
              <a:latin typeface="+mn-lt"/>
              <a:ea typeface="Tahoma" panose="020B0604030504040204" pitchFamily="34" charset="0"/>
              <a:cs typeface="Cordia New" panose="020B0304020202020204" pitchFamily="34" charset="-34"/>
            </a:endParaRPr>
          </a:p>
        </p:txBody>
      </p:sp>
      <p:pic>
        <p:nvPicPr>
          <p:cNvPr id="5" name="Picture 2" descr="Image result for www.irena.org logo">
            <a:extLst>
              <a:ext uri="{FF2B5EF4-FFF2-40B4-BE49-F238E27FC236}">
                <a16:creationId xmlns:a16="http://schemas.microsoft.com/office/drawing/2014/main" id="{4FA04201-6FB4-45CF-BD36-85F75D1D69C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58187" y="-80447"/>
            <a:ext cx="3833813"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a:extLst>
              <a:ext uri="{FF2B5EF4-FFF2-40B4-BE49-F238E27FC236}">
                <a16:creationId xmlns:a16="http://schemas.microsoft.com/office/drawing/2014/main" id="{77754EF6-3960-47EC-A29A-31183BF984F1}"/>
              </a:ext>
            </a:extLst>
          </p:cNvPr>
          <p:cNvPicPr>
            <a:picLocks noChangeAspect="1"/>
          </p:cNvPicPr>
          <p:nvPr/>
        </p:nvPicPr>
        <p:blipFill rotWithShape="1">
          <a:blip r:embed="rId6">
            <a:extLst>
              <a:ext uri="{28A0092B-C50C-407E-A947-70E740481C1C}">
                <a14:useLocalDpi xmlns:a14="http://schemas.microsoft.com/office/drawing/2010/main" val="0"/>
              </a:ext>
            </a:extLst>
          </a:blip>
          <a:srcRect b="18229"/>
          <a:stretch/>
        </p:blipFill>
        <p:spPr bwMode="auto">
          <a:xfrm>
            <a:off x="228600" y="172819"/>
            <a:ext cx="2435997" cy="830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3734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2450B99-D506-4287-B308-E2CF2411C720}"/>
              </a:ext>
            </a:extLst>
          </p:cNvPr>
          <p:cNvSpPr>
            <a:spLocks noGrp="1"/>
          </p:cNvSpPr>
          <p:nvPr>
            <p:ph type="title"/>
          </p:nvPr>
        </p:nvSpPr>
        <p:spPr>
          <a:xfrm>
            <a:off x="381000" y="149869"/>
            <a:ext cx="8077200" cy="685800"/>
          </a:xfrm>
          <a:noFill/>
          <a:ln w="9525">
            <a:noFill/>
            <a:miter lim="800000"/>
            <a:headEnd/>
            <a:tailEnd/>
          </a:ln>
        </p:spPr>
        <p:txBody>
          <a:bodyPr vert="horz" wrap="square" lIns="0" tIns="0" rIns="0" bIns="0" numCol="1" anchor="ctr" anchorCtr="0" compatLnSpc="1">
            <a:prstTxWarp prst="textNoShape">
              <a:avLst/>
            </a:prstTxWarp>
          </a:bodyPr>
          <a:lstStyle/>
          <a:p>
            <a:pPr algn="l" eaLnBrk="0" fontAlgn="base" hangingPunct="0">
              <a:spcAft>
                <a:spcPts val="1200"/>
              </a:spcAft>
              <a:buClr>
                <a:srgbClr val="287DB6"/>
              </a:buClr>
              <a:buSzPct val="150000"/>
              <a:defRPr/>
            </a:pPr>
            <a:r>
              <a:rPr lang="en-GB" sz="3200" b="1" dirty="0">
                <a:ea typeface="+mn-ea"/>
                <a:cs typeface="Arial" panose="020B0604020202020204" pitchFamily="34" charset="0"/>
              </a:rPr>
              <a:t>REmap – IRENA’s Renewable Energy Roadmap</a:t>
            </a:r>
          </a:p>
        </p:txBody>
      </p:sp>
      <p:sp>
        <p:nvSpPr>
          <p:cNvPr id="6" name="Rectangle 5">
            <a:extLst>
              <a:ext uri="{FF2B5EF4-FFF2-40B4-BE49-F238E27FC236}">
                <a16:creationId xmlns:a16="http://schemas.microsoft.com/office/drawing/2014/main" id="{D198A892-1464-4483-BFE2-77B9710D6924}"/>
              </a:ext>
            </a:extLst>
          </p:cNvPr>
          <p:cNvSpPr/>
          <p:nvPr/>
        </p:nvSpPr>
        <p:spPr>
          <a:xfrm>
            <a:off x="457200" y="1043277"/>
            <a:ext cx="11277600" cy="830997"/>
          </a:xfrm>
          <a:prstGeom prst="rect">
            <a:avLst/>
          </a:prstGeom>
        </p:spPr>
        <p:txBody>
          <a:bodyPr wrap="square">
            <a:spAutoFit/>
          </a:bodyPr>
          <a:lstStyle/>
          <a:p>
            <a:pPr algn="just" defTabSz="457200">
              <a:spcAft>
                <a:spcPts val="800"/>
              </a:spcAft>
              <a:buClr>
                <a:srgbClr val="287DB6"/>
              </a:buClr>
              <a:buSzPct val="150000"/>
              <a:defRPr/>
            </a:pPr>
            <a:r>
              <a:rPr lang="en-GB" sz="2400" b="1" dirty="0">
                <a:solidFill>
                  <a:schemeClr val="tx1">
                    <a:lumMod val="75000"/>
                    <a:lumOff val="25000"/>
                  </a:schemeClr>
                </a:solidFill>
                <a:latin typeface="+mj-lt"/>
                <a:ea typeface="MS PGothic" panose="020B0600070205080204" pitchFamily="34" charset="-128"/>
                <a:cs typeface="Arial" panose="020B0604020202020204" pitchFamily="34" charset="0"/>
              </a:rPr>
              <a:t>REmap </a:t>
            </a:r>
            <a:r>
              <a:rPr lang="en-GB" sz="2400" dirty="0">
                <a:solidFill>
                  <a:schemeClr val="tx1">
                    <a:lumMod val="75000"/>
                    <a:lumOff val="25000"/>
                  </a:schemeClr>
                </a:solidFill>
                <a:latin typeface="+mj-lt"/>
                <a:ea typeface="MS PGothic" panose="020B0600070205080204" pitchFamily="34" charset="-128"/>
                <a:cs typeface="Arial" panose="020B0604020202020204" pitchFamily="34" charset="0"/>
              </a:rPr>
              <a:t>shows feasible, cost-effective ways to increase renewable energy deployment in world’s energy mix </a:t>
            </a:r>
          </a:p>
        </p:txBody>
      </p:sp>
      <p:sp>
        <p:nvSpPr>
          <p:cNvPr id="7" name="Content Placeholder 2">
            <a:extLst>
              <a:ext uri="{FF2B5EF4-FFF2-40B4-BE49-F238E27FC236}">
                <a16:creationId xmlns:a16="http://schemas.microsoft.com/office/drawing/2014/main" id="{4D33438D-B690-4963-96DE-8E27A0452A7A}"/>
              </a:ext>
            </a:extLst>
          </p:cNvPr>
          <p:cNvSpPr txBox="1">
            <a:spLocks/>
          </p:cNvSpPr>
          <p:nvPr/>
        </p:nvSpPr>
        <p:spPr bwMode="auto">
          <a:xfrm>
            <a:off x="704931" y="2007158"/>
            <a:ext cx="11201400" cy="441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defRPr sz="1600">
                <a:solidFill>
                  <a:schemeClr val="tx1"/>
                </a:solidFill>
                <a:latin typeface="Arial" panose="020B0604020202020204" pitchFamily="34" charset="0"/>
                <a:ea typeface="MS PGothic" panose="020B0600070205080204" pitchFamily="34" charset="-128"/>
              </a:defRPr>
            </a:lvl1pPr>
            <a:lvl2pPr marL="685800" indent="-228600">
              <a:defRPr sz="1600">
                <a:solidFill>
                  <a:schemeClr val="tx1"/>
                </a:solidFill>
                <a:latin typeface="Arial" panose="020B0604020202020204" pitchFamily="34" charset="0"/>
                <a:ea typeface="MS PGothic" panose="020B0600070205080204" pitchFamily="34" charset="-128"/>
              </a:defRPr>
            </a:lvl2pPr>
            <a:lvl3pPr marL="1143000" indent="-228600">
              <a:defRPr sz="1600">
                <a:solidFill>
                  <a:schemeClr val="tx1"/>
                </a:solidFill>
                <a:latin typeface="Arial" panose="020B0604020202020204" pitchFamily="34" charset="0"/>
                <a:ea typeface="MS PGothic" panose="020B0600070205080204" pitchFamily="34" charset="-128"/>
              </a:defRPr>
            </a:lvl3pPr>
            <a:lvl4pPr marL="1600200" indent="-228600">
              <a:defRPr sz="1600">
                <a:solidFill>
                  <a:schemeClr val="tx1"/>
                </a:solidFill>
                <a:latin typeface="Arial" panose="020B0604020202020204" pitchFamily="34" charset="0"/>
                <a:ea typeface="MS PGothic" panose="020B0600070205080204" pitchFamily="34" charset="-128"/>
              </a:defRPr>
            </a:lvl4pPr>
            <a:lvl5pPr marL="2057400" indent="-22860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pPr marL="342900" indent="-342900">
              <a:spcAft>
                <a:spcPts val="600"/>
              </a:spcAft>
              <a:buClr>
                <a:srgbClr val="006092"/>
              </a:buClr>
              <a:buFont typeface="Arial" panose="020B0604020202020204" pitchFamily="34" charset="0"/>
              <a:buChar char="•"/>
            </a:pPr>
            <a:r>
              <a:rPr lang="en-US" altLang="en-US" sz="2000" dirty="0">
                <a:solidFill>
                  <a:schemeClr val="tx1">
                    <a:lumMod val="75000"/>
                    <a:lumOff val="25000"/>
                  </a:schemeClr>
                </a:solidFill>
                <a:latin typeface="+mj-lt"/>
                <a:cs typeface="Arial" panose="020B0604020202020204" pitchFamily="34" charset="0"/>
              </a:rPr>
              <a:t>Explores how to </a:t>
            </a:r>
            <a:r>
              <a:rPr lang="en-US" altLang="en-US" sz="2000" b="1" dirty="0">
                <a:solidFill>
                  <a:schemeClr val="tx1">
                    <a:lumMod val="75000"/>
                    <a:lumOff val="25000"/>
                  </a:schemeClr>
                </a:solidFill>
                <a:latin typeface="+mj-lt"/>
                <a:cs typeface="Arial" panose="020B0604020202020204" pitchFamily="34" charset="0"/>
              </a:rPr>
              <a:t>accelerate renewable energy </a:t>
            </a:r>
            <a:r>
              <a:rPr lang="en-US" altLang="en-US" sz="2000" dirty="0">
                <a:solidFill>
                  <a:schemeClr val="tx1">
                    <a:lumMod val="75000"/>
                    <a:lumOff val="25000"/>
                  </a:schemeClr>
                </a:solidFill>
                <a:latin typeface="+mj-lt"/>
                <a:cs typeface="Arial" panose="020B0604020202020204" pitchFamily="34" charset="0"/>
              </a:rPr>
              <a:t>deployment, </a:t>
            </a:r>
            <a:r>
              <a:rPr lang="en-US" altLang="en-US" sz="2000" b="1" dirty="0">
                <a:solidFill>
                  <a:schemeClr val="tx1">
                    <a:lumMod val="75000"/>
                    <a:lumOff val="25000"/>
                  </a:schemeClr>
                </a:solidFill>
                <a:latin typeface="+mj-lt"/>
                <a:cs typeface="Arial" panose="020B0604020202020204" pitchFamily="34" charset="0"/>
              </a:rPr>
              <a:t>2030 / 2050 </a:t>
            </a:r>
            <a:r>
              <a:rPr lang="en-US" altLang="en-US" sz="2000" dirty="0">
                <a:solidFill>
                  <a:schemeClr val="tx1">
                    <a:lumMod val="75000"/>
                    <a:lumOff val="25000"/>
                  </a:schemeClr>
                </a:solidFill>
                <a:latin typeface="+mj-lt"/>
                <a:cs typeface="Arial" panose="020B0604020202020204" pitchFamily="34" charset="0"/>
              </a:rPr>
              <a:t>horizon</a:t>
            </a:r>
          </a:p>
          <a:p>
            <a:pPr marL="342900" indent="-342900">
              <a:spcAft>
                <a:spcPts val="600"/>
              </a:spcAft>
              <a:buClr>
                <a:srgbClr val="006092"/>
              </a:buClr>
              <a:buFont typeface="Arial" panose="020B0604020202020204" pitchFamily="34" charset="0"/>
              <a:buChar char="•"/>
            </a:pPr>
            <a:r>
              <a:rPr lang="en-US" altLang="en-US" sz="2000" dirty="0">
                <a:solidFill>
                  <a:schemeClr val="tx1">
                    <a:lumMod val="75000"/>
                    <a:lumOff val="25000"/>
                  </a:schemeClr>
                </a:solidFill>
                <a:latin typeface="+mj-lt"/>
                <a:cs typeface="Arial" panose="020B0604020202020204" pitchFamily="34" charset="0"/>
              </a:rPr>
              <a:t>Identifies </a:t>
            </a:r>
            <a:r>
              <a:rPr lang="en-US" altLang="en-US" sz="2000" b="1" dirty="0">
                <a:solidFill>
                  <a:schemeClr val="tx1">
                    <a:lumMod val="75000"/>
                    <a:lumOff val="25000"/>
                  </a:schemeClr>
                </a:solidFill>
                <a:latin typeface="+mj-lt"/>
                <a:cs typeface="Arial" panose="020B0604020202020204" pitchFamily="34" charset="0"/>
              </a:rPr>
              <a:t>RE technology options </a:t>
            </a:r>
            <a:r>
              <a:rPr lang="en-US" altLang="en-US" sz="2000" dirty="0">
                <a:solidFill>
                  <a:schemeClr val="tx1">
                    <a:lumMod val="75000"/>
                    <a:lumOff val="25000"/>
                  </a:schemeClr>
                </a:solidFill>
                <a:latin typeface="+mj-lt"/>
                <a:cs typeface="Arial" panose="020B0604020202020204" pitchFamily="34" charset="0"/>
              </a:rPr>
              <a:t>(i.e. power, transport, industry, residential, services)</a:t>
            </a:r>
          </a:p>
          <a:p>
            <a:pPr marL="342900" indent="-342900">
              <a:spcAft>
                <a:spcPts val="600"/>
              </a:spcAft>
              <a:buClr>
                <a:srgbClr val="006092"/>
              </a:buClr>
              <a:buFont typeface="Arial" panose="020B0604020202020204" pitchFamily="34" charset="0"/>
              <a:buChar char="•"/>
            </a:pPr>
            <a:r>
              <a:rPr lang="en-US" altLang="en-US" sz="2000" dirty="0">
                <a:solidFill>
                  <a:schemeClr val="tx1">
                    <a:lumMod val="75000"/>
                    <a:lumOff val="25000"/>
                  </a:schemeClr>
                </a:solidFill>
                <a:latin typeface="+mj-lt"/>
                <a:cs typeface="Arial" panose="020B0604020202020204" pitchFamily="34" charset="0"/>
              </a:rPr>
              <a:t>Country based </a:t>
            </a:r>
            <a:r>
              <a:rPr lang="en-US" altLang="en-US" sz="2000" b="1" dirty="0">
                <a:solidFill>
                  <a:schemeClr val="tx1">
                    <a:lumMod val="75000"/>
                    <a:lumOff val="25000"/>
                  </a:schemeClr>
                </a:solidFill>
                <a:latin typeface="+mj-lt"/>
                <a:cs typeface="Arial" panose="020B0604020202020204" pitchFamily="34" charset="0"/>
              </a:rPr>
              <a:t>approach </a:t>
            </a:r>
            <a:r>
              <a:rPr lang="en-US" altLang="en-US" sz="2000" dirty="0">
                <a:solidFill>
                  <a:schemeClr val="tx1">
                    <a:lumMod val="75000"/>
                    <a:lumOff val="25000"/>
                  </a:schemeClr>
                </a:solidFill>
                <a:latin typeface="+mj-lt"/>
                <a:cs typeface="Arial" panose="020B0604020202020204" pitchFamily="34" charset="0"/>
              </a:rPr>
              <a:t>and </a:t>
            </a:r>
            <a:r>
              <a:rPr lang="en-US" altLang="en-US" sz="2000" b="1" dirty="0">
                <a:solidFill>
                  <a:schemeClr val="tx1">
                    <a:lumMod val="75000"/>
                    <a:lumOff val="25000"/>
                  </a:schemeClr>
                </a:solidFill>
                <a:latin typeface="+mj-lt"/>
                <a:cs typeface="Arial" panose="020B0604020202020204" pitchFamily="34" charset="0"/>
              </a:rPr>
              <a:t>global, regional </a:t>
            </a:r>
            <a:r>
              <a:rPr lang="en-US" altLang="en-US" sz="2000" dirty="0">
                <a:solidFill>
                  <a:schemeClr val="tx1">
                    <a:lumMod val="75000"/>
                    <a:lumOff val="25000"/>
                  </a:schemeClr>
                </a:solidFill>
                <a:latin typeface="+mj-lt"/>
                <a:cs typeface="Arial" panose="020B0604020202020204" pitchFamily="34" charset="0"/>
              </a:rPr>
              <a:t>and</a:t>
            </a:r>
            <a:r>
              <a:rPr lang="en-US" altLang="en-US" sz="2000" b="1" dirty="0">
                <a:solidFill>
                  <a:schemeClr val="tx1">
                    <a:lumMod val="75000"/>
                    <a:lumOff val="25000"/>
                  </a:schemeClr>
                </a:solidFill>
                <a:latin typeface="+mj-lt"/>
                <a:cs typeface="Arial" panose="020B0604020202020204" pitchFamily="34" charset="0"/>
              </a:rPr>
              <a:t> country </a:t>
            </a:r>
            <a:r>
              <a:rPr lang="en-US" altLang="en-US" sz="2000" dirty="0">
                <a:solidFill>
                  <a:schemeClr val="tx1">
                    <a:lumMod val="75000"/>
                    <a:lumOff val="25000"/>
                  </a:schemeClr>
                </a:solidFill>
                <a:latin typeface="+mj-lt"/>
                <a:cs typeface="Arial" panose="020B0604020202020204" pitchFamily="34" charset="0"/>
              </a:rPr>
              <a:t>level coverage</a:t>
            </a:r>
          </a:p>
          <a:p>
            <a:pPr marL="342900" indent="-342900">
              <a:spcAft>
                <a:spcPts val="600"/>
              </a:spcAft>
              <a:buClr>
                <a:srgbClr val="006092"/>
              </a:buClr>
              <a:buFont typeface="Arial" panose="020B0604020202020204" pitchFamily="34" charset="0"/>
              <a:buChar char="•"/>
            </a:pPr>
            <a:r>
              <a:rPr lang="en-US" altLang="en-US" sz="2000" dirty="0">
                <a:solidFill>
                  <a:schemeClr val="tx1">
                    <a:lumMod val="75000"/>
                    <a:lumOff val="25000"/>
                  </a:schemeClr>
                </a:solidFill>
                <a:latin typeface="+mj-lt"/>
                <a:cs typeface="Arial" panose="020B0604020202020204" pitchFamily="34" charset="0"/>
              </a:rPr>
              <a:t>Assesses </a:t>
            </a:r>
            <a:r>
              <a:rPr lang="en-US" altLang="en-US" sz="2000" b="1" dirty="0">
                <a:solidFill>
                  <a:schemeClr val="tx1">
                    <a:lumMod val="75000"/>
                    <a:lumOff val="25000"/>
                  </a:schemeClr>
                </a:solidFill>
                <a:latin typeface="+mj-lt"/>
                <a:cs typeface="Arial" panose="020B0604020202020204" pitchFamily="34" charset="0"/>
              </a:rPr>
              <a:t>policy</a:t>
            </a:r>
            <a:r>
              <a:rPr lang="en-US" altLang="en-US" sz="2000" dirty="0">
                <a:solidFill>
                  <a:schemeClr val="tx1">
                    <a:lumMod val="75000"/>
                    <a:lumOff val="25000"/>
                  </a:schemeClr>
                </a:solidFill>
                <a:latin typeface="+mj-lt"/>
                <a:cs typeface="Arial" panose="020B0604020202020204" pitchFamily="34" charset="0"/>
              </a:rPr>
              <a:t> and </a:t>
            </a:r>
            <a:r>
              <a:rPr lang="en-US" altLang="en-US" sz="2000" b="1" dirty="0">
                <a:solidFill>
                  <a:schemeClr val="tx1">
                    <a:lumMod val="75000"/>
                    <a:lumOff val="25000"/>
                  </a:schemeClr>
                </a:solidFill>
                <a:latin typeface="+mj-lt"/>
                <a:cs typeface="Arial" panose="020B0604020202020204" pitchFamily="34" charset="0"/>
              </a:rPr>
              <a:t>investment</a:t>
            </a:r>
            <a:r>
              <a:rPr lang="en-US" altLang="en-US" sz="2000" dirty="0">
                <a:solidFill>
                  <a:schemeClr val="tx1">
                    <a:lumMod val="75000"/>
                    <a:lumOff val="25000"/>
                  </a:schemeClr>
                </a:solidFill>
                <a:latin typeface="+mj-lt"/>
                <a:cs typeface="Arial" panose="020B0604020202020204" pitchFamily="34" charset="0"/>
              </a:rPr>
              <a:t> implications</a:t>
            </a:r>
          </a:p>
          <a:p>
            <a:pPr marL="342900" indent="-342900">
              <a:spcAft>
                <a:spcPts val="600"/>
              </a:spcAft>
              <a:buClr>
                <a:srgbClr val="006092"/>
              </a:buClr>
              <a:buFont typeface="Arial" panose="020B0604020202020204" pitchFamily="34" charset="0"/>
              <a:buChar char="•"/>
            </a:pPr>
            <a:r>
              <a:rPr lang="en-US" altLang="en-US" sz="2000" dirty="0">
                <a:solidFill>
                  <a:schemeClr val="tx1">
                    <a:lumMod val="75000"/>
                    <a:lumOff val="25000"/>
                  </a:schemeClr>
                </a:solidFill>
                <a:latin typeface="+mj-lt"/>
                <a:cs typeface="Arial" panose="020B0604020202020204" pitchFamily="34" charset="0"/>
              </a:rPr>
              <a:t>Outlines </a:t>
            </a:r>
            <a:r>
              <a:rPr lang="en-US" altLang="en-US" sz="2000" b="1" dirty="0">
                <a:solidFill>
                  <a:schemeClr val="tx1">
                    <a:lumMod val="75000"/>
                    <a:lumOff val="25000"/>
                  </a:schemeClr>
                </a:solidFill>
                <a:latin typeface="+mj-lt"/>
                <a:cs typeface="Arial" panose="020B0604020202020204" pitchFamily="34" charset="0"/>
              </a:rPr>
              <a:t>benefits</a:t>
            </a:r>
            <a:r>
              <a:rPr lang="en-US" altLang="en-US" sz="2000" dirty="0">
                <a:solidFill>
                  <a:schemeClr val="tx1">
                    <a:lumMod val="75000"/>
                    <a:lumOff val="25000"/>
                  </a:schemeClr>
                </a:solidFill>
                <a:latin typeface="+mj-lt"/>
                <a:cs typeface="Arial" panose="020B0604020202020204" pitchFamily="34" charset="0"/>
              </a:rPr>
              <a:t> (economic, social, environmental)</a:t>
            </a:r>
          </a:p>
          <a:p>
            <a:pPr marL="342900" indent="-342900">
              <a:spcAft>
                <a:spcPts val="600"/>
              </a:spcAft>
              <a:buClr>
                <a:srgbClr val="006092"/>
              </a:buClr>
              <a:buFont typeface="Arial" panose="020B0604020202020204" pitchFamily="34" charset="0"/>
              <a:buChar char="•"/>
            </a:pPr>
            <a:r>
              <a:rPr lang="en-US" altLang="en-US" sz="2000" dirty="0">
                <a:solidFill>
                  <a:schemeClr val="tx1">
                    <a:lumMod val="75000"/>
                    <a:lumOff val="25000"/>
                  </a:schemeClr>
                </a:solidFill>
                <a:latin typeface="+mj-lt"/>
                <a:cs typeface="Arial" panose="020B0604020202020204" pitchFamily="34" charset="0"/>
              </a:rPr>
              <a:t>In cooperation with </a:t>
            </a:r>
            <a:r>
              <a:rPr lang="en-US" altLang="en-US" sz="2000" b="1" dirty="0">
                <a:solidFill>
                  <a:schemeClr val="tx1">
                    <a:lumMod val="75000"/>
                    <a:lumOff val="25000"/>
                  </a:schemeClr>
                </a:solidFill>
                <a:latin typeface="+mj-lt"/>
                <a:cs typeface="Arial" panose="020B0604020202020204" pitchFamily="34" charset="0"/>
              </a:rPr>
              <a:t>70 countries </a:t>
            </a:r>
          </a:p>
          <a:p>
            <a:pPr marL="342900" indent="-342900">
              <a:spcAft>
                <a:spcPts val="600"/>
              </a:spcAft>
              <a:buClr>
                <a:srgbClr val="006092"/>
              </a:buClr>
              <a:buFont typeface="Arial" panose="020B0604020202020204" pitchFamily="34" charset="0"/>
              <a:buChar char="•"/>
            </a:pPr>
            <a:r>
              <a:rPr lang="en-US" altLang="en-US" sz="2000" dirty="0">
                <a:solidFill>
                  <a:schemeClr val="tx1">
                    <a:lumMod val="75000"/>
                    <a:lumOff val="25000"/>
                  </a:schemeClr>
                </a:solidFill>
                <a:latin typeface="+mj-lt"/>
                <a:cs typeface="Arial" panose="020B0604020202020204" pitchFamily="34" charset="0"/>
              </a:rPr>
              <a:t>More than </a:t>
            </a:r>
            <a:r>
              <a:rPr lang="en-US" altLang="en-US" sz="2000" b="1" dirty="0">
                <a:solidFill>
                  <a:schemeClr val="tx1">
                    <a:lumMod val="75000"/>
                    <a:lumOff val="25000"/>
                  </a:schemeClr>
                </a:solidFill>
                <a:latin typeface="+mj-lt"/>
                <a:cs typeface="Arial" panose="020B0604020202020204" pitchFamily="34" charset="0"/>
              </a:rPr>
              <a:t>40 publications </a:t>
            </a:r>
            <a:r>
              <a:rPr lang="en-US" altLang="en-US" sz="2000" dirty="0">
                <a:solidFill>
                  <a:schemeClr val="tx1">
                    <a:lumMod val="75000"/>
                    <a:lumOff val="25000"/>
                  </a:schemeClr>
                </a:solidFill>
                <a:latin typeface="+mj-lt"/>
                <a:cs typeface="Arial" panose="020B0604020202020204" pitchFamily="34" charset="0"/>
              </a:rPr>
              <a:t>to date and </a:t>
            </a:r>
            <a:r>
              <a:rPr lang="en-US" altLang="en-US" sz="2000" b="1" dirty="0">
                <a:solidFill>
                  <a:schemeClr val="tx1">
                    <a:lumMod val="75000"/>
                    <a:lumOff val="25000"/>
                  </a:schemeClr>
                </a:solidFill>
                <a:latin typeface="+mj-lt"/>
                <a:cs typeface="Arial" panose="020B0604020202020204" pitchFamily="34" charset="0"/>
              </a:rPr>
              <a:t>datasets</a:t>
            </a:r>
          </a:p>
          <a:p>
            <a:pPr>
              <a:lnSpc>
                <a:spcPct val="114000"/>
              </a:lnSpc>
              <a:spcBef>
                <a:spcPts val="1000"/>
              </a:spcBef>
              <a:buClr>
                <a:srgbClr val="00B050"/>
              </a:buClr>
              <a:buFont typeface="HiraMinProN-W3"/>
              <a:buChar char="◉"/>
            </a:pPr>
            <a:endParaRPr lang="en-US" altLang="en-US" sz="2000" dirty="0">
              <a:solidFill>
                <a:schemeClr val="tx1">
                  <a:lumMod val="75000"/>
                  <a:lumOff val="25000"/>
                </a:schemeClr>
              </a:solidFill>
              <a:latin typeface="+mj-lt"/>
              <a:ea typeface="Gotham Narrow"/>
              <a:cs typeface="Arial" panose="020B0604020202020204" pitchFamily="34" charset="0"/>
            </a:endParaRPr>
          </a:p>
        </p:txBody>
      </p:sp>
      <p:grpSp>
        <p:nvGrpSpPr>
          <p:cNvPr id="2" name="Group 1">
            <a:extLst>
              <a:ext uri="{FF2B5EF4-FFF2-40B4-BE49-F238E27FC236}">
                <a16:creationId xmlns:a16="http://schemas.microsoft.com/office/drawing/2014/main" id="{FE460D9F-6C0C-4835-94C4-13B09BA5AA8A}"/>
              </a:ext>
            </a:extLst>
          </p:cNvPr>
          <p:cNvGrpSpPr/>
          <p:nvPr/>
        </p:nvGrpSpPr>
        <p:grpSpPr>
          <a:xfrm rot="258850">
            <a:off x="7965056" y="3515141"/>
            <a:ext cx="3424687" cy="3225200"/>
            <a:chOff x="5573503" y="3437170"/>
            <a:chExt cx="3329182" cy="3095423"/>
          </a:xfrm>
        </p:grpSpPr>
        <p:pic>
          <p:nvPicPr>
            <p:cNvPr id="8" name="Picture 7">
              <a:extLst>
                <a:ext uri="{FF2B5EF4-FFF2-40B4-BE49-F238E27FC236}">
                  <a16:creationId xmlns:a16="http://schemas.microsoft.com/office/drawing/2014/main" id="{3AC967D3-2805-452C-B95B-DBA79E69293C}"/>
                </a:ext>
              </a:extLst>
            </p:cNvPr>
            <p:cNvPicPr>
              <a:picLocks noChangeAspect="1"/>
            </p:cNvPicPr>
            <p:nvPr/>
          </p:nvPicPr>
          <p:blipFill>
            <a:blip r:embed="rId3"/>
            <a:stretch>
              <a:fillRect/>
            </a:stretch>
          </p:blipFill>
          <p:spPr>
            <a:xfrm rot="491069">
              <a:off x="5573503" y="3437170"/>
              <a:ext cx="1398588" cy="1978025"/>
            </a:xfrm>
            <a:prstGeom prst="rect">
              <a:avLst/>
            </a:prstGeom>
            <a:ln>
              <a:noFill/>
            </a:ln>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E6697FD4-B326-423C-91CF-78E42AEFC9CE}"/>
                </a:ext>
              </a:extLst>
            </p:cNvPr>
            <p:cNvPicPr>
              <a:picLocks noChangeAspect="1"/>
            </p:cNvPicPr>
            <p:nvPr/>
          </p:nvPicPr>
          <p:blipFill>
            <a:blip r:embed="rId4"/>
            <a:stretch>
              <a:fillRect/>
            </a:stretch>
          </p:blipFill>
          <p:spPr>
            <a:xfrm rot="21099434">
              <a:off x="5595839" y="4850774"/>
              <a:ext cx="2376117" cy="1681819"/>
            </a:xfrm>
            <a:prstGeom prst="rect">
              <a:avLst/>
            </a:prstGeom>
            <a:ln>
              <a:noFill/>
            </a:ln>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2996E72B-9A56-45FF-A5DA-67EB63C6EC35}"/>
                </a:ext>
              </a:extLst>
            </p:cNvPr>
            <p:cNvPicPr>
              <a:picLocks noChangeAspect="1"/>
            </p:cNvPicPr>
            <p:nvPr/>
          </p:nvPicPr>
          <p:blipFill rotWithShape="1">
            <a:blip r:embed="rId5"/>
            <a:srcRect t="-3188" b="1"/>
            <a:stretch/>
          </p:blipFill>
          <p:spPr>
            <a:xfrm>
              <a:off x="7134133" y="3481102"/>
              <a:ext cx="1768552" cy="2500076"/>
            </a:xfrm>
            <a:prstGeom prst="rect">
              <a:avLst/>
            </a:prstGeom>
            <a:solidFill>
              <a:schemeClr val="bg1"/>
            </a:solidFill>
            <a:ln>
              <a:noFill/>
            </a:ln>
            <a:effectLst>
              <a:outerShdw blurRad="63500" sx="102000" sy="102000" algn="ctr" rotWithShape="0">
                <a:prstClr val="black">
                  <a:alpha val="40000"/>
                </a:prstClr>
              </a:outerShdw>
            </a:effectLst>
          </p:spPr>
        </p:pic>
      </p:grpSp>
      <p:pic>
        <p:nvPicPr>
          <p:cNvPr id="11" name="Picture 2">
            <a:extLst>
              <a:ext uri="{FF2B5EF4-FFF2-40B4-BE49-F238E27FC236}">
                <a16:creationId xmlns:a16="http://schemas.microsoft.com/office/drawing/2014/main" id="{36C56823-5A4D-49B5-82D7-9234B152CFFD}"/>
              </a:ext>
            </a:extLst>
          </p:cNvPr>
          <p:cNvPicPr>
            <a:picLocks noChangeAspect="1"/>
          </p:cNvPicPr>
          <p:nvPr/>
        </p:nvPicPr>
        <p:blipFill rotWithShape="1">
          <a:blip r:embed="rId6">
            <a:extLst>
              <a:ext uri="{28A0092B-C50C-407E-A947-70E740481C1C}">
                <a14:useLocalDpi xmlns:a14="http://schemas.microsoft.com/office/drawing/2010/main" val="0"/>
              </a:ext>
            </a:extLst>
          </a:blip>
          <a:srcRect b="18229"/>
          <a:stretch/>
        </p:blipFill>
        <p:spPr bwMode="auto">
          <a:xfrm>
            <a:off x="600703" y="4867081"/>
            <a:ext cx="3172484" cy="1081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D6F3E797-FB7F-4918-B8BD-CB5EE6891C8B}"/>
              </a:ext>
            </a:extLst>
          </p:cNvPr>
          <p:cNvSpPr txBox="1"/>
          <p:nvPr/>
        </p:nvSpPr>
        <p:spPr>
          <a:xfrm>
            <a:off x="3470654" y="6106986"/>
            <a:ext cx="5707856" cy="830997"/>
          </a:xfrm>
          <a:prstGeom prst="rect">
            <a:avLst/>
          </a:prstGeom>
          <a:noFill/>
        </p:spPr>
        <p:txBody>
          <a:bodyPr wrap="square" rtlCol="0">
            <a:spAutoFit/>
          </a:bodyPr>
          <a:lstStyle/>
          <a:p>
            <a:r>
              <a:rPr lang="en-US" sz="2400" dirty="0">
                <a:latin typeface="+mj-lt"/>
                <a:hlinkClick r:id="rId7"/>
              </a:rPr>
              <a:t>https://www.irena.org/remap</a:t>
            </a:r>
            <a:endParaRPr lang="en-US" sz="2400" dirty="0">
              <a:latin typeface="+mj-lt"/>
            </a:endParaRPr>
          </a:p>
          <a:p>
            <a:endParaRPr lang="en-US" sz="2400" dirty="0">
              <a:latin typeface="+mj-lt"/>
            </a:endParaRPr>
          </a:p>
        </p:txBody>
      </p:sp>
      <p:sp>
        <p:nvSpPr>
          <p:cNvPr id="3" name="Slide Number Placeholder 2">
            <a:extLst>
              <a:ext uri="{FF2B5EF4-FFF2-40B4-BE49-F238E27FC236}">
                <a16:creationId xmlns:a16="http://schemas.microsoft.com/office/drawing/2014/main" id="{D16BD93C-3F22-418C-A4C8-707AD7F74C55}"/>
              </a:ext>
            </a:extLst>
          </p:cNvPr>
          <p:cNvSpPr>
            <a:spLocks noGrp="1"/>
          </p:cNvSpPr>
          <p:nvPr>
            <p:ph type="sldNum" sz="quarter" idx="10"/>
          </p:nvPr>
        </p:nvSpPr>
        <p:spPr/>
        <p:txBody>
          <a:bodyPr/>
          <a:lstStyle/>
          <a:p>
            <a:pPr>
              <a:defRPr/>
            </a:pPr>
            <a:fld id="{FDB0DAD6-35BD-4AF2-81B8-EC3C08A749CB}" type="slidenum">
              <a:rPr lang="de-DE" altLang="en-US" smtClean="0"/>
              <a:pPr>
                <a:defRPr/>
              </a:pPr>
              <a:t>12</a:t>
            </a:fld>
            <a:endParaRPr lang="de-DE" altLang="en-US"/>
          </a:p>
        </p:txBody>
      </p:sp>
    </p:spTree>
    <p:extLst>
      <p:ext uri="{BB962C8B-B14F-4D97-AF65-F5344CB8AC3E}">
        <p14:creationId xmlns:p14="http://schemas.microsoft.com/office/powerpoint/2010/main" val="2525603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2450B99-D506-4287-B308-E2CF2411C720}"/>
              </a:ext>
            </a:extLst>
          </p:cNvPr>
          <p:cNvSpPr>
            <a:spLocks noGrp="1"/>
          </p:cNvSpPr>
          <p:nvPr>
            <p:ph type="title"/>
          </p:nvPr>
        </p:nvSpPr>
        <p:spPr>
          <a:xfrm>
            <a:off x="609600" y="1058919"/>
            <a:ext cx="6784375" cy="685800"/>
          </a:xfrm>
          <a:noFill/>
          <a:ln w="9525">
            <a:noFill/>
            <a:miter lim="800000"/>
            <a:headEnd/>
            <a:tailEnd/>
          </a:ln>
        </p:spPr>
        <p:txBody>
          <a:bodyPr vert="horz" wrap="square" lIns="0" tIns="0" rIns="0" bIns="0" numCol="1" anchor="ctr" anchorCtr="0" compatLnSpc="1">
            <a:prstTxWarp prst="textNoShape">
              <a:avLst/>
            </a:prstTxWarp>
          </a:bodyPr>
          <a:lstStyle/>
          <a:p>
            <a:pPr algn="l" eaLnBrk="0" fontAlgn="base" hangingPunct="0">
              <a:spcAft>
                <a:spcPts val="1200"/>
              </a:spcAft>
            </a:pPr>
            <a:r>
              <a:rPr lang="en-GB" altLang="en-US" sz="3200" b="1" dirty="0">
                <a:ea typeface="+mn-ea"/>
                <a:cs typeface="Arial" panose="020B0604020202020204" pitchFamily="34" charset="0"/>
              </a:rPr>
              <a:t>Key features</a:t>
            </a:r>
          </a:p>
        </p:txBody>
      </p:sp>
      <p:pic>
        <p:nvPicPr>
          <p:cNvPr id="15" name="Picture 2">
            <a:extLst>
              <a:ext uri="{FF2B5EF4-FFF2-40B4-BE49-F238E27FC236}">
                <a16:creationId xmlns:a16="http://schemas.microsoft.com/office/drawing/2014/main" id="{6BB5D1D9-38FC-4B18-9686-9C80C6F66276}"/>
              </a:ext>
            </a:extLst>
          </p:cNvPr>
          <p:cNvPicPr>
            <a:picLocks noChangeAspect="1"/>
          </p:cNvPicPr>
          <p:nvPr/>
        </p:nvPicPr>
        <p:blipFill rotWithShape="1">
          <a:blip r:embed="rId3">
            <a:extLst>
              <a:ext uri="{28A0092B-C50C-407E-A947-70E740481C1C}">
                <a14:useLocalDpi xmlns:a14="http://schemas.microsoft.com/office/drawing/2010/main" val="0"/>
              </a:ext>
            </a:extLst>
          </a:blip>
          <a:srcRect b="18229"/>
          <a:stretch/>
        </p:blipFill>
        <p:spPr bwMode="auto">
          <a:xfrm>
            <a:off x="425708" y="111185"/>
            <a:ext cx="2483340" cy="84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C043FB4-CB8C-4C1D-832A-10DA8DDB70E0}"/>
              </a:ext>
            </a:extLst>
          </p:cNvPr>
          <p:cNvSpPr txBox="1"/>
          <p:nvPr/>
        </p:nvSpPr>
        <p:spPr>
          <a:xfrm>
            <a:off x="838200" y="2090172"/>
            <a:ext cx="10271340" cy="3539430"/>
          </a:xfrm>
          <a:prstGeom prst="rect">
            <a:avLst/>
          </a:prstGeom>
          <a:noFill/>
        </p:spPr>
        <p:txBody>
          <a:bodyPr wrap="square" rtlCol="0">
            <a:spAutoFit/>
          </a:bodyPr>
          <a:lstStyle/>
          <a:p>
            <a:r>
              <a:rPr lang="en-US" sz="2800" b="1" dirty="0"/>
              <a:t>Engagements: </a:t>
            </a:r>
            <a:r>
              <a:rPr lang="en-US" sz="2800" dirty="0"/>
              <a:t>Joint implementation of studies with countries, and partnership with local experts (including secondment)</a:t>
            </a:r>
          </a:p>
          <a:p>
            <a:endParaRPr lang="en-US" sz="2800" dirty="0"/>
          </a:p>
          <a:p>
            <a:r>
              <a:rPr lang="en-US" sz="2800" b="1" dirty="0"/>
              <a:t>Methodologies: </a:t>
            </a:r>
            <a:r>
              <a:rPr lang="en-US" sz="2800" dirty="0"/>
              <a:t>Technology approach (REmap options), with focus on end-use sector</a:t>
            </a:r>
          </a:p>
          <a:p>
            <a:endParaRPr lang="en-US" sz="2800" dirty="0"/>
          </a:p>
          <a:p>
            <a:r>
              <a:rPr lang="en-US" sz="2800" b="1" dirty="0"/>
              <a:t>Impacts:</a:t>
            </a:r>
            <a:r>
              <a:rPr lang="en-US" sz="2800" dirty="0"/>
              <a:t> raise ambition for renewable energy in the national/regional policy making process</a:t>
            </a:r>
          </a:p>
        </p:txBody>
      </p:sp>
      <p:sp>
        <p:nvSpPr>
          <p:cNvPr id="4" name="Slide Number Placeholder 3">
            <a:extLst>
              <a:ext uri="{FF2B5EF4-FFF2-40B4-BE49-F238E27FC236}">
                <a16:creationId xmlns:a16="http://schemas.microsoft.com/office/drawing/2014/main" id="{0A59FE70-F7A3-4297-9871-9EF248EF4736}"/>
              </a:ext>
            </a:extLst>
          </p:cNvPr>
          <p:cNvSpPr>
            <a:spLocks noGrp="1"/>
          </p:cNvSpPr>
          <p:nvPr>
            <p:ph type="sldNum" sz="quarter" idx="10"/>
          </p:nvPr>
        </p:nvSpPr>
        <p:spPr/>
        <p:txBody>
          <a:bodyPr/>
          <a:lstStyle/>
          <a:p>
            <a:pPr>
              <a:defRPr/>
            </a:pPr>
            <a:fld id="{FDB0DAD6-35BD-4AF2-81B8-EC3C08A749CB}" type="slidenum">
              <a:rPr lang="de-DE" altLang="en-US" smtClean="0"/>
              <a:pPr>
                <a:defRPr/>
              </a:pPr>
              <a:t>13</a:t>
            </a:fld>
            <a:endParaRPr lang="de-DE" altLang="en-US"/>
          </a:p>
        </p:txBody>
      </p:sp>
    </p:spTree>
    <p:extLst>
      <p:ext uri="{BB962C8B-B14F-4D97-AF65-F5344CB8AC3E}">
        <p14:creationId xmlns:p14="http://schemas.microsoft.com/office/powerpoint/2010/main" val="80208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7C27CFD-C736-4DEC-9B58-B0D76580240D}"/>
              </a:ext>
            </a:extLst>
          </p:cNvPr>
          <p:cNvSpPr/>
          <p:nvPr/>
        </p:nvSpPr>
        <p:spPr>
          <a:xfrm>
            <a:off x="8880582" y="1828800"/>
            <a:ext cx="2427788" cy="4602925"/>
          </a:xfrm>
          <a:prstGeom prst="roundRect">
            <a:avLst/>
          </a:prstGeom>
          <a:noFill/>
          <a:ln>
            <a:solidFill>
              <a:srgbClr val="007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0" name="Rectangle: Rounded Corners 9">
            <a:extLst>
              <a:ext uri="{FF2B5EF4-FFF2-40B4-BE49-F238E27FC236}">
                <a16:creationId xmlns:a16="http://schemas.microsoft.com/office/drawing/2014/main" id="{BCABA38F-51C4-4D8D-ACAA-A1D4ED6FD7D8}"/>
              </a:ext>
            </a:extLst>
          </p:cNvPr>
          <p:cNvSpPr/>
          <p:nvPr/>
        </p:nvSpPr>
        <p:spPr>
          <a:xfrm>
            <a:off x="3582417" y="1842686"/>
            <a:ext cx="2427788" cy="4602924"/>
          </a:xfrm>
          <a:prstGeom prst="roundRect">
            <a:avLst/>
          </a:prstGeom>
          <a:noFill/>
          <a:ln>
            <a:solidFill>
              <a:srgbClr val="007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1" name="Rectangle: Rounded Corners 10">
            <a:extLst>
              <a:ext uri="{FF2B5EF4-FFF2-40B4-BE49-F238E27FC236}">
                <a16:creationId xmlns:a16="http://schemas.microsoft.com/office/drawing/2014/main" id="{D47354B0-89AD-4890-A75D-21B0366A2DED}"/>
              </a:ext>
            </a:extLst>
          </p:cNvPr>
          <p:cNvSpPr/>
          <p:nvPr/>
        </p:nvSpPr>
        <p:spPr>
          <a:xfrm>
            <a:off x="868089" y="1819188"/>
            <a:ext cx="2427788" cy="4602923"/>
          </a:xfrm>
          <a:prstGeom prst="roundRect">
            <a:avLst/>
          </a:prstGeom>
          <a:noFill/>
          <a:ln>
            <a:solidFill>
              <a:srgbClr val="007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12" name="Rectangle: Rounded Corners 11">
            <a:extLst>
              <a:ext uri="{FF2B5EF4-FFF2-40B4-BE49-F238E27FC236}">
                <a16:creationId xmlns:a16="http://schemas.microsoft.com/office/drawing/2014/main" id="{61FBFCEC-FDE7-4581-A5D9-E579F94741A1}"/>
              </a:ext>
            </a:extLst>
          </p:cNvPr>
          <p:cNvSpPr/>
          <p:nvPr/>
        </p:nvSpPr>
        <p:spPr>
          <a:xfrm>
            <a:off x="6249941" y="1831665"/>
            <a:ext cx="2427788" cy="4638598"/>
          </a:xfrm>
          <a:prstGeom prst="roundRect">
            <a:avLst/>
          </a:prstGeom>
          <a:noFill/>
          <a:ln>
            <a:solidFill>
              <a:srgbClr val="007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20" name="Rectangle 19">
            <a:extLst>
              <a:ext uri="{FF2B5EF4-FFF2-40B4-BE49-F238E27FC236}">
                <a16:creationId xmlns:a16="http://schemas.microsoft.com/office/drawing/2014/main" id="{C12A834D-4C59-4E5E-894D-700CCC39B002}"/>
              </a:ext>
            </a:extLst>
          </p:cNvPr>
          <p:cNvSpPr/>
          <p:nvPr/>
        </p:nvSpPr>
        <p:spPr>
          <a:xfrm>
            <a:off x="8880582" y="2079470"/>
            <a:ext cx="2340804" cy="2508379"/>
          </a:xfrm>
          <a:prstGeom prst="rect">
            <a:avLst/>
          </a:prstGeom>
        </p:spPr>
        <p:txBody>
          <a:bodyPr wrap="square" lIns="91440" bIns="91440">
            <a:spAutoFit/>
          </a:bodyPr>
          <a:lstStyle/>
          <a:p>
            <a:pPr marL="285750" lvl="1" indent="-285750">
              <a:spcBef>
                <a:spcPts val="600"/>
              </a:spcBef>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Design of technology pathways and </a:t>
            </a:r>
            <a:r>
              <a:rPr lang="en-US" altLang="en-US" sz="1600" b="1" dirty="0">
                <a:solidFill>
                  <a:schemeClr val="tx1">
                    <a:lumMod val="75000"/>
                    <a:lumOff val="25000"/>
                  </a:schemeClr>
                </a:solidFill>
                <a:cs typeface="Arial" panose="020B0604020202020204" pitchFamily="34" charset="0"/>
              </a:rPr>
              <a:t>RE and EE options</a:t>
            </a:r>
            <a:r>
              <a:rPr lang="en-US" altLang="en-US" sz="1600" dirty="0">
                <a:solidFill>
                  <a:schemeClr val="tx1">
                    <a:lumMod val="75000"/>
                    <a:lumOff val="25000"/>
                  </a:schemeClr>
                </a:solidFill>
                <a:cs typeface="Arial" panose="020B0604020202020204" pitchFamily="34" charset="0"/>
              </a:rPr>
              <a:t> in all sectors </a:t>
            </a:r>
          </a:p>
          <a:p>
            <a:pPr marL="285750" lvl="1" indent="-285750">
              <a:spcBef>
                <a:spcPts val="600"/>
              </a:spcBef>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Assessment of </a:t>
            </a:r>
            <a:r>
              <a:rPr lang="en-US" altLang="en-US" sz="1600" b="1" dirty="0">
                <a:solidFill>
                  <a:schemeClr val="tx1">
                    <a:lumMod val="75000"/>
                    <a:lumOff val="25000"/>
                  </a:schemeClr>
                </a:solidFill>
                <a:cs typeface="Arial" panose="020B0604020202020204" pitchFamily="34" charset="0"/>
              </a:rPr>
              <a:t>investment</a:t>
            </a:r>
            <a:r>
              <a:rPr lang="en-US" altLang="en-US" sz="1600" dirty="0">
                <a:solidFill>
                  <a:schemeClr val="tx1">
                    <a:lumMod val="75000"/>
                    <a:lumOff val="25000"/>
                  </a:schemeClr>
                </a:solidFill>
                <a:cs typeface="Arial" panose="020B0604020202020204" pitchFamily="34" charset="0"/>
              </a:rPr>
              <a:t> and </a:t>
            </a:r>
            <a:r>
              <a:rPr lang="en-US" altLang="en-US" sz="1600" b="1" dirty="0">
                <a:solidFill>
                  <a:schemeClr val="tx1">
                    <a:lumMod val="75000"/>
                    <a:lumOff val="25000"/>
                  </a:schemeClr>
                </a:solidFill>
                <a:cs typeface="Arial" panose="020B0604020202020204" pitchFamily="34" charset="0"/>
              </a:rPr>
              <a:t>benefits</a:t>
            </a:r>
            <a:r>
              <a:rPr lang="en-US" altLang="en-US" sz="1600" dirty="0">
                <a:solidFill>
                  <a:schemeClr val="tx1">
                    <a:lumMod val="75000"/>
                    <a:lumOff val="25000"/>
                  </a:schemeClr>
                </a:solidFill>
                <a:cs typeface="Arial" panose="020B0604020202020204" pitchFamily="34" charset="0"/>
              </a:rPr>
              <a:t> at a global level </a:t>
            </a:r>
          </a:p>
          <a:p>
            <a:pPr marL="285750" lvl="1" indent="-285750">
              <a:spcBef>
                <a:spcPts val="600"/>
              </a:spcBef>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4 global reports</a:t>
            </a:r>
            <a:endParaRPr lang="en-US" altLang="en-US" sz="1600" dirty="0">
              <a:solidFill>
                <a:schemeClr val="tx1">
                  <a:lumMod val="75000"/>
                  <a:lumOff val="25000"/>
                </a:schemeClr>
              </a:solidFill>
              <a:cs typeface="Arial" panose="020B0604020202020204" pitchFamily="34" charset="0"/>
            </a:endParaRPr>
          </a:p>
        </p:txBody>
      </p:sp>
      <p:sp>
        <p:nvSpPr>
          <p:cNvPr id="5" name="Rectangle 4">
            <a:extLst>
              <a:ext uri="{FF2B5EF4-FFF2-40B4-BE49-F238E27FC236}">
                <a16:creationId xmlns:a16="http://schemas.microsoft.com/office/drawing/2014/main" id="{5AF4BB95-D3A9-4BEB-95B0-BD4032200C7A}"/>
              </a:ext>
            </a:extLst>
          </p:cNvPr>
          <p:cNvSpPr/>
          <p:nvPr/>
        </p:nvSpPr>
        <p:spPr>
          <a:xfrm>
            <a:off x="9401578" y="1698161"/>
            <a:ext cx="1408629" cy="211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b="1" dirty="0">
                <a:solidFill>
                  <a:srgbClr val="0072A5"/>
                </a:solidFill>
                <a:cs typeface="Arial" panose="020B0604020202020204" pitchFamily="34" charset="0"/>
              </a:rPr>
              <a:t>Global</a:t>
            </a:r>
          </a:p>
        </p:txBody>
      </p:sp>
      <p:pic>
        <p:nvPicPr>
          <p:cNvPr id="4" name="Picture 3">
            <a:extLst>
              <a:ext uri="{FF2B5EF4-FFF2-40B4-BE49-F238E27FC236}">
                <a16:creationId xmlns:a16="http://schemas.microsoft.com/office/drawing/2014/main" id="{0F549ED8-BA6C-4EFE-9A23-348D1DC6448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566382" y="1612593"/>
            <a:ext cx="421189" cy="387714"/>
          </a:xfrm>
          <a:prstGeom prst="rect">
            <a:avLst/>
          </a:prstGeom>
        </p:spPr>
      </p:pic>
      <p:pic>
        <p:nvPicPr>
          <p:cNvPr id="21" name="Picture 20">
            <a:extLst>
              <a:ext uri="{FF2B5EF4-FFF2-40B4-BE49-F238E27FC236}">
                <a16:creationId xmlns:a16="http://schemas.microsoft.com/office/drawing/2014/main" id="{E5A47C18-9446-4AD6-98D3-9E351103C4B6}"/>
              </a:ext>
            </a:extLst>
          </p:cNvPr>
          <p:cNvPicPr>
            <a:picLocks noChangeAspect="1"/>
          </p:cNvPicPr>
          <p:nvPr/>
        </p:nvPicPr>
        <p:blipFill>
          <a:blip r:embed="rId4"/>
          <a:stretch>
            <a:fillRect/>
          </a:stretch>
        </p:blipFill>
        <p:spPr>
          <a:xfrm>
            <a:off x="9642582" y="4778069"/>
            <a:ext cx="1066768" cy="1472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Rectangle 22">
            <a:extLst>
              <a:ext uri="{FF2B5EF4-FFF2-40B4-BE49-F238E27FC236}">
                <a16:creationId xmlns:a16="http://schemas.microsoft.com/office/drawing/2014/main" id="{A80A0CFD-E6B3-4FD2-9189-BCEAD9EA0092}"/>
              </a:ext>
            </a:extLst>
          </p:cNvPr>
          <p:cNvSpPr/>
          <p:nvPr/>
        </p:nvSpPr>
        <p:spPr>
          <a:xfrm>
            <a:off x="4036781" y="1697258"/>
            <a:ext cx="1525930" cy="189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b="1" dirty="0">
                <a:solidFill>
                  <a:srgbClr val="0072A5"/>
                </a:solidFill>
                <a:cs typeface="Arial" panose="020B0604020202020204" pitchFamily="34" charset="0"/>
              </a:rPr>
              <a:t>Regional</a:t>
            </a:r>
          </a:p>
        </p:txBody>
      </p:sp>
      <p:sp>
        <p:nvSpPr>
          <p:cNvPr id="27" name="Rectangle 26">
            <a:extLst>
              <a:ext uri="{FF2B5EF4-FFF2-40B4-BE49-F238E27FC236}">
                <a16:creationId xmlns:a16="http://schemas.microsoft.com/office/drawing/2014/main" id="{CE9BDF4F-06BD-4449-ABDA-5F38116BDC17}"/>
              </a:ext>
            </a:extLst>
          </p:cNvPr>
          <p:cNvSpPr/>
          <p:nvPr/>
        </p:nvSpPr>
        <p:spPr>
          <a:xfrm>
            <a:off x="1191690" y="1657451"/>
            <a:ext cx="1590788" cy="211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b="1" dirty="0">
                <a:solidFill>
                  <a:srgbClr val="0072A5"/>
                </a:solidFill>
                <a:cs typeface="Arial" panose="020B0604020202020204" pitchFamily="34" charset="0"/>
              </a:rPr>
              <a:t>Country</a:t>
            </a:r>
          </a:p>
        </p:txBody>
      </p:sp>
      <p:sp>
        <p:nvSpPr>
          <p:cNvPr id="30" name="Rectangle 29">
            <a:extLst>
              <a:ext uri="{FF2B5EF4-FFF2-40B4-BE49-F238E27FC236}">
                <a16:creationId xmlns:a16="http://schemas.microsoft.com/office/drawing/2014/main" id="{F52B56C7-3387-4795-876C-AADB33CAFD8C}"/>
              </a:ext>
            </a:extLst>
          </p:cNvPr>
          <p:cNvSpPr/>
          <p:nvPr/>
        </p:nvSpPr>
        <p:spPr>
          <a:xfrm>
            <a:off x="6499693" y="1740205"/>
            <a:ext cx="1553356" cy="211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b="1" dirty="0">
                <a:solidFill>
                  <a:srgbClr val="0072A5"/>
                </a:solidFill>
                <a:cs typeface="Arial" panose="020B0604020202020204" pitchFamily="34" charset="0"/>
              </a:rPr>
              <a:t>Thematic</a:t>
            </a:r>
          </a:p>
        </p:txBody>
      </p:sp>
      <p:pic>
        <p:nvPicPr>
          <p:cNvPr id="29" name="Picture 28">
            <a:extLst>
              <a:ext uri="{FF2B5EF4-FFF2-40B4-BE49-F238E27FC236}">
                <a16:creationId xmlns:a16="http://schemas.microsoft.com/office/drawing/2014/main" id="{03D9E439-E7FD-4219-AE25-9356EF03823B}"/>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647869" y="1666524"/>
            <a:ext cx="706011" cy="349577"/>
          </a:xfrm>
          <a:prstGeom prst="rect">
            <a:avLst/>
          </a:prstGeom>
        </p:spPr>
      </p:pic>
      <p:sp>
        <p:nvSpPr>
          <p:cNvPr id="31" name="Rectangle 30">
            <a:extLst>
              <a:ext uri="{FF2B5EF4-FFF2-40B4-BE49-F238E27FC236}">
                <a16:creationId xmlns:a16="http://schemas.microsoft.com/office/drawing/2014/main" id="{6120FFEB-5B55-4F1B-8B99-A8393482AAA7}"/>
              </a:ext>
            </a:extLst>
          </p:cNvPr>
          <p:cNvSpPr/>
          <p:nvPr/>
        </p:nvSpPr>
        <p:spPr>
          <a:xfrm>
            <a:off x="6239329" y="2095578"/>
            <a:ext cx="2493077" cy="2139047"/>
          </a:xfrm>
          <a:prstGeom prst="rect">
            <a:avLst/>
          </a:prstGeom>
        </p:spPr>
        <p:txBody>
          <a:bodyPr wrap="square">
            <a:spAutoFit/>
          </a:bodyPr>
          <a:lstStyle/>
          <a:p>
            <a:pPr marL="285750" indent="-285750">
              <a:spcBef>
                <a:spcPts val="600"/>
              </a:spcBef>
              <a:buClr>
                <a:srgbClr val="0872A6"/>
              </a:buClr>
              <a:buFont typeface="Arial" panose="020B0604020202020204" pitchFamily="34" charset="0"/>
              <a:buChar char="•"/>
            </a:pPr>
            <a:r>
              <a:rPr lang="en-US" sz="1600" dirty="0">
                <a:solidFill>
                  <a:schemeClr val="tx1">
                    <a:lumMod val="75000"/>
                    <a:lumOff val="25000"/>
                  </a:schemeClr>
                </a:solidFill>
                <a:cs typeface="Arial" panose="020B0604020202020204" pitchFamily="34" charset="0"/>
              </a:rPr>
              <a:t>Provide </a:t>
            </a:r>
            <a:r>
              <a:rPr lang="en-US" sz="1600" b="1" dirty="0">
                <a:solidFill>
                  <a:schemeClr val="tx1">
                    <a:lumMod val="75000"/>
                    <a:lumOff val="25000"/>
                  </a:schemeClr>
                </a:solidFill>
                <a:cs typeface="Arial" panose="020B0604020202020204" pitchFamily="34" charset="0"/>
              </a:rPr>
              <a:t>detailed technical and economic analysis </a:t>
            </a:r>
            <a:r>
              <a:rPr lang="en-US" sz="1600" dirty="0">
                <a:solidFill>
                  <a:schemeClr val="tx1">
                    <a:lumMod val="75000"/>
                    <a:lumOff val="25000"/>
                  </a:schemeClr>
                </a:solidFill>
                <a:cs typeface="Arial" panose="020B0604020202020204" pitchFamily="34" charset="0"/>
              </a:rPr>
              <a:t>on specific topics (i.e. RE investments, stranded assets, district heating and cooling etc.)</a:t>
            </a:r>
          </a:p>
          <a:p>
            <a:pPr marL="285750" indent="-285750">
              <a:spcBef>
                <a:spcPts val="600"/>
              </a:spcBef>
              <a:buClr>
                <a:srgbClr val="0872A6"/>
              </a:buClr>
              <a:buFont typeface="Arial" panose="020B0604020202020204" pitchFamily="34" charset="0"/>
              <a:buChar char="•"/>
            </a:pPr>
            <a:r>
              <a:rPr lang="en-US" sz="1600" b="1" dirty="0">
                <a:solidFill>
                  <a:schemeClr val="tx1">
                    <a:lumMod val="75000"/>
                    <a:lumOff val="25000"/>
                  </a:schemeClr>
                </a:solidFill>
                <a:cs typeface="Arial" panose="020B0604020202020204" pitchFamily="34" charset="0"/>
              </a:rPr>
              <a:t>9 thematic studies</a:t>
            </a:r>
          </a:p>
        </p:txBody>
      </p:sp>
      <p:sp>
        <p:nvSpPr>
          <p:cNvPr id="34" name="Rectangle 33">
            <a:extLst>
              <a:ext uri="{FF2B5EF4-FFF2-40B4-BE49-F238E27FC236}">
                <a16:creationId xmlns:a16="http://schemas.microsoft.com/office/drawing/2014/main" id="{A129D280-9E86-4CB2-A43A-1B7296E85C23}"/>
              </a:ext>
            </a:extLst>
          </p:cNvPr>
          <p:cNvSpPr/>
          <p:nvPr/>
        </p:nvSpPr>
        <p:spPr>
          <a:xfrm>
            <a:off x="3537004" y="2073012"/>
            <a:ext cx="2488397" cy="2462213"/>
          </a:xfrm>
          <a:prstGeom prst="rect">
            <a:avLst/>
          </a:prstGeom>
        </p:spPr>
        <p:txBody>
          <a:bodyPr wrap="square">
            <a:spAutoFit/>
          </a:bodyPr>
          <a:lstStyle/>
          <a:p>
            <a:pPr marL="285750" lvl="1" indent="-285750">
              <a:spcBef>
                <a:spcPts val="600"/>
              </a:spcBef>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Assessment of </a:t>
            </a:r>
            <a:r>
              <a:rPr lang="en-US" altLang="en-US" sz="1600" b="1" dirty="0">
                <a:solidFill>
                  <a:schemeClr val="tx1">
                    <a:lumMod val="75000"/>
                    <a:lumOff val="25000"/>
                  </a:schemeClr>
                </a:solidFill>
                <a:cs typeface="Arial" panose="020B0604020202020204" pitchFamily="34" charset="0"/>
              </a:rPr>
              <a:t>technology options </a:t>
            </a:r>
            <a:r>
              <a:rPr lang="en-US" altLang="en-US" sz="1600" dirty="0">
                <a:solidFill>
                  <a:schemeClr val="tx1">
                    <a:lumMod val="75000"/>
                    <a:lumOff val="25000"/>
                  </a:schemeClr>
                </a:solidFill>
                <a:cs typeface="Arial" panose="020B0604020202020204" pitchFamily="34" charset="0"/>
              </a:rPr>
              <a:t>and </a:t>
            </a:r>
            <a:r>
              <a:rPr lang="en-US" altLang="en-US" sz="1600" b="1" dirty="0">
                <a:solidFill>
                  <a:schemeClr val="tx1">
                    <a:lumMod val="75000"/>
                    <a:lumOff val="25000"/>
                  </a:schemeClr>
                </a:solidFill>
                <a:cs typeface="Arial" panose="020B0604020202020204" pitchFamily="34" charset="0"/>
              </a:rPr>
              <a:t>regional disaggregation</a:t>
            </a:r>
          </a:p>
          <a:p>
            <a:pPr marL="285750" lvl="1" indent="-285750">
              <a:spcBef>
                <a:spcPts val="600"/>
              </a:spcBef>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Identification of key technologies and trends, and </a:t>
            </a:r>
            <a:r>
              <a:rPr lang="en-US" altLang="en-US" sz="1600" b="1" dirty="0">
                <a:solidFill>
                  <a:schemeClr val="tx1">
                    <a:lumMod val="75000"/>
                    <a:lumOff val="25000"/>
                  </a:schemeClr>
                </a:solidFill>
                <a:cs typeface="Arial" panose="020B0604020202020204" pitchFamily="34" charset="0"/>
              </a:rPr>
              <a:t>cross-country opportunities</a:t>
            </a:r>
          </a:p>
          <a:p>
            <a:pPr marL="285750" lvl="1" indent="-285750">
              <a:spcBef>
                <a:spcPts val="600"/>
              </a:spcBef>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3 regional reports </a:t>
            </a:r>
            <a:r>
              <a:rPr lang="en-US" altLang="en-US" sz="1600" dirty="0">
                <a:solidFill>
                  <a:schemeClr val="tx1">
                    <a:lumMod val="75000"/>
                    <a:lumOff val="25000"/>
                  </a:schemeClr>
                </a:solidFill>
                <a:cs typeface="Arial" panose="020B0604020202020204" pitchFamily="34" charset="0"/>
              </a:rPr>
              <a:t>(Africa, ASEAN and EU)</a:t>
            </a:r>
          </a:p>
        </p:txBody>
      </p:sp>
      <p:pic>
        <p:nvPicPr>
          <p:cNvPr id="35" name="Picture 34">
            <a:extLst>
              <a:ext uri="{FF2B5EF4-FFF2-40B4-BE49-F238E27FC236}">
                <a16:creationId xmlns:a16="http://schemas.microsoft.com/office/drawing/2014/main" id="{EB85AA72-B882-4434-9E69-8243A196E131}"/>
              </a:ext>
            </a:extLst>
          </p:cNvPr>
          <p:cNvPicPr>
            <a:picLocks noChangeAspect="1"/>
          </p:cNvPicPr>
          <p:nvPr/>
        </p:nvPicPr>
        <p:blipFill>
          <a:blip r:embed="rId6"/>
          <a:stretch>
            <a:fillRect/>
          </a:stretch>
        </p:blipFill>
        <p:spPr>
          <a:xfrm rot="20245718">
            <a:off x="4128643" y="5076620"/>
            <a:ext cx="937838" cy="10533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6" name="Picture 35">
            <a:extLst>
              <a:ext uri="{FF2B5EF4-FFF2-40B4-BE49-F238E27FC236}">
                <a16:creationId xmlns:a16="http://schemas.microsoft.com/office/drawing/2014/main" id="{D00CAEC8-1918-4E5A-A18E-7EB220057B91}"/>
              </a:ext>
            </a:extLst>
          </p:cNvPr>
          <p:cNvPicPr>
            <a:picLocks noChangeAspect="1"/>
          </p:cNvPicPr>
          <p:nvPr/>
        </p:nvPicPr>
        <p:blipFill>
          <a:blip r:embed="rId7"/>
          <a:stretch>
            <a:fillRect/>
          </a:stretch>
        </p:blipFill>
        <p:spPr>
          <a:xfrm>
            <a:off x="4336651" y="5190778"/>
            <a:ext cx="935864" cy="10769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 name="Picture 36">
            <a:extLst>
              <a:ext uri="{FF2B5EF4-FFF2-40B4-BE49-F238E27FC236}">
                <a16:creationId xmlns:a16="http://schemas.microsoft.com/office/drawing/2014/main" id="{EE13ACD7-6B16-45C6-8D17-F25EA8CECD1C}"/>
              </a:ext>
            </a:extLst>
          </p:cNvPr>
          <p:cNvPicPr>
            <a:picLocks noChangeAspect="1"/>
          </p:cNvPicPr>
          <p:nvPr/>
        </p:nvPicPr>
        <p:blipFill>
          <a:blip r:embed="rId8"/>
          <a:stretch>
            <a:fillRect/>
          </a:stretch>
        </p:blipFill>
        <p:spPr>
          <a:xfrm rot="1103820">
            <a:off x="4585776" y="5046817"/>
            <a:ext cx="910529" cy="10696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9" name="Rectangle 38">
            <a:extLst>
              <a:ext uri="{FF2B5EF4-FFF2-40B4-BE49-F238E27FC236}">
                <a16:creationId xmlns:a16="http://schemas.microsoft.com/office/drawing/2014/main" id="{1F1DDD7D-033B-4669-86CD-BF34AC5468C5}"/>
              </a:ext>
            </a:extLst>
          </p:cNvPr>
          <p:cNvSpPr/>
          <p:nvPr/>
        </p:nvSpPr>
        <p:spPr>
          <a:xfrm>
            <a:off x="857301" y="2037435"/>
            <a:ext cx="2479661" cy="2385268"/>
          </a:xfrm>
          <a:prstGeom prst="rect">
            <a:avLst/>
          </a:prstGeom>
        </p:spPr>
        <p:txBody>
          <a:bodyPr wrap="square">
            <a:spAutoFit/>
          </a:bodyPr>
          <a:lstStyle/>
          <a:p>
            <a:pPr marL="285750" indent="-285750">
              <a:spcBef>
                <a:spcPts val="600"/>
              </a:spcBef>
              <a:buClr>
                <a:srgbClr val="0872A6"/>
              </a:buClr>
              <a:buFont typeface="Arial" panose="020B0604020202020204" pitchFamily="34" charset="0"/>
              <a:buChar char="•"/>
            </a:pPr>
            <a:r>
              <a:rPr lang="en-US" sz="1600" b="1" dirty="0">
                <a:solidFill>
                  <a:schemeClr val="tx1">
                    <a:lumMod val="75000"/>
                    <a:lumOff val="25000"/>
                  </a:schemeClr>
                </a:solidFill>
                <a:cs typeface="Arial" panose="020B0604020202020204" pitchFamily="34" charset="0"/>
              </a:rPr>
              <a:t>Insights for policy and decision makers</a:t>
            </a:r>
            <a:r>
              <a:rPr lang="en-US" sz="1600" dirty="0">
                <a:solidFill>
                  <a:schemeClr val="tx1">
                    <a:lumMod val="75000"/>
                    <a:lumOff val="25000"/>
                  </a:schemeClr>
                </a:solidFill>
                <a:cs typeface="Arial" panose="020B0604020202020204" pitchFamily="34" charset="0"/>
              </a:rPr>
              <a:t> for areas in which action is needed at a country level</a:t>
            </a:r>
          </a:p>
          <a:p>
            <a:pPr marL="285750" indent="-285750">
              <a:spcBef>
                <a:spcPts val="600"/>
              </a:spcBef>
              <a:buClr>
                <a:srgbClr val="0872A6"/>
              </a:buClr>
              <a:buFont typeface="Arial" panose="020B0604020202020204" pitchFamily="34" charset="0"/>
              <a:buChar char="•"/>
            </a:pPr>
            <a:r>
              <a:rPr lang="en-US" sz="1600" b="1" dirty="0">
                <a:solidFill>
                  <a:schemeClr val="tx1">
                    <a:lumMod val="75000"/>
                    <a:lumOff val="25000"/>
                  </a:schemeClr>
                </a:solidFill>
                <a:cs typeface="Arial" panose="020B0604020202020204" pitchFamily="34" charset="0"/>
              </a:rPr>
              <a:t>13 country reports </a:t>
            </a:r>
            <a:r>
              <a:rPr lang="en-US" sz="1600" dirty="0">
                <a:solidFill>
                  <a:schemeClr val="tx1">
                    <a:lumMod val="75000"/>
                    <a:lumOff val="25000"/>
                  </a:schemeClr>
                </a:solidFill>
                <a:cs typeface="Arial" panose="020B0604020202020204" pitchFamily="34" charset="0"/>
              </a:rPr>
              <a:t>for major economies (2 </a:t>
            </a:r>
            <a:r>
              <a:rPr lang="en-US" sz="1600" dirty="0" err="1">
                <a:solidFill>
                  <a:schemeClr val="tx1">
                    <a:lumMod val="75000"/>
                    <a:lumOff val="25000"/>
                  </a:schemeClr>
                </a:solidFill>
                <a:cs typeface="Arial" panose="020B0604020202020204" pitchFamily="34" charset="0"/>
              </a:rPr>
              <a:t>REmap</a:t>
            </a:r>
            <a:r>
              <a:rPr lang="en-US" sz="1600" dirty="0">
                <a:solidFill>
                  <a:schemeClr val="tx1">
                    <a:lumMod val="75000"/>
                    <a:lumOff val="25000"/>
                  </a:schemeClr>
                </a:solidFill>
                <a:cs typeface="Arial" panose="020B0604020202020204" pitchFamily="34" charset="0"/>
              </a:rPr>
              <a:t> – RRA joint reports)</a:t>
            </a:r>
          </a:p>
        </p:txBody>
      </p:sp>
      <p:pic>
        <p:nvPicPr>
          <p:cNvPr id="41" name="Picture 40">
            <a:extLst>
              <a:ext uri="{FF2B5EF4-FFF2-40B4-BE49-F238E27FC236}">
                <a16:creationId xmlns:a16="http://schemas.microsoft.com/office/drawing/2014/main" id="{5EA32CA6-83DA-4F2E-AB77-D45BCD4168CC}"/>
              </a:ext>
            </a:extLst>
          </p:cNvPr>
          <p:cNvPicPr>
            <a:picLocks noChangeAspect="1"/>
          </p:cNvPicPr>
          <p:nvPr/>
        </p:nvPicPr>
        <p:blipFill>
          <a:blip r:embed="rId9"/>
          <a:stretch>
            <a:fillRect/>
          </a:stretch>
        </p:blipFill>
        <p:spPr>
          <a:xfrm>
            <a:off x="1196965" y="4500518"/>
            <a:ext cx="862729" cy="11020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2" name="Picture 41">
            <a:extLst>
              <a:ext uri="{FF2B5EF4-FFF2-40B4-BE49-F238E27FC236}">
                <a16:creationId xmlns:a16="http://schemas.microsoft.com/office/drawing/2014/main" id="{37F024AB-D0AB-4A37-9564-8614D2DA1501}"/>
              </a:ext>
            </a:extLst>
          </p:cNvPr>
          <p:cNvPicPr>
            <a:picLocks noChangeAspect="1"/>
          </p:cNvPicPr>
          <p:nvPr/>
        </p:nvPicPr>
        <p:blipFill>
          <a:blip r:embed="rId10"/>
          <a:stretch>
            <a:fillRect/>
          </a:stretch>
        </p:blipFill>
        <p:spPr>
          <a:xfrm>
            <a:off x="1834907" y="5356417"/>
            <a:ext cx="661412" cy="8647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3" name="Picture 42">
            <a:extLst>
              <a:ext uri="{FF2B5EF4-FFF2-40B4-BE49-F238E27FC236}">
                <a16:creationId xmlns:a16="http://schemas.microsoft.com/office/drawing/2014/main" id="{E6AED520-3777-4E24-AA3F-89E6A711D75B}"/>
              </a:ext>
            </a:extLst>
          </p:cNvPr>
          <p:cNvPicPr>
            <a:picLocks noChangeAspect="1"/>
          </p:cNvPicPr>
          <p:nvPr/>
        </p:nvPicPr>
        <p:blipFill>
          <a:blip r:embed="rId11"/>
          <a:stretch>
            <a:fillRect/>
          </a:stretch>
        </p:blipFill>
        <p:spPr>
          <a:xfrm>
            <a:off x="6768755" y="4470232"/>
            <a:ext cx="851083" cy="10170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 name="Picture 31">
            <a:extLst>
              <a:ext uri="{FF2B5EF4-FFF2-40B4-BE49-F238E27FC236}">
                <a16:creationId xmlns:a16="http://schemas.microsoft.com/office/drawing/2014/main" id="{2B7C14BB-63A8-4CA3-BE86-213591F533B8}"/>
              </a:ext>
            </a:extLst>
          </p:cNvPr>
          <p:cNvPicPr>
            <a:picLocks noChangeAspect="1"/>
          </p:cNvPicPr>
          <p:nvPr/>
        </p:nvPicPr>
        <p:blipFill>
          <a:blip r:embed="rId12"/>
          <a:stretch>
            <a:fillRect/>
          </a:stretch>
        </p:blipFill>
        <p:spPr>
          <a:xfrm>
            <a:off x="7144604" y="4949792"/>
            <a:ext cx="999725" cy="11394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Picture 25">
            <a:extLst>
              <a:ext uri="{FF2B5EF4-FFF2-40B4-BE49-F238E27FC236}">
                <a16:creationId xmlns:a16="http://schemas.microsoft.com/office/drawing/2014/main" id="{351ABB6A-096B-444A-B347-905701E63F31}"/>
              </a:ext>
            </a:extLst>
          </p:cNvPr>
          <p:cNvPicPr>
            <a:picLocks noChangeAspect="1"/>
          </p:cNvPicPr>
          <p:nvPr/>
        </p:nvPicPr>
        <p:blipFill>
          <a:blip r:embed="rId13" cstate="print">
            <a:duotone>
              <a:schemeClr val="accent1">
                <a:shade val="45000"/>
                <a:satMod val="135000"/>
              </a:schemeClr>
              <a:prstClr val="white"/>
            </a:duotone>
            <a:extLst>
              <a:ext uri="{BEBA8EAE-BF5A-486C-A8C5-ECC9F3942E4B}">
                <a14:imgProps xmlns:a14="http://schemas.microsoft.com/office/drawing/2010/main">
                  <a14:imgLayer r:embed="rId14">
                    <a14:imgEffect>
                      <a14:saturation sat="0"/>
                    </a14:imgEffect>
                  </a14:imgLayer>
                </a14:imgProps>
              </a:ext>
              <a:ext uri="{28A0092B-C50C-407E-A947-70E740481C1C}">
                <a14:useLocalDpi xmlns:a14="http://schemas.microsoft.com/office/drawing/2010/main" val="0"/>
              </a:ext>
            </a:extLst>
          </a:blip>
          <a:stretch>
            <a:fillRect/>
          </a:stretch>
        </p:blipFill>
        <p:spPr>
          <a:xfrm>
            <a:off x="1412118" y="1491642"/>
            <a:ext cx="543807" cy="511106"/>
          </a:xfrm>
          <a:prstGeom prst="rect">
            <a:avLst/>
          </a:prstGeom>
        </p:spPr>
      </p:pic>
      <p:pic>
        <p:nvPicPr>
          <p:cNvPr id="6" name="Picture 5">
            <a:extLst>
              <a:ext uri="{FF2B5EF4-FFF2-40B4-BE49-F238E27FC236}">
                <a16:creationId xmlns:a16="http://schemas.microsoft.com/office/drawing/2014/main" id="{94C3AD2F-760C-4668-BEC7-9A99132A112D}"/>
              </a:ext>
            </a:extLst>
          </p:cNvPr>
          <p:cNvPicPr>
            <a:picLocks noChangeAspect="1"/>
          </p:cNvPicPr>
          <p:nvPr/>
        </p:nvPicPr>
        <p:blipFill>
          <a:blip r:embed="rId1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138715" y="1561917"/>
            <a:ext cx="438238" cy="438238"/>
          </a:xfrm>
          <a:prstGeom prst="rect">
            <a:avLst/>
          </a:prstGeom>
        </p:spPr>
      </p:pic>
      <p:pic>
        <p:nvPicPr>
          <p:cNvPr id="33" name="Picture 2">
            <a:extLst>
              <a:ext uri="{FF2B5EF4-FFF2-40B4-BE49-F238E27FC236}">
                <a16:creationId xmlns:a16="http://schemas.microsoft.com/office/drawing/2014/main" id="{5AAC6EBE-EF41-40AE-8CCE-BFC04FE01A11}"/>
              </a:ext>
            </a:extLst>
          </p:cNvPr>
          <p:cNvPicPr>
            <a:picLocks noChangeAspect="1"/>
          </p:cNvPicPr>
          <p:nvPr/>
        </p:nvPicPr>
        <p:blipFill rotWithShape="1">
          <a:blip r:embed="rId16">
            <a:extLst>
              <a:ext uri="{28A0092B-C50C-407E-A947-70E740481C1C}">
                <a14:useLocalDpi xmlns:a14="http://schemas.microsoft.com/office/drawing/2010/main" val="0"/>
              </a:ext>
            </a:extLst>
          </a:blip>
          <a:srcRect b="18229"/>
          <a:stretch/>
        </p:blipFill>
        <p:spPr bwMode="auto">
          <a:xfrm>
            <a:off x="457200" y="81664"/>
            <a:ext cx="2483340" cy="84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Slide Number Placeholder 2">
            <a:extLst>
              <a:ext uri="{FF2B5EF4-FFF2-40B4-BE49-F238E27FC236}">
                <a16:creationId xmlns:a16="http://schemas.microsoft.com/office/drawing/2014/main" id="{C0E95A2A-1A6C-4D3B-9380-BA9B8BE237E7}"/>
              </a:ext>
            </a:extLst>
          </p:cNvPr>
          <p:cNvSpPr txBox="1">
            <a:spLocks/>
          </p:cNvSpPr>
          <p:nvPr/>
        </p:nvSpPr>
        <p:spPr>
          <a:xfrm>
            <a:off x="8893295" y="6400800"/>
            <a:ext cx="284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A06B1E7-21B8-4C37-8EB9-3B9E4E23EB19}" type="slidenum">
              <a:rPr lang="en-US" sz="1200" smtClean="0">
                <a:solidFill>
                  <a:schemeClr val="tx1">
                    <a:tint val="75000"/>
                  </a:schemeClr>
                </a:solidFill>
              </a:rPr>
              <a:pPr algn="r"/>
              <a:t>14</a:t>
            </a:fld>
            <a:endParaRPr lang="en-US" sz="1200" dirty="0">
              <a:solidFill>
                <a:schemeClr val="tx1">
                  <a:tint val="75000"/>
                </a:schemeClr>
              </a:solidFill>
            </a:endParaRPr>
          </a:p>
        </p:txBody>
      </p:sp>
      <p:sp>
        <p:nvSpPr>
          <p:cNvPr id="38" name="Title 1">
            <a:extLst>
              <a:ext uri="{FF2B5EF4-FFF2-40B4-BE49-F238E27FC236}">
                <a16:creationId xmlns:a16="http://schemas.microsoft.com/office/drawing/2014/main" id="{BD99E8E1-6686-4785-912D-DAE2E7EE26A3}"/>
              </a:ext>
            </a:extLst>
          </p:cNvPr>
          <p:cNvSpPr txBox="1">
            <a:spLocks/>
          </p:cNvSpPr>
          <p:nvPr/>
        </p:nvSpPr>
        <p:spPr>
          <a:xfrm>
            <a:off x="518160" y="685800"/>
            <a:ext cx="11216640" cy="109260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914400" rtl="0" eaLnBrk="1" latinLnBrk="0" hangingPunct="1">
              <a:spcBef>
                <a:spcPct val="0"/>
              </a:spcBef>
              <a:buNone/>
              <a:defRPr sz="4400" kern="1200">
                <a:solidFill>
                  <a:srgbClr val="0872A6"/>
                </a:solidFill>
                <a:latin typeface="+mj-lt"/>
                <a:ea typeface="+mj-ea"/>
                <a:cs typeface="+mj-cs"/>
              </a:defRPr>
            </a:lvl1pPr>
          </a:lstStyle>
          <a:p>
            <a:pPr algn="l">
              <a:buClr>
                <a:srgbClr val="0072A5"/>
              </a:buClr>
            </a:pPr>
            <a:r>
              <a:rPr lang="en-US" sz="2400" b="1" dirty="0"/>
              <a:t>Areas of implementation</a:t>
            </a:r>
          </a:p>
        </p:txBody>
      </p:sp>
    </p:spTree>
    <p:extLst>
      <p:ext uri="{BB962C8B-B14F-4D97-AF65-F5344CB8AC3E}">
        <p14:creationId xmlns:p14="http://schemas.microsoft.com/office/powerpoint/2010/main" val="20009161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2450B99-D506-4287-B308-E2CF2411C720}"/>
              </a:ext>
            </a:extLst>
          </p:cNvPr>
          <p:cNvSpPr>
            <a:spLocks noGrp="1"/>
          </p:cNvSpPr>
          <p:nvPr>
            <p:ph type="title"/>
          </p:nvPr>
        </p:nvSpPr>
        <p:spPr>
          <a:xfrm>
            <a:off x="475446" y="1061550"/>
            <a:ext cx="8458193" cy="360468"/>
          </a:xfrm>
          <a:noFill/>
          <a:ln w="9525">
            <a:noFill/>
            <a:miter lim="800000"/>
            <a:headEnd/>
            <a:tailEnd/>
          </a:ln>
        </p:spPr>
        <p:txBody>
          <a:bodyPr vert="horz" wrap="square" lIns="0" tIns="0" rIns="0" bIns="0" numCol="1" anchor="ctr" anchorCtr="0" compatLnSpc="1">
            <a:prstTxWarp prst="textNoShape">
              <a:avLst/>
            </a:prstTxWarp>
          </a:bodyPr>
          <a:lstStyle/>
          <a:p>
            <a:pPr algn="l" eaLnBrk="0" fontAlgn="base" hangingPunct="0">
              <a:spcAft>
                <a:spcPts val="1200"/>
              </a:spcAft>
            </a:pPr>
            <a:r>
              <a:rPr lang="en-US" altLang="en-US" sz="2400" b="1" dirty="0">
                <a:latin typeface="+mn-lt"/>
                <a:cs typeface="Arial" panose="020B0604020202020204" pitchFamily="34" charset="0"/>
              </a:rPr>
              <a:t>Country Energy prospects and outlooks</a:t>
            </a:r>
            <a:endParaRPr lang="en-GB" altLang="en-US" sz="2400" b="1" dirty="0">
              <a:solidFill>
                <a:schemeClr val="tx1"/>
              </a:solidFill>
              <a:latin typeface="+mn-lt"/>
              <a:ea typeface="+mn-ea"/>
              <a:cs typeface="Arial" panose="020B0604020202020204" pitchFamily="34" charset="0"/>
            </a:endParaRPr>
          </a:p>
        </p:txBody>
      </p:sp>
      <p:grpSp>
        <p:nvGrpSpPr>
          <p:cNvPr id="7" name="Group 6">
            <a:extLst>
              <a:ext uri="{FF2B5EF4-FFF2-40B4-BE49-F238E27FC236}">
                <a16:creationId xmlns:a16="http://schemas.microsoft.com/office/drawing/2014/main" id="{FA45B52B-E01D-4546-940F-8BD003740922}"/>
              </a:ext>
            </a:extLst>
          </p:cNvPr>
          <p:cNvGrpSpPr/>
          <p:nvPr/>
        </p:nvGrpSpPr>
        <p:grpSpPr>
          <a:xfrm>
            <a:off x="264106" y="3886840"/>
            <a:ext cx="6479897" cy="2652073"/>
            <a:chOff x="264590" y="1221164"/>
            <a:chExt cx="6496599" cy="1637820"/>
          </a:xfrm>
        </p:grpSpPr>
        <p:grpSp>
          <p:nvGrpSpPr>
            <p:cNvPr id="6" name="Group 5">
              <a:extLst>
                <a:ext uri="{FF2B5EF4-FFF2-40B4-BE49-F238E27FC236}">
                  <a16:creationId xmlns:a16="http://schemas.microsoft.com/office/drawing/2014/main" id="{9E7AB581-DDE0-4612-8B90-1AB89B269CD6}"/>
                </a:ext>
              </a:extLst>
            </p:cNvPr>
            <p:cNvGrpSpPr/>
            <p:nvPr/>
          </p:nvGrpSpPr>
          <p:grpSpPr>
            <a:xfrm>
              <a:off x="264590" y="1332087"/>
              <a:ext cx="6496599" cy="1526897"/>
              <a:chOff x="264590" y="974741"/>
              <a:chExt cx="6496599" cy="1526897"/>
            </a:xfrm>
          </p:grpSpPr>
          <p:sp>
            <p:nvSpPr>
              <p:cNvPr id="37" name="Rectangle: Rounded Corners 36">
                <a:extLst>
                  <a:ext uri="{FF2B5EF4-FFF2-40B4-BE49-F238E27FC236}">
                    <a16:creationId xmlns:a16="http://schemas.microsoft.com/office/drawing/2014/main" id="{E4C58277-A1B4-4719-A748-D64C12344140}"/>
                  </a:ext>
                </a:extLst>
              </p:cNvPr>
              <p:cNvSpPr/>
              <p:nvPr/>
            </p:nvSpPr>
            <p:spPr>
              <a:xfrm>
                <a:off x="264590" y="1082152"/>
                <a:ext cx="6496599" cy="1419486"/>
              </a:xfrm>
              <a:prstGeom prst="roundRect">
                <a:avLst/>
              </a:prstGeom>
              <a:solidFill>
                <a:schemeClr val="bg1"/>
              </a:solidFill>
              <a:ln w="28575">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p>
            </p:txBody>
          </p:sp>
          <p:sp>
            <p:nvSpPr>
              <p:cNvPr id="42" name="Rectangle 41">
                <a:extLst>
                  <a:ext uri="{FF2B5EF4-FFF2-40B4-BE49-F238E27FC236}">
                    <a16:creationId xmlns:a16="http://schemas.microsoft.com/office/drawing/2014/main" id="{DA161529-F93E-4C13-8E00-138CC53CBF45}"/>
                  </a:ext>
                </a:extLst>
              </p:cNvPr>
              <p:cNvSpPr/>
              <p:nvPr/>
            </p:nvSpPr>
            <p:spPr>
              <a:xfrm>
                <a:off x="457200" y="974741"/>
                <a:ext cx="1828800" cy="230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dirty="0">
                    <a:solidFill>
                      <a:srgbClr val="0872A6"/>
                    </a:solidFill>
                    <a:cs typeface="Arial" panose="020B0604020202020204" pitchFamily="34" charset="0"/>
                  </a:rPr>
                  <a:t>Engagement</a:t>
                </a:r>
              </a:p>
            </p:txBody>
          </p:sp>
        </p:grpSp>
        <p:pic>
          <p:nvPicPr>
            <p:cNvPr id="28" name="Picture 2" descr="Bildergebnis fÃ¼r engagement icon">
              <a:extLst>
                <a:ext uri="{FF2B5EF4-FFF2-40B4-BE49-F238E27FC236}">
                  <a16:creationId xmlns:a16="http://schemas.microsoft.com/office/drawing/2014/main" id="{C7C404AC-D04C-4B64-86CD-90875010FCCC}"/>
                </a:ext>
              </a:extLst>
            </p:cNvPr>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9600" y="1221164"/>
              <a:ext cx="445097" cy="4259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BED11EEC-5E0D-485F-A34F-F1424B887656}"/>
              </a:ext>
            </a:extLst>
          </p:cNvPr>
          <p:cNvGrpSpPr/>
          <p:nvPr/>
        </p:nvGrpSpPr>
        <p:grpSpPr>
          <a:xfrm>
            <a:off x="7143418" y="924300"/>
            <a:ext cx="4819981" cy="2933001"/>
            <a:chOff x="266135" y="4763110"/>
            <a:chExt cx="6539587" cy="1589838"/>
          </a:xfrm>
        </p:grpSpPr>
        <p:sp>
          <p:nvSpPr>
            <p:cNvPr id="38" name="Rectangle: Rounded Corners 37">
              <a:extLst>
                <a:ext uri="{FF2B5EF4-FFF2-40B4-BE49-F238E27FC236}">
                  <a16:creationId xmlns:a16="http://schemas.microsoft.com/office/drawing/2014/main" id="{54340B9E-BA47-45D1-B6A0-3BE8D445ADD6}"/>
                </a:ext>
              </a:extLst>
            </p:cNvPr>
            <p:cNvSpPr/>
            <p:nvPr/>
          </p:nvSpPr>
          <p:spPr>
            <a:xfrm>
              <a:off x="266135" y="4933463"/>
              <a:ext cx="6539587" cy="1419485"/>
            </a:xfrm>
            <a:prstGeom prst="roundRect">
              <a:avLst/>
            </a:prstGeom>
            <a:solidFill>
              <a:schemeClr val="bg1"/>
            </a:solidFill>
            <a:ln w="28575">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9" name="Rectangle 38">
              <a:extLst>
                <a:ext uri="{FF2B5EF4-FFF2-40B4-BE49-F238E27FC236}">
                  <a16:creationId xmlns:a16="http://schemas.microsoft.com/office/drawing/2014/main" id="{6576D019-5EFC-4717-A629-95D87E94717D}"/>
                </a:ext>
              </a:extLst>
            </p:cNvPr>
            <p:cNvSpPr/>
            <p:nvPr/>
          </p:nvSpPr>
          <p:spPr>
            <a:xfrm>
              <a:off x="987887" y="4871571"/>
              <a:ext cx="1847371" cy="1797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dirty="0">
                  <a:solidFill>
                    <a:srgbClr val="0872A6"/>
                  </a:solidFill>
                  <a:cs typeface="Arial" panose="020B0604020202020204" pitchFamily="34" charset="0"/>
                </a:rPr>
                <a:t>Added value</a:t>
              </a:r>
            </a:p>
          </p:txBody>
        </p:sp>
        <p:pic>
          <p:nvPicPr>
            <p:cNvPr id="30" name="Picture 10" descr="Bildergebnis fÃ¼r change icon">
              <a:extLst>
                <a:ext uri="{FF2B5EF4-FFF2-40B4-BE49-F238E27FC236}">
                  <a16:creationId xmlns:a16="http://schemas.microsoft.com/office/drawing/2014/main" id="{C648D37A-101D-4E1A-AA32-C25A91132807}"/>
                </a:ext>
              </a:extLst>
            </p:cNvPr>
            <p:cNvPicPr>
              <a:picLocks noChangeAspect="1" noChangeArrowheads="1"/>
            </p:cNvPicPr>
            <p:nvPr/>
          </p:nvPicPr>
          <p:blipFill>
            <a:blip r:embed="rId4" cstate="print">
              <a:duotone>
                <a:prstClr val="black"/>
                <a:srgbClr val="0872A6">
                  <a:tint val="45000"/>
                  <a:satMod val="400000"/>
                </a:srgbClr>
              </a:duotone>
              <a:extLst>
                <a:ext uri="{28A0092B-C50C-407E-A947-70E740481C1C}">
                  <a14:useLocalDpi xmlns:a14="http://schemas.microsoft.com/office/drawing/2010/main" val="0"/>
                </a:ext>
              </a:extLst>
            </a:blip>
            <a:srcRect/>
            <a:stretch>
              <a:fillRect/>
            </a:stretch>
          </p:blipFill>
          <p:spPr bwMode="auto">
            <a:xfrm>
              <a:off x="715731" y="4763110"/>
              <a:ext cx="372138" cy="34235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AC2FAAED-35E8-4B56-BF41-9950B2C4EDD4}"/>
              </a:ext>
            </a:extLst>
          </p:cNvPr>
          <p:cNvGrpSpPr/>
          <p:nvPr/>
        </p:nvGrpSpPr>
        <p:grpSpPr>
          <a:xfrm>
            <a:off x="313426" y="1507662"/>
            <a:ext cx="6561032" cy="2149938"/>
            <a:chOff x="264592" y="2662292"/>
            <a:chExt cx="6539587" cy="1663919"/>
          </a:xfrm>
        </p:grpSpPr>
        <p:sp>
          <p:nvSpPr>
            <p:cNvPr id="10" name="Rectangle: Rounded Corners 9">
              <a:extLst>
                <a:ext uri="{FF2B5EF4-FFF2-40B4-BE49-F238E27FC236}">
                  <a16:creationId xmlns:a16="http://schemas.microsoft.com/office/drawing/2014/main" id="{BCABA38F-51C4-4D8D-ACAA-A1D4ED6FD7D8}"/>
                </a:ext>
              </a:extLst>
            </p:cNvPr>
            <p:cNvSpPr/>
            <p:nvPr/>
          </p:nvSpPr>
          <p:spPr>
            <a:xfrm>
              <a:off x="264592" y="2906726"/>
              <a:ext cx="6539587" cy="1419485"/>
            </a:xfrm>
            <a:prstGeom prst="roundRect">
              <a:avLst/>
            </a:prstGeom>
            <a:solidFill>
              <a:schemeClr val="bg1"/>
            </a:solidFill>
            <a:ln w="28575">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3" name="Rectangle 32">
              <a:extLst>
                <a:ext uri="{FF2B5EF4-FFF2-40B4-BE49-F238E27FC236}">
                  <a16:creationId xmlns:a16="http://schemas.microsoft.com/office/drawing/2014/main" id="{4CDEF191-F15C-4869-BE38-E8846CAADD39}"/>
                </a:ext>
              </a:extLst>
            </p:cNvPr>
            <p:cNvSpPr/>
            <p:nvPr/>
          </p:nvSpPr>
          <p:spPr>
            <a:xfrm>
              <a:off x="457201" y="2789796"/>
              <a:ext cx="1447800" cy="217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dirty="0">
                  <a:solidFill>
                    <a:srgbClr val="0872A6"/>
                  </a:solidFill>
                  <a:cs typeface="Arial" panose="020B0604020202020204" pitchFamily="34" charset="0"/>
                </a:rPr>
                <a:t>Content</a:t>
              </a:r>
            </a:p>
          </p:txBody>
        </p:sp>
        <p:pic>
          <p:nvPicPr>
            <p:cNvPr id="31" name="Picture 30">
              <a:extLst>
                <a:ext uri="{FF2B5EF4-FFF2-40B4-BE49-F238E27FC236}">
                  <a16:creationId xmlns:a16="http://schemas.microsoft.com/office/drawing/2014/main" id="{C0A711EE-C058-4491-94CB-E7C1089FAC78}"/>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1" y="2662292"/>
              <a:ext cx="445283" cy="426976"/>
            </a:xfrm>
            <a:prstGeom prst="rect">
              <a:avLst/>
            </a:prstGeom>
          </p:spPr>
        </p:pic>
      </p:grpSp>
      <p:pic>
        <p:nvPicPr>
          <p:cNvPr id="40" name="Picture 2">
            <a:extLst>
              <a:ext uri="{FF2B5EF4-FFF2-40B4-BE49-F238E27FC236}">
                <a16:creationId xmlns:a16="http://schemas.microsoft.com/office/drawing/2014/main" id="{A21B4344-63E1-4E14-9DF5-71D9F480DD11}"/>
              </a:ext>
            </a:extLst>
          </p:cNvPr>
          <p:cNvPicPr>
            <a:picLocks noChangeAspect="1"/>
          </p:cNvPicPr>
          <p:nvPr/>
        </p:nvPicPr>
        <p:blipFill rotWithShape="1">
          <a:blip r:embed="rId6">
            <a:extLst>
              <a:ext uri="{28A0092B-C50C-407E-A947-70E740481C1C}">
                <a14:useLocalDpi xmlns:a14="http://schemas.microsoft.com/office/drawing/2010/main" val="0"/>
              </a:ext>
            </a:extLst>
          </a:blip>
          <a:srcRect b="18229"/>
          <a:stretch/>
        </p:blipFill>
        <p:spPr bwMode="auto">
          <a:xfrm>
            <a:off x="457200" y="81664"/>
            <a:ext cx="2483340" cy="84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a:extLst>
              <a:ext uri="{FF2B5EF4-FFF2-40B4-BE49-F238E27FC236}">
                <a16:creationId xmlns:a16="http://schemas.microsoft.com/office/drawing/2014/main" id="{085C0FCB-5C37-4A62-A69A-E1D19637749A}"/>
              </a:ext>
            </a:extLst>
          </p:cNvPr>
          <p:cNvSpPr/>
          <p:nvPr/>
        </p:nvSpPr>
        <p:spPr>
          <a:xfrm>
            <a:off x="485431" y="4491097"/>
            <a:ext cx="6479897" cy="1815882"/>
          </a:xfrm>
          <a:prstGeom prst="rect">
            <a:avLst/>
          </a:prstGeom>
        </p:spPr>
        <p:txBody>
          <a:bodyPr wrap="square">
            <a:spAutoFit/>
          </a:bodyPr>
          <a:lstStyle/>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Strong </a:t>
            </a:r>
            <a:r>
              <a:rPr lang="en-US" altLang="en-US" sz="1600" b="1" dirty="0">
                <a:solidFill>
                  <a:schemeClr val="tx1">
                    <a:lumMod val="75000"/>
                    <a:lumOff val="25000"/>
                  </a:schemeClr>
                </a:solidFill>
                <a:cs typeface="Arial" panose="020B0604020202020204" pitchFamily="34" charset="0"/>
              </a:rPr>
              <a:t>country-level relationship </a:t>
            </a:r>
            <a:r>
              <a:rPr lang="en-US" altLang="en-US" sz="1600" dirty="0">
                <a:solidFill>
                  <a:schemeClr val="tx1">
                    <a:lumMod val="75000"/>
                    <a:lumOff val="25000"/>
                  </a:schemeClr>
                </a:solidFill>
                <a:cs typeface="Arial" panose="020B0604020202020204" pitchFamily="34" charset="0"/>
              </a:rPr>
              <a:t>with different institutions and stakeholders</a:t>
            </a:r>
          </a:p>
          <a:p>
            <a:pPr marL="285750" lvl="1" indent="-285750">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Country lead consultation </a:t>
            </a:r>
            <a:r>
              <a:rPr lang="en-US" altLang="en-US" sz="1600" dirty="0">
                <a:solidFill>
                  <a:schemeClr val="tx1">
                    <a:lumMod val="75000"/>
                    <a:lumOff val="25000"/>
                  </a:schemeClr>
                </a:solidFill>
                <a:cs typeface="Arial" panose="020B0604020202020204" pitchFamily="34" charset="0"/>
              </a:rPr>
              <a:t>with interested parties</a:t>
            </a:r>
          </a:p>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Final reporting and presentation to </a:t>
            </a:r>
            <a:r>
              <a:rPr lang="en-US" altLang="en-US" sz="1600" b="1" dirty="0">
                <a:solidFill>
                  <a:schemeClr val="tx1">
                    <a:lumMod val="75000"/>
                    <a:lumOff val="25000"/>
                  </a:schemeClr>
                </a:solidFill>
                <a:cs typeface="Arial" panose="020B0604020202020204" pitchFamily="34" charset="0"/>
              </a:rPr>
              <a:t>country institutions and policy makers </a:t>
            </a:r>
            <a:r>
              <a:rPr lang="en-US" altLang="en-US" sz="1600" dirty="0">
                <a:solidFill>
                  <a:schemeClr val="tx1">
                    <a:lumMod val="75000"/>
                    <a:lumOff val="25000"/>
                  </a:schemeClr>
                </a:solidFill>
                <a:cs typeface="Arial" panose="020B0604020202020204" pitchFamily="34" charset="0"/>
              </a:rPr>
              <a:t>during events and conferences</a:t>
            </a:r>
          </a:p>
          <a:p>
            <a:pPr marL="285750" lvl="1" indent="-285750">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Enhance</a:t>
            </a:r>
            <a:r>
              <a:rPr lang="en-US" altLang="en-US" sz="1600" dirty="0">
                <a:solidFill>
                  <a:schemeClr val="tx1">
                    <a:lumMod val="75000"/>
                    <a:lumOff val="25000"/>
                  </a:schemeClr>
                </a:solidFill>
                <a:cs typeface="Arial" panose="020B0604020202020204" pitchFamily="34" charset="0"/>
              </a:rPr>
              <a:t>: </a:t>
            </a:r>
            <a:r>
              <a:rPr lang="en-US" altLang="en-US" sz="1600" b="1" dirty="0">
                <a:solidFill>
                  <a:schemeClr val="tx1">
                    <a:lumMod val="75000"/>
                    <a:lumOff val="25000"/>
                  </a:schemeClr>
                </a:solidFill>
                <a:cs typeface="Arial" panose="020B0604020202020204" pitchFamily="34" charset="0"/>
              </a:rPr>
              <a:t>running of country models and systematic network engagement</a:t>
            </a:r>
          </a:p>
        </p:txBody>
      </p:sp>
      <p:sp>
        <p:nvSpPr>
          <p:cNvPr id="27" name="TextBox 26">
            <a:extLst>
              <a:ext uri="{FF2B5EF4-FFF2-40B4-BE49-F238E27FC236}">
                <a16:creationId xmlns:a16="http://schemas.microsoft.com/office/drawing/2014/main" id="{62908C97-1876-45F7-91CF-D8C9833F911B}"/>
              </a:ext>
            </a:extLst>
          </p:cNvPr>
          <p:cNvSpPr txBox="1"/>
          <p:nvPr/>
        </p:nvSpPr>
        <p:spPr>
          <a:xfrm>
            <a:off x="390605" y="2007208"/>
            <a:ext cx="6579205" cy="1569660"/>
          </a:xfrm>
          <a:prstGeom prst="rect">
            <a:avLst/>
          </a:prstGeom>
          <a:noFill/>
        </p:spPr>
        <p:txBody>
          <a:bodyPr wrap="square" rtlCol="0">
            <a:spAutoFit/>
          </a:bodyPr>
          <a:lstStyle/>
          <a:p>
            <a:pPr marL="285750" lvl="1" indent="-285750">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Country-level scenario, roadmap and energy outlook</a:t>
            </a:r>
          </a:p>
          <a:p>
            <a:pPr marL="285750" lvl="1" indent="-285750">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In-depth bottom-up analysis </a:t>
            </a:r>
            <a:r>
              <a:rPr lang="en-US" altLang="en-US" sz="1600" dirty="0">
                <a:solidFill>
                  <a:schemeClr val="tx1">
                    <a:lumMod val="75000"/>
                    <a:lumOff val="25000"/>
                  </a:schemeClr>
                </a:solidFill>
                <a:cs typeface="Arial" panose="020B0604020202020204" pitchFamily="34" charset="0"/>
              </a:rPr>
              <a:t>tailored on specific country needs and key sectors</a:t>
            </a:r>
          </a:p>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Insights on </a:t>
            </a:r>
            <a:r>
              <a:rPr lang="en-US" altLang="en-US" sz="1600" b="1" dirty="0">
                <a:solidFill>
                  <a:schemeClr val="tx1">
                    <a:lumMod val="75000"/>
                    <a:lumOff val="25000"/>
                  </a:schemeClr>
                </a:solidFill>
                <a:cs typeface="Arial" panose="020B0604020202020204" pitchFamily="34" charset="0"/>
              </a:rPr>
              <a:t>grid operation and resilience</a:t>
            </a:r>
          </a:p>
          <a:p>
            <a:pPr marL="285750" lvl="1" indent="-285750">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Action plans </a:t>
            </a:r>
            <a:r>
              <a:rPr lang="en-US" altLang="en-US" sz="1600" dirty="0">
                <a:solidFill>
                  <a:schemeClr val="tx1">
                    <a:lumMod val="75000"/>
                    <a:lumOff val="25000"/>
                  </a:schemeClr>
                </a:solidFill>
                <a:cs typeface="Arial" panose="020B0604020202020204" pitchFamily="34" charset="0"/>
              </a:rPr>
              <a:t>input to succeed in the </a:t>
            </a:r>
            <a:r>
              <a:rPr lang="en-US" altLang="en-US" sz="1600" b="1" dirty="0">
                <a:solidFill>
                  <a:schemeClr val="tx1">
                    <a:lumMod val="75000"/>
                    <a:lumOff val="25000"/>
                  </a:schemeClr>
                </a:solidFill>
                <a:cs typeface="Arial" panose="020B0604020202020204" pitchFamily="34" charset="0"/>
              </a:rPr>
              <a:t>country energy transformation</a:t>
            </a:r>
          </a:p>
          <a:p>
            <a:pPr marL="285750" lvl="1" indent="-285750">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Country level statistics </a:t>
            </a:r>
            <a:r>
              <a:rPr lang="en-US" altLang="en-US" sz="1600" dirty="0">
                <a:solidFill>
                  <a:schemeClr val="tx1">
                    <a:lumMod val="75000"/>
                    <a:lumOff val="25000"/>
                  </a:schemeClr>
                </a:solidFill>
                <a:cs typeface="Arial" panose="020B0604020202020204" pitchFamily="34" charset="0"/>
              </a:rPr>
              <a:t>and energy balance</a:t>
            </a:r>
          </a:p>
        </p:txBody>
      </p:sp>
      <p:sp>
        <p:nvSpPr>
          <p:cNvPr id="35" name="TextBox 34">
            <a:extLst>
              <a:ext uri="{FF2B5EF4-FFF2-40B4-BE49-F238E27FC236}">
                <a16:creationId xmlns:a16="http://schemas.microsoft.com/office/drawing/2014/main" id="{677457BD-7055-4780-8D66-0036DDF0BD44}"/>
              </a:ext>
            </a:extLst>
          </p:cNvPr>
          <p:cNvSpPr txBox="1"/>
          <p:nvPr/>
        </p:nvSpPr>
        <p:spPr>
          <a:xfrm>
            <a:off x="7258872" y="1497278"/>
            <a:ext cx="4648200" cy="2308324"/>
          </a:xfrm>
          <a:prstGeom prst="rect">
            <a:avLst/>
          </a:prstGeom>
          <a:noFill/>
        </p:spPr>
        <p:txBody>
          <a:bodyPr wrap="square" rtlCol="0">
            <a:spAutoFit/>
          </a:bodyPr>
          <a:lstStyle/>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Definition of </a:t>
            </a:r>
            <a:r>
              <a:rPr lang="en-US" altLang="en-US" sz="1600" b="1" dirty="0">
                <a:solidFill>
                  <a:schemeClr val="tx1">
                    <a:lumMod val="75000"/>
                    <a:lumOff val="25000"/>
                  </a:schemeClr>
                </a:solidFill>
                <a:cs typeface="Arial" panose="020B0604020202020204" pitchFamily="34" charset="0"/>
              </a:rPr>
              <a:t>realistic and cost effective plans </a:t>
            </a:r>
            <a:r>
              <a:rPr lang="en-US" altLang="en-US" sz="1600" dirty="0">
                <a:solidFill>
                  <a:schemeClr val="tx1">
                    <a:lumMod val="75000"/>
                    <a:lumOff val="25000"/>
                  </a:schemeClr>
                </a:solidFill>
                <a:cs typeface="Arial" panose="020B0604020202020204" pitchFamily="34" charset="0"/>
              </a:rPr>
              <a:t>to reduce country carbon intensity</a:t>
            </a:r>
          </a:p>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Identification of </a:t>
            </a:r>
            <a:r>
              <a:rPr lang="en-GB" sz="1600" b="1" dirty="0">
                <a:solidFill>
                  <a:schemeClr val="tx1">
                    <a:lumMod val="75000"/>
                    <a:lumOff val="25000"/>
                  </a:schemeClr>
                </a:solidFill>
                <a:cs typeface="Arial" panose="020B0604020202020204" pitchFamily="34" charset="0"/>
              </a:rPr>
              <a:t>benefit and potential opportunities of the energy transformation</a:t>
            </a:r>
            <a:r>
              <a:rPr lang="en-GB" sz="1600" dirty="0">
                <a:solidFill>
                  <a:schemeClr val="tx1">
                    <a:lumMod val="75000"/>
                    <a:lumOff val="25000"/>
                  </a:schemeClr>
                </a:solidFill>
                <a:cs typeface="Arial" panose="020B0604020202020204" pitchFamily="34" charset="0"/>
              </a:rPr>
              <a:t> at country level</a:t>
            </a:r>
          </a:p>
          <a:p>
            <a:pPr marL="285750" indent="-285750">
              <a:buClr>
                <a:srgbClr val="0872A6"/>
              </a:buClr>
              <a:buFont typeface="Arial" panose="020B0604020202020204" pitchFamily="34" charset="0"/>
              <a:buChar char="•"/>
            </a:pPr>
            <a:r>
              <a:rPr lang="en-US" altLang="en-US" sz="1600" dirty="0">
                <a:solidFill>
                  <a:schemeClr val="tx1">
                    <a:lumMod val="75000"/>
                    <a:lumOff val="25000"/>
                  </a:schemeClr>
                </a:solidFill>
                <a:cs typeface="Arial" panose="020B0604020202020204" pitchFamily="34" charset="0"/>
              </a:rPr>
              <a:t>Identification the countries most </a:t>
            </a:r>
            <a:r>
              <a:rPr lang="en-US" altLang="en-US" sz="1600" b="1" dirty="0">
                <a:solidFill>
                  <a:schemeClr val="tx1">
                    <a:lumMod val="75000"/>
                    <a:lumOff val="25000"/>
                  </a:schemeClr>
                </a:solidFill>
                <a:cs typeface="Arial" panose="020B0604020202020204" pitchFamily="34" charset="0"/>
              </a:rPr>
              <a:t>efficient technology mix</a:t>
            </a:r>
          </a:p>
          <a:p>
            <a:pPr marL="285750" indent="-285750">
              <a:buClr>
                <a:srgbClr val="0872A6"/>
              </a:buClr>
              <a:buFont typeface="Arial" panose="020B0604020202020204" pitchFamily="34" charset="0"/>
              <a:buChar char="•"/>
            </a:pPr>
            <a:r>
              <a:rPr lang="en-US" sz="1600" b="1" dirty="0">
                <a:solidFill>
                  <a:schemeClr val="tx1">
                    <a:lumMod val="75000"/>
                    <a:lumOff val="25000"/>
                  </a:schemeClr>
                </a:solidFill>
                <a:cs typeface="Arial" panose="020B0604020202020204" pitchFamily="34" charset="0"/>
              </a:rPr>
              <a:t>Enhance: </a:t>
            </a:r>
            <a:r>
              <a:rPr lang="en-US" sz="1600" dirty="0">
                <a:solidFill>
                  <a:schemeClr val="tx1">
                    <a:lumMod val="75000"/>
                    <a:lumOff val="25000"/>
                  </a:schemeClr>
                </a:solidFill>
                <a:cs typeface="Arial" panose="020B0604020202020204" pitchFamily="34" charset="0"/>
              </a:rPr>
              <a:t>– country-level NDCs / Readiness – policies and regulations</a:t>
            </a:r>
          </a:p>
        </p:txBody>
      </p:sp>
      <p:pic>
        <p:nvPicPr>
          <p:cNvPr id="26" name="Picture 25">
            <a:extLst>
              <a:ext uri="{FF2B5EF4-FFF2-40B4-BE49-F238E27FC236}">
                <a16:creationId xmlns:a16="http://schemas.microsoft.com/office/drawing/2014/main" id="{EBDBE311-5994-4AC1-AC79-727BC7915124}"/>
              </a:ext>
            </a:extLst>
          </p:cNvPr>
          <p:cNvPicPr>
            <a:picLocks noChangeAspect="1"/>
          </p:cNvPicPr>
          <p:nvPr/>
        </p:nvPicPr>
        <p:blipFill>
          <a:blip r:embed="rId7"/>
          <a:stretch>
            <a:fillRect/>
          </a:stretch>
        </p:blipFill>
        <p:spPr>
          <a:xfrm>
            <a:off x="8801239" y="4080795"/>
            <a:ext cx="885124" cy="126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Picture 28">
            <a:extLst>
              <a:ext uri="{FF2B5EF4-FFF2-40B4-BE49-F238E27FC236}">
                <a16:creationId xmlns:a16="http://schemas.microsoft.com/office/drawing/2014/main" id="{E05A1691-81F2-4E60-AA03-3B9E5B5BE546}"/>
              </a:ext>
            </a:extLst>
          </p:cNvPr>
          <p:cNvPicPr>
            <a:picLocks noChangeAspect="1"/>
          </p:cNvPicPr>
          <p:nvPr/>
        </p:nvPicPr>
        <p:blipFill>
          <a:blip r:embed="rId8"/>
          <a:stretch>
            <a:fillRect/>
          </a:stretch>
        </p:blipFill>
        <p:spPr>
          <a:xfrm>
            <a:off x="7672378" y="4172908"/>
            <a:ext cx="885124" cy="11916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2" name="TextBox 31">
            <a:extLst>
              <a:ext uri="{FF2B5EF4-FFF2-40B4-BE49-F238E27FC236}">
                <a16:creationId xmlns:a16="http://schemas.microsoft.com/office/drawing/2014/main" id="{3FF167EA-CB50-4CFD-BC90-E6EA793A4E31}"/>
              </a:ext>
            </a:extLst>
          </p:cNvPr>
          <p:cNvSpPr txBox="1"/>
          <p:nvPr/>
        </p:nvSpPr>
        <p:spPr>
          <a:xfrm>
            <a:off x="7355758" y="5503185"/>
            <a:ext cx="1506544" cy="1323439"/>
          </a:xfrm>
          <a:prstGeom prst="rect">
            <a:avLst/>
          </a:prstGeom>
          <a:noFill/>
        </p:spPr>
        <p:txBody>
          <a:bodyPr wrap="square" rtlCol="0">
            <a:spAutoFit/>
          </a:bodyPr>
          <a:lstStyle/>
          <a:p>
            <a:r>
              <a:rPr lang="en-GB" sz="1600" dirty="0">
                <a:solidFill>
                  <a:schemeClr val="tx1">
                    <a:lumMod val="75000"/>
                    <a:lumOff val="25000"/>
                  </a:schemeClr>
                </a:solidFill>
              </a:rPr>
              <a:t>Remap Thailand- January, 2018</a:t>
            </a:r>
          </a:p>
          <a:p>
            <a:r>
              <a:rPr lang="en-GB" sz="1600" i="1" dirty="0">
                <a:solidFill>
                  <a:schemeClr val="tx1">
                    <a:lumMod val="75000"/>
                    <a:lumOff val="25000"/>
                  </a:schemeClr>
                </a:solidFill>
              </a:rPr>
              <a:t>Joint </a:t>
            </a:r>
            <a:r>
              <a:rPr lang="en-GB" sz="1600" i="1" dirty="0" err="1">
                <a:solidFill>
                  <a:schemeClr val="tx1">
                    <a:lumMod val="75000"/>
                    <a:lumOff val="25000"/>
                  </a:schemeClr>
                </a:solidFill>
              </a:rPr>
              <a:t>REmap</a:t>
            </a:r>
            <a:r>
              <a:rPr lang="en-GB" sz="1600" i="1" dirty="0">
                <a:solidFill>
                  <a:schemeClr val="tx1">
                    <a:lumMod val="75000"/>
                    <a:lumOff val="25000"/>
                  </a:schemeClr>
                </a:solidFill>
              </a:rPr>
              <a:t>-RRA</a:t>
            </a:r>
          </a:p>
        </p:txBody>
      </p:sp>
      <p:sp>
        <p:nvSpPr>
          <p:cNvPr id="34" name="TextBox 33">
            <a:extLst>
              <a:ext uri="{FF2B5EF4-FFF2-40B4-BE49-F238E27FC236}">
                <a16:creationId xmlns:a16="http://schemas.microsoft.com/office/drawing/2014/main" id="{CE79EE7D-587F-405C-9382-4C8BA64E7AB4}"/>
              </a:ext>
            </a:extLst>
          </p:cNvPr>
          <p:cNvSpPr txBox="1"/>
          <p:nvPr/>
        </p:nvSpPr>
        <p:spPr>
          <a:xfrm>
            <a:off x="8771781" y="5503185"/>
            <a:ext cx="1442583" cy="1077218"/>
          </a:xfrm>
          <a:prstGeom prst="rect">
            <a:avLst/>
          </a:prstGeom>
          <a:noFill/>
        </p:spPr>
        <p:txBody>
          <a:bodyPr wrap="square" rtlCol="0">
            <a:spAutoFit/>
          </a:bodyPr>
          <a:lstStyle/>
          <a:p>
            <a:r>
              <a:rPr lang="en-GB" sz="1600" dirty="0">
                <a:solidFill>
                  <a:schemeClr val="tx1">
                    <a:lumMod val="75000"/>
                    <a:lumOff val="25000"/>
                  </a:schemeClr>
                </a:solidFill>
              </a:rPr>
              <a:t>Remap Egypt- October, 2018</a:t>
            </a:r>
          </a:p>
          <a:p>
            <a:r>
              <a:rPr lang="en-GB" sz="1600" i="1" dirty="0">
                <a:solidFill>
                  <a:schemeClr val="tx1">
                    <a:lumMod val="75000"/>
                    <a:lumOff val="25000"/>
                  </a:schemeClr>
                </a:solidFill>
              </a:rPr>
              <a:t>Joint </a:t>
            </a:r>
            <a:r>
              <a:rPr lang="en-GB" sz="1600" i="1" dirty="0" err="1">
                <a:solidFill>
                  <a:schemeClr val="tx1">
                    <a:lumMod val="75000"/>
                    <a:lumOff val="25000"/>
                  </a:schemeClr>
                </a:solidFill>
              </a:rPr>
              <a:t>REmap</a:t>
            </a:r>
            <a:r>
              <a:rPr lang="en-GB" sz="1600" i="1" dirty="0">
                <a:solidFill>
                  <a:schemeClr val="tx1">
                    <a:lumMod val="75000"/>
                    <a:lumOff val="25000"/>
                  </a:schemeClr>
                </a:solidFill>
              </a:rPr>
              <a:t>-RRA</a:t>
            </a:r>
          </a:p>
        </p:txBody>
      </p:sp>
      <p:sp>
        <p:nvSpPr>
          <p:cNvPr id="46" name="TextBox 45">
            <a:extLst>
              <a:ext uri="{FF2B5EF4-FFF2-40B4-BE49-F238E27FC236}">
                <a16:creationId xmlns:a16="http://schemas.microsoft.com/office/drawing/2014/main" id="{E02FBC14-00D7-4F67-93A2-7C8687613539}"/>
              </a:ext>
            </a:extLst>
          </p:cNvPr>
          <p:cNvSpPr txBox="1"/>
          <p:nvPr/>
        </p:nvSpPr>
        <p:spPr>
          <a:xfrm>
            <a:off x="10058400" y="4261794"/>
            <a:ext cx="1979718" cy="1800493"/>
          </a:xfrm>
          <a:prstGeom prst="rect">
            <a:avLst/>
          </a:prstGeom>
          <a:noFill/>
        </p:spPr>
        <p:txBody>
          <a:bodyPr wrap="square" rtlCol="0">
            <a:spAutoFit/>
          </a:bodyPr>
          <a:lstStyle/>
          <a:p>
            <a:pPr marL="285750" indent="-285750">
              <a:spcAft>
                <a:spcPts val="600"/>
              </a:spcAft>
              <a:buClr>
                <a:srgbClr val="0072A5"/>
              </a:buClr>
              <a:buFont typeface="Arial" panose="020B0604020202020204" pitchFamily="34" charset="0"/>
              <a:buChar char="•"/>
            </a:pPr>
            <a:r>
              <a:rPr lang="en-US" sz="1600" dirty="0">
                <a:solidFill>
                  <a:schemeClr val="accent1"/>
                </a:solidFill>
              </a:rPr>
              <a:t>South Africa (ongoing)</a:t>
            </a:r>
          </a:p>
          <a:p>
            <a:pPr marL="285750" indent="-285750">
              <a:spcAft>
                <a:spcPts val="600"/>
              </a:spcAft>
              <a:buClr>
                <a:srgbClr val="0072A5"/>
              </a:buClr>
              <a:buFont typeface="Arial" panose="020B0604020202020204" pitchFamily="34" charset="0"/>
              <a:buChar char="•"/>
            </a:pPr>
            <a:r>
              <a:rPr lang="en-US" sz="1600" dirty="0">
                <a:solidFill>
                  <a:schemeClr val="accent1"/>
                </a:solidFill>
              </a:rPr>
              <a:t>Nigeria (working paper)</a:t>
            </a:r>
          </a:p>
          <a:p>
            <a:pPr marL="285750" indent="-285750">
              <a:spcAft>
                <a:spcPts val="600"/>
              </a:spcAft>
              <a:buClr>
                <a:srgbClr val="0072A5"/>
              </a:buClr>
              <a:buFont typeface="Arial" panose="020B0604020202020204" pitchFamily="34" charset="0"/>
              <a:buChar char="•"/>
            </a:pPr>
            <a:r>
              <a:rPr lang="en-US" sz="1600" dirty="0">
                <a:solidFill>
                  <a:schemeClr val="accent1"/>
                </a:solidFill>
              </a:rPr>
              <a:t>Lebanon</a:t>
            </a:r>
          </a:p>
          <a:p>
            <a:pPr marL="285750" indent="-285750">
              <a:spcAft>
                <a:spcPts val="600"/>
              </a:spcAft>
              <a:buClr>
                <a:srgbClr val="0072A5"/>
              </a:buClr>
              <a:buFont typeface="Arial" panose="020B0604020202020204" pitchFamily="34" charset="0"/>
              <a:buChar char="•"/>
            </a:pPr>
            <a:r>
              <a:rPr lang="en-US" sz="1600" dirty="0">
                <a:solidFill>
                  <a:schemeClr val="accent1"/>
                </a:solidFill>
              </a:rPr>
              <a:t>Republic of Korea</a:t>
            </a:r>
          </a:p>
        </p:txBody>
      </p:sp>
      <p:sp>
        <p:nvSpPr>
          <p:cNvPr id="2" name="Slide Number Placeholder 1">
            <a:extLst>
              <a:ext uri="{FF2B5EF4-FFF2-40B4-BE49-F238E27FC236}">
                <a16:creationId xmlns:a16="http://schemas.microsoft.com/office/drawing/2014/main" id="{C6D8A845-D205-4957-A35D-321CAD19FEBE}"/>
              </a:ext>
            </a:extLst>
          </p:cNvPr>
          <p:cNvSpPr>
            <a:spLocks noGrp="1"/>
          </p:cNvSpPr>
          <p:nvPr>
            <p:ph type="sldNum" sz="quarter" idx="10"/>
          </p:nvPr>
        </p:nvSpPr>
        <p:spPr/>
        <p:txBody>
          <a:bodyPr/>
          <a:lstStyle/>
          <a:p>
            <a:pPr>
              <a:defRPr/>
            </a:pPr>
            <a:fld id="{FDB0DAD6-35BD-4AF2-81B8-EC3C08A749CB}" type="slidenum">
              <a:rPr lang="de-DE" altLang="en-US" smtClean="0"/>
              <a:pPr>
                <a:defRPr/>
              </a:pPr>
              <a:t>15</a:t>
            </a:fld>
            <a:endParaRPr lang="de-DE" altLang="en-US"/>
          </a:p>
        </p:txBody>
      </p:sp>
    </p:spTree>
    <p:extLst>
      <p:ext uri="{BB962C8B-B14F-4D97-AF65-F5344CB8AC3E}">
        <p14:creationId xmlns:p14="http://schemas.microsoft.com/office/powerpoint/2010/main" val="661599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2450B99-D506-4287-B308-E2CF2411C720}"/>
              </a:ext>
            </a:extLst>
          </p:cNvPr>
          <p:cNvSpPr>
            <a:spLocks noGrp="1"/>
          </p:cNvSpPr>
          <p:nvPr>
            <p:ph type="title"/>
          </p:nvPr>
        </p:nvSpPr>
        <p:spPr>
          <a:xfrm>
            <a:off x="457200" y="1074283"/>
            <a:ext cx="8458193" cy="360468"/>
          </a:xfrm>
          <a:noFill/>
          <a:ln w="9525">
            <a:noFill/>
            <a:miter lim="800000"/>
            <a:headEnd/>
            <a:tailEnd/>
          </a:ln>
        </p:spPr>
        <p:txBody>
          <a:bodyPr vert="horz" wrap="square" lIns="0" tIns="0" rIns="0" bIns="0" numCol="1" anchor="ctr" anchorCtr="0" compatLnSpc="1">
            <a:prstTxWarp prst="textNoShape">
              <a:avLst/>
            </a:prstTxWarp>
          </a:bodyPr>
          <a:lstStyle/>
          <a:p>
            <a:pPr algn="l" eaLnBrk="0" fontAlgn="base" hangingPunct="0">
              <a:spcAft>
                <a:spcPts val="1200"/>
              </a:spcAft>
            </a:pPr>
            <a:r>
              <a:rPr lang="en-GB" altLang="en-US" sz="2400" b="1" dirty="0">
                <a:latin typeface="+mn-lt"/>
                <a:cs typeface="Arial" panose="020B0604020202020204" pitchFamily="34" charset="0"/>
              </a:rPr>
              <a:t>Regional Energy prospects and outlooks</a:t>
            </a:r>
            <a:endParaRPr lang="en-GB" altLang="en-US" sz="2400" b="1" dirty="0">
              <a:latin typeface="+mn-lt"/>
              <a:ea typeface="+mn-ea"/>
              <a:cs typeface="Arial" panose="020B0604020202020204" pitchFamily="34" charset="0"/>
            </a:endParaRPr>
          </a:p>
        </p:txBody>
      </p:sp>
      <p:grpSp>
        <p:nvGrpSpPr>
          <p:cNvPr id="7" name="Group 6">
            <a:extLst>
              <a:ext uri="{FF2B5EF4-FFF2-40B4-BE49-F238E27FC236}">
                <a16:creationId xmlns:a16="http://schemas.microsoft.com/office/drawing/2014/main" id="{FA45B52B-E01D-4546-940F-8BD003740922}"/>
              </a:ext>
            </a:extLst>
          </p:cNvPr>
          <p:cNvGrpSpPr/>
          <p:nvPr/>
        </p:nvGrpSpPr>
        <p:grpSpPr>
          <a:xfrm>
            <a:off x="395435" y="3861585"/>
            <a:ext cx="6667500" cy="2156139"/>
            <a:chOff x="264590" y="1221164"/>
            <a:chExt cx="6496599" cy="1637820"/>
          </a:xfrm>
        </p:grpSpPr>
        <p:grpSp>
          <p:nvGrpSpPr>
            <p:cNvPr id="6" name="Group 5">
              <a:extLst>
                <a:ext uri="{FF2B5EF4-FFF2-40B4-BE49-F238E27FC236}">
                  <a16:creationId xmlns:a16="http://schemas.microsoft.com/office/drawing/2014/main" id="{9E7AB581-DDE0-4612-8B90-1AB89B269CD6}"/>
                </a:ext>
              </a:extLst>
            </p:cNvPr>
            <p:cNvGrpSpPr/>
            <p:nvPr/>
          </p:nvGrpSpPr>
          <p:grpSpPr>
            <a:xfrm>
              <a:off x="264590" y="1332087"/>
              <a:ext cx="6496599" cy="1526897"/>
              <a:chOff x="264590" y="974741"/>
              <a:chExt cx="6496599" cy="1526897"/>
            </a:xfrm>
          </p:grpSpPr>
          <p:sp>
            <p:nvSpPr>
              <p:cNvPr id="37" name="Rectangle: Rounded Corners 36">
                <a:extLst>
                  <a:ext uri="{FF2B5EF4-FFF2-40B4-BE49-F238E27FC236}">
                    <a16:creationId xmlns:a16="http://schemas.microsoft.com/office/drawing/2014/main" id="{E4C58277-A1B4-4719-A748-D64C12344140}"/>
                  </a:ext>
                </a:extLst>
              </p:cNvPr>
              <p:cNvSpPr/>
              <p:nvPr/>
            </p:nvSpPr>
            <p:spPr>
              <a:xfrm>
                <a:off x="264590" y="1082152"/>
                <a:ext cx="6496599" cy="1419486"/>
              </a:xfrm>
              <a:prstGeom prst="roundRect">
                <a:avLst/>
              </a:prstGeom>
              <a:solidFill>
                <a:schemeClr val="bg1"/>
              </a:solidFill>
              <a:ln w="28575">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2" name="Rectangle 41">
                <a:extLst>
                  <a:ext uri="{FF2B5EF4-FFF2-40B4-BE49-F238E27FC236}">
                    <a16:creationId xmlns:a16="http://schemas.microsoft.com/office/drawing/2014/main" id="{DA161529-F93E-4C13-8E00-138CC53CBF45}"/>
                  </a:ext>
                </a:extLst>
              </p:cNvPr>
              <p:cNvSpPr/>
              <p:nvPr/>
            </p:nvSpPr>
            <p:spPr>
              <a:xfrm>
                <a:off x="457200" y="974741"/>
                <a:ext cx="1828800" cy="230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dirty="0">
                    <a:solidFill>
                      <a:srgbClr val="0872A6"/>
                    </a:solidFill>
                    <a:cs typeface="Arial" panose="020B0604020202020204" pitchFamily="34" charset="0"/>
                  </a:rPr>
                  <a:t>Engagement</a:t>
                </a:r>
              </a:p>
            </p:txBody>
          </p:sp>
        </p:grpSp>
        <p:pic>
          <p:nvPicPr>
            <p:cNvPr id="28" name="Picture 2" descr="Bildergebnis fÃ¼r engagement icon">
              <a:extLst>
                <a:ext uri="{FF2B5EF4-FFF2-40B4-BE49-F238E27FC236}">
                  <a16:creationId xmlns:a16="http://schemas.microsoft.com/office/drawing/2014/main" id="{C7C404AC-D04C-4B64-86CD-90875010FCCC}"/>
                </a:ext>
              </a:extLst>
            </p:cNvPr>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9600" y="1221164"/>
              <a:ext cx="445097" cy="4259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BED11EEC-5E0D-485F-A34F-F1424B887656}"/>
              </a:ext>
            </a:extLst>
          </p:cNvPr>
          <p:cNvGrpSpPr/>
          <p:nvPr/>
        </p:nvGrpSpPr>
        <p:grpSpPr>
          <a:xfrm>
            <a:off x="6841343" y="949362"/>
            <a:ext cx="5195794" cy="2479637"/>
            <a:chOff x="266135" y="4794954"/>
            <a:chExt cx="6539587" cy="1557994"/>
          </a:xfrm>
        </p:grpSpPr>
        <p:sp>
          <p:nvSpPr>
            <p:cNvPr id="38" name="Rectangle: Rounded Corners 37">
              <a:extLst>
                <a:ext uri="{FF2B5EF4-FFF2-40B4-BE49-F238E27FC236}">
                  <a16:creationId xmlns:a16="http://schemas.microsoft.com/office/drawing/2014/main" id="{54340B9E-BA47-45D1-B6A0-3BE8D445ADD6}"/>
                </a:ext>
              </a:extLst>
            </p:cNvPr>
            <p:cNvSpPr/>
            <p:nvPr/>
          </p:nvSpPr>
          <p:spPr>
            <a:xfrm>
              <a:off x="266135" y="4933463"/>
              <a:ext cx="6539587" cy="1419485"/>
            </a:xfrm>
            <a:prstGeom prst="roundRect">
              <a:avLst/>
            </a:prstGeom>
            <a:solidFill>
              <a:schemeClr val="bg1"/>
            </a:solidFill>
            <a:ln w="28575">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6576D019-5EFC-4717-A629-95D87E94717D}"/>
                </a:ext>
              </a:extLst>
            </p:cNvPr>
            <p:cNvSpPr/>
            <p:nvPr/>
          </p:nvSpPr>
          <p:spPr>
            <a:xfrm>
              <a:off x="831663" y="4850948"/>
              <a:ext cx="1778289" cy="197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dirty="0">
                  <a:solidFill>
                    <a:srgbClr val="0872A6"/>
                  </a:solidFill>
                  <a:cs typeface="Arial" panose="020B0604020202020204" pitchFamily="34" charset="0"/>
                </a:rPr>
                <a:t>Added value</a:t>
              </a:r>
            </a:p>
          </p:txBody>
        </p:sp>
        <p:pic>
          <p:nvPicPr>
            <p:cNvPr id="30" name="Picture 10" descr="Bildergebnis fÃ¼r change icon">
              <a:extLst>
                <a:ext uri="{FF2B5EF4-FFF2-40B4-BE49-F238E27FC236}">
                  <a16:creationId xmlns:a16="http://schemas.microsoft.com/office/drawing/2014/main" id="{C648D37A-101D-4E1A-AA32-C25A91132807}"/>
                </a:ext>
              </a:extLst>
            </p:cNvPr>
            <p:cNvPicPr>
              <a:picLocks noChangeAspect="1" noChangeArrowheads="1"/>
            </p:cNvPicPr>
            <p:nvPr/>
          </p:nvPicPr>
          <p:blipFill>
            <a:blip r:embed="rId4" cstate="print">
              <a:duotone>
                <a:prstClr val="black"/>
                <a:srgbClr val="0872A6">
                  <a:tint val="45000"/>
                  <a:satMod val="400000"/>
                </a:srgbClr>
              </a:duotone>
              <a:extLst>
                <a:ext uri="{28A0092B-C50C-407E-A947-70E740481C1C}">
                  <a14:useLocalDpi xmlns:a14="http://schemas.microsoft.com/office/drawing/2010/main" val="0"/>
                </a:ext>
              </a:extLst>
            </a:blip>
            <a:srcRect/>
            <a:stretch>
              <a:fillRect/>
            </a:stretch>
          </p:blipFill>
          <p:spPr bwMode="auto">
            <a:xfrm>
              <a:off x="707171" y="4794954"/>
              <a:ext cx="322326" cy="29653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AC2FAAED-35E8-4B56-BF41-9950B2C4EDD4}"/>
              </a:ext>
            </a:extLst>
          </p:cNvPr>
          <p:cNvGrpSpPr/>
          <p:nvPr/>
        </p:nvGrpSpPr>
        <p:grpSpPr>
          <a:xfrm>
            <a:off x="494315" y="1614068"/>
            <a:ext cx="6211285" cy="2143313"/>
            <a:chOff x="264592" y="2662292"/>
            <a:chExt cx="6539587" cy="1663919"/>
          </a:xfrm>
        </p:grpSpPr>
        <p:sp>
          <p:nvSpPr>
            <p:cNvPr id="10" name="Rectangle: Rounded Corners 9">
              <a:extLst>
                <a:ext uri="{FF2B5EF4-FFF2-40B4-BE49-F238E27FC236}">
                  <a16:creationId xmlns:a16="http://schemas.microsoft.com/office/drawing/2014/main" id="{BCABA38F-51C4-4D8D-ACAA-A1D4ED6FD7D8}"/>
                </a:ext>
              </a:extLst>
            </p:cNvPr>
            <p:cNvSpPr/>
            <p:nvPr/>
          </p:nvSpPr>
          <p:spPr>
            <a:xfrm>
              <a:off x="264592" y="2906726"/>
              <a:ext cx="6539587" cy="1419485"/>
            </a:xfrm>
            <a:prstGeom prst="roundRect">
              <a:avLst/>
            </a:prstGeom>
            <a:solidFill>
              <a:schemeClr val="bg1"/>
            </a:solidFill>
            <a:ln w="28575">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4CDEF191-F15C-4869-BE38-E8846CAADD39}"/>
                </a:ext>
              </a:extLst>
            </p:cNvPr>
            <p:cNvSpPr/>
            <p:nvPr/>
          </p:nvSpPr>
          <p:spPr>
            <a:xfrm>
              <a:off x="457201" y="2789796"/>
              <a:ext cx="1447800" cy="217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dirty="0">
                  <a:solidFill>
                    <a:srgbClr val="0872A6"/>
                  </a:solidFill>
                  <a:cs typeface="Arial" panose="020B0604020202020204" pitchFamily="34" charset="0"/>
                </a:rPr>
                <a:t>Content</a:t>
              </a:r>
            </a:p>
          </p:txBody>
        </p:sp>
        <p:pic>
          <p:nvPicPr>
            <p:cNvPr id="31" name="Picture 30">
              <a:extLst>
                <a:ext uri="{FF2B5EF4-FFF2-40B4-BE49-F238E27FC236}">
                  <a16:creationId xmlns:a16="http://schemas.microsoft.com/office/drawing/2014/main" id="{C0A711EE-C058-4491-94CB-E7C1089FAC78}"/>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1" y="2662292"/>
              <a:ext cx="445283" cy="426976"/>
            </a:xfrm>
            <a:prstGeom prst="rect">
              <a:avLst/>
            </a:prstGeom>
          </p:spPr>
        </p:pic>
      </p:grpSp>
      <p:pic>
        <p:nvPicPr>
          <p:cNvPr id="40" name="Picture 2">
            <a:extLst>
              <a:ext uri="{FF2B5EF4-FFF2-40B4-BE49-F238E27FC236}">
                <a16:creationId xmlns:a16="http://schemas.microsoft.com/office/drawing/2014/main" id="{A21B4344-63E1-4E14-9DF5-71D9F480DD11}"/>
              </a:ext>
            </a:extLst>
          </p:cNvPr>
          <p:cNvPicPr>
            <a:picLocks noChangeAspect="1"/>
          </p:cNvPicPr>
          <p:nvPr/>
        </p:nvPicPr>
        <p:blipFill rotWithShape="1">
          <a:blip r:embed="rId6">
            <a:extLst>
              <a:ext uri="{28A0092B-C50C-407E-A947-70E740481C1C}">
                <a14:useLocalDpi xmlns:a14="http://schemas.microsoft.com/office/drawing/2010/main" val="0"/>
              </a:ext>
            </a:extLst>
          </a:blip>
          <a:srcRect b="18229"/>
          <a:stretch/>
        </p:blipFill>
        <p:spPr bwMode="auto">
          <a:xfrm>
            <a:off x="457200" y="81664"/>
            <a:ext cx="2483340" cy="84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DA83B1AE-7CC6-4862-819C-3619B32DD9A8}"/>
              </a:ext>
            </a:extLst>
          </p:cNvPr>
          <p:cNvSpPr txBox="1"/>
          <p:nvPr/>
        </p:nvSpPr>
        <p:spPr>
          <a:xfrm>
            <a:off x="599667" y="4343861"/>
            <a:ext cx="6463268" cy="1569660"/>
          </a:xfrm>
          <a:prstGeom prst="rect">
            <a:avLst/>
          </a:prstGeom>
          <a:noFill/>
        </p:spPr>
        <p:txBody>
          <a:bodyPr wrap="square" rtlCol="0">
            <a:spAutoFit/>
          </a:bodyPr>
          <a:lstStyle/>
          <a:p>
            <a:pPr marL="285750" indent="-285750">
              <a:buClr>
                <a:srgbClr val="0872A6"/>
              </a:buClr>
              <a:buFont typeface="Arial" panose="020B0604020202020204" pitchFamily="34" charset="0"/>
              <a:buChar char="•"/>
            </a:pPr>
            <a:r>
              <a:rPr lang="en-US" sz="1600" dirty="0">
                <a:solidFill>
                  <a:schemeClr val="tx1">
                    <a:lumMod val="75000"/>
                    <a:lumOff val="25000"/>
                  </a:schemeClr>
                </a:solidFill>
                <a:cs typeface="Arial" panose="020B0604020202020204" pitchFamily="34" charset="0"/>
              </a:rPr>
              <a:t>Involvement of </a:t>
            </a:r>
            <a:r>
              <a:rPr lang="en-US" sz="1600" b="1" dirty="0">
                <a:solidFill>
                  <a:schemeClr val="tx1">
                    <a:lumMod val="75000"/>
                    <a:lumOff val="25000"/>
                  </a:schemeClr>
                </a:solidFill>
                <a:cs typeface="Arial" panose="020B0604020202020204" pitchFamily="34" charset="0"/>
              </a:rPr>
              <a:t>Regional association and Institutions</a:t>
            </a:r>
          </a:p>
          <a:p>
            <a:pPr marL="285750" indent="-285750">
              <a:buClr>
                <a:srgbClr val="0872A6"/>
              </a:buClr>
              <a:buFont typeface="Arial" panose="020B0604020202020204" pitchFamily="34" charset="0"/>
              <a:buChar char="•"/>
            </a:pPr>
            <a:r>
              <a:rPr lang="en-US" sz="1600" dirty="0">
                <a:solidFill>
                  <a:schemeClr val="tx1">
                    <a:lumMod val="75000"/>
                    <a:lumOff val="25000"/>
                  </a:schemeClr>
                </a:solidFill>
              </a:rPr>
              <a:t>Strengthening regional cooperation</a:t>
            </a:r>
          </a:p>
          <a:p>
            <a:pPr marL="285750" indent="-285750">
              <a:buClr>
                <a:srgbClr val="0872A6"/>
              </a:buClr>
              <a:buFont typeface="Arial" panose="020B0604020202020204" pitchFamily="34" charset="0"/>
              <a:buChar char="•"/>
            </a:pPr>
            <a:r>
              <a:rPr lang="en-GB" altLang="en-US" sz="1600" dirty="0">
                <a:solidFill>
                  <a:schemeClr val="tx1">
                    <a:lumMod val="75000"/>
                    <a:lumOff val="25000"/>
                  </a:schemeClr>
                </a:solidFill>
                <a:cs typeface="Arial" panose="020B0604020202020204" pitchFamily="34" charset="0"/>
              </a:rPr>
              <a:t>Exchange views on </a:t>
            </a:r>
            <a:r>
              <a:rPr lang="en-GB" altLang="en-US" sz="1600" b="1" dirty="0">
                <a:solidFill>
                  <a:schemeClr val="tx1">
                    <a:lumMod val="75000"/>
                    <a:lumOff val="25000"/>
                  </a:schemeClr>
                </a:solidFill>
                <a:cs typeface="Arial" panose="020B0604020202020204" pitchFamily="34" charset="0"/>
              </a:rPr>
              <a:t>policy making, planning, investment, stakeholder engagement</a:t>
            </a:r>
            <a:endParaRPr lang="en-GB" altLang="en-US" sz="1600" dirty="0">
              <a:solidFill>
                <a:schemeClr val="tx1">
                  <a:lumMod val="75000"/>
                  <a:lumOff val="25000"/>
                </a:schemeClr>
              </a:solidFill>
              <a:cs typeface="Arial" panose="020B0604020202020204" pitchFamily="34" charset="0"/>
            </a:endParaRPr>
          </a:p>
          <a:p>
            <a:pPr marL="285750" indent="-285750">
              <a:buClr>
                <a:srgbClr val="0872A6"/>
              </a:buClr>
              <a:buFont typeface="Arial" panose="020B0604020202020204" pitchFamily="34" charset="0"/>
              <a:buChar char="•"/>
            </a:pPr>
            <a:r>
              <a:rPr lang="en-US" sz="1600" kern="0" dirty="0">
                <a:solidFill>
                  <a:schemeClr val="tx1">
                    <a:lumMod val="75000"/>
                    <a:lumOff val="25000"/>
                  </a:schemeClr>
                </a:solidFill>
              </a:rPr>
              <a:t>Dialogue and deepening of the analysis at regional level</a:t>
            </a:r>
            <a:endParaRPr lang="en-US" sz="1600" dirty="0">
              <a:solidFill>
                <a:schemeClr val="tx1">
                  <a:lumMod val="75000"/>
                  <a:lumOff val="25000"/>
                </a:schemeClr>
              </a:solidFill>
            </a:endParaRPr>
          </a:p>
          <a:p>
            <a:pPr marL="285750" indent="-285750">
              <a:buClr>
                <a:srgbClr val="0872A6"/>
              </a:buClr>
              <a:buFont typeface="Arial" panose="020B0604020202020204" pitchFamily="34" charset="0"/>
              <a:buChar char="•"/>
            </a:pPr>
            <a:r>
              <a:rPr lang="en-US" sz="1600" dirty="0">
                <a:solidFill>
                  <a:schemeClr val="tx1">
                    <a:lumMod val="75000"/>
                    <a:lumOff val="25000"/>
                  </a:schemeClr>
                </a:solidFill>
                <a:cs typeface="Arial" panose="020B0604020202020204" pitchFamily="34" charset="0"/>
              </a:rPr>
              <a:t>Final reporting to key institutions and regional level policymakers</a:t>
            </a:r>
            <a:r>
              <a:rPr lang="en-US" sz="1600" b="1" dirty="0">
                <a:solidFill>
                  <a:schemeClr val="tx1">
                    <a:lumMod val="75000"/>
                    <a:lumOff val="25000"/>
                  </a:schemeClr>
                </a:solidFill>
                <a:cs typeface="Arial" panose="020B0604020202020204" pitchFamily="34" charset="0"/>
              </a:rPr>
              <a:t>.</a:t>
            </a:r>
          </a:p>
        </p:txBody>
      </p:sp>
      <p:sp>
        <p:nvSpPr>
          <p:cNvPr id="29" name="TextBox 28">
            <a:extLst>
              <a:ext uri="{FF2B5EF4-FFF2-40B4-BE49-F238E27FC236}">
                <a16:creationId xmlns:a16="http://schemas.microsoft.com/office/drawing/2014/main" id="{ECAAA32A-D548-41AC-971F-E83B3C9C8971}"/>
              </a:ext>
            </a:extLst>
          </p:cNvPr>
          <p:cNvSpPr txBox="1"/>
          <p:nvPr/>
        </p:nvSpPr>
        <p:spPr>
          <a:xfrm>
            <a:off x="630057" y="2079352"/>
            <a:ext cx="6075543" cy="1611377"/>
          </a:xfrm>
          <a:prstGeom prst="rect">
            <a:avLst/>
          </a:prstGeom>
          <a:noFill/>
        </p:spPr>
        <p:txBody>
          <a:bodyPr wrap="square" rtlCol="0">
            <a:spAutoFit/>
          </a:bodyPr>
          <a:lstStyle/>
          <a:p>
            <a:pPr marL="285750" indent="-285750">
              <a:buClr>
                <a:srgbClr val="0872A6"/>
              </a:buClr>
              <a:buFont typeface="Arial" panose="020B0604020202020204" pitchFamily="34" charset="0"/>
              <a:buChar char="•"/>
            </a:pPr>
            <a:r>
              <a:rPr lang="en-US" sz="1600" dirty="0">
                <a:solidFill>
                  <a:schemeClr val="tx1">
                    <a:lumMod val="75000"/>
                    <a:lumOff val="25000"/>
                  </a:schemeClr>
                </a:solidFill>
                <a:cs typeface="Arial" panose="020B0604020202020204" pitchFamily="34" charset="0"/>
              </a:rPr>
              <a:t>Assess </a:t>
            </a:r>
            <a:r>
              <a:rPr lang="en-US" sz="1600" b="1" dirty="0">
                <a:solidFill>
                  <a:schemeClr val="tx1">
                    <a:lumMod val="75000"/>
                    <a:lumOff val="25000"/>
                  </a:schemeClr>
                </a:solidFill>
                <a:cs typeface="Arial" panose="020B0604020202020204" pitchFamily="34" charset="0"/>
              </a:rPr>
              <a:t>regional level aggregated impact of national plans</a:t>
            </a:r>
          </a:p>
          <a:p>
            <a:pPr marL="285750" indent="-285750">
              <a:buClr>
                <a:srgbClr val="0872A6"/>
              </a:buClr>
              <a:buFont typeface="Arial" panose="020B0604020202020204" pitchFamily="34" charset="0"/>
              <a:buChar char="•"/>
            </a:pPr>
            <a:r>
              <a:rPr lang="en-US" sz="1600" kern="0" dirty="0">
                <a:solidFill>
                  <a:schemeClr val="tx1">
                    <a:lumMod val="75000"/>
                    <a:lumOff val="25000"/>
                  </a:schemeClr>
                </a:solidFill>
              </a:rPr>
              <a:t>Assess the role of renewables in long-term decarbonization.</a:t>
            </a:r>
            <a:r>
              <a:rPr lang="en-GB" sz="1600" dirty="0">
                <a:solidFill>
                  <a:schemeClr val="tx1">
                    <a:lumMod val="75000"/>
                    <a:lumOff val="25000"/>
                  </a:schemeClr>
                </a:solidFill>
                <a:cs typeface="Arial" panose="020B0604020202020204" pitchFamily="34" charset="0"/>
              </a:rPr>
              <a:t>  </a:t>
            </a:r>
            <a:endParaRPr lang="en-US" sz="1600" dirty="0">
              <a:solidFill>
                <a:schemeClr val="tx1">
                  <a:lumMod val="75000"/>
                  <a:lumOff val="25000"/>
                </a:schemeClr>
              </a:solidFill>
              <a:cs typeface="Arial" panose="020B0604020202020204" pitchFamily="34" charset="0"/>
            </a:endParaRPr>
          </a:p>
          <a:p>
            <a:pPr marL="285750" indent="-285750">
              <a:buClr>
                <a:srgbClr val="0872A6"/>
              </a:buClr>
              <a:buFont typeface="Arial" panose="020B0604020202020204" pitchFamily="34" charset="0"/>
              <a:buChar char="•"/>
            </a:pPr>
            <a:r>
              <a:rPr lang="en-US" sz="1600" dirty="0">
                <a:solidFill>
                  <a:schemeClr val="tx1">
                    <a:lumMod val="75000"/>
                    <a:lumOff val="25000"/>
                  </a:schemeClr>
                </a:solidFill>
                <a:cs typeface="Arial" panose="020B0604020202020204" pitchFamily="34" charset="0"/>
              </a:rPr>
              <a:t>Identify key technologies and trends as well as </a:t>
            </a:r>
            <a:r>
              <a:rPr lang="en-US" sz="1600" b="1" dirty="0">
                <a:solidFill>
                  <a:schemeClr val="tx1">
                    <a:lumMod val="75000"/>
                    <a:lumOff val="25000"/>
                  </a:schemeClr>
                </a:solidFill>
                <a:cs typeface="Arial" panose="020B0604020202020204" pitchFamily="34" charset="0"/>
              </a:rPr>
              <a:t>cross-country opportunities   </a:t>
            </a:r>
          </a:p>
          <a:p>
            <a:pPr marL="285750" indent="-285750">
              <a:buClr>
                <a:srgbClr val="0872A6"/>
              </a:buClr>
              <a:buFont typeface="Arial" panose="020B0604020202020204" pitchFamily="34" charset="0"/>
              <a:buChar char="•"/>
            </a:pPr>
            <a:r>
              <a:rPr lang="en-US" sz="1600" dirty="0">
                <a:solidFill>
                  <a:schemeClr val="tx1">
                    <a:lumMod val="75000"/>
                    <a:lumOff val="25000"/>
                  </a:schemeClr>
                </a:solidFill>
                <a:cs typeface="Arial" panose="020B0604020202020204" pitchFamily="34" charset="0"/>
              </a:rPr>
              <a:t>Determine a </a:t>
            </a:r>
            <a:r>
              <a:rPr lang="en-US" sz="1600" b="1" dirty="0">
                <a:solidFill>
                  <a:schemeClr val="tx1">
                    <a:lumMod val="75000"/>
                    <a:lumOff val="25000"/>
                  </a:schemeClr>
                </a:solidFill>
                <a:cs typeface="Arial" panose="020B0604020202020204" pitchFamily="34" charset="0"/>
              </a:rPr>
              <a:t>common strategy among regions for energy transition</a:t>
            </a:r>
          </a:p>
          <a:p>
            <a:pPr marL="285750" indent="-285750">
              <a:buClr>
                <a:srgbClr val="0872A6"/>
              </a:buClr>
              <a:buFont typeface="Arial" panose="020B0604020202020204" pitchFamily="34" charset="0"/>
              <a:buChar char="•"/>
            </a:pPr>
            <a:r>
              <a:rPr lang="en-US" sz="1600" b="1" dirty="0">
                <a:solidFill>
                  <a:schemeClr val="tx1">
                    <a:lumMod val="75000"/>
                    <a:lumOff val="25000"/>
                  </a:schemeClr>
                </a:solidFill>
                <a:cs typeface="Arial" panose="020B0604020202020204" pitchFamily="34" charset="0"/>
              </a:rPr>
              <a:t>Regional level energy balances </a:t>
            </a:r>
            <a:r>
              <a:rPr lang="en-US" sz="1600" dirty="0">
                <a:solidFill>
                  <a:schemeClr val="tx1">
                    <a:lumMod val="75000"/>
                    <a:lumOff val="25000"/>
                  </a:schemeClr>
                </a:solidFill>
                <a:cs typeface="Arial" panose="020B0604020202020204" pitchFamily="34" charset="0"/>
              </a:rPr>
              <a:t>and statistics</a:t>
            </a:r>
          </a:p>
        </p:txBody>
      </p:sp>
      <p:sp>
        <p:nvSpPr>
          <p:cNvPr id="32" name="TextBox 31">
            <a:extLst>
              <a:ext uri="{FF2B5EF4-FFF2-40B4-BE49-F238E27FC236}">
                <a16:creationId xmlns:a16="http://schemas.microsoft.com/office/drawing/2014/main" id="{B1580AAC-52E9-45B7-B213-14A14015C250}"/>
              </a:ext>
            </a:extLst>
          </p:cNvPr>
          <p:cNvSpPr txBox="1"/>
          <p:nvPr/>
        </p:nvSpPr>
        <p:spPr>
          <a:xfrm>
            <a:off x="6850350" y="1305307"/>
            <a:ext cx="5291284" cy="1815882"/>
          </a:xfrm>
          <a:prstGeom prst="rect">
            <a:avLst/>
          </a:prstGeom>
          <a:noFill/>
        </p:spPr>
        <p:txBody>
          <a:bodyPr wrap="square" rtlCol="0">
            <a:spAutoFit/>
          </a:bodyPr>
          <a:lstStyle/>
          <a:p>
            <a:pPr marL="285750" indent="-285750">
              <a:buClr>
                <a:srgbClr val="0872A6"/>
              </a:buClr>
              <a:buFont typeface="Arial" panose="020B0604020202020204" pitchFamily="34" charset="0"/>
              <a:buChar char="•"/>
            </a:pPr>
            <a:r>
              <a:rPr lang="en-US" sz="1600" dirty="0">
                <a:solidFill>
                  <a:schemeClr val="tx1">
                    <a:lumMod val="75000"/>
                    <a:lumOff val="25000"/>
                  </a:schemeClr>
                </a:solidFill>
                <a:cs typeface="Arial" panose="020B0604020202020204" pitchFamily="34" charset="0"/>
              </a:rPr>
              <a:t>Optimization of resources within the region</a:t>
            </a:r>
            <a:endParaRPr lang="en-US" sz="1600" b="1" dirty="0">
              <a:solidFill>
                <a:schemeClr val="tx1">
                  <a:lumMod val="75000"/>
                  <a:lumOff val="25000"/>
                </a:schemeClr>
              </a:solidFill>
              <a:cs typeface="Arial" panose="020B0604020202020204" pitchFamily="34" charset="0"/>
            </a:endParaRPr>
          </a:p>
          <a:p>
            <a:pPr marL="285750" indent="-285750">
              <a:buClr>
                <a:srgbClr val="0872A6"/>
              </a:buClr>
              <a:buFont typeface="Arial" panose="020B0604020202020204" pitchFamily="34" charset="0"/>
              <a:buChar char="•"/>
            </a:pPr>
            <a:r>
              <a:rPr lang="en-US" sz="1600" dirty="0">
                <a:solidFill>
                  <a:schemeClr val="tx1">
                    <a:lumMod val="75000"/>
                    <a:lumOff val="25000"/>
                  </a:schemeClr>
                </a:solidFill>
                <a:cs typeface="Arial" panose="020B0604020202020204" pitchFamily="34" charset="0"/>
              </a:rPr>
              <a:t>Optimization of impact in the achievement of SDGs and </a:t>
            </a:r>
            <a:r>
              <a:rPr lang="en-US" sz="1600" b="1" dirty="0">
                <a:solidFill>
                  <a:schemeClr val="tx1">
                    <a:lumMod val="75000"/>
                    <a:lumOff val="25000"/>
                  </a:schemeClr>
                </a:solidFill>
                <a:cs typeface="Arial" panose="020B0604020202020204" pitchFamily="34" charset="0"/>
              </a:rPr>
              <a:t>Paris Agreement targets </a:t>
            </a:r>
            <a:r>
              <a:rPr lang="en-US" sz="1600" dirty="0">
                <a:solidFill>
                  <a:schemeClr val="tx1">
                    <a:lumMod val="75000"/>
                    <a:lumOff val="25000"/>
                  </a:schemeClr>
                </a:solidFill>
                <a:cs typeface="Arial" panose="020B0604020202020204" pitchFamily="34" charset="0"/>
              </a:rPr>
              <a:t>by defining a </a:t>
            </a:r>
            <a:r>
              <a:rPr lang="en-US" sz="1600" b="1" dirty="0">
                <a:solidFill>
                  <a:schemeClr val="tx1">
                    <a:lumMod val="75000"/>
                    <a:lumOff val="25000"/>
                  </a:schemeClr>
                </a:solidFill>
                <a:cs typeface="Arial" panose="020B0604020202020204" pitchFamily="34" charset="0"/>
              </a:rPr>
              <a:t>regional common strategy</a:t>
            </a:r>
          </a:p>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Opportunities to create </a:t>
            </a:r>
            <a:r>
              <a:rPr lang="en-GB" sz="1600" b="1" dirty="0">
                <a:solidFill>
                  <a:schemeClr val="tx1">
                    <a:lumMod val="75000"/>
                    <a:lumOff val="25000"/>
                  </a:schemeClr>
                </a:solidFill>
                <a:cs typeface="Arial" panose="020B0604020202020204" pitchFamily="34" charset="0"/>
              </a:rPr>
              <a:t>economies of scale for market players</a:t>
            </a:r>
          </a:p>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Analysis of </a:t>
            </a:r>
            <a:r>
              <a:rPr lang="en-GB" sz="1600" b="1" dirty="0">
                <a:solidFill>
                  <a:schemeClr val="tx1">
                    <a:lumMod val="75000"/>
                    <a:lumOff val="25000"/>
                  </a:schemeClr>
                </a:solidFill>
                <a:cs typeface="Arial" panose="020B0604020202020204" pitchFamily="34" charset="0"/>
              </a:rPr>
              <a:t>regional cost and benefits </a:t>
            </a:r>
            <a:r>
              <a:rPr lang="en-GB" sz="1600" dirty="0">
                <a:solidFill>
                  <a:schemeClr val="tx1">
                    <a:lumMod val="75000"/>
                    <a:lumOff val="25000"/>
                  </a:schemeClr>
                </a:solidFill>
                <a:cs typeface="Arial" panose="020B0604020202020204" pitchFamily="34" charset="0"/>
              </a:rPr>
              <a:t>of REmap Scenarios</a:t>
            </a:r>
          </a:p>
        </p:txBody>
      </p:sp>
      <p:sp>
        <p:nvSpPr>
          <p:cNvPr id="35" name="Slide Number Placeholder 2">
            <a:extLst>
              <a:ext uri="{FF2B5EF4-FFF2-40B4-BE49-F238E27FC236}">
                <a16:creationId xmlns:a16="http://schemas.microsoft.com/office/drawing/2014/main" id="{81B1FFEC-B80C-4B52-9523-988C15233BF4}"/>
              </a:ext>
            </a:extLst>
          </p:cNvPr>
          <p:cNvSpPr txBox="1">
            <a:spLocks/>
          </p:cNvSpPr>
          <p:nvPr/>
        </p:nvSpPr>
        <p:spPr>
          <a:xfrm>
            <a:off x="8862484" y="6477000"/>
            <a:ext cx="284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A06B1E7-21B8-4C37-8EB9-3B9E4E23EB19}" type="slidenum">
              <a:rPr lang="en-US" sz="1200" smtClean="0">
                <a:solidFill>
                  <a:schemeClr val="tx1">
                    <a:tint val="75000"/>
                  </a:schemeClr>
                </a:solidFill>
              </a:rPr>
              <a:pPr algn="r"/>
              <a:t>16</a:t>
            </a:fld>
            <a:endParaRPr lang="en-US" sz="1200" dirty="0">
              <a:solidFill>
                <a:schemeClr val="tx1">
                  <a:tint val="75000"/>
                </a:schemeClr>
              </a:solidFill>
            </a:endParaRPr>
          </a:p>
        </p:txBody>
      </p:sp>
      <p:pic>
        <p:nvPicPr>
          <p:cNvPr id="27" name="Picture 26">
            <a:extLst>
              <a:ext uri="{FF2B5EF4-FFF2-40B4-BE49-F238E27FC236}">
                <a16:creationId xmlns:a16="http://schemas.microsoft.com/office/drawing/2014/main" id="{8E9E9817-FE98-4409-ADE5-3193457ED0F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62030" y="3757381"/>
            <a:ext cx="2040991" cy="2806137"/>
          </a:xfrm>
          <a:prstGeom prst="rect">
            <a:avLst/>
          </a:prstGeom>
          <a:noFill/>
          <a:ln w="9525">
            <a:noFill/>
            <a:miter lim="800000"/>
            <a:headEnd/>
            <a:tailEnd/>
          </a:ln>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3F5DA923-6A06-4B7A-BB01-4A1F33C98575}"/>
              </a:ext>
            </a:extLst>
          </p:cNvPr>
          <p:cNvSpPr txBox="1"/>
          <p:nvPr/>
        </p:nvSpPr>
        <p:spPr>
          <a:xfrm>
            <a:off x="9829800" y="3702991"/>
            <a:ext cx="2040992" cy="2760756"/>
          </a:xfrm>
          <a:prstGeom prst="rect">
            <a:avLst/>
          </a:prstGeom>
          <a:noFill/>
        </p:spPr>
        <p:txBody>
          <a:bodyPr wrap="square" rtlCol="0">
            <a:spAutoFit/>
          </a:bodyPr>
          <a:lstStyle/>
          <a:p>
            <a:pPr marL="285750" indent="-285750">
              <a:lnSpc>
                <a:spcPct val="90000"/>
              </a:lnSpc>
              <a:spcAft>
                <a:spcPts val="600"/>
              </a:spcAft>
              <a:buClr>
                <a:srgbClr val="0072A5"/>
              </a:buClr>
              <a:buFont typeface="Arial" panose="020B0604020202020204" pitchFamily="34" charset="0"/>
              <a:buChar char="•"/>
            </a:pPr>
            <a:r>
              <a:rPr lang="en-GB" sz="1600" dirty="0">
                <a:solidFill>
                  <a:schemeClr val="accent1"/>
                </a:solidFill>
              </a:rPr>
              <a:t>South East Europe (ongoing), 2019</a:t>
            </a:r>
          </a:p>
          <a:p>
            <a:pPr marL="285750" indent="-285750">
              <a:lnSpc>
                <a:spcPct val="90000"/>
              </a:lnSpc>
              <a:spcAft>
                <a:spcPts val="600"/>
              </a:spcAft>
              <a:buClr>
                <a:srgbClr val="0072A5"/>
              </a:buClr>
              <a:buFont typeface="Arial" panose="020B0604020202020204" pitchFamily="34" charset="0"/>
              <a:buChar char="•"/>
            </a:pPr>
            <a:r>
              <a:rPr lang="en-GB" sz="1600" dirty="0">
                <a:solidFill>
                  <a:schemeClr val="accent1"/>
                </a:solidFill>
              </a:rPr>
              <a:t>EU possible second phase, 2020</a:t>
            </a:r>
          </a:p>
          <a:p>
            <a:pPr marL="285750" indent="-285750">
              <a:lnSpc>
                <a:spcPct val="90000"/>
              </a:lnSpc>
              <a:spcAft>
                <a:spcPts val="600"/>
              </a:spcAft>
              <a:buClr>
                <a:srgbClr val="0072A5"/>
              </a:buClr>
              <a:buFont typeface="Arial" panose="020B0604020202020204" pitchFamily="34" charset="0"/>
              <a:buChar char="•"/>
            </a:pPr>
            <a:r>
              <a:rPr lang="en-GB" sz="1600" dirty="0">
                <a:solidFill>
                  <a:schemeClr val="accent1"/>
                </a:solidFill>
              </a:rPr>
              <a:t>South East Asia, 2019/2020</a:t>
            </a:r>
          </a:p>
          <a:p>
            <a:pPr marL="285750" indent="-285750">
              <a:lnSpc>
                <a:spcPct val="90000"/>
              </a:lnSpc>
              <a:spcAft>
                <a:spcPts val="600"/>
              </a:spcAft>
              <a:buClr>
                <a:srgbClr val="0072A5"/>
              </a:buClr>
              <a:buFont typeface="Arial" panose="020B0604020202020204" pitchFamily="34" charset="0"/>
              <a:buChar char="•"/>
            </a:pPr>
            <a:r>
              <a:rPr lang="en-GB" sz="1600" b="1" dirty="0">
                <a:solidFill>
                  <a:schemeClr val="accent1"/>
                </a:solidFill>
              </a:rPr>
              <a:t>Latin America (Central America), possible 2019/2020</a:t>
            </a:r>
          </a:p>
        </p:txBody>
      </p:sp>
    </p:spTree>
    <p:extLst>
      <p:ext uri="{BB962C8B-B14F-4D97-AF65-F5344CB8AC3E}">
        <p14:creationId xmlns:p14="http://schemas.microsoft.com/office/powerpoint/2010/main" val="3844993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2450B99-D506-4287-B308-E2CF2411C720}"/>
              </a:ext>
            </a:extLst>
          </p:cNvPr>
          <p:cNvSpPr>
            <a:spLocks noGrp="1"/>
          </p:cNvSpPr>
          <p:nvPr>
            <p:ph type="title"/>
          </p:nvPr>
        </p:nvSpPr>
        <p:spPr>
          <a:xfrm>
            <a:off x="475446" y="1061550"/>
            <a:ext cx="8458193" cy="360468"/>
          </a:xfrm>
          <a:noFill/>
          <a:ln w="9525">
            <a:noFill/>
            <a:miter lim="800000"/>
            <a:headEnd/>
            <a:tailEnd/>
          </a:ln>
        </p:spPr>
        <p:txBody>
          <a:bodyPr vert="horz" wrap="square" lIns="0" tIns="0" rIns="0" bIns="0" numCol="1" anchor="ctr" anchorCtr="0" compatLnSpc="1">
            <a:prstTxWarp prst="textNoShape">
              <a:avLst/>
            </a:prstTxWarp>
          </a:bodyPr>
          <a:lstStyle/>
          <a:p>
            <a:pPr algn="l" eaLnBrk="0" fontAlgn="base" hangingPunct="0">
              <a:spcAft>
                <a:spcPts val="1200"/>
              </a:spcAft>
            </a:pPr>
            <a:r>
              <a:rPr lang="en-GB" altLang="en-US" sz="2400" b="1" dirty="0">
                <a:latin typeface="+mn-lt"/>
                <a:ea typeface="+mn-ea"/>
                <a:cs typeface="Arial" panose="020B0604020202020204" pitchFamily="34" charset="0"/>
              </a:rPr>
              <a:t>Global Energy Transformation Report</a:t>
            </a:r>
          </a:p>
        </p:txBody>
      </p:sp>
      <p:grpSp>
        <p:nvGrpSpPr>
          <p:cNvPr id="7" name="Group 6">
            <a:extLst>
              <a:ext uri="{FF2B5EF4-FFF2-40B4-BE49-F238E27FC236}">
                <a16:creationId xmlns:a16="http://schemas.microsoft.com/office/drawing/2014/main" id="{FA45B52B-E01D-4546-940F-8BD003740922}"/>
              </a:ext>
            </a:extLst>
          </p:cNvPr>
          <p:cNvGrpSpPr/>
          <p:nvPr/>
        </p:nvGrpSpPr>
        <p:grpSpPr>
          <a:xfrm>
            <a:off x="165451" y="4062400"/>
            <a:ext cx="8567272" cy="2019926"/>
            <a:chOff x="212982" y="1119135"/>
            <a:chExt cx="6910021" cy="2551849"/>
          </a:xfrm>
        </p:grpSpPr>
        <p:grpSp>
          <p:nvGrpSpPr>
            <p:cNvPr id="6" name="Group 5">
              <a:extLst>
                <a:ext uri="{FF2B5EF4-FFF2-40B4-BE49-F238E27FC236}">
                  <a16:creationId xmlns:a16="http://schemas.microsoft.com/office/drawing/2014/main" id="{9E7AB581-DDE0-4612-8B90-1AB89B269CD6}"/>
                </a:ext>
              </a:extLst>
            </p:cNvPr>
            <p:cNvGrpSpPr/>
            <p:nvPr/>
          </p:nvGrpSpPr>
          <p:grpSpPr>
            <a:xfrm>
              <a:off x="212982" y="1209968"/>
              <a:ext cx="6910021" cy="2461016"/>
              <a:chOff x="212982" y="852622"/>
              <a:chExt cx="6910021" cy="2461016"/>
            </a:xfrm>
          </p:grpSpPr>
          <p:sp>
            <p:nvSpPr>
              <p:cNvPr id="37" name="Rectangle: Rounded Corners 36">
                <a:extLst>
                  <a:ext uri="{FF2B5EF4-FFF2-40B4-BE49-F238E27FC236}">
                    <a16:creationId xmlns:a16="http://schemas.microsoft.com/office/drawing/2014/main" id="{E4C58277-A1B4-4719-A748-D64C12344140}"/>
                  </a:ext>
                </a:extLst>
              </p:cNvPr>
              <p:cNvSpPr/>
              <p:nvPr/>
            </p:nvSpPr>
            <p:spPr>
              <a:xfrm>
                <a:off x="212982" y="949960"/>
                <a:ext cx="6910021" cy="2363678"/>
              </a:xfrm>
              <a:prstGeom prst="roundRect">
                <a:avLst/>
              </a:prstGeom>
              <a:solidFill>
                <a:schemeClr val="bg1"/>
              </a:solidFill>
              <a:ln w="28575">
                <a:solidFill>
                  <a:srgbClr val="007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lumMod val="75000"/>
                      <a:lumOff val="25000"/>
                    </a:schemeClr>
                  </a:solidFill>
                </a:endParaRPr>
              </a:p>
            </p:txBody>
          </p:sp>
          <p:sp>
            <p:nvSpPr>
              <p:cNvPr id="42" name="Rectangle 41">
                <a:extLst>
                  <a:ext uri="{FF2B5EF4-FFF2-40B4-BE49-F238E27FC236}">
                    <a16:creationId xmlns:a16="http://schemas.microsoft.com/office/drawing/2014/main" id="{DA161529-F93E-4C13-8E00-138CC53CBF45}"/>
                  </a:ext>
                </a:extLst>
              </p:cNvPr>
              <p:cNvSpPr/>
              <p:nvPr/>
            </p:nvSpPr>
            <p:spPr>
              <a:xfrm>
                <a:off x="428475" y="852622"/>
                <a:ext cx="1828800" cy="230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600" b="1" dirty="0">
                    <a:solidFill>
                      <a:srgbClr val="0072A5"/>
                    </a:solidFill>
                    <a:cs typeface="Arial" panose="020B0604020202020204" pitchFamily="34" charset="0"/>
                  </a:rPr>
                  <a:t>Engagement</a:t>
                </a:r>
              </a:p>
            </p:txBody>
          </p:sp>
          <p:sp>
            <p:nvSpPr>
              <p:cNvPr id="25" name="TextBox 24">
                <a:extLst>
                  <a:ext uri="{FF2B5EF4-FFF2-40B4-BE49-F238E27FC236}">
                    <a16:creationId xmlns:a16="http://schemas.microsoft.com/office/drawing/2014/main" id="{B29CB0F9-5094-4DC9-A956-937A0E29ACC2}"/>
                  </a:ext>
                </a:extLst>
              </p:cNvPr>
              <p:cNvSpPr txBox="1"/>
              <p:nvPr/>
            </p:nvSpPr>
            <p:spPr>
              <a:xfrm>
                <a:off x="264590" y="1276098"/>
                <a:ext cx="6856215" cy="1987308"/>
              </a:xfrm>
              <a:prstGeom prst="rect">
                <a:avLst/>
              </a:prstGeom>
              <a:noFill/>
            </p:spPr>
            <p:txBody>
              <a:bodyPr wrap="square" rtlCol="0">
                <a:spAutoFit/>
              </a:bodyPr>
              <a:lstStyle/>
              <a:p>
                <a:pPr marL="285750" indent="-285750">
                  <a:buClr>
                    <a:srgbClr val="0872A6"/>
                  </a:buClr>
                  <a:buFont typeface="Arial" panose="020B0604020202020204" pitchFamily="34" charset="0"/>
                  <a:buChar char="•"/>
                </a:pPr>
                <a:r>
                  <a:rPr lang="en-GB" sz="1600" b="1" dirty="0">
                    <a:solidFill>
                      <a:schemeClr val="tx1">
                        <a:lumMod val="75000"/>
                        <a:lumOff val="25000"/>
                      </a:schemeClr>
                    </a:solidFill>
                    <a:cs typeface="Arial" panose="020B0604020202020204" pitchFamily="34" charset="0"/>
                  </a:rPr>
                  <a:t>Direct involvement </a:t>
                </a:r>
                <a:r>
                  <a:rPr lang="en-GB" sz="1600" dirty="0">
                    <a:solidFill>
                      <a:schemeClr val="tx1">
                        <a:lumMod val="75000"/>
                        <a:lumOff val="25000"/>
                      </a:schemeClr>
                    </a:solidFill>
                    <a:cs typeface="Arial" panose="020B0604020202020204" pitchFamily="34" charset="0"/>
                  </a:rPr>
                  <a:t>of G20 countries’ </a:t>
                </a:r>
                <a:r>
                  <a:rPr lang="en-GB" sz="1600" b="1" dirty="0">
                    <a:solidFill>
                      <a:schemeClr val="tx1">
                        <a:lumMod val="75000"/>
                        <a:lumOff val="25000"/>
                      </a:schemeClr>
                    </a:solidFill>
                    <a:cs typeface="Arial" panose="020B0604020202020204" pitchFamily="34" charset="0"/>
                  </a:rPr>
                  <a:t>focal points </a:t>
                </a:r>
                <a:r>
                  <a:rPr lang="en-GB" sz="1600" dirty="0">
                    <a:solidFill>
                      <a:schemeClr val="tx1">
                        <a:lumMod val="75000"/>
                        <a:lumOff val="25000"/>
                      </a:schemeClr>
                    </a:solidFill>
                    <a:cs typeface="Arial" panose="020B0604020202020204" pitchFamily="34" charset="0"/>
                  </a:rPr>
                  <a:t>and experts: calls / webinars / missions</a:t>
                </a:r>
              </a:p>
              <a:p>
                <a:pPr marL="285750" indent="-285750">
                  <a:buClr>
                    <a:srgbClr val="0872A6"/>
                  </a:buClr>
                  <a:buFont typeface="Arial" panose="020B0604020202020204" pitchFamily="34" charset="0"/>
                  <a:buChar char="•"/>
                </a:pPr>
                <a:r>
                  <a:rPr lang="en-GB" sz="1600" b="1" dirty="0">
                    <a:solidFill>
                      <a:schemeClr val="tx1">
                        <a:lumMod val="75000"/>
                        <a:lumOff val="25000"/>
                      </a:schemeClr>
                    </a:solidFill>
                    <a:cs typeface="Arial" panose="020B0604020202020204" pitchFamily="34" charset="0"/>
                  </a:rPr>
                  <a:t>Increasing number of countries </a:t>
                </a:r>
                <a:r>
                  <a:rPr lang="en-GB" sz="1600" dirty="0">
                    <a:solidFill>
                      <a:schemeClr val="tx1">
                        <a:lumMod val="75000"/>
                        <a:lumOff val="25000"/>
                      </a:schemeClr>
                    </a:solidFill>
                    <a:cs typeface="Arial" panose="020B0604020202020204" pitchFamily="34" charset="0"/>
                  </a:rPr>
                  <a:t>with </a:t>
                </a:r>
                <a:r>
                  <a:rPr lang="en-GB" sz="1600" b="1" dirty="0">
                    <a:solidFill>
                      <a:schemeClr val="tx1">
                        <a:lumMod val="75000"/>
                        <a:lumOff val="25000"/>
                      </a:schemeClr>
                    </a:solidFill>
                    <a:cs typeface="Arial" panose="020B0604020202020204" pitchFamily="34" charset="0"/>
                  </a:rPr>
                  <a:t>detail</a:t>
                </a:r>
                <a:r>
                  <a:rPr lang="en-GB" sz="1600" dirty="0">
                    <a:solidFill>
                      <a:schemeClr val="tx1">
                        <a:lumMod val="75000"/>
                        <a:lumOff val="25000"/>
                      </a:schemeClr>
                    </a:solidFill>
                    <a:cs typeface="Arial" panose="020B0604020202020204" pitchFamily="34" charset="0"/>
                  </a:rPr>
                  <a:t> analysis and better regional disaggregation</a:t>
                </a:r>
              </a:p>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Yearly reporting of main outcomes at the </a:t>
                </a:r>
                <a:r>
                  <a:rPr lang="en-GB" sz="1600" b="1" dirty="0">
                    <a:solidFill>
                      <a:schemeClr val="tx1">
                        <a:lumMod val="75000"/>
                        <a:lumOff val="25000"/>
                      </a:schemeClr>
                    </a:solidFill>
                    <a:cs typeface="Arial" panose="020B0604020202020204" pitchFamily="34" charset="0"/>
                  </a:rPr>
                  <a:t>Berlin Energy Transition Dialogue</a:t>
                </a:r>
              </a:p>
              <a:p>
                <a:pPr marL="285750" indent="-285750">
                  <a:buClr>
                    <a:srgbClr val="0872A6"/>
                  </a:buClr>
                  <a:buFont typeface="Arial" panose="020B0604020202020204" pitchFamily="34" charset="0"/>
                  <a:buChar char="•"/>
                </a:pPr>
                <a:r>
                  <a:rPr lang="en-GB" sz="1600" b="1" dirty="0">
                    <a:solidFill>
                      <a:schemeClr val="tx1">
                        <a:lumMod val="75000"/>
                        <a:lumOff val="25000"/>
                      </a:schemeClr>
                    </a:solidFill>
                    <a:cs typeface="Arial" panose="020B0604020202020204" pitchFamily="34" charset="0"/>
                  </a:rPr>
                  <a:t>Bilateral with countries</a:t>
                </a:r>
                <a:r>
                  <a:rPr lang="en-GB" sz="1600" dirty="0">
                    <a:solidFill>
                      <a:schemeClr val="tx1">
                        <a:lumMod val="75000"/>
                        <a:lumOff val="25000"/>
                      </a:schemeClr>
                    </a:solidFill>
                    <a:cs typeface="Arial" panose="020B0604020202020204" pitchFamily="34" charset="0"/>
                  </a:rPr>
                  <a:t>: GET 2018 – Germany, Spain, Italy, France, EU, Brazil, APEC, India, China, South Africa, etc. </a:t>
                </a:r>
              </a:p>
              <a:p>
                <a:pPr marL="285750" indent="-285750">
                  <a:buClr>
                    <a:srgbClr val="0872A6"/>
                  </a:buClr>
                  <a:buFont typeface="Arial" panose="020B0604020202020204" pitchFamily="34" charset="0"/>
                  <a:buChar char="•"/>
                </a:pPr>
                <a:r>
                  <a:rPr lang="en-GB" sz="1600" b="1" dirty="0">
                    <a:solidFill>
                      <a:schemeClr val="tx1">
                        <a:lumMod val="75000"/>
                        <a:lumOff val="25000"/>
                      </a:schemeClr>
                    </a:solidFill>
                    <a:cs typeface="Arial" panose="020B0604020202020204" pitchFamily="34" charset="0"/>
                  </a:rPr>
                  <a:t>Other outreaches</a:t>
                </a:r>
                <a:r>
                  <a:rPr lang="en-GB" sz="1600" dirty="0">
                    <a:solidFill>
                      <a:schemeClr val="tx1">
                        <a:lumMod val="75000"/>
                        <a:lumOff val="25000"/>
                      </a:schemeClr>
                    </a:solidFill>
                    <a:cs typeface="Arial" panose="020B0604020202020204" pitchFamily="34" charset="0"/>
                  </a:rPr>
                  <a:t>: meeting / presentation – financial institutions</a:t>
                </a:r>
                <a:endParaRPr lang="en-GB" sz="1400" dirty="0">
                  <a:solidFill>
                    <a:schemeClr val="tx1">
                      <a:lumMod val="75000"/>
                      <a:lumOff val="25000"/>
                    </a:schemeClr>
                  </a:solidFill>
                  <a:cs typeface="Arial" panose="020B0604020202020204" pitchFamily="34" charset="0"/>
                </a:endParaRPr>
              </a:p>
            </p:txBody>
          </p:sp>
        </p:grpSp>
        <p:pic>
          <p:nvPicPr>
            <p:cNvPr id="28" name="Picture 2" descr="Bildergebnis fÃ¼r engagement icon">
              <a:extLst>
                <a:ext uri="{FF2B5EF4-FFF2-40B4-BE49-F238E27FC236}">
                  <a16:creationId xmlns:a16="http://schemas.microsoft.com/office/drawing/2014/main" id="{C7C404AC-D04C-4B64-86CD-90875010FCCC}"/>
                </a:ext>
              </a:extLst>
            </p:cNvPr>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3868" y="1119135"/>
              <a:ext cx="445097" cy="4259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BED11EEC-5E0D-485F-A34F-F1424B887656}"/>
              </a:ext>
            </a:extLst>
          </p:cNvPr>
          <p:cNvGrpSpPr/>
          <p:nvPr/>
        </p:nvGrpSpPr>
        <p:grpSpPr>
          <a:xfrm>
            <a:off x="6361954" y="1022400"/>
            <a:ext cx="5711366" cy="2668725"/>
            <a:chOff x="230685" y="4839918"/>
            <a:chExt cx="6575037" cy="2023221"/>
          </a:xfrm>
        </p:grpSpPr>
        <p:sp>
          <p:nvSpPr>
            <p:cNvPr id="38" name="Rectangle: Rounded Corners 37">
              <a:extLst>
                <a:ext uri="{FF2B5EF4-FFF2-40B4-BE49-F238E27FC236}">
                  <a16:creationId xmlns:a16="http://schemas.microsoft.com/office/drawing/2014/main" id="{54340B9E-BA47-45D1-B6A0-3BE8D445ADD6}"/>
                </a:ext>
              </a:extLst>
            </p:cNvPr>
            <p:cNvSpPr/>
            <p:nvPr/>
          </p:nvSpPr>
          <p:spPr>
            <a:xfrm>
              <a:off x="266135" y="4966452"/>
              <a:ext cx="6539587" cy="1896687"/>
            </a:xfrm>
            <a:prstGeom prst="roundRect">
              <a:avLst/>
            </a:prstGeom>
            <a:solidFill>
              <a:schemeClr val="bg1"/>
            </a:solidFill>
            <a:ln w="28575">
              <a:solidFill>
                <a:srgbClr val="007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75000"/>
                    <a:lumOff val="25000"/>
                  </a:schemeClr>
                </a:solidFill>
              </a:endParaRPr>
            </a:p>
          </p:txBody>
        </p:sp>
        <p:sp>
          <p:nvSpPr>
            <p:cNvPr id="39" name="Rectangle 38">
              <a:extLst>
                <a:ext uri="{FF2B5EF4-FFF2-40B4-BE49-F238E27FC236}">
                  <a16:creationId xmlns:a16="http://schemas.microsoft.com/office/drawing/2014/main" id="{6576D019-5EFC-4717-A629-95D87E94717D}"/>
                </a:ext>
              </a:extLst>
            </p:cNvPr>
            <p:cNvSpPr/>
            <p:nvPr/>
          </p:nvSpPr>
          <p:spPr>
            <a:xfrm>
              <a:off x="1320792" y="4875389"/>
              <a:ext cx="1778288" cy="186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600" b="1" dirty="0">
                  <a:solidFill>
                    <a:srgbClr val="0072A5"/>
                  </a:solidFill>
                  <a:cs typeface="Arial" panose="020B0604020202020204" pitchFamily="34" charset="0"/>
                </a:rPr>
                <a:t>Added value</a:t>
              </a:r>
            </a:p>
          </p:txBody>
        </p:sp>
        <p:sp>
          <p:nvSpPr>
            <p:cNvPr id="27" name="TextBox 26">
              <a:extLst>
                <a:ext uri="{FF2B5EF4-FFF2-40B4-BE49-F238E27FC236}">
                  <a16:creationId xmlns:a16="http://schemas.microsoft.com/office/drawing/2014/main" id="{BB0AE3E3-78F2-45A5-9D5B-6EE63ADD9AEA}"/>
                </a:ext>
              </a:extLst>
            </p:cNvPr>
            <p:cNvSpPr txBox="1"/>
            <p:nvPr/>
          </p:nvSpPr>
          <p:spPr>
            <a:xfrm>
              <a:off x="230685" y="5085971"/>
              <a:ext cx="6575037" cy="1749993"/>
            </a:xfrm>
            <a:prstGeom prst="rect">
              <a:avLst/>
            </a:prstGeom>
            <a:noFill/>
          </p:spPr>
          <p:txBody>
            <a:bodyPr wrap="square" rtlCol="0">
              <a:spAutoFit/>
            </a:bodyPr>
            <a:lstStyle/>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Agency vision for the </a:t>
              </a:r>
              <a:r>
                <a:rPr lang="en-GB" sz="1600" b="1" dirty="0">
                  <a:solidFill>
                    <a:schemeClr val="tx1">
                      <a:lumMod val="75000"/>
                      <a:lumOff val="25000"/>
                    </a:schemeClr>
                  </a:solidFill>
                  <a:cs typeface="Arial" panose="020B0604020202020204" pitchFamily="34" charset="0"/>
                </a:rPr>
                <a:t>Global</a:t>
              </a:r>
              <a:r>
                <a:rPr lang="en-GB" sz="1600" dirty="0">
                  <a:solidFill>
                    <a:schemeClr val="tx1">
                      <a:lumMod val="75000"/>
                      <a:lumOff val="25000"/>
                    </a:schemeClr>
                  </a:solidFill>
                  <a:cs typeface="Arial" panose="020B0604020202020204" pitchFamily="34" charset="0"/>
                </a:rPr>
                <a:t> </a:t>
              </a:r>
              <a:r>
                <a:rPr lang="en-GB" sz="1600" b="1" dirty="0">
                  <a:solidFill>
                    <a:schemeClr val="tx1">
                      <a:lumMod val="75000"/>
                      <a:lumOff val="25000"/>
                    </a:schemeClr>
                  </a:solidFill>
                  <a:cs typeface="Arial" panose="020B0604020202020204" pitchFamily="34" charset="0"/>
                </a:rPr>
                <a:t>Energy Transformation</a:t>
              </a:r>
            </a:p>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Provide </a:t>
              </a:r>
              <a:r>
                <a:rPr lang="en-GB" sz="1600" b="1" dirty="0">
                  <a:solidFill>
                    <a:schemeClr val="tx1">
                      <a:lumMod val="75000"/>
                      <a:lumOff val="25000"/>
                    </a:schemeClr>
                  </a:solidFill>
                  <a:cs typeface="Arial" panose="020B0604020202020204" pitchFamily="34" charset="0"/>
                </a:rPr>
                <a:t>Energy Scenarios to 2050 in line with the “well-below 2°C” requirements</a:t>
              </a:r>
            </a:p>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Provide relevant insights on </a:t>
              </a:r>
              <a:r>
                <a:rPr lang="en-GB" sz="1600" b="1" dirty="0">
                  <a:solidFill>
                    <a:schemeClr val="tx1">
                      <a:lumMod val="75000"/>
                      <a:lumOff val="25000"/>
                    </a:schemeClr>
                  </a:solidFill>
                  <a:cs typeface="Arial" panose="020B0604020202020204" pitchFamily="34" charset="0"/>
                </a:rPr>
                <a:t>economic and social benefits </a:t>
              </a:r>
              <a:r>
                <a:rPr lang="en-GB" sz="1600" dirty="0">
                  <a:solidFill>
                    <a:schemeClr val="tx1">
                      <a:lumMod val="75000"/>
                      <a:lumOff val="25000"/>
                    </a:schemeClr>
                  </a:solidFill>
                  <a:cs typeface="Arial" panose="020B0604020202020204" pitchFamily="34" charset="0"/>
                </a:rPr>
                <a:t>of such transformations</a:t>
              </a:r>
            </a:p>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Active contribution in the achievement of </a:t>
              </a:r>
              <a:r>
                <a:rPr lang="en-GB" sz="1600" b="1" dirty="0">
                  <a:solidFill>
                    <a:schemeClr val="tx1">
                      <a:lumMod val="75000"/>
                      <a:lumOff val="25000"/>
                    </a:schemeClr>
                  </a:solidFill>
                  <a:cs typeface="Arial" panose="020B0604020202020204" pitchFamily="34" charset="0"/>
                </a:rPr>
                <a:t>SDGs and Paris Agreement targets</a:t>
              </a:r>
              <a:r>
                <a:rPr lang="en-GB" sz="1600" dirty="0">
                  <a:solidFill>
                    <a:schemeClr val="tx1">
                      <a:lumMod val="75000"/>
                      <a:lumOff val="25000"/>
                    </a:schemeClr>
                  </a:solidFill>
                  <a:cs typeface="Arial" panose="020B0604020202020204" pitchFamily="34" charset="0"/>
                </a:rPr>
                <a:t>: </a:t>
              </a:r>
              <a:r>
                <a:rPr lang="en-GB" sz="1600" dirty="0">
                  <a:solidFill>
                    <a:schemeClr val="tx1">
                      <a:lumMod val="75000"/>
                      <a:lumOff val="25000"/>
                    </a:schemeClr>
                  </a:solidFill>
                </a:rPr>
                <a:t>what would be needed to steer the wheel (concrete actions, projects and mechanisms)</a:t>
              </a:r>
            </a:p>
            <a:p>
              <a:pPr marL="285750" indent="-285750">
                <a:buClr>
                  <a:srgbClr val="0872A6"/>
                </a:buClr>
                <a:buFont typeface="Arial" panose="020B0604020202020204" pitchFamily="34" charset="0"/>
                <a:buChar char="•"/>
              </a:pPr>
              <a:r>
                <a:rPr lang="en-GB" sz="1600" b="1" dirty="0">
                  <a:solidFill>
                    <a:schemeClr val="tx1">
                      <a:lumMod val="75000"/>
                      <a:lumOff val="25000"/>
                    </a:schemeClr>
                  </a:solidFill>
                  <a:cs typeface="Arial" panose="020B0604020202020204" pitchFamily="34" charset="0"/>
                </a:rPr>
                <a:t>Enhancement</a:t>
              </a:r>
              <a:r>
                <a:rPr lang="en-GB" sz="1600" dirty="0">
                  <a:solidFill>
                    <a:schemeClr val="tx1">
                      <a:lumMod val="75000"/>
                      <a:lumOff val="25000"/>
                    </a:schemeClr>
                  </a:solidFill>
                  <a:cs typeface="Arial" panose="020B0604020202020204" pitchFamily="34" charset="0"/>
                </a:rPr>
                <a:t> -structural changes, sectorial and electrification</a:t>
              </a:r>
            </a:p>
          </p:txBody>
        </p:sp>
        <p:pic>
          <p:nvPicPr>
            <p:cNvPr id="30" name="Picture 10" descr="Bildergebnis fÃ¼r change icon">
              <a:extLst>
                <a:ext uri="{FF2B5EF4-FFF2-40B4-BE49-F238E27FC236}">
                  <a16:creationId xmlns:a16="http://schemas.microsoft.com/office/drawing/2014/main" id="{C648D37A-101D-4E1A-AA32-C25A91132807}"/>
                </a:ext>
              </a:extLst>
            </p:cNvPr>
            <p:cNvPicPr>
              <a:picLocks noChangeAspect="1" noChangeArrowheads="1"/>
            </p:cNvPicPr>
            <p:nvPr/>
          </p:nvPicPr>
          <p:blipFill>
            <a:blip r:embed="rId4" cstate="print">
              <a:duotone>
                <a:prstClr val="black"/>
                <a:srgbClr val="0872A6">
                  <a:tint val="45000"/>
                  <a:satMod val="400000"/>
                </a:srgbClr>
              </a:duotone>
              <a:extLst>
                <a:ext uri="{28A0092B-C50C-407E-A947-70E740481C1C}">
                  <a14:useLocalDpi xmlns:a14="http://schemas.microsoft.com/office/drawing/2010/main" val="0"/>
                </a:ext>
              </a:extLst>
            </a:blip>
            <a:srcRect/>
            <a:stretch>
              <a:fillRect/>
            </a:stretch>
          </p:blipFill>
          <p:spPr bwMode="auto">
            <a:xfrm>
              <a:off x="1242350" y="4839918"/>
              <a:ext cx="330466" cy="3040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AC2FAAED-35E8-4B56-BF41-9950B2C4EDD4}"/>
              </a:ext>
            </a:extLst>
          </p:cNvPr>
          <p:cNvGrpSpPr/>
          <p:nvPr/>
        </p:nvGrpSpPr>
        <p:grpSpPr>
          <a:xfrm>
            <a:off x="306041" y="1524602"/>
            <a:ext cx="5871721" cy="2413909"/>
            <a:chOff x="264590" y="2662292"/>
            <a:chExt cx="6139979" cy="1812606"/>
          </a:xfrm>
        </p:grpSpPr>
        <p:sp>
          <p:nvSpPr>
            <p:cNvPr id="10" name="Rectangle: Rounded Corners 9">
              <a:extLst>
                <a:ext uri="{FF2B5EF4-FFF2-40B4-BE49-F238E27FC236}">
                  <a16:creationId xmlns:a16="http://schemas.microsoft.com/office/drawing/2014/main" id="{BCABA38F-51C4-4D8D-ACAA-A1D4ED6FD7D8}"/>
                </a:ext>
              </a:extLst>
            </p:cNvPr>
            <p:cNvSpPr/>
            <p:nvPr/>
          </p:nvSpPr>
          <p:spPr>
            <a:xfrm>
              <a:off x="264593" y="2906726"/>
              <a:ext cx="6139976" cy="1568172"/>
            </a:xfrm>
            <a:prstGeom prst="roundRect">
              <a:avLst/>
            </a:prstGeom>
            <a:solidFill>
              <a:schemeClr val="bg1"/>
            </a:solidFill>
            <a:ln w="28575">
              <a:solidFill>
                <a:srgbClr val="007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75000"/>
                    <a:lumOff val="25000"/>
                  </a:schemeClr>
                </a:solidFill>
              </a:endParaRPr>
            </a:p>
          </p:txBody>
        </p:sp>
        <p:sp>
          <p:nvSpPr>
            <p:cNvPr id="33" name="Rectangle 32">
              <a:extLst>
                <a:ext uri="{FF2B5EF4-FFF2-40B4-BE49-F238E27FC236}">
                  <a16:creationId xmlns:a16="http://schemas.microsoft.com/office/drawing/2014/main" id="{4CDEF191-F15C-4869-BE38-E8846CAADD39}"/>
                </a:ext>
              </a:extLst>
            </p:cNvPr>
            <p:cNvSpPr/>
            <p:nvPr/>
          </p:nvSpPr>
          <p:spPr>
            <a:xfrm>
              <a:off x="457201" y="2789796"/>
              <a:ext cx="1447800" cy="217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600" b="1" dirty="0">
                  <a:solidFill>
                    <a:srgbClr val="0072A5"/>
                  </a:solidFill>
                  <a:cs typeface="Arial" panose="020B0604020202020204" pitchFamily="34" charset="0"/>
                </a:rPr>
                <a:t>Content</a:t>
              </a:r>
            </a:p>
          </p:txBody>
        </p:sp>
        <p:sp>
          <p:nvSpPr>
            <p:cNvPr id="24" name="TextBox 23">
              <a:extLst>
                <a:ext uri="{FF2B5EF4-FFF2-40B4-BE49-F238E27FC236}">
                  <a16:creationId xmlns:a16="http://schemas.microsoft.com/office/drawing/2014/main" id="{D6EACFAB-00E7-478D-9D70-02A9B74D0BC3}"/>
                </a:ext>
              </a:extLst>
            </p:cNvPr>
            <p:cNvSpPr txBox="1"/>
            <p:nvPr/>
          </p:nvSpPr>
          <p:spPr>
            <a:xfrm>
              <a:off x="264590" y="3108526"/>
              <a:ext cx="6139978" cy="1287286"/>
            </a:xfrm>
            <a:prstGeom prst="rect">
              <a:avLst/>
            </a:prstGeom>
            <a:noFill/>
          </p:spPr>
          <p:txBody>
            <a:bodyPr wrap="square" rtlCol="0">
              <a:spAutoFit/>
            </a:bodyPr>
            <a:lstStyle/>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Detail </a:t>
              </a:r>
              <a:r>
                <a:rPr lang="en-GB" sz="1600" b="1" dirty="0">
                  <a:solidFill>
                    <a:schemeClr val="tx1">
                      <a:lumMod val="75000"/>
                      <a:lumOff val="25000"/>
                    </a:schemeClr>
                  </a:solidFill>
                  <a:cs typeface="Arial" panose="020B0604020202020204" pitchFamily="34" charset="0"/>
                </a:rPr>
                <a:t>evolution of technologies </a:t>
              </a:r>
              <a:r>
                <a:rPr lang="en-GB" sz="1600" dirty="0">
                  <a:solidFill>
                    <a:schemeClr val="tx1">
                      <a:lumMod val="75000"/>
                      <a:lumOff val="25000"/>
                    </a:schemeClr>
                  </a:solidFill>
                  <a:cs typeface="Arial" panose="020B0604020202020204" pitchFamily="34" charset="0"/>
                </a:rPr>
                <a:t>available for decarbonization </a:t>
              </a:r>
            </a:p>
            <a:p>
              <a:pPr marL="285750" indent="-285750">
                <a:buClr>
                  <a:srgbClr val="0872A6"/>
                </a:buClr>
                <a:buFont typeface="Arial" panose="020B0604020202020204" pitchFamily="34" charset="0"/>
                <a:buChar char="•"/>
              </a:pPr>
              <a:r>
                <a:rPr lang="en-GB" sz="1600" b="1" dirty="0">
                  <a:solidFill>
                    <a:schemeClr val="tx1">
                      <a:lumMod val="75000"/>
                      <a:lumOff val="25000"/>
                    </a:schemeClr>
                  </a:solidFill>
                  <a:cs typeface="Arial" panose="020B0604020202020204" pitchFamily="34" charset="0"/>
                </a:rPr>
                <a:t>Evolution of technologies, investments and market penetration</a:t>
              </a:r>
              <a:r>
                <a:rPr lang="en-GB" sz="1600" dirty="0">
                  <a:solidFill>
                    <a:schemeClr val="tx1">
                      <a:lumMod val="75000"/>
                      <a:lumOff val="25000"/>
                    </a:schemeClr>
                  </a:solidFill>
                  <a:cs typeface="Arial" panose="020B0604020202020204" pitchFamily="34" charset="0"/>
                </a:rPr>
                <a:t>, such as wind, solar, EVs</a:t>
              </a:r>
            </a:p>
            <a:p>
              <a:pPr marL="285750" indent="-285750">
                <a:buClr>
                  <a:srgbClr val="0872A6"/>
                </a:buClr>
                <a:buFont typeface="Arial" panose="020B0604020202020204" pitchFamily="34" charset="0"/>
                <a:buChar char="•"/>
              </a:pPr>
              <a:r>
                <a:rPr lang="en-GB" sz="1600" dirty="0">
                  <a:solidFill>
                    <a:schemeClr val="tx1">
                      <a:lumMod val="75000"/>
                      <a:lumOff val="25000"/>
                    </a:schemeClr>
                  </a:solidFill>
                  <a:cs typeface="Arial" panose="020B0604020202020204" pitchFamily="34" charset="0"/>
                </a:rPr>
                <a:t>Scenario analysis (</a:t>
              </a:r>
              <a:r>
                <a:rPr lang="en-GB" sz="1600" b="1" dirty="0">
                  <a:solidFill>
                    <a:schemeClr val="tx1">
                      <a:lumMod val="75000"/>
                      <a:lumOff val="25000"/>
                    </a:schemeClr>
                  </a:solidFill>
                  <a:cs typeface="Arial" panose="020B0604020202020204" pitchFamily="34" charset="0"/>
                </a:rPr>
                <a:t>transport / industry / building / power sector</a:t>
              </a:r>
              <a:r>
                <a:rPr lang="en-GB" sz="1600" dirty="0">
                  <a:solidFill>
                    <a:schemeClr val="tx1">
                      <a:lumMod val="75000"/>
                      <a:lumOff val="25000"/>
                    </a:schemeClr>
                  </a:solidFill>
                  <a:cs typeface="Arial" panose="020B0604020202020204" pitchFamily="34" charset="0"/>
                </a:rPr>
                <a:t>)</a:t>
              </a:r>
            </a:p>
            <a:p>
              <a:pPr marL="285750" indent="-285750">
                <a:buClr>
                  <a:srgbClr val="0872A6"/>
                </a:buClr>
                <a:buFont typeface="Arial" panose="020B0604020202020204" pitchFamily="34" charset="0"/>
                <a:buChar char="•"/>
              </a:pPr>
              <a:r>
                <a:rPr lang="en-GB" altLang="en-US" sz="1600" dirty="0">
                  <a:solidFill>
                    <a:schemeClr val="tx1">
                      <a:lumMod val="75000"/>
                      <a:lumOff val="25000"/>
                    </a:schemeClr>
                  </a:solidFill>
                </a:rPr>
                <a:t>Based on high </a:t>
              </a:r>
              <a:r>
                <a:rPr lang="en-GB" altLang="en-US" sz="1600" b="1" dirty="0">
                  <a:solidFill>
                    <a:schemeClr val="tx1">
                      <a:lumMod val="75000"/>
                      <a:lumOff val="25000"/>
                    </a:schemeClr>
                  </a:solidFill>
                </a:rPr>
                <a:t>energy efficiency and renewable energy</a:t>
              </a:r>
              <a:endParaRPr lang="en-GB" sz="1600" b="1" dirty="0">
                <a:solidFill>
                  <a:schemeClr val="tx1">
                    <a:lumMod val="75000"/>
                    <a:lumOff val="25000"/>
                  </a:schemeClr>
                </a:solidFill>
                <a:cs typeface="Arial" panose="020B0604020202020204" pitchFamily="34" charset="0"/>
              </a:endParaRPr>
            </a:p>
            <a:p>
              <a:pPr marL="285750" indent="-285750">
                <a:buClr>
                  <a:srgbClr val="0872A6"/>
                </a:buClr>
                <a:buFont typeface="Arial" panose="020B0604020202020204" pitchFamily="34" charset="0"/>
                <a:buChar char="•"/>
              </a:pPr>
              <a:r>
                <a:rPr lang="en-GB" altLang="en-US" sz="1600" dirty="0">
                  <a:solidFill>
                    <a:schemeClr val="tx1">
                      <a:lumMod val="75000"/>
                      <a:lumOff val="25000"/>
                    </a:schemeClr>
                  </a:solidFill>
                </a:rPr>
                <a:t>Combines IRENA </a:t>
              </a:r>
              <a:r>
                <a:rPr lang="en-GB" altLang="en-US" sz="1600" b="1" dirty="0">
                  <a:solidFill>
                    <a:schemeClr val="tx1">
                      <a:lumMod val="75000"/>
                      <a:lumOff val="25000"/>
                    </a:schemeClr>
                  </a:solidFill>
                </a:rPr>
                <a:t>REmap and Socio-economic </a:t>
              </a:r>
              <a:r>
                <a:rPr lang="en-GB" altLang="en-US" sz="1600" dirty="0">
                  <a:solidFill>
                    <a:schemeClr val="tx1">
                      <a:lumMod val="75000"/>
                      <a:lumOff val="25000"/>
                    </a:schemeClr>
                  </a:solidFill>
                </a:rPr>
                <a:t>analysis</a:t>
              </a:r>
            </a:p>
            <a:p>
              <a:pPr marL="285750" indent="-285750">
                <a:buClr>
                  <a:srgbClr val="0872A6"/>
                </a:buClr>
                <a:buFont typeface="Arial" panose="020B0604020202020204" pitchFamily="34" charset="0"/>
                <a:buChar char="•"/>
              </a:pPr>
              <a:r>
                <a:rPr lang="en-GB" sz="1600" b="1" dirty="0">
                  <a:solidFill>
                    <a:schemeClr val="tx1">
                      <a:lumMod val="75000"/>
                      <a:lumOff val="25000"/>
                    </a:schemeClr>
                  </a:solidFill>
                  <a:cs typeface="Arial" panose="020B0604020202020204" pitchFamily="34" charset="0"/>
                </a:rPr>
                <a:t>Electrification</a:t>
              </a:r>
              <a:r>
                <a:rPr lang="en-GB" sz="1600" dirty="0">
                  <a:solidFill>
                    <a:schemeClr val="tx1">
                      <a:lumMod val="75000"/>
                      <a:lumOff val="25000"/>
                    </a:schemeClr>
                  </a:solidFill>
                  <a:cs typeface="Arial" panose="020B0604020202020204" pitchFamily="34" charset="0"/>
                </a:rPr>
                <a:t> and sector coupling</a:t>
              </a:r>
            </a:p>
          </p:txBody>
        </p:sp>
        <p:pic>
          <p:nvPicPr>
            <p:cNvPr id="31" name="Picture 30">
              <a:extLst>
                <a:ext uri="{FF2B5EF4-FFF2-40B4-BE49-F238E27FC236}">
                  <a16:creationId xmlns:a16="http://schemas.microsoft.com/office/drawing/2014/main" id="{C0A711EE-C058-4491-94CB-E7C1089FAC78}"/>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1" y="2662292"/>
              <a:ext cx="445283" cy="426976"/>
            </a:xfrm>
            <a:prstGeom prst="rect">
              <a:avLst/>
            </a:prstGeom>
          </p:spPr>
        </p:pic>
      </p:grpSp>
      <p:pic>
        <p:nvPicPr>
          <p:cNvPr id="40" name="Picture 2">
            <a:extLst>
              <a:ext uri="{FF2B5EF4-FFF2-40B4-BE49-F238E27FC236}">
                <a16:creationId xmlns:a16="http://schemas.microsoft.com/office/drawing/2014/main" id="{A21B4344-63E1-4E14-9DF5-71D9F480DD11}"/>
              </a:ext>
            </a:extLst>
          </p:cNvPr>
          <p:cNvPicPr>
            <a:picLocks noChangeAspect="1"/>
          </p:cNvPicPr>
          <p:nvPr/>
        </p:nvPicPr>
        <p:blipFill rotWithShape="1">
          <a:blip r:embed="rId6">
            <a:extLst>
              <a:ext uri="{28A0092B-C50C-407E-A947-70E740481C1C}">
                <a14:useLocalDpi xmlns:a14="http://schemas.microsoft.com/office/drawing/2010/main" val="0"/>
              </a:ext>
            </a:extLst>
          </a:blip>
          <a:srcRect b="18229"/>
          <a:stretch/>
        </p:blipFill>
        <p:spPr bwMode="auto">
          <a:xfrm>
            <a:off x="457200" y="81664"/>
            <a:ext cx="2483340" cy="84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Slide Number Placeholder 2">
            <a:extLst>
              <a:ext uri="{FF2B5EF4-FFF2-40B4-BE49-F238E27FC236}">
                <a16:creationId xmlns:a16="http://schemas.microsoft.com/office/drawing/2014/main" id="{5C5F2790-62EA-4FC0-A825-09E29EEA3A1C}"/>
              </a:ext>
            </a:extLst>
          </p:cNvPr>
          <p:cNvSpPr txBox="1">
            <a:spLocks/>
          </p:cNvSpPr>
          <p:nvPr/>
        </p:nvSpPr>
        <p:spPr>
          <a:xfrm>
            <a:off x="8862484" y="6416675"/>
            <a:ext cx="284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A06B1E7-21B8-4C37-8EB9-3B9E4E23EB19}" type="slidenum">
              <a:rPr lang="en-US" sz="1200" smtClean="0">
                <a:solidFill>
                  <a:schemeClr val="tx1">
                    <a:tint val="75000"/>
                  </a:schemeClr>
                </a:solidFill>
              </a:rPr>
              <a:pPr algn="r"/>
              <a:t>17</a:t>
            </a:fld>
            <a:endParaRPr lang="en-US" sz="1200" dirty="0">
              <a:solidFill>
                <a:schemeClr val="tx1">
                  <a:tint val="75000"/>
                </a:schemeClr>
              </a:solidFill>
            </a:endParaRPr>
          </a:p>
        </p:txBody>
      </p:sp>
      <p:pic>
        <p:nvPicPr>
          <p:cNvPr id="34" name="Picture 33">
            <a:extLst>
              <a:ext uri="{FF2B5EF4-FFF2-40B4-BE49-F238E27FC236}">
                <a16:creationId xmlns:a16="http://schemas.microsoft.com/office/drawing/2014/main" id="{916AF12E-BE2D-4D1F-85F0-D8BFC30394F8}"/>
              </a:ext>
            </a:extLst>
          </p:cNvPr>
          <p:cNvPicPr>
            <a:picLocks noChangeAspect="1"/>
          </p:cNvPicPr>
          <p:nvPr/>
        </p:nvPicPr>
        <p:blipFill rotWithShape="1">
          <a:blip r:embed="rId7"/>
          <a:srcRect t="-3188" b="1"/>
          <a:stretch/>
        </p:blipFill>
        <p:spPr>
          <a:xfrm>
            <a:off x="9290752" y="3833190"/>
            <a:ext cx="1988264" cy="2884804"/>
          </a:xfrm>
          <a:prstGeom prst="rect">
            <a:avLst/>
          </a:prstGeom>
          <a:solidFill>
            <a:schemeClr val="bg1"/>
          </a:solidFill>
          <a:ln>
            <a:noFill/>
          </a:ln>
          <a:effectLst>
            <a:outerShdw blurRad="63500" sx="102000" sy="102000" algn="ctr" rotWithShape="0">
              <a:prstClr val="black">
                <a:alpha val="40000"/>
              </a:prstClr>
            </a:outerShdw>
          </a:effectLst>
        </p:spPr>
      </p:pic>
      <p:sp>
        <p:nvSpPr>
          <p:cNvPr id="2" name="Slide Number Placeholder 1">
            <a:extLst>
              <a:ext uri="{FF2B5EF4-FFF2-40B4-BE49-F238E27FC236}">
                <a16:creationId xmlns:a16="http://schemas.microsoft.com/office/drawing/2014/main" id="{F559E28C-269D-4311-92F1-BC905DC8F263}"/>
              </a:ext>
            </a:extLst>
          </p:cNvPr>
          <p:cNvSpPr>
            <a:spLocks noGrp="1"/>
          </p:cNvSpPr>
          <p:nvPr>
            <p:ph type="sldNum" sz="quarter" idx="10"/>
          </p:nvPr>
        </p:nvSpPr>
        <p:spPr/>
        <p:txBody>
          <a:bodyPr/>
          <a:lstStyle/>
          <a:p>
            <a:pPr>
              <a:defRPr/>
            </a:pPr>
            <a:fld id="{FDB0DAD6-35BD-4AF2-81B8-EC3C08A749CB}" type="slidenum">
              <a:rPr lang="de-DE" altLang="en-US" smtClean="0"/>
              <a:pPr>
                <a:defRPr/>
              </a:pPr>
              <a:t>17</a:t>
            </a:fld>
            <a:endParaRPr lang="de-DE" altLang="en-US"/>
          </a:p>
        </p:txBody>
      </p:sp>
    </p:spTree>
    <p:extLst>
      <p:ext uri="{BB962C8B-B14F-4D97-AF65-F5344CB8AC3E}">
        <p14:creationId xmlns:p14="http://schemas.microsoft.com/office/powerpoint/2010/main" val="4024364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2450B99-D506-4287-B308-E2CF2411C720}"/>
              </a:ext>
            </a:extLst>
          </p:cNvPr>
          <p:cNvSpPr>
            <a:spLocks noGrp="1"/>
          </p:cNvSpPr>
          <p:nvPr>
            <p:ph type="title"/>
          </p:nvPr>
        </p:nvSpPr>
        <p:spPr>
          <a:xfrm>
            <a:off x="533400" y="1050002"/>
            <a:ext cx="6784375" cy="685800"/>
          </a:xfrm>
          <a:noFill/>
          <a:ln w="9525">
            <a:noFill/>
            <a:miter lim="800000"/>
            <a:headEnd/>
            <a:tailEnd/>
          </a:ln>
        </p:spPr>
        <p:txBody>
          <a:bodyPr vert="horz" wrap="square" lIns="0" tIns="0" rIns="0" bIns="0" numCol="1" anchor="ctr" anchorCtr="0" compatLnSpc="1">
            <a:prstTxWarp prst="textNoShape">
              <a:avLst/>
            </a:prstTxWarp>
          </a:bodyPr>
          <a:lstStyle/>
          <a:p>
            <a:pPr algn="l" eaLnBrk="0" fontAlgn="base" hangingPunct="0">
              <a:spcAft>
                <a:spcPts val="1200"/>
              </a:spcAft>
            </a:pPr>
            <a:r>
              <a:rPr lang="en-GB" altLang="en-US" sz="3200" b="1" dirty="0">
                <a:ea typeface="+mn-ea"/>
                <a:cs typeface="Arial" panose="020B0604020202020204" pitchFamily="34" charset="0"/>
              </a:rPr>
              <a:t>REmap: Engagement, Benefits</a:t>
            </a:r>
          </a:p>
        </p:txBody>
      </p:sp>
      <p:sp>
        <p:nvSpPr>
          <p:cNvPr id="10" name="Rectangle: Rounded Corners 9">
            <a:extLst>
              <a:ext uri="{FF2B5EF4-FFF2-40B4-BE49-F238E27FC236}">
                <a16:creationId xmlns:a16="http://schemas.microsoft.com/office/drawing/2014/main" id="{BCABA38F-51C4-4D8D-ACAA-A1D4ED6FD7D8}"/>
              </a:ext>
            </a:extLst>
          </p:cNvPr>
          <p:cNvSpPr/>
          <p:nvPr/>
        </p:nvSpPr>
        <p:spPr>
          <a:xfrm>
            <a:off x="904878" y="2038351"/>
            <a:ext cx="3895722" cy="3973802"/>
          </a:xfrm>
          <a:prstGeom prst="roundRect">
            <a:avLst/>
          </a:prstGeom>
          <a:noFill/>
          <a:ln>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mj-lt"/>
            </a:endParaRPr>
          </a:p>
        </p:txBody>
      </p:sp>
      <p:sp>
        <p:nvSpPr>
          <p:cNvPr id="12" name="Rectangle: Rounded Corners 11">
            <a:extLst>
              <a:ext uri="{FF2B5EF4-FFF2-40B4-BE49-F238E27FC236}">
                <a16:creationId xmlns:a16="http://schemas.microsoft.com/office/drawing/2014/main" id="{61FBFCEC-FDE7-4581-A5D9-E579F94741A1}"/>
              </a:ext>
            </a:extLst>
          </p:cNvPr>
          <p:cNvSpPr/>
          <p:nvPr/>
        </p:nvSpPr>
        <p:spPr>
          <a:xfrm>
            <a:off x="6629400" y="2038351"/>
            <a:ext cx="3810000" cy="3981450"/>
          </a:xfrm>
          <a:prstGeom prst="roundRect">
            <a:avLst/>
          </a:prstGeom>
          <a:noFill/>
          <a:ln>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00</a:t>
            </a:r>
          </a:p>
        </p:txBody>
      </p:sp>
      <p:sp>
        <p:nvSpPr>
          <p:cNvPr id="28" name="Rectangle 27">
            <a:extLst>
              <a:ext uri="{FF2B5EF4-FFF2-40B4-BE49-F238E27FC236}">
                <a16:creationId xmlns:a16="http://schemas.microsoft.com/office/drawing/2014/main" id="{5314074E-8D9F-4072-9562-77B08A694B12}"/>
              </a:ext>
            </a:extLst>
          </p:cNvPr>
          <p:cNvSpPr/>
          <p:nvPr/>
        </p:nvSpPr>
        <p:spPr>
          <a:xfrm>
            <a:off x="7107384" y="1905000"/>
            <a:ext cx="1607976"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1" dirty="0">
                <a:solidFill>
                  <a:srgbClr val="0872A6"/>
                </a:solidFill>
                <a:latin typeface="+mj-lt"/>
                <a:cs typeface="Arial" panose="020B0604020202020204" pitchFamily="34" charset="0"/>
              </a:rPr>
              <a:t>Benefits</a:t>
            </a:r>
          </a:p>
        </p:txBody>
      </p:sp>
      <p:sp>
        <p:nvSpPr>
          <p:cNvPr id="33" name="Rectangle 32">
            <a:extLst>
              <a:ext uri="{FF2B5EF4-FFF2-40B4-BE49-F238E27FC236}">
                <a16:creationId xmlns:a16="http://schemas.microsoft.com/office/drawing/2014/main" id="{4CDEF191-F15C-4869-BE38-E8846CAADD39}"/>
              </a:ext>
            </a:extLst>
          </p:cNvPr>
          <p:cNvSpPr/>
          <p:nvPr/>
        </p:nvSpPr>
        <p:spPr>
          <a:xfrm>
            <a:off x="1556038" y="1913645"/>
            <a:ext cx="1413590" cy="228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1" dirty="0">
                <a:solidFill>
                  <a:srgbClr val="0872A6"/>
                </a:solidFill>
                <a:latin typeface="+mj-lt"/>
                <a:cs typeface="Arial" panose="020B0604020202020204" pitchFamily="34" charset="0"/>
              </a:rPr>
              <a:t>Engagement</a:t>
            </a:r>
          </a:p>
        </p:txBody>
      </p:sp>
      <p:sp>
        <p:nvSpPr>
          <p:cNvPr id="3" name="Rectangle 2">
            <a:extLst>
              <a:ext uri="{FF2B5EF4-FFF2-40B4-BE49-F238E27FC236}">
                <a16:creationId xmlns:a16="http://schemas.microsoft.com/office/drawing/2014/main" id="{B526A141-29C4-4450-A52E-F289423E6E95}"/>
              </a:ext>
            </a:extLst>
          </p:cNvPr>
          <p:cNvSpPr/>
          <p:nvPr/>
        </p:nvSpPr>
        <p:spPr>
          <a:xfrm>
            <a:off x="990601" y="2411703"/>
            <a:ext cx="3810000" cy="2970044"/>
          </a:xfrm>
          <a:prstGeom prst="rect">
            <a:avLst/>
          </a:prstGeom>
        </p:spPr>
        <p:txBody>
          <a:bodyPr wrap="square">
            <a:spAutoFit/>
          </a:bodyPr>
          <a:lstStyle/>
          <a:p>
            <a:pPr marL="285750" indent="-285750">
              <a:spcBef>
                <a:spcPts val="600"/>
              </a:spcBef>
              <a:buFont typeface="Arial" panose="020B0604020202020204" pitchFamily="34" charset="0"/>
              <a:buChar char="•"/>
            </a:pPr>
            <a:r>
              <a:rPr lang="en-US" dirty="0">
                <a:latin typeface="+mj-lt"/>
                <a:cs typeface="Arial" panose="020B0604020202020204" pitchFamily="34" charset="0"/>
              </a:rPr>
              <a:t>Regional and Country </a:t>
            </a:r>
            <a:r>
              <a:rPr lang="en-US" b="1" dirty="0">
                <a:latin typeface="+mj-lt"/>
                <a:cs typeface="Arial" panose="020B0604020202020204" pitchFamily="34" charset="0"/>
              </a:rPr>
              <a:t>workshops</a:t>
            </a:r>
          </a:p>
          <a:p>
            <a:pPr marL="285750" indent="-285750">
              <a:spcBef>
                <a:spcPts val="600"/>
              </a:spcBef>
              <a:buFont typeface="Arial" panose="020B0604020202020204" pitchFamily="34" charset="0"/>
              <a:buChar char="•"/>
            </a:pPr>
            <a:r>
              <a:rPr lang="en-US" b="1" dirty="0">
                <a:latin typeface="+mj-lt"/>
                <a:cs typeface="Arial" panose="020B0604020202020204" pitchFamily="34" charset="0"/>
              </a:rPr>
              <a:t>Sectorial conferences</a:t>
            </a:r>
          </a:p>
          <a:p>
            <a:pPr marL="285750" indent="-285750">
              <a:spcBef>
                <a:spcPts val="600"/>
              </a:spcBef>
              <a:buFont typeface="Arial" panose="020B0604020202020204" pitchFamily="34" charset="0"/>
              <a:buChar char="•"/>
            </a:pPr>
            <a:r>
              <a:rPr lang="en-US" b="1" dirty="0">
                <a:latin typeface="+mj-lt"/>
                <a:cs typeface="Arial" panose="020B0604020202020204" pitchFamily="34" charset="0"/>
              </a:rPr>
              <a:t>Remap countries network </a:t>
            </a:r>
            <a:r>
              <a:rPr lang="en-US" dirty="0">
                <a:latin typeface="+mj-lt"/>
                <a:cs typeface="Arial" panose="020B0604020202020204" pitchFamily="34" charset="0"/>
              </a:rPr>
              <a:t>and direct engagement</a:t>
            </a:r>
          </a:p>
          <a:p>
            <a:pPr marL="285750" indent="-285750">
              <a:spcBef>
                <a:spcPts val="600"/>
              </a:spcBef>
              <a:buFont typeface="Arial" panose="020B0604020202020204" pitchFamily="34" charset="0"/>
              <a:buChar char="•"/>
            </a:pPr>
            <a:r>
              <a:rPr lang="en-US" b="1" dirty="0">
                <a:latin typeface="+mj-lt"/>
                <a:cs typeface="Arial" panose="020B0604020202020204" pitchFamily="34" charset="0"/>
              </a:rPr>
              <a:t>Secondment</a:t>
            </a:r>
            <a:r>
              <a:rPr lang="en-US" dirty="0">
                <a:latin typeface="+mj-lt"/>
                <a:cs typeface="Arial" panose="020B0604020202020204" pitchFamily="34" charset="0"/>
              </a:rPr>
              <a:t> from countries</a:t>
            </a:r>
          </a:p>
          <a:p>
            <a:pPr marL="285750" indent="-285750">
              <a:spcBef>
                <a:spcPts val="600"/>
              </a:spcBef>
              <a:buFont typeface="Arial" panose="020B0604020202020204" pitchFamily="34" charset="0"/>
              <a:buChar char="•"/>
            </a:pPr>
            <a:r>
              <a:rPr lang="en-US" b="1" dirty="0">
                <a:latin typeface="+mj-lt"/>
                <a:cs typeface="Arial" panose="020B0604020202020204" pitchFamily="34" charset="0"/>
              </a:rPr>
              <a:t>Thematic/Technological </a:t>
            </a:r>
            <a:r>
              <a:rPr lang="en-US" dirty="0">
                <a:latin typeface="+mj-lt"/>
                <a:cs typeface="Arial" panose="020B0604020202020204" pitchFamily="34" charset="0"/>
              </a:rPr>
              <a:t>conferences</a:t>
            </a:r>
          </a:p>
          <a:p>
            <a:pPr marL="285750" indent="-285750">
              <a:spcBef>
                <a:spcPts val="600"/>
              </a:spcBef>
              <a:buFont typeface="Arial" panose="020B0604020202020204" pitchFamily="34" charset="0"/>
              <a:buChar char="•"/>
            </a:pPr>
            <a:r>
              <a:rPr lang="en-US" b="1" dirty="0">
                <a:latin typeface="+mj-lt"/>
                <a:cs typeface="Arial" panose="020B0604020202020204" pitchFamily="34" charset="0"/>
              </a:rPr>
              <a:t>Communication</a:t>
            </a:r>
            <a:r>
              <a:rPr lang="en-US" dirty="0">
                <a:latin typeface="+mj-lt"/>
                <a:cs typeface="Arial" panose="020B0604020202020204" pitchFamily="34" charset="0"/>
              </a:rPr>
              <a:t> through IRENA platforms, Webinars</a:t>
            </a:r>
          </a:p>
        </p:txBody>
      </p:sp>
      <p:sp>
        <p:nvSpPr>
          <p:cNvPr id="40" name="Rectangle 39">
            <a:extLst>
              <a:ext uri="{FF2B5EF4-FFF2-40B4-BE49-F238E27FC236}">
                <a16:creationId xmlns:a16="http://schemas.microsoft.com/office/drawing/2014/main" id="{B77994D0-7DEB-473A-B76A-101CD2A562AD}"/>
              </a:ext>
            </a:extLst>
          </p:cNvPr>
          <p:cNvSpPr/>
          <p:nvPr/>
        </p:nvSpPr>
        <p:spPr>
          <a:xfrm>
            <a:off x="6858000" y="2382196"/>
            <a:ext cx="3495677" cy="3314754"/>
          </a:xfrm>
          <a:prstGeom prst="rect">
            <a:avLst/>
          </a:prstGeom>
        </p:spPr>
        <p:txBody>
          <a:bodyPr wrap="square">
            <a:spAutoFit/>
          </a:bodyPr>
          <a:lstStyle/>
          <a:p>
            <a:pPr marL="114300" indent="-114300" defTabSz="577850">
              <a:lnSpc>
                <a:spcPct val="90000"/>
              </a:lnSpc>
              <a:spcBef>
                <a:spcPts val="600"/>
              </a:spcBef>
              <a:buChar char="•"/>
            </a:pPr>
            <a:r>
              <a:rPr lang="en-US" b="1" dirty="0">
                <a:solidFill>
                  <a:prstClr val="black"/>
                </a:solidFill>
                <a:latin typeface="+mj-lt"/>
                <a:cs typeface="Arial" panose="020B0604020202020204" pitchFamily="34" charset="0"/>
              </a:rPr>
              <a:t>Support to energy planners </a:t>
            </a:r>
            <a:r>
              <a:rPr lang="en-US" dirty="0">
                <a:solidFill>
                  <a:prstClr val="black"/>
                </a:solidFill>
                <a:latin typeface="+mj-lt"/>
                <a:cs typeface="Arial" panose="020B0604020202020204" pitchFamily="34" charset="0"/>
              </a:rPr>
              <a:t>in developing action plans to succeed in their energy transformation. </a:t>
            </a:r>
            <a:endParaRPr lang="en-US" b="1" dirty="0">
              <a:solidFill>
                <a:prstClr val="black"/>
              </a:solidFill>
              <a:latin typeface="+mj-lt"/>
              <a:cs typeface="Arial" panose="020B0604020202020204" pitchFamily="34" charset="0"/>
            </a:endParaRPr>
          </a:p>
          <a:p>
            <a:pPr marL="114300" indent="-114300" defTabSz="577850">
              <a:lnSpc>
                <a:spcPct val="90000"/>
              </a:lnSpc>
              <a:spcBef>
                <a:spcPts val="600"/>
              </a:spcBef>
              <a:buChar char="•"/>
            </a:pPr>
            <a:r>
              <a:rPr lang="en-US" dirty="0">
                <a:solidFill>
                  <a:prstClr val="black"/>
                </a:solidFill>
                <a:latin typeface="+mj-lt"/>
                <a:cs typeface="Arial" panose="020B0604020202020204" pitchFamily="34" charset="0"/>
              </a:rPr>
              <a:t>Contribution on </a:t>
            </a:r>
            <a:r>
              <a:rPr lang="en-US" b="1" dirty="0">
                <a:solidFill>
                  <a:prstClr val="black"/>
                </a:solidFill>
                <a:latin typeface="+mj-lt"/>
                <a:cs typeface="Arial" panose="020B0604020202020204" pitchFamily="34" charset="0"/>
              </a:rPr>
              <a:t>National Decarbonization Strategies</a:t>
            </a:r>
          </a:p>
          <a:p>
            <a:pPr marL="114300" indent="-114300" defTabSz="577850">
              <a:lnSpc>
                <a:spcPct val="90000"/>
              </a:lnSpc>
              <a:spcBef>
                <a:spcPts val="600"/>
              </a:spcBef>
              <a:buFontTx/>
              <a:buChar char="•"/>
            </a:pPr>
            <a:r>
              <a:rPr lang="en-GB" altLang="en-US" b="1" dirty="0">
                <a:solidFill>
                  <a:srgbClr val="000000">
                    <a:lumMod val="85000"/>
                    <a:lumOff val="15000"/>
                  </a:srgbClr>
                </a:solidFill>
                <a:latin typeface="+mj-lt"/>
                <a:ea typeface="MS PGothic" panose="020B0600070205080204" pitchFamily="34" charset="-128"/>
                <a:cs typeface="Arial" panose="020B0604020202020204" pitchFamily="34" charset="0"/>
              </a:rPr>
              <a:t>Platform for exchanging </a:t>
            </a:r>
            <a:r>
              <a:rPr lang="en-GB" altLang="en-US" dirty="0">
                <a:solidFill>
                  <a:srgbClr val="000000">
                    <a:lumMod val="85000"/>
                    <a:lumOff val="15000"/>
                  </a:srgbClr>
                </a:solidFill>
                <a:latin typeface="+mj-lt"/>
                <a:ea typeface="MS PGothic" panose="020B0600070205080204" pitchFamily="34" charset="-128"/>
                <a:cs typeface="Arial" panose="020B0604020202020204" pitchFamily="34" charset="0"/>
              </a:rPr>
              <a:t>views on policy making, planning, investment, stakeholder engagement, etc.</a:t>
            </a:r>
          </a:p>
          <a:p>
            <a:pPr marL="114300" indent="-114300" defTabSz="577850">
              <a:lnSpc>
                <a:spcPct val="90000"/>
              </a:lnSpc>
              <a:spcBef>
                <a:spcPts val="600"/>
              </a:spcBef>
              <a:buFontTx/>
              <a:buChar char="•"/>
            </a:pPr>
            <a:r>
              <a:rPr lang="en-GB" altLang="en-US" dirty="0">
                <a:solidFill>
                  <a:srgbClr val="000000">
                    <a:lumMod val="85000"/>
                    <a:lumOff val="15000"/>
                  </a:srgbClr>
                </a:solidFill>
                <a:latin typeface="+mj-lt"/>
                <a:ea typeface="MS PGothic" panose="020B0600070205080204" pitchFamily="34" charset="-128"/>
                <a:cs typeface="Arial" panose="020B0604020202020204" pitchFamily="34" charset="0"/>
              </a:rPr>
              <a:t>Identifying synergies in e.g. </a:t>
            </a:r>
            <a:r>
              <a:rPr lang="en-GB" altLang="en-US" b="1" dirty="0">
                <a:solidFill>
                  <a:srgbClr val="000000">
                    <a:lumMod val="85000"/>
                    <a:lumOff val="15000"/>
                  </a:srgbClr>
                </a:solidFill>
                <a:latin typeface="+mj-lt"/>
                <a:ea typeface="MS PGothic" panose="020B0600070205080204" pitchFamily="34" charset="-128"/>
                <a:cs typeface="Arial" panose="020B0604020202020204" pitchFamily="34" charset="0"/>
              </a:rPr>
              <a:t>infrastructure development</a:t>
            </a:r>
          </a:p>
        </p:txBody>
      </p:sp>
      <p:pic>
        <p:nvPicPr>
          <p:cNvPr id="16" name="Picture 10" descr="Bildergebnis fÃ¼r change icon">
            <a:extLst>
              <a:ext uri="{FF2B5EF4-FFF2-40B4-BE49-F238E27FC236}">
                <a16:creationId xmlns:a16="http://schemas.microsoft.com/office/drawing/2014/main" id="{F5D11E1F-3783-4E64-84D7-1B638686B6C5}"/>
              </a:ext>
            </a:extLst>
          </p:cNvPr>
          <p:cNvPicPr>
            <a:picLocks noChangeAspect="1" noChangeArrowheads="1"/>
          </p:cNvPicPr>
          <p:nvPr/>
        </p:nvPicPr>
        <p:blipFill>
          <a:blip r:embed="rId3" cstate="print">
            <a:duotone>
              <a:prstClr val="black"/>
              <a:srgbClr val="0872A6">
                <a:tint val="45000"/>
                <a:satMod val="400000"/>
              </a:srgbClr>
            </a:duotone>
            <a:extLst>
              <a:ext uri="{28A0092B-C50C-407E-A947-70E740481C1C}">
                <a14:useLocalDpi xmlns:a14="http://schemas.microsoft.com/office/drawing/2010/main" val="0"/>
              </a:ext>
            </a:extLst>
          </a:blip>
          <a:srcRect/>
          <a:stretch>
            <a:fillRect/>
          </a:stretch>
        </p:blipFill>
        <p:spPr bwMode="auto">
          <a:xfrm>
            <a:off x="7218436" y="1708104"/>
            <a:ext cx="582524" cy="58252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ildergebnis fÃ¼r engagement icon">
            <a:extLst>
              <a:ext uri="{FF2B5EF4-FFF2-40B4-BE49-F238E27FC236}">
                <a16:creationId xmlns:a16="http://schemas.microsoft.com/office/drawing/2014/main" id="{FA527E47-D171-4083-998C-60DE84671B9A}"/>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12697" y="1728038"/>
            <a:ext cx="582524" cy="582524"/>
          </a:xfrm>
          <a:prstGeom prst="rect">
            <a:avLst/>
          </a:prstGeom>
          <a:noFill/>
          <a:extLst>
            <a:ext uri="{909E8E84-426E-40DD-AFC4-6F175D3DCCD1}">
              <a14:hiddenFill xmlns:a14="http://schemas.microsoft.com/office/drawing/2010/main">
                <a:solidFill>
                  <a:srgbClr val="FFFFFF"/>
                </a:solidFill>
              </a14:hiddenFill>
            </a:ext>
          </a:extLst>
        </p:spPr>
      </p:pic>
      <p:sp>
        <p:nvSpPr>
          <p:cNvPr id="5" name="Arrow: Curved Up 4">
            <a:extLst>
              <a:ext uri="{FF2B5EF4-FFF2-40B4-BE49-F238E27FC236}">
                <a16:creationId xmlns:a16="http://schemas.microsoft.com/office/drawing/2014/main" id="{90C849E0-F52B-4469-A865-88A06E0AAEA3}"/>
              </a:ext>
            </a:extLst>
          </p:cNvPr>
          <p:cNvSpPr/>
          <p:nvPr/>
        </p:nvSpPr>
        <p:spPr>
          <a:xfrm>
            <a:off x="4114800" y="6012152"/>
            <a:ext cx="3352800" cy="693448"/>
          </a:xfrm>
          <a:prstGeom prst="curvedUpArrow">
            <a:avLst>
              <a:gd name="adj1" fmla="val 55681"/>
              <a:gd name="adj2" fmla="val 107600"/>
              <a:gd name="adj3" fmla="val 25000"/>
            </a:avLst>
          </a:prstGeom>
          <a:solidFill>
            <a:srgbClr val="0872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j-lt"/>
            </a:endParaRPr>
          </a:p>
        </p:txBody>
      </p:sp>
      <p:pic>
        <p:nvPicPr>
          <p:cNvPr id="15" name="Picture 2">
            <a:extLst>
              <a:ext uri="{FF2B5EF4-FFF2-40B4-BE49-F238E27FC236}">
                <a16:creationId xmlns:a16="http://schemas.microsoft.com/office/drawing/2014/main" id="{08FB2AE4-AD92-4DC6-831F-EE86C6DBBA58}"/>
              </a:ext>
            </a:extLst>
          </p:cNvPr>
          <p:cNvPicPr>
            <a:picLocks noChangeAspect="1"/>
          </p:cNvPicPr>
          <p:nvPr/>
        </p:nvPicPr>
        <p:blipFill rotWithShape="1">
          <a:blip r:embed="rId5">
            <a:extLst>
              <a:ext uri="{28A0092B-C50C-407E-A947-70E740481C1C}">
                <a14:useLocalDpi xmlns:a14="http://schemas.microsoft.com/office/drawing/2010/main" val="0"/>
              </a:ext>
            </a:extLst>
          </a:blip>
          <a:srcRect b="18229"/>
          <a:stretch/>
        </p:blipFill>
        <p:spPr bwMode="auto">
          <a:xfrm>
            <a:off x="457200" y="81664"/>
            <a:ext cx="2483340" cy="84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8A0F9123-ADEF-49CB-92A6-2343F68AB1F1}"/>
              </a:ext>
            </a:extLst>
          </p:cNvPr>
          <p:cNvSpPr>
            <a:spLocks noGrp="1"/>
          </p:cNvSpPr>
          <p:nvPr>
            <p:ph type="sldNum" sz="quarter" idx="10"/>
          </p:nvPr>
        </p:nvSpPr>
        <p:spPr/>
        <p:txBody>
          <a:bodyPr/>
          <a:lstStyle/>
          <a:p>
            <a:pPr>
              <a:defRPr/>
            </a:pPr>
            <a:fld id="{FDB0DAD6-35BD-4AF2-81B8-EC3C08A749CB}" type="slidenum">
              <a:rPr lang="de-DE" altLang="en-US" smtClean="0"/>
              <a:pPr>
                <a:defRPr/>
              </a:pPr>
              <a:t>18</a:t>
            </a:fld>
            <a:endParaRPr lang="de-DE" altLang="en-US"/>
          </a:p>
        </p:txBody>
      </p:sp>
    </p:spTree>
    <p:extLst>
      <p:ext uri="{BB962C8B-B14F-4D97-AF65-F5344CB8AC3E}">
        <p14:creationId xmlns:p14="http://schemas.microsoft.com/office/powerpoint/2010/main" val="1402872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24944"/>
            <a:ext cx="8638117" cy="1728192"/>
          </a:xfrm>
        </p:spPr>
        <p:txBody>
          <a:bodyPr/>
          <a:lstStyle/>
          <a:p>
            <a:pPr>
              <a:lnSpc>
                <a:spcPct val="100000"/>
              </a:lnSpc>
            </a:pPr>
            <a:br>
              <a:rPr lang="en-US" sz="2400" b="0" kern="1200" spc="-100" dirty="0"/>
            </a:br>
            <a:r>
              <a:rPr lang="en-US" sz="2400" b="0" kern="1200" spc="-100" dirty="0"/>
              <a:t>www.irena.org</a:t>
            </a:r>
            <a:endParaRPr lang="en-GB"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0040" y="5157192"/>
            <a:ext cx="5291919" cy="1342153"/>
          </a:xfrm>
          <a:prstGeom prst="rect">
            <a:avLst/>
          </a:prstGeom>
        </p:spPr>
      </p:pic>
      <p:pic>
        <p:nvPicPr>
          <p:cNvPr id="4" name="Picture 3">
            <a:extLst>
              <a:ext uri="{FF2B5EF4-FFF2-40B4-BE49-F238E27FC236}">
                <a16:creationId xmlns:a16="http://schemas.microsoft.com/office/drawing/2014/main" id="{3E2CC720-A423-4F2B-B18C-B907315A96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spTree>
    <p:extLst>
      <p:ext uri="{BB962C8B-B14F-4D97-AF65-F5344CB8AC3E}">
        <p14:creationId xmlns:p14="http://schemas.microsoft.com/office/powerpoint/2010/main" val="1811159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07368" y="220595"/>
            <a:ext cx="11233150" cy="54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ja-JP" sz="3600" dirty="0">
                <a:latin typeface="Calibri" panose="020F0502020204030204" pitchFamily="34" charset="0"/>
                <a:cs typeface="Calibri" panose="020F0502020204030204" pitchFamily="34" charset="0"/>
              </a:rPr>
              <a:t>IRENA’s work on Long-term Scenarios</a:t>
            </a:r>
            <a:endParaRPr lang="en-US" altLang="en-US" sz="3600" kern="0" dirty="0">
              <a:latin typeface="Calibri" panose="020F0502020204030204" pitchFamily="34" charset="0"/>
              <a:cs typeface="Calibri" panose="020F0502020204030204" pitchFamily="34" charset="0"/>
            </a:endParaRPr>
          </a:p>
        </p:txBody>
      </p:sp>
      <p:sp>
        <p:nvSpPr>
          <p:cNvPr id="7" name="Right Arrow 5"/>
          <p:cNvSpPr/>
          <p:nvPr/>
        </p:nvSpPr>
        <p:spPr>
          <a:xfrm>
            <a:off x="407368" y="1944984"/>
            <a:ext cx="4824536" cy="1131243"/>
          </a:xfrm>
          <a:prstGeom prst="rect">
            <a:avLst/>
          </a:prstGeom>
          <a:solidFill>
            <a:schemeClr val="accent5">
              <a:lumMod val="50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panose="020F0502020204030204" pitchFamily="34" charset="0"/>
                <a:cs typeface="Calibri" panose="020F0502020204030204" pitchFamily="34" charset="0"/>
              </a:rPr>
              <a:t>Use of scenarios for policy making</a:t>
            </a:r>
          </a:p>
        </p:txBody>
      </p:sp>
      <p:sp>
        <p:nvSpPr>
          <p:cNvPr id="12" name="Right Arrow 5"/>
          <p:cNvSpPr/>
          <p:nvPr/>
        </p:nvSpPr>
        <p:spPr>
          <a:xfrm>
            <a:off x="388186" y="3402605"/>
            <a:ext cx="4819493" cy="1559621"/>
          </a:xfrm>
          <a:prstGeom prst="rect">
            <a:avLst/>
          </a:prstGeom>
          <a:solidFill>
            <a:schemeClr val="accent6">
              <a:lumMod val="60000"/>
              <a:lumOff val="40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panose="020F0502020204030204" pitchFamily="34" charset="0"/>
                <a:cs typeface="Calibri" panose="020F0502020204030204" pitchFamily="34" charset="0"/>
              </a:rPr>
              <a:t>Development of scenarios for clean energy transition</a:t>
            </a:r>
          </a:p>
        </p:txBody>
      </p:sp>
      <p:sp>
        <p:nvSpPr>
          <p:cNvPr id="13" name="Right Arrow 5"/>
          <p:cNvSpPr/>
          <p:nvPr/>
        </p:nvSpPr>
        <p:spPr>
          <a:xfrm>
            <a:off x="407368" y="5462045"/>
            <a:ext cx="4819493" cy="854807"/>
          </a:xfrm>
          <a:prstGeom prst="rect">
            <a:avLst/>
          </a:prstGeom>
          <a:solidFill>
            <a:schemeClr val="bg2">
              <a:lumMod val="75000"/>
            </a:schemeClr>
          </a:solidFill>
          <a:ln>
            <a:noFill/>
          </a:ln>
        </p:spPr>
        <p:style>
          <a:lnRef idx="2">
            <a:schemeClr val="accent1"/>
          </a:lnRef>
          <a:fillRef idx="1">
            <a:schemeClr val="lt1"/>
          </a:fillRef>
          <a:effectRef idx="0">
            <a:schemeClr val="accent1"/>
          </a:effectRef>
          <a:fontRef idx="minor">
            <a:schemeClr val="dk1"/>
          </a:fontRef>
        </p:style>
        <p:txBody>
          <a:bodyPr lIns="108000" tIns="108000" rIns="108000" bIns="72000" rtlCol="0" anchor="ctr" anchorCtr="0"/>
          <a:lstStyle/>
          <a:p>
            <a:pPr algn="ctr">
              <a:spcAft>
                <a:spcPts val="1000"/>
              </a:spcAft>
            </a:pPr>
            <a:r>
              <a:rPr lang="en-US" sz="2400" b="1" dirty="0">
                <a:solidFill>
                  <a:prstClr val="white"/>
                </a:solidFill>
                <a:latin typeface="Calibri" panose="020F0502020204030204" pitchFamily="34" charset="0"/>
                <a:cs typeface="Calibri" panose="020F0502020204030204" pitchFamily="34" charset="0"/>
              </a:rPr>
              <a:t>Building and enhancing capacity</a:t>
            </a:r>
          </a:p>
        </p:txBody>
      </p:sp>
      <p:sp>
        <p:nvSpPr>
          <p:cNvPr id="6" name="TextBox 5">
            <a:extLst>
              <a:ext uri="{FF2B5EF4-FFF2-40B4-BE49-F238E27FC236}">
                <a16:creationId xmlns:a16="http://schemas.microsoft.com/office/drawing/2014/main" id="{6132FACE-2422-44C9-9A28-AB0698570D54}"/>
              </a:ext>
            </a:extLst>
          </p:cNvPr>
          <p:cNvSpPr txBox="1"/>
          <p:nvPr/>
        </p:nvSpPr>
        <p:spPr>
          <a:xfrm>
            <a:off x="335360" y="1161092"/>
            <a:ext cx="11521280" cy="523220"/>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Goal: Integrate renewables in the main stream of the energy planning </a:t>
            </a:r>
            <a:endParaRPr lang="en-GB" sz="2800" b="1" dirty="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63A69A4-1955-4408-8344-B5505B38D90A}"/>
              </a:ext>
            </a:extLst>
          </p:cNvPr>
          <p:cNvSpPr/>
          <p:nvPr/>
        </p:nvSpPr>
        <p:spPr>
          <a:xfrm>
            <a:off x="5303912" y="2212070"/>
            <a:ext cx="6972230" cy="461665"/>
          </a:xfrm>
          <a:prstGeom prst="rect">
            <a:avLst/>
          </a:prstGeom>
        </p:spPr>
        <p:txBody>
          <a:bodyPr wrap="none">
            <a:spAutoFit/>
          </a:bodyPr>
          <a:lstStyle/>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REmap transition scenarios to raise the RE ambition</a:t>
            </a:r>
          </a:p>
        </p:txBody>
      </p:sp>
      <p:sp>
        <p:nvSpPr>
          <p:cNvPr id="15" name="Rectangle 14">
            <a:extLst>
              <a:ext uri="{FF2B5EF4-FFF2-40B4-BE49-F238E27FC236}">
                <a16:creationId xmlns:a16="http://schemas.microsoft.com/office/drawing/2014/main" id="{A1F5E4C2-0671-4545-AAA5-544A6B25C776}"/>
              </a:ext>
            </a:extLst>
          </p:cNvPr>
          <p:cNvSpPr/>
          <p:nvPr/>
        </p:nvSpPr>
        <p:spPr>
          <a:xfrm>
            <a:off x="5303912" y="3362511"/>
            <a:ext cx="6774240" cy="1569660"/>
          </a:xfrm>
          <a:prstGeom prst="rect">
            <a:avLst/>
          </a:prstGeom>
        </p:spPr>
        <p:txBody>
          <a:bodyPr wrap="square">
            <a:spAutoFit/>
          </a:bodyPr>
          <a:lstStyle/>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Addressing variable renewable in long-term planning</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REmap framework for end-use sector assessment</a:t>
            </a: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Flexibility assessment</a:t>
            </a:r>
          </a:p>
        </p:txBody>
      </p:sp>
      <p:sp>
        <p:nvSpPr>
          <p:cNvPr id="16" name="TextBox 15">
            <a:extLst>
              <a:ext uri="{FF2B5EF4-FFF2-40B4-BE49-F238E27FC236}">
                <a16:creationId xmlns:a16="http://schemas.microsoft.com/office/drawing/2014/main" id="{C0103E80-5D10-4567-9E55-D050738645A5}"/>
              </a:ext>
            </a:extLst>
          </p:cNvPr>
          <p:cNvSpPr txBox="1"/>
          <p:nvPr/>
        </p:nvSpPr>
        <p:spPr>
          <a:xfrm>
            <a:off x="5317963" y="5462045"/>
            <a:ext cx="6538677" cy="830997"/>
          </a:xfrm>
          <a:prstGeom prst="rect">
            <a:avLst/>
          </a:prstGeom>
          <a:noFill/>
        </p:spPr>
        <p:txBody>
          <a:bodyPr wrap="square" rtlCol="0">
            <a:spAutoFit/>
          </a:bodyPr>
          <a:lstStyle/>
          <a:p>
            <a:pPr marL="282575" indent="-282575">
              <a:buFont typeface="Arial" panose="020B0604020202020204" pitchFamily="34" charset="0"/>
              <a:buChar char="•"/>
            </a:pPr>
            <a:r>
              <a:rPr lang="en-US" sz="2400" dirty="0">
                <a:latin typeface="Calibri" panose="020F0502020204030204" pitchFamily="34" charset="0"/>
                <a:cs typeface="Calibri" panose="020F0502020204030204" pitchFamily="34" charset="0"/>
              </a:rPr>
              <a:t>Energy planning capacity building programme</a:t>
            </a:r>
          </a:p>
          <a:p>
            <a:pPr marL="282575" indent="-282575">
              <a:buFont typeface="Arial" panose="020B0604020202020204" pitchFamily="34" charset="0"/>
              <a:buChar char="•"/>
            </a:pPr>
            <a:r>
              <a:rPr lang="en-US" sz="2400" dirty="0">
                <a:latin typeface="Calibri" panose="020F0502020204030204" pitchFamily="34" charset="0"/>
                <a:cs typeface="Calibri" panose="020F0502020204030204" pitchFamily="34" charset="0"/>
              </a:rPr>
              <a:t>Capacity building framework discussions</a:t>
            </a:r>
          </a:p>
        </p:txBody>
      </p:sp>
      <p:sp>
        <p:nvSpPr>
          <p:cNvPr id="5" name="Slide Number Placeholder 4">
            <a:extLst>
              <a:ext uri="{FF2B5EF4-FFF2-40B4-BE49-F238E27FC236}">
                <a16:creationId xmlns:a16="http://schemas.microsoft.com/office/drawing/2014/main" id="{F2A9D88F-8906-4E4A-8D25-2CC8BCA05019}"/>
              </a:ext>
            </a:extLst>
          </p:cNvPr>
          <p:cNvSpPr>
            <a:spLocks noGrp="1"/>
          </p:cNvSpPr>
          <p:nvPr>
            <p:ph type="sldNum" sz="quarter" idx="10"/>
          </p:nvPr>
        </p:nvSpPr>
        <p:spPr/>
        <p:txBody>
          <a:bodyPr/>
          <a:lstStyle/>
          <a:p>
            <a:pPr>
              <a:defRPr/>
            </a:pPr>
            <a:fld id="{7A55A305-2F91-4A76-BCFA-70F62CBD82E6}" type="slidenum">
              <a:rPr lang="de-DE" altLang="en-US" smtClean="0"/>
              <a:pPr>
                <a:defRPr/>
              </a:pPr>
              <a:t>2</a:t>
            </a:fld>
            <a:endParaRPr lang="de-DE" altLang="en-US"/>
          </a:p>
        </p:txBody>
      </p:sp>
    </p:spTree>
    <p:extLst>
      <p:ext uri="{BB962C8B-B14F-4D97-AF65-F5344CB8AC3E}">
        <p14:creationId xmlns:p14="http://schemas.microsoft.com/office/powerpoint/2010/main" val="1099447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2450B99-D506-4287-B308-E2CF2411C720}"/>
              </a:ext>
            </a:extLst>
          </p:cNvPr>
          <p:cNvSpPr>
            <a:spLocks noGrp="1"/>
          </p:cNvSpPr>
          <p:nvPr>
            <p:ph type="title"/>
          </p:nvPr>
        </p:nvSpPr>
        <p:spPr>
          <a:xfrm>
            <a:off x="475446" y="1061550"/>
            <a:ext cx="8458193" cy="360468"/>
          </a:xfrm>
          <a:noFill/>
          <a:ln w="9525">
            <a:noFill/>
            <a:miter lim="800000"/>
            <a:headEnd/>
            <a:tailEnd/>
          </a:ln>
        </p:spPr>
        <p:txBody>
          <a:bodyPr vert="horz" wrap="square" lIns="0" tIns="0" rIns="0" bIns="0" numCol="1" anchor="ctr" anchorCtr="0" compatLnSpc="1">
            <a:prstTxWarp prst="textNoShape">
              <a:avLst/>
            </a:prstTxWarp>
          </a:bodyPr>
          <a:lstStyle/>
          <a:p>
            <a:pPr algn="l" eaLnBrk="0" fontAlgn="base" hangingPunct="0">
              <a:spcAft>
                <a:spcPts val="1200"/>
              </a:spcAft>
            </a:pPr>
            <a:r>
              <a:rPr lang="en-US" altLang="en-US" sz="2400" b="1" dirty="0">
                <a:latin typeface="+mn-lt"/>
                <a:cs typeface="Arial" panose="020B0604020202020204" pitchFamily="34" charset="0"/>
              </a:rPr>
              <a:t>Technology / Sectorial Roadmaps</a:t>
            </a:r>
            <a:endParaRPr lang="en-GB" altLang="en-US" sz="2400" b="1" dirty="0">
              <a:latin typeface="+mn-lt"/>
              <a:ea typeface="+mn-ea"/>
              <a:cs typeface="Arial" panose="020B0604020202020204" pitchFamily="34" charset="0"/>
            </a:endParaRPr>
          </a:p>
        </p:txBody>
      </p:sp>
      <p:grpSp>
        <p:nvGrpSpPr>
          <p:cNvPr id="7" name="Group 6">
            <a:extLst>
              <a:ext uri="{FF2B5EF4-FFF2-40B4-BE49-F238E27FC236}">
                <a16:creationId xmlns:a16="http://schemas.microsoft.com/office/drawing/2014/main" id="{FA45B52B-E01D-4546-940F-8BD003740922}"/>
              </a:ext>
            </a:extLst>
          </p:cNvPr>
          <p:cNvGrpSpPr/>
          <p:nvPr/>
        </p:nvGrpSpPr>
        <p:grpSpPr>
          <a:xfrm>
            <a:off x="361383" y="3995826"/>
            <a:ext cx="5810818" cy="2176373"/>
            <a:chOff x="264590" y="1221164"/>
            <a:chExt cx="6496599" cy="1637820"/>
          </a:xfrm>
        </p:grpSpPr>
        <p:grpSp>
          <p:nvGrpSpPr>
            <p:cNvPr id="6" name="Group 5">
              <a:extLst>
                <a:ext uri="{FF2B5EF4-FFF2-40B4-BE49-F238E27FC236}">
                  <a16:creationId xmlns:a16="http://schemas.microsoft.com/office/drawing/2014/main" id="{9E7AB581-DDE0-4612-8B90-1AB89B269CD6}"/>
                </a:ext>
              </a:extLst>
            </p:cNvPr>
            <p:cNvGrpSpPr/>
            <p:nvPr/>
          </p:nvGrpSpPr>
          <p:grpSpPr>
            <a:xfrm>
              <a:off x="264590" y="1332087"/>
              <a:ext cx="6496599" cy="1526897"/>
              <a:chOff x="264590" y="974741"/>
              <a:chExt cx="6496599" cy="1526897"/>
            </a:xfrm>
          </p:grpSpPr>
          <p:sp>
            <p:nvSpPr>
              <p:cNvPr id="37" name="Rectangle: Rounded Corners 36">
                <a:extLst>
                  <a:ext uri="{FF2B5EF4-FFF2-40B4-BE49-F238E27FC236}">
                    <a16:creationId xmlns:a16="http://schemas.microsoft.com/office/drawing/2014/main" id="{E4C58277-A1B4-4719-A748-D64C12344140}"/>
                  </a:ext>
                </a:extLst>
              </p:cNvPr>
              <p:cNvSpPr/>
              <p:nvPr/>
            </p:nvSpPr>
            <p:spPr>
              <a:xfrm>
                <a:off x="264590" y="1082152"/>
                <a:ext cx="6496599" cy="1419486"/>
              </a:xfrm>
              <a:prstGeom prst="roundRect">
                <a:avLst/>
              </a:prstGeom>
              <a:solidFill>
                <a:schemeClr val="bg1"/>
              </a:solidFill>
              <a:ln w="28575">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p>
            </p:txBody>
          </p:sp>
          <p:sp>
            <p:nvSpPr>
              <p:cNvPr id="42" name="Rectangle 41">
                <a:extLst>
                  <a:ext uri="{FF2B5EF4-FFF2-40B4-BE49-F238E27FC236}">
                    <a16:creationId xmlns:a16="http://schemas.microsoft.com/office/drawing/2014/main" id="{DA161529-F93E-4C13-8E00-138CC53CBF45}"/>
                  </a:ext>
                </a:extLst>
              </p:cNvPr>
              <p:cNvSpPr/>
              <p:nvPr/>
            </p:nvSpPr>
            <p:spPr>
              <a:xfrm>
                <a:off x="457200" y="974741"/>
                <a:ext cx="1828800" cy="230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dirty="0">
                    <a:solidFill>
                      <a:srgbClr val="0872A6"/>
                    </a:solidFill>
                    <a:cs typeface="Arial" panose="020B0604020202020204" pitchFamily="34" charset="0"/>
                  </a:rPr>
                  <a:t>Engagement</a:t>
                </a:r>
              </a:p>
            </p:txBody>
          </p:sp>
        </p:grpSp>
        <p:pic>
          <p:nvPicPr>
            <p:cNvPr id="28" name="Picture 2" descr="Bildergebnis fÃ¼r engagement icon">
              <a:extLst>
                <a:ext uri="{FF2B5EF4-FFF2-40B4-BE49-F238E27FC236}">
                  <a16:creationId xmlns:a16="http://schemas.microsoft.com/office/drawing/2014/main" id="{C7C404AC-D04C-4B64-86CD-90875010FCCC}"/>
                </a:ext>
              </a:extLst>
            </p:cNvPr>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9600" y="1221164"/>
              <a:ext cx="445097" cy="4259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BED11EEC-5E0D-485F-A34F-F1424B887656}"/>
              </a:ext>
            </a:extLst>
          </p:cNvPr>
          <p:cNvGrpSpPr/>
          <p:nvPr/>
        </p:nvGrpSpPr>
        <p:grpSpPr>
          <a:xfrm>
            <a:off x="7163648" y="1199535"/>
            <a:ext cx="4343401" cy="2310335"/>
            <a:chOff x="266135" y="4771769"/>
            <a:chExt cx="6539587" cy="1581180"/>
          </a:xfrm>
        </p:grpSpPr>
        <p:sp>
          <p:nvSpPr>
            <p:cNvPr id="38" name="Rectangle: Rounded Corners 37">
              <a:extLst>
                <a:ext uri="{FF2B5EF4-FFF2-40B4-BE49-F238E27FC236}">
                  <a16:creationId xmlns:a16="http://schemas.microsoft.com/office/drawing/2014/main" id="{54340B9E-BA47-45D1-B6A0-3BE8D445ADD6}"/>
                </a:ext>
              </a:extLst>
            </p:cNvPr>
            <p:cNvSpPr/>
            <p:nvPr/>
          </p:nvSpPr>
          <p:spPr>
            <a:xfrm>
              <a:off x="266135" y="4933464"/>
              <a:ext cx="6539587" cy="1419485"/>
            </a:xfrm>
            <a:prstGeom prst="roundRect">
              <a:avLst/>
            </a:prstGeom>
            <a:solidFill>
              <a:schemeClr val="bg1"/>
            </a:solidFill>
            <a:ln w="28575">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9" name="Rectangle 38">
              <a:extLst>
                <a:ext uri="{FF2B5EF4-FFF2-40B4-BE49-F238E27FC236}">
                  <a16:creationId xmlns:a16="http://schemas.microsoft.com/office/drawing/2014/main" id="{6576D019-5EFC-4717-A629-95D87E94717D}"/>
                </a:ext>
              </a:extLst>
            </p:cNvPr>
            <p:cNvSpPr/>
            <p:nvPr/>
          </p:nvSpPr>
          <p:spPr>
            <a:xfrm>
              <a:off x="1057545" y="4855416"/>
              <a:ext cx="2103014" cy="1765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dirty="0">
                  <a:solidFill>
                    <a:srgbClr val="0872A6"/>
                  </a:solidFill>
                  <a:cs typeface="Arial" panose="020B0604020202020204" pitchFamily="34" charset="0"/>
                </a:rPr>
                <a:t>Added value</a:t>
              </a:r>
            </a:p>
          </p:txBody>
        </p:sp>
        <p:pic>
          <p:nvPicPr>
            <p:cNvPr id="30" name="Picture 10" descr="Bildergebnis fÃ¼r change icon">
              <a:extLst>
                <a:ext uri="{FF2B5EF4-FFF2-40B4-BE49-F238E27FC236}">
                  <a16:creationId xmlns:a16="http://schemas.microsoft.com/office/drawing/2014/main" id="{C648D37A-101D-4E1A-AA32-C25A91132807}"/>
                </a:ext>
              </a:extLst>
            </p:cNvPr>
            <p:cNvPicPr>
              <a:picLocks noChangeAspect="1" noChangeArrowheads="1"/>
            </p:cNvPicPr>
            <p:nvPr/>
          </p:nvPicPr>
          <p:blipFill>
            <a:blip r:embed="rId4" cstate="print">
              <a:duotone>
                <a:prstClr val="black"/>
                <a:srgbClr val="0872A6">
                  <a:tint val="45000"/>
                  <a:satMod val="400000"/>
                </a:srgbClr>
              </a:duotone>
              <a:extLst>
                <a:ext uri="{28A0092B-C50C-407E-A947-70E740481C1C}">
                  <a14:useLocalDpi xmlns:a14="http://schemas.microsoft.com/office/drawing/2010/main" val="0"/>
                </a:ext>
              </a:extLst>
            </a:blip>
            <a:srcRect/>
            <a:stretch>
              <a:fillRect/>
            </a:stretch>
          </p:blipFill>
          <p:spPr bwMode="auto">
            <a:xfrm>
              <a:off x="739601" y="4771769"/>
              <a:ext cx="329643" cy="30326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AC2FAAED-35E8-4B56-BF41-9950B2C4EDD4}"/>
              </a:ext>
            </a:extLst>
          </p:cNvPr>
          <p:cNvGrpSpPr/>
          <p:nvPr/>
        </p:nvGrpSpPr>
        <p:grpSpPr>
          <a:xfrm>
            <a:off x="350401" y="1619745"/>
            <a:ext cx="6417786" cy="2158854"/>
            <a:chOff x="264592" y="2662292"/>
            <a:chExt cx="6539587" cy="1663919"/>
          </a:xfrm>
        </p:grpSpPr>
        <p:sp>
          <p:nvSpPr>
            <p:cNvPr id="10" name="Rectangle: Rounded Corners 9">
              <a:extLst>
                <a:ext uri="{FF2B5EF4-FFF2-40B4-BE49-F238E27FC236}">
                  <a16:creationId xmlns:a16="http://schemas.microsoft.com/office/drawing/2014/main" id="{BCABA38F-51C4-4D8D-ACAA-A1D4ED6FD7D8}"/>
                </a:ext>
              </a:extLst>
            </p:cNvPr>
            <p:cNvSpPr/>
            <p:nvPr/>
          </p:nvSpPr>
          <p:spPr>
            <a:xfrm>
              <a:off x="264592" y="2906726"/>
              <a:ext cx="6539587" cy="1419485"/>
            </a:xfrm>
            <a:prstGeom prst="roundRect">
              <a:avLst/>
            </a:prstGeom>
            <a:solidFill>
              <a:schemeClr val="bg1"/>
            </a:solidFill>
            <a:ln w="28575">
              <a:solidFill>
                <a:srgbClr val="087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3" name="Rectangle 32">
              <a:extLst>
                <a:ext uri="{FF2B5EF4-FFF2-40B4-BE49-F238E27FC236}">
                  <a16:creationId xmlns:a16="http://schemas.microsoft.com/office/drawing/2014/main" id="{4CDEF191-F15C-4869-BE38-E8846CAADD39}"/>
                </a:ext>
              </a:extLst>
            </p:cNvPr>
            <p:cNvSpPr/>
            <p:nvPr/>
          </p:nvSpPr>
          <p:spPr>
            <a:xfrm>
              <a:off x="457201" y="2789796"/>
              <a:ext cx="1447800" cy="217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600" b="1" dirty="0">
                  <a:solidFill>
                    <a:srgbClr val="0872A6"/>
                  </a:solidFill>
                  <a:cs typeface="Arial" panose="020B0604020202020204" pitchFamily="34" charset="0"/>
                </a:rPr>
                <a:t>Content</a:t>
              </a:r>
            </a:p>
          </p:txBody>
        </p:sp>
        <p:pic>
          <p:nvPicPr>
            <p:cNvPr id="31" name="Picture 30">
              <a:extLst>
                <a:ext uri="{FF2B5EF4-FFF2-40B4-BE49-F238E27FC236}">
                  <a16:creationId xmlns:a16="http://schemas.microsoft.com/office/drawing/2014/main" id="{C0A711EE-C058-4491-94CB-E7C1089FAC78}"/>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1" y="2662292"/>
              <a:ext cx="445283" cy="426976"/>
            </a:xfrm>
            <a:prstGeom prst="rect">
              <a:avLst/>
            </a:prstGeom>
          </p:spPr>
        </p:pic>
      </p:grpSp>
      <p:pic>
        <p:nvPicPr>
          <p:cNvPr id="40" name="Picture 2">
            <a:extLst>
              <a:ext uri="{FF2B5EF4-FFF2-40B4-BE49-F238E27FC236}">
                <a16:creationId xmlns:a16="http://schemas.microsoft.com/office/drawing/2014/main" id="{A21B4344-63E1-4E14-9DF5-71D9F480DD11}"/>
              </a:ext>
            </a:extLst>
          </p:cNvPr>
          <p:cNvPicPr>
            <a:picLocks noChangeAspect="1"/>
          </p:cNvPicPr>
          <p:nvPr/>
        </p:nvPicPr>
        <p:blipFill rotWithShape="1">
          <a:blip r:embed="rId6">
            <a:extLst>
              <a:ext uri="{28A0092B-C50C-407E-A947-70E740481C1C}">
                <a14:useLocalDpi xmlns:a14="http://schemas.microsoft.com/office/drawing/2010/main" val="0"/>
              </a:ext>
            </a:extLst>
          </a:blip>
          <a:srcRect b="18229"/>
          <a:stretch/>
        </p:blipFill>
        <p:spPr bwMode="auto">
          <a:xfrm>
            <a:off x="457200" y="81664"/>
            <a:ext cx="2483340" cy="846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a:extLst>
              <a:ext uri="{FF2B5EF4-FFF2-40B4-BE49-F238E27FC236}">
                <a16:creationId xmlns:a16="http://schemas.microsoft.com/office/drawing/2014/main" id="{E095CB42-AC85-4ADF-9770-3BDE99A951B6}"/>
              </a:ext>
            </a:extLst>
          </p:cNvPr>
          <p:cNvSpPr/>
          <p:nvPr/>
        </p:nvSpPr>
        <p:spPr>
          <a:xfrm>
            <a:off x="465941" y="4649167"/>
            <a:ext cx="6534324" cy="1323439"/>
          </a:xfrm>
          <a:prstGeom prst="rect">
            <a:avLst/>
          </a:prstGeom>
        </p:spPr>
        <p:txBody>
          <a:bodyPr wrap="square">
            <a:spAutoFit/>
          </a:bodyPr>
          <a:lstStyle/>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Direct relation with </a:t>
            </a:r>
            <a:r>
              <a:rPr lang="en-US" altLang="en-US" sz="1600" b="1" dirty="0">
                <a:solidFill>
                  <a:schemeClr val="tx1">
                    <a:lumMod val="75000"/>
                    <a:lumOff val="25000"/>
                  </a:schemeClr>
                </a:solidFill>
                <a:cs typeface="Arial" panose="020B0604020202020204" pitchFamily="34" charset="0"/>
              </a:rPr>
              <a:t>sector’s specialist and stakeholders</a:t>
            </a:r>
          </a:p>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Involvement of sectorial association and academics experts</a:t>
            </a:r>
          </a:p>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Direct participation of </a:t>
            </a:r>
            <a:r>
              <a:rPr lang="en-US" altLang="en-US" sz="1600" b="1" dirty="0">
                <a:solidFill>
                  <a:schemeClr val="tx1">
                    <a:lumMod val="75000"/>
                    <a:lumOff val="25000"/>
                  </a:schemeClr>
                </a:solidFill>
                <a:cs typeface="Arial" panose="020B0604020202020204" pitchFamily="34" charset="0"/>
              </a:rPr>
              <a:t>investors and market experts</a:t>
            </a:r>
          </a:p>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Cross-country engagement</a:t>
            </a:r>
          </a:p>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Presentation and reporting during key sectorial events</a:t>
            </a:r>
          </a:p>
        </p:txBody>
      </p:sp>
      <p:sp>
        <p:nvSpPr>
          <p:cNvPr id="29" name="TextBox 28">
            <a:extLst>
              <a:ext uri="{FF2B5EF4-FFF2-40B4-BE49-F238E27FC236}">
                <a16:creationId xmlns:a16="http://schemas.microsoft.com/office/drawing/2014/main" id="{DA89B0C9-188D-42BB-A8BD-35C2643AEAF1}"/>
              </a:ext>
            </a:extLst>
          </p:cNvPr>
          <p:cNvSpPr txBox="1"/>
          <p:nvPr/>
        </p:nvSpPr>
        <p:spPr>
          <a:xfrm>
            <a:off x="454959" y="2278936"/>
            <a:ext cx="6556289" cy="1323439"/>
          </a:xfrm>
          <a:prstGeom prst="rect">
            <a:avLst/>
          </a:prstGeom>
          <a:noFill/>
        </p:spPr>
        <p:txBody>
          <a:bodyPr wrap="square" rtlCol="0">
            <a:spAutoFit/>
          </a:bodyPr>
          <a:lstStyle/>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Detailed </a:t>
            </a:r>
            <a:r>
              <a:rPr lang="en-US" altLang="en-US" sz="1600" b="1" dirty="0">
                <a:solidFill>
                  <a:schemeClr val="tx1">
                    <a:lumMod val="75000"/>
                    <a:lumOff val="25000"/>
                  </a:schemeClr>
                </a:solidFill>
                <a:cs typeface="Arial" panose="020B0604020202020204" pitchFamily="34" charset="0"/>
              </a:rPr>
              <a:t>cross-country and cross-regional thematic analysis</a:t>
            </a:r>
          </a:p>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Application of a structured methodology tailored on country specific sectors and requirements</a:t>
            </a:r>
          </a:p>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Market specific trends evaluation / </a:t>
            </a:r>
            <a:r>
              <a:rPr lang="en-US" altLang="en-US" sz="1600" b="1" dirty="0">
                <a:solidFill>
                  <a:schemeClr val="tx1">
                    <a:lumMod val="75000"/>
                    <a:lumOff val="25000"/>
                  </a:schemeClr>
                </a:solidFill>
                <a:cs typeface="Arial" panose="020B0604020202020204" pitchFamily="34" charset="0"/>
              </a:rPr>
              <a:t>technological development</a:t>
            </a:r>
          </a:p>
          <a:p>
            <a:pPr marL="285750" lvl="1" indent="-285750">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Enhance: </a:t>
            </a:r>
            <a:r>
              <a:rPr lang="en-US" altLang="en-US" sz="1600" dirty="0">
                <a:solidFill>
                  <a:schemeClr val="tx1">
                    <a:lumMod val="75000"/>
                    <a:lumOff val="25000"/>
                  </a:schemeClr>
                </a:solidFill>
                <a:cs typeface="Arial" panose="020B0604020202020204" pitchFamily="34" charset="0"/>
              </a:rPr>
              <a:t>mapping of new and disruptive technologies</a:t>
            </a:r>
          </a:p>
        </p:txBody>
      </p:sp>
      <p:sp>
        <p:nvSpPr>
          <p:cNvPr id="32" name="Rectangle 31">
            <a:extLst>
              <a:ext uri="{FF2B5EF4-FFF2-40B4-BE49-F238E27FC236}">
                <a16:creationId xmlns:a16="http://schemas.microsoft.com/office/drawing/2014/main" id="{D60CDB9A-95EB-4728-B012-EB0CDB6401F0}"/>
              </a:ext>
            </a:extLst>
          </p:cNvPr>
          <p:cNvSpPr/>
          <p:nvPr/>
        </p:nvSpPr>
        <p:spPr>
          <a:xfrm>
            <a:off x="7250723" y="1603392"/>
            <a:ext cx="4354493" cy="1815882"/>
          </a:xfrm>
          <a:prstGeom prst="rect">
            <a:avLst/>
          </a:prstGeom>
        </p:spPr>
        <p:txBody>
          <a:bodyPr wrap="square">
            <a:spAutoFit/>
          </a:bodyPr>
          <a:lstStyle/>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Contribution to determine and </a:t>
            </a:r>
            <a:r>
              <a:rPr lang="en-US" altLang="en-US" sz="1600" b="1" dirty="0">
                <a:solidFill>
                  <a:schemeClr val="tx1">
                    <a:lumMod val="75000"/>
                    <a:lumOff val="25000"/>
                  </a:schemeClr>
                </a:solidFill>
                <a:cs typeface="Arial" panose="020B0604020202020204" pitchFamily="34" charset="0"/>
              </a:rPr>
              <a:t>drive investments in a specific sector</a:t>
            </a:r>
          </a:p>
          <a:p>
            <a:pPr marL="285750" lvl="1" indent="-285750">
              <a:buClr>
                <a:srgbClr val="0872A0"/>
              </a:buClr>
              <a:buFont typeface="Arial" panose="020B0604020202020204" pitchFamily="34" charset="0"/>
              <a:buChar char="•"/>
              <a:defRPr/>
            </a:pPr>
            <a:r>
              <a:rPr lang="en-US" altLang="en-US" sz="1600" dirty="0">
                <a:solidFill>
                  <a:schemeClr val="tx1">
                    <a:lumMod val="75000"/>
                    <a:lumOff val="25000"/>
                  </a:schemeClr>
                </a:solidFill>
                <a:cs typeface="Arial" panose="020B0604020202020204" pitchFamily="34" charset="0"/>
              </a:rPr>
              <a:t>Identification of </a:t>
            </a:r>
            <a:r>
              <a:rPr lang="en-US" altLang="en-US" sz="1600" b="1" dirty="0">
                <a:solidFill>
                  <a:schemeClr val="tx1">
                    <a:lumMod val="75000"/>
                    <a:lumOff val="25000"/>
                  </a:schemeClr>
                </a:solidFill>
                <a:cs typeface="Arial" panose="020B0604020202020204" pitchFamily="34" charset="0"/>
              </a:rPr>
              <a:t>specific sector weaknesses and potential improvements</a:t>
            </a:r>
          </a:p>
          <a:p>
            <a:pPr marL="285750" lvl="1" indent="-285750">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Outline market trends </a:t>
            </a:r>
            <a:r>
              <a:rPr lang="en-US" altLang="en-US" sz="1600" dirty="0">
                <a:solidFill>
                  <a:schemeClr val="tx1">
                    <a:lumMod val="75000"/>
                    <a:lumOff val="25000"/>
                  </a:schemeClr>
                </a:solidFill>
                <a:cs typeface="Arial" panose="020B0604020202020204" pitchFamily="34" charset="0"/>
              </a:rPr>
              <a:t>and investors interests</a:t>
            </a:r>
          </a:p>
          <a:p>
            <a:pPr marL="285750" lvl="1" indent="-285750">
              <a:buClr>
                <a:srgbClr val="0872A0"/>
              </a:buClr>
              <a:buFont typeface="Arial" panose="020B0604020202020204" pitchFamily="34" charset="0"/>
              <a:buChar char="•"/>
              <a:defRPr/>
            </a:pPr>
            <a:r>
              <a:rPr lang="en-US" altLang="en-US" sz="1600" b="1" dirty="0">
                <a:solidFill>
                  <a:schemeClr val="tx1">
                    <a:lumMod val="75000"/>
                    <a:lumOff val="25000"/>
                  </a:schemeClr>
                </a:solidFill>
                <a:cs typeface="Arial" panose="020B0604020202020204" pitchFamily="34" charset="0"/>
              </a:rPr>
              <a:t>Enhance</a:t>
            </a:r>
            <a:r>
              <a:rPr lang="en-US" altLang="en-US" sz="1600" dirty="0">
                <a:solidFill>
                  <a:schemeClr val="tx1">
                    <a:lumMod val="75000"/>
                    <a:lumOff val="25000"/>
                  </a:schemeClr>
                </a:solidFill>
                <a:cs typeface="Arial" panose="020B0604020202020204" pitchFamily="34" charset="0"/>
              </a:rPr>
              <a:t>: analyze the impact of structural changes / new techs in sectors</a:t>
            </a:r>
          </a:p>
        </p:txBody>
      </p:sp>
      <p:pic>
        <p:nvPicPr>
          <p:cNvPr id="2" name="Picture 1">
            <a:extLst>
              <a:ext uri="{FF2B5EF4-FFF2-40B4-BE49-F238E27FC236}">
                <a16:creationId xmlns:a16="http://schemas.microsoft.com/office/drawing/2014/main" id="{FC56AC7B-C8F9-4CFF-813C-ECB6E2ED7EA0}"/>
              </a:ext>
            </a:extLst>
          </p:cNvPr>
          <p:cNvPicPr>
            <a:picLocks noChangeAspect="1"/>
          </p:cNvPicPr>
          <p:nvPr/>
        </p:nvPicPr>
        <p:blipFill>
          <a:blip r:embed="rId7"/>
          <a:stretch>
            <a:fillRect/>
          </a:stretch>
        </p:blipFill>
        <p:spPr>
          <a:xfrm>
            <a:off x="7239091" y="3622521"/>
            <a:ext cx="2151467" cy="3029468"/>
          </a:xfrm>
          <a:prstGeom prst="rect">
            <a:avLst/>
          </a:prstGeom>
        </p:spPr>
      </p:pic>
      <p:sp>
        <p:nvSpPr>
          <p:cNvPr id="27" name="TextBox 26">
            <a:extLst>
              <a:ext uri="{FF2B5EF4-FFF2-40B4-BE49-F238E27FC236}">
                <a16:creationId xmlns:a16="http://schemas.microsoft.com/office/drawing/2014/main" id="{14F17543-F6F7-40E4-8455-DF94A173476F}"/>
              </a:ext>
            </a:extLst>
          </p:cNvPr>
          <p:cNvSpPr txBox="1"/>
          <p:nvPr/>
        </p:nvSpPr>
        <p:spPr>
          <a:xfrm>
            <a:off x="9448800" y="4143223"/>
            <a:ext cx="2453013" cy="1969770"/>
          </a:xfrm>
          <a:prstGeom prst="rect">
            <a:avLst/>
          </a:prstGeom>
          <a:noFill/>
        </p:spPr>
        <p:txBody>
          <a:bodyPr wrap="square" rtlCol="0">
            <a:spAutoFit/>
          </a:bodyPr>
          <a:lstStyle/>
          <a:p>
            <a:pPr marL="285750" indent="-285750">
              <a:spcAft>
                <a:spcPts val="600"/>
              </a:spcAft>
              <a:buClr>
                <a:srgbClr val="0072A5"/>
              </a:buClr>
              <a:buFont typeface="Arial" panose="020B0604020202020204" pitchFamily="34" charset="0"/>
              <a:buChar char="•"/>
            </a:pPr>
            <a:r>
              <a:rPr lang="en-GB" sz="1600" dirty="0">
                <a:solidFill>
                  <a:schemeClr val="accent1"/>
                </a:solidFill>
              </a:rPr>
              <a:t>Investments and stranded assets, 2018</a:t>
            </a:r>
          </a:p>
          <a:p>
            <a:pPr marL="285750" indent="-285750">
              <a:spcAft>
                <a:spcPts val="600"/>
              </a:spcAft>
              <a:buClr>
                <a:srgbClr val="0072A5"/>
              </a:buClr>
              <a:buFont typeface="Arial" panose="020B0604020202020204" pitchFamily="34" charset="0"/>
              <a:buChar char="•"/>
            </a:pPr>
            <a:r>
              <a:rPr lang="en-GB" sz="1600" dirty="0">
                <a:solidFill>
                  <a:schemeClr val="accent1"/>
                </a:solidFill>
              </a:rPr>
              <a:t>Technology roadmaps: Wind, Solar, 2018</a:t>
            </a:r>
          </a:p>
          <a:p>
            <a:pPr marL="285750" indent="-285750">
              <a:spcAft>
                <a:spcPts val="600"/>
              </a:spcAft>
              <a:buClr>
                <a:srgbClr val="0072A5"/>
              </a:buClr>
              <a:buFont typeface="Arial" panose="020B0604020202020204" pitchFamily="34" charset="0"/>
              <a:buChar char="•"/>
            </a:pPr>
            <a:r>
              <a:rPr lang="en-GB" sz="1600" dirty="0">
                <a:solidFill>
                  <a:schemeClr val="accent1"/>
                </a:solidFill>
              </a:rPr>
              <a:t>Subsidy analysis, RE-electrification 2018/2019</a:t>
            </a:r>
          </a:p>
        </p:txBody>
      </p:sp>
      <p:sp>
        <p:nvSpPr>
          <p:cNvPr id="3" name="Slide Number Placeholder 2">
            <a:extLst>
              <a:ext uri="{FF2B5EF4-FFF2-40B4-BE49-F238E27FC236}">
                <a16:creationId xmlns:a16="http://schemas.microsoft.com/office/drawing/2014/main" id="{4F576CA2-1B79-45D2-9082-31E0EE2E2994}"/>
              </a:ext>
            </a:extLst>
          </p:cNvPr>
          <p:cNvSpPr>
            <a:spLocks noGrp="1"/>
          </p:cNvSpPr>
          <p:nvPr>
            <p:ph type="sldNum" sz="quarter" idx="10"/>
          </p:nvPr>
        </p:nvSpPr>
        <p:spPr/>
        <p:txBody>
          <a:bodyPr/>
          <a:lstStyle/>
          <a:p>
            <a:pPr>
              <a:defRPr/>
            </a:pPr>
            <a:fld id="{FDB0DAD6-35BD-4AF2-81B8-EC3C08A749CB}" type="slidenum">
              <a:rPr lang="de-DE" altLang="en-US" smtClean="0"/>
              <a:pPr>
                <a:defRPr/>
              </a:pPr>
              <a:t>20</a:t>
            </a:fld>
            <a:endParaRPr lang="de-DE" altLang="en-US"/>
          </a:p>
        </p:txBody>
      </p:sp>
    </p:spTree>
    <p:extLst>
      <p:ext uri="{BB962C8B-B14F-4D97-AF65-F5344CB8AC3E}">
        <p14:creationId xmlns:p14="http://schemas.microsoft.com/office/powerpoint/2010/main" val="1848414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2EDB7F40-9DB2-4215-955F-B3C725C63218}"/>
              </a:ext>
            </a:extLst>
          </p:cNvPr>
          <p:cNvSpPr txBox="1">
            <a:spLocks/>
          </p:cNvSpPr>
          <p:nvPr/>
        </p:nvSpPr>
        <p:spPr bwMode="auto">
          <a:xfrm>
            <a:off x="479822" y="233224"/>
            <a:ext cx="9220200" cy="61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200" kern="0" dirty="0">
                <a:latin typeface="Calibri" panose="020F0502020204030204" pitchFamily="34" charset="0"/>
                <a:cs typeface="Calibri" panose="020F0502020204030204" pitchFamily="34" charset="0"/>
              </a:rPr>
              <a:t>IRENA Energy Transition Scenario Network</a:t>
            </a:r>
          </a:p>
        </p:txBody>
      </p:sp>
      <p:sp>
        <p:nvSpPr>
          <p:cNvPr id="15" name="Rectangle 14">
            <a:extLst>
              <a:ext uri="{FF2B5EF4-FFF2-40B4-BE49-F238E27FC236}">
                <a16:creationId xmlns:a16="http://schemas.microsoft.com/office/drawing/2014/main" id="{86562E8F-5BFD-4E47-B9E2-26E99E585A66}"/>
              </a:ext>
            </a:extLst>
          </p:cNvPr>
          <p:cNvSpPr/>
          <p:nvPr/>
        </p:nvSpPr>
        <p:spPr>
          <a:xfrm>
            <a:off x="533400" y="1213792"/>
            <a:ext cx="11125200" cy="4363630"/>
          </a:xfrm>
          <a:prstGeom prst="rect">
            <a:avLst/>
          </a:prstGeom>
        </p:spPr>
        <p:txBody>
          <a:bodyPr wrap="square">
            <a:spAutoFit/>
          </a:bodyPr>
          <a:lstStyle/>
          <a:p>
            <a:pPr algn="just" fontAlgn="base">
              <a:lnSpc>
                <a:spcPct val="107000"/>
              </a:lnSpc>
              <a:spcAft>
                <a:spcPts val="450"/>
              </a:spcAft>
            </a:pPr>
            <a:r>
              <a:rPr lang="en-US" altLang="en-US" sz="2400" b="1" dirty="0">
                <a:solidFill>
                  <a:srgbClr val="0872A6"/>
                </a:solidFill>
                <a:latin typeface="Calibri" panose="020F0502020204030204" pitchFamily="34" charset="0"/>
                <a:cs typeface="Calibri" panose="020F0502020204030204" pitchFamily="34" charset="0"/>
              </a:rPr>
              <a:t>Target: </a:t>
            </a:r>
            <a:r>
              <a:rPr lang="en-GB" sz="2400" b="1" dirty="0">
                <a:solidFill>
                  <a:prstClr val="black"/>
                </a:solidFill>
                <a:latin typeface="Calibri" panose="020F0502020204030204" pitchFamily="34" charset="0"/>
                <a:ea typeface="Yu Mincho" panose="02020400000000000000" pitchFamily="18" charset="-128"/>
                <a:cs typeface="Calibri" panose="020F0502020204030204" pitchFamily="34" charset="0"/>
              </a:rPr>
              <a:t>Support of governments</a:t>
            </a:r>
            <a:r>
              <a:rPr lang="en-GB" sz="2400" dirty="0">
                <a:solidFill>
                  <a:prstClr val="black"/>
                </a:solidFill>
                <a:latin typeface="Calibri" panose="020F0502020204030204" pitchFamily="34" charset="0"/>
                <a:ea typeface="Yu Mincho" panose="02020400000000000000" pitchFamily="18" charset="-128"/>
                <a:cs typeface="Calibri" panose="020F0502020204030204" pitchFamily="34" charset="0"/>
              </a:rPr>
              <a:t> pursuing political consensus and informed energy policy-making</a:t>
            </a:r>
          </a:p>
          <a:p>
            <a:pPr algn="just" fontAlgn="base">
              <a:lnSpc>
                <a:spcPct val="107000"/>
              </a:lnSpc>
              <a:spcAft>
                <a:spcPts val="450"/>
              </a:spcAft>
            </a:pPr>
            <a:endParaRPr lang="en-GB" sz="1100" dirty="0">
              <a:solidFill>
                <a:prstClr val="black"/>
              </a:solidFill>
              <a:latin typeface="Calibri" panose="020F0502020204030204" pitchFamily="34" charset="0"/>
              <a:ea typeface="Yu Mincho" panose="02020400000000000000" pitchFamily="18" charset="-128"/>
              <a:cs typeface="Calibri" panose="020F0502020204030204" pitchFamily="34" charset="0"/>
            </a:endParaRPr>
          </a:p>
          <a:p>
            <a:pPr algn="just" fontAlgn="base">
              <a:lnSpc>
                <a:spcPct val="107000"/>
              </a:lnSpc>
              <a:spcAft>
                <a:spcPts val="450"/>
              </a:spcAft>
            </a:pPr>
            <a:r>
              <a:rPr lang="en-US" altLang="en-US" sz="2400" b="1" dirty="0">
                <a:solidFill>
                  <a:srgbClr val="0872A6"/>
                </a:solidFill>
                <a:latin typeface="Calibri" panose="020F0502020204030204" pitchFamily="34" charset="0"/>
                <a:cs typeface="Calibri" panose="020F0502020204030204" pitchFamily="34" charset="0"/>
              </a:rPr>
              <a:t>Goal: </a:t>
            </a:r>
            <a:r>
              <a:rPr lang="en-GB" sz="2400" dirty="0">
                <a:solidFill>
                  <a:prstClr val="black"/>
                </a:solidFill>
                <a:latin typeface="Calibri" panose="020F0502020204030204" pitchFamily="34" charset="0"/>
                <a:ea typeface="Yu Mincho" panose="02020400000000000000" pitchFamily="18" charset="-128"/>
                <a:cs typeface="Calibri" panose="020F0502020204030204" pitchFamily="34" charset="0"/>
              </a:rPr>
              <a:t>Provide a </a:t>
            </a:r>
            <a:r>
              <a:rPr lang="en-GB" sz="2400" b="1" dirty="0">
                <a:solidFill>
                  <a:prstClr val="black"/>
                </a:solidFill>
                <a:latin typeface="Calibri" panose="020F0502020204030204" pitchFamily="34" charset="0"/>
                <a:ea typeface="Yu Mincho" panose="02020400000000000000" pitchFamily="18" charset="-128"/>
                <a:cs typeface="Calibri" panose="020F0502020204030204" pitchFamily="34" charset="0"/>
              </a:rPr>
              <a:t>global platform</a:t>
            </a:r>
            <a:r>
              <a:rPr lang="en-GB" sz="2400" dirty="0">
                <a:solidFill>
                  <a:prstClr val="black"/>
                </a:solidFill>
                <a:latin typeface="Calibri" panose="020F0502020204030204" pitchFamily="34" charset="0"/>
                <a:ea typeface="Yu Mincho" panose="02020400000000000000" pitchFamily="18" charset="-128"/>
                <a:cs typeface="Calibri" panose="020F0502020204030204" pitchFamily="34" charset="0"/>
              </a:rPr>
              <a:t> to facilitate exchange in best practice in long-term energy scenario development and use, among national and regional scenarios practitioners from around the world, while connecting them with experts from leading technical institutions.</a:t>
            </a:r>
          </a:p>
          <a:p>
            <a:pPr algn="just" fontAlgn="base">
              <a:lnSpc>
                <a:spcPct val="107000"/>
              </a:lnSpc>
              <a:spcAft>
                <a:spcPts val="450"/>
              </a:spcAft>
              <a:buClr>
                <a:srgbClr val="5B9BD5"/>
              </a:buClr>
            </a:pPr>
            <a:endParaRPr lang="en-US" sz="1400" b="1" dirty="0">
              <a:solidFill>
                <a:srgbClr val="0872A6"/>
              </a:solidFill>
              <a:latin typeface="Calibri" panose="020F0502020204030204" pitchFamily="34" charset="0"/>
              <a:cs typeface="Calibri" panose="020F0502020204030204" pitchFamily="34" charset="0"/>
            </a:endParaRPr>
          </a:p>
          <a:p>
            <a:pPr algn="just" fontAlgn="base">
              <a:lnSpc>
                <a:spcPct val="107000"/>
              </a:lnSpc>
              <a:spcAft>
                <a:spcPts val="450"/>
              </a:spcAft>
              <a:buClr>
                <a:srgbClr val="5B9BD5"/>
              </a:buClr>
            </a:pPr>
            <a:r>
              <a:rPr lang="en-US" sz="2400" b="1" dirty="0">
                <a:solidFill>
                  <a:srgbClr val="0872A6"/>
                </a:solidFill>
                <a:latin typeface="Calibri" panose="020F0502020204030204" pitchFamily="34" charset="0"/>
                <a:cs typeface="Calibri" panose="020F0502020204030204" pitchFamily="34" charset="0"/>
              </a:rPr>
              <a:t>Participants and partnerships:</a:t>
            </a:r>
            <a:endParaRPr lang="en-GB" sz="2400" b="1" dirty="0">
              <a:solidFill>
                <a:srgbClr val="0872A6"/>
              </a:solidFill>
              <a:latin typeface="Calibri" panose="020F0502020204030204" pitchFamily="34" charset="0"/>
              <a:cs typeface="Calibri" panose="020F0502020204030204" pitchFamily="34" charset="0"/>
            </a:endParaRPr>
          </a:p>
          <a:p>
            <a:pPr marL="257175" indent="-257175" algn="just" fontAlgn="base">
              <a:lnSpc>
                <a:spcPct val="107000"/>
              </a:lnSpc>
              <a:buClr>
                <a:srgbClr val="5B9BD5"/>
              </a:buClr>
              <a:buFont typeface="Calibri" panose="020F0502020204030204" pitchFamily="34" charset="0"/>
              <a:buChar char="»"/>
            </a:pPr>
            <a:r>
              <a:rPr lang="en-GB" sz="2400" dirty="0">
                <a:solidFill>
                  <a:prstClr val="black"/>
                </a:solidFill>
                <a:latin typeface="Calibri" panose="020F0502020204030204" pitchFamily="34" charset="0"/>
                <a:cs typeface="Calibri" panose="020F0502020204030204" pitchFamily="34" charset="0"/>
              </a:rPr>
              <a:t>Open to both government and research institutions.</a:t>
            </a:r>
          </a:p>
          <a:p>
            <a:pPr marL="257175" indent="-257175" algn="just" fontAlgn="base">
              <a:lnSpc>
                <a:spcPct val="107000"/>
              </a:lnSpc>
              <a:buClr>
                <a:srgbClr val="5B9BD5"/>
              </a:buClr>
              <a:buFont typeface="Calibri" panose="020F0502020204030204" pitchFamily="34" charset="0"/>
              <a:buChar char="»"/>
            </a:pPr>
            <a:r>
              <a:rPr lang="en-GB" sz="2400" b="1" dirty="0">
                <a:solidFill>
                  <a:prstClr val="black"/>
                </a:solidFill>
                <a:latin typeface="Calibri" panose="020F0502020204030204" pitchFamily="34" charset="0"/>
                <a:cs typeface="Calibri" panose="020F0502020204030204" pitchFamily="34" charset="0"/>
              </a:rPr>
              <a:t>Launch in April 2019 </a:t>
            </a:r>
            <a:endParaRPr lang="en-GB" sz="2400" b="1" dirty="0">
              <a:solidFill>
                <a:prstClr val="black"/>
              </a:solidFill>
              <a:latin typeface="Calibri" panose="020F0502020204030204" pitchFamily="34" charset="0"/>
              <a:ea typeface="Yu Mincho" panose="02020400000000000000" pitchFamily="18" charset="-128"/>
              <a:cs typeface="Calibri" panose="020F0502020204030204" pitchFamily="34" charset="0"/>
            </a:endParaRPr>
          </a:p>
        </p:txBody>
      </p:sp>
      <p:grpSp>
        <p:nvGrpSpPr>
          <p:cNvPr id="16" name="Group 15">
            <a:extLst>
              <a:ext uri="{FF2B5EF4-FFF2-40B4-BE49-F238E27FC236}">
                <a16:creationId xmlns:a16="http://schemas.microsoft.com/office/drawing/2014/main" id="{C2210D71-CBE1-4547-BAEC-4DF574E5A4E7}"/>
              </a:ext>
            </a:extLst>
          </p:cNvPr>
          <p:cNvGrpSpPr/>
          <p:nvPr/>
        </p:nvGrpSpPr>
        <p:grpSpPr>
          <a:xfrm>
            <a:off x="6934200" y="5410200"/>
            <a:ext cx="5709665" cy="934445"/>
            <a:chOff x="7618560" y="4577027"/>
            <a:chExt cx="4836898" cy="1392809"/>
          </a:xfrm>
        </p:grpSpPr>
        <p:sp>
          <p:nvSpPr>
            <p:cNvPr id="17" name="Content Placeholder 2">
              <a:extLst>
                <a:ext uri="{FF2B5EF4-FFF2-40B4-BE49-F238E27FC236}">
                  <a16:creationId xmlns:a16="http://schemas.microsoft.com/office/drawing/2014/main" id="{5D0112AB-5AFC-4E98-B1B2-0860204C6721}"/>
                </a:ext>
              </a:extLst>
            </p:cNvPr>
            <p:cNvSpPr txBox="1">
              <a:spLocks/>
            </p:cNvSpPr>
            <p:nvPr/>
          </p:nvSpPr>
          <p:spPr>
            <a:xfrm>
              <a:off x="7618560" y="4577027"/>
              <a:ext cx="4131343" cy="803176"/>
            </a:xfrm>
            <a:prstGeom prst="rect">
              <a:avLst/>
            </a:prstGeom>
            <a:solidFill>
              <a:srgbClr val="0872A6"/>
            </a:solidFill>
            <a:ln>
              <a:noFill/>
            </a:ln>
          </p:spPr>
          <p:txBody>
            <a:bodyPr anchor="ctr">
              <a:noAutofit/>
            </a:bodyPr>
            <a:lstStyle>
              <a:lvl1pPr marL="382588" indent="-382588" algn="l" rtl="0" eaLnBrk="0" fontAlgn="base" hangingPunct="0">
                <a:lnSpc>
                  <a:spcPct val="130000"/>
                </a:lnSpc>
                <a:spcBef>
                  <a:spcPct val="0"/>
                </a:spcBef>
                <a:spcAft>
                  <a:spcPct val="0"/>
                </a:spcAft>
                <a:buChar char="•"/>
                <a:defRPr sz="1600">
                  <a:solidFill>
                    <a:schemeClr val="tx1"/>
                  </a:solidFill>
                  <a:latin typeface="+mn-lt"/>
                  <a:ea typeface="MS PGothic" panose="020B0600070205080204" pitchFamily="34" charset="-128"/>
                  <a:cs typeface="+mn-cs"/>
                </a:defRPr>
              </a:lvl1pPr>
              <a:lvl2pPr marL="830263" indent="-319088" algn="l" rtl="0" eaLnBrk="0" fontAlgn="base" hangingPunct="0">
                <a:lnSpc>
                  <a:spcPct val="130000"/>
                </a:lnSpc>
                <a:spcBef>
                  <a:spcPct val="0"/>
                </a:spcBef>
                <a:spcAft>
                  <a:spcPct val="0"/>
                </a:spcAft>
                <a:buFont typeface="Wingdings" panose="05000000000000000000" pitchFamily="2" charset="2"/>
                <a:buChar char="§"/>
                <a:defRPr sz="1600">
                  <a:solidFill>
                    <a:schemeClr val="tx1"/>
                  </a:solidFill>
                  <a:latin typeface="+mn-lt"/>
                  <a:ea typeface="MS PGothic" panose="020B0600070205080204" pitchFamily="34" charset="-128"/>
                  <a:cs typeface="+mn-cs"/>
                </a:defRPr>
              </a:lvl2pPr>
              <a:lvl3pPr marL="1277938" indent="-255588" algn="l" rtl="0" eaLnBrk="0" fontAlgn="base" hangingPunct="0">
                <a:lnSpc>
                  <a:spcPct val="150000"/>
                </a:lnSpc>
                <a:spcBef>
                  <a:spcPct val="0"/>
                </a:spcBef>
                <a:spcAft>
                  <a:spcPct val="0"/>
                </a:spcAft>
                <a:buChar char="•"/>
                <a:defRPr sz="2700">
                  <a:solidFill>
                    <a:schemeClr val="tx1"/>
                  </a:solidFill>
                  <a:latin typeface="+mn-lt"/>
                  <a:ea typeface="MS PGothic" panose="020B0600070205080204" pitchFamily="34" charset="-128"/>
                  <a:cs typeface="+mn-cs"/>
                </a:defRPr>
              </a:lvl3pPr>
              <a:lvl4pPr marL="1790700"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4pPr>
              <a:lvl5pPr marL="2301875" indent="-255588" algn="l" rtl="0" eaLnBrk="0" fontAlgn="base" hangingPunct="0">
                <a:lnSpc>
                  <a:spcPct val="150000"/>
                </a:lnSpc>
                <a:spcBef>
                  <a:spcPct val="0"/>
                </a:spcBef>
                <a:spcAft>
                  <a:spcPct val="0"/>
                </a:spcAft>
                <a:buChar char="»"/>
                <a:defRPr sz="2200">
                  <a:solidFill>
                    <a:schemeClr val="tx1"/>
                  </a:solidFill>
                  <a:latin typeface="+mn-lt"/>
                  <a:ea typeface="MS PGothic" panose="020B0600070205080204" pitchFamily="34" charset="-128"/>
                  <a:cs typeface="+mn-cs"/>
                </a:defRPr>
              </a:lvl5pPr>
              <a:lvl6pPr marL="2814688" indent="-255881" algn="l" rtl="0" fontAlgn="base">
                <a:lnSpc>
                  <a:spcPct val="150000"/>
                </a:lnSpc>
                <a:spcBef>
                  <a:spcPct val="0"/>
                </a:spcBef>
                <a:spcAft>
                  <a:spcPct val="0"/>
                </a:spcAft>
                <a:buChar char="»"/>
                <a:defRPr>
                  <a:solidFill>
                    <a:schemeClr val="tx1"/>
                  </a:solidFill>
                  <a:latin typeface="+mn-lt"/>
                  <a:cs typeface="+mn-cs"/>
                </a:defRPr>
              </a:lvl6pPr>
              <a:lvl7pPr marL="3326450" indent="-255881" algn="l" rtl="0" fontAlgn="base">
                <a:lnSpc>
                  <a:spcPct val="150000"/>
                </a:lnSpc>
                <a:spcBef>
                  <a:spcPct val="0"/>
                </a:spcBef>
                <a:spcAft>
                  <a:spcPct val="0"/>
                </a:spcAft>
                <a:buChar char="»"/>
                <a:defRPr>
                  <a:solidFill>
                    <a:schemeClr val="tx1"/>
                  </a:solidFill>
                  <a:latin typeface="+mn-lt"/>
                  <a:cs typeface="+mn-cs"/>
                </a:defRPr>
              </a:lvl7pPr>
              <a:lvl8pPr marL="3838210" indent="-255881" algn="l" rtl="0" fontAlgn="base">
                <a:lnSpc>
                  <a:spcPct val="150000"/>
                </a:lnSpc>
                <a:spcBef>
                  <a:spcPct val="0"/>
                </a:spcBef>
                <a:spcAft>
                  <a:spcPct val="0"/>
                </a:spcAft>
                <a:buChar char="»"/>
                <a:defRPr>
                  <a:solidFill>
                    <a:schemeClr val="tx1"/>
                  </a:solidFill>
                  <a:latin typeface="+mn-lt"/>
                  <a:cs typeface="+mn-cs"/>
                </a:defRPr>
              </a:lvl8pPr>
              <a:lvl9pPr marL="4349972" indent="-255881" algn="l" rtl="0" fontAlgn="base">
                <a:lnSpc>
                  <a:spcPct val="150000"/>
                </a:lnSpc>
                <a:spcBef>
                  <a:spcPct val="0"/>
                </a:spcBef>
                <a:spcAft>
                  <a:spcPct val="0"/>
                </a:spcAft>
                <a:buChar char="»"/>
                <a:defRPr>
                  <a:solidFill>
                    <a:schemeClr val="tx1"/>
                  </a:solidFill>
                  <a:latin typeface="+mn-lt"/>
                  <a:cs typeface="+mn-cs"/>
                </a:defRPr>
              </a:lvl9pPr>
            </a:lstStyle>
            <a:p>
              <a:pPr marL="0" indent="0" algn="ctr" eaLnBrk="1" fontAlgn="auto" hangingPunct="1">
                <a:lnSpc>
                  <a:spcPct val="100000"/>
                </a:lnSpc>
                <a:spcBef>
                  <a:spcPts val="450"/>
                </a:spcBef>
                <a:spcAft>
                  <a:spcPts val="0"/>
                </a:spcAft>
                <a:buClr>
                  <a:srgbClr val="0872A6"/>
                </a:buClr>
                <a:buNone/>
              </a:pPr>
              <a:r>
                <a:rPr lang="en-US" sz="4950" kern="0" dirty="0">
                  <a:solidFill>
                    <a:prstClr val="white"/>
                  </a:solidFill>
                  <a:latin typeface="Franklin Gothic Book" panose="020B0503020102020204" pitchFamily="34" charset="0"/>
                  <a:cs typeface="Helvetica" panose="020B0604020202020204" pitchFamily="34" charset="0"/>
                </a:rPr>
                <a:t>ETS-Net</a:t>
              </a:r>
            </a:p>
          </p:txBody>
        </p:sp>
        <p:sp>
          <p:nvSpPr>
            <p:cNvPr id="18" name="Title 1">
              <a:extLst>
                <a:ext uri="{FF2B5EF4-FFF2-40B4-BE49-F238E27FC236}">
                  <a16:creationId xmlns:a16="http://schemas.microsoft.com/office/drawing/2014/main" id="{8671F1C1-07AF-4C90-9939-851952D4CDEE}"/>
                </a:ext>
              </a:extLst>
            </p:cNvPr>
            <p:cNvSpPr txBox="1">
              <a:spLocks/>
            </p:cNvSpPr>
            <p:nvPr/>
          </p:nvSpPr>
          <p:spPr bwMode="auto">
            <a:xfrm>
              <a:off x="8134978" y="5485648"/>
              <a:ext cx="432048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1600" kern="0" dirty="0">
                  <a:latin typeface="Calibri" panose="020F0502020204030204" pitchFamily="34" charset="0"/>
                  <a:cs typeface="Calibri" panose="020F0502020204030204" pitchFamily="34" charset="0"/>
                </a:rPr>
                <a:t>IRENA Energy Transition Scenario Network </a:t>
              </a:r>
            </a:p>
          </p:txBody>
        </p:sp>
      </p:grpSp>
      <p:sp>
        <p:nvSpPr>
          <p:cNvPr id="3" name="Slide Number Placeholder 2">
            <a:extLst>
              <a:ext uri="{FF2B5EF4-FFF2-40B4-BE49-F238E27FC236}">
                <a16:creationId xmlns:a16="http://schemas.microsoft.com/office/drawing/2014/main" id="{81B2A1A0-A6E3-42A6-A6A3-97DC82BD259A}"/>
              </a:ext>
            </a:extLst>
          </p:cNvPr>
          <p:cNvSpPr>
            <a:spLocks noGrp="1"/>
          </p:cNvSpPr>
          <p:nvPr>
            <p:ph type="sldNum" sz="quarter" idx="12"/>
          </p:nvPr>
        </p:nvSpPr>
        <p:spPr/>
        <p:txBody>
          <a:bodyPr/>
          <a:lstStyle/>
          <a:p>
            <a:fld id="{6A06B1E7-21B8-4C37-8EB9-3B9E4E23EB19}" type="slidenum">
              <a:rPr lang="en-US" smtClean="0"/>
              <a:t>3</a:t>
            </a:fld>
            <a:endParaRPr lang="en-US" dirty="0"/>
          </a:p>
        </p:txBody>
      </p:sp>
    </p:spTree>
    <p:extLst>
      <p:ext uri="{BB962C8B-B14F-4D97-AF65-F5344CB8AC3E}">
        <p14:creationId xmlns:p14="http://schemas.microsoft.com/office/powerpoint/2010/main" val="2140992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79425" y="280516"/>
            <a:ext cx="1123315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700" b="1">
                <a:solidFill>
                  <a:srgbClr val="0872A6"/>
                </a:solidFill>
                <a:latin typeface="ITC Avant Garde Gothic" pitchFamily="34" charset="0"/>
                <a:ea typeface="MS PGothic" panose="020B0600070205080204" pitchFamily="34" charset="-128"/>
                <a:cs typeface="+mj-cs"/>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pPr>
              <a:lnSpc>
                <a:spcPct val="90000"/>
              </a:lnSpc>
              <a:defRPr/>
            </a:pPr>
            <a:r>
              <a:rPr lang="en-US" altLang="en-US" sz="3600" dirty="0">
                <a:latin typeface="Calibri" panose="020F0502020204030204" pitchFamily="34" charset="0"/>
                <a:cs typeface="Calibri" panose="020F0502020204030204" pitchFamily="34" charset="0"/>
              </a:rPr>
              <a:t>Proposed activities</a:t>
            </a:r>
            <a:endParaRPr lang="en-US" altLang="en-US" sz="3600" kern="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8BCCB7F2-FC85-4806-8806-5A232CB6E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080" y="-28673"/>
            <a:ext cx="2856784" cy="1008112"/>
          </a:xfrm>
          <a:prstGeom prst="rect">
            <a:avLst/>
          </a:prstGeom>
        </p:spPr>
      </p:pic>
      <p:graphicFrame>
        <p:nvGraphicFramePr>
          <p:cNvPr id="2" name="Diagram 1">
            <a:extLst>
              <a:ext uri="{FF2B5EF4-FFF2-40B4-BE49-F238E27FC236}">
                <a16:creationId xmlns:a16="http://schemas.microsoft.com/office/drawing/2014/main" id="{AC76A36C-1D61-450C-9B62-C929D8B7466C}"/>
              </a:ext>
            </a:extLst>
          </p:cNvPr>
          <p:cNvGraphicFramePr/>
          <p:nvPr>
            <p:extLst>
              <p:ext uri="{D42A27DB-BD31-4B8C-83A1-F6EECF244321}">
                <p14:modId xmlns:p14="http://schemas.microsoft.com/office/powerpoint/2010/main" val="3581879688"/>
              </p:ext>
            </p:extLst>
          </p:nvPr>
        </p:nvGraphicFramePr>
        <p:xfrm>
          <a:off x="479425" y="1196045"/>
          <a:ext cx="8064847"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Slide Number Placeholder 2">
            <a:extLst>
              <a:ext uri="{FF2B5EF4-FFF2-40B4-BE49-F238E27FC236}">
                <a16:creationId xmlns:a16="http://schemas.microsoft.com/office/drawing/2014/main" id="{70E2F371-9AE7-49EC-9751-C567C850529B}"/>
              </a:ext>
            </a:extLst>
          </p:cNvPr>
          <p:cNvSpPr txBox="1">
            <a:spLocks/>
          </p:cNvSpPr>
          <p:nvPr/>
        </p:nvSpPr>
        <p:spPr bwMode="auto">
          <a:xfrm>
            <a:off x="10901363" y="6556375"/>
            <a:ext cx="958850" cy="306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algn="r" rtl="0" eaLnBrk="1" fontAlgn="base" hangingPunct="1">
              <a:spcBef>
                <a:spcPct val="0"/>
              </a:spcBef>
              <a:spcAft>
                <a:spcPct val="0"/>
              </a:spcAft>
              <a:defRPr sz="1100" kern="1200">
                <a:solidFill>
                  <a:srgbClr val="646464"/>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a:defRPr/>
            </a:pPr>
            <a:fld id="{7A55A305-2F91-4A76-BCFA-70F62CBD82E6}" type="slidenum">
              <a:rPr lang="de-DE" altLang="en-US" smtClean="0">
                <a:latin typeface="Calibri" panose="020F0502020204030204" pitchFamily="34" charset="0"/>
                <a:cs typeface="Calibri" panose="020F0502020204030204" pitchFamily="34" charset="0"/>
              </a:rPr>
              <a:pPr>
                <a:defRPr/>
              </a:pPr>
              <a:t>4</a:t>
            </a:fld>
            <a:endParaRPr lang="de-DE" altLang="en-US"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08F27365-B09F-4B07-BD74-AB506349E2B5}"/>
              </a:ext>
            </a:extLst>
          </p:cNvPr>
          <p:cNvSpPr txBox="1"/>
          <p:nvPr/>
        </p:nvSpPr>
        <p:spPr>
          <a:xfrm>
            <a:off x="8610600" y="1196045"/>
            <a:ext cx="3352800" cy="3416320"/>
          </a:xfrm>
          <a:prstGeom prst="rect">
            <a:avLst/>
          </a:prstGeom>
          <a:noFill/>
        </p:spPr>
        <p:txBody>
          <a:bodyPr wrap="square" rtlCol="0">
            <a:spAutoFit/>
          </a:bodyPr>
          <a:lstStyle/>
          <a:p>
            <a:pPr marL="285750" lvl="0" indent="-285750">
              <a:buFont typeface="Arial" panose="020B0604020202020204" pitchFamily="34" charset="0"/>
              <a:buChar char="•"/>
            </a:pPr>
            <a:r>
              <a:rPr lang="en-GB" dirty="0">
                <a:latin typeface="Calibri" panose="020F0502020204030204" pitchFamily="34" charset="0"/>
                <a:cs typeface="Calibri" panose="020F0502020204030204" pitchFamily="34" charset="0"/>
              </a:rPr>
              <a:t>Pathways 2050</a:t>
            </a:r>
            <a:endParaRPr lang="en-US" dirty="0">
              <a:latin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en-GB" dirty="0" err="1">
                <a:latin typeface="Calibri" panose="020F0502020204030204" pitchFamily="34" charset="0"/>
                <a:cs typeface="Calibri" panose="020F0502020204030204" pitchFamily="34" charset="0"/>
              </a:rPr>
              <a:t>UNECA</a:t>
            </a:r>
            <a:r>
              <a:rPr lang="en-GB" dirty="0">
                <a:latin typeface="Calibri" panose="020F0502020204030204" pitchFamily="34" charset="0"/>
                <a:cs typeface="Calibri" panose="020F0502020204030204" pitchFamily="34" charset="0"/>
              </a:rPr>
              <a:t>: Energy Modelling Platform Africa</a:t>
            </a:r>
            <a:endParaRPr lang="en-US" dirty="0">
              <a:latin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en-GB" dirty="0" err="1">
                <a:latin typeface="Calibri" panose="020F0502020204030204" pitchFamily="34" charset="0"/>
                <a:cs typeface="Calibri" panose="020F0502020204030204" pitchFamily="34" charset="0"/>
              </a:rPr>
              <a:t>UNECLAC</a:t>
            </a:r>
            <a:r>
              <a:rPr lang="en-GB" dirty="0">
                <a:latin typeface="Calibri" panose="020F0502020204030204" pitchFamily="34" charset="0"/>
                <a:cs typeface="Calibri" panose="020F0502020204030204" pitchFamily="34" charset="0"/>
              </a:rPr>
              <a:t>: Regional Planners Forum</a:t>
            </a:r>
            <a:endParaRPr lang="en-US" dirty="0">
              <a:latin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en-GB" dirty="0">
                <a:latin typeface="Calibri" panose="020F0502020204030204" pitchFamily="34" charset="0"/>
                <a:cs typeface="Calibri" panose="020F0502020204030204" pitchFamily="34" charset="0"/>
              </a:rPr>
              <a:t>UNDP </a:t>
            </a:r>
            <a:endParaRPr lang="en-US" dirty="0">
              <a:latin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en-GB" dirty="0" err="1">
                <a:latin typeface="Calibri" panose="020F0502020204030204" pitchFamily="34" charset="0"/>
                <a:cs typeface="Calibri" panose="020F0502020204030204" pitchFamily="34" charset="0"/>
              </a:rPr>
              <a:t>NDC</a:t>
            </a:r>
            <a:r>
              <a:rPr lang="en-GB" dirty="0">
                <a:latin typeface="Calibri" panose="020F0502020204030204" pitchFamily="34" charset="0"/>
                <a:cs typeface="Calibri" panose="020F0502020204030204" pitchFamily="34" charset="0"/>
              </a:rPr>
              <a:t>-Partnership </a:t>
            </a:r>
            <a:endParaRPr lang="en-US" dirty="0">
              <a:latin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en-GB" dirty="0">
                <a:latin typeface="Calibri" panose="020F0502020204030204" pitchFamily="34" charset="0"/>
                <a:cs typeface="Calibri" panose="020F0502020204030204" pitchFamily="34" charset="0"/>
              </a:rPr>
              <a:t>UK DFID: Roundtable on Strategic Energy Planning</a:t>
            </a:r>
            <a:endParaRPr lang="en-US" dirty="0">
              <a:latin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en-GB" dirty="0">
                <a:latin typeface="Calibri" panose="020F0502020204030204" pitchFamily="34" charset="0"/>
                <a:cs typeface="Calibri" panose="020F0502020204030204" pitchFamily="34" charset="0"/>
              </a:rPr>
              <a:t>Deep decarbonization pathways</a:t>
            </a:r>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40953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094C41-4A1D-4BED-A433-AB657C4186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0" y="5083460"/>
            <a:ext cx="3528594" cy="1245183"/>
          </a:xfrm>
          <a:prstGeom prst="rect">
            <a:avLst/>
          </a:prstGeom>
        </p:spPr>
      </p:pic>
      <p:sp>
        <p:nvSpPr>
          <p:cNvPr id="8" name="Rectangle 7">
            <a:extLst>
              <a:ext uri="{FF2B5EF4-FFF2-40B4-BE49-F238E27FC236}">
                <a16:creationId xmlns:a16="http://schemas.microsoft.com/office/drawing/2014/main" id="{04738722-EA91-405D-9A43-CFA1ED252DBD}"/>
              </a:ext>
            </a:extLst>
          </p:cNvPr>
          <p:cNvSpPr/>
          <p:nvPr/>
        </p:nvSpPr>
        <p:spPr>
          <a:xfrm>
            <a:off x="1752600" y="1237317"/>
            <a:ext cx="8259105" cy="532903"/>
          </a:xfrm>
          <a:prstGeom prst="rect">
            <a:avLst/>
          </a:prstGeom>
        </p:spPr>
        <p:txBody>
          <a:bodyPr wrap="square">
            <a:spAutoFit/>
          </a:bodyPr>
          <a:lstStyle/>
          <a:p>
            <a:pPr algn="ctr" fontAlgn="base">
              <a:lnSpc>
                <a:spcPct val="107000"/>
              </a:lnSpc>
              <a:spcBef>
                <a:spcPts val="450"/>
              </a:spcBef>
              <a:spcAft>
                <a:spcPts val="450"/>
              </a:spcAft>
            </a:pPr>
            <a:r>
              <a:rPr lang="en-GB" sz="2800" b="1" kern="0" dirty="0">
                <a:solidFill>
                  <a:srgbClr val="0872A6"/>
                </a:solidFill>
                <a:latin typeface="Calibri" panose="020F0502020204030204" pitchFamily="34" charset="0"/>
                <a:cs typeface="Calibri" panose="020F0502020204030204" pitchFamily="34" charset="0"/>
              </a:rPr>
              <a:t>2019 International Forum </a:t>
            </a:r>
          </a:p>
        </p:txBody>
      </p:sp>
      <p:sp>
        <p:nvSpPr>
          <p:cNvPr id="9" name="Rectangle 8">
            <a:extLst>
              <a:ext uri="{FF2B5EF4-FFF2-40B4-BE49-F238E27FC236}">
                <a16:creationId xmlns:a16="http://schemas.microsoft.com/office/drawing/2014/main" id="{BA8A88AB-500A-4A41-A5F3-4073E4B5A2CE}"/>
              </a:ext>
            </a:extLst>
          </p:cNvPr>
          <p:cNvSpPr/>
          <p:nvPr/>
        </p:nvSpPr>
        <p:spPr>
          <a:xfrm>
            <a:off x="4785519" y="2077656"/>
            <a:ext cx="2744662" cy="407035"/>
          </a:xfrm>
          <a:prstGeom prst="rect">
            <a:avLst/>
          </a:prstGeom>
          <a:solidFill>
            <a:srgbClr val="0872A6"/>
          </a:solidFill>
          <a:ln w="19050" cap="flat" cmpd="sng" algn="ctr">
            <a:solidFill>
              <a:sysClr val="window" lastClr="FFFFFF"/>
            </a:solidFill>
            <a:prstDash val="solid"/>
            <a:miter lim="800000"/>
          </a:ln>
          <a:effectLst/>
        </p:spPr>
        <p:txBody>
          <a:bodyPr wrap="none">
            <a:spAutoFit/>
          </a:bodyPr>
          <a:lstStyle/>
          <a:p>
            <a:pPr marL="0" marR="0" lvl="0" indent="0" algn="just" defTabSz="914400" eaLnBrk="1" fontAlgn="base" latinLnBrk="0" hangingPunct="1">
              <a:lnSpc>
                <a:spcPct val="107000"/>
              </a:lnSpc>
              <a:spcBef>
                <a:spcPts val="0"/>
              </a:spcBef>
              <a:spcAft>
                <a:spcPts val="0"/>
              </a:spcAft>
              <a:buClr>
                <a:srgbClr val="5B9BD5"/>
              </a:buClr>
              <a:buSzTx/>
              <a:buFontTx/>
              <a:buNone/>
              <a:tabLst/>
              <a:defRPr/>
            </a:pPr>
            <a:r>
              <a:rPr kumimoji="0" lang="en-GB" sz="20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April 10-12, 2019, Berlin</a:t>
            </a:r>
          </a:p>
        </p:txBody>
      </p:sp>
      <p:pic>
        <p:nvPicPr>
          <p:cNvPr id="10" name="Picture 2" descr="https://registration.eclareon.com/sites/all/themes/registrations/images/betd-2019-logo.jpg">
            <a:extLst>
              <a:ext uri="{FF2B5EF4-FFF2-40B4-BE49-F238E27FC236}">
                <a16:creationId xmlns:a16="http://schemas.microsoft.com/office/drawing/2014/main" id="{23ED8C99-ADED-45D1-A9D2-0E8DFC8978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015167"/>
            <a:ext cx="2067764" cy="122650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493F63D-7BCD-46B8-82A0-0E64C6778F4A}"/>
              </a:ext>
            </a:extLst>
          </p:cNvPr>
          <p:cNvSpPr txBox="1"/>
          <p:nvPr/>
        </p:nvSpPr>
        <p:spPr>
          <a:xfrm>
            <a:off x="3429000" y="2833158"/>
            <a:ext cx="8427424" cy="1938992"/>
          </a:xfrm>
          <a:prstGeom prst="rect">
            <a:avLst/>
          </a:prstGeom>
          <a:noFill/>
        </p:spPr>
        <p:txBody>
          <a:bodyPr wrap="square" rtlCol="0">
            <a:spAutoFit/>
          </a:bodyPr>
          <a:lstStyle/>
          <a:p>
            <a:pPr fontAlgn="base">
              <a:spcBef>
                <a:spcPct val="0"/>
              </a:spcBef>
              <a:spcAft>
                <a:spcPct val="0"/>
              </a:spcAft>
            </a:pPr>
            <a:r>
              <a:rPr lang="en-US" sz="2400" dirty="0">
                <a:solidFill>
                  <a:prstClr val="black"/>
                </a:solidFill>
                <a:latin typeface="Calibri" panose="020F0502020204030204" pitchFamily="34" charset="0"/>
                <a:ea typeface="Yu Mincho" panose="02020400000000000000" pitchFamily="18" charset="-128"/>
                <a:cs typeface="Calibri" panose="020F0502020204030204" pitchFamily="34" charset="0"/>
              </a:rPr>
              <a:t>10 April 2019: Pre-Forum day</a:t>
            </a:r>
          </a:p>
          <a:p>
            <a:pPr fontAlgn="base">
              <a:spcBef>
                <a:spcPct val="0"/>
              </a:spcBef>
              <a:spcAft>
                <a:spcPct val="0"/>
              </a:spcAft>
            </a:pPr>
            <a:r>
              <a:rPr lang="en-US" sz="2400" dirty="0">
                <a:solidFill>
                  <a:prstClr val="black"/>
                </a:solidFill>
                <a:latin typeface="Calibri" panose="020F0502020204030204" pitchFamily="34" charset="0"/>
                <a:ea typeface="Yu Mincho" panose="02020400000000000000" pitchFamily="18" charset="-128"/>
                <a:cs typeface="Calibri" panose="020F0502020204030204" pitchFamily="34" charset="0"/>
              </a:rPr>
              <a:t>Side-event during the BETD</a:t>
            </a:r>
          </a:p>
          <a:p>
            <a:pPr fontAlgn="base">
              <a:spcBef>
                <a:spcPct val="0"/>
              </a:spcBef>
              <a:spcAft>
                <a:spcPct val="0"/>
              </a:spcAft>
            </a:pPr>
            <a:r>
              <a:rPr lang="en-GB" sz="2400" b="1" i="1" dirty="0">
                <a:solidFill>
                  <a:prstClr val="black"/>
                </a:solidFill>
                <a:latin typeface="Calibri" panose="020F0502020204030204" pitchFamily="34" charset="0"/>
                <a:ea typeface="Yu Mincho" panose="02020400000000000000" pitchFamily="18" charset="-128"/>
                <a:cs typeface="Calibri" panose="020F0502020204030204" pitchFamily="34" charset="0"/>
              </a:rPr>
              <a:t>“</a:t>
            </a:r>
            <a:r>
              <a:rPr lang="en-US" sz="2400" b="1" i="1" dirty="0">
                <a:solidFill>
                  <a:prstClr val="black"/>
                </a:solidFill>
                <a:latin typeface="Calibri" panose="020F0502020204030204" pitchFamily="34" charset="0"/>
                <a:ea typeface="Yu Mincho" panose="02020400000000000000" pitchFamily="18" charset="-128"/>
                <a:cs typeface="Calibri" panose="020F0502020204030204" pitchFamily="34" charset="0"/>
              </a:rPr>
              <a:t>Exploring the boundaries of rapid clean energy transition – the role of long-term scenarios</a:t>
            </a:r>
            <a:r>
              <a:rPr lang="en-GB" sz="2400" b="1" i="1" dirty="0">
                <a:solidFill>
                  <a:prstClr val="black"/>
                </a:solidFill>
                <a:latin typeface="Calibri" panose="020F0502020204030204" pitchFamily="34" charset="0"/>
                <a:ea typeface="Yu Mincho" panose="02020400000000000000" pitchFamily="18" charset="-128"/>
                <a:cs typeface="Calibri" panose="020F0502020204030204" pitchFamily="34" charset="0"/>
              </a:rPr>
              <a:t>”</a:t>
            </a:r>
            <a:endParaRPr lang="en-US" sz="2400" b="1" i="1" dirty="0">
              <a:solidFill>
                <a:prstClr val="black"/>
              </a:solidFill>
              <a:latin typeface="Calibri" panose="020F0502020204030204" pitchFamily="34" charset="0"/>
              <a:ea typeface="Yu Mincho" panose="02020400000000000000" pitchFamily="18" charset="-128"/>
              <a:cs typeface="Calibri" panose="020F0502020204030204" pitchFamily="34" charset="0"/>
            </a:endParaRPr>
          </a:p>
          <a:p>
            <a:pPr fontAlgn="base">
              <a:spcBef>
                <a:spcPct val="0"/>
              </a:spcBef>
              <a:spcAft>
                <a:spcPct val="0"/>
              </a:spcAft>
            </a:pPr>
            <a:r>
              <a:rPr lang="en-US" sz="2400" dirty="0">
                <a:solidFill>
                  <a:prstClr val="black"/>
                </a:solidFill>
                <a:latin typeface="Calibri" panose="020F0502020204030204" pitchFamily="34" charset="0"/>
                <a:cs typeface="Calibri" panose="020F0502020204030204" pitchFamily="34" charset="0"/>
              </a:rPr>
              <a:t> </a:t>
            </a:r>
            <a:endParaRPr lang="en-GB" sz="2400" dirty="0">
              <a:solidFill>
                <a:prstClr val="black"/>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4B13E830-20FA-44B1-8A96-8677A628915E}"/>
              </a:ext>
            </a:extLst>
          </p:cNvPr>
          <p:cNvSpPr txBox="1"/>
          <p:nvPr/>
        </p:nvSpPr>
        <p:spPr>
          <a:xfrm>
            <a:off x="990600" y="4772150"/>
            <a:ext cx="10210800" cy="1938992"/>
          </a:xfrm>
          <a:prstGeom prst="rect">
            <a:avLst/>
          </a:prstGeom>
          <a:noFill/>
        </p:spPr>
        <p:txBody>
          <a:bodyPr wrap="square" rtlCol="0">
            <a:spAutoFit/>
          </a:bodyPr>
          <a:lstStyle/>
          <a:p>
            <a:pPr fontAlgn="base">
              <a:spcBef>
                <a:spcPct val="0"/>
              </a:spcBef>
              <a:spcAft>
                <a:spcPct val="0"/>
              </a:spcAft>
            </a:pPr>
            <a:r>
              <a:rPr lang="en-US" sz="2400" dirty="0">
                <a:solidFill>
                  <a:prstClr val="black"/>
                </a:solidFill>
                <a:latin typeface="Calibri" panose="020F0502020204030204" pitchFamily="34" charset="0"/>
                <a:ea typeface="Yu Mincho" panose="02020400000000000000" pitchFamily="18" charset="-128"/>
                <a:cs typeface="Calibri" panose="020F0502020204030204" pitchFamily="34" charset="0"/>
              </a:rPr>
              <a:t>11-12 April 2019: </a:t>
            </a:r>
            <a:r>
              <a:rPr lang="en-US" sz="2400" b="1" dirty="0">
                <a:solidFill>
                  <a:prstClr val="black"/>
                </a:solidFill>
                <a:latin typeface="Calibri" panose="020F0502020204030204" pitchFamily="34" charset="0"/>
                <a:ea typeface="Yu Mincho" panose="02020400000000000000" pitchFamily="18" charset="-128"/>
                <a:cs typeface="Calibri" panose="020F0502020204030204" pitchFamily="34" charset="0"/>
              </a:rPr>
              <a:t>2019 International Forum</a:t>
            </a:r>
          </a:p>
          <a:p>
            <a:pPr marL="214313" indent="-214313" fontAlgn="base">
              <a:spcBef>
                <a:spcPct val="0"/>
              </a:spcBef>
              <a:spcAft>
                <a:spcPct val="0"/>
              </a:spcAft>
              <a:buFont typeface="Arial" panose="020B0604020202020204" pitchFamily="34" charset="0"/>
              <a:buChar char="•"/>
            </a:pPr>
            <a:r>
              <a:rPr lang="en-US" sz="2400" dirty="0">
                <a:solidFill>
                  <a:prstClr val="black"/>
                </a:solidFill>
                <a:latin typeface="Calibri" panose="020F0502020204030204" pitchFamily="34" charset="0"/>
                <a:ea typeface="Yu Mincho" panose="02020400000000000000" pitchFamily="18" charset="-128"/>
                <a:cs typeface="Calibri" panose="020F0502020204030204" pitchFamily="34" charset="0"/>
              </a:rPr>
              <a:t>Private sector, government and academia</a:t>
            </a:r>
          </a:p>
          <a:p>
            <a:pPr marL="214313" indent="-214313" fontAlgn="base">
              <a:spcBef>
                <a:spcPct val="0"/>
              </a:spcBef>
              <a:spcAft>
                <a:spcPct val="0"/>
              </a:spcAft>
              <a:buFont typeface="Arial" panose="020B0604020202020204" pitchFamily="34" charset="0"/>
              <a:buChar char="•"/>
            </a:pPr>
            <a:r>
              <a:rPr lang="en-US" sz="2400" dirty="0">
                <a:solidFill>
                  <a:prstClr val="black"/>
                </a:solidFill>
                <a:latin typeface="Calibri" panose="020F0502020204030204" pitchFamily="34" charset="0"/>
                <a:ea typeface="Yu Mincho" panose="02020400000000000000" pitchFamily="18" charset="-128"/>
                <a:cs typeface="Calibri" panose="020F0502020204030204" pitchFamily="34" charset="0"/>
              </a:rPr>
              <a:t>Expert panelists and presentations + discussions</a:t>
            </a:r>
          </a:p>
          <a:p>
            <a:pPr marL="214313" indent="-214313" fontAlgn="base">
              <a:spcBef>
                <a:spcPct val="0"/>
              </a:spcBef>
              <a:spcAft>
                <a:spcPct val="0"/>
              </a:spcAft>
              <a:buFont typeface="Arial" panose="020B0604020202020204" pitchFamily="34" charset="0"/>
              <a:buChar char="•"/>
            </a:pPr>
            <a:r>
              <a:rPr lang="en-US" sz="2400" dirty="0">
                <a:solidFill>
                  <a:prstClr val="black"/>
                </a:solidFill>
                <a:latin typeface="Calibri" panose="020F0502020204030204" pitchFamily="34" charset="0"/>
                <a:ea typeface="Yu Mincho" panose="02020400000000000000" pitchFamily="18" charset="-128"/>
                <a:cs typeface="Calibri" panose="020F0502020204030204" pitchFamily="34" charset="0"/>
              </a:rPr>
              <a:t>Discuss CEM LTES campaign outcomes and findings</a:t>
            </a:r>
          </a:p>
          <a:p>
            <a:pPr marL="214313" indent="-214313" fontAlgn="base">
              <a:spcBef>
                <a:spcPct val="0"/>
              </a:spcBef>
              <a:spcAft>
                <a:spcPct val="0"/>
              </a:spcAft>
              <a:buFont typeface="Arial" panose="020B0604020202020204" pitchFamily="34" charset="0"/>
              <a:buChar char="•"/>
            </a:pPr>
            <a:r>
              <a:rPr lang="en-US" sz="2400" dirty="0">
                <a:solidFill>
                  <a:prstClr val="black"/>
                </a:solidFill>
                <a:latin typeface="Calibri" panose="020F0502020204030204" pitchFamily="34" charset="0"/>
                <a:ea typeface="Yu Mincho" panose="02020400000000000000" pitchFamily="18" charset="-128"/>
                <a:cs typeface="Calibri" panose="020F0502020204030204" pitchFamily="34" charset="0"/>
              </a:rPr>
              <a:t>Way forward</a:t>
            </a:r>
          </a:p>
        </p:txBody>
      </p:sp>
      <p:sp>
        <p:nvSpPr>
          <p:cNvPr id="13" name="Rectangle 12">
            <a:extLst>
              <a:ext uri="{FF2B5EF4-FFF2-40B4-BE49-F238E27FC236}">
                <a16:creationId xmlns:a16="http://schemas.microsoft.com/office/drawing/2014/main" id="{372A5025-8F1F-468D-968E-D05779070775}"/>
              </a:ext>
            </a:extLst>
          </p:cNvPr>
          <p:cNvSpPr/>
          <p:nvPr/>
        </p:nvSpPr>
        <p:spPr>
          <a:xfrm>
            <a:off x="457200" y="232929"/>
            <a:ext cx="7954305" cy="532903"/>
          </a:xfrm>
          <a:prstGeom prst="rect">
            <a:avLst/>
          </a:prstGeom>
        </p:spPr>
        <p:txBody>
          <a:bodyPr wrap="square">
            <a:spAutoFit/>
          </a:bodyPr>
          <a:lstStyle/>
          <a:p>
            <a:pPr fontAlgn="base">
              <a:lnSpc>
                <a:spcPct val="107000"/>
              </a:lnSpc>
              <a:spcBef>
                <a:spcPts val="450"/>
              </a:spcBef>
              <a:spcAft>
                <a:spcPts val="450"/>
              </a:spcAft>
            </a:pPr>
            <a:r>
              <a:rPr lang="en-GB" sz="2800" b="1" kern="0" dirty="0">
                <a:solidFill>
                  <a:srgbClr val="0872A6"/>
                </a:solidFill>
                <a:latin typeface="Calibri" panose="020F0502020204030204" pitchFamily="34" charset="0"/>
                <a:cs typeface="Calibri" panose="020F0502020204030204" pitchFamily="34" charset="0"/>
              </a:rPr>
              <a:t>Long-term Energy Scenario (LTES) Campaign</a:t>
            </a:r>
          </a:p>
        </p:txBody>
      </p:sp>
      <p:sp>
        <p:nvSpPr>
          <p:cNvPr id="3" name="Slide Number Placeholder 2">
            <a:extLst>
              <a:ext uri="{FF2B5EF4-FFF2-40B4-BE49-F238E27FC236}">
                <a16:creationId xmlns:a16="http://schemas.microsoft.com/office/drawing/2014/main" id="{FF88BDE1-EBCD-4A08-A8D4-FF291AC33073}"/>
              </a:ext>
            </a:extLst>
          </p:cNvPr>
          <p:cNvSpPr>
            <a:spLocks noGrp="1"/>
          </p:cNvSpPr>
          <p:nvPr>
            <p:ph type="sldNum" sz="quarter" idx="12"/>
          </p:nvPr>
        </p:nvSpPr>
        <p:spPr/>
        <p:txBody>
          <a:bodyPr/>
          <a:lstStyle/>
          <a:p>
            <a:fld id="{6A06B1E7-21B8-4C37-8EB9-3B9E4E23EB19}" type="slidenum">
              <a:rPr lang="en-US" smtClean="0"/>
              <a:t>5</a:t>
            </a:fld>
            <a:endParaRPr lang="en-US" dirty="0"/>
          </a:p>
        </p:txBody>
      </p:sp>
    </p:spTree>
    <p:extLst>
      <p:ext uri="{BB962C8B-B14F-4D97-AF65-F5344CB8AC3E}">
        <p14:creationId xmlns:p14="http://schemas.microsoft.com/office/powerpoint/2010/main" val="3135365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7A55A305-2F91-4A76-BCFA-70F62CBD82E6}" type="slidenum">
              <a:rPr kumimoji="0" lang="de-DE" altLang="en-US" sz="16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6</a:t>
            </a:fld>
            <a:endParaRPr kumimoji="0" lang="de-DE" altLang="en-US" sz="16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 name="Content Placeholder 2">
            <a:extLst>
              <a:ext uri="{FF2B5EF4-FFF2-40B4-BE49-F238E27FC236}">
                <a16:creationId xmlns:a16="http://schemas.microsoft.com/office/drawing/2014/main" id="{28F5266C-2708-45D8-8342-147FE17D1592}"/>
              </a:ext>
            </a:extLst>
          </p:cNvPr>
          <p:cNvSpPr>
            <a:spLocks noGrp="1"/>
          </p:cNvSpPr>
          <p:nvPr>
            <p:ph idx="1"/>
          </p:nvPr>
        </p:nvSpPr>
        <p:spPr>
          <a:xfrm>
            <a:off x="533400" y="1880934"/>
            <a:ext cx="11315700" cy="1776666"/>
          </a:xfrm>
        </p:spPr>
        <p:txBody>
          <a:bodyPr>
            <a:noAutofit/>
          </a:bodyPr>
          <a:lstStyle/>
          <a:p>
            <a:pPr marL="0" lvl="0" indent="0">
              <a:buNone/>
            </a:pPr>
            <a:r>
              <a:rPr lang="en-GB" b="1" dirty="0"/>
              <a:t>Dissemination of improved planning methodologies </a:t>
            </a:r>
            <a:r>
              <a:rPr lang="en-GB" b="1" u="sng" dirty="0"/>
              <a:t>with a high share of VRE</a:t>
            </a:r>
          </a:p>
          <a:p>
            <a:pPr lvl="1">
              <a:buFont typeface="Wingdings" panose="05000000000000000000" pitchFamily="2" charset="2"/>
              <a:buChar char="§"/>
            </a:pPr>
            <a:r>
              <a:rPr lang="en-GB" dirty="0">
                <a:latin typeface="Calibri" panose="020F0502020204030204" pitchFamily="34" charset="0"/>
                <a:cs typeface="Calibri" panose="020F0502020204030204" pitchFamily="34" charset="0"/>
              </a:rPr>
              <a:t>Long-term planning guide with VRE in emerging economies</a:t>
            </a:r>
          </a:p>
          <a:p>
            <a:pPr lvl="1">
              <a:buFont typeface="Wingdings" panose="05000000000000000000" pitchFamily="2" charset="2"/>
              <a:buChar char="§"/>
            </a:pPr>
            <a:r>
              <a:rPr lang="en-US" dirty="0">
                <a:latin typeface="Calibri" panose="020F0502020204030204" pitchFamily="34" charset="0"/>
                <a:cs typeface="Calibri" panose="020F0502020204030204" pitchFamily="34" charset="0"/>
              </a:rPr>
              <a:t>Technical Planning for the integration of VRE in SIDS</a:t>
            </a:r>
          </a:p>
          <a:p>
            <a:pPr lvl="1">
              <a:buFont typeface="Wingdings" panose="05000000000000000000" pitchFamily="2" charset="2"/>
              <a:buChar char="§"/>
            </a:pPr>
            <a:endParaRPr lang="en-US" sz="100" dirty="0">
              <a:latin typeface="Calibri" panose="020F0502020204030204" pitchFamily="34" charset="0"/>
              <a:cs typeface="Calibri" panose="020F0502020204030204" pitchFamily="34" charset="0"/>
            </a:endParaRPr>
          </a:p>
          <a:p>
            <a:pPr lvl="1">
              <a:buFont typeface="Wingdings" panose="05000000000000000000" pitchFamily="2" charset="2"/>
              <a:buChar char="§"/>
            </a:pPr>
            <a:endParaRPr lang="en-GB" sz="200" dirty="0">
              <a:latin typeface="Calibri" panose="020F0502020204030204" pitchFamily="34" charset="0"/>
              <a:cs typeface="Calibri" panose="020F0502020204030204" pitchFamily="34" charset="0"/>
            </a:endParaRPr>
          </a:p>
          <a:p>
            <a:pPr lvl="1"/>
            <a:endParaRPr lang="en-US" dirty="0">
              <a:latin typeface="Calibri" panose="020F0502020204030204" pitchFamily="34" charset="0"/>
              <a:cs typeface="Calibri" panose="020F0502020204030204" pitchFamily="34" charset="0"/>
            </a:endParaRPr>
          </a:p>
          <a:p>
            <a:pPr lvl="1"/>
            <a:endParaRPr lang="en-US" sz="2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C7E4D93-1448-4C52-BBDE-FDE638B59A37}"/>
              </a:ext>
            </a:extLst>
          </p:cNvPr>
          <p:cNvPicPr>
            <a:picLocks noChangeAspect="1"/>
          </p:cNvPicPr>
          <p:nvPr/>
        </p:nvPicPr>
        <p:blipFill>
          <a:blip r:embed="rId3"/>
          <a:stretch>
            <a:fillRect/>
          </a:stretch>
        </p:blipFill>
        <p:spPr>
          <a:xfrm>
            <a:off x="2286000" y="3048000"/>
            <a:ext cx="2639144" cy="3714760"/>
          </a:xfrm>
          <a:prstGeom prst="rect">
            <a:avLst/>
          </a:prstGeom>
          <a:solidFill>
            <a:schemeClr val="accent1"/>
          </a:solidFill>
          <a:ln>
            <a:solidFill>
              <a:schemeClr val="accent1"/>
            </a:solidFill>
          </a:ln>
        </p:spPr>
      </p:pic>
      <p:pic>
        <p:nvPicPr>
          <p:cNvPr id="7" name="Picture 6">
            <a:extLst>
              <a:ext uri="{FF2B5EF4-FFF2-40B4-BE49-F238E27FC236}">
                <a16:creationId xmlns:a16="http://schemas.microsoft.com/office/drawing/2014/main" id="{265D89F7-0378-448F-83CB-9E23A54B1BF7}"/>
              </a:ext>
            </a:extLst>
          </p:cNvPr>
          <p:cNvPicPr>
            <a:picLocks noChangeAspect="1"/>
          </p:cNvPicPr>
          <p:nvPr/>
        </p:nvPicPr>
        <p:blipFill>
          <a:blip r:embed="rId4"/>
          <a:stretch>
            <a:fillRect/>
          </a:stretch>
        </p:blipFill>
        <p:spPr>
          <a:xfrm>
            <a:off x="6477000" y="3048000"/>
            <a:ext cx="2879488" cy="3714760"/>
          </a:xfrm>
          <a:prstGeom prst="rect">
            <a:avLst/>
          </a:prstGeom>
          <a:ln>
            <a:solidFill>
              <a:schemeClr val="accent1"/>
            </a:solidFill>
          </a:ln>
        </p:spPr>
      </p:pic>
      <p:sp>
        <p:nvSpPr>
          <p:cNvPr id="8" name="Title 1">
            <a:extLst>
              <a:ext uri="{FF2B5EF4-FFF2-40B4-BE49-F238E27FC236}">
                <a16:creationId xmlns:a16="http://schemas.microsoft.com/office/drawing/2014/main" id="{FBCC0BB6-DD25-4A63-A322-BCB0A6DB8E9B}"/>
              </a:ext>
            </a:extLst>
          </p:cNvPr>
          <p:cNvSpPr txBox="1">
            <a:spLocks/>
          </p:cNvSpPr>
          <p:nvPr/>
        </p:nvSpPr>
        <p:spPr>
          <a:xfrm>
            <a:off x="440796" y="252666"/>
            <a:ext cx="8421688" cy="4842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0872A6"/>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872A6"/>
                </a:solidFill>
                <a:effectLst/>
                <a:uLnTx/>
                <a:uFillTx/>
                <a:latin typeface="Calibri" panose="020F0502020204030204"/>
                <a:ea typeface="+mj-ea"/>
                <a:cs typeface="+mj-cs"/>
              </a:rPr>
              <a:t>Possible topic of a common interest</a:t>
            </a:r>
            <a:endParaRPr kumimoji="0" lang="en-GB" sz="3200" b="1" i="0" u="none" strike="noStrike" kern="1200" cap="none" spc="0" normalizeH="0" baseline="0" noProof="0" dirty="0">
              <a:ln>
                <a:noFill/>
              </a:ln>
              <a:solidFill>
                <a:srgbClr val="0872A6"/>
              </a:solidFill>
              <a:effectLst/>
              <a:uLnTx/>
              <a:uFillTx/>
              <a:latin typeface="Calibri" panose="020F0502020204030204"/>
              <a:ea typeface="+mj-ea"/>
              <a:cs typeface="+mj-cs"/>
            </a:endParaRPr>
          </a:p>
        </p:txBody>
      </p:sp>
      <p:sp>
        <p:nvSpPr>
          <p:cNvPr id="9" name="Title 1">
            <a:extLst>
              <a:ext uri="{FF2B5EF4-FFF2-40B4-BE49-F238E27FC236}">
                <a16:creationId xmlns:a16="http://schemas.microsoft.com/office/drawing/2014/main" id="{94C99CD0-C7F9-418A-92C8-B02209579805}"/>
              </a:ext>
            </a:extLst>
          </p:cNvPr>
          <p:cNvSpPr txBox="1">
            <a:spLocks/>
          </p:cNvSpPr>
          <p:nvPr/>
        </p:nvSpPr>
        <p:spPr>
          <a:xfrm>
            <a:off x="533400" y="1105871"/>
            <a:ext cx="6858000" cy="484269"/>
          </a:xfrm>
          <a:prstGeom prst="rect">
            <a:avLst/>
          </a:prstGeom>
          <a:solidFill>
            <a:srgbClr val="C0000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0872A6"/>
                </a:solidFill>
                <a:latin typeface="+mn-lt"/>
                <a:ea typeface="+mj-ea"/>
                <a:cs typeface="+mj-cs"/>
              </a:defRPr>
            </a:lvl1pPr>
          </a:lstStyle>
          <a:p>
            <a:pPr lvl="0">
              <a:defRPr/>
            </a:pPr>
            <a:r>
              <a:rPr lang="en-US" dirty="0">
                <a:solidFill>
                  <a:schemeClr val="bg1">
                    <a:lumMod val="95000"/>
                  </a:schemeClr>
                </a:solidFill>
                <a:latin typeface="Calibri" panose="020F0502020204030204"/>
              </a:rPr>
              <a:t>Planning for high shares of </a:t>
            </a:r>
            <a:r>
              <a:rPr lang="en-US" dirty="0" err="1">
                <a:solidFill>
                  <a:schemeClr val="bg1">
                    <a:lumMod val="95000"/>
                  </a:schemeClr>
                </a:solidFill>
                <a:latin typeface="Calibri" panose="020F0502020204030204"/>
              </a:rPr>
              <a:t>VRE</a:t>
            </a:r>
            <a:endParaRPr kumimoji="0" lang="en-GB" sz="3200" b="1" i="0" u="none" strike="noStrike" kern="1200" cap="none" spc="0" normalizeH="0" baseline="0" noProof="0" dirty="0">
              <a:ln>
                <a:noFill/>
              </a:ln>
              <a:solidFill>
                <a:schemeClr val="bg1">
                  <a:lumMod val="95000"/>
                </a:schemeClr>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289241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7A55A305-2F91-4A76-BCFA-70F62CBD82E6}" type="slidenum">
              <a:rPr kumimoji="0" lang="de-DE" altLang="en-US" sz="16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7</a:t>
            </a:fld>
            <a:endParaRPr kumimoji="0" lang="de-DE" altLang="en-US" sz="16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1" name="Title 1">
            <a:extLst>
              <a:ext uri="{FF2B5EF4-FFF2-40B4-BE49-F238E27FC236}">
                <a16:creationId xmlns:a16="http://schemas.microsoft.com/office/drawing/2014/main" id="{87C0016D-1A74-494B-BB95-B43999E1FDBD}"/>
              </a:ext>
            </a:extLst>
          </p:cNvPr>
          <p:cNvSpPr txBox="1">
            <a:spLocks/>
          </p:cNvSpPr>
          <p:nvPr/>
        </p:nvSpPr>
        <p:spPr bwMode="auto">
          <a:xfrm>
            <a:off x="381000" y="76201"/>
            <a:ext cx="10021888" cy="841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l" rtl="0" eaLnBrk="0" fontAlgn="base" hangingPunct="0">
              <a:spcBef>
                <a:spcPct val="0"/>
              </a:spcBef>
              <a:spcAft>
                <a:spcPct val="0"/>
              </a:spcAft>
              <a:defRPr sz="3200" b="1">
                <a:solidFill>
                  <a:srgbClr val="0872A6"/>
                </a:solidFill>
                <a:latin typeface="Calibri" panose="020F0502020204030204" pitchFamily="34" charset="0"/>
                <a:ea typeface="MS PGothic" panose="020B0600070205080204" pitchFamily="34" charset="-128"/>
                <a:cs typeface="Calibri" panose="020F0502020204030204" pitchFamily="34" charset="0"/>
              </a:defRPr>
            </a:lvl1pPr>
            <a:lvl2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2pPr>
            <a:lvl3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3pPr>
            <a:lvl4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4pPr>
            <a:lvl5pPr algn="l" rtl="0" eaLnBrk="0" fontAlgn="base" hangingPunct="0">
              <a:spcBef>
                <a:spcPct val="0"/>
              </a:spcBef>
              <a:spcAft>
                <a:spcPct val="0"/>
              </a:spcAft>
              <a:defRPr sz="2700" b="1">
                <a:solidFill>
                  <a:srgbClr val="0872A6"/>
                </a:solidFill>
                <a:latin typeface="ITC Avant Garde Gothic" charset="0"/>
                <a:ea typeface="MS PGothic" panose="020B0600070205080204" pitchFamily="34" charset="-128"/>
                <a:cs typeface="Arial" charset="0"/>
              </a:defRPr>
            </a:lvl5pPr>
            <a:lvl6pPr marL="511761" algn="l" rtl="0" fontAlgn="base">
              <a:spcBef>
                <a:spcPct val="0"/>
              </a:spcBef>
              <a:spcAft>
                <a:spcPct val="0"/>
              </a:spcAft>
              <a:defRPr sz="2700" b="1">
                <a:solidFill>
                  <a:srgbClr val="E10019"/>
                </a:solidFill>
                <a:latin typeface="Arial" charset="0"/>
                <a:cs typeface="Arial" charset="0"/>
              </a:defRPr>
            </a:lvl6pPr>
            <a:lvl7pPr marL="1023523" algn="l" rtl="0" fontAlgn="base">
              <a:spcBef>
                <a:spcPct val="0"/>
              </a:spcBef>
              <a:spcAft>
                <a:spcPct val="0"/>
              </a:spcAft>
              <a:defRPr sz="2700" b="1">
                <a:solidFill>
                  <a:srgbClr val="E10019"/>
                </a:solidFill>
                <a:latin typeface="Arial" charset="0"/>
                <a:cs typeface="Arial" charset="0"/>
              </a:defRPr>
            </a:lvl7pPr>
            <a:lvl8pPr marL="1535285" algn="l" rtl="0" fontAlgn="base">
              <a:spcBef>
                <a:spcPct val="0"/>
              </a:spcBef>
              <a:spcAft>
                <a:spcPct val="0"/>
              </a:spcAft>
              <a:defRPr sz="2700" b="1">
                <a:solidFill>
                  <a:srgbClr val="E10019"/>
                </a:solidFill>
                <a:latin typeface="Arial" charset="0"/>
                <a:cs typeface="Arial" charset="0"/>
              </a:defRPr>
            </a:lvl8pPr>
            <a:lvl9pPr marL="2047046" algn="l" rtl="0" fontAlgn="base">
              <a:spcBef>
                <a:spcPct val="0"/>
              </a:spcBef>
              <a:spcAft>
                <a:spcPct val="0"/>
              </a:spcAft>
              <a:defRPr sz="2700" b="1">
                <a:solidFill>
                  <a:srgbClr val="E10019"/>
                </a:solidFill>
                <a:latin typeface="Arial" charset="0"/>
                <a:cs typeface="Arial" charset="0"/>
              </a:defRPr>
            </a:lvl9pPr>
          </a:lstStyle>
          <a:p>
            <a:r>
              <a:rPr lang="en-US" kern="0" dirty="0"/>
              <a:t>Sharing experience: </a:t>
            </a:r>
            <a:r>
              <a:rPr lang="en-US" kern="0" dirty="0" err="1"/>
              <a:t>VRE</a:t>
            </a:r>
            <a:r>
              <a:rPr lang="en-US" kern="0" dirty="0"/>
              <a:t> and long-term </a:t>
            </a:r>
            <a:br>
              <a:rPr lang="en-US" kern="0" dirty="0"/>
            </a:br>
            <a:r>
              <a:rPr lang="en-US" kern="0" dirty="0"/>
              <a:t>planning in South America</a:t>
            </a:r>
            <a:endParaRPr lang="en-GB" kern="0" dirty="0"/>
          </a:p>
        </p:txBody>
      </p:sp>
      <p:sp>
        <p:nvSpPr>
          <p:cNvPr id="13" name="Content Placeholder 12">
            <a:extLst>
              <a:ext uri="{FF2B5EF4-FFF2-40B4-BE49-F238E27FC236}">
                <a16:creationId xmlns:a16="http://schemas.microsoft.com/office/drawing/2014/main" id="{52BBC5AD-01D6-4BA3-A469-7EA371FC4FBD}"/>
              </a:ext>
            </a:extLst>
          </p:cNvPr>
          <p:cNvSpPr>
            <a:spLocks noGrp="1"/>
          </p:cNvSpPr>
          <p:nvPr>
            <p:ph idx="1"/>
          </p:nvPr>
        </p:nvSpPr>
        <p:spPr>
          <a:xfrm>
            <a:off x="609600" y="1166018"/>
            <a:ext cx="8458200" cy="4525963"/>
          </a:xfrm>
        </p:spPr>
        <p:txBody>
          <a:bodyPr/>
          <a:lstStyle/>
          <a:p>
            <a:pPr>
              <a:buFontTx/>
              <a:buChar char="-"/>
            </a:pPr>
            <a:r>
              <a:rPr lang="en-US" sz="2800" dirty="0"/>
              <a:t>Regional workshop in 2017 in Buenos Aires, “</a:t>
            </a:r>
            <a:r>
              <a:rPr lang="en-US" sz="2800" i="1" dirty="0"/>
              <a:t>Exchanging best practices to incorporate variable renewable energy into long-term energy/power sector planning</a:t>
            </a:r>
            <a:r>
              <a:rPr lang="en-US" sz="2800" dirty="0"/>
              <a:t>”</a:t>
            </a:r>
          </a:p>
          <a:p>
            <a:pPr>
              <a:buFontTx/>
              <a:buChar char="-"/>
            </a:pPr>
            <a:r>
              <a:rPr lang="en-US" sz="2800" dirty="0"/>
              <a:t>Topics covered: </a:t>
            </a:r>
            <a:r>
              <a:rPr lang="en-US" sz="2800" dirty="0" err="1"/>
              <a:t>VRE</a:t>
            </a:r>
            <a:r>
              <a:rPr lang="en-US" sz="2800" dirty="0"/>
              <a:t> capacity credit, flexibility, </a:t>
            </a:r>
            <a:r>
              <a:rPr lang="en-US" sz="2800" dirty="0" err="1"/>
              <a:t>VRE</a:t>
            </a:r>
            <a:r>
              <a:rPr lang="en-US" sz="2800" dirty="0"/>
              <a:t> siting, stability constraints</a:t>
            </a:r>
          </a:p>
          <a:p>
            <a:endParaRPr lang="en-US" sz="2800" dirty="0"/>
          </a:p>
        </p:txBody>
      </p:sp>
      <p:pic>
        <p:nvPicPr>
          <p:cNvPr id="15" name="Picture 14">
            <a:extLst>
              <a:ext uri="{FF2B5EF4-FFF2-40B4-BE49-F238E27FC236}">
                <a16:creationId xmlns:a16="http://schemas.microsoft.com/office/drawing/2014/main" id="{8F5B9830-211E-4103-964F-D5797ABF22DD}"/>
              </a:ext>
            </a:extLst>
          </p:cNvPr>
          <p:cNvPicPr>
            <a:picLocks noChangeAspect="1"/>
          </p:cNvPicPr>
          <p:nvPr/>
        </p:nvPicPr>
        <p:blipFill>
          <a:blip r:embed="rId3"/>
          <a:stretch>
            <a:fillRect/>
          </a:stretch>
        </p:blipFill>
        <p:spPr>
          <a:xfrm>
            <a:off x="9296400" y="1060754"/>
            <a:ext cx="2033674" cy="2862523"/>
          </a:xfrm>
          <a:prstGeom prst="rect">
            <a:avLst/>
          </a:prstGeom>
          <a:ln>
            <a:solidFill>
              <a:schemeClr val="accent1"/>
            </a:solidFill>
          </a:ln>
        </p:spPr>
      </p:pic>
      <p:pic>
        <p:nvPicPr>
          <p:cNvPr id="16" name="Picture 15">
            <a:extLst>
              <a:ext uri="{FF2B5EF4-FFF2-40B4-BE49-F238E27FC236}">
                <a16:creationId xmlns:a16="http://schemas.microsoft.com/office/drawing/2014/main" id="{42DE5DFA-4FE9-45CD-9EE8-B5C935C0E35A}"/>
              </a:ext>
            </a:extLst>
          </p:cNvPr>
          <p:cNvPicPr>
            <a:picLocks noChangeAspect="1"/>
          </p:cNvPicPr>
          <p:nvPr/>
        </p:nvPicPr>
        <p:blipFill>
          <a:blip r:embed="rId4"/>
          <a:stretch>
            <a:fillRect/>
          </a:stretch>
        </p:blipFill>
        <p:spPr>
          <a:xfrm>
            <a:off x="2094724" y="4497416"/>
            <a:ext cx="8019357" cy="2220913"/>
          </a:xfrm>
          <a:prstGeom prst="rect">
            <a:avLst/>
          </a:prstGeom>
        </p:spPr>
      </p:pic>
      <p:sp>
        <p:nvSpPr>
          <p:cNvPr id="2" name="Slide Number Placeholder 1">
            <a:extLst>
              <a:ext uri="{FF2B5EF4-FFF2-40B4-BE49-F238E27FC236}">
                <a16:creationId xmlns:a16="http://schemas.microsoft.com/office/drawing/2014/main" id="{CE6855AA-C8CC-46D9-A520-3DC41B1DE4E6}"/>
              </a:ext>
            </a:extLst>
          </p:cNvPr>
          <p:cNvSpPr>
            <a:spLocks noGrp="1"/>
          </p:cNvSpPr>
          <p:nvPr>
            <p:ph type="sldNum" sz="quarter" idx="12"/>
          </p:nvPr>
        </p:nvSpPr>
        <p:spPr/>
        <p:txBody>
          <a:bodyPr/>
          <a:lstStyle/>
          <a:p>
            <a:fld id="{6A06B1E7-21B8-4C37-8EB9-3B9E4E23EB19}" type="slidenum">
              <a:rPr lang="en-US" smtClean="0"/>
              <a:t>7</a:t>
            </a:fld>
            <a:endParaRPr lang="en-US" dirty="0"/>
          </a:p>
        </p:txBody>
      </p:sp>
    </p:spTree>
    <p:extLst>
      <p:ext uri="{BB962C8B-B14F-4D97-AF65-F5344CB8AC3E}">
        <p14:creationId xmlns:p14="http://schemas.microsoft.com/office/powerpoint/2010/main" val="3608200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2">
            <a:extLst>
              <a:ext uri="{FF2B5EF4-FFF2-40B4-BE49-F238E27FC236}">
                <a16:creationId xmlns:a16="http://schemas.microsoft.com/office/drawing/2014/main" id="{8630CEE9-0211-4B03-9A09-C26DD7D0055B}"/>
              </a:ext>
            </a:extLst>
          </p:cNvPr>
          <p:cNvSpPr txBox="1">
            <a:spLocks/>
          </p:cNvSpPr>
          <p:nvPr/>
        </p:nvSpPr>
        <p:spPr>
          <a:xfrm>
            <a:off x="10732980" y="9171488"/>
            <a:ext cx="958850" cy="306388"/>
          </a:xfrm>
          <a:prstGeom prst="rect">
            <a:avLst/>
          </a:prstGeom>
        </p:spPr>
        <p:txBody>
          <a:bodyPr/>
          <a:lstStyle>
            <a:defPPr>
              <a:defRPr lang="de-DE"/>
            </a:defPPr>
            <a:lvl1pPr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1pPr>
            <a:lvl2pPr marL="511175" indent="-53975"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2pPr>
            <a:lvl3pPr marL="1022350" indent="-107950"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3pPr>
            <a:lvl4pPr marL="1535113" indent="-163513"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4pPr>
            <a:lvl5pPr marL="2046288" indent="-217488" algn="l" rtl="0" eaLnBrk="0" fontAlgn="base" hangingPunct="0">
              <a:spcBef>
                <a:spcPct val="0"/>
              </a:spcBef>
              <a:spcAft>
                <a:spcPct val="0"/>
              </a:spcAft>
              <a:defRPr sz="16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7A55A305-2F91-4A76-BCFA-70F62CBD82E6}" type="slidenum">
              <a:rPr kumimoji="0" lang="de-DE" altLang="en-US" sz="1600" b="0" i="0" u="none" strike="noStrike" kern="120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8</a:t>
            </a:fld>
            <a:endParaRPr kumimoji="0" lang="de-DE" altLang="en-US" sz="1600" b="0"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 name="TextBox 6">
            <a:extLst>
              <a:ext uri="{FF2B5EF4-FFF2-40B4-BE49-F238E27FC236}">
                <a16:creationId xmlns:a16="http://schemas.microsoft.com/office/drawing/2014/main" id="{8939C44A-1EB6-47C9-BAE8-183C6E0CD199}"/>
              </a:ext>
            </a:extLst>
          </p:cNvPr>
          <p:cNvSpPr txBox="1"/>
          <p:nvPr/>
        </p:nvSpPr>
        <p:spPr>
          <a:xfrm>
            <a:off x="381000" y="1595508"/>
            <a:ext cx="8001000" cy="2462213"/>
          </a:xfrm>
          <a:prstGeom prst="rect">
            <a:avLst/>
          </a:prstGeom>
          <a:noFill/>
        </p:spPr>
        <p:txBody>
          <a:bodyPr wrap="square" rtlCol="0">
            <a:spAutoFit/>
          </a:bodyPr>
          <a:lstStyle/>
          <a:p>
            <a:pPr marL="342900" indent="-342900" fontAlgn="base">
              <a:spcBef>
                <a:spcPct val="0"/>
              </a:spcBef>
              <a:spcAft>
                <a:spcPct val="0"/>
              </a:spcAft>
              <a:buFont typeface="Arial" panose="020B0604020202020204" pitchFamily="34" charset="0"/>
              <a:buChar char="•"/>
            </a:pPr>
            <a:r>
              <a:rPr lang="en-US" sz="2200" dirty="0">
                <a:solidFill>
                  <a:prstClr val="black"/>
                </a:solidFill>
                <a:cs typeface="Calibri" panose="020F0502020204030204" pitchFamily="34" charset="0"/>
              </a:rPr>
              <a:t>Power system flexibility is a key for reliable operation with a high share of VRE</a:t>
            </a:r>
          </a:p>
          <a:p>
            <a:pPr marL="342900" indent="-342900" fontAlgn="base">
              <a:spcBef>
                <a:spcPct val="0"/>
              </a:spcBef>
              <a:spcAft>
                <a:spcPct val="0"/>
              </a:spcAft>
              <a:buFont typeface="Arial" panose="020B0604020202020204" pitchFamily="34" charset="0"/>
              <a:buChar char="•"/>
            </a:pPr>
            <a:r>
              <a:rPr lang="en-US" sz="2200" dirty="0">
                <a:solidFill>
                  <a:prstClr val="black"/>
                </a:solidFill>
                <a:cs typeface="Calibri" panose="020F0502020204030204" pitchFamily="34" charset="0"/>
              </a:rPr>
              <a:t>Sources of flexibilities include dispatchable generators, storage, interconnectors, and DSM</a:t>
            </a:r>
          </a:p>
          <a:p>
            <a:pPr marL="342900" indent="-342900" fontAlgn="base">
              <a:spcBef>
                <a:spcPct val="0"/>
              </a:spcBef>
              <a:spcAft>
                <a:spcPct val="0"/>
              </a:spcAft>
              <a:buFont typeface="Arial" panose="020B0604020202020204" pitchFamily="34" charset="0"/>
              <a:buChar char="•"/>
            </a:pPr>
            <a:r>
              <a:rPr lang="en-US" sz="2200" dirty="0">
                <a:solidFill>
                  <a:prstClr val="black"/>
                </a:solidFill>
                <a:cs typeface="Calibri" panose="020F0502020204030204" pitchFamily="34" charset="0"/>
              </a:rPr>
              <a:t>Based on dispatch simulation, assess the level of curtailments, and propose flexibility investment options</a:t>
            </a:r>
          </a:p>
          <a:p>
            <a:pPr marL="342900" indent="-342900" fontAlgn="base">
              <a:spcBef>
                <a:spcPct val="0"/>
              </a:spcBef>
              <a:spcAft>
                <a:spcPct val="0"/>
              </a:spcAft>
              <a:buFont typeface="Arial" panose="020B0604020202020204" pitchFamily="34" charset="0"/>
              <a:buChar char="•"/>
            </a:pPr>
            <a:r>
              <a:rPr lang="en-US" sz="2200" dirty="0">
                <a:solidFill>
                  <a:prstClr val="black"/>
                </a:solidFill>
                <a:cs typeface="Calibri" panose="020F0502020204030204" pitchFamily="34" charset="0"/>
              </a:rPr>
              <a:t>To be used with any long-term planning model</a:t>
            </a:r>
          </a:p>
        </p:txBody>
      </p:sp>
      <p:pic>
        <p:nvPicPr>
          <p:cNvPr id="9" name="Picture 8">
            <a:extLst>
              <a:ext uri="{FF2B5EF4-FFF2-40B4-BE49-F238E27FC236}">
                <a16:creationId xmlns:a16="http://schemas.microsoft.com/office/drawing/2014/main" id="{BC4C33E4-AB1D-4075-ADA8-C85B11CB40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0" y="1524000"/>
            <a:ext cx="3387741" cy="4724400"/>
          </a:xfrm>
          <a:prstGeom prst="rect">
            <a:avLst/>
          </a:prstGeom>
        </p:spPr>
      </p:pic>
      <p:pic>
        <p:nvPicPr>
          <p:cNvPr id="10" name="Picture 9">
            <a:extLst>
              <a:ext uri="{FF2B5EF4-FFF2-40B4-BE49-F238E27FC236}">
                <a16:creationId xmlns:a16="http://schemas.microsoft.com/office/drawing/2014/main" id="{C8FD8819-119D-4CA0-B736-8264F332EA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400" y="4191000"/>
            <a:ext cx="1770346" cy="2518760"/>
          </a:xfrm>
          <a:prstGeom prst="rect">
            <a:avLst/>
          </a:prstGeom>
          <a:ln>
            <a:solidFill>
              <a:srgbClr val="44546A"/>
            </a:solidFill>
          </a:ln>
        </p:spPr>
      </p:pic>
      <p:pic>
        <p:nvPicPr>
          <p:cNvPr id="11" name="Picture 10">
            <a:extLst>
              <a:ext uri="{FF2B5EF4-FFF2-40B4-BE49-F238E27FC236}">
                <a16:creationId xmlns:a16="http://schemas.microsoft.com/office/drawing/2014/main" id="{8C1C6AEF-4145-46F3-BE2F-DB5AC97D54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0400" y="4207730"/>
            <a:ext cx="1767544" cy="2502030"/>
          </a:xfrm>
          <a:prstGeom prst="rect">
            <a:avLst/>
          </a:prstGeom>
          <a:ln>
            <a:solidFill>
              <a:srgbClr val="44546A"/>
            </a:solidFill>
          </a:ln>
        </p:spPr>
      </p:pic>
      <p:pic>
        <p:nvPicPr>
          <p:cNvPr id="12" name="Picture 11">
            <a:extLst>
              <a:ext uri="{FF2B5EF4-FFF2-40B4-BE49-F238E27FC236}">
                <a16:creationId xmlns:a16="http://schemas.microsoft.com/office/drawing/2014/main" id="{30E32890-860E-41E3-BB33-AD4EC26C7A8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62600" y="4208464"/>
            <a:ext cx="1767543" cy="2501296"/>
          </a:xfrm>
          <a:prstGeom prst="rect">
            <a:avLst/>
          </a:prstGeom>
          <a:ln>
            <a:solidFill>
              <a:srgbClr val="44546A"/>
            </a:solidFill>
          </a:ln>
        </p:spPr>
      </p:pic>
      <p:sp>
        <p:nvSpPr>
          <p:cNvPr id="3" name="Slide Number Placeholder 2">
            <a:extLst>
              <a:ext uri="{FF2B5EF4-FFF2-40B4-BE49-F238E27FC236}">
                <a16:creationId xmlns:a16="http://schemas.microsoft.com/office/drawing/2014/main" id="{6FEEE4A0-77AD-490C-B6AD-BCC282382C44}"/>
              </a:ext>
            </a:extLst>
          </p:cNvPr>
          <p:cNvSpPr>
            <a:spLocks noGrp="1"/>
          </p:cNvSpPr>
          <p:nvPr>
            <p:ph type="sldNum" sz="quarter" idx="12"/>
          </p:nvPr>
        </p:nvSpPr>
        <p:spPr/>
        <p:txBody>
          <a:bodyPr/>
          <a:lstStyle/>
          <a:p>
            <a:fld id="{6A06B1E7-21B8-4C37-8EB9-3B9E4E23EB19}" type="slidenum">
              <a:rPr lang="en-US" smtClean="0"/>
              <a:t>8</a:t>
            </a:fld>
            <a:endParaRPr lang="en-US" dirty="0"/>
          </a:p>
        </p:txBody>
      </p:sp>
      <p:sp>
        <p:nvSpPr>
          <p:cNvPr id="13" name="Title 1">
            <a:extLst>
              <a:ext uri="{FF2B5EF4-FFF2-40B4-BE49-F238E27FC236}">
                <a16:creationId xmlns:a16="http://schemas.microsoft.com/office/drawing/2014/main" id="{846EA62B-CAB2-4A24-86AD-BF5B9966E513}"/>
              </a:ext>
            </a:extLst>
          </p:cNvPr>
          <p:cNvSpPr txBox="1">
            <a:spLocks/>
          </p:cNvSpPr>
          <p:nvPr/>
        </p:nvSpPr>
        <p:spPr>
          <a:xfrm>
            <a:off x="440796" y="252666"/>
            <a:ext cx="8421688" cy="4842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0872A6"/>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872A6"/>
                </a:solidFill>
                <a:effectLst/>
                <a:uLnTx/>
                <a:uFillTx/>
                <a:latin typeface="Calibri" panose="020F0502020204030204"/>
                <a:ea typeface="+mj-ea"/>
                <a:cs typeface="+mj-cs"/>
              </a:rPr>
              <a:t>Possible topic of a common interest</a:t>
            </a:r>
            <a:endParaRPr kumimoji="0" lang="en-GB" sz="3200" b="1" i="0" u="none" strike="noStrike" kern="1200" cap="none" spc="0" normalizeH="0" baseline="0" noProof="0" dirty="0">
              <a:ln>
                <a:noFill/>
              </a:ln>
              <a:solidFill>
                <a:srgbClr val="0872A6"/>
              </a:solidFill>
              <a:effectLst/>
              <a:uLnTx/>
              <a:uFillTx/>
              <a:latin typeface="Calibri" panose="020F0502020204030204"/>
              <a:ea typeface="+mj-ea"/>
              <a:cs typeface="+mj-cs"/>
            </a:endParaRPr>
          </a:p>
        </p:txBody>
      </p:sp>
      <p:sp>
        <p:nvSpPr>
          <p:cNvPr id="14" name="Title 1">
            <a:extLst>
              <a:ext uri="{FF2B5EF4-FFF2-40B4-BE49-F238E27FC236}">
                <a16:creationId xmlns:a16="http://schemas.microsoft.com/office/drawing/2014/main" id="{6D6BB285-DDE8-4703-98CC-3C6F002B3435}"/>
              </a:ext>
            </a:extLst>
          </p:cNvPr>
          <p:cNvSpPr txBox="1">
            <a:spLocks/>
          </p:cNvSpPr>
          <p:nvPr/>
        </p:nvSpPr>
        <p:spPr>
          <a:xfrm>
            <a:off x="533400" y="1105871"/>
            <a:ext cx="4031142" cy="484269"/>
          </a:xfrm>
          <a:prstGeom prst="rect">
            <a:avLst/>
          </a:prstGeom>
          <a:solidFill>
            <a:srgbClr val="C0000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0872A6"/>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lumMod val="95000"/>
                  </a:schemeClr>
                </a:solidFill>
                <a:effectLst/>
                <a:uLnTx/>
                <a:uFillTx/>
                <a:latin typeface="Calibri" panose="020F0502020204030204"/>
                <a:ea typeface="+mj-ea"/>
                <a:cs typeface="+mj-cs"/>
              </a:rPr>
              <a:t>Flexibility assessment</a:t>
            </a:r>
            <a:endParaRPr kumimoji="0" lang="en-GB" sz="3200" b="1" i="0" u="none" strike="noStrike" kern="1200" cap="none" spc="0" normalizeH="0" baseline="0" noProof="0" dirty="0">
              <a:ln>
                <a:noFill/>
              </a:ln>
              <a:solidFill>
                <a:schemeClr val="bg1">
                  <a:lumMod val="95000"/>
                </a:schemeClr>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3429167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9D2E77F-CDAF-40BE-A793-E824D5B68806}"/>
              </a:ext>
            </a:extLst>
          </p:cNvPr>
          <p:cNvPicPr>
            <a:picLocks noChangeAspect="1"/>
          </p:cNvPicPr>
          <p:nvPr/>
        </p:nvPicPr>
        <p:blipFill>
          <a:blip r:embed="rId2"/>
          <a:stretch>
            <a:fillRect/>
          </a:stretch>
        </p:blipFill>
        <p:spPr>
          <a:xfrm>
            <a:off x="0" y="1124744"/>
            <a:ext cx="12192000" cy="5733256"/>
          </a:xfrm>
          <a:prstGeom prst="rect">
            <a:avLst/>
          </a:prstGeom>
        </p:spPr>
      </p:pic>
      <p:sp>
        <p:nvSpPr>
          <p:cNvPr id="2" name="Slide Number Placeholder 1">
            <a:extLst>
              <a:ext uri="{FF2B5EF4-FFF2-40B4-BE49-F238E27FC236}">
                <a16:creationId xmlns:a16="http://schemas.microsoft.com/office/drawing/2014/main" id="{F0C57AE7-EBB8-483A-8EF1-D69D7E4F0EC6}"/>
              </a:ext>
            </a:extLst>
          </p:cNvPr>
          <p:cNvSpPr>
            <a:spLocks noGrp="1"/>
          </p:cNvSpPr>
          <p:nvPr>
            <p:ph type="sldNum" sz="quarter" idx="10"/>
          </p:nvPr>
        </p:nvSpPr>
        <p:spPr/>
        <p:txBody>
          <a:bodyPr/>
          <a:lstStyle/>
          <a:p>
            <a:pPr>
              <a:defRPr/>
            </a:pPr>
            <a:fld id="{C52BB574-03D7-406D-B8E3-78A4A3B58416}" type="slidenum">
              <a:rPr lang="de-DE" altLang="en-US" smtClean="0">
                <a:latin typeface="Calibri" panose="020F0502020204030204" pitchFamily="34" charset="0"/>
                <a:cs typeface="Calibri" panose="020F0502020204030204" pitchFamily="34" charset="0"/>
              </a:rPr>
              <a:pPr>
                <a:defRPr/>
              </a:pPr>
              <a:t>9</a:t>
            </a:fld>
            <a:endParaRPr lang="de-DE" altLang="en-US">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BB93F8F-48C7-4D43-ACFF-53E293ABACE9}"/>
              </a:ext>
            </a:extLst>
          </p:cNvPr>
          <p:cNvSpPr txBox="1"/>
          <p:nvPr/>
        </p:nvSpPr>
        <p:spPr>
          <a:xfrm>
            <a:off x="911424" y="1222747"/>
            <a:ext cx="6840760" cy="1077218"/>
          </a:xfrm>
          <a:prstGeom prst="rect">
            <a:avLst/>
          </a:prstGeom>
          <a:noFill/>
        </p:spPr>
        <p:txBody>
          <a:bodyPr wrap="square" rtlCol="0">
            <a:spAutoFit/>
          </a:bodyPr>
          <a:lstStyle/>
          <a:p>
            <a:r>
              <a:rPr lang="en-US" sz="3200" b="1" dirty="0">
                <a:solidFill>
                  <a:srgbClr val="0070C0"/>
                </a:solidFill>
                <a:latin typeface="Calibri" panose="020F0502020204030204" pitchFamily="34" charset="0"/>
                <a:cs typeface="Calibri" panose="020F0502020204030204" pitchFamily="34" charset="0"/>
              </a:rPr>
              <a:t>FLEXIBILITY ASSESSMENT</a:t>
            </a:r>
          </a:p>
          <a:p>
            <a:r>
              <a:rPr lang="en-US" sz="3200" b="1" dirty="0">
                <a:solidFill>
                  <a:srgbClr val="0070C0"/>
                </a:solidFill>
                <a:latin typeface="Calibri" panose="020F0502020204030204" pitchFamily="34" charset="0"/>
                <a:cs typeface="Calibri" panose="020F0502020204030204" pitchFamily="34" charset="0"/>
              </a:rPr>
              <a:t>FOR URUGUAY</a:t>
            </a:r>
          </a:p>
        </p:txBody>
      </p:sp>
      <p:sp>
        <p:nvSpPr>
          <p:cNvPr id="5" name="TextBox 4">
            <a:extLst>
              <a:ext uri="{FF2B5EF4-FFF2-40B4-BE49-F238E27FC236}">
                <a16:creationId xmlns:a16="http://schemas.microsoft.com/office/drawing/2014/main" id="{FE63D239-32A4-4AB9-BAF8-5294FFD2F131}"/>
              </a:ext>
            </a:extLst>
          </p:cNvPr>
          <p:cNvSpPr txBox="1"/>
          <p:nvPr/>
        </p:nvSpPr>
        <p:spPr>
          <a:xfrm>
            <a:off x="911424" y="2299965"/>
            <a:ext cx="3096344" cy="400110"/>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IRENA FLEXTOOL</a:t>
            </a:r>
          </a:p>
        </p:txBody>
      </p:sp>
      <p:pic>
        <p:nvPicPr>
          <p:cNvPr id="7" name="Imagen 6">
            <a:extLst>
              <a:ext uri="{FF2B5EF4-FFF2-40B4-BE49-F238E27FC236}">
                <a16:creationId xmlns:a16="http://schemas.microsoft.com/office/drawing/2014/main" id="{9BB30AFB-C8B5-4213-8F58-1F8951BD2F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3040" y="1111863"/>
            <a:ext cx="2211845" cy="982117"/>
          </a:xfrm>
          <a:prstGeom prst="rect">
            <a:avLst/>
          </a:prstGeom>
        </p:spPr>
      </p:pic>
      <p:pic>
        <p:nvPicPr>
          <p:cNvPr id="8" name="Picture 7">
            <a:extLst>
              <a:ext uri="{FF2B5EF4-FFF2-40B4-BE49-F238E27FC236}">
                <a16:creationId xmlns:a16="http://schemas.microsoft.com/office/drawing/2014/main" id="{4A1400ED-9237-495D-8A6D-CD77B303EB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8095" y="2517949"/>
            <a:ext cx="2421734" cy="2735035"/>
          </a:xfrm>
          <a:prstGeom prst="rect">
            <a:avLst/>
          </a:prstGeom>
        </p:spPr>
      </p:pic>
    </p:spTree>
    <p:extLst>
      <p:ext uri="{BB962C8B-B14F-4D97-AF65-F5344CB8AC3E}">
        <p14:creationId xmlns:p14="http://schemas.microsoft.com/office/powerpoint/2010/main" val="1832531679"/>
      </p:ext>
    </p:extLst>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DD7EDFA6CFA444BD2D84FBF05821AC" ma:contentTypeVersion="0" ma:contentTypeDescription="Create a new document." ma:contentTypeScope="" ma:versionID="50b383f2600d309e125d9197ee127d88">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customXsn xmlns="http://schemas.microsoft.com/office/2006/metadata/customXsn">
  <xsnLocation/>
  <cached>True</cached>
  <openByDefault>False</openByDefault>
  <xsnScope/>
</customXs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9589D77-F5C6-4917-9C38-C0C24BA540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52267801-9251-481D-858E-0F9C3D6E610C}">
  <ds:schemaRefs>
    <ds:schemaRef ds:uri="http://schemas.microsoft.com/office/2006/metadata/customXsn"/>
  </ds:schemaRefs>
</ds:datastoreItem>
</file>

<file path=customXml/itemProps3.xml><?xml version="1.0" encoding="utf-8"?>
<ds:datastoreItem xmlns:ds="http://schemas.openxmlformats.org/officeDocument/2006/customXml" ds:itemID="{0CDC06DF-4B0E-4725-9C99-89828436BCCA}">
  <ds:schemaRefs>
    <ds:schemaRef ds:uri="http://schemas.microsoft.com/sharepoint/v3/contenttype/forms"/>
  </ds:schemaRefs>
</ds:datastoreItem>
</file>

<file path=customXml/itemProps4.xml><?xml version="1.0" encoding="utf-8"?>
<ds:datastoreItem xmlns:ds="http://schemas.openxmlformats.org/officeDocument/2006/customXml" ds:itemID="{1AA4EDF5-0C5A-40CF-B304-C86773E21034}">
  <ds:schemaRefs>
    <ds:schemaRef ds:uri="http://www.w3.org/XML/1998/namespace"/>
    <ds:schemaRef ds:uri="http://schemas.microsoft.com/office/2006/metadata/properties"/>
    <ds:schemaRef ds:uri="http://purl.org/dc/dcmitype/"/>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26707</TotalTime>
  <Words>2014</Words>
  <Application>Microsoft Office PowerPoint</Application>
  <PresentationFormat>Widescreen</PresentationFormat>
  <Paragraphs>282</Paragraphs>
  <Slides>20</Slides>
  <Notes>19</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20</vt:i4>
      </vt:variant>
    </vt:vector>
  </HeadingPairs>
  <TitlesOfParts>
    <vt:vector size="39" baseType="lpstr">
      <vt:lpstr>Gotham Narrow</vt:lpstr>
      <vt:lpstr>HiraMinProN-W3</vt:lpstr>
      <vt:lpstr>ITC Avant Garde Gothic</vt:lpstr>
      <vt:lpstr>MS PGothic</vt:lpstr>
      <vt:lpstr>Yu Mincho</vt:lpstr>
      <vt:lpstr>Arial</vt:lpstr>
      <vt:lpstr>Calibri</vt:lpstr>
      <vt:lpstr>Calibri Light</vt:lpstr>
      <vt:lpstr>Cordia New</vt:lpstr>
      <vt:lpstr>Franklin Gothic Book</vt:lpstr>
      <vt:lpstr>Helvetica</vt:lpstr>
      <vt:lpstr>Segoe UI Symbol</vt:lpstr>
      <vt:lpstr>Tahoma</vt:lpstr>
      <vt:lpstr>Wingdings</vt:lpstr>
      <vt:lpstr>Office Theme</vt:lpstr>
      <vt:lpstr>Custom Design</vt:lpstr>
      <vt:lpstr>1_Office Theme</vt:lpstr>
      <vt:lpstr>Standarddesign</vt:lpstr>
      <vt:lpstr>1_Custom Design</vt:lpstr>
      <vt:lpstr> Future regional collaboration and way forward – IRENA’s perspective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IRENA’s Renewable Energy Roadmap</vt:lpstr>
      <vt:lpstr>REmap – IRENA’s Renewable Energy Roadmap</vt:lpstr>
      <vt:lpstr>Key features</vt:lpstr>
      <vt:lpstr>PowerPoint Presentation</vt:lpstr>
      <vt:lpstr>Country Energy prospects and outlooks</vt:lpstr>
      <vt:lpstr>Regional Energy prospects and outlooks</vt:lpstr>
      <vt:lpstr>Global Energy Transformation Report</vt:lpstr>
      <vt:lpstr>REmap: Engagement, Benefits</vt:lpstr>
      <vt:lpstr> www.irena.org</vt:lpstr>
      <vt:lpstr>Technology / Sectorial Roadmaps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Butay</dc:creator>
  <cp:lastModifiedBy>Asami Miketa</cp:lastModifiedBy>
  <cp:revision>1620</cp:revision>
  <cp:lastPrinted>2017-11-10T13:41:46Z</cp:lastPrinted>
  <dcterms:created xsi:type="dcterms:W3CDTF">2013-01-30T10:06:50Z</dcterms:created>
  <dcterms:modified xsi:type="dcterms:W3CDTF">2019-02-26T15:03:54Z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0x01010009DD7EDFA6CFA444BD2D84FBF05821AC</vt:lpwstr>
  </property>
</Properties>
</file>