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0" r:id="rId3"/>
    <p:sldMasterId id="2147483665" r:id="rId4"/>
    <p:sldMasterId id="2147483673" r:id="rId5"/>
  </p:sldMasterIdLst>
  <p:notesMasterIdLst>
    <p:notesMasterId r:id="rId32"/>
  </p:notesMasterIdLst>
  <p:handoutMasterIdLst>
    <p:handoutMasterId r:id="rId33"/>
  </p:handoutMasterIdLst>
  <p:sldIdLst>
    <p:sldId id="1079" r:id="rId6"/>
    <p:sldId id="1057" r:id="rId7"/>
    <p:sldId id="1059" r:id="rId8"/>
    <p:sldId id="1085" r:id="rId9"/>
    <p:sldId id="1084" r:id="rId10"/>
    <p:sldId id="1061" r:id="rId11"/>
    <p:sldId id="1062" r:id="rId12"/>
    <p:sldId id="1063" r:id="rId13"/>
    <p:sldId id="1064" r:id="rId14"/>
    <p:sldId id="1065" r:id="rId15"/>
    <p:sldId id="1066" r:id="rId16"/>
    <p:sldId id="1067" r:id="rId17"/>
    <p:sldId id="1068" r:id="rId18"/>
    <p:sldId id="1083" r:id="rId19"/>
    <p:sldId id="1058" r:id="rId20"/>
    <p:sldId id="1082" r:id="rId21"/>
    <p:sldId id="1080" r:id="rId22"/>
    <p:sldId id="1069" r:id="rId23"/>
    <p:sldId id="1070" r:id="rId24"/>
    <p:sldId id="1071" r:id="rId25"/>
    <p:sldId id="1072" r:id="rId26"/>
    <p:sldId id="1073" r:id="rId27"/>
    <p:sldId id="1074" r:id="rId28"/>
    <p:sldId id="1078" r:id="rId29"/>
    <p:sldId id="1076" r:id="rId30"/>
    <p:sldId id="1077" r:id="rId31"/>
  </p:sldIdLst>
  <p:sldSz cx="9144000" cy="6858000" type="screen4x3"/>
  <p:notesSz cx="6797675" cy="9928225"/>
  <p:custDataLst>
    <p:tags r:id="rId34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96C"/>
    <a:srgbClr val="000000"/>
    <a:srgbClr val="E3391D"/>
    <a:srgbClr val="FFCC00"/>
    <a:srgbClr val="0073AE"/>
    <a:srgbClr val="E6E6E6"/>
    <a:srgbClr val="FFCCFF"/>
    <a:srgbClr val="AD5A5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 autoAdjust="0"/>
    <p:restoredTop sz="98261" autoAdjust="0"/>
  </p:normalViewPr>
  <p:slideViewPr>
    <p:cSldViewPr>
      <p:cViewPr varScale="1">
        <p:scale>
          <a:sx n="74" d="100"/>
          <a:sy n="74" d="100"/>
        </p:scale>
        <p:origin x="3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E83B-AAB8-4103-8C4A-38A8BA32C4F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1AD42-B296-4AFA-8633-58D103655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72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CAE79-1631-416A-9EEB-1431DF09B81D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3009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3009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32E53-2468-4A43-A4D4-48C7313466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8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22º Leilão de Energia Nova “A-3” e composto por duas fases:</a:t>
            </a:r>
          </a:p>
          <a:p>
            <a:endParaRPr lang="pt-BR" dirty="0" smtClean="0"/>
          </a:p>
          <a:p>
            <a:r>
              <a:rPr lang="pt-BR" dirty="0" smtClean="0"/>
              <a:t>Na</a:t>
            </a:r>
            <a:r>
              <a:rPr lang="pt-BR" baseline="0" dirty="0" smtClean="0"/>
              <a:t> primeira fase que é chamada de Etapa de Transmissão, os empreendimentos submetem sua quantidade de energia a serem negociadas e o preço de venda a ser considerado na classificação do empreendimento dentro de suas respectivas subestações subáreas e área;</a:t>
            </a:r>
          </a:p>
          <a:p>
            <a:endParaRPr lang="pt-BR" baseline="0" dirty="0" smtClean="0"/>
          </a:p>
          <a:p>
            <a:r>
              <a:rPr lang="pt-BR" baseline="0" dirty="0" smtClean="0"/>
              <a:t>Já a segunda Fase é subdividida em duas etapas, a etapa uniforme e a etapa discriminatória.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Na Etapa uniforme os empreendimentos que foram classificados na etapa de transmissão podem confirmar ou retirar seus lances a cada rodada e a cada decremento de seu lance de venda.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Já na Etapa discriminatória Os empreendimentos qualificados na etapa uniforme tem a chance de inserir um último preço de venda menor ou igual ao seu último lance válido para que enfim ele possa negociar no leilão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22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Aqui vamos apresentar um exemplo numérico para explicitar melhor a sistemática do 22º Leilão de Energia Nova “A-3”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514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dirty="0" smtClean="0"/>
              <a:t>Vamos</a:t>
            </a:r>
            <a:r>
              <a:rPr lang="pt-BR" baseline="0" dirty="0" smtClean="0"/>
              <a:t> a um exemplo prático considerando aquela topologia de rede apresentada imaginemos que na subestação A tenhamos os seis empreendimentos apresentados e que seus lances potências e quantidade inserida de lotes sejam conforme a tabela.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Neste momento os participantes terão de inserir a quantidade de lotes que desejam negociar e um peço de lance referente a etapa de transmissão; a quantidade de lotes que for inserida nesse momento será mantida até o final do leilão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Com esses dados é possível formar o que chamamos de pilha de lance que nada mais é que a classificação dos empreendimentos dentro de uma mesma subestação: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Considerando os critérios de classificação primeiro entram os </a:t>
            </a:r>
            <a:r>
              <a:rPr lang="pt-BR" baseline="0" smtClean="0"/>
              <a:t>empreendimentos hidrelétricos HID-1 e HID-2 </a:t>
            </a:r>
            <a:r>
              <a:rPr lang="pt-BR" baseline="0" dirty="0" smtClean="0"/>
              <a:t>, como eles são da mesma fonte, o irá diferencia-los será o preço de lance que faz com </a:t>
            </a:r>
            <a:r>
              <a:rPr lang="pt-BR" baseline="0" smtClean="0"/>
              <a:t>que HID-2 </a:t>
            </a:r>
            <a:r>
              <a:rPr lang="pt-BR" baseline="0" dirty="0" smtClean="0"/>
              <a:t>fique abaixo </a:t>
            </a:r>
            <a:r>
              <a:rPr lang="pt-BR" baseline="0" smtClean="0"/>
              <a:t>de HID-1</a:t>
            </a: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Em seguida empilhamos os empreendimentos termoelétricos, para eles vemos que os preços de lance são iguais e neste caso o que irá diferencia-los </a:t>
            </a:r>
            <a:r>
              <a:rPr lang="pt-BR" baseline="0" dirty="0" err="1" smtClean="0"/>
              <a:t>sera</a:t>
            </a:r>
            <a:r>
              <a:rPr lang="pt-BR" baseline="0" dirty="0" smtClean="0"/>
              <a:t> a potência dos empreendimentos que em ordem crescente coloca TER – 1 abaixo do Termo-2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Por último serão empilhados os empreendimentos eólicos, que neste exemplo empatam em preço e potência, levando a classificação para a quantidade de lotes inseridas, desta vez priorizando o empreendimento com maior número de lotes ofertados, colocando eol-1 abaixo de </a:t>
            </a:r>
            <a:r>
              <a:rPr lang="pt-BR" baseline="0" dirty="0" err="1" smtClean="0"/>
              <a:t>eol</a:t>
            </a:r>
            <a:r>
              <a:rPr lang="pt-BR" baseline="0" dirty="0" smtClean="0"/>
              <a:t> 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9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Aqui vamos apresentar um exemplo numérico para explicitar melhor a sistemática do 22º Leilão de Energia Nova “A-3”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106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Antes da Primeira rodada o sistema ira calcular a quantidade demandada,</a:t>
            </a:r>
            <a:r>
              <a:rPr lang="pt-BR" baseline="0" dirty="0" smtClean="0"/>
              <a:t> a pilha inicial de atendimento e o preço marginal de cada produto</a:t>
            </a:r>
          </a:p>
          <a:p>
            <a:r>
              <a:rPr lang="pt-BR" baseline="0" dirty="0" smtClean="0"/>
              <a:t>A quantidade demandada nada mais é que a quantidade que será realmente contratada em cada produto, </a:t>
            </a:r>
          </a:p>
          <a:p>
            <a:r>
              <a:rPr lang="pt-BR" baseline="0" dirty="0" smtClean="0"/>
              <a:t>Para a formação da pilha de atendimento serão considerados os seguintes critérios:  preço (ordem crescente), lotes (ordem crescente) e Preço marginal. O preço marginal tem uma importância estratégica para o leilão pois o valor resultante da subtração do decremento em relação ao preço marginal inserido pelo MME será o preço máximo de lance do produto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EE1E8-358A-4038-A916-BA2FA44602A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693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Inicialmente o sistema irá empilhar os lances respeitando</a:t>
            </a:r>
            <a:r>
              <a:rPr lang="pt-BR" baseline="0" dirty="0" smtClean="0"/>
              <a:t> os critérios de desempate e com base na oferta por produto e os parâmetros inseridos pelo MME ele calculará a quantidade demandada por produto e o preço marginal de cada produto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11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Após o</a:t>
            </a:r>
            <a:r>
              <a:rPr lang="pt-BR" baseline="0" dirty="0" smtClean="0"/>
              <a:t> final da etapa discriminatória, caso o sistema detecte que em determinada subestação existem mais empreendimentos vencedores do que vãos de conexão ele iniciará a etapa de ratificação de lances, onde todos os empreendimentos cadastrados em subestações que apresentem essa condição devem ratificar seus lances confirmando que estão cientes dessa situação e que terão de compartilhar ao menos um vão de conexão.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014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Após o</a:t>
            </a:r>
            <a:r>
              <a:rPr lang="pt-BR" baseline="0" dirty="0" smtClean="0"/>
              <a:t> final da etapa discriminatória, caso o sistema detecte que em determinada subestação existem mais empreendimentos vencedores do que vãos de conexão ele iniciará a etapa de ratificação de lances, onde todos os empreendimentos cadastrados em subestações que apresentem essa condição devem ratificar seus lances confirmando que estão cientes dessa situação e que terão de compartilhar ao menos um vão de conexão.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421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966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D1AB5-EB09-42FE-8C5E-5660859C8BB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92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Antes da Primeira rodada o sistema ira calcular a quantidade demandada por produto e a oferta</a:t>
            </a:r>
            <a:r>
              <a:rPr lang="pt-BR" baseline="0" dirty="0" smtClean="0"/>
              <a:t> de referencia e cada produto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quantidade demandada nada mais é que a quantidade que será realmente contratada em cada produto, e a oferta de referencia é o limite mínimo de oferta que faze com que o leilão pare a etapa uniforme entre na etapa discriminatória da segunda fase.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EE1E8-358A-4038-A916-BA2FA44602A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50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Vamos imaginar a seguinte Topologia de rede onde existem 4 Subestações</a:t>
            </a:r>
            <a:r>
              <a:rPr lang="pt-BR" baseline="0" dirty="0" smtClean="0"/>
              <a:t> pertencentes a 2 subáreas que </a:t>
            </a:r>
            <a:r>
              <a:rPr lang="pt-BR" baseline="0" dirty="0" err="1" smtClean="0"/>
              <a:t>po</a:t>
            </a:r>
            <a:r>
              <a:rPr lang="pt-BR" baseline="0" dirty="0" smtClean="0"/>
              <a:t> suas vez pertence a uma única área com limites de escoamento descritos na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6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dirty="0" smtClean="0"/>
              <a:t>Vamos</a:t>
            </a:r>
            <a:r>
              <a:rPr lang="pt-BR" baseline="0" dirty="0" smtClean="0"/>
              <a:t> a um exemplo prático considerando aquela topologia de rede apresentada imaginemos que na subestação A tenhamos os seis empreendimentos apresentados e que seus lances potências e quantidade inserida de lotes sejam conforme a tabela.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Neste momento os participantes terão de inserir a quantidade de lotes que desejam negociar e um peço de lance referente a etapa de transmissão; a quantidade de lotes que for inserida nesse momento será mantida até o final do leilão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Com esses dados é possível formar o que chamamos de pilha de lance que nada mais é que a classificação dos empreendimentos dentro de uma mesma subestação: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Considerando os critérios de classificação primeiro entram os </a:t>
            </a:r>
            <a:r>
              <a:rPr lang="pt-BR" baseline="0" smtClean="0"/>
              <a:t>empreendimentos hidrelétricos HID-1 e HID-2 </a:t>
            </a:r>
            <a:r>
              <a:rPr lang="pt-BR" baseline="0" dirty="0" smtClean="0"/>
              <a:t>, como eles são da mesma fonte, o irá diferencia-los será o preço de lance que faz com </a:t>
            </a:r>
            <a:r>
              <a:rPr lang="pt-BR" baseline="0" smtClean="0"/>
              <a:t>que HID-2 </a:t>
            </a:r>
            <a:r>
              <a:rPr lang="pt-BR" baseline="0" dirty="0" smtClean="0"/>
              <a:t>fique abaixo </a:t>
            </a:r>
            <a:r>
              <a:rPr lang="pt-BR" baseline="0" smtClean="0"/>
              <a:t>de HID-1</a:t>
            </a: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Em seguida empilhamos os empreendimentos termoelétricos, para eles vemos que os preços de lance são iguais e neste caso o que irá diferencia-los </a:t>
            </a:r>
            <a:r>
              <a:rPr lang="pt-BR" baseline="0" dirty="0" err="1" smtClean="0"/>
              <a:t>sera</a:t>
            </a:r>
            <a:r>
              <a:rPr lang="pt-BR" baseline="0" dirty="0" smtClean="0"/>
              <a:t> a potência dos empreendimentos que em ordem crescente coloca TER – 1 abaixo do Termo-2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Por último serão empilhados os empreendimentos eólicos, que neste exemplo empatam em preço e potência, levando a classificação para a quantidade de lotes inseridas, desta vez priorizando o empreendimento com maior número de lotes ofertados, colocando eol-1 abaixo de </a:t>
            </a:r>
            <a:r>
              <a:rPr lang="pt-BR" baseline="0" dirty="0" err="1" smtClean="0"/>
              <a:t>eol</a:t>
            </a:r>
            <a:r>
              <a:rPr lang="pt-BR" baseline="0" dirty="0" smtClean="0"/>
              <a:t> 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7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partir da pilha de lances montada é possível definir</a:t>
            </a:r>
            <a:r>
              <a:rPr lang="pt-BR" baseline="0" dirty="0" smtClean="0"/>
              <a:t> quem serão os empreendimentos qualificados em </a:t>
            </a:r>
            <a:r>
              <a:rPr lang="pt-BR" baseline="0" dirty="0" err="1" smtClean="0"/>
              <a:t>caad</a:t>
            </a:r>
            <a:r>
              <a:rPr lang="pt-BR" baseline="0" dirty="0" smtClean="0"/>
              <a:t> subestação de acordo com sua capacidade de escoamento.</a:t>
            </a:r>
          </a:p>
          <a:p>
            <a:r>
              <a:rPr lang="pt-BR" baseline="0" dirty="0" err="1" smtClean="0"/>
              <a:t>Ise</a:t>
            </a:r>
            <a:r>
              <a:rPr lang="pt-BR" baseline="0" dirty="0" smtClean="0"/>
              <a:t> considerarmos que a capacidade de escoamento dessa subestação é de 140 MW teremos os seguintes empreendimentos que estão dentro do limite da subestação</a:t>
            </a:r>
          </a:p>
          <a:p>
            <a:endParaRPr lang="pt-BR" baseline="0" dirty="0" smtClean="0"/>
          </a:p>
          <a:p>
            <a:r>
              <a:rPr lang="pt-BR" baseline="0" dirty="0" smtClean="0"/>
              <a:t>´É importante ressaltar que o empreendimento marginal ou seja aquele que fica no limite da capacidade de escoamento é desclassificado.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32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dirty="0" smtClean="0"/>
              <a:t>Considerando os</a:t>
            </a:r>
            <a:r>
              <a:rPr lang="pt-BR" baseline="0" dirty="0" smtClean="0"/>
              <a:t> empreendimentos que foram qualificados pela Subestação A e imaginemos que na Subestação B foram qualificados 3 empreendimentos eólicos conforme a imagem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Novamente será formada uma pilha de lances referente aos empreendimentos da Subárea 1 com os empreendimentos qualificados nas subestações A e B, considerando os mesmos critérios para formação da pilha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Novamente primeiro entram os </a:t>
            </a:r>
            <a:r>
              <a:rPr lang="pt-BR" baseline="0" smtClean="0"/>
              <a:t>empreendimentos hidrelétricos </a:t>
            </a:r>
            <a:r>
              <a:rPr lang="pt-BR" baseline="0" dirty="0" smtClean="0"/>
              <a:t>diferenciados pelos preços de lances distintos, em seguida o empreendimento termelétrico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baseline="0" dirty="0" smtClean="0"/>
              <a:t>E por último os empreendimentos eólicos, que neste exempli apresentam todos o mesmo preço de lance </a:t>
            </a:r>
            <a:r>
              <a:rPr lang="pt-BR" baseline="0" dirty="0" err="1" smtClean="0"/>
              <a:t>poreém</a:t>
            </a:r>
            <a:r>
              <a:rPr lang="pt-BR" baseline="0" dirty="0" smtClean="0"/>
              <a:t> vemos que a potência de um deles é menor, fazendo com que ele entre primeiro na pilha, neste exemplo </a:t>
            </a:r>
            <a:r>
              <a:rPr lang="pt-BR" baseline="0" dirty="0" err="1" smtClean="0"/>
              <a:t>eol</a:t>
            </a:r>
            <a:r>
              <a:rPr lang="pt-BR" baseline="0" dirty="0" smtClean="0"/>
              <a:t> 4 e </a:t>
            </a:r>
            <a:r>
              <a:rPr lang="pt-BR" baseline="0" dirty="0" err="1" smtClean="0"/>
              <a:t>eol</a:t>
            </a:r>
            <a:r>
              <a:rPr lang="pt-BR" baseline="0" dirty="0" smtClean="0"/>
              <a:t> 5 apresentam exatamente o mesmo preço de lance, a mesma potência e a mesma quantidade de lotes ofertados, fazendo com que haja uma seleção randômica entre os dois que neste exemplo colocou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2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Novamente a partir da pilha de lances montada é possível definir</a:t>
            </a:r>
            <a:r>
              <a:rPr lang="pt-BR" baseline="0" dirty="0" smtClean="0"/>
              <a:t> quem serão os empreendimentos qualificados em cada subárea de acordo com sua capacidade de escoamento.</a:t>
            </a:r>
          </a:p>
          <a:p>
            <a:r>
              <a:rPr lang="pt-BR" baseline="0" dirty="0" smtClean="0"/>
              <a:t>considerando que a capacidade de escoamento dessa subárea é de 180 MW teremos os seguintes empreendimentos que estão dentro do limite da subestação</a:t>
            </a:r>
          </a:p>
          <a:p>
            <a:endParaRPr lang="pt-BR" baseline="0" dirty="0" smtClean="0"/>
          </a:p>
          <a:p>
            <a:r>
              <a:rPr lang="pt-BR" baseline="0" dirty="0" smtClean="0"/>
              <a:t>´É importante ressaltar que o empreendimento marginal ou seja aquele que fica no limite da capacidade de escoamento é desclassificado.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99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dirty="0" smtClean="0"/>
              <a:t>Agora</a:t>
            </a:r>
            <a:r>
              <a:rPr lang="pt-BR" baseline="0" dirty="0" smtClean="0"/>
              <a:t> considerando os empreendimentos qualificados na subárea 1 e imaginemos que na subárea 2 será qualificada apenas uma térmica, novamente será formada a pilha de lances levando em consideração os mesmos critérios utilizados para a subestação e área assim colocamos os </a:t>
            </a:r>
            <a:r>
              <a:rPr lang="pt-BR" baseline="0" smtClean="0"/>
              <a:t>empreendimentos hidrelétricos </a:t>
            </a:r>
            <a:r>
              <a:rPr lang="pt-BR" baseline="0" dirty="0" smtClean="0"/>
              <a:t>no início da pilha novamente diferenciados por preço, em seguida temos de comparar os empreendimentos termelétricos vindos das diferentes subáreas neste caso vemos que o preço de lance de TER- 3 é inferior ao preço de lance de TER 1 por isso ela tem prioridade e por último colocamos os empreendimentos eólicos que serão diferenciados pela potência conforme já havia ocorrido na subárea.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2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Agora a partir da pilha de lances montada é possível definir</a:t>
            </a:r>
            <a:r>
              <a:rPr lang="pt-BR" baseline="0" dirty="0" smtClean="0"/>
              <a:t> quem serão os empreendimentos qualificados em cada área, que poderão participar da outra etapa do leilão.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considerando que a capacidade de escoamento dessa área é de 250 MW teremos os seguintes empreendimentos que estão dentro do limite</a:t>
            </a:r>
          </a:p>
          <a:p>
            <a:endParaRPr lang="pt-BR" baseline="0" dirty="0" smtClean="0"/>
          </a:p>
          <a:p>
            <a:r>
              <a:rPr lang="pt-BR" baseline="0" dirty="0" smtClean="0"/>
              <a:t>´É importante ressaltar que o empreendimento marginal ou seja aquele que fica no limite da capacidade de escoamento é desclassificado.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45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00100" y="2130425"/>
            <a:ext cx="7000924" cy="1470025"/>
          </a:xfrm>
        </p:spPr>
        <p:txBody>
          <a:bodyPr>
            <a:normAutofit/>
          </a:bodyPr>
          <a:lstStyle>
            <a:lvl1pPr algn="l">
              <a:defRPr sz="3500" baseline="0">
                <a:solidFill>
                  <a:srgbClr val="08296C"/>
                </a:solidFill>
              </a:defRPr>
            </a:lvl1pPr>
          </a:lstStyle>
          <a:p>
            <a:r>
              <a:rPr lang="pt-BR" dirty="0" smtClean="0"/>
              <a:t>Clique para adicionar título</a:t>
            </a:r>
            <a:br>
              <a:rPr lang="pt-BR" dirty="0" smtClean="0"/>
            </a:br>
            <a:r>
              <a:rPr lang="pt-BR" dirty="0" smtClean="0"/>
              <a:t>do capítulo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00100" y="3600448"/>
            <a:ext cx="7000924" cy="47149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73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adicionar um subtítulo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344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00100" y="928670"/>
            <a:ext cx="3672421" cy="5429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29998" y="928670"/>
            <a:ext cx="3713968" cy="5429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3825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49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783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00100" y="2130425"/>
            <a:ext cx="7000924" cy="1470025"/>
          </a:xfrm>
        </p:spPr>
        <p:txBody>
          <a:bodyPr>
            <a:normAutofit/>
          </a:bodyPr>
          <a:lstStyle>
            <a:lvl1pPr algn="l">
              <a:defRPr sz="3500" baseline="0">
                <a:solidFill>
                  <a:srgbClr val="08296C"/>
                </a:solidFill>
              </a:defRPr>
            </a:lvl1pPr>
          </a:lstStyle>
          <a:p>
            <a:r>
              <a:rPr lang="pt-BR" dirty="0" smtClean="0"/>
              <a:t>Clique para adicionar título</a:t>
            </a:r>
            <a:br>
              <a:rPr lang="pt-BR" dirty="0" smtClean="0"/>
            </a:br>
            <a:r>
              <a:rPr lang="pt-BR" dirty="0" smtClean="0"/>
              <a:t>do capítulo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00100" y="3600448"/>
            <a:ext cx="7000924" cy="47149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73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adicionar um subtítulo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007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418082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3004" y="1135071"/>
            <a:ext cx="7772400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8296C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3004" y="2605094"/>
            <a:ext cx="7772400" cy="60959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0073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177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94201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22231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00100" y="928670"/>
            <a:ext cx="3672421" cy="5429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29998" y="928670"/>
            <a:ext cx="3713968" cy="5429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2972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05227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00100" y="2130425"/>
            <a:ext cx="7000924" cy="1470025"/>
          </a:xfrm>
        </p:spPr>
        <p:txBody>
          <a:bodyPr>
            <a:normAutofit/>
          </a:bodyPr>
          <a:lstStyle>
            <a:lvl1pPr algn="l">
              <a:defRPr sz="3500" baseline="0">
                <a:solidFill>
                  <a:srgbClr val="08296C"/>
                </a:solidFill>
              </a:defRPr>
            </a:lvl1pPr>
          </a:lstStyle>
          <a:p>
            <a:r>
              <a:rPr lang="pt-BR" dirty="0" smtClean="0"/>
              <a:t>Clique para adicionar título</a:t>
            </a:r>
            <a:br>
              <a:rPr lang="pt-BR" dirty="0" smtClean="0"/>
            </a:br>
            <a:r>
              <a:rPr lang="pt-BR" dirty="0" smtClean="0"/>
              <a:t>do capítulo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00100" y="3600448"/>
            <a:ext cx="7000924" cy="47149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73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adicionar um subtítulo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398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3004" y="1135071"/>
            <a:ext cx="7772400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8296C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3004" y="2605094"/>
            <a:ext cx="7772400" cy="60959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0073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6958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6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oleObject" Target="../embeddings/oleObject6.bin"/><Relationship Id="rId5" Type="http://schemas.openxmlformats.org/officeDocument/2006/relationships/slideLayout" Target="../slideLayouts/slideLayout13.xml"/><Relationship Id="rId10" Type="http://schemas.openxmlformats.org/officeDocument/2006/relationships/tags" Target="../tags/tag7.xml"/><Relationship Id="rId4" Type="http://schemas.openxmlformats.org/officeDocument/2006/relationships/slideLayout" Target="../slideLayouts/slideLayout12.xml"/><Relationship Id="rId9" Type="http://schemas.openxmlformats.org/officeDocument/2006/relationships/vmlDrawing" Target="../drawings/vmlDrawing6.v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02captu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97C4-0A35-4132-A1BD-74BE918F1D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8522118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Slide do think-cell" r:id="rId10" imgW="270" imgH="270" progId="TCLayout.ActiveDocument.1">
                  <p:embed/>
                </p:oleObj>
              </mc:Choice>
              <mc:Fallback>
                <p:oleObj name="Slide do think-cell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 descr="03miol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50099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00100" y="928670"/>
            <a:ext cx="7643866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656" r:id="rId3"/>
    <p:sldLayoutId id="2147483658" r:id="rId4"/>
    <p:sldLayoutId id="2147483659" r:id="rId5"/>
    <p:sldLayoutId id="2147483663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8296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01c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0276F-C170-4209-9655-882E0F1B14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Slide do think-cell" r:id="rId11" imgW="270" imgH="270" progId="TCLayout.ActiveDocument.1">
                  <p:embed/>
                </p:oleObj>
              </mc:Choice>
              <mc:Fallback>
                <p:oleObj name="Slide do think-cell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 descr="03miol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50099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00100" y="928670"/>
            <a:ext cx="7643866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45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8296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01capa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0276F-C170-4209-9655-882E0F1B14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3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Workshop dos Leilões de Energia Nova de 2017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3004" y="2605094"/>
            <a:ext cx="7772400" cy="103993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Esclarecimentos Técnicos </a:t>
            </a:r>
          </a:p>
          <a:p>
            <a:r>
              <a:rPr lang="pt-BR" dirty="0" smtClean="0"/>
              <a:t>Sistemática dos Leilões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38068" y="3948968"/>
            <a:ext cx="75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GELMR – Gerência Executiva de Leilões &amp; Mercado Regulado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24328" y="6143644"/>
            <a:ext cx="117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23/11/2017</a:t>
            </a: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94297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tângulo de cantos arredondados 55"/>
          <p:cNvSpPr/>
          <p:nvPr/>
        </p:nvSpPr>
        <p:spPr>
          <a:xfrm>
            <a:off x="834750" y="5682862"/>
            <a:ext cx="792088" cy="302330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838601" y="5657149"/>
            <a:ext cx="792088" cy="332563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827584" y="5213415"/>
            <a:ext cx="792088" cy="3038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823733" y="5203431"/>
            <a:ext cx="792088" cy="3138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827584" y="4702897"/>
            <a:ext cx="792088" cy="312358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823733" y="4703110"/>
            <a:ext cx="792088" cy="314640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</a:t>
            </a:r>
          </a:p>
        </p:txBody>
      </p:sp>
      <p:sp>
        <p:nvSpPr>
          <p:cNvPr id="61" name="Retângulo de cantos arredondados 60"/>
          <p:cNvSpPr/>
          <p:nvPr/>
        </p:nvSpPr>
        <p:spPr>
          <a:xfrm>
            <a:off x="827584" y="2204864"/>
            <a:ext cx="780025" cy="327309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138" name="Retângulo de cantos arredondados 137"/>
          <p:cNvSpPr/>
          <p:nvPr/>
        </p:nvSpPr>
        <p:spPr>
          <a:xfrm>
            <a:off x="827584" y="2713891"/>
            <a:ext cx="792088" cy="338981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827584" y="3235161"/>
            <a:ext cx="792088" cy="321767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827584" y="3219072"/>
            <a:ext cx="792088" cy="353944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5" name="Retângulo de cantos arredondados 64"/>
          <p:cNvSpPr/>
          <p:nvPr/>
        </p:nvSpPr>
        <p:spPr>
          <a:xfrm>
            <a:off x="827584" y="2713891"/>
            <a:ext cx="778148" cy="338981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6" name="Retângulo de cantos arredondados 135"/>
          <p:cNvSpPr/>
          <p:nvPr/>
        </p:nvSpPr>
        <p:spPr>
          <a:xfrm>
            <a:off x="827584" y="2204864"/>
            <a:ext cx="780025" cy="327309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129" y="91021"/>
            <a:ext cx="7500990" cy="428628"/>
          </a:xfrm>
        </p:spPr>
        <p:txBody>
          <a:bodyPr/>
          <a:lstStyle/>
          <a:p>
            <a:r>
              <a:rPr lang="pt-BR" dirty="0"/>
              <a:t>Ilustração - Exemplo Numérico – Primeira Fase A-4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570250" y="764159"/>
            <a:ext cx="4808591" cy="574461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1835696" y="913226"/>
            <a:ext cx="0" cy="525207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/>
          <p:cNvSpPr txBox="1"/>
          <p:nvPr/>
        </p:nvSpPr>
        <p:spPr>
          <a:xfrm>
            <a:off x="2925448" y="836712"/>
            <a:ext cx="78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POT. (MW)</a:t>
            </a:r>
            <a:endParaRPr lang="pt-BR" sz="1600" b="1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4005568" y="959822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LOTES</a:t>
            </a:r>
            <a:endParaRPr lang="pt-BR" sz="1600" b="1" dirty="0"/>
          </a:p>
        </p:txBody>
      </p:sp>
      <p:sp>
        <p:nvSpPr>
          <p:cNvPr id="94" name="CaixaDeTexto 93"/>
          <p:cNvSpPr txBox="1"/>
          <p:nvPr/>
        </p:nvSpPr>
        <p:spPr>
          <a:xfrm>
            <a:off x="1801792" y="836712"/>
            <a:ext cx="109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LANCES (R$/</a:t>
            </a:r>
            <a:r>
              <a:rPr lang="pt-BR" sz="1600" b="1" dirty="0" err="1" smtClean="0"/>
              <a:t>MWh</a:t>
            </a:r>
            <a:r>
              <a:rPr lang="pt-BR" sz="1600" b="1" dirty="0" smtClean="0"/>
              <a:t>)</a:t>
            </a:r>
            <a:endParaRPr lang="pt-BR" sz="1600" b="1" dirty="0"/>
          </a:p>
        </p:txBody>
      </p:sp>
      <p:cxnSp>
        <p:nvCxnSpPr>
          <p:cNvPr id="103" name="Conector reto 102"/>
          <p:cNvCxnSpPr/>
          <p:nvPr/>
        </p:nvCxnSpPr>
        <p:spPr>
          <a:xfrm>
            <a:off x="2823540" y="913226"/>
            <a:ext cx="0" cy="525207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3811384" y="913226"/>
            <a:ext cx="0" cy="525207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>
            <a:off x="4932040" y="902473"/>
            <a:ext cx="0" cy="525207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/>
          <p:cNvSpPr txBox="1"/>
          <p:nvPr/>
        </p:nvSpPr>
        <p:spPr>
          <a:xfrm>
            <a:off x="2974546" y="2188776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50</a:t>
            </a:r>
            <a:endParaRPr lang="pt-BR" sz="1600" b="1" dirty="0"/>
          </a:p>
        </p:txBody>
      </p:sp>
      <p:sp>
        <p:nvSpPr>
          <p:cNvPr id="110" name="CaixaDeTexto 109"/>
          <p:cNvSpPr txBox="1"/>
          <p:nvPr/>
        </p:nvSpPr>
        <p:spPr>
          <a:xfrm>
            <a:off x="3979193" y="2188776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300</a:t>
            </a:r>
            <a:endParaRPr lang="pt-BR" sz="1600" b="1" dirty="0"/>
          </a:p>
        </p:txBody>
      </p:sp>
      <p:sp>
        <p:nvSpPr>
          <p:cNvPr id="111" name="CaixaDeTexto 110"/>
          <p:cNvSpPr txBox="1"/>
          <p:nvPr/>
        </p:nvSpPr>
        <p:spPr>
          <a:xfrm>
            <a:off x="1955405" y="2188776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150,00</a:t>
            </a:r>
          </a:p>
        </p:txBody>
      </p:sp>
      <p:sp>
        <p:nvSpPr>
          <p:cNvPr id="112" name="CaixaDeTexto 111"/>
          <p:cNvSpPr txBox="1"/>
          <p:nvPr/>
        </p:nvSpPr>
        <p:spPr>
          <a:xfrm>
            <a:off x="2974546" y="2692832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45</a:t>
            </a:r>
          </a:p>
        </p:txBody>
      </p:sp>
      <p:sp>
        <p:nvSpPr>
          <p:cNvPr id="113" name="CaixaDeTexto 112"/>
          <p:cNvSpPr txBox="1"/>
          <p:nvPr/>
        </p:nvSpPr>
        <p:spPr>
          <a:xfrm>
            <a:off x="3979193" y="2692832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250</a:t>
            </a:r>
            <a:endParaRPr lang="pt-BR" sz="1600" b="1" dirty="0"/>
          </a:p>
        </p:txBody>
      </p:sp>
      <p:sp>
        <p:nvSpPr>
          <p:cNvPr id="114" name="CaixaDeTexto 113"/>
          <p:cNvSpPr txBox="1"/>
          <p:nvPr/>
        </p:nvSpPr>
        <p:spPr>
          <a:xfrm>
            <a:off x="1955405" y="2692832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130,00</a:t>
            </a:r>
          </a:p>
        </p:txBody>
      </p:sp>
      <p:sp>
        <p:nvSpPr>
          <p:cNvPr id="115" name="CaixaDeTexto 114"/>
          <p:cNvSpPr txBox="1"/>
          <p:nvPr/>
        </p:nvSpPr>
        <p:spPr>
          <a:xfrm>
            <a:off x="2970913" y="5682734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</a:t>
            </a:r>
          </a:p>
        </p:txBody>
      </p:sp>
      <p:sp>
        <p:nvSpPr>
          <p:cNvPr id="116" name="CaixaDeTexto 115"/>
          <p:cNvSpPr txBox="1"/>
          <p:nvPr/>
        </p:nvSpPr>
        <p:spPr>
          <a:xfrm>
            <a:off x="3964543" y="5682734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9</a:t>
            </a:r>
            <a:r>
              <a:rPr lang="pt-BR" sz="1600" b="1" dirty="0" smtClean="0"/>
              <a:t>0</a:t>
            </a:r>
            <a:endParaRPr lang="pt-BR" sz="1600" b="1" dirty="0"/>
          </a:p>
        </p:txBody>
      </p:sp>
      <p:sp>
        <p:nvSpPr>
          <p:cNvPr id="117" name="CaixaDeTexto 116"/>
          <p:cNvSpPr txBox="1"/>
          <p:nvPr/>
        </p:nvSpPr>
        <p:spPr>
          <a:xfrm>
            <a:off x="1940755" y="5682734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180,00</a:t>
            </a:r>
          </a:p>
        </p:txBody>
      </p:sp>
      <p:sp>
        <p:nvSpPr>
          <p:cNvPr id="118" name="CaixaDeTexto 117"/>
          <p:cNvSpPr txBox="1"/>
          <p:nvPr/>
        </p:nvSpPr>
        <p:spPr>
          <a:xfrm>
            <a:off x="2967870" y="5178678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</a:t>
            </a:r>
          </a:p>
        </p:txBody>
      </p:sp>
      <p:sp>
        <p:nvSpPr>
          <p:cNvPr id="119" name="CaixaDeTexto 118"/>
          <p:cNvSpPr txBox="1"/>
          <p:nvPr/>
        </p:nvSpPr>
        <p:spPr>
          <a:xfrm>
            <a:off x="3972517" y="5178678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9</a:t>
            </a:r>
            <a:r>
              <a:rPr lang="pt-BR" sz="1600" b="1" dirty="0" smtClean="0"/>
              <a:t>0</a:t>
            </a:r>
          </a:p>
        </p:txBody>
      </p:sp>
      <p:sp>
        <p:nvSpPr>
          <p:cNvPr id="120" name="CaixaDeTexto 119"/>
          <p:cNvSpPr txBox="1"/>
          <p:nvPr/>
        </p:nvSpPr>
        <p:spPr>
          <a:xfrm>
            <a:off x="1948729" y="5178678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180,00</a:t>
            </a:r>
          </a:p>
        </p:txBody>
      </p:sp>
      <p:sp>
        <p:nvSpPr>
          <p:cNvPr id="128" name="CaixaDeTexto 127"/>
          <p:cNvSpPr txBox="1"/>
          <p:nvPr/>
        </p:nvSpPr>
        <p:spPr>
          <a:xfrm>
            <a:off x="2974546" y="3218374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</a:t>
            </a:r>
          </a:p>
        </p:txBody>
      </p:sp>
      <p:sp>
        <p:nvSpPr>
          <p:cNvPr id="129" name="CaixaDeTexto 128"/>
          <p:cNvSpPr txBox="1"/>
          <p:nvPr/>
        </p:nvSpPr>
        <p:spPr>
          <a:xfrm>
            <a:off x="3979193" y="3218374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100</a:t>
            </a:r>
            <a:endParaRPr lang="pt-BR" sz="1600" b="1" dirty="0"/>
          </a:p>
        </p:txBody>
      </p:sp>
      <p:sp>
        <p:nvSpPr>
          <p:cNvPr id="130" name="CaixaDeTexto 129"/>
          <p:cNvSpPr txBox="1"/>
          <p:nvPr/>
        </p:nvSpPr>
        <p:spPr>
          <a:xfrm>
            <a:off x="1955405" y="3218374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160,00</a:t>
            </a:r>
          </a:p>
        </p:txBody>
      </p:sp>
      <p:sp>
        <p:nvSpPr>
          <p:cNvPr id="131" name="CaixaDeTexto 130"/>
          <p:cNvSpPr txBox="1"/>
          <p:nvPr/>
        </p:nvSpPr>
        <p:spPr>
          <a:xfrm>
            <a:off x="2945836" y="4703110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24</a:t>
            </a:r>
          </a:p>
        </p:txBody>
      </p:sp>
      <p:sp>
        <p:nvSpPr>
          <p:cNvPr id="132" name="CaixaDeTexto 131"/>
          <p:cNvSpPr txBox="1"/>
          <p:nvPr/>
        </p:nvSpPr>
        <p:spPr>
          <a:xfrm>
            <a:off x="3950483" y="4703110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100</a:t>
            </a:r>
          </a:p>
        </p:txBody>
      </p:sp>
      <p:sp>
        <p:nvSpPr>
          <p:cNvPr id="133" name="CaixaDeTexto 132"/>
          <p:cNvSpPr txBox="1"/>
          <p:nvPr/>
        </p:nvSpPr>
        <p:spPr>
          <a:xfrm>
            <a:off x="1945276" y="4703110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170,00</a:t>
            </a:r>
          </a:p>
        </p:txBody>
      </p:sp>
      <p:sp>
        <p:nvSpPr>
          <p:cNvPr id="143" name="CaixaDeTexto 142"/>
          <p:cNvSpPr txBox="1"/>
          <p:nvPr/>
        </p:nvSpPr>
        <p:spPr>
          <a:xfrm>
            <a:off x="5295958" y="3314616"/>
            <a:ext cx="1404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Pilha de Lances Subárea I</a:t>
            </a:r>
            <a:endParaRPr lang="pt-BR" sz="1600" b="1" dirty="0"/>
          </a:p>
        </p:txBody>
      </p:sp>
      <p:sp>
        <p:nvSpPr>
          <p:cNvPr id="150" name="Chave direita 149"/>
          <p:cNvSpPr/>
          <p:nvPr/>
        </p:nvSpPr>
        <p:spPr>
          <a:xfrm>
            <a:off x="6416105" y="4969632"/>
            <a:ext cx="316135" cy="135070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CaixaDeTexto 150"/>
          <p:cNvSpPr txBox="1"/>
          <p:nvPr/>
        </p:nvSpPr>
        <p:spPr>
          <a:xfrm>
            <a:off x="6657934" y="5445224"/>
            <a:ext cx="180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Ordem crescente de Preços</a:t>
            </a:r>
            <a:endParaRPr lang="pt-BR" dirty="0"/>
          </a:p>
        </p:txBody>
      </p:sp>
      <p:sp>
        <p:nvSpPr>
          <p:cNvPr id="58" name="Retângulo 57"/>
          <p:cNvSpPr/>
          <p:nvPr/>
        </p:nvSpPr>
        <p:spPr>
          <a:xfrm>
            <a:off x="707897" y="1494041"/>
            <a:ext cx="4368159" cy="228695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707897" y="3905852"/>
            <a:ext cx="4368159" cy="247547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170080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SE 1</a:t>
            </a:r>
            <a:endParaRPr lang="pt-BR" b="1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924508" y="4086469"/>
            <a:ext cx="575799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pt-BR" b="1" dirty="0" smtClean="0"/>
              <a:t>SE 2</a:t>
            </a:r>
            <a:endParaRPr lang="pt-BR" b="1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899592" y="980728"/>
            <a:ext cx="54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SA I</a:t>
            </a:r>
            <a:endParaRPr lang="pt-BR" b="1" dirty="0"/>
          </a:p>
        </p:txBody>
      </p:sp>
      <p:sp>
        <p:nvSpPr>
          <p:cNvPr id="72" name="Chave direita 71"/>
          <p:cNvSpPr/>
          <p:nvPr/>
        </p:nvSpPr>
        <p:spPr>
          <a:xfrm>
            <a:off x="6416105" y="4267868"/>
            <a:ext cx="316135" cy="70176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CaixaDeTexto 72"/>
          <p:cNvSpPr txBox="1"/>
          <p:nvPr/>
        </p:nvSpPr>
        <p:spPr>
          <a:xfrm>
            <a:off x="6516216" y="4427820"/>
            <a:ext cx="229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Seleção Randômica</a:t>
            </a:r>
            <a:endParaRPr lang="pt-BR" dirty="0"/>
          </a:p>
        </p:txBody>
      </p:sp>
      <p:sp>
        <p:nvSpPr>
          <p:cNvPr id="74" name="Retângulo 73"/>
          <p:cNvSpPr/>
          <p:nvPr/>
        </p:nvSpPr>
        <p:spPr>
          <a:xfrm>
            <a:off x="1973344" y="5178678"/>
            <a:ext cx="2714569" cy="84260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63" y="728573"/>
            <a:ext cx="2212066" cy="1386549"/>
          </a:xfrm>
          <a:prstGeom prst="rect">
            <a:avLst/>
          </a:prstGeom>
        </p:spPr>
      </p:pic>
      <p:grpSp>
        <p:nvGrpSpPr>
          <p:cNvPr id="64" name="Group 91"/>
          <p:cNvGrpSpPr/>
          <p:nvPr/>
        </p:nvGrpSpPr>
        <p:grpSpPr>
          <a:xfrm>
            <a:off x="6744863" y="2276872"/>
            <a:ext cx="2232248" cy="1607902"/>
            <a:chOff x="7008812" y="1981200"/>
            <a:chExt cx="3033423" cy="1575627"/>
          </a:xfrm>
        </p:grpSpPr>
        <p:sp>
          <p:nvSpPr>
            <p:cNvPr id="69" name="Freeform 92"/>
            <p:cNvSpPr/>
            <p:nvPr/>
          </p:nvSpPr>
          <p:spPr>
            <a:xfrm>
              <a:off x="7008812" y="24296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75" name="Rectangle 95"/>
            <p:cNvSpPr/>
            <p:nvPr/>
          </p:nvSpPr>
          <p:spPr>
            <a:xfrm>
              <a:off x="7237412" y="2286002"/>
              <a:ext cx="2609118" cy="127082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72000"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Preço ↑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Potência </a:t>
              </a:r>
              <a:r>
                <a:rPr lang="pt-B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↑</a:t>
              </a:r>
              <a:endParaRPr lang="pt-BR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Lotes ↓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Randômica</a:t>
              </a:r>
              <a:endPara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6" name="Rectangle 102"/>
            <p:cNvSpPr/>
            <p:nvPr/>
          </p:nvSpPr>
          <p:spPr>
            <a:xfrm>
              <a:off x="7008812" y="1981200"/>
              <a:ext cx="3033423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bIns="0" rtlCol="0" anchor="ctr"/>
            <a:lstStyle/>
            <a:p>
              <a:r>
                <a:rPr lang="pt-BR" sz="1600" dirty="0" smtClean="0"/>
                <a:t>Critérios de Desempate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29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3.7037E-7 L 0.52448 0.47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81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782 L 0.52431 0.5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4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648 L 0.52257 0.3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486 L 0.52257 0.0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208 L 0.52135 -0.15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75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324 L 0.52414 -0.134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5" grpId="0" animBg="1"/>
      <p:bldP spid="52" grpId="0" animBg="1"/>
      <p:bldP spid="61" grpId="0" animBg="1"/>
      <p:bldP spid="66" grpId="0" animBg="1"/>
      <p:bldP spid="65" grpId="0" animBg="1"/>
      <p:bldP spid="143" grpId="0"/>
      <p:bldP spid="150" grpId="0" animBg="1"/>
      <p:bldP spid="151" grpId="0"/>
      <p:bldP spid="72" grpId="0" animBg="1"/>
      <p:bldP spid="73" grpId="0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381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 de cantos arredondados 31"/>
          <p:cNvSpPr/>
          <p:nvPr/>
        </p:nvSpPr>
        <p:spPr>
          <a:xfrm>
            <a:off x="971600" y="3645024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Ilustração - Exemplo Numérico – Primeira Fase A-4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974594" y="4941168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971600" y="4293096"/>
            <a:ext cx="828000" cy="648072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974594" y="2996952"/>
            <a:ext cx="828000" cy="648072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974594" y="5589240"/>
            <a:ext cx="828000" cy="648072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971600" y="2348880"/>
            <a:ext cx="828000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910698" y="1534704"/>
            <a:ext cx="0" cy="477461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918810" y="1445875"/>
            <a:ext cx="114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POT. Acumulada (MW)</a:t>
            </a:r>
            <a:endParaRPr lang="pt-BR" sz="16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61205" y="2503616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061205" y="3151711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126793" y="5743999"/>
            <a:ext cx="58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45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061205" y="5095927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50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061205" y="3799783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24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061205" y="4447855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</a:t>
            </a:r>
            <a:endParaRPr lang="pt-BR" sz="16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939188" y="1608962"/>
            <a:ext cx="95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POT. (MW)</a:t>
            </a:r>
            <a:endParaRPr lang="pt-BR" sz="16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062826" y="2503913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194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062826" y="3152008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169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128414" y="5744296"/>
            <a:ext cx="58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45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062826" y="5096224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95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062826" y="3799783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144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062826" y="4448152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120</a:t>
            </a:r>
            <a:endParaRPr lang="pt-BR" sz="1600" b="1" dirty="0"/>
          </a:p>
        </p:txBody>
      </p:sp>
      <p:cxnSp>
        <p:nvCxnSpPr>
          <p:cNvPr id="30" name="Conector reto 29"/>
          <p:cNvCxnSpPr/>
          <p:nvPr/>
        </p:nvCxnSpPr>
        <p:spPr>
          <a:xfrm>
            <a:off x="2918810" y="1534696"/>
            <a:ext cx="0" cy="477462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4067944" y="1545775"/>
            <a:ext cx="0" cy="477462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7584" y="2852936"/>
            <a:ext cx="42484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5364088" y="2636912"/>
            <a:ext cx="327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Limite de Escoamento = 180 MW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2411760" y="827420"/>
            <a:ext cx="258929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Classificação Subárea I</a:t>
            </a:r>
            <a:endParaRPr lang="pt-BR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4283968" y="3142709"/>
            <a:ext cx="2592288" cy="64633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Empreendimentos classificados na Subárea I</a:t>
            </a:r>
            <a:endParaRPr lang="pt-BR" dirty="0"/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63" y="728573"/>
            <a:ext cx="2212066" cy="13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4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25573 -0.128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-645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25573 -0.128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-645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5608 -0.128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643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25608 -0.12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643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25573 -0.131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 animBg="1"/>
      <p:bldP spid="4" grpId="0" animBg="1"/>
      <p:bldP spid="5" grpId="0" animBg="1"/>
      <p:bldP spid="6" grpId="0" animBg="1"/>
      <p:bldP spid="8" grpId="0" animBg="1"/>
      <p:bldP spid="8" grpId="1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/>
      <p:bldP spid="34" grpId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44442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tângulo de cantos arredondados 71"/>
          <p:cNvSpPr/>
          <p:nvPr/>
        </p:nvSpPr>
        <p:spPr>
          <a:xfrm>
            <a:off x="823733" y="3522494"/>
            <a:ext cx="792088" cy="314640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</a:t>
            </a:r>
          </a:p>
        </p:txBody>
      </p:sp>
      <p:sp>
        <p:nvSpPr>
          <p:cNvPr id="73" name="Retângulo de cantos arredondados 72"/>
          <p:cNvSpPr/>
          <p:nvPr/>
        </p:nvSpPr>
        <p:spPr>
          <a:xfrm>
            <a:off x="833490" y="3936337"/>
            <a:ext cx="792088" cy="302330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6" name="Retângulo de cantos arredondados 55"/>
          <p:cNvSpPr/>
          <p:nvPr/>
        </p:nvSpPr>
        <p:spPr>
          <a:xfrm>
            <a:off x="827584" y="3933055"/>
            <a:ext cx="799254" cy="304093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0" name="Retângulo de cantos arredondados 79"/>
          <p:cNvSpPr/>
          <p:nvPr/>
        </p:nvSpPr>
        <p:spPr>
          <a:xfrm>
            <a:off x="811542" y="5475202"/>
            <a:ext cx="792088" cy="353944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4" name="Retângulo de cantos arredondados 73"/>
          <p:cNvSpPr/>
          <p:nvPr/>
        </p:nvSpPr>
        <p:spPr>
          <a:xfrm>
            <a:off x="811542" y="5452055"/>
            <a:ext cx="792088" cy="385422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1" name="Retângulo de cantos arredondados 60"/>
          <p:cNvSpPr/>
          <p:nvPr/>
        </p:nvSpPr>
        <p:spPr>
          <a:xfrm>
            <a:off x="827584" y="2204864"/>
            <a:ext cx="780025" cy="327309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136" name="Retângulo de cantos arredondados 135"/>
          <p:cNvSpPr/>
          <p:nvPr/>
        </p:nvSpPr>
        <p:spPr>
          <a:xfrm>
            <a:off x="827584" y="2204864"/>
            <a:ext cx="780025" cy="33703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65" name="Retângulo de cantos arredondados 64"/>
          <p:cNvSpPr/>
          <p:nvPr/>
        </p:nvSpPr>
        <p:spPr>
          <a:xfrm>
            <a:off x="827584" y="2657971"/>
            <a:ext cx="778148" cy="338981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1" name="Retângulo de cantos arredondados 70"/>
          <p:cNvSpPr/>
          <p:nvPr/>
        </p:nvSpPr>
        <p:spPr>
          <a:xfrm>
            <a:off x="827584" y="3522281"/>
            <a:ext cx="792088" cy="312358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827584" y="3101835"/>
            <a:ext cx="792088" cy="321767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8" name="Retângulo de cantos arredondados 137"/>
          <p:cNvSpPr/>
          <p:nvPr/>
        </p:nvSpPr>
        <p:spPr>
          <a:xfrm>
            <a:off x="827584" y="2657971"/>
            <a:ext cx="792088" cy="338981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827584" y="3085746"/>
            <a:ext cx="792088" cy="353944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129" y="91021"/>
            <a:ext cx="7500990" cy="428628"/>
          </a:xfrm>
        </p:spPr>
        <p:txBody>
          <a:bodyPr/>
          <a:lstStyle/>
          <a:p>
            <a:r>
              <a:rPr lang="pt-BR" dirty="0"/>
              <a:t>Ilustração - Exemplo Numérico – Primeira Fase A-4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555497" y="764159"/>
            <a:ext cx="4808591" cy="574461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1835696" y="913226"/>
            <a:ext cx="0" cy="525207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/>
          <p:cNvSpPr txBox="1"/>
          <p:nvPr/>
        </p:nvSpPr>
        <p:spPr>
          <a:xfrm>
            <a:off x="2925448" y="836712"/>
            <a:ext cx="78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POT. (MW)</a:t>
            </a:r>
            <a:endParaRPr lang="pt-BR" sz="1600" b="1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4005568" y="959822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LOTES</a:t>
            </a:r>
            <a:endParaRPr lang="pt-BR" sz="1600" b="1" dirty="0"/>
          </a:p>
        </p:txBody>
      </p:sp>
      <p:sp>
        <p:nvSpPr>
          <p:cNvPr id="94" name="CaixaDeTexto 93"/>
          <p:cNvSpPr txBox="1"/>
          <p:nvPr/>
        </p:nvSpPr>
        <p:spPr>
          <a:xfrm>
            <a:off x="1801792" y="836712"/>
            <a:ext cx="109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LANCES (R$/</a:t>
            </a:r>
            <a:r>
              <a:rPr lang="pt-BR" sz="1600" b="1" dirty="0" err="1" smtClean="0"/>
              <a:t>MWh</a:t>
            </a:r>
            <a:r>
              <a:rPr lang="pt-BR" sz="1600" b="1" dirty="0" smtClean="0"/>
              <a:t>)</a:t>
            </a:r>
            <a:endParaRPr lang="pt-BR" sz="1600" b="1" dirty="0"/>
          </a:p>
        </p:txBody>
      </p:sp>
      <p:cxnSp>
        <p:nvCxnSpPr>
          <p:cNvPr id="103" name="Conector reto 102"/>
          <p:cNvCxnSpPr/>
          <p:nvPr/>
        </p:nvCxnSpPr>
        <p:spPr>
          <a:xfrm>
            <a:off x="2854825" y="913226"/>
            <a:ext cx="0" cy="525207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3811384" y="913226"/>
            <a:ext cx="0" cy="525207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>
            <a:off x="4932040" y="902473"/>
            <a:ext cx="0" cy="525207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/>
          <p:cNvSpPr txBox="1"/>
          <p:nvPr/>
        </p:nvSpPr>
        <p:spPr>
          <a:xfrm>
            <a:off x="2974546" y="2188776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50</a:t>
            </a:r>
            <a:endParaRPr lang="pt-BR" sz="1600" b="1" dirty="0"/>
          </a:p>
        </p:txBody>
      </p:sp>
      <p:sp>
        <p:nvSpPr>
          <p:cNvPr id="110" name="CaixaDeTexto 109"/>
          <p:cNvSpPr txBox="1"/>
          <p:nvPr/>
        </p:nvSpPr>
        <p:spPr>
          <a:xfrm>
            <a:off x="3979193" y="2188776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300</a:t>
            </a:r>
            <a:endParaRPr lang="pt-BR" sz="1600" b="1" dirty="0"/>
          </a:p>
        </p:txBody>
      </p:sp>
      <p:sp>
        <p:nvSpPr>
          <p:cNvPr id="111" name="CaixaDeTexto 110"/>
          <p:cNvSpPr txBox="1"/>
          <p:nvPr/>
        </p:nvSpPr>
        <p:spPr>
          <a:xfrm>
            <a:off x="1948080" y="2188776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150,00</a:t>
            </a:r>
          </a:p>
        </p:txBody>
      </p:sp>
      <p:sp>
        <p:nvSpPr>
          <p:cNvPr id="112" name="CaixaDeTexto 111"/>
          <p:cNvSpPr txBox="1"/>
          <p:nvPr/>
        </p:nvSpPr>
        <p:spPr>
          <a:xfrm>
            <a:off x="2974546" y="2636912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45</a:t>
            </a:r>
          </a:p>
        </p:txBody>
      </p:sp>
      <p:sp>
        <p:nvSpPr>
          <p:cNvPr id="113" name="CaixaDeTexto 112"/>
          <p:cNvSpPr txBox="1"/>
          <p:nvPr/>
        </p:nvSpPr>
        <p:spPr>
          <a:xfrm>
            <a:off x="3979193" y="2636912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250</a:t>
            </a:r>
            <a:endParaRPr lang="pt-BR" sz="1600" b="1" dirty="0"/>
          </a:p>
        </p:txBody>
      </p:sp>
      <p:sp>
        <p:nvSpPr>
          <p:cNvPr id="114" name="CaixaDeTexto 113"/>
          <p:cNvSpPr txBox="1"/>
          <p:nvPr/>
        </p:nvSpPr>
        <p:spPr>
          <a:xfrm>
            <a:off x="1948080" y="2631038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130,00</a:t>
            </a:r>
          </a:p>
        </p:txBody>
      </p:sp>
      <p:sp>
        <p:nvSpPr>
          <p:cNvPr id="115" name="CaixaDeTexto 114"/>
          <p:cNvSpPr txBox="1"/>
          <p:nvPr/>
        </p:nvSpPr>
        <p:spPr>
          <a:xfrm>
            <a:off x="2963588" y="3883082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</a:t>
            </a:r>
          </a:p>
        </p:txBody>
      </p:sp>
      <p:sp>
        <p:nvSpPr>
          <p:cNvPr id="116" name="CaixaDeTexto 115"/>
          <p:cNvSpPr txBox="1"/>
          <p:nvPr/>
        </p:nvSpPr>
        <p:spPr>
          <a:xfrm>
            <a:off x="3957218" y="3883082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9</a:t>
            </a:r>
            <a:r>
              <a:rPr lang="pt-BR" sz="1600" b="1" dirty="0" smtClean="0"/>
              <a:t>0</a:t>
            </a:r>
            <a:endParaRPr lang="pt-BR" sz="1600" b="1" dirty="0"/>
          </a:p>
        </p:txBody>
      </p:sp>
      <p:sp>
        <p:nvSpPr>
          <p:cNvPr id="117" name="CaixaDeTexto 116"/>
          <p:cNvSpPr txBox="1"/>
          <p:nvPr/>
        </p:nvSpPr>
        <p:spPr>
          <a:xfrm>
            <a:off x="1940755" y="3883082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180,00</a:t>
            </a:r>
          </a:p>
        </p:txBody>
      </p:sp>
      <p:sp>
        <p:nvSpPr>
          <p:cNvPr id="128" name="CaixaDeTexto 127"/>
          <p:cNvSpPr txBox="1"/>
          <p:nvPr/>
        </p:nvSpPr>
        <p:spPr>
          <a:xfrm>
            <a:off x="2974546" y="3085048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</a:t>
            </a:r>
          </a:p>
        </p:txBody>
      </p:sp>
      <p:sp>
        <p:nvSpPr>
          <p:cNvPr id="129" name="CaixaDeTexto 128"/>
          <p:cNvSpPr txBox="1"/>
          <p:nvPr/>
        </p:nvSpPr>
        <p:spPr>
          <a:xfrm>
            <a:off x="3979193" y="3085048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100</a:t>
            </a:r>
            <a:endParaRPr lang="pt-BR" sz="1600" b="1" dirty="0"/>
          </a:p>
        </p:txBody>
      </p:sp>
      <p:sp>
        <p:nvSpPr>
          <p:cNvPr id="130" name="CaixaDeTexto 129"/>
          <p:cNvSpPr txBox="1"/>
          <p:nvPr/>
        </p:nvSpPr>
        <p:spPr>
          <a:xfrm>
            <a:off x="1948080" y="3073300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160,00</a:t>
            </a:r>
          </a:p>
        </p:txBody>
      </p:sp>
      <p:sp>
        <p:nvSpPr>
          <p:cNvPr id="143" name="CaixaDeTexto 142"/>
          <p:cNvSpPr txBox="1"/>
          <p:nvPr/>
        </p:nvSpPr>
        <p:spPr>
          <a:xfrm>
            <a:off x="5400121" y="3501008"/>
            <a:ext cx="1404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Pilha de Lances Área</a:t>
            </a:r>
            <a:endParaRPr lang="pt-BR" sz="1600" b="1" dirty="0"/>
          </a:p>
        </p:txBody>
      </p:sp>
      <p:sp>
        <p:nvSpPr>
          <p:cNvPr id="58" name="Retângulo 57"/>
          <p:cNvSpPr/>
          <p:nvPr/>
        </p:nvSpPr>
        <p:spPr>
          <a:xfrm>
            <a:off x="707897" y="1494041"/>
            <a:ext cx="4368159" cy="284828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707897" y="4725144"/>
            <a:ext cx="4368159" cy="165618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1608813"/>
            <a:ext cx="54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SA I</a:t>
            </a:r>
            <a:endParaRPr lang="pt-BR" b="1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928327" y="4859868"/>
            <a:ext cx="605037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pt-BR" b="1" dirty="0" smtClean="0"/>
              <a:t>SA II</a:t>
            </a:r>
            <a:endParaRPr lang="pt-BR" b="1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899592" y="980728"/>
            <a:ext cx="63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Área</a:t>
            </a:r>
            <a:endParaRPr lang="pt-BR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2945836" y="3500460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24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3950483" y="3500460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100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1948080" y="3493528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170,00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961404" y="5483533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155,00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978007" y="5466710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150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3983534" y="5466710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100</a:t>
            </a:r>
            <a:endParaRPr lang="pt-BR" sz="1600" b="1" dirty="0"/>
          </a:p>
        </p:txBody>
      </p:sp>
      <p:sp>
        <p:nvSpPr>
          <p:cNvPr id="78" name="CaixaDeTexto 77"/>
          <p:cNvSpPr txBox="1"/>
          <p:nvPr/>
        </p:nvSpPr>
        <p:spPr>
          <a:xfrm>
            <a:off x="6636540" y="5044534"/>
            <a:ext cx="229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Ordem Crescente de Preço</a:t>
            </a:r>
            <a:endParaRPr lang="pt-BR" dirty="0"/>
          </a:p>
        </p:txBody>
      </p:sp>
      <p:sp>
        <p:nvSpPr>
          <p:cNvPr id="79" name="Chave direita 78"/>
          <p:cNvSpPr/>
          <p:nvPr/>
        </p:nvSpPr>
        <p:spPr>
          <a:xfrm>
            <a:off x="6416105" y="4364833"/>
            <a:ext cx="316135" cy="199571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7" name="Group 91"/>
          <p:cNvGrpSpPr/>
          <p:nvPr/>
        </p:nvGrpSpPr>
        <p:grpSpPr>
          <a:xfrm>
            <a:off x="6903350" y="2427832"/>
            <a:ext cx="2232248" cy="1607902"/>
            <a:chOff x="7008812" y="1981200"/>
            <a:chExt cx="3033423" cy="1575627"/>
          </a:xfrm>
        </p:grpSpPr>
        <p:sp>
          <p:nvSpPr>
            <p:cNvPr id="81" name="Freeform 92"/>
            <p:cNvSpPr/>
            <p:nvPr/>
          </p:nvSpPr>
          <p:spPr>
            <a:xfrm>
              <a:off x="7008812" y="24296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82" name="Rectangle 95"/>
            <p:cNvSpPr/>
            <p:nvPr/>
          </p:nvSpPr>
          <p:spPr>
            <a:xfrm>
              <a:off x="7237412" y="2286002"/>
              <a:ext cx="2609118" cy="127082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72000"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Preço ↑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Potência </a:t>
              </a:r>
              <a:r>
                <a:rPr lang="pt-B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↑</a:t>
              </a:r>
              <a:endParaRPr lang="pt-BR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Lotes ↓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Randômica</a:t>
              </a:r>
              <a:endPara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3" name="Rectangle 102"/>
            <p:cNvSpPr/>
            <p:nvPr/>
          </p:nvSpPr>
          <p:spPr>
            <a:xfrm>
              <a:off x="7008812" y="1981200"/>
              <a:ext cx="3033423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bIns="0" rtlCol="0" anchor="ctr"/>
            <a:lstStyle/>
            <a:p>
              <a:r>
                <a:rPr lang="pt-BR" sz="1600" dirty="0" smtClean="0"/>
                <a:t>Critérios de Desempate</a:t>
              </a:r>
              <a:endParaRPr lang="pt-BR" sz="1600" dirty="0"/>
            </a:p>
          </p:txBody>
        </p:sp>
      </p:grpSp>
      <p:pic>
        <p:nvPicPr>
          <p:cNvPr id="70" name="Imagem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63" y="728573"/>
            <a:ext cx="2212066" cy="13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51666 0.4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51649 0.507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162 L 0.51632 -0.019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51597 0.276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51632 0.16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51528 0.059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4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61" grpId="0" animBg="1"/>
      <p:bldP spid="65" grpId="0" animBg="1"/>
      <p:bldP spid="66" grpId="0" animBg="1"/>
      <p:bldP spid="143" grpId="0"/>
      <p:bldP spid="78" grpId="0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08178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971600" y="4293096"/>
            <a:ext cx="828000" cy="648072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910698" y="1534704"/>
            <a:ext cx="0" cy="477461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de cantos arredondados 5"/>
          <p:cNvSpPr/>
          <p:nvPr/>
        </p:nvSpPr>
        <p:spPr>
          <a:xfrm>
            <a:off x="974594" y="5589240"/>
            <a:ext cx="828000" cy="648072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Ilustração - Exemplo Numérico – Primeira Fase A-4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974594" y="4941168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974594" y="2348880"/>
            <a:ext cx="828000" cy="648072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918810" y="1445875"/>
            <a:ext cx="114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POT. Acumulada (MW)</a:t>
            </a:r>
            <a:endParaRPr lang="pt-BR" sz="16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61205" y="2503616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061205" y="3151711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24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126793" y="5743999"/>
            <a:ext cx="58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45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061205" y="5095927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50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061205" y="3799783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061205" y="4447855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150</a:t>
            </a:r>
            <a:endParaRPr lang="pt-BR" sz="16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939188" y="1608962"/>
            <a:ext cx="95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POT. (MW)</a:t>
            </a:r>
            <a:endParaRPr lang="pt-BR" sz="16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062826" y="2503913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319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062826" y="3152008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294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128414" y="5744296"/>
            <a:ext cx="58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45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062826" y="5096224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95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062826" y="3799783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270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062826" y="4448152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245</a:t>
            </a:r>
            <a:endParaRPr lang="pt-BR" sz="1600" b="1" dirty="0"/>
          </a:p>
        </p:txBody>
      </p:sp>
      <p:cxnSp>
        <p:nvCxnSpPr>
          <p:cNvPr id="30" name="Conector reto 29"/>
          <p:cNvCxnSpPr/>
          <p:nvPr/>
        </p:nvCxnSpPr>
        <p:spPr>
          <a:xfrm>
            <a:off x="2918810" y="1534696"/>
            <a:ext cx="0" cy="477462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4067944" y="1545775"/>
            <a:ext cx="0" cy="477462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5128907" y="4019939"/>
            <a:ext cx="327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Limite de Escoamento = 250 MW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2706941" y="829887"/>
            <a:ext cx="194421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Classificação Área</a:t>
            </a:r>
            <a:endParaRPr lang="pt-BR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971600" y="2996952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1033937" y="4492979"/>
            <a:ext cx="2592288" cy="120032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Empreendimentos classificados na Área e aptos a participarem da Etapa Contínua do A-4</a:t>
            </a:r>
            <a:endParaRPr lang="pt-BR" dirty="0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971600" y="3645024"/>
            <a:ext cx="828000" cy="648072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828420" y="4138337"/>
            <a:ext cx="42484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63" y="728573"/>
            <a:ext cx="2212066" cy="1386549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4773653" y="4454075"/>
            <a:ext cx="2592288" cy="120032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Cálculo de demanda e classificação para a etapa contínua, </a:t>
            </a:r>
            <a:r>
              <a:rPr lang="pt-BR" b="1" dirty="0" smtClean="0"/>
              <a:t>por produto</a:t>
            </a:r>
            <a:r>
              <a:rPr lang="pt-BR" dirty="0" smtClean="0"/>
              <a:t>, ao término da Etapa Inicial.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8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5608 -0.3307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1655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25573 -0.3307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-1655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25573 -0.328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-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5" grpId="0" animBg="1"/>
      <p:bldP spid="5" grpId="1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/>
      <p:bldP spid="34" grpId="1"/>
      <p:bldP spid="32" grpId="0" animBg="1"/>
      <p:bldP spid="32" grpId="1" animBg="1"/>
      <p:bldP spid="38" grpId="0" animBg="1"/>
      <p:bldP spid="35" grpId="0" animBg="1"/>
      <p:bldP spid="35" grpId="1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hinkstockPhotos-543085720-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00" y="0"/>
            <a:ext cx="3358800" cy="6858000"/>
          </a:xfrm>
          <a:prstGeom prst="rect">
            <a:avLst/>
          </a:prstGeom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6672"/>
            <a:ext cx="486056" cy="4860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Imagem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76672"/>
            <a:ext cx="502630" cy="50263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6" name="Imagem 7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6672"/>
            <a:ext cx="583639" cy="58363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7" name="Imagem 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021288"/>
            <a:ext cx="527471" cy="52747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Imagem 9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93296"/>
            <a:ext cx="466205" cy="46620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9" name="Imagem 1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021288"/>
            <a:ext cx="472301" cy="47230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2455070"/>
            <a:ext cx="4435995" cy="1102519"/>
          </a:xfrm>
        </p:spPr>
        <p:txBody>
          <a:bodyPr>
            <a:normAutofit/>
          </a:bodyPr>
          <a:lstStyle/>
          <a:p>
            <a:pPr algn="r"/>
            <a:r>
              <a:rPr lang="pt-BR" sz="3200" dirty="0" smtClean="0"/>
              <a:t>Sistemática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9163" y="3557586"/>
            <a:ext cx="3895936" cy="353621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t-BR" dirty="0" smtClean="0"/>
              <a:t>Segunda Fase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Objeto 23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11119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" name="Imagem 102"/>
          <p:cNvPicPr/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978" r="77197" b="83875"/>
          <a:stretch/>
        </p:blipFill>
        <p:spPr bwMode="auto">
          <a:xfrm>
            <a:off x="2670929" y="4635116"/>
            <a:ext cx="1720694" cy="1120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0" name="Título 1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Produtos – Competição simultânea</a:t>
            </a:r>
            <a:endParaRPr lang="pt-BR" dirty="0"/>
          </a:p>
        </p:txBody>
      </p:sp>
      <p:sp>
        <p:nvSpPr>
          <p:cNvPr id="171" name="TextBox 142"/>
          <p:cNvSpPr txBox="1"/>
          <p:nvPr/>
        </p:nvSpPr>
        <p:spPr>
          <a:xfrm>
            <a:off x="2625373" y="1516578"/>
            <a:ext cx="181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Solar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2" name="TextBox 142"/>
          <p:cNvSpPr txBox="1"/>
          <p:nvPr/>
        </p:nvSpPr>
        <p:spPr>
          <a:xfrm>
            <a:off x="4849496" y="1484784"/>
            <a:ext cx="195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Eólico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2" name="Imagem 91"/>
          <p:cNvPicPr/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978" r="77197" b="83875"/>
          <a:stretch/>
        </p:blipFill>
        <p:spPr bwMode="auto">
          <a:xfrm>
            <a:off x="4965253" y="1827992"/>
            <a:ext cx="1720694" cy="1120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Imagem 92" descr="Z:\ARQUIVOS_GERAIS\Apresentações_Design\Icons\Electricity_icons.jpg"/>
          <p:cNvPicPr/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 t="4071" r="57975" b="83547"/>
          <a:stretch/>
        </p:blipFill>
        <p:spPr bwMode="auto">
          <a:xfrm>
            <a:off x="829240" y="1979040"/>
            <a:ext cx="1379977" cy="993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" name="TextBox 142"/>
          <p:cNvSpPr txBox="1"/>
          <p:nvPr/>
        </p:nvSpPr>
        <p:spPr>
          <a:xfrm>
            <a:off x="628234" y="1504547"/>
            <a:ext cx="181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Hidrelétrico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5" name="TextBox 142"/>
          <p:cNvSpPr txBox="1"/>
          <p:nvPr/>
        </p:nvSpPr>
        <p:spPr>
          <a:xfrm>
            <a:off x="6811946" y="1486468"/>
            <a:ext cx="195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Biomassa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7" name="Imagem 96" descr="Z:\ARQUIVOS_GERAIS\Apresentações_Design\Icons\Electricity_icons.jpg"/>
          <p:cNvPicPr/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2" t="22144" r="19567" b="65636"/>
          <a:stretch/>
        </p:blipFill>
        <p:spPr bwMode="auto">
          <a:xfrm>
            <a:off x="2808408" y="1901816"/>
            <a:ext cx="1620843" cy="1049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Imagem 99" descr="Z:\ARQUIVOS_GERAIS\Apresentações_Design\Icons\Electricity_icons.jpg"/>
          <p:cNvPicPr/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7" t="59592" r="60086" b="25248"/>
          <a:stretch/>
        </p:blipFill>
        <p:spPr bwMode="auto">
          <a:xfrm>
            <a:off x="5187740" y="5309883"/>
            <a:ext cx="1613965" cy="1272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Imagem 97" descr="Image result for gas power plant icon"/>
          <p:cNvPicPr/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70" y="4800130"/>
            <a:ext cx="1144159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Imagem 98" descr="Image result for gas power plant icon"/>
          <p:cNvPicPr/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2" y="5066970"/>
            <a:ext cx="1581633" cy="71803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TextBox 142"/>
          <p:cNvSpPr txBox="1"/>
          <p:nvPr/>
        </p:nvSpPr>
        <p:spPr>
          <a:xfrm>
            <a:off x="2555172" y="4357431"/>
            <a:ext cx="195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Eólico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4" name="Imagem 103" descr="Image result for gas power plant icon"/>
          <p:cNvPicPr/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42" y="2116766"/>
            <a:ext cx="1581633" cy="71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Imagem 104" descr="Z:\ARQUIVOS_GERAIS\Apresentações_Design\Icons\Electricity_icons.jpg"/>
          <p:cNvPicPr/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 t="4071" r="57975" b="83547"/>
          <a:stretch/>
        </p:blipFill>
        <p:spPr bwMode="auto">
          <a:xfrm>
            <a:off x="829240" y="4800130"/>
            <a:ext cx="1379977" cy="993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6" name="TextBox 142"/>
          <p:cNvSpPr txBox="1"/>
          <p:nvPr/>
        </p:nvSpPr>
        <p:spPr>
          <a:xfrm>
            <a:off x="628234" y="4325637"/>
            <a:ext cx="181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Hidrelétrico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7" name="TextBox 142"/>
          <p:cNvSpPr txBox="1"/>
          <p:nvPr/>
        </p:nvSpPr>
        <p:spPr>
          <a:xfrm>
            <a:off x="4679843" y="4325637"/>
            <a:ext cx="195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Biomassa e Carvão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142"/>
          <p:cNvSpPr txBox="1"/>
          <p:nvPr/>
        </p:nvSpPr>
        <p:spPr>
          <a:xfrm>
            <a:off x="6811946" y="4325637"/>
            <a:ext cx="195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Gás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9" name="TextBox 142"/>
          <p:cNvSpPr txBox="1"/>
          <p:nvPr/>
        </p:nvSpPr>
        <p:spPr>
          <a:xfrm>
            <a:off x="798475" y="828077"/>
            <a:ext cx="6158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Leilão A-4: Competição simultânea dos produtos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0" name="TextBox 142"/>
          <p:cNvSpPr txBox="1"/>
          <p:nvPr/>
        </p:nvSpPr>
        <p:spPr>
          <a:xfrm>
            <a:off x="829240" y="3649167"/>
            <a:ext cx="6127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Leilão A-6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: Competição simultânea dos produtos</a:t>
            </a:r>
          </a:p>
        </p:txBody>
      </p:sp>
    </p:spTree>
    <p:extLst>
      <p:ext uri="{BB962C8B-B14F-4D97-AF65-F5344CB8AC3E}">
        <p14:creationId xmlns:p14="http://schemas.microsoft.com/office/powerpoint/2010/main" val="14640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Sistemática: Segunda Fase - </a:t>
            </a:r>
            <a:r>
              <a:rPr lang="pt-BR" b="1" dirty="0" smtClean="0"/>
              <a:t>Etapa Inicial A-6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9216" y="2658489"/>
            <a:ext cx="7416824" cy="9881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Etapa somente para o A-6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Cálculo de demanda e classificação para iniciar a Etapa Contínua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89" y="3789040"/>
            <a:ext cx="2471011" cy="24710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48919"/>
            <a:ext cx="1106386" cy="11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52875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Retângulo de cantos arredondados 106"/>
          <p:cNvSpPr/>
          <p:nvPr/>
        </p:nvSpPr>
        <p:spPr>
          <a:xfrm>
            <a:off x="683568" y="3947457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</a:t>
            </a:r>
          </a:p>
        </p:txBody>
      </p:sp>
      <p:sp>
        <p:nvSpPr>
          <p:cNvPr id="140" name="Retângulo de cantos arredondados 139"/>
          <p:cNvSpPr/>
          <p:nvPr/>
        </p:nvSpPr>
        <p:spPr>
          <a:xfrm>
            <a:off x="683566" y="3944073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683568" y="3126566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</a:t>
            </a:r>
          </a:p>
        </p:txBody>
      </p:sp>
      <p:sp>
        <p:nvSpPr>
          <p:cNvPr id="139" name="Retângulo de cantos arredondados 138"/>
          <p:cNvSpPr/>
          <p:nvPr/>
        </p:nvSpPr>
        <p:spPr>
          <a:xfrm>
            <a:off x="683567" y="3129951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</a:t>
            </a:r>
          </a:p>
        </p:txBody>
      </p:sp>
      <p:sp>
        <p:nvSpPr>
          <p:cNvPr id="138" name="Retângulo de cantos arredondados 137"/>
          <p:cNvSpPr/>
          <p:nvPr/>
        </p:nvSpPr>
        <p:spPr>
          <a:xfrm>
            <a:off x="683568" y="2304812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</a:t>
            </a:r>
          </a:p>
        </p:txBody>
      </p:sp>
      <p:sp>
        <p:nvSpPr>
          <p:cNvPr id="106" name="Retângulo de cantos arredondados 105"/>
          <p:cNvSpPr/>
          <p:nvPr/>
        </p:nvSpPr>
        <p:spPr>
          <a:xfrm>
            <a:off x="683568" y="2305675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</a:t>
            </a:r>
          </a:p>
        </p:txBody>
      </p:sp>
      <p:sp>
        <p:nvSpPr>
          <p:cNvPr id="136" name="Retângulo de cantos arredondados 135"/>
          <p:cNvSpPr/>
          <p:nvPr/>
        </p:nvSpPr>
        <p:spPr>
          <a:xfrm>
            <a:off x="683566" y="1484784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683568" y="1484784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497" y="90370"/>
            <a:ext cx="7500990" cy="428628"/>
          </a:xfrm>
        </p:spPr>
        <p:txBody>
          <a:bodyPr/>
          <a:lstStyle/>
          <a:p>
            <a:r>
              <a:rPr lang="pt-BR" dirty="0"/>
              <a:t>Ilustração - Exemplo Numérico </a:t>
            </a:r>
            <a:r>
              <a:rPr lang="pt-BR" dirty="0" smtClean="0"/>
              <a:t>– Segunda </a:t>
            </a:r>
            <a:r>
              <a:rPr lang="pt-BR" dirty="0"/>
              <a:t>Fase - </a:t>
            </a:r>
            <a:r>
              <a:rPr lang="pt-BR" b="1" dirty="0"/>
              <a:t>Etapa Inicial A-6</a:t>
            </a:r>
            <a:endParaRPr lang="pt-BR" dirty="0"/>
          </a:p>
        </p:txBody>
      </p:sp>
      <p:cxnSp>
        <p:nvCxnSpPr>
          <p:cNvPr id="35" name="Conector reto 34"/>
          <p:cNvCxnSpPr/>
          <p:nvPr/>
        </p:nvCxnSpPr>
        <p:spPr>
          <a:xfrm>
            <a:off x="1691680" y="1392009"/>
            <a:ext cx="0" cy="326112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ixaDeTexto 92"/>
          <p:cNvSpPr txBox="1"/>
          <p:nvPr/>
        </p:nvSpPr>
        <p:spPr>
          <a:xfrm>
            <a:off x="2870183" y="1031830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LOTES</a:t>
            </a:r>
            <a:endParaRPr lang="pt-BR" sz="1600" b="1" dirty="0"/>
          </a:p>
        </p:txBody>
      </p:sp>
      <p:sp>
        <p:nvSpPr>
          <p:cNvPr id="94" name="CaixaDeTexto 93"/>
          <p:cNvSpPr txBox="1"/>
          <p:nvPr/>
        </p:nvSpPr>
        <p:spPr>
          <a:xfrm>
            <a:off x="1657776" y="908720"/>
            <a:ext cx="109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LANCES (R$/</a:t>
            </a:r>
            <a:r>
              <a:rPr lang="pt-BR" sz="1600" b="1" dirty="0" err="1" smtClean="0"/>
              <a:t>MWh</a:t>
            </a:r>
            <a:r>
              <a:rPr lang="pt-BR" sz="1600" b="1" dirty="0" smtClean="0"/>
              <a:t>)</a:t>
            </a:r>
            <a:endParaRPr lang="pt-BR" sz="1600" b="1" dirty="0"/>
          </a:p>
        </p:txBody>
      </p:sp>
      <p:sp>
        <p:nvSpPr>
          <p:cNvPr id="110" name="CaixaDeTexto 109"/>
          <p:cNvSpPr txBox="1"/>
          <p:nvPr/>
        </p:nvSpPr>
        <p:spPr>
          <a:xfrm>
            <a:off x="2843808" y="1639543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300</a:t>
            </a:r>
            <a:endParaRPr lang="pt-BR" sz="1600" b="1" dirty="0"/>
          </a:p>
        </p:txBody>
      </p:sp>
      <p:sp>
        <p:nvSpPr>
          <p:cNvPr id="111" name="CaixaDeTexto 110"/>
          <p:cNvSpPr txBox="1"/>
          <p:nvPr/>
        </p:nvSpPr>
        <p:spPr>
          <a:xfrm>
            <a:off x="1811389" y="1639543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150,00</a:t>
            </a:r>
          </a:p>
        </p:txBody>
      </p:sp>
      <p:sp>
        <p:nvSpPr>
          <p:cNvPr id="113" name="CaixaDeTexto 112"/>
          <p:cNvSpPr txBox="1"/>
          <p:nvPr/>
        </p:nvSpPr>
        <p:spPr>
          <a:xfrm>
            <a:off x="2843808" y="2442374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250</a:t>
            </a:r>
            <a:endParaRPr lang="pt-BR" sz="1600" b="1" dirty="0"/>
          </a:p>
        </p:txBody>
      </p:sp>
      <p:sp>
        <p:nvSpPr>
          <p:cNvPr id="114" name="CaixaDeTexto 113"/>
          <p:cNvSpPr txBox="1"/>
          <p:nvPr/>
        </p:nvSpPr>
        <p:spPr>
          <a:xfrm>
            <a:off x="1811389" y="2442374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130,00</a:t>
            </a:r>
          </a:p>
        </p:txBody>
      </p:sp>
      <p:sp>
        <p:nvSpPr>
          <p:cNvPr id="129" name="CaixaDeTexto 128"/>
          <p:cNvSpPr txBox="1"/>
          <p:nvPr/>
        </p:nvSpPr>
        <p:spPr>
          <a:xfrm>
            <a:off x="2843808" y="3281325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100</a:t>
            </a:r>
            <a:endParaRPr lang="pt-BR" sz="1600" b="1" dirty="0"/>
          </a:p>
        </p:txBody>
      </p:sp>
      <p:sp>
        <p:nvSpPr>
          <p:cNvPr id="130" name="CaixaDeTexto 129"/>
          <p:cNvSpPr txBox="1"/>
          <p:nvPr/>
        </p:nvSpPr>
        <p:spPr>
          <a:xfrm>
            <a:off x="1811389" y="3281325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160,00</a:t>
            </a:r>
          </a:p>
        </p:txBody>
      </p:sp>
      <p:sp>
        <p:nvSpPr>
          <p:cNvPr id="132" name="CaixaDeTexto 131"/>
          <p:cNvSpPr txBox="1"/>
          <p:nvPr/>
        </p:nvSpPr>
        <p:spPr>
          <a:xfrm>
            <a:off x="2843808" y="4102216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130</a:t>
            </a:r>
            <a:endParaRPr lang="pt-BR" sz="1600" b="1" dirty="0"/>
          </a:p>
        </p:txBody>
      </p:sp>
      <p:sp>
        <p:nvSpPr>
          <p:cNvPr id="133" name="CaixaDeTexto 132"/>
          <p:cNvSpPr txBox="1"/>
          <p:nvPr/>
        </p:nvSpPr>
        <p:spPr>
          <a:xfrm>
            <a:off x="1811389" y="4102216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160,00</a:t>
            </a:r>
          </a:p>
        </p:txBody>
      </p:sp>
      <p:sp>
        <p:nvSpPr>
          <p:cNvPr id="143" name="CaixaDeTexto 142"/>
          <p:cNvSpPr txBox="1"/>
          <p:nvPr/>
        </p:nvSpPr>
        <p:spPr>
          <a:xfrm>
            <a:off x="5184260" y="2952884"/>
            <a:ext cx="183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Empilhamento da Etapa Inicial do A-6</a:t>
            </a:r>
            <a:endParaRPr lang="pt-BR" sz="1600" b="1" dirty="0"/>
          </a:p>
        </p:txBody>
      </p:sp>
      <p:sp>
        <p:nvSpPr>
          <p:cNvPr id="150" name="Chave direita 149"/>
          <p:cNvSpPr/>
          <p:nvPr/>
        </p:nvSpPr>
        <p:spPr>
          <a:xfrm>
            <a:off x="6577493" y="5028822"/>
            <a:ext cx="532159" cy="129325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CaixaDeTexto 150"/>
          <p:cNvSpPr txBox="1"/>
          <p:nvPr/>
        </p:nvSpPr>
        <p:spPr>
          <a:xfrm>
            <a:off x="7086790" y="5414464"/>
            <a:ext cx="180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Ordem crescente de Preços</a:t>
            </a:r>
            <a:endParaRPr lang="pt-BR" dirty="0"/>
          </a:p>
        </p:txBody>
      </p:sp>
      <p:sp>
        <p:nvSpPr>
          <p:cNvPr id="152" name="Chave direita 151"/>
          <p:cNvSpPr/>
          <p:nvPr/>
        </p:nvSpPr>
        <p:spPr>
          <a:xfrm>
            <a:off x="6588224" y="3717032"/>
            <a:ext cx="532159" cy="129325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4" name="CaixaDeTexto 153"/>
          <p:cNvSpPr txBox="1"/>
          <p:nvPr/>
        </p:nvSpPr>
        <p:spPr>
          <a:xfrm>
            <a:off x="7138534" y="4006805"/>
            <a:ext cx="180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Ordem Crescente de Lotes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811389" y="1567740"/>
            <a:ext cx="782456" cy="302440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7" name="Conector reto 56"/>
          <p:cNvCxnSpPr/>
          <p:nvPr/>
        </p:nvCxnSpPr>
        <p:spPr>
          <a:xfrm>
            <a:off x="2683664" y="1392009"/>
            <a:ext cx="0" cy="326112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91"/>
          <p:cNvGrpSpPr/>
          <p:nvPr/>
        </p:nvGrpSpPr>
        <p:grpSpPr>
          <a:xfrm>
            <a:off x="5847187" y="883603"/>
            <a:ext cx="2181197" cy="1307953"/>
            <a:chOff x="7008812" y="1981200"/>
            <a:chExt cx="3033423" cy="1575626"/>
          </a:xfrm>
        </p:grpSpPr>
        <p:sp>
          <p:nvSpPr>
            <p:cNvPr id="61" name="Freeform 92"/>
            <p:cNvSpPr/>
            <p:nvPr/>
          </p:nvSpPr>
          <p:spPr>
            <a:xfrm>
              <a:off x="7008812" y="24296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65" name="Rectangle 95"/>
            <p:cNvSpPr/>
            <p:nvPr/>
          </p:nvSpPr>
          <p:spPr>
            <a:xfrm>
              <a:off x="7237412" y="2286001"/>
              <a:ext cx="2609119" cy="127082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72000"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Preço ↑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Lotes ↑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Randômica</a:t>
              </a:r>
              <a:endPara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Rectangle 102"/>
            <p:cNvSpPr/>
            <p:nvPr/>
          </p:nvSpPr>
          <p:spPr>
            <a:xfrm>
              <a:off x="7008812" y="1981200"/>
              <a:ext cx="3033423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bIns="0" rtlCol="0" anchor="ctr"/>
            <a:lstStyle/>
            <a:p>
              <a:r>
                <a:rPr lang="pt-BR" sz="1600" dirty="0" smtClean="0"/>
                <a:t>Critérios de Desempate</a:t>
              </a:r>
              <a:endParaRPr lang="pt-BR" sz="1600" dirty="0"/>
            </a:p>
          </p:txBody>
        </p:sp>
      </p:grpSp>
      <p:sp>
        <p:nvSpPr>
          <p:cNvPr id="55" name="Retângulo de cantos arredondados 54"/>
          <p:cNvSpPr/>
          <p:nvPr/>
        </p:nvSpPr>
        <p:spPr>
          <a:xfrm>
            <a:off x="529256" y="5063878"/>
            <a:ext cx="3316894" cy="237330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Empreendimento do Produto 1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2870183" y="3126566"/>
            <a:ext cx="782456" cy="146557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618366" y="5477407"/>
            <a:ext cx="4262799" cy="120032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Mesma dinâmica para os 4 produtos.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Cálculo de demanda e classificação para a etapa contínua, </a:t>
            </a:r>
            <a:r>
              <a:rPr lang="pt-BR" b="1" dirty="0" smtClean="0"/>
              <a:t>por produto</a:t>
            </a:r>
            <a:r>
              <a:rPr lang="pt-BR" dirty="0" smtClean="0"/>
              <a:t>, ao término da Etapa Inicial.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89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486 L 0.53281 0.508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2567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3.33333E-6 L 0.53281 0.484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1042 L 0.53281 0.176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82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648 L 0.53281 -0.03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39" grpId="0" animBg="1"/>
      <p:bldP spid="138" grpId="0" animBg="1"/>
      <p:bldP spid="136" grpId="0" animBg="1"/>
      <p:bldP spid="143" grpId="0"/>
      <p:bldP spid="150" grpId="0" animBg="1"/>
      <p:bldP spid="151" grpId="0"/>
      <p:bldP spid="152" grpId="0" animBg="1"/>
      <p:bldP spid="154" grpId="0"/>
      <p:bldP spid="3" grpId="0" animBg="1"/>
      <p:bldP spid="39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Sistemática: Segunda Fase – Etapa Contínua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1018" y="1530586"/>
            <a:ext cx="7643866" cy="9881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25º Leilão de Energia Nova A-4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26º </a:t>
            </a:r>
            <a:r>
              <a:rPr lang="pt-BR" dirty="0"/>
              <a:t>Leilão de Energia Nova </a:t>
            </a:r>
            <a:r>
              <a:rPr lang="pt-BR" dirty="0" smtClean="0"/>
              <a:t>A-6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4499992" y="2518748"/>
            <a:ext cx="3811797" cy="3816424"/>
            <a:chOff x="1984339" y="931423"/>
            <a:chExt cx="5356815" cy="5537120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 rot="11914887">
              <a:off x="3625069" y="5428899"/>
              <a:ext cx="658863" cy="1039644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247" y="238"/>
                </a:cxn>
                <a:cxn ang="0">
                  <a:pos x="255" y="242"/>
                </a:cxn>
                <a:cxn ang="0">
                  <a:pos x="262" y="248"/>
                </a:cxn>
                <a:cxn ang="0">
                  <a:pos x="265" y="257"/>
                </a:cxn>
                <a:cxn ang="0">
                  <a:pos x="367" y="297"/>
                </a:cxn>
                <a:cxn ang="0">
                  <a:pos x="417" y="445"/>
                </a:cxn>
                <a:cxn ang="0">
                  <a:pos x="253" y="278"/>
                </a:cxn>
                <a:cxn ang="0">
                  <a:pos x="252" y="278"/>
                </a:cxn>
                <a:cxn ang="0">
                  <a:pos x="270" y="658"/>
                </a:cxn>
                <a:cxn ang="0">
                  <a:pos x="218" y="658"/>
                </a:cxn>
                <a:cxn ang="0">
                  <a:pos x="232" y="278"/>
                </a:cxn>
                <a:cxn ang="0">
                  <a:pos x="156" y="364"/>
                </a:cxn>
                <a:cxn ang="0">
                  <a:pos x="0" y="360"/>
                </a:cxn>
                <a:cxn ang="0">
                  <a:pos x="221" y="259"/>
                </a:cxn>
                <a:cxn ang="0">
                  <a:pos x="221" y="254"/>
                </a:cxn>
                <a:cxn ang="0">
                  <a:pos x="222" y="251"/>
                </a:cxn>
                <a:cxn ang="0">
                  <a:pos x="226" y="245"/>
                </a:cxn>
                <a:cxn ang="0">
                  <a:pos x="174" y="145"/>
                </a:cxn>
                <a:cxn ang="0">
                  <a:pos x="233" y="0"/>
                </a:cxn>
              </a:cxnLst>
              <a:rect l="0" t="0" r="r" b="b"/>
              <a:pathLst>
                <a:path w="417" h="658">
                  <a:moveTo>
                    <a:pt x="233" y="0"/>
                  </a:moveTo>
                  <a:lnTo>
                    <a:pt x="247" y="238"/>
                  </a:lnTo>
                  <a:lnTo>
                    <a:pt x="255" y="242"/>
                  </a:lnTo>
                  <a:lnTo>
                    <a:pt x="262" y="248"/>
                  </a:lnTo>
                  <a:lnTo>
                    <a:pt x="265" y="257"/>
                  </a:lnTo>
                  <a:lnTo>
                    <a:pt x="367" y="297"/>
                  </a:lnTo>
                  <a:lnTo>
                    <a:pt x="417" y="445"/>
                  </a:lnTo>
                  <a:lnTo>
                    <a:pt x="253" y="278"/>
                  </a:lnTo>
                  <a:lnTo>
                    <a:pt x="252" y="278"/>
                  </a:lnTo>
                  <a:lnTo>
                    <a:pt x="270" y="658"/>
                  </a:lnTo>
                  <a:lnTo>
                    <a:pt x="218" y="658"/>
                  </a:lnTo>
                  <a:lnTo>
                    <a:pt x="232" y="278"/>
                  </a:lnTo>
                  <a:lnTo>
                    <a:pt x="156" y="364"/>
                  </a:lnTo>
                  <a:lnTo>
                    <a:pt x="0" y="360"/>
                  </a:lnTo>
                  <a:lnTo>
                    <a:pt x="221" y="259"/>
                  </a:lnTo>
                  <a:lnTo>
                    <a:pt x="221" y="254"/>
                  </a:lnTo>
                  <a:lnTo>
                    <a:pt x="222" y="251"/>
                  </a:lnTo>
                  <a:lnTo>
                    <a:pt x="226" y="245"/>
                  </a:lnTo>
                  <a:lnTo>
                    <a:pt x="174" y="145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1984339" y="931423"/>
              <a:ext cx="5356815" cy="5243982"/>
              <a:chOff x="1984339" y="931423"/>
              <a:chExt cx="5356815" cy="5243982"/>
            </a:xfrm>
          </p:grpSpPr>
          <p:sp>
            <p:nvSpPr>
              <p:cNvPr id="40" name="Freeform 402"/>
              <p:cNvSpPr>
                <a:spLocks noEditPoints="1"/>
              </p:cNvSpPr>
              <p:nvPr/>
            </p:nvSpPr>
            <p:spPr bwMode="auto">
              <a:xfrm rot="4669313">
                <a:off x="6569476" y="3367066"/>
                <a:ext cx="471487" cy="784225"/>
              </a:xfrm>
              <a:custGeom>
                <a:avLst/>
                <a:gdLst/>
                <a:ahLst/>
                <a:cxnLst>
                  <a:cxn ang="0">
                    <a:pos x="119" y="371"/>
                  </a:cxn>
                  <a:cxn ang="0">
                    <a:pos x="127" y="348"/>
                  </a:cxn>
                  <a:cxn ang="0">
                    <a:pos x="117" y="330"/>
                  </a:cxn>
                  <a:cxn ang="0">
                    <a:pos x="104" y="297"/>
                  </a:cxn>
                  <a:cxn ang="0">
                    <a:pos x="106" y="303"/>
                  </a:cxn>
                  <a:cxn ang="0">
                    <a:pos x="105" y="296"/>
                  </a:cxn>
                  <a:cxn ang="0">
                    <a:pos x="123" y="284"/>
                  </a:cxn>
                  <a:cxn ang="0">
                    <a:pos x="116" y="315"/>
                  </a:cxn>
                  <a:cxn ang="0">
                    <a:pos x="126" y="292"/>
                  </a:cxn>
                  <a:cxn ang="0">
                    <a:pos x="147" y="280"/>
                  </a:cxn>
                  <a:cxn ang="0">
                    <a:pos x="143" y="276"/>
                  </a:cxn>
                  <a:cxn ang="0">
                    <a:pos x="133" y="274"/>
                  </a:cxn>
                  <a:cxn ang="0">
                    <a:pos x="154" y="150"/>
                  </a:cxn>
                  <a:cxn ang="0">
                    <a:pos x="156" y="152"/>
                  </a:cxn>
                  <a:cxn ang="0">
                    <a:pos x="154" y="150"/>
                  </a:cxn>
                  <a:cxn ang="0">
                    <a:pos x="151" y="3"/>
                  </a:cxn>
                  <a:cxn ang="0">
                    <a:pos x="185" y="24"/>
                  </a:cxn>
                  <a:cxn ang="0">
                    <a:pos x="206" y="57"/>
                  </a:cxn>
                  <a:cxn ang="0">
                    <a:pos x="206" y="94"/>
                  </a:cxn>
                  <a:cxn ang="0">
                    <a:pos x="216" y="111"/>
                  </a:cxn>
                  <a:cxn ang="0">
                    <a:pos x="238" y="128"/>
                  </a:cxn>
                  <a:cxn ang="0">
                    <a:pos x="262" y="152"/>
                  </a:cxn>
                  <a:cxn ang="0">
                    <a:pos x="287" y="182"/>
                  </a:cxn>
                  <a:cxn ang="0">
                    <a:pos x="297" y="221"/>
                  </a:cxn>
                  <a:cxn ang="0">
                    <a:pos x="285" y="265"/>
                  </a:cxn>
                  <a:cxn ang="0">
                    <a:pos x="254" y="296"/>
                  </a:cxn>
                  <a:cxn ang="0">
                    <a:pos x="210" y="307"/>
                  </a:cxn>
                  <a:cxn ang="0">
                    <a:pos x="194" y="306"/>
                  </a:cxn>
                  <a:cxn ang="0">
                    <a:pos x="196" y="319"/>
                  </a:cxn>
                  <a:cxn ang="0">
                    <a:pos x="185" y="349"/>
                  </a:cxn>
                  <a:cxn ang="0">
                    <a:pos x="156" y="360"/>
                  </a:cxn>
                  <a:cxn ang="0">
                    <a:pos x="146" y="359"/>
                  </a:cxn>
                  <a:cxn ang="0">
                    <a:pos x="120" y="386"/>
                  </a:cxn>
                  <a:cxn ang="0">
                    <a:pos x="106" y="494"/>
                  </a:cxn>
                  <a:cxn ang="0">
                    <a:pos x="101" y="335"/>
                  </a:cxn>
                  <a:cxn ang="0">
                    <a:pos x="79" y="353"/>
                  </a:cxn>
                  <a:cxn ang="0">
                    <a:pos x="48" y="352"/>
                  </a:cxn>
                  <a:cxn ang="0">
                    <a:pos x="25" y="329"/>
                  </a:cxn>
                  <a:cxn ang="0">
                    <a:pos x="21" y="307"/>
                  </a:cxn>
                  <a:cxn ang="0">
                    <a:pos x="23" y="299"/>
                  </a:cxn>
                  <a:cxn ang="0">
                    <a:pos x="4" y="280"/>
                  </a:cxn>
                  <a:cxn ang="0">
                    <a:pos x="3" y="252"/>
                  </a:cxn>
                  <a:cxn ang="0">
                    <a:pos x="17" y="233"/>
                  </a:cxn>
                  <a:cxn ang="0">
                    <a:pos x="20" y="214"/>
                  </a:cxn>
                  <a:cxn ang="0">
                    <a:pos x="20" y="179"/>
                  </a:cxn>
                  <a:cxn ang="0">
                    <a:pos x="43" y="154"/>
                  </a:cxn>
                  <a:cxn ang="0">
                    <a:pos x="59" y="149"/>
                  </a:cxn>
                  <a:cxn ang="0">
                    <a:pos x="70" y="123"/>
                  </a:cxn>
                  <a:cxn ang="0">
                    <a:pos x="57" y="94"/>
                  </a:cxn>
                  <a:cxn ang="0">
                    <a:pos x="57" y="57"/>
                  </a:cxn>
                  <a:cxn ang="0">
                    <a:pos x="78" y="24"/>
                  </a:cxn>
                  <a:cxn ang="0">
                    <a:pos x="111" y="3"/>
                  </a:cxn>
                </a:cxnLst>
                <a:rect l="0" t="0" r="r" b="b"/>
                <a:pathLst>
                  <a:path w="297" h="494">
                    <a:moveTo>
                      <a:pt x="117" y="330"/>
                    </a:moveTo>
                    <a:lnTo>
                      <a:pt x="119" y="371"/>
                    </a:lnTo>
                    <a:lnTo>
                      <a:pt x="135" y="355"/>
                    </a:lnTo>
                    <a:lnTo>
                      <a:pt x="127" y="348"/>
                    </a:lnTo>
                    <a:lnTo>
                      <a:pt x="120" y="340"/>
                    </a:lnTo>
                    <a:lnTo>
                      <a:pt x="117" y="330"/>
                    </a:lnTo>
                    <a:close/>
                    <a:moveTo>
                      <a:pt x="105" y="296"/>
                    </a:moveTo>
                    <a:lnTo>
                      <a:pt x="104" y="297"/>
                    </a:lnTo>
                    <a:lnTo>
                      <a:pt x="105" y="299"/>
                    </a:lnTo>
                    <a:lnTo>
                      <a:pt x="106" y="303"/>
                    </a:lnTo>
                    <a:lnTo>
                      <a:pt x="106" y="296"/>
                    </a:lnTo>
                    <a:lnTo>
                      <a:pt x="105" y="296"/>
                    </a:lnTo>
                    <a:close/>
                    <a:moveTo>
                      <a:pt x="128" y="273"/>
                    </a:moveTo>
                    <a:lnTo>
                      <a:pt x="123" y="284"/>
                    </a:lnTo>
                    <a:lnTo>
                      <a:pt x="113" y="292"/>
                    </a:lnTo>
                    <a:lnTo>
                      <a:pt x="116" y="315"/>
                    </a:lnTo>
                    <a:lnTo>
                      <a:pt x="119" y="303"/>
                    </a:lnTo>
                    <a:lnTo>
                      <a:pt x="126" y="292"/>
                    </a:lnTo>
                    <a:lnTo>
                      <a:pt x="135" y="284"/>
                    </a:lnTo>
                    <a:lnTo>
                      <a:pt x="147" y="280"/>
                    </a:lnTo>
                    <a:lnTo>
                      <a:pt x="146" y="277"/>
                    </a:lnTo>
                    <a:lnTo>
                      <a:pt x="143" y="276"/>
                    </a:lnTo>
                    <a:lnTo>
                      <a:pt x="142" y="274"/>
                    </a:lnTo>
                    <a:lnTo>
                      <a:pt x="133" y="274"/>
                    </a:lnTo>
                    <a:lnTo>
                      <a:pt x="128" y="273"/>
                    </a:lnTo>
                    <a:close/>
                    <a:moveTo>
                      <a:pt x="154" y="150"/>
                    </a:moveTo>
                    <a:lnTo>
                      <a:pt x="153" y="152"/>
                    </a:lnTo>
                    <a:lnTo>
                      <a:pt x="156" y="152"/>
                    </a:lnTo>
                    <a:lnTo>
                      <a:pt x="156" y="150"/>
                    </a:lnTo>
                    <a:lnTo>
                      <a:pt x="154" y="150"/>
                    </a:lnTo>
                    <a:close/>
                    <a:moveTo>
                      <a:pt x="132" y="0"/>
                    </a:moveTo>
                    <a:lnTo>
                      <a:pt x="151" y="3"/>
                    </a:lnTo>
                    <a:lnTo>
                      <a:pt x="170" y="11"/>
                    </a:lnTo>
                    <a:lnTo>
                      <a:pt x="185" y="24"/>
                    </a:lnTo>
                    <a:lnTo>
                      <a:pt x="198" y="38"/>
                    </a:lnTo>
                    <a:lnTo>
                      <a:pt x="206" y="57"/>
                    </a:lnTo>
                    <a:lnTo>
                      <a:pt x="208" y="78"/>
                    </a:lnTo>
                    <a:lnTo>
                      <a:pt x="206" y="94"/>
                    </a:lnTo>
                    <a:lnTo>
                      <a:pt x="201" y="109"/>
                    </a:lnTo>
                    <a:lnTo>
                      <a:pt x="216" y="111"/>
                    </a:lnTo>
                    <a:lnTo>
                      <a:pt x="229" y="118"/>
                    </a:lnTo>
                    <a:lnTo>
                      <a:pt x="238" y="128"/>
                    </a:lnTo>
                    <a:lnTo>
                      <a:pt x="245" y="142"/>
                    </a:lnTo>
                    <a:lnTo>
                      <a:pt x="262" y="152"/>
                    </a:lnTo>
                    <a:lnTo>
                      <a:pt x="276" y="165"/>
                    </a:lnTo>
                    <a:lnTo>
                      <a:pt x="287" y="182"/>
                    </a:lnTo>
                    <a:lnTo>
                      <a:pt x="294" y="200"/>
                    </a:lnTo>
                    <a:lnTo>
                      <a:pt x="297" y="221"/>
                    </a:lnTo>
                    <a:lnTo>
                      <a:pt x="293" y="244"/>
                    </a:lnTo>
                    <a:lnTo>
                      <a:pt x="285" y="265"/>
                    </a:lnTo>
                    <a:lnTo>
                      <a:pt x="271" y="282"/>
                    </a:lnTo>
                    <a:lnTo>
                      <a:pt x="254" y="296"/>
                    </a:lnTo>
                    <a:lnTo>
                      <a:pt x="233" y="304"/>
                    </a:lnTo>
                    <a:lnTo>
                      <a:pt x="210" y="307"/>
                    </a:lnTo>
                    <a:lnTo>
                      <a:pt x="199" y="307"/>
                    </a:lnTo>
                    <a:lnTo>
                      <a:pt x="194" y="306"/>
                    </a:lnTo>
                    <a:lnTo>
                      <a:pt x="195" y="312"/>
                    </a:lnTo>
                    <a:lnTo>
                      <a:pt x="196" y="319"/>
                    </a:lnTo>
                    <a:lnTo>
                      <a:pt x="193" y="335"/>
                    </a:lnTo>
                    <a:lnTo>
                      <a:pt x="185" y="349"/>
                    </a:lnTo>
                    <a:lnTo>
                      <a:pt x="171" y="357"/>
                    </a:lnTo>
                    <a:lnTo>
                      <a:pt x="156" y="360"/>
                    </a:lnTo>
                    <a:lnTo>
                      <a:pt x="150" y="360"/>
                    </a:lnTo>
                    <a:lnTo>
                      <a:pt x="146" y="359"/>
                    </a:lnTo>
                    <a:lnTo>
                      <a:pt x="141" y="357"/>
                    </a:lnTo>
                    <a:lnTo>
                      <a:pt x="120" y="386"/>
                    </a:lnTo>
                    <a:lnTo>
                      <a:pt x="128" y="493"/>
                    </a:lnTo>
                    <a:lnTo>
                      <a:pt x="106" y="494"/>
                    </a:lnTo>
                    <a:lnTo>
                      <a:pt x="106" y="322"/>
                    </a:lnTo>
                    <a:lnTo>
                      <a:pt x="101" y="335"/>
                    </a:lnTo>
                    <a:lnTo>
                      <a:pt x="91" y="346"/>
                    </a:lnTo>
                    <a:lnTo>
                      <a:pt x="79" y="353"/>
                    </a:lnTo>
                    <a:lnTo>
                      <a:pt x="65" y="356"/>
                    </a:lnTo>
                    <a:lnTo>
                      <a:pt x="48" y="352"/>
                    </a:lnTo>
                    <a:lnTo>
                      <a:pt x="34" y="343"/>
                    </a:lnTo>
                    <a:lnTo>
                      <a:pt x="25" y="329"/>
                    </a:lnTo>
                    <a:lnTo>
                      <a:pt x="21" y="312"/>
                    </a:lnTo>
                    <a:lnTo>
                      <a:pt x="21" y="307"/>
                    </a:lnTo>
                    <a:lnTo>
                      <a:pt x="22" y="304"/>
                    </a:lnTo>
                    <a:lnTo>
                      <a:pt x="23" y="299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0" y="265"/>
                    </a:lnTo>
                    <a:lnTo>
                      <a:pt x="3" y="252"/>
                    </a:lnTo>
                    <a:lnTo>
                      <a:pt x="8" y="241"/>
                    </a:lnTo>
                    <a:lnTo>
                      <a:pt x="17" y="233"/>
                    </a:lnTo>
                    <a:lnTo>
                      <a:pt x="28" y="228"/>
                    </a:lnTo>
                    <a:lnTo>
                      <a:pt x="20" y="214"/>
                    </a:lnTo>
                    <a:lnTo>
                      <a:pt x="17" y="198"/>
                    </a:lnTo>
                    <a:lnTo>
                      <a:pt x="20" y="179"/>
                    </a:lnTo>
                    <a:lnTo>
                      <a:pt x="29" y="165"/>
                    </a:lnTo>
                    <a:lnTo>
                      <a:pt x="43" y="154"/>
                    </a:lnTo>
                    <a:lnTo>
                      <a:pt x="60" y="149"/>
                    </a:lnTo>
                    <a:lnTo>
                      <a:pt x="59" y="149"/>
                    </a:lnTo>
                    <a:lnTo>
                      <a:pt x="63" y="134"/>
                    </a:lnTo>
                    <a:lnTo>
                      <a:pt x="70" y="123"/>
                    </a:lnTo>
                    <a:lnTo>
                      <a:pt x="61" y="109"/>
                    </a:lnTo>
                    <a:lnTo>
                      <a:pt x="57" y="94"/>
                    </a:lnTo>
                    <a:lnTo>
                      <a:pt x="55" y="78"/>
                    </a:lnTo>
                    <a:lnTo>
                      <a:pt x="57" y="57"/>
                    </a:lnTo>
                    <a:lnTo>
                      <a:pt x="65" y="38"/>
                    </a:lnTo>
                    <a:lnTo>
                      <a:pt x="78" y="24"/>
                    </a:lnTo>
                    <a:lnTo>
                      <a:pt x="93" y="11"/>
                    </a:lnTo>
                    <a:lnTo>
                      <a:pt x="111" y="3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2"/>
              <p:cNvSpPr>
                <a:spLocks noEditPoints="1"/>
              </p:cNvSpPr>
              <p:nvPr/>
            </p:nvSpPr>
            <p:spPr bwMode="auto">
              <a:xfrm rot="17766536">
                <a:off x="2553703" y="2447558"/>
                <a:ext cx="471487" cy="784225"/>
              </a:xfrm>
              <a:custGeom>
                <a:avLst/>
                <a:gdLst/>
                <a:ahLst/>
                <a:cxnLst>
                  <a:cxn ang="0">
                    <a:pos x="119" y="371"/>
                  </a:cxn>
                  <a:cxn ang="0">
                    <a:pos x="127" y="348"/>
                  </a:cxn>
                  <a:cxn ang="0">
                    <a:pos x="117" y="330"/>
                  </a:cxn>
                  <a:cxn ang="0">
                    <a:pos x="104" y="297"/>
                  </a:cxn>
                  <a:cxn ang="0">
                    <a:pos x="106" y="303"/>
                  </a:cxn>
                  <a:cxn ang="0">
                    <a:pos x="105" y="296"/>
                  </a:cxn>
                  <a:cxn ang="0">
                    <a:pos x="123" y="284"/>
                  </a:cxn>
                  <a:cxn ang="0">
                    <a:pos x="116" y="315"/>
                  </a:cxn>
                  <a:cxn ang="0">
                    <a:pos x="126" y="292"/>
                  </a:cxn>
                  <a:cxn ang="0">
                    <a:pos x="147" y="280"/>
                  </a:cxn>
                  <a:cxn ang="0">
                    <a:pos x="143" y="276"/>
                  </a:cxn>
                  <a:cxn ang="0">
                    <a:pos x="133" y="274"/>
                  </a:cxn>
                  <a:cxn ang="0">
                    <a:pos x="154" y="150"/>
                  </a:cxn>
                  <a:cxn ang="0">
                    <a:pos x="156" y="152"/>
                  </a:cxn>
                  <a:cxn ang="0">
                    <a:pos x="154" y="150"/>
                  </a:cxn>
                  <a:cxn ang="0">
                    <a:pos x="151" y="3"/>
                  </a:cxn>
                  <a:cxn ang="0">
                    <a:pos x="185" y="24"/>
                  </a:cxn>
                  <a:cxn ang="0">
                    <a:pos x="206" y="57"/>
                  </a:cxn>
                  <a:cxn ang="0">
                    <a:pos x="206" y="94"/>
                  </a:cxn>
                  <a:cxn ang="0">
                    <a:pos x="216" y="111"/>
                  </a:cxn>
                  <a:cxn ang="0">
                    <a:pos x="238" y="128"/>
                  </a:cxn>
                  <a:cxn ang="0">
                    <a:pos x="262" y="152"/>
                  </a:cxn>
                  <a:cxn ang="0">
                    <a:pos x="287" y="182"/>
                  </a:cxn>
                  <a:cxn ang="0">
                    <a:pos x="297" y="221"/>
                  </a:cxn>
                  <a:cxn ang="0">
                    <a:pos x="285" y="265"/>
                  </a:cxn>
                  <a:cxn ang="0">
                    <a:pos x="254" y="296"/>
                  </a:cxn>
                  <a:cxn ang="0">
                    <a:pos x="210" y="307"/>
                  </a:cxn>
                  <a:cxn ang="0">
                    <a:pos x="194" y="306"/>
                  </a:cxn>
                  <a:cxn ang="0">
                    <a:pos x="196" y="319"/>
                  </a:cxn>
                  <a:cxn ang="0">
                    <a:pos x="185" y="349"/>
                  </a:cxn>
                  <a:cxn ang="0">
                    <a:pos x="156" y="360"/>
                  </a:cxn>
                  <a:cxn ang="0">
                    <a:pos x="146" y="359"/>
                  </a:cxn>
                  <a:cxn ang="0">
                    <a:pos x="120" y="386"/>
                  </a:cxn>
                  <a:cxn ang="0">
                    <a:pos x="106" y="494"/>
                  </a:cxn>
                  <a:cxn ang="0">
                    <a:pos x="101" y="335"/>
                  </a:cxn>
                  <a:cxn ang="0">
                    <a:pos x="79" y="353"/>
                  </a:cxn>
                  <a:cxn ang="0">
                    <a:pos x="48" y="352"/>
                  </a:cxn>
                  <a:cxn ang="0">
                    <a:pos x="25" y="329"/>
                  </a:cxn>
                  <a:cxn ang="0">
                    <a:pos x="21" y="307"/>
                  </a:cxn>
                  <a:cxn ang="0">
                    <a:pos x="23" y="299"/>
                  </a:cxn>
                  <a:cxn ang="0">
                    <a:pos x="4" y="280"/>
                  </a:cxn>
                  <a:cxn ang="0">
                    <a:pos x="3" y="252"/>
                  </a:cxn>
                  <a:cxn ang="0">
                    <a:pos x="17" y="233"/>
                  </a:cxn>
                  <a:cxn ang="0">
                    <a:pos x="20" y="214"/>
                  </a:cxn>
                  <a:cxn ang="0">
                    <a:pos x="20" y="179"/>
                  </a:cxn>
                  <a:cxn ang="0">
                    <a:pos x="43" y="154"/>
                  </a:cxn>
                  <a:cxn ang="0">
                    <a:pos x="59" y="149"/>
                  </a:cxn>
                  <a:cxn ang="0">
                    <a:pos x="70" y="123"/>
                  </a:cxn>
                  <a:cxn ang="0">
                    <a:pos x="57" y="94"/>
                  </a:cxn>
                  <a:cxn ang="0">
                    <a:pos x="57" y="57"/>
                  </a:cxn>
                  <a:cxn ang="0">
                    <a:pos x="78" y="24"/>
                  </a:cxn>
                  <a:cxn ang="0">
                    <a:pos x="111" y="3"/>
                  </a:cxn>
                </a:cxnLst>
                <a:rect l="0" t="0" r="r" b="b"/>
                <a:pathLst>
                  <a:path w="297" h="494">
                    <a:moveTo>
                      <a:pt x="117" y="330"/>
                    </a:moveTo>
                    <a:lnTo>
                      <a:pt x="119" y="371"/>
                    </a:lnTo>
                    <a:lnTo>
                      <a:pt x="135" y="355"/>
                    </a:lnTo>
                    <a:lnTo>
                      <a:pt x="127" y="348"/>
                    </a:lnTo>
                    <a:lnTo>
                      <a:pt x="120" y="340"/>
                    </a:lnTo>
                    <a:lnTo>
                      <a:pt x="117" y="330"/>
                    </a:lnTo>
                    <a:close/>
                    <a:moveTo>
                      <a:pt x="105" y="296"/>
                    </a:moveTo>
                    <a:lnTo>
                      <a:pt x="104" y="297"/>
                    </a:lnTo>
                    <a:lnTo>
                      <a:pt x="105" y="299"/>
                    </a:lnTo>
                    <a:lnTo>
                      <a:pt x="106" y="303"/>
                    </a:lnTo>
                    <a:lnTo>
                      <a:pt x="106" y="296"/>
                    </a:lnTo>
                    <a:lnTo>
                      <a:pt x="105" y="296"/>
                    </a:lnTo>
                    <a:close/>
                    <a:moveTo>
                      <a:pt x="128" y="273"/>
                    </a:moveTo>
                    <a:lnTo>
                      <a:pt x="123" y="284"/>
                    </a:lnTo>
                    <a:lnTo>
                      <a:pt x="113" y="292"/>
                    </a:lnTo>
                    <a:lnTo>
                      <a:pt x="116" y="315"/>
                    </a:lnTo>
                    <a:lnTo>
                      <a:pt x="119" y="303"/>
                    </a:lnTo>
                    <a:lnTo>
                      <a:pt x="126" y="292"/>
                    </a:lnTo>
                    <a:lnTo>
                      <a:pt x="135" y="284"/>
                    </a:lnTo>
                    <a:lnTo>
                      <a:pt x="147" y="280"/>
                    </a:lnTo>
                    <a:lnTo>
                      <a:pt x="146" y="277"/>
                    </a:lnTo>
                    <a:lnTo>
                      <a:pt x="143" y="276"/>
                    </a:lnTo>
                    <a:lnTo>
                      <a:pt x="142" y="274"/>
                    </a:lnTo>
                    <a:lnTo>
                      <a:pt x="133" y="274"/>
                    </a:lnTo>
                    <a:lnTo>
                      <a:pt x="128" y="273"/>
                    </a:lnTo>
                    <a:close/>
                    <a:moveTo>
                      <a:pt x="154" y="150"/>
                    </a:moveTo>
                    <a:lnTo>
                      <a:pt x="153" y="152"/>
                    </a:lnTo>
                    <a:lnTo>
                      <a:pt x="156" y="152"/>
                    </a:lnTo>
                    <a:lnTo>
                      <a:pt x="156" y="150"/>
                    </a:lnTo>
                    <a:lnTo>
                      <a:pt x="154" y="150"/>
                    </a:lnTo>
                    <a:close/>
                    <a:moveTo>
                      <a:pt x="132" y="0"/>
                    </a:moveTo>
                    <a:lnTo>
                      <a:pt x="151" y="3"/>
                    </a:lnTo>
                    <a:lnTo>
                      <a:pt x="170" y="11"/>
                    </a:lnTo>
                    <a:lnTo>
                      <a:pt x="185" y="24"/>
                    </a:lnTo>
                    <a:lnTo>
                      <a:pt x="198" y="38"/>
                    </a:lnTo>
                    <a:lnTo>
                      <a:pt x="206" y="57"/>
                    </a:lnTo>
                    <a:lnTo>
                      <a:pt x="208" y="78"/>
                    </a:lnTo>
                    <a:lnTo>
                      <a:pt x="206" y="94"/>
                    </a:lnTo>
                    <a:lnTo>
                      <a:pt x="201" y="109"/>
                    </a:lnTo>
                    <a:lnTo>
                      <a:pt x="216" y="111"/>
                    </a:lnTo>
                    <a:lnTo>
                      <a:pt x="229" y="118"/>
                    </a:lnTo>
                    <a:lnTo>
                      <a:pt x="238" y="128"/>
                    </a:lnTo>
                    <a:lnTo>
                      <a:pt x="245" y="142"/>
                    </a:lnTo>
                    <a:lnTo>
                      <a:pt x="262" y="152"/>
                    </a:lnTo>
                    <a:lnTo>
                      <a:pt x="276" y="165"/>
                    </a:lnTo>
                    <a:lnTo>
                      <a:pt x="287" y="182"/>
                    </a:lnTo>
                    <a:lnTo>
                      <a:pt x="294" y="200"/>
                    </a:lnTo>
                    <a:lnTo>
                      <a:pt x="297" y="221"/>
                    </a:lnTo>
                    <a:lnTo>
                      <a:pt x="293" y="244"/>
                    </a:lnTo>
                    <a:lnTo>
                      <a:pt x="285" y="265"/>
                    </a:lnTo>
                    <a:lnTo>
                      <a:pt x="271" y="282"/>
                    </a:lnTo>
                    <a:lnTo>
                      <a:pt x="254" y="296"/>
                    </a:lnTo>
                    <a:lnTo>
                      <a:pt x="233" y="304"/>
                    </a:lnTo>
                    <a:lnTo>
                      <a:pt x="210" y="307"/>
                    </a:lnTo>
                    <a:lnTo>
                      <a:pt x="199" y="307"/>
                    </a:lnTo>
                    <a:lnTo>
                      <a:pt x="194" y="306"/>
                    </a:lnTo>
                    <a:lnTo>
                      <a:pt x="195" y="312"/>
                    </a:lnTo>
                    <a:lnTo>
                      <a:pt x="196" y="319"/>
                    </a:lnTo>
                    <a:lnTo>
                      <a:pt x="193" y="335"/>
                    </a:lnTo>
                    <a:lnTo>
                      <a:pt x="185" y="349"/>
                    </a:lnTo>
                    <a:lnTo>
                      <a:pt x="171" y="357"/>
                    </a:lnTo>
                    <a:lnTo>
                      <a:pt x="156" y="360"/>
                    </a:lnTo>
                    <a:lnTo>
                      <a:pt x="150" y="360"/>
                    </a:lnTo>
                    <a:lnTo>
                      <a:pt x="146" y="359"/>
                    </a:lnTo>
                    <a:lnTo>
                      <a:pt x="141" y="357"/>
                    </a:lnTo>
                    <a:lnTo>
                      <a:pt x="120" y="386"/>
                    </a:lnTo>
                    <a:lnTo>
                      <a:pt x="128" y="493"/>
                    </a:lnTo>
                    <a:lnTo>
                      <a:pt x="106" y="494"/>
                    </a:lnTo>
                    <a:lnTo>
                      <a:pt x="106" y="322"/>
                    </a:lnTo>
                    <a:lnTo>
                      <a:pt x="101" y="335"/>
                    </a:lnTo>
                    <a:lnTo>
                      <a:pt x="91" y="346"/>
                    </a:lnTo>
                    <a:lnTo>
                      <a:pt x="79" y="353"/>
                    </a:lnTo>
                    <a:lnTo>
                      <a:pt x="65" y="356"/>
                    </a:lnTo>
                    <a:lnTo>
                      <a:pt x="48" y="352"/>
                    </a:lnTo>
                    <a:lnTo>
                      <a:pt x="34" y="343"/>
                    </a:lnTo>
                    <a:lnTo>
                      <a:pt x="25" y="329"/>
                    </a:lnTo>
                    <a:lnTo>
                      <a:pt x="21" y="312"/>
                    </a:lnTo>
                    <a:lnTo>
                      <a:pt x="21" y="307"/>
                    </a:lnTo>
                    <a:lnTo>
                      <a:pt x="22" y="304"/>
                    </a:lnTo>
                    <a:lnTo>
                      <a:pt x="23" y="299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0" y="265"/>
                    </a:lnTo>
                    <a:lnTo>
                      <a:pt x="3" y="252"/>
                    </a:lnTo>
                    <a:lnTo>
                      <a:pt x="8" y="241"/>
                    </a:lnTo>
                    <a:lnTo>
                      <a:pt x="17" y="233"/>
                    </a:lnTo>
                    <a:lnTo>
                      <a:pt x="28" y="228"/>
                    </a:lnTo>
                    <a:lnTo>
                      <a:pt x="20" y="214"/>
                    </a:lnTo>
                    <a:lnTo>
                      <a:pt x="17" y="198"/>
                    </a:lnTo>
                    <a:lnTo>
                      <a:pt x="20" y="179"/>
                    </a:lnTo>
                    <a:lnTo>
                      <a:pt x="29" y="165"/>
                    </a:lnTo>
                    <a:lnTo>
                      <a:pt x="43" y="154"/>
                    </a:lnTo>
                    <a:lnTo>
                      <a:pt x="60" y="149"/>
                    </a:lnTo>
                    <a:lnTo>
                      <a:pt x="59" y="149"/>
                    </a:lnTo>
                    <a:lnTo>
                      <a:pt x="63" y="134"/>
                    </a:lnTo>
                    <a:lnTo>
                      <a:pt x="70" y="123"/>
                    </a:lnTo>
                    <a:lnTo>
                      <a:pt x="61" y="109"/>
                    </a:lnTo>
                    <a:lnTo>
                      <a:pt x="57" y="94"/>
                    </a:lnTo>
                    <a:lnTo>
                      <a:pt x="55" y="78"/>
                    </a:lnTo>
                    <a:lnTo>
                      <a:pt x="57" y="57"/>
                    </a:lnTo>
                    <a:lnTo>
                      <a:pt x="65" y="38"/>
                    </a:lnTo>
                    <a:lnTo>
                      <a:pt x="78" y="24"/>
                    </a:lnTo>
                    <a:lnTo>
                      <a:pt x="93" y="11"/>
                    </a:lnTo>
                    <a:lnTo>
                      <a:pt x="111" y="3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 rot="11071853">
                <a:off x="4263235" y="5527036"/>
                <a:ext cx="623457" cy="648369"/>
              </a:xfrm>
              <a:custGeom>
                <a:avLst/>
                <a:gdLst/>
                <a:ahLst/>
                <a:cxnLst>
                  <a:cxn ang="0">
                    <a:pos x="704" y="0"/>
                  </a:cxn>
                  <a:cxn ang="0">
                    <a:pos x="704" y="61"/>
                  </a:cxn>
                  <a:cxn ang="0">
                    <a:pos x="708" y="195"/>
                  </a:cxn>
                  <a:cxn ang="0">
                    <a:pos x="721" y="326"/>
                  </a:cxn>
                  <a:cxn ang="0">
                    <a:pos x="741" y="454"/>
                  </a:cxn>
                  <a:cxn ang="0">
                    <a:pos x="770" y="581"/>
                  </a:cxn>
                  <a:cxn ang="0">
                    <a:pos x="807" y="702"/>
                  </a:cxn>
                  <a:cxn ang="0">
                    <a:pos x="849" y="821"/>
                  </a:cxn>
                  <a:cxn ang="0">
                    <a:pos x="901" y="937"/>
                  </a:cxn>
                  <a:cxn ang="0">
                    <a:pos x="0" y="937"/>
                  </a:cxn>
                  <a:cxn ang="0">
                    <a:pos x="35" y="867"/>
                  </a:cxn>
                  <a:cxn ang="0">
                    <a:pos x="64" y="794"/>
                  </a:cxn>
                  <a:cxn ang="0">
                    <a:pos x="90" y="717"/>
                  </a:cxn>
                  <a:cxn ang="0">
                    <a:pos x="114" y="638"/>
                  </a:cxn>
                  <a:cxn ang="0">
                    <a:pos x="132" y="561"/>
                  </a:cxn>
                  <a:cxn ang="0">
                    <a:pos x="147" y="482"/>
                  </a:cxn>
                  <a:cxn ang="0">
                    <a:pos x="160" y="406"/>
                  </a:cxn>
                  <a:cxn ang="0">
                    <a:pos x="171" y="335"/>
                  </a:cxn>
                  <a:cxn ang="0">
                    <a:pos x="178" y="265"/>
                  </a:cxn>
                  <a:cxn ang="0">
                    <a:pos x="183" y="202"/>
                  </a:cxn>
                  <a:cxn ang="0">
                    <a:pos x="187" y="146"/>
                  </a:cxn>
                  <a:cxn ang="0">
                    <a:pos x="191" y="98"/>
                  </a:cxn>
                  <a:cxn ang="0">
                    <a:pos x="191" y="57"/>
                  </a:cxn>
                  <a:cxn ang="0">
                    <a:pos x="193" y="28"/>
                  </a:cxn>
                  <a:cxn ang="0">
                    <a:pos x="193" y="2"/>
                  </a:cxn>
                  <a:cxn ang="0">
                    <a:pos x="704" y="0"/>
                  </a:cxn>
                </a:cxnLst>
                <a:rect l="0" t="0" r="r" b="b"/>
                <a:pathLst>
                  <a:path w="901" h="937">
                    <a:moveTo>
                      <a:pt x="704" y="0"/>
                    </a:moveTo>
                    <a:lnTo>
                      <a:pt x="704" y="61"/>
                    </a:lnTo>
                    <a:lnTo>
                      <a:pt x="708" y="195"/>
                    </a:lnTo>
                    <a:lnTo>
                      <a:pt x="721" y="326"/>
                    </a:lnTo>
                    <a:lnTo>
                      <a:pt x="741" y="454"/>
                    </a:lnTo>
                    <a:lnTo>
                      <a:pt x="770" y="581"/>
                    </a:lnTo>
                    <a:lnTo>
                      <a:pt x="807" y="702"/>
                    </a:lnTo>
                    <a:lnTo>
                      <a:pt x="849" y="821"/>
                    </a:lnTo>
                    <a:lnTo>
                      <a:pt x="901" y="937"/>
                    </a:lnTo>
                    <a:lnTo>
                      <a:pt x="0" y="937"/>
                    </a:lnTo>
                    <a:lnTo>
                      <a:pt x="35" y="867"/>
                    </a:lnTo>
                    <a:lnTo>
                      <a:pt x="64" y="794"/>
                    </a:lnTo>
                    <a:lnTo>
                      <a:pt x="90" y="717"/>
                    </a:lnTo>
                    <a:lnTo>
                      <a:pt x="114" y="638"/>
                    </a:lnTo>
                    <a:lnTo>
                      <a:pt x="132" y="561"/>
                    </a:lnTo>
                    <a:lnTo>
                      <a:pt x="147" y="482"/>
                    </a:lnTo>
                    <a:lnTo>
                      <a:pt x="160" y="406"/>
                    </a:lnTo>
                    <a:lnTo>
                      <a:pt x="171" y="335"/>
                    </a:lnTo>
                    <a:lnTo>
                      <a:pt x="178" y="265"/>
                    </a:lnTo>
                    <a:lnTo>
                      <a:pt x="183" y="202"/>
                    </a:lnTo>
                    <a:lnTo>
                      <a:pt x="187" y="146"/>
                    </a:lnTo>
                    <a:lnTo>
                      <a:pt x="191" y="98"/>
                    </a:lnTo>
                    <a:lnTo>
                      <a:pt x="191" y="57"/>
                    </a:lnTo>
                    <a:lnTo>
                      <a:pt x="193" y="28"/>
                    </a:lnTo>
                    <a:lnTo>
                      <a:pt x="193" y="2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 rot="9843540">
                <a:off x="4904386" y="5556685"/>
                <a:ext cx="454056" cy="472723"/>
              </a:xfrm>
              <a:custGeom>
                <a:avLst/>
                <a:gdLst/>
                <a:ahLst/>
                <a:cxnLst>
                  <a:cxn ang="0">
                    <a:pos x="704" y="0"/>
                  </a:cxn>
                  <a:cxn ang="0">
                    <a:pos x="702" y="61"/>
                  </a:cxn>
                  <a:cxn ang="0">
                    <a:pos x="706" y="195"/>
                  </a:cxn>
                  <a:cxn ang="0">
                    <a:pos x="719" y="326"/>
                  </a:cxn>
                  <a:cxn ang="0">
                    <a:pos x="741" y="454"/>
                  </a:cxn>
                  <a:cxn ang="0">
                    <a:pos x="770" y="581"/>
                  </a:cxn>
                  <a:cxn ang="0">
                    <a:pos x="805" y="702"/>
                  </a:cxn>
                  <a:cxn ang="0">
                    <a:pos x="849" y="821"/>
                  </a:cxn>
                  <a:cxn ang="0">
                    <a:pos x="900" y="937"/>
                  </a:cxn>
                  <a:cxn ang="0">
                    <a:pos x="0" y="937"/>
                  </a:cxn>
                  <a:cxn ang="0">
                    <a:pos x="34" y="867"/>
                  </a:cxn>
                  <a:cxn ang="0">
                    <a:pos x="64" y="794"/>
                  </a:cxn>
                  <a:cxn ang="0">
                    <a:pos x="89" y="717"/>
                  </a:cxn>
                  <a:cxn ang="0">
                    <a:pos x="111" y="638"/>
                  </a:cxn>
                  <a:cxn ang="0">
                    <a:pos x="130" y="561"/>
                  </a:cxn>
                  <a:cxn ang="0">
                    <a:pos x="146" y="482"/>
                  </a:cxn>
                  <a:cxn ang="0">
                    <a:pos x="159" y="406"/>
                  </a:cxn>
                  <a:cxn ang="0">
                    <a:pos x="168" y="335"/>
                  </a:cxn>
                  <a:cxn ang="0">
                    <a:pos x="178" y="265"/>
                  </a:cxn>
                  <a:cxn ang="0">
                    <a:pos x="183" y="202"/>
                  </a:cxn>
                  <a:cxn ang="0">
                    <a:pos x="187" y="146"/>
                  </a:cxn>
                  <a:cxn ang="0">
                    <a:pos x="189" y="98"/>
                  </a:cxn>
                  <a:cxn ang="0">
                    <a:pos x="190" y="57"/>
                  </a:cxn>
                  <a:cxn ang="0">
                    <a:pos x="192" y="28"/>
                  </a:cxn>
                  <a:cxn ang="0">
                    <a:pos x="192" y="2"/>
                  </a:cxn>
                  <a:cxn ang="0">
                    <a:pos x="704" y="0"/>
                  </a:cxn>
                </a:cxnLst>
                <a:rect l="0" t="0" r="r" b="b"/>
                <a:pathLst>
                  <a:path w="900" h="937">
                    <a:moveTo>
                      <a:pt x="704" y="0"/>
                    </a:moveTo>
                    <a:lnTo>
                      <a:pt x="702" y="61"/>
                    </a:lnTo>
                    <a:lnTo>
                      <a:pt x="706" y="195"/>
                    </a:lnTo>
                    <a:lnTo>
                      <a:pt x="719" y="326"/>
                    </a:lnTo>
                    <a:lnTo>
                      <a:pt x="741" y="454"/>
                    </a:lnTo>
                    <a:lnTo>
                      <a:pt x="770" y="581"/>
                    </a:lnTo>
                    <a:lnTo>
                      <a:pt x="805" y="702"/>
                    </a:lnTo>
                    <a:lnTo>
                      <a:pt x="849" y="821"/>
                    </a:lnTo>
                    <a:lnTo>
                      <a:pt x="900" y="937"/>
                    </a:lnTo>
                    <a:lnTo>
                      <a:pt x="0" y="937"/>
                    </a:lnTo>
                    <a:lnTo>
                      <a:pt x="34" y="867"/>
                    </a:lnTo>
                    <a:lnTo>
                      <a:pt x="64" y="794"/>
                    </a:lnTo>
                    <a:lnTo>
                      <a:pt x="89" y="717"/>
                    </a:lnTo>
                    <a:lnTo>
                      <a:pt x="111" y="638"/>
                    </a:lnTo>
                    <a:lnTo>
                      <a:pt x="130" y="561"/>
                    </a:lnTo>
                    <a:lnTo>
                      <a:pt x="146" y="482"/>
                    </a:lnTo>
                    <a:lnTo>
                      <a:pt x="159" y="406"/>
                    </a:lnTo>
                    <a:lnTo>
                      <a:pt x="168" y="335"/>
                    </a:lnTo>
                    <a:lnTo>
                      <a:pt x="178" y="265"/>
                    </a:lnTo>
                    <a:lnTo>
                      <a:pt x="183" y="202"/>
                    </a:lnTo>
                    <a:lnTo>
                      <a:pt x="187" y="146"/>
                    </a:lnTo>
                    <a:lnTo>
                      <a:pt x="189" y="98"/>
                    </a:lnTo>
                    <a:lnTo>
                      <a:pt x="190" y="57"/>
                    </a:lnTo>
                    <a:lnTo>
                      <a:pt x="192" y="28"/>
                    </a:lnTo>
                    <a:lnTo>
                      <a:pt x="192" y="2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6"/>
              <p:cNvSpPr>
                <a:spLocks/>
              </p:cNvSpPr>
              <p:nvPr/>
            </p:nvSpPr>
            <p:spPr bwMode="auto">
              <a:xfrm rot="17073396">
                <a:off x="2256434" y="2822548"/>
                <a:ext cx="658863" cy="1039644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47" y="238"/>
                  </a:cxn>
                  <a:cxn ang="0">
                    <a:pos x="255" y="242"/>
                  </a:cxn>
                  <a:cxn ang="0">
                    <a:pos x="262" y="248"/>
                  </a:cxn>
                  <a:cxn ang="0">
                    <a:pos x="265" y="257"/>
                  </a:cxn>
                  <a:cxn ang="0">
                    <a:pos x="367" y="297"/>
                  </a:cxn>
                  <a:cxn ang="0">
                    <a:pos x="417" y="445"/>
                  </a:cxn>
                  <a:cxn ang="0">
                    <a:pos x="253" y="278"/>
                  </a:cxn>
                  <a:cxn ang="0">
                    <a:pos x="252" y="278"/>
                  </a:cxn>
                  <a:cxn ang="0">
                    <a:pos x="270" y="658"/>
                  </a:cxn>
                  <a:cxn ang="0">
                    <a:pos x="218" y="658"/>
                  </a:cxn>
                  <a:cxn ang="0">
                    <a:pos x="232" y="278"/>
                  </a:cxn>
                  <a:cxn ang="0">
                    <a:pos x="156" y="364"/>
                  </a:cxn>
                  <a:cxn ang="0">
                    <a:pos x="0" y="360"/>
                  </a:cxn>
                  <a:cxn ang="0">
                    <a:pos x="221" y="259"/>
                  </a:cxn>
                  <a:cxn ang="0">
                    <a:pos x="221" y="254"/>
                  </a:cxn>
                  <a:cxn ang="0">
                    <a:pos x="222" y="251"/>
                  </a:cxn>
                  <a:cxn ang="0">
                    <a:pos x="226" y="245"/>
                  </a:cxn>
                  <a:cxn ang="0">
                    <a:pos x="174" y="145"/>
                  </a:cxn>
                  <a:cxn ang="0">
                    <a:pos x="233" y="0"/>
                  </a:cxn>
                </a:cxnLst>
                <a:rect l="0" t="0" r="r" b="b"/>
                <a:pathLst>
                  <a:path w="417" h="658">
                    <a:moveTo>
                      <a:pt x="233" y="0"/>
                    </a:moveTo>
                    <a:lnTo>
                      <a:pt x="247" y="238"/>
                    </a:lnTo>
                    <a:lnTo>
                      <a:pt x="255" y="242"/>
                    </a:lnTo>
                    <a:lnTo>
                      <a:pt x="262" y="248"/>
                    </a:lnTo>
                    <a:lnTo>
                      <a:pt x="265" y="257"/>
                    </a:lnTo>
                    <a:lnTo>
                      <a:pt x="367" y="297"/>
                    </a:lnTo>
                    <a:lnTo>
                      <a:pt x="417" y="445"/>
                    </a:lnTo>
                    <a:lnTo>
                      <a:pt x="253" y="278"/>
                    </a:lnTo>
                    <a:lnTo>
                      <a:pt x="252" y="278"/>
                    </a:lnTo>
                    <a:lnTo>
                      <a:pt x="270" y="658"/>
                    </a:lnTo>
                    <a:lnTo>
                      <a:pt x="218" y="658"/>
                    </a:lnTo>
                    <a:lnTo>
                      <a:pt x="232" y="278"/>
                    </a:lnTo>
                    <a:lnTo>
                      <a:pt x="156" y="364"/>
                    </a:lnTo>
                    <a:lnTo>
                      <a:pt x="0" y="360"/>
                    </a:lnTo>
                    <a:lnTo>
                      <a:pt x="221" y="259"/>
                    </a:lnTo>
                    <a:lnTo>
                      <a:pt x="221" y="254"/>
                    </a:lnTo>
                    <a:lnTo>
                      <a:pt x="222" y="251"/>
                    </a:lnTo>
                    <a:lnTo>
                      <a:pt x="226" y="245"/>
                    </a:lnTo>
                    <a:lnTo>
                      <a:pt x="174" y="145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6"/>
              <p:cNvSpPr>
                <a:spLocks/>
              </p:cNvSpPr>
              <p:nvPr/>
            </p:nvSpPr>
            <p:spPr bwMode="auto">
              <a:xfrm rot="4652261">
                <a:off x="6491900" y="2598047"/>
                <a:ext cx="658863" cy="1039644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47" y="238"/>
                  </a:cxn>
                  <a:cxn ang="0">
                    <a:pos x="255" y="242"/>
                  </a:cxn>
                  <a:cxn ang="0">
                    <a:pos x="262" y="248"/>
                  </a:cxn>
                  <a:cxn ang="0">
                    <a:pos x="265" y="257"/>
                  </a:cxn>
                  <a:cxn ang="0">
                    <a:pos x="367" y="297"/>
                  </a:cxn>
                  <a:cxn ang="0">
                    <a:pos x="417" y="445"/>
                  </a:cxn>
                  <a:cxn ang="0">
                    <a:pos x="253" y="278"/>
                  </a:cxn>
                  <a:cxn ang="0">
                    <a:pos x="252" y="278"/>
                  </a:cxn>
                  <a:cxn ang="0">
                    <a:pos x="270" y="658"/>
                  </a:cxn>
                  <a:cxn ang="0">
                    <a:pos x="218" y="658"/>
                  </a:cxn>
                  <a:cxn ang="0">
                    <a:pos x="232" y="278"/>
                  </a:cxn>
                  <a:cxn ang="0">
                    <a:pos x="156" y="364"/>
                  </a:cxn>
                  <a:cxn ang="0">
                    <a:pos x="0" y="360"/>
                  </a:cxn>
                  <a:cxn ang="0">
                    <a:pos x="221" y="259"/>
                  </a:cxn>
                  <a:cxn ang="0">
                    <a:pos x="221" y="254"/>
                  </a:cxn>
                  <a:cxn ang="0">
                    <a:pos x="222" y="251"/>
                  </a:cxn>
                  <a:cxn ang="0">
                    <a:pos x="226" y="245"/>
                  </a:cxn>
                  <a:cxn ang="0">
                    <a:pos x="174" y="145"/>
                  </a:cxn>
                  <a:cxn ang="0">
                    <a:pos x="233" y="0"/>
                  </a:cxn>
                </a:cxnLst>
                <a:rect l="0" t="0" r="r" b="b"/>
                <a:pathLst>
                  <a:path w="417" h="658">
                    <a:moveTo>
                      <a:pt x="233" y="0"/>
                    </a:moveTo>
                    <a:lnTo>
                      <a:pt x="247" y="238"/>
                    </a:lnTo>
                    <a:lnTo>
                      <a:pt x="255" y="242"/>
                    </a:lnTo>
                    <a:lnTo>
                      <a:pt x="262" y="248"/>
                    </a:lnTo>
                    <a:lnTo>
                      <a:pt x="265" y="257"/>
                    </a:lnTo>
                    <a:lnTo>
                      <a:pt x="367" y="297"/>
                    </a:lnTo>
                    <a:lnTo>
                      <a:pt x="417" y="445"/>
                    </a:lnTo>
                    <a:lnTo>
                      <a:pt x="253" y="278"/>
                    </a:lnTo>
                    <a:lnTo>
                      <a:pt x="252" y="278"/>
                    </a:lnTo>
                    <a:lnTo>
                      <a:pt x="270" y="658"/>
                    </a:lnTo>
                    <a:lnTo>
                      <a:pt x="218" y="658"/>
                    </a:lnTo>
                    <a:lnTo>
                      <a:pt x="232" y="278"/>
                    </a:lnTo>
                    <a:lnTo>
                      <a:pt x="156" y="364"/>
                    </a:lnTo>
                    <a:lnTo>
                      <a:pt x="0" y="360"/>
                    </a:lnTo>
                    <a:lnTo>
                      <a:pt x="221" y="259"/>
                    </a:lnTo>
                    <a:lnTo>
                      <a:pt x="221" y="254"/>
                    </a:lnTo>
                    <a:lnTo>
                      <a:pt x="222" y="251"/>
                    </a:lnTo>
                    <a:lnTo>
                      <a:pt x="226" y="245"/>
                    </a:lnTo>
                    <a:lnTo>
                      <a:pt x="174" y="145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02"/>
              <p:cNvSpPr>
                <a:spLocks noEditPoints="1"/>
              </p:cNvSpPr>
              <p:nvPr/>
            </p:nvSpPr>
            <p:spPr bwMode="auto">
              <a:xfrm rot="12600000">
                <a:off x="3221640" y="5173812"/>
                <a:ext cx="471487" cy="784225"/>
              </a:xfrm>
              <a:custGeom>
                <a:avLst/>
                <a:gdLst/>
                <a:ahLst/>
                <a:cxnLst>
                  <a:cxn ang="0">
                    <a:pos x="119" y="371"/>
                  </a:cxn>
                  <a:cxn ang="0">
                    <a:pos x="127" y="348"/>
                  </a:cxn>
                  <a:cxn ang="0">
                    <a:pos x="117" y="330"/>
                  </a:cxn>
                  <a:cxn ang="0">
                    <a:pos x="104" y="297"/>
                  </a:cxn>
                  <a:cxn ang="0">
                    <a:pos x="106" y="303"/>
                  </a:cxn>
                  <a:cxn ang="0">
                    <a:pos x="105" y="296"/>
                  </a:cxn>
                  <a:cxn ang="0">
                    <a:pos x="123" y="284"/>
                  </a:cxn>
                  <a:cxn ang="0">
                    <a:pos x="116" y="315"/>
                  </a:cxn>
                  <a:cxn ang="0">
                    <a:pos x="126" y="292"/>
                  </a:cxn>
                  <a:cxn ang="0">
                    <a:pos x="147" y="280"/>
                  </a:cxn>
                  <a:cxn ang="0">
                    <a:pos x="143" y="276"/>
                  </a:cxn>
                  <a:cxn ang="0">
                    <a:pos x="133" y="274"/>
                  </a:cxn>
                  <a:cxn ang="0">
                    <a:pos x="154" y="150"/>
                  </a:cxn>
                  <a:cxn ang="0">
                    <a:pos x="156" y="152"/>
                  </a:cxn>
                  <a:cxn ang="0">
                    <a:pos x="154" y="150"/>
                  </a:cxn>
                  <a:cxn ang="0">
                    <a:pos x="151" y="3"/>
                  </a:cxn>
                  <a:cxn ang="0">
                    <a:pos x="185" y="24"/>
                  </a:cxn>
                  <a:cxn ang="0">
                    <a:pos x="206" y="57"/>
                  </a:cxn>
                  <a:cxn ang="0">
                    <a:pos x="206" y="94"/>
                  </a:cxn>
                  <a:cxn ang="0">
                    <a:pos x="216" y="111"/>
                  </a:cxn>
                  <a:cxn ang="0">
                    <a:pos x="238" y="128"/>
                  </a:cxn>
                  <a:cxn ang="0">
                    <a:pos x="262" y="152"/>
                  </a:cxn>
                  <a:cxn ang="0">
                    <a:pos x="287" y="182"/>
                  </a:cxn>
                  <a:cxn ang="0">
                    <a:pos x="297" y="221"/>
                  </a:cxn>
                  <a:cxn ang="0">
                    <a:pos x="285" y="265"/>
                  </a:cxn>
                  <a:cxn ang="0">
                    <a:pos x="254" y="296"/>
                  </a:cxn>
                  <a:cxn ang="0">
                    <a:pos x="210" y="307"/>
                  </a:cxn>
                  <a:cxn ang="0">
                    <a:pos x="194" y="306"/>
                  </a:cxn>
                  <a:cxn ang="0">
                    <a:pos x="196" y="319"/>
                  </a:cxn>
                  <a:cxn ang="0">
                    <a:pos x="185" y="349"/>
                  </a:cxn>
                  <a:cxn ang="0">
                    <a:pos x="156" y="360"/>
                  </a:cxn>
                  <a:cxn ang="0">
                    <a:pos x="146" y="359"/>
                  </a:cxn>
                  <a:cxn ang="0">
                    <a:pos x="120" y="386"/>
                  </a:cxn>
                  <a:cxn ang="0">
                    <a:pos x="106" y="494"/>
                  </a:cxn>
                  <a:cxn ang="0">
                    <a:pos x="101" y="335"/>
                  </a:cxn>
                  <a:cxn ang="0">
                    <a:pos x="79" y="353"/>
                  </a:cxn>
                  <a:cxn ang="0">
                    <a:pos x="48" y="352"/>
                  </a:cxn>
                  <a:cxn ang="0">
                    <a:pos x="25" y="329"/>
                  </a:cxn>
                  <a:cxn ang="0">
                    <a:pos x="21" y="307"/>
                  </a:cxn>
                  <a:cxn ang="0">
                    <a:pos x="23" y="299"/>
                  </a:cxn>
                  <a:cxn ang="0">
                    <a:pos x="4" y="280"/>
                  </a:cxn>
                  <a:cxn ang="0">
                    <a:pos x="3" y="252"/>
                  </a:cxn>
                  <a:cxn ang="0">
                    <a:pos x="17" y="233"/>
                  </a:cxn>
                  <a:cxn ang="0">
                    <a:pos x="20" y="214"/>
                  </a:cxn>
                  <a:cxn ang="0">
                    <a:pos x="20" y="179"/>
                  </a:cxn>
                  <a:cxn ang="0">
                    <a:pos x="43" y="154"/>
                  </a:cxn>
                  <a:cxn ang="0">
                    <a:pos x="59" y="149"/>
                  </a:cxn>
                  <a:cxn ang="0">
                    <a:pos x="70" y="123"/>
                  </a:cxn>
                  <a:cxn ang="0">
                    <a:pos x="57" y="94"/>
                  </a:cxn>
                  <a:cxn ang="0">
                    <a:pos x="57" y="57"/>
                  </a:cxn>
                  <a:cxn ang="0">
                    <a:pos x="78" y="24"/>
                  </a:cxn>
                  <a:cxn ang="0">
                    <a:pos x="111" y="3"/>
                  </a:cxn>
                </a:cxnLst>
                <a:rect l="0" t="0" r="r" b="b"/>
                <a:pathLst>
                  <a:path w="297" h="494">
                    <a:moveTo>
                      <a:pt x="117" y="330"/>
                    </a:moveTo>
                    <a:lnTo>
                      <a:pt x="119" y="371"/>
                    </a:lnTo>
                    <a:lnTo>
                      <a:pt x="135" y="355"/>
                    </a:lnTo>
                    <a:lnTo>
                      <a:pt x="127" y="348"/>
                    </a:lnTo>
                    <a:lnTo>
                      <a:pt x="120" y="340"/>
                    </a:lnTo>
                    <a:lnTo>
                      <a:pt x="117" y="330"/>
                    </a:lnTo>
                    <a:close/>
                    <a:moveTo>
                      <a:pt x="105" y="296"/>
                    </a:moveTo>
                    <a:lnTo>
                      <a:pt x="104" y="297"/>
                    </a:lnTo>
                    <a:lnTo>
                      <a:pt x="105" y="299"/>
                    </a:lnTo>
                    <a:lnTo>
                      <a:pt x="106" y="303"/>
                    </a:lnTo>
                    <a:lnTo>
                      <a:pt x="106" y="296"/>
                    </a:lnTo>
                    <a:lnTo>
                      <a:pt x="105" y="296"/>
                    </a:lnTo>
                    <a:close/>
                    <a:moveTo>
                      <a:pt x="128" y="273"/>
                    </a:moveTo>
                    <a:lnTo>
                      <a:pt x="123" y="284"/>
                    </a:lnTo>
                    <a:lnTo>
                      <a:pt x="113" y="292"/>
                    </a:lnTo>
                    <a:lnTo>
                      <a:pt x="116" y="315"/>
                    </a:lnTo>
                    <a:lnTo>
                      <a:pt x="119" y="303"/>
                    </a:lnTo>
                    <a:lnTo>
                      <a:pt x="126" y="292"/>
                    </a:lnTo>
                    <a:lnTo>
                      <a:pt x="135" y="284"/>
                    </a:lnTo>
                    <a:lnTo>
                      <a:pt x="147" y="280"/>
                    </a:lnTo>
                    <a:lnTo>
                      <a:pt x="146" y="277"/>
                    </a:lnTo>
                    <a:lnTo>
                      <a:pt x="143" y="276"/>
                    </a:lnTo>
                    <a:lnTo>
                      <a:pt x="142" y="274"/>
                    </a:lnTo>
                    <a:lnTo>
                      <a:pt x="133" y="274"/>
                    </a:lnTo>
                    <a:lnTo>
                      <a:pt x="128" y="273"/>
                    </a:lnTo>
                    <a:close/>
                    <a:moveTo>
                      <a:pt x="154" y="150"/>
                    </a:moveTo>
                    <a:lnTo>
                      <a:pt x="153" y="152"/>
                    </a:lnTo>
                    <a:lnTo>
                      <a:pt x="156" y="152"/>
                    </a:lnTo>
                    <a:lnTo>
                      <a:pt x="156" y="150"/>
                    </a:lnTo>
                    <a:lnTo>
                      <a:pt x="154" y="150"/>
                    </a:lnTo>
                    <a:close/>
                    <a:moveTo>
                      <a:pt x="132" y="0"/>
                    </a:moveTo>
                    <a:lnTo>
                      <a:pt x="151" y="3"/>
                    </a:lnTo>
                    <a:lnTo>
                      <a:pt x="170" y="11"/>
                    </a:lnTo>
                    <a:lnTo>
                      <a:pt x="185" y="24"/>
                    </a:lnTo>
                    <a:lnTo>
                      <a:pt x="198" y="38"/>
                    </a:lnTo>
                    <a:lnTo>
                      <a:pt x="206" y="57"/>
                    </a:lnTo>
                    <a:lnTo>
                      <a:pt x="208" y="78"/>
                    </a:lnTo>
                    <a:lnTo>
                      <a:pt x="206" y="94"/>
                    </a:lnTo>
                    <a:lnTo>
                      <a:pt x="201" y="109"/>
                    </a:lnTo>
                    <a:lnTo>
                      <a:pt x="216" y="111"/>
                    </a:lnTo>
                    <a:lnTo>
                      <a:pt x="229" y="118"/>
                    </a:lnTo>
                    <a:lnTo>
                      <a:pt x="238" y="128"/>
                    </a:lnTo>
                    <a:lnTo>
                      <a:pt x="245" y="142"/>
                    </a:lnTo>
                    <a:lnTo>
                      <a:pt x="262" y="152"/>
                    </a:lnTo>
                    <a:lnTo>
                      <a:pt x="276" y="165"/>
                    </a:lnTo>
                    <a:lnTo>
                      <a:pt x="287" y="182"/>
                    </a:lnTo>
                    <a:lnTo>
                      <a:pt x="294" y="200"/>
                    </a:lnTo>
                    <a:lnTo>
                      <a:pt x="297" y="221"/>
                    </a:lnTo>
                    <a:lnTo>
                      <a:pt x="293" y="244"/>
                    </a:lnTo>
                    <a:lnTo>
                      <a:pt x="285" y="265"/>
                    </a:lnTo>
                    <a:lnTo>
                      <a:pt x="271" y="282"/>
                    </a:lnTo>
                    <a:lnTo>
                      <a:pt x="254" y="296"/>
                    </a:lnTo>
                    <a:lnTo>
                      <a:pt x="233" y="304"/>
                    </a:lnTo>
                    <a:lnTo>
                      <a:pt x="210" y="307"/>
                    </a:lnTo>
                    <a:lnTo>
                      <a:pt x="199" y="307"/>
                    </a:lnTo>
                    <a:lnTo>
                      <a:pt x="194" y="306"/>
                    </a:lnTo>
                    <a:lnTo>
                      <a:pt x="195" y="312"/>
                    </a:lnTo>
                    <a:lnTo>
                      <a:pt x="196" y="319"/>
                    </a:lnTo>
                    <a:lnTo>
                      <a:pt x="193" y="335"/>
                    </a:lnTo>
                    <a:lnTo>
                      <a:pt x="185" y="349"/>
                    </a:lnTo>
                    <a:lnTo>
                      <a:pt x="171" y="357"/>
                    </a:lnTo>
                    <a:lnTo>
                      <a:pt x="156" y="360"/>
                    </a:lnTo>
                    <a:lnTo>
                      <a:pt x="150" y="360"/>
                    </a:lnTo>
                    <a:lnTo>
                      <a:pt x="146" y="359"/>
                    </a:lnTo>
                    <a:lnTo>
                      <a:pt x="141" y="357"/>
                    </a:lnTo>
                    <a:lnTo>
                      <a:pt x="120" y="386"/>
                    </a:lnTo>
                    <a:lnTo>
                      <a:pt x="128" y="493"/>
                    </a:lnTo>
                    <a:lnTo>
                      <a:pt x="106" y="494"/>
                    </a:lnTo>
                    <a:lnTo>
                      <a:pt x="106" y="322"/>
                    </a:lnTo>
                    <a:lnTo>
                      <a:pt x="101" y="335"/>
                    </a:lnTo>
                    <a:lnTo>
                      <a:pt x="91" y="346"/>
                    </a:lnTo>
                    <a:lnTo>
                      <a:pt x="79" y="353"/>
                    </a:lnTo>
                    <a:lnTo>
                      <a:pt x="65" y="356"/>
                    </a:lnTo>
                    <a:lnTo>
                      <a:pt x="48" y="352"/>
                    </a:lnTo>
                    <a:lnTo>
                      <a:pt x="34" y="343"/>
                    </a:lnTo>
                    <a:lnTo>
                      <a:pt x="25" y="329"/>
                    </a:lnTo>
                    <a:lnTo>
                      <a:pt x="21" y="312"/>
                    </a:lnTo>
                    <a:lnTo>
                      <a:pt x="21" y="307"/>
                    </a:lnTo>
                    <a:lnTo>
                      <a:pt x="22" y="304"/>
                    </a:lnTo>
                    <a:lnTo>
                      <a:pt x="23" y="299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0" y="265"/>
                    </a:lnTo>
                    <a:lnTo>
                      <a:pt x="3" y="252"/>
                    </a:lnTo>
                    <a:lnTo>
                      <a:pt x="8" y="241"/>
                    </a:lnTo>
                    <a:lnTo>
                      <a:pt x="17" y="233"/>
                    </a:lnTo>
                    <a:lnTo>
                      <a:pt x="28" y="228"/>
                    </a:lnTo>
                    <a:lnTo>
                      <a:pt x="20" y="214"/>
                    </a:lnTo>
                    <a:lnTo>
                      <a:pt x="17" y="198"/>
                    </a:lnTo>
                    <a:lnTo>
                      <a:pt x="20" y="179"/>
                    </a:lnTo>
                    <a:lnTo>
                      <a:pt x="29" y="165"/>
                    </a:lnTo>
                    <a:lnTo>
                      <a:pt x="43" y="154"/>
                    </a:lnTo>
                    <a:lnTo>
                      <a:pt x="60" y="149"/>
                    </a:lnTo>
                    <a:lnTo>
                      <a:pt x="59" y="149"/>
                    </a:lnTo>
                    <a:lnTo>
                      <a:pt x="63" y="134"/>
                    </a:lnTo>
                    <a:lnTo>
                      <a:pt x="70" y="123"/>
                    </a:lnTo>
                    <a:lnTo>
                      <a:pt x="61" y="109"/>
                    </a:lnTo>
                    <a:lnTo>
                      <a:pt x="57" y="94"/>
                    </a:lnTo>
                    <a:lnTo>
                      <a:pt x="55" y="78"/>
                    </a:lnTo>
                    <a:lnTo>
                      <a:pt x="57" y="57"/>
                    </a:lnTo>
                    <a:lnTo>
                      <a:pt x="65" y="38"/>
                    </a:lnTo>
                    <a:lnTo>
                      <a:pt x="78" y="24"/>
                    </a:lnTo>
                    <a:lnTo>
                      <a:pt x="93" y="11"/>
                    </a:lnTo>
                    <a:lnTo>
                      <a:pt x="111" y="3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02"/>
              <p:cNvSpPr>
                <a:spLocks noEditPoints="1"/>
              </p:cNvSpPr>
              <p:nvPr/>
            </p:nvSpPr>
            <p:spPr bwMode="auto">
              <a:xfrm rot="3384344">
                <a:off x="6136316" y="2171838"/>
                <a:ext cx="471487" cy="784225"/>
              </a:xfrm>
              <a:custGeom>
                <a:avLst/>
                <a:gdLst/>
                <a:ahLst/>
                <a:cxnLst>
                  <a:cxn ang="0">
                    <a:pos x="119" y="371"/>
                  </a:cxn>
                  <a:cxn ang="0">
                    <a:pos x="127" y="348"/>
                  </a:cxn>
                  <a:cxn ang="0">
                    <a:pos x="117" y="330"/>
                  </a:cxn>
                  <a:cxn ang="0">
                    <a:pos x="104" y="297"/>
                  </a:cxn>
                  <a:cxn ang="0">
                    <a:pos x="106" y="303"/>
                  </a:cxn>
                  <a:cxn ang="0">
                    <a:pos x="105" y="296"/>
                  </a:cxn>
                  <a:cxn ang="0">
                    <a:pos x="123" y="284"/>
                  </a:cxn>
                  <a:cxn ang="0">
                    <a:pos x="116" y="315"/>
                  </a:cxn>
                  <a:cxn ang="0">
                    <a:pos x="126" y="292"/>
                  </a:cxn>
                  <a:cxn ang="0">
                    <a:pos x="147" y="280"/>
                  </a:cxn>
                  <a:cxn ang="0">
                    <a:pos x="143" y="276"/>
                  </a:cxn>
                  <a:cxn ang="0">
                    <a:pos x="133" y="274"/>
                  </a:cxn>
                  <a:cxn ang="0">
                    <a:pos x="154" y="150"/>
                  </a:cxn>
                  <a:cxn ang="0">
                    <a:pos x="156" y="152"/>
                  </a:cxn>
                  <a:cxn ang="0">
                    <a:pos x="154" y="150"/>
                  </a:cxn>
                  <a:cxn ang="0">
                    <a:pos x="151" y="3"/>
                  </a:cxn>
                  <a:cxn ang="0">
                    <a:pos x="185" y="24"/>
                  </a:cxn>
                  <a:cxn ang="0">
                    <a:pos x="206" y="57"/>
                  </a:cxn>
                  <a:cxn ang="0">
                    <a:pos x="206" y="94"/>
                  </a:cxn>
                  <a:cxn ang="0">
                    <a:pos x="216" y="111"/>
                  </a:cxn>
                  <a:cxn ang="0">
                    <a:pos x="238" y="128"/>
                  </a:cxn>
                  <a:cxn ang="0">
                    <a:pos x="262" y="152"/>
                  </a:cxn>
                  <a:cxn ang="0">
                    <a:pos x="287" y="182"/>
                  </a:cxn>
                  <a:cxn ang="0">
                    <a:pos x="297" y="221"/>
                  </a:cxn>
                  <a:cxn ang="0">
                    <a:pos x="285" y="265"/>
                  </a:cxn>
                  <a:cxn ang="0">
                    <a:pos x="254" y="296"/>
                  </a:cxn>
                  <a:cxn ang="0">
                    <a:pos x="210" y="307"/>
                  </a:cxn>
                  <a:cxn ang="0">
                    <a:pos x="194" y="306"/>
                  </a:cxn>
                  <a:cxn ang="0">
                    <a:pos x="196" y="319"/>
                  </a:cxn>
                  <a:cxn ang="0">
                    <a:pos x="185" y="349"/>
                  </a:cxn>
                  <a:cxn ang="0">
                    <a:pos x="156" y="360"/>
                  </a:cxn>
                  <a:cxn ang="0">
                    <a:pos x="146" y="359"/>
                  </a:cxn>
                  <a:cxn ang="0">
                    <a:pos x="120" y="386"/>
                  </a:cxn>
                  <a:cxn ang="0">
                    <a:pos x="106" y="494"/>
                  </a:cxn>
                  <a:cxn ang="0">
                    <a:pos x="101" y="335"/>
                  </a:cxn>
                  <a:cxn ang="0">
                    <a:pos x="79" y="353"/>
                  </a:cxn>
                  <a:cxn ang="0">
                    <a:pos x="48" y="352"/>
                  </a:cxn>
                  <a:cxn ang="0">
                    <a:pos x="25" y="329"/>
                  </a:cxn>
                  <a:cxn ang="0">
                    <a:pos x="21" y="307"/>
                  </a:cxn>
                  <a:cxn ang="0">
                    <a:pos x="23" y="299"/>
                  </a:cxn>
                  <a:cxn ang="0">
                    <a:pos x="4" y="280"/>
                  </a:cxn>
                  <a:cxn ang="0">
                    <a:pos x="3" y="252"/>
                  </a:cxn>
                  <a:cxn ang="0">
                    <a:pos x="17" y="233"/>
                  </a:cxn>
                  <a:cxn ang="0">
                    <a:pos x="20" y="214"/>
                  </a:cxn>
                  <a:cxn ang="0">
                    <a:pos x="20" y="179"/>
                  </a:cxn>
                  <a:cxn ang="0">
                    <a:pos x="43" y="154"/>
                  </a:cxn>
                  <a:cxn ang="0">
                    <a:pos x="59" y="149"/>
                  </a:cxn>
                  <a:cxn ang="0">
                    <a:pos x="70" y="123"/>
                  </a:cxn>
                  <a:cxn ang="0">
                    <a:pos x="57" y="94"/>
                  </a:cxn>
                  <a:cxn ang="0">
                    <a:pos x="57" y="57"/>
                  </a:cxn>
                  <a:cxn ang="0">
                    <a:pos x="78" y="24"/>
                  </a:cxn>
                  <a:cxn ang="0">
                    <a:pos x="111" y="3"/>
                  </a:cxn>
                </a:cxnLst>
                <a:rect l="0" t="0" r="r" b="b"/>
                <a:pathLst>
                  <a:path w="297" h="494">
                    <a:moveTo>
                      <a:pt x="117" y="330"/>
                    </a:moveTo>
                    <a:lnTo>
                      <a:pt x="119" y="371"/>
                    </a:lnTo>
                    <a:lnTo>
                      <a:pt x="135" y="355"/>
                    </a:lnTo>
                    <a:lnTo>
                      <a:pt x="127" y="348"/>
                    </a:lnTo>
                    <a:lnTo>
                      <a:pt x="120" y="340"/>
                    </a:lnTo>
                    <a:lnTo>
                      <a:pt x="117" y="330"/>
                    </a:lnTo>
                    <a:close/>
                    <a:moveTo>
                      <a:pt x="105" y="296"/>
                    </a:moveTo>
                    <a:lnTo>
                      <a:pt x="104" y="297"/>
                    </a:lnTo>
                    <a:lnTo>
                      <a:pt x="105" y="299"/>
                    </a:lnTo>
                    <a:lnTo>
                      <a:pt x="106" y="303"/>
                    </a:lnTo>
                    <a:lnTo>
                      <a:pt x="106" y="296"/>
                    </a:lnTo>
                    <a:lnTo>
                      <a:pt x="105" y="296"/>
                    </a:lnTo>
                    <a:close/>
                    <a:moveTo>
                      <a:pt x="128" y="273"/>
                    </a:moveTo>
                    <a:lnTo>
                      <a:pt x="123" y="284"/>
                    </a:lnTo>
                    <a:lnTo>
                      <a:pt x="113" y="292"/>
                    </a:lnTo>
                    <a:lnTo>
                      <a:pt x="116" y="315"/>
                    </a:lnTo>
                    <a:lnTo>
                      <a:pt x="119" y="303"/>
                    </a:lnTo>
                    <a:lnTo>
                      <a:pt x="126" y="292"/>
                    </a:lnTo>
                    <a:lnTo>
                      <a:pt x="135" y="284"/>
                    </a:lnTo>
                    <a:lnTo>
                      <a:pt x="147" y="280"/>
                    </a:lnTo>
                    <a:lnTo>
                      <a:pt x="146" y="277"/>
                    </a:lnTo>
                    <a:lnTo>
                      <a:pt x="143" y="276"/>
                    </a:lnTo>
                    <a:lnTo>
                      <a:pt x="142" y="274"/>
                    </a:lnTo>
                    <a:lnTo>
                      <a:pt x="133" y="274"/>
                    </a:lnTo>
                    <a:lnTo>
                      <a:pt x="128" y="273"/>
                    </a:lnTo>
                    <a:close/>
                    <a:moveTo>
                      <a:pt x="154" y="150"/>
                    </a:moveTo>
                    <a:lnTo>
                      <a:pt x="153" y="152"/>
                    </a:lnTo>
                    <a:lnTo>
                      <a:pt x="156" y="152"/>
                    </a:lnTo>
                    <a:lnTo>
                      <a:pt x="156" y="150"/>
                    </a:lnTo>
                    <a:lnTo>
                      <a:pt x="154" y="150"/>
                    </a:lnTo>
                    <a:close/>
                    <a:moveTo>
                      <a:pt x="132" y="0"/>
                    </a:moveTo>
                    <a:lnTo>
                      <a:pt x="151" y="3"/>
                    </a:lnTo>
                    <a:lnTo>
                      <a:pt x="170" y="11"/>
                    </a:lnTo>
                    <a:lnTo>
                      <a:pt x="185" y="24"/>
                    </a:lnTo>
                    <a:lnTo>
                      <a:pt x="198" y="38"/>
                    </a:lnTo>
                    <a:lnTo>
                      <a:pt x="206" y="57"/>
                    </a:lnTo>
                    <a:lnTo>
                      <a:pt x="208" y="78"/>
                    </a:lnTo>
                    <a:lnTo>
                      <a:pt x="206" y="94"/>
                    </a:lnTo>
                    <a:lnTo>
                      <a:pt x="201" y="109"/>
                    </a:lnTo>
                    <a:lnTo>
                      <a:pt x="216" y="111"/>
                    </a:lnTo>
                    <a:lnTo>
                      <a:pt x="229" y="118"/>
                    </a:lnTo>
                    <a:lnTo>
                      <a:pt x="238" y="128"/>
                    </a:lnTo>
                    <a:lnTo>
                      <a:pt x="245" y="142"/>
                    </a:lnTo>
                    <a:lnTo>
                      <a:pt x="262" y="152"/>
                    </a:lnTo>
                    <a:lnTo>
                      <a:pt x="276" y="165"/>
                    </a:lnTo>
                    <a:lnTo>
                      <a:pt x="287" y="182"/>
                    </a:lnTo>
                    <a:lnTo>
                      <a:pt x="294" y="200"/>
                    </a:lnTo>
                    <a:lnTo>
                      <a:pt x="297" y="221"/>
                    </a:lnTo>
                    <a:lnTo>
                      <a:pt x="293" y="244"/>
                    </a:lnTo>
                    <a:lnTo>
                      <a:pt x="285" y="265"/>
                    </a:lnTo>
                    <a:lnTo>
                      <a:pt x="271" y="282"/>
                    </a:lnTo>
                    <a:lnTo>
                      <a:pt x="254" y="296"/>
                    </a:lnTo>
                    <a:lnTo>
                      <a:pt x="233" y="304"/>
                    </a:lnTo>
                    <a:lnTo>
                      <a:pt x="210" y="307"/>
                    </a:lnTo>
                    <a:lnTo>
                      <a:pt x="199" y="307"/>
                    </a:lnTo>
                    <a:lnTo>
                      <a:pt x="194" y="306"/>
                    </a:lnTo>
                    <a:lnTo>
                      <a:pt x="195" y="312"/>
                    </a:lnTo>
                    <a:lnTo>
                      <a:pt x="196" y="319"/>
                    </a:lnTo>
                    <a:lnTo>
                      <a:pt x="193" y="335"/>
                    </a:lnTo>
                    <a:lnTo>
                      <a:pt x="185" y="349"/>
                    </a:lnTo>
                    <a:lnTo>
                      <a:pt x="171" y="357"/>
                    </a:lnTo>
                    <a:lnTo>
                      <a:pt x="156" y="360"/>
                    </a:lnTo>
                    <a:lnTo>
                      <a:pt x="150" y="360"/>
                    </a:lnTo>
                    <a:lnTo>
                      <a:pt x="146" y="359"/>
                    </a:lnTo>
                    <a:lnTo>
                      <a:pt x="141" y="357"/>
                    </a:lnTo>
                    <a:lnTo>
                      <a:pt x="120" y="386"/>
                    </a:lnTo>
                    <a:lnTo>
                      <a:pt x="128" y="493"/>
                    </a:lnTo>
                    <a:lnTo>
                      <a:pt x="106" y="494"/>
                    </a:lnTo>
                    <a:lnTo>
                      <a:pt x="106" y="322"/>
                    </a:lnTo>
                    <a:lnTo>
                      <a:pt x="101" y="335"/>
                    </a:lnTo>
                    <a:lnTo>
                      <a:pt x="91" y="346"/>
                    </a:lnTo>
                    <a:lnTo>
                      <a:pt x="79" y="353"/>
                    </a:lnTo>
                    <a:lnTo>
                      <a:pt x="65" y="356"/>
                    </a:lnTo>
                    <a:lnTo>
                      <a:pt x="48" y="352"/>
                    </a:lnTo>
                    <a:lnTo>
                      <a:pt x="34" y="343"/>
                    </a:lnTo>
                    <a:lnTo>
                      <a:pt x="25" y="329"/>
                    </a:lnTo>
                    <a:lnTo>
                      <a:pt x="21" y="312"/>
                    </a:lnTo>
                    <a:lnTo>
                      <a:pt x="21" y="307"/>
                    </a:lnTo>
                    <a:lnTo>
                      <a:pt x="22" y="304"/>
                    </a:lnTo>
                    <a:lnTo>
                      <a:pt x="23" y="299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0" y="265"/>
                    </a:lnTo>
                    <a:lnTo>
                      <a:pt x="3" y="252"/>
                    </a:lnTo>
                    <a:lnTo>
                      <a:pt x="8" y="241"/>
                    </a:lnTo>
                    <a:lnTo>
                      <a:pt x="17" y="233"/>
                    </a:lnTo>
                    <a:lnTo>
                      <a:pt x="28" y="228"/>
                    </a:lnTo>
                    <a:lnTo>
                      <a:pt x="20" y="214"/>
                    </a:lnTo>
                    <a:lnTo>
                      <a:pt x="17" y="198"/>
                    </a:lnTo>
                    <a:lnTo>
                      <a:pt x="20" y="179"/>
                    </a:lnTo>
                    <a:lnTo>
                      <a:pt x="29" y="165"/>
                    </a:lnTo>
                    <a:lnTo>
                      <a:pt x="43" y="154"/>
                    </a:lnTo>
                    <a:lnTo>
                      <a:pt x="60" y="149"/>
                    </a:lnTo>
                    <a:lnTo>
                      <a:pt x="59" y="149"/>
                    </a:lnTo>
                    <a:lnTo>
                      <a:pt x="63" y="134"/>
                    </a:lnTo>
                    <a:lnTo>
                      <a:pt x="70" y="123"/>
                    </a:lnTo>
                    <a:lnTo>
                      <a:pt x="61" y="109"/>
                    </a:lnTo>
                    <a:lnTo>
                      <a:pt x="57" y="94"/>
                    </a:lnTo>
                    <a:lnTo>
                      <a:pt x="55" y="78"/>
                    </a:lnTo>
                    <a:lnTo>
                      <a:pt x="57" y="57"/>
                    </a:lnTo>
                    <a:lnTo>
                      <a:pt x="65" y="38"/>
                    </a:lnTo>
                    <a:lnTo>
                      <a:pt x="78" y="24"/>
                    </a:lnTo>
                    <a:lnTo>
                      <a:pt x="93" y="11"/>
                    </a:lnTo>
                    <a:lnTo>
                      <a:pt x="111" y="3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"/>
              <p:cNvSpPr>
                <a:spLocks/>
              </p:cNvSpPr>
              <p:nvPr/>
            </p:nvSpPr>
            <p:spPr bwMode="auto">
              <a:xfrm rot="2305290">
                <a:off x="5631725" y="2011926"/>
                <a:ext cx="454056" cy="472723"/>
              </a:xfrm>
              <a:custGeom>
                <a:avLst/>
                <a:gdLst/>
                <a:ahLst/>
                <a:cxnLst>
                  <a:cxn ang="0">
                    <a:pos x="704" y="0"/>
                  </a:cxn>
                  <a:cxn ang="0">
                    <a:pos x="702" y="61"/>
                  </a:cxn>
                  <a:cxn ang="0">
                    <a:pos x="706" y="195"/>
                  </a:cxn>
                  <a:cxn ang="0">
                    <a:pos x="719" y="326"/>
                  </a:cxn>
                  <a:cxn ang="0">
                    <a:pos x="741" y="454"/>
                  </a:cxn>
                  <a:cxn ang="0">
                    <a:pos x="770" y="581"/>
                  </a:cxn>
                  <a:cxn ang="0">
                    <a:pos x="805" y="702"/>
                  </a:cxn>
                  <a:cxn ang="0">
                    <a:pos x="849" y="821"/>
                  </a:cxn>
                  <a:cxn ang="0">
                    <a:pos x="900" y="937"/>
                  </a:cxn>
                  <a:cxn ang="0">
                    <a:pos x="0" y="937"/>
                  </a:cxn>
                  <a:cxn ang="0">
                    <a:pos x="34" y="867"/>
                  </a:cxn>
                  <a:cxn ang="0">
                    <a:pos x="64" y="794"/>
                  </a:cxn>
                  <a:cxn ang="0">
                    <a:pos x="89" y="717"/>
                  </a:cxn>
                  <a:cxn ang="0">
                    <a:pos x="111" y="638"/>
                  </a:cxn>
                  <a:cxn ang="0">
                    <a:pos x="130" y="561"/>
                  </a:cxn>
                  <a:cxn ang="0">
                    <a:pos x="146" y="482"/>
                  </a:cxn>
                  <a:cxn ang="0">
                    <a:pos x="159" y="406"/>
                  </a:cxn>
                  <a:cxn ang="0">
                    <a:pos x="168" y="335"/>
                  </a:cxn>
                  <a:cxn ang="0">
                    <a:pos x="178" y="265"/>
                  </a:cxn>
                  <a:cxn ang="0">
                    <a:pos x="183" y="202"/>
                  </a:cxn>
                  <a:cxn ang="0">
                    <a:pos x="187" y="146"/>
                  </a:cxn>
                  <a:cxn ang="0">
                    <a:pos x="189" y="98"/>
                  </a:cxn>
                  <a:cxn ang="0">
                    <a:pos x="190" y="57"/>
                  </a:cxn>
                  <a:cxn ang="0">
                    <a:pos x="192" y="28"/>
                  </a:cxn>
                  <a:cxn ang="0">
                    <a:pos x="192" y="2"/>
                  </a:cxn>
                  <a:cxn ang="0">
                    <a:pos x="704" y="0"/>
                  </a:cxn>
                </a:cxnLst>
                <a:rect l="0" t="0" r="r" b="b"/>
                <a:pathLst>
                  <a:path w="900" h="937">
                    <a:moveTo>
                      <a:pt x="704" y="0"/>
                    </a:moveTo>
                    <a:lnTo>
                      <a:pt x="702" y="61"/>
                    </a:lnTo>
                    <a:lnTo>
                      <a:pt x="706" y="195"/>
                    </a:lnTo>
                    <a:lnTo>
                      <a:pt x="719" y="326"/>
                    </a:lnTo>
                    <a:lnTo>
                      <a:pt x="741" y="454"/>
                    </a:lnTo>
                    <a:lnTo>
                      <a:pt x="770" y="581"/>
                    </a:lnTo>
                    <a:lnTo>
                      <a:pt x="805" y="702"/>
                    </a:lnTo>
                    <a:lnTo>
                      <a:pt x="849" y="821"/>
                    </a:lnTo>
                    <a:lnTo>
                      <a:pt x="900" y="937"/>
                    </a:lnTo>
                    <a:lnTo>
                      <a:pt x="0" y="937"/>
                    </a:lnTo>
                    <a:lnTo>
                      <a:pt x="34" y="867"/>
                    </a:lnTo>
                    <a:lnTo>
                      <a:pt x="64" y="794"/>
                    </a:lnTo>
                    <a:lnTo>
                      <a:pt x="89" y="717"/>
                    </a:lnTo>
                    <a:lnTo>
                      <a:pt x="111" y="638"/>
                    </a:lnTo>
                    <a:lnTo>
                      <a:pt x="130" y="561"/>
                    </a:lnTo>
                    <a:lnTo>
                      <a:pt x="146" y="482"/>
                    </a:lnTo>
                    <a:lnTo>
                      <a:pt x="159" y="406"/>
                    </a:lnTo>
                    <a:lnTo>
                      <a:pt x="168" y="335"/>
                    </a:lnTo>
                    <a:lnTo>
                      <a:pt x="178" y="265"/>
                    </a:lnTo>
                    <a:lnTo>
                      <a:pt x="183" y="202"/>
                    </a:lnTo>
                    <a:lnTo>
                      <a:pt x="187" y="146"/>
                    </a:lnTo>
                    <a:lnTo>
                      <a:pt x="189" y="98"/>
                    </a:lnTo>
                    <a:lnTo>
                      <a:pt x="190" y="57"/>
                    </a:lnTo>
                    <a:lnTo>
                      <a:pt x="192" y="28"/>
                    </a:lnTo>
                    <a:lnTo>
                      <a:pt x="192" y="2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 rot="1320580">
                <a:off x="5099373" y="1558021"/>
                <a:ext cx="623457" cy="648369"/>
              </a:xfrm>
              <a:custGeom>
                <a:avLst/>
                <a:gdLst/>
                <a:ahLst/>
                <a:cxnLst>
                  <a:cxn ang="0">
                    <a:pos x="704" y="0"/>
                  </a:cxn>
                  <a:cxn ang="0">
                    <a:pos x="704" y="61"/>
                  </a:cxn>
                  <a:cxn ang="0">
                    <a:pos x="708" y="195"/>
                  </a:cxn>
                  <a:cxn ang="0">
                    <a:pos x="721" y="326"/>
                  </a:cxn>
                  <a:cxn ang="0">
                    <a:pos x="741" y="454"/>
                  </a:cxn>
                  <a:cxn ang="0">
                    <a:pos x="770" y="581"/>
                  </a:cxn>
                  <a:cxn ang="0">
                    <a:pos x="807" y="702"/>
                  </a:cxn>
                  <a:cxn ang="0">
                    <a:pos x="849" y="821"/>
                  </a:cxn>
                  <a:cxn ang="0">
                    <a:pos x="901" y="937"/>
                  </a:cxn>
                  <a:cxn ang="0">
                    <a:pos x="0" y="937"/>
                  </a:cxn>
                  <a:cxn ang="0">
                    <a:pos x="35" y="867"/>
                  </a:cxn>
                  <a:cxn ang="0">
                    <a:pos x="64" y="794"/>
                  </a:cxn>
                  <a:cxn ang="0">
                    <a:pos x="90" y="717"/>
                  </a:cxn>
                  <a:cxn ang="0">
                    <a:pos x="114" y="638"/>
                  </a:cxn>
                  <a:cxn ang="0">
                    <a:pos x="132" y="561"/>
                  </a:cxn>
                  <a:cxn ang="0">
                    <a:pos x="147" y="482"/>
                  </a:cxn>
                  <a:cxn ang="0">
                    <a:pos x="160" y="406"/>
                  </a:cxn>
                  <a:cxn ang="0">
                    <a:pos x="171" y="335"/>
                  </a:cxn>
                  <a:cxn ang="0">
                    <a:pos x="178" y="265"/>
                  </a:cxn>
                  <a:cxn ang="0">
                    <a:pos x="183" y="202"/>
                  </a:cxn>
                  <a:cxn ang="0">
                    <a:pos x="187" y="146"/>
                  </a:cxn>
                  <a:cxn ang="0">
                    <a:pos x="191" y="98"/>
                  </a:cxn>
                  <a:cxn ang="0">
                    <a:pos x="191" y="57"/>
                  </a:cxn>
                  <a:cxn ang="0">
                    <a:pos x="193" y="28"/>
                  </a:cxn>
                  <a:cxn ang="0">
                    <a:pos x="193" y="2"/>
                  </a:cxn>
                  <a:cxn ang="0">
                    <a:pos x="704" y="0"/>
                  </a:cxn>
                </a:cxnLst>
                <a:rect l="0" t="0" r="r" b="b"/>
                <a:pathLst>
                  <a:path w="901" h="937">
                    <a:moveTo>
                      <a:pt x="704" y="0"/>
                    </a:moveTo>
                    <a:lnTo>
                      <a:pt x="704" y="61"/>
                    </a:lnTo>
                    <a:lnTo>
                      <a:pt x="708" y="195"/>
                    </a:lnTo>
                    <a:lnTo>
                      <a:pt x="721" y="326"/>
                    </a:lnTo>
                    <a:lnTo>
                      <a:pt x="741" y="454"/>
                    </a:lnTo>
                    <a:lnTo>
                      <a:pt x="770" y="581"/>
                    </a:lnTo>
                    <a:lnTo>
                      <a:pt x="807" y="702"/>
                    </a:lnTo>
                    <a:lnTo>
                      <a:pt x="849" y="821"/>
                    </a:lnTo>
                    <a:lnTo>
                      <a:pt x="901" y="937"/>
                    </a:lnTo>
                    <a:lnTo>
                      <a:pt x="0" y="937"/>
                    </a:lnTo>
                    <a:lnTo>
                      <a:pt x="35" y="867"/>
                    </a:lnTo>
                    <a:lnTo>
                      <a:pt x="64" y="794"/>
                    </a:lnTo>
                    <a:lnTo>
                      <a:pt x="90" y="717"/>
                    </a:lnTo>
                    <a:lnTo>
                      <a:pt x="114" y="638"/>
                    </a:lnTo>
                    <a:lnTo>
                      <a:pt x="132" y="561"/>
                    </a:lnTo>
                    <a:lnTo>
                      <a:pt x="147" y="482"/>
                    </a:lnTo>
                    <a:lnTo>
                      <a:pt x="160" y="406"/>
                    </a:lnTo>
                    <a:lnTo>
                      <a:pt x="171" y="335"/>
                    </a:lnTo>
                    <a:lnTo>
                      <a:pt x="178" y="265"/>
                    </a:lnTo>
                    <a:lnTo>
                      <a:pt x="183" y="202"/>
                    </a:lnTo>
                    <a:lnTo>
                      <a:pt x="187" y="146"/>
                    </a:lnTo>
                    <a:lnTo>
                      <a:pt x="191" y="98"/>
                    </a:lnTo>
                    <a:lnTo>
                      <a:pt x="191" y="57"/>
                    </a:lnTo>
                    <a:lnTo>
                      <a:pt x="193" y="28"/>
                    </a:lnTo>
                    <a:lnTo>
                      <a:pt x="193" y="2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1" name="Group 290"/>
              <p:cNvGrpSpPr/>
              <p:nvPr/>
            </p:nvGrpSpPr>
            <p:grpSpPr>
              <a:xfrm rot="6652337">
                <a:off x="6152755" y="4256053"/>
                <a:ext cx="1056137" cy="910295"/>
                <a:chOff x="8837612" y="3733800"/>
                <a:chExt cx="1831456" cy="157855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52" name="Freeform 18"/>
                <p:cNvSpPr>
                  <a:spLocks/>
                </p:cNvSpPr>
                <p:nvPr/>
              </p:nvSpPr>
              <p:spPr bwMode="auto">
                <a:xfrm>
                  <a:off x="8837612" y="3969845"/>
                  <a:ext cx="615403" cy="1342506"/>
                </a:xfrm>
                <a:custGeom>
                  <a:avLst/>
                  <a:gdLst/>
                  <a:ahLst/>
                  <a:cxnLst>
                    <a:cxn ang="0">
                      <a:pos x="292" y="0"/>
                    </a:cxn>
                    <a:cxn ang="0">
                      <a:pos x="292" y="637"/>
                    </a:cxn>
                    <a:cxn ang="0">
                      <a:pos x="0" y="637"/>
                    </a:cxn>
                    <a:cxn ang="0">
                      <a:pos x="0" y="220"/>
                    </a:cxn>
                    <a:cxn ang="0">
                      <a:pos x="292" y="0"/>
                    </a:cxn>
                  </a:cxnLst>
                  <a:rect l="0" t="0" r="r" b="b"/>
                  <a:pathLst>
                    <a:path w="292" h="637">
                      <a:moveTo>
                        <a:pt x="292" y="0"/>
                      </a:moveTo>
                      <a:lnTo>
                        <a:pt x="292" y="637"/>
                      </a:lnTo>
                      <a:lnTo>
                        <a:pt x="0" y="637"/>
                      </a:lnTo>
                      <a:lnTo>
                        <a:pt x="0" y="220"/>
                      </a:lnTo>
                      <a:lnTo>
                        <a:pt x="29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8987247" y="446090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9193786" y="4460902"/>
                  <a:ext cx="107484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8987247" y="4637936"/>
                  <a:ext cx="109592" cy="8641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22"/>
                <p:cNvSpPr>
                  <a:spLocks noChangeArrowheads="1"/>
                </p:cNvSpPr>
                <p:nvPr/>
              </p:nvSpPr>
              <p:spPr bwMode="auto">
                <a:xfrm>
                  <a:off x="9193786" y="4637936"/>
                  <a:ext cx="107484" cy="8641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Rectangle 23"/>
                <p:cNvSpPr>
                  <a:spLocks noChangeArrowheads="1"/>
                </p:cNvSpPr>
                <p:nvPr/>
              </p:nvSpPr>
              <p:spPr bwMode="auto">
                <a:xfrm>
                  <a:off x="8987247" y="481286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24"/>
                <p:cNvSpPr>
                  <a:spLocks noChangeArrowheads="1"/>
                </p:cNvSpPr>
                <p:nvPr/>
              </p:nvSpPr>
              <p:spPr bwMode="auto">
                <a:xfrm>
                  <a:off x="9193786" y="4812862"/>
                  <a:ext cx="107484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25"/>
                <p:cNvSpPr>
                  <a:spLocks noChangeArrowheads="1"/>
                </p:cNvSpPr>
                <p:nvPr/>
              </p:nvSpPr>
              <p:spPr bwMode="auto">
                <a:xfrm>
                  <a:off x="8987247" y="4992003"/>
                  <a:ext cx="109592" cy="84301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26"/>
                <p:cNvSpPr>
                  <a:spLocks noChangeArrowheads="1"/>
                </p:cNvSpPr>
                <p:nvPr/>
              </p:nvSpPr>
              <p:spPr bwMode="auto">
                <a:xfrm>
                  <a:off x="9193786" y="4992003"/>
                  <a:ext cx="107484" cy="84301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9448800" y="3969845"/>
                  <a:ext cx="609080" cy="1342506"/>
                </a:xfrm>
                <a:custGeom>
                  <a:avLst/>
                  <a:gdLst/>
                  <a:ahLst/>
                  <a:cxnLst>
                    <a:cxn ang="0">
                      <a:pos x="289" y="0"/>
                    </a:cxn>
                    <a:cxn ang="0">
                      <a:pos x="289" y="637"/>
                    </a:cxn>
                    <a:cxn ang="0">
                      <a:pos x="0" y="637"/>
                    </a:cxn>
                    <a:cxn ang="0">
                      <a:pos x="0" y="220"/>
                    </a:cxn>
                    <a:cxn ang="0">
                      <a:pos x="289" y="0"/>
                    </a:cxn>
                  </a:cxnLst>
                  <a:rect l="0" t="0" r="r" b="b"/>
                  <a:pathLst>
                    <a:path w="289" h="637">
                      <a:moveTo>
                        <a:pt x="289" y="0"/>
                      </a:moveTo>
                      <a:lnTo>
                        <a:pt x="289" y="637"/>
                      </a:lnTo>
                      <a:lnTo>
                        <a:pt x="0" y="637"/>
                      </a:lnTo>
                      <a:lnTo>
                        <a:pt x="0" y="220"/>
                      </a:lnTo>
                      <a:lnTo>
                        <a:pt x="289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8"/>
                <p:cNvSpPr>
                  <a:spLocks noChangeArrowheads="1"/>
                </p:cNvSpPr>
                <p:nvPr/>
              </p:nvSpPr>
              <p:spPr bwMode="auto">
                <a:xfrm>
                  <a:off x="9598435" y="446090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29"/>
                <p:cNvSpPr>
                  <a:spLocks noChangeArrowheads="1"/>
                </p:cNvSpPr>
                <p:nvPr/>
              </p:nvSpPr>
              <p:spPr bwMode="auto">
                <a:xfrm>
                  <a:off x="9800759" y="4460902"/>
                  <a:ext cx="107484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30"/>
                <p:cNvSpPr>
                  <a:spLocks noChangeArrowheads="1"/>
                </p:cNvSpPr>
                <p:nvPr/>
              </p:nvSpPr>
              <p:spPr bwMode="auto">
                <a:xfrm>
                  <a:off x="9598435" y="4637936"/>
                  <a:ext cx="109592" cy="8641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31"/>
                <p:cNvSpPr>
                  <a:spLocks noChangeArrowheads="1"/>
                </p:cNvSpPr>
                <p:nvPr/>
              </p:nvSpPr>
              <p:spPr bwMode="auto">
                <a:xfrm>
                  <a:off x="9800759" y="4637936"/>
                  <a:ext cx="107484" cy="8641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32"/>
                <p:cNvSpPr>
                  <a:spLocks noChangeArrowheads="1"/>
                </p:cNvSpPr>
                <p:nvPr/>
              </p:nvSpPr>
              <p:spPr bwMode="auto">
                <a:xfrm>
                  <a:off x="9598435" y="481286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33"/>
                <p:cNvSpPr>
                  <a:spLocks noChangeArrowheads="1"/>
                </p:cNvSpPr>
                <p:nvPr/>
              </p:nvSpPr>
              <p:spPr bwMode="auto">
                <a:xfrm>
                  <a:off x="9800759" y="4812862"/>
                  <a:ext cx="107484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34"/>
                <p:cNvSpPr>
                  <a:spLocks noChangeArrowheads="1"/>
                </p:cNvSpPr>
                <p:nvPr/>
              </p:nvSpPr>
              <p:spPr bwMode="auto">
                <a:xfrm>
                  <a:off x="9598435" y="4992003"/>
                  <a:ext cx="109592" cy="84301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35"/>
                <p:cNvSpPr>
                  <a:spLocks noChangeArrowheads="1"/>
                </p:cNvSpPr>
                <p:nvPr/>
              </p:nvSpPr>
              <p:spPr bwMode="auto">
                <a:xfrm>
                  <a:off x="9800759" y="4992003"/>
                  <a:ext cx="107484" cy="84301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0055773" y="3969845"/>
                  <a:ext cx="613295" cy="1342506"/>
                </a:xfrm>
                <a:custGeom>
                  <a:avLst/>
                  <a:gdLst/>
                  <a:ahLst/>
                  <a:cxnLst>
                    <a:cxn ang="0">
                      <a:pos x="291" y="0"/>
                    </a:cxn>
                    <a:cxn ang="0">
                      <a:pos x="291" y="637"/>
                    </a:cxn>
                    <a:cxn ang="0">
                      <a:pos x="0" y="637"/>
                    </a:cxn>
                    <a:cxn ang="0">
                      <a:pos x="0" y="220"/>
                    </a:cxn>
                    <a:cxn ang="0">
                      <a:pos x="291" y="0"/>
                    </a:cxn>
                  </a:cxnLst>
                  <a:rect l="0" t="0" r="r" b="b"/>
                  <a:pathLst>
                    <a:path w="291" h="637">
                      <a:moveTo>
                        <a:pt x="291" y="0"/>
                      </a:moveTo>
                      <a:lnTo>
                        <a:pt x="291" y="637"/>
                      </a:lnTo>
                      <a:lnTo>
                        <a:pt x="0" y="637"/>
                      </a:lnTo>
                      <a:lnTo>
                        <a:pt x="0" y="220"/>
                      </a:lnTo>
                      <a:lnTo>
                        <a:pt x="29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37"/>
                <p:cNvSpPr>
                  <a:spLocks noChangeArrowheads="1"/>
                </p:cNvSpPr>
                <p:nvPr/>
              </p:nvSpPr>
              <p:spPr bwMode="auto">
                <a:xfrm>
                  <a:off x="10205408" y="446090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38"/>
                <p:cNvSpPr>
                  <a:spLocks noChangeArrowheads="1"/>
                </p:cNvSpPr>
                <p:nvPr/>
              </p:nvSpPr>
              <p:spPr bwMode="auto">
                <a:xfrm>
                  <a:off x="10409841" y="446090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39"/>
                <p:cNvSpPr>
                  <a:spLocks noChangeArrowheads="1"/>
                </p:cNvSpPr>
                <p:nvPr/>
              </p:nvSpPr>
              <p:spPr bwMode="auto">
                <a:xfrm>
                  <a:off x="10205408" y="4637936"/>
                  <a:ext cx="109592" cy="8641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40"/>
                <p:cNvSpPr>
                  <a:spLocks noChangeArrowheads="1"/>
                </p:cNvSpPr>
                <p:nvPr/>
              </p:nvSpPr>
              <p:spPr bwMode="auto">
                <a:xfrm>
                  <a:off x="10409841" y="4637936"/>
                  <a:ext cx="109592" cy="8641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41"/>
                <p:cNvSpPr>
                  <a:spLocks noChangeArrowheads="1"/>
                </p:cNvSpPr>
                <p:nvPr/>
              </p:nvSpPr>
              <p:spPr bwMode="auto">
                <a:xfrm>
                  <a:off x="10205408" y="481286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42"/>
                <p:cNvSpPr>
                  <a:spLocks noChangeArrowheads="1"/>
                </p:cNvSpPr>
                <p:nvPr/>
              </p:nvSpPr>
              <p:spPr bwMode="auto">
                <a:xfrm>
                  <a:off x="10409841" y="481286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>
                  <a:off x="10205408" y="4992003"/>
                  <a:ext cx="109592" cy="84301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44"/>
                <p:cNvSpPr>
                  <a:spLocks noChangeArrowheads="1"/>
                </p:cNvSpPr>
                <p:nvPr/>
              </p:nvSpPr>
              <p:spPr bwMode="auto">
                <a:xfrm>
                  <a:off x="10409841" y="4992003"/>
                  <a:ext cx="109592" cy="84301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45"/>
                <p:cNvSpPr>
                  <a:spLocks noChangeArrowheads="1"/>
                </p:cNvSpPr>
                <p:nvPr/>
              </p:nvSpPr>
              <p:spPr bwMode="auto">
                <a:xfrm>
                  <a:off x="9010430" y="3733800"/>
                  <a:ext cx="179140" cy="61118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0" name="Freeform 17"/>
              <p:cNvSpPr>
                <a:spLocks noEditPoints="1"/>
              </p:cNvSpPr>
              <p:nvPr/>
            </p:nvSpPr>
            <p:spPr bwMode="auto">
              <a:xfrm rot="18645186">
                <a:off x="3024763" y="2421938"/>
                <a:ext cx="333001" cy="379020"/>
              </a:xfrm>
              <a:custGeom>
                <a:avLst/>
                <a:gdLst/>
                <a:ahLst/>
                <a:cxnLst>
                  <a:cxn ang="0">
                    <a:pos x="7" y="571"/>
                  </a:cxn>
                  <a:cxn ang="0">
                    <a:pos x="35" y="532"/>
                  </a:cxn>
                  <a:cxn ang="0">
                    <a:pos x="7" y="485"/>
                  </a:cxn>
                  <a:cxn ang="0">
                    <a:pos x="35" y="523"/>
                  </a:cxn>
                  <a:cxn ang="0">
                    <a:pos x="7" y="485"/>
                  </a:cxn>
                  <a:cxn ang="0">
                    <a:pos x="7" y="477"/>
                  </a:cxn>
                  <a:cxn ang="0">
                    <a:pos x="35" y="437"/>
                  </a:cxn>
                  <a:cxn ang="0">
                    <a:pos x="7" y="389"/>
                  </a:cxn>
                  <a:cxn ang="0">
                    <a:pos x="35" y="430"/>
                  </a:cxn>
                  <a:cxn ang="0">
                    <a:pos x="7" y="389"/>
                  </a:cxn>
                  <a:cxn ang="0">
                    <a:pos x="7" y="382"/>
                  </a:cxn>
                  <a:cxn ang="0">
                    <a:pos x="35" y="341"/>
                  </a:cxn>
                  <a:cxn ang="0">
                    <a:pos x="7" y="294"/>
                  </a:cxn>
                  <a:cxn ang="0">
                    <a:pos x="35" y="334"/>
                  </a:cxn>
                  <a:cxn ang="0">
                    <a:pos x="7" y="294"/>
                  </a:cxn>
                  <a:cxn ang="0">
                    <a:pos x="7" y="286"/>
                  </a:cxn>
                  <a:cxn ang="0">
                    <a:pos x="35" y="248"/>
                  </a:cxn>
                  <a:cxn ang="0">
                    <a:pos x="17" y="205"/>
                  </a:cxn>
                  <a:cxn ang="0">
                    <a:pos x="9" y="238"/>
                  </a:cxn>
                  <a:cxn ang="0">
                    <a:pos x="41" y="207"/>
                  </a:cxn>
                  <a:cxn ang="0">
                    <a:pos x="31" y="161"/>
                  </a:cxn>
                  <a:cxn ang="0">
                    <a:pos x="19" y="198"/>
                  </a:cxn>
                  <a:cxn ang="0">
                    <a:pos x="53" y="171"/>
                  </a:cxn>
                  <a:cxn ang="0">
                    <a:pos x="57" y="117"/>
                  </a:cxn>
                  <a:cxn ang="0">
                    <a:pos x="55" y="163"/>
                  </a:cxn>
                  <a:cxn ang="0">
                    <a:pos x="75" y="128"/>
                  </a:cxn>
                  <a:cxn ang="0">
                    <a:pos x="88" y="81"/>
                  </a:cxn>
                  <a:cxn ang="0">
                    <a:pos x="79" y="123"/>
                  </a:cxn>
                  <a:cxn ang="0">
                    <a:pos x="103" y="95"/>
                  </a:cxn>
                  <a:cxn ang="0">
                    <a:pos x="123" y="51"/>
                  </a:cxn>
                  <a:cxn ang="0">
                    <a:pos x="108" y="90"/>
                  </a:cxn>
                  <a:cxn ang="0">
                    <a:pos x="136" y="66"/>
                  </a:cxn>
                  <a:cxn ang="0">
                    <a:pos x="156" y="33"/>
                  </a:cxn>
                  <a:cxn ang="0">
                    <a:pos x="141" y="62"/>
                  </a:cxn>
                  <a:cxn ang="0">
                    <a:pos x="158" y="51"/>
                  </a:cxn>
                  <a:cxn ang="0">
                    <a:pos x="156" y="33"/>
                  </a:cxn>
                  <a:cxn ang="0">
                    <a:pos x="182" y="22"/>
                  </a:cxn>
                  <a:cxn ang="0">
                    <a:pos x="174" y="44"/>
                  </a:cxn>
                  <a:cxn ang="0">
                    <a:pos x="206" y="31"/>
                  </a:cxn>
                  <a:cxn ang="0">
                    <a:pos x="240" y="9"/>
                  </a:cxn>
                  <a:cxn ang="0">
                    <a:pos x="209" y="14"/>
                  </a:cxn>
                  <a:cxn ang="0">
                    <a:pos x="228" y="27"/>
                  </a:cxn>
                  <a:cxn ang="0">
                    <a:pos x="240" y="9"/>
                  </a:cxn>
                  <a:cxn ang="0">
                    <a:pos x="246" y="3"/>
                  </a:cxn>
                  <a:cxn ang="0">
                    <a:pos x="250" y="22"/>
                  </a:cxn>
                  <a:cxn ang="0">
                    <a:pos x="277" y="20"/>
                  </a:cxn>
                  <a:cxn ang="0">
                    <a:pos x="371" y="38"/>
                  </a:cxn>
                  <a:cxn ang="0">
                    <a:pos x="448" y="90"/>
                  </a:cxn>
                  <a:cxn ang="0">
                    <a:pos x="501" y="167"/>
                  </a:cxn>
                  <a:cxn ang="0">
                    <a:pos x="521" y="261"/>
                  </a:cxn>
                  <a:cxn ang="0">
                    <a:pos x="35" y="593"/>
                  </a:cxn>
                  <a:cxn ang="0">
                    <a:pos x="7" y="580"/>
                  </a:cxn>
                  <a:cxn ang="0">
                    <a:pos x="0" y="593"/>
                  </a:cxn>
                  <a:cxn ang="0">
                    <a:pos x="4" y="224"/>
                  </a:cxn>
                  <a:cxn ang="0">
                    <a:pos x="15" y="182"/>
                  </a:cxn>
                  <a:cxn ang="0">
                    <a:pos x="42" y="126"/>
                  </a:cxn>
                  <a:cxn ang="0">
                    <a:pos x="88" y="68"/>
                  </a:cxn>
                  <a:cxn ang="0">
                    <a:pos x="158" y="22"/>
                  </a:cxn>
                  <a:cxn ang="0">
                    <a:pos x="200" y="9"/>
                  </a:cxn>
                  <a:cxn ang="0">
                    <a:pos x="206" y="7"/>
                  </a:cxn>
                </a:cxnLst>
                <a:rect l="0" t="0" r="r" b="b"/>
                <a:pathLst>
                  <a:path w="521" h="593">
                    <a:moveTo>
                      <a:pt x="7" y="532"/>
                    </a:moveTo>
                    <a:lnTo>
                      <a:pt x="7" y="571"/>
                    </a:lnTo>
                    <a:lnTo>
                      <a:pt x="35" y="571"/>
                    </a:lnTo>
                    <a:lnTo>
                      <a:pt x="35" y="532"/>
                    </a:lnTo>
                    <a:lnTo>
                      <a:pt x="7" y="532"/>
                    </a:lnTo>
                    <a:close/>
                    <a:moveTo>
                      <a:pt x="7" y="485"/>
                    </a:moveTo>
                    <a:lnTo>
                      <a:pt x="7" y="523"/>
                    </a:lnTo>
                    <a:lnTo>
                      <a:pt x="35" y="523"/>
                    </a:lnTo>
                    <a:lnTo>
                      <a:pt x="35" y="485"/>
                    </a:lnTo>
                    <a:lnTo>
                      <a:pt x="7" y="485"/>
                    </a:lnTo>
                    <a:close/>
                    <a:moveTo>
                      <a:pt x="7" y="437"/>
                    </a:moveTo>
                    <a:lnTo>
                      <a:pt x="7" y="477"/>
                    </a:lnTo>
                    <a:lnTo>
                      <a:pt x="35" y="477"/>
                    </a:lnTo>
                    <a:lnTo>
                      <a:pt x="35" y="437"/>
                    </a:lnTo>
                    <a:lnTo>
                      <a:pt x="7" y="437"/>
                    </a:lnTo>
                    <a:close/>
                    <a:moveTo>
                      <a:pt x="7" y="389"/>
                    </a:moveTo>
                    <a:lnTo>
                      <a:pt x="7" y="430"/>
                    </a:lnTo>
                    <a:lnTo>
                      <a:pt x="35" y="430"/>
                    </a:lnTo>
                    <a:lnTo>
                      <a:pt x="35" y="389"/>
                    </a:lnTo>
                    <a:lnTo>
                      <a:pt x="7" y="389"/>
                    </a:lnTo>
                    <a:close/>
                    <a:moveTo>
                      <a:pt x="7" y="341"/>
                    </a:moveTo>
                    <a:lnTo>
                      <a:pt x="7" y="382"/>
                    </a:lnTo>
                    <a:lnTo>
                      <a:pt x="35" y="382"/>
                    </a:lnTo>
                    <a:lnTo>
                      <a:pt x="35" y="341"/>
                    </a:lnTo>
                    <a:lnTo>
                      <a:pt x="7" y="341"/>
                    </a:lnTo>
                    <a:close/>
                    <a:moveTo>
                      <a:pt x="7" y="294"/>
                    </a:moveTo>
                    <a:lnTo>
                      <a:pt x="7" y="334"/>
                    </a:lnTo>
                    <a:lnTo>
                      <a:pt x="35" y="334"/>
                    </a:lnTo>
                    <a:lnTo>
                      <a:pt x="35" y="294"/>
                    </a:lnTo>
                    <a:lnTo>
                      <a:pt x="7" y="294"/>
                    </a:lnTo>
                    <a:close/>
                    <a:moveTo>
                      <a:pt x="7" y="248"/>
                    </a:moveTo>
                    <a:lnTo>
                      <a:pt x="7" y="286"/>
                    </a:lnTo>
                    <a:lnTo>
                      <a:pt x="35" y="286"/>
                    </a:lnTo>
                    <a:lnTo>
                      <a:pt x="35" y="248"/>
                    </a:lnTo>
                    <a:lnTo>
                      <a:pt x="7" y="248"/>
                    </a:lnTo>
                    <a:close/>
                    <a:moveTo>
                      <a:pt x="17" y="205"/>
                    </a:moveTo>
                    <a:lnTo>
                      <a:pt x="11" y="226"/>
                    </a:lnTo>
                    <a:lnTo>
                      <a:pt x="9" y="238"/>
                    </a:lnTo>
                    <a:lnTo>
                      <a:pt x="35" y="238"/>
                    </a:lnTo>
                    <a:lnTo>
                      <a:pt x="41" y="207"/>
                    </a:lnTo>
                    <a:lnTo>
                      <a:pt x="17" y="205"/>
                    </a:lnTo>
                    <a:close/>
                    <a:moveTo>
                      <a:pt x="31" y="161"/>
                    </a:moveTo>
                    <a:lnTo>
                      <a:pt x="24" y="182"/>
                    </a:lnTo>
                    <a:lnTo>
                      <a:pt x="19" y="198"/>
                    </a:lnTo>
                    <a:lnTo>
                      <a:pt x="42" y="200"/>
                    </a:lnTo>
                    <a:lnTo>
                      <a:pt x="53" y="171"/>
                    </a:lnTo>
                    <a:lnTo>
                      <a:pt x="31" y="161"/>
                    </a:lnTo>
                    <a:close/>
                    <a:moveTo>
                      <a:pt x="57" y="117"/>
                    </a:moveTo>
                    <a:lnTo>
                      <a:pt x="35" y="156"/>
                    </a:lnTo>
                    <a:lnTo>
                      <a:pt x="55" y="163"/>
                    </a:lnTo>
                    <a:lnTo>
                      <a:pt x="64" y="147"/>
                    </a:lnTo>
                    <a:lnTo>
                      <a:pt x="75" y="128"/>
                    </a:lnTo>
                    <a:lnTo>
                      <a:pt x="57" y="117"/>
                    </a:lnTo>
                    <a:close/>
                    <a:moveTo>
                      <a:pt x="88" y="81"/>
                    </a:moveTo>
                    <a:lnTo>
                      <a:pt x="61" y="112"/>
                    </a:lnTo>
                    <a:lnTo>
                      <a:pt x="79" y="123"/>
                    </a:lnTo>
                    <a:lnTo>
                      <a:pt x="86" y="112"/>
                    </a:lnTo>
                    <a:lnTo>
                      <a:pt x="103" y="95"/>
                    </a:lnTo>
                    <a:lnTo>
                      <a:pt x="88" y="81"/>
                    </a:lnTo>
                    <a:close/>
                    <a:moveTo>
                      <a:pt x="123" y="51"/>
                    </a:moveTo>
                    <a:lnTo>
                      <a:pt x="94" y="75"/>
                    </a:lnTo>
                    <a:lnTo>
                      <a:pt x="108" y="90"/>
                    </a:lnTo>
                    <a:lnTo>
                      <a:pt x="123" y="77"/>
                    </a:lnTo>
                    <a:lnTo>
                      <a:pt x="136" y="66"/>
                    </a:lnTo>
                    <a:lnTo>
                      <a:pt x="123" y="51"/>
                    </a:lnTo>
                    <a:close/>
                    <a:moveTo>
                      <a:pt x="156" y="33"/>
                    </a:moveTo>
                    <a:lnTo>
                      <a:pt x="130" y="47"/>
                    </a:lnTo>
                    <a:lnTo>
                      <a:pt x="141" y="62"/>
                    </a:lnTo>
                    <a:lnTo>
                      <a:pt x="151" y="57"/>
                    </a:lnTo>
                    <a:lnTo>
                      <a:pt x="158" y="51"/>
                    </a:lnTo>
                    <a:lnTo>
                      <a:pt x="167" y="47"/>
                    </a:lnTo>
                    <a:lnTo>
                      <a:pt x="156" y="33"/>
                    </a:lnTo>
                    <a:close/>
                    <a:moveTo>
                      <a:pt x="200" y="16"/>
                    </a:moveTo>
                    <a:lnTo>
                      <a:pt x="182" y="22"/>
                    </a:lnTo>
                    <a:lnTo>
                      <a:pt x="163" y="29"/>
                    </a:lnTo>
                    <a:lnTo>
                      <a:pt x="174" y="44"/>
                    </a:lnTo>
                    <a:lnTo>
                      <a:pt x="191" y="36"/>
                    </a:lnTo>
                    <a:lnTo>
                      <a:pt x="206" y="31"/>
                    </a:lnTo>
                    <a:lnTo>
                      <a:pt x="200" y="16"/>
                    </a:lnTo>
                    <a:close/>
                    <a:moveTo>
                      <a:pt x="240" y="9"/>
                    </a:moveTo>
                    <a:lnTo>
                      <a:pt x="224" y="11"/>
                    </a:lnTo>
                    <a:lnTo>
                      <a:pt x="209" y="14"/>
                    </a:lnTo>
                    <a:lnTo>
                      <a:pt x="215" y="29"/>
                    </a:lnTo>
                    <a:lnTo>
                      <a:pt x="228" y="27"/>
                    </a:lnTo>
                    <a:lnTo>
                      <a:pt x="240" y="24"/>
                    </a:lnTo>
                    <a:lnTo>
                      <a:pt x="240" y="9"/>
                    </a:lnTo>
                    <a:close/>
                    <a:moveTo>
                      <a:pt x="244" y="0"/>
                    </a:moveTo>
                    <a:lnTo>
                      <a:pt x="246" y="3"/>
                    </a:lnTo>
                    <a:lnTo>
                      <a:pt x="250" y="3"/>
                    </a:lnTo>
                    <a:lnTo>
                      <a:pt x="250" y="22"/>
                    </a:lnTo>
                    <a:lnTo>
                      <a:pt x="264" y="22"/>
                    </a:lnTo>
                    <a:lnTo>
                      <a:pt x="277" y="20"/>
                    </a:lnTo>
                    <a:lnTo>
                      <a:pt x="327" y="25"/>
                    </a:lnTo>
                    <a:lnTo>
                      <a:pt x="371" y="38"/>
                    </a:lnTo>
                    <a:lnTo>
                      <a:pt x="413" y="60"/>
                    </a:lnTo>
                    <a:lnTo>
                      <a:pt x="448" y="90"/>
                    </a:lnTo>
                    <a:lnTo>
                      <a:pt x="477" y="125"/>
                    </a:lnTo>
                    <a:lnTo>
                      <a:pt x="501" y="167"/>
                    </a:lnTo>
                    <a:lnTo>
                      <a:pt x="516" y="211"/>
                    </a:lnTo>
                    <a:lnTo>
                      <a:pt x="521" y="261"/>
                    </a:lnTo>
                    <a:lnTo>
                      <a:pt x="521" y="593"/>
                    </a:lnTo>
                    <a:lnTo>
                      <a:pt x="35" y="593"/>
                    </a:lnTo>
                    <a:lnTo>
                      <a:pt x="35" y="580"/>
                    </a:lnTo>
                    <a:lnTo>
                      <a:pt x="7" y="580"/>
                    </a:lnTo>
                    <a:lnTo>
                      <a:pt x="7" y="593"/>
                    </a:lnTo>
                    <a:lnTo>
                      <a:pt x="0" y="593"/>
                    </a:lnTo>
                    <a:lnTo>
                      <a:pt x="0" y="237"/>
                    </a:lnTo>
                    <a:lnTo>
                      <a:pt x="4" y="224"/>
                    </a:lnTo>
                    <a:lnTo>
                      <a:pt x="7" y="205"/>
                    </a:lnTo>
                    <a:lnTo>
                      <a:pt x="15" y="182"/>
                    </a:lnTo>
                    <a:lnTo>
                      <a:pt x="28" y="154"/>
                    </a:lnTo>
                    <a:lnTo>
                      <a:pt x="42" y="126"/>
                    </a:lnTo>
                    <a:lnTo>
                      <a:pt x="63" y="97"/>
                    </a:lnTo>
                    <a:lnTo>
                      <a:pt x="88" y="68"/>
                    </a:lnTo>
                    <a:lnTo>
                      <a:pt x="119" y="44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200" y="9"/>
                    </a:lnTo>
                    <a:lnTo>
                      <a:pt x="206" y="5"/>
                    </a:lnTo>
                    <a:lnTo>
                      <a:pt x="206" y="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6"/>
              <p:cNvSpPr>
                <a:spLocks/>
              </p:cNvSpPr>
              <p:nvPr/>
            </p:nvSpPr>
            <p:spPr bwMode="auto">
              <a:xfrm rot="19933239">
                <a:off x="3245698" y="1638809"/>
                <a:ext cx="1006384" cy="840681"/>
              </a:xfrm>
              <a:custGeom>
                <a:avLst/>
                <a:gdLst/>
                <a:ahLst/>
                <a:cxnLst>
                  <a:cxn ang="0">
                    <a:pos x="541" y="0"/>
                  </a:cxn>
                  <a:cxn ang="0">
                    <a:pos x="570" y="13"/>
                  </a:cxn>
                  <a:cxn ang="0">
                    <a:pos x="583" y="42"/>
                  </a:cxn>
                  <a:cxn ang="0">
                    <a:pos x="605" y="83"/>
                  </a:cxn>
                  <a:cxn ang="0">
                    <a:pos x="643" y="121"/>
                  </a:cxn>
                  <a:cxn ang="0">
                    <a:pos x="662" y="386"/>
                  </a:cxn>
                  <a:cxn ang="0">
                    <a:pos x="473" y="553"/>
                  </a:cxn>
                  <a:cxn ang="0">
                    <a:pos x="497" y="386"/>
                  </a:cxn>
                  <a:cxn ang="0">
                    <a:pos x="530" y="121"/>
                  </a:cxn>
                  <a:cxn ang="0">
                    <a:pos x="555" y="83"/>
                  </a:cxn>
                  <a:cxn ang="0">
                    <a:pos x="552" y="33"/>
                  </a:cxn>
                  <a:cxn ang="0">
                    <a:pos x="544" y="28"/>
                  </a:cxn>
                  <a:cxn ang="0">
                    <a:pos x="256" y="31"/>
                  </a:cxn>
                  <a:cxn ang="0">
                    <a:pos x="253" y="101"/>
                  </a:cxn>
                  <a:cxn ang="0">
                    <a:pos x="345" y="105"/>
                  </a:cxn>
                  <a:cxn ang="0">
                    <a:pos x="365" y="127"/>
                  </a:cxn>
                  <a:cxn ang="0">
                    <a:pos x="368" y="237"/>
                  </a:cxn>
                  <a:cxn ang="0">
                    <a:pos x="398" y="283"/>
                  </a:cxn>
                  <a:cxn ang="0">
                    <a:pos x="447" y="323"/>
                  </a:cxn>
                  <a:cxn ang="0">
                    <a:pos x="467" y="386"/>
                  </a:cxn>
                  <a:cxn ang="0">
                    <a:pos x="244" y="553"/>
                  </a:cxn>
                  <a:cxn ang="0">
                    <a:pos x="249" y="353"/>
                  </a:cxn>
                  <a:cxn ang="0">
                    <a:pos x="286" y="300"/>
                  </a:cxn>
                  <a:cxn ang="0">
                    <a:pos x="313" y="237"/>
                  </a:cxn>
                  <a:cxn ang="0">
                    <a:pos x="341" y="142"/>
                  </a:cxn>
                  <a:cxn ang="0">
                    <a:pos x="337" y="132"/>
                  </a:cxn>
                  <a:cxn ang="0">
                    <a:pos x="328" y="129"/>
                  </a:cxn>
                  <a:cxn ang="0">
                    <a:pos x="134" y="131"/>
                  </a:cxn>
                  <a:cxn ang="0">
                    <a:pos x="126" y="136"/>
                  </a:cxn>
                  <a:cxn ang="0">
                    <a:pos x="124" y="237"/>
                  </a:cxn>
                  <a:cxn ang="0">
                    <a:pos x="156" y="283"/>
                  </a:cxn>
                  <a:cxn ang="0">
                    <a:pos x="203" y="323"/>
                  </a:cxn>
                  <a:cxn ang="0">
                    <a:pos x="223" y="386"/>
                  </a:cxn>
                  <a:cxn ang="0">
                    <a:pos x="0" y="553"/>
                  </a:cxn>
                  <a:cxn ang="0">
                    <a:pos x="5" y="353"/>
                  </a:cxn>
                  <a:cxn ang="0">
                    <a:pos x="42" y="300"/>
                  </a:cxn>
                  <a:cxn ang="0">
                    <a:pos x="69" y="237"/>
                  </a:cxn>
                  <a:cxn ang="0">
                    <a:pos x="97" y="142"/>
                  </a:cxn>
                  <a:cxn ang="0">
                    <a:pos x="110" y="114"/>
                  </a:cxn>
                  <a:cxn ang="0">
                    <a:pos x="139" y="101"/>
                  </a:cxn>
                  <a:cxn ang="0">
                    <a:pos x="225" y="42"/>
                  </a:cxn>
                  <a:cxn ang="0">
                    <a:pos x="238" y="13"/>
                  </a:cxn>
                  <a:cxn ang="0">
                    <a:pos x="267" y="0"/>
                  </a:cxn>
                </a:cxnLst>
                <a:rect l="0" t="0" r="r" b="b"/>
                <a:pathLst>
                  <a:path w="662" h="553">
                    <a:moveTo>
                      <a:pt x="267" y="0"/>
                    </a:moveTo>
                    <a:lnTo>
                      <a:pt x="541" y="0"/>
                    </a:lnTo>
                    <a:lnTo>
                      <a:pt x="557" y="4"/>
                    </a:lnTo>
                    <a:lnTo>
                      <a:pt x="570" y="13"/>
                    </a:lnTo>
                    <a:lnTo>
                      <a:pt x="579" y="26"/>
                    </a:lnTo>
                    <a:lnTo>
                      <a:pt x="583" y="42"/>
                    </a:lnTo>
                    <a:lnTo>
                      <a:pt x="583" y="83"/>
                    </a:lnTo>
                    <a:lnTo>
                      <a:pt x="605" y="83"/>
                    </a:lnTo>
                    <a:lnTo>
                      <a:pt x="605" y="121"/>
                    </a:lnTo>
                    <a:lnTo>
                      <a:pt x="643" y="121"/>
                    </a:lnTo>
                    <a:lnTo>
                      <a:pt x="643" y="386"/>
                    </a:lnTo>
                    <a:lnTo>
                      <a:pt x="662" y="386"/>
                    </a:lnTo>
                    <a:lnTo>
                      <a:pt x="662" y="553"/>
                    </a:lnTo>
                    <a:lnTo>
                      <a:pt x="473" y="553"/>
                    </a:lnTo>
                    <a:lnTo>
                      <a:pt x="473" y="386"/>
                    </a:lnTo>
                    <a:lnTo>
                      <a:pt x="497" y="386"/>
                    </a:lnTo>
                    <a:lnTo>
                      <a:pt x="497" y="121"/>
                    </a:lnTo>
                    <a:lnTo>
                      <a:pt x="530" y="121"/>
                    </a:lnTo>
                    <a:lnTo>
                      <a:pt x="530" y="83"/>
                    </a:lnTo>
                    <a:lnTo>
                      <a:pt x="555" y="83"/>
                    </a:lnTo>
                    <a:lnTo>
                      <a:pt x="555" y="37"/>
                    </a:lnTo>
                    <a:lnTo>
                      <a:pt x="552" y="33"/>
                    </a:lnTo>
                    <a:lnTo>
                      <a:pt x="550" y="30"/>
                    </a:lnTo>
                    <a:lnTo>
                      <a:pt x="544" y="28"/>
                    </a:lnTo>
                    <a:lnTo>
                      <a:pt x="267" y="28"/>
                    </a:lnTo>
                    <a:lnTo>
                      <a:pt x="256" y="31"/>
                    </a:lnTo>
                    <a:lnTo>
                      <a:pt x="253" y="42"/>
                    </a:lnTo>
                    <a:lnTo>
                      <a:pt x="253" y="101"/>
                    </a:lnTo>
                    <a:lnTo>
                      <a:pt x="328" y="101"/>
                    </a:lnTo>
                    <a:lnTo>
                      <a:pt x="345" y="105"/>
                    </a:lnTo>
                    <a:lnTo>
                      <a:pt x="357" y="114"/>
                    </a:lnTo>
                    <a:lnTo>
                      <a:pt x="365" y="127"/>
                    </a:lnTo>
                    <a:lnTo>
                      <a:pt x="368" y="142"/>
                    </a:lnTo>
                    <a:lnTo>
                      <a:pt x="368" y="237"/>
                    </a:lnTo>
                    <a:lnTo>
                      <a:pt x="398" y="237"/>
                    </a:lnTo>
                    <a:lnTo>
                      <a:pt x="398" y="283"/>
                    </a:lnTo>
                    <a:lnTo>
                      <a:pt x="425" y="300"/>
                    </a:lnTo>
                    <a:lnTo>
                      <a:pt x="447" y="323"/>
                    </a:lnTo>
                    <a:lnTo>
                      <a:pt x="462" y="353"/>
                    </a:lnTo>
                    <a:lnTo>
                      <a:pt x="467" y="386"/>
                    </a:lnTo>
                    <a:lnTo>
                      <a:pt x="467" y="553"/>
                    </a:lnTo>
                    <a:lnTo>
                      <a:pt x="244" y="553"/>
                    </a:lnTo>
                    <a:lnTo>
                      <a:pt x="244" y="386"/>
                    </a:lnTo>
                    <a:lnTo>
                      <a:pt x="249" y="353"/>
                    </a:lnTo>
                    <a:lnTo>
                      <a:pt x="264" y="323"/>
                    </a:lnTo>
                    <a:lnTo>
                      <a:pt x="286" y="300"/>
                    </a:lnTo>
                    <a:lnTo>
                      <a:pt x="313" y="283"/>
                    </a:lnTo>
                    <a:lnTo>
                      <a:pt x="313" y="237"/>
                    </a:lnTo>
                    <a:lnTo>
                      <a:pt x="341" y="237"/>
                    </a:lnTo>
                    <a:lnTo>
                      <a:pt x="341" y="142"/>
                    </a:lnTo>
                    <a:lnTo>
                      <a:pt x="339" y="136"/>
                    </a:lnTo>
                    <a:lnTo>
                      <a:pt x="337" y="132"/>
                    </a:lnTo>
                    <a:lnTo>
                      <a:pt x="334" y="131"/>
                    </a:lnTo>
                    <a:lnTo>
                      <a:pt x="328" y="129"/>
                    </a:lnTo>
                    <a:lnTo>
                      <a:pt x="139" y="129"/>
                    </a:lnTo>
                    <a:lnTo>
                      <a:pt x="134" y="131"/>
                    </a:lnTo>
                    <a:lnTo>
                      <a:pt x="130" y="132"/>
                    </a:lnTo>
                    <a:lnTo>
                      <a:pt x="126" y="136"/>
                    </a:lnTo>
                    <a:lnTo>
                      <a:pt x="124" y="142"/>
                    </a:lnTo>
                    <a:lnTo>
                      <a:pt x="124" y="237"/>
                    </a:lnTo>
                    <a:lnTo>
                      <a:pt x="156" y="237"/>
                    </a:lnTo>
                    <a:lnTo>
                      <a:pt x="156" y="283"/>
                    </a:lnTo>
                    <a:lnTo>
                      <a:pt x="183" y="300"/>
                    </a:lnTo>
                    <a:lnTo>
                      <a:pt x="203" y="323"/>
                    </a:lnTo>
                    <a:lnTo>
                      <a:pt x="218" y="353"/>
                    </a:lnTo>
                    <a:lnTo>
                      <a:pt x="223" y="386"/>
                    </a:lnTo>
                    <a:lnTo>
                      <a:pt x="223" y="553"/>
                    </a:lnTo>
                    <a:lnTo>
                      <a:pt x="0" y="553"/>
                    </a:lnTo>
                    <a:lnTo>
                      <a:pt x="0" y="386"/>
                    </a:lnTo>
                    <a:lnTo>
                      <a:pt x="5" y="353"/>
                    </a:lnTo>
                    <a:lnTo>
                      <a:pt x="20" y="323"/>
                    </a:lnTo>
                    <a:lnTo>
                      <a:pt x="42" y="300"/>
                    </a:lnTo>
                    <a:lnTo>
                      <a:pt x="69" y="283"/>
                    </a:lnTo>
                    <a:lnTo>
                      <a:pt x="69" y="237"/>
                    </a:lnTo>
                    <a:lnTo>
                      <a:pt x="97" y="237"/>
                    </a:lnTo>
                    <a:lnTo>
                      <a:pt x="97" y="142"/>
                    </a:lnTo>
                    <a:lnTo>
                      <a:pt x="101" y="127"/>
                    </a:lnTo>
                    <a:lnTo>
                      <a:pt x="110" y="114"/>
                    </a:lnTo>
                    <a:lnTo>
                      <a:pt x="123" y="105"/>
                    </a:lnTo>
                    <a:lnTo>
                      <a:pt x="139" y="101"/>
                    </a:lnTo>
                    <a:lnTo>
                      <a:pt x="225" y="101"/>
                    </a:lnTo>
                    <a:lnTo>
                      <a:pt x="225" y="42"/>
                    </a:lnTo>
                    <a:lnTo>
                      <a:pt x="229" y="26"/>
                    </a:lnTo>
                    <a:lnTo>
                      <a:pt x="238" y="13"/>
                    </a:lnTo>
                    <a:lnTo>
                      <a:pt x="251" y="4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1"/>
              <p:cNvSpPr>
                <a:spLocks noEditPoints="1"/>
              </p:cNvSpPr>
              <p:nvPr/>
            </p:nvSpPr>
            <p:spPr bwMode="auto">
              <a:xfrm>
                <a:off x="4328247" y="931423"/>
                <a:ext cx="833950" cy="1135916"/>
              </a:xfrm>
              <a:custGeom>
                <a:avLst/>
                <a:gdLst/>
                <a:ahLst/>
                <a:cxnLst>
                  <a:cxn ang="0">
                    <a:pos x="1022" y="1607"/>
                  </a:cxn>
                  <a:cxn ang="0">
                    <a:pos x="484" y="1607"/>
                  </a:cxn>
                  <a:cxn ang="0">
                    <a:pos x="994" y="1590"/>
                  </a:cxn>
                  <a:cxn ang="0">
                    <a:pos x="1007" y="1568"/>
                  </a:cxn>
                  <a:cxn ang="0">
                    <a:pos x="725" y="1436"/>
                  </a:cxn>
                  <a:cxn ang="0">
                    <a:pos x="752" y="1421"/>
                  </a:cxn>
                  <a:cxn ang="0">
                    <a:pos x="774" y="1208"/>
                  </a:cxn>
                  <a:cxn ang="0">
                    <a:pos x="646" y="1115"/>
                  </a:cxn>
                  <a:cxn ang="0">
                    <a:pos x="576" y="1115"/>
                  </a:cxn>
                  <a:cxn ang="0">
                    <a:pos x="576" y="1115"/>
                  </a:cxn>
                  <a:cxn ang="0">
                    <a:pos x="895" y="1087"/>
                  </a:cxn>
                  <a:cxn ang="0">
                    <a:pos x="776" y="940"/>
                  </a:cxn>
                  <a:cxn ang="0">
                    <a:pos x="576" y="1047"/>
                  </a:cxn>
                  <a:cxn ang="0">
                    <a:pos x="81" y="1052"/>
                  </a:cxn>
                  <a:cxn ang="0">
                    <a:pos x="539" y="1071"/>
                  </a:cxn>
                  <a:cxn ang="0">
                    <a:pos x="549" y="808"/>
                  </a:cxn>
                  <a:cxn ang="0">
                    <a:pos x="961" y="813"/>
                  </a:cxn>
                  <a:cxn ang="0">
                    <a:pos x="956" y="1076"/>
                  </a:cxn>
                  <a:cxn ang="0">
                    <a:pos x="956" y="779"/>
                  </a:cxn>
                  <a:cxn ang="0">
                    <a:pos x="915" y="813"/>
                  </a:cxn>
                  <a:cxn ang="0">
                    <a:pos x="930" y="790"/>
                  </a:cxn>
                  <a:cxn ang="0">
                    <a:pos x="752" y="667"/>
                  </a:cxn>
                  <a:cxn ang="0">
                    <a:pos x="576" y="790"/>
                  </a:cxn>
                  <a:cxn ang="0">
                    <a:pos x="752" y="442"/>
                  </a:cxn>
                  <a:cxn ang="0">
                    <a:pos x="912" y="554"/>
                  </a:cxn>
                  <a:cxn ang="0">
                    <a:pos x="549" y="562"/>
                  </a:cxn>
                  <a:cxn ang="0">
                    <a:pos x="549" y="325"/>
                  </a:cxn>
                  <a:cxn ang="0">
                    <a:pos x="956" y="556"/>
                  </a:cxn>
                  <a:cxn ang="0">
                    <a:pos x="930" y="319"/>
                  </a:cxn>
                  <a:cxn ang="0">
                    <a:pos x="576" y="319"/>
                  </a:cxn>
                  <a:cxn ang="0">
                    <a:pos x="752" y="235"/>
                  </a:cxn>
                  <a:cxn ang="0">
                    <a:pos x="752" y="235"/>
                  </a:cxn>
                  <a:cxn ang="0">
                    <a:pos x="653" y="189"/>
                  </a:cxn>
                  <a:cxn ang="0">
                    <a:pos x="851" y="187"/>
                  </a:cxn>
                  <a:cxn ang="0">
                    <a:pos x="837" y="165"/>
                  </a:cxn>
                  <a:cxn ang="0">
                    <a:pos x="756" y="0"/>
                  </a:cxn>
                  <a:cxn ang="0">
                    <a:pos x="950" y="286"/>
                  </a:cxn>
                  <a:cxn ang="0">
                    <a:pos x="1339" y="404"/>
                  </a:cxn>
                  <a:cxn ang="0">
                    <a:pos x="958" y="749"/>
                  </a:cxn>
                  <a:cxn ang="0">
                    <a:pos x="1528" y="1087"/>
                  </a:cxn>
                  <a:cxn ang="0">
                    <a:pos x="956" y="1331"/>
                  </a:cxn>
                  <a:cxn ang="0">
                    <a:pos x="1185" y="2009"/>
                  </a:cxn>
                  <a:cxn ang="0">
                    <a:pos x="1095" y="2009"/>
                  </a:cxn>
                  <a:cxn ang="0">
                    <a:pos x="360" y="1974"/>
                  </a:cxn>
                  <a:cxn ang="0">
                    <a:pos x="261" y="2084"/>
                  </a:cxn>
                  <a:cxn ang="0">
                    <a:pos x="455" y="1592"/>
                  </a:cxn>
                  <a:cxn ang="0">
                    <a:pos x="0" y="1115"/>
                  </a:cxn>
                  <a:cxn ang="0">
                    <a:pos x="549" y="751"/>
                  </a:cxn>
                  <a:cxn ang="0">
                    <a:pos x="248" y="404"/>
                  </a:cxn>
                  <a:cxn ang="0">
                    <a:pos x="734" y="15"/>
                  </a:cxn>
                </a:cxnLst>
                <a:rect l="0" t="0" r="r" b="b"/>
                <a:pathLst>
                  <a:path w="1530" h="2084">
                    <a:moveTo>
                      <a:pt x="1022" y="1607"/>
                    </a:moveTo>
                    <a:lnTo>
                      <a:pt x="780" y="1741"/>
                    </a:lnTo>
                    <a:lnTo>
                      <a:pt x="1132" y="1938"/>
                    </a:lnTo>
                    <a:lnTo>
                      <a:pt x="1022" y="1607"/>
                    </a:lnTo>
                    <a:close/>
                    <a:moveTo>
                      <a:pt x="484" y="1607"/>
                    </a:moveTo>
                    <a:lnTo>
                      <a:pt x="372" y="1938"/>
                    </a:lnTo>
                    <a:lnTo>
                      <a:pt x="725" y="1741"/>
                    </a:lnTo>
                    <a:lnTo>
                      <a:pt x="484" y="1607"/>
                    </a:lnTo>
                    <a:close/>
                    <a:moveTo>
                      <a:pt x="752" y="1453"/>
                    </a:moveTo>
                    <a:lnTo>
                      <a:pt x="510" y="1590"/>
                    </a:lnTo>
                    <a:lnTo>
                      <a:pt x="752" y="1726"/>
                    </a:lnTo>
                    <a:lnTo>
                      <a:pt x="994" y="1590"/>
                    </a:lnTo>
                    <a:lnTo>
                      <a:pt x="752" y="1453"/>
                    </a:lnTo>
                    <a:close/>
                    <a:moveTo>
                      <a:pt x="934" y="1348"/>
                    </a:moveTo>
                    <a:lnTo>
                      <a:pt x="780" y="1436"/>
                    </a:lnTo>
                    <a:lnTo>
                      <a:pt x="1007" y="1568"/>
                    </a:lnTo>
                    <a:lnTo>
                      <a:pt x="934" y="1348"/>
                    </a:lnTo>
                    <a:close/>
                    <a:moveTo>
                      <a:pt x="571" y="1348"/>
                    </a:moveTo>
                    <a:lnTo>
                      <a:pt x="497" y="1568"/>
                    </a:lnTo>
                    <a:lnTo>
                      <a:pt x="725" y="1436"/>
                    </a:lnTo>
                    <a:lnTo>
                      <a:pt x="571" y="1348"/>
                    </a:lnTo>
                    <a:close/>
                    <a:moveTo>
                      <a:pt x="752" y="1225"/>
                    </a:moveTo>
                    <a:lnTo>
                      <a:pt x="600" y="1333"/>
                    </a:lnTo>
                    <a:lnTo>
                      <a:pt x="752" y="1421"/>
                    </a:lnTo>
                    <a:lnTo>
                      <a:pt x="904" y="1333"/>
                    </a:lnTo>
                    <a:lnTo>
                      <a:pt x="752" y="1225"/>
                    </a:lnTo>
                    <a:close/>
                    <a:moveTo>
                      <a:pt x="904" y="1115"/>
                    </a:moveTo>
                    <a:lnTo>
                      <a:pt x="774" y="1208"/>
                    </a:lnTo>
                    <a:lnTo>
                      <a:pt x="930" y="1319"/>
                    </a:lnTo>
                    <a:lnTo>
                      <a:pt x="930" y="1115"/>
                    </a:lnTo>
                    <a:lnTo>
                      <a:pt x="904" y="1115"/>
                    </a:lnTo>
                    <a:close/>
                    <a:moveTo>
                      <a:pt x="646" y="1115"/>
                    </a:moveTo>
                    <a:lnTo>
                      <a:pt x="752" y="1192"/>
                    </a:lnTo>
                    <a:lnTo>
                      <a:pt x="859" y="1115"/>
                    </a:lnTo>
                    <a:lnTo>
                      <a:pt x="646" y="1115"/>
                    </a:lnTo>
                    <a:close/>
                    <a:moveTo>
                      <a:pt x="576" y="1115"/>
                    </a:moveTo>
                    <a:lnTo>
                      <a:pt x="576" y="1319"/>
                    </a:lnTo>
                    <a:lnTo>
                      <a:pt x="728" y="1208"/>
                    </a:lnTo>
                    <a:lnTo>
                      <a:pt x="600" y="1115"/>
                    </a:lnTo>
                    <a:lnTo>
                      <a:pt x="576" y="1115"/>
                    </a:lnTo>
                    <a:close/>
                    <a:moveTo>
                      <a:pt x="752" y="957"/>
                    </a:moveTo>
                    <a:lnTo>
                      <a:pt x="585" y="1071"/>
                    </a:lnTo>
                    <a:lnTo>
                      <a:pt x="609" y="1087"/>
                    </a:lnTo>
                    <a:lnTo>
                      <a:pt x="895" y="1087"/>
                    </a:lnTo>
                    <a:lnTo>
                      <a:pt x="917" y="1071"/>
                    </a:lnTo>
                    <a:lnTo>
                      <a:pt x="752" y="957"/>
                    </a:lnTo>
                    <a:close/>
                    <a:moveTo>
                      <a:pt x="930" y="836"/>
                    </a:moveTo>
                    <a:lnTo>
                      <a:pt x="776" y="940"/>
                    </a:lnTo>
                    <a:lnTo>
                      <a:pt x="930" y="1047"/>
                    </a:lnTo>
                    <a:lnTo>
                      <a:pt x="930" y="836"/>
                    </a:lnTo>
                    <a:close/>
                    <a:moveTo>
                      <a:pt x="576" y="836"/>
                    </a:moveTo>
                    <a:lnTo>
                      <a:pt x="576" y="1047"/>
                    </a:lnTo>
                    <a:lnTo>
                      <a:pt x="728" y="940"/>
                    </a:lnTo>
                    <a:lnTo>
                      <a:pt x="576" y="836"/>
                    </a:lnTo>
                    <a:close/>
                    <a:moveTo>
                      <a:pt x="549" y="780"/>
                    </a:moveTo>
                    <a:lnTo>
                      <a:pt x="81" y="1052"/>
                    </a:lnTo>
                    <a:lnTo>
                      <a:pt x="81" y="1087"/>
                    </a:lnTo>
                    <a:lnTo>
                      <a:pt x="549" y="1087"/>
                    </a:lnTo>
                    <a:lnTo>
                      <a:pt x="549" y="1078"/>
                    </a:lnTo>
                    <a:lnTo>
                      <a:pt x="539" y="1071"/>
                    </a:lnTo>
                    <a:lnTo>
                      <a:pt x="549" y="1065"/>
                    </a:lnTo>
                    <a:lnTo>
                      <a:pt x="549" y="817"/>
                    </a:lnTo>
                    <a:lnTo>
                      <a:pt x="541" y="813"/>
                    </a:lnTo>
                    <a:lnTo>
                      <a:pt x="549" y="808"/>
                    </a:lnTo>
                    <a:lnTo>
                      <a:pt x="549" y="780"/>
                    </a:lnTo>
                    <a:close/>
                    <a:moveTo>
                      <a:pt x="956" y="779"/>
                    </a:moveTo>
                    <a:lnTo>
                      <a:pt x="956" y="810"/>
                    </a:lnTo>
                    <a:lnTo>
                      <a:pt x="961" y="813"/>
                    </a:lnTo>
                    <a:lnTo>
                      <a:pt x="956" y="817"/>
                    </a:lnTo>
                    <a:lnTo>
                      <a:pt x="956" y="1065"/>
                    </a:lnTo>
                    <a:lnTo>
                      <a:pt x="965" y="1071"/>
                    </a:lnTo>
                    <a:lnTo>
                      <a:pt x="956" y="1076"/>
                    </a:lnTo>
                    <a:lnTo>
                      <a:pt x="956" y="1087"/>
                    </a:lnTo>
                    <a:lnTo>
                      <a:pt x="1447" y="1087"/>
                    </a:lnTo>
                    <a:lnTo>
                      <a:pt x="1447" y="1063"/>
                    </a:lnTo>
                    <a:lnTo>
                      <a:pt x="956" y="779"/>
                    </a:lnTo>
                    <a:close/>
                    <a:moveTo>
                      <a:pt x="752" y="698"/>
                    </a:moveTo>
                    <a:lnTo>
                      <a:pt x="589" y="813"/>
                    </a:lnTo>
                    <a:lnTo>
                      <a:pt x="752" y="926"/>
                    </a:lnTo>
                    <a:lnTo>
                      <a:pt x="915" y="813"/>
                    </a:lnTo>
                    <a:lnTo>
                      <a:pt x="752" y="698"/>
                    </a:lnTo>
                    <a:close/>
                    <a:moveTo>
                      <a:pt x="910" y="588"/>
                    </a:moveTo>
                    <a:lnTo>
                      <a:pt x="776" y="683"/>
                    </a:lnTo>
                    <a:lnTo>
                      <a:pt x="930" y="790"/>
                    </a:lnTo>
                    <a:lnTo>
                      <a:pt x="930" y="588"/>
                    </a:lnTo>
                    <a:lnTo>
                      <a:pt x="910" y="588"/>
                    </a:lnTo>
                    <a:close/>
                    <a:moveTo>
                      <a:pt x="640" y="588"/>
                    </a:moveTo>
                    <a:lnTo>
                      <a:pt x="752" y="667"/>
                    </a:lnTo>
                    <a:lnTo>
                      <a:pt x="862" y="588"/>
                    </a:lnTo>
                    <a:lnTo>
                      <a:pt x="640" y="588"/>
                    </a:lnTo>
                    <a:close/>
                    <a:moveTo>
                      <a:pt x="576" y="588"/>
                    </a:moveTo>
                    <a:lnTo>
                      <a:pt x="576" y="790"/>
                    </a:lnTo>
                    <a:lnTo>
                      <a:pt x="728" y="683"/>
                    </a:lnTo>
                    <a:lnTo>
                      <a:pt x="594" y="588"/>
                    </a:lnTo>
                    <a:lnTo>
                      <a:pt x="576" y="588"/>
                    </a:lnTo>
                    <a:close/>
                    <a:moveTo>
                      <a:pt x="752" y="442"/>
                    </a:moveTo>
                    <a:lnTo>
                      <a:pt x="593" y="554"/>
                    </a:lnTo>
                    <a:lnTo>
                      <a:pt x="602" y="562"/>
                    </a:lnTo>
                    <a:lnTo>
                      <a:pt x="901" y="562"/>
                    </a:lnTo>
                    <a:lnTo>
                      <a:pt x="912" y="554"/>
                    </a:lnTo>
                    <a:lnTo>
                      <a:pt x="752" y="442"/>
                    </a:lnTo>
                    <a:close/>
                    <a:moveTo>
                      <a:pt x="549" y="325"/>
                    </a:moveTo>
                    <a:lnTo>
                      <a:pt x="253" y="562"/>
                    </a:lnTo>
                    <a:lnTo>
                      <a:pt x="549" y="562"/>
                    </a:lnTo>
                    <a:lnTo>
                      <a:pt x="549" y="556"/>
                    </a:lnTo>
                    <a:lnTo>
                      <a:pt x="547" y="554"/>
                    </a:lnTo>
                    <a:lnTo>
                      <a:pt x="549" y="553"/>
                    </a:lnTo>
                    <a:lnTo>
                      <a:pt x="549" y="325"/>
                    </a:lnTo>
                    <a:close/>
                    <a:moveTo>
                      <a:pt x="956" y="319"/>
                    </a:moveTo>
                    <a:lnTo>
                      <a:pt x="956" y="553"/>
                    </a:lnTo>
                    <a:lnTo>
                      <a:pt x="958" y="554"/>
                    </a:lnTo>
                    <a:lnTo>
                      <a:pt x="956" y="556"/>
                    </a:lnTo>
                    <a:lnTo>
                      <a:pt x="956" y="562"/>
                    </a:lnTo>
                    <a:lnTo>
                      <a:pt x="1249" y="562"/>
                    </a:lnTo>
                    <a:lnTo>
                      <a:pt x="956" y="319"/>
                    </a:lnTo>
                    <a:close/>
                    <a:moveTo>
                      <a:pt x="930" y="319"/>
                    </a:moveTo>
                    <a:lnTo>
                      <a:pt x="776" y="426"/>
                    </a:lnTo>
                    <a:lnTo>
                      <a:pt x="930" y="534"/>
                    </a:lnTo>
                    <a:lnTo>
                      <a:pt x="930" y="319"/>
                    </a:lnTo>
                    <a:close/>
                    <a:moveTo>
                      <a:pt x="576" y="319"/>
                    </a:moveTo>
                    <a:lnTo>
                      <a:pt x="576" y="534"/>
                    </a:lnTo>
                    <a:lnTo>
                      <a:pt x="728" y="426"/>
                    </a:lnTo>
                    <a:lnTo>
                      <a:pt x="576" y="319"/>
                    </a:lnTo>
                    <a:close/>
                    <a:moveTo>
                      <a:pt x="752" y="235"/>
                    </a:moveTo>
                    <a:lnTo>
                      <a:pt x="602" y="307"/>
                    </a:lnTo>
                    <a:lnTo>
                      <a:pt x="752" y="411"/>
                    </a:lnTo>
                    <a:lnTo>
                      <a:pt x="901" y="307"/>
                    </a:lnTo>
                    <a:lnTo>
                      <a:pt x="752" y="235"/>
                    </a:lnTo>
                    <a:close/>
                    <a:moveTo>
                      <a:pt x="653" y="189"/>
                    </a:moveTo>
                    <a:lnTo>
                      <a:pt x="591" y="281"/>
                    </a:lnTo>
                    <a:lnTo>
                      <a:pt x="721" y="220"/>
                    </a:lnTo>
                    <a:lnTo>
                      <a:pt x="653" y="189"/>
                    </a:lnTo>
                    <a:close/>
                    <a:moveTo>
                      <a:pt x="851" y="187"/>
                    </a:moveTo>
                    <a:lnTo>
                      <a:pt x="783" y="220"/>
                    </a:lnTo>
                    <a:lnTo>
                      <a:pt x="915" y="283"/>
                    </a:lnTo>
                    <a:lnTo>
                      <a:pt x="851" y="187"/>
                    </a:lnTo>
                    <a:close/>
                    <a:moveTo>
                      <a:pt x="752" y="42"/>
                    </a:moveTo>
                    <a:lnTo>
                      <a:pt x="670" y="165"/>
                    </a:lnTo>
                    <a:lnTo>
                      <a:pt x="752" y="206"/>
                    </a:lnTo>
                    <a:lnTo>
                      <a:pt x="837" y="165"/>
                    </a:lnTo>
                    <a:lnTo>
                      <a:pt x="752" y="42"/>
                    </a:lnTo>
                    <a:close/>
                    <a:moveTo>
                      <a:pt x="748" y="0"/>
                    </a:moveTo>
                    <a:lnTo>
                      <a:pt x="752" y="2"/>
                    </a:lnTo>
                    <a:lnTo>
                      <a:pt x="756" y="0"/>
                    </a:lnTo>
                    <a:lnTo>
                      <a:pt x="761" y="9"/>
                    </a:lnTo>
                    <a:lnTo>
                      <a:pt x="770" y="15"/>
                    </a:lnTo>
                    <a:lnTo>
                      <a:pt x="769" y="18"/>
                    </a:lnTo>
                    <a:lnTo>
                      <a:pt x="950" y="286"/>
                    </a:lnTo>
                    <a:lnTo>
                      <a:pt x="952" y="283"/>
                    </a:lnTo>
                    <a:lnTo>
                      <a:pt x="1260" y="536"/>
                    </a:lnTo>
                    <a:lnTo>
                      <a:pt x="1260" y="404"/>
                    </a:lnTo>
                    <a:lnTo>
                      <a:pt x="1339" y="404"/>
                    </a:lnTo>
                    <a:lnTo>
                      <a:pt x="1339" y="588"/>
                    </a:lnTo>
                    <a:lnTo>
                      <a:pt x="956" y="588"/>
                    </a:lnTo>
                    <a:lnTo>
                      <a:pt x="956" y="753"/>
                    </a:lnTo>
                    <a:lnTo>
                      <a:pt x="958" y="749"/>
                    </a:lnTo>
                    <a:lnTo>
                      <a:pt x="1447" y="1034"/>
                    </a:lnTo>
                    <a:lnTo>
                      <a:pt x="1447" y="922"/>
                    </a:lnTo>
                    <a:lnTo>
                      <a:pt x="1528" y="922"/>
                    </a:lnTo>
                    <a:lnTo>
                      <a:pt x="1528" y="1087"/>
                    </a:lnTo>
                    <a:lnTo>
                      <a:pt x="1530" y="1087"/>
                    </a:lnTo>
                    <a:lnTo>
                      <a:pt x="1530" y="1115"/>
                    </a:lnTo>
                    <a:lnTo>
                      <a:pt x="956" y="1115"/>
                    </a:lnTo>
                    <a:lnTo>
                      <a:pt x="956" y="1331"/>
                    </a:lnTo>
                    <a:lnTo>
                      <a:pt x="1044" y="1589"/>
                    </a:lnTo>
                    <a:lnTo>
                      <a:pt x="1049" y="1592"/>
                    </a:lnTo>
                    <a:lnTo>
                      <a:pt x="1046" y="1594"/>
                    </a:lnTo>
                    <a:lnTo>
                      <a:pt x="1185" y="2009"/>
                    </a:lnTo>
                    <a:lnTo>
                      <a:pt x="1247" y="2009"/>
                    </a:lnTo>
                    <a:lnTo>
                      <a:pt x="1247" y="2084"/>
                    </a:lnTo>
                    <a:lnTo>
                      <a:pt x="1095" y="2084"/>
                    </a:lnTo>
                    <a:lnTo>
                      <a:pt x="1095" y="2009"/>
                    </a:lnTo>
                    <a:lnTo>
                      <a:pt x="1157" y="2009"/>
                    </a:lnTo>
                    <a:lnTo>
                      <a:pt x="1145" y="1976"/>
                    </a:lnTo>
                    <a:lnTo>
                      <a:pt x="752" y="1756"/>
                    </a:lnTo>
                    <a:lnTo>
                      <a:pt x="360" y="1974"/>
                    </a:lnTo>
                    <a:lnTo>
                      <a:pt x="349" y="2009"/>
                    </a:lnTo>
                    <a:lnTo>
                      <a:pt x="413" y="2009"/>
                    </a:lnTo>
                    <a:lnTo>
                      <a:pt x="413" y="2084"/>
                    </a:lnTo>
                    <a:lnTo>
                      <a:pt x="261" y="2084"/>
                    </a:lnTo>
                    <a:lnTo>
                      <a:pt x="261" y="2009"/>
                    </a:lnTo>
                    <a:lnTo>
                      <a:pt x="319" y="2009"/>
                    </a:lnTo>
                    <a:lnTo>
                      <a:pt x="460" y="1594"/>
                    </a:lnTo>
                    <a:lnTo>
                      <a:pt x="455" y="1592"/>
                    </a:lnTo>
                    <a:lnTo>
                      <a:pt x="462" y="1589"/>
                    </a:lnTo>
                    <a:lnTo>
                      <a:pt x="549" y="1331"/>
                    </a:lnTo>
                    <a:lnTo>
                      <a:pt x="549" y="1115"/>
                    </a:lnTo>
                    <a:lnTo>
                      <a:pt x="0" y="1115"/>
                    </a:lnTo>
                    <a:lnTo>
                      <a:pt x="0" y="922"/>
                    </a:lnTo>
                    <a:lnTo>
                      <a:pt x="81" y="922"/>
                    </a:lnTo>
                    <a:lnTo>
                      <a:pt x="81" y="1021"/>
                    </a:lnTo>
                    <a:lnTo>
                      <a:pt x="549" y="751"/>
                    </a:lnTo>
                    <a:lnTo>
                      <a:pt x="549" y="588"/>
                    </a:lnTo>
                    <a:lnTo>
                      <a:pt x="167" y="588"/>
                    </a:lnTo>
                    <a:lnTo>
                      <a:pt x="167" y="404"/>
                    </a:lnTo>
                    <a:lnTo>
                      <a:pt x="248" y="404"/>
                    </a:lnTo>
                    <a:lnTo>
                      <a:pt x="248" y="532"/>
                    </a:lnTo>
                    <a:lnTo>
                      <a:pt x="554" y="286"/>
                    </a:lnTo>
                    <a:lnTo>
                      <a:pt x="736" y="18"/>
                    </a:lnTo>
                    <a:lnTo>
                      <a:pt x="734" y="15"/>
                    </a:lnTo>
                    <a:lnTo>
                      <a:pt x="743" y="9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1"/>
              <p:cNvSpPr>
                <a:spLocks noEditPoints="1"/>
              </p:cNvSpPr>
              <p:nvPr/>
            </p:nvSpPr>
            <p:spPr bwMode="auto">
              <a:xfrm rot="8124707">
                <a:off x="5888893" y="4870668"/>
                <a:ext cx="833950" cy="1135916"/>
              </a:xfrm>
              <a:custGeom>
                <a:avLst/>
                <a:gdLst/>
                <a:ahLst/>
                <a:cxnLst>
                  <a:cxn ang="0">
                    <a:pos x="1022" y="1607"/>
                  </a:cxn>
                  <a:cxn ang="0">
                    <a:pos x="484" y="1607"/>
                  </a:cxn>
                  <a:cxn ang="0">
                    <a:pos x="994" y="1590"/>
                  </a:cxn>
                  <a:cxn ang="0">
                    <a:pos x="1007" y="1568"/>
                  </a:cxn>
                  <a:cxn ang="0">
                    <a:pos x="725" y="1436"/>
                  </a:cxn>
                  <a:cxn ang="0">
                    <a:pos x="752" y="1421"/>
                  </a:cxn>
                  <a:cxn ang="0">
                    <a:pos x="774" y="1208"/>
                  </a:cxn>
                  <a:cxn ang="0">
                    <a:pos x="646" y="1115"/>
                  </a:cxn>
                  <a:cxn ang="0">
                    <a:pos x="576" y="1115"/>
                  </a:cxn>
                  <a:cxn ang="0">
                    <a:pos x="576" y="1115"/>
                  </a:cxn>
                  <a:cxn ang="0">
                    <a:pos x="895" y="1087"/>
                  </a:cxn>
                  <a:cxn ang="0">
                    <a:pos x="776" y="940"/>
                  </a:cxn>
                  <a:cxn ang="0">
                    <a:pos x="576" y="1047"/>
                  </a:cxn>
                  <a:cxn ang="0">
                    <a:pos x="81" y="1052"/>
                  </a:cxn>
                  <a:cxn ang="0">
                    <a:pos x="539" y="1071"/>
                  </a:cxn>
                  <a:cxn ang="0">
                    <a:pos x="549" y="808"/>
                  </a:cxn>
                  <a:cxn ang="0">
                    <a:pos x="961" y="813"/>
                  </a:cxn>
                  <a:cxn ang="0">
                    <a:pos x="956" y="1076"/>
                  </a:cxn>
                  <a:cxn ang="0">
                    <a:pos x="956" y="779"/>
                  </a:cxn>
                  <a:cxn ang="0">
                    <a:pos x="915" y="813"/>
                  </a:cxn>
                  <a:cxn ang="0">
                    <a:pos x="930" y="790"/>
                  </a:cxn>
                  <a:cxn ang="0">
                    <a:pos x="752" y="667"/>
                  </a:cxn>
                  <a:cxn ang="0">
                    <a:pos x="576" y="790"/>
                  </a:cxn>
                  <a:cxn ang="0">
                    <a:pos x="752" y="442"/>
                  </a:cxn>
                  <a:cxn ang="0">
                    <a:pos x="912" y="554"/>
                  </a:cxn>
                  <a:cxn ang="0">
                    <a:pos x="549" y="562"/>
                  </a:cxn>
                  <a:cxn ang="0">
                    <a:pos x="549" y="325"/>
                  </a:cxn>
                  <a:cxn ang="0">
                    <a:pos x="956" y="556"/>
                  </a:cxn>
                  <a:cxn ang="0">
                    <a:pos x="930" y="319"/>
                  </a:cxn>
                  <a:cxn ang="0">
                    <a:pos x="576" y="319"/>
                  </a:cxn>
                  <a:cxn ang="0">
                    <a:pos x="752" y="235"/>
                  </a:cxn>
                  <a:cxn ang="0">
                    <a:pos x="752" y="235"/>
                  </a:cxn>
                  <a:cxn ang="0">
                    <a:pos x="653" y="189"/>
                  </a:cxn>
                  <a:cxn ang="0">
                    <a:pos x="851" y="187"/>
                  </a:cxn>
                  <a:cxn ang="0">
                    <a:pos x="837" y="165"/>
                  </a:cxn>
                  <a:cxn ang="0">
                    <a:pos x="756" y="0"/>
                  </a:cxn>
                  <a:cxn ang="0">
                    <a:pos x="950" y="286"/>
                  </a:cxn>
                  <a:cxn ang="0">
                    <a:pos x="1339" y="404"/>
                  </a:cxn>
                  <a:cxn ang="0">
                    <a:pos x="958" y="749"/>
                  </a:cxn>
                  <a:cxn ang="0">
                    <a:pos x="1528" y="1087"/>
                  </a:cxn>
                  <a:cxn ang="0">
                    <a:pos x="956" y="1331"/>
                  </a:cxn>
                  <a:cxn ang="0">
                    <a:pos x="1185" y="2009"/>
                  </a:cxn>
                  <a:cxn ang="0">
                    <a:pos x="1095" y="2009"/>
                  </a:cxn>
                  <a:cxn ang="0">
                    <a:pos x="360" y="1974"/>
                  </a:cxn>
                  <a:cxn ang="0">
                    <a:pos x="261" y="2084"/>
                  </a:cxn>
                  <a:cxn ang="0">
                    <a:pos x="455" y="1592"/>
                  </a:cxn>
                  <a:cxn ang="0">
                    <a:pos x="0" y="1115"/>
                  </a:cxn>
                  <a:cxn ang="0">
                    <a:pos x="549" y="751"/>
                  </a:cxn>
                  <a:cxn ang="0">
                    <a:pos x="248" y="404"/>
                  </a:cxn>
                  <a:cxn ang="0">
                    <a:pos x="734" y="15"/>
                  </a:cxn>
                </a:cxnLst>
                <a:rect l="0" t="0" r="r" b="b"/>
                <a:pathLst>
                  <a:path w="1530" h="2084">
                    <a:moveTo>
                      <a:pt x="1022" y="1607"/>
                    </a:moveTo>
                    <a:lnTo>
                      <a:pt x="780" y="1741"/>
                    </a:lnTo>
                    <a:lnTo>
                      <a:pt x="1132" y="1938"/>
                    </a:lnTo>
                    <a:lnTo>
                      <a:pt x="1022" y="1607"/>
                    </a:lnTo>
                    <a:close/>
                    <a:moveTo>
                      <a:pt x="484" y="1607"/>
                    </a:moveTo>
                    <a:lnTo>
                      <a:pt x="372" y="1938"/>
                    </a:lnTo>
                    <a:lnTo>
                      <a:pt x="725" y="1741"/>
                    </a:lnTo>
                    <a:lnTo>
                      <a:pt x="484" y="1607"/>
                    </a:lnTo>
                    <a:close/>
                    <a:moveTo>
                      <a:pt x="752" y="1453"/>
                    </a:moveTo>
                    <a:lnTo>
                      <a:pt x="510" y="1590"/>
                    </a:lnTo>
                    <a:lnTo>
                      <a:pt x="752" y="1726"/>
                    </a:lnTo>
                    <a:lnTo>
                      <a:pt x="994" y="1590"/>
                    </a:lnTo>
                    <a:lnTo>
                      <a:pt x="752" y="1453"/>
                    </a:lnTo>
                    <a:close/>
                    <a:moveTo>
                      <a:pt x="934" y="1348"/>
                    </a:moveTo>
                    <a:lnTo>
                      <a:pt x="780" y="1436"/>
                    </a:lnTo>
                    <a:lnTo>
                      <a:pt x="1007" y="1568"/>
                    </a:lnTo>
                    <a:lnTo>
                      <a:pt x="934" y="1348"/>
                    </a:lnTo>
                    <a:close/>
                    <a:moveTo>
                      <a:pt x="571" y="1348"/>
                    </a:moveTo>
                    <a:lnTo>
                      <a:pt x="497" y="1568"/>
                    </a:lnTo>
                    <a:lnTo>
                      <a:pt x="725" y="1436"/>
                    </a:lnTo>
                    <a:lnTo>
                      <a:pt x="571" y="1348"/>
                    </a:lnTo>
                    <a:close/>
                    <a:moveTo>
                      <a:pt x="752" y="1225"/>
                    </a:moveTo>
                    <a:lnTo>
                      <a:pt x="600" y="1333"/>
                    </a:lnTo>
                    <a:lnTo>
                      <a:pt x="752" y="1421"/>
                    </a:lnTo>
                    <a:lnTo>
                      <a:pt x="904" y="1333"/>
                    </a:lnTo>
                    <a:lnTo>
                      <a:pt x="752" y="1225"/>
                    </a:lnTo>
                    <a:close/>
                    <a:moveTo>
                      <a:pt x="904" y="1115"/>
                    </a:moveTo>
                    <a:lnTo>
                      <a:pt x="774" y="1208"/>
                    </a:lnTo>
                    <a:lnTo>
                      <a:pt x="930" y="1319"/>
                    </a:lnTo>
                    <a:lnTo>
                      <a:pt x="930" y="1115"/>
                    </a:lnTo>
                    <a:lnTo>
                      <a:pt x="904" y="1115"/>
                    </a:lnTo>
                    <a:close/>
                    <a:moveTo>
                      <a:pt x="646" y="1115"/>
                    </a:moveTo>
                    <a:lnTo>
                      <a:pt x="752" y="1192"/>
                    </a:lnTo>
                    <a:lnTo>
                      <a:pt x="859" y="1115"/>
                    </a:lnTo>
                    <a:lnTo>
                      <a:pt x="646" y="1115"/>
                    </a:lnTo>
                    <a:close/>
                    <a:moveTo>
                      <a:pt x="576" y="1115"/>
                    </a:moveTo>
                    <a:lnTo>
                      <a:pt x="576" y="1319"/>
                    </a:lnTo>
                    <a:lnTo>
                      <a:pt x="728" y="1208"/>
                    </a:lnTo>
                    <a:lnTo>
                      <a:pt x="600" y="1115"/>
                    </a:lnTo>
                    <a:lnTo>
                      <a:pt x="576" y="1115"/>
                    </a:lnTo>
                    <a:close/>
                    <a:moveTo>
                      <a:pt x="752" y="957"/>
                    </a:moveTo>
                    <a:lnTo>
                      <a:pt x="585" y="1071"/>
                    </a:lnTo>
                    <a:lnTo>
                      <a:pt x="609" y="1087"/>
                    </a:lnTo>
                    <a:lnTo>
                      <a:pt x="895" y="1087"/>
                    </a:lnTo>
                    <a:lnTo>
                      <a:pt x="917" y="1071"/>
                    </a:lnTo>
                    <a:lnTo>
                      <a:pt x="752" y="957"/>
                    </a:lnTo>
                    <a:close/>
                    <a:moveTo>
                      <a:pt x="930" y="836"/>
                    </a:moveTo>
                    <a:lnTo>
                      <a:pt x="776" y="940"/>
                    </a:lnTo>
                    <a:lnTo>
                      <a:pt x="930" y="1047"/>
                    </a:lnTo>
                    <a:lnTo>
                      <a:pt x="930" y="836"/>
                    </a:lnTo>
                    <a:close/>
                    <a:moveTo>
                      <a:pt x="576" y="836"/>
                    </a:moveTo>
                    <a:lnTo>
                      <a:pt x="576" y="1047"/>
                    </a:lnTo>
                    <a:lnTo>
                      <a:pt x="728" y="940"/>
                    </a:lnTo>
                    <a:lnTo>
                      <a:pt x="576" y="836"/>
                    </a:lnTo>
                    <a:close/>
                    <a:moveTo>
                      <a:pt x="549" y="780"/>
                    </a:moveTo>
                    <a:lnTo>
                      <a:pt x="81" y="1052"/>
                    </a:lnTo>
                    <a:lnTo>
                      <a:pt x="81" y="1087"/>
                    </a:lnTo>
                    <a:lnTo>
                      <a:pt x="549" y="1087"/>
                    </a:lnTo>
                    <a:lnTo>
                      <a:pt x="549" y="1078"/>
                    </a:lnTo>
                    <a:lnTo>
                      <a:pt x="539" y="1071"/>
                    </a:lnTo>
                    <a:lnTo>
                      <a:pt x="549" y="1065"/>
                    </a:lnTo>
                    <a:lnTo>
                      <a:pt x="549" y="817"/>
                    </a:lnTo>
                    <a:lnTo>
                      <a:pt x="541" y="813"/>
                    </a:lnTo>
                    <a:lnTo>
                      <a:pt x="549" y="808"/>
                    </a:lnTo>
                    <a:lnTo>
                      <a:pt x="549" y="780"/>
                    </a:lnTo>
                    <a:close/>
                    <a:moveTo>
                      <a:pt x="956" y="779"/>
                    </a:moveTo>
                    <a:lnTo>
                      <a:pt x="956" y="810"/>
                    </a:lnTo>
                    <a:lnTo>
                      <a:pt x="961" y="813"/>
                    </a:lnTo>
                    <a:lnTo>
                      <a:pt x="956" y="817"/>
                    </a:lnTo>
                    <a:lnTo>
                      <a:pt x="956" y="1065"/>
                    </a:lnTo>
                    <a:lnTo>
                      <a:pt x="965" y="1071"/>
                    </a:lnTo>
                    <a:lnTo>
                      <a:pt x="956" y="1076"/>
                    </a:lnTo>
                    <a:lnTo>
                      <a:pt x="956" y="1087"/>
                    </a:lnTo>
                    <a:lnTo>
                      <a:pt x="1447" y="1087"/>
                    </a:lnTo>
                    <a:lnTo>
                      <a:pt x="1447" y="1063"/>
                    </a:lnTo>
                    <a:lnTo>
                      <a:pt x="956" y="779"/>
                    </a:lnTo>
                    <a:close/>
                    <a:moveTo>
                      <a:pt x="752" y="698"/>
                    </a:moveTo>
                    <a:lnTo>
                      <a:pt x="589" y="813"/>
                    </a:lnTo>
                    <a:lnTo>
                      <a:pt x="752" y="926"/>
                    </a:lnTo>
                    <a:lnTo>
                      <a:pt x="915" y="813"/>
                    </a:lnTo>
                    <a:lnTo>
                      <a:pt x="752" y="698"/>
                    </a:lnTo>
                    <a:close/>
                    <a:moveTo>
                      <a:pt x="910" y="588"/>
                    </a:moveTo>
                    <a:lnTo>
                      <a:pt x="776" y="683"/>
                    </a:lnTo>
                    <a:lnTo>
                      <a:pt x="930" y="790"/>
                    </a:lnTo>
                    <a:lnTo>
                      <a:pt x="930" y="588"/>
                    </a:lnTo>
                    <a:lnTo>
                      <a:pt x="910" y="588"/>
                    </a:lnTo>
                    <a:close/>
                    <a:moveTo>
                      <a:pt x="640" y="588"/>
                    </a:moveTo>
                    <a:lnTo>
                      <a:pt x="752" y="667"/>
                    </a:lnTo>
                    <a:lnTo>
                      <a:pt x="862" y="588"/>
                    </a:lnTo>
                    <a:lnTo>
                      <a:pt x="640" y="588"/>
                    </a:lnTo>
                    <a:close/>
                    <a:moveTo>
                      <a:pt x="576" y="588"/>
                    </a:moveTo>
                    <a:lnTo>
                      <a:pt x="576" y="790"/>
                    </a:lnTo>
                    <a:lnTo>
                      <a:pt x="728" y="683"/>
                    </a:lnTo>
                    <a:lnTo>
                      <a:pt x="594" y="588"/>
                    </a:lnTo>
                    <a:lnTo>
                      <a:pt x="576" y="588"/>
                    </a:lnTo>
                    <a:close/>
                    <a:moveTo>
                      <a:pt x="752" y="442"/>
                    </a:moveTo>
                    <a:lnTo>
                      <a:pt x="593" y="554"/>
                    </a:lnTo>
                    <a:lnTo>
                      <a:pt x="602" y="562"/>
                    </a:lnTo>
                    <a:lnTo>
                      <a:pt x="901" y="562"/>
                    </a:lnTo>
                    <a:lnTo>
                      <a:pt x="912" y="554"/>
                    </a:lnTo>
                    <a:lnTo>
                      <a:pt x="752" y="442"/>
                    </a:lnTo>
                    <a:close/>
                    <a:moveTo>
                      <a:pt x="549" y="325"/>
                    </a:moveTo>
                    <a:lnTo>
                      <a:pt x="253" y="562"/>
                    </a:lnTo>
                    <a:lnTo>
                      <a:pt x="549" y="562"/>
                    </a:lnTo>
                    <a:lnTo>
                      <a:pt x="549" y="556"/>
                    </a:lnTo>
                    <a:lnTo>
                      <a:pt x="547" y="554"/>
                    </a:lnTo>
                    <a:lnTo>
                      <a:pt x="549" y="553"/>
                    </a:lnTo>
                    <a:lnTo>
                      <a:pt x="549" y="325"/>
                    </a:lnTo>
                    <a:close/>
                    <a:moveTo>
                      <a:pt x="956" y="319"/>
                    </a:moveTo>
                    <a:lnTo>
                      <a:pt x="956" y="553"/>
                    </a:lnTo>
                    <a:lnTo>
                      <a:pt x="958" y="554"/>
                    </a:lnTo>
                    <a:lnTo>
                      <a:pt x="956" y="556"/>
                    </a:lnTo>
                    <a:lnTo>
                      <a:pt x="956" y="562"/>
                    </a:lnTo>
                    <a:lnTo>
                      <a:pt x="1249" y="562"/>
                    </a:lnTo>
                    <a:lnTo>
                      <a:pt x="956" y="319"/>
                    </a:lnTo>
                    <a:close/>
                    <a:moveTo>
                      <a:pt x="930" y="319"/>
                    </a:moveTo>
                    <a:lnTo>
                      <a:pt x="776" y="426"/>
                    </a:lnTo>
                    <a:lnTo>
                      <a:pt x="930" y="534"/>
                    </a:lnTo>
                    <a:lnTo>
                      <a:pt x="930" y="319"/>
                    </a:lnTo>
                    <a:close/>
                    <a:moveTo>
                      <a:pt x="576" y="319"/>
                    </a:moveTo>
                    <a:lnTo>
                      <a:pt x="576" y="534"/>
                    </a:lnTo>
                    <a:lnTo>
                      <a:pt x="728" y="426"/>
                    </a:lnTo>
                    <a:lnTo>
                      <a:pt x="576" y="319"/>
                    </a:lnTo>
                    <a:close/>
                    <a:moveTo>
                      <a:pt x="752" y="235"/>
                    </a:moveTo>
                    <a:lnTo>
                      <a:pt x="602" y="307"/>
                    </a:lnTo>
                    <a:lnTo>
                      <a:pt x="752" y="411"/>
                    </a:lnTo>
                    <a:lnTo>
                      <a:pt x="901" y="307"/>
                    </a:lnTo>
                    <a:lnTo>
                      <a:pt x="752" y="235"/>
                    </a:lnTo>
                    <a:close/>
                    <a:moveTo>
                      <a:pt x="653" y="189"/>
                    </a:moveTo>
                    <a:lnTo>
                      <a:pt x="591" y="281"/>
                    </a:lnTo>
                    <a:lnTo>
                      <a:pt x="721" y="220"/>
                    </a:lnTo>
                    <a:lnTo>
                      <a:pt x="653" y="189"/>
                    </a:lnTo>
                    <a:close/>
                    <a:moveTo>
                      <a:pt x="851" y="187"/>
                    </a:moveTo>
                    <a:lnTo>
                      <a:pt x="783" y="220"/>
                    </a:lnTo>
                    <a:lnTo>
                      <a:pt x="915" y="283"/>
                    </a:lnTo>
                    <a:lnTo>
                      <a:pt x="851" y="187"/>
                    </a:lnTo>
                    <a:close/>
                    <a:moveTo>
                      <a:pt x="752" y="42"/>
                    </a:moveTo>
                    <a:lnTo>
                      <a:pt x="670" y="165"/>
                    </a:lnTo>
                    <a:lnTo>
                      <a:pt x="752" y="206"/>
                    </a:lnTo>
                    <a:lnTo>
                      <a:pt x="837" y="165"/>
                    </a:lnTo>
                    <a:lnTo>
                      <a:pt x="752" y="42"/>
                    </a:lnTo>
                    <a:close/>
                    <a:moveTo>
                      <a:pt x="748" y="0"/>
                    </a:moveTo>
                    <a:lnTo>
                      <a:pt x="752" y="2"/>
                    </a:lnTo>
                    <a:lnTo>
                      <a:pt x="756" y="0"/>
                    </a:lnTo>
                    <a:lnTo>
                      <a:pt x="761" y="9"/>
                    </a:lnTo>
                    <a:lnTo>
                      <a:pt x="770" y="15"/>
                    </a:lnTo>
                    <a:lnTo>
                      <a:pt x="769" y="18"/>
                    </a:lnTo>
                    <a:lnTo>
                      <a:pt x="950" y="286"/>
                    </a:lnTo>
                    <a:lnTo>
                      <a:pt x="952" y="283"/>
                    </a:lnTo>
                    <a:lnTo>
                      <a:pt x="1260" y="536"/>
                    </a:lnTo>
                    <a:lnTo>
                      <a:pt x="1260" y="404"/>
                    </a:lnTo>
                    <a:lnTo>
                      <a:pt x="1339" y="404"/>
                    </a:lnTo>
                    <a:lnTo>
                      <a:pt x="1339" y="588"/>
                    </a:lnTo>
                    <a:lnTo>
                      <a:pt x="956" y="588"/>
                    </a:lnTo>
                    <a:lnTo>
                      <a:pt x="956" y="753"/>
                    </a:lnTo>
                    <a:lnTo>
                      <a:pt x="958" y="749"/>
                    </a:lnTo>
                    <a:lnTo>
                      <a:pt x="1447" y="1034"/>
                    </a:lnTo>
                    <a:lnTo>
                      <a:pt x="1447" y="922"/>
                    </a:lnTo>
                    <a:lnTo>
                      <a:pt x="1528" y="922"/>
                    </a:lnTo>
                    <a:lnTo>
                      <a:pt x="1528" y="1087"/>
                    </a:lnTo>
                    <a:lnTo>
                      <a:pt x="1530" y="1087"/>
                    </a:lnTo>
                    <a:lnTo>
                      <a:pt x="1530" y="1115"/>
                    </a:lnTo>
                    <a:lnTo>
                      <a:pt x="956" y="1115"/>
                    </a:lnTo>
                    <a:lnTo>
                      <a:pt x="956" y="1331"/>
                    </a:lnTo>
                    <a:lnTo>
                      <a:pt x="1044" y="1589"/>
                    </a:lnTo>
                    <a:lnTo>
                      <a:pt x="1049" y="1592"/>
                    </a:lnTo>
                    <a:lnTo>
                      <a:pt x="1046" y="1594"/>
                    </a:lnTo>
                    <a:lnTo>
                      <a:pt x="1185" y="2009"/>
                    </a:lnTo>
                    <a:lnTo>
                      <a:pt x="1247" y="2009"/>
                    </a:lnTo>
                    <a:lnTo>
                      <a:pt x="1247" y="2084"/>
                    </a:lnTo>
                    <a:lnTo>
                      <a:pt x="1095" y="2084"/>
                    </a:lnTo>
                    <a:lnTo>
                      <a:pt x="1095" y="2009"/>
                    </a:lnTo>
                    <a:lnTo>
                      <a:pt x="1157" y="2009"/>
                    </a:lnTo>
                    <a:lnTo>
                      <a:pt x="1145" y="1976"/>
                    </a:lnTo>
                    <a:lnTo>
                      <a:pt x="752" y="1756"/>
                    </a:lnTo>
                    <a:lnTo>
                      <a:pt x="360" y="1974"/>
                    </a:lnTo>
                    <a:lnTo>
                      <a:pt x="349" y="2009"/>
                    </a:lnTo>
                    <a:lnTo>
                      <a:pt x="413" y="2009"/>
                    </a:lnTo>
                    <a:lnTo>
                      <a:pt x="413" y="2084"/>
                    </a:lnTo>
                    <a:lnTo>
                      <a:pt x="261" y="2084"/>
                    </a:lnTo>
                    <a:lnTo>
                      <a:pt x="261" y="2009"/>
                    </a:lnTo>
                    <a:lnTo>
                      <a:pt x="319" y="2009"/>
                    </a:lnTo>
                    <a:lnTo>
                      <a:pt x="460" y="1594"/>
                    </a:lnTo>
                    <a:lnTo>
                      <a:pt x="455" y="1592"/>
                    </a:lnTo>
                    <a:lnTo>
                      <a:pt x="462" y="1589"/>
                    </a:lnTo>
                    <a:lnTo>
                      <a:pt x="549" y="1331"/>
                    </a:lnTo>
                    <a:lnTo>
                      <a:pt x="549" y="1115"/>
                    </a:lnTo>
                    <a:lnTo>
                      <a:pt x="0" y="1115"/>
                    </a:lnTo>
                    <a:lnTo>
                      <a:pt x="0" y="922"/>
                    </a:lnTo>
                    <a:lnTo>
                      <a:pt x="81" y="922"/>
                    </a:lnTo>
                    <a:lnTo>
                      <a:pt x="81" y="1021"/>
                    </a:lnTo>
                    <a:lnTo>
                      <a:pt x="549" y="751"/>
                    </a:lnTo>
                    <a:lnTo>
                      <a:pt x="549" y="588"/>
                    </a:lnTo>
                    <a:lnTo>
                      <a:pt x="167" y="588"/>
                    </a:lnTo>
                    <a:lnTo>
                      <a:pt x="167" y="404"/>
                    </a:lnTo>
                    <a:lnTo>
                      <a:pt x="248" y="404"/>
                    </a:lnTo>
                    <a:lnTo>
                      <a:pt x="248" y="532"/>
                    </a:lnTo>
                    <a:lnTo>
                      <a:pt x="554" y="286"/>
                    </a:lnTo>
                    <a:lnTo>
                      <a:pt x="736" y="18"/>
                    </a:lnTo>
                    <a:lnTo>
                      <a:pt x="734" y="15"/>
                    </a:lnTo>
                    <a:lnTo>
                      <a:pt x="743" y="9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8" name="Group 324"/>
              <p:cNvGrpSpPr/>
              <p:nvPr/>
            </p:nvGrpSpPr>
            <p:grpSpPr>
              <a:xfrm rot="18617920">
                <a:off x="2157917" y="3969311"/>
                <a:ext cx="811213" cy="514468"/>
                <a:chOff x="723524" y="2827069"/>
                <a:chExt cx="811213" cy="514468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159" name="Rectangle 10"/>
                <p:cNvSpPr>
                  <a:spLocks noChangeArrowheads="1"/>
                </p:cNvSpPr>
                <p:nvPr/>
              </p:nvSpPr>
              <p:spPr bwMode="auto">
                <a:xfrm rot="18620251">
                  <a:off x="950537" y="2701594"/>
                  <a:ext cx="357188" cy="811213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Rectangle 11"/>
                <p:cNvSpPr>
                  <a:spLocks noChangeArrowheads="1"/>
                </p:cNvSpPr>
                <p:nvPr/>
              </p:nvSpPr>
              <p:spPr bwMode="auto">
                <a:xfrm rot="18620251">
                  <a:off x="915999" y="2811194"/>
                  <a:ext cx="85725" cy="11747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Rectangle 12"/>
                <p:cNvSpPr>
                  <a:spLocks noChangeArrowheads="1"/>
                </p:cNvSpPr>
                <p:nvPr/>
              </p:nvSpPr>
              <p:spPr bwMode="auto">
                <a:xfrm rot="18620251">
                  <a:off x="830711" y="2911629"/>
                  <a:ext cx="85725" cy="11747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Rectangle 13"/>
                <p:cNvSpPr>
                  <a:spLocks noChangeArrowheads="1"/>
                </p:cNvSpPr>
                <p:nvPr/>
              </p:nvSpPr>
              <p:spPr bwMode="auto">
                <a:xfrm rot="18620251">
                  <a:off x="1044871" y="2919836"/>
                  <a:ext cx="85725" cy="119063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Rectangle 14"/>
                <p:cNvSpPr>
                  <a:spLocks noChangeArrowheads="1"/>
                </p:cNvSpPr>
                <p:nvPr/>
              </p:nvSpPr>
              <p:spPr bwMode="auto">
                <a:xfrm rot="18620251">
                  <a:off x="959583" y="3020271"/>
                  <a:ext cx="85725" cy="119063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Rectangle 15"/>
                <p:cNvSpPr>
                  <a:spLocks noChangeArrowheads="1"/>
                </p:cNvSpPr>
                <p:nvPr/>
              </p:nvSpPr>
              <p:spPr bwMode="auto">
                <a:xfrm rot="18620251">
                  <a:off x="1168297" y="3024649"/>
                  <a:ext cx="85725" cy="119063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Rectangle 16"/>
                <p:cNvSpPr>
                  <a:spLocks noChangeArrowheads="1"/>
                </p:cNvSpPr>
                <p:nvPr/>
              </p:nvSpPr>
              <p:spPr bwMode="auto">
                <a:xfrm rot="18620251">
                  <a:off x="1083009" y="3125083"/>
                  <a:ext cx="85725" cy="119063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Rectangle 17"/>
                <p:cNvSpPr>
                  <a:spLocks noChangeArrowheads="1"/>
                </p:cNvSpPr>
                <p:nvPr/>
              </p:nvSpPr>
              <p:spPr bwMode="auto">
                <a:xfrm rot="18620251">
                  <a:off x="1302614" y="3138709"/>
                  <a:ext cx="85725" cy="119063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Rectangle 18"/>
                <p:cNvSpPr>
                  <a:spLocks noChangeArrowheads="1"/>
                </p:cNvSpPr>
                <p:nvPr/>
              </p:nvSpPr>
              <p:spPr bwMode="auto">
                <a:xfrm rot="18620251">
                  <a:off x="1217326" y="3239143"/>
                  <a:ext cx="85725" cy="119063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8" name="Freeform 11"/>
              <p:cNvSpPr>
                <a:spLocks noEditPoints="1"/>
              </p:cNvSpPr>
              <p:nvPr/>
            </p:nvSpPr>
            <p:spPr bwMode="auto">
              <a:xfrm rot="15007341">
                <a:off x="2135322" y="4072910"/>
                <a:ext cx="833950" cy="1135916"/>
              </a:xfrm>
              <a:custGeom>
                <a:avLst/>
                <a:gdLst/>
                <a:ahLst/>
                <a:cxnLst>
                  <a:cxn ang="0">
                    <a:pos x="1022" y="1607"/>
                  </a:cxn>
                  <a:cxn ang="0">
                    <a:pos x="484" y="1607"/>
                  </a:cxn>
                  <a:cxn ang="0">
                    <a:pos x="994" y="1590"/>
                  </a:cxn>
                  <a:cxn ang="0">
                    <a:pos x="1007" y="1568"/>
                  </a:cxn>
                  <a:cxn ang="0">
                    <a:pos x="725" y="1436"/>
                  </a:cxn>
                  <a:cxn ang="0">
                    <a:pos x="752" y="1421"/>
                  </a:cxn>
                  <a:cxn ang="0">
                    <a:pos x="774" y="1208"/>
                  </a:cxn>
                  <a:cxn ang="0">
                    <a:pos x="646" y="1115"/>
                  </a:cxn>
                  <a:cxn ang="0">
                    <a:pos x="576" y="1115"/>
                  </a:cxn>
                  <a:cxn ang="0">
                    <a:pos x="576" y="1115"/>
                  </a:cxn>
                  <a:cxn ang="0">
                    <a:pos x="895" y="1087"/>
                  </a:cxn>
                  <a:cxn ang="0">
                    <a:pos x="776" y="940"/>
                  </a:cxn>
                  <a:cxn ang="0">
                    <a:pos x="576" y="1047"/>
                  </a:cxn>
                  <a:cxn ang="0">
                    <a:pos x="81" y="1052"/>
                  </a:cxn>
                  <a:cxn ang="0">
                    <a:pos x="539" y="1071"/>
                  </a:cxn>
                  <a:cxn ang="0">
                    <a:pos x="549" y="808"/>
                  </a:cxn>
                  <a:cxn ang="0">
                    <a:pos x="961" y="813"/>
                  </a:cxn>
                  <a:cxn ang="0">
                    <a:pos x="956" y="1076"/>
                  </a:cxn>
                  <a:cxn ang="0">
                    <a:pos x="956" y="779"/>
                  </a:cxn>
                  <a:cxn ang="0">
                    <a:pos x="915" y="813"/>
                  </a:cxn>
                  <a:cxn ang="0">
                    <a:pos x="930" y="790"/>
                  </a:cxn>
                  <a:cxn ang="0">
                    <a:pos x="752" y="667"/>
                  </a:cxn>
                  <a:cxn ang="0">
                    <a:pos x="576" y="790"/>
                  </a:cxn>
                  <a:cxn ang="0">
                    <a:pos x="752" y="442"/>
                  </a:cxn>
                  <a:cxn ang="0">
                    <a:pos x="912" y="554"/>
                  </a:cxn>
                  <a:cxn ang="0">
                    <a:pos x="549" y="562"/>
                  </a:cxn>
                  <a:cxn ang="0">
                    <a:pos x="549" y="325"/>
                  </a:cxn>
                  <a:cxn ang="0">
                    <a:pos x="956" y="556"/>
                  </a:cxn>
                  <a:cxn ang="0">
                    <a:pos x="930" y="319"/>
                  </a:cxn>
                  <a:cxn ang="0">
                    <a:pos x="576" y="319"/>
                  </a:cxn>
                  <a:cxn ang="0">
                    <a:pos x="752" y="235"/>
                  </a:cxn>
                  <a:cxn ang="0">
                    <a:pos x="752" y="235"/>
                  </a:cxn>
                  <a:cxn ang="0">
                    <a:pos x="653" y="189"/>
                  </a:cxn>
                  <a:cxn ang="0">
                    <a:pos x="851" y="187"/>
                  </a:cxn>
                  <a:cxn ang="0">
                    <a:pos x="837" y="165"/>
                  </a:cxn>
                  <a:cxn ang="0">
                    <a:pos x="756" y="0"/>
                  </a:cxn>
                  <a:cxn ang="0">
                    <a:pos x="950" y="286"/>
                  </a:cxn>
                  <a:cxn ang="0">
                    <a:pos x="1339" y="404"/>
                  </a:cxn>
                  <a:cxn ang="0">
                    <a:pos x="958" y="749"/>
                  </a:cxn>
                  <a:cxn ang="0">
                    <a:pos x="1528" y="1087"/>
                  </a:cxn>
                  <a:cxn ang="0">
                    <a:pos x="956" y="1331"/>
                  </a:cxn>
                  <a:cxn ang="0">
                    <a:pos x="1185" y="2009"/>
                  </a:cxn>
                  <a:cxn ang="0">
                    <a:pos x="1095" y="2009"/>
                  </a:cxn>
                  <a:cxn ang="0">
                    <a:pos x="360" y="1974"/>
                  </a:cxn>
                  <a:cxn ang="0">
                    <a:pos x="261" y="2084"/>
                  </a:cxn>
                  <a:cxn ang="0">
                    <a:pos x="455" y="1592"/>
                  </a:cxn>
                  <a:cxn ang="0">
                    <a:pos x="0" y="1115"/>
                  </a:cxn>
                  <a:cxn ang="0">
                    <a:pos x="549" y="751"/>
                  </a:cxn>
                  <a:cxn ang="0">
                    <a:pos x="248" y="404"/>
                  </a:cxn>
                  <a:cxn ang="0">
                    <a:pos x="734" y="15"/>
                  </a:cxn>
                </a:cxnLst>
                <a:rect l="0" t="0" r="r" b="b"/>
                <a:pathLst>
                  <a:path w="1530" h="2084">
                    <a:moveTo>
                      <a:pt x="1022" y="1607"/>
                    </a:moveTo>
                    <a:lnTo>
                      <a:pt x="780" y="1741"/>
                    </a:lnTo>
                    <a:lnTo>
                      <a:pt x="1132" y="1938"/>
                    </a:lnTo>
                    <a:lnTo>
                      <a:pt x="1022" y="1607"/>
                    </a:lnTo>
                    <a:close/>
                    <a:moveTo>
                      <a:pt x="484" y="1607"/>
                    </a:moveTo>
                    <a:lnTo>
                      <a:pt x="372" y="1938"/>
                    </a:lnTo>
                    <a:lnTo>
                      <a:pt x="725" y="1741"/>
                    </a:lnTo>
                    <a:lnTo>
                      <a:pt x="484" y="1607"/>
                    </a:lnTo>
                    <a:close/>
                    <a:moveTo>
                      <a:pt x="752" y="1453"/>
                    </a:moveTo>
                    <a:lnTo>
                      <a:pt x="510" y="1590"/>
                    </a:lnTo>
                    <a:lnTo>
                      <a:pt x="752" y="1726"/>
                    </a:lnTo>
                    <a:lnTo>
                      <a:pt x="994" y="1590"/>
                    </a:lnTo>
                    <a:lnTo>
                      <a:pt x="752" y="1453"/>
                    </a:lnTo>
                    <a:close/>
                    <a:moveTo>
                      <a:pt x="934" y="1348"/>
                    </a:moveTo>
                    <a:lnTo>
                      <a:pt x="780" y="1436"/>
                    </a:lnTo>
                    <a:lnTo>
                      <a:pt x="1007" y="1568"/>
                    </a:lnTo>
                    <a:lnTo>
                      <a:pt x="934" y="1348"/>
                    </a:lnTo>
                    <a:close/>
                    <a:moveTo>
                      <a:pt x="571" y="1348"/>
                    </a:moveTo>
                    <a:lnTo>
                      <a:pt x="497" y="1568"/>
                    </a:lnTo>
                    <a:lnTo>
                      <a:pt x="725" y="1436"/>
                    </a:lnTo>
                    <a:lnTo>
                      <a:pt x="571" y="1348"/>
                    </a:lnTo>
                    <a:close/>
                    <a:moveTo>
                      <a:pt x="752" y="1225"/>
                    </a:moveTo>
                    <a:lnTo>
                      <a:pt x="600" y="1333"/>
                    </a:lnTo>
                    <a:lnTo>
                      <a:pt x="752" y="1421"/>
                    </a:lnTo>
                    <a:lnTo>
                      <a:pt x="904" y="1333"/>
                    </a:lnTo>
                    <a:lnTo>
                      <a:pt x="752" y="1225"/>
                    </a:lnTo>
                    <a:close/>
                    <a:moveTo>
                      <a:pt x="904" y="1115"/>
                    </a:moveTo>
                    <a:lnTo>
                      <a:pt x="774" y="1208"/>
                    </a:lnTo>
                    <a:lnTo>
                      <a:pt x="930" y="1319"/>
                    </a:lnTo>
                    <a:lnTo>
                      <a:pt x="930" y="1115"/>
                    </a:lnTo>
                    <a:lnTo>
                      <a:pt x="904" y="1115"/>
                    </a:lnTo>
                    <a:close/>
                    <a:moveTo>
                      <a:pt x="646" y="1115"/>
                    </a:moveTo>
                    <a:lnTo>
                      <a:pt x="752" y="1192"/>
                    </a:lnTo>
                    <a:lnTo>
                      <a:pt x="859" y="1115"/>
                    </a:lnTo>
                    <a:lnTo>
                      <a:pt x="646" y="1115"/>
                    </a:lnTo>
                    <a:close/>
                    <a:moveTo>
                      <a:pt x="576" y="1115"/>
                    </a:moveTo>
                    <a:lnTo>
                      <a:pt x="576" y="1319"/>
                    </a:lnTo>
                    <a:lnTo>
                      <a:pt x="728" y="1208"/>
                    </a:lnTo>
                    <a:lnTo>
                      <a:pt x="600" y="1115"/>
                    </a:lnTo>
                    <a:lnTo>
                      <a:pt x="576" y="1115"/>
                    </a:lnTo>
                    <a:close/>
                    <a:moveTo>
                      <a:pt x="752" y="957"/>
                    </a:moveTo>
                    <a:lnTo>
                      <a:pt x="585" y="1071"/>
                    </a:lnTo>
                    <a:lnTo>
                      <a:pt x="609" y="1087"/>
                    </a:lnTo>
                    <a:lnTo>
                      <a:pt x="895" y="1087"/>
                    </a:lnTo>
                    <a:lnTo>
                      <a:pt x="917" y="1071"/>
                    </a:lnTo>
                    <a:lnTo>
                      <a:pt x="752" y="957"/>
                    </a:lnTo>
                    <a:close/>
                    <a:moveTo>
                      <a:pt x="930" y="836"/>
                    </a:moveTo>
                    <a:lnTo>
                      <a:pt x="776" y="940"/>
                    </a:lnTo>
                    <a:lnTo>
                      <a:pt x="930" y="1047"/>
                    </a:lnTo>
                    <a:lnTo>
                      <a:pt x="930" y="836"/>
                    </a:lnTo>
                    <a:close/>
                    <a:moveTo>
                      <a:pt x="576" y="836"/>
                    </a:moveTo>
                    <a:lnTo>
                      <a:pt x="576" y="1047"/>
                    </a:lnTo>
                    <a:lnTo>
                      <a:pt x="728" y="940"/>
                    </a:lnTo>
                    <a:lnTo>
                      <a:pt x="576" y="836"/>
                    </a:lnTo>
                    <a:close/>
                    <a:moveTo>
                      <a:pt x="549" y="780"/>
                    </a:moveTo>
                    <a:lnTo>
                      <a:pt x="81" y="1052"/>
                    </a:lnTo>
                    <a:lnTo>
                      <a:pt x="81" y="1087"/>
                    </a:lnTo>
                    <a:lnTo>
                      <a:pt x="549" y="1087"/>
                    </a:lnTo>
                    <a:lnTo>
                      <a:pt x="549" y="1078"/>
                    </a:lnTo>
                    <a:lnTo>
                      <a:pt x="539" y="1071"/>
                    </a:lnTo>
                    <a:lnTo>
                      <a:pt x="549" y="1065"/>
                    </a:lnTo>
                    <a:lnTo>
                      <a:pt x="549" y="817"/>
                    </a:lnTo>
                    <a:lnTo>
                      <a:pt x="541" y="813"/>
                    </a:lnTo>
                    <a:lnTo>
                      <a:pt x="549" y="808"/>
                    </a:lnTo>
                    <a:lnTo>
                      <a:pt x="549" y="780"/>
                    </a:lnTo>
                    <a:close/>
                    <a:moveTo>
                      <a:pt x="956" y="779"/>
                    </a:moveTo>
                    <a:lnTo>
                      <a:pt x="956" y="810"/>
                    </a:lnTo>
                    <a:lnTo>
                      <a:pt x="961" y="813"/>
                    </a:lnTo>
                    <a:lnTo>
                      <a:pt x="956" y="817"/>
                    </a:lnTo>
                    <a:lnTo>
                      <a:pt x="956" y="1065"/>
                    </a:lnTo>
                    <a:lnTo>
                      <a:pt x="965" y="1071"/>
                    </a:lnTo>
                    <a:lnTo>
                      <a:pt x="956" y="1076"/>
                    </a:lnTo>
                    <a:lnTo>
                      <a:pt x="956" y="1087"/>
                    </a:lnTo>
                    <a:lnTo>
                      <a:pt x="1447" y="1087"/>
                    </a:lnTo>
                    <a:lnTo>
                      <a:pt x="1447" y="1063"/>
                    </a:lnTo>
                    <a:lnTo>
                      <a:pt x="956" y="779"/>
                    </a:lnTo>
                    <a:close/>
                    <a:moveTo>
                      <a:pt x="752" y="698"/>
                    </a:moveTo>
                    <a:lnTo>
                      <a:pt x="589" y="813"/>
                    </a:lnTo>
                    <a:lnTo>
                      <a:pt x="752" y="926"/>
                    </a:lnTo>
                    <a:lnTo>
                      <a:pt x="915" y="813"/>
                    </a:lnTo>
                    <a:lnTo>
                      <a:pt x="752" y="698"/>
                    </a:lnTo>
                    <a:close/>
                    <a:moveTo>
                      <a:pt x="910" y="588"/>
                    </a:moveTo>
                    <a:lnTo>
                      <a:pt x="776" y="683"/>
                    </a:lnTo>
                    <a:lnTo>
                      <a:pt x="930" y="790"/>
                    </a:lnTo>
                    <a:lnTo>
                      <a:pt x="930" y="588"/>
                    </a:lnTo>
                    <a:lnTo>
                      <a:pt x="910" y="588"/>
                    </a:lnTo>
                    <a:close/>
                    <a:moveTo>
                      <a:pt x="640" y="588"/>
                    </a:moveTo>
                    <a:lnTo>
                      <a:pt x="752" y="667"/>
                    </a:lnTo>
                    <a:lnTo>
                      <a:pt x="862" y="588"/>
                    </a:lnTo>
                    <a:lnTo>
                      <a:pt x="640" y="588"/>
                    </a:lnTo>
                    <a:close/>
                    <a:moveTo>
                      <a:pt x="576" y="588"/>
                    </a:moveTo>
                    <a:lnTo>
                      <a:pt x="576" y="790"/>
                    </a:lnTo>
                    <a:lnTo>
                      <a:pt x="728" y="683"/>
                    </a:lnTo>
                    <a:lnTo>
                      <a:pt x="594" y="588"/>
                    </a:lnTo>
                    <a:lnTo>
                      <a:pt x="576" y="588"/>
                    </a:lnTo>
                    <a:close/>
                    <a:moveTo>
                      <a:pt x="752" y="442"/>
                    </a:moveTo>
                    <a:lnTo>
                      <a:pt x="593" y="554"/>
                    </a:lnTo>
                    <a:lnTo>
                      <a:pt x="602" y="562"/>
                    </a:lnTo>
                    <a:lnTo>
                      <a:pt x="901" y="562"/>
                    </a:lnTo>
                    <a:lnTo>
                      <a:pt x="912" y="554"/>
                    </a:lnTo>
                    <a:lnTo>
                      <a:pt x="752" y="442"/>
                    </a:lnTo>
                    <a:close/>
                    <a:moveTo>
                      <a:pt x="549" y="325"/>
                    </a:moveTo>
                    <a:lnTo>
                      <a:pt x="253" y="562"/>
                    </a:lnTo>
                    <a:lnTo>
                      <a:pt x="549" y="562"/>
                    </a:lnTo>
                    <a:lnTo>
                      <a:pt x="549" y="556"/>
                    </a:lnTo>
                    <a:lnTo>
                      <a:pt x="547" y="554"/>
                    </a:lnTo>
                    <a:lnTo>
                      <a:pt x="549" y="553"/>
                    </a:lnTo>
                    <a:lnTo>
                      <a:pt x="549" y="325"/>
                    </a:lnTo>
                    <a:close/>
                    <a:moveTo>
                      <a:pt x="956" y="319"/>
                    </a:moveTo>
                    <a:lnTo>
                      <a:pt x="956" y="553"/>
                    </a:lnTo>
                    <a:lnTo>
                      <a:pt x="958" y="554"/>
                    </a:lnTo>
                    <a:lnTo>
                      <a:pt x="956" y="556"/>
                    </a:lnTo>
                    <a:lnTo>
                      <a:pt x="956" y="562"/>
                    </a:lnTo>
                    <a:lnTo>
                      <a:pt x="1249" y="562"/>
                    </a:lnTo>
                    <a:lnTo>
                      <a:pt x="956" y="319"/>
                    </a:lnTo>
                    <a:close/>
                    <a:moveTo>
                      <a:pt x="930" y="319"/>
                    </a:moveTo>
                    <a:lnTo>
                      <a:pt x="776" y="426"/>
                    </a:lnTo>
                    <a:lnTo>
                      <a:pt x="930" y="534"/>
                    </a:lnTo>
                    <a:lnTo>
                      <a:pt x="930" y="319"/>
                    </a:lnTo>
                    <a:close/>
                    <a:moveTo>
                      <a:pt x="576" y="319"/>
                    </a:moveTo>
                    <a:lnTo>
                      <a:pt x="576" y="534"/>
                    </a:lnTo>
                    <a:lnTo>
                      <a:pt x="728" y="426"/>
                    </a:lnTo>
                    <a:lnTo>
                      <a:pt x="576" y="319"/>
                    </a:lnTo>
                    <a:close/>
                    <a:moveTo>
                      <a:pt x="752" y="235"/>
                    </a:moveTo>
                    <a:lnTo>
                      <a:pt x="602" y="307"/>
                    </a:lnTo>
                    <a:lnTo>
                      <a:pt x="752" y="411"/>
                    </a:lnTo>
                    <a:lnTo>
                      <a:pt x="901" y="307"/>
                    </a:lnTo>
                    <a:lnTo>
                      <a:pt x="752" y="235"/>
                    </a:lnTo>
                    <a:close/>
                    <a:moveTo>
                      <a:pt x="653" y="189"/>
                    </a:moveTo>
                    <a:lnTo>
                      <a:pt x="591" y="281"/>
                    </a:lnTo>
                    <a:lnTo>
                      <a:pt x="721" y="220"/>
                    </a:lnTo>
                    <a:lnTo>
                      <a:pt x="653" y="189"/>
                    </a:lnTo>
                    <a:close/>
                    <a:moveTo>
                      <a:pt x="851" y="187"/>
                    </a:moveTo>
                    <a:lnTo>
                      <a:pt x="783" y="220"/>
                    </a:lnTo>
                    <a:lnTo>
                      <a:pt x="915" y="283"/>
                    </a:lnTo>
                    <a:lnTo>
                      <a:pt x="851" y="187"/>
                    </a:lnTo>
                    <a:close/>
                    <a:moveTo>
                      <a:pt x="752" y="42"/>
                    </a:moveTo>
                    <a:lnTo>
                      <a:pt x="670" y="165"/>
                    </a:lnTo>
                    <a:lnTo>
                      <a:pt x="752" y="206"/>
                    </a:lnTo>
                    <a:lnTo>
                      <a:pt x="837" y="165"/>
                    </a:lnTo>
                    <a:lnTo>
                      <a:pt x="752" y="42"/>
                    </a:lnTo>
                    <a:close/>
                    <a:moveTo>
                      <a:pt x="748" y="0"/>
                    </a:moveTo>
                    <a:lnTo>
                      <a:pt x="752" y="2"/>
                    </a:lnTo>
                    <a:lnTo>
                      <a:pt x="756" y="0"/>
                    </a:lnTo>
                    <a:lnTo>
                      <a:pt x="761" y="9"/>
                    </a:lnTo>
                    <a:lnTo>
                      <a:pt x="770" y="15"/>
                    </a:lnTo>
                    <a:lnTo>
                      <a:pt x="769" y="18"/>
                    </a:lnTo>
                    <a:lnTo>
                      <a:pt x="950" y="286"/>
                    </a:lnTo>
                    <a:lnTo>
                      <a:pt x="952" y="283"/>
                    </a:lnTo>
                    <a:lnTo>
                      <a:pt x="1260" y="536"/>
                    </a:lnTo>
                    <a:lnTo>
                      <a:pt x="1260" y="404"/>
                    </a:lnTo>
                    <a:lnTo>
                      <a:pt x="1339" y="404"/>
                    </a:lnTo>
                    <a:lnTo>
                      <a:pt x="1339" y="588"/>
                    </a:lnTo>
                    <a:lnTo>
                      <a:pt x="956" y="588"/>
                    </a:lnTo>
                    <a:lnTo>
                      <a:pt x="956" y="753"/>
                    </a:lnTo>
                    <a:lnTo>
                      <a:pt x="958" y="749"/>
                    </a:lnTo>
                    <a:lnTo>
                      <a:pt x="1447" y="1034"/>
                    </a:lnTo>
                    <a:lnTo>
                      <a:pt x="1447" y="922"/>
                    </a:lnTo>
                    <a:lnTo>
                      <a:pt x="1528" y="922"/>
                    </a:lnTo>
                    <a:lnTo>
                      <a:pt x="1528" y="1087"/>
                    </a:lnTo>
                    <a:lnTo>
                      <a:pt x="1530" y="1087"/>
                    </a:lnTo>
                    <a:lnTo>
                      <a:pt x="1530" y="1115"/>
                    </a:lnTo>
                    <a:lnTo>
                      <a:pt x="956" y="1115"/>
                    </a:lnTo>
                    <a:lnTo>
                      <a:pt x="956" y="1331"/>
                    </a:lnTo>
                    <a:lnTo>
                      <a:pt x="1044" y="1589"/>
                    </a:lnTo>
                    <a:lnTo>
                      <a:pt x="1049" y="1592"/>
                    </a:lnTo>
                    <a:lnTo>
                      <a:pt x="1046" y="1594"/>
                    </a:lnTo>
                    <a:lnTo>
                      <a:pt x="1185" y="2009"/>
                    </a:lnTo>
                    <a:lnTo>
                      <a:pt x="1247" y="2009"/>
                    </a:lnTo>
                    <a:lnTo>
                      <a:pt x="1247" y="2084"/>
                    </a:lnTo>
                    <a:lnTo>
                      <a:pt x="1095" y="2084"/>
                    </a:lnTo>
                    <a:lnTo>
                      <a:pt x="1095" y="2009"/>
                    </a:lnTo>
                    <a:lnTo>
                      <a:pt x="1157" y="2009"/>
                    </a:lnTo>
                    <a:lnTo>
                      <a:pt x="1145" y="1976"/>
                    </a:lnTo>
                    <a:lnTo>
                      <a:pt x="752" y="1756"/>
                    </a:lnTo>
                    <a:lnTo>
                      <a:pt x="360" y="1974"/>
                    </a:lnTo>
                    <a:lnTo>
                      <a:pt x="349" y="2009"/>
                    </a:lnTo>
                    <a:lnTo>
                      <a:pt x="413" y="2009"/>
                    </a:lnTo>
                    <a:lnTo>
                      <a:pt x="413" y="2084"/>
                    </a:lnTo>
                    <a:lnTo>
                      <a:pt x="261" y="2084"/>
                    </a:lnTo>
                    <a:lnTo>
                      <a:pt x="261" y="2009"/>
                    </a:lnTo>
                    <a:lnTo>
                      <a:pt x="319" y="2009"/>
                    </a:lnTo>
                    <a:lnTo>
                      <a:pt x="460" y="1594"/>
                    </a:lnTo>
                    <a:lnTo>
                      <a:pt x="455" y="1592"/>
                    </a:lnTo>
                    <a:lnTo>
                      <a:pt x="462" y="1589"/>
                    </a:lnTo>
                    <a:lnTo>
                      <a:pt x="549" y="1331"/>
                    </a:lnTo>
                    <a:lnTo>
                      <a:pt x="549" y="1115"/>
                    </a:lnTo>
                    <a:lnTo>
                      <a:pt x="0" y="1115"/>
                    </a:lnTo>
                    <a:lnTo>
                      <a:pt x="0" y="922"/>
                    </a:lnTo>
                    <a:lnTo>
                      <a:pt x="81" y="922"/>
                    </a:lnTo>
                    <a:lnTo>
                      <a:pt x="81" y="1021"/>
                    </a:lnTo>
                    <a:lnTo>
                      <a:pt x="549" y="751"/>
                    </a:lnTo>
                    <a:lnTo>
                      <a:pt x="549" y="588"/>
                    </a:lnTo>
                    <a:lnTo>
                      <a:pt x="167" y="588"/>
                    </a:lnTo>
                    <a:lnTo>
                      <a:pt x="167" y="404"/>
                    </a:lnTo>
                    <a:lnTo>
                      <a:pt x="248" y="404"/>
                    </a:lnTo>
                    <a:lnTo>
                      <a:pt x="248" y="532"/>
                    </a:lnTo>
                    <a:lnTo>
                      <a:pt x="554" y="286"/>
                    </a:lnTo>
                    <a:lnTo>
                      <a:pt x="736" y="18"/>
                    </a:lnTo>
                    <a:lnTo>
                      <a:pt x="734" y="15"/>
                    </a:lnTo>
                    <a:lnTo>
                      <a:pt x="743" y="9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9" name="Group 327"/>
              <p:cNvGrpSpPr/>
              <p:nvPr/>
            </p:nvGrpSpPr>
            <p:grpSpPr>
              <a:xfrm rot="14036185">
                <a:off x="2724827" y="4760948"/>
                <a:ext cx="716479" cy="617540"/>
                <a:chOff x="8837612" y="3733800"/>
                <a:chExt cx="1831456" cy="157855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170" name="Freeform 18"/>
                <p:cNvSpPr>
                  <a:spLocks/>
                </p:cNvSpPr>
                <p:nvPr/>
              </p:nvSpPr>
              <p:spPr bwMode="auto">
                <a:xfrm>
                  <a:off x="8837612" y="3969845"/>
                  <a:ext cx="615403" cy="1342506"/>
                </a:xfrm>
                <a:custGeom>
                  <a:avLst/>
                  <a:gdLst/>
                  <a:ahLst/>
                  <a:cxnLst>
                    <a:cxn ang="0">
                      <a:pos x="292" y="0"/>
                    </a:cxn>
                    <a:cxn ang="0">
                      <a:pos x="292" y="637"/>
                    </a:cxn>
                    <a:cxn ang="0">
                      <a:pos x="0" y="637"/>
                    </a:cxn>
                    <a:cxn ang="0">
                      <a:pos x="0" y="220"/>
                    </a:cxn>
                    <a:cxn ang="0">
                      <a:pos x="292" y="0"/>
                    </a:cxn>
                  </a:cxnLst>
                  <a:rect l="0" t="0" r="r" b="b"/>
                  <a:pathLst>
                    <a:path w="292" h="637">
                      <a:moveTo>
                        <a:pt x="292" y="0"/>
                      </a:moveTo>
                      <a:lnTo>
                        <a:pt x="292" y="637"/>
                      </a:lnTo>
                      <a:lnTo>
                        <a:pt x="0" y="637"/>
                      </a:lnTo>
                      <a:lnTo>
                        <a:pt x="0" y="220"/>
                      </a:lnTo>
                      <a:lnTo>
                        <a:pt x="29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Rectangle 19"/>
                <p:cNvSpPr>
                  <a:spLocks noChangeArrowheads="1"/>
                </p:cNvSpPr>
                <p:nvPr/>
              </p:nvSpPr>
              <p:spPr bwMode="auto">
                <a:xfrm>
                  <a:off x="8987247" y="446090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Rectangle 20"/>
                <p:cNvSpPr>
                  <a:spLocks noChangeArrowheads="1"/>
                </p:cNvSpPr>
                <p:nvPr/>
              </p:nvSpPr>
              <p:spPr bwMode="auto">
                <a:xfrm>
                  <a:off x="9193786" y="4460902"/>
                  <a:ext cx="107484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21"/>
                <p:cNvSpPr>
                  <a:spLocks noChangeArrowheads="1"/>
                </p:cNvSpPr>
                <p:nvPr/>
              </p:nvSpPr>
              <p:spPr bwMode="auto">
                <a:xfrm>
                  <a:off x="8987247" y="4637936"/>
                  <a:ext cx="109592" cy="8641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Rectangle 22"/>
                <p:cNvSpPr>
                  <a:spLocks noChangeArrowheads="1"/>
                </p:cNvSpPr>
                <p:nvPr/>
              </p:nvSpPr>
              <p:spPr bwMode="auto">
                <a:xfrm>
                  <a:off x="9193786" y="4637936"/>
                  <a:ext cx="107484" cy="8641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Rectangle 23"/>
                <p:cNvSpPr>
                  <a:spLocks noChangeArrowheads="1"/>
                </p:cNvSpPr>
                <p:nvPr/>
              </p:nvSpPr>
              <p:spPr bwMode="auto">
                <a:xfrm>
                  <a:off x="8987247" y="481286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Rectangle 24"/>
                <p:cNvSpPr>
                  <a:spLocks noChangeArrowheads="1"/>
                </p:cNvSpPr>
                <p:nvPr/>
              </p:nvSpPr>
              <p:spPr bwMode="auto">
                <a:xfrm>
                  <a:off x="9193786" y="4812862"/>
                  <a:ext cx="107484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Rectangle 25"/>
                <p:cNvSpPr>
                  <a:spLocks noChangeArrowheads="1"/>
                </p:cNvSpPr>
                <p:nvPr/>
              </p:nvSpPr>
              <p:spPr bwMode="auto">
                <a:xfrm>
                  <a:off x="8987247" y="4992003"/>
                  <a:ext cx="109592" cy="84301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Rectangle 26"/>
                <p:cNvSpPr>
                  <a:spLocks noChangeArrowheads="1"/>
                </p:cNvSpPr>
                <p:nvPr/>
              </p:nvSpPr>
              <p:spPr bwMode="auto">
                <a:xfrm>
                  <a:off x="9193786" y="4992003"/>
                  <a:ext cx="107484" cy="84301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27"/>
                <p:cNvSpPr>
                  <a:spLocks/>
                </p:cNvSpPr>
                <p:nvPr/>
              </p:nvSpPr>
              <p:spPr bwMode="auto">
                <a:xfrm>
                  <a:off x="9448800" y="3969845"/>
                  <a:ext cx="609080" cy="1342506"/>
                </a:xfrm>
                <a:custGeom>
                  <a:avLst/>
                  <a:gdLst/>
                  <a:ahLst/>
                  <a:cxnLst>
                    <a:cxn ang="0">
                      <a:pos x="289" y="0"/>
                    </a:cxn>
                    <a:cxn ang="0">
                      <a:pos x="289" y="637"/>
                    </a:cxn>
                    <a:cxn ang="0">
                      <a:pos x="0" y="637"/>
                    </a:cxn>
                    <a:cxn ang="0">
                      <a:pos x="0" y="220"/>
                    </a:cxn>
                    <a:cxn ang="0">
                      <a:pos x="289" y="0"/>
                    </a:cxn>
                  </a:cxnLst>
                  <a:rect l="0" t="0" r="r" b="b"/>
                  <a:pathLst>
                    <a:path w="289" h="637">
                      <a:moveTo>
                        <a:pt x="289" y="0"/>
                      </a:moveTo>
                      <a:lnTo>
                        <a:pt x="289" y="637"/>
                      </a:lnTo>
                      <a:lnTo>
                        <a:pt x="0" y="637"/>
                      </a:lnTo>
                      <a:lnTo>
                        <a:pt x="0" y="220"/>
                      </a:lnTo>
                      <a:lnTo>
                        <a:pt x="289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Rectangle 28"/>
                <p:cNvSpPr>
                  <a:spLocks noChangeArrowheads="1"/>
                </p:cNvSpPr>
                <p:nvPr/>
              </p:nvSpPr>
              <p:spPr bwMode="auto">
                <a:xfrm>
                  <a:off x="9598435" y="446090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Rectangle 29"/>
                <p:cNvSpPr>
                  <a:spLocks noChangeArrowheads="1"/>
                </p:cNvSpPr>
                <p:nvPr/>
              </p:nvSpPr>
              <p:spPr bwMode="auto">
                <a:xfrm>
                  <a:off x="9800759" y="4460902"/>
                  <a:ext cx="107484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Rectangle 30"/>
                <p:cNvSpPr>
                  <a:spLocks noChangeArrowheads="1"/>
                </p:cNvSpPr>
                <p:nvPr/>
              </p:nvSpPr>
              <p:spPr bwMode="auto">
                <a:xfrm>
                  <a:off x="9598435" y="4637936"/>
                  <a:ext cx="109592" cy="8641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Rectangle 31"/>
                <p:cNvSpPr>
                  <a:spLocks noChangeArrowheads="1"/>
                </p:cNvSpPr>
                <p:nvPr/>
              </p:nvSpPr>
              <p:spPr bwMode="auto">
                <a:xfrm>
                  <a:off x="9800759" y="4637936"/>
                  <a:ext cx="107484" cy="8641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Rectangle 32"/>
                <p:cNvSpPr>
                  <a:spLocks noChangeArrowheads="1"/>
                </p:cNvSpPr>
                <p:nvPr/>
              </p:nvSpPr>
              <p:spPr bwMode="auto">
                <a:xfrm>
                  <a:off x="9598435" y="481286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Rectangle 33"/>
                <p:cNvSpPr>
                  <a:spLocks noChangeArrowheads="1"/>
                </p:cNvSpPr>
                <p:nvPr/>
              </p:nvSpPr>
              <p:spPr bwMode="auto">
                <a:xfrm>
                  <a:off x="9800759" y="4812862"/>
                  <a:ext cx="107484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Rectangle 34"/>
                <p:cNvSpPr>
                  <a:spLocks noChangeArrowheads="1"/>
                </p:cNvSpPr>
                <p:nvPr/>
              </p:nvSpPr>
              <p:spPr bwMode="auto">
                <a:xfrm>
                  <a:off x="9598435" y="4992003"/>
                  <a:ext cx="109592" cy="84301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Rectangle 35"/>
                <p:cNvSpPr>
                  <a:spLocks noChangeArrowheads="1"/>
                </p:cNvSpPr>
                <p:nvPr/>
              </p:nvSpPr>
              <p:spPr bwMode="auto">
                <a:xfrm>
                  <a:off x="9800759" y="4992003"/>
                  <a:ext cx="107484" cy="84301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36"/>
                <p:cNvSpPr>
                  <a:spLocks/>
                </p:cNvSpPr>
                <p:nvPr/>
              </p:nvSpPr>
              <p:spPr bwMode="auto">
                <a:xfrm>
                  <a:off x="10055773" y="3969845"/>
                  <a:ext cx="613295" cy="1342506"/>
                </a:xfrm>
                <a:custGeom>
                  <a:avLst/>
                  <a:gdLst/>
                  <a:ahLst/>
                  <a:cxnLst>
                    <a:cxn ang="0">
                      <a:pos x="291" y="0"/>
                    </a:cxn>
                    <a:cxn ang="0">
                      <a:pos x="291" y="637"/>
                    </a:cxn>
                    <a:cxn ang="0">
                      <a:pos x="0" y="637"/>
                    </a:cxn>
                    <a:cxn ang="0">
                      <a:pos x="0" y="220"/>
                    </a:cxn>
                    <a:cxn ang="0">
                      <a:pos x="291" y="0"/>
                    </a:cxn>
                  </a:cxnLst>
                  <a:rect l="0" t="0" r="r" b="b"/>
                  <a:pathLst>
                    <a:path w="291" h="637">
                      <a:moveTo>
                        <a:pt x="291" y="0"/>
                      </a:moveTo>
                      <a:lnTo>
                        <a:pt x="291" y="637"/>
                      </a:lnTo>
                      <a:lnTo>
                        <a:pt x="0" y="637"/>
                      </a:lnTo>
                      <a:lnTo>
                        <a:pt x="0" y="220"/>
                      </a:lnTo>
                      <a:lnTo>
                        <a:pt x="29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Rectangle 37"/>
                <p:cNvSpPr>
                  <a:spLocks noChangeArrowheads="1"/>
                </p:cNvSpPr>
                <p:nvPr/>
              </p:nvSpPr>
              <p:spPr bwMode="auto">
                <a:xfrm>
                  <a:off x="10205408" y="446090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Rectangle 38"/>
                <p:cNvSpPr>
                  <a:spLocks noChangeArrowheads="1"/>
                </p:cNvSpPr>
                <p:nvPr/>
              </p:nvSpPr>
              <p:spPr bwMode="auto">
                <a:xfrm>
                  <a:off x="10409841" y="446090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Rectangle 39"/>
                <p:cNvSpPr>
                  <a:spLocks noChangeArrowheads="1"/>
                </p:cNvSpPr>
                <p:nvPr/>
              </p:nvSpPr>
              <p:spPr bwMode="auto">
                <a:xfrm>
                  <a:off x="10205408" y="4637936"/>
                  <a:ext cx="109592" cy="8641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Rectangle 40"/>
                <p:cNvSpPr>
                  <a:spLocks noChangeArrowheads="1"/>
                </p:cNvSpPr>
                <p:nvPr/>
              </p:nvSpPr>
              <p:spPr bwMode="auto">
                <a:xfrm>
                  <a:off x="10409841" y="4637936"/>
                  <a:ext cx="109592" cy="8641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Rectangle 41"/>
                <p:cNvSpPr>
                  <a:spLocks noChangeArrowheads="1"/>
                </p:cNvSpPr>
                <p:nvPr/>
              </p:nvSpPr>
              <p:spPr bwMode="auto">
                <a:xfrm>
                  <a:off x="10205408" y="481286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Rectangle 42"/>
                <p:cNvSpPr>
                  <a:spLocks noChangeArrowheads="1"/>
                </p:cNvSpPr>
                <p:nvPr/>
              </p:nvSpPr>
              <p:spPr bwMode="auto">
                <a:xfrm>
                  <a:off x="10409841" y="4812862"/>
                  <a:ext cx="109592" cy="8851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Rectangle 43"/>
                <p:cNvSpPr>
                  <a:spLocks noChangeArrowheads="1"/>
                </p:cNvSpPr>
                <p:nvPr/>
              </p:nvSpPr>
              <p:spPr bwMode="auto">
                <a:xfrm>
                  <a:off x="10205408" y="4992003"/>
                  <a:ext cx="109592" cy="84301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Rectangle 44"/>
                <p:cNvSpPr>
                  <a:spLocks noChangeArrowheads="1"/>
                </p:cNvSpPr>
                <p:nvPr/>
              </p:nvSpPr>
              <p:spPr bwMode="auto">
                <a:xfrm>
                  <a:off x="10409841" y="4992003"/>
                  <a:ext cx="109592" cy="84301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Rectangle 45"/>
                <p:cNvSpPr>
                  <a:spLocks noChangeArrowheads="1"/>
                </p:cNvSpPr>
                <p:nvPr/>
              </p:nvSpPr>
              <p:spPr bwMode="auto">
                <a:xfrm>
                  <a:off x="9010430" y="3733800"/>
                  <a:ext cx="179140" cy="61118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" name="Grupo 202"/>
              <p:cNvGrpSpPr>
                <a:grpSpLocks noChangeAspect="1"/>
              </p:cNvGrpSpPr>
              <p:nvPr/>
            </p:nvGrpSpPr>
            <p:grpSpPr>
              <a:xfrm>
                <a:off x="2898386" y="2011613"/>
                <a:ext cx="3560532" cy="3560528"/>
                <a:chOff x="7161212" y="3485208"/>
                <a:chExt cx="2438400" cy="2438397"/>
              </a:xfrm>
            </p:grpSpPr>
            <p:sp>
              <p:nvSpPr>
                <p:cNvPr id="198" name="Freeform 6"/>
                <p:cNvSpPr>
                  <a:spLocks/>
                </p:cNvSpPr>
                <p:nvPr/>
              </p:nvSpPr>
              <p:spPr bwMode="auto">
                <a:xfrm>
                  <a:off x="7161212" y="3485208"/>
                  <a:ext cx="2438400" cy="2438397"/>
                </a:xfrm>
                <a:custGeom>
                  <a:avLst/>
                  <a:gdLst>
                    <a:gd name="T0" fmla="*/ 2380 w 4487"/>
                    <a:gd name="T1" fmla="*/ 4 h 4487"/>
                    <a:gd name="T2" fmla="*/ 2647 w 4487"/>
                    <a:gd name="T3" fmla="*/ 36 h 4487"/>
                    <a:gd name="T4" fmla="*/ 2902 w 4487"/>
                    <a:gd name="T5" fmla="*/ 98 h 4487"/>
                    <a:gd name="T6" fmla="*/ 3146 w 4487"/>
                    <a:gd name="T7" fmla="*/ 189 h 4487"/>
                    <a:gd name="T8" fmla="*/ 3376 w 4487"/>
                    <a:gd name="T9" fmla="*/ 306 h 4487"/>
                    <a:gd name="T10" fmla="*/ 3589 w 4487"/>
                    <a:gd name="T11" fmla="*/ 448 h 4487"/>
                    <a:gd name="T12" fmla="*/ 3784 w 4487"/>
                    <a:gd name="T13" fmla="*/ 612 h 4487"/>
                    <a:gd name="T14" fmla="*/ 3959 w 4487"/>
                    <a:gd name="T15" fmla="*/ 799 h 4487"/>
                    <a:gd name="T16" fmla="*/ 4113 w 4487"/>
                    <a:gd name="T17" fmla="*/ 1003 h 4487"/>
                    <a:gd name="T18" fmla="*/ 4242 w 4487"/>
                    <a:gd name="T19" fmla="*/ 1224 h 4487"/>
                    <a:gd name="T20" fmla="*/ 4347 w 4487"/>
                    <a:gd name="T21" fmla="*/ 1461 h 4487"/>
                    <a:gd name="T22" fmla="*/ 4423 w 4487"/>
                    <a:gd name="T23" fmla="*/ 1711 h 4487"/>
                    <a:gd name="T24" fmla="*/ 4470 w 4487"/>
                    <a:gd name="T25" fmla="*/ 1972 h 4487"/>
                    <a:gd name="T26" fmla="*/ 4487 w 4487"/>
                    <a:gd name="T27" fmla="*/ 2243 h 4487"/>
                    <a:gd name="T28" fmla="*/ 4470 w 4487"/>
                    <a:gd name="T29" fmla="*/ 2515 h 4487"/>
                    <a:gd name="T30" fmla="*/ 4423 w 4487"/>
                    <a:gd name="T31" fmla="*/ 2776 h 4487"/>
                    <a:gd name="T32" fmla="*/ 4347 w 4487"/>
                    <a:gd name="T33" fmla="*/ 3026 h 4487"/>
                    <a:gd name="T34" fmla="*/ 4242 w 4487"/>
                    <a:gd name="T35" fmla="*/ 3263 h 4487"/>
                    <a:gd name="T36" fmla="*/ 4113 w 4487"/>
                    <a:gd name="T37" fmla="*/ 3485 h 4487"/>
                    <a:gd name="T38" fmla="*/ 3959 w 4487"/>
                    <a:gd name="T39" fmla="*/ 3689 h 4487"/>
                    <a:gd name="T40" fmla="*/ 3784 w 4487"/>
                    <a:gd name="T41" fmla="*/ 3875 h 4487"/>
                    <a:gd name="T42" fmla="*/ 3589 w 4487"/>
                    <a:gd name="T43" fmla="*/ 4040 h 4487"/>
                    <a:gd name="T44" fmla="*/ 3376 w 4487"/>
                    <a:gd name="T45" fmla="*/ 4181 h 4487"/>
                    <a:gd name="T46" fmla="*/ 3146 w 4487"/>
                    <a:gd name="T47" fmla="*/ 4298 h 4487"/>
                    <a:gd name="T48" fmla="*/ 2902 w 4487"/>
                    <a:gd name="T49" fmla="*/ 4389 h 4487"/>
                    <a:gd name="T50" fmla="*/ 2647 w 4487"/>
                    <a:gd name="T51" fmla="*/ 4450 h 4487"/>
                    <a:gd name="T52" fmla="*/ 2380 w 4487"/>
                    <a:gd name="T53" fmla="*/ 4483 h 4487"/>
                    <a:gd name="T54" fmla="*/ 2107 w 4487"/>
                    <a:gd name="T55" fmla="*/ 4483 h 4487"/>
                    <a:gd name="T56" fmla="*/ 1840 w 4487"/>
                    <a:gd name="T57" fmla="*/ 4450 h 4487"/>
                    <a:gd name="T58" fmla="*/ 1584 w 4487"/>
                    <a:gd name="T59" fmla="*/ 4389 h 4487"/>
                    <a:gd name="T60" fmla="*/ 1341 w 4487"/>
                    <a:gd name="T61" fmla="*/ 4298 h 4487"/>
                    <a:gd name="T62" fmla="*/ 1111 w 4487"/>
                    <a:gd name="T63" fmla="*/ 4181 h 4487"/>
                    <a:gd name="T64" fmla="*/ 898 w 4487"/>
                    <a:gd name="T65" fmla="*/ 4040 h 4487"/>
                    <a:gd name="T66" fmla="*/ 703 w 4487"/>
                    <a:gd name="T67" fmla="*/ 3875 h 4487"/>
                    <a:gd name="T68" fmla="*/ 528 w 4487"/>
                    <a:gd name="T69" fmla="*/ 3689 h 4487"/>
                    <a:gd name="T70" fmla="*/ 374 w 4487"/>
                    <a:gd name="T71" fmla="*/ 3485 h 4487"/>
                    <a:gd name="T72" fmla="*/ 245 w 4487"/>
                    <a:gd name="T73" fmla="*/ 3263 h 4487"/>
                    <a:gd name="T74" fmla="*/ 140 w 4487"/>
                    <a:gd name="T75" fmla="*/ 3026 h 4487"/>
                    <a:gd name="T76" fmla="*/ 64 w 4487"/>
                    <a:gd name="T77" fmla="*/ 2776 h 4487"/>
                    <a:gd name="T78" fmla="*/ 16 w 4487"/>
                    <a:gd name="T79" fmla="*/ 2515 h 4487"/>
                    <a:gd name="T80" fmla="*/ 0 w 4487"/>
                    <a:gd name="T81" fmla="*/ 2243 h 4487"/>
                    <a:gd name="T82" fmla="*/ 16 w 4487"/>
                    <a:gd name="T83" fmla="*/ 1972 h 4487"/>
                    <a:gd name="T84" fmla="*/ 64 w 4487"/>
                    <a:gd name="T85" fmla="*/ 1711 h 4487"/>
                    <a:gd name="T86" fmla="*/ 140 w 4487"/>
                    <a:gd name="T87" fmla="*/ 1461 h 4487"/>
                    <a:gd name="T88" fmla="*/ 245 w 4487"/>
                    <a:gd name="T89" fmla="*/ 1224 h 4487"/>
                    <a:gd name="T90" fmla="*/ 374 w 4487"/>
                    <a:gd name="T91" fmla="*/ 1003 h 4487"/>
                    <a:gd name="T92" fmla="*/ 528 w 4487"/>
                    <a:gd name="T93" fmla="*/ 799 h 4487"/>
                    <a:gd name="T94" fmla="*/ 703 w 4487"/>
                    <a:gd name="T95" fmla="*/ 612 h 4487"/>
                    <a:gd name="T96" fmla="*/ 898 w 4487"/>
                    <a:gd name="T97" fmla="*/ 448 h 4487"/>
                    <a:gd name="T98" fmla="*/ 1111 w 4487"/>
                    <a:gd name="T99" fmla="*/ 306 h 4487"/>
                    <a:gd name="T100" fmla="*/ 1341 w 4487"/>
                    <a:gd name="T101" fmla="*/ 189 h 4487"/>
                    <a:gd name="T102" fmla="*/ 1584 w 4487"/>
                    <a:gd name="T103" fmla="*/ 98 h 4487"/>
                    <a:gd name="T104" fmla="*/ 1840 w 4487"/>
                    <a:gd name="T105" fmla="*/ 36 h 4487"/>
                    <a:gd name="T106" fmla="*/ 2107 w 4487"/>
                    <a:gd name="T107" fmla="*/ 4 h 4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487" h="4487">
                      <a:moveTo>
                        <a:pt x="2243" y="0"/>
                      </a:moveTo>
                      <a:lnTo>
                        <a:pt x="2380" y="4"/>
                      </a:lnTo>
                      <a:lnTo>
                        <a:pt x="2515" y="17"/>
                      </a:lnTo>
                      <a:lnTo>
                        <a:pt x="2647" y="36"/>
                      </a:lnTo>
                      <a:lnTo>
                        <a:pt x="2776" y="64"/>
                      </a:lnTo>
                      <a:lnTo>
                        <a:pt x="2902" y="98"/>
                      </a:lnTo>
                      <a:lnTo>
                        <a:pt x="3026" y="140"/>
                      </a:lnTo>
                      <a:lnTo>
                        <a:pt x="3146" y="189"/>
                      </a:lnTo>
                      <a:lnTo>
                        <a:pt x="3263" y="245"/>
                      </a:lnTo>
                      <a:lnTo>
                        <a:pt x="3376" y="306"/>
                      </a:lnTo>
                      <a:lnTo>
                        <a:pt x="3484" y="374"/>
                      </a:lnTo>
                      <a:lnTo>
                        <a:pt x="3589" y="448"/>
                      </a:lnTo>
                      <a:lnTo>
                        <a:pt x="3688" y="528"/>
                      </a:lnTo>
                      <a:lnTo>
                        <a:pt x="3784" y="612"/>
                      </a:lnTo>
                      <a:lnTo>
                        <a:pt x="3875" y="703"/>
                      </a:lnTo>
                      <a:lnTo>
                        <a:pt x="3959" y="799"/>
                      </a:lnTo>
                      <a:lnTo>
                        <a:pt x="4039" y="898"/>
                      </a:lnTo>
                      <a:lnTo>
                        <a:pt x="4113" y="1003"/>
                      </a:lnTo>
                      <a:lnTo>
                        <a:pt x="4181" y="1111"/>
                      </a:lnTo>
                      <a:lnTo>
                        <a:pt x="4242" y="1224"/>
                      </a:lnTo>
                      <a:lnTo>
                        <a:pt x="4298" y="1341"/>
                      </a:lnTo>
                      <a:lnTo>
                        <a:pt x="4347" y="1461"/>
                      </a:lnTo>
                      <a:lnTo>
                        <a:pt x="4389" y="1585"/>
                      </a:lnTo>
                      <a:lnTo>
                        <a:pt x="4423" y="1711"/>
                      </a:lnTo>
                      <a:lnTo>
                        <a:pt x="4451" y="1840"/>
                      </a:lnTo>
                      <a:lnTo>
                        <a:pt x="4470" y="1972"/>
                      </a:lnTo>
                      <a:lnTo>
                        <a:pt x="4483" y="2107"/>
                      </a:lnTo>
                      <a:lnTo>
                        <a:pt x="4487" y="2243"/>
                      </a:lnTo>
                      <a:lnTo>
                        <a:pt x="4483" y="2380"/>
                      </a:lnTo>
                      <a:lnTo>
                        <a:pt x="4470" y="2515"/>
                      </a:lnTo>
                      <a:lnTo>
                        <a:pt x="4451" y="2647"/>
                      </a:lnTo>
                      <a:lnTo>
                        <a:pt x="4423" y="2776"/>
                      </a:lnTo>
                      <a:lnTo>
                        <a:pt x="4389" y="2903"/>
                      </a:lnTo>
                      <a:lnTo>
                        <a:pt x="4347" y="3026"/>
                      </a:lnTo>
                      <a:lnTo>
                        <a:pt x="4298" y="3146"/>
                      </a:lnTo>
                      <a:lnTo>
                        <a:pt x="4242" y="3263"/>
                      </a:lnTo>
                      <a:lnTo>
                        <a:pt x="4181" y="3376"/>
                      </a:lnTo>
                      <a:lnTo>
                        <a:pt x="4113" y="3485"/>
                      </a:lnTo>
                      <a:lnTo>
                        <a:pt x="4039" y="3589"/>
                      </a:lnTo>
                      <a:lnTo>
                        <a:pt x="3959" y="3689"/>
                      </a:lnTo>
                      <a:lnTo>
                        <a:pt x="3875" y="3784"/>
                      </a:lnTo>
                      <a:lnTo>
                        <a:pt x="3784" y="3875"/>
                      </a:lnTo>
                      <a:lnTo>
                        <a:pt x="3688" y="3959"/>
                      </a:lnTo>
                      <a:lnTo>
                        <a:pt x="3589" y="4040"/>
                      </a:lnTo>
                      <a:lnTo>
                        <a:pt x="3484" y="4113"/>
                      </a:lnTo>
                      <a:lnTo>
                        <a:pt x="3376" y="4181"/>
                      </a:lnTo>
                      <a:lnTo>
                        <a:pt x="3263" y="4242"/>
                      </a:lnTo>
                      <a:lnTo>
                        <a:pt x="3146" y="4298"/>
                      </a:lnTo>
                      <a:lnTo>
                        <a:pt x="3026" y="4347"/>
                      </a:lnTo>
                      <a:lnTo>
                        <a:pt x="2902" y="4389"/>
                      </a:lnTo>
                      <a:lnTo>
                        <a:pt x="2776" y="4423"/>
                      </a:lnTo>
                      <a:lnTo>
                        <a:pt x="2647" y="4450"/>
                      </a:lnTo>
                      <a:lnTo>
                        <a:pt x="2515" y="4471"/>
                      </a:lnTo>
                      <a:lnTo>
                        <a:pt x="2380" y="4483"/>
                      </a:lnTo>
                      <a:lnTo>
                        <a:pt x="2243" y="4487"/>
                      </a:lnTo>
                      <a:lnTo>
                        <a:pt x="2107" y="4483"/>
                      </a:lnTo>
                      <a:lnTo>
                        <a:pt x="1972" y="4471"/>
                      </a:lnTo>
                      <a:lnTo>
                        <a:pt x="1840" y="4450"/>
                      </a:lnTo>
                      <a:lnTo>
                        <a:pt x="1711" y="4423"/>
                      </a:lnTo>
                      <a:lnTo>
                        <a:pt x="1584" y="4389"/>
                      </a:lnTo>
                      <a:lnTo>
                        <a:pt x="1461" y="4347"/>
                      </a:lnTo>
                      <a:lnTo>
                        <a:pt x="1341" y="4298"/>
                      </a:lnTo>
                      <a:lnTo>
                        <a:pt x="1224" y="4242"/>
                      </a:lnTo>
                      <a:lnTo>
                        <a:pt x="1111" y="4181"/>
                      </a:lnTo>
                      <a:lnTo>
                        <a:pt x="1002" y="4113"/>
                      </a:lnTo>
                      <a:lnTo>
                        <a:pt x="898" y="4040"/>
                      </a:lnTo>
                      <a:lnTo>
                        <a:pt x="798" y="3959"/>
                      </a:lnTo>
                      <a:lnTo>
                        <a:pt x="703" y="3875"/>
                      </a:lnTo>
                      <a:lnTo>
                        <a:pt x="612" y="3784"/>
                      </a:lnTo>
                      <a:lnTo>
                        <a:pt x="528" y="3689"/>
                      </a:lnTo>
                      <a:lnTo>
                        <a:pt x="447" y="3589"/>
                      </a:lnTo>
                      <a:lnTo>
                        <a:pt x="374" y="3485"/>
                      </a:lnTo>
                      <a:lnTo>
                        <a:pt x="306" y="3376"/>
                      </a:lnTo>
                      <a:lnTo>
                        <a:pt x="245" y="3263"/>
                      </a:lnTo>
                      <a:lnTo>
                        <a:pt x="189" y="3146"/>
                      </a:lnTo>
                      <a:lnTo>
                        <a:pt x="140" y="3026"/>
                      </a:lnTo>
                      <a:lnTo>
                        <a:pt x="98" y="2903"/>
                      </a:lnTo>
                      <a:lnTo>
                        <a:pt x="64" y="2776"/>
                      </a:lnTo>
                      <a:lnTo>
                        <a:pt x="37" y="2647"/>
                      </a:lnTo>
                      <a:lnTo>
                        <a:pt x="16" y="2515"/>
                      </a:lnTo>
                      <a:lnTo>
                        <a:pt x="4" y="2380"/>
                      </a:lnTo>
                      <a:lnTo>
                        <a:pt x="0" y="2243"/>
                      </a:lnTo>
                      <a:lnTo>
                        <a:pt x="4" y="2107"/>
                      </a:lnTo>
                      <a:lnTo>
                        <a:pt x="16" y="1972"/>
                      </a:lnTo>
                      <a:lnTo>
                        <a:pt x="37" y="1840"/>
                      </a:lnTo>
                      <a:lnTo>
                        <a:pt x="64" y="1711"/>
                      </a:lnTo>
                      <a:lnTo>
                        <a:pt x="98" y="1585"/>
                      </a:lnTo>
                      <a:lnTo>
                        <a:pt x="140" y="1461"/>
                      </a:lnTo>
                      <a:lnTo>
                        <a:pt x="189" y="1341"/>
                      </a:lnTo>
                      <a:lnTo>
                        <a:pt x="245" y="1224"/>
                      </a:lnTo>
                      <a:lnTo>
                        <a:pt x="306" y="1111"/>
                      </a:lnTo>
                      <a:lnTo>
                        <a:pt x="374" y="1003"/>
                      </a:lnTo>
                      <a:lnTo>
                        <a:pt x="447" y="898"/>
                      </a:lnTo>
                      <a:lnTo>
                        <a:pt x="528" y="799"/>
                      </a:lnTo>
                      <a:lnTo>
                        <a:pt x="612" y="703"/>
                      </a:lnTo>
                      <a:lnTo>
                        <a:pt x="703" y="612"/>
                      </a:lnTo>
                      <a:lnTo>
                        <a:pt x="798" y="528"/>
                      </a:lnTo>
                      <a:lnTo>
                        <a:pt x="898" y="448"/>
                      </a:lnTo>
                      <a:lnTo>
                        <a:pt x="1002" y="374"/>
                      </a:lnTo>
                      <a:lnTo>
                        <a:pt x="1111" y="306"/>
                      </a:lnTo>
                      <a:lnTo>
                        <a:pt x="1224" y="245"/>
                      </a:lnTo>
                      <a:lnTo>
                        <a:pt x="1341" y="189"/>
                      </a:lnTo>
                      <a:lnTo>
                        <a:pt x="1461" y="140"/>
                      </a:lnTo>
                      <a:lnTo>
                        <a:pt x="1584" y="98"/>
                      </a:lnTo>
                      <a:lnTo>
                        <a:pt x="1711" y="64"/>
                      </a:lnTo>
                      <a:lnTo>
                        <a:pt x="1840" y="36"/>
                      </a:lnTo>
                      <a:lnTo>
                        <a:pt x="1972" y="17"/>
                      </a:lnTo>
                      <a:lnTo>
                        <a:pt x="2107" y="4"/>
                      </a:lnTo>
                      <a:lnTo>
                        <a:pt x="2243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blurRad="482600" sx="116000" sy="116000" algn="ctr" rotWithShape="0">
                    <a:prstClr val="black">
                      <a:alpha val="12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Freeform 8"/>
                <p:cNvSpPr>
                  <a:spLocks noEditPoints="1"/>
                </p:cNvSpPr>
                <p:nvPr/>
              </p:nvSpPr>
              <p:spPr bwMode="auto">
                <a:xfrm>
                  <a:off x="7219917" y="3896137"/>
                  <a:ext cx="1100160" cy="1872011"/>
                </a:xfrm>
                <a:custGeom>
                  <a:avLst/>
                  <a:gdLst>
                    <a:gd name="T0" fmla="*/ 994 w 2022"/>
                    <a:gd name="T1" fmla="*/ 850 h 3444"/>
                    <a:gd name="T2" fmla="*/ 863 w 2022"/>
                    <a:gd name="T3" fmla="*/ 854 h 3444"/>
                    <a:gd name="T4" fmla="*/ 983 w 2022"/>
                    <a:gd name="T5" fmla="*/ 739 h 3444"/>
                    <a:gd name="T6" fmla="*/ 761 w 2022"/>
                    <a:gd name="T7" fmla="*/ 693 h 3444"/>
                    <a:gd name="T8" fmla="*/ 854 w 2022"/>
                    <a:gd name="T9" fmla="*/ 2 h 3444"/>
                    <a:gd name="T10" fmla="*/ 1149 w 2022"/>
                    <a:gd name="T11" fmla="*/ 55 h 3444"/>
                    <a:gd name="T12" fmla="*/ 1432 w 2022"/>
                    <a:gd name="T13" fmla="*/ 197 h 3444"/>
                    <a:gd name="T14" fmla="*/ 1345 w 2022"/>
                    <a:gd name="T15" fmla="*/ 312 h 3444"/>
                    <a:gd name="T16" fmla="*/ 1220 w 2022"/>
                    <a:gd name="T17" fmla="*/ 299 h 3444"/>
                    <a:gd name="T18" fmla="*/ 1115 w 2022"/>
                    <a:gd name="T19" fmla="*/ 214 h 3444"/>
                    <a:gd name="T20" fmla="*/ 1058 w 2022"/>
                    <a:gd name="T21" fmla="*/ 179 h 3444"/>
                    <a:gd name="T22" fmla="*/ 1023 w 2022"/>
                    <a:gd name="T23" fmla="*/ 119 h 3444"/>
                    <a:gd name="T24" fmla="*/ 927 w 2022"/>
                    <a:gd name="T25" fmla="*/ 205 h 3444"/>
                    <a:gd name="T26" fmla="*/ 971 w 2022"/>
                    <a:gd name="T27" fmla="*/ 251 h 3444"/>
                    <a:gd name="T28" fmla="*/ 872 w 2022"/>
                    <a:gd name="T29" fmla="*/ 261 h 3444"/>
                    <a:gd name="T30" fmla="*/ 692 w 2022"/>
                    <a:gd name="T31" fmla="*/ 354 h 3444"/>
                    <a:gd name="T32" fmla="*/ 959 w 2022"/>
                    <a:gd name="T33" fmla="*/ 527 h 3444"/>
                    <a:gd name="T34" fmla="*/ 1033 w 2022"/>
                    <a:gd name="T35" fmla="*/ 565 h 3444"/>
                    <a:gd name="T36" fmla="*/ 1029 w 2022"/>
                    <a:gd name="T37" fmla="*/ 393 h 3444"/>
                    <a:gd name="T38" fmla="*/ 1228 w 2022"/>
                    <a:gd name="T39" fmla="*/ 380 h 3444"/>
                    <a:gd name="T40" fmla="*/ 1479 w 2022"/>
                    <a:gd name="T41" fmla="*/ 488 h 3444"/>
                    <a:gd name="T42" fmla="*/ 1558 w 2022"/>
                    <a:gd name="T43" fmla="*/ 641 h 3444"/>
                    <a:gd name="T44" fmla="*/ 1513 w 2022"/>
                    <a:gd name="T45" fmla="*/ 703 h 3444"/>
                    <a:gd name="T46" fmla="*/ 1403 w 2022"/>
                    <a:gd name="T47" fmla="*/ 643 h 3444"/>
                    <a:gd name="T48" fmla="*/ 1255 w 2022"/>
                    <a:gd name="T49" fmla="*/ 644 h 3444"/>
                    <a:gd name="T50" fmla="*/ 1363 w 2022"/>
                    <a:gd name="T51" fmla="*/ 724 h 3444"/>
                    <a:gd name="T52" fmla="*/ 1367 w 2022"/>
                    <a:gd name="T53" fmla="*/ 795 h 3444"/>
                    <a:gd name="T54" fmla="*/ 1206 w 2022"/>
                    <a:gd name="T55" fmla="*/ 881 h 3444"/>
                    <a:gd name="T56" fmla="*/ 1085 w 2022"/>
                    <a:gd name="T57" fmla="*/ 956 h 3444"/>
                    <a:gd name="T58" fmla="*/ 994 w 2022"/>
                    <a:gd name="T59" fmla="*/ 1287 h 3444"/>
                    <a:gd name="T60" fmla="*/ 832 w 2022"/>
                    <a:gd name="T61" fmla="*/ 1170 h 3444"/>
                    <a:gd name="T62" fmla="*/ 616 w 2022"/>
                    <a:gd name="T63" fmla="*/ 1281 h 3444"/>
                    <a:gd name="T64" fmla="*/ 835 w 2022"/>
                    <a:gd name="T65" fmla="*/ 1392 h 3444"/>
                    <a:gd name="T66" fmla="*/ 923 w 2022"/>
                    <a:gd name="T67" fmla="*/ 1638 h 3444"/>
                    <a:gd name="T68" fmla="*/ 1161 w 2022"/>
                    <a:gd name="T69" fmla="*/ 1649 h 3444"/>
                    <a:gd name="T70" fmla="*/ 1305 w 2022"/>
                    <a:gd name="T71" fmla="*/ 1678 h 3444"/>
                    <a:gd name="T72" fmla="*/ 1433 w 2022"/>
                    <a:gd name="T73" fmla="*/ 1672 h 3444"/>
                    <a:gd name="T74" fmla="*/ 1497 w 2022"/>
                    <a:gd name="T75" fmla="*/ 1778 h 3444"/>
                    <a:gd name="T76" fmla="*/ 1620 w 2022"/>
                    <a:gd name="T77" fmla="*/ 1978 h 3444"/>
                    <a:gd name="T78" fmla="*/ 1709 w 2022"/>
                    <a:gd name="T79" fmla="*/ 2001 h 3444"/>
                    <a:gd name="T80" fmla="*/ 2022 w 2022"/>
                    <a:gd name="T81" fmla="*/ 2163 h 3444"/>
                    <a:gd name="T82" fmla="*/ 1863 w 2022"/>
                    <a:gd name="T83" fmla="*/ 2573 h 3444"/>
                    <a:gd name="T84" fmla="*/ 1644 w 2022"/>
                    <a:gd name="T85" fmla="*/ 2785 h 3444"/>
                    <a:gd name="T86" fmla="*/ 1523 w 2022"/>
                    <a:gd name="T87" fmla="*/ 2947 h 3444"/>
                    <a:gd name="T88" fmla="*/ 1345 w 2022"/>
                    <a:gd name="T89" fmla="*/ 3083 h 3444"/>
                    <a:gd name="T90" fmla="*/ 1307 w 2022"/>
                    <a:gd name="T91" fmla="*/ 3261 h 3444"/>
                    <a:gd name="T92" fmla="*/ 1237 w 2022"/>
                    <a:gd name="T93" fmla="*/ 3443 h 3444"/>
                    <a:gd name="T94" fmla="*/ 1139 w 2022"/>
                    <a:gd name="T95" fmla="*/ 3375 h 3444"/>
                    <a:gd name="T96" fmla="*/ 1146 w 2022"/>
                    <a:gd name="T97" fmla="*/ 3110 h 3444"/>
                    <a:gd name="T98" fmla="*/ 1180 w 2022"/>
                    <a:gd name="T99" fmla="*/ 2775 h 3444"/>
                    <a:gd name="T100" fmla="*/ 1152 w 2022"/>
                    <a:gd name="T101" fmla="*/ 2393 h 3444"/>
                    <a:gd name="T102" fmla="*/ 976 w 2022"/>
                    <a:gd name="T103" fmla="*/ 1988 h 3444"/>
                    <a:gd name="T104" fmla="*/ 994 w 2022"/>
                    <a:gd name="T105" fmla="*/ 1766 h 3444"/>
                    <a:gd name="T106" fmla="*/ 746 w 2022"/>
                    <a:gd name="T107" fmla="*/ 1600 h 3444"/>
                    <a:gd name="T108" fmla="*/ 480 w 2022"/>
                    <a:gd name="T109" fmla="*/ 1462 h 3444"/>
                    <a:gd name="T110" fmla="*/ 254 w 2022"/>
                    <a:gd name="T111" fmla="*/ 1154 h 3444"/>
                    <a:gd name="T112" fmla="*/ 304 w 2022"/>
                    <a:gd name="T113" fmla="*/ 1331 h 3444"/>
                    <a:gd name="T114" fmla="*/ 130 w 2022"/>
                    <a:gd name="T115" fmla="*/ 1058 h 3444"/>
                    <a:gd name="T116" fmla="*/ 288 w 2022"/>
                    <a:gd name="T117" fmla="*/ 213 h 3444"/>
                    <a:gd name="T118" fmla="*/ 428 w 2022"/>
                    <a:gd name="T119" fmla="*/ 152 h 3444"/>
                    <a:gd name="T120" fmla="*/ 632 w 2022"/>
                    <a:gd name="T121" fmla="*/ 116 h 3444"/>
                    <a:gd name="T122" fmla="*/ 761 w 2022"/>
                    <a:gd name="T123" fmla="*/ 127 h 3444"/>
                    <a:gd name="T124" fmla="*/ 817 w 2022"/>
                    <a:gd name="T125" fmla="*/ 106 h 3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22" h="3444">
                      <a:moveTo>
                        <a:pt x="1081" y="773"/>
                      </a:moveTo>
                      <a:lnTo>
                        <a:pt x="1070" y="775"/>
                      </a:lnTo>
                      <a:lnTo>
                        <a:pt x="1058" y="775"/>
                      </a:lnTo>
                      <a:lnTo>
                        <a:pt x="1048" y="776"/>
                      </a:lnTo>
                      <a:lnTo>
                        <a:pt x="1043" y="775"/>
                      </a:lnTo>
                      <a:lnTo>
                        <a:pt x="1040" y="775"/>
                      </a:lnTo>
                      <a:lnTo>
                        <a:pt x="1033" y="780"/>
                      </a:lnTo>
                      <a:lnTo>
                        <a:pt x="1027" y="788"/>
                      </a:lnTo>
                      <a:lnTo>
                        <a:pt x="1018" y="798"/>
                      </a:lnTo>
                      <a:lnTo>
                        <a:pt x="1010" y="807"/>
                      </a:lnTo>
                      <a:lnTo>
                        <a:pt x="1003" y="816"/>
                      </a:lnTo>
                      <a:lnTo>
                        <a:pt x="999" y="822"/>
                      </a:lnTo>
                      <a:lnTo>
                        <a:pt x="998" y="824"/>
                      </a:lnTo>
                      <a:lnTo>
                        <a:pt x="995" y="825"/>
                      </a:lnTo>
                      <a:lnTo>
                        <a:pt x="989" y="828"/>
                      </a:lnTo>
                      <a:lnTo>
                        <a:pt x="980" y="833"/>
                      </a:lnTo>
                      <a:lnTo>
                        <a:pt x="972" y="837"/>
                      </a:lnTo>
                      <a:lnTo>
                        <a:pt x="965" y="843"/>
                      </a:lnTo>
                      <a:lnTo>
                        <a:pt x="961" y="847"/>
                      </a:lnTo>
                      <a:lnTo>
                        <a:pt x="960" y="848"/>
                      </a:lnTo>
                      <a:lnTo>
                        <a:pt x="960" y="850"/>
                      </a:lnTo>
                      <a:lnTo>
                        <a:pt x="959" y="850"/>
                      </a:lnTo>
                      <a:lnTo>
                        <a:pt x="957" y="851"/>
                      </a:lnTo>
                      <a:lnTo>
                        <a:pt x="956" y="851"/>
                      </a:lnTo>
                      <a:lnTo>
                        <a:pt x="956" y="852"/>
                      </a:lnTo>
                      <a:lnTo>
                        <a:pt x="956" y="854"/>
                      </a:lnTo>
                      <a:lnTo>
                        <a:pt x="956" y="856"/>
                      </a:lnTo>
                      <a:lnTo>
                        <a:pt x="957" y="860"/>
                      </a:lnTo>
                      <a:lnTo>
                        <a:pt x="961" y="864"/>
                      </a:lnTo>
                      <a:lnTo>
                        <a:pt x="969" y="864"/>
                      </a:lnTo>
                      <a:lnTo>
                        <a:pt x="978" y="862"/>
                      </a:lnTo>
                      <a:lnTo>
                        <a:pt x="986" y="856"/>
                      </a:lnTo>
                      <a:lnTo>
                        <a:pt x="994" y="850"/>
                      </a:lnTo>
                      <a:lnTo>
                        <a:pt x="1005" y="840"/>
                      </a:lnTo>
                      <a:lnTo>
                        <a:pt x="1017" y="833"/>
                      </a:lnTo>
                      <a:lnTo>
                        <a:pt x="1029" y="826"/>
                      </a:lnTo>
                      <a:lnTo>
                        <a:pt x="1037" y="820"/>
                      </a:lnTo>
                      <a:lnTo>
                        <a:pt x="1043" y="813"/>
                      </a:lnTo>
                      <a:lnTo>
                        <a:pt x="1050" y="810"/>
                      </a:lnTo>
                      <a:lnTo>
                        <a:pt x="1058" y="806"/>
                      </a:lnTo>
                      <a:lnTo>
                        <a:pt x="1070" y="802"/>
                      </a:lnTo>
                      <a:lnTo>
                        <a:pt x="1081" y="796"/>
                      </a:lnTo>
                      <a:lnTo>
                        <a:pt x="1091" y="792"/>
                      </a:lnTo>
                      <a:lnTo>
                        <a:pt x="1096" y="790"/>
                      </a:lnTo>
                      <a:lnTo>
                        <a:pt x="1099" y="784"/>
                      </a:lnTo>
                      <a:lnTo>
                        <a:pt x="1097" y="779"/>
                      </a:lnTo>
                      <a:lnTo>
                        <a:pt x="1091" y="775"/>
                      </a:lnTo>
                      <a:lnTo>
                        <a:pt x="1081" y="773"/>
                      </a:lnTo>
                      <a:close/>
                      <a:moveTo>
                        <a:pt x="887" y="714"/>
                      </a:moveTo>
                      <a:lnTo>
                        <a:pt x="874" y="716"/>
                      </a:lnTo>
                      <a:lnTo>
                        <a:pt x="861" y="722"/>
                      </a:lnTo>
                      <a:lnTo>
                        <a:pt x="850" y="728"/>
                      </a:lnTo>
                      <a:lnTo>
                        <a:pt x="842" y="741"/>
                      </a:lnTo>
                      <a:lnTo>
                        <a:pt x="838" y="753"/>
                      </a:lnTo>
                      <a:lnTo>
                        <a:pt x="838" y="768"/>
                      </a:lnTo>
                      <a:lnTo>
                        <a:pt x="839" y="783"/>
                      </a:lnTo>
                      <a:lnTo>
                        <a:pt x="839" y="795"/>
                      </a:lnTo>
                      <a:lnTo>
                        <a:pt x="839" y="806"/>
                      </a:lnTo>
                      <a:lnTo>
                        <a:pt x="839" y="814"/>
                      </a:lnTo>
                      <a:lnTo>
                        <a:pt x="838" y="825"/>
                      </a:lnTo>
                      <a:lnTo>
                        <a:pt x="838" y="837"/>
                      </a:lnTo>
                      <a:lnTo>
                        <a:pt x="840" y="848"/>
                      </a:lnTo>
                      <a:lnTo>
                        <a:pt x="844" y="856"/>
                      </a:lnTo>
                      <a:lnTo>
                        <a:pt x="851" y="860"/>
                      </a:lnTo>
                      <a:lnTo>
                        <a:pt x="859" y="859"/>
                      </a:lnTo>
                      <a:lnTo>
                        <a:pt x="863" y="854"/>
                      </a:lnTo>
                      <a:lnTo>
                        <a:pt x="867" y="845"/>
                      </a:lnTo>
                      <a:lnTo>
                        <a:pt x="869" y="836"/>
                      </a:lnTo>
                      <a:lnTo>
                        <a:pt x="869" y="828"/>
                      </a:lnTo>
                      <a:lnTo>
                        <a:pt x="867" y="822"/>
                      </a:lnTo>
                      <a:lnTo>
                        <a:pt x="867" y="813"/>
                      </a:lnTo>
                      <a:lnTo>
                        <a:pt x="867" y="801"/>
                      </a:lnTo>
                      <a:lnTo>
                        <a:pt x="867" y="787"/>
                      </a:lnTo>
                      <a:lnTo>
                        <a:pt x="870" y="775"/>
                      </a:lnTo>
                      <a:lnTo>
                        <a:pt x="874" y="768"/>
                      </a:lnTo>
                      <a:lnTo>
                        <a:pt x="878" y="762"/>
                      </a:lnTo>
                      <a:lnTo>
                        <a:pt x="884" y="756"/>
                      </a:lnTo>
                      <a:lnTo>
                        <a:pt x="892" y="748"/>
                      </a:lnTo>
                      <a:lnTo>
                        <a:pt x="900" y="742"/>
                      </a:lnTo>
                      <a:lnTo>
                        <a:pt x="912" y="738"/>
                      </a:lnTo>
                      <a:lnTo>
                        <a:pt x="926" y="741"/>
                      </a:lnTo>
                      <a:lnTo>
                        <a:pt x="937" y="748"/>
                      </a:lnTo>
                      <a:lnTo>
                        <a:pt x="942" y="760"/>
                      </a:lnTo>
                      <a:lnTo>
                        <a:pt x="944" y="775"/>
                      </a:lnTo>
                      <a:lnTo>
                        <a:pt x="944" y="790"/>
                      </a:lnTo>
                      <a:lnTo>
                        <a:pt x="946" y="802"/>
                      </a:lnTo>
                      <a:lnTo>
                        <a:pt x="950" y="811"/>
                      </a:lnTo>
                      <a:lnTo>
                        <a:pt x="956" y="816"/>
                      </a:lnTo>
                      <a:lnTo>
                        <a:pt x="961" y="813"/>
                      </a:lnTo>
                      <a:lnTo>
                        <a:pt x="969" y="809"/>
                      </a:lnTo>
                      <a:lnTo>
                        <a:pt x="976" y="802"/>
                      </a:lnTo>
                      <a:lnTo>
                        <a:pt x="980" y="794"/>
                      </a:lnTo>
                      <a:lnTo>
                        <a:pt x="979" y="786"/>
                      </a:lnTo>
                      <a:lnTo>
                        <a:pt x="976" y="779"/>
                      </a:lnTo>
                      <a:lnTo>
                        <a:pt x="976" y="768"/>
                      </a:lnTo>
                      <a:lnTo>
                        <a:pt x="978" y="758"/>
                      </a:lnTo>
                      <a:lnTo>
                        <a:pt x="979" y="749"/>
                      </a:lnTo>
                      <a:lnTo>
                        <a:pt x="982" y="742"/>
                      </a:lnTo>
                      <a:lnTo>
                        <a:pt x="983" y="739"/>
                      </a:lnTo>
                      <a:lnTo>
                        <a:pt x="984" y="743"/>
                      </a:lnTo>
                      <a:lnTo>
                        <a:pt x="987" y="754"/>
                      </a:lnTo>
                      <a:lnTo>
                        <a:pt x="993" y="762"/>
                      </a:lnTo>
                      <a:lnTo>
                        <a:pt x="1001" y="767"/>
                      </a:lnTo>
                      <a:lnTo>
                        <a:pt x="1009" y="768"/>
                      </a:lnTo>
                      <a:lnTo>
                        <a:pt x="1012" y="765"/>
                      </a:lnTo>
                      <a:lnTo>
                        <a:pt x="1012" y="758"/>
                      </a:lnTo>
                      <a:lnTo>
                        <a:pt x="1009" y="750"/>
                      </a:lnTo>
                      <a:lnTo>
                        <a:pt x="1003" y="741"/>
                      </a:lnTo>
                      <a:lnTo>
                        <a:pt x="998" y="733"/>
                      </a:lnTo>
                      <a:lnTo>
                        <a:pt x="993" y="726"/>
                      </a:lnTo>
                      <a:lnTo>
                        <a:pt x="986" y="723"/>
                      </a:lnTo>
                      <a:lnTo>
                        <a:pt x="974" y="722"/>
                      </a:lnTo>
                      <a:lnTo>
                        <a:pt x="960" y="720"/>
                      </a:lnTo>
                      <a:lnTo>
                        <a:pt x="948" y="722"/>
                      </a:lnTo>
                      <a:lnTo>
                        <a:pt x="941" y="723"/>
                      </a:lnTo>
                      <a:lnTo>
                        <a:pt x="934" y="722"/>
                      </a:lnTo>
                      <a:lnTo>
                        <a:pt x="923" y="720"/>
                      </a:lnTo>
                      <a:lnTo>
                        <a:pt x="911" y="716"/>
                      </a:lnTo>
                      <a:lnTo>
                        <a:pt x="897" y="714"/>
                      </a:lnTo>
                      <a:lnTo>
                        <a:pt x="887" y="714"/>
                      </a:lnTo>
                      <a:close/>
                      <a:moveTo>
                        <a:pt x="847" y="629"/>
                      </a:moveTo>
                      <a:lnTo>
                        <a:pt x="839" y="632"/>
                      </a:lnTo>
                      <a:lnTo>
                        <a:pt x="828" y="637"/>
                      </a:lnTo>
                      <a:lnTo>
                        <a:pt x="816" y="646"/>
                      </a:lnTo>
                      <a:lnTo>
                        <a:pt x="804" y="655"/>
                      </a:lnTo>
                      <a:lnTo>
                        <a:pt x="791" y="662"/>
                      </a:lnTo>
                      <a:lnTo>
                        <a:pt x="779" y="667"/>
                      </a:lnTo>
                      <a:lnTo>
                        <a:pt x="770" y="670"/>
                      </a:lnTo>
                      <a:lnTo>
                        <a:pt x="763" y="673"/>
                      </a:lnTo>
                      <a:lnTo>
                        <a:pt x="760" y="678"/>
                      </a:lnTo>
                      <a:lnTo>
                        <a:pt x="759" y="686"/>
                      </a:lnTo>
                      <a:lnTo>
                        <a:pt x="761" y="693"/>
                      </a:lnTo>
                      <a:lnTo>
                        <a:pt x="767" y="696"/>
                      </a:lnTo>
                      <a:lnTo>
                        <a:pt x="774" y="697"/>
                      </a:lnTo>
                      <a:lnTo>
                        <a:pt x="782" y="696"/>
                      </a:lnTo>
                      <a:lnTo>
                        <a:pt x="790" y="693"/>
                      </a:lnTo>
                      <a:lnTo>
                        <a:pt x="802" y="688"/>
                      </a:lnTo>
                      <a:lnTo>
                        <a:pt x="816" y="682"/>
                      </a:lnTo>
                      <a:lnTo>
                        <a:pt x="825" y="680"/>
                      </a:lnTo>
                      <a:lnTo>
                        <a:pt x="828" y="680"/>
                      </a:lnTo>
                      <a:lnTo>
                        <a:pt x="829" y="681"/>
                      </a:lnTo>
                      <a:lnTo>
                        <a:pt x="831" y="682"/>
                      </a:lnTo>
                      <a:lnTo>
                        <a:pt x="832" y="684"/>
                      </a:lnTo>
                      <a:lnTo>
                        <a:pt x="833" y="685"/>
                      </a:lnTo>
                      <a:lnTo>
                        <a:pt x="835" y="688"/>
                      </a:lnTo>
                      <a:lnTo>
                        <a:pt x="838" y="689"/>
                      </a:lnTo>
                      <a:lnTo>
                        <a:pt x="842" y="690"/>
                      </a:lnTo>
                      <a:lnTo>
                        <a:pt x="847" y="690"/>
                      </a:lnTo>
                      <a:lnTo>
                        <a:pt x="861" y="692"/>
                      </a:lnTo>
                      <a:lnTo>
                        <a:pt x="873" y="694"/>
                      </a:lnTo>
                      <a:lnTo>
                        <a:pt x="884" y="696"/>
                      </a:lnTo>
                      <a:lnTo>
                        <a:pt x="891" y="696"/>
                      </a:lnTo>
                      <a:lnTo>
                        <a:pt x="895" y="693"/>
                      </a:lnTo>
                      <a:lnTo>
                        <a:pt x="899" y="686"/>
                      </a:lnTo>
                      <a:lnTo>
                        <a:pt x="903" y="680"/>
                      </a:lnTo>
                      <a:lnTo>
                        <a:pt x="906" y="673"/>
                      </a:lnTo>
                      <a:lnTo>
                        <a:pt x="904" y="667"/>
                      </a:lnTo>
                      <a:lnTo>
                        <a:pt x="900" y="665"/>
                      </a:lnTo>
                      <a:lnTo>
                        <a:pt x="889" y="660"/>
                      </a:lnTo>
                      <a:lnTo>
                        <a:pt x="877" y="652"/>
                      </a:lnTo>
                      <a:lnTo>
                        <a:pt x="865" y="643"/>
                      </a:lnTo>
                      <a:lnTo>
                        <a:pt x="854" y="632"/>
                      </a:lnTo>
                      <a:lnTo>
                        <a:pt x="847" y="629"/>
                      </a:lnTo>
                      <a:close/>
                      <a:moveTo>
                        <a:pt x="844" y="0"/>
                      </a:moveTo>
                      <a:lnTo>
                        <a:pt x="854" y="2"/>
                      </a:lnTo>
                      <a:lnTo>
                        <a:pt x="861" y="9"/>
                      </a:lnTo>
                      <a:lnTo>
                        <a:pt x="865" y="20"/>
                      </a:lnTo>
                      <a:lnTo>
                        <a:pt x="863" y="35"/>
                      </a:lnTo>
                      <a:lnTo>
                        <a:pt x="861" y="51"/>
                      </a:lnTo>
                      <a:lnTo>
                        <a:pt x="861" y="59"/>
                      </a:lnTo>
                      <a:lnTo>
                        <a:pt x="862" y="62"/>
                      </a:lnTo>
                      <a:lnTo>
                        <a:pt x="870" y="61"/>
                      </a:lnTo>
                      <a:lnTo>
                        <a:pt x="884" y="58"/>
                      </a:lnTo>
                      <a:lnTo>
                        <a:pt x="892" y="54"/>
                      </a:lnTo>
                      <a:lnTo>
                        <a:pt x="896" y="47"/>
                      </a:lnTo>
                      <a:lnTo>
                        <a:pt x="896" y="40"/>
                      </a:lnTo>
                      <a:lnTo>
                        <a:pt x="893" y="34"/>
                      </a:lnTo>
                      <a:lnTo>
                        <a:pt x="892" y="27"/>
                      </a:lnTo>
                      <a:lnTo>
                        <a:pt x="891" y="21"/>
                      </a:lnTo>
                      <a:lnTo>
                        <a:pt x="895" y="19"/>
                      </a:lnTo>
                      <a:lnTo>
                        <a:pt x="904" y="17"/>
                      </a:lnTo>
                      <a:lnTo>
                        <a:pt x="918" y="14"/>
                      </a:lnTo>
                      <a:lnTo>
                        <a:pt x="931" y="13"/>
                      </a:lnTo>
                      <a:lnTo>
                        <a:pt x="945" y="12"/>
                      </a:lnTo>
                      <a:lnTo>
                        <a:pt x="953" y="12"/>
                      </a:lnTo>
                      <a:lnTo>
                        <a:pt x="963" y="13"/>
                      </a:lnTo>
                      <a:lnTo>
                        <a:pt x="979" y="12"/>
                      </a:lnTo>
                      <a:lnTo>
                        <a:pt x="997" y="10"/>
                      </a:lnTo>
                      <a:lnTo>
                        <a:pt x="1016" y="8"/>
                      </a:lnTo>
                      <a:lnTo>
                        <a:pt x="1032" y="6"/>
                      </a:lnTo>
                      <a:lnTo>
                        <a:pt x="1043" y="5"/>
                      </a:lnTo>
                      <a:lnTo>
                        <a:pt x="1057" y="8"/>
                      </a:lnTo>
                      <a:lnTo>
                        <a:pt x="1071" y="14"/>
                      </a:lnTo>
                      <a:lnTo>
                        <a:pt x="1086" y="24"/>
                      </a:lnTo>
                      <a:lnTo>
                        <a:pt x="1100" y="32"/>
                      </a:lnTo>
                      <a:lnTo>
                        <a:pt x="1114" y="40"/>
                      </a:lnTo>
                      <a:lnTo>
                        <a:pt x="1131" y="47"/>
                      </a:lnTo>
                      <a:lnTo>
                        <a:pt x="1149" y="55"/>
                      </a:lnTo>
                      <a:lnTo>
                        <a:pt x="1165" y="61"/>
                      </a:lnTo>
                      <a:lnTo>
                        <a:pt x="1175" y="66"/>
                      </a:lnTo>
                      <a:lnTo>
                        <a:pt x="1184" y="70"/>
                      </a:lnTo>
                      <a:lnTo>
                        <a:pt x="1198" y="73"/>
                      </a:lnTo>
                      <a:lnTo>
                        <a:pt x="1217" y="77"/>
                      </a:lnTo>
                      <a:lnTo>
                        <a:pt x="1236" y="81"/>
                      </a:lnTo>
                      <a:lnTo>
                        <a:pt x="1254" y="85"/>
                      </a:lnTo>
                      <a:lnTo>
                        <a:pt x="1267" y="88"/>
                      </a:lnTo>
                      <a:lnTo>
                        <a:pt x="1274" y="89"/>
                      </a:lnTo>
                      <a:lnTo>
                        <a:pt x="1278" y="93"/>
                      </a:lnTo>
                      <a:lnTo>
                        <a:pt x="1281" y="102"/>
                      </a:lnTo>
                      <a:lnTo>
                        <a:pt x="1284" y="114"/>
                      </a:lnTo>
                      <a:lnTo>
                        <a:pt x="1286" y="127"/>
                      </a:lnTo>
                      <a:lnTo>
                        <a:pt x="1289" y="141"/>
                      </a:lnTo>
                      <a:lnTo>
                        <a:pt x="1295" y="149"/>
                      </a:lnTo>
                      <a:lnTo>
                        <a:pt x="1301" y="153"/>
                      </a:lnTo>
                      <a:lnTo>
                        <a:pt x="1308" y="153"/>
                      </a:lnTo>
                      <a:lnTo>
                        <a:pt x="1315" y="150"/>
                      </a:lnTo>
                      <a:lnTo>
                        <a:pt x="1322" y="149"/>
                      </a:lnTo>
                      <a:lnTo>
                        <a:pt x="1326" y="148"/>
                      </a:lnTo>
                      <a:lnTo>
                        <a:pt x="1333" y="149"/>
                      </a:lnTo>
                      <a:lnTo>
                        <a:pt x="1342" y="153"/>
                      </a:lnTo>
                      <a:lnTo>
                        <a:pt x="1352" y="160"/>
                      </a:lnTo>
                      <a:lnTo>
                        <a:pt x="1361" y="168"/>
                      </a:lnTo>
                      <a:lnTo>
                        <a:pt x="1368" y="175"/>
                      </a:lnTo>
                      <a:lnTo>
                        <a:pt x="1373" y="179"/>
                      </a:lnTo>
                      <a:lnTo>
                        <a:pt x="1384" y="183"/>
                      </a:lnTo>
                      <a:lnTo>
                        <a:pt x="1397" y="187"/>
                      </a:lnTo>
                      <a:lnTo>
                        <a:pt x="1410" y="190"/>
                      </a:lnTo>
                      <a:lnTo>
                        <a:pt x="1421" y="193"/>
                      </a:lnTo>
                      <a:lnTo>
                        <a:pt x="1429" y="194"/>
                      </a:lnTo>
                      <a:lnTo>
                        <a:pt x="1433" y="195"/>
                      </a:lnTo>
                      <a:lnTo>
                        <a:pt x="1432" y="197"/>
                      </a:lnTo>
                      <a:lnTo>
                        <a:pt x="1428" y="202"/>
                      </a:lnTo>
                      <a:lnTo>
                        <a:pt x="1422" y="209"/>
                      </a:lnTo>
                      <a:lnTo>
                        <a:pt x="1418" y="217"/>
                      </a:lnTo>
                      <a:lnTo>
                        <a:pt x="1414" y="223"/>
                      </a:lnTo>
                      <a:lnTo>
                        <a:pt x="1406" y="228"/>
                      </a:lnTo>
                      <a:lnTo>
                        <a:pt x="1395" y="235"/>
                      </a:lnTo>
                      <a:lnTo>
                        <a:pt x="1383" y="242"/>
                      </a:lnTo>
                      <a:lnTo>
                        <a:pt x="1375" y="246"/>
                      </a:lnTo>
                      <a:lnTo>
                        <a:pt x="1365" y="243"/>
                      </a:lnTo>
                      <a:lnTo>
                        <a:pt x="1354" y="238"/>
                      </a:lnTo>
                      <a:lnTo>
                        <a:pt x="1343" y="229"/>
                      </a:lnTo>
                      <a:lnTo>
                        <a:pt x="1333" y="223"/>
                      </a:lnTo>
                      <a:lnTo>
                        <a:pt x="1322" y="218"/>
                      </a:lnTo>
                      <a:lnTo>
                        <a:pt x="1311" y="214"/>
                      </a:lnTo>
                      <a:lnTo>
                        <a:pt x="1301" y="214"/>
                      </a:lnTo>
                      <a:lnTo>
                        <a:pt x="1296" y="216"/>
                      </a:lnTo>
                      <a:lnTo>
                        <a:pt x="1293" y="218"/>
                      </a:lnTo>
                      <a:lnTo>
                        <a:pt x="1293" y="221"/>
                      </a:lnTo>
                      <a:lnTo>
                        <a:pt x="1293" y="224"/>
                      </a:lnTo>
                      <a:lnTo>
                        <a:pt x="1295" y="228"/>
                      </a:lnTo>
                      <a:lnTo>
                        <a:pt x="1296" y="232"/>
                      </a:lnTo>
                      <a:lnTo>
                        <a:pt x="1297" y="236"/>
                      </a:lnTo>
                      <a:lnTo>
                        <a:pt x="1304" y="242"/>
                      </a:lnTo>
                      <a:lnTo>
                        <a:pt x="1315" y="247"/>
                      </a:lnTo>
                      <a:lnTo>
                        <a:pt x="1329" y="255"/>
                      </a:lnTo>
                      <a:lnTo>
                        <a:pt x="1341" y="265"/>
                      </a:lnTo>
                      <a:lnTo>
                        <a:pt x="1349" y="276"/>
                      </a:lnTo>
                      <a:lnTo>
                        <a:pt x="1353" y="285"/>
                      </a:lnTo>
                      <a:lnTo>
                        <a:pt x="1354" y="297"/>
                      </a:lnTo>
                      <a:lnTo>
                        <a:pt x="1354" y="310"/>
                      </a:lnTo>
                      <a:lnTo>
                        <a:pt x="1354" y="315"/>
                      </a:lnTo>
                      <a:lnTo>
                        <a:pt x="1350" y="316"/>
                      </a:lnTo>
                      <a:lnTo>
                        <a:pt x="1345" y="312"/>
                      </a:lnTo>
                      <a:lnTo>
                        <a:pt x="1338" y="308"/>
                      </a:lnTo>
                      <a:lnTo>
                        <a:pt x="1330" y="303"/>
                      </a:lnTo>
                      <a:lnTo>
                        <a:pt x="1320" y="299"/>
                      </a:lnTo>
                      <a:lnTo>
                        <a:pt x="1315" y="299"/>
                      </a:lnTo>
                      <a:lnTo>
                        <a:pt x="1311" y="299"/>
                      </a:lnTo>
                      <a:lnTo>
                        <a:pt x="1307" y="300"/>
                      </a:lnTo>
                      <a:lnTo>
                        <a:pt x="1304" y="303"/>
                      </a:lnTo>
                      <a:lnTo>
                        <a:pt x="1303" y="306"/>
                      </a:lnTo>
                      <a:lnTo>
                        <a:pt x="1301" y="310"/>
                      </a:lnTo>
                      <a:lnTo>
                        <a:pt x="1300" y="312"/>
                      </a:lnTo>
                      <a:lnTo>
                        <a:pt x="1300" y="315"/>
                      </a:lnTo>
                      <a:lnTo>
                        <a:pt x="1300" y="316"/>
                      </a:lnTo>
                      <a:lnTo>
                        <a:pt x="1299" y="316"/>
                      </a:lnTo>
                      <a:lnTo>
                        <a:pt x="1295" y="316"/>
                      </a:lnTo>
                      <a:lnTo>
                        <a:pt x="1285" y="315"/>
                      </a:lnTo>
                      <a:lnTo>
                        <a:pt x="1274" y="315"/>
                      </a:lnTo>
                      <a:lnTo>
                        <a:pt x="1263" y="315"/>
                      </a:lnTo>
                      <a:lnTo>
                        <a:pt x="1261" y="315"/>
                      </a:lnTo>
                      <a:lnTo>
                        <a:pt x="1259" y="314"/>
                      </a:lnTo>
                      <a:lnTo>
                        <a:pt x="1258" y="314"/>
                      </a:lnTo>
                      <a:lnTo>
                        <a:pt x="1256" y="314"/>
                      </a:lnTo>
                      <a:lnTo>
                        <a:pt x="1256" y="312"/>
                      </a:lnTo>
                      <a:lnTo>
                        <a:pt x="1255" y="311"/>
                      </a:lnTo>
                      <a:lnTo>
                        <a:pt x="1255" y="310"/>
                      </a:lnTo>
                      <a:lnTo>
                        <a:pt x="1252" y="307"/>
                      </a:lnTo>
                      <a:lnTo>
                        <a:pt x="1251" y="304"/>
                      </a:lnTo>
                      <a:lnTo>
                        <a:pt x="1247" y="301"/>
                      </a:lnTo>
                      <a:lnTo>
                        <a:pt x="1241" y="296"/>
                      </a:lnTo>
                      <a:lnTo>
                        <a:pt x="1235" y="292"/>
                      </a:lnTo>
                      <a:lnTo>
                        <a:pt x="1229" y="291"/>
                      </a:lnTo>
                      <a:lnTo>
                        <a:pt x="1225" y="292"/>
                      </a:lnTo>
                      <a:lnTo>
                        <a:pt x="1222" y="296"/>
                      </a:lnTo>
                      <a:lnTo>
                        <a:pt x="1220" y="299"/>
                      </a:lnTo>
                      <a:lnTo>
                        <a:pt x="1217" y="300"/>
                      </a:lnTo>
                      <a:lnTo>
                        <a:pt x="1213" y="299"/>
                      </a:lnTo>
                      <a:lnTo>
                        <a:pt x="1205" y="292"/>
                      </a:lnTo>
                      <a:lnTo>
                        <a:pt x="1197" y="285"/>
                      </a:lnTo>
                      <a:lnTo>
                        <a:pt x="1190" y="280"/>
                      </a:lnTo>
                      <a:lnTo>
                        <a:pt x="1184" y="281"/>
                      </a:lnTo>
                      <a:lnTo>
                        <a:pt x="1180" y="280"/>
                      </a:lnTo>
                      <a:lnTo>
                        <a:pt x="1172" y="276"/>
                      </a:lnTo>
                      <a:lnTo>
                        <a:pt x="1164" y="269"/>
                      </a:lnTo>
                      <a:lnTo>
                        <a:pt x="1156" y="263"/>
                      </a:lnTo>
                      <a:lnTo>
                        <a:pt x="1149" y="262"/>
                      </a:lnTo>
                      <a:lnTo>
                        <a:pt x="1139" y="263"/>
                      </a:lnTo>
                      <a:lnTo>
                        <a:pt x="1129" y="262"/>
                      </a:lnTo>
                      <a:lnTo>
                        <a:pt x="1114" y="261"/>
                      </a:lnTo>
                      <a:lnTo>
                        <a:pt x="1100" y="259"/>
                      </a:lnTo>
                      <a:lnTo>
                        <a:pt x="1088" y="259"/>
                      </a:lnTo>
                      <a:lnTo>
                        <a:pt x="1080" y="261"/>
                      </a:lnTo>
                      <a:lnTo>
                        <a:pt x="1063" y="265"/>
                      </a:lnTo>
                      <a:lnTo>
                        <a:pt x="1050" y="269"/>
                      </a:lnTo>
                      <a:lnTo>
                        <a:pt x="1044" y="269"/>
                      </a:lnTo>
                      <a:lnTo>
                        <a:pt x="1042" y="263"/>
                      </a:lnTo>
                      <a:lnTo>
                        <a:pt x="1040" y="254"/>
                      </a:lnTo>
                      <a:lnTo>
                        <a:pt x="1039" y="243"/>
                      </a:lnTo>
                      <a:lnTo>
                        <a:pt x="1039" y="233"/>
                      </a:lnTo>
                      <a:lnTo>
                        <a:pt x="1042" y="227"/>
                      </a:lnTo>
                      <a:lnTo>
                        <a:pt x="1047" y="220"/>
                      </a:lnTo>
                      <a:lnTo>
                        <a:pt x="1057" y="216"/>
                      </a:lnTo>
                      <a:lnTo>
                        <a:pt x="1069" y="216"/>
                      </a:lnTo>
                      <a:lnTo>
                        <a:pt x="1085" y="220"/>
                      </a:lnTo>
                      <a:lnTo>
                        <a:pt x="1097" y="223"/>
                      </a:lnTo>
                      <a:lnTo>
                        <a:pt x="1105" y="223"/>
                      </a:lnTo>
                      <a:lnTo>
                        <a:pt x="1111" y="220"/>
                      </a:lnTo>
                      <a:lnTo>
                        <a:pt x="1115" y="214"/>
                      </a:lnTo>
                      <a:lnTo>
                        <a:pt x="1118" y="209"/>
                      </a:lnTo>
                      <a:lnTo>
                        <a:pt x="1123" y="199"/>
                      </a:lnTo>
                      <a:lnTo>
                        <a:pt x="1129" y="191"/>
                      </a:lnTo>
                      <a:lnTo>
                        <a:pt x="1139" y="184"/>
                      </a:lnTo>
                      <a:lnTo>
                        <a:pt x="1156" y="176"/>
                      </a:lnTo>
                      <a:lnTo>
                        <a:pt x="1161" y="175"/>
                      </a:lnTo>
                      <a:lnTo>
                        <a:pt x="1165" y="172"/>
                      </a:lnTo>
                      <a:lnTo>
                        <a:pt x="1167" y="171"/>
                      </a:lnTo>
                      <a:lnTo>
                        <a:pt x="1167" y="168"/>
                      </a:lnTo>
                      <a:lnTo>
                        <a:pt x="1167" y="167"/>
                      </a:lnTo>
                      <a:lnTo>
                        <a:pt x="1164" y="165"/>
                      </a:lnTo>
                      <a:lnTo>
                        <a:pt x="1161" y="164"/>
                      </a:lnTo>
                      <a:lnTo>
                        <a:pt x="1159" y="161"/>
                      </a:lnTo>
                      <a:lnTo>
                        <a:pt x="1154" y="160"/>
                      </a:lnTo>
                      <a:lnTo>
                        <a:pt x="1152" y="159"/>
                      </a:lnTo>
                      <a:lnTo>
                        <a:pt x="1149" y="157"/>
                      </a:lnTo>
                      <a:lnTo>
                        <a:pt x="1146" y="157"/>
                      </a:lnTo>
                      <a:lnTo>
                        <a:pt x="1141" y="153"/>
                      </a:lnTo>
                      <a:lnTo>
                        <a:pt x="1134" y="150"/>
                      </a:lnTo>
                      <a:lnTo>
                        <a:pt x="1129" y="150"/>
                      </a:lnTo>
                      <a:lnTo>
                        <a:pt x="1123" y="157"/>
                      </a:lnTo>
                      <a:lnTo>
                        <a:pt x="1119" y="165"/>
                      </a:lnTo>
                      <a:lnTo>
                        <a:pt x="1115" y="172"/>
                      </a:lnTo>
                      <a:lnTo>
                        <a:pt x="1110" y="179"/>
                      </a:lnTo>
                      <a:lnTo>
                        <a:pt x="1105" y="184"/>
                      </a:lnTo>
                      <a:lnTo>
                        <a:pt x="1104" y="186"/>
                      </a:lnTo>
                      <a:lnTo>
                        <a:pt x="1100" y="186"/>
                      </a:lnTo>
                      <a:lnTo>
                        <a:pt x="1086" y="186"/>
                      </a:lnTo>
                      <a:lnTo>
                        <a:pt x="1069" y="183"/>
                      </a:lnTo>
                      <a:lnTo>
                        <a:pt x="1063" y="183"/>
                      </a:lnTo>
                      <a:lnTo>
                        <a:pt x="1059" y="182"/>
                      </a:lnTo>
                      <a:lnTo>
                        <a:pt x="1058" y="180"/>
                      </a:lnTo>
                      <a:lnTo>
                        <a:pt x="1058" y="179"/>
                      </a:lnTo>
                      <a:lnTo>
                        <a:pt x="1059" y="176"/>
                      </a:lnTo>
                      <a:lnTo>
                        <a:pt x="1061" y="175"/>
                      </a:lnTo>
                      <a:lnTo>
                        <a:pt x="1063" y="172"/>
                      </a:lnTo>
                      <a:lnTo>
                        <a:pt x="1066" y="171"/>
                      </a:lnTo>
                      <a:lnTo>
                        <a:pt x="1069" y="170"/>
                      </a:lnTo>
                      <a:lnTo>
                        <a:pt x="1071" y="168"/>
                      </a:lnTo>
                      <a:lnTo>
                        <a:pt x="1078" y="163"/>
                      </a:lnTo>
                      <a:lnTo>
                        <a:pt x="1082" y="155"/>
                      </a:lnTo>
                      <a:lnTo>
                        <a:pt x="1086" y="145"/>
                      </a:lnTo>
                      <a:lnTo>
                        <a:pt x="1086" y="136"/>
                      </a:lnTo>
                      <a:lnTo>
                        <a:pt x="1084" y="130"/>
                      </a:lnTo>
                      <a:lnTo>
                        <a:pt x="1077" y="125"/>
                      </a:lnTo>
                      <a:lnTo>
                        <a:pt x="1071" y="122"/>
                      </a:lnTo>
                      <a:lnTo>
                        <a:pt x="1063" y="121"/>
                      </a:lnTo>
                      <a:lnTo>
                        <a:pt x="1052" y="123"/>
                      </a:lnTo>
                      <a:lnTo>
                        <a:pt x="1047" y="123"/>
                      </a:lnTo>
                      <a:lnTo>
                        <a:pt x="1043" y="121"/>
                      </a:lnTo>
                      <a:lnTo>
                        <a:pt x="1043" y="115"/>
                      </a:lnTo>
                      <a:lnTo>
                        <a:pt x="1042" y="110"/>
                      </a:lnTo>
                      <a:lnTo>
                        <a:pt x="1040" y="104"/>
                      </a:lnTo>
                      <a:lnTo>
                        <a:pt x="1036" y="100"/>
                      </a:lnTo>
                      <a:lnTo>
                        <a:pt x="1032" y="99"/>
                      </a:lnTo>
                      <a:lnTo>
                        <a:pt x="1031" y="99"/>
                      </a:lnTo>
                      <a:lnTo>
                        <a:pt x="1029" y="99"/>
                      </a:lnTo>
                      <a:lnTo>
                        <a:pt x="1028" y="100"/>
                      </a:lnTo>
                      <a:lnTo>
                        <a:pt x="1028" y="102"/>
                      </a:lnTo>
                      <a:lnTo>
                        <a:pt x="1028" y="104"/>
                      </a:lnTo>
                      <a:lnTo>
                        <a:pt x="1028" y="107"/>
                      </a:lnTo>
                      <a:lnTo>
                        <a:pt x="1028" y="111"/>
                      </a:lnTo>
                      <a:lnTo>
                        <a:pt x="1028" y="114"/>
                      </a:lnTo>
                      <a:lnTo>
                        <a:pt x="1028" y="116"/>
                      </a:lnTo>
                      <a:lnTo>
                        <a:pt x="1025" y="119"/>
                      </a:lnTo>
                      <a:lnTo>
                        <a:pt x="1023" y="119"/>
                      </a:lnTo>
                      <a:lnTo>
                        <a:pt x="1020" y="121"/>
                      </a:lnTo>
                      <a:lnTo>
                        <a:pt x="1017" y="121"/>
                      </a:lnTo>
                      <a:lnTo>
                        <a:pt x="1014" y="121"/>
                      </a:lnTo>
                      <a:lnTo>
                        <a:pt x="1012" y="121"/>
                      </a:lnTo>
                      <a:lnTo>
                        <a:pt x="1012" y="121"/>
                      </a:lnTo>
                      <a:lnTo>
                        <a:pt x="1008" y="121"/>
                      </a:lnTo>
                      <a:lnTo>
                        <a:pt x="1001" y="119"/>
                      </a:lnTo>
                      <a:lnTo>
                        <a:pt x="991" y="119"/>
                      </a:lnTo>
                      <a:lnTo>
                        <a:pt x="982" y="119"/>
                      </a:lnTo>
                      <a:lnTo>
                        <a:pt x="975" y="121"/>
                      </a:lnTo>
                      <a:lnTo>
                        <a:pt x="971" y="122"/>
                      </a:lnTo>
                      <a:lnTo>
                        <a:pt x="967" y="125"/>
                      </a:lnTo>
                      <a:lnTo>
                        <a:pt x="963" y="127"/>
                      </a:lnTo>
                      <a:lnTo>
                        <a:pt x="959" y="130"/>
                      </a:lnTo>
                      <a:lnTo>
                        <a:pt x="956" y="133"/>
                      </a:lnTo>
                      <a:lnTo>
                        <a:pt x="953" y="136"/>
                      </a:lnTo>
                      <a:lnTo>
                        <a:pt x="953" y="138"/>
                      </a:lnTo>
                      <a:lnTo>
                        <a:pt x="953" y="141"/>
                      </a:lnTo>
                      <a:lnTo>
                        <a:pt x="959" y="144"/>
                      </a:lnTo>
                      <a:lnTo>
                        <a:pt x="965" y="148"/>
                      </a:lnTo>
                      <a:lnTo>
                        <a:pt x="972" y="152"/>
                      </a:lnTo>
                      <a:lnTo>
                        <a:pt x="979" y="157"/>
                      </a:lnTo>
                      <a:lnTo>
                        <a:pt x="984" y="168"/>
                      </a:lnTo>
                      <a:lnTo>
                        <a:pt x="984" y="176"/>
                      </a:lnTo>
                      <a:lnTo>
                        <a:pt x="980" y="183"/>
                      </a:lnTo>
                      <a:lnTo>
                        <a:pt x="974" y="189"/>
                      </a:lnTo>
                      <a:lnTo>
                        <a:pt x="965" y="191"/>
                      </a:lnTo>
                      <a:lnTo>
                        <a:pt x="959" y="194"/>
                      </a:lnTo>
                      <a:lnTo>
                        <a:pt x="953" y="195"/>
                      </a:lnTo>
                      <a:lnTo>
                        <a:pt x="949" y="197"/>
                      </a:lnTo>
                      <a:lnTo>
                        <a:pt x="941" y="199"/>
                      </a:lnTo>
                      <a:lnTo>
                        <a:pt x="934" y="204"/>
                      </a:lnTo>
                      <a:lnTo>
                        <a:pt x="927" y="205"/>
                      </a:lnTo>
                      <a:lnTo>
                        <a:pt x="925" y="206"/>
                      </a:lnTo>
                      <a:lnTo>
                        <a:pt x="923" y="205"/>
                      </a:lnTo>
                      <a:lnTo>
                        <a:pt x="916" y="204"/>
                      </a:lnTo>
                      <a:lnTo>
                        <a:pt x="906" y="202"/>
                      </a:lnTo>
                      <a:lnTo>
                        <a:pt x="895" y="201"/>
                      </a:lnTo>
                      <a:lnTo>
                        <a:pt x="884" y="199"/>
                      </a:lnTo>
                      <a:lnTo>
                        <a:pt x="876" y="199"/>
                      </a:lnTo>
                      <a:lnTo>
                        <a:pt x="870" y="199"/>
                      </a:lnTo>
                      <a:lnTo>
                        <a:pt x="866" y="201"/>
                      </a:lnTo>
                      <a:lnTo>
                        <a:pt x="863" y="202"/>
                      </a:lnTo>
                      <a:lnTo>
                        <a:pt x="861" y="205"/>
                      </a:lnTo>
                      <a:lnTo>
                        <a:pt x="861" y="208"/>
                      </a:lnTo>
                      <a:lnTo>
                        <a:pt x="862" y="210"/>
                      </a:lnTo>
                      <a:lnTo>
                        <a:pt x="865" y="214"/>
                      </a:lnTo>
                      <a:lnTo>
                        <a:pt x="866" y="216"/>
                      </a:lnTo>
                      <a:lnTo>
                        <a:pt x="869" y="216"/>
                      </a:lnTo>
                      <a:lnTo>
                        <a:pt x="873" y="216"/>
                      </a:lnTo>
                      <a:lnTo>
                        <a:pt x="876" y="216"/>
                      </a:lnTo>
                      <a:lnTo>
                        <a:pt x="878" y="216"/>
                      </a:lnTo>
                      <a:lnTo>
                        <a:pt x="881" y="216"/>
                      </a:lnTo>
                      <a:lnTo>
                        <a:pt x="884" y="216"/>
                      </a:lnTo>
                      <a:lnTo>
                        <a:pt x="887" y="218"/>
                      </a:lnTo>
                      <a:lnTo>
                        <a:pt x="891" y="221"/>
                      </a:lnTo>
                      <a:lnTo>
                        <a:pt x="896" y="223"/>
                      </a:lnTo>
                      <a:lnTo>
                        <a:pt x="904" y="223"/>
                      </a:lnTo>
                      <a:lnTo>
                        <a:pt x="912" y="220"/>
                      </a:lnTo>
                      <a:lnTo>
                        <a:pt x="918" y="217"/>
                      </a:lnTo>
                      <a:lnTo>
                        <a:pt x="921" y="217"/>
                      </a:lnTo>
                      <a:lnTo>
                        <a:pt x="926" y="221"/>
                      </a:lnTo>
                      <a:lnTo>
                        <a:pt x="933" y="229"/>
                      </a:lnTo>
                      <a:lnTo>
                        <a:pt x="945" y="239"/>
                      </a:lnTo>
                      <a:lnTo>
                        <a:pt x="957" y="246"/>
                      </a:lnTo>
                      <a:lnTo>
                        <a:pt x="971" y="251"/>
                      </a:lnTo>
                      <a:lnTo>
                        <a:pt x="989" y="261"/>
                      </a:lnTo>
                      <a:lnTo>
                        <a:pt x="997" y="269"/>
                      </a:lnTo>
                      <a:lnTo>
                        <a:pt x="998" y="276"/>
                      </a:lnTo>
                      <a:lnTo>
                        <a:pt x="994" y="284"/>
                      </a:lnTo>
                      <a:lnTo>
                        <a:pt x="987" y="289"/>
                      </a:lnTo>
                      <a:lnTo>
                        <a:pt x="979" y="293"/>
                      </a:lnTo>
                      <a:lnTo>
                        <a:pt x="971" y="295"/>
                      </a:lnTo>
                      <a:lnTo>
                        <a:pt x="963" y="292"/>
                      </a:lnTo>
                      <a:lnTo>
                        <a:pt x="959" y="285"/>
                      </a:lnTo>
                      <a:lnTo>
                        <a:pt x="955" y="277"/>
                      </a:lnTo>
                      <a:lnTo>
                        <a:pt x="950" y="267"/>
                      </a:lnTo>
                      <a:lnTo>
                        <a:pt x="945" y="262"/>
                      </a:lnTo>
                      <a:lnTo>
                        <a:pt x="937" y="262"/>
                      </a:lnTo>
                      <a:lnTo>
                        <a:pt x="927" y="263"/>
                      </a:lnTo>
                      <a:lnTo>
                        <a:pt x="921" y="266"/>
                      </a:lnTo>
                      <a:lnTo>
                        <a:pt x="914" y="269"/>
                      </a:lnTo>
                      <a:lnTo>
                        <a:pt x="912" y="269"/>
                      </a:lnTo>
                      <a:lnTo>
                        <a:pt x="910" y="272"/>
                      </a:lnTo>
                      <a:lnTo>
                        <a:pt x="903" y="274"/>
                      </a:lnTo>
                      <a:lnTo>
                        <a:pt x="893" y="280"/>
                      </a:lnTo>
                      <a:lnTo>
                        <a:pt x="882" y="284"/>
                      </a:lnTo>
                      <a:lnTo>
                        <a:pt x="874" y="285"/>
                      </a:lnTo>
                      <a:lnTo>
                        <a:pt x="870" y="285"/>
                      </a:lnTo>
                      <a:lnTo>
                        <a:pt x="866" y="285"/>
                      </a:lnTo>
                      <a:lnTo>
                        <a:pt x="863" y="284"/>
                      </a:lnTo>
                      <a:lnTo>
                        <a:pt x="861" y="284"/>
                      </a:lnTo>
                      <a:lnTo>
                        <a:pt x="859" y="282"/>
                      </a:lnTo>
                      <a:lnTo>
                        <a:pt x="859" y="280"/>
                      </a:lnTo>
                      <a:lnTo>
                        <a:pt x="859" y="278"/>
                      </a:lnTo>
                      <a:lnTo>
                        <a:pt x="861" y="276"/>
                      </a:lnTo>
                      <a:lnTo>
                        <a:pt x="863" y="272"/>
                      </a:lnTo>
                      <a:lnTo>
                        <a:pt x="867" y="267"/>
                      </a:lnTo>
                      <a:lnTo>
                        <a:pt x="872" y="261"/>
                      </a:lnTo>
                      <a:lnTo>
                        <a:pt x="872" y="257"/>
                      </a:lnTo>
                      <a:lnTo>
                        <a:pt x="867" y="251"/>
                      </a:lnTo>
                      <a:lnTo>
                        <a:pt x="861" y="247"/>
                      </a:lnTo>
                      <a:lnTo>
                        <a:pt x="854" y="242"/>
                      </a:lnTo>
                      <a:lnTo>
                        <a:pt x="848" y="235"/>
                      </a:lnTo>
                      <a:lnTo>
                        <a:pt x="847" y="227"/>
                      </a:lnTo>
                      <a:lnTo>
                        <a:pt x="847" y="221"/>
                      </a:lnTo>
                      <a:lnTo>
                        <a:pt x="846" y="223"/>
                      </a:lnTo>
                      <a:lnTo>
                        <a:pt x="843" y="229"/>
                      </a:lnTo>
                      <a:lnTo>
                        <a:pt x="842" y="239"/>
                      </a:lnTo>
                      <a:lnTo>
                        <a:pt x="839" y="250"/>
                      </a:lnTo>
                      <a:lnTo>
                        <a:pt x="838" y="261"/>
                      </a:lnTo>
                      <a:lnTo>
                        <a:pt x="836" y="270"/>
                      </a:lnTo>
                      <a:lnTo>
                        <a:pt x="836" y="276"/>
                      </a:lnTo>
                      <a:lnTo>
                        <a:pt x="835" y="280"/>
                      </a:lnTo>
                      <a:lnTo>
                        <a:pt x="832" y="278"/>
                      </a:lnTo>
                      <a:lnTo>
                        <a:pt x="825" y="274"/>
                      </a:lnTo>
                      <a:lnTo>
                        <a:pt x="817" y="270"/>
                      </a:lnTo>
                      <a:lnTo>
                        <a:pt x="806" y="267"/>
                      </a:lnTo>
                      <a:lnTo>
                        <a:pt x="791" y="267"/>
                      </a:lnTo>
                      <a:lnTo>
                        <a:pt x="779" y="270"/>
                      </a:lnTo>
                      <a:lnTo>
                        <a:pt x="771" y="273"/>
                      </a:lnTo>
                      <a:lnTo>
                        <a:pt x="764" y="278"/>
                      </a:lnTo>
                      <a:lnTo>
                        <a:pt x="757" y="285"/>
                      </a:lnTo>
                      <a:lnTo>
                        <a:pt x="749" y="293"/>
                      </a:lnTo>
                      <a:lnTo>
                        <a:pt x="738" y="304"/>
                      </a:lnTo>
                      <a:lnTo>
                        <a:pt x="723" y="316"/>
                      </a:lnTo>
                      <a:lnTo>
                        <a:pt x="710" y="327"/>
                      </a:lnTo>
                      <a:lnTo>
                        <a:pt x="700" y="334"/>
                      </a:lnTo>
                      <a:lnTo>
                        <a:pt x="695" y="340"/>
                      </a:lnTo>
                      <a:lnTo>
                        <a:pt x="692" y="345"/>
                      </a:lnTo>
                      <a:lnTo>
                        <a:pt x="692" y="349"/>
                      </a:lnTo>
                      <a:lnTo>
                        <a:pt x="692" y="354"/>
                      </a:lnTo>
                      <a:lnTo>
                        <a:pt x="693" y="361"/>
                      </a:lnTo>
                      <a:lnTo>
                        <a:pt x="696" y="371"/>
                      </a:lnTo>
                      <a:lnTo>
                        <a:pt x="696" y="386"/>
                      </a:lnTo>
                      <a:lnTo>
                        <a:pt x="696" y="395"/>
                      </a:lnTo>
                      <a:lnTo>
                        <a:pt x="696" y="402"/>
                      </a:lnTo>
                      <a:lnTo>
                        <a:pt x="699" y="406"/>
                      </a:lnTo>
                      <a:lnTo>
                        <a:pt x="706" y="409"/>
                      </a:lnTo>
                      <a:lnTo>
                        <a:pt x="712" y="413"/>
                      </a:lnTo>
                      <a:lnTo>
                        <a:pt x="717" y="421"/>
                      </a:lnTo>
                      <a:lnTo>
                        <a:pt x="719" y="429"/>
                      </a:lnTo>
                      <a:lnTo>
                        <a:pt x="722" y="437"/>
                      </a:lnTo>
                      <a:lnTo>
                        <a:pt x="725" y="444"/>
                      </a:lnTo>
                      <a:lnTo>
                        <a:pt x="730" y="446"/>
                      </a:lnTo>
                      <a:lnTo>
                        <a:pt x="738" y="443"/>
                      </a:lnTo>
                      <a:lnTo>
                        <a:pt x="746" y="440"/>
                      </a:lnTo>
                      <a:lnTo>
                        <a:pt x="755" y="439"/>
                      </a:lnTo>
                      <a:lnTo>
                        <a:pt x="765" y="442"/>
                      </a:lnTo>
                      <a:lnTo>
                        <a:pt x="780" y="447"/>
                      </a:lnTo>
                      <a:lnTo>
                        <a:pt x="798" y="458"/>
                      </a:lnTo>
                      <a:lnTo>
                        <a:pt x="814" y="465"/>
                      </a:lnTo>
                      <a:lnTo>
                        <a:pt x="831" y="470"/>
                      </a:lnTo>
                      <a:lnTo>
                        <a:pt x="853" y="474"/>
                      </a:lnTo>
                      <a:lnTo>
                        <a:pt x="874" y="478"/>
                      </a:lnTo>
                      <a:lnTo>
                        <a:pt x="891" y="478"/>
                      </a:lnTo>
                      <a:lnTo>
                        <a:pt x="906" y="476"/>
                      </a:lnTo>
                      <a:lnTo>
                        <a:pt x="918" y="473"/>
                      </a:lnTo>
                      <a:lnTo>
                        <a:pt x="930" y="474"/>
                      </a:lnTo>
                      <a:lnTo>
                        <a:pt x="941" y="482"/>
                      </a:lnTo>
                      <a:lnTo>
                        <a:pt x="949" y="493"/>
                      </a:lnTo>
                      <a:lnTo>
                        <a:pt x="952" y="505"/>
                      </a:lnTo>
                      <a:lnTo>
                        <a:pt x="953" y="514"/>
                      </a:lnTo>
                      <a:lnTo>
                        <a:pt x="956" y="520"/>
                      </a:lnTo>
                      <a:lnTo>
                        <a:pt x="959" y="527"/>
                      </a:lnTo>
                      <a:lnTo>
                        <a:pt x="961" y="534"/>
                      </a:lnTo>
                      <a:lnTo>
                        <a:pt x="961" y="545"/>
                      </a:lnTo>
                      <a:lnTo>
                        <a:pt x="961" y="548"/>
                      </a:lnTo>
                      <a:lnTo>
                        <a:pt x="961" y="550"/>
                      </a:lnTo>
                      <a:lnTo>
                        <a:pt x="963" y="550"/>
                      </a:lnTo>
                      <a:lnTo>
                        <a:pt x="965" y="550"/>
                      </a:lnTo>
                      <a:lnTo>
                        <a:pt x="967" y="548"/>
                      </a:lnTo>
                      <a:lnTo>
                        <a:pt x="969" y="546"/>
                      </a:lnTo>
                      <a:lnTo>
                        <a:pt x="971" y="544"/>
                      </a:lnTo>
                      <a:lnTo>
                        <a:pt x="974" y="539"/>
                      </a:lnTo>
                      <a:lnTo>
                        <a:pt x="976" y="537"/>
                      </a:lnTo>
                      <a:lnTo>
                        <a:pt x="978" y="534"/>
                      </a:lnTo>
                      <a:lnTo>
                        <a:pt x="980" y="531"/>
                      </a:lnTo>
                      <a:lnTo>
                        <a:pt x="982" y="529"/>
                      </a:lnTo>
                      <a:lnTo>
                        <a:pt x="982" y="527"/>
                      </a:lnTo>
                      <a:lnTo>
                        <a:pt x="982" y="526"/>
                      </a:lnTo>
                      <a:lnTo>
                        <a:pt x="983" y="529"/>
                      </a:lnTo>
                      <a:lnTo>
                        <a:pt x="984" y="535"/>
                      </a:lnTo>
                      <a:lnTo>
                        <a:pt x="986" y="544"/>
                      </a:lnTo>
                      <a:lnTo>
                        <a:pt x="987" y="553"/>
                      </a:lnTo>
                      <a:lnTo>
                        <a:pt x="987" y="560"/>
                      </a:lnTo>
                      <a:lnTo>
                        <a:pt x="984" y="565"/>
                      </a:lnTo>
                      <a:lnTo>
                        <a:pt x="982" y="569"/>
                      </a:lnTo>
                      <a:lnTo>
                        <a:pt x="982" y="575"/>
                      </a:lnTo>
                      <a:lnTo>
                        <a:pt x="986" y="582"/>
                      </a:lnTo>
                      <a:lnTo>
                        <a:pt x="990" y="586"/>
                      </a:lnTo>
                      <a:lnTo>
                        <a:pt x="995" y="587"/>
                      </a:lnTo>
                      <a:lnTo>
                        <a:pt x="1003" y="587"/>
                      </a:lnTo>
                      <a:lnTo>
                        <a:pt x="1012" y="588"/>
                      </a:lnTo>
                      <a:lnTo>
                        <a:pt x="1021" y="588"/>
                      </a:lnTo>
                      <a:lnTo>
                        <a:pt x="1031" y="583"/>
                      </a:lnTo>
                      <a:lnTo>
                        <a:pt x="1033" y="575"/>
                      </a:lnTo>
                      <a:lnTo>
                        <a:pt x="1033" y="565"/>
                      </a:lnTo>
                      <a:lnTo>
                        <a:pt x="1032" y="554"/>
                      </a:lnTo>
                      <a:lnTo>
                        <a:pt x="1028" y="544"/>
                      </a:lnTo>
                      <a:lnTo>
                        <a:pt x="1025" y="533"/>
                      </a:lnTo>
                      <a:lnTo>
                        <a:pt x="1024" y="524"/>
                      </a:lnTo>
                      <a:lnTo>
                        <a:pt x="1023" y="515"/>
                      </a:lnTo>
                      <a:lnTo>
                        <a:pt x="1018" y="507"/>
                      </a:lnTo>
                      <a:lnTo>
                        <a:pt x="1012" y="500"/>
                      </a:lnTo>
                      <a:lnTo>
                        <a:pt x="1008" y="490"/>
                      </a:lnTo>
                      <a:lnTo>
                        <a:pt x="1006" y="484"/>
                      </a:lnTo>
                      <a:lnTo>
                        <a:pt x="1010" y="480"/>
                      </a:lnTo>
                      <a:lnTo>
                        <a:pt x="1017" y="480"/>
                      </a:lnTo>
                      <a:lnTo>
                        <a:pt x="1024" y="482"/>
                      </a:lnTo>
                      <a:lnTo>
                        <a:pt x="1031" y="488"/>
                      </a:lnTo>
                      <a:lnTo>
                        <a:pt x="1035" y="493"/>
                      </a:lnTo>
                      <a:lnTo>
                        <a:pt x="1042" y="495"/>
                      </a:lnTo>
                      <a:lnTo>
                        <a:pt x="1048" y="490"/>
                      </a:lnTo>
                      <a:lnTo>
                        <a:pt x="1057" y="485"/>
                      </a:lnTo>
                      <a:lnTo>
                        <a:pt x="1065" y="480"/>
                      </a:lnTo>
                      <a:lnTo>
                        <a:pt x="1073" y="469"/>
                      </a:lnTo>
                      <a:lnTo>
                        <a:pt x="1076" y="459"/>
                      </a:lnTo>
                      <a:lnTo>
                        <a:pt x="1078" y="451"/>
                      </a:lnTo>
                      <a:lnTo>
                        <a:pt x="1078" y="447"/>
                      </a:lnTo>
                      <a:lnTo>
                        <a:pt x="1076" y="444"/>
                      </a:lnTo>
                      <a:lnTo>
                        <a:pt x="1071" y="437"/>
                      </a:lnTo>
                      <a:lnTo>
                        <a:pt x="1065" y="428"/>
                      </a:lnTo>
                      <a:lnTo>
                        <a:pt x="1055" y="418"/>
                      </a:lnTo>
                      <a:lnTo>
                        <a:pt x="1047" y="409"/>
                      </a:lnTo>
                      <a:lnTo>
                        <a:pt x="1037" y="402"/>
                      </a:lnTo>
                      <a:lnTo>
                        <a:pt x="1033" y="399"/>
                      </a:lnTo>
                      <a:lnTo>
                        <a:pt x="1029" y="397"/>
                      </a:lnTo>
                      <a:lnTo>
                        <a:pt x="1028" y="395"/>
                      </a:lnTo>
                      <a:lnTo>
                        <a:pt x="1028" y="394"/>
                      </a:lnTo>
                      <a:lnTo>
                        <a:pt x="1029" y="393"/>
                      </a:lnTo>
                      <a:lnTo>
                        <a:pt x="1032" y="391"/>
                      </a:lnTo>
                      <a:lnTo>
                        <a:pt x="1036" y="390"/>
                      </a:lnTo>
                      <a:lnTo>
                        <a:pt x="1040" y="388"/>
                      </a:lnTo>
                      <a:lnTo>
                        <a:pt x="1046" y="387"/>
                      </a:lnTo>
                      <a:lnTo>
                        <a:pt x="1052" y="383"/>
                      </a:lnTo>
                      <a:lnTo>
                        <a:pt x="1052" y="379"/>
                      </a:lnTo>
                      <a:lnTo>
                        <a:pt x="1051" y="372"/>
                      </a:lnTo>
                      <a:lnTo>
                        <a:pt x="1048" y="364"/>
                      </a:lnTo>
                      <a:lnTo>
                        <a:pt x="1050" y="350"/>
                      </a:lnTo>
                      <a:lnTo>
                        <a:pt x="1051" y="334"/>
                      </a:lnTo>
                      <a:lnTo>
                        <a:pt x="1054" y="320"/>
                      </a:lnTo>
                      <a:lnTo>
                        <a:pt x="1057" y="312"/>
                      </a:lnTo>
                      <a:lnTo>
                        <a:pt x="1062" y="310"/>
                      </a:lnTo>
                      <a:lnTo>
                        <a:pt x="1071" y="310"/>
                      </a:lnTo>
                      <a:lnTo>
                        <a:pt x="1084" y="308"/>
                      </a:lnTo>
                      <a:lnTo>
                        <a:pt x="1100" y="306"/>
                      </a:lnTo>
                      <a:lnTo>
                        <a:pt x="1118" y="306"/>
                      </a:lnTo>
                      <a:lnTo>
                        <a:pt x="1135" y="306"/>
                      </a:lnTo>
                      <a:lnTo>
                        <a:pt x="1150" y="310"/>
                      </a:lnTo>
                      <a:lnTo>
                        <a:pt x="1164" y="316"/>
                      </a:lnTo>
                      <a:lnTo>
                        <a:pt x="1175" y="325"/>
                      </a:lnTo>
                      <a:lnTo>
                        <a:pt x="1186" y="331"/>
                      </a:lnTo>
                      <a:lnTo>
                        <a:pt x="1197" y="334"/>
                      </a:lnTo>
                      <a:lnTo>
                        <a:pt x="1209" y="337"/>
                      </a:lnTo>
                      <a:lnTo>
                        <a:pt x="1222" y="338"/>
                      </a:lnTo>
                      <a:lnTo>
                        <a:pt x="1235" y="342"/>
                      </a:lnTo>
                      <a:lnTo>
                        <a:pt x="1246" y="346"/>
                      </a:lnTo>
                      <a:lnTo>
                        <a:pt x="1251" y="353"/>
                      </a:lnTo>
                      <a:lnTo>
                        <a:pt x="1251" y="359"/>
                      </a:lnTo>
                      <a:lnTo>
                        <a:pt x="1246" y="363"/>
                      </a:lnTo>
                      <a:lnTo>
                        <a:pt x="1239" y="368"/>
                      </a:lnTo>
                      <a:lnTo>
                        <a:pt x="1232" y="374"/>
                      </a:lnTo>
                      <a:lnTo>
                        <a:pt x="1228" y="380"/>
                      </a:lnTo>
                      <a:lnTo>
                        <a:pt x="1231" y="388"/>
                      </a:lnTo>
                      <a:lnTo>
                        <a:pt x="1241" y="398"/>
                      </a:lnTo>
                      <a:lnTo>
                        <a:pt x="1252" y="402"/>
                      </a:lnTo>
                      <a:lnTo>
                        <a:pt x="1262" y="403"/>
                      </a:lnTo>
                      <a:lnTo>
                        <a:pt x="1273" y="408"/>
                      </a:lnTo>
                      <a:lnTo>
                        <a:pt x="1282" y="410"/>
                      </a:lnTo>
                      <a:lnTo>
                        <a:pt x="1295" y="408"/>
                      </a:lnTo>
                      <a:lnTo>
                        <a:pt x="1305" y="398"/>
                      </a:lnTo>
                      <a:lnTo>
                        <a:pt x="1318" y="382"/>
                      </a:lnTo>
                      <a:lnTo>
                        <a:pt x="1327" y="368"/>
                      </a:lnTo>
                      <a:lnTo>
                        <a:pt x="1335" y="360"/>
                      </a:lnTo>
                      <a:lnTo>
                        <a:pt x="1341" y="356"/>
                      </a:lnTo>
                      <a:lnTo>
                        <a:pt x="1345" y="356"/>
                      </a:lnTo>
                      <a:lnTo>
                        <a:pt x="1349" y="357"/>
                      </a:lnTo>
                      <a:lnTo>
                        <a:pt x="1353" y="361"/>
                      </a:lnTo>
                      <a:lnTo>
                        <a:pt x="1360" y="371"/>
                      </a:lnTo>
                      <a:lnTo>
                        <a:pt x="1368" y="382"/>
                      </a:lnTo>
                      <a:lnTo>
                        <a:pt x="1377" y="394"/>
                      </a:lnTo>
                      <a:lnTo>
                        <a:pt x="1387" y="406"/>
                      </a:lnTo>
                      <a:lnTo>
                        <a:pt x="1395" y="416"/>
                      </a:lnTo>
                      <a:lnTo>
                        <a:pt x="1401" y="422"/>
                      </a:lnTo>
                      <a:lnTo>
                        <a:pt x="1407" y="435"/>
                      </a:lnTo>
                      <a:lnTo>
                        <a:pt x="1414" y="450"/>
                      </a:lnTo>
                      <a:lnTo>
                        <a:pt x="1418" y="466"/>
                      </a:lnTo>
                      <a:lnTo>
                        <a:pt x="1421" y="478"/>
                      </a:lnTo>
                      <a:lnTo>
                        <a:pt x="1425" y="482"/>
                      </a:lnTo>
                      <a:lnTo>
                        <a:pt x="1432" y="484"/>
                      </a:lnTo>
                      <a:lnTo>
                        <a:pt x="1441" y="484"/>
                      </a:lnTo>
                      <a:lnTo>
                        <a:pt x="1452" y="482"/>
                      </a:lnTo>
                      <a:lnTo>
                        <a:pt x="1462" y="482"/>
                      </a:lnTo>
                      <a:lnTo>
                        <a:pt x="1467" y="481"/>
                      </a:lnTo>
                      <a:lnTo>
                        <a:pt x="1473" y="484"/>
                      </a:lnTo>
                      <a:lnTo>
                        <a:pt x="1479" y="488"/>
                      </a:lnTo>
                      <a:lnTo>
                        <a:pt x="1489" y="496"/>
                      </a:lnTo>
                      <a:lnTo>
                        <a:pt x="1497" y="504"/>
                      </a:lnTo>
                      <a:lnTo>
                        <a:pt x="1504" y="512"/>
                      </a:lnTo>
                      <a:lnTo>
                        <a:pt x="1507" y="519"/>
                      </a:lnTo>
                      <a:lnTo>
                        <a:pt x="1511" y="529"/>
                      </a:lnTo>
                      <a:lnTo>
                        <a:pt x="1518" y="534"/>
                      </a:lnTo>
                      <a:lnTo>
                        <a:pt x="1528" y="539"/>
                      </a:lnTo>
                      <a:lnTo>
                        <a:pt x="1543" y="545"/>
                      </a:lnTo>
                      <a:lnTo>
                        <a:pt x="1552" y="549"/>
                      </a:lnTo>
                      <a:lnTo>
                        <a:pt x="1554" y="554"/>
                      </a:lnTo>
                      <a:lnTo>
                        <a:pt x="1553" y="561"/>
                      </a:lnTo>
                      <a:lnTo>
                        <a:pt x="1550" y="568"/>
                      </a:lnTo>
                      <a:lnTo>
                        <a:pt x="1546" y="576"/>
                      </a:lnTo>
                      <a:lnTo>
                        <a:pt x="1541" y="583"/>
                      </a:lnTo>
                      <a:lnTo>
                        <a:pt x="1538" y="590"/>
                      </a:lnTo>
                      <a:lnTo>
                        <a:pt x="1533" y="601"/>
                      </a:lnTo>
                      <a:lnTo>
                        <a:pt x="1527" y="610"/>
                      </a:lnTo>
                      <a:lnTo>
                        <a:pt x="1520" y="624"/>
                      </a:lnTo>
                      <a:lnTo>
                        <a:pt x="1519" y="626"/>
                      </a:lnTo>
                      <a:lnTo>
                        <a:pt x="1518" y="629"/>
                      </a:lnTo>
                      <a:lnTo>
                        <a:pt x="1518" y="631"/>
                      </a:lnTo>
                      <a:lnTo>
                        <a:pt x="1518" y="631"/>
                      </a:lnTo>
                      <a:lnTo>
                        <a:pt x="1519" y="631"/>
                      </a:lnTo>
                      <a:lnTo>
                        <a:pt x="1519" y="629"/>
                      </a:lnTo>
                      <a:lnTo>
                        <a:pt x="1522" y="629"/>
                      </a:lnTo>
                      <a:lnTo>
                        <a:pt x="1523" y="628"/>
                      </a:lnTo>
                      <a:lnTo>
                        <a:pt x="1526" y="628"/>
                      </a:lnTo>
                      <a:lnTo>
                        <a:pt x="1527" y="629"/>
                      </a:lnTo>
                      <a:lnTo>
                        <a:pt x="1530" y="631"/>
                      </a:lnTo>
                      <a:lnTo>
                        <a:pt x="1537" y="636"/>
                      </a:lnTo>
                      <a:lnTo>
                        <a:pt x="1542" y="640"/>
                      </a:lnTo>
                      <a:lnTo>
                        <a:pt x="1549" y="643"/>
                      </a:lnTo>
                      <a:lnTo>
                        <a:pt x="1558" y="641"/>
                      </a:lnTo>
                      <a:lnTo>
                        <a:pt x="1569" y="640"/>
                      </a:lnTo>
                      <a:lnTo>
                        <a:pt x="1576" y="641"/>
                      </a:lnTo>
                      <a:lnTo>
                        <a:pt x="1583" y="647"/>
                      </a:lnTo>
                      <a:lnTo>
                        <a:pt x="1587" y="655"/>
                      </a:lnTo>
                      <a:lnTo>
                        <a:pt x="1596" y="674"/>
                      </a:lnTo>
                      <a:lnTo>
                        <a:pt x="1606" y="690"/>
                      </a:lnTo>
                      <a:lnTo>
                        <a:pt x="1607" y="694"/>
                      </a:lnTo>
                      <a:lnTo>
                        <a:pt x="1609" y="699"/>
                      </a:lnTo>
                      <a:lnTo>
                        <a:pt x="1609" y="703"/>
                      </a:lnTo>
                      <a:lnTo>
                        <a:pt x="1609" y="707"/>
                      </a:lnTo>
                      <a:lnTo>
                        <a:pt x="1607" y="709"/>
                      </a:lnTo>
                      <a:lnTo>
                        <a:pt x="1606" y="712"/>
                      </a:lnTo>
                      <a:lnTo>
                        <a:pt x="1603" y="712"/>
                      </a:lnTo>
                      <a:lnTo>
                        <a:pt x="1602" y="712"/>
                      </a:lnTo>
                      <a:lnTo>
                        <a:pt x="1599" y="709"/>
                      </a:lnTo>
                      <a:lnTo>
                        <a:pt x="1592" y="704"/>
                      </a:lnTo>
                      <a:lnTo>
                        <a:pt x="1584" y="703"/>
                      </a:lnTo>
                      <a:lnTo>
                        <a:pt x="1576" y="703"/>
                      </a:lnTo>
                      <a:lnTo>
                        <a:pt x="1569" y="704"/>
                      </a:lnTo>
                      <a:lnTo>
                        <a:pt x="1567" y="704"/>
                      </a:lnTo>
                      <a:lnTo>
                        <a:pt x="1567" y="705"/>
                      </a:lnTo>
                      <a:lnTo>
                        <a:pt x="1565" y="707"/>
                      </a:lnTo>
                      <a:lnTo>
                        <a:pt x="1562" y="708"/>
                      </a:lnTo>
                      <a:lnTo>
                        <a:pt x="1560" y="711"/>
                      </a:lnTo>
                      <a:lnTo>
                        <a:pt x="1557" y="712"/>
                      </a:lnTo>
                      <a:lnTo>
                        <a:pt x="1556" y="714"/>
                      </a:lnTo>
                      <a:lnTo>
                        <a:pt x="1553" y="714"/>
                      </a:lnTo>
                      <a:lnTo>
                        <a:pt x="1552" y="711"/>
                      </a:lnTo>
                      <a:lnTo>
                        <a:pt x="1547" y="707"/>
                      </a:lnTo>
                      <a:lnTo>
                        <a:pt x="1542" y="701"/>
                      </a:lnTo>
                      <a:lnTo>
                        <a:pt x="1535" y="699"/>
                      </a:lnTo>
                      <a:lnTo>
                        <a:pt x="1526" y="700"/>
                      </a:lnTo>
                      <a:lnTo>
                        <a:pt x="1513" y="703"/>
                      </a:lnTo>
                      <a:lnTo>
                        <a:pt x="1499" y="701"/>
                      </a:lnTo>
                      <a:lnTo>
                        <a:pt x="1485" y="703"/>
                      </a:lnTo>
                      <a:lnTo>
                        <a:pt x="1479" y="703"/>
                      </a:lnTo>
                      <a:lnTo>
                        <a:pt x="1475" y="701"/>
                      </a:lnTo>
                      <a:lnTo>
                        <a:pt x="1471" y="700"/>
                      </a:lnTo>
                      <a:lnTo>
                        <a:pt x="1470" y="697"/>
                      </a:lnTo>
                      <a:lnTo>
                        <a:pt x="1469" y="694"/>
                      </a:lnTo>
                      <a:lnTo>
                        <a:pt x="1469" y="692"/>
                      </a:lnTo>
                      <a:lnTo>
                        <a:pt x="1470" y="688"/>
                      </a:lnTo>
                      <a:lnTo>
                        <a:pt x="1473" y="684"/>
                      </a:lnTo>
                      <a:lnTo>
                        <a:pt x="1478" y="677"/>
                      </a:lnTo>
                      <a:lnTo>
                        <a:pt x="1482" y="665"/>
                      </a:lnTo>
                      <a:lnTo>
                        <a:pt x="1488" y="651"/>
                      </a:lnTo>
                      <a:lnTo>
                        <a:pt x="1494" y="639"/>
                      </a:lnTo>
                      <a:lnTo>
                        <a:pt x="1504" y="628"/>
                      </a:lnTo>
                      <a:lnTo>
                        <a:pt x="1512" y="620"/>
                      </a:lnTo>
                      <a:lnTo>
                        <a:pt x="1515" y="610"/>
                      </a:lnTo>
                      <a:lnTo>
                        <a:pt x="1515" y="602"/>
                      </a:lnTo>
                      <a:lnTo>
                        <a:pt x="1511" y="597"/>
                      </a:lnTo>
                      <a:lnTo>
                        <a:pt x="1504" y="594"/>
                      </a:lnTo>
                      <a:lnTo>
                        <a:pt x="1494" y="598"/>
                      </a:lnTo>
                      <a:lnTo>
                        <a:pt x="1488" y="605"/>
                      </a:lnTo>
                      <a:lnTo>
                        <a:pt x="1482" y="613"/>
                      </a:lnTo>
                      <a:lnTo>
                        <a:pt x="1477" y="618"/>
                      </a:lnTo>
                      <a:lnTo>
                        <a:pt x="1470" y="620"/>
                      </a:lnTo>
                      <a:lnTo>
                        <a:pt x="1460" y="618"/>
                      </a:lnTo>
                      <a:lnTo>
                        <a:pt x="1450" y="617"/>
                      </a:lnTo>
                      <a:lnTo>
                        <a:pt x="1439" y="617"/>
                      </a:lnTo>
                      <a:lnTo>
                        <a:pt x="1429" y="622"/>
                      </a:lnTo>
                      <a:lnTo>
                        <a:pt x="1421" y="628"/>
                      </a:lnTo>
                      <a:lnTo>
                        <a:pt x="1413" y="633"/>
                      </a:lnTo>
                      <a:lnTo>
                        <a:pt x="1406" y="639"/>
                      </a:lnTo>
                      <a:lnTo>
                        <a:pt x="1403" y="643"/>
                      </a:lnTo>
                      <a:lnTo>
                        <a:pt x="1407" y="646"/>
                      </a:lnTo>
                      <a:lnTo>
                        <a:pt x="1411" y="650"/>
                      </a:lnTo>
                      <a:lnTo>
                        <a:pt x="1409" y="654"/>
                      </a:lnTo>
                      <a:lnTo>
                        <a:pt x="1402" y="659"/>
                      </a:lnTo>
                      <a:lnTo>
                        <a:pt x="1394" y="663"/>
                      </a:lnTo>
                      <a:lnTo>
                        <a:pt x="1384" y="667"/>
                      </a:lnTo>
                      <a:lnTo>
                        <a:pt x="1377" y="669"/>
                      </a:lnTo>
                      <a:lnTo>
                        <a:pt x="1372" y="666"/>
                      </a:lnTo>
                      <a:lnTo>
                        <a:pt x="1369" y="658"/>
                      </a:lnTo>
                      <a:lnTo>
                        <a:pt x="1369" y="647"/>
                      </a:lnTo>
                      <a:lnTo>
                        <a:pt x="1369" y="636"/>
                      </a:lnTo>
                      <a:lnTo>
                        <a:pt x="1369" y="628"/>
                      </a:lnTo>
                      <a:lnTo>
                        <a:pt x="1369" y="625"/>
                      </a:lnTo>
                      <a:lnTo>
                        <a:pt x="1368" y="624"/>
                      </a:lnTo>
                      <a:lnTo>
                        <a:pt x="1367" y="624"/>
                      </a:lnTo>
                      <a:lnTo>
                        <a:pt x="1364" y="625"/>
                      </a:lnTo>
                      <a:lnTo>
                        <a:pt x="1363" y="626"/>
                      </a:lnTo>
                      <a:lnTo>
                        <a:pt x="1360" y="629"/>
                      </a:lnTo>
                      <a:lnTo>
                        <a:pt x="1358" y="631"/>
                      </a:lnTo>
                      <a:lnTo>
                        <a:pt x="1356" y="633"/>
                      </a:lnTo>
                      <a:lnTo>
                        <a:pt x="1354" y="635"/>
                      </a:lnTo>
                      <a:lnTo>
                        <a:pt x="1354" y="635"/>
                      </a:lnTo>
                      <a:lnTo>
                        <a:pt x="1352" y="633"/>
                      </a:lnTo>
                      <a:lnTo>
                        <a:pt x="1346" y="631"/>
                      </a:lnTo>
                      <a:lnTo>
                        <a:pt x="1338" y="626"/>
                      </a:lnTo>
                      <a:lnTo>
                        <a:pt x="1329" y="624"/>
                      </a:lnTo>
                      <a:lnTo>
                        <a:pt x="1319" y="624"/>
                      </a:lnTo>
                      <a:lnTo>
                        <a:pt x="1312" y="628"/>
                      </a:lnTo>
                      <a:lnTo>
                        <a:pt x="1304" y="633"/>
                      </a:lnTo>
                      <a:lnTo>
                        <a:pt x="1293" y="636"/>
                      </a:lnTo>
                      <a:lnTo>
                        <a:pt x="1281" y="639"/>
                      </a:lnTo>
                      <a:lnTo>
                        <a:pt x="1267" y="640"/>
                      </a:lnTo>
                      <a:lnTo>
                        <a:pt x="1255" y="644"/>
                      </a:lnTo>
                      <a:lnTo>
                        <a:pt x="1247" y="650"/>
                      </a:lnTo>
                      <a:lnTo>
                        <a:pt x="1239" y="659"/>
                      </a:lnTo>
                      <a:lnTo>
                        <a:pt x="1233" y="673"/>
                      </a:lnTo>
                      <a:lnTo>
                        <a:pt x="1229" y="685"/>
                      </a:lnTo>
                      <a:lnTo>
                        <a:pt x="1228" y="694"/>
                      </a:lnTo>
                      <a:lnTo>
                        <a:pt x="1227" y="697"/>
                      </a:lnTo>
                      <a:lnTo>
                        <a:pt x="1229" y="697"/>
                      </a:lnTo>
                      <a:lnTo>
                        <a:pt x="1235" y="693"/>
                      </a:lnTo>
                      <a:lnTo>
                        <a:pt x="1246" y="689"/>
                      </a:lnTo>
                      <a:lnTo>
                        <a:pt x="1261" y="684"/>
                      </a:lnTo>
                      <a:lnTo>
                        <a:pt x="1273" y="681"/>
                      </a:lnTo>
                      <a:lnTo>
                        <a:pt x="1280" y="680"/>
                      </a:lnTo>
                      <a:lnTo>
                        <a:pt x="1285" y="677"/>
                      </a:lnTo>
                      <a:lnTo>
                        <a:pt x="1292" y="674"/>
                      </a:lnTo>
                      <a:lnTo>
                        <a:pt x="1301" y="669"/>
                      </a:lnTo>
                      <a:lnTo>
                        <a:pt x="1312" y="663"/>
                      </a:lnTo>
                      <a:lnTo>
                        <a:pt x="1323" y="659"/>
                      </a:lnTo>
                      <a:lnTo>
                        <a:pt x="1334" y="659"/>
                      </a:lnTo>
                      <a:lnTo>
                        <a:pt x="1343" y="663"/>
                      </a:lnTo>
                      <a:lnTo>
                        <a:pt x="1353" y="673"/>
                      </a:lnTo>
                      <a:lnTo>
                        <a:pt x="1357" y="684"/>
                      </a:lnTo>
                      <a:lnTo>
                        <a:pt x="1357" y="693"/>
                      </a:lnTo>
                      <a:lnTo>
                        <a:pt x="1353" y="700"/>
                      </a:lnTo>
                      <a:lnTo>
                        <a:pt x="1349" y="703"/>
                      </a:lnTo>
                      <a:lnTo>
                        <a:pt x="1348" y="704"/>
                      </a:lnTo>
                      <a:lnTo>
                        <a:pt x="1348" y="705"/>
                      </a:lnTo>
                      <a:lnTo>
                        <a:pt x="1348" y="707"/>
                      </a:lnTo>
                      <a:lnTo>
                        <a:pt x="1350" y="709"/>
                      </a:lnTo>
                      <a:lnTo>
                        <a:pt x="1352" y="714"/>
                      </a:lnTo>
                      <a:lnTo>
                        <a:pt x="1354" y="716"/>
                      </a:lnTo>
                      <a:lnTo>
                        <a:pt x="1357" y="720"/>
                      </a:lnTo>
                      <a:lnTo>
                        <a:pt x="1360" y="723"/>
                      </a:lnTo>
                      <a:lnTo>
                        <a:pt x="1363" y="724"/>
                      </a:lnTo>
                      <a:lnTo>
                        <a:pt x="1367" y="726"/>
                      </a:lnTo>
                      <a:lnTo>
                        <a:pt x="1372" y="723"/>
                      </a:lnTo>
                      <a:lnTo>
                        <a:pt x="1377" y="718"/>
                      </a:lnTo>
                      <a:lnTo>
                        <a:pt x="1386" y="711"/>
                      </a:lnTo>
                      <a:lnTo>
                        <a:pt x="1390" y="709"/>
                      </a:lnTo>
                      <a:lnTo>
                        <a:pt x="1394" y="712"/>
                      </a:lnTo>
                      <a:lnTo>
                        <a:pt x="1394" y="718"/>
                      </a:lnTo>
                      <a:lnTo>
                        <a:pt x="1395" y="726"/>
                      </a:lnTo>
                      <a:lnTo>
                        <a:pt x="1395" y="733"/>
                      </a:lnTo>
                      <a:lnTo>
                        <a:pt x="1397" y="738"/>
                      </a:lnTo>
                      <a:lnTo>
                        <a:pt x="1401" y="743"/>
                      </a:lnTo>
                      <a:lnTo>
                        <a:pt x="1407" y="745"/>
                      </a:lnTo>
                      <a:lnTo>
                        <a:pt x="1414" y="742"/>
                      </a:lnTo>
                      <a:lnTo>
                        <a:pt x="1421" y="737"/>
                      </a:lnTo>
                      <a:lnTo>
                        <a:pt x="1425" y="731"/>
                      </a:lnTo>
                      <a:lnTo>
                        <a:pt x="1428" y="726"/>
                      </a:lnTo>
                      <a:lnTo>
                        <a:pt x="1432" y="723"/>
                      </a:lnTo>
                      <a:lnTo>
                        <a:pt x="1435" y="720"/>
                      </a:lnTo>
                      <a:lnTo>
                        <a:pt x="1437" y="720"/>
                      </a:lnTo>
                      <a:lnTo>
                        <a:pt x="1440" y="723"/>
                      </a:lnTo>
                      <a:lnTo>
                        <a:pt x="1445" y="733"/>
                      </a:lnTo>
                      <a:lnTo>
                        <a:pt x="1452" y="745"/>
                      </a:lnTo>
                      <a:lnTo>
                        <a:pt x="1458" y="761"/>
                      </a:lnTo>
                      <a:lnTo>
                        <a:pt x="1456" y="768"/>
                      </a:lnTo>
                      <a:lnTo>
                        <a:pt x="1450" y="773"/>
                      </a:lnTo>
                      <a:lnTo>
                        <a:pt x="1439" y="777"/>
                      </a:lnTo>
                      <a:lnTo>
                        <a:pt x="1426" y="780"/>
                      </a:lnTo>
                      <a:lnTo>
                        <a:pt x="1417" y="782"/>
                      </a:lnTo>
                      <a:lnTo>
                        <a:pt x="1410" y="783"/>
                      </a:lnTo>
                      <a:lnTo>
                        <a:pt x="1402" y="786"/>
                      </a:lnTo>
                      <a:lnTo>
                        <a:pt x="1391" y="788"/>
                      </a:lnTo>
                      <a:lnTo>
                        <a:pt x="1377" y="792"/>
                      </a:lnTo>
                      <a:lnTo>
                        <a:pt x="1367" y="795"/>
                      </a:lnTo>
                      <a:lnTo>
                        <a:pt x="1360" y="796"/>
                      </a:lnTo>
                      <a:lnTo>
                        <a:pt x="1356" y="801"/>
                      </a:lnTo>
                      <a:lnTo>
                        <a:pt x="1348" y="806"/>
                      </a:lnTo>
                      <a:lnTo>
                        <a:pt x="1339" y="813"/>
                      </a:lnTo>
                      <a:lnTo>
                        <a:pt x="1330" y="817"/>
                      </a:lnTo>
                      <a:lnTo>
                        <a:pt x="1320" y="820"/>
                      </a:lnTo>
                      <a:lnTo>
                        <a:pt x="1314" y="817"/>
                      </a:lnTo>
                      <a:lnTo>
                        <a:pt x="1308" y="809"/>
                      </a:lnTo>
                      <a:lnTo>
                        <a:pt x="1307" y="799"/>
                      </a:lnTo>
                      <a:lnTo>
                        <a:pt x="1305" y="787"/>
                      </a:lnTo>
                      <a:lnTo>
                        <a:pt x="1305" y="776"/>
                      </a:lnTo>
                      <a:lnTo>
                        <a:pt x="1303" y="772"/>
                      </a:lnTo>
                      <a:lnTo>
                        <a:pt x="1299" y="771"/>
                      </a:lnTo>
                      <a:lnTo>
                        <a:pt x="1293" y="773"/>
                      </a:lnTo>
                      <a:lnTo>
                        <a:pt x="1288" y="777"/>
                      </a:lnTo>
                      <a:lnTo>
                        <a:pt x="1284" y="782"/>
                      </a:lnTo>
                      <a:lnTo>
                        <a:pt x="1282" y="786"/>
                      </a:lnTo>
                      <a:lnTo>
                        <a:pt x="1278" y="790"/>
                      </a:lnTo>
                      <a:lnTo>
                        <a:pt x="1270" y="791"/>
                      </a:lnTo>
                      <a:lnTo>
                        <a:pt x="1261" y="791"/>
                      </a:lnTo>
                      <a:lnTo>
                        <a:pt x="1250" y="792"/>
                      </a:lnTo>
                      <a:lnTo>
                        <a:pt x="1239" y="796"/>
                      </a:lnTo>
                      <a:lnTo>
                        <a:pt x="1227" y="805"/>
                      </a:lnTo>
                      <a:lnTo>
                        <a:pt x="1217" y="816"/>
                      </a:lnTo>
                      <a:lnTo>
                        <a:pt x="1213" y="829"/>
                      </a:lnTo>
                      <a:lnTo>
                        <a:pt x="1216" y="840"/>
                      </a:lnTo>
                      <a:lnTo>
                        <a:pt x="1222" y="850"/>
                      </a:lnTo>
                      <a:lnTo>
                        <a:pt x="1229" y="860"/>
                      </a:lnTo>
                      <a:lnTo>
                        <a:pt x="1235" y="869"/>
                      </a:lnTo>
                      <a:lnTo>
                        <a:pt x="1235" y="875"/>
                      </a:lnTo>
                      <a:lnTo>
                        <a:pt x="1229" y="878"/>
                      </a:lnTo>
                      <a:lnTo>
                        <a:pt x="1218" y="881"/>
                      </a:lnTo>
                      <a:lnTo>
                        <a:pt x="1206" y="881"/>
                      </a:lnTo>
                      <a:lnTo>
                        <a:pt x="1193" y="879"/>
                      </a:lnTo>
                      <a:lnTo>
                        <a:pt x="1180" y="878"/>
                      </a:lnTo>
                      <a:lnTo>
                        <a:pt x="1171" y="875"/>
                      </a:lnTo>
                      <a:lnTo>
                        <a:pt x="1161" y="875"/>
                      </a:lnTo>
                      <a:lnTo>
                        <a:pt x="1150" y="878"/>
                      </a:lnTo>
                      <a:lnTo>
                        <a:pt x="1145" y="885"/>
                      </a:lnTo>
                      <a:lnTo>
                        <a:pt x="1145" y="892"/>
                      </a:lnTo>
                      <a:lnTo>
                        <a:pt x="1146" y="896"/>
                      </a:lnTo>
                      <a:lnTo>
                        <a:pt x="1148" y="898"/>
                      </a:lnTo>
                      <a:lnTo>
                        <a:pt x="1148" y="903"/>
                      </a:lnTo>
                      <a:lnTo>
                        <a:pt x="1146" y="907"/>
                      </a:lnTo>
                      <a:lnTo>
                        <a:pt x="1144" y="909"/>
                      </a:lnTo>
                      <a:lnTo>
                        <a:pt x="1141" y="911"/>
                      </a:lnTo>
                      <a:lnTo>
                        <a:pt x="1138" y="912"/>
                      </a:lnTo>
                      <a:lnTo>
                        <a:pt x="1133" y="912"/>
                      </a:lnTo>
                      <a:lnTo>
                        <a:pt x="1126" y="912"/>
                      </a:lnTo>
                      <a:lnTo>
                        <a:pt x="1122" y="916"/>
                      </a:lnTo>
                      <a:lnTo>
                        <a:pt x="1120" y="923"/>
                      </a:lnTo>
                      <a:lnTo>
                        <a:pt x="1122" y="930"/>
                      </a:lnTo>
                      <a:lnTo>
                        <a:pt x="1123" y="937"/>
                      </a:lnTo>
                      <a:lnTo>
                        <a:pt x="1125" y="943"/>
                      </a:lnTo>
                      <a:lnTo>
                        <a:pt x="1122" y="950"/>
                      </a:lnTo>
                      <a:lnTo>
                        <a:pt x="1116" y="957"/>
                      </a:lnTo>
                      <a:lnTo>
                        <a:pt x="1111" y="961"/>
                      </a:lnTo>
                      <a:lnTo>
                        <a:pt x="1104" y="964"/>
                      </a:lnTo>
                      <a:lnTo>
                        <a:pt x="1100" y="961"/>
                      </a:lnTo>
                      <a:lnTo>
                        <a:pt x="1099" y="958"/>
                      </a:lnTo>
                      <a:lnTo>
                        <a:pt x="1096" y="957"/>
                      </a:lnTo>
                      <a:lnTo>
                        <a:pt x="1093" y="954"/>
                      </a:lnTo>
                      <a:lnTo>
                        <a:pt x="1091" y="953"/>
                      </a:lnTo>
                      <a:lnTo>
                        <a:pt x="1089" y="953"/>
                      </a:lnTo>
                      <a:lnTo>
                        <a:pt x="1086" y="954"/>
                      </a:lnTo>
                      <a:lnTo>
                        <a:pt x="1085" y="956"/>
                      </a:lnTo>
                      <a:lnTo>
                        <a:pt x="1084" y="958"/>
                      </a:lnTo>
                      <a:lnTo>
                        <a:pt x="1084" y="961"/>
                      </a:lnTo>
                      <a:lnTo>
                        <a:pt x="1085" y="973"/>
                      </a:lnTo>
                      <a:lnTo>
                        <a:pt x="1091" y="986"/>
                      </a:lnTo>
                      <a:lnTo>
                        <a:pt x="1097" y="998"/>
                      </a:lnTo>
                      <a:lnTo>
                        <a:pt x="1107" y="1011"/>
                      </a:lnTo>
                      <a:lnTo>
                        <a:pt x="1108" y="1018"/>
                      </a:lnTo>
                      <a:lnTo>
                        <a:pt x="1104" y="1025"/>
                      </a:lnTo>
                      <a:lnTo>
                        <a:pt x="1097" y="1029"/>
                      </a:lnTo>
                      <a:lnTo>
                        <a:pt x="1088" y="1033"/>
                      </a:lnTo>
                      <a:lnTo>
                        <a:pt x="1077" y="1037"/>
                      </a:lnTo>
                      <a:lnTo>
                        <a:pt x="1067" y="1043"/>
                      </a:lnTo>
                      <a:lnTo>
                        <a:pt x="1061" y="1047"/>
                      </a:lnTo>
                      <a:lnTo>
                        <a:pt x="1052" y="1056"/>
                      </a:lnTo>
                      <a:lnTo>
                        <a:pt x="1043" y="1070"/>
                      </a:lnTo>
                      <a:lnTo>
                        <a:pt x="1032" y="1083"/>
                      </a:lnTo>
                      <a:lnTo>
                        <a:pt x="1020" y="1097"/>
                      </a:lnTo>
                      <a:lnTo>
                        <a:pt x="1009" y="1109"/>
                      </a:lnTo>
                      <a:lnTo>
                        <a:pt x="998" y="1116"/>
                      </a:lnTo>
                      <a:lnTo>
                        <a:pt x="987" y="1124"/>
                      </a:lnTo>
                      <a:lnTo>
                        <a:pt x="979" y="1134"/>
                      </a:lnTo>
                      <a:lnTo>
                        <a:pt x="972" y="1145"/>
                      </a:lnTo>
                      <a:lnTo>
                        <a:pt x="969" y="1156"/>
                      </a:lnTo>
                      <a:lnTo>
                        <a:pt x="972" y="1165"/>
                      </a:lnTo>
                      <a:lnTo>
                        <a:pt x="979" y="1175"/>
                      </a:lnTo>
                      <a:lnTo>
                        <a:pt x="984" y="1191"/>
                      </a:lnTo>
                      <a:lnTo>
                        <a:pt x="990" y="1209"/>
                      </a:lnTo>
                      <a:lnTo>
                        <a:pt x="995" y="1226"/>
                      </a:lnTo>
                      <a:lnTo>
                        <a:pt x="999" y="1238"/>
                      </a:lnTo>
                      <a:lnTo>
                        <a:pt x="1001" y="1249"/>
                      </a:lnTo>
                      <a:lnTo>
                        <a:pt x="1001" y="1262"/>
                      </a:lnTo>
                      <a:lnTo>
                        <a:pt x="998" y="1275"/>
                      </a:lnTo>
                      <a:lnTo>
                        <a:pt x="994" y="1287"/>
                      </a:lnTo>
                      <a:lnTo>
                        <a:pt x="989" y="1296"/>
                      </a:lnTo>
                      <a:lnTo>
                        <a:pt x="980" y="1297"/>
                      </a:lnTo>
                      <a:lnTo>
                        <a:pt x="974" y="1294"/>
                      </a:lnTo>
                      <a:lnTo>
                        <a:pt x="971" y="1289"/>
                      </a:lnTo>
                      <a:lnTo>
                        <a:pt x="968" y="1281"/>
                      </a:lnTo>
                      <a:lnTo>
                        <a:pt x="965" y="1274"/>
                      </a:lnTo>
                      <a:lnTo>
                        <a:pt x="963" y="1267"/>
                      </a:lnTo>
                      <a:lnTo>
                        <a:pt x="956" y="1262"/>
                      </a:lnTo>
                      <a:lnTo>
                        <a:pt x="946" y="1253"/>
                      </a:lnTo>
                      <a:lnTo>
                        <a:pt x="938" y="1240"/>
                      </a:lnTo>
                      <a:lnTo>
                        <a:pt x="933" y="1224"/>
                      </a:lnTo>
                      <a:lnTo>
                        <a:pt x="929" y="1204"/>
                      </a:lnTo>
                      <a:lnTo>
                        <a:pt x="925" y="1187"/>
                      </a:lnTo>
                      <a:lnTo>
                        <a:pt x="925" y="1180"/>
                      </a:lnTo>
                      <a:lnTo>
                        <a:pt x="923" y="1176"/>
                      </a:lnTo>
                      <a:lnTo>
                        <a:pt x="922" y="1173"/>
                      </a:lnTo>
                      <a:lnTo>
                        <a:pt x="921" y="1172"/>
                      </a:lnTo>
                      <a:lnTo>
                        <a:pt x="918" y="1172"/>
                      </a:lnTo>
                      <a:lnTo>
                        <a:pt x="916" y="1175"/>
                      </a:lnTo>
                      <a:lnTo>
                        <a:pt x="915" y="1176"/>
                      </a:lnTo>
                      <a:lnTo>
                        <a:pt x="912" y="1179"/>
                      </a:lnTo>
                      <a:lnTo>
                        <a:pt x="910" y="1181"/>
                      </a:lnTo>
                      <a:lnTo>
                        <a:pt x="906" y="1185"/>
                      </a:lnTo>
                      <a:lnTo>
                        <a:pt x="899" y="1187"/>
                      </a:lnTo>
                      <a:lnTo>
                        <a:pt x="893" y="1181"/>
                      </a:lnTo>
                      <a:lnTo>
                        <a:pt x="887" y="1175"/>
                      </a:lnTo>
                      <a:lnTo>
                        <a:pt x="881" y="1166"/>
                      </a:lnTo>
                      <a:lnTo>
                        <a:pt x="877" y="1160"/>
                      </a:lnTo>
                      <a:lnTo>
                        <a:pt x="873" y="1158"/>
                      </a:lnTo>
                      <a:lnTo>
                        <a:pt x="865" y="1161"/>
                      </a:lnTo>
                      <a:lnTo>
                        <a:pt x="855" y="1164"/>
                      </a:lnTo>
                      <a:lnTo>
                        <a:pt x="844" y="1168"/>
                      </a:lnTo>
                      <a:lnTo>
                        <a:pt x="832" y="1170"/>
                      </a:lnTo>
                      <a:lnTo>
                        <a:pt x="820" y="1170"/>
                      </a:lnTo>
                      <a:lnTo>
                        <a:pt x="805" y="1170"/>
                      </a:lnTo>
                      <a:lnTo>
                        <a:pt x="794" y="1172"/>
                      </a:lnTo>
                      <a:lnTo>
                        <a:pt x="789" y="1176"/>
                      </a:lnTo>
                      <a:lnTo>
                        <a:pt x="786" y="1180"/>
                      </a:lnTo>
                      <a:lnTo>
                        <a:pt x="786" y="1184"/>
                      </a:lnTo>
                      <a:lnTo>
                        <a:pt x="785" y="1190"/>
                      </a:lnTo>
                      <a:lnTo>
                        <a:pt x="782" y="1195"/>
                      </a:lnTo>
                      <a:lnTo>
                        <a:pt x="776" y="1198"/>
                      </a:lnTo>
                      <a:lnTo>
                        <a:pt x="770" y="1198"/>
                      </a:lnTo>
                      <a:lnTo>
                        <a:pt x="761" y="1194"/>
                      </a:lnTo>
                      <a:lnTo>
                        <a:pt x="751" y="1187"/>
                      </a:lnTo>
                      <a:lnTo>
                        <a:pt x="742" y="1183"/>
                      </a:lnTo>
                      <a:lnTo>
                        <a:pt x="734" y="1181"/>
                      </a:lnTo>
                      <a:lnTo>
                        <a:pt x="726" y="1180"/>
                      </a:lnTo>
                      <a:lnTo>
                        <a:pt x="715" y="1180"/>
                      </a:lnTo>
                      <a:lnTo>
                        <a:pt x="700" y="1180"/>
                      </a:lnTo>
                      <a:lnTo>
                        <a:pt x="687" y="1180"/>
                      </a:lnTo>
                      <a:lnTo>
                        <a:pt x="677" y="1183"/>
                      </a:lnTo>
                      <a:lnTo>
                        <a:pt x="672" y="1187"/>
                      </a:lnTo>
                      <a:lnTo>
                        <a:pt x="666" y="1195"/>
                      </a:lnTo>
                      <a:lnTo>
                        <a:pt x="655" y="1206"/>
                      </a:lnTo>
                      <a:lnTo>
                        <a:pt x="644" y="1215"/>
                      </a:lnTo>
                      <a:lnTo>
                        <a:pt x="634" y="1221"/>
                      </a:lnTo>
                      <a:lnTo>
                        <a:pt x="625" y="1225"/>
                      </a:lnTo>
                      <a:lnTo>
                        <a:pt x="617" y="1230"/>
                      </a:lnTo>
                      <a:lnTo>
                        <a:pt x="610" y="1237"/>
                      </a:lnTo>
                      <a:lnTo>
                        <a:pt x="605" y="1244"/>
                      </a:lnTo>
                      <a:lnTo>
                        <a:pt x="604" y="1249"/>
                      </a:lnTo>
                      <a:lnTo>
                        <a:pt x="606" y="1252"/>
                      </a:lnTo>
                      <a:lnTo>
                        <a:pt x="612" y="1258"/>
                      </a:lnTo>
                      <a:lnTo>
                        <a:pt x="615" y="1268"/>
                      </a:lnTo>
                      <a:lnTo>
                        <a:pt x="616" y="1281"/>
                      </a:lnTo>
                      <a:lnTo>
                        <a:pt x="615" y="1294"/>
                      </a:lnTo>
                      <a:lnTo>
                        <a:pt x="610" y="1306"/>
                      </a:lnTo>
                      <a:lnTo>
                        <a:pt x="606" y="1323"/>
                      </a:lnTo>
                      <a:lnTo>
                        <a:pt x="605" y="1342"/>
                      </a:lnTo>
                      <a:lnTo>
                        <a:pt x="606" y="1365"/>
                      </a:lnTo>
                      <a:lnTo>
                        <a:pt x="608" y="1388"/>
                      </a:lnTo>
                      <a:lnTo>
                        <a:pt x="613" y="1406"/>
                      </a:lnTo>
                      <a:lnTo>
                        <a:pt x="621" y="1421"/>
                      </a:lnTo>
                      <a:lnTo>
                        <a:pt x="631" y="1434"/>
                      </a:lnTo>
                      <a:lnTo>
                        <a:pt x="643" y="1448"/>
                      </a:lnTo>
                      <a:lnTo>
                        <a:pt x="657" y="1460"/>
                      </a:lnTo>
                      <a:lnTo>
                        <a:pt x="668" y="1471"/>
                      </a:lnTo>
                      <a:lnTo>
                        <a:pt x="677" y="1476"/>
                      </a:lnTo>
                      <a:lnTo>
                        <a:pt x="685" y="1479"/>
                      </a:lnTo>
                      <a:lnTo>
                        <a:pt x="695" y="1476"/>
                      </a:lnTo>
                      <a:lnTo>
                        <a:pt x="706" y="1468"/>
                      </a:lnTo>
                      <a:lnTo>
                        <a:pt x="717" y="1462"/>
                      </a:lnTo>
                      <a:lnTo>
                        <a:pt x="725" y="1459"/>
                      </a:lnTo>
                      <a:lnTo>
                        <a:pt x="731" y="1460"/>
                      </a:lnTo>
                      <a:lnTo>
                        <a:pt x="737" y="1463"/>
                      </a:lnTo>
                      <a:lnTo>
                        <a:pt x="740" y="1464"/>
                      </a:lnTo>
                      <a:lnTo>
                        <a:pt x="745" y="1463"/>
                      </a:lnTo>
                      <a:lnTo>
                        <a:pt x="752" y="1457"/>
                      </a:lnTo>
                      <a:lnTo>
                        <a:pt x="756" y="1447"/>
                      </a:lnTo>
                      <a:lnTo>
                        <a:pt x="755" y="1433"/>
                      </a:lnTo>
                      <a:lnTo>
                        <a:pt x="755" y="1418"/>
                      </a:lnTo>
                      <a:lnTo>
                        <a:pt x="759" y="1406"/>
                      </a:lnTo>
                      <a:lnTo>
                        <a:pt x="768" y="1399"/>
                      </a:lnTo>
                      <a:lnTo>
                        <a:pt x="780" y="1396"/>
                      </a:lnTo>
                      <a:lnTo>
                        <a:pt x="794" y="1396"/>
                      </a:lnTo>
                      <a:lnTo>
                        <a:pt x="809" y="1395"/>
                      </a:lnTo>
                      <a:lnTo>
                        <a:pt x="824" y="1392"/>
                      </a:lnTo>
                      <a:lnTo>
                        <a:pt x="835" y="1392"/>
                      </a:lnTo>
                      <a:lnTo>
                        <a:pt x="842" y="1396"/>
                      </a:lnTo>
                      <a:lnTo>
                        <a:pt x="846" y="1406"/>
                      </a:lnTo>
                      <a:lnTo>
                        <a:pt x="848" y="1418"/>
                      </a:lnTo>
                      <a:lnTo>
                        <a:pt x="847" y="1432"/>
                      </a:lnTo>
                      <a:lnTo>
                        <a:pt x="843" y="1445"/>
                      </a:lnTo>
                      <a:lnTo>
                        <a:pt x="835" y="1456"/>
                      </a:lnTo>
                      <a:lnTo>
                        <a:pt x="827" y="1467"/>
                      </a:lnTo>
                      <a:lnTo>
                        <a:pt x="823" y="1481"/>
                      </a:lnTo>
                      <a:lnTo>
                        <a:pt x="823" y="1494"/>
                      </a:lnTo>
                      <a:lnTo>
                        <a:pt x="823" y="1508"/>
                      </a:lnTo>
                      <a:lnTo>
                        <a:pt x="823" y="1521"/>
                      </a:lnTo>
                      <a:lnTo>
                        <a:pt x="819" y="1531"/>
                      </a:lnTo>
                      <a:lnTo>
                        <a:pt x="814" y="1538"/>
                      </a:lnTo>
                      <a:lnTo>
                        <a:pt x="812" y="1543"/>
                      </a:lnTo>
                      <a:lnTo>
                        <a:pt x="813" y="1544"/>
                      </a:lnTo>
                      <a:lnTo>
                        <a:pt x="823" y="1546"/>
                      </a:lnTo>
                      <a:lnTo>
                        <a:pt x="832" y="1546"/>
                      </a:lnTo>
                      <a:lnTo>
                        <a:pt x="838" y="1547"/>
                      </a:lnTo>
                      <a:lnTo>
                        <a:pt x="840" y="1549"/>
                      </a:lnTo>
                      <a:lnTo>
                        <a:pt x="844" y="1551"/>
                      </a:lnTo>
                      <a:lnTo>
                        <a:pt x="851" y="1553"/>
                      </a:lnTo>
                      <a:lnTo>
                        <a:pt x="861" y="1551"/>
                      </a:lnTo>
                      <a:lnTo>
                        <a:pt x="870" y="1546"/>
                      </a:lnTo>
                      <a:lnTo>
                        <a:pt x="881" y="1540"/>
                      </a:lnTo>
                      <a:lnTo>
                        <a:pt x="891" y="1536"/>
                      </a:lnTo>
                      <a:lnTo>
                        <a:pt x="899" y="1539"/>
                      </a:lnTo>
                      <a:lnTo>
                        <a:pt x="908" y="1544"/>
                      </a:lnTo>
                      <a:lnTo>
                        <a:pt x="919" y="1555"/>
                      </a:lnTo>
                      <a:lnTo>
                        <a:pt x="927" y="1566"/>
                      </a:lnTo>
                      <a:lnTo>
                        <a:pt x="933" y="1578"/>
                      </a:lnTo>
                      <a:lnTo>
                        <a:pt x="933" y="1588"/>
                      </a:lnTo>
                      <a:lnTo>
                        <a:pt x="927" y="1611"/>
                      </a:lnTo>
                      <a:lnTo>
                        <a:pt x="923" y="1638"/>
                      </a:lnTo>
                      <a:lnTo>
                        <a:pt x="923" y="1667"/>
                      </a:lnTo>
                      <a:lnTo>
                        <a:pt x="925" y="1682"/>
                      </a:lnTo>
                      <a:lnTo>
                        <a:pt x="927" y="1691"/>
                      </a:lnTo>
                      <a:lnTo>
                        <a:pt x="931" y="1698"/>
                      </a:lnTo>
                      <a:lnTo>
                        <a:pt x="934" y="1704"/>
                      </a:lnTo>
                      <a:lnTo>
                        <a:pt x="937" y="1708"/>
                      </a:lnTo>
                      <a:lnTo>
                        <a:pt x="940" y="1714"/>
                      </a:lnTo>
                      <a:lnTo>
                        <a:pt x="946" y="1721"/>
                      </a:lnTo>
                      <a:lnTo>
                        <a:pt x="953" y="1728"/>
                      </a:lnTo>
                      <a:lnTo>
                        <a:pt x="963" y="1731"/>
                      </a:lnTo>
                      <a:lnTo>
                        <a:pt x="972" y="1728"/>
                      </a:lnTo>
                      <a:lnTo>
                        <a:pt x="990" y="1720"/>
                      </a:lnTo>
                      <a:lnTo>
                        <a:pt x="1003" y="1712"/>
                      </a:lnTo>
                      <a:lnTo>
                        <a:pt x="1013" y="1704"/>
                      </a:lnTo>
                      <a:lnTo>
                        <a:pt x="1018" y="1702"/>
                      </a:lnTo>
                      <a:lnTo>
                        <a:pt x="1027" y="1704"/>
                      </a:lnTo>
                      <a:lnTo>
                        <a:pt x="1036" y="1709"/>
                      </a:lnTo>
                      <a:lnTo>
                        <a:pt x="1044" y="1716"/>
                      </a:lnTo>
                      <a:lnTo>
                        <a:pt x="1050" y="1721"/>
                      </a:lnTo>
                      <a:lnTo>
                        <a:pt x="1051" y="1727"/>
                      </a:lnTo>
                      <a:lnTo>
                        <a:pt x="1051" y="1731"/>
                      </a:lnTo>
                      <a:lnTo>
                        <a:pt x="1058" y="1735"/>
                      </a:lnTo>
                      <a:lnTo>
                        <a:pt x="1066" y="1735"/>
                      </a:lnTo>
                      <a:lnTo>
                        <a:pt x="1076" y="1732"/>
                      </a:lnTo>
                      <a:lnTo>
                        <a:pt x="1086" y="1724"/>
                      </a:lnTo>
                      <a:lnTo>
                        <a:pt x="1095" y="1713"/>
                      </a:lnTo>
                      <a:lnTo>
                        <a:pt x="1104" y="1697"/>
                      </a:lnTo>
                      <a:lnTo>
                        <a:pt x="1114" y="1683"/>
                      </a:lnTo>
                      <a:lnTo>
                        <a:pt x="1126" y="1672"/>
                      </a:lnTo>
                      <a:lnTo>
                        <a:pt x="1135" y="1664"/>
                      </a:lnTo>
                      <a:lnTo>
                        <a:pt x="1145" y="1660"/>
                      </a:lnTo>
                      <a:lnTo>
                        <a:pt x="1152" y="1657"/>
                      </a:lnTo>
                      <a:lnTo>
                        <a:pt x="1161" y="1649"/>
                      </a:lnTo>
                      <a:lnTo>
                        <a:pt x="1172" y="1642"/>
                      </a:lnTo>
                      <a:lnTo>
                        <a:pt x="1183" y="1637"/>
                      </a:lnTo>
                      <a:lnTo>
                        <a:pt x="1193" y="1636"/>
                      </a:lnTo>
                      <a:lnTo>
                        <a:pt x="1197" y="1640"/>
                      </a:lnTo>
                      <a:lnTo>
                        <a:pt x="1198" y="1645"/>
                      </a:lnTo>
                      <a:lnTo>
                        <a:pt x="1195" y="1653"/>
                      </a:lnTo>
                      <a:lnTo>
                        <a:pt x="1191" y="1661"/>
                      </a:lnTo>
                      <a:lnTo>
                        <a:pt x="1187" y="1670"/>
                      </a:lnTo>
                      <a:lnTo>
                        <a:pt x="1184" y="1676"/>
                      </a:lnTo>
                      <a:lnTo>
                        <a:pt x="1184" y="1687"/>
                      </a:lnTo>
                      <a:lnTo>
                        <a:pt x="1184" y="1701"/>
                      </a:lnTo>
                      <a:lnTo>
                        <a:pt x="1186" y="1714"/>
                      </a:lnTo>
                      <a:lnTo>
                        <a:pt x="1188" y="1725"/>
                      </a:lnTo>
                      <a:lnTo>
                        <a:pt x="1193" y="1731"/>
                      </a:lnTo>
                      <a:lnTo>
                        <a:pt x="1195" y="1728"/>
                      </a:lnTo>
                      <a:lnTo>
                        <a:pt x="1198" y="1721"/>
                      </a:lnTo>
                      <a:lnTo>
                        <a:pt x="1199" y="1709"/>
                      </a:lnTo>
                      <a:lnTo>
                        <a:pt x="1202" y="1697"/>
                      </a:lnTo>
                      <a:lnTo>
                        <a:pt x="1206" y="1683"/>
                      </a:lnTo>
                      <a:lnTo>
                        <a:pt x="1214" y="1670"/>
                      </a:lnTo>
                      <a:lnTo>
                        <a:pt x="1225" y="1660"/>
                      </a:lnTo>
                      <a:lnTo>
                        <a:pt x="1235" y="1653"/>
                      </a:lnTo>
                      <a:lnTo>
                        <a:pt x="1244" y="1652"/>
                      </a:lnTo>
                      <a:lnTo>
                        <a:pt x="1248" y="1655"/>
                      </a:lnTo>
                      <a:lnTo>
                        <a:pt x="1252" y="1660"/>
                      </a:lnTo>
                      <a:lnTo>
                        <a:pt x="1255" y="1670"/>
                      </a:lnTo>
                      <a:lnTo>
                        <a:pt x="1259" y="1678"/>
                      </a:lnTo>
                      <a:lnTo>
                        <a:pt x="1265" y="1685"/>
                      </a:lnTo>
                      <a:lnTo>
                        <a:pt x="1269" y="1687"/>
                      </a:lnTo>
                      <a:lnTo>
                        <a:pt x="1274" y="1686"/>
                      </a:lnTo>
                      <a:lnTo>
                        <a:pt x="1284" y="1679"/>
                      </a:lnTo>
                      <a:lnTo>
                        <a:pt x="1295" y="1676"/>
                      </a:lnTo>
                      <a:lnTo>
                        <a:pt x="1305" y="1678"/>
                      </a:lnTo>
                      <a:lnTo>
                        <a:pt x="1315" y="1680"/>
                      </a:lnTo>
                      <a:lnTo>
                        <a:pt x="1320" y="1687"/>
                      </a:lnTo>
                      <a:lnTo>
                        <a:pt x="1323" y="1694"/>
                      </a:lnTo>
                      <a:lnTo>
                        <a:pt x="1326" y="1700"/>
                      </a:lnTo>
                      <a:lnTo>
                        <a:pt x="1329" y="1704"/>
                      </a:lnTo>
                      <a:lnTo>
                        <a:pt x="1330" y="1706"/>
                      </a:lnTo>
                      <a:lnTo>
                        <a:pt x="1331" y="1708"/>
                      </a:lnTo>
                      <a:lnTo>
                        <a:pt x="1331" y="1708"/>
                      </a:lnTo>
                      <a:lnTo>
                        <a:pt x="1333" y="1708"/>
                      </a:lnTo>
                      <a:lnTo>
                        <a:pt x="1334" y="1706"/>
                      </a:lnTo>
                      <a:lnTo>
                        <a:pt x="1335" y="1704"/>
                      </a:lnTo>
                      <a:lnTo>
                        <a:pt x="1338" y="1701"/>
                      </a:lnTo>
                      <a:lnTo>
                        <a:pt x="1339" y="1697"/>
                      </a:lnTo>
                      <a:lnTo>
                        <a:pt x="1341" y="1693"/>
                      </a:lnTo>
                      <a:lnTo>
                        <a:pt x="1341" y="1687"/>
                      </a:lnTo>
                      <a:lnTo>
                        <a:pt x="1345" y="1680"/>
                      </a:lnTo>
                      <a:lnTo>
                        <a:pt x="1353" y="1676"/>
                      </a:lnTo>
                      <a:lnTo>
                        <a:pt x="1365" y="1672"/>
                      </a:lnTo>
                      <a:lnTo>
                        <a:pt x="1379" y="1674"/>
                      </a:lnTo>
                      <a:lnTo>
                        <a:pt x="1391" y="1679"/>
                      </a:lnTo>
                      <a:lnTo>
                        <a:pt x="1397" y="1683"/>
                      </a:lnTo>
                      <a:lnTo>
                        <a:pt x="1401" y="1686"/>
                      </a:lnTo>
                      <a:lnTo>
                        <a:pt x="1403" y="1690"/>
                      </a:lnTo>
                      <a:lnTo>
                        <a:pt x="1405" y="1691"/>
                      </a:lnTo>
                      <a:lnTo>
                        <a:pt x="1406" y="1694"/>
                      </a:lnTo>
                      <a:lnTo>
                        <a:pt x="1406" y="1695"/>
                      </a:lnTo>
                      <a:lnTo>
                        <a:pt x="1407" y="1697"/>
                      </a:lnTo>
                      <a:lnTo>
                        <a:pt x="1409" y="1698"/>
                      </a:lnTo>
                      <a:lnTo>
                        <a:pt x="1411" y="1700"/>
                      </a:lnTo>
                      <a:lnTo>
                        <a:pt x="1417" y="1697"/>
                      </a:lnTo>
                      <a:lnTo>
                        <a:pt x="1422" y="1690"/>
                      </a:lnTo>
                      <a:lnTo>
                        <a:pt x="1428" y="1680"/>
                      </a:lnTo>
                      <a:lnTo>
                        <a:pt x="1433" y="1672"/>
                      </a:lnTo>
                      <a:lnTo>
                        <a:pt x="1436" y="1667"/>
                      </a:lnTo>
                      <a:lnTo>
                        <a:pt x="1439" y="1670"/>
                      </a:lnTo>
                      <a:lnTo>
                        <a:pt x="1439" y="1676"/>
                      </a:lnTo>
                      <a:lnTo>
                        <a:pt x="1437" y="1687"/>
                      </a:lnTo>
                      <a:lnTo>
                        <a:pt x="1435" y="1700"/>
                      </a:lnTo>
                      <a:lnTo>
                        <a:pt x="1429" y="1712"/>
                      </a:lnTo>
                      <a:lnTo>
                        <a:pt x="1424" y="1724"/>
                      </a:lnTo>
                      <a:lnTo>
                        <a:pt x="1421" y="1728"/>
                      </a:lnTo>
                      <a:lnTo>
                        <a:pt x="1420" y="1732"/>
                      </a:lnTo>
                      <a:lnTo>
                        <a:pt x="1420" y="1735"/>
                      </a:lnTo>
                      <a:lnTo>
                        <a:pt x="1420" y="1736"/>
                      </a:lnTo>
                      <a:lnTo>
                        <a:pt x="1422" y="1738"/>
                      </a:lnTo>
                      <a:lnTo>
                        <a:pt x="1424" y="1738"/>
                      </a:lnTo>
                      <a:lnTo>
                        <a:pt x="1426" y="1739"/>
                      </a:lnTo>
                      <a:lnTo>
                        <a:pt x="1429" y="1739"/>
                      </a:lnTo>
                      <a:lnTo>
                        <a:pt x="1431" y="1738"/>
                      </a:lnTo>
                      <a:lnTo>
                        <a:pt x="1433" y="1738"/>
                      </a:lnTo>
                      <a:lnTo>
                        <a:pt x="1435" y="1738"/>
                      </a:lnTo>
                      <a:lnTo>
                        <a:pt x="1435" y="1738"/>
                      </a:lnTo>
                      <a:lnTo>
                        <a:pt x="1435" y="1738"/>
                      </a:lnTo>
                      <a:lnTo>
                        <a:pt x="1435" y="1738"/>
                      </a:lnTo>
                      <a:lnTo>
                        <a:pt x="1436" y="1738"/>
                      </a:lnTo>
                      <a:lnTo>
                        <a:pt x="1436" y="1739"/>
                      </a:lnTo>
                      <a:lnTo>
                        <a:pt x="1439" y="1742"/>
                      </a:lnTo>
                      <a:lnTo>
                        <a:pt x="1440" y="1744"/>
                      </a:lnTo>
                      <a:lnTo>
                        <a:pt x="1445" y="1746"/>
                      </a:lnTo>
                      <a:lnTo>
                        <a:pt x="1452" y="1746"/>
                      </a:lnTo>
                      <a:lnTo>
                        <a:pt x="1460" y="1744"/>
                      </a:lnTo>
                      <a:lnTo>
                        <a:pt x="1467" y="1746"/>
                      </a:lnTo>
                      <a:lnTo>
                        <a:pt x="1473" y="1751"/>
                      </a:lnTo>
                      <a:lnTo>
                        <a:pt x="1479" y="1759"/>
                      </a:lnTo>
                      <a:lnTo>
                        <a:pt x="1488" y="1768"/>
                      </a:lnTo>
                      <a:lnTo>
                        <a:pt x="1497" y="1778"/>
                      </a:lnTo>
                      <a:lnTo>
                        <a:pt x="1505" y="1793"/>
                      </a:lnTo>
                      <a:lnTo>
                        <a:pt x="1511" y="1803"/>
                      </a:lnTo>
                      <a:lnTo>
                        <a:pt x="1518" y="1806"/>
                      </a:lnTo>
                      <a:lnTo>
                        <a:pt x="1524" y="1804"/>
                      </a:lnTo>
                      <a:lnTo>
                        <a:pt x="1533" y="1800"/>
                      </a:lnTo>
                      <a:lnTo>
                        <a:pt x="1542" y="1796"/>
                      </a:lnTo>
                      <a:lnTo>
                        <a:pt x="1553" y="1792"/>
                      </a:lnTo>
                      <a:lnTo>
                        <a:pt x="1565" y="1793"/>
                      </a:lnTo>
                      <a:lnTo>
                        <a:pt x="1579" y="1799"/>
                      </a:lnTo>
                      <a:lnTo>
                        <a:pt x="1592" y="1808"/>
                      </a:lnTo>
                      <a:lnTo>
                        <a:pt x="1606" y="1821"/>
                      </a:lnTo>
                      <a:lnTo>
                        <a:pt x="1620" y="1836"/>
                      </a:lnTo>
                      <a:lnTo>
                        <a:pt x="1632" y="1850"/>
                      </a:lnTo>
                      <a:lnTo>
                        <a:pt x="1643" y="1867"/>
                      </a:lnTo>
                      <a:lnTo>
                        <a:pt x="1649" y="1880"/>
                      </a:lnTo>
                      <a:lnTo>
                        <a:pt x="1654" y="1893"/>
                      </a:lnTo>
                      <a:lnTo>
                        <a:pt x="1659" y="1899"/>
                      </a:lnTo>
                      <a:lnTo>
                        <a:pt x="1666" y="1902"/>
                      </a:lnTo>
                      <a:lnTo>
                        <a:pt x="1674" y="1905"/>
                      </a:lnTo>
                      <a:lnTo>
                        <a:pt x="1679" y="1912"/>
                      </a:lnTo>
                      <a:lnTo>
                        <a:pt x="1682" y="1920"/>
                      </a:lnTo>
                      <a:lnTo>
                        <a:pt x="1685" y="1929"/>
                      </a:lnTo>
                      <a:lnTo>
                        <a:pt x="1685" y="1936"/>
                      </a:lnTo>
                      <a:lnTo>
                        <a:pt x="1682" y="1942"/>
                      </a:lnTo>
                      <a:lnTo>
                        <a:pt x="1675" y="1947"/>
                      </a:lnTo>
                      <a:lnTo>
                        <a:pt x="1666" y="1954"/>
                      </a:lnTo>
                      <a:lnTo>
                        <a:pt x="1654" y="1961"/>
                      </a:lnTo>
                      <a:lnTo>
                        <a:pt x="1641" y="1966"/>
                      </a:lnTo>
                      <a:lnTo>
                        <a:pt x="1632" y="1970"/>
                      </a:lnTo>
                      <a:lnTo>
                        <a:pt x="1626" y="1972"/>
                      </a:lnTo>
                      <a:lnTo>
                        <a:pt x="1624" y="1973"/>
                      </a:lnTo>
                      <a:lnTo>
                        <a:pt x="1621" y="1976"/>
                      </a:lnTo>
                      <a:lnTo>
                        <a:pt x="1620" y="1978"/>
                      </a:lnTo>
                      <a:lnTo>
                        <a:pt x="1618" y="1981"/>
                      </a:lnTo>
                      <a:lnTo>
                        <a:pt x="1618" y="1984"/>
                      </a:lnTo>
                      <a:lnTo>
                        <a:pt x="1620" y="1986"/>
                      </a:lnTo>
                      <a:lnTo>
                        <a:pt x="1622" y="1989"/>
                      </a:lnTo>
                      <a:lnTo>
                        <a:pt x="1625" y="1991"/>
                      </a:lnTo>
                      <a:lnTo>
                        <a:pt x="1630" y="1991"/>
                      </a:lnTo>
                      <a:lnTo>
                        <a:pt x="1636" y="1991"/>
                      </a:lnTo>
                      <a:lnTo>
                        <a:pt x="1643" y="1991"/>
                      </a:lnTo>
                      <a:lnTo>
                        <a:pt x="1655" y="1986"/>
                      </a:lnTo>
                      <a:lnTo>
                        <a:pt x="1662" y="1981"/>
                      </a:lnTo>
                      <a:lnTo>
                        <a:pt x="1666" y="1977"/>
                      </a:lnTo>
                      <a:lnTo>
                        <a:pt x="1669" y="1972"/>
                      </a:lnTo>
                      <a:lnTo>
                        <a:pt x="1671" y="1966"/>
                      </a:lnTo>
                      <a:lnTo>
                        <a:pt x="1679" y="1963"/>
                      </a:lnTo>
                      <a:lnTo>
                        <a:pt x="1689" y="1961"/>
                      </a:lnTo>
                      <a:lnTo>
                        <a:pt x="1697" y="1963"/>
                      </a:lnTo>
                      <a:lnTo>
                        <a:pt x="1703" y="1969"/>
                      </a:lnTo>
                      <a:lnTo>
                        <a:pt x="1707" y="1976"/>
                      </a:lnTo>
                      <a:lnTo>
                        <a:pt x="1705" y="1986"/>
                      </a:lnTo>
                      <a:lnTo>
                        <a:pt x="1700" y="1999"/>
                      </a:lnTo>
                      <a:lnTo>
                        <a:pt x="1692" y="2010"/>
                      </a:lnTo>
                      <a:lnTo>
                        <a:pt x="1683" y="2016"/>
                      </a:lnTo>
                      <a:lnTo>
                        <a:pt x="1675" y="2022"/>
                      </a:lnTo>
                      <a:lnTo>
                        <a:pt x="1669" y="2026"/>
                      </a:lnTo>
                      <a:lnTo>
                        <a:pt x="1667" y="2029"/>
                      </a:lnTo>
                      <a:lnTo>
                        <a:pt x="1670" y="2031"/>
                      </a:lnTo>
                      <a:lnTo>
                        <a:pt x="1679" y="2033"/>
                      </a:lnTo>
                      <a:lnTo>
                        <a:pt x="1690" y="2034"/>
                      </a:lnTo>
                      <a:lnTo>
                        <a:pt x="1697" y="2033"/>
                      </a:lnTo>
                      <a:lnTo>
                        <a:pt x="1700" y="2029"/>
                      </a:lnTo>
                      <a:lnTo>
                        <a:pt x="1701" y="2022"/>
                      </a:lnTo>
                      <a:lnTo>
                        <a:pt x="1704" y="2014"/>
                      </a:lnTo>
                      <a:lnTo>
                        <a:pt x="1709" y="2001"/>
                      </a:lnTo>
                      <a:lnTo>
                        <a:pt x="1716" y="1991"/>
                      </a:lnTo>
                      <a:lnTo>
                        <a:pt x="1722" y="1985"/>
                      </a:lnTo>
                      <a:lnTo>
                        <a:pt x="1726" y="1982"/>
                      </a:lnTo>
                      <a:lnTo>
                        <a:pt x="1728" y="1982"/>
                      </a:lnTo>
                      <a:lnTo>
                        <a:pt x="1731" y="1982"/>
                      </a:lnTo>
                      <a:lnTo>
                        <a:pt x="1737" y="1984"/>
                      </a:lnTo>
                      <a:lnTo>
                        <a:pt x="1747" y="1984"/>
                      </a:lnTo>
                      <a:lnTo>
                        <a:pt x="1760" y="1988"/>
                      </a:lnTo>
                      <a:lnTo>
                        <a:pt x="1772" y="1993"/>
                      </a:lnTo>
                      <a:lnTo>
                        <a:pt x="1781" y="1999"/>
                      </a:lnTo>
                      <a:lnTo>
                        <a:pt x="1792" y="2007"/>
                      </a:lnTo>
                      <a:lnTo>
                        <a:pt x="1805" y="2015"/>
                      </a:lnTo>
                      <a:lnTo>
                        <a:pt x="1819" y="2025"/>
                      </a:lnTo>
                      <a:lnTo>
                        <a:pt x="1832" y="2033"/>
                      </a:lnTo>
                      <a:lnTo>
                        <a:pt x="1844" y="2038"/>
                      </a:lnTo>
                      <a:lnTo>
                        <a:pt x="1856" y="2040"/>
                      </a:lnTo>
                      <a:lnTo>
                        <a:pt x="1867" y="2038"/>
                      </a:lnTo>
                      <a:lnTo>
                        <a:pt x="1878" y="2035"/>
                      </a:lnTo>
                      <a:lnTo>
                        <a:pt x="1886" y="2035"/>
                      </a:lnTo>
                      <a:lnTo>
                        <a:pt x="1898" y="2040"/>
                      </a:lnTo>
                      <a:lnTo>
                        <a:pt x="1912" y="2046"/>
                      </a:lnTo>
                      <a:lnTo>
                        <a:pt x="1924" y="2056"/>
                      </a:lnTo>
                      <a:lnTo>
                        <a:pt x="1932" y="2067"/>
                      </a:lnTo>
                      <a:lnTo>
                        <a:pt x="1942" y="2076"/>
                      </a:lnTo>
                      <a:lnTo>
                        <a:pt x="1953" y="2082"/>
                      </a:lnTo>
                      <a:lnTo>
                        <a:pt x="1965" y="2086"/>
                      </a:lnTo>
                      <a:lnTo>
                        <a:pt x="1977" y="2090"/>
                      </a:lnTo>
                      <a:lnTo>
                        <a:pt x="1987" y="2094"/>
                      </a:lnTo>
                      <a:lnTo>
                        <a:pt x="1998" y="2102"/>
                      </a:lnTo>
                      <a:lnTo>
                        <a:pt x="2009" y="2116"/>
                      </a:lnTo>
                      <a:lnTo>
                        <a:pt x="2018" y="2132"/>
                      </a:lnTo>
                      <a:lnTo>
                        <a:pt x="2022" y="2150"/>
                      </a:lnTo>
                      <a:lnTo>
                        <a:pt x="2022" y="2163"/>
                      </a:lnTo>
                      <a:lnTo>
                        <a:pt x="2018" y="2178"/>
                      </a:lnTo>
                      <a:lnTo>
                        <a:pt x="2013" y="2195"/>
                      </a:lnTo>
                      <a:lnTo>
                        <a:pt x="2007" y="2210"/>
                      </a:lnTo>
                      <a:lnTo>
                        <a:pt x="2002" y="2223"/>
                      </a:lnTo>
                      <a:lnTo>
                        <a:pt x="1999" y="2231"/>
                      </a:lnTo>
                      <a:lnTo>
                        <a:pt x="1996" y="2239"/>
                      </a:lnTo>
                      <a:lnTo>
                        <a:pt x="1989" y="2250"/>
                      </a:lnTo>
                      <a:lnTo>
                        <a:pt x="1979" y="2265"/>
                      </a:lnTo>
                      <a:lnTo>
                        <a:pt x="1966" y="2280"/>
                      </a:lnTo>
                      <a:lnTo>
                        <a:pt x="1953" y="2295"/>
                      </a:lnTo>
                      <a:lnTo>
                        <a:pt x="1939" y="2310"/>
                      </a:lnTo>
                      <a:lnTo>
                        <a:pt x="1928" y="2324"/>
                      </a:lnTo>
                      <a:lnTo>
                        <a:pt x="1923" y="2337"/>
                      </a:lnTo>
                      <a:lnTo>
                        <a:pt x="1923" y="2351"/>
                      </a:lnTo>
                      <a:lnTo>
                        <a:pt x="1924" y="2363"/>
                      </a:lnTo>
                      <a:lnTo>
                        <a:pt x="1927" y="2374"/>
                      </a:lnTo>
                      <a:lnTo>
                        <a:pt x="1930" y="2382"/>
                      </a:lnTo>
                      <a:lnTo>
                        <a:pt x="1928" y="2392"/>
                      </a:lnTo>
                      <a:lnTo>
                        <a:pt x="1926" y="2405"/>
                      </a:lnTo>
                      <a:lnTo>
                        <a:pt x="1921" y="2420"/>
                      </a:lnTo>
                      <a:lnTo>
                        <a:pt x="1917" y="2435"/>
                      </a:lnTo>
                      <a:lnTo>
                        <a:pt x="1915" y="2448"/>
                      </a:lnTo>
                      <a:lnTo>
                        <a:pt x="1916" y="2457"/>
                      </a:lnTo>
                      <a:lnTo>
                        <a:pt x="1917" y="2465"/>
                      </a:lnTo>
                      <a:lnTo>
                        <a:pt x="1915" y="2475"/>
                      </a:lnTo>
                      <a:lnTo>
                        <a:pt x="1909" y="2487"/>
                      </a:lnTo>
                      <a:lnTo>
                        <a:pt x="1904" y="2498"/>
                      </a:lnTo>
                      <a:lnTo>
                        <a:pt x="1897" y="2509"/>
                      </a:lnTo>
                      <a:lnTo>
                        <a:pt x="1889" y="2522"/>
                      </a:lnTo>
                      <a:lnTo>
                        <a:pt x="1882" y="2539"/>
                      </a:lnTo>
                      <a:lnTo>
                        <a:pt x="1875" y="2555"/>
                      </a:lnTo>
                      <a:lnTo>
                        <a:pt x="1870" y="2567"/>
                      </a:lnTo>
                      <a:lnTo>
                        <a:pt x="1863" y="2573"/>
                      </a:lnTo>
                      <a:lnTo>
                        <a:pt x="1853" y="2577"/>
                      </a:lnTo>
                      <a:lnTo>
                        <a:pt x="1841" y="2578"/>
                      </a:lnTo>
                      <a:lnTo>
                        <a:pt x="1829" y="2579"/>
                      </a:lnTo>
                      <a:lnTo>
                        <a:pt x="1814" y="2584"/>
                      </a:lnTo>
                      <a:lnTo>
                        <a:pt x="1799" y="2588"/>
                      </a:lnTo>
                      <a:lnTo>
                        <a:pt x="1788" y="2592"/>
                      </a:lnTo>
                      <a:lnTo>
                        <a:pt x="1783" y="2596"/>
                      </a:lnTo>
                      <a:lnTo>
                        <a:pt x="1780" y="2597"/>
                      </a:lnTo>
                      <a:lnTo>
                        <a:pt x="1777" y="2598"/>
                      </a:lnTo>
                      <a:lnTo>
                        <a:pt x="1769" y="2603"/>
                      </a:lnTo>
                      <a:lnTo>
                        <a:pt x="1757" y="2609"/>
                      </a:lnTo>
                      <a:lnTo>
                        <a:pt x="1743" y="2619"/>
                      </a:lnTo>
                      <a:lnTo>
                        <a:pt x="1730" y="2628"/>
                      </a:lnTo>
                      <a:lnTo>
                        <a:pt x="1717" y="2637"/>
                      </a:lnTo>
                      <a:lnTo>
                        <a:pt x="1711" y="2646"/>
                      </a:lnTo>
                      <a:lnTo>
                        <a:pt x="1708" y="2656"/>
                      </a:lnTo>
                      <a:lnTo>
                        <a:pt x="1709" y="2666"/>
                      </a:lnTo>
                      <a:lnTo>
                        <a:pt x="1712" y="2677"/>
                      </a:lnTo>
                      <a:lnTo>
                        <a:pt x="1715" y="2690"/>
                      </a:lnTo>
                      <a:lnTo>
                        <a:pt x="1716" y="2700"/>
                      </a:lnTo>
                      <a:lnTo>
                        <a:pt x="1713" y="2711"/>
                      </a:lnTo>
                      <a:lnTo>
                        <a:pt x="1708" y="2721"/>
                      </a:lnTo>
                      <a:lnTo>
                        <a:pt x="1703" y="2724"/>
                      </a:lnTo>
                      <a:lnTo>
                        <a:pt x="1697" y="2726"/>
                      </a:lnTo>
                      <a:lnTo>
                        <a:pt x="1692" y="2728"/>
                      </a:lnTo>
                      <a:lnTo>
                        <a:pt x="1686" y="2733"/>
                      </a:lnTo>
                      <a:lnTo>
                        <a:pt x="1681" y="2744"/>
                      </a:lnTo>
                      <a:lnTo>
                        <a:pt x="1674" y="2758"/>
                      </a:lnTo>
                      <a:lnTo>
                        <a:pt x="1669" y="2766"/>
                      </a:lnTo>
                      <a:lnTo>
                        <a:pt x="1663" y="2768"/>
                      </a:lnTo>
                      <a:lnTo>
                        <a:pt x="1658" y="2771"/>
                      </a:lnTo>
                      <a:lnTo>
                        <a:pt x="1652" y="2775"/>
                      </a:lnTo>
                      <a:lnTo>
                        <a:pt x="1644" y="2785"/>
                      </a:lnTo>
                      <a:lnTo>
                        <a:pt x="1639" y="2800"/>
                      </a:lnTo>
                      <a:lnTo>
                        <a:pt x="1635" y="2817"/>
                      </a:lnTo>
                      <a:lnTo>
                        <a:pt x="1630" y="2831"/>
                      </a:lnTo>
                      <a:lnTo>
                        <a:pt x="1621" y="2846"/>
                      </a:lnTo>
                      <a:lnTo>
                        <a:pt x="1607" y="2862"/>
                      </a:lnTo>
                      <a:lnTo>
                        <a:pt x="1590" y="2880"/>
                      </a:lnTo>
                      <a:lnTo>
                        <a:pt x="1576" y="2894"/>
                      </a:lnTo>
                      <a:lnTo>
                        <a:pt x="1562" y="2899"/>
                      </a:lnTo>
                      <a:lnTo>
                        <a:pt x="1550" y="2900"/>
                      </a:lnTo>
                      <a:lnTo>
                        <a:pt x="1538" y="2899"/>
                      </a:lnTo>
                      <a:lnTo>
                        <a:pt x="1523" y="2894"/>
                      </a:lnTo>
                      <a:lnTo>
                        <a:pt x="1513" y="2888"/>
                      </a:lnTo>
                      <a:lnTo>
                        <a:pt x="1508" y="2877"/>
                      </a:lnTo>
                      <a:lnTo>
                        <a:pt x="1504" y="2864"/>
                      </a:lnTo>
                      <a:lnTo>
                        <a:pt x="1500" y="2849"/>
                      </a:lnTo>
                      <a:lnTo>
                        <a:pt x="1499" y="2836"/>
                      </a:lnTo>
                      <a:lnTo>
                        <a:pt x="1497" y="2826"/>
                      </a:lnTo>
                      <a:lnTo>
                        <a:pt x="1497" y="2819"/>
                      </a:lnTo>
                      <a:lnTo>
                        <a:pt x="1496" y="2820"/>
                      </a:lnTo>
                      <a:lnTo>
                        <a:pt x="1493" y="2827"/>
                      </a:lnTo>
                      <a:lnTo>
                        <a:pt x="1490" y="2838"/>
                      </a:lnTo>
                      <a:lnTo>
                        <a:pt x="1486" y="2850"/>
                      </a:lnTo>
                      <a:lnTo>
                        <a:pt x="1484" y="2861"/>
                      </a:lnTo>
                      <a:lnTo>
                        <a:pt x="1482" y="2870"/>
                      </a:lnTo>
                      <a:lnTo>
                        <a:pt x="1482" y="2877"/>
                      </a:lnTo>
                      <a:lnTo>
                        <a:pt x="1488" y="2883"/>
                      </a:lnTo>
                      <a:lnTo>
                        <a:pt x="1496" y="2892"/>
                      </a:lnTo>
                      <a:lnTo>
                        <a:pt x="1505" y="2902"/>
                      </a:lnTo>
                      <a:lnTo>
                        <a:pt x="1515" y="2910"/>
                      </a:lnTo>
                      <a:lnTo>
                        <a:pt x="1523" y="2917"/>
                      </a:lnTo>
                      <a:lnTo>
                        <a:pt x="1528" y="2925"/>
                      </a:lnTo>
                      <a:lnTo>
                        <a:pt x="1528" y="2934"/>
                      </a:lnTo>
                      <a:lnTo>
                        <a:pt x="1523" y="2947"/>
                      </a:lnTo>
                      <a:lnTo>
                        <a:pt x="1518" y="2953"/>
                      </a:lnTo>
                      <a:lnTo>
                        <a:pt x="1511" y="2964"/>
                      </a:lnTo>
                      <a:lnTo>
                        <a:pt x="1504" y="2977"/>
                      </a:lnTo>
                      <a:lnTo>
                        <a:pt x="1497" y="2987"/>
                      </a:lnTo>
                      <a:lnTo>
                        <a:pt x="1492" y="2996"/>
                      </a:lnTo>
                      <a:lnTo>
                        <a:pt x="1486" y="3000"/>
                      </a:lnTo>
                      <a:lnTo>
                        <a:pt x="1478" y="3001"/>
                      </a:lnTo>
                      <a:lnTo>
                        <a:pt x="1465" y="3004"/>
                      </a:lnTo>
                      <a:lnTo>
                        <a:pt x="1448" y="3005"/>
                      </a:lnTo>
                      <a:lnTo>
                        <a:pt x="1432" y="3006"/>
                      </a:lnTo>
                      <a:lnTo>
                        <a:pt x="1417" y="3006"/>
                      </a:lnTo>
                      <a:lnTo>
                        <a:pt x="1407" y="3005"/>
                      </a:lnTo>
                      <a:lnTo>
                        <a:pt x="1402" y="3004"/>
                      </a:lnTo>
                      <a:lnTo>
                        <a:pt x="1397" y="3008"/>
                      </a:lnTo>
                      <a:lnTo>
                        <a:pt x="1394" y="3016"/>
                      </a:lnTo>
                      <a:lnTo>
                        <a:pt x="1392" y="3026"/>
                      </a:lnTo>
                      <a:lnTo>
                        <a:pt x="1392" y="3034"/>
                      </a:lnTo>
                      <a:lnTo>
                        <a:pt x="1394" y="3040"/>
                      </a:lnTo>
                      <a:lnTo>
                        <a:pt x="1395" y="3047"/>
                      </a:lnTo>
                      <a:lnTo>
                        <a:pt x="1397" y="3053"/>
                      </a:lnTo>
                      <a:lnTo>
                        <a:pt x="1395" y="3057"/>
                      </a:lnTo>
                      <a:lnTo>
                        <a:pt x="1391" y="3060"/>
                      </a:lnTo>
                      <a:lnTo>
                        <a:pt x="1383" y="3058"/>
                      </a:lnTo>
                      <a:lnTo>
                        <a:pt x="1372" y="3055"/>
                      </a:lnTo>
                      <a:lnTo>
                        <a:pt x="1361" y="3051"/>
                      </a:lnTo>
                      <a:lnTo>
                        <a:pt x="1350" y="3049"/>
                      </a:lnTo>
                      <a:lnTo>
                        <a:pt x="1342" y="3046"/>
                      </a:lnTo>
                      <a:lnTo>
                        <a:pt x="1335" y="3046"/>
                      </a:lnTo>
                      <a:lnTo>
                        <a:pt x="1334" y="3050"/>
                      </a:lnTo>
                      <a:lnTo>
                        <a:pt x="1334" y="3058"/>
                      </a:lnTo>
                      <a:lnTo>
                        <a:pt x="1337" y="3068"/>
                      </a:lnTo>
                      <a:lnTo>
                        <a:pt x="1339" y="3076"/>
                      </a:lnTo>
                      <a:lnTo>
                        <a:pt x="1345" y="3083"/>
                      </a:lnTo>
                      <a:lnTo>
                        <a:pt x="1350" y="3085"/>
                      </a:lnTo>
                      <a:lnTo>
                        <a:pt x="1354" y="3085"/>
                      </a:lnTo>
                      <a:lnTo>
                        <a:pt x="1357" y="3085"/>
                      </a:lnTo>
                      <a:lnTo>
                        <a:pt x="1361" y="3084"/>
                      </a:lnTo>
                      <a:lnTo>
                        <a:pt x="1364" y="3084"/>
                      </a:lnTo>
                      <a:lnTo>
                        <a:pt x="1365" y="3083"/>
                      </a:lnTo>
                      <a:lnTo>
                        <a:pt x="1368" y="3084"/>
                      </a:lnTo>
                      <a:lnTo>
                        <a:pt x="1369" y="3084"/>
                      </a:lnTo>
                      <a:lnTo>
                        <a:pt x="1369" y="3085"/>
                      </a:lnTo>
                      <a:lnTo>
                        <a:pt x="1369" y="3088"/>
                      </a:lnTo>
                      <a:lnTo>
                        <a:pt x="1368" y="3092"/>
                      </a:lnTo>
                      <a:lnTo>
                        <a:pt x="1360" y="3107"/>
                      </a:lnTo>
                      <a:lnTo>
                        <a:pt x="1349" y="3119"/>
                      </a:lnTo>
                      <a:lnTo>
                        <a:pt x="1339" y="3129"/>
                      </a:lnTo>
                      <a:lnTo>
                        <a:pt x="1333" y="3136"/>
                      </a:lnTo>
                      <a:lnTo>
                        <a:pt x="1326" y="3148"/>
                      </a:lnTo>
                      <a:lnTo>
                        <a:pt x="1316" y="3162"/>
                      </a:lnTo>
                      <a:lnTo>
                        <a:pt x="1303" y="3174"/>
                      </a:lnTo>
                      <a:lnTo>
                        <a:pt x="1292" y="3185"/>
                      </a:lnTo>
                      <a:lnTo>
                        <a:pt x="1286" y="3193"/>
                      </a:lnTo>
                      <a:lnTo>
                        <a:pt x="1286" y="3200"/>
                      </a:lnTo>
                      <a:lnTo>
                        <a:pt x="1288" y="3205"/>
                      </a:lnTo>
                      <a:lnTo>
                        <a:pt x="1293" y="3208"/>
                      </a:lnTo>
                      <a:lnTo>
                        <a:pt x="1301" y="3209"/>
                      </a:lnTo>
                      <a:lnTo>
                        <a:pt x="1311" y="3209"/>
                      </a:lnTo>
                      <a:lnTo>
                        <a:pt x="1320" y="3210"/>
                      </a:lnTo>
                      <a:lnTo>
                        <a:pt x="1326" y="3212"/>
                      </a:lnTo>
                      <a:lnTo>
                        <a:pt x="1327" y="3217"/>
                      </a:lnTo>
                      <a:lnTo>
                        <a:pt x="1326" y="3227"/>
                      </a:lnTo>
                      <a:lnTo>
                        <a:pt x="1322" y="3238"/>
                      </a:lnTo>
                      <a:lnTo>
                        <a:pt x="1318" y="3249"/>
                      </a:lnTo>
                      <a:lnTo>
                        <a:pt x="1312" y="3255"/>
                      </a:lnTo>
                      <a:lnTo>
                        <a:pt x="1307" y="3261"/>
                      </a:lnTo>
                      <a:lnTo>
                        <a:pt x="1299" y="3268"/>
                      </a:lnTo>
                      <a:lnTo>
                        <a:pt x="1288" y="3277"/>
                      </a:lnTo>
                      <a:lnTo>
                        <a:pt x="1277" y="3288"/>
                      </a:lnTo>
                      <a:lnTo>
                        <a:pt x="1267" y="3296"/>
                      </a:lnTo>
                      <a:lnTo>
                        <a:pt x="1259" y="3302"/>
                      </a:lnTo>
                      <a:lnTo>
                        <a:pt x="1252" y="3310"/>
                      </a:lnTo>
                      <a:lnTo>
                        <a:pt x="1248" y="3319"/>
                      </a:lnTo>
                      <a:lnTo>
                        <a:pt x="1247" y="3332"/>
                      </a:lnTo>
                      <a:lnTo>
                        <a:pt x="1248" y="3342"/>
                      </a:lnTo>
                      <a:lnTo>
                        <a:pt x="1250" y="3352"/>
                      </a:lnTo>
                      <a:lnTo>
                        <a:pt x="1254" y="3360"/>
                      </a:lnTo>
                      <a:lnTo>
                        <a:pt x="1261" y="3371"/>
                      </a:lnTo>
                      <a:lnTo>
                        <a:pt x="1270" y="3382"/>
                      </a:lnTo>
                      <a:lnTo>
                        <a:pt x="1281" y="3391"/>
                      </a:lnTo>
                      <a:lnTo>
                        <a:pt x="1292" y="3401"/>
                      </a:lnTo>
                      <a:lnTo>
                        <a:pt x="1301" y="3406"/>
                      </a:lnTo>
                      <a:lnTo>
                        <a:pt x="1311" y="3409"/>
                      </a:lnTo>
                      <a:lnTo>
                        <a:pt x="1323" y="3410"/>
                      </a:lnTo>
                      <a:lnTo>
                        <a:pt x="1334" y="3412"/>
                      </a:lnTo>
                      <a:lnTo>
                        <a:pt x="1343" y="3413"/>
                      </a:lnTo>
                      <a:lnTo>
                        <a:pt x="1349" y="3414"/>
                      </a:lnTo>
                      <a:lnTo>
                        <a:pt x="1350" y="3417"/>
                      </a:lnTo>
                      <a:lnTo>
                        <a:pt x="1345" y="3421"/>
                      </a:lnTo>
                      <a:lnTo>
                        <a:pt x="1333" y="3425"/>
                      </a:lnTo>
                      <a:lnTo>
                        <a:pt x="1319" y="3428"/>
                      </a:lnTo>
                      <a:lnTo>
                        <a:pt x="1307" y="3431"/>
                      </a:lnTo>
                      <a:lnTo>
                        <a:pt x="1299" y="3434"/>
                      </a:lnTo>
                      <a:lnTo>
                        <a:pt x="1293" y="3435"/>
                      </a:lnTo>
                      <a:lnTo>
                        <a:pt x="1284" y="3438"/>
                      </a:lnTo>
                      <a:lnTo>
                        <a:pt x="1271" y="3440"/>
                      </a:lnTo>
                      <a:lnTo>
                        <a:pt x="1258" y="3443"/>
                      </a:lnTo>
                      <a:lnTo>
                        <a:pt x="1248" y="3444"/>
                      </a:lnTo>
                      <a:lnTo>
                        <a:pt x="1237" y="3443"/>
                      </a:lnTo>
                      <a:lnTo>
                        <a:pt x="1225" y="3438"/>
                      </a:lnTo>
                      <a:lnTo>
                        <a:pt x="1214" y="3432"/>
                      </a:lnTo>
                      <a:lnTo>
                        <a:pt x="1203" y="3428"/>
                      </a:lnTo>
                      <a:lnTo>
                        <a:pt x="1198" y="3427"/>
                      </a:lnTo>
                      <a:lnTo>
                        <a:pt x="1197" y="3424"/>
                      </a:lnTo>
                      <a:lnTo>
                        <a:pt x="1201" y="3420"/>
                      </a:lnTo>
                      <a:lnTo>
                        <a:pt x="1209" y="3410"/>
                      </a:lnTo>
                      <a:lnTo>
                        <a:pt x="1221" y="3400"/>
                      </a:lnTo>
                      <a:lnTo>
                        <a:pt x="1225" y="3395"/>
                      </a:lnTo>
                      <a:lnTo>
                        <a:pt x="1227" y="3391"/>
                      </a:lnTo>
                      <a:lnTo>
                        <a:pt x="1228" y="3387"/>
                      </a:lnTo>
                      <a:lnTo>
                        <a:pt x="1228" y="3383"/>
                      </a:lnTo>
                      <a:lnTo>
                        <a:pt x="1227" y="3380"/>
                      </a:lnTo>
                      <a:lnTo>
                        <a:pt x="1225" y="3378"/>
                      </a:lnTo>
                      <a:lnTo>
                        <a:pt x="1222" y="3375"/>
                      </a:lnTo>
                      <a:lnTo>
                        <a:pt x="1220" y="3375"/>
                      </a:lnTo>
                      <a:lnTo>
                        <a:pt x="1217" y="3374"/>
                      </a:lnTo>
                      <a:lnTo>
                        <a:pt x="1216" y="3375"/>
                      </a:lnTo>
                      <a:lnTo>
                        <a:pt x="1213" y="3378"/>
                      </a:lnTo>
                      <a:lnTo>
                        <a:pt x="1210" y="3380"/>
                      </a:lnTo>
                      <a:lnTo>
                        <a:pt x="1210" y="3386"/>
                      </a:lnTo>
                      <a:lnTo>
                        <a:pt x="1206" y="3401"/>
                      </a:lnTo>
                      <a:lnTo>
                        <a:pt x="1201" y="3410"/>
                      </a:lnTo>
                      <a:lnTo>
                        <a:pt x="1195" y="3416"/>
                      </a:lnTo>
                      <a:lnTo>
                        <a:pt x="1188" y="3417"/>
                      </a:lnTo>
                      <a:lnTo>
                        <a:pt x="1182" y="3414"/>
                      </a:lnTo>
                      <a:lnTo>
                        <a:pt x="1173" y="3409"/>
                      </a:lnTo>
                      <a:lnTo>
                        <a:pt x="1167" y="3401"/>
                      </a:lnTo>
                      <a:lnTo>
                        <a:pt x="1161" y="3394"/>
                      </a:lnTo>
                      <a:lnTo>
                        <a:pt x="1157" y="3391"/>
                      </a:lnTo>
                      <a:lnTo>
                        <a:pt x="1152" y="3387"/>
                      </a:lnTo>
                      <a:lnTo>
                        <a:pt x="1145" y="3382"/>
                      </a:lnTo>
                      <a:lnTo>
                        <a:pt x="1139" y="3375"/>
                      </a:lnTo>
                      <a:lnTo>
                        <a:pt x="1135" y="3366"/>
                      </a:lnTo>
                      <a:lnTo>
                        <a:pt x="1135" y="3355"/>
                      </a:lnTo>
                      <a:lnTo>
                        <a:pt x="1135" y="3342"/>
                      </a:lnTo>
                      <a:lnTo>
                        <a:pt x="1134" y="3336"/>
                      </a:lnTo>
                      <a:lnTo>
                        <a:pt x="1130" y="3330"/>
                      </a:lnTo>
                      <a:lnTo>
                        <a:pt x="1125" y="3326"/>
                      </a:lnTo>
                      <a:lnTo>
                        <a:pt x="1118" y="3323"/>
                      </a:lnTo>
                      <a:lnTo>
                        <a:pt x="1112" y="3318"/>
                      </a:lnTo>
                      <a:lnTo>
                        <a:pt x="1110" y="3311"/>
                      </a:lnTo>
                      <a:lnTo>
                        <a:pt x="1112" y="3306"/>
                      </a:lnTo>
                      <a:lnTo>
                        <a:pt x="1118" y="3299"/>
                      </a:lnTo>
                      <a:lnTo>
                        <a:pt x="1123" y="3293"/>
                      </a:lnTo>
                      <a:lnTo>
                        <a:pt x="1123" y="3287"/>
                      </a:lnTo>
                      <a:lnTo>
                        <a:pt x="1120" y="3281"/>
                      </a:lnTo>
                      <a:lnTo>
                        <a:pt x="1115" y="3278"/>
                      </a:lnTo>
                      <a:lnTo>
                        <a:pt x="1108" y="3277"/>
                      </a:lnTo>
                      <a:lnTo>
                        <a:pt x="1104" y="3273"/>
                      </a:lnTo>
                      <a:lnTo>
                        <a:pt x="1100" y="3266"/>
                      </a:lnTo>
                      <a:lnTo>
                        <a:pt x="1101" y="3257"/>
                      </a:lnTo>
                      <a:lnTo>
                        <a:pt x="1105" y="3246"/>
                      </a:lnTo>
                      <a:lnTo>
                        <a:pt x="1111" y="3235"/>
                      </a:lnTo>
                      <a:lnTo>
                        <a:pt x="1115" y="3227"/>
                      </a:lnTo>
                      <a:lnTo>
                        <a:pt x="1118" y="3221"/>
                      </a:lnTo>
                      <a:lnTo>
                        <a:pt x="1116" y="3215"/>
                      </a:lnTo>
                      <a:lnTo>
                        <a:pt x="1112" y="3206"/>
                      </a:lnTo>
                      <a:lnTo>
                        <a:pt x="1108" y="3198"/>
                      </a:lnTo>
                      <a:lnTo>
                        <a:pt x="1104" y="3190"/>
                      </a:lnTo>
                      <a:lnTo>
                        <a:pt x="1107" y="3178"/>
                      </a:lnTo>
                      <a:lnTo>
                        <a:pt x="1114" y="3166"/>
                      </a:lnTo>
                      <a:lnTo>
                        <a:pt x="1126" y="3149"/>
                      </a:lnTo>
                      <a:lnTo>
                        <a:pt x="1135" y="3134"/>
                      </a:lnTo>
                      <a:lnTo>
                        <a:pt x="1142" y="3121"/>
                      </a:lnTo>
                      <a:lnTo>
                        <a:pt x="1146" y="3110"/>
                      </a:lnTo>
                      <a:lnTo>
                        <a:pt x="1149" y="3102"/>
                      </a:lnTo>
                      <a:lnTo>
                        <a:pt x="1146" y="3094"/>
                      </a:lnTo>
                      <a:lnTo>
                        <a:pt x="1144" y="3081"/>
                      </a:lnTo>
                      <a:lnTo>
                        <a:pt x="1141" y="3066"/>
                      </a:lnTo>
                      <a:lnTo>
                        <a:pt x="1139" y="3051"/>
                      </a:lnTo>
                      <a:lnTo>
                        <a:pt x="1141" y="3040"/>
                      </a:lnTo>
                      <a:lnTo>
                        <a:pt x="1144" y="3030"/>
                      </a:lnTo>
                      <a:lnTo>
                        <a:pt x="1149" y="3019"/>
                      </a:lnTo>
                      <a:lnTo>
                        <a:pt x="1152" y="3002"/>
                      </a:lnTo>
                      <a:lnTo>
                        <a:pt x="1153" y="2993"/>
                      </a:lnTo>
                      <a:lnTo>
                        <a:pt x="1150" y="2986"/>
                      </a:lnTo>
                      <a:lnTo>
                        <a:pt x="1148" y="2982"/>
                      </a:lnTo>
                      <a:lnTo>
                        <a:pt x="1144" y="2979"/>
                      </a:lnTo>
                      <a:lnTo>
                        <a:pt x="1139" y="2974"/>
                      </a:lnTo>
                      <a:lnTo>
                        <a:pt x="1139" y="2966"/>
                      </a:lnTo>
                      <a:lnTo>
                        <a:pt x="1141" y="2958"/>
                      </a:lnTo>
                      <a:lnTo>
                        <a:pt x="1144" y="2953"/>
                      </a:lnTo>
                      <a:lnTo>
                        <a:pt x="1148" y="2949"/>
                      </a:lnTo>
                      <a:lnTo>
                        <a:pt x="1152" y="2945"/>
                      </a:lnTo>
                      <a:lnTo>
                        <a:pt x="1154" y="2941"/>
                      </a:lnTo>
                      <a:lnTo>
                        <a:pt x="1154" y="2933"/>
                      </a:lnTo>
                      <a:lnTo>
                        <a:pt x="1154" y="2918"/>
                      </a:lnTo>
                      <a:lnTo>
                        <a:pt x="1159" y="2906"/>
                      </a:lnTo>
                      <a:lnTo>
                        <a:pt x="1164" y="2895"/>
                      </a:lnTo>
                      <a:lnTo>
                        <a:pt x="1169" y="2885"/>
                      </a:lnTo>
                      <a:lnTo>
                        <a:pt x="1175" y="2869"/>
                      </a:lnTo>
                      <a:lnTo>
                        <a:pt x="1182" y="2850"/>
                      </a:lnTo>
                      <a:lnTo>
                        <a:pt x="1188" y="2834"/>
                      </a:lnTo>
                      <a:lnTo>
                        <a:pt x="1191" y="2822"/>
                      </a:lnTo>
                      <a:lnTo>
                        <a:pt x="1190" y="2808"/>
                      </a:lnTo>
                      <a:lnTo>
                        <a:pt x="1186" y="2793"/>
                      </a:lnTo>
                      <a:lnTo>
                        <a:pt x="1183" y="2782"/>
                      </a:lnTo>
                      <a:lnTo>
                        <a:pt x="1180" y="2775"/>
                      </a:lnTo>
                      <a:lnTo>
                        <a:pt x="1183" y="2770"/>
                      </a:lnTo>
                      <a:lnTo>
                        <a:pt x="1188" y="2766"/>
                      </a:lnTo>
                      <a:lnTo>
                        <a:pt x="1194" y="2759"/>
                      </a:lnTo>
                      <a:lnTo>
                        <a:pt x="1197" y="2754"/>
                      </a:lnTo>
                      <a:lnTo>
                        <a:pt x="1194" y="2745"/>
                      </a:lnTo>
                      <a:lnTo>
                        <a:pt x="1191" y="2739"/>
                      </a:lnTo>
                      <a:lnTo>
                        <a:pt x="1194" y="2732"/>
                      </a:lnTo>
                      <a:lnTo>
                        <a:pt x="1199" y="2728"/>
                      </a:lnTo>
                      <a:lnTo>
                        <a:pt x="1207" y="2722"/>
                      </a:lnTo>
                      <a:lnTo>
                        <a:pt x="1216" y="2715"/>
                      </a:lnTo>
                      <a:lnTo>
                        <a:pt x="1220" y="2709"/>
                      </a:lnTo>
                      <a:lnTo>
                        <a:pt x="1218" y="2696"/>
                      </a:lnTo>
                      <a:lnTo>
                        <a:pt x="1217" y="2681"/>
                      </a:lnTo>
                      <a:lnTo>
                        <a:pt x="1214" y="2665"/>
                      </a:lnTo>
                      <a:lnTo>
                        <a:pt x="1213" y="2646"/>
                      </a:lnTo>
                      <a:lnTo>
                        <a:pt x="1213" y="2626"/>
                      </a:lnTo>
                      <a:lnTo>
                        <a:pt x="1216" y="2607"/>
                      </a:lnTo>
                      <a:lnTo>
                        <a:pt x="1218" y="2586"/>
                      </a:lnTo>
                      <a:lnTo>
                        <a:pt x="1220" y="2564"/>
                      </a:lnTo>
                      <a:lnTo>
                        <a:pt x="1222" y="2544"/>
                      </a:lnTo>
                      <a:lnTo>
                        <a:pt x="1224" y="2528"/>
                      </a:lnTo>
                      <a:lnTo>
                        <a:pt x="1224" y="2516"/>
                      </a:lnTo>
                      <a:lnTo>
                        <a:pt x="1225" y="2509"/>
                      </a:lnTo>
                      <a:lnTo>
                        <a:pt x="1225" y="2501"/>
                      </a:lnTo>
                      <a:lnTo>
                        <a:pt x="1225" y="2487"/>
                      </a:lnTo>
                      <a:lnTo>
                        <a:pt x="1222" y="2472"/>
                      </a:lnTo>
                      <a:lnTo>
                        <a:pt x="1217" y="2457"/>
                      </a:lnTo>
                      <a:lnTo>
                        <a:pt x="1207" y="2441"/>
                      </a:lnTo>
                      <a:lnTo>
                        <a:pt x="1195" y="2427"/>
                      </a:lnTo>
                      <a:lnTo>
                        <a:pt x="1183" y="2419"/>
                      </a:lnTo>
                      <a:lnTo>
                        <a:pt x="1172" y="2411"/>
                      </a:lnTo>
                      <a:lnTo>
                        <a:pt x="1161" y="2401"/>
                      </a:lnTo>
                      <a:lnTo>
                        <a:pt x="1152" y="2393"/>
                      </a:lnTo>
                      <a:lnTo>
                        <a:pt x="1142" y="2389"/>
                      </a:lnTo>
                      <a:lnTo>
                        <a:pt x="1135" y="2388"/>
                      </a:lnTo>
                      <a:lnTo>
                        <a:pt x="1125" y="2384"/>
                      </a:lnTo>
                      <a:lnTo>
                        <a:pt x="1112" y="2377"/>
                      </a:lnTo>
                      <a:lnTo>
                        <a:pt x="1099" y="2370"/>
                      </a:lnTo>
                      <a:lnTo>
                        <a:pt x="1086" y="2360"/>
                      </a:lnTo>
                      <a:lnTo>
                        <a:pt x="1078" y="2348"/>
                      </a:lnTo>
                      <a:lnTo>
                        <a:pt x="1076" y="2336"/>
                      </a:lnTo>
                      <a:lnTo>
                        <a:pt x="1071" y="2313"/>
                      </a:lnTo>
                      <a:lnTo>
                        <a:pt x="1065" y="2292"/>
                      </a:lnTo>
                      <a:lnTo>
                        <a:pt x="1057" y="2273"/>
                      </a:lnTo>
                      <a:lnTo>
                        <a:pt x="1051" y="2256"/>
                      </a:lnTo>
                      <a:lnTo>
                        <a:pt x="1047" y="2242"/>
                      </a:lnTo>
                      <a:lnTo>
                        <a:pt x="1042" y="2226"/>
                      </a:lnTo>
                      <a:lnTo>
                        <a:pt x="1033" y="2208"/>
                      </a:lnTo>
                      <a:lnTo>
                        <a:pt x="1025" y="2190"/>
                      </a:lnTo>
                      <a:lnTo>
                        <a:pt x="1020" y="2174"/>
                      </a:lnTo>
                      <a:lnTo>
                        <a:pt x="1017" y="2162"/>
                      </a:lnTo>
                      <a:lnTo>
                        <a:pt x="1013" y="2151"/>
                      </a:lnTo>
                      <a:lnTo>
                        <a:pt x="1005" y="2143"/>
                      </a:lnTo>
                      <a:lnTo>
                        <a:pt x="994" y="2135"/>
                      </a:lnTo>
                      <a:lnTo>
                        <a:pt x="983" y="2127"/>
                      </a:lnTo>
                      <a:lnTo>
                        <a:pt x="975" y="2118"/>
                      </a:lnTo>
                      <a:lnTo>
                        <a:pt x="969" y="2108"/>
                      </a:lnTo>
                      <a:lnTo>
                        <a:pt x="968" y="2090"/>
                      </a:lnTo>
                      <a:lnTo>
                        <a:pt x="972" y="2075"/>
                      </a:lnTo>
                      <a:lnTo>
                        <a:pt x="978" y="2063"/>
                      </a:lnTo>
                      <a:lnTo>
                        <a:pt x="982" y="2050"/>
                      </a:lnTo>
                      <a:lnTo>
                        <a:pt x="983" y="2040"/>
                      </a:lnTo>
                      <a:lnTo>
                        <a:pt x="982" y="2025"/>
                      </a:lnTo>
                      <a:lnTo>
                        <a:pt x="980" y="2010"/>
                      </a:lnTo>
                      <a:lnTo>
                        <a:pt x="978" y="1997"/>
                      </a:lnTo>
                      <a:lnTo>
                        <a:pt x="976" y="1988"/>
                      </a:lnTo>
                      <a:lnTo>
                        <a:pt x="978" y="1980"/>
                      </a:lnTo>
                      <a:lnTo>
                        <a:pt x="980" y="1970"/>
                      </a:lnTo>
                      <a:lnTo>
                        <a:pt x="986" y="1958"/>
                      </a:lnTo>
                      <a:lnTo>
                        <a:pt x="993" y="1947"/>
                      </a:lnTo>
                      <a:lnTo>
                        <a:pt x="999" y="1938"/>
                      </a:lnTo>
                      <a:lnTo>
                        <a:pt x="1005" y="1932"/>
                      </a:lnTo>
                      <a:lnTo>
                        <a:pt x="1013" y="1927"/>
                      </a:lnTo>
                      <a:lnTo>
                        <a:pt x="1023" y="1918"/>
                      </a:lnTo>
                      <a:lnTo>
                        <a:pt x="1031" y="1910"/>
                      </a:lnTo>
                      <a:lnTo>
                        <a:pt x="1039" y="1905"/>
                      </a:lnTo>
                      <a:lnTo>
                        <a:pt x="1046" y="1902"/>
                      </a:lnTo>
                      <a:lnTo>
                        <a:pt x="1048" y="1899"/>
                      </a:lnTo>
                      <a:lnTo>
                        <a:pt x="1051" y="1891"/>
                      </a:lnTo>
                      <a:lnTo>
                        <a:pt x="1052" y="1880"/>
                      </a:lnTo>
                      <a:lnTo>
                        <a:pt x="1055" y="1867"/>
                      </a:lnTo>
                      <a:lnTo>
                        <a:pt x="1059" y="1852"/>
                      </a:lnTo>
                      <a:lnTo>
                        <a:pt x="1061" y="1837"/>
                      </a:lnTo>
                      <a:lnTo>
                        <a:pt x="1061" y="1821"/>
                      </a:lnTo>
                      <a:lnTo>
                        <a:pt x="1058" y="1806"/>
                      </a:lnTo>
                      <a:lnTo>
                        <a:pt x="1054" y="1795"/>
                      </a:lnTo>
                      <a:lnTo>
                        <a:pt x="1050" y="1789"/>
                      </a:lnTo>
                      <a:lnTo>
                        <a:pt x="1044" y="1782"/>
                      </a:lnTo>
                      <a:lnTo>
                        <a:pt x="1040" y="1769"/>
                      </a:lnTo>
                      <a:lnTo>
                        <a:pt x="1035" y="1757"/>
                      </a:lnTo>
                      <a:lnTo>
                        <a:pt x="1028" y="1746"/>
                      </a:lnTo>
                      <a:lnTo>
                        <a:pt x="1020" y="1742"/>
                      </a:lnTo>
                      <a:lnTo>
                        <a:pt x="1010" y="1740"/>
                      </a:lnTo>
                      <a:lnTo>
                        <a:pt x="1002" y="1742"/>
                      </a:lnTo>
                      <a:lnTo>
                        <a:pt x="999" y="1742"/>
                      </a:lnTo>
                      <a:lnTo>
                        <a:pt x="999" y="1744"/>
                      </a:lnTo>
                      <a:lnTo>
                        <a:pt x="999" y="1750"/>
                      </a:lnTo>
                      <a:lnTo>
                        <a:pt x="998" y="1758"/>
                      </a:lnTo>
                      <a:lnTo>
                        <a:pt x="994" y="1766"/>
                      </a:lnTo>
                      <a:lnTo>
                        <a:pt x="986" y="1773"/>
                      </a:lnTo>
                      <a:lnTo>
                        <a:pt x="978" y="1777"/>
                      </a:lnTo>
                      <a:lnTo>
                        <a:pt x="971" y="1777"/>
                      </a:lnTo>
                      <a:lnTo>
                        <a:pt x="967" y="1774"/>
                      </a:lnTo>
                      <a:lnTo>
                        <a:pt x="963" y="1769"/>
                      </a:lnTo>
                      <a:lnTo>
                        <a:pt x="960" y="1765"/>
                      </a:lnTo>
                      <a:lnTo>
                        <a:pt x="953" y="1759"/>
                      </a:lnTo>
                      <a:lnTo>
                        <a:pt x="942" y="1755"/>
                      </a:lnTo>
                      <a:lnTo>
                        <a:pt x="933" y="1751"/>
                      </a:lnTo>
                      <a:lnTo>
                        <a:pt x="923" y="1744"/>
                      </a:lnTo>
                      <a:lnTo>
                        <a:pt x="912" y="1732"/>
                      </a:lnTo>
                      <a:lnTo>
                        <a:pt x="899" y="1720"/>
                      </a:lnTo>
                      <a:lnTo>
                        <a:pt x="887" y="1710"/>
                      </a:lnTo>
                      <a:lnTo>
                        <a:pt x="880" y="1706"/>
                      </a:lnTo>
                      <a:lnTo>
                        <a:pt x="872" y="1704"/>
                      </a:lnTo>
                      <a:lnTo>
                        <a:pt x="863" y="1698"/>
                      </a:lnTo>
                      <a:lnTo>
                        <a:pt x="855" y="1691"/>
                      </a:lnTo>
                      <a:lnTo>
                        <a:pt x="851" y="1682"/>
                      </a:lnTo>
                      <a:lnTo>
                        <a:pt x="850" y="1671"/>
                      </a:lnTo>
                      <a:lnTo>
                        <a:pt x="848" y="1652"/>
                      </a:lnTo>
                      <a:lnTo>
                        <a:pt x="842" y="1638"/>
                      </a:lnTo>
                      <a:lnTo>
                        <a:pt x="835" y="1627"/>
                      </a:lnTo>
                      <a:lnTo>
                        <a:pt x="828" y="1622"/>
                      </a:lnTo>
                      <a:lnTo>
                        <a:pt x="821" y="1618"/>
                      </a:lnTo>
                      <a:lnTo>
                        <a:pt x="812" y="1614"/>
                      </a:lnTo>
                      <a:lnTo>
                        <a:pt x="804" y="1611"/>
                      </a:lnTo>
                      <a:lnTo>
                        <a:pt x="795" y="1614"/>
                      </a:lnTo>
                      <a:lnTo>
                        <a:pt x="789" y="1614"/>
                      </a:lnTo>
                      <a:lnTo>
                        <a:pt x="780" y="1611"/>
                      </a:lnTo>
                      <a:lnTo>
                        <a:pt x="772" y="1607"/>
                      </a:lnTo>
                      <a:lnTo>
                        <a:pt x="764" y="1603"/>
                      </a:lnTo>
                      <a:lnTo>
                        <a:pt x="755" y="1602"/>
                      </a:lnTo>
                      <a:lnTo>
                        <a:pt x="746" y="1600"/>
                      </a:lnTo>
                      <a:lnTo>
                        <a:pt x="734" y="1592"/>
                      </a:lnTo>
                      <a:lnTo>
                        <a:pt x="723" y="1583"/>
                      </a:lnTo>
                      <a:lnTo>
                        <a:pt x="714" y="1572"/>
                      </a:lnTo>
                      <a:lnTo>
                        <a:pt x="706" y="1564"/>
                      </a:lnTo>
                      <a:lnTo>
                        <a:pt x="699" y="1554"/>
                      </a:lnTo>
                      <a:lnTo>
                        <a:pt x="691" y="1546"/>
                      </a:lnTo>
                      <a:lnTo>
                        <a:pt x="683" y="1539"/>
                      </a:lnTo>
                      <a:lnTo>
                        <a:pt x="672" y="1536"/>
                      </a:lnTo>
                      <a:lnTo>
                        <a:pt x="661" y="1538"/>
                      </a:lnTo>
                      <a:lnTo>
                        <a:pt x="654" y="1542"/>
                      </a:lnTo>
                      <a:lnTo>
                        <a:pt x="649" y="1549"/>
                      </a:lnTo>
                      <a:lnTo>
                        <a:pt x="640" y="1559"/>
                      </a:lnTo>
                      <a:lnTo>
                        <a:pt x="635" y="1564"/>
                      </a:lnTo>
                      <a:lnTo>
                        <a:pt x="628" y="1564"/>
                      </a:lnTo>
                      <a:lnTo>
                        <a:pt x="621" y="1558"/>
                      </a:lnTo>
                      <a:lnTo>
                        <a:pt x="616" y="1553"/>
                      </a:lnTo>
                      <a:lnTo>
                        <a:pt x="610" y="1546"/>
                      </a:lnTo>
                      <a:lnTo>
                        <a:pt x="606" y="1542"/>
                      </a:lnTo>
                      <a:lnTo>
                        <a:pt x="601" y="1539"/>
                      </a:lnTo>
                      <a:lnTo>
                        <a:pt x="591" y="1540"/>
                      </a:lnTo>
                      <a:lnTo>
                        <a:pt x="579" y="1542"/>
                      </a:lnTo>
                      <a:lnTo>
                        <a:pt x="566" y="1544"/>
                      </a:lnTo>
                      <a:lnTo>
                        <a:pt x="552" y="1546"/>
                      </a:lnTo>
                      <a:lnTo>
                        <a:pt x="542" y="1543"/>
                      </a:lnTo>
                      <a:lnTo>
                        <a:pt x="534" y="1534"/>
                      </a:lnTo>
                      <a:lnTo>
                        <a:pt x="529" y="1523"/>
                      </a:lnTo>
                      <a:lnTo>
                        <a:pt x="525" y="1510"/>
                      </a:lnTo>
                      <a:lnTo>
                        <a:pt x="522" y="1501"/>
                      </a:lnTo>
                      <a:lnTo>
                        <a:pt x="521" y="1494"/>
                      </a:lnTo>
                      <a:lnTo>
                        <a:pt x="517" y="1482"/>
                      </a:lnTo>
                      <a:lnTo>
                        <a:pt x="507" y="1472"/>
                      </a:lnTo>
                      <a:lnTo>
                        <a:pt x="495" y="1466"/>
                      </a:lnTo>
                      <a:lnTo>
                        <a:pt x="480" y="1462"/>
                      </a:lnTo>
                      <a:lnTo>
                        <a:pt x="466" y="1457"/>
                      </a:lnTo>
                      <a:lnTo>
                        <a:pt x="454" y="1455"/>
                      </a:lnTo>
                      <a:lnTo>
                        <a:pt x="446" y="1451"/>
                      </a:lnTo>
                      <a:lnTo>
                        <a:pt x="438" y="1442"/>
                      </a:lnTo>
                      <a:lnTo>
                        <a:pt x="431" y="1432"/>
                      </a:lnTo>
                      <a:lnTo>
                        <a:pt x="425" y="1418"/>
                      </a:lnTo>
                      <a:lnTo>
                        <a:pt x="424" y="1407"/>
                      </a:lnTo>
                      <a:lnTo>
                        <a:pt x="425" y="1399"/>
                      </a:lnTo>
                      <a:lnTo>
                        <a:pt x="427" y="1392"/>
                      </a:lnTo>
                      <a:lnTo>
                        <a:pt x="424" y="1381"/>
                      </a:lnTo>
                      <a:lnTo>
                        <a:pt x="420" y="1372"/>
                      </a:lnTo>
                      <a:lnTo>
                        <a:pt x="417" y="1364"/>
                      </a:lnTo>
                      <a:lnTo>
                        <a:pt x="416" y="1361"/>
                      </a:lnTo>
                      <a:lnTo>
                        <a:pt x="413" y="1358"/>
                      </a:lnTo>
                      <a:lnTo>
                        <a:pt x="408" y="1351"/>
                      </a:lnTo>
                      <a:lnTo>
                        <a:pt x="401" y="1343"/>
                      </a:lnTo>
                      <a:lnTo>
                        <a:pt x="393" y="1334"/>
                      </a:lnTo>
                      <a:lnTo>
                        <a:pt x="385" y="1327"/>
                      </a:lnTo>
                      <a:lnTo>
                        <a:pt x="379" y="1324"/>
                      </a:lnTo>
                      <a:lnTo>
                        <a:pt x="374" y="1321"/>
                      </a:lnTo>
                      <a:lnTo>
                        <a:pt x="367" y="1312"/>
                      </a:lnTo>
                      <a:lnTo>
                        <a:pt x="359" y="1298"/>
                      </a:lnTo>
                      <a:lnTo>
                        <a:pt x="349" y="1283"/>
                      </a:lnTo>
                      <a:lnTo>
                        <a:pt x="340" y="1267"/>
                      </a:lnTo>
                      <a:lnTo>
                        <a:pt x="330" y="1253"/>
                      </a:lnTo>
                      <a:lnTo>
                        <a:pt x="322" y="1244"/>
                      </a:lnTo>
                      <a:lnTo>
                        <a:pt x="311" y="1233"/>
                      </a:lnTo>
                      <a:lnTo>
                        <a:pt x="299" y="1219"/>
                      </a:lnTo>
                      <a:lnTo>
                        <a:pt x="285" y="1204"/>
                      </a:lnTo>
                      <a:lnTo>
                        <a:pt x="273" y="1190"/>
                      </a:lnTo>
                      <a:lnTo>
                        <a:pt x="264" y="1176"/>
                      </a:lnTo>
                      <a:lnTo>
                        <a:pt x="257" y="1165"/>
                      </a:lnTo>
                      <a:lnTo>
                        <a:pt x="254" y="1154"/>
                      </a:lnTo>
                      <a:lnTo>
                        <a:pt x="250" y="1143"/>
                      </a:lnTo>
                      <a:lnTo>
                        <a:pt x="247" y="1132"/>
                      </a:lnTo>
                      <a:lnTo>
                        <a:pt x="243" y="1127"/>
                      </a:lnTo>
                      <a:lnTo>
                        <a:pt x="236" y="1124"/>
                      </a:lnTo>
                      <a:lnTo>
                        <a:pt x="228" y="1128"/>
                      </a:lnTo>
                      <a:lnTo>
                        <a:pt x="221" y="1138"/>
                      </a:lnTo>
                      <a:lnTo>
                        <a:pt x="220" y="1147"/>
                      </a:lnTo>
                      <a:lnTo>
                        <a:pt x="224" y="1157"/>
                      </a:lnTo>
                      <a:lnTo>
                        <a:pt x="232" y="1168"/>
                      </a:lnTo>
                      <a:lnTo>
                        <a:pt x="243" y="1179"/>
                      </a:lnTo>
                      <a:lnTo>
                        <a:pt x="253" y="1190"/>
                      </a:lnTo>
                      <a:lnTo>
                        <a:pt x="260" y="1200"/>
                      </a:lnTo>
                      <a:lnTo>
                        <a:pt x="265" y="1213"/>
                      </a:lnTo>
                      <a:lnTo>
                        <a:pt x="273" y="1225"/>
                      </a:lnTo>
                      <a:lnTo>
                        <a:pt x="285" y="1238"/>
                      </a:lnTo>
                      <a:lnTo>
                        <a:pt x="298" y="1253"/>
                      </a:lnTo>
                      <a:lnTo>
                        <a:pt x="303" y="1268"/>
                      </a:lnTo>
                      <a:lnTo>
                        <a:pt x="306" y="1281"/>
                      </a:lnTo>
                      <a:lnTo>
                        <a:pt x="309" y="1292"/>
                      </a:lnTo>
                      <a:lnTo>
                        <a:pt x="313" y="1300"/>
                      </a:lnTo>
                      <a:lnTo>
                        <a:pt x="319" y="1305"/>
                      </a:lnTo>
                      <a:lnTo>
                        <a:pt x="328" y="1313"/>
                      </a:lnTo>
                      <a:lnTo>
                        <a:pt x="336" y="1321"/>
                      </a:lnTo>
                      <a:lnTo>
                        <a:pt x="344" y="1330"/>
                      </a:lnTo>
                      <a:lnTo>
                        <a:pt x="349" y="1339"/>
                      </a:lnTo>
                      <a:lnTo>
                        <a:pt x="351" y="1349"/>
                      </a:lnTo>
                      <a:lnTo>
                        <a:pt x="347" y="1357"/>
                      </a:lnTo>
                      <a:lnTo>
                        <a:pt x="338" y="1361"/>
                      </a:lnTo>
                      <a:lnTo>
                        <a:pt x="330" y="1358"/>
                      </a:lnTo>
                      <a:lnTo>
                        <a:pt x="322" y="1351"/>
                      </a:lnTo>
                      <a:lnTo>
                        <a:pt x="315" y="1343"/>
                      </a:lnTo>
                      <a:lnTo>
                        <a:pt x="310" y="1335"/>
                      </a:lnTo>
                      <a:lnTo>
                        <a:pt x="304" y="1331"/>
                      </a:lnTo>
                      <a:lnTo>
                        <a:pt x="298" y="1330"/>
                      </a:lnTo>
                      <a:lnTo>
                        <a:pt x="289" y="1326"/>
                      </a:lnTo>
                      <a:lnTo>
                        <a:pt x="284" y="1320"/>
                      </a:lnTo>
                      <a:lnTo>
                        <a:pt x="281" y="1311"/>
                      </a:lnTo>
                      <a:lnTo>
                        <a:pt x="280" y="1301"/>
                      </a:lnTo>
                      <a:lnTo>
                        <a:pt x="273" y="1292"/>
                      </a:lnTo>
                      <a:lnTo>
                        <a:pt x="264" y="1279"/>
                      </a:lnTo>
                      <a:lnTo>
                        <a:pt x="253" y="1266"/>
                      </a:lnTo>
                      <a:lnTo>
                        <a:pt x="246" y="1258"/>
                      </a:lnTo>
                      <a:lnTo>
                        <a:pt x="239" y="1253"/>
                      </a:lnTo>
                      <a:lnTo>
                        <a:pt x="234" y="1255"/>
                      </a:lnTo>
                      <a:lnTo>
                        <a:pt x="226" y="1256"/>
                      </a:lnTo>
                      <a:lnTo>
                        <a:pt x="217" y="1258"/>
                      </a:lnTo>
                      <a:lnTo>
                        <a:pt x="211" y="1255"/>
                      </a:lnTo>
                      <a:lnTo>
                        <a:pt x="209" y="1251"/>
                      </a:lnTo>
                      <a:lnTo>
                        <a:pt x="211" y="1243"/>
                      </a:lnTo>
                      <a:lnTo>
                        <a:pt x="215" y="1236"/>
                      </a:lnTo>
                      <a:lnTo>
                        <a:pt x="220" y="1228"/>
                      </a:lnTo>
                      <a:lnTo>
                        <a:pt x="224" y="1221"/>
                      </a:lnTo>
                      <a:lnTo>
                        <a:pt x="227" y="1214"/>
                      </a:lnTo>
                      <a:lnTo>
                        <a:pt x="224" y="1206"/>
                      </a:lnTo>
                      <a:lnTo>
                        <a:pt x="219" y="1199"/>
                      </a:lnTo>
                      <a:lnTo>
                        <a:pt x="211" y="1194"/>
                      </a:lnTo>
                      <a:lnTo>
                        <a:pt x="204" y="1190"/>
                      </a:lnTo>
                      <a:lnTo>
                        <a:pt x="198" y="1184"/>
                      </a:lnTo>
                      <a:lnTo>
                        <a:pt x="192" y="1172"/>
                      </a:lnTo>
                      <a:lnTo>
                        <a:pt x="185" y="1156"/>
                      </a:lnTo>
                      <a:lnTo>
                        <a:pt x="177" y="1138"/>
                      </a:lnTo>
                      <a:lnTo>
                        <a:pt x="170" y="1119"/>
                      </a:lnTo>
                      <a:lnTo>
                        <a:pt x="162" y="1101"/>
                      </a:lnTo>
                      <a:lnTo>
                        <a:pt x="151" y="1081"/>
                      </a:lnTo>
                      <a:lnTo>
                        <a:pt x="140" y="1066"/>
                      </a:lnTo>
                      <a:lnTo>
                        <a:pt x="130" y="1058"/>
                      </a:lnTo>
                      <a:lnTo>
                        <a:pt x="118" y="1056"/>
                      </a:lnTo>
                      <a:lnTo>
                        <a:pt x="106" y="1055"/>
                      </a:lnTo>
                      <a:lnTo>
                        <a:pt x="94" y="1051"/>
                      </a:lnTo>
                      <a:lnTo>
                        <a:pt x="81" y="1045"/>
                      </a:lnTo>
                      <a:lnTo>
                        <a:pt x="69" y="1039"/>
                      </a:lnTo>
                      <a:lnTo>
                        <a:pt x="61" y="1032"/>
                      </a:lnTo>
                      <a:lnTo>
                        <a:pt x="56" y="1025"/>
                      </a:lnTo>
                      <a:lnTo>
                        <a:pt x="53" y="1013"/>
                      </a:lnTo>
                      <a:lnTo>
                        <a:pt x="50" y="996"/>
                      </a:lnTo>
                      <a:lnTo>
                        <a:pt x="47" y="980"/>
                      </a:lnTo>
                      <a:lnTo>
                        <a:pt x="42" y="964"/>
                      </a:lnTo>
                      <a:lnTo>
                        <a:pt x="34" y="950"/>
                      </a:lnTo>
                      <a:lnTo>
                        <a:pt x="23" y="935"/>
                      </a:lnTo>
                      <a:lnTo>
                        <a:pt x="13" y="916"/>
                      </a:lnTo>
                      <a:lnTo>
                        <a:pt x="5" y="896"/>
                      </a:lnTo>
                      <a:lnTo>
                        <a:pt x="1" y="877"/>
                      </a:lnTo>
                      <a:lnTo>
                        <a:pt x="0" y="860"/>
                      </a:lnTo>
                      <a:lnTo>
                        <a:pt x="1" y="843"/>
                      </a:lnTo>
                      <a:lnTo>
                        <a:pt x="3" y="820"/>
                      </a:lnTo>
                      <a:lnTo>
                        <a:pt x="5" y="796"/>
                      </a:lnTo>
                      <a:lnTo>
                        <a:pt x="7" y="775"/>
                      </a:lnTo>
                      <a:lnTo>
                        <a:pt x="34" y="697"/>
                      </a:lnTo>
                      <a:lnTo>
                        <a:pt x="35" y="699"/>
                      </a:lnTo>
                      <a:lnTo>
                        <a:pt x="38" y="700"/>
                      </a:lnTo>
                      <a:lnTo>
                        <a:pt x="39" y="700"/>
                      </a:lnTo>
                      <a:lnTo>
                        <a:pt x="45" y="696"/>
                      </a:lnTo>
                      <a:lnTo>
                        <a:pt x="46" y="688"/>
                      </a:lnTo>
                      <a:lnTo>
                        <a:pt x="46" y="678"/>
                      </a:lnTo>
                      <a:lnTo>
                        <a:pt x="45" y="670"/>
                      </a:lnTo>
                      <a:lnTo>
                        <a:pt x="95" y="549"/>
                      </a:lnTo>
                      <a:lnTo>
                        <a:pt x="153" y="433"/>
                      </a:lnTo>
                      <a:lnTo>
                        <a:pt x="217" y="320"/>
                      </a:lnTo>
                      <a:lnTo>
                        <a:pt x="288" y="213"/>
                      </a:lnTo>
                      <a:lnTo>
                        <a:pt x="364" y="110"/>
                      </a:lnTo>
                      <a:lnTo>
                        <a:pt x="446" y="10"/>
                      </a:lnTo>
                      <a:lnTo>
                        <a:pt x="450" y="10"/>
                      </a:lnTo>
                      <a:lnTo>
                        <a:pt x="453" y="10"/>
                      </a:lnTo>
                      <a:lnTo>
                        <a:pt x="455" y="12"/>
                      </a:lnTo>
                      <a:lnTo>
                        <a:pt x="458" y="14"/>
                      </a:lnTo>
                      <a:lnTo>
                        <a:pt x="457" y="20"/>
                      </a:lnTo>
                      <a:lnTo>
                        <a:pt x="454" y="25"/>
                      </a:lnTo>
                      <a:lnTo>
                        <a:pt x="449" y="32"/>
                      </a:lnTo>
                      <a:lnTo>
                        <a:pt x="445" y="39"/>
                      </a:lnTo>
                      <a:lnTo>
                        <a:pt x="445" y="48"/>
                      </a:lnTo>
                      <a:lnTo>
                        <a:pt x="450" y="58"/>
                      </a:lnTo>
                      <a:lnTo>
                        <a:pt x="462" y="70"/>
                      </a:lnTo>
                      <a:lnTo>
                        <a:pt x="473" y="78"/>
                      </a:lnTo>
                      <a:lnTo>
                        <a:pt x="483" y="82"/>
                      </a:lnTo>
                      <a:lnTo>
                        <a:pt x="493" y="84"/>
                      </a:lnTo>
                      <a:lnTo>
                        <a:pt x="502" y="85"/>
                      </a:lnTo>
                      <a:lnTo>
                        <a:pt x="510" y="87"/>
                      </a:lnTo>
                      <a:lnTo>
                        <a:pt x="518" y="88"/>
                      </a:lnTo>
                      <a:lnTo>
                        <a:pt x="526" y="92"/>
                      </a:lnTo>
                      <a:lnTo>
                        <a:pt x="530" y="97"/>
                      </a:lnTo>
                      <a:lnTo>
                        <a:pt x="532" y="104"/>
                      </a:lnTo>
                      <a:lnTo>
                        <a:pt x="527" y="114"/>
                      </a:lnTo>
                      <a:lnTo>
                        <a:pt x="519" y="125"/>
                      </a:lnTo>
                      <a:lnTo>
                        <a:pt x="507" y="130"/>
                      </a:lnTo>
                      <a:lnTo>
                        <a:pt x="493" y="134"/>
                      </a:lnTo>
                      <a:lnTo>
                        <a:pt x="480" y="136"/>
                      </a:lnTo>
                      <a:lnTo>
                        <a:pt x="468" y="137"/>
                      </a:lnTo>
                      <a:lnTo>
                        <a:pt x="459" y="137"/>
                      </a:lnTo>
                      <a:lnTo>
                        <a:pt x="450" y="137"/>
                      </a:lnTo>
                      <a:lnTo>
                        <a:pt x="442" y="141"/>
                      </a:lnTo>
                      <a:lnTo>
                        <a:pt x="434" y="145"/>
                      </a:lnTo>
                      <a:lnTo>
                        <a:pt x="428" y="152"/>
                      </a:lnTo>
                      <a:lnTo>
                        <a:pt x="430" y="159"/>
                      </a:lnTo>
                      <a:lnTo>
                        <a:pt x="435" y="164"/>
                      </a:lnTo>
                      <a:lnTo>
                        <a:pt x="446" y="167"/>
                      </a:lnTo>
                      <a:lnTo>
                        <a:pt x="458" y="167"/>
                      </a:lnTo>
                      <a:lnTo>
                        <a:pt x="473" y="167"/>
                      </a:lnTo>
                      <a:lnTo>
                        <a:pt x="487" y="165"/>
                      </a:lnTo>
                      <a:lnTo>
                        <a:pt x="500" y="165"/>
                      </a:lnTo>
                      <a:lnTo>
                        <a:pt x="518" y="167"/>
                      </a:lnTo>
                      <a:lnTo>
                        <a:pt x="540" y="168"/>
                      </a:lnTo>
                      <a:lnTo>
                        <a:pt x="560" y="168"/>
                      </a:lnTo>
                      <a:lnTo>
                        <a:pt x="576" y="168"/>
                      </a:lnTo>
                      <a:lnTo>
                        <a:pt x="589" y="165"/>
                      </a:lnTo>
                      <a:lnTo>
                        <a:pt x="597" y="160"/>
                      </a:lnTo>
                      <a:lnTo>
                        <a:pt x="600" y="150"/>
                      </a:lnTo>
                      <a:lnTo>
                        <a:pt x="598" y="141"/>
                      </a:lnTo>
                      <a:lnTo>
                        <a:pt x="593" y="131"/>
                      </a:lnTo>
                      <a:lnTo>
                        <a:pt x="583" y="125"/>
                      </a:lnTo>
                      <a:lnTo>
                        <a:pt x="579" y="123"/>
                      </a:lnTo>
                      <a:lnTo>
                        <a:pt x="576" y="121"/>
                      </a:lnTo>
                      <a:lnTo>
                        <a:pt x="575" y="118"/>
                      </a:lnTo>
                      <a:lnTo>
                        <a:pt x="575" y="115"/>
                      </a:lnTo>
                      <a:lnTo>
                        <a:pt x="576" y="112"/>
                      </a:lnTo>
                      <a:lnTo>
                        <a:pt x="579" y="111"/>
                      </a:lnTo>
                      <a:lnTo>
                        <a:pt x="583" y="110"/>
                      </a:lnTo>
                      <a:lnTo>
                        <a:pt x="589" y="108"/>
                      </a:lnTo>
                      <a:lnTo>
                        <a:pt x="593" y="108"/>
                      </a:lnTo>
                      <a:lnTo>
                        <a:pt x="598" y="110"/>
                      </a:lnTo>
                      <a:lnTo>
                        <a:pt x="610" y="110"/>
                      </a:lnTo>
                      <a:lnTo>
                        <a:pt x="620" y="110"/>
                      </a:lnTo>
                      <a:lnTo>
                        <a:pt x="628" y="107"/>
                      </a:lnTo>
                      <a:lnTo>
                        <a:pt x="632" y="107"/>
                      </a:lnTo>
                      <a:lnTo>
                        <a:pt x="634" y="110"/>
                      </a:lnTo>
                      <a:lnTo>
                        <a:pt x="632" y="116"/>
                      </a:lnTo>
                      <a:lnTo>
                        <a:pt x="632" y="125"/>
                      </a:lnTo>
                      <a:lnTo>
                        <a:pt x="634" y="137"/>
                      </a:lnTo>
                      <a:lnTo>
                        <a:pt x="635" y="150"/>
                      </a:lnTo>
                      <a:lnTo>
                        <a:pt x="636" y="161"/>
                      </a:lnTo>
                      <a:lnTo>
                        <a:pt x="639" y="171"/>
                      </a:lnTo>
                      <a:lnTo>
                        <a:pt x="646" y="175"/>
                      </a:lnTo>
                      <a:lnTo>
                        <a:pt x="654" y="175"/>
                      </a:lnTo>
                      <a:lnTo>
                        <a:pt x="662" y="170"/>
                      </a:lnTo>
                      <a:lnTo>
                        <a:pt x="666" y="163"/>
                      </a:lnTo>
                      <a:lnTo>
                        <a:pt x="670" y="157"/>
                      </a:lnTo>
                      <a:lnTo>
                        <a:pt x="678" y="153"/>
                      </a:lnTo>
                      <a:lnTo>
                        <a:pt x="685" y="149"/>
                      </a:lnTo>
                      <a:lnTo>
                        <a:pt x="688" y="141"/>
                      </a:lnTo>
                      <a:lnTo>
                        <a:pt x="687" y="130"/>
                      </a:lnTo>
                      <a:lnTo>
                        <a:pt x="685" y="118"/>
                      </a:lnTo>
                      <a:lnTo>
                        <a:pt x="681" y="104"/>
                      </a:lnTo>
                      <a:lnTo>
                        <a:pt x="674" y="87"/>
                      </a:lnTo>
                      <a:lnTo>
                        <a:pt x="670" y="73"/>
                      </a:lnTo>
                      <a:lnTo>
                        <a:pt x="669" y="62"/>
                      </a:lnTo>
                      <a:lnTo>
                        <a:pt x="674" y="55"/>
                      </a:lnTo>
                      <a:lnTo>
                        <a:pt x="683" y="53"/>
                      </a:lnTo>
                      <a:lnTo>
                        <a:pt x="693" y="54"/>
                      </a:lnTo>
                      <a:lnTo>
                        <a:pt x="704" y="59"/>
                      </a:lnTo>
                      <a:lnTo>
                        <a:pt x="711" y="68"/>
                      </a:lnTo>
                      <a:lnTo>
                        <a:pt x="718" y="77"/>
                      </a:lnTo>
                      <a:lnTo>
                        <a:pt x="725" y="85"/>
                      </a:lnTo>
                      <a:lnTo>
                        <a:pt x="729" y="91"/>
                      </a:lnTo>
                      <a:lnTo>
                        <a:pt x="730" y="93"/>
                      </a:lnTo>
                      <a:lnTo>
                        <a:pt x="733" y="95"/>
                      </a:lnTo>
                      <a:lnTo>
                        <a:pt x="740" y="100"/>
                      </a:lnTo>
                      <a:lnTo>
                        <a:pt x="746" y="107"/>
                      </a:lnTo>
                      <a:lnTo>
                        <a:pt x="755" y="116"/>
                      </a:lnTo>
                      <a:lnTo>
                        <a:pt x="761" y="127"/>
                      </a:lnTo>
                      <a:lnTo>
                        <a:pt x="765" y="137"/>
                      </a:lnTo>
                      <a:lnTo>
                        <a:pt x="771" y="140"/>
                      </a:lnTo>
                      <a:lnTo>
                        <a:pt x="776" y="137"/>
                      </a:lnTo>
                      <a:lnTo>
                        <a:pt x="786" y="130"/>
                      </a:lnTo>
                      <a:lnTo>
                        <a:pt x="795" y="123"/>
                      </a:lnTo>
                      <a:lnTo>
                        <a:pt x="802" y="122"/>
                      </a:lnTo>
                      <a:lnTo>
                        <a:pt x="810" y="125"/>
                      </a:lnTo>
                      <a:lnTo>
                        <a:pt x="819" y="131"/>
                      </a:lnTo>
                      <a:lnTo>
                        <a:pt x="824" y="140"/>
                      </a:lnTo>
                      <a:lnTo>
                        <a:pt x="825" y="149"/>
                      </a:lnTo>
                      <a:lnTo>
                        <a:pt x="824" y="159"/>
                      </a:lnTo>
                      <a:lnTo>
                        <a:pt x="823" y="167"/>
                      </a:lnTo>
                      <a:lnTo>
                        <a:pt x="823" y="172"/>
                      </a:lnTo>
                      <a:lnTo>
                        <a:pt x="824" y="175"/>
                      </a:lnTo>
                      <a:lnTo>
                        <a:pt x="829" y="175"/>
                      </a:lnTo>
                      <a:lnTo>
                        <a:pt x="835" y="171"/>
                      </a:lnTo>
                      <a:lnTo>
                        <a:pt x="842" y="165"/>
                      </a:lnTo>
                      <a:lnTo>
                        <a:pt x="844" y="159"/>
                      </a:lnTo>
                      <a:lnTo>
                        <a:pt x="850" y="150"/>
                      </a:lnTo>
                      <a:lnTo>
                        <a:pt x="857" y="146"/>
                      </a:lnTo>
                      <a:lnTo>
                        <a:pt x="866" y="144"/>
                      </a:lnTo>
                      <a:lnTo>
                        <a:pt x="874" y="141"/>
                      </a:lnTo>
                      <a:lnTo>
                        <a:pt x="878" y="136"/>
                      </a:lnTo>
                      <a:lnTo>
                        <a:pt x="881" y="127"/>
                      </a:lnTo>
                      <a:lnTo>
                        <a:pt x="882" y="119"/>
                      </a:lnTo>
                      <a:lnTo>
                        <a:pt x="882" y="112"/>
                      </a:lnTo>
                      <a:lnTo>
                        <a:pt x="884" y="110"/>
                      </a:lnTo>
                      <a:lnTo>
                        <a:pt x="880" y="108"/>
                      </a:lnTo>
                      <a:lnTo>
                        <a:pt x="873" y="107"/>
                      </a:lnTo>
                      <a:lnTo>
                        <a:pt x="862" y="106"/>
                      </a:lnTo>
                      <a:lnTo>
                        <a:pt x="848" y="104"/>
                      </a:lnTo>
                      <a:lnTo>
                        <a:pt x="833" y="104"/>
                      </a:lnTo>
                      <a:lnTo>
                        <a:pt x="817" y="106"/>
                      </a:lnTo>
                      <a:lnTo>
                        <a:pt x="806" y="103"/>
                      </a:lnTo>
                      <a:lnTo>
                        <a:pt x="794" y="96"/>
                      </a:lnTo>
                      <a:lnTo>
                        <a:pt x="782" y="87"/>
                      </a:lnTo>
                      <a:lnTo>
                        <a:pt x="774" y="77"/>
                      </a:lnTo>
                      <a:lnTo>
                        <a:pt x="771" y="69"/>
                      </a:lnTo>
                      <a:lnTo>
                        <a:pt x="770" y="61"/>
                      </a:lnTo>
                      <a:lnTo>
                        <a:pt x="768" y="53"/>
                      </a:lnTo>
                      <a:lnTo>
                        <a:pt x="765" y="44"/>
                      </a:lnTo>
                      <a:lnTo>
                        <a:pt x="764" y="36"/>
                      </a:lnTo>
                      <a:lnTo>
                        <a:pt x="770" y="29"/>
                      </a:lnTo>
                      <a:lnTo>
                        <a:pt x="779" y="24"/>
                      </a:lnTo>
                      <a:lnTo>
                        <a:pt x="793" y="19"/>
                      </a:lnTo>
                      <a:lnTo>
                        <a:pt x="806" y="12"/>
                      </a:lnTo>
                      <a:lnTo>
                        <a:pt x="820" y="5"/>
                      </a:lnTo>
                      <a:lnTo>
                        <a:pt x="832" y="1"/>
                      </a:lnTo>
                      <a:lnTo>
                        <a:pt x="8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Freeform 31"/>
                <p:cNvSpPr>
                  <a:spLocks noEditPoints="1"/>
                </p:cNvSpPr>
                <p:nvPr/>
              </p:nvSpPr>
              <p:spPr bwMode="auto">
                <a:xfrm>
                  <a:off x="8527717" y="3920054"/>
                  <a:ext cx="1071895" cy="1548051"/>
                </a:xfrm>
                <a:custGeom>
                  <a:avLst/>
                  <a:gdLst>
                    <a:gd name="T0" fmla="*/ 1082 w 1970"/>
                    <a:gd name="T1" fmla="*/ 687 h 2848"/>
                    <a:gd name="T2" fmla="*/ 1069 w 1970"/>
                    <a:gd name="T3" fmla="*/ 827 h 2848"/>
                    <a:gd name="T4" fmla="*/ 1330 w 1970"/>
                    <a:gd name="T5" fmla="*/ 793 h 2848"/>
                    <a:gd name="T6" fmla="*/ 1177 w 1970"/>
                    <a:gd name="T7" fmla="*/ 725 h 2848"/>
                    <a:gd name="T8" fmla="*/ 1466 w 1970"/>
                    <a:gd name="T9" fmla="*/ 680 h 2848"/>
                    <a:gd name="T10" fmla="*/ 1483 w 1970"/>
                    <a:gd name="T11" fmla="*/ 872 h 2848"/>
                    <a:gd name="T12" fmla="*/ 1589 w 1970"/>
                    <a:gd name="T13" fmla="*/ 852 h 2848"/>
                    <a:gd name="T14" fmla="*/ 1528 w 1970"/>
                    <a:gd name="T15" fmla="*/ 747 h 2848"/>
                    <a:gd name="T16" fmla="*/ 1092 w 1970"/>
                    <a:gd name="T17" fmla="*/ 286 h 2848"/>
                    <a:gd name="T18" fmla="*/ 1097 w 1970"/>
                    <a:gd name="T19" fmla="*/ 52 h 2848"/>
                    <a:gd name="T20" fmla="*/ 1228 w 1970"/>
                    <a:gd name="T21" fmla="*/ 168 h 2848"/>
                    <a:gd name="T22" fmla="*/ 1225 w 1970"/>
                    <a:gd name="T23" fmla="*/ 203 h 2848"/>
                    <a:gd name="T24" fmla="*/ 1362 w 1970"/>
                    <a:gd name="T25" fmla="*/ 146 h 2848"/>
                    <a:gd name="T26" fmla="*/ 1436 w 1970"/>
                    <a:gd name="T27" fmla="*/ 116 h 2848"/>
                    <a:gd name="T28" fmla="*/ 1919 w 1970"/>
                    <a:gd name="T29" fmla="*/ 954 h 2848"/>
                    <a:gd name="T30" fmla="*/ 1842 w 1970"/>
                    <a:gd name="T31" fmla="*/ 1262 h 2848"/>
                    <a:gd name="T32" fmla="*/ 1614 w 1970"/>
                    <a:gd name="T33" fmla="*/ 1220 h 2848"/>
                    <a:gd name="T34" fmla="*/ 1530 w 1970"/>
                    <a:gd name="T35" fmla="*/ 1228 h 2848"/>
                    <a:gd name="T36" fmla="*/ 1668 w 1970"/>
                    <a:gd name="T37" fmla="*/ 1268 h 2848"/>
                    <a:gd name="T38" fmla="*/ 1580 w 1970"/>
                    <a:gd name="T39" fmla="*/ 1505 h 2848"/>
                    <a:gd name="T40" fmla="*/ 1347 w 1970"/>
                    <a:gd name="T41" fmla="*/ 1475 h 2848"/>
                    <a:gd name="T42" fmla="*/ 1218 w 1970"/>
                    <a:gd name="T43" fmla="*/ 1222 h 2848"/>
                    <a:gd name="T44" fmla="*/ 1262 w 1970"/>
                    <a:gd name="T45" fmla="*/ 1454 h 2848"/>
                    <a:gd name="T46" fmla="*/ 1419 w 1970"/>
                    <a:gd name="T47" fmla="*/ 1647 h 2848"/>
                    <a:gd name="T48" fmla="*/ 1490 w 1970"/>
                    <a:gd name="T49" fmla="*/ 1768 h 2848"/>
                    <a:gd name="T50" fmla="*/ 1279 w 1970"/>
                    <a:gd name="T51" fmla="*/ 2032 h 2848"/>
                    <a:gd name="T52" fmla="*/ 1273 w 1970"/>
                    <a:gd name="T53" fmla="*/ 2357 h 2848"/>
                    <a:gd name="T54" fmla="*/ 1126 w 1970"/>
                    <a:gd name="T55" fmla="*/ 2593 h 2848"/>
                    <a:gd name="T56" fmla="*/ 926 w 1970"/>
                    <a:gd name="T57" fmla="*/ 2812 h 2848"/>
                    <a:gd name="T58" fmla="*/ 748 w 1970"/>
                    <a:gd name="T59" fmla="*/ 2654 h 2848"/>
                    <a:gd name="T60" fmla="*/ 667 w 1970"/>
                    <a:gd name="T61" fmla="*/ 2280 h 2848"/>
                    <a:gd name="T62" fmla="*/ 606 w 1970"/>
                    <a:gd name="T63" fmla="*/ 1964 h 2848"/>
                    <a:gd name="T64" fmla="*/ 542 w 1970"/>
                    <a:gd name="T65" fmla="*/ 1815 h 2848"/>
                    <a:gd name="T66" fmla="*/ 257 w 1970"/>
                    <a:gd name="T67" fmla="*/ 1787 h 2848"/>
                    <a:gd name="T68" fmla="*/ 114 w 1970"/>
                    <a:gd name="T69" fmla="*/ 1672 h 2848"/>
                    <a:gd name="T70" fmla="*/ 39 w 1970"/>
                    <a:gd name="T71" fmla="*/ 1456 h 2848"/>
                    <a:gd name="T72" fmla="*/ 172 w 1970"/>
                    <a:gd name="T73" fmla="*/ 1124 h 2848"/>
                    <a:gd name="T74" fmla="*/ 382 w 1970"/>
                    <a:gd name="T75" fmla="*/ 963 h 2848"/>
                    <a:gd name="T76" fmla="*/ 659 w 1970"/>
                    <a:gd name="T77" fmla="*/ 961 h 2848"/>
                    <a:gd name="T78" fmla="*/ 705 w 1970"/>
                    <a:gd name="T79" fmla="*/ 1061 h 2848"/>
                    <a:gd name="T80" fmla="*/ 896 w 1970"/>
                    <a:gd name="T81" fmla="*/ 1050 h 2848"/>
                    <a:gd name="T82" fmla="*/ 1021 w 1970"/>
                    <a:gd name="T83" fmla="*/ 1118 h 2848"/>
                    <a:gd name="T84" fmla="*/ 1191 w 1970"/>
                    <a:gd name="T85" fmla="*/ 948 h 2848"/>
                    <a:gd name="T86" fmla="*/ 983 w 1970"/>
                    <a:gd name="T87" fmla="*/ 908 h 2848"/>
                    <a:gd name="T88" fmla="*/ 924 w 1970"/>
                    <a:gd name="T89" fmla="*/ 936 h 2848"/>
                    <a:gd name="T90" fmla="*/ 772 w 1970"/>
                    <a:gd name="T91" fmla="*/ 778 h 2848"/>
                    <a:gd name="T92" fmla="*/ 784 w 1970"/>
                    <a:gd name="T93" fmla="*/ 831 h 2848"/>
                    <a:gd name="T94" fmla="*/ 748 w 1970"/>
                    <a:gd name="T95" fmla="*/ 868 h 2848"/>
                    <a:gd name="T96" fmla="*/ 537 w 1970"/>
                    <a:gd name="T97" fmla="*/ 782 h 2848"/>
                    <a:gd name="T98" fmla="*/ 397 w 1970"/>
                    <a:gd name="T99" fmla="*/ 893 h 2848"/>
                    <a:gd name="T100" fmla="*/ 229 w 1970"/>
                    <a:gd name="T101" fmla="*/ 939 h 2848"/>
                    <a:gd name="T102" fmla="*/ 231 w 1970"/>
                    <a:gd name="T103" fmla="*/ 757 h 2848"/>
                    <a:gd name="T104" fmla="*/ 287 w 1970"/>
                    <a:gd name="T105" fmla="*/ 636 h 2848"/>
                    <a:gd name="T106" fmla="*/ 482 w 1970"/>
                    <a:gd name="T107" fmla="*/ 546 h 2848"/>
                    <a:gd name="T108" fmla="*/ 599 w 1970"/>
                    <a:gd name="T109" fmla="*/ 408 h 2848"/>
                    <a:gd name="T110" fmla="*/ 786 w 1970"/>
                    <a:gd name="T111" fmla="*/ 464 h 2848"/>
                    <a:gd name="T112" fmla="*/ 922 w 1970"/>
                    <a:gd name="T113" fmla="*/ 368 h 2848"/>
                    <a:gd name="T114" fmla="*/ 965 w 1970"/>
                    <a:gd name="T115" fmla="*/ 310 h 2848"/>
                    <a:gd name="T116" fmla="*/ 960 w 1970"/>
                    <a:gd name="T117" fmla="*/ 172 h 2848"/>
                    <a:gd name="T118" fmla="*/ 784 w 1970"/>
                    <a:gd name="T119" fmla="*/ 294 h 2848"/>
                    <a:gd name="T120" fmla="*/ 712 w 1970"/>
                    <a:gd name="T121" fmla="*/ 437 h 2848"/>
                    <a:gd name="T122" fmla="*/ 576 w 1970"/>
                    <a:gd name="T123" fmla="*/ 391 h 2848"/>
                    <a:gd name="T124" fmla="*/ 648 w 1970"/>
                    <a:gd name="T125" fmla="*/ 181 h 28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970" h="2848">
                      <a:moveTo>
                        <a:pt x="1145" y="1908"/>
                      </a:moveTo>
                      <a:lnTo>
                        <a:pt x="1133" y="1910"/>
                      </a:lnTo>
                      <a:lnTo>
                        <a:pt x="1123" y="1913"/>
                      </a:lnTo>
                      <a:lnTo>
                        <a:pt x="1116" y="1919"/>
                      </a:lnTo>
                      <a:lnTo>
                        <a:pt x="1115" y="1926"/>
                      </a:lnTo>
                      <a:lnTo>
                        <a:pt x="1112" y="1937"/>
                      </a:lnTo>
                      <a:lnTo>
                        <a:pt x="1111" y="1949"/>
                      </a:lnTo>
                      <a:lnTo>
                        <a:pt x="1111" y="1962"/>
                      </a:lnTo>
                      <a:lnTo>
                        <a:pt x="1112" y="1972"/>
                      </a:lnTo>
                      <a:lnTo>
                        <a:pt x="1116" y="1982"/>
                      </a:lnTo>
                      <a:lnTo>
                        <a:pt x="1123" y="1986"/>
                      </a:lnTo>
                      <a:lnTo>
                        <a:pt x="1130" y="1985"/>
                      </a:lnTo>
                      <a:lnTo>
                        <a:pt x="1139" y="1978"/>
                      </a:lnTo>
                      <a:lnTo>
                        <a:pt x="1147" y="1966"/>
                      </a:lnTo>
                      <a:lnTo>
                        <a:pt x="1154" y="1952"/>
                      </a:lnTo>
                      <a:lnTo>
                        <a:pt x="1160" y="1937"/>
                      </a:lnTo>
                      <a:lnTo>
                        <a:pt x="1162" y="1925"/>
                      </a:lnTo>
                      <a:lnTo>
                        <a:pt x="1161" y="1914"/>
                      </a:lnTo>
                      <a:lnTo>
                        <a:pt x="1154" y="1910"/>
                      </a:lnTo>
                      <a:lnTo>
                        <a:pt x="1145" y="1908"/>
                      </a:lnTo>
                      <a:close/>
                      <a:moveTo>
                        <a:pt x="1101" y="678"/>
                      </a:moveTo>
                      <a:lnTo>
                        <a:pt x="1092" y="680"/>
                      </a:lnTo>
                      <a:lnTo>
                        <a:pt x="1082" y="687"/>
                      </a:lnTo>
                      <a:lnTo>
                        <a:pt x="1073" y="701"/>
                      </a:lnTo>
                      <a:lnTo>
                        <a:pt x="1060" y="723"/>
                      </a:lnTo>
                      <a:lnTo>
                        <a:pt x="1048" y="742"/>
                      </a:lnTo>
                      <a:lnTo>
                        <a:pt x="1036" y="755"/>
                      </a:lnTo>
                      <a:lnTo>
                        <a:pt x="1031" y="761"/>
                      </a:lnTo>
                      <a:lnTo>
                        <a:pt x="1025" y="769"/>
                      </a:lnTo>
                      <a:lnTo>
                        <a:pt x="1020" y="777"/>
                      </a:lnTo>
                      <a:lnTo>
                        <a:pt x="1017" y="785"/>
                      </a:lnTo>
                      <a:lnTo>
                        <a:pt x="1018" y="792"/>
                      </a:lnTo>
                      <a:lnTo>
                        <a:pt x="1021" y="796"/>
                      </a:lnTo>
                      <a:lnTo>
                        <a:pt x="1025" y="800"/>
                      </a:lnTo>
                      <a:lnTo>
                        <a:pt x="1026" y="810"/>
                      </a:lnTo>
                      <a:lnTo>
                        <a:pt x="1025" y="820"/>
                      </a:lnTo>
                      <a:lnTo>
                        <a:pt x="1024" y="830"/>
                      </a:lnTo>
                      <a:lnTo>
                        <a:pt x="1022" y="838"/>
                      </a:lnTo>
                      <a:lnTo>
                        <a:pt x="1021" y="841"/>
                      </a:lnTo>
                      <a:lnTo>
                        <a:pt x="1024" y="844"/>
                      </a:lnTo>
                      <a:lnTo>
                        <a:pt x="1029" y="841"/>
                      </a:lnTo>
                      <a:lnTo>
                        <a:pt x="1036" y="838"/>
                      </a:lnTo>
                      <a:lnTo>
                        <a:pt x="1044" y="833"/>
                      </a:lnTo>
                      <a:lnTo>
                        <a:pt x="1051" y="829"/>
                      </a:lnTo>
                      <a:lnTo>
                        <a:pt x="1059" y="827"/>
                      </a:lnTo>
                      <a:lnTo>
                        <a:pt x="1069" y="827"/>
                      </a:lnTo>
                      <a:lnTo>
                        <a:pt x="1079" y="829"/>
                      </a:lnTo>
                      <a:lnTo>
                        <a:pt x="1092" y="829"/>
                      </a:lnTo>
                      <a:lnTo>
                        <a:pt x="1103" y="827"/>
                      </a:lnTo>
                      <a:lnTo>
                        <a:pt x="1112" y="825"/>
                      </a:lnTo>
                      <a:lnTo>
                        <a:pt x="1119" y="818"/>
                      </a:lnTo>
                      <a:lnTo>
                        <a:pt x="1127" y="811"/>
                      </a:lnTo>
                      <a:lnTo>
                        <a:pt x="1138" y="806"/>
                      </a:lnTo>
                      <a:lnTo>
                        <a:pt x="1153" y="803"/>
                      </a:lnTo>
                      <a:lnTo>
                        <a:pt x="1168" y="803"/>
                      </a:lnTo>
                      <a:lnTo>
                        <a:pt x="1183" y="806"/>
                      </a:lnTo>
                      <a:lnTo>
                        <a:pt x="1202" y="811"/>
                      </a:lnTo>
                      <a:lnTo>
                        <a:pt x="1218" y="819"/>
                      </a:lnTo>
                      <a:lnTo>
                        <a:pt x="1233" y="827"/>
                      </a:lnTo>
                      <a:lnTo>
                        <a:pt x="1247" y="831"/>
                      </a:lnTo>
                      <a:lnTo>
                        <a:pt x="1260" y="833"/>
                      </a:lnTo>
                      <a:lnTo>
                        <a:pt x="1277" y="831"/>
                      </a:lnTo>
                      <a:lnTo>
                        <a:pt x="1296" y="830"/>
                      </a:lnTo>
                      <a:lnTo>
                        <a:pt x="1312" y="827"/>
                      </a:lnTo>
                      <a:lnTo>
                        <a:pt x="1324" y="825"/>
                      </a:lnTo>
                      <a:lnTo>
                        <a:pt x="1331" y="820"/>
                      </a:lnTo>
                      <a:lnTo>
                        <a:pt x="1334" y="814"/>
                      </a:lnTo>
                      <a:lnTo>
                        <a:pt x="1332" y="803"/>
                      </a:lnTo>
                      <a:lnTo>
                        <a:pt x="1330" y="793"/>
                      </a:lnTo>
                      <a:lnTo>
                        <a:pt x="1322" y="782"/>
                      </a:lnTo>
                      <a:lnTo>
                        <a:pt x="1311" y="773"/>
                      </a:lnTo>
                      <a:lnTo>
                        <a:pt x="1293" y="761"/>
                      </a:lnTo>
                      <a:lnTo>
                        <a:pt x="1277" y="746"/>
                      </a:lnTo>
                      <a:lnTo>
                        <a:pt x="1259" y="733"/>
                      </a:lnTo>
                      <a:lnTo>
                        <a:pt x="1243" y="724"/>
                      </a:lnTo>
                      <a:lnTo>
                        <a:pt x="1228" y="717"/>
                      </a:lnTo>
                      <a:lnTo>
                        <a:pt x="1221" y="710"/>
                      </a:lnTo>
                      <a:lnTo>
                        <a:pt x="1220" y="705"/>
                      </a:lnTo>
                      <a:lnTo>
                        <a:pt x="1225" y="701"/>
                      </a:lnTo>
                      <a:lnTo>
                        <a:pt x="1232" y="698"/>
                      </a:lnTo>
                      <a:lnTo>
                        <a:pt x="1239" y="693"/>
                      </a:lnTo>
                      <a:lnTo>
                        <a:pt x="1243" y="689"/>
                      </a:lnTo>
                      <a:lnTo>
                        <a:pt x="1245" y="683"/>
                      </a:lnTo>
                      <a:lnTo>
                        <a:pt x="1244" y="680"/>
                      </a:lnTo>
                      <a:lnTo>
                        <a:pt x="1237" y="679"/>
                      </a:lnTo>
                      <a:lnTo>
                        <a:pt x="1224" y="680"/>
                      </a:lnTo>
                      <a:lnTo>
                        <a:pt x="1211" y="683"/>
                      </a:lnTo>
                      <a:lnTo>
                        <a:pt x="1203" y="689"/>
                      </a:lnTo>
                      <a:lnTo>
                        <a:pt x="1199" y="697"/>
                      </a:lnTo>
                      <a:lnTo>
                        <a:pt x="1194" y="708"/>
                      </a:lnTo>
                      <a:lnTo>
                        <a:pt x="1186" y="718"/>
                      </a:lnTo>
                      <a:lnTo>
                        <a:pt x="1177" y="725"/>
                      </a:lnTo>
                      <a:lnTo>
                        <a:pt x="1172" y="729"/>
                      </a:lnTo>
                      <a:lnTo>
                        <a:pt x="1165" y="735"/>
                      </a:lnTo>
                      <a:lnTo>
                        <a:pt x="1157" y="739"/>
                      </a:lnTo>
                      <a:lnTo>
                        <a:pt x="1150" y="740"/>
                      </a:lnTo>
                      <a:lnTo>
                        <a:pt x="1145" y="735"/>
                      </a:lnTo>
                      <a:lnTo>
                        <a:pt x="1141" y="727"/>
                      </a:lnTo>
                      <a:lnTo>
                        <a:pt x="1135" y="714"/>
                      </a:lnTo>
                      <a:lnTo>
                        <a:pt x="1128" y="702"/>
                      </a:lnTo>
                      <a:lnTo>
                        <a:pt x="1122" y="691"/>
                      </a:lnTo>
                      <a:lnTo>
                        <a:pt x="1115" y="683"/>
                      </a:lnTo>
                      <a:lnTo>
                        <a:pt x="1109" y="679"/>
                      </a:lnTo>
                      <a:lnTo>
                        <a:pt x="1101" y="678"/>
                      </a:lnTo>
                      <a:close/>
                      <a:moveTo>
                        <a:pt x="1557" y="653"/>
                      </a:moveTo>
                      <a:lnTo>
                        <a:pt x="1551" y="653"/>
                      </a:lnTo>
                      <a:lnTo>
                        <a:pt x="1546" y="659"/>
                      </a:lnTo>
                      <a:lnTo>
                        <a:pt x="1538" y="665"/>
                      </a:lnTo>
                      <a:lnTo>
                        <a:pt x="1527" y="675"/>
                      </a:lnTo>
                      <a:lnTo>
                        <a:pt x="1516" y="683"/>
                      </a:lnTo>
                      <a:lnTo>
                        <a:pt x="1507" y="686"/>
                      </a:lnTo>
                      <a:lnTo>
                        <a:pt x="1497" y="686"/>
                      </a:lnTo>
                      <a:lnTo>
                        <a:pt x="1486" y="684"/>
                      </a:lnTo>
                      <a:lnTo>
                        <a:pt x="1475" y="682"/>
                      </a:lnTo>
                      <a:lnTo>
                        <a:pt x="1466" y="680"/>
                      </a:lnTo>
                      <a:lnTo>
                        <a:pt x="1459" y="683"/>
                      </a:lnTo>
                      <a:lnTo>
                        <a:pt x="1444" y="698"/>
                      </a:lnTo>
                      <a:lnTo>
                        <a:pt x="1436" y="713"/>
                      </a:lnTo>
                      <a:lnTo>
                        <a:pt x="1433" y="728"/>
                      </a:lnTo>
                      <a:lnTo>
                        <a:pt x="1437" y="742"/>
                      </a:lnTo>
                      <a:lnTo>
                        <a:pt x="1444" y="752"/>
                      </a:lnTo>
                      <a:lnTo>
                        <a:pt x="1451" y="766"/>
                      </a:lnTo>
                      <a:lnTo>
                        <a:pt x="1460" y="781"/>
                      </a:lnTo>
                      <a:lnTo>
                        <a:pt x="1470" y="795"/>
                      </a:lnTo>
                      <a:lnTo>
                        <a:pt x="1479" y="806"/>
                      </a:lnTo>
                      <a:lnTo>
                        <a:pt x="1487" y="812"/>
                      </a:lnTo>
                      <a:lnTo>
                        <a:pt x="1494" y="814"/>
                      </a:lnTo>
                      <a:lnTo>
                        <a:pt x="1504" y="816"/>
                      </a:lnTo>
                      <a:lnTo>
                        <a:pt x="1515" y="820"/>
                      </a:lnTo>
                      <a:lnTo>
                        <a:pt x="1524" y="825"/>
                      </a:lnTo>
                      <a:lnTo>
                        <a:pt x="1531" y="830"/>
                      </a:lnTo>
                      <a:lnTo>
                        <a:pt x="1534" y="837"/>
                      </a:lnTo>
                      <a:lnTo>
                        <a:pt x="1528" y="845"/>
                      </a:lnTo>
                      <a:lnTo>
                        <a:pt x="1517" y="859"/>
                      </a:lnTo>
                      <a:lnTo>
                        <a:pt x="1508" y="867"/>
                      </a:lnTo>
                      <a:lnTo>
                        <a:pt x="1500" y="871"/>
                      </a:lnTo>
                      <a:lnTo>
                        <a:pt x="1489" y="871"/>
                      </a:lnTo>
                      <a:lnTo>
                        <a:pt x="1483" y="872"/>
                      </a:lnTo>
                      <a:lnTo>
                        <a:pt x="1479" y="880"/>
                      </a:lnTo>
                      <a:lnTo>
                        <a:pt x="1479" y="891"/>
                      </a:lnTo>
                      <a:lnTo>
                        <a:pt x="1481" y="903"/>
                      </a:lnTo>
                      <a:lnTo>
                        <a:pt x="1483" y="914"/>
                      </a:lnTo>
                      <a:lnTo>
                        <a:pt x="1487" y="924"/>
                      </a:lnTo>
                      <a:lnTo>
                        <a:pt x="1493" y="929"/>
                      </a:lnTo>
                      <a:lnTo>
                        <a:pt x="1504" y="933"/>
                      </a:lnTo>
                      <a:lnTo>
                        <a:pt x="1517" y="939"/>
                      </a:lnTo>
                      <a:lnTo>
                        <a:pt x="1534" y="944"/>
                      </a:lnTo>
                      <a:lnTo>
                        <a:pt x="1549" y="948"/>
                      </a:lnTo>
                      <a:lnTo>
                        <a:pt x="1560" y="951"/>
                      </a:lnTo>
                      <a:lnTo>
                        <a:pt x="1568" y="952"/>
                      </a:lnTo>
                      <a:lnTo>
                        <a:pt x="1580" y="951"/>
                      </a:lnTo>
                      <a:lnTo>
                        <a:pt x="1592" y="948"/>
                      </a:lnTo>
                      <a:lnTo>
                        <a:pt x="1604" y="944"/>
                      </a:lnTo>
                      <a:lnTo>
                        <a:pt x="1613" y="940"/>
                      </a:lnTo>
                      <a:lnTo>
                        <a:pt x="1615" y="933"/>
                      </a:lnTo>
                      <a:lnTo>
                        <a:pt x="1614" y="924"/>
                      </a:lnTo>
                      <a:lnTo>
                        <a:pt x="1611" y="909"/>
                      </a:lnTo>
                      <a:lnTo>
                        <a:pt x="1607" y="893"/>
                      </a:lnTo>
                      <a:lnTo>
                        <a:pt x="1603" y="876"/>
                      </a:lnTo>
                      <a:lnTo>
                        <a:pt x="1596" y="863"/>
                      </a:lnTo>
                      <a:lnTo>
                        <a:pt x="1589" y="852"/>
                      </a:lnTo>
                      <a:lnTo>
                        <a:pt x="1587" y="845"/>
                      </a:lnTo>
                      <a:lnTo>
                        <a:pt x="1588" y="838"/>
                      </a:lnTo>
                      <a:lnTo>
                        <a:pt x="1594" y="833"/>
                      </a:lnTo>
                      <a:lnTo>
                        <a:pt x="1599" y="826"/>
                      </a:lnTo>
                      <a:lnTo>
                        <a:pt x="1603" y="819"/>
                      </a:lnTo>
                      <a:lnTo>
                        <a:pt x="1602" y="814"/>
                      </a:lnTo>
                      <a:lnTo>
                        <a:pt x="1594" y="808"/>
                      </a:lnTo>
                      <a:lnTo>
                        <a:pt x="1585" y="804"/>
                      </a:lnTo>
                      <a:lnTo>
                        <a:pt x="1577" y="801"/>
                      </a:lnTo>
                      <a:lnTo>
                        <a:pt x="1570" y="793"/>
                      </a:lnTo>
                      <a:lnTo>
                        <a:pt x="1564" y="780"/>
                      </a:lnTo>
                      <a:lnTo>
                        <a:pt x="1557" y="767"/>
                      </a:lnTo>
                      <a:lnTo>
                        <a:pt x="1547" y="758"/>
                      </a:lnTo>
                      <a:lnTo>
                        <a:pt x="1545" y="755"/>
                      </a:lnTo>
                      <a:lnTo>
                        <a:pt x="1542" y="755"/>
                      </a:lnTo>
                      <a:lnTo>
                        <a:pt x="1539" y="755"/>
                      </a:lnTo>
                      <a:lnTo>
                        <a:pt x="1536" y="755"/>
                      </a:lnTo>
                      <a:lnTo>
                        <a:pt x="1535" y="755"/>
                      </a:lnTo>
                      <a:lnTo>
                        <a:pt x="1532" y="755"/>
                      </a:lnTo>
                      <a:lnTo>
                        <a:pt x="1531" y="755"/>
                      </a:lnTo>
                      <a:lnTo>
                        <a:pt x="1530" y="754"/>
                      </a:lnTo>
                      <a:lnTo>
                        <a:pt x="1528" y="751"/>
                      </a:lnTo>
                      <a:lnTo>
                        <a:pt x="1528" y="747"/>
                      </a:lnTo>
                      <a:lnTo>
                        <a:pt x="1528" y="742"/>
                      </a:lnTo>
                      <a:lnTo>
                        <a:pt x="1532" y="728"/>
                      </a:lnTo>
                      <a:lnTo>
                        <a:pt x="1541" y="717"/>
                      </a:lnTo>
                      <a:lnTo>
                        <a:pt x="1550" y="712"/>
                      </a:lnTo>
                      <a:lnTo>
                        <a:pt x="1561" y="710"/>
                      </a:lnTo>
                      <a:lnTo>
                        <a:pt x="1569" y="714"/>
                      </a:lnTo>
                      <a:lnTo>
                        <a:pt x="1579" y="721"/>
                      </a:lnTo>
                      <a:lnTo>
                        <a:pt x="1591" y="723"/>
                      </a:lnTo>
                      <a:lnTo>
                        <a:pt x="1603" y="721"/>
                      </a:lnTo>
                      <a:lnTo>
                        <a:pt x="1615" y="718"/>
                      </a:lnTo>
                      <a:lnTo>
                        <a:pt x="1622" y="714"/>
                      </a:lnTo>
                      <a:lnTo>
                        <a:pt x="1623" y="709"/>
                      </a:lnTo>
                      <a:lnTo>
                        <a:pt x="1619" y="701"/>
                      </a:lnTo>
                      <a:lnTo>
                        <a:pt x="1614" y="693"/>
                      </a:lnTo>
                      <a:lnTo>
                        <a:pt x="1607" y="683"/>
                      </a:lnTo>
                      <a:lnTo>
                        <a:pt x="1602" y="674"/>
                      </a:lnTo>
                      <a:lnTo>
                        <a:pt x="1596" y="668"/>
                      </a:lnTo>
                      <a:lnTo>
                        <a:pt x="1587" y="661"/>
                      </a:lnTo>
                      <a:lnTo>
                        <a:pt x="1577" y="657"/>
                      </a:lnTo>
                      <a:lnTo>
                        <a:pt x="1566" y="655"/>
                      </a:lnTo>
                      <a:lnTo>
                        <a:pt x="1557" y="653"/>
                      </a:lnTo>
                      <a:close/>
                      <a:moveTo>
                        <a:pt x="1100" y="283"/>
                      </a:moveTo>
                      <a:lnTo>
                        <a:pt x="1092" y="286"/>
                      </a:lnTo>
                      <a:lnTo>
                        <a:pt x="1086" y="296"/>
                      </a:lnTo>
                      <a:lnTo>
                        <a:pt x="1086" y="304"/>
                      </a:lnTo>
                      <a:lnTo>
                        <a:pt x="1092" y="312"/>
                      </a:lnTo>
                      <a:lnTo>
                        <a:pt x="1101" y="319"/>
                      </a:lnTo>
                      <a:lnTo>
                        <a:pt x="1112" y="323"/>
                      </a:lnTo>
                      <a:lnTo>
                        <a:pt x="1123" y="324"/>
                      </a:lnTo>
                      <a:lnTo>
                        <a:pt x="1134" y="323"/>
                      </a:lnTo>
                      <a:lnTo>
                        <a:pt x="1139" y="317"/>
                      </a:lnTo>
                      <a:lnTo>
                        <a:pt x="1141" y="310"/>
                      </a:lnTo>
                      <a:lnTo>
                        <a:pt x="1137" y="304"/>
                      </a:lnTo>
                      <a:lnTo>
                        <a:pt x="1130" y="296"/>
                      </a:lnTo>
                      <a:lnTo>
                        <a:pt x="1120" y="289"/>
                      </a:lnTo>
                      <a:lnTo>
                        <a:pt x="1109" y="285"/>
                      </a:lnTo>
                      <a:lnTo>
                        <a:pt x="1100" y="283"/>
                      </a:lnTo>
                      <a:close/>
                      <a:moveTo>
                        <a:pt x="946" y="0"/>
                      </a:moveTo>
                      <a:lnTo>
                        <a:pt x="967" y="4"/>
                      </a:lnTo>
                      <a:lnTo>
                        <a:pt x="990" y="10"/>
                      </a:lnTo>
                      <a:lnTo>
                        <a:pt x="1013" y="18"/>
                      </a:lnTo>
                      <a:lnTo>
                        <a:pt x="1036" y="26"/>
                      </a:lnTo>
                      <a:lnTo>
                        <a:pt x="1056" y="34"/>
                      </a:lnTo>
                      <a:lnTo>
                        <a:pt x="1075" y="43"/>
                      </a:lnTo>
                      <a:lnTo>
                        <a:pt x="1089" y="48"/>
                      </a:lnTo>
                      <a:lnTo>
                        <a:pt x="1097" y="52"/>
                      </a:lnTo>
                      <a:lnTo>
                        <a:pt x="1107" y="55"/>
                      </a:lnTo>
                      <a:lnTo>
                        <a:pt x="1118" y="59"/>
                      </a:lnTo>
                      <a:lnTo>
                        <a:pt x="1128" y="64"/>
                      </a:lnTo>
                      <a:lnTo>
                        <a:pt x="1145" y="71"/>
                      </a:lnTo>
                      <a:lnTo>
                        <a:pt x="1167" y="81"/>
                      </a:lnTo>
                      <a:lnTo>
                        <a:pt x="1191" y="87"/>
                      </a:lnTo>
                      <a:lnTo>
                        <a:pt x="1215" y="89"/>
                      </a:lnTo>
                      <a:lnTo>
                        <a:pt x="1237" y="86"/>
                      </a:lnTo>
                      <a:lnTo>
                        <a:pt x="1258" y="83"/>
                      </a:lnTo>
                      <a:lnTo>
                        <a:pt x="1274" y="83"/>
                      </a:lnTo>
                      <a:lnTo>
                        <a:pt x="1289" y="89"/>
                      </a:lnTo>
                      <a:lnTo>
                        <a:pt x="1301" y="98"/>
                      </a:lnTo>
                      <a:lnTo>
                        <a:pt x="1312" y="109"/>
                      </a:lnTo>
                      <a:lnTo>
                        <a:pt x="1323" y="119"/>
                      </a:lnTo>
                      <a:lnTo>
                        <a:pt x="1332" y="126"/>
                      </a:lnTo>
                      <a:lnTo>
                        <a:pt x="1339" y="131"/>
                      </a:lnTo>
                      <a:lnTo>
                        <a:pt x="1337" y="136"/>
                      </a:lnTo>
                      <a:lnTo>
                        <a:pt x="1328" y="142"/>
                      </a:lnTo>
                      <a:lnTo>
                        <a:pt x="1312" y="149"/>
                      </a:lnTo>
                      <a:lnTo>
                        <a:pt x="1290" y="158"/>
                      </a:lnTo>
                      <a:lnTo>
                        <a:pt x="1267" y="165"/>
                      </a:lnTo>
                      <a:lnTo>
                        <a:pt x="1245" y="168"/>
                      </a:lnTo>
                      <a:lnTo>
                        <a:pt x="1228" y="168"/>
                      </a:lnTo>
                      <a:lnTo>
                        <a:pt x="1211" y="165"/>
                      </a:lnTo>
                      <a:lnTo>
                        <a:pt x="1196" y="160"/>
                      </a:lnTo>
                      <a:lnTo>
                        <a:pt x="1190" y="158"/>
                      </a:lnTo>
                      <a:lnTo>
                        <a:pt x="1184" y="155"/>
                      </a:lnTo>
                      <a:lnTo>
                        <a:pt x="1179" y="154"/>
                      </a:lnTo>
                      <a:lnTo>
                        <a:pt x="1175" y="154"/>
                      </a:lnTo>
                      <a:lnTo>
                        <a:pt x="1172" y="154"/>
                      </a:lnTo>
                      <a:lnTo>
                        <a:pt x="1171" y="154"/>
                      </a:lnTo>
                      <a:lnTo>
                        <a:pt x="1171" y="155"/>
                      </a:lnTo>
                      <a:lnTo>
                        <a:pt x="1171" y="158"/>
                      </a:lnTo>
                      <a:lnTo>
                        <a:pt x="1173" y="161"/>
                      </a:lnTo>
                      <a:lnTo>
                        <a:pt x="1177" y="165"/>
                      </a:lnTo>
                      <a:lnTo>
                        <a:pt x="1186" y="172"/>
                      </a:lnTo>
                      <a:lnTo>
                        <a:pt x="1190" y="179"/>
                      </a:lnTo>
                      <a:lnTo>
                        <a:pt x="1191" y="185"/>
                      </a:lnTo>
                      <a:lnTo>
                        <a:pt x="1191" y="195"/>
                      </a:lnTo>
                      <a:lnTo>
                        <a:pt x="1191" y="204"/>
                      </a:lnTo>
                      <a:lnTo>
                        <a:pt x="1194" y="213"/>
                      </a:lnTo>
                      <a:lnTo>
                        <a:pt x="1199" y="214"/>
                      </a:lnTo>
                      <a:lnTo>
                        <a:pt x="1207" y="213"/>
                      </a:lnTo>
                      <a:lnTo>
                        <a:pt x="1214" y="210"/>
                      </a:lnTo>
                      <a:lnTo>
                        <a:pt x="1221" y="206"/>
                      </a:lnTo>
                      <a:lnTo>
                        <a:pt x="1225" y="203"/>
                      </a:lnTo>
                      <a:lnTo>
                        <a:pt x="1228" y="200"/>
                      </a:lnTo>
                      <a:lnTo>
                        <a:pt x="1230" y="198"/>
                      </a:lnTo>
                      <a:lnTo>
                        <a:pt x="1233" y="196"/>
                      </a:lnTo>
                      <a:lnTo>
                        <a:pt x="1237" y="196"/>
                      </a:lnTo>
                      <a:lnTo>
                        <a:pt x="1243" y="199"/>
                      </a:lnTo>
                      <a:lnTo>
                        <a:pt x="1252" y="204"/>
                      </a:lnTo>
                      <a:lnTo>
                        <a:pt x="1263" y="211"/>
                      </a:lnTo>
                      <a:lnTo>
                        <a:pt x="1273" y="214"/>
                      </a:lnTo>
                      <a:lnTo>
                        <a:pt x="1279" y="214"/>
                      </a:lnTo>
                      <a:lnTo>
                        <a:pt x="1285" y="211"/>
                      </a:lnTo>
                      <a:lnTo>
                        <a:pt x="1290" y="210"/>
                      </a:lnTo>
                      <a:lnTo>
                        <a:pt x="1294" y="206"/>
                      </a:lnTo>
                      <a:lnTo>
                        <a:pt x="1296" y="199"/>
                      </a:lnTo>
                      <a:lnTo>
                        <a:pt x="1296" y="189"/>
                      </a:lnTo>
                      <a:lnTo>
                        <a:pt x="1296" y="180"/>
                      </a:lnTo>
                      <a:lnTo>
                        <a:pt x="1298" y="173"/>
                      </a:lnTo>
                      <a:lnTo>
                        <a:pt x="1305" y="168"/>
                      </a:lnTo>
                      <a:lnTo>
                        <a:pt x="1315" y="165"/>
                      </a:lnTo>
                      <a:lnTo>
                        <a:pt x="1326" y="162"/>
                      </a:lnTo>
                      <a:lnTo>
                        <a:pt x="1332" y="160"/>
                      </a:lnTo>
                      <a:lnTo>
                        <a:pt x="1341" y="155"/>
                      </a:lnTo>
                      <a:lnTo>
                        <a:pt x="1351" y="150"/>
                      </a:lnTo>
                      <a:lnTo>
                        <a:pt x="1362" y="146"/>
                      </a:lnTo>
                      <a:lnTo>
                        <a:pt x="1368" y="147"/>
                      </a:lnTo>
                      <a:lnTo>
                        <a:pt x="1372" y="153"/>
                      </a:lnTo>
                      <a:lnTo>
                        <a:pt x="1375" y="161"/>
                      </a:lnTo>
                      <a:lnTo>
                        <a:pt x="1379" y="168"/>
                      </a:lnTo>
                      <a:lnTo>
                        <a:pt x="1384" y="173"/>
                      </a:lnTo>
                      <a:lnTo>
                        <a:pt x="1388" y="173"/>
                      </a:lnTo>
                      <a:lnTo>
                        <a:pt x="1391" y="169"/>
                      </a:lnTo>
                      <a:lnTo>
                        <a:pt x="1391" y="161"/>
                      </a:lnTo>
                      <a:lnTo>
                        <a:pt x="1390" y="150"/>
                      </a:lnTo>
                      <a:lnTo>
                        <a:pt x="1388" y="142"/>
                      </a:lnTo>
                      <a:lnTo>
                        <a:pt x="1385" y="135"/>
                      </a:lnTo>
                      <a:lnTo>
                        <a:pt x="1383" y="126"/>
                      </a:lnTo>
                      <a:lnTo>
                        <a:pt x="1381" y="115"/>
                      </a:lnTo>
                      <a:lnTo>
                        <a:pt x="1381" y="102"/>
                      </a:lnTo>
                      <a:lnTo>
                        <a:pt x="1384" y="94"/>
                      </a:lnTo>
                      <a:lnTo>
                        <a:pt x="1391" y="90"/>
                      </a:lnTo>
                      <a:lnTo>
                        <a:pt x="1403" y="89"/>
                      </a:lnTo>
                      <a:lnTo>
                        <a:pt x="1417" y="87"/>
                      </a:lnTo>
                      <a:lnTo>
                        <a:pt x="1430" y="89"/>
                      </a:lnTo>
                      <a:lnTo>
                        <a:pt x="1440" y="93"/>
                      </a:lnTo>
                      <a:lnTo>
                        <a:pt x="1441" y="98"/>
                      </a:lnTo>
                      <a:lnTo>
                        <a:pt x="1440" y="106"/>
                      </a:lnTo>
                      <a:lnTo>
                        <a:pt x="1436" y="116"/>
                      </a:lnTo>
                      <a:lnTo>
                        <a:pt x="1432" y="126"/>
                      </a:lnTo>
                      <a:lnTo>
                        <a:pt x="1429" y="135"/>
                      </a:lnTo>
                      <a:lnTo>
                        <a:pt x="1430" y="145"/>
                      </a:lnTo>
                      <a:lnTo>
                        <a:pt x="1433" y="149"/>
                      </a:lnTo>
                      <a:lnTo>
                        <a:pt x="1437" y="149"/>
                      </a:lnTo>
                      <a:lnTo>
                        <a:pt x="1443" y="145"/>
                      </a:lnTo>
                      <a:lnTo>
                        <a:pt x="1448" y="136"/>
                      </a:lnTo>
                      <a:lnTo>
                        <a:pt x="1453" y="130"/>
                      </a:lnTo>
                      <a:lnTo>
                        <a:pt x="1459" y="121"/>
                      </a:lnTo>
                      <a:lnTo>
                        <a:pt x="1466" y="116"/>
                      </a:lnTo>
                      <a:lnTo>
                        <a:pt x="1475" y="116"/>
                      </a:lnTo>
                      <a:lnTo>
                        <a:pt x="1489" y="116"/>
                      </a:lnTo>
                      <a:lnTo>
                        <a:pt x="1504" y="117"/>
                      </a:lnTo>
                      <a:lnTo>
                        <a:pt x="1523" y="115"/>
                      </a:lnTo>
                      <a:lnTo>
                        <a:pt x="1530" y="113"/>
                      </a:lnTo>
                      <a:lnTo>
                        <a:pt x="1534" y="112"/>
                      </a:lnTo>
                      <a:lnTo>
                        <a:pt x="1610" y="219"/>
                      </a:lnTo>
                      <a:lnTo>
                        <a:pt x="1678" y="332"/>
                      </a:lnTo>
                      <a:lnTo>
                        <a:pt x="1740" y="449"/>
                      </a:lnTo>
                      <a:lnTo>
                        <a:pt x="1796" y="570"/>
                      </a:lnTo>
                      <a:lnTo>
                        <a:pt x="1844" y="694"/>
                      </a:lnTo>
                      <a:lnTo>
                        <a:pt x="1885" y="822"/>
                      </a:lnTo>
                      <a:lnTo>
                        <a:pt x="1919" y="954"/>
                      </a:lnTo>
                      <a:lnTo>
                        <a:pt x="1943" y="1087"/>
                      </a:lnTo>
                      <a:lnTo>
                        <a:pt x="1961" y="1224"/>
                      </a:lnTo>
                      <a:lnTo>
                        <a:pt x="1970" y="1363"/>
                      </a:lnTo>
                      <a:lnTo>
                        <a:pt x="1963" y="1351"/>
                      </a:lnTo>
                      <a:lnTo>
                        <a:pt x="1959" y="1336"/>
                      </a:lnTo>
                      <a:lnTo>
                        <a:pt x="1958" y="1317"/>
                      </a:lnTo>
                      <a:lnTo>
                        <a:pt x="1957" y="1305"/>
                      </a:lnTo>
                      <a:lnTo>
                        <a:pt x="1953" y="1296"/>
                      </a:lnTo>
                      <a:lnTo>
                        <a:pt x="1946" y="1291"/>
                      </a:lnTo>
                      <a:lnTo>
                        <a:pt x="1938" y="1288"/>
                      </a:lnTo>
                      <a:lnTo>
                        <a:pt x="1929" y="1287"/>
                      </a:lnTo>
                      <a:lnTo>
                        <a:pt x="1923" y="1286"/>
                      </a:lnTo>
                      <a:lnTo>
                        <a:pt x="1915" y="1280"/>
                      </a:lnTo>
                      <a:lnTo>
                        <a:pt x="1908" y="1272"/>
                      </a:lnTo>
                      <a:lnTo>
                        <a:pt x="1901" y="1261"/>
                      </a:lnTo>
                      <a:lnTo>
                        <a:pt x="1894" y="1250"/>
                      </a:lnTo>
                      <a:lnTo>
                        <a:pt x="1887" y="1243"/>
                      </a:lnTo>
                      <a:lnTo>
                        <a:pt x="1882" y="1241"/>
                      </a:lnTo>
                      <a:lnTo>
                        <a:pt x="1874" y="1241"/>
                      </a:lnTo>
                      <a:lnTo>
                        <a:pt x="1867" y="1243"/>
                      </a:lnTo>
                      <a:lnTo>
                        <a:pt x="1859" y="1253"/>
                      </a:lnTo>
                      <a:lnTo>
                        <a:pt x="1853" y="1260"/>
                      </a:lnTo>
                      <a:lnTo>
                        <a:pt x="1842" y="1262"/>
                      </a:lnTo>
                      <a:lnTo>
                        <a:pt x="1832" y="1264"/>
                      </a:lnTo>
                      <a:lnTo>
                        <a:pt x="1819" y="1265"/>
                      </a:lnTo>
                      <a:lnTo>
                        <a:pt x="1808" y="1265"/>
                      </a:lnTo>
                      <a:lnTo>
                        <a:pt x="1802" y="1265"/>
                      </a:lnTo>
                      <a:lnTo>
                        <a:pt x="1793" y="1265"/>
                      </a:lnTo>
                      <a:lnTo>
                        <a:pt x="1780" y="1264"/>
                      </a:lnTo>
                      <a:lnTo>
                        <a:pt x="1762" y="1262"/>
                      </a:lnTo>
                      <a:lnTo>
                        <a:pt x="1745" y="1261"/>
                      </a:lnTo>
                      <a:lnTo>
                        <a:pt x="1730" y="1258"/>
                      </a:lnTo>
                      <a:lnTo>
                        <a:pt x="1717" y="1256"/>
                      </a:lnTo>
                      <a:lnTo>
                        <a:pt x="1709" y="1250"/>
                      </a:lnTo>
                      <a:lnTo>
                        <a:pt x="1701" y="1241"/>
                      </a:lnTo>
                      <a:lnTo>
                        <a:pt x="1691" y="1228"/>
                      </a:lnTo>
                      <a:lnTo>
                        <a:pt x="1685" y="1218"/>
                      </a:lnTo>
                      <a:lnTo>
                        <a:pt x="1678" y="1209"/>
                      </a:lnTo>
                      <a:lnTo>
                        <a:pt x="1672" y="1204"/>
                      </a:lnTo>
                      <a:lnTo>
                        <a:pt x="1666" y="1204"/>
                      </a:lnTo>
                      <a:lnTo>
                        <a:pt x="1657" y="1208"/>
                      </a:lnTo>
                      <a:lnTo>
                        <a:pt x="1648" y="1214"/>
                      </a:lnTo>
                      <a:lnTo>
                        <a:pt x="1638" y="1220"/>
                      </a:lnTo>
                      <a:lnTo>
                        <a:pt x="1629" y="1224"/>
                      </a:lnTo>
                      <a:lnTo>
                        <a:pt x="1622" y="1224"/>
                      </a:lnTo>
                      <a:lnTo>
                        <a:pt x="1614" y="1220"/>
                      </a:lnTo>
                      <a:lnTo>
                        <a:pt x="1604" y="1212"/>
                      </a:lnTo>
                      <a:lnTo>
                        <a:pt x="1591" y="1203"/>
                      </a:lnTo>
                      <a:lnTo>
                        <a:pt x="1577" y="1193"/>
                      </a:lnTo>
                      <a:lnTo>
                        <a:pt x="1564" y="1184"/>
                      </a:lnTo>
                      <a:lnTo>
                        <a:pt x="1550" y="1174"/>
                      </a:lnTo>
                      <a:lnTo>
                        <a:pt x="1541" y="1160"/>
                      </a:lnTo>
                      <a:lnTo>
                        <a:pt x="1532" y="1146"/>
                      </a:lnTo>
                      <a:lnTo>
                        <a:pt x="1527" y="1132"/>
                      </a:lnTo>
                      <a:lnTo>
                        <a:pt x="1521" y="1118"/>
                      </a:lnTo>
                      <a:lnTo>
                        <a:pt x="1516" y="1113"/>
                      </a:lnTo>
                      <a:lnTo>
                        <a:pt x="1509" y="1113"/>
                      </a:lnTo>
                      <a:lnTo>
                        <a:pt x="1501" y="1116"/>
                      </a:lnTo>
                      <a:lnTo>
                        <a:pt x="1493" y="1122"/>
                      </a:lnTo>
                      <a:lnTo>
                        <a:pt x="1487" y="1132"/>
                      </a:lnTo>
                      <a:lnTo>
                        <a:pt x="1483" y="1141"/>
                      </a:lnTo>
                      <a:lnTo>
                        <a:pt x="1483" y="1152"/>
                      </a:lnTo>
                      <a:lnTo>
                        <a:pt x="1487" y="1163"/>
                      </a:lnTo>
                      <a:lnTo>
                        <a:pt x="1497" y="1177"/>
                      </a:lnTo>
                      <a:lnTo>
                        <a:pt x="1508" y="1189"/>
                      </a:lnTo>
                      <a:lnTo>
                        <a:pt x="1517" y="1200"/>
                      </a:lnTo>
                      <a:lnTo>
                        <a:pt x="1526" y="1211"/>
                      </a:lnTo>
                      <a:lnTo>
                        <a:pt x="1528" y="1220"/>
                      </a:lnTo>
                      <a:lnTo>
                        <a:pt x="1530" y="1228"/>
                      </a:lnTo>
                      <a:lnTo>
                        <a:pt x="1532" y="1235"/>
                      </a:lnTo>
                      <a:lnTo>
                        <a:pt x="1538" y="1242"/>
                      </a:lnTo>
                      <a:lnTo>
                        <a:pt x="1546" y="1250"/>
                      </a:lnTo>
                      <a:lnTo>
                        <a:pt x="1557" y="1260"/>
                      </a:lnTo>
                      <a:lnTo>
                        <a:pt x="1565" y="1269"/>
                      </a:lnTo>
                      <a:lnTo>
                        <a:pt x="1568" y="1277"/>
                      </a:lnTo>
                      <a:lnTo>
                        <a:pt x="1569" y="1284"/>
                      </a:lnTo>
                      <a:lnTo>
                        <a:pt x="1569" y="1290"/>
                      </a:lnTo>
                      <a:lnTo>
                        <a:pt x="1570" y="1294"/>
                      </a:lnTo>
                      <a:lnTo>
                        <a:pt x="1575" y="1296"/>
                      </a:lnTo>
                      <a:lnTo>
                        <a:pt x="1583" y="1296"/>
                      </a:lnTo>
                      <a:lnTo>
                        <a:pt x="1594" y="1291"/>
                      </a:lnTo>
                      <a:lnTo>
                        <a:pt x="1603" y="1284"/>
                      </a:lnTo>
                      <a:lnTo>
                        <a:pt x="1615" y="1275"/>
                      </a:lnTo>
                      <a:lnTo>
                        <a:pt x="1626" y="1267"/>
                      </a:lnTo>
                      <a:lnTo>
                        <a:pt x="1637" y="1258"/>
                      </a:lnTo>
                      <a:lnTo>
                        <a:pt x="1643" y="1249"/>
                      </a:lnTo>
                      <a:lnTo>
                        <a:pt x="1648" y="1242"/>
                      </a:lnTo>
                      <a:lnTo>
                        <a:pt x="1653" y="1241"/>
                      </a:lnTo>
                      <a:lnTo>
                        <a:pt x="1657" y="1243"/>
                      </a:lnTo>
                      <a:lnTo>
                        <a:pt x="1660" y="1250"/>
                      </a:lnTo>
                      <a:lnTo>
                        <a:pt x="1664" y="1260"/>
                      </a:lnTo>
                      <a:lnTo>
                        <a:pt x="1668" y="1268"/>
                      </a:lnTo>
                      <a:lnTo>
                        <a:pt x="1677" y="1272"/>
                      </a:lnTo>
                      <a:lnTo>
                        <a:pt x="1685" y="1275"/>
                      </a:lnTo>
                      <a:lnTo>
                        <a:pt x="1697" y="1282"/>
                      </a:lnTo>
                      <a:lnTo>
                        <a:pt x="1711" y="1290"/>
                      </a:lnTo>
                      <a:lnTo>
                        <a:pt x="1723" y="1299"/>
                      </a:lnTo>
                      <a:lnTo>
                        <a:pt x="1734" y="1309"/>
                      </a:lnTo>
                      <a:lnTo>
                        <a:pt x="1740" y="1320"/>
                      </a:lnTo>
                      <a:lnTo>
                        <a:pt x="1743" y="1329"/>
                      </a:lnTo>
                      <a:lnTo>
                        <a:pt x="1740" y="1339"/>
                      </a:lnTo>
                      <a:lnTo>
                        <a:pt x="1736" y="1347"/>
                      </a:lnTo>
                      <a:lnTo>
                        <a:pt x="1730" y="1355"/>
                      </a:lnTo>
                      <a:lnTo>
                        <a:pt x="1724" y="1364"/>
                      </a:lnTo>
                      <a:lnTo>
                        <a:pt x="1717" y="1377"/>
                      </a:lnTo>
                      <a:lnTo>
                        <a:pt x="1708" y="1393"/>
                      </a:lnTo>
                      <a:lnTo>
                        <a:pt x="1697" y="1412"/>
                      </a:lnTo>
                      <a:lnTo>
                        <a:pt x="1686" y="1430"/>
                      </a:lnTo>
                      <a:lnTo>
                        <a:pt x="1674" y="1443"/>
                      </a:lnTo>
                      <a:lnTo>
                        <a:pt x="1659" y="1457"/>
                      </a:lnTo>
                      <a:lnTo>
                        <a:pt x="1643" y="1472"/>
                      </a:lnTo>
                      <a:lnTo>
                        <a:pt x="1625" y="1484"/>
                      </a:lnTo>
                      <a:lnTo>
                        <a:pt x="1606" y="1492"/>
                      </a:lnTo>
                      <a:lnTo>
                        <a:pt x="1591" y="1498"/>
                      </a:lnTo>
                      <a:lnTo>
                        <a:pt x="1580" y="1505"/>
                      </a:lnTo>
                      <a:lnTo>
                        <a:pt x="1570" y="1511"/>
                      </a:lnTo>
                      <a:lnTo>
                        <a:pt x="1562" y="1517"/>
                      </a:lnTo>
                      <a:lnTo>
                        <a:pt x="1550" y="1520"/>
                      </a:lnTo>
                      <a:lnTo>
                        <a:pt x="1538" y="1522"/>
                      </a:lnTo>
                      <a:lnTo>
                        <a:pt x="1523" y="1529"/>
                      </a:lnTo>
                      <a:lnTo>
                        <a:pt x="1505" y="1536"/>
                      </a:lnTo>
                      <a:lnTo>
                        <a:pt x="1489" y="1545"/>
                      </a:lnTo>
                      <a:lnTo>
                        <a:pt x="1474" y="1554"/>
                      </a:lnTo>
                      <a:lnTo>
                        <a:pt x="1462" y="1560"/>
                      </a:lnTo>
                      <a:lnTo>
                        <a:pt x="1455" y="1564"/>
                      </a:lnTo>
                      <a:lnTo>
                        <a:pt x="1447" y="1568"/>
                      </a:lnTo>
                      <a:lnTo>
                        <a:pt x="1434" y="1574"/>
                      </a:lnTo>
                      <a:lnTo>
                        <a:pt x="1418" y="1579"/>
                      </a:lnTo>
                      <a:lnTo>
                        <a:pt x="1403" y="1582"/>
                      </a:lnTo>
                      <a:lnTo>
                        <a:pt x="1388" y="1585"/>
                      </a:lnTo>
                      <a:lnTo>
                        <a:pt x="1379" y="1583"/>
                      </a:lnTo>
                      <a:lnTo>
                        <a:pt x="1372" y="1577"/>
                      </a:lnTo>
                      <a:lnTo>
                        <a:pt x="1365" y="1566"/>
                      </a:lnTo>
                      <a:lnTo>
                        <a:pt x="1361" y="1549"/>
                      </a:lnTo>
                      <a:lnTo>
                        <a:pt x="1357" y="1533"/>
                      </a:lnTo>
                      <a:lnTo>
                        <a:pt x="1354" y="1514"/>
                      </a:lnTo>
                      <a:lnTo>
                        <a:pt x="1351" y="1498"/>
                      </a:lnTo>
                      <a:lnTo>
                        <a:pt x="1347" y="1475"/>
                      </a:lnTo>
                      <a:lnTo>
                        <a:pt x="1342" y="1457"/>
                      </a:lnTo>
                      <a:lnTo>
                        <a:pt x="1337" y="1443"/>
                      </a:lnTo>
                      <a:lnTo>
                        <a:pt x="1332" y="1431"/>
                      </a:lnTo>
                      <a:lnTo>
                        <a:pt x="1327" y="1423"/>
                      </a:lnTo>
                      <a:lnTo>
                        <a:pt x="1319" y="1412"/>
                      </a:lnTo>
                      <a:lnTo>
                        <a:pt x="1309" y="1401"/>
                      </a:lnTo>
                      <a:lnTo>
                        <a:pt x="1298" y="1390"/>
                      </a:lnTo>
                      <a:lnTo>
                        <a:pt x="1290" y="1381"/>
                      </a:lnTo>
                      <a:lnTo>
                        <a:pt x="1285" y="1375"/>
                      </a:lnTo>
                      <a:lnTo>
                        <a:pt x="1279" y="1369"/>
                      </a:lnTo>
                      <a:lnTo>
                        <a:pt x="1274" y="1356"/>
                      </a:lnTo>
                      <a:lnTo>
                        <a:pt x="1269" y="1340"/>
                      </a:lnTo>
                      <a:lnTo>
                        <a:pt x="1263" y="1322"/>
                      </a:lnTo>
                      <a:lnTo>
                        <a:pt x="1258" y="1306"/>
                      </a:lnTo>
                      <a:lnTo>
                        <a:pt x="1256" y="1292"/>
                      </a:lnTo>
                      <a:lnTo>
                        <a:pt x="1254" y="1283"/>
                      </a:lnTo>
                      <a:lnTo>
                        <a:pt x="1249" y="1277"/>
                      </a:lnTo>
                      <a:lnTo>
                        <a:pt x="1243" y="1273"/>
                      </a:lnTo>
                      <a:lnTo>
                        <a:pt x="1237" y="1269"/>
                      </a:lnTo>
                      <a:lnTo>
                        <a:pt x="1232" y="1264"/>
                      </a:lnTo>
                      <a:lnTo>
                        <a:pt x="1229" y="1253"/>
                      </a:lnTo>
                      <a:lnTo>
                        <a:pt x="1225" y="1238"/>
                      </a:lnTo>
                      <a:lnTo>
                        <a:pt x="1218" y="1222"/>
                      </a:lnTo>
                      <a:lnTo>
                        <a:pt x="1211" y="1205"/>
                      </a:lnTo>
                      <a:lnTo>
                        <a:pt x="1205" y="1190"/>
                      </a:lnTo>
                      <a:lnTo>
                        <a:pt x="1201" y="1180"/>
                      </a:lnTo>
                      <a:lnTo>
                        <a:pt x="1196" y="1174"/>
                      </a:lnTo>
                      <a:lnTo>
                        <a:pt x="1188" y="1173"/>
                      </a:lnTo>
                      <a:lnTo>
                        <a:pt x="1177" y="1174"/>
                      </a:lnTo>
                      <a:lnTo>
                        <a:pt x="1165" y="1178"/>
                      </a:lnTo>
                      <a:lnTo>
                        <a:pt x="1154" y="1181"/>
                      </a:lnTo>
                      <a:lnTo>
                        <a:pt x="1160" y="1192"/>
                      </a:lnTo>
                      <a:lnTo>
                        <a:pt x="1164" y="1201"/>
                      </a:lnTo>
                      <a:lnTo>
                        <a:pt x="1177" y="1234"/>
                      </a:lnTo>
                      <a:lnTo>
                        <a:pt x="1191" y="1269"/>
                      </a:lnTo>
                      <a:lnTo>
                        <a:pt x="1206" y="1303"/>
                      </a:lnTo>
                      <a:lnTo>
                        <a:pt x="1211" y="1318"/>
                      </a:lnTo>
                      <a:lnTo>
                        <a:pt x="1213" y="1336"/>
                      </a:lnTo>
                      <a:lnTo>
                        <a:pt x="1213" y="1355"/>
                      </a:lnTo>
                      <a:lnTo>
                        <a:pt x="1213" y="1374"/>
                      </a:lnTo>
                      <a:lnTo>
                        <a:pt x="1213" y="1392"/>
                      </a:lnTo>
                      <a:lnTo>
                        <a:pt x="1215" y="1407"/>
                      </a:lnTo>
                      <a:lnTo>
                        <a:pt x="1220" y="1419"/>
                      </a:lnTo>
                      <a:lnTo>
                        <a:pt x="1232" y="1430"/>
                      </a:lnTo>
                      <a:lnTo>
                        <a:pt x="1247" y="1442"/>
                      </a:lnTo>
                      <a:lnTo>
                        <a:pt x="1262" y="1454"/>
                      </a:lnTo>
                      <a:lnTo>
                        <a:pt x="1275" y="1468"/>
                      </a:lnTo>
                      <a:lnTo>
                        <a:pt x="1285" y="1484"/>
                      </a:lnTo>
                      <a:lnTo>
                        <a:pt x="1292" y="1499"/>
                      </a:lnTo>
                      <a:lnTo>
                        <a:pt x="1301" y="1514"/>
                      </a:lnTo>
                      <a:lnTo>
                        <a:pt x="1311" y="1526"/>
                      </a:lnTo>
                      <a:lnTo>
                        <a:pt x="1319" y="1536"/>
                      </a:lnTo>
                      <a:lnTo>
                        <a:pt x="1324" y="1540"/>
                      </a:lnTo>
                      <a:lnTo>
                        <a:pt x="1330" y="1544"/>
                      </a:lnTo>
                      <a:lnTo>
                        <a:pt x="1337" y="1552"/>
                      </a:lnTo>
                      <a:lnTo>
                        <a:pt x="1343" y="1563"/>
                      </a:lnTo>
                      <a:lnTo>
                        <a:pt x="1351" y="1577"/>
                      </a:lnTo>
                      <a:lnTo>
                        <a:pt x="1358" y="1589"/>
                      </a:lnTo>
                      <a:lnTo>
                        <a:pt x="1364" y="1600"/>
                      </a:lnTo>
                      <a:lnTo>
                        <a:pt x="1366" y="1608"/>
                      </a:lnTo>
                      <a:lnTo>
                        <a:pt x="1366" y="1615"/>
                      </a:lnTo>
                      <a:lnTo>
                        <a:pt x="1366" y="1622"/>
                      </a:lnTo>
                      <a:lnTo>
                        <a:pt x="1365" y="1630"/>
                      </a:lnTo>
                      <a:lnTo>
                        <a:pt x="1366" y="1638"/>
                      </a:lnTo>
                      <a:lnTo>
                        <a:pt x="1369" y="1645"/>
                      </a:lnTo>
                      <a:lnTo>
                        <a:pt x="1375" y="1650"/>
                      </a:lnTo>
                      <a:lnTo>
                        <a:pt x="1385" y="1653"/>
                      </a:lnTo>
                      <a:lnTo>
                        <a:pt x="1403" y="1651"/>
                      </a:lnTo>
                      <a:lnTo>
                        <a:pt x="1419" y="1647"/>
                      </a:lnTo>
                      <a:lnTo>
                        <a:pt x="1433" y="1642"/>
                      </a:lnTo>
                      <a:lnTo>
                        <a:pt x="1445" y="1636"/>
                      </a:lnTo>
                      <a:lnTo>
                        <a:pt x="1452" y="1632"/>
                      </a:lnTo>
                      <a:lnTo>
                        <a:pt x="1459" y="1630"/>
                      </a:lnTo>
                      <a:lnTo>
                        <a:pt x="1470" y="1624"/>
                      </a:lnTo>
                      <a:lnTo>
                        <a:pt x="1483" y="1619"/>
                      </a:lnTo>
                      <a:lnTo>
                        <a:pt x="1500" y="1613"/>
                      </a:lnTo>
                      <a:lnTo>
                        <a:pt x="1515" y="1608"/>
                      </a:lnTo>
                      <a:lnTo>
                        <a:pt x="1528" y="1605"/>
                      </a:lnTo>
                      <a:lnTo>
                        <a:pt x="1539" y="1605"/>
                      </a:lnTo>
                      <a:lnTo>
                        <a:pt x="1546" y="1608"/>
                      </a:lnTo>
                      <a:lnTo>
                        <a:pt x="1549" y="1616"/>
                      </a:lnTo>
                      <a:lnTo>
                        <a:pt x="1547" y="1628"/>
                      </a:lnTo>
                      <a:lnTo>
                        <a:pt x="1545" y="1643"/>
                      </a:lnTo>
                      <a:lnTo>
                        <a:pt x="1541" y="1658"/>
                      </a:lnTo>
                      <a:lnTo>
                        <a:pt x="1536" y="1673"/>
                      </a:lnTo>
                      <a:lnTo>
                        <a:pt x="1532" y="1687"/>
                      </a:lnTo>
                      <a:lnTo>
                        <a:pt x="1531" y="1695"/>
                      </a:lnTo>
                      <a:lnTo>
                        <a:pt x="1528" y="1704"/>
                      </a:lnTo>
                      <a:lnTo>
                        <a:pt x="1521" y="1717"/>
                      </a:lnTo>
                      <a:lnTo>
                        <a:pt x="1512" y="1733"/>
                      </a:lnTo>
                      <a:lnTo>
                        <a:pt x="1501" y="1751"/>
                      </a:lnTo>
                      <a:lnTo>
                        <a:pt x="1490" y="1768"/>
                      </a:lnTo>
                      <a:lnTo>
                        <a:pt x="1482" y="1785"/>
                      </a:lnTo>
                      <a:lnTo>
                        <a:pt x="1475" y="1798"/>
                      </a:lnTo>
                      <a:lnTo>
                        <a:pt x="1471" y="1808"/>
                      </a:lnTo>
                      <a:lnTo>
                        <a:pt x="1468" y="1820"/>
                      </a:lnTo>
                      <a:lnTo>
                        <a:pt x="1462" y="1832"/>
                      </a:lnTo>
                      <a:lnTo>
                        <a:pt x="1451" y="1845"/>
                      </a:lnTo>
                      <a:lnTo>
                        <a:pt x="1440" y="1855"/>
                      </a:lnTo>
                      <a:lnTo>
                        <a:pt x="1428" y="1865"/>
                      </a:lnTo>
                      <a:lnTo>
                        <a:pt x="1417" y="1869"/>
                      </a:lnTo>
                      <a:lnTo>
                        <a:pt x="1406" y="1874"/>
                      </a:lnTo>
                      <a:lnTo>
                        <a:pt x="1394" y="1885"/>
                      </a:lnTo>
                      <a:lnTo>
                        <a:pt x="1381" y="1899"/>
                      </a:lnTo>
                      <a:lnTo>
                        <a:pt x="1368" y="1915"/>
                      </a:lnTo>
                      <a:lnTo>
                        <a:pt x="1356" y="1932"/>
                      </a:lnTo>
                      <a:lnTo>
                        <a:pt x="1345" y="1947"/>
                      </a:lnTo>
                      <a:lnTo>
                        <a:pt x="1337" y="1957"/>
                      </a:lnTo>
                      <a:lnTo>
                        <a:pt x="1328" y="1970"/>
                      </a:lnTo>
                      <a:lnTo>
                        <a:pt x="1319" y="1983"/>
                      </a:lnTo>
                      <a:lnTo>
                        <a:pt x="1309" y="1998"/>
                      </a:lnTo>
                      <a:lnTo>
                        <a:pt x="1300" y="2012"/>
                      </a:lnTo>
                      <a:lnTo>
                        <a:pt x="1292" y="2021"/>
                      </a:lnTo>
                      <a:lnTo>
                        <a:pt x="1285" y="2027"/>
                      </a:lnTo>
                      <a:lnTo>
                        <a:pt x="1279" y="2032"/>
                      </a:lnTo>
                      <a:lnTo>
                        <a:pt x="1275" y="2042"/>
                      </a:lnTo>
                      <a:lnTo>
                        <a:pt x="1273" y="2055"/>
                      </a:lnTo>
                      <a:lnTo>
                        <a:pt x="1270" y="2069"/>
                      </a:lnTo>
                      <a:lnTo>
                        <a:pt x="1269" y="2083"/>
                      </a:lnTo>
                      <a:lnTo>
                        <a:pt x="1269" y="2093"/>
                      </a:lnTo>
                      <a:lnTo>
                        <a:pt x="1270" y="2100"/>
                      </a:lnTo>
                      <a:lnTo>
                        <a:pt x="1273" y="2110"/>
                      </a:lnTo>
                      <a:lnTo>
                        <a:pt x="1277" y="2123"/>
                      </a:lnTo>
                      <a:lnTo>
                        <a:pt x="1279" y="2140"/>
                      </a:lnTo>
                      <a:lnTo>
                        <a:pt x="1286" y="2156"/>
                      </a:lnTo>
                      <a:lnTo>
                        <a:pt x="1294" y="2170"/>
                      </a:lnTo>
                      <a:lnTo>
                        <a:pt x="1308" y="2186"/>
                      </a:lnTo>
                      <a:lnTo>
                        <a:pt x="1312" y="2201"/>
                      </a:lnTo>
                      <a:lnTo>
                        <a:pt x="1309" y="2216"/>
                      </a:lnTo>
                      <a:lnTo>
                        <a:pt x="1307" y="2228"/>
                      </a:lnTo>
                      <a:lnTo>
                        <a:pt x="1307" y="2243"/>
                      </a:lnTo>
                      <a:lnTo>
                        <a:pt x="1309" y="2261"/>
                      </a:lnTo>
                      <a:lnTo>
                        <a:pt x="1311" y="2280"/>
                      </a:lnTo>
                      <a:lnTo>
                        <a:pt x="1309" y="2297"/>
                      </a:lnTo>
                      <a:lnTo>
                        <a:pt x="1304" y="2315"/>
                      </a:lnTo>
                      <a:lnTo>
                        <a:pt x="1294" y="2331"/>
                      </a:lnTo>
                      <a:lnTo>
                        <a:pt x="1283" y="2346"/>
                      </a:lnTo>
                      <a:lnTo>
                        <a:pt x="1273" y="2357"/>
                      </a:lnTo>
                      <a:lnTo>
                        <a:pt x="1266" y="2365"/>
                      </a:lnTo>
                      <a:lnTo>
                        <a:pt x="1258" y="2372"/>
                      </a:lnTo>
                      <a:lnTo>
                        <a:pt x="1245" y="2383"/>
                      </a:lnTo>
                      <a:lnTo>
                        <a:pt x="1232" y="2394"/>
                      </a:lnTo>
                      <a:lnTo>
                        <a:pt x="1218" y="2408"/>
                      </a:lnTo>
                      <a:lnTo>
                        <a:pt x="1206" y="2421"/>
                      </a:lnTo>
                      <a:lnTo>
                        <a:pt x="1195" y="2438"/>
                      </a:lnTo>
                      <a:lnTo>
                        <a:pt x="1187" y="2452"/>
                      </a:lnTo>
                      <a:lnTo>
                        <a:pt x="1181" y="2466"/>
                      </a:lnTo>
                      <a:lnTo>
                        <a:pt x="1181" y="2476"/>
                      </a:lnTo>
                      <a:lnTo>
                        <a:pt x="1184" y="2485"/>
                      </a:lnTo>
                      <a:lnTo>
                        <a:pt x="1188" y="2499"/>
                      </a:lnTo>
                      <a:lnTo>
                        <a:pt x="1192" y="2515"/>
                      </a:lnTo>
                      <a:lnTo>
                        <a:pt x="1196" y="2533"/>
                      </a:lnTo>
                      <a:lnTo>
                        <a:pt x="1198" y="2548"/>
                      </a:lnTo>
                      <a:lnTo>
                        <a:pt x="1199" y="2557"/>
                      </a:lnTo>
                      <a:lnTo>
                        <a:pt x="1194" y="2563"/>
                      </a:lnTo>
                      <a:lnTo>
                        <a:pt x="1184" y="2568"/>
                      </a:lnTo>
                      <a:lnTo>
                        <a:pt x="1169" y="2574"/>
                      </a:lnTo>
                      <a:lnTo>
                        <a:pt x="1154" y="2578"/>
                      </a:lnTo>
                      <a:lnTo>
                        <a:pt x="1141" y="2582"/>
                      </a:lnTo>
                      <a:lnTo>
                        <a:pt x="1131" y="2586"/>
                      </a:lnTo>
                      <a:lnTo>
                        <a:pt x="1126" y="2593"/>
                      </a:lnTo>
                      <a:lnTo>
                        <a:pt x="1126" y="2601"/>
                      </a:lnTo>
                      <a:lnTo>
                        <a:pt x="1128" y="2612"/>
                      </a:lnTo>
                      <a:lnTo>
                        <a:pt x="1134" y="2622"/>
                      </a:lnTo>
                      <a:lnTo>
                        <a:pt x="1138" y="2633"/>
                      </a:lnTo>
                      <a:lnTo>
                        <a:pt x="1142" y="2643"/>
                      </a:lnTo>
                      <a:lnTo>
                        <a:pt x="1141" y="2652"/>
                      </a:lnTo>
                      <a:lnTo>
                        <a:pt x="1135" y="2663"/>
                      </a:lnTo>
                      <a:lnTo>
                        <a:pt x="1128" y="2676"/>
                      </a:lnTo>
                      <a:lnTo>
                        <a:pt x="1119" y="2686"/>
                      </a:lnTo>
                      <a:lnTo>
                        <a:pt x="1109" y="2697"/>
                      </a:lnTo>
                      <a:lnTo>
                        <a:pt x="1101" y="2705"/>
                      </a:lnTo>
                      <a:lnTo>
                        <a:pt x="1093" y="2716"/>
                      </a:lnTo>
                      <a:lnTo>
                        <a:pt x="1082" y="2731"/>
                      </a:lnTo>
                      <a:lnTo>
                        <a:pt x="1069" y="2749"/>
                      </a:lnTo>
                      <a:lnTo>
                        <a:pt x="1054" y="2767"/>
                      </a:lnTo>
                      <a:lnTo>
                        <a:pt x="1040" y="2783"/>
                      </a:lnTo>
                      <a:lnTo>
                        <a:pt x="1026" y="2797"/>
                      </a:lnTo>
                      <a:lnTo>
                        <a:pt x="1011" y="2806"/>
                      </a:lnTo>
                      <a:lnTo>
                        <a:pt x="994" y="2810"/>
                      </a:lnTo>
                      <a:lnTo>
                        <a:pt x="975" y="2812"/>
                      </a:lnTo>
                      <a:lnTo>
                        <a:pt x="957" y="2812"/>
                      </a:lnTo>
                      <a:lnTo>
                        <a:pt x="942" y="2810"/>
                      </a:lnTo>
                      <a:lnTo>
                        <a:pt x="926" y="2812"/>
                      </a:lnTo>
                      <a:lnTo>
                        <a:pt x="907" y="2817"/>
                      </a:lnTo>
                      <a:lnTo>
                        <a:pt x="890" y="2825"/>
                      </a:lnTo>
                      <a:lnTo>
                        <a:pt x="875" y="2833"/>
                      </a:lnTo>
                      <a:lnTo>
                        <a:pt x="866" y="2841"/>
                      </a:lnTo>
                      <a:lnTo>
                        <a:pt x="859" y="2847"/>
                      </a:lnTo>
                      <a:lnTo>
                        <a:pt x="850" y="2848"/>
                      </a:lnTo>
                      <a:lnTo>
                        <a:pt x="837" y="2846"/>
                      </a:lnTo>
                      <a:lnTo>
                        <a:pt x="825" y="2839"/>
                      </a:lnTo>
                      <a:lnTo>
                        <a:pt x="813" y="2829"/>
                      </a:lnTo>
                      <a:lnTo>
                        <a:pt x="806" y="2818"/>
                      </a:lnTo>
                      <a:lnTo>
                        <a:pt x="803" y="2803"/>
                      </a:lnTo>
                      <a:lnTo>
                        <a:pt x="802" y="2787"/>
                      </a:lnTo>
                      <a:lnTo>
                        <a:pt x="799" y="2771"/>
                      </a:lnTo>
                      <a:lnTo>
                        <a:pt x="797" y="2757"/>
                      </a:lnTo>
                      <a:lnTo>
                        <a:pt x="795" y="2749"/>
                      </a:lnTo>
                      <a:lnTo>
                        <a:pt x="794" y="2746"/>
                      </a:lnTo>
                      <a:lnTo>
                        <a:pt x="794" y="2742"/>
                      </a:lnTo>
                      <a:lnTo>
                        <a:pt x="791" y="2731"/>
                      </a:lnTo>
                      <a:lnTo>
                        <a:pt x="787" y="2718"/>
                      </a:lnTo>
                      <a:lnTo>
                        <a:pt x="780" y="2703"/>
                      </a:lnTo>
                      <a:lnTo>
                        <a:pt x="771" y="2690"/>
                      </a:lnTo>
                      <a:lnTo>
                        <a:pt x="757" y="2671"/>
                      </a:lnTo>
                      <a:lnTo>
                        <a:pt x="748" y="2654"/>
                      </a:lnTo>
                      <a:lnTo>
                        <a:pt x="738" y="2637"/>
                      </a:lnTo>
                      <a:lnTo>
                        <a:pt x="737" y="2629"/>
                      </a:lnTo>
                      <a:lnTo>
                        <a:pt x="739" y="2617"/>
                      </a:lnTo>
                      <a:lnTo>
                        <a:pt x="744" y="2603"/>
                      </a:lnTo>
                      <a:lnTo>
                        <a:pt x="749" y="2590"/>
                      </a:lnTo>
                      <a:lnTo>
                        <a:pt x="753" y="2575"/>
                      </a:lnTo>
                      <a:lnTo>
                        <a:pt x="754" y="2561"/>
                      </a:lnTo>
                      <a:lnTo>
                        <a:pt x="750" y="2546"/>
                      </a:lnTo>
                      <a:lnTo>
                        <a:pt x="741" y="2530"/>
                      </a:lnTo>
                      <a:lnTo>
                        <a:pt x="730" y="2516"/>
                      </a:lnTo>
                      <a:lnTo>
                        <a:pt x="718" y="2503"/>
                      </a:lnTo>
                      <a:lnTo>
                        <a:pt x="710" y="2492"/>
                      </a:lnTo>
                      <a:lnTo>
                        <a:pt x="703" y="2480"/>
                      </a:lnTo>
                      <a:lnTo>
                        <a:pt x="696" y="2463"/>
                      </a:lnTo>
                      <a:lnTo>
                        <a:pt x="688" y="2446"/>
                      </a:lnTo>
                      <a:lnTo>
                        <a:pt x="680" y="2429"/>
                      </a:lnTo>
                      <a:lnTo>
                        <a:pt x="674" y="2417"/>
                      </a:lnTo>
                      <a:lnTo>
                        <a:pt x="667" y="2402"/>
                      </a:lnTo>
                      <a:lnTo>
                        <a:pt x="662" y="2382"/>
                      </a:lnTo>
                      <a:lnTo>
                        <a:pt x="659" y="2356"/>
                      </a:lnTo>
                      <a:lnTo>
                        <a:pt x="659" y="2325"/>
                      </a:lnTo>
                      <a:lnTo>
                        <a:pt x="662" y="2300"/>
                      </a:lnTo>
                      <a:lnTo>
                        <a:pt x="667" y="2280"/>
                      </a:lnTo>
                      <a:lnTo>
                        <a:pt x="677" y="2262"/>
                      </a:lnTo>
                      <a:lnTo>
                        <a:pt x="685" y="2250"/>
                      </a:lnTo>
                      <a:lnTo>
                        <a:pt x="695" y="2240"/>
                      </a:lnTo>
                      <a:lnTo>
                        <a:pt x="703" y="2229"/>
                      </a:lnTo>
                      <a:lnTo>
                        <a:pt x="704" y="2216"/>
                      </a:lnTo>
                      <a:lnTo>
                        <a:pt x="700" y="2201"/>
                      </a:lnTo>
                      <a:lnTo>
                        <a:pt x="691" y="2183"/>
                      </a:lnTo>
                      <a:lnTo>
                        <a:pt x="686" y="2168"/>
                      </a:lnTo>
                      <a:lnTo>
                        <a:pt x="685" y="2152"/>
                      </a:lnTo>
                      <a:lnTo>
                        <a:pt x="685" y="2134"/>
                      </a:lnTo>
                      <a:lnTo>
                        <a:pt x="686" y="2118"/>
                      </a:lnTo>
                      <a:lnTo>
                        <a:pt x="685" y="2104"/>
                      </a:lnTo>
                      <a:lnTo>
                        <a:pt x="681" y="2095"/>
                      </a:lnTo>
                      <a:lnTo>
                        <a:pt x="676" y="2084"/>
                      </a:lnTo>
                      <a:lnTo>
                        <a:pt x="670" y="2066"/>
                      </a:lnTo>
                      <a:lnTo>
                        <a:pt x="663" y="2046"/>
                      </a:lnTo>
                      <a:lnTo>
                        <a:pt x="657" y="2024"/>
                      </a:lnTo>
                      <a:lnTo>
                        <a:pt x="648" y="2004"/>
                      </a:lnTo>
                      <a:lnTo>
                        <a:pt x="640" y="1987"/>
                      </a:lnTo>
                      <a:lnTo>
                        <a:pt x="631" y="1978"/>
                      </a:lnTo>
                      <a:lnTo>
                        <a:pt x="623" y="1972"/>
                      </a:lnTo>
                      <a:lnTo>
                        <a:pt x="614" y="1968"/>
                      </a:lnTo>
                      <a:lnTo>
                        <a:pt x="606" y="1964"/>
                      </a:lnTo>
                      <a:lnTo>
                        <a:pt x="601" y="1959"/>
                      </a:lnTo>
                      <a:lnTo>
                        <a:pt x="597" y="1953"/>
                      </a:lnTo>
                      <a:lnTo>
                        <a:pt x="597" y="1944"/>
                      </a:lnTo>
                      <a:lnTo>
                        <a:pt x="599" y="1933"/>
                      </a:lnTo>
                      <a:lnTo>
                        <a:pt x="603" y="1914"/>
                      </a:lnTo>
                      <a:lnTo>
                        <a:pt x="606" y="1895"/>
                      </a:lnTo>
                      <a:lnTo>
                        <a:pt x="606" y="1879"/>
                      </a:lnTo>
                      <a:lnTo>
                        <a:pt x="610" y="1862"/>
                      </a:lnTo>
                      <a:lnTo>
                        <a:pt x="618" y="1849"/>
                      </a:lnTo>
                      <a:lnTo>
                        <a:pt x="627" y="1838"/>
                      </a:lnTo>
                      <a:lnTo>
                        <a:pt x="629" y="1827"/>
                      </a:lnTo>
                      <a:lnTo>
                        <a:pt x="625" y="1819"/>
                      </a:lnTo>
                      <a:lnTo>
                        <a:pt x="618" y="1809"/>
                      </a:lnTo>
                      <a:lnTo>
                        <a:pt x="608" y="1801"/>
                      </a:lnTo>
                      <a:lnTo>
                        <a:pt x="598" y="1796"/>
                      </a:lnTo>
                      <a:lnTo>
                        <a:pt x="594" y="1792"/>
                      </a:lnTo>
                      <a:lnTo>
                        <a:pt x="590" y="1789"/>
                      </a:lnTo>
                      <a:lnTo>
                        <a:pt x="587" y="1789"/>
                      </a:lnTo>
                      <a:lnTo>
                        <a:pt x="583" y="1792"/>
                      </a:lnTo>
                      <a:lnTo>
                        <a:pt x="576" y="1797"/>
                      </a:lnTo>
                      <a:lnTo>
                        <a:pt x="565" y="1805"/>
                      </a:lnTo>
                      <a:lnTo>
                        <a:pt x="555" y="1812"/>
                      </a:lnTo>
                      <a:lnTo>
                        <a:pt x="542" y="1815"/>
                      </a:lnTo>
                      <a:lnTo>
                        <a:pt x="533" y="1813"/>
                      </a:lnTo>
                      <a:lnTo>
                        <a:pt x="523" y="1806"/>
                      </a:lnTo>
                      <a:lnTo>
                        <a:pt x="516" y="1796"/>
                      </a:lnTo>
                      <a:lnTo>
                        <a:pt x="512" y="1783"/>
                      </a:lnTo>
                      <a:lnTo>
                        <a:pt x="508" y="1771"/>
                      </a:lnTo>
                      <a:lnTo>
                        <a:pt x="500" y="1759"/>
                      </a:lnTo>
                      <a:lnTo>
                        <a:pt x="489" y="1748"/>
                      </a:lnTo>
                      <a:lnTo>
                        <a:pt x="473" y="1740"/>
                      </a:lnTo>
                      <a:lnTo>
                        <a:pt x="455" y="1736"/>
                      </a:lnTo>
                      <a:lnTo>
                        <a:pt x="438" y="1736"/>
                      </a:lnTo>
                      <a:lnTo>
                        <a:pt x="424" y="1737"/>
                      </a:lnTo>
                      <a:lnTo>
                        <a:pt x="414" y="1740"/>
                      </a:lnTo>
                      <a:lnTo>
                        <a:pt x="408" y="1747"/>
                      </a:lnTo>
                      <a:lnTo>
                        <a:pt x="398" y="1758"/>
                      </a:lnTo>
                      <a:lnTo>
                        <a:pt x="387" y="1771"/>
                      </a:lnTo>
                      <a:lnTo>
                        <a:pt x="374" y="1782"/>
                      </a:lnTo>
                      <a:lnTo>
                        <a:pt x="359" y="1787"/>
                      </a:lnTo>
                      <a:lnTo>
                        <a:pt x="340" y="1790"/>
                      </a:lnTo>
                      <a:lnTo>
                        <a:pt x="323" y="1789"/>
                      </a:lnTo>
                      <a:lnTo>
                        <a:pt x="306" y="1786"/>
                      </a:lnTo>
                      <a:lnTo>
                        <a:pt x="287" y="1786"/>
                      </a:lnTo>
                      <a:lnTo>
                        <a:pt x="272" y="1786"/>
                      </a:lnTo>
                      <a:lnTo>
                        <a:pt x="257" y="1787"/>
                      </a:lnTo>
                      <a:lnTo>
                        <a:pt x="246" y="1790"/>
                      </a:lnTo>
                      <a:lnTo>
                        <a:pt x="238" y="1796"/>
                      </a:lnTo>
                      <a:lnTo>
                        <a:pt x="234" y="1804"/>
                      </a:lnTo>
                      <a:lnTo>
                        <a:pt x="231" y="1812"/>
                      </a:lnTo>
                      <a:lnTo>
                        <a:pt x="227" y="1819"/>
                      </a:lnTo>
                      <a:lnTo>
                        <a:pt x="223" y="1821"/>
                      </a:lnTo>
                      <a:lnTo>
                        <a:pt x="216" y="1820"/>
                      </a:lnTo>
                      <a:lnTo>
                        <a:pt x="206" y="1813"/>
                      </a:lnTo>
                      <a:lnTo>
                        <a:pt x="198" y="1805"/>
                      </a:lnTo>
                      <a:lnTo>
                        <a:pt x="189" y="1796"/>
                      </a:lnTo>
                      <a:lnTo>
                        <a:pt x="179" y="1786"/>
                      </a:lnTo>
                      <a:lnTo>
                        <a:pt x="170" y="1777"/>
                      </a:lnTo>
                      <a:lnTo>
                        <a:pt x="161" y="1768"/>
                      </a:lnTo>
                      <a:lnTo>
                        <a:pt x="156" y="1763"/>
                      </a:lnTo>
                      <a:lnTo>
                        <a:pt x="155" y="1762"/>
                      </a:lnTo>
                      <a:lnTo>
                        <a:pt x="153" y="1759"/>
                      </a:lnTo>
                      <a:lnTo>
                        <a:pt x="149" y="1751"/>
                      </a:lnTo>
                      <a:lnTo>
                        <a:pt x="144" y="1740"/>
                      </a:lnTo>
                      <a:lnTo>
                        <a:pt x="138" y="1726"/>
                      </a:lnTo>
                      <a:lnTo>
                        <a:pt x="130" y="1711"/>
                      </a:lnTo>
                      <a:lnTo>
                        <a:pt x="123" y="1698"/>
                      </a:lnTo>
                      <a:lnTo>
                        <a:pt x="118" y="1683"/>
                      </a:lnTo>
                      <a:lnTo>
                        <a:pt x="114" y="1672"/>
                      </a:lnTo>
                      <a:lnTo>
                        <a:pt x="107" y="1660"/>
                      </a:lnTo>
                      <a:lnTo>
                        <a:pt x="96" y="1651"/>
                      </a:lnTo>
                      <a:lnTo>
                        <a:pt x="84" y="1645"/>
                      </a:lnTo>
                      <a:lnTo>
                        <a:pt x="69" y="1639"/>
                      </a:lnTo>
                      <a:lnTo>
                        <a:pt x="53" y="1632"/>
                      </a:lnTo>
                      <a:lnTo>
                        <a:pt x="35" y="1623"/>
                      </a:lnTo>
                      <a:lnTo>
                        <a:pt x="21" y="1613"/>
                      </a:lnTo>
                      <a:lnTo>
                        <a:pt x="15" y="1602"/>
                      </a:lnTo>
                      <a:lnTo>
                        <a:pt x="13" y="1592"/>
                      </a:lnTo>
                      <a:lnTo>
                        <a:pt x="15" y="1581"/>
                      </a:lnTo>
                      <a:lnTo>
                        <a:pt x="16" y="1570"/>
                      </a:lnTo>
                      <a:lnTo>
                        <a:pt x="16" y="1558"/>
                      </a:lnTo>
                      <a:lnTo>
                        <a:pt x="12" y="1547"/>
                      </a:lnTo>
                      <a:lnTo>
                        <a:pt x="6" y="1537"/>
                      </a:lnTo>
                      <a:lnTo>
                        <a:pt x="1" y="1530"/>
                      </a:lnTo>
                      <a:lnTo>
                        <a:pt x="0" y="1526"/>
                      </a:lnTo>
                      <a:lnTo>
                        <a:pt x="2" y="1524"/>
                      </a:lnTo>
                      <a:lnTo>
                        <a:pt x="6" y="1521"/>
                      </a:lnTo>
                      <a:lnTo>
                        <a:pt x="11" y="1515"/>
                      </a:lnTo>
                      <a:lnTo>
                        <a:pt x="15" y="1505"/>
                      </a:lnTo>
                      <a:lnTo>
                        <a:pt x="20" y="1492"/>
                      </a:lnTo>
                      <a:lnTo>
                        <a:pt x="31" y="1475"/>
                      </a:lnTo>
                      <a:lnTo>
                        <a:pt x="39" y="1456"/>
                      </a:lnTo>
                      <a:lnTo>
                        <a:pt x="42" y="1437"/>
                      </a:lnTo>
                      <a:lnTo>
                        <a:pt x="40" y="1419"/>
                      </a:lnTo>
                      <a:lnTo>
                        <a:pt x="38" y="1404"/>
                      </a:lnTo>
                      <a:lnTo>
                        <a:pt x="35" y="1392"/>
                      </a:lnTo>
                      <a:lnTo>
                        <a:pt x="31" y="1379"/>
                      </a:lnTo>
                      <a:lnTo>
                        <a:pt x="25" y="1366"/>
                      </a:lnTo>
                      <a:lnTo>
                        <a:pt x="23" y="1351"/>
                      </a:lnTo>
                      <a:lnTo>
                        <a:pt x="23" y="1335"/>
                      </a:lnTo>
                      <a:lnTo>
                        <a:pt x="31" y="1317"/>
                      </a:lnTo>
                      <a:lnTo>
                        <a:pt x="39" y="1299"/>
                      </a:lnTo>
                      <a:lnTo>
                        <a:pt x="47" y="1277"/>
                      </a:lnTo>
                      <a:lnTo>
                        <a:pt x="55" y="1254"/>
                      </a:lnTo>
                      <a:lnTo>
                        <a:pt x="62" y="1231"/>
                      </a:lnTo>
                      <a:lnTo>
                        <a:pt x="69" y="1212"/>
                      </a:lnTo>
                      <a:lnTo>
                        <a:pt x="77" y="1200"/>
                      </a:lnTo>
                      <a:lnTo>
                        <a:pt x="89" y="1189"/>
                      </a:lnTo>
                      <a:lnTo>
                        <a:pt x="106" y="1178"/>
                      </a:lnTo>
                      <a:lnTo>
                        <a:pt x="125" y="1169"/>
                      </a:lnTo>
                      <a:lnTo>
                        <a:pt x="144" y="1159"/>
                      </a:lnTo>
                      <a:lnTo>
                        <a:pt x="159" y="1152"/>
                      </a:lnTo>
                      <a:lnTo>
                        <a:pt x="167" y="1146"/>
                      </a:lnTo>
                      <a:lnTo>
                        <a:pt x="170" y="1136"/>
                      </a:lnTo>
                      <a:lnTo>
                        <a:pt x="172" y="1124"/>
                      </a:lnTo>
                      <a:lnTo>
                        <a:pt x="172" y="1110"/>
                      </a:lnTo>
                      <a:lnTo>
                        <a:pt x="174" y="1094"/>
                      </a:lnTo>
                      <a:lnTo>
                        <a:pt x="178" y="1078"/>
                      </a:lnTo>
                      <a:lnTo>
                        <a:pt x="187" y="1056"/>
                      </a:lnTo>
                      <a:lnTo>
                        <a:pt x="197" y="1041"/>
                      </a:lnTo>
                      <a:lnTo>
                        <a:pt x="206" y="1031"/>
                      </a:lnTo>
                      <a:lnTo>
                        <a:pt x="212" y="1029"/>
                      </a:lnTo>
                      <a:lnTo>
                        <a:pt x="217" y="1026"/>
                      </a:lnTo>
                      <a:lnTo>
                        <a:pt x="225" y="1019"/>
                      </a:lnTo>
                      <a:lnTo>
                        <a:pt x="236" y="1010"/>
                      </a:lnTo>
                      <a:lnTo>
                        <a:pt x="249" y="1000"/>
                      </a:lnTo>
                      <a:lnTo>
                        <a:pt x="262" y="990"/>
                      </a:lnTo>
                      <a:lnTo>
                        <a:pt x="272" y="986"/>
                      </a:lnTo>
                      <a:lnTo>
                        <a:pt x="284" y="985"/>
                      </a:lnTo>
                      <a:lnTo>
                        <a:pt x="297" y="986"/>
                      </a:lnTo>
                      <a:lnTo>
                        <a:pt x="310" y="988"/>
                      </a:lnTo>
                      <a:lnTo>
                        <a:pt x="321" y="989"/>
                      </a:lnTo>
                      <a:lnTo>
                        <a:pt x="326" y="988"/>
                      </a:lnTo>
                      <a:lnTo>
                        <a:pt x="334" y="984"/>
                      </a:lnTo>
                      <a:lnTo>
                        <a:pt x="344" y="980"/>
                      </a:lnTo>
                      <a:lnTo>
                        <a:pt x="357" y="974"/>
                      </a:lnTo>
                      <a:lnTo>
                        <a:pt x="371" y="969"/>
                      </a:lnTo>
                      <a:lnTo>
                        <a:pt x="382" y="963"/>
                      </a:lnTo>
                      <a:lnTo>
                        <a:pt x="391" y="958"/>
                      </a:lnTo>
                      <a:lnTo>
                        <a:pt x="404" y="952"/>
                      </a:lnTo>
                      <a:lnTo>
                        <a:pt x="419" y="947"/>
                      </a:lnTo>
                      <a:lnTo>
                        <a:pt x="432" y="940"/>
                      </a:lnTo>
                      <a:lnTo>
                        <a:pt x="446" y="936"/>
                      </a:lnTo>
                      <a:lnTo>
                        <a:pt x="457" y="932"/>
                      </a:lnTo>
                      <a:lnTo>
                        <a:pt x="462" y="931"/>
                      </a:lnTo>
                      <a:lnTo>
                        <a:pt x="469" y="931"/>
                      </a:lnTo>
                      <a:lnTo>
                        <a:pt x="481" y="932"/>
                      </a:lnTo>
                      <a:lnTo>
                        <a:pt x="499" y="932"/>
                      </a:lnTo>
                      <a:lnTo>
                        <a:pt x="518" y="932"/>
                      </a:lnTo>
                      <a:lnTo>
                        <a:pt x="538" y="931"/>
                      </a:lnTo>
                      <a:lnTo>
                        <a:pt x="556" y="931"/>
                      </a:lnTo>
                      <a:lnTo>
                        <a:pt x="569" y="929"/>
                      </a:lnTo>
                      <a:lnTo>
                        <a:pt x="579" y="927"/>
                      </a:lnTo>
                      <a:lnTo>
                        <a:pt x="584" y="924"/>
                      </a:lnTo>
                      <a:lnTo>
                        <a:pt x="594" y="922"/>
                      </a:lnTo>
                      <a:lnTo>
                        <a:pt x="606" y="921"/>
                      </a:lnTo>
                      <a:lnTo>
                        <a:pt x="618" y="922"/>
                      </a:lnTo>
                      <a:lnTo>
                        <a:pt x="631" y="925"/>
                      </a:lnTo>
                      <a:lnTo>
                        <a:pt x="642" y="933"/>
                      </a:lnTo>
                      <a:lnTo>
                        <a:pt x="651" y="944"/>
                      </a:lnTo>
                      <a:lnTo>
                        <a:pt x="659" y="961"/>
                      </a:lnTo>
                      <a:lnTo>
                        <a:pt x="662" y="974"/>
                      </a:lnTo>
                      <a:lnTo>
                        <a:pt x="662" y="984"/>
                      </a:lnTo>
                      <a:lnTo>
                        <a:pt x="661" y="990"/>
                      </a:lnTo>
                      <a:lnTo>
                        <a:pt x="657" y="993"/>
                      </a:lnTo>
                      <a:lnTo>
                        <a:pt x="651" y="995"/>
                      </a:lnTo>
                      <a:lnTo>
                        <a:pt x="644" y="996"/>
                      </a:lnTo>
                      <a:lnTo>
                        <a:pt x="639" y="996"/>
                      </a:lnTo>
                      <a:lnTo>
                        <a:pt x="632" y="997"/>
                      </a:lnTo>
                      <a:lnTo>
                        <a:pt x="627" y="999"/>
                      </a:lnTo>
                      <a:lnTo>
                        <a:pt x="621" y="1004"/>
                      </a:lnTo>
                      <a:lnTo>
                        <a:pt x="621" y="1011"/>
                      </a:lnTo>
                      <a:lnTo>
                        <a:pt x="624" y="1016"/>
                      </a:lnTo>
                      <a:lnTo>
                        <a:pt x="629" y="1023"/>
                      </a:lnTo>
                      <a:lnTo>
                        <a:pt x="635" y="1027"/>
                      </a:lnTo>
                      <a:lnTo>
                        <a:pt x="639" y="1029"/>
                      </a:lnTo>
                      <a:lnTo>
                        <a:pt x="644" y="1030"/>
                      </a:lnTo>
                      <a:lnTo>
                        <a:pt x="652" y="1035"/>
                      </a:lnTo>
                      <a:lnTo>
                        <a:pt x="661" y="1042"/>
                      </a:lnTo>
                      <a:lnTo>
                        <a:pt x="670" y="1050"/>
                      </a:lnTo>
                      <a:lnTo>
                        <a:pt x="680" y="1056"/>
                      </a:lnTo>
                      <a:lnTo>
                        <a:pt x="688" y="1057"/>
                      </a:lnTo>
                      <a:lnTo>
                        <a:pt x="695" y="1058"/>
                      </a:lnTo>
                      <a:lnTo>
                        <a:pt x="705" y="1061"/>
                      </a:lnTo>
                      <a:lnTo>
                        <a:pt x="715" y="1065"/>
                      </a:lnTo>
                      <a:lnTo>
                        <a:pt x="725" y="1069"/>
                      </a:lnTo>
                      <a:lnTo>
                        <a:pt x="730" y="1072"/>
                      </a:lnTo>
                      <a:lnTo>
                        <a:pt x="733" y="1073"/>
                      </a:lnTo>
                      <a:lnTo>
                        <a:pt x="735" y="1075"/>
                      </a:lnTo>
                      <a:lnTo>
                        <a:pt x="742" y="1080"/>
                      </a:lnTo>
                      <a:lnTo>
                        <a:pt x="752" y="1088"/>
                      </a:lnTo>
                      <a:lnTo>
                        <a:pt x="763" y="1095"/>
                      </a:lnTo>
                      <a:lnTo>
                        <a:pt x="773" y="1101"/>
                      </a:lnTo>
                      <a:lnTo>
                        <a:pt x="783" y="1102"/>
                      </a:lnTo>
                      <a:lnTo>
                        <a:pt x="791" y="1105"/>
                      </a:lnTo>
                      <a:lnTo>
                        <a:pt x="799" y="1109"/>
                      </a:lnTo>
                      <a:lnTo>
                        <a:pt x="810" y="1114"/>
                      </a:lnTo>
                      <a:lnTo>
                        <a:pt x="820" y="1120"/>
                      </a:lnTo>
                      <a:lnTo>
                        <a:pt x="829" y="1122"/>
                      </a:lnTo>
                      <a:lnTo>
                        <a:pt x="839" y="1121"/>
                      </a:lnTo>
                      <a:lnTo>
                        <a:pt x="848" y="1116"/>
                      </a:lnTo>
                      <a:lnTo>
                        <a:pt x="856" y="1102"/>
                      </a:lnTo>
                      <a:lnTo>
                        <a:pt x="865" y="1087"/>
                      </a:lnTo>
                      <a:lnTo>
                        <a:pt x="871" y="1072"/>
                      </a:lnTo>
                      <a:lnTo>
                        <a:pt x="878" y="1060"/>
                      </a:lnTo>
                      <a:lnTo>
                        <a:pt x="886" y="1052"/>
                      </a:lnTo>
                      <a:lnTo>
                        <a:pt x="896" y="1050"/>
                      </a:lnTo>
                      <a:lnTo>
                        <a:pt x="909" y="1056"/>
                      </a:lnTo>
                      <a:lnTo>
                        <a:pt x="926" y="1064"/>
                      </a:lnTo>
                      <a:lnTo>
                        <a:pt x="942" y="1071"/>
                      </a:lnTo>
                      <a:lnTo>
                        <a:pt x="960" y="1073"/>
                      </a:lnTo>
                      <a:lnTo>
                        <a:pt x="973" y="1073"/>
                      </a:lnTo>
                      <a:lnTo>
                        <a:pt x="990" y="1072"/>
                      </a:lnTo>
                      <a:lnTo>
                        <a:pt x="1006" y="1072"/>
                      </a:lnTo>
                      <a:lnTo>
                        <a:pt x="1020" y="1073"/>
                      </a:lnTo>
                      <a:lnTo>
                        <a:pt x="1032" y="1076"/>
                      </a:lnTo>
                      <a:lnTo>
                        <a:pt x="1039" y="1080"/>
                      </a:lnTo>
                      <a:lnTo>
                        <a:pt x="1039" y="1086"/>
                      </a:lnTo>
                      <a:lnTo>
                        <a:pt x="1033" y="1092"/>
                      </a:lnTo>
                      <a:lnTo>
                        <a:pt x="1025" y="1101"/>
                      </a:lnTo>
                      <a:lnTo>
                        <a:pt x="1016" y="1110"/>
                      </a:lnTo>
                      <a:lnTo>
                        <a:pt x="1006" y="1120"/>
                      </a:lnTo>
                      <a:lnTo>
                        <a:pt x="998" y="1128"/>
                      </a:lnTo>
                      <a:lnTo>
                        <a:pt x="992" y="1133"/>
                      </a:lnTo>
                      <a:lnTo>
                        <a:pt x="991" y="1139"/>
                      </a:lnTo>
                      <a:lnTo>
                        <a:pt x="994" y="1143"/>
                      </a:lnTo>
                      <a:lnTo>
                        <a:pt x="998" y="1143"/>
                      </a:lnTo>
                      <a:lnTo>
                        <a:pt x="1003" y="1140"/>
                      </a:lnTo>
                      <a:lnTo>
                        <a:pt x="1011" y="1132"/>
                      </a:lnTo>
                      <a:lnTo>
                        <a:pt x="1021" y="1118"/>
                      </a:lnTo>
                      <a:lnTo>
                        <a:pt x="1033" y="1105"/>
                      </a:lnTo>
                      <a:lnTo>
                        <a:pt x="1048" y="1097"/>
                      </a:lnTo>
                      <a:lnTo>
                        <a:pt x="1063" y="1091"/>
                      </a:lnTo>
                      <a:lnTo>
                        <a:pt x="1078" y="1088"/>
                      </a:lnTo>
                      <a:lnTo>
                        <a:pt x="1092" y="1084"/>
                      </a:lnTo>
                      <a:lnTo>
                        <a:pt x="1103" y="1084"/>
                      </a:lnTo>
                      <a:lnTo>
                        <a:pt x="1111" y="1091"/>
                      </a:lnTo>
                      <a:lnTo>
                        <a:pt x="1118" y="1102"/>
                      </a:lnTo>
                      <a:lnTo>
                        <a:pt x="1128" y="1098"/>
                      </a:lnTo>
                      <a:lnTo>
                        <a:pt x="1142" y="1098"/>
                      </a:lnTo>
                      <a:lnTo>
                        <a:pt x="1150" y="1097"/>
                      </a:lnTo>
                      <a:lnTo>
                        <a:pt x="1156" y="1092"/>
                      </a:lnTo>
                      <a:lnTo>
                        <a:pt x="1158" y="1086"/>
                      </a:lnTo>
                      <a:lnTo>
                        <a:pt x="1164" y="1076"/>
                      </a:lnTo>
                      <a:lnTo>
                        <a:pt x="1172" y="1064"/>
                      </a:lnTo>
                      <a:lnTo>
                        <a:pt x="1181" y="1048"/>
                      </a:lnTo>
                      <a:lnTo>
                        <a:pt x="1190" y="1029"/>
                      </a:lnTo>
                      <a:lnTo>
                        <a:pt x="1194" y="1008"/>
                      </a:lnTo>
                      <a:lnTo>
                        <a:pt x="1196" y="986"/>
                      </a:lnTo>
                      <a:lnTo>
                        <a:pt x="1199" y="967"/>
                      </a:lnTo>
                      <a:lnTo>
                        <a:pt x="1198" y="956"/>
                      </a:lnTo>
                      <a:lnTo>
                        <a:pt x="1195" y="950"/>
                      </a:lnTo>
                      <a:lnTo>
                        <a:pt x="1191" y="948"/>
                      </a:lnTo>
                      <a:lnTo>
                        <a:pt x="1184" y="950"/>
                      </a:lnTo>
                      <a:lnTo>
                        <a:pt x="1177" y="954"/>
                      </a:lnTo>
                      <a:lnTo>
                        <a:pt x="1171" y="956"/>
                      </a:lnTo>
                      <a:lnTo>
                        <a:pt x="1157" y="959"/>
                      </a:lnTo>
                      <a:lnTo>
                        <a:pt x="1145" y="963"/>
                      </a:lnTo>
                      <a:lnTo>
                        <a:pt x="1133" y="965"/>
                      </a:lnTo>
                      <a:lnTo>
                        <a:pt x="1124" y="965"/>
                      </a:lnTo>
                      <a:lnTo>
                        <a:pt x="1118" y="963"/>
                      </a:lnTo>
                      <a:lnTo>
                        <a:pt x="1107" y="959"/>
                      </a:lnTo>
                      <a:lnTo>
                        <a:pt x="1096" y="956"/>
                      </a:lnTo>
                      <a:lnTo>
                        <a:pt x="1086" y="956"/>
                      </a:lnTo>
                      <a:lnTo>
                        <a:pt x="1081" y="958"/>
                      </a:lnTo>
                      <a:lnTo>
                        <a:pt x="1074" y="961"/>
                      </a:lnTo>
                      <a:lnTo>
                        <a:pt x="1065" y="961"/>
                      </a:lnTo>
                      <a:lnTo>
                        <a:pt x="1052" y="959"/>
                      </a:lnTo>
                      <a:lnTo>
                        <a:pt x="1041" y="955"/>
                      </a:lnTo>
                      <a:lnTo>
                        <a:pt x="1035" y="950"/>
                      </a:lnTo>
                      <a:lnTo>
                        <a:pt x="1026" y="943"/>
                      </a:lnTo>
                      <a:lnTo>
                        <a:pt x="1016" y="935"/>
                      </a:lnTo>
                      <a:lnTo>
                        <a:pt x="1002" y="928"/>
                      </a:lnTo>
                      <a:lnTo>
                        <a:pt x="991" y="921"/>
                      </a:lnTo>
                      <a:lnTo>
                        <a:pt x="984" y="916"/>
                      </a:lnTo>
                      <a:lnTo>
                        <a:pt x="983" y="908"/>
                      </a:lnTo>
                      <a:lnTo>
                        <a:pt x="983" y="894"/>
                      </a:lnTo>
                      <a:lnTo>
                        <a:pt x="983" y="879"/>
                      </a:lnTo>
                      <a:lnTo>
                        <a:pt x="982" y="863"/>
                      </a:lnTo>
                      <a:lnTo>
                        <a:pt x="980" y="849"/>
                      </a:lnTo>
                      <a:lnTo>
                        <a:pt x="977" y="838"/>
                      </a:lnTo>
                      <a:lnTo>
                        <a:pt x="972" y="834"/>
                      </a:lnTo>
                      <a:lnTo>
                        <a:pt x="965" y="834"/>
                      </a:lnTo>
                      <a:lnTo>
                        <a:pt x="957" y="838"/>
                      </a:lnTo>
                      <a:lnTo>
                        <a:pt x="949" y="844"/>
                      </a:lnTo>
                      <a:lnTo>
                        <a:pt x="943" y="850"/>
                      </a:lnTo>
                      <a:lnTo>
                        <a:pt x="935" y="854"/>
                      </a:lnTo>
                      <a:lnTo>
                        <a:pt x="927" y="860"/>
                      </a:lnTo>
                      <a:lnTo>
                        <a:pt x="919" y="864"/>
                      </a:lnTo>
                      <a:lnTo>
                        <a:pt x="914" y="868"/>
                      </a:lnTo>
                      <a:lnTo>
                        <a:pt x="915" y="872"/>
                      </a:lnTo>
                      <a:lnTo>
                        <a:pt x="920" y="878"/>
                      </a:lnTo>
                      <a:lnTo>
                        <a:pt x="929" y="884"/>
                      </a:lnTo>
                      <a:lnTo>
                        <a:pt x="937" y="891"/>
                      </a:lnTo>
                      <a:lnTo>
                        <a:pt x="943" y="901"/>
                      </a:lnTo>
                      <a:lnTo>
                        <a:pt x="945" y="910"/>
                      </a:lnTo>
                      <a:lnTo>
                        <a:pt x="941" y="922"/>
                      </a:lnTo>
                      <a:lnTo>
                        <a:pt x="934" y="931"/>
                      </a:lnTo>
                      <a:lnTo>
                        <a:pt x="924" y="936"/>
                      </a:lnTo>
                      <a:lnTo>
                        <a:pt x="916" y="943"/>
                      </a:lnTo>
                      <a:lnTo>
                        <a:pt x="911" y="948"/>
                      </a:lnTo>
                      <a:lnTo>
                        <a:pt x="903" y="955"/>
                      </a:lnTo>
                      <a:lnTo>
                        <a:pt x="895" y="963"/>
                      </a:lnTo>
                      <a:lnTo>
                        <a:pt x="885" y="970"/>
                      </a:lnTo>
                      <a:lnTo>
                        <a:pt x="877" y="976"/>
                      </a:lnTo>
                      <a:lnTo>
                        <a:pt x="870" y="978"/>
                      </a:lnTo>
                      <a:lnTo>
                        <a:pt x="866" y="976"/>
                      </a:lnTo>
                      <a:lnTo>
                        <a:pt x="863" y="966"/>
                      </a:lnTo>
                      <a:lnTo>
                        <a:pt x="861" y="948"/>
                      </a:lnTo>
                      <a:lnTo>
                        <a:pt x="859" y="929"/>
                      </a:lnTo>
                      <a:lnTo>
                        <a:pt x="856" y="909"/>
                      </a:lnTo>
                      <a:lnTo>
                        <a:pt x="854" y="893"/>
                      </a:lnTo>
                      <a:lnTo>
                        <a:pt x="851" y="884"/>
                      </a:lnTo>
                      <a:lnTo>
                        <a:pt x="846" y="875"/>
                      </a:lnTo>
                      <a:lnTo>
                        <a:pt x="837" y="863"/>
                      </a:lnTo>
                      <a:lnTo>
                        <a:pt x="829" y="848"/>
                      </a:lnTo>
                      <a:lnTo>
                        <a:pt x="822" y="831"/>
                      </a:lnTo>
                      <a:lnTo>
                        <a:pt x="816" y="819"/>
                      </a:lnTo>
                      <a:lnTo>
                        <a:pt x="806" y="808"/>
                      </a:lnTo>
                      <a:lnTo>
                        <a:pt x="794" y="800"/>
                      </a:lnTo>
                      <a:lnTo>
                        <a:pt x="783" y="789"/>
                      </a:lnTo>
                      <a:lnTo>
                        <a:pt x="772" y="778"/>
                      </a:lnTo>
                      <a:lnTo>
                        <a:pt x="757" y="767"/>
                      </a:lnTo>
                      <a:lnTo>
                        <a:pt x="742" y="754"/>
                      </a:lnTo>
                      <a:lnTo>
                        <a:pt x="727" y="742"/>
                      </a:lnTo>
                      <a:lnTo>
                        <a:pt x="716" y="731"/>
                      </a:lnTo>
                      <a:lnTo>
                        <a:pt x="707" y="723"/>
                      </a:lnTo>
                      <a:lnTo>
                        <a:pt x="699" y="716"/>
                      </a:lnTo>
                      <a:lnTo>
                        <a:pt x="689" y="710"/>
                      </a:lnTo>
                      <a:lnTo>
                        <a:pt x="681" y="710"/>
                      </a:lnTo>
                      <a:lnTo>
                        <a:pt x="674" y="713"/>
                      </a:lnTo>
                      <a:lnTo>
                        <a:pt x="671" y="721"/>
                      </a:lnTo>
                      <a:lnTo>
                        <a:pt x="673" y="731"/>
                      </a:lnTo>
                      <a:lnTo>
                        <a:pt x="678" y="739"/>
                      </a:lnTo>
                      <a:lnTo>
                        <a:pt x="686" y="746"/>
                      </a:lnTo>
                      <a:lnTo>
                        <a:pt x="695" y="754"/>
                      </a:lnTo>
                      <a:lnTo>
                        <a:pt x="703" y="761"/>
                      </a:lnTo>
                      <a:lnTo>
                        <a:pt x="710" y="772"/>
                      </a:lnTo>
                      <a:lnTo>
                        <a:pt x="720" y="786"/>
                      </a:lnTo>
                      <a:lnTo>
                        <a:pt x="734" y="799"/>
                      </a:lnTo>
                      <a:lnTo>
                        <a:pt x="748" y="807"/>
                      </a:lnTo>
                      <a:lnTo>
                        <a:pt x="760" y="814"/>
                      </a:lnTo>
                      <a:lnTo>
                        <a:pt x="767" y="818"/>
                      </a:lnTo>
                      <a:lnTo>
                        <a:pt x="775" y="825"/>
                      </a:lnTo>
                      <a:lnTo>
                        <a:pt x="784" y="831"/>
                      </a:lnTo>
                      <a:lnTo>
                        <a:pt x="794" y="838"/>
                      </a:lnTo>
                      <a:lnTo>
                        <a:pt x="802" y="844"/>
                      </a:lnTo>
                      <a:lnTo>
                        <a:pt x="807" y="848"/>
                      </a:lnTo>
                      <a:lnTo>
                        <a:pt x="809" y="850"/>
                      </a:lnTo>
                      <a:lnTo>
                        <a:pt x="807" y="850"/>
                      </a:lnTo>
                      <a:lnTo>
                        <a:pt x="801" y="853"/>
                      </a:lnTo>
                      <a:lnTo>
                        <a:pt x="791" y="854"/>
                      </a:lnTo>
                      <a:lnTo>
                        <a:pt x="780" y="854"/>
                      </a:lnTo>
                      <a:lnTo>
                        <a:pt x="778" y="856"/>
                      </a:lnTo>
                      <a:lnTo>
                        <a:pt x="776" y="864"/>
                      </a:lnTo>
                      <a:lnTo>
                        <a:pt x="778" y="874"/>
                      </a:lnTo>
                      <a:lnTo>
                        <a:pt x="780" y="886"/>
                      </a:lnTo>
                      <a:lnTo>
                        <a:pt x="784" y="899"/>
                      </a:lnTo>
                      <a:lnTo>
                        <a:pt x="786" y="910"/>
                      </a:lnTo>
                      <a:lnTo>
                        <a:pt x="787" y="918"/>
                      </a:lnTo>
                      <a:lnTo>
                        <a:pt x="784" y="924"/>
                      </a:lnTo>
                      <a:lnTo>
                        <a:pt x="779" y="924"/>
                      </a:lnTo>
                      <a:lnTo>
                        <a:pt x="773" y="920"/>
                      </a:lnTo>
                      <a:lnTo>
                        <a:pt x="767" y="913"/>
                      </a:lnTo>
                      <a:lnTo>
                        <a:pt x="761" y="905"/>
                      </a:lnTo>
                      <a:lnTo>
                        <a:pt x="759" y="895"/>
                      </a:lnTo>
                      <a:lnTo>
                        <a:pt x="753" y="882"/>
                      </a:lnTo>
                      <a:lnTo>
                        <a:pt x="748" y="868"/>
                      </a:lnTo>
                      <a:lnTo>
                        <a:pt x="741" y="857"/>
                      </a:lnTo>
                      <a:lnTo>
                        <a:pt x="735" y="850"/>
                      </a:lnTo>
                      <a:lnTo>
                        <a:pt x="729" y="846"/>
                      </a:lnTo>
                      <a:lnTo>
                        <a:pt x="716" y="841"/>
                      </a:lnTo>
                      <a:lnTo>
                        <a:pt x="703" y="834"/>
                      </a:lnTo>
                      <a:lnTo>
                        <a:pt x="689" y="829"/>
                      </a:lnTo>
                      <a:lnTo>
                        <a:pt x="677" y="825"/>
                      </a:lnTo>
                      <a:lnTo>
                        <a:pt x="670" y="820"/>
                      </a:lnTo>
                      <a:lnTo>
                        <a:pt x="663" y="815"/>
                      </a:lnTo>
                      <a:lnTo>
                        <a:pt x="652" y="807"/>
                      </a:lnTo>
                      <a:lnTo>
                        <a:pt x="642" y="796"/>
                      </a:lnTo>
                      <a:lnTo>
                        <a:pt x="632" y="784"/>
                      </a:lnTo>
                      <a:lnTo>
                        <a:pt x="627" y="772"/>
                      </a:lnTo>
                      <a:lnTo>
                        <a:pt x="621" y="761"/>
                      </a:lnTo>
                      <a:lnTo>
                        <a:pt x="613" y="755"/>
                      </a:lnTo>
                      <a:lnTo>
                        <a:pt x="602" y="751"/>
                      </a:lnTo>
                      <a:lnTo>
                        <a:pt x="593" y="751"/>
                      </a:lnTo>
                      <a:lnTo>
                        <a:pt x="586" y="752"/>
                      </a:lnTo>
                      <a:lnTo>
                        <a:pt x="579" y="758"/>
                      </a:lnTo>
                      <a:lnTo>
                        <a:pt x="569" y="765"/>
                      </a:lnTo>
                      <a:lnTo>
                        <a:pt x="557" y="773"/>
                      </a:lnTo>
                      <a:lnTo>
                        <a:pt x="546" y="780"/>
                      </a:lnTo>
                      <a:lnTo>
                        <a:pt x="537" y="782"/>
                      </a:lnTo>
                      <a:lnTo>
                        <a:pt x="525" y="781"/>
                      </a:lnTo>
                      <a:lnTo>
                        <a:pt x="512" y="777"/>
                      </a:lnTo>
                      <a:lnTo>
                        <a:pt x="499" y="772"/>
                      </a:lnTo>
                      <a:lnTo>
                        <a:pt x="487" y="769"/>
                      </a:lnTo>
                      <a:lnTo>
                        <a:pt x="480" y="770"/>
                      </a:lnTo>
                      <a:lnTo>
                        <a:pt x="476" y="776"/>
                      </a:lnTo>
                      <a:lnTo>
                        <a:pt x="472" y="785"/>
                      </a:lnTo>
                      <a:lnTo>
                        <a:pt x="469" y="796"/>
                      </a:lnTo>
                      <a:lnTo>
                        <a:pt x="466" y="806"/>
                      </a:lnTo>
                      <a:lnTo>
                        <a:pt x="463" y="816"/>
                      </a:lnTo>
                      <a:lnTo>
                        <a:pt x="459" y="823"/>
                      </a:lnTo>
                      <a:lnTo>
                        <a:pt x="453" y="826"/>
                      </a:lnTo>
                      <a:lnTo>
                        <a:pt x="444" y="827"/>
                      </a:lnTo>
                      <a:lnTo>
                        <a:pt x="436" y="829"/>
                      </a:lnTo>
                      <a:lnTo>
                        <a:pt x="428" y="831"/>
                      </a:lnTo>
                      <a:lnTo>
                        <a:pt x="420" y="837"/>
                      </a:lnTo>
                      <a:lnTo>
                        <a:pt x="412" y="846"/>
                      </a:lnTo>
                      <a:lnTo>
                        <a:pt x="402" y="856"/>
                      </a:lnTo>
                      <a:lnTo>
                        <a:pt x="394" y="864"/>
                      </a:lnTo>
                      <a:lnTo>
                        <a:pt x="389" y="874"/>
                      </a:lnTo>
                      <a:lnTo>
                        <a:pt x="390" y="882"/>
                      </a:lnTo>
                      <a:lnTo>
                        <a:pt x="393" y="888"/>
                      </a:lnTo>
                      <a:lnTo>
                        <a:pt x="397" y="893"/>
                      </a:lnTo>
                      <a:lnTo>
                        <a:pt x="397" y="897"/>
                      </a:lnTo>
                      <a:lnTo>
                        <a:pt x="395" y="901"/>
                      </a:lnTo>
                      <a:lnTo>
                        <a:pt x="387" y="906"/>
                      </a:lnTo>
                      <a:lnTo>
                        <a:pt x="376" y="917"/>
                      </a:lnTo>
                      <a:lnTo>
                        <a:pt x="365" y="928"/>
                      </a:lnTo>
                      <a:lnTo>
                        <a:pt x="356" y="937"/>
                      </a:lnTo>
                      <a:lnTo>
                        <a:pt x="344" y="943"/>
                      </a:lnTo>
                      <a:lnTo>
                        <a:pt x="330" y="946"/>
                      </a:lnTo>
                      <a:lnTo>
                        <a:pt x="317" y="948"/>
                      </a:lnTo>
                      <a:lnTo>
                        <a:pt x="303" y="950"/>
                      </a:lnTo>
                      <a:lnTo>
                        <a:pt x="293" y="947"/>
                      </a:lnTo>
                      <a:lnTo>
                        <a:pt x="288" y="947"/>
                      </a:lnTo>
                      <a:lnTo>
                        <a:pt x="284" y="952"/>
                      </a:lnTo>
                      <a:lnTo>
                        <a:pt x="278" y="961"/>
                      </a:lnTo>
                      <a:lnTo>
                        <a:pt x="274" y="970"/>
                      </a:lnTo>
                      <a:lnTo>
                        <a:pt x="272" y="977"/>
                      </a:lnTo>
                      <a:lnTo>
                        <a:pt x="268" y="977"/>
                      </a:lnTo>
                      <a:lnTo>
                        <a:pt x="262" y="971"/>
                      </a:lnTo>
                      <a:lnTo>
                        <a:pt x="258" y="963"/>
                      </a:lnTo>
                      <a:lnTo>
                        <a:pt x="253" y="952"/>
                      </a:lnTo>
                      <a:lnTo>
                        <a:pt x="246" y="944"/>
                      </a:lnTo>
                      <a:lnTo>
                        <a:pt x="239" y="940"/>
                      </a:lnTo>
                      <a:lnTo>
                        <a:pt x="229" y="939"/>
                      </a:lnTo>
                      <a:lnTo>
                        <a:pt x="220" y="939"/>
                      </a:lnTo>
                      <a:lnTo>
                        <a:pt x="210" y="940"/>
                      </a:lnTo>
                      <a:lnTo>
                        <a:pt x="205" y="940"/>
                      </a:lnTo>
                      <a:lnTo>
                        <a:pt x="198" y="936"/>
                      </a:lnTo>
                      <a:lnTo>
                        <a:pt x="193" y="927"/>
                      </a:lnTo>
                      <a:lnTo>
                        <a:pt x="186" y="917"/>
                      </a:lnTo>
                      <a:lnTo>
                        <a:pt x="179" y="909"/>
                      </a:lnTo>
                      <a:lnTo>
                        <a:pt x="175" y="901"/>
                      </a:lnTo>
                      <a:lnTo>
                        <a:pt x="174" y="890"/>
                      </a:lnTo>
                      <a:lnTo>
                        <a:pt x="175" y="880"/>
                      </a:lnTo>
                      <a:lnTo>
                        <a:pt x="179" y="872"/>
                      </a:lnTo>
                      <a:lnTo>
                        <a:pt x="185" y="867"/>
                      </a:lnTo>
                      <a:lnTo>
                        <a:pt x="189" y="859"/>
                      </a:lnTo>
                      <a:lnTo>
                        <a:pt x="191" y="848"/>
                      </a:lnTo>
                      <a:lnTo>
                        <a:pt x="189" y="834"/>
                      </a:lnTo>
                      <a:lnTo>
                        <a:pt x="186" y="822"/>
                      </a:lnTo>
                      <a:lnTo>
                        <a:pt x="185" y="808"/>
                      </a:lnTo>
                      <a:lnTo>
                        <a:pt x="185" y="793"/>
                      </a:lnTo>
                      <a:lnTo>
                        <a:pt x="186" y="778"/>
                      </a:lnTo>
                      <a:lnTo>
                        <a:pt x="191" y="767"/>
                      </a:lnTo>
                      <a:lnTo>
                        <a:pt x="198" y="759"/>
                      </a:lnTo>
                      <a:lnTo>
                        <a:pt x="213" y="757"/>
                      </a:lnTo>
                      <a:lnTo>
                        <a:pt x="231" y="757"/>
                      </a:lnTo>
                      <a:lnTo>
                        <a:pt x="251" y="757"/>
                      </a:lnTo>
                      <a:lnTo>
                        <a:pt x="270" y="759"/>
                      </a:lnTo>
                      <a:lnTo>
                        <a:pt x="287" y="759"/>
                      </a:lnTo>
                      <a:lnTo>
                        <a:pt x="299" y="761"/>
                      </a:lnTo>
                      <a:lnTo>
                        <a:pt x="312" y="762"/>
                      </a:lnTo>
                      <a:lnTo>
                        <a:pt x="327" y="763"/>
                      </a:lnTo>
                      <a:lnTo>
                        <a:pt x="340" y="762"/>
                      </a:lnTo>
                      <a:lnTo>
                        <a:pt x="349" y="761"/>
                      </a:lnTo>
                      <a:lnTo>
                        <a:pt x="355" y="755"/>
                      </a:lnTo>
                      <a:lnTo>
                        <a:pt x="363" y="735"/>
                      </a:lnTo>
                      <a:lnTo>
                        <a:pt x="367" y="713"/>
                      </a:lnTo>
                      <a:lnTo>
                        <a:pt x="367" y="693"/>
                      </a:lnTo>
                      <a:lnTo>
                        <a:pt x="361" y="680"/>
                      </a:lnTo>
                      <a:lnTo>
                        <a:pt x="351" y="670"/>
                      </a:lnTo>
                      <a:lnTo>
                        <a:pt x="334" y="660"/>
                      </a:lnTo>
                      <a:lnTo>
                        <a:pt x="318" y="653"/>
                      </a:lnTo>
                      <a:lnTo>
                        <a:pt x="302" y="649"/>
                      </a:lnTo>
                      <a:lnTo>
                        <a:pt x="295" y="648"/>
                      </a:lnTo>
                      <a:lnTo>
                        <a:pt x="291" y="645"/>
                      </a:lnTo>
                      <a:lnTo>
                        <a:pt x="287" y="644"/>
                      </a:lnTo>
                      <a:lnTo>
                        <a:pt x="285" y="641"/>
                      </a:lnTo>
                      <a:lnTo>
                        <a:pt x="285" y="638"/>
                      </a:lnTo>
                      <a:lnTo>
                        <a:pt x="287" y="636"/>
                      </a:lnTo>
                      <a:lnTo>
                        <a:pt x="289" y="634"/>
                      </a:lnTo>
                      <a:lnTo>
                        <a:pt x="295" y="631"/>
                      </a:lnTo>
                      <a:lnTo>
                        <a:pt x="300" y="630"/>
                      </a:lnTo>
                      <a:lnTo>
                        <a:pt x="307" y="629"/>
                      </a:lnTo>
                      <a:lnTo>
                        <a:pt x="321" y="627"/>
                      </a:lnTo>
                      <a:lnTo>
                        <a:pt x="329" y="623"/>
                      </a:lnTo>
                      <a:lnTo>
                        <a:pt x="336" y="619"/>
                      </a:lnTo>
                      <a:lnTo>
                        <a:pt x="344" y="614"/>
                      </a:lnTo>
                      <a:lnTo>
                        <a:pt x="355" y="611"/>
                      </a:lnTo>
                      <a:lnTo>
                        <a:pt x="378" y="606"/>
                      </a:lnTo>
                      <a:lnTo>
                        <a:pt x="399" y="602"/>
                      </a:lnTo>
                      <a:lnTo>
                        <a:pt x="419" y="597"/>
                      </a:lnTo>
                      <a:lnTo>
                        <a:pt x="427" y="595"/>
                      </a:lnTo>
                      <a:lnTo>
                        <a:pt x="432" y="588"/>
                      </a:lnTo>
                      <a:lnTo>
                        <a:pt x="435" y="581"/>
                      </a:lnTo>
                      <a:lnTo>
                        <a:pt x="435" y="572"/>
                      </a:lnTo>
                      <a:lnTo>
                        <a:pt x="435" y="563"/>
                      </a:lnTo>
                      <a:lnTo>
                        <a:pt x="439" y="558"/>
                      </a:lnTo>
                      <a:lnTo>
                        <a:pt x="447" y="553"/>
                      </a:lnTo>
                      <a:lnTo>
                        <a:pt x="459" y="550"/>
                      </a:lnTo>
                      <a:lnTo>
                        <a:pt x="470" y="547"/>
                      </a:lnTo>
                      <a:lnTo>
                        <a:pt x="480" y="546"/>
                      </a:lnTo>
                      <a:lnTo>
                        <a:pt x="482" y="546"/>
                      </a:lnTo>
                      <a:lnTo>
                        <a:pt x="485" y="543"/>
                      </a:lnTo>
                      <a:lnTo>
                        <a:pt x="491" y="538"/>
                      </a:lnTo>
                      <a:lnTo>
                        <a:pt x="499" y="529"/>
                      </a:lnTo>
                      <a:lnTo>
                        <a:pt x="507" y="520"/>
                      </a:lnTo>
                      <a:lnTo>
                        <a:pt x="516" y="510"/>
                      </a:lnTo>
                      <a:lnTo>
                        <a:pt x="525" y="502"/>
                      </a:lnTo>
                      <a:lnTo>
                        <a:pt x="538" y="495"/>
                      </a:lnTo>
                      <a:lnTo>
                        <a:pt x="555" y="493"/>
                      </a:lnTo>
                      <a:lnTo>
                        <a:pt x="571" y="494"/>
                      </a:lnTo>
                      <a:lnTo>
                        <a:pt x="589" y="498"/>
                      </a:lnTo>
                      <a:lnTo>
                        <a:pt x="594" y="500"/>
                      </a:lnTo>
                      <a:lnTo>
                        <a:pt x="597" y="498"/>
                      </a:lnTo>
                      <a:lnTo>
                        <a:pt x="595" y="494"/>
                      </a:lnTo>
                      <a:lnTo>
                        <a:pt x="593" y="489"/>
                      </a:lnTo>
                      <a:lnTo>
                        <a:pt x="587" y="483"/>
                      </a:lnTo>
                      <a:lnTo>
                        <a:pt x="583" y="476"/>
                      </a:lnTo>
                      <a:lnTo>
                        <a:pt x="579" y="471"/>
                      </a:lnTo>
                      <a:lnTo>
                        <a:pt x="575" y="460"/>
                      </a:lnTo>
                      <a:lnTo>
                        <a:pt x="575" y="448"/>
                      </a:lnTo>
                      <a:lnTo>
                        <a:pt x="578" y="433"/>
                      </a:lnTo>
                      <a:lnTo>
                        <a:pt x="582" y="422"/>
                      </a:lnTo>
                      <a:lnTo>
                        <a:pt x="589" y="414"/>
                      </a:lnTo>
                      <a:lnTo>
                        <a:pt x="599" y="408"/>
                      </a:lnTo>
                      <a:lnTo>
                        <a:pt x="612" y="406"/>
                      </a:lnTo>
                      <a:lnTo>
                        <a:pt x="624" y="404"/>
                      </a:lnTo>
                      <a:lnTo>
                        <a:pt x="632" y="406"/>
                      </a:lnTo>
                      <a:lnTo>
                        <a:pt x="636" y="410"/>
                      </a:lnTo>
                      <a:lnTo>
                        <a:pt x="636" y="418"/>
                      </a:lnTo>
                      <a:lnTo>
                        <a:pt x="635" y="427"/>
                      </a:lnTo>
                      <a:lnTo>
                        <a:pt x="633" y="437"/>
                      </a:lnTo>
                      <a:lnTo>
                        <a:pt x="633" y="449"/>
                      </a:lnTo>
                      <a:lnTo>
                        <a:pt x="637" y="460"/>
                      </a:lnTo>
                      <a:lnTo>
                        <a:pt x="643" y="470"/>
                      </a:lnTo>
                      <a:lnTo>
                        <a:pt x="648" y="476"/>
                      </a:lnTo>
                      <a:lnTo>
                        <a:pt x="651" y="478"/>
                      </a:lnTo>
                      <a:lnTo>
                        <a:pt x="666" y="475"/>
                      </a:lnTo>
                      <a:lnTo>
                        <a:pt x="691" y="475"/>
                      </a:lnTo>
                      <a:lnTo>
                        <a:pt x="705" y="475"/>
                      </a:lnTo>
                      <a:lnTo>
                        <a:pt x="716" y="475"/>
                      </a:lnTo>
                      <a:lnTo>
                        <a:pt x="725" y="474"/>
                      </a:lnTo>
                      <a:lnTo>
                        <a:pt x="737" y="470"/>
                      </a:lnTo>
                      <a:lnTo>
                        <a:pt x="749" y="467"/>
                      </a:lnTo>
                      <a:lnTo>
                        <a:pt x="761" y="467"/>
                      </a:lnTo>
                      <a:lnTo>
                        <a:pt x="769" y="468"/>
                      </a:lnTo>
                      <a:lnTo>
                        <a:pt x="778" y="467"/>
                      </a:lnTo>
                      <a:lnTo>
                        <a:pt x="786" y="464"/>
                      </a:lnTo>
                      <a:lnTo>
                        <a:pt x="798" y="464"/>
                      </a:lnTo>
                      <a:lnTo>
                        <a:pt x="814" y="467"/>
                      </a:lnTo>
                      <a:lnTo>
                        <a:pt x="835" y="474"/>
                      </a:lnTo>
                      <a:lnTo>
                        <a:pt x="844" y="476"/>
                      </a:lnTo>
                      <a:lnTo>
                        <a:pt x="850" y="474"/>
                      </a:lnTo>
                      <a:lnTo>
                        <a:pt x="852" y="468"/>
                      </a:lnTo>
                      <a:lnTo>
                        <a:pt x="852" y="461"/>
                      </a:lnTo>
                      <a:lnTo>
                        <a:pt x="852" y="452"/>
                      </a:lnTo>
                      <a:lnTo>
                        <a:pt x="852" y="444"/>
                      </a:lnTo>
                      <a:lnTo>
                        <a:pt x="854" y="436"/>
                      </a:lnTo>
                      <a:lnTo>
                        <a:pt x="858" y="423"/>
                      </a:lnTo>
                      <a:lnTo>
                        <a:pt x="863" y="410"/>
                      </a:lnTo>
                      <a:lnTo>
                        <a:pt x="870" y="398"/>
                      </a:lnTo>
                      <a:lnTo>
                        <a:pt x="880" y="389"/>
                      </a:lnTo>
                      <a:lnTo>
                        <a:pt x="889" y="388"/>
                      </a:lnTo>
                      <a:lnTo>
                        <a:pt x="903" y="391"/>
                      </a:lnTo>
                      <a:lnTo>
                        <a:pt x="916" y="395"/>
                      </a:lnTo>
                      <a:lnTo>
                        <a:pt x="927" y="396"/>
                      </a:lnTo>
                      <a:lnTo>
                        <a:pt x="939" y="392"/>
                      </a:lnTo>
                      <a:lnTo>
                        <a:pt x="942" y="387"/>
                      </a:lnTo>
                      <a:lnTo>
                        <a:pt x="938" y="380"/>
                      </a:lnTo>
                      <a:lnTo>
                        <a:pt x="931" y="373"/>
                      </a:lnTo>
                      <a:lnTo>
                        <a:pt x="922" y="368"/>
                      </a:lnTo>
                      <a:lnTo>
                        <a:pt x="914" y="362"/>
                      </a:lnTo>
                      <a:lnTo>
                        <a:pt x="911" y="358"/>
                      </a:lnTo>
                      <a:lnTo>
                        <a:pt x="915" y="355"/>
                      </a:lnTo>
                      <a:lnTo>
                        <a:pt x="926" y="353"/>
                      </a:lnTo>
                      <a:lnTo>
                        <a:pt x="941" y="351"/>
                      </a:lnTo>
                      <a:lnTo>
                        <a:pt x="960" y="350"/>
                      </a:lnTo>
                      <a:lnTo>
                        <a:pt x="979" y="350"/>
                      </a:lnTo>
                      <a:lnTo>
                        <a:pt x="1001" y="349"/>
                      </a:lnTo>
                      <a:lnTo>
                        <a:pt x="1020" y="349"/>
                      </a:lnTo>
                      <a:lnTo>
                        <a:pt x="1033" y="347"/>
                      </a:lnTo>
                      <a:lnTo>
                        <a:pt x="1045" y="344"/>
                      </a:lnTo>
                      <a:lnTo>
                        <a:pt x="1050" y="342"/>
                      </a:lnTo>
                      <a:lnTo>
                        <a:pt x="1051" y="336"/>
                      </a:lnTo>
                      <a:lnTo>
                        <a:pt x="1047" y="328"/>
                      </a:lnTo>
                      <a:lnTo>
                        <a:pt x="1043" y="321"/>
                      </a:lnTo>
                      <a:lnTo>
                        <a:pt x="1037" y="315"/>
                      </a:lnTo>
                      <a:lnTo>
                        <a:pt x="1032" y="310"/>
                      </a:lnTo>
                      <a:lnTo>
                        <a:pt x="1029" y="309"/>
                      </a:lnTo>
                      <a:lnTo>
                        <a:pt x="1022" y="309"/>
                      </a:lnTo>
                      <a:lnTo>
                        <a:pt x="1010" y="310"/>
                      </a:lnTo>
                      <a:lnTo>
                        <a:pt x="995" y="312"/>
                      </a:lnTo>
                      <a:lnTo>
                        <a:pt x="979" y="312"/>
                      </a:lnTo>
                      <a:lnTo>
                        <a:pt x="965" y="310"/>
                      </a:lnTo>
                      <a:lnTo>
                        <a:pt x="952" y="312"/>
                      </a:lnTo>
                      <a:lnTo>
                        <a:pt x="937" y="317"/>
                      </a:lnTo>
                      <a:lnTo>
                        <a:pt x="922" y="324"/>
                      </a:lnTo>
                      <a:lnTo>
                        <a:pt x="908" y="330"/>
                      </a:lnTo>
                      <a:lnTo>
                        <a:pt x="901" y="328"/>
                      </a:lnTo>
                      <a:lnTo>
                        <a:pt x="895" y="324"/>
                      </a:lnTo>
                      <a:lnTo>
                        <a:pt x="890" y="316"/>
                      </a:lnTo>
                      <a:lnTo>
                        <a:pt x="886" y="306"/>
                      </a:lnTo>
                      <a:lnTo>
                        <a:pt x="882" y="297"/>
                      </a:lnTo>
                      <a:lnTo>
                        <a:pt x="878" y="289"/>
                      </a:lnTo>
                      <a:lnTo>
                        <a:pt x="873" y="279"/>
                      </a:lnTo>
                      <a:lnTo>
                        <a:pt x="871" y="268"/>
                      </a:lnTo>
                      <a:lnTo>
                        <a:pt x="871" y="257"/>
                      </a:lnTo>
                      <a:lnTo>
                        <a:pt x="878" y="247"/>
                      </a:lnTo>
                      <a:lnTo>
                        <a:pt x="889" y="237"/>
                      </a:lnTo>
                      <a:lnTo>
                        <a:pt x="903" y="229"/>
                      </a:lnTo>
                      <a:lnTo>
                        <a:pt x="919" y="219"/>
                      </a:lnTo>
                      <a:lnTo>
                        <a:pt x="934" y="208"/>
                      </a:lnTo>
                      <a:lnTo>
                        <a:pt x="948" y="198"/>
                      </a:lnTo>
                      <a:lnTo>
                        <a:pt x="960" y="188"/>
                      </a:lnTo>
                      <a:lnTo>
                        <a:pt x="965" y="180"/>
                      </a:lnTo>
                      <a:lnTo>
                        <a:pt x="967" y="174"/>
                      </a:lnTo>
                      <a:lnTo>
                        <a:pt x="960" y="172"/>
                      </a:lnTo>
                      <a:lnTo>
                        <a:pt x="949" y="170"/>
                      </a:lnTo>
                      <a:lnTo>
                        <a:pt x="934" y="169"/>
                      </a:lnTo>
                      <a:lnTo>
                        <a:pt x="918" y="170"/>
                      </a:lnTo>
                      <a:lnTo>
                        <a:pt x="899" y="172"/>
                      </a:lnTo>
                      <a:lnTo>
                        <a:pt x="889" y="173"/>
                      </a:lnTo>
                      <a:lnTo>
                        <a:pt x="884" y="174"/>
                      </a:lnTo>
                      <a:lnTo>
                        <a:pt x="884" y="179"/>
                      </a:lnTo>
                      <a:lnTo>
                        <a:pt x="884" y="184"/>
                      </a:lnTo>
                      <a:lnTo>
                        <a:pt x="885" y="191"/>
                      </a:lnTo>
                      <a:lnTo>
                        <a:pt x="884" y="200"/>
                      </a:lnTo>
                      <a:lnTo>
                        <a:pt x="880" y="211"/>
                      </a:lnTo>
                      <a:lnTo>
                        <a:pt x="870" y="225"/>
                      </a:lnTo>
                      <a:lnTo>
                        <a:pt x="856" y="238"/>
                      </a:lnTo>
                      <a:lnTo>
                        <a:pt x="844" y="247"/>
                      </a:lnTo>
                      <a:lnTo>
                        <a:pt x="833" y="249"/>
                      </a:lnTo>
                      <a:lnTo>
                        <a:pt x="824" y="252"/>
                      </a:lnTo>
                      <a:lnTo>
                        <a:pt x="813" y="253"/>
                      </a:lnTo>
                      <a:lnTo>
                        <a:pt x="803" y="257"/>
                      </a:lnTo>
                      <a:lnTo>
                        <a:pt x="793" y="266"/>
                      </a:lnTo>
                      <a:lnTo>
                        <a:pt x="783" y="276"/>
                      </a:lnTo>
                      <a:lnTo>
                        <a:pt x="779" y="283"/>
                      </a:lnTo>
                      <a:lnTo>
                        <a:pt x="780" y="290"/>
                      </a:lnTo>
                      <a:lnTo>
                        <a:pt x="784" y="294"/>
                      </a:lnTo>
                      <a:lnTo>
                        <a:pt x="790" y="297"/>
                      </a:lnTo>
                      <a:lnTo>
                        <a:pt x="799" y="301"/>
                      </a:lnTo>
                      <a:lnTo>
                        <a:pt x="809" y="304"/>
                      </a:lnTo>
                      <a:lnTo>
                        <a:pt x="818" y="310"/>
                      </a:lnTo>
                      <a:lnTo>
                        <a:pt x="821" y="317"/>
                      </a:lnTo>
                      <a:lnTo>
                        <a:pt x="820" y="327"/>
                      </a:lnTo>
                      <a:lnTo>
                        <a:pt x="816" y="335"/>
                      </a:lnTo>
                      <a:lnTo>
                        <a:pt x="812" y="342"/>
                      </a:lnTo>
                      <a:lnTo>
                        <a:pt x="807" y="347"/>
                      </a:lnTo>
                      <a:lnTo>
                        <a:pt x="802" y="353"/>
                      </a:lnTo>
                      <a:lnTo>
                        <a:pt x="793" y="362"/>
                      </a:lnTo>
                      <a:lnTo>
                        <a:pt x="784" y="373"/>
                      </a:lnTo>
                      <a:lnTo>
                        <a:pt x="778" y="385"/>
                      </a:lnTo>
                      <a:lnTo>
                        <a:pt x="778" y="396"/>
                      </a:lnTo>
                      <a:lnTo>
                        <a:pt x="776" y="407"/>
                      </a:lnTo>
                      <a:lnTo>
                        <a:pt x="772" y="415"/>
                      </a:lnTo>
                      <a:lnTo>
                        <a:pt x="765" y="421"/>
                      </a:lnTo>
                      <a:lnTo>
                        <a:pt x="760" y="425"/>
                      </a:lnTo>
                      <a:lnTo>
                        <a:pt x="759" y="426"/>
                      </a:lnTo>
                      <a:lnTo>
                        <a:pt x="754" y="427"/>
                      </a:lnTo>
                      <a:lnTo>
                        <a:pt x="744" y="430"/>
                      </a:lnTo>
                      <a:lnTo>
                        <a:pt x="729" y="433"/>
                      </a:lnTo>
                      <a:lnTo>
                        <a:pt x="712" y="437"/>
                      </a:lnTo>
                      <a:lnTo>
                        <a:pt x="696" y="441"/>
                      </a:lnTo>
                      <a:lnTo>
                        <a:pt x="682" y="445"/>
                      </a:lnTo>
                      <a:lnTo>
                        <a:pt x="674" y="446"/>
                      </a:lnTo>
                      <a:lnTo>
                        <a:pt x="666" y="445"/>
                      </a:lnTo>
                      <a:lnTo>
                        <a:pt x="661" y="440"/>
                      </a:lnTo>
                      <a:lnTo>
                        <a:pt x="659" y="432"/>
                      </a:lnTo>
                      <a:lnTo>
                        <a:pt x="661" y="422"/>
                      </a:lnTo>
                      <a:lnTo>
                        <a:pt x="661" y="411"/>
                      </a:lnTo>
                      <a:lnTo>
                        <a:pt x="657" y="399"/>
                      </a:lnTo>
                      <a:lnTo>
                        <a:pt x="651" y="384"/>
                      </a:lnTo>
                      <a:lnTo>
                        <a:pt x="646" y="369"/>
                      </a:lnTo>
                      <a:lnTo>
                        <a:pt x="643" y="357"/>
                      </a:lnTo>
                      <a:lnTo>
                        <a:pt x="642" y="350"/>
                      </a:lnTo>
                      <a:lnTo>
                        <a:pt x="636" y="350"/>
                      </a:lnTo>
                      <a:lnTo>
                        <a:pt x="631" y="353"/>
                      </a:lnTo>
                      <a:lnTo>
                        <a:pt x="624" y="358"/>
                      </a:lnTo>
                      <a:lnTo>
                        <a:pt x="618" y="365"/>
                      </a:lnTo>
                      <a:lnTo>
                        <a:pt x="613" y="372"/>
                      </a:lnTo>
                      <a:lnTo>
                        <a:pt x="610" y="378"/>
                      </a:lnTo>
                      <a:lnTo>
                        <a:pt x="608" y="384"/>
                      </a:lnTo>
                      <a:lnTo>
                        <a:pt x="599" y="388"/>
                      </a:lnTo>
                      <a:lnTo>
                        <a:pt x="589" y="391"/>
                      </a:lnTo>
                      <a:lnTo>
                        <a:pt x="576" y="391"/>
                      </a:lnTo>
                      <a:lnTo>
                        <a:pt x="563" y="389"/>
                      </a:lnTo>
                      <a:lnTo>
                        <a:pt x="552" y="385"/>
                      </a:lnTo>
                      <a:lnTo>
                        <a:pt x="541" y="377"/>
                      </a:lnTo>
                      <a:lnTo>
                        <a:pt x="531" y="366"/>
                      </a:lnTo>
                      <a:lnTo>
                        <a:pt x="526" y="354"/>
                      </a:lnTo>
                      <a:lnTo>
                        <a:pt x="523" y="343"/>
                      </a:lnTo>
                      <a:lnTo>
                        <a:pt x="523" y="336"/>
                      </a:lnTo>
                      <a:lnTo>
                        <a:pt x="523" y="331"/>
                      </a:lnTo>
                      <a:lnTo>
                        <a:pt x="522" y="321"/>
                      </a:lnTo>
                      <a:lnTo>
                        <a:pt x="519" y="312"/>
                      </a:lnTo>
                      <a:lnTo>
                        <a:pt x="515" y="301"/>
                      </a:lnTo>
                      <a:lnTo>
                        <a:pt x="512" y="293"/>
                      </a:lnTo>
                      <a:lnTo>
                        <a:pt x="512" y="286"/>
                      </a:lnTo>
                      <a:lnTo>
                        <a:pt x="514" y="281"/>
                      </a:lnTo>
                      <a:lnTo>
                        <a:pt x="519" y="271"/>
                      </a:lnTo>
                      <a:lnTo>
                        <a:pt x="527" y="259"/>
                      </a:lnTo>
                      <a:lnTo>
                        <a:pt x="538" y="244"/>
                      </a:lnTo>
                      <a:lnTo>
                        <a:pt x="550" y="230"/>
                      </a:lnTo>
                      <a:lnTo>
                        <a:pt x="564" y="218"/>
                      </a:lnTo>
                      <a:lnTo>
                        <a:pt x="579" y="208"/>
                      </a:lnTo>
                      <a:lnTo>
                        <a:pt x="593" y="203"/>
                      </a:lnTo>
                      <a:lnTo>
                        <a:pt x="621" y="194"/>
                      </a:lnTo>
                      <a:lnTo>
                        <a:pt x="648" y="181"/>
                      </a:lnTo>
                      <a:lnTo>
                        <a:pt x="676" y="165"/>
                      </a:lnTo>
                      <a:lnTo>
                        <a:pt x="697" y="149"/>
                      </a:lnTo>
                      <a:lnTo>
                        <a:pt x="714" y="131"/>
                      </a:lnTo>
                      <a:lnTo>
                        <a:pt x="725" y="115"/>
                      </a:lnTo>
                      <a:lnTo>
                        <a:pt x="734" y="101"/>
                      </a:lnTo>
                      <a:lnTo>
                        <a:pt x="741" y="93"/>
                      </a:lnTo>
                      <a:lnTo>
                        <a:pt x="746" y="89"/>
                      </a:lnTo>
                      <a:lnTo>
                        <a:pt x="756" y="82"/>
                      </a:lnTo>
                      <a:lnTo>
                        <a:pt x="771" y="74"/>
                      </a:lnTo>
                      <a:lnTo>
                        <a:pt x="788" y="64"/>
                      </a:lnTo>
                      <a:lnTo>
                        <a:pt x="809" y="53"/>
                      </a:lnTo>
                      <a:lnTo>
                        <a:pt x="831" y="43"/>
                      </a:lnTo>
                      <a:lnTo>
                        <a:pt x="852" y="32"/>
                      </a:lnTo>
                      <a:lnTo>
                        <a:pt x="874" y="21"/>
                      </a:lnTo>
                      <a:lnTo>
                        <a:pt x="895" y="13"/>
                      </a:lnTo>
                      <a:lnTo>
                        <a:pt x="914" y="6"/>
                      </a:lnTo>
                      <a:lnTo>
                        <a:pt x="929" y="2"/>
                      </a:lnTo>
                      <a:lnTo>
                        <a:pt x="94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Freeform 19"/>
                <p:cNvSpPr>
                  <a:spLocks/>
                </p:cNvSpPr>
                <p:nvPr/>
              </p:nvSpPr>
              <p:spPr bwMode="auto">
                <a:xfrm>
                  <a:off x="7852618" y="3667843"/>
                  <a:ext cx="671837" cy="431585"/>
                </a:xfrm>
                <a:custGeom>
                  <a:avLst/>
                  <a:gdLst>
                    <a:gd name="T0" fmla="*/ 885 w 1236"/>
                    <a:gd name="T1" fmla="*/ 21 h 794"/>
                    <a:gd name="T2" fmla="*/ 892 w 1236"/>
                    <a:gd name="T3" fmla="*/ 34 h 794"/>
                    <a:gd name="T4" fmla="*/ 786 w 1236"/>
                    <a:gd name="T5" fmla="*/ 57 h 794"/>
                    <a:gd name="T6" fmla="*/ 718 w 1236"/>
                    <a:gd name="T7" fmla="*/ 59 h 794"/>
                    <a:gd name="T8" fmla="*/ 836 w 1236"/>
                    <a:gd name="T9" fmla="*/ 58 h 794"/>
                    <a:gd name="T10" fmla="*/ 928 w 1236"/>
                    <a:gd name="T11" fmla="*/ 35 h 794"/>
                    <a:gd name="T12" fmla="*/ 1001 w 1236"/>
                    <a:gd name="T13" fmla="*/ 31 h 794"/>
                    <a:gd name="T14" fmla="*/ 1026 w 1236"/>
                    <a:gd name="T15" fmla="*/ 103 h 794"/>
                    <a:gd name="T16" fmla="*/ 1081 w 1236"/>
                    <a:gd name="T17" fmla="*/ 183 h 794"/>
                    <a:gd name="T18" fmla="*/ 1175 w 1236"/>
                    <a:gd name="T19" fmla="*/ 132 h 794"/>
                    <a:gd name="T20" fmla="*/ 1232 w 1236"/>
                    <a:gd name="T21" fmla="*/ 166 h 794"/>
                    <a:gd name="T22" fmla="*/ 1152 w 1236"/>
                    <a:gd name="T23" fmla="*/ 231 h 794"/>
                    <a:gd name="T24" fmla="*/ 1100 w 1236"/>
                    <a:gd name="T25" fmla="*/ 293 h 794"/>
                    <a:gd name="T26" fmla="*/ 1127 w 1236"/>
                    <a:gd name="T27" fmla="*/ 334 h 794"/>
                    <a:gd name="T28" fmla="*/ 1105 w 1236"/>
                    <a:gd name="T29" fmla="*/ 406 h 794"/>
                    <a:gd name="T30" fmla="*/ 1058 w 1236"/>
                    <a:gd name="T31" fmla="*/ 420 h 794"/>
                    <a:gd name="T32" fmla="*/ 1024 w 1236"/>
                    <a:gd name="T33" fmla="*/ 450 h 794"/>
                    <a:gd name="T34" fmla="*/ 1044 w 1236"/>
                    <a:gd name="T35" fmla="*/ 507 h 794"/>
                    <a:gd name="T36" fmla="*/ 995 w 1236"/>
                    <a:gd name="T37" fmla="*/ 510 h 794"/>
                    <a:gd name="T38" fmla="*/ 949 w 1236"/>
                    <a:gd name="T39" fmla="*/ 467 h 794"/>
                    <a:gd name="T40" fmla="*/ 977 w 1236"/>
                    <a:gd name="T41" fmla="*/ 518 h 794"/>
                    <a:gd name="T42" fmla="*/ 982 w 1236"/>
                    <a:gd name="T43" fmla="*/ 552 h 794"/>
                    <a:gd name="T44" fmla="*/ 901 w 1236"/>
                    <a:gd name="T45" fmla="*/ 579 h 794"/>
                    <a:gd name="T46" fmla="*/ 810 w 1236"/>
                    <a:gd name="T47" fmla="*/ 591 h 794"/>
                    <a:gd name="T48" fmla="*/ 760 w 1236"/>
                    <a:gd name="T49" fmla="*/ 636 h 794"/>
                    <a:gd name="T50" fmla="*/ 673 w 1236"/>
                    <a:gd name="T51" fmla="*/ 657 h 794"/>
                    <a:gd name="T52" fmla="*/ 662 w 1236"/>
                    <a:gd name="T53" fmla="*/ 704 h 794"/>
                    <a:gd name="T54" fmla="*/ 628 w 1236"/>
                    <a:gd name="T55" fmla="*/ 714 h 794"/>
                    <a:gd name="T56" fmla="*/ 624 w 1236"/>
                    <a:gd name="T57" fmla="*/ 754 h 794"/>
                    <a:gd name="T58" fmla="*/ 571 w 1236"/>
                    <a:gd name="T59" fmla="*/ 791 h 794"/>
                    <a:gd name="T60" fmla="*/ 545 w 1236"/>
                    <a:gd name="T61" fmla="*/ 767 h 794"/>
                    <a:gd name="T62" fmla="*/ 495 w 1236"/>
                    <a:gd name="T63" fmla="*/ 746 h 794"/>
                    <a:gd name="T64" fmla="*/ 436 w 1236"/>
                    <a:gd name="T65" fmla="*/ 684 h 794"/>
                    <a:gd name="T66" fmla="*/ 447 w 1236"/>
                    <a:gd name="T67" fmla="*/ 671 h 794"/>
                    <a:gd name="T68" fmla="*/ 412 w 1236"/>
                    <a:gd name="T69" fmla="*/ 654 h 794"/>
                    <a:gd name="T70" fmla="*/ 397 w 1236"/>
                    <a:gd name="T71" fmla="*/ 584 h 794"/>
                    <a:gd name="T72" fmla="*/ 382 w 1236"/>
                    <a:gd name="T73" fmla="*/ 559 h 794"/>
                    <a:gd name="T74" fmla="*/ 398 w 1236"/>
                    <a:gd name="T75" fmla="*/ 496 h 794"/>
                    <a:gd name="T76" fmla="*/ 423 w 1236"/>
                    <a:gd name="T77" fmla="*/ 496 h 794"/>
                    <a:gd name="T78" fmla="*/ 424 w 1236"/>
                    <a:gd name="T79" fmla="*/ 541 h 794"/>
                    <a:gd name="T80" fmla="*/ 439 w 1236"/>
                    <a:gd name="T81" fmla="*/ 552 h 794"/>
                    <a:gd name="T82" fmla="*/ 450 w 1236"/>
                    <a:gd name="T83" fmla="*/ 534 h 794"/>
                    <a:gd name="T84" fmla="*/ 418 w 1236"/>
                    <a:gd name="T85" fmla="*/ 478 h 794"/>
                    <a:gd name="T86" fmla="*/ 374 w 1236"/>
                    <a:gd name="T87" fmla="*/ 497 h 794"/>
                    <a:gd name="T88" fmla="*/ 348 w 1236"/>
                    <a:gd name="T89" fmla="*/ 444 h 794"/>
                    <a:gd name="T90" fmla="*/ 277 w 1236"/>
                    <a:gd name="T91" fmla="*/ 379 h 794"/>
                    <a:gd name="T92" fmla="*/ 190 w 1236"/>
                    <a:gd name="T93" fmla="*/ 360 h 794"/>
                    <a:gd name="T94" fmla="*/ 127 w 1236"/>
                    <a:gd name="T95" fmla="*/ 337 h 794"/>
                    <a:gd name="T96" fmla="*/ 112 w 1236"/>
                    <a:gd name="T97" fmla="*/ 367 h 794"/>
                    <a:gd name="T98" fmla="*/ 54 w 1236"/>
                    <a:gd name="T99" fmla="*/ 340 h 794"/>
                    <a:gd name="T100" fmla="*/ 1 w 1236"/>
                    <a:gd name="T101" fmla="*/ 314 h 794"/>
                    <a:gd name="T102" fmla="*/ 49 w 1236"/>
                    <a:gd name="T103" fmla="*/ 307 h 794"/>
                    <a:gd name="T104" fmla="*/ 103 w 1236"/>
                    <a:gd name="T105" fmla="*/ 262 h 794"/>
                    <a:gd name="T106" fmla="*/ 153 w 1236"/>
                    <a:gd name="T107" fmla="*/ 223 h 794"/>
                    <a:gd name="T108" fmla="*/ 202 w 1236"/>
                    <a:gd name="T109" fmla="*/ 197 h 794"/>
                    <a:gd name="T110" fmla="*/ 232 w 1236"/>
                    <a:gd name="T111" fmla="*/ 157 h 794"/>
                    <a:gd name="T112" fmla="*/ 365 w 1236"/>
                    <a:gd name="T113" fmla="*/ 138 h 794"/>
                    <a:gd name="T114" fmla="*/ 439 w 1236"/>
                    <a:gd name="T115" fmla="*/ 144 h 794"/>
                    <a:gd name="T116" fmla="*/ 462 w 1236"/>
                    <a:gd name="T117" fmla="*/ 72 h 794"/>
                    <a:gd name="T118" fmla="*/ 500 w 1236"/>
                    <a:gd name="T119" fmla="*/ 104 h 794"/>
                    <a:gd name="T120" fmla="*/ 548 w 1236"/>
                    <a:gd name="T121" fmla="*/ 47 h 794"/>
                    <a:gd name="T122" fmla="*/ 676 w 1236"/>
                    <a:gd name="T123" fmla="*/ 9 h 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36" h="794">
                      <a:moveTo>
                        <a:pt x="771" y="0"/>
                      </a:moveTo>
                      <a:lnTo>
                        <a:pt x="798" y="4"/>
                      </a:lnTo>
                      <a:lnTo>
                        <a:pt x="826" y="9"/>
                      </a:lnTo>
                      <a:lnTo>
                        <a:pt x="855" y="16"/>
                      </a:lnTo>
                      <a:lnTo>
                        <a:pt x="880" y="20"/>
                      </a:lnTo>
                      <a:lnTo>
                        <a:pt x="882" y="21"/>
                      </a:lnTo>
                      <a:lnTo>
                        <a:pt x="885" y="21"/>
                      </a:lnTo>
                      <a:lnTo>
                        <a:pt x="888" y="23"/>
                      </a:lnTo>
                      <a:lnTo>
                        <a:pt x="890" y="24"/>
                      </a:lnTo>
                      <a:lnTo>
                        <a:pt x="892" y="27"/>
                      </a:lnTo>
                      <a:lnTo>
                        <a:pt x="893" y="28"/>
                      </a:lnTo>
                      <a:lnTo>
                        <a:pt x="894" y="30"/>
                      </a:lnTo>
                      <a:lnTo>
                        <a:pt x="893" y="32"/>
                      </a:lnTo>
                      <a:lnTo>
                        <a:pt x="892" y="34"/>
                      </a:lnTo>
                      <a:lnTo>
                        <a:pt x="889" y="35"/>
                      </a:lnTo>
                      <a:lnTo>
                        <a:pt x="884" y="36"/>
                      </a:lnTo>
                      <a:lnTo>
                        <a:pt x="867" y="40"/>
                      </a:lnTo>
                      <a:lnTo>
                        <a:pt x="847" y="45"/>
                      </a:lnTo>
                      <a:lnTo>
                        <a:pt x="825" y="49"/>
                      </a:lnTo>
                      <a:lnTo>
                        <a:pt x="805" y="54"/>
                      </a:lnTo>
                      <a:lnTo>
                        <a:pt x="786" y="57"/>
                      </a:lnTo>
                      <a:lnTo>
                        <a:pt x="768" y="59"/>
                      </a:lnTo>
                      <a:lnTo>
                        <a:pt x="749" y="59"/>
                      </a:lnTo>
                      <a:lnTo>
                        <a:pt x="733" y="59"/>
                      </a:lnTo>
                      <a:lnTo>
                        <a:pt x="719" y="58"/>
                      </a:lnTo>
                      <a:lnTo>
                        <a:pt x="711" y="57"/>
                      </a:lnTo>
                      <a:lnTo>
                        <a:pt x="711" y="57"/>
                      </a:lnTo>
                      <a:lnTo>
                        <a:pt x="718" y="59"/>
                      </a:lnTo>
                      <a:lnTo>
                        <a:pt x="730" y="62"/>
                      </a:lnTo>
                      <a:lnTo>
                        <a:pt x="748" y="66"/>
                      </a:lnTo>
                      <a:lnTo>
                        <a:pt x="769" y="69"/>
                      </a:lnTo>
                      <a:lnTo>
                        <a:pt x="794" y="69"/>
                      </a:lnTo>
                      <a:lnTo>
                        <a:pt x="821" y="64"/>
                      </a:lnTo>
                      <a:lnTo>
                        <a:pt x="828" y="62"/>
                      </a:lnTo>
                      <a:lnTo>
                        <a:pt x="836" y="58"/>
                      </a:lnTo>
                      <a:lnTo>
                        <a:pt x="848" y="54"/>
                      </a:lnTo>
                      <a:lnTo>
                        <a:pt x="862" y="51"/>
                      </a:lnTo>
                      <a:lnTo>
                        <a:pt x="878" y="53"/>
                      </a:lnTo>
                      <a:lnTo>
                        <a:pt x="888" y="53"/>
                      </a:lnTo>
                      <a:lnTo>
                        <a:pt x="900" y="47"/>
                      </a:lnTo>
                      <a:lnTo>
                        <a:pt x="914" y="40"/>
                      </a:lnTo>
                      <a:lnTo>
                        <a:pt x="928" y="35"/>
                      </a:lnTo>
                      <a:lnTo>
                        <a:pt x="941" y="32"/>
                      </a:lnTo>
                      <a:lnTo>
                        <a:pt x="953" y="34"/>
                      </a:lnTo>
                      <a:lnTo>
                        <a:pt x="964" y="34"/>
                      </a:lnTo>
                      <a:lnTo>
                        <a:pt x="972" y="35"/>
                      </a:lnTo>
                      <a:lnTo>
                        <a:pt x="976" y="36"/>
                      </a:lnTo>
                      <a:lnTo>
                        <a:pt x="986" y="34"/>
                      </a:lnTo>
                      <a:lnTo>
                        <a:pt x="1001" y="31"/>
                      </a:lnTo>
                      <a:lnTo>
                        <a:pt x="1007" y="32"/>
                      </a:lnTo>
                      <a:lnTo>
                        <a:pt x="1013" y="39"/>
                      </a:lnTo>
                      <a:lnTo>
                        <a:pt x="1016" y="49"/>
                      </a:lnTo>
                      <a:lnTo>
                        <a:pt x="1017" y="61"/>
                      </a:lnTo>
                      <a:lnTo>
                        <a:pt x="1020" y="74"/>
                      </a:lnTo>
                      <a:lnTo>
                        <a:pt x="1022" y="89"/>
                      </a:lnTo>
                      <a:lnTo>
                        <a:pt x="1026" y="103"/>
                      </a:lnTo>
                      <a:lnTo>
                        <a:pt x="1033" y="115"/>
                      </a:lnTo>
                      <a:lnTo>
                        <a:pt x="1040" y="127"/>
                      </a:lnTo>
                      <a:lnTo>
                        <a:pt x="1047" y="141"/>
                      </a:lnTo>
                      <a:lnTo>
                        <a:pt x="1052" y="155"/>
                      </a:lnTo>
                      <a:lnTo>
                        <a:pt x="1060" y="167"/>
                      </a:lnTo>
                      <a:lnTo>
                        <a:pt x="1069" y="176"/>
                      </a:lnTo>
                      <a:lnTo>
                        <a:pt x="1081" y="183"/>
                      </a:lnTo>
                      <a:lnTo>
                        <a:pt x="1097" y="185"/>
                      </a:lnTo>
                      <a:lnTo>
                        <a:pt x="1109" y="179"/>
                      </a:lnTo>
                      <a:lnTo>
                        <a:pt x="1122" y="171"/>
                      </a:lnTo>
                      <a:lnTo>
                        <a:pt x="1134" y="159"/>
                      </a:lnTo>
                      <a:lnTo>
                        <a:pt x="1147" y="144"/>
                      </a:lnTo>
                      <a:lnTo>
                        <a:pt x="1161" y="136"/>
                      </a:lnTo>
                      <a:lnTo>
                        <a:pt x="1175" y="132"/>
                      </a:lnTo>
                      <a:lnTo>
                        <a:pt x="1190" y="130"/>
                      </a:lnTo>
                      <a:lnTo>
                        <a:pt x="1205" y="133"/>
                      </a:lnTo>
                      <a:lnTo>
                        <a:pt x="1217" y="137"/>
                      </a:lnTo>
                      <a:lnTo>
                        <a:pt x="1228" y="141"/>
                      </a:lnTo>
                      <a:lnTo>
                        <a:pt x="1234" y="147"/>
                      </a:lnTo>
                      <a:lnTo>
                        <a:pt x="1236" y="156"/>
                      </a:lnTo>
                      <a:lnTo>
                        <a:pt x="1232" y="166"/>
                      </a:lnTo>
                      <a:lnTo>
                        <a:pt x="1224" y="176"/>
                      </a:lnTo>
                      <a:lnTo>
                        <a:pt x="1214" y="186"/>
                      </a:lnTo>
                      <a:lnTo>
                        <a:pt x="1200" y="193"/>
                      </a:lnTo>
                      <a:lnTo>
                        <a:pt x="1190" y="198"/>
                      </a:lnTo>
                      <a:lnTo>
                        <a:pt x="1177" y="206"/>
                      </a:lnTo>
                      <a:lnTo>
                        <a:pt x="1165" y="219"/>
                      </a:lnTo>
                      <a:lnTo>
                        <a:pt x="1152" y="231"/>
                      </a:lnTo>
                      <a:lnTo>
                        <a:pt x="1141" y="243"/>
                      </a:lnTo>
                      <a:lnTo>
                        <a:pt x="1130" y="254"/>
                      </a:lnTo>
                      <a:lnTo>
                        <a:pt x="1122" y="263"/>
                      </a:lnTo>
                      <a:lnTo>
                        <a:pt x="1116" y="269"/>
                      </a:lnTo>
                      <a:lnTo>
                        <a:pt x="1111" y="276"/>
                      </a:lnTo>
                      <a:lnTo>
                        <a:pt x="1104" y="284"/>
                      </a:lnTo>
                      <a:lnTo>
                        <a:pt x="1100" y="293"/>
                      </a:lnTo>
                      <a:lnTo>
                        <a:pt x="1097" y="304"/>
                      </a:lnTo>
                      <a:lnTo>
                        <a:pt x="1100" y="317"/>
                      </a:lnTo>
                      <a:lnTo>
                        <a:pt x="1105" y="327"/>
                      </a:lnTo>
                      <a:lnTo>
                        <a:pt x="1111" y="331"/>
                      </a:lnTo>
                      <a:lnTo>
                        <a:pt x="1116" y="333"/>
                      </a:lnTo>
                      <a:lnTo>
                        <a:pt x="1122" y="333"/>
                      </a:lnTo>
                      <a:lnTo>
                        <a:pt x="1127" y="334"/>
                      </a:lnTo>
                      <a:lnTo>
                        <a:pt x="1128" y="338"/>
                      </a:lnTo>
                      <a:lnTo>
                        <a:pt x="1126" y="344"/>
                      </a:lnTo>
                      <a:lnTo>
                        <a:pt x="1119" y="352"/>
                      </a:lnTo>
                      <a:lnTo>
                        <a:pt x="1112" y="360"/>
                      </a:lnTo>
                      <a:lnTo>
                        <a:pt x="1108" y="372"/>
                      </a:lnTo>
                      <a:lnTo>
                        <a:pt x="1107" y="389"/>
                      </a:lnTo>
                      <a:lnTo>
                        <a:pt x="1105" y="406"/>
                      </a:lnTo>
                      <a:lnTo>
                        <a:pt x="1105" y="424"/>
                      </a:lnTo>
                      <a:lnTo>
                        <a:pt x="1104" y="431"/>
                      </a:lnTo>
                      <a:lnTo>
                        <a:pt x="1098" y="432"/>
                      </a:lnTo>
                      <a:lnTo>
                        <a:pt x="1090" y="431"/>
                      </a:lnTo>
                      <a:lnTo>
                        <a:pt x="1081" y="428"/>
                      </a:lnTo>
                      <a:lnTo>
                        <a:pt x="1070" y="424"/>
                      </a:lnTo>
                      <a:lnTo>
                        <a:pt x="1058" y="420"/>
                      </a:lnTo>
                      <a:lnTo>
                        <a:pt x="1047" y="417"/>
                      </a:lnTo>
                      <a:lnTo>
                        <a:pt x="1036" y="416"/>
                      </a:lnTo>
                      <a:lnTo>
                        <a:pt x="1028" y="420"/>
                      </a:lnTo>
                      <a:lnTo>
                        <a:pt x="1024" y="425"/>
                      </a:lnTo>
                      <a:lnTo>
                        <a:pt x="1021" y="432"/>
                      </a:lnTo>
                      <a:lnTo>
                        <a:pt x="1021" y="442"/>
                      </a:lnTo>
                      <a:lnTo>
                        <a:pt x="1024" y="450"/>
                      </a:lnTo>
                      <a:lnTo>
                        <a:pt x="1025" y="457"/>
                      </a:lnTo>
                      <a:lnTo>
                        <a:pt x="1028" y="463"/>
                      </a:lnTo>
                      <a:lnTo>
                        <a:pt x="1032" y="474"/>
                      </a:lnTo>
                      <a:lnTo>
                        <a:pt x="1036" y="487"/>
                      </a:lnTo>
                      <a:lnTo>
                        <a:pt x="1040" y="495"/>
                      </a:lnTo>
                      <a:lnTo>
                        <a:pt x="1043" y="500"/>
                      </a:lnTo>
                      <a:lnTo>
                        <a:pt x="1044" y="507"/>
                      </a:lnTo>
                      <a:lnTo>
                        <a:pt x="1043" y="516"/>
                      </a:lnTo>
                      <a:lnTo>
                        <a:pt x="1036" y="523"/>
                      </a:lnTo>
                      <a:lnTo>
                        <a:pt x="1025" y="529"/>
                      </a:lnTo>
                      <a:lnTo>
                        <a:pt x="1013" y="530"/>
                      </a:lnTo>
                      <a:lnTo>
                        <a:pt x="1005" y="526"/>
                      </a:lnTo>
                      <a:lnTo>
                        <a:pt x="999" y="519"/>
                      </a:lnTo>
                      <a:lnTo>
                        <a:pt x="995" y="510"/>
                      </a:lnTo>
                      <a:lnTo>
                        <a:pt x="995" y="500"/>
                      </a:lnTo>
                      <a:lnTo>
                        <a:pt x="992" y="493"/>
                      </a:lnTo>
                      <a:lnTo>
                        <a:pt x="984" y="485"/>
                      </a:lnTo>
                      <a:lnTo>
                        <a:pt x="975" y="478"/>
                      </a:lnTo>
                      <a:lnTo>
                        <a:pt x="964" y="473"/>
                      </a:lnTo>
                      <a:lnTo>
                        <a:pt x="954" y="469"/>
                      </a:lnTo>
                      <a:lnTo>
                        <a:pt x="949" y="467"/>
                      </a:lnTo>
                      <a:lnTo>
                        <a:pt x="948" y="472"/>
                      </a:lnTo>
                      <a:lnTo>
                        <a:pt x="948" y="480"/>
                      </a:lnTo>
                      <a:lnTo>
                        <a:pt x="949" y="491"/>
                      </a:lnTo>
                      <a:lnTo>
                        <a:pt x="952" y="501"/>
                      </a:lnTo>
                      <a:lnTo>
                        <a:pt x="957" y="511"/>
                      </a:lnTo>
                      <a:lnTo>
                        <a:pt x="965" y="514"/>
                      </a:lnTo>
                      <a:lnTo>
                        <a:pt x="977" y="518"/>
                      </a:lnTo>
                      <a:lnTo>
                        <a:pt x="987" y="526"/>
                      </a:lnTo>
                      <a:lnTo>
                        <a:pt x="995" y="535"/>
                      </a:lnTo>
                      <a:lnTo>
                        <a:pt x="1002" y="544"/>
                      </a:lnTo>
                      <a:lnTo>
                        <a:pt x="1003" y="548"/>
                      </a:lnTo>
                      <a:lnTo>
                        <a:pt x="999" y="550"/>
                      </a:lnTo>
                      <a:lnTo>
                        <a:pt x="991" y="552"/>
                      </a:lnTo>
                      <a:lnTo>
                        <a:pt x="982" y="552"/>
                      </a:lnTo>
                      <a:lnTo>
                        <a:pt x="975" y="552"/>
                      </a:lnTo>
                      <a:lnTo>
                        <a:pt x="968" y="553"/>
                      </a:lnTo>
                      <a:lnTo>
                        <a:pt x="957" y="557"/>
                      </a:lnTo>
                      <a:lnTo>
                        <a:pt x="945" y="563"/>
                      </a:lnTo>
                      <a:lnTo>
                        <a:pt x="931" y="568"/>
                      </a:lnTo>
                      <a:lnTo>
                        <a:pt x="916" y="575"/>
                      </a:lnTo>
                      <a:lnTo>
                        <a:pt x="901" y="579"/>
                      </a:lnTo>
                      <a:lnTo>
                        <a:pt x="882" y="580"/>
                      </a:lnTo>
                      <a:lnTo>
                        <a:pt x="865" y="580"/>
                      </a:lnTo>
                      <a:lnTo>
                        <a:pt x="848" y="580"/>
                      </a:lnTo>
                      <a:lnTo>
                        <a:pt x="835" y="579"/>
                      </a:lnTo>
                      <a:lnTo>
                        <a:pt x="824" y="579"/>
                      </a:lnTo>
                      <a:lnTo>
                        <a:pt x="817" y="583"/>
                      </a:lnTo>
                      <a:lnTo>
                        <a:pt x="810" y="591"/>
                      </a:lnTo>
                      <a:lnTo>
                        <a:pt x="802" y="603"/>
                      </a:lnTo>
                      <a:lnTo>
                        <a:pt x="797" y="616"/>
                      </a:lnTo>
                      <a:lnTo>
                        <a:pt x="791" y="627"/>
                      </a:lnTo>
                      <a:lnTo>
                        <a:pt x="787" y="632"/>
                      </a:lnTo>
                      <a:lnTo>
                        <a:pt x="782" y="635"/>
                      </a:lnTo>
                      <a:lnTo>
                        <a:pt x="772" y="636"/>
                      </a:lnTo>
                      <a:lnTo>
                        <a:pt x="760" y="636"/>
                      </a:lnTo>
                      <a:lnTo>
                        <a:pt x="748" y="635"/>
                      </a:lnTo>
                      <a:lnTo>
                        <a:pt x="735" y="633"/>
                      </a:lnTo>
                      <a:lnTo>
                        <a:pt x="726" y="632"/>
                      </a:lnTo>
                      <a:lnTo>
                        <a:pt x="714" y="636"/>
                      </a:lnTo>
                      <a:lnTo>
                        <a:pt x="703" y="643"/>
                      </a:lnTo>
                      <a:lnTo>
                        <a:pt x="689" y="651"/>
                      </a:lnTo>
                      <a:lnTo>
                        <a:pt x="673" y="657"/>
                      </a:lnTo>
                      <a:lnTo>
                        <a:pt x="663" y="661"/>
                      </a:lnTo>
                      <a:lnTo>
                        <a:pt x="659" y="665"/>
                      </a:lnTo>
                      <a:lnTo>
                        <a:pt x="658" y="671"/>
                      </a:lnTo>
                      <a:lnTo>
                        <a:pt x="659" y="678"/>
                      </a:lnTo>
                      <a:lnTo>
                        <a:pt x="661" y="686"/>
                      </a:lnTo>
                      <a:lnTo>
                        <a:pt x="662" y="695"/>
                      </a:lnTo>
                      <a:lnTo>
                        <a:pt x="662" y="704"/>
                      </a:lnTo>
                      <a:lnTo>
                        <a:pt x="658" y="711"/>
                      </a:lnTo>
                      <a:lnTo>
                        <a:pt x="651" y="714"/>
                      </a:lnTo>
                      <a:lnTo>
                        <a:pt x="640" y="712"/>
                      </a:lnTo>
                      <a:lnTo>
                        <a:pt x="636" y="711"/>
                      </a:lnTo>
                      <a:lnTo>
                        <a:pt x="632" y="711"/>
                      </a:lnTo>
                      <a:lnTo>
                        <a:pt x="631" y="712"/>
                      </a:lnTo>
                      <a:lnTo>
                        <a:pt x="628" y="714"/>
                      </a:lnTo>
                      <a:lnTo>
                        <a:pt x="627" y="716"/>
                      </a:lnTo>
                      <a:lnTo>
                        <a:pt x="627" y="720"/>
                      </a:lnTo>
                      <a:lnTo>
                        <a:pt x="627" y="723"/>
                      </a:lnTo>
                      <a:lnTo>
                        <a:pt x="625" y="727"/>
                      </a:lnTo>
                      <a:lnTo>
                        <a:pt x="625" y="731"/>
                      </a:lnTo>
                      <a:lnTo>
                        <a:pt x="625" y="742"/>
                      </a:lnTo>
                      <a:lnTo>
                        <a:pt x="624" y="754"/>
                      </a:lnTo>
                      <a:lnTo>
                        <a:pt x="621" y="767"/>
                      </a:lnTo>
                      <a:lnTo>
                        <a:pt x="614" y="778"/>
                      </a:lnTo>
                      <a:lnTo>
                        <a:pt x="605" y="786"/>
                      </a:lnTo>
                      <a:lnTo>
                        <a:pt x="597" y="791"/>
                      </a:lnTo>
                      <a:lnTo>
                        <a:pt x="588" y="794"/>
                      </a:lnTo>
                      <a:lnTo>
                        <a:pt x="578" y="794"/>
                      </a:lnTo>
                      <a:lnTo>
                        <a:pt x="571" y="791"/>
                      </a:lnTo>
                      <a:lnTo>
                        <a:pt x="567" y="784"/>
                      </a:lnTo>
                      <a:lnTo>
                        <a:pt x="563" y="776"/>
                      </a:lnTo>
                      <a:lnTo>
                        <a:pt x="561" y="768"/>
                      </a:lnTo>
                      <a:lnTo>
                        <a:pt x="559" y="763"/>
                      </a:lnTo>
                      <a:lnTo>
                        <a:pt x="557" y="760"/>
                      </a:lnTo>
                      <a:lnTo>
                        <a:pt x="552" y="763"/>
                      </a:lnTo>
                      <a:lnTo>
                        <a:pt x="545" y="767"/>
                      </a:lnTo>
                      <a:lnTo>
                        <a:pt x="537" y="771"/>
                      </a:lnTo>
                      <a:lnTo>
                        <a:pt x="529" y="773"/>
                      </a:lnTo>
                      <a:lnTo>
                        <a:pt x="522" y="775"/>
                      </a:lnTo>
                      <a:lnTo>
                        <a:pt x="518" y="771"/>
                      </a:lnTo>
                      <a:lnTo>
                        <a:pt x="514" y="764"/>
                      </a:lnTo>
                      <a:lnTo>
                        <a:pt x="506" y="756"/>
                      </a:lnTo>
                      <a:lnTo>
                        <a:pt x="495" y="746"/>
                      </a:lnTo>
                      <a:lnTo>
                        <a:pt x="484" y="738"/>
                      </a:lnTo>
                      <a:lnTo>
                        <a:pt x="473" y="730"/>
                      </a:lnTo>
                      <a:lnTo>
                        <a:pt x="465" y="726"/>
                      </a:lnTo>
                      <a:lnTo>
                        <a:pt x="455" y="718"/>
                      </a:lnTo>
                      <a:lnTo>
                        <a:pt x="448" y="707"/>
                      </a:lnTo>
                      <a:lnTo>
                        <a:pt x="442" y="695"/>
                      </a:lnTo>
                      <a:lnTo>
                        <a:pt x="436" y="684"/>
                      </a:lnTo>
                      <a:lnTo>
                        <a:pt x="436" y="681"/>
                      </a:lnTo>
                      <a:lnTo>
                        <a:pt x="436" y="678"/>
                      </a:lnTo>
                      <a:lnTo>
                        <a:pt x="438" y="677"/>
                      </a:lnTo>
                      <a:lnTo>
                        <a:pt x="440" y="676"/>
                      </a:lnTo>
                      <a:lnTo>
                        <a:pt x="443" y="674"/>
                      </a:lnTo>
                      <a:lnTo>
                        <a:pt x="444" y="673"/>
                      </a:lnTo>
                      <a:lnTo>
                        <a:pt x="447" y="671"/>
                      </a:lnTo>
                      <a:lnTo>
                        <a:pt x="448" y="671"/>
                      </a:lnTo>
                      <a:lnTo>
                        <a:pt x="448" y="670"/>
                      </a:lnTo>
                      <a:lnTo>
                        <a:pt x="447" y="670"/>
                      </a:lnTo>
                      <a:lnTo>
                        <a:pt x="439" y="669"/>
                      </a:lnTo>
                      <a:lnTo>
                        <a:pt x="428" y="665"/>
                      </a:lnTo>
                      <a:lnTo>
                        <a:pt x="418" y="659"/>
                      </a:lnTo>
                      <a:lnTo>
                        <a:pt x="412" y="654"/>
                      </a:lnTo>
                      <a:lnTo>
                        <a:pt x="408" y="646"/>
                      </a:lnTo>
                      <a:lnTo>
                        <a:pt x="402" y="635"/>
                      </a:lnTo>
                      <a:lnTo>
                        <a:pt x="397" y="621"/>
                      </a:lnTo>
                      <a:lnTo>
                        <a:pt x="393" y="609"/>
                      </a:lnTo>
                      <a:lnTo>
                        <a:pt x="390" y="599"/>
                      </a:lnTo>
                      <a:lnTo>
                        <a:pt x="391" y="593"/>
                      </a:lnTo>
                      <a:lnTo>
                        <a:pt x="397" y="584"/>
                      </a:lnTo>
                      <a:lnTo>
                        <a:pt x="402" y="576"/>
                      </a:lnTo>
                      <a:lnTo>
                        <a:pt x="406" y="569"/>
                      </a:lnTo>
                      <a:lnTo>
                        <a:pt x="409" y="565"/>
                      </a:lnTo>
                      <a:lnTo>
                        <a:pt x="406" y="561"/>
                      </a:lnTo>
                      <a:lnTo>
                        <a:pt x="398" y="560"/>
                      </a:lnTo>
                      <a:lnTo>
                        <a:pt x="390" y="559"/>
                      </a:lnTo>
                      <a:lnTo>
                        <a:pt x="382" y="559"/>
                      </a:lnTo>
                      <a:lnTo>
                        <a:pt x="376" y="555"/>
                      </a:lnTo>
                      <a:lnTo>
                        <a:pt x="372" y="545"/>
                      </a:lnTo>
                      <a:lnTo>
                        <a:pt x="371" y="530"/>
                      </a:lnTo>
                      <a:lnTo>
                        <a:pt x="376" y="514"/>
                      </a:lnTo>
                      <a:lnTo>
                        <a:pt x="384" y="503"/>
                      </a:lnTo>
                      <a:lnTo>
                        <a:pt x="391" y="497"/>
                      </a:lnTo>
                      <a:lnTo>
                        <a:pt x="398" y="496"/>
                      </a:lnTo>
                      <a:lnTo>
                        <a:pt x="404" y="496"/>
                      </a:lnTo>
                      <a:lnTo>
                        <a:pt x="405" y="496"/>
                      </a:lnTo>
                      <a:lnTo>
                        <a:pt x="406" y="496"/>
                      </a:lnTo>
                      <a:lnTo>
                        <a:pt x="409" y="496"/>
                      </a:lnTo>
                      <a:lnTo>
                        <a:pt x="413" y="496"/>
                      </a:lnTo>
                      <a:lnTo>
                        <a:pt x="417" y="496"/>
                      </a:lnTo>
                      <a:lnTo>
                        <a:pt x="423" y="496"/>
                      </a:lnTo>
                      <a:lnTo>
                        <a:pt x="427" y="499"/>
                      </a:lnTo>
                      <a:lnTo>
                        <a:pt x="429" y="506"/>
                      </a:lnTo>
                      <a:lnTo>
                        <a:pt x="429" y="516"/>
                      </a:lnTo>
                      <a:lnTo>
                        <a:pt x="428" y="526"/>
                      </a:lnTo>
                      <a:lnTo>
                        <a:pt x="425" y="534"/>
                      </a:lnTo>
                      <a:lnTo>
                        <a:pt x="424" y="538"/>
                      </a:lnTo>
                      <a:lnTo>
                        <a:pt x="424" y="541"/>
                      </a:lnTo>
                      <a:lnTo>
                        <a:pt x="425" y="542"/>
                      </a:lnTo>
                      <a:lnTo>
                        <a:pt x="427" y="545"/>
                      </a:lnTo>
                      <a:lnTo>
                        <a:pt x="429" y="546"/>
                      </a:lnTo>
                      <a:lnTo>
                        <a:pt x="432" y="548"/>
                      </a:lnTo>
                      <a:lnTo>
                        <a:pt x="433" y="548"/>
                      </a:lnTo>
                      <a:lnTo>
                        <a:pt x="436" y="549"/>
                      </a:lnTo>
                      <a:lnTo>
                        <a:pt x="439" y="552"/>
                      </a:lnTo>
                      <a:lnTo>
                        <a:pt x="442" y="553"/>
                      </a:lnTo>
                      <a:lnTo>
                        <a:pt x="444" y="552"/>
                      </a:lnTo>
                      <a:lnTo>
                        <a:pt x="446" y="550"/>
                      </a:lnTo>
                      <a:lnTo>
                        <a:pt x="447" y="548"/>
                      </a:lnTo>
                      <a:lnTo>
                        <a:pt x="448" y="544"/>
                      </a:lnTo>
                      <a:lnTo>
                        <a:pt x="450" y="540"/>
                      </a:lnTo>
                      <a:lnTo>
                        <a:pt x="450" y="534"/>
                      </a:lnTo>
                      <a:lnTo>
                        <a:pt x="451" y="530"/>
                      </a:lnTo>
                      <a:lnTo>
                        <a:pt x="450" y="523"/>
                      </a:lnTo>
                      <a:lnTo>
                        <a:pt x="444" y="512"/>
                      </a:lnTo>
                      <a:lnTo>
                        <a:pt x="438" y="501"/>
                      </a:lnTo>
                      <a:lnTo>
                        <a:pt x="431" y="492"/>
                      </a:lnTo>
                      <a:lnTo>
                        <a:pt x="425" y="484"/>
                      </a:lnTo>
                      <a:lnTo>
                        <a:pt x="418" y="478"/>
                      </a:lnTo>
                      <a:lnTo>
                        <a:pt x="410" y="474"/>
                      </a:lnTo>
                      <a:lnTo>
                        <a:pt x="401" y="473"/>
                      </a:lnTo>
                      <a:lnTo>
                        <a:pt x="393" y="473"/>
                      </a:lnTo>
                      <a:lnTo>
                        <a:pt x="389" y="477"/>
                      </a:lnTo>
                      <a:lnTo>
                        <a:pt x="384" y="482"/>
                      </a:lnTo>
                      <a:lnTo>
                        <a:pt x="379" y="489"/>
                      </a:lnTo>
                      <a:lnTo>
                        <a:pt x="374" y="497"/>
                      </a:lnTo>
                      <a:lnTo>
                        <a:pt x="367" y="504"/>
                      </a:lnTo>
                      <a:lnTo>
                        <a:pt x="361" y="508"/>
                      </a:lnTo>
                      <a:lnTo>
                        <a:pt x="357" y="508"/>
                      </a:lnTo>
                      <a:lnTo>
                        <a:pt x="355" y="500"/>
                      </a:lnTo>
                      <a:lnTo>
                        <a:pt x="353" y="484"/>
                      </a:lnTo>
                      <a:lnTo>
                        <a:pt x="350" y="465"/>
                      </a:lnTo>
                      <a:lnTo>
                        <a:pt x="348" y="444"/>
                      </a:lnTo>
                      <a:lnTo>
                        <a:pt x="345" y="427"/>
                      </a:lnTo>
                      <a:lnTo>
                        <a:pt x="341" y="413"/>
                      </a:lnTo>
                      <a:lnTo>
                        <a:pt x="331" y="404"/>
                      </a:lnTo>
                      <a:lnTo>
                        <a:pt x="318" y="395"/>
                      </a:lnTo>
                      <a:lnTo>
                        <a:pt x="303" y="389"/>
                      </a:lnTo>
                      <a:lnTo>
                        <a:pt x="289" y="383"/>
                      </a:lnTo>
                      <a:lnTo>
                        <a:pt x="277" y="379"/>
                      </a:lnTo>
                      <a:lnTo>
                        <a:pt x="268" y="374"/>
                      </a:lnTo>
                      <a:lnTo>
                        <a:pt x="253" y="370"/>
                      </a:lnTo>
                      <a:lnTo>
                        <a:pt x="236" y="365"/>
                      </a:lnTo>
                      <a:lnTo>
                        <a:pt x="220" y="363"/>
                      </a:lnTo>
                      <a:lnTo>
                        <a:pt x="206" y="360"/>
                      </a:lnTo>
                      <a:lnTo>
                        <a:pt x="198" y="359"/>
                      </a:lnTo>
                      <a:lnTo>
                        <a:pt x="190" y="360"/>
                      </a:lnTo>
                      <a:lnTo>
                        <a:pt x="178" y="361"/>
                      </a:lnTo>
                      <a:lnTo>
                        <a:pt x="164" y="363"/>
                      </a:lnTo>
                      <a:lnTo>
                        <a:pt x="151" y="364"/>
                      </a:lnTo>
                      <a:lnTo>
                        <a:pt x="140" y="363"/>
                      </a:lnTo>
                      <a:lnTo>
                        <a:pt x="133" y="356"/>
                      </a:lnTo>
                      <a:lnTo>
                        <a:pt x="129" y="346"/>
                      </a:lnTo>
                      <a:lnTo>
                        <a:pt x="127" y="337"/>
                      </a:lnTo>
                      <a:lnTo>
                        <a:pt x="126" y="329"/>
                      </a:lnTo>
                      <a:lnTo>
                        <a:pt x="126" y="326"/>
                      </a:lnTo>
                      <a:lnTo>
                        <a:pt x="125" y="329"/>
                      </a:lnTo>
                      <a:lnTo>
                        <a:pt x="123" y="338"/>
                      </a:lnTo>
                      <a:lnTo>
                        <a:pt x="119" y="348"/>
                      </a:lnTo>
                      <a:lnTo>
                        <a:pt x="117" y="359"/>
                      </a:lnTo>
                      <a:lnTo>
                        <a:pt x="112" y="367"/>
                      </a:lnTo>
                      <a:lnTo>
                        <a:pt x="104" y="374"/>
                      </a:lnTo>
                      <a:lnTo>
                        <a:pt x="95" y="378"/>
                      </a:lnTo>
                      <a:lnTo>
                        <a:pt x="84" y="375"/>
                      </a:lnTo>
                      <a:lnTo>
                        <a:pt x="78" y="370"/>
                      </a:lnTo>
                      <a:lnTo>
                        <a:pt x="72" y="360"/>
                      </a:lnTo>
                      <a:lnTo>
                        <a:pt x="62" y="349"/>
                      </a:lnTo>
                      <a:lnTo>
                        <a:pt x="54" y="340"/>
                      </a:lnTo>
                      <a:lnTo>
                        <a:pt x="43" y="334"/>
                      </a:lnTo>
                      <a:lnTo>
                        <a:pt x="32" y="331"/>
                      </a:lnTo>
                      <a:lnTo>
                        <a:pt x="23" y="331"/>
                      </a:lnTo>
                      <a:lnTo>
                        <a:pt x="13" y="330"/>
                      </a:lnTo>
                      <a:lnTo>
                        <a:pt x="4" y="325"/>
                      </a:lnTo>
                      <a:lnTo>
                        <a:pt x="0" y="319"/>
                      </a:lnTo>
                      <a:lnTo>
                        <a:pt x="1" y="314"/>
                      </a:lnTo>
                      <a:lnTo>
                        <a:pt x="6" y="311"/>
                      </a:lnTo>
                      <a:lnTo>
                        <a:pt x="15" y="310"/>
                      </a:lnTo>
                      <a:lnTo>
                        <a:pt x="24" y="308"/>
                      </a:lnTo>
                      <a:lnTo>
                        <a:pt x="34" y="308"/>
                      </a:lnTo>
                      <a:lnTo>
                        <a:pt x="40" y="308"/>
                      </a:lnTo>
                      <a:lnTo>
                        <a:pt x="43" y="308"/>
                      </a:lnTo>
                      <a:lnTo>
                        <a:pt x="49" y="307"/>
                      </a:lnTo>
                      <a:lnTo>
                        <a:pt x="58" y="304"/>
                      </a:lnTo>
                      <a:lnTo>
                        <a:pt x="69" y="300"/>
                      </a:lnTo>
                      <a:lnTo>
                        <a:pt x="80" y="296"/>
                      </a:lnTo>
                      <a:lnTo>
                        <a:pt x="89" y="289"/>
                      </a:lnTo>
                      <a:lnTo>
                        <a:pt x="92" y="283"/>
                      </a:lnTo>
                      <a:lnTo>
                        <a:pt x="96" y="272"/>
                      </a:lnTo>
                      <a:lnTo>
                        <a:pt x="103" y="262"/>
                      </a:lnTo>
                      <a:lnTo>
                        <a:pt x="114" y="257"/>
                      </a:lnTo>
                      <a:lnTo>
                        <a:pt x="127" y="257"/>
                      </a:lnTo>
                      <a:lnTo>
                        <a:pt x="138" y="257"/>
                      </a:lnTo>
                      <a:lnTo>
                        <a:pt x="145" y="251"/>
                      </a:lnTo>
                      <a:lnTo>
                        <a:pt x="151" y="243"/>
                      </a:lnTo>
                      <a:lnTo>
                        <a:pt x="153" y="234"/>
                      </a:lnTo>
                      <a:lnTo>
                        <a:pt x="153" y="223"/>
                      </a:lnTo>
                      <a:lnTo>
                        <a:pt x="155" y="213"/>
                      </a:lnTo>
                      <a:lnTo>
                        <a:pt x="161" y="205"/>
                      </a:lnTo>
                      <a:lnTo>
                        <a:pt x="171" y="198"/>
                      </a:lnTo>
                      <a:lnTo>
                        <a:pt x="180" y="193"/>
                      </a:lnTo>
                      <a:lnTo>
                        <a:pt x="190" y="191"/>
                      </a:lnTo>
                      <a:lnTo>
                        <a:pt x="195" y="194"/>
                      </a:lnTo>
                      <a:lnTo>
                        <a:pt x="202" y="197"/>
                      </a:lnTo>
                      <a:lnTo>
                        <a:pt x="209" y="197"/>
                      </a:lnTo>
                      <a:lnTo>
                        <a:pt x="217" y="194"/>
                      </a:lnTo>
                      <a:lnTo>
                        <a:pt x="224" y="189"/>
                      </a:lnTo>
                      <a:lnTo>
                        <a:pt x="227" y="182"/>
                      </a:lnTo>
                      <a:lnTo>
                        <a:pt x="225" y="174"/>
                      </a:lnTo>
                      <a:lnTo>
                        <a:pt x="225" y="166"/>
                      </a:lnTo>
                      <a:lnTo>
                        <a:pt x="232" y="157"/>
                      </a:lnTo>
                      <a:lnTo>
                        <a:pt x="247" y="149"/>
                      </a:lnTo>
                      <a:lnTo>
                        <a:pt x="266" y="142"/>
                      </a:lnTo>
                      <a:lnTo>
                        <a:pt x="289" y="138"/>
                      </a:lnTo>
                      <a:lnTo>
                        <a:pt x="312" y="136"/>
                      </a:lnTo>
                      <a:lnTo>
                        <a:pt x="337" y="134"/>
                      </a:lnTo>
                      <a:lnTo>
                        <a:pt x="353" y="136"/>
                      </a:lnTo>
                      <a:lnTo>
                        <a:pt x="365" y="138"/>
                      </a:lnTo>
                      <a:lnTo>
                        <a:pt x="375" y="141"/>
                      </a:lnTo>
                      <a:lnTo>
                        <a:pt x="382" y="145"/>
                      </a:lnTo>
                      <a:lnTo>
                        <a:pt x="390" y="149"/>
                      </a:lnTo>
                      <a:lnTo>
                        <a:pt x="401" y="151"/>
                      </a:lnTo>
                      <a:lnTo>
                        <a:pt x="414" y="151"/>
                      </a:lnTo>
                      <a:lnTo>
                        <a:pt x="427" y="149"/>
                      </a:lnTo>
                      <a:lnTo>
                        <a:pt x="439" y="144"/>
                      </a:lnTo>
                      <a:lnTo>
                        <a:pt x="447" y="136"/>
                      </a:lnTo>
                      <a:lnTo>
                        <a:pt x="452" y="123"/>
                      </a:lnTo>
                      <a:lnTo>
                        <a:pt x="454" y="113"/>
                      </a:lnTo>
                      <a:lnTo>
                        <a:pt x="454" y="100"/>
                      </a:lnTo>
                      <a:lnTo>
                        <a:pt x="454" y="89"/>
                      </a:lnTo>
                      <a:lnTo>
                        <a:pt x="457" y="80"/>
                      </a:lnTo>
                      <a:lnTo>
                        <a:pt x="462" y="72"/>
                      </a:lnTo>
                      <a:lnTo>
                        <a:pt x="470" y="69"/>
                      </a:lnTo>
                      <a:lnTo>
                        <a:pt x="476" y="72"/>
                      </a:lnTo>
                      <a:lnTo>
                        <a:pt x="480" y="79"/>
                      </a:lnTo>
                      <a:lnTo>
                        <a:pt x="484" y="87"/>
                      </a:lnTo>
                      <a:lnTo>
                        <a:pt x="488" y="95"/>
                      </a:lnTo>
                      <a:lnTo>
                        <a:pt x="493" y="102"/>
                      </a:lnTo>
                      <a:lnTo>
                        <a:pt x="500" y="104"/>
                      </a:lnTo>
                      <a:lnTo>
                        <a:pt x="507" y="98"/>
                      </a:lnTo>
                      <a:lnTo>
                        <a:pt x="514" y="88"/>
                      </a:lnTo>
                      <a:lnTo>
                        <a:pt x="519" y="74"/>
                      </a:lnTo>
                      <a:lnTo>
                        <a:pt x="526" y="62"/>
                      </a:lnTo>
                      <a:lnTo>
                        <a:pt x="533" y="51"/>
                      </a:lnTo>
                      <a:lnTo>
                        <a:pt x="538" y="49"/>
                      </a:lnTo>
                      <a:lnTo>
                        <a:pt x="548" y="47"/>
                      </a:lnTo>
                      <a:lnTo>
                        <a:pt x="561" y="43"/>
                      </a:lnTo>
                      <a:lnTo>
                        <a:pt x="576" y="36"/>
                      </a:lnTo>
                      <a:lnTo>
                        <a:pt x="591" y="28"/>
                      </a:lnTo>
                      <a:lnTo>
                        <a:pt x="610" y="19"/>
                      </a:lnTo>
                      <a:lnTo>
                        <a:pt x="631" y="13"/>
                      </a:lnTo>
                      <a:lnTo>
                        <a:pt x="652" y="11"/>
                      </a:lnTo>
                      <a:lnTo>
                        <a:pt x="676" y="9"/>
                      </a:lnTo>
                      <a:lnTo>
                        <a:pt x="697" y="9"/>
                      </a:lnTo>
                      <a:lnTo>
                        <a:pt x="716" y="8"/>
                      </a:lnTo>
                      <a:lnTo>
                        <a:pt x="734" y="4"/>
                      </a:lnTo>
                      <a:lnTo>
                        <a:pt x="752" y="1"/>
                      </a:lnTo>
                      <a:lnTo>
                        <a:pt x="77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Freeform 29"/>
                <p:cNvSpPr>
                  <a:spLocks/>
                </p:cNvSpPr>
                <p:nvPr/>
              </p:nvSpPr>
              <p:spPr bwMode="auto">
                <a:xfrm>
                  <a:off x="8617947" y="4162480"/>
                  <a:ext cx="53269" cy="61966"/>
                </a:xfrm>
                <a:custGeom>
                  <a:avLst/>
                  <a:gdLst>
                    <a:gd name="T0" fmla="*/ 67 w 99"/>
                    <a:gd name="T1" fmla="*/ 0 h 116"/>
                    <a:gd name="T2" fmla="*/ 79 w 99"/>
                    <a:gd name="T3" fmla="*/ 3 h 116"/>
                    <a:gd name="T4" fmla="*/ 89 w 99"/>
                    <a:gd name="T5" fmla="*/ 11 h 116"/>
                    <a:gd name="T6" fmla="*/ 94 w 99"/>
                    <a:gd name="T7" fmla="*/ 22 h 116"/>
                    <a:gd name="T8" fmla="*/ 98 w 99"/>
                    <a:gd name="T9" fmla="*/ 38 h 116"/>
                    <a:gd name="T10" fmla="*/ 99 w 99"/>
                    <a:gd name="T11" fmla="*/ 57 h 116"/>
                    <a:gd name="T12" fmla="*/ 97 w 99"/>
                    <a:gd name="T13" fmla="*/ 72 h 116"/>
                    <a:gd name="T14" fmla="*/ 89 w 99"/>
                    <a:gd name="T15" fmla="*/ 83 h 116"/>
                    <a:gd name="T16" fmla="*/ 78 w 99"/>
                    <a:gd name="T17" fmla="*/ 93 h 116"/>
                    <a:gd name="T18" fmla="*/ 67 w 99"/>
                    <a:gd name="T19" fmla="*/ 98 h 116"/>
                    <a:gd name="T20" fmla="*/ 56 w 99"/>
                    <a:gd name="T21" fmla="*/ 105 h 116"/>
                    <a:gd name="T22" fmla="*/ 45 w 99"/>
                    <a:gd name="T23" fmla="*/ 110 h 116"/>
                    <a:gd name="T24" fmla="*/ 33 w 99"/>
                    <a:gd name="T25" fmla="*/ 116 h 116"/>
                    <a:gd name="T26" fmla="*/ 21 w 99"/>
                    <a:gd name="T27" fmla="*/ 116 h 116"/>
                    <a:gd name="T28" fmla="*/ 12 w 99"/>
                    <a:gd name="T29" fmla="*/ 113 h 116"/>
                    <a:gd name="T30" fmla="*/ 6 w 99"/>
                    <a:gd name="T31" fmla="*/ 105 h 116"/>
                    <a:gd name="T32" fmla="*/ 0 w 99"/>
                    <a:gd name="T33" fmla="*/ 95 h 116"/>
                    <a:gd name="T34" fmla="*/ 0 w 99"/>
                    <a:gd name="T35" fmla="*/ 86 h 116"/>
                    <a:gd name="T36" fmla="*/ 4 w 99"/>
                    <a:gd name="T37" fmla="*/ 80 h 116"/>
                    <a:gd name="T38" fmla="*/ 10 w 99"/>
                    <a:gd name="T39" fmla="*/ 75 h 116"/>
                    <a:gd name="T40" fmla="*/ 10 w 99"/>
                    <a:gd name="T41" fmla="*/ 67 h 116"/>
                    <a:gd name="T42" fmla="*/ 7 w 99"/>
                    <a:gd name="T43" fmla="*/ 57 h 116"/>
                    <a:gd name="T44" fmla="*/ 4 w 99"/>
                    <a:gd name="T45" fmla="*/ 46 h 116"/>
                    <a:gd name="T46" fmla="*/ 3 w 99"/>
                    <a:gd name="T47" fmla="*/ 41 h 116"/>
                    <a:gd name="T48" fmla="*/ 4 w 99"/>
                    <a:gd name="T49" fmla="*/ 37 h 116"/>
                    <a:gd name="T50" fmla="*/ 6 w 99"/>
                    <a:gd name="T51" fmla="*/ 33 h 116"/>
                    <a:gd name="T52" fmla="*/ 8 w 99"/>
                    <a:gd name="T53" fmla="*/ 30 h 116"/>
                    <a:gd name="T54" fmla="*/ 12 w 99"/>
                    <a:gd name="T55" fmla="*/ 29 h 116"/>
                    <a:gd name="T56" fmla="*/ 17 w 99"/>
                    <a:gd name="T57" fmla="*/ 27 h 116"/>
                    <a:gd name="T58" fmla="*/ 21 w 99"/>
                    <a:gd name="T59" fmla="*/ 26 h 116"/>
                    <a:gd name="T60" fmla="*/ 25 w 99"/>
                    <a:gd name="T61" fmla="*/ 26 h 116"/>
                    <a:gd name="T62" fmla="*/ 31 w 99"/>
                    <a:gd name="T63" fmla="*/ 23 h 116"/>
                    <a:gd name="T64" fmla="*/ 36 w 99"/>
                    <a:gd name="T65" fmla="*/ 18 h 116"/>
                    <a:gd name="T66" fmla="*/ 41 w 99"/>
                    <a:gd name="T67" fmla="*/ 11 h 116"/>
                    <a:gd name="T68" fmla="*/ 46 w 99"/>
                    <a:gd name="T69" fmla="*/ 6 h 116"/>
                    <a:gd name="T70" fmla="*/ 56 w 99"/>
                    <a:gd name="T71" fmla="*/ 1 h 116"/>
                    <a:gd name="T72" fmla="*/ 67 w 99"/>
                    <a:gd name="T73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9" h="116">
                      <a:moveTo>
                        <a:pt x="67" y="0"/>
                      </a:moveTo>
                      <a:lnTo>
                        <a:pt x="79" y="3"/>
                      </a:lnTo>
                      <a:lnTo>
                        <a:pt x="89" y="11"/>
                      </a:lnTo>
                      <a:lnTo>
                        <a:pt x="94" y="22"/>
                      </a:lnTo>
                      <a:lnTo>
                        <a:pt x="98" y="38"/>
                      </a:lnTo>
                      <a:lnTo>
                        <a:pt x="99" y="57"/>
                      </a:lnTo>
                      <a:lnTo>
                        <a:pt x="97" y="72"/>
                      </a:lnTo>
                      <a:lnTo>
                        <a:pt x="89" y="83"/>
                      </a:lnTo>
                      <a:lnTo>
                        <a:pt x="78" y="93"/>
                      </a:lnTo>
                      <a:lnTo>
                        <a:pt x="67" y="98"/>
                      </a:lnTo>
                      <a:lnTo>
                        <a:pt x="56" y="105"/>
                      </a:lnTo>
                      <a:lnTo>
                        <a:pt x="45" y="110"/>
                      </a:lnTo>
                      <a:lnTo>
                        <a:pt x="33" y="116"/>
                      </a:lnTo>
                      <a:lnTo>
                        <a:pt x="21" y="116"/>
                      </a:lnTo>
                      <a:lnTo>
                        <a:pt x="12" y="113"/>
                      </a:lnTo>
                      <a:lnTo>
                        <a:pt x="6" y="105"/>
                      </a:lnTo>
                      <a:lnTo>
                        <a:pt x="0" y="95"/>
                      </a:lnTo>
                      <a:lnTo>
                        <a:pt x="0" y="86"/>
                      </a:lnTo>
                      <a:lnTo>
                        <a:pt x="4" y="80"/>
                      </a:lnTo>
                      <a:lnTo>
                        <a:pt x="10" y="75"/>
                      </a:lnTo>
                      <a:lnTo>
                        <a:pt x="10" y="67"/>
                      </a:lnTo>
                      <a:lnTo>
                        <a:pt x="7" y="57"/>
                      </a:lnTo>
                      <a:lnTo>
                        <a:pt x="4" y="46"/>
                      </a:lnTo>
                      <a:lnTo>
                        <a:pt x="3" y="41"/>
                      </a:lnTo>
                      <a:lnTo>
                        <a:pt x="4" y="37"/>
                      </a:lnTo>
                      <a:lnTo>
                        <a:pt x="6" y="33"/>
                      </a:lnTo>
                      <a:lnTo>
                        <a:pt x="8" y="30"/>
                      </a:lnTo>
                      <a:lnTo>
                        <a:pt x="12" y="29"/>
                      </a:lnTo>
                      <a:lnTo>
                        <a:pt x="17" y="27"/>
                      </a:lnTo>
                      <a:lnTo>
                        <a:pt x="21" y="26"/>
                      </a:lnTo>
                      <a:lnTo>
                        <a:pt x="25" y="26"/>
                      </a:lnTo>
                      <a:lnTo>
                        <a:pt x="31" y="23"/>
                      </a:lnTo>
                      <a:lnTo>
                        <a:pt x="36" y="18"/>
                      </a:lnTo>
                      <a:lnTo>
                        <a:pt x="41" y="11"/>
                      </a:lnTo>
                      <a:lnTo>
                        <a:pt x="46" y="6"/>
                      </a:lnTo>
                      <a:lnTo>
                        <a:pt x="56" y="1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589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928670"/>
            <a:ext cx="6848264" cy="145190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/>
              <a:t>É iniciada com a classificação resultante da Etapa Inicial da Primeira Fase (A-4) e da Etapa Inicial da Segunda Fase (A-6)</a:t>
            </a:r>
          </a:p>
          <a:p>
            <a:endParaRPr lang="pt-BR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500990" cy="428628"/>
          </a:xfrm>
        </p:spPr>
        <p:txBody>
          <a:bodyPr/>
          <a:lstStyle/>
          <a:p>
            <a:r>
              <a:rPr lang="pt-BR" dirty="0"/>
              <a:t>Sistemática: Segunda </a:t>
            </a:r>
            <a:r>
              <a:rPr lang="pt-BR" dirty="0" smtClean="0"/>
              <a:t>Fase – Etapa Contínua – A-4 e A-6</a:t>
            </a:r>
            <a:endParaRPr lang="pt-BR" dirty="0"/>
          </a:p>
        </p:txBody>
      </p:sp>
      <p:grpSp>
        <p:nvGrpSpPr>
          <p:cNvPr id="4" name="Group 84"/>
          <p:cNvGrpSpPr/>
          <p:nvPr/>
        </p:nvGrpSpPr>
        <p:grpSpPr>
          <a:xfrm>
            <a:off x="683568" y="2348880"/>
            <a:ext cx="2613914" cy="3240360"/>
            <a:chOff x="7008812" y="1981200"/>
            <a:chExt cx="3552073" cy="3175318"/>
          </a:xfrm>
        </p:grpSpPr>
        <p:sp>
          <p:nvSpPr>
            <p:cNvPr id="6" name="Freeform 83"/>
            <p:cNvSpPr/>
            <p:nvPr/>
          </p:nvSpPr>
          <p:spPr>
            <a:xfrm>
              <a:off x="7008812" y="24296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Rectangle 79"/>
            <p:cNvSpPr/>
            <p:nvPr/>
          </p:nvSpPr>
          <p:spPr>
            <a:xfrm>
              <a:off x="7237412" y="2285999"/>
              <a:ext cx="3124200" cy="2870519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5760" rIns="180000" rtlCol="0" anchor="t" anchorCtr="0"/>
            <a:lstStyle/>
            <a:p>
              <a:r>
                <a:rPr lang="pt-BR" sz="18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A </a:t>
              </a:r>
              <a:r>
                <a:rPr lang="pt-BR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pt-BR" sz="18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emanda</a:t>
              </a:r>
              <a:r>
                <a:rPr lang="pt-BR" sz="18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de cada produto será calculada antes da Etapa Contínua e determina a quantidade de e</a:t>
              </a:r>
              <a:r>
                <a:rPr lang="pt-BR" sz="18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nergia a ser contratada.</a:t>
              </a:r>
              <a:endParaRPr lang="pt-B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Rectangle 69"/>
            <p:cNvSpPr/>
            <p:nvPr/>
          </p:nvSpPr>
          <p:spPr>
            <a:xfrm>
              <a:off x="7008812" y="1981200"/>
              <a:ext cx="3552073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r>
                <a:rPr lang="pt-BR" dirty="0" smtClean="0"/>
                <a:t>Demanda</a:t>
              </a:r>
              <a:endParaRPr lang="pt-BR" dirty="0"/>
            </a:p>
          </p:txBody>
        </p:sp>
      </p:grpSp>
      <p:grpSp>
        <p:nvGrpSpPr>
          <p:cNvPr id="9" name="Group 91"/>
          <p:cNvGrpSpPr/>
          <p:nvPr/>
        </p:nvGrpSpPr>
        <p:grpSpPr>
          <a:xfrm>
            <a:off x="3419872" y="2348880"/>
            <a:ext cx="2677431" cy="3240360"/>
            <a:chOff x="7008811" y="1981200"/>
            <a:chExt cx="3638387" cy="3175318"/>
          </a:xfrm>
        </p:grpSpPr>
        <p:sp>
          <p:nvSpPr>
            <p:cNvPr id="10" name="Freeform 92"/>
            <p:cNvSpPr/>
            <p:nvPr/>
          </p:nvSpPr>
          <p:spPr>
            <a:xfrm>
              <a:off x="7008812" y="24296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ctangle 95"/>
            <p:cNvSpPr/>
            <p:nvPr/>
          </p:nvSpPr>
          <p:spPr>
            <a:xfrm>
              <a:off x="7237412" y="2286000"/>
              <a:ext cx="3098566" cy="2870518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7200" rIns="180000" rtlCol="0" anchor="t" anchorCtr="0"/>
            <a:lstStyle/>
            <a:p>
              <a:r>
                <a:rPr lang="pt-BR" sz="18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A cada lance o empilhamento será refeito considerando: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Preço ↑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8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Lotes </a:t>
              </a:r>
              <a:r>
                <a:rPr lang="pt-BR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↑</a:t>
              </a:r>
              <a:endParaRPr lang="pt-BR" sz="1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Horário ↑</a:t>
              </a:r>
              <a:endParaRPr lang="pt-B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Rectangle 102"/>
            <p:cNvSpPr/>
            <p:nvPr/>
          </p:nvSpPr>
          <p:spPr>
            <a:xfrm>
              <a:off x="7008811" y="1981200"/>
              <a:ext cx="3638387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r>
                <a:rPr lang="pt-BR" dirty="0" smtClean="0"/>
                <a:t>Pilha de Atendimento</a:t>
              </a:r>
              <a:endParaRPr lang="pt-BR" dirty="0"/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6219693" y="2348880"/>
            <a:ext cx="2740804" cy="3240360"/>
            <a:chOff x="7008810" y="1981200"/>
            <a:chExt cx="3435420" cy="3175318"/>
          </a:xfrm>
        </p:grpSpPr>
        <p:sp>
          <p:nvSpPr>
            <p:cNvPr id="14" name="Freeform 92"/>
            <p:cNvSpPr/>
            <p:nvPr/>
          </p:nvSpPr>
          <p:spPr>
            <a:xfrm>
              <a:off x="7008812" y="24296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95"/>
                <p:cNvSpPr/>
                <p:nvPr/>
              </p:nvSpPr>
              <p:spPr>
                <a:xfrm>
                  <a:off x="7237412" y="2286000"/>
                  <a:ext cx="3181183" cy="2870518"/>
                </a:xfrm>
                <a:prstGeom prst="rect">
                  <a:avLst/>
                </a:prstGeom>
                <a:solidFill>
                  <a:srgbClr val="E4E4E4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365760" rIns="180000" rtlCol="0" anchor="t" anchorCtr="0"/>
                <a:lstStyle/>
                <a:p>
                  <a:r>
                    <a:rPr lang="pt-BR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É o preço da última usina atendida em cada produto e é recalculado a cada novo lance.</a:t>
                  </a:r>
                </a:p>
                <a:p>
                  <a:endParaRPr lang="pt-BR" b="0" i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  <a:cs typeface="Arial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ker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BR" b="1" i="1" ker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b="1" i="1" ker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𝒍𝒂𝒏𝒄𝒆</m:t>
                            </m:r>
                          </m:sub>
                        </m:sSub>
                        <m:r>
                          <a:rPr lang="pt-BR" b="1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≤</m:t>
                        </m:r>
                        <m:sSub>
                          <m:sSubPr>
                            <m:ctrlPr>
                              <a:rPr lang="pt-BR" b="1" i="1" kern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BR" b="1" i="1" kern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b="1" i="1" kern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𝒎𝒈</m:t>
                            </m:r>
                          </m:sub>
                        </m:sSub>
                        <m:r>
                          <a:rPr lang="pt-BR" b="1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pt-BR" b="1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𝑫𝒆𝒄</m:t>
                        </m:r>
                      </m:oMath>
                    </m:oMathPara>
                  </a14:m>
                  <a:endParaRPr lang="pt-BR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7412" y="2286000"/>
                  <a:ext cx="3181183" cy="287051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02"/>
            <p:cNvSpPr/>
            <p:nvPr/>
          </p:nvSpPr>
          <p:spPr>
            <a:xfrm>
              <a:off x="7008810" y="1981200"/>
              <a:ext cx="343542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r>
                <a:rPr lang="pt-BR" dirty="0" smtClean="0"/>
                <a:t>Preço Marginal</a:t>
              </a:r>
              <a:endParaRPr lang="pt-BR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824549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803452" y="5704331"/>
                <a:ext cx="2091598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BR" i="1" ker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</m:e>
                      <m:sub>
                        <m:r>
                          <a:rPr lang="pt-BR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𝑚𝑔</m:t>
                        </m:r>
                      </m:sub>
                    </m:sSub>
                  </m:oMath>
                </a14:m>
                <a:r>
                  <a:rPr lang="pt-BR" dirty="0" smtClean="0"/>
                  <a:t>: Preço Marginal</a:t>
                </a:r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52" y="5704331"/>
                <a:ext cx="2091598" cy="391902"/>
              </a:xfrm>
              <a:prstGeom prst="rect">
                <a:avLst/>
              </a:prstGeom>
              <a:blipFill rotWithShape="0">
                <a:blip r:embed="rId4"/>
                <a:stretch>
                  <a:fillRect t="-7813" r="-1458" b="-203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803452" y="6006245"/>
                <a:ext cx="1904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kern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𝐷𝑒𝑐</m:t>
                    </m:r>
                  </m:oMath>
                </a14:m>
                <a:r>
                  <a:rPr lang="pt-BR" dirty="0" smtClean="0"/>
                  <a:t> : Decremento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52" y="6006245"/>
                <a:ext cx="190462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2564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803452" y="6285588"/>
                <a:ext cx="2351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BR" b="0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</m:e>
                      <m:sub>
                        <m:r>
                          <a:rPr lang="pt-BR" b="0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𝑙𝑎𝑛𝑐𝑒</m:t>
                        </m:r>
                      </m:sub>
                    </m:sSub>
                  </m:oMath>
                </a14:m>
                <a:r>
                  <a:rPr lang="pt-BR" dirty="0" smtClean="0"/>
                  <a:t> : Preço de Lance</a:t>
                </a:r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52" y="6285588"/>
                <a:ext cx="2351221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1558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840" y="959996"/>
            <a:ext cx="1080120" cy="99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09" y="142852"/>
            <a:ext cx="7745515" cy="549844"/>
          </a:xfrm>
        </p:spPr>
        <p:txBody>
          <a:bodyPr/>
          <a:lstStyle/>
          <a:p>
            <a:r>
              <a:rPr lang="pt-BR" dirty="0" smtClean="0"/>
              <a:t>Leilões </a:t>
            </a:r>
            <a:r>
              <a:rPr lang="pt-BR" dirty="0"/>
              <a:t>de </a:t>
            </a:r>
            <a:r>
              <a:rPr lang="pt-BR" dirty="0" smtClean="0"/>
              <a:t>Energia Nova </a:t>
            </a:r>
            <a:r>
              <a:rPr lang="pt-BR" dirty="0"/>
              <a:t>de 2017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4824536" cy="2106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01" y="3429001"/>
            <a:ext cx="4824209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54217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CaixaDeTexto 66"/>
          <p:cNvSpPr txBox="1"/>
          <p:nvPr/>
        </p:nvSpPr>
        <p:spPr>
          <a:xfrm>
            <a:off x="5813601" y="1112405"/>
            <a:ext cx="133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Pilha da Etapa Inicial</a:t>
            </a:r>
            <a:endParaRPr lang="pt-BR" sz="1600" b="1" dirty="0" smtClean="0">
              <a:latin typeface="+mn-lt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5813260" y="1013169"/>
            <a:ext cx="133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Usinas Atendidas No Momento</a:t>
            </a:r>
            <a:endParaRPr lang="pt-BR" sz="1600" b="1" dirty="0" smtClean="0">
              <a:latin typeface="+mn-lt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5978653" y="1037627"/>
            <a:ext cx="103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EMP 1 insere</a:t>
            </a:r>
          </a:p>
          <a:p>
            <a:pPr algn="ctr"/>
            <a:r>
              <a:rPr lang="pt-BR" sz="1600" b="1" dirty="0" smtClean="0"/>
              <a:t>lance</a:t>
            </a:r>
            <a:endParaRPr lang="pt-BR" sz="1600" b="1" dirty="0" smtClean="0">
              <a:latin typeface="+mn-lt"/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4743836" y="3907082"/>
            <a:ext cx="81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135,00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4746981" y="3899892"/>
            <a:ext cx="83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147,00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3212450" y="3893318"/>
            <a:ext cx="1296000" cy="35093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1</a:t>
            </a:r>
            <a:endParaRPr lang="pt-BR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3212449" y="3890544"/>
            <a:ext cx="1296000" cy="35093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1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Ilustração - Exemplo </a:t>
            </a:r>
            <a:r>
              <a:rPr lang="pt-BR" dirty="0"/>
              <a:t>Numérico </a:t>
            </a:r>
            <a:r>
              <a:rPr lang="pt-BR" dirty="0" smtClean="0"/>
              <a:t>– Etapa Contínua</a:t>
            </a:r>
            <a:endParaRPr lang="pt-BR" dirty="0"/>
          </a:p>
        </p:txBody>
      </p: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1435424" y="771977"/>
            <a:ext cx="2524592" cy="1362299"/>
            <a:chOff x="2352499" y="1538289"/>
            <a:chExt cx="1237507" cy="20431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tângulo 4"/>
            <p:cNvSpPr/>
            <p:nvPr/>
          </p:nvSpPr>
          <p:spPr>
            <a:xfrm>
              <a:off x="2360612" y="1538289"/>
              <a:ext cx="1219200" cy="2043111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352499" y="1720528"/>
              <a:ext cx="1237507" cy="161556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Produtos simultâneos</a:t>
              </a:r>
            </a:p>
            <a:p>
              <a:pPr algn="ctr"/>
              <a:endParaRPr lang="pt-BR" sz="16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Mesma dinâmica para cada produto na Etapa Contínua</a:t>
              </a:r>
              <a:endParaRPr lang="pt-BR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3212449" y="4242999"/>
            <a:ext cx="1296144" cy="511672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3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3212449" y="4754671"/>
            <a:ext cx="1296000" cy="71073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4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3212449" y="3212976"/>
            <a:ext cx="1296000" cy="674786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2</a:t>
            </a:r>
            <a:endParaRPr lang="pt-BR" dirty="0"/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V="1">
            <a:off x="3212450" y="2660547"/>
            <a:ext cx="0" cy="2952000"/>
          </a:xfrm>
          <a:prstGeom prst="line">
            <a:avLst/>
          </a:prstGeom>
          <a:ln w="28575"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0000" tIns="46800" rIns="90000" bIns="46800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3082082" y="5462168"/>
            <a:ext cx="1512000" cy="0"/>
          </a:xfrm>
          <a:prstGeom prst="line">
            <a:avLst/>
          </a:prstGeom>
          <a:ln w="28575"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0000" tIns="46800" rIns="90000" bIns="46800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2541207" y="2348880"/>
            <a:ext cx="1390402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Lotes</a:t>
            </a:r>
            <a:endParaRPr lang="pt-BR" sz="2000" b="1" dirty="0"/>
          </a:p>
        </p:txBody>
      </p:sp>
      <p:sp>
        <p:nvSpPr>
          <p:cNvPr id="55" name="Line 34"/>
          <p:cNvSpPr>
            <a:spLocks noChangeShapeType="1"/>
          </p:cNvSpPr>
          <p:nvPr/>
        </p:nvSpPr>
        <p:spPr bwMode="auto">
          <a:xfrm flipH="1">
            <a:off x="3055198" y="3216725"/>
            <a:ext cx="1440000" cy="0"/>
          </a:xfrm>
          <a:prstGeom prst="line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2423357" y="3068412"/>
            <a:ext cx="623079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QTO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2395919" y="4382027"/>
            <a:ext cx="623079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QTD</a:t>
            </a: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>
            <a:off x="3041032" y="4553983"/>
            <a:ext cx="1476000" cy="0"/>
          </a:xfrm>
          <a:prstGeom prst="line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grpSp>
        <p:nvGrpSpPr>
          <p:cNvPr id="63" name="Group 20"/>
          <p:cNvGrpSpPr>
            <a:grpSpLocks noChangeAspect="1"/>
          </p:cNvGrpSpPr>
          <p:nvPr/>
        </p:nvGrpSpPr>
        <p:grpSpPr>
          <a:xfrm>
            <a:off x="5829810" y="819295"/>
            <a:ext cx="1334478" cy="1841556"/>
            <a:chOff x="1671638" y="2220915"/>
            <a:chExt cx="2030413" cy="2801935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2282826" y="4546600"/>
              <a:ext cx="808038" cy="476250"/>
            </a:xfrm>
            <a:custGeom>
              <a:avLst/>
              <a:gdLst>
                <a:gd name="T0" fmla="*/ 351 w 360"/>
                <a:gd name="T1" fmla="*/ 6 h 212"/>
                <a:gd name="T2" fmla="*/ 333 w 360"/>
                <a:gd name="T3" fmla="*/ 1 h 212"/>
                <a:gd name="T4" fmla="*/ 20 w 360"/>
                <a:gd name="T5" fmla="*/ 56 h 212"/>
                <a:gd name="T6" fmla="*/ 3 w 360"/>
                <a:gd name="T7" fmla="*/ 70 h 212"/>
                <a:gd name="T8" fmla="*/ 5 w 360"/>
                <a:gd name="T9" fmla="*/ 91 h 212"/>
                <a:gd name="T10" fmla="*/ 50 w 360"/>
                <a:gd name="T11" fmla="*/ 158 h 212"/>
                <a:gd name="T12" fmla="*/ 69 w 360"/>
                <a:gd name="T13" fmla="*/ 168 h 212"/>
                <a:gd name="T14" fmla="*/ 111 w 360"/>
                <a:gd name="T15" fmla="*/ 168 h 212"/>
                <a:gd name="T16" fmla="*/ 180 w 360"/>
                <a:gd name="T17" fmla="*/ 212 h 212"/>
                <a:gd name="T18" fmla="*/ 250 w 360"/>
                <a:gd name="T19" fmla="*/ 168 h 212"/>
                <a:gd name="T20" fmla="*/ 291 w 360"/>
                <a:gd name="T21" fmla="*/ 168 h 212"/>
                <a:gd name="T22" fmla="*/ 310 w 360"/>
                <a:gd name="T23" fmla="*/ 158 h 212"/>
                <a:gd name="T24" fmla="*/ 356 w 360"/>
                <a:gd name="T25" fmla="*/ 91 h 212"/>
                <a:gd name="T26" fmla="*/ 360 w 360"/>
                <a:gd name="T27" fmla="*/ 78 h 212"/>
                <a:gd name="T28" fmla="*/ 360 w 360"/>
                <a:gd name="T29" fmla="*/ 23 h 212"/>
                <a:gd name="T30" fmla="*/ 351 w 360"/>
                <a:gd name="T31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0" h="212">
                  <a:moveTo>
                    <a:pt x="351" y="6"/>
                  </a:moveTo>
                  <a:cubicBezTo>
                    <a:pt x="346" y="1"/>
                    <a:pt x="339" y="0"/>
                    <a:pt x="333" y="1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2" y="57"/>
                    <a:pt x="6" y="62"/>
                    <a:pt x="3" y="70"/>
                  </a:cubicBezTo>
                  <a:cubicBezTo>
                    <a:pt x="0" y="77"/>
                    <a:pt x="0" y="85"/>
                    <a:pt x="5" y="91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5" y="164"/>
                    <a:pt x="62" y="168"/>
                    <a:pt x="69" y="168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23" y="194"/>
                    <a:pt x="150" y="212"/>
                    <a:pt x="180" y="212"/>
                  </a:cubicBezTo>
                  <a:cubicBezTo>
                    <a:pt x="211" y="212"/>
                    <a:pt x="238" y="194"/>
                    <a:pt x="250" y="168"/>
                  </a:cubicBezTo>
                  <a:cubicBezTo>
                    <a:pt x="291" y="168"/>
                    <a:pt x="291" y="168"/>
                    <a:pt x="291" y="168"/>
                  </a:cubicBezTo>
                  <a:cubicBezTo>
                    <a:pt x="299" y="168"/>
                    <a:pt x="306" y="164"/>
                    <a:pt x="310" y="158"/>
                  </a:cubicBezTo>
                  <a:cubicBezTo>
                    <a:pt x="356" y="91"/>
                    <a:pt x="356" y="91"/>
                    <a:pt x="356" y="91"/>
                  </a:cubicBezTo>
                  <a:cubicBezTo>
                    <a:pt x="358" y="88"/>
                    <a:pt x="360" y="83"/>
                    <a:pt x="360" y="78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16"/>
                    <a:pt x="357" y="10"/>
                    <a:pt x="351" y="6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1671638" y="2220915"/>
              <a:ext cx="2030413" cy="2195513"/>
            </a:xfrm>
            <a:custGeom>
              <a:avLst/>
              <a:gdLst>
                <a:gd name="T0" fmla="*/ 452 w 905"/>
                <a:gd name="T1" fmla="*/ 0 h 977"/>
                <a:gd name="T2" fmla="*/ 0 w 905"/>
                <a:gd name="T3" fmla="*/ 452 h 977"/>
                <a:gd name="T4" fmla="*/ 273 w 905"/>
                <a:gd name="T5" fmla="*/ 868 h 977"/>
                <a:gd name="T6" fmla="*/ 273 w 905"/>
                <a:gd name="T7" fmla="*/ 955 h 977"/>
                <a:gd name="T8" fmla="*/ 281 w 905"/>
                <a:gd name="T9" fmla="*/ 972 h 977"/>
                <a:gd name="T10" fmla="*/ 296 w 905"/>
                <a:gd name="T11" fmla="*/ 977 h 977"/>
                <a:gd name="T12" fmla="*/ 300 w 905"/>
                <a:gd name="T13" fmla="*/ 977 h 977"/>
                <a:gd name="T14" fmla="*/ 613 w 905"/>
                <a:gd name="T15" fmla="*/ 922 h 977"/>
                <a:gd name="T16" fmla="*/ 632 w 905"/>
                <a:gd name="T17" fmla="*/ 899 h 977"/>
                <a:gd name="T18" fmla="*/ 632 w 905"/>
                <a:gd name="T19" fmla="*/ 868 h 977"/>
                <a:gd name="T20" fmla="*/ 905 w 905"/>
                <a:gd name="T21" fmla="*/ 452 h 977"/>
                <a:gd name="T22" fmla="*/ 452 w 905"/>
                <a:gd name="T23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5" h="977">
                  <a:moveTo>
                    <a:pt x="452" y="0"/>
                  </a:moveTo>
                  <a:cubicBezTo>
                    <a:pt x="202" y="0"/>
                    <a:pt x="0" y="203"/>
                    <a:pt x="0" y="452"/>
                  </a:cubicBezTo>
                  <a:cubicBezTo>
                    <a:pt x="0" y="639"/>
                    <a:pt x="112" y="798"/>
                    <a:pt x="273" y="868"/>
                  </a:cubicBezTo>
                  <a:cubicBezTo>
                    <a:pt x="273" y="955"/>
                    <a:pt x="273" y="955"/>
                    <a:pt x="273" y="955"/>
                  </a:cubicBezTo>
                  <a:cubicBezTo>
                    <a:pt x="273" y="961"/>
                    <a:pt x="276" y="968"/>
                    <a:pt x="281" y="972"/>
                  </a:cubicBezTo>
                  <a:cubicBezTo>
                    <a:pt x="285" y="976"/>
                    <a:pt x="290" y="977"/>
                    <a:pt x="296" y="977"/>
                  </a:cubicBezTo>
                  <a:cubicBezTo>
                    <a:pt x="297" y="977"/>
                    <a:pt x="298" y="977"/>
                    <a:pt x="300" y="977"/>
                  </a:cubicBezTo>
                  <a:cubicBezTo>
                    <a:pt x="613" y="922"/>
                    <a:pt x="613" y="922"/>
                    <a:pt x="613" y="922"/>
                  </a:cubicBezTo>
                  <a:cubicBezTo>
                    <a:pt x="624" y="920"/>
                    <a:pt x="632" y="910"/>
                    <a:pt x="632" y="899"/>
                  </a:cubicBezTo>
                  <a:cubicBezTo>
                    <a:pt x="632" y="868"/>
                    <a:pt x="632" y="868"/>
                    <a:pt x="632" y="868"/>
                  </a:cubicBezTo>
                  <a:cubicBezTo>
                    <a:pt x="792" y="799"/>
                    <a:pt x="905" y="639"/>
                    <a:pt x="905" y="452"/>
                  </a:cubicBezTo>
                  <a:cubicBezTo>
                    <a:pt x="905" y="203"/>
                    <a:pt x="702" y="0"/>
                    <a:pt x="452" y="0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2279651" y="4364038"/>
              <a:ext cx="812800" cy="231775"/>
            </a:xfrm>
            <a:custGeom>
              <a:avLst/>
              <a:gdLst>
                <a:gd name="T0" fmla="*/ 25 w 362"/>
                <a:gd name="T1" fmla="*/ 103 h 103"/>
                <a:gd name="T2" fmla="*/ 29 w 362"/>
                <a:gd name="T3" fmla="*/ 102 h 103"/>
                <a:gd name="T4" fmla="*/ 342 w 362"/>
                <a:gd name="T5" fmla="*/ 47 h 103"/>
                <a:gd name="T6" fmla="*/ 360 w 362"/>
                <a:gd name="T7" fmla="*/ 21 h 103"/>
                <a:gd name="T8" fmla="*/ 334 w 362"/>
                <a:gd name="T9" fmla="*/ 2 h 103"/>
                <a:gd name="T10" fmla="*/ 21 w 362"/>
                <a:gd name="T11" fmla="*/ 58 h 103"/>
                <a:gd name="T12" fmla="*/ 2 w 362"/>
                <a:gd name="T13" fmla="*/ 84 h 103"/>
                <a:gd name="T14" fmla="*/ 25 w 362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103">
                  <a:moveTo>
                    <a:pt x="25" y="103"/>
                  </a:moveTo>
                  <a:cubicBezTo>
                    <a:pt x="26" y="103"/>
                    <a:pt x="27" y="103"/>
                    <a:pt x="29" y="102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54" y="45"/>
                    <a:pt x="362" y="33"/>
                    <a:pt x="360" y="21"/>
                  </a:cubicBezTo>
                  <a:cubicBezTo>
                    <a:pt x="358" y="8"/>
                    <a:pt x="346" y="0"/>
                    <a:pt x="334" y="2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8" y="60"/>
                    <a:pt x="0" y="72"/>
                    <a:pt x="2" y="84"/>
                  </a:cubicBezTo>
                  <a:cubicBezTo>
                    <a:pt x="4" y="95"/>
                    <a:pt x="14" y="103"/>
                    <a:pt x="25" y="103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771977"/>
            <a:ext cx="699078" cy="931030"/>
          </a:xfrm>
          <a:prstGeom prst="rect">
            <a:avLst/>
          </a:prstGeom>
        </p:spPr>
      </p:pic>
      <p:cxnSp>
        <p:nvCxnSpPr>
          <p:cNvPr id="70" name="Conector reto 69"/>
          <p:cNvCxnSpPr/>
          <p:nvPr/>
        </p:nvCxnSpPr>
        <p:spPr>
          <a:xfrm>
            <a:off x="4612512" y="3068960"/>
            <a:ext cx="0" cy="2556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5667178" y="3068960"/>
            <a:ext cx="0" cy="2556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ixaDeTexto 71"/>
          <p:cNvSpPr txBox="1"/>
          <p:nvPr/>
        </p:nvSpPr>
        <p:spPr>
          <a:xfrm>
            <a:off x="4592702" y="2490562"/>
            <a:ext cx="109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LANCES (R$/</a:t>
            </a:r>
            <a:r>
              <a:rPr lang="pt-BR" sz="1600" b="1" dirty="0" err="1" smtClean="0"/>
              <a:t>MWh</a:t>
            </a:r>
            <a:r>
              <a:rPr lang="pt-BR" sz="1600" b="1" dirty="0" smtClean="0"/>
              <a:t>)</a:t>
            </a:r>
            <a:endParaRPr lang="pt-BR" sz="1600" b="1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4746982" y="3384855"/>
            <a:ext cx="809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150,00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4746982" y="4350535"/>
            <a:ext cx="809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145,00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4746982" y="4905088"/>
            <a:ext cx="809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140,00</a:t>
            </a:r>
            <a:endParaRPr lang="pt-BR" sz="1600" b="1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1429" y="3873595"/>
            <a:ext cx="419045" cy="405527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3096563" y="5853019"/>
            <a:ext cx="1733053" cy="324000"/>
            <a:chOff x="1429318" y="5853019"/>
            <a:chExt cx="1733053" cy="324000"/>
          </a:xfrm>
        </p:grpSpPr>
        <p:sp>
          <p:nvSpPr>
            <p:cNvPr id="94" name="CaixaDeTexto 93"/>
            <p:cNvSpPr txBox="1"/>
            <p:nvPr/>
          </p:nvSpPr>
          <p:spPr>
            <a:xfrm>
              <a:off x="1429318" y="5853019"/>
              <a:ext cx="863454" cy="324000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  <a:lvl1pPr algn="ctr"/>
            </a:lstStyle>
            <a:p>
              <a:r>
                <a:rPr lang="pt-BR" dirty="0" smtClean="0"/>
                <a:t>PMG</a:t>
              </a:r>
              <a:endParaRPr lang="pt-BR" dirty="0"/>
            </a:p>
          </p:txBody>
        </p:sp>
        <p:sp>
          <p:nvSpPr>
            <p:cNvPr id="95" name="CaixaDeTexto 94"/>
            <p:cNvSpPr txBox="1"/>
            <p:nvPr/>
          </p:nvSpPr>
          <p:spPr>
            <a:xfrm>
              <a:off x="2298917" y="5853019"/>
              <a:ext cx="863454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  <a:lvl1pPr algn="ctr"/>
            </a:lstStyle>
            <a:p>
              <a:r>
                <a:rPr lang="pt-BR" dirty="0" smtClean="0">
                  <a:solidFill>
                    <a:sysClr val="windowText" lastClr="000000"/>
                  </a:solidFill>
                </a:rPr>
                <a:t>145,00</a:t>
              </a:r>
              <a:endParaRPr lang="pt-BR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2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1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1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8" grpId="0"/>
      <p:bldP spid="68" grpId="1"/>
      <p:bldP spid="69" grpId="0"/>
      <p:bldP spid="92" grpId="0"/>
      <p:bldP spid="77" grpId="0"/>
      <p:bldP spid="77" grpId="1"/>
      <p:bldP spid="45" grpId="0" animBg="1"/>
      <p:bldP spid="45" grpId="1" animBg="1"/>
      <p:bldP spid="59" grpId="0" animBg="1"/>
      <p:bldP spid="44" grpId="0" animBg="1"/>
      <p:bldP spid="44" grpId="1" animBg="1"/>
      <p:bldP spid="44" grpId="2" animBg="1"/>
      <p:bldP spid="46" grpId="0" animBg="1"/>
      <p:bldP spid="46" grpId="1" animBg="1"/>
      <p:bldP spid="46" grpId="2" animBg="1"/>
      <p:bldP spid="47" grpId="0" animBg="1"/>
      <p:bldP spid="48" grpId="0" animBg="1"/>
      <p:bldP spid="49" grpId="0" animBg="1"/>
      <p:bldP spid="50" grpId="0"/>
      <p:bldP spid="55" grpId="0" animBg="1"/>
      <p:bldP spid="56" grpId="0"/>
      <p:bldP spid="57" grpId="0"/>
      <p:bldP spid="58" grpId="0" animBg="1"/>
      <p:bldP spid="72" grpId="0"/>
      <p:bldP spid="76" grpId="0"/>
      <p:bldP spid="78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36656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CaixaDeTexto 109"/>
          <p:cNvSpPr txBox="1"/>
          <p:nvPr/>
        </p:nvSpPr>
        <p:spPr>
          <a:xfrm>
            <a:off x="3982003" y="5853019"/>
            <a:ext cx="863454" cy="324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>
                <a:solidFill>
                  <a:sysClr val="windowText" lastClr="000000"/>
                </a:solidFill>
              </a:rPr>
              <a:t>145,00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4675485" y="4350535"/>
            <a:ext cx="798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145,00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4717743" y="3907082"/>
            <a:ext cx="753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135,00</a:t>
            </a:r>
          </a:p>
        </p:txBody>
      </p:sp>
      <p:sp>
        <p:nvSpPr>
          <p:cNvPr id="94" name="CaixaDeTexto 93"/>
          <p:cNvSpPr txBox="1"/>
          <p:nvPr/>
        </p:nvSpPr>
        <p:spPr>
          <a:xfrm>
            <a:off x="4725020" y="4026550"/>
            <a:ext cx="75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145,00</a:t>
            </a:r>
          </a:p>
        </p:txBody>
      </p:sp>
      <p:sp>
        <p:nvSpPr>
          <p:cNvPr id="116" name="CaixaDeTexto 115"/>
          <p:cNvSpPr txBox="1"/>
          <p:nvPr/>
        </p:nvSpPr>
        <p:spPr>
          <a:xfrm>
            <a:off x="4717743" y="3388131"/>
            <a:ext cx="758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130,00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3985537" y="5851695"/>
            <a:ext cx="863454" cy="324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>
                <a:solidFill>
                  <a:sysClr val="windowText" lastClr="000000"/>
                </a:solidFill>
              </a:rPr>
              <a:t>140,00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4690306" y="3384855"/>
            <a:ext cx="783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150,00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3228291" y="3894099"/>
            <a:ext cx="1296144" cy="511672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3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3228291" y="3208859"/>
            <a:ext cx="1296000" cy="674786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2</a:t>
            </a:r>
            <a:endParaRPr lang="pt-BR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3230226" y="3201959"/>
            <a:ext cx="1296000" cy="674786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2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3228290" y="4754671"/>
            <a:ext cx="1296000" cy="71073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4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3228291" y="4242999"/>
            <a:ext cx="1296144" cy="511672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3</a:t>
            </a:r>
            <a:endParaRPr lang="pt-BR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3228291" y="4405771"/>
            <a:ext cx="1296000" cy="71073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4</a:t>
            </a:r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3228291" y="5114044"/>
            <a:ext cx="1296000" cy="35093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1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Ilustração - Exemplo Numérico – Etapa Contínua</a:t>
            </a: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V="1">
            <a:off x="3228291" y="2660547"/>
            <a:ext cx="0" cy="2952000"/>
          </a:xfrm>
          <a:prstGeom prst="line">
            <a:avLst/>
          </a:prstGeom>
          <a:ln w="28575"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0000" tIns="46800" rIns="90000" bIns="46800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3097923" y="5462168"/>
            <a:ext cx="1512000" cy="0"/>
          </a:xfrm>
          <a:prstGeom prst="line">
            <a:avLst/>
          </a:prstGeom>
          <a:ln w="28575"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0000" tIns="46800" rIns="90000" bIns="46800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2557048" y="2348880"/>
            <a:ext cx="13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Lotes</a:t>
            </a:r>
            <a:endParaRPr lang="pt-BR" sz="2000" b="1" dirty="0"/>
          </a:p>
        </p:txBody>
      </p:sp>
      <p:sp>
        <p:nvSpPr>
          <p:cNvPr id="55" name="Line 34"/>
          <p:cNvSpPr>
            <a:spLocks noChangeShapeType="1"/>
          </p:cNvSpPr>
          <p:nvPr/>
        </p:nvSpPr>
        <p:spPr bwMode="auto">
          <a:xfrm flipH="1">
            <a:off x="3071039" y="3201959"/>
            <a:ext cx="1440000" cy="0"/>
          </a:xfrm>
          <a:prstGeom prst="line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2439198" y="3068412"/>
            <a:ext cx="623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QTO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2411760" y="4382027"/>
            <a:ext cx="623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QTD</a:t>
            </a: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>
            <a:off x="3056873" y="4553983"/>
            <a:ext cx="1476000" cy="0"/>
          </a:xfrm>
          <a:prstGeom prst="line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grpSp>
        <p:nvGrpSpPr>
          <p:cNvPr id="60" name="Group 20"/>
          <p:cNvGrpSpPr>
            <a:grpSpLocks noChangeAspect="1"/>
          </p:cNvGrpSpPr>
          <p:nvPr/>
        </p:nvGrpSpPr>
        <p:grpSpPr>
          <a:xfrm>
            <a:off x="5845651" y="819295"/>
            <a:ext cx="1334478" cy="1841556"/>
            <a:chOff x="1671638" y="2220915"/>
            <a:chExt cx="2030413" cy="2801935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2282826" y="4546600"/>
              <a:ext cx="808038" cy="476250"/>
            </a:xfrm>
            <a:custGeom>
              <a:avLst/>
              <a:gdLst>
                <a:gd name="T0" fmla="*/ 351 w 360"/>
                <a:gd name="T1" fmla="*/ 6 h 212"/>
                <a:gd name="T2" fmla="*/ 333 w 360"/>
                <a:gd name="T3" fmla="*/ 1 h 212"/>
                <a:gd name="T4" fmla="*/ 20 w 360"/>
                <a:gd name="T5" fmla="*/ 56 h 212"/>
                <a:gd name="T6" fmla="*/ 3 w 360"/>
                <a:gd name="T7" fmla="*/ 70 h 212"/>
                <a:gd name="T8" fmla="*/ 5 w 360"/>
                <a:gd name="T9" fmla="*/ 91 h 212"/>
                <a:gd name="T10" fmla="*/ 50 w 360"/>
                <a:gd name="T11" fmla="*/ 158 h 212"/>
                <a:gd name="T12" fmla="*/ 69 w 360"/>
                <a:gd name="T13" fmla="*/ 168 h 212"/>
                <a:gd name="T14" fmla="*/ 111 w 360"/>
                <a:gd name="T15" fmla="*/ 168 h 212"/>
                <a:gd name="T16" fmla="*/ 180 w 360"/>
                <a:gd name="T17" fmla="*/ 212 h 212"/>
                <a:gd name="T18" fmla="*/ 250 w 360"/>
                <a:gd name="T19" fmla="*/ 168 h 212"/>
                <a:gd name="T20" fmla="*/ 291 w 360"/>
                <a:gd name="T21" fmla="*/ 168 h 212"/>
                <a:gd name="T22" fmla="*/ 310 w 360"/>
                <a:gd name="T23" fmla="*/ 158 h 212"/>
                <a:gd name="T24" fmla="*/ 356 w 360"/>
                <a:gd name="T25" fmla="*/ 91 h 212"/>
                <a:gd name="T26" fmla="*/ 360 w 360"/>
                <a:gd name="T27" fmla="*/ 78 h 212"/>
                <a:gd name="T28" fmla="*/ 360 w 360"/>
                <a:gd name="T29" fmla="*/ 23 h 212"/>
                <a:gd name="T30" fmla="*/ 351 w 360"/>
                <a:gd name="T31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0" h="212">
                  <a:moveTo>
                    <a:pt x="351" y="6"/>
                  </a:moveTo>
                  <a:cubicBezTo>
                    <a:pt x="346" y="1"/>
                    <a:pt x="339" y="0"/>
                    <a:pt x="333" y="1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2" y="57"/>
                    <a:pt x="6" y="62"/>
                    <a:pt x="3" y="70"/>
                  </a:cubicBezTo>
                  <a:cubicBezTo>
                    <a:pt x="0" y="77"/>
                    <a:pt x="0" y="85"/>
                    <a:pt x="5" y="91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5" y="164"/>
                    <a:pt x="62" y="168"/>
                    <a:pt x="69" y="168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23" y="194"/>
                    <a:pt x="150" y="212"/>
                    <a:pt x="180" y="212"/>
                  </a:cubicBezTo>
                  <a:cubicBezTo>
                    <a:pt x="211" y="212"/>
                    <a:pt x="238" y="194"/>
                    <a:pt x="250" y="168"/>
                  </a:cubicBezTo>
                  <a:cubicBezTo>
                    <a:pt x="291" y="168"/>
                    <a:pt x="291" y="168"/>
                    <a:pt x="291" y="168"/>
                  </a:cubicBezTo>
                  <a:cubicBezTo>
                    <a:pt x="299" y="168"/>
                    <a:pt x="306" y="164"/>
                    <a:pt x="310" y="158"/>
                  </a:cubicBezTo>
                  <a:cubicBezTo>
                    <a:pt x="356" y="91"/>
                    <a:pt x="356" y="91"/>
                    <a:pt x="356" y="91"/>
                  </a:cubicBezTo>
                  <a:cubicBezTo>
                    <a:pt x="358" y="88"/>
                    <a:pt x="360" y="83"/>
                    <a:pt x="360" y="78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16"/>
                    <a:pt x="357" y="10"/>
                    <a:pt x="351" y="6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1671638" y="2220915"/>
              <a:ext cx="2030413" cy="2195513"/>
            </a:xfrm>
            <a:custGeom>
              <a:avLst/>
              <a:gdLst>
                <a:gd name="T0" fmla="*/ 452 w 905"/>
                <a:gd name="T1" fmla="*/ 0 h 977"/>
                <a:gd name="T2" fmla="*/ 0 w 905"/>
                <a:gd name="T3" fmla="*/ 452 h 977"/>
                <a:gd name="T4" fmla="*/ 273 w 905"/>
                <a:gd name="T5" fmla="*/ 868 h 977"/>
                <a:gd name="T6" fmla="*/ 273 w 905"/>
                <a:gd name="T7" fmla="*/ 955 h 977"/>
                <a:gd name="T8" fmla="*/ 281 w 905"/>
                <a:gd name="T9" fmla="*/ 972 h 977"/>
                <a:gd name="T10" fmla="*/ 296 w 905"/>
                <a:gd name="T11" fmla="*/ 977 h 977"/>
                <a:gd name="T12" fmla="*/ 300 w 905"/>
                <a:gd name="T13" fmla="*/ 977 h 977"/>
                <a:gd name="T14" fmla="*/ 613 w 905"/>
                <a:gd name="T15" fmla="*/ 922 h 977"/>
                <a:gd name="T16" fmla="*/ 632 w 905"/>
                <a:gd name="T17" fmla="*/ 899 h 977"/>
                <a:gd name="T18" fmla="*/ 632 w 905"/>
                <a:gd name="T19" fmla="*/ 868 h 977"/>
                <a:gd name="T20" fmla="*/ 905 w 905"/>
                <a:gd name="T21" fmla="*/ 452 h 977"/>
                <a:gd name="T22" fmla="*/ 452 w 905"/>
                <a:gd name="T23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5" h="977">
                  <a:moveTo>
                    <a:pt x="452" y="0"/>
                  </a:moveTo>
                  <a:cubicBezTo>
                    <a:pt x="202" y="0"/>
                    <a:pt x="0" y="203"/>
                    <a:pt x="0" y="452"/>
                  </a:cubicBezTo>
                  <a:cubicBezTo>
                    <a:pt x="0" y="639"/>
                    <a:pt x="112" y="798"/>
                    <a:pt x="273" y="868"/>
                  </a:cubicBezTo>
                  <a:cubicBezTo>
                    <a:pt x="273" y="955"/>
                    <a:pt x="273" y="955"/>
                    <a:pt x="273" y="955"/>
                  </a:cubicBezTo>
                  <a:cubicBezTo>
                    <a:pt x="273" y="961"/>
                    <a:pt x="276" y="968"/>
                    <a:pt x="281" y="972"/>
                  </a:cubicBezTo>
                  <a:cubicBezTo>
                    <a:pt x="285" y="976"/>
                    <a:pt x="290" y="977"/>
                    <a:pt x="296" y="977"/>
                  </a:cubicBezTo>
                  <a:cubicBezTo>
                    <a:pt x="297" y="977"/>
                    <a:pt x="298" y="977"/>
                    <a:pt x="300" y="977"/>
                  </a:cubicBezTo>
                  <a:cubicBezTo>
                    <a:pt x="613" y="922"/>
                    <a:pt x="613" y="922"/>
                    <a:pt x="613" y="922"/>
                  </a:cubicBezTo>
                  <a:cubicBezTo>
                    <a:pt x="624" y="920"/>
                    <a:pt x="632" y="910"/>
                    <a:pt x="632" y="899"/>
                  </a:cubicBezTo>
                  <a:cubicBezTo>
                    <a:pt x="632" y="868"/>
                    <a:pt x="632" y="868"/>
                    <a:pt x="632" y="868"/>
                  </a:cubicBezTo>
                  <a:cubicBezTo>
                    <a:pt x="792" y="799"/>
                    <a:pt x="905" y="639"/>
                    <a:pt x="905" y="452"/>
                  </a:cubicBezTo>
                  <a:cubicBezTo>
                    <a:pt x="905" y="203"/>
                    <a:pt x="702" y="0"/>
                    <a:pt x="452" y="0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2279651" y="4364038"/>
              <a:ext cx="812800" cy="231775"/>
            </a:xfrm>
            <a:custGeom>
              <a:avLst/>
              <a:gdLst>
                <a:gd name="T0" fmla="*/ 25 w 362"/>
                <a:gd name="T1" fmla="*/ 103 h 103"/>
                <a:gd name="T2" fmla="*/ 29 w 362"/>
                <a:gd name="T3" fmla="*/ 102 h 103"/>
                <a:gd name="T4" fmla="*/ 342 w 362"/>
                <a:gd name="T5" fmla="*/ 47 h 103"/>
                <a:gd name="T6" fmla="*/ 360 w 362"/>
                <a:gd name="T7" fmla="*/ 21 h 103"/>
                <a:gd name="T8" fmla="*/ 334 w 362"/>
                <a:gd name="T9" fmla="*/ 2 h 103"/>
                <a:gd name="T10" fmla="*/ 21 w 362"/>
                <a:gd name="T11" fmla="*/ 58 h 103"/>
                <a:gd name="T12" fmla="*/ 2 w 362"/>
                <a:gd name="T13" fmla="*/ 84 h 103"/>
                <a:gd name="T14" fmla="*/ 25 w 362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103">
                  <a:moveTo>
                    <a:pt x="25" y="103"/>
                  </a:moveTo>
                  <a:cubicBezTo>
                    <a:pt x="26" y="103"/>
                    <a:pt x="27" y="103"/>
                    <a:pt x="29" y="102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54" y="45"/>
                    <a:pt x="362" y="33"/>
                    <a:pt x="360" y="21"/>
                  </a:cubicBezTo>
                  <a:cubicBezTo>
                    <a:pt x="358" y="8"/>
                    <a:pt x="346" y="0"/>
                    <a:pt x="334" y="2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8" y="60"/>
                    <a:pt x="0" y="72"/>
                    <a:pt x="2" y="84"/>
                  </a:cubicBezTo>
                  <a:cubicBezTo>
                    <a:pt x="4" y="95"/>
                    <a:pt x="14" y="103"/>
                    <a:pt x="25" y="103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CaixaDeTexto 77"/>
          <p:cNvSpPr txBox="1"/>
          <p:nvPr/>
        </p:nvSpPr>
        <p:spPr>
          <a:xfrm>
            <a:off x="5783558" y="936660"/>
            <a:ext cx="1442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Novo Empilhamento e novo Preço Marginal</a:t>
            </a:r>
            <a:endParaRPr lang="pt-BR" sz="1600" b="1" dirty="0" smtClean="0">
              <a:latin typeface="+mn-lt"/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6037173" y="1026219"/>
            <a:ext cx="950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EMP 2 insere lance</a:t>
            </a:r>
            <a:endParaRPr lang="pt-BR" sz="1600" b="1" dirty="0" smtClean="0">
              <a:latin typeface="+mn-lt"/>
            </a:endParaRPr>
          </a:p>
        </p:txBody>
      </p:sp>
      <p:cxnSp>
        <p:nvCxnSpPr>
          <p:cNvPr id="85" name="Conector reto 84"/>
          <p:cNvCxnSpPr/>
          <p:nvPr/>
        </p:nvCxnSpPr>
        <p:spPr>
          <a:xfrm>
            <a:off x="4628353" y="3068960"/>
            <a:ext cx="0" cy="2556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5683019" y="3068960"/>
            <a:ext cx="0" cy="2556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/>
          <p:cNvSpPr txBox="1"/>
          <p:nvPr/>
        </p:nvSpPr>
        <p:spPr>
          <a:xfrm>
            <a:off x="4608543" y="2490562"/>
            <a:ext cx="109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LANCES (R$/</a:t>
            </a:r>
            <a:r>
              <a:rPr lang="pt-BR" sz="1600" b="1" dirty="0" err="1" smtClean="0"/>
              <a:t>MWh</a:t>
            </a:r>
            <a:r>
              <a:rPr lang="pt-BR" sz="1600" b="1" dirty="0" smtClean="0"/>
              <a:t>)</a:t>
            </a:r>
            <a:endParaRPr lang="pt-BR" sz="1600" b="1" dirty="0"/>
          </a:p>
        </p:txBody>
      </p:sp>
      <p:sp>
        <p:nvSpPr>
          <p:cNvPr id="91" name="CaixaDeTexto 90"/>
          <p:cNvSpPr txBox="1"/>
          <p:nvPr/>
        </p:nvSpPr>
        <p:spPr>
          <a:xfrm>
            <a:off x="4690304" y="4905088"/>
            <a:ext cx="78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140,00</a:t>
            </a:r>
            <a:endParaRPr lang="pt-BR" sz="1600" b="1" dirty="0"/>
          </a:p>
        </p:txBody>
      </p:sp>
      <p:sp>
        <p:nvSpPr>
          <p:cNvPr id="92" name="CaixaDeTexto 91"/>
          <p:cNvSpPr txBox="1"/>
          <p:nvPr/>
        </p:nvSpPr>
        <p:spPr>
          <a:xfrm>
            <a:off x="4690304" y="5114044"/>
            <a:ext cx="785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135,00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4690304" y="4602614"/>
            <a:ext cx="791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140,00</a:t>
            </a:r>
            <a:endParaRPr lang="pt-BR" sz="1600" b="1" dirty="0"/>
          </a:p>
        </p:txBody>
      </p:sp>
      <p:sp>
        <p:nvSpPr>
          <p:cNvPr id="109" name="CaixaDeTexto 108"/>
          <p:cNvSpPr txBox="1"/>
          <p:nvPr/>
        </p:nvSpPr>
        <p:spPr>
          <a:xfrm>
            <a:off x="3112404" y="5853019"/>
            <a:ext cx="863454" cy="324000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PMG</a:t>
            </a:r>
            <a:endParaRPr lang="pt-BR" dirty="0"/>
          </a:p>
        </p:txBody>
      </p:sp>
      <p:pic>
        <p:nvPicPr>
          <p:cNvPr id="84" name="Imagem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9067" y="3319062"/>
            <a:ext cx="419045" cy="405527"/>
          </a:xfrm>
          <a:prstGeom prst="rect">
            <a:avLst/>
          </a:prstGeom>
        </p:spPr>
      </p:pic>
      <p:pic>
        <p:nvPicPr>
          <p:cNvPr id="118" name="Imagem 1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279" y="3883645"/>
            <a:ext cx="419045" cy="405527"/>
          </a:xfrm>
          <a:prstGeom prst="rect">
            <a:avLst/>
          </a:prstGeom>
        </p:spPr>
      </p:pic>
      <p:grpSp>
        <p:nvGrpSpPr>
          <p:cNvPr id="89" name="Grupo 88"/>
          <p:cNvGrpSpPr>
            <a:grpSpLocks noChangeAspect="1"/>
          </p:cNvGrpSpPr>
          <p:nvPr/>
        </p:nvGrpSpPr>
        <p:grpSpPr>
          <a:xfrm>
            <a:off x="1435424" y="771977"/>
            <a:ext cx="2524592" cy="1362299"/>
            <a:chOff x="2352499" y="1538289"/>
            <a:chExt cx="1237507" cy="20431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Retângulo 92"/>
            <p:cNvSpPr/>
            <p:nvPr/>
          </p:nvSpPr>
          <p:spPr>
            <a:xfrm>
              <a:off x="2360612" y="1538289"/>
              <a:ext cx="1219200" cy="2043111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CaixaDeTexto 100"/>
            <p:cNvSpPr txBox="1"/>
            <p:nvPr/>
          </p:nvSpPr>
          <p:spPr>
            <a:xfrm>
              <a:off x="2352499" y="1720528"/>
              <a:ext cx="1237507" cy="161556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Produtos simultâneos</a:t>
              </a:r>
            </a:p>
            <a:p>
              <a:pPr algn="ctr"/>
              <a:endParaRPr lang="pt-BR" sz="16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Mesma dinâmica para cada produto na Etapa Contínua</a:t>
              </a:r>
              <a:endParaRPr lang="pt-BR" sz="4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5" name="Imagem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771977"/>
            <a:ext cx="699078" cy="931030"/>
          </a:xfrm>
          <a:prstGeom prst="rect">
            <a:avLst/>
          </a:prstGeom>
        </p:spPr>
      </p:pic>
      <p:sp>
        <p:nvSpPr>
          <p:cNvPr id="59" name="CaixaDeTexto 58"/>
          <p:cNvSpPr txBox="1"/>
          <p:nvPr/>
        </p:nvSpPr>
        <p:spPr>
          <a:xfrm>
            <a:off x="3228291" y="3890544"/>
            <a:ext cx="1296000" cy="35093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38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0026 0.1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90" grpId="0"/>
      <p:bldP spid="83" grpId="0"/>
      <p:bldP spid="94" grpId="0"/>
      <p:bldP spid="116" grpId="0"/>
      <p:bldP spid="114" grpId="0" animBg="1"/>
      <p:bldP spid="88" grpId="0"/>
      <p:bldP spid="63" grpId="0" animBg="1"/>
      <p:bldP spid="47" grpId="0" animBg="1"/>
      <p:bldP spid="75" grpId="0" animBg="1"/>
      <p:bldP spid="46" grpId="0" animBg="1"/>
      <p:bldP spid="44" grpId="0" animBg="1"/>
      <p:bldP spid="64" grpId="0" animBg="1"/>
      <p:bldP spid="64" grpId="1" animBg="1"/>
      <p:bldP spid="62" grpId="0" animBg="1"/>
      <p:bldP spid="62" grpId="1" animBg="1"/>
      <p:bldP spid="78" grpId="0"/>
      <p:bldP spid="81" grpId="0"/>
      <p:bldP spid="91" grpId="0"/>
      <p:bldP spid="92" grpId="0"/>
      <p:bldP spid="95" grpId="0"/>
      <p:bldP spid="59" grpId="0" animBg="1"/>
      <p:bldP spid="5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5512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CaixaDeTexto 127"/>
          <p:cNvSpPr txBox="1"/>
          <p:nvPr/>
        </p:nvSpPr>
        <p:spPr>
          <a:xfrm>
            <a:off x="3982003" y="5853019"/>
            <a:ext cx="863454" cy="324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>
                <a:solidFill>
                  <a:sysClr val="windowText" lastClr="000000"/>
                </a:solidFill>
              </a:rPr>
              <a:t>135,00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3982003" y="5853019"/>
            <a:ext cx="863454" cy="324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>
                <a:solidFill>
                  <a:sysClr val="windowText" lastClr="000000"/>
                </a:solidFill>
              </a:rPr>
              <a:t>140,00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3228290" y="3212976"/>
            <a:ext cx="1296000" cy="511672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3</a:t>
            </a:r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3228290" y="5114044"/>
            <a:ext cx="1296000" cy="35093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1</a:t>
            </a:r>
            <a:endParaRPr lang="pt-BR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228290" y="4788163"/>
            <a:ext cx="1296000" cy="674786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2</a:t>
            </a:r>
            <a:endParaRPr lang="pt-BR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3228290" y="4405771"/>
            <a:ext cx="1296000" cy="71073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4</a:t>
            </a:r>
            <a:endParaRPr lang="pt-BR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3228290" y="4432921"/>
            <a:ext cx="1296000" cy="35093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1</a:t>
            </a:r>
            <a:endParaRPr lang="pt-BR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3228290" y="3894099"/>
            <a:ext cx="1296000" cy="511672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3</a:t>
            </a:r>
            <a:endParaRPr lang="pt-BR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3228290" y="3724648"/>
            <a:ext cx="1296000" cy="71073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4</a:t>
            </a:r>
            <a:endParaRPr lang="pt-BR" dirty="0"/>
          </a:p>
        </p:txBody>
      </p:sp>
      <p:sp>
        <p:nvSpPr>
          <p:cNvPr id="106" name="CaixaDeTexto 105"/>
          <p:cNvSpPr txBox="1"/>
          <p:nvPr/>
        </p:nvSpPr>
        <p:spPr>
          <a:xfrm>
            <a:off x="4722799" y="3388131"/>
            <a:ext cx="75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130,00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Ilustração - Exemplo Numérico – Etapa Contínua</a:t>
            </a: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V="1">
            <a:off x="3228291" y="2660547"/>
            <a:ext cx="0" cy="2952000"/>
          </a:xfrm>
          <a:prstGeom prst="line">
            <a:avLst/>
          </a:prstGeom>
          <a:ln w="28575"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0000" tIns="46800" rIns="90000" bIns="46800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3097923" y="5462168"/>
            <a:ext cx="1512000" cy="0"/>
          </a:xfrm>
          <a:prstGeom prst="line">
            <a:avLst/>
          </a:prstGeom>
          <a:ln w="28575"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0000" tIns="46800" rIns="90000" bIns="46800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2557048" y="2348880"/>
            <a:ext cx="1390402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Lotes</a:t>
            </a:r>
            <a:endParaRPr lang="pt-BR" sz="2000" b="1" dirty="0"/>
          </a:p>
        </p:txBody>
      </p:sp>
      <p:sp>
        <p:nvSpPr>
          <p:cNvPr id="55" name="Line 34"/>
          <p:cNvSpPr>
            <a:spLocks noChangeShapeType="1"/>
          </p:cNvSpPr>
          <p:nvPr/>
        </p:nvSpPr>
        <p:spPr bwMode="auto">
          <a:xfrm flipH="1">
            <a:off x="3071039" y="3201959"/>
            <a:ext cx="1440000" cy="0"/>
          </a:xfrm>
          <a:prstGeom prst="line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2439198" y="3068412"/>
            <a:ext cx="623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QTO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2411760" y="4382027"/>
            <a:ext cx="623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QTD</a:t>
            </a: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>
            <a:off x="3056873" y="4553983"/>
            <a:ext cx="1476000" cy="0"/>
          </a:xfrm>
          <a:prstGeom prst="line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grpSp>
        <p:nvGrpSpPr>
          <p:cNvPr id="52" name="Group 20"/>
          <p:cNvGrpSpPr>
            <a:grpSpLocks noChangeAspect="1"/>
          </p:cNvGrpSpPr>
          <p:nvPr/>
        </p:nvGrpSpPr>
        <p:grpSpPr>
          <a:xfrm>
            <a:off x="5681177" y="754684"/>
            <a:ext cx="1671900" cy="2307192"/>
            <a:chOff x="1671638" y="2220915"/>
            <a:chExt cx="2030413" cy="2801935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2282826" y="4546600"/>
              <a:ext cx="808038" cy="476250"/>
            </a:xfrm>
            <a:custGeom>
              <a:avLst/>
              <a:gdLst>
                <a:gd name="T0" fmla="*/ 351 w 360"/>
                <a:gd name="T1" fmla="*/ 6 h 212"/>
                <a:gd name="T2" fmla="*/ 333 w 360"/>
                <a:gd name="T3" fmla="*/ 1 h 212"/>
                <a:gd name="T4" fmla="*/ 20 w 360"/>
                <a:gd name="T5" fmla="*/ 56 h 212"/>
                <a:gd name="T6" fmla="*/ 3 w 360"/>
                <a:gd name="T7" fmla="*/ 70 h 212"/>
                <a:gd name="T8" fmla="*/ 5 w 360"/>
                <a:gd name="T9" fmla="*/ 91 h 212"/>
                <a:gd name="T10" fmla="*/ 50 w 360"/>
                <a:gd name="T11" fmla="*/ 158 h 212"/>
                <a:gd name="T12" fmla="*/ 69 w 360"/>
                <a:gd name="T13" fmla="*/ 168 h 212"/>
                <a:gd name="T14" fmla="*/ 111 w 360"/>
                <a:gd name="T15" fmla="*/ 168 h 212"/>
                <a:gd name="T16" fmla="*/ 180 w 360"/>
                <a:gd name="T17" fmla="*/ 212 h 212"/>
                <a:gd name="T18" fmla="*/ 250 w 360"/>
                <a:gd name="T19" fmla="*/ 168 h 212"/>
                <a:gd name="T20" fmla="*/ 291 w 360"/>
                <a:gd name="T21" fmla="*/ 168 h 212"/>
                <a:gd name="T22" fmla="*/ 310 w 360"/>
                <a:gd name="T23" fmla="*/ 158 h 212"/>
                <a:gd name="T24" fmla="*/ 356 w 360"/>
                <a:gd name="T25" fmla="*/ 91 h 212"/>
                <a:gd name="T26" fmla="*/ 360 w 360"/>
                <a:gd name="T27" fmla="*/ 78 h 212"/>
                <a:gd name="T28" fmla="*/ 360 w 360"/>
                <a:gd name="T29" fmla="*/ 23 h 212"/>
                <a:gd name="T30" fmla="*/ 351 w 360"/>
                <a:gd name="T31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0" h="212">
                  <a:moveTo>
                    <a:pt x="351" y="6"/>
                  </a:moveTo>
                  <a:cubicBezTo>
                    <a:pt x="346" y="1"/>
                    <a:pt x="339" y="0"/>
                    <a:pt x="333" y="1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2" y="57"/>
                    <a:pt x="6" y="62"/>
                    <a:pt x="3" y="70"/>
                  </a:cubicBezTo>
                  <a:cubicBezTo>
                    <a:pt x="0" y="77"/>
                    <a:pt x="0" y="85"/>
                    <a:pt x="5" y="91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5" y="164"/>
                    <a:pt x="62" y="168"/>
                    <a:pt x="69" y="168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23" y="194"/>
                    <a:pt x="150" y="212"/>
                    <a:pt x="180" y="212"/>
                  </a:cubicBezTo>
                  <a:cubicBezTo>
                    <a:pt x="211" y="212"/>
                    <a:pt x="238" y="194"/>
                    <a:pt x="250" y="168"/>
                  </a:cubicBezTo>
                  <a:cubicBezTo>
                    <a:pt x="291" y="168"/>
                    <a:pt x="291" y="168"/>
                    <a:pt x="291" y="168"/>
                  </a:cubicBezTo>
                  <a:cubicBezTo>
                    <a:pt x="299" y="168"/>
                    <a:pt x="306" y="164"/>
                    <a:pt x="310" y="158"/>
                  </a:cubicBezTo>
                  <a:cubicBezTo>
                    <a:pt x="356" y="91"/>
                    <a:pt x="356" y="91"/>
                    <a:pt x="356" y="91"/>
                  </a:cubicBezTo>
                  <a:cubicBezTo>
                    <a:pt x="358" y="88"/>
                    <a:pt x="360" y="83"/>
                    <a:pt x="360" y="78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16"/>
                    <a:pt x="357" y="10"/>
                    <a:pt x="351" y="6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1671638" y="2220915"/>
              <a:ext cx="2030413" cy="2195513"/>
            </a:xfrm>
            <a:custGeom>
              <a:avLst/>
              <a:gdLst>
                <a:gd name="T0" fmla="*/ 452 w 905"/>
                <a:gd name="T1" fmla="*/ 0 h 977"/>
                <a:gd name="T2" fmla="*/ 0 w 905"/>
                <a:gd name="T3" fmla="*/ 452 h 977"/>
                <a:gd name="T4" fmla="*/ 273 w 905"/>
                <a:gd name="T5" fmla="*/ 868 h 977"/>
                <a:gd name="T6" fmla="*/ 273 w 905"/>
                <a:gd name="T7" fmla="*/ 955 h 977"/>
                <a:gd name="T8" fmla="*/ 281 w 905"/>
                <a:gd name="T9" fmla="*/ 972 h 977"/>
                <a:gd name="T10" fmla="*/ 296 w 905"/>
                <a:gd name="T11" fmla="*/ 977 h 977"/>
                <a:gd name="T12" fmla="*/ 300 w 905"/>
                <a:gd name="T13" fmla="*/ 977 h 977"/>
                <a:gd name="T14" fmla="*/ 613 w 905"/>
                <a:gd name="T15" fmla="*/ 922 h 977"/>
                <a:gd name="T16" fmla="*/ 632 w 905"/>
                <a:gd name="T17" fmla="*/ 899 h 977"/>
                <a:gd name="T18" fmla="*/ 632 w 905"/>
                <a:gd name="T19" fmla="*/ 868 h 977"/>
                <a:gd name="T20" fmla="*/ 905 w 905"/>
                <a:gd name="T21" fmla="*/ 452 h 977"/>
                <a:gd name="T22" fmla="*/ 452 w 905"/>
                <a:gd name="T23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5" h="977">
                  <a:moveTo>
                    <a:pt x="452" y="0"/>
                  </a:moveTo>
                  <a:cubicBezTo>
                    <a:pt x="202" y="0"/>
                    <a:pt x="0" y="203"/>
                    <a:pt x="0" y="452"/>
                  </a:cubicBezTo>
                  <a:cubicBezTo>
                    <a:pt x="0" y="639"/>
                    <a:pt x="112" y="798"/>
                    <a:pt x="273" y="868"/>
                  </a:cubicBezTo>
                  <a:cubicBezTo>
                    <a:pt x="273" y="955"/>
                    <a:pt x="273" y="955"/>
                    <a:pt x="273" y="955"/>
                  </a:cubicBezTo>
                  <a:cubicBezTo>
                    <a:pt x="273" y="961"/>
                    <a:pt x="276" y="968"/>
                    <a:pt x="281" y="972"/>
                  </a:cubicBezTo>
                  <a:cubicBezTo>
                    <a:pt x="285" y="976"/>
                    <a:pt x="290" y="977"/>
                    <a:pt x="296" y="977"/>
                  </a:cubicBezTo>
                  <a:cubicBezTo>
                    <a:pt x="297" y="977"/>
                    <a:pt x="298" y="977"/>
                    <a:pt x="300" y="977"/>
                  </a:cubicBezTo>
                  <a:cubicBezTo>
                    <a:pt x="613" y="922"/>
                    <a:pt x="613" y="922"/>
                    <a:pt x="613" y="922"/>
                  </a:cubicBezTo>
                  <a:cubicBezTo>
                    <a:pt x="624" y="920"/>
                    <a:pt x="632" y="910"/>
                    <a:pt x="632" y="899"/>
                  </a:cubicBezTo>
                  <a:cubicBezTo>
                    <a:pt x="632" y="868"/>
                    <a:pt x="632" y="868"/>
                    <a:pt x="632" y="868"/>
                  </a:cubicBezTo>
                  <a:cubicBezTo>
                    <a:pt x="792" y="799"/>
                    <a:pt x="905" y="639"/>
                    <a:pt x="905" y="452"/>
                  </a:cubicBezTo>
                  <a:cubicBezTo>
                    <a:pt x="905" y="203"/>
                    <a:pt x="702" y="0"/>
                    <a:pt x="452" y="0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2279651" y="4364038"/>
              <a:ext cx="812800" cy="231775"/>
            </a:xfrm>
            <a:custGeom>
              <a:avLst/>
              <a:gdLst>
                <a:gd name="T0" fmla="*/ 25 w 362"/>
                <a:gd name="T1" fmla="*/ 103 h 103"/>
                <a:gd name="T2" fmla="*/ 29 w 362"/>
                <a:gd name="T3" fmla="*/ 102 h 103"/>
                <a:gd name="T4" fmla="*/ 342 w 362"/>
                <a:gd name="T5" fmla="*/ 47 h 103"/>
                <a:gd name="T6" fmla="*/ 360 w 362"/>
                <a:gd name="T7" fmla="*/ 21 h 103"/>
                <a:gd name="T8" fmla="*/ 334 w 362"/>
                <a:gd name="T9" fmla="*/ 2 h 103"/>
                <a:gd name="T10" fmla="*/ 21 w 362"/>
                <a:gd name="T11" fmla="*/ 58 h 103"/>
                <a:gd name="T12" fmla="*/ 2 w 362"/>
                <a:gd name="T13" fmla="*/ 84 h 103"/>
                <a:gd name="T14" fmla="*/ 25 w 362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103">
                  <a:moveTo>
                    <a:pt x="25" y="103"/>
                  </a:moveTo>
                  <a:cubicBezTo>
                    <a:pt x="26" y="103"/>
                    <a:pt x="27" y="103"/>
                    <a:pt x="29" y="102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54" y="45"/>
                    <a:pt x="362" y="33"/>
                    <a:pt x="360" y="21"/>
                  </a:cubicBezTo>
                  <a:cubicBezTo>
                    <a:pt x="358" y="8"/>
                    <a:pt x="346" y="0"/>
                    <a:pt x="334" y="2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8" y="60"/>
                    <a:pt x="0" y="72"/>
                    <a:pt x="2" y="84"/>
                  </a:cubicBezTo>
                  <a:cubicBezTo>
                    <a:pt x="4" y="95"/>
                    <a:pt x="14" y="103"/>
                    <a:pt x="25" y="103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CaixaDeTexto 68"/>
          <p:cNvSpPr txBox="1"/>
          <p:nvPr/>
        </p:nvSpPr>
        <p:spPr>
          <a:xfrm>
            <a:off x="5783558" y="936660"/>
            <a:ext cx="1442753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Novo Empilhamento e novo Preço Marginal</a:t>
            </a:r>
            <a:endParaRPr lang="pt-BR" sz="1600" b="1" dirty="0" smtClean="0">
              <a:latin typeface="+mn-lt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5807678" y="843534"/>
            <a:ext cx="1419577" cy="16004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Decorrido   Tempo sem lances, a última pilha é utilizada para ratificação ou encerrar o leilão</a:t>
            </a:r>
          </a:p>
        </p:txBody>
      </p:sp>
      <p:cxnSp>
        <p:nvCxnSpPr>
          <p:cNvPr id="96" name="Conector reto 95"/>
          <p:cNvCxnSpPr/>
          <p:nvPr/>
        </p:nvCxnSpPr>
        <p:spPr>
          <a:xfrm>
            <a:off x="4628353" y="3068960"/>
            <a:ext cx="0" cy="2556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>
            <a:off x="5683019" y="3068960"/>
            <a:ext cx="0" cy="2556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/>
          <p:cNvSpPr txBox="1"/>
          <p:nvPr/>
        </p:nvSpPr>
        <p:spPr>
          <a:xfrm>
            <a:off x="4608543" y="2490562"/>
            <a:ext cx="109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LANCES (R$/</a:t>
            </a:r>
            <a:r>
              <a:rPr lang="pt-BR" sz="1600" b="1" dirty="0" err="1" smtClean="0"/>
              <a:t>MWh</a:t>
            </a:r>
            <a:r>
              <a:rPr lang="pt-BR" sz="1600" b="1" dirty="0" smtClean="0"/>
              <a:t>)</a:t>
            </a:r>
            <a:endParaRPr lang="pt-BR" sz="1600" b="1" dirty="0"/>
          </a:p>
        </p:txBody>
      </p:sp>
      <p:sp>
        <p:nvSpPr>
          <p:cNvPr id="102" name="CaixaDeTexto 101"/>
          <p:cNvSpPr txBox="1"/>
          <p:nvPr/>
        </p:nvSpPr>
        <p:spPr>
          <a:xfrm>
            <a:off x="4705403" y="5114044"/>
            <a:ext cx="77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135,00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4711824" y="4026550"/>
            <a:ext cx="77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145,00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4681542" y="4602614"/>
            <a:ext cx="800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140,00</a:t>
            </a:r>
            <a:endParaRPr lang="pt-BR" sz="1600" b="1" dirty="0"/>
          </a:p>
        </p:txBody>
      </p:sp>
      <p:pic>
        <p:nvPicPr>
          <p:cNvPr id="105" name="Imagem 1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654" y="3322025"/>
            <a:ext cx="419045" cy="405527"/>
          </a:xfrm>
          <a:prstGeom prst="rect">
            <a:avLst/>
          </a:prstGeom>
        </p:spPr>
      </p:pic>
      <p:sp>
        <p:nvSpPr>
          <p:cNvPr id="107" name="CaixaDeTexto 106"/>
          <p:cNvSpPr txBox="1"/>
          <p:nvPr/>
        </p:nvSpPr>
        <p:spPr>
          <a:xfrm>
            <a:off x="4711824" y="5005376"/>
            <a:ext cx="76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130,00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4711825" y="4448207"/>
            <a:ext cx="76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135,00</a:t>
            </a:r>
          </a:p>
        </p:txBody>
      </p:sp>
      <p:sp>
        <p:nvSpPr>
          <p:cNvPr id="109" name="CaixaDeTexto 108"/>
          <p:cNvSpPr txBox="1"/>
          <p:nvPr/>
        </p:nvSpPr>
        <p:spPr>
          <a:xfrm>
            <a:off x="4690304" y="3274593"/>
            <a:ext cx="794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145,00</a:t>
            </a:r>
          </a:p>
        </p:txBody>
      </p:sp>
      <p:sp>
        <p:nvSpPr>
          <p:cNvPr id="110" name="CaixaDeTexto 109"/>
          <p:cNvSpPr txBox="1"/>
          <p:nvPr/>
        </p:nvSpPr>
        <p:spPr>
          <a:xfrm>
            <a:off x="4729337" y="3850657"/>
            <a:ext cx="755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140,00</a:t>
            </a:r>
            <a:endParaRPr lang="pt-BR" sz="1600" b="1" dirty="0"/>
          </a:p>
        </p:txBody>
      </p:sp>
      <p:sp>
        <p:nvSpPr>
          <p:cNvPr id="127" name="CaixaDeTexto 126"/>
          <p:cNvSpPr txBox="1"/>
          <p:nvPr/>
        </p:nvSpPr>
        <p:spPr>
          <a:xfrm>
            <a:off x="3112404" y="5853019"/>
            <a:ext cx="863454" cy="324000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PMG</a:t>
            </a:r>
            <a:endParaRPr lang="pt-BR" dirty="0"/>
          </a:p>
        </p:txBody>
      </p:sp>
      <p:grpSp>
        <p:nvGrpSpPr>
          <p:cNvPr id="83" name="Grupo 82"/>
          <p:cNvGrpSpPr>
            <a:grpSpLocks noChangeAspect="1"/>
          </p:cNvGrpSpPr>
          <p:nvPr/>
        </p:nvGrpSpPr>
        <p:grpSpPr>
          <a:xfrm>
            <a:off x="1435424" y="771977"/>
            <a:ext cx="2524592" cy="1362299"/>
            <a:chOff x="2352499" y="1538289"/>
            <a:chExt cx="1237507" cy="20431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Retângulo 83"/>
            <p:cNvSpPr/>
            <p:nvPr/>
          </p:nvSpPr>
          <p:spPr>
            <a:xfrm>
              <a:off x="2360612" y="1538289"/>
              <a:ext cx="1219200" cy="2043111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2352499" y="1720528"/>
              <a:ext cx="1237507" cy="161556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Produtos simultâneos</a:t>
              </a:r>
            </a:p>
            <a:p>
              <a:pPr algn="ctr"/>
              <a:endParaRPr lang="pt-BR" sz="16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Mesma dinâmica para cada produto na Etapa Contínua</a:t>
              </a:r>
              <a:endParaRPr lang="pt-BR" sz="4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4" name="Imagem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771977"/>
            <a:ext cx="699078" cy="931030"/>
          </a:xfrm>
          <a:prstGeom prst="rect">
            <a:avLst/>
          </a:prstGeom>
        </p:spPr>
      </p:pic>
      <p:sp>
        <p:nvSpPr>
          <p:cNvPr id="75" name="CaixaDeTexto 74"/>
          <p:cNvSpPr txBox="1"/>
          <p:nvPr/>
        </p:nvSpPr>
        <p:spPr>
          <a:xfrm>
            <a:off x="3228290" y="3201959"/>
            <a:ext cx="1296000" cy="674786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dirty="0" smtClean="0"/>
              <a:t>EMP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90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052 0.2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1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4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3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6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1" grpId="0" animBg="1"/>
      <p:bldP spid="70" grpId="0" animBg="1"/>
      <p:bldP spid="70" grpId="1" animBg="1"/>
      <p:bldP spid="62" grpId="0" animBg="1"/>
      <p:bldP spid="60" grpId="0" animBg="1"/>
      <p:bldP spid="60" grpId="1" animBg="1"/>
      <p:bldP spid="64" grpId="0" animBg="1"/>
      <p:bldP spid="61" grpId="0" animBg="1"/>
      <p:bldP spid="61" grpId="1" animBg="1"/>
      <p:bldP spid="63" grpId="0" animBg="1"/>
      <p:bldP spid="71" grpId="0" animBg="1"/>
      <p:bldP spid="71" grpId="1" animBg="1"/>
      <p:bldP spid="106" grpId="0"/>
      <p:bldP spid="55" grpId="0" animBg="1"/>
      <p:bldP spid="56" grpId="0"/>
      <p:bldP spid="57" grpId="0"/>
      <p:bldP spid="58" grpId="0" animBg="1"/>
      <p:bldP spid="69" grpId="0"/>
      <p:bldP spid="76" grpId="0"/>
      <p:bldP spid="98" grpId="0"/>
      <p:bldP spid="102" grpId="0"/>
      <p:bldP spid="103" grpId="0"/>
      <p:bldP spid="104" grpId="0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75" grpId="0" animBg="1"/>
      <p:bldP spid="7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928670"/>
            <a:ext cx="7643866" cy="1599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Ao término </a:t>
            </a:r>
            <a:r>
              <a:rPr lang="pt-BR" dirty="0"/>
              <a:t>do </a:t>
            </a:r>
            <a:r>
              <a:rPr lang="pt-BR" dirty="0" smtClean="0"/>
              <a:t>leilão, caso uma </a:t>
            </a:r>
            <a:r>
              <a:rPr lang="pt-BR" dirty="0"/>
              <a:t>subestação apresente um número </a:t>
            </a:r>
            <a:r>
              <a:rPr lang="pt-BR" b="1" dirty="0"/>
              <a:t>maior</a:t>
            </a:r>
            <a:r>
              <a:rPr lang="pt-BR" dirty="0"/>
              <a:t> de </a:t>
            </a:r>
            <a:r>
              <a:rPr lang="pt-BR" b="1" dirty="0"/>
              <a:t>vencedores</a:t>
            </a:r>
            <a:r>
              <a:rPr lang="pt-BR" dirty="0"/>
              <a:t> do que seu número de </a:t>
            </a:r>
            <a:r>
              <a:rPr lang="pt-BR" b="1" dirty="0"/>
              <a:t>vãos</a:t>
            </a:r>
            <a:r>
              <a:rPr lang="pt-BR" dirty="0"/>
              <a:t>, todos os empreendimentos que pertencem a tal subestação terão de </a:t>
            </a:r>
            <a:r>
              <a:rPr lang="pt-BR" b="1" dirty="0"/>
              <a:t>ratificar</a:t>
            </a:r>
            <a:r>
              <a:rPr lang="pt-BR" dirty="0"/>
              <a:t> seus </a:t>
            </a:r>
            <a:r>
              <a:rPr lang="pt-BR" dirty="0" smtClean="0"/>
              <a:t>lances. O empreendimento que não ratificar o lance será desclassificado.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21" name="Grupo 20"/>
          <p:cNvGrpSpPr/>
          <p:nvPr/>
        </p:nvGrpSpPr>
        <p:grpSpPr>
          <a:xfrm>
            <a:off x="3305567" y="2528150"/>
            <a:ext cx="2088232" cy="2016224"/>
            <a:chOff x="1691680" y="2057998"/>
            <a:chExt cx="2088232" cy="2016224"/>
          </a:xfrm>
        </p:grpSpPr>
        <p:sp>
          <p:nvSpPr>
            <p:cNvPr id="5" name="Retângulo 4"/>
            <p:cNvSpPr/>
            <p:nvPr/>
          </p:nvSpPr>
          <p:spPr>
            <a:xfrm>
              <a:off x="1691680" y="2057998"/>
              <a:ext cx="2088232" cy="2016224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>
                <a:solidFill>
                  <a:prstClr val="white"/>
                </a:solidFill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2229852" y="2591582"/>
              <a:ext cx="927046" cy="546574"/>
            </a:xfrm>
            <a:prstGeom prst="rect">
              <a:avLst/>
            </a:prstGeom>
          </p:spPr>
        </p:pic>
        <p:cxnSp>
          <p:nvCxnSpPr>
            <p:cNvPr id="15" name="Conector reto 14"/>
            <p:cNvCxnSpPr/>
            <p:nvPr/>
          </p:nvCxnSpPr>
          <p:spPr>
            <a:xfrm>
              <a:off x="1805196" y="3240642"/>
              <a:ext cx="179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2107987" y="3240642"/>
              <a:ext cx="9308" cy="6220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2561986" y="3240642"/>
              <a:ext cx="9308" cy="6220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3015984" y="3240642"/>
              <a:ext cx="9308" cy="6220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3469983" y="3240642"/>
              <a:ext cx="9308" cy="6220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1918140" y="2203373"/>
              <a:ext cx="1589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prstClr val="black"/>
                  </a:solidFill>
                </a:rPr>
                <a:t>Subestação </a:t>
              </a:r>
              <a:endParaRPr lang="pt-BR" sz="105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etângulo de cantos arredondados 24"/>
          <p:cNvSpPr/>
          <p:nvPr/>
        </p:nvSpPr>
        <p:spPr>
          <a:xfrm>
            <a:off x="3997361" y="5311385"/>
            <a:ext cx="855614" cy="648072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EMP 5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5277152" y="5311385"/>
            <a:ext cx="848355" cy="648072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EMP 7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2566696" y="5311385"/>
            <a:ext cx="867247" cy="648072"/>
          </a:xfrm>
          <a:prstGeom prst="round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/>
              <a:t>EMP 2</a:t>
            </a:r>
            <a:endParaRPr lang="pt-BR" dirty="0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1259632" y="5311385"/>
            <a:ext cx="860952" cy="648072"/>
          </a:xfrm>
          <a:prstGeom prst="round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/>
              <a:t>EMP 1</a:t>
            </a:r>
            <a:endParaRPr lang="pt-BR" dirty="0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6588224" y="5311385"/>
            <a:ext cx="842062" cy="648072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EMP 8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097261" y="4437112"/>
            <a:ext cx="2592288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Ratificação de lances</a:t>
            </a:r>
            <a:endParaRPr lang="pt-BR" dirty="0"/>
          </a:p>
        </p:txBody>
      </p:sp>
      <p:cxnSp>
        <p:nvCxnSpPr>
          <p:cNvPr id="45" name="Conector reto 44"/>
          <p:cNvCxnSpPr>
            <a:stCxn id="34" idx="0"/>
            <a:endCxn id="43" idx="2"/>
          </p:cNvCxnSpPr>
          <p:nvPr/>
        </p:nvCxnSpPr>
        <p:spPr>
          <a:xfrm flipV="1">
            <a:off x="1690108" y="4806444"/>
            <a:ext cx="2703297" cy="5049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33" idx="0"/>
            <a:endCxn id="43" idx="2"/>
          </p:cNvCxnSpPr>
          <p:nvPr/>
        </p:nvCxnSpPr>
        <p:spPr>
          <a:xfrm flipV="1">
            <a:off x="3000320" y="4806444"/>
            <a:ext cx="1393085" cy="5049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25" idx="0"/>
            <a:endCxn id="43" idx="2"/>
          </p:cNvCxnSpPr>
          <p:nvPr/>
        </p:nvCxnSpPr>
        <p:spPr>
          <a:xfrm flipH="1" flipV="1">
            <a:off x="4393405" y="4806444"/>
            <a:ext cx="31763" cy="5049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stCxn id="28" idx="0"/>
            <a:endCxn id="43" idx="2"/>
          </p:cNvCxnSpPr>
          <p:nvPr/>
        </p:nvCxnSpPr>
        <p:spPr>
          <a:xfrm flipH="1" flipV="1">
            <a:off x="4393405" y="4806444"/>
            <a:ext cx="1307925" cy="5049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stCxn id="40" idx="0"/>
            <a:endCxn id="43" idx="2"/>
          </p:cNvCxnSpPr>
          <p:nvPr/>
        </p:nvCxnSpPr>
        <p:spPr>
          <a:xfrm flipH="1" flipV="1">
            <a:off x="4393405" y="4806444"/>
            <a:ext cx="2615850" cy="5049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Ilustração – Etapa Contínua – Ratificação de Lances – Somente A-4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3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Lembretes Finais</a:t>
            </a:r>
            <a:endParaRPr lang="pt-BR" dirty="0"/>
          </a:p>
        </p:txBody>
      </p:sp>
      <p:grpSp>
        <p:nvGrpSpPr>
          <p:cNvPr id="26" name="Grupo 25"/>
          <p:cNvGrpSpPr/>
          <p:nvPr/>
        </p:nvGrpSpPr>
        <p:grpSpPr>
          <a:xfrm>
            <a:off x="755577" y="1412776"/>
            <a:ext cx="8136903" cy="4032448"/>
            <a:chOff x="546448" y="1943132"/>
            <a:chExt cx="8430302" cy="2998036"/>
          </a:xfr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>
              <a:off x="1955800" y="3663930"/>
              <a:ext cx="2070100" cy="762000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118800"/>
            <a:lstStyle/>
            <a:p>
              <a:pPr marL="342900" indent="-342900" algn="ctr">
                <a:spcBef>
                  <a:spcPct val="60000"/>
                </a:spcBef>
                <a:buClr>
                  <a:srgbClr val="FFCB05"/>
                </a:buClr>
                <a:buFont typeface="Wingdings" pitchFamily="2" charset="2"/>
                <a:buNone/>
                <a:defRPr/>
              </a:pPr>
              <a:endParaRPr lang="pt-B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1792628" y="1973954"/>
              <a:ext cx="7184122" cy="2751189"/>
              <a:chOff x="1377680" y="576055"/>
              <a:chExt cx="5455016" cy="2834259"/>
            </a:xfrm>
          </p:grpSpPr>
          <p:sp>
            <p:nvSpPr>
              <p:cNvPr id="35" name="Retângulo 34"/>
              <p:cNvSpPr/>
              <p:nvPr/>
            </p:nvSpPr>
            <p:spPr>
              <a:xfrm rot="5400000">
                <a:off x="2688058" y="-734323"/>
                <a:ext cx="2834259" cy="5455016"/>
              </a:xfrm>
              <a:prstGeom prst="rect">
                <a:avLst/>
              </a:prstGeom>
              <a:solidFill>
                <a:srgbClr val="FFFFCC">
                  <a:alpha val="90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Arredondar Retângulo no Mesmo Canto Lateral 6"/>
              <p:cNvSpPr/>
              <p:nvPr/>
            </p:nvSpPr>
            <p:spPr>
              <a:xfrm>
                <a:off x="1377680" y="690614"/>
                <a:ext cx="5342712" cy="2571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8890" rIns="8890" bIns="8890" numCol="1" spcCol="1270" anchor="ctr" anchorCtr="0">
                <a:noAutofit/>
              </a:bodyPr>
              <a:lstStyle/>
              <a:p>
                <a:pPr marL="0" lvl="1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sz="2000" b="1" dirty="0" smtClean="0">
                    <a:solidFill>
                      <a:srgbClr val="002060"/>
                    </a:solidFill>
                  </a:rPr>
                  <a:t>Treinamento da sistemática </a:t>
                </a:r>
                <a:r>
                  <a:rPr lang="pt-BR" dirty="0" smtClean="0">
                    <a:solidFill>
                      <a:schemeClr val="tx1"/>
                    </a:solidFill>
                  </a:rPr>
                  <a:t>disponível até </a:t>
                </a:r>
                <a:r>
                  <a:rPr lang="pt-BR" sz="2000" b="1" dirty="0" smtClean="0">
                    <a:solidFill>
                      <a:srgbClr val="002060"/>
                    </a:solidFill>
                  </a:rPr>
                  <a:t>13/12/2016</a:t>
                </a:r>
                <a:endParaRPr lang="pt-BR" sz="2000" b="1" kern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t-BR" kern="1200" dirty="0">
                  <a:solidFill>
                    <a:schemeClr val="tx1"/>
                  </a:solidFill>
                </a:endParaRPr>
              </a:p>
              <a:p>
                <a:pPr marL="0" lvl="1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kern="1200" dirty="0" smtClean="0">
                    <a:solidFill>
                      <a:schemeClr val="tx1"/>
                    </a:solidFill>
                  </a:rPr>
                  <a:t>Acessem: </a:t>
                </a:r>
                <a:r>
                  <a:rPr lang="pt-BR" b="1" kern="1200" dirty="0" smtClean="0">
                    <a:solidFill>
                      <a:srgbClr val="002060"/>
                    </a:solidFill>
                  </a:rPr>
                  <a:t>WWW.CCEE.ORG.BR/PORTALDEAPRENDIZADO</a:t>
                </a:r>
                <a:endParaRPr lang="pt-BR" b="1" kern="1200" dirty="0">
                  <a:solidFill>
                    <a:srgbClr val="002060"/>
                  </a:solidFill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t-BR" kern="1200" dirty="0">
                  <a:solidFill>
                    <a:schemeClr val="tx1"/>
                  </a:solidFill>
                </a:endParaRPr>
              </a:p>
              <a:p>
                <a:pPr marL="0" lvl="1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sz="2000" b="1" kern="1200" dirty="0" smtClean="0">
                    <a:solidFill>
                      <a:srgbClr val="002060"/>
                    </a:solidFill>
                  </a:rPr>
                  <a:t>Simulação</a:t>
                </a:r>
                <a:r>
                  <a:rPr lang="pt-BR" kern="1200" dirty="0" smtClean="0">
                    <a:solidFill>
                      <a:schemeClr val="tx1"/>
                    </a:solidFill>
                  </a:rPr>
                  <a:t> com acesso ao sistema do leilão no dia </a:t>
                </a:r>
                <a:r>
                  <a:rPr lang="pt-BR" sz="2000" b="1" kern="1200" dirty="0" smtClean="0">
                    <a:solidFill>
                      <a:srgbClr val="002060"/>
                    </a:solidFill>
                  </a:rPr>
                  <a:t>14/12/2016</a:t>
                </a:r>
                <a:r>
                  <a:rPr lang="pt-BR" kern="1200" dirty="0" smtClean="0">
                    <a:solidFill>
                      <a:schemeClr val="tx1"/>
                    </a:solidFill>
                  </a:rPr>
                  <a:t> em dois períodos (manhã – </a:t>
                </a:r>
                <a:r>
                  <a:rPr lang="pt-BR" b="1" kern="1200" dirty="0" smtClean="0">
                    <a:solidFill>
                      <a:schemeClr val="tx1"/>
                    </a:solidFill>
                  </a:rPr>
                  <a:t>A-4</a:t>
                </a:r>
                <a:r>
                  <a:rPr lang="pt-BR" kern="1200" dirty="0" smtClean="0">
                    <a:solidFill>
                      <a:schemeClr val="tx1"/>
                    </a:solidFill>
                  </a:rPr>
                  <a:t> e tarde – </a:t>
                </a:r>
                <a:r>
                  <a:rPr lang="pt-BR" b="1" kern="1200" dirty="0" smtClean="0">
                    <a:solidFill>
                      <a:schemeClr val="tx1"/>
                    </a:solidFill>
                  </a:rPr>
                  <a:t>A-6</a:t>
                </a:r>
                <a:r>
                  <a:rPr lang="pt-BR" kern="1200" dirty="0" smtClean="0">
                    <a:solidFill>
                      <a:schemeClr val="tx1"/>
                    </a:solidFill>
                  </a:rPr>
                  <a:t>) </a:t>
                </a:r>
              </a:p>
              <a:p>
                <a:pPr marL="0" lvl="1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pt-BR" i="1" dirty="0" smtClean="0">
                  <a:solidFill>
                    <a:schemeClr val="tx1"/>
                  </a:solidFill>
                </a:endParaRPr>
              </a:p>
              <a:p>
                <a:pPr marL="0" lvl="1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dirty="0" smtClean="0">
                    <a:solidFill>
                      <a:schemeClr val="tx1"/>
                    </a:solidFill>
                  </a:rPr>
                  <a:t>Site para acesso ao sistema</a:t>
                </a:r>
                <a:r>
                  <a:rPr lang="pt-BR" kern="1200" dirty="0" smtClean="0">
                    <a:solidFill>
                      <a:schemeClr val="tx1"/>
                    </a:solidFill>
                  </a:rPr>
                  <a:t> a ser disponibilizado na entrega de senhas em </a:t>
                </a:r>
                <a:r>
                  <a:rPr lang="pt-BR" sz="2000" b="1" kern="1200" dirty="0" smtClean="0">
                    <a:solidFill>
                      <a:srgbClr val="002060"/>
                    </a:solidFill>
                  </a:rPr>
                  <a:t>08/12/2016</a:t>
                </a:r>
              </a:p>
              <a:p>
                <a:pPr marL="0" lvl="1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pt-BR" sz="2000" b="1" dirty="0">
                  <a:solidFill>
                    <a:srgbClr val="002060"/>
                  </a:solidFill>
                </a:endParaRPr>
              </a:p>
              <a:p>
                <a:pPr marL="0" lvl="1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sz="2000" b="1" kern="1200" dirty="0" smtClean="0">
                    <a:solidFill>
                      <a:srgbClr val="002060"/>
                    </a:solidFill>
                  </a:rPr>
                  <a:t>Importante: </a:t>
                </a:r>
                <a:r>
                  <a:rPr lang="pt-BR" kern="1200" dirty="0" smtClean="0">
                    <a:solidFill>
                      <a:schemeClr val="tx1"/>
                    </a:solidFill>
                  </a:rPr>
                  <a:t>Não deixe de acompanhar os comunicados relevantes publicados pela Comissão do Leilão</a:t>
                </a:r>
                <a:endParaRPr lang="pt-BR" b="1" kern="12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546448" y="1943132"/>
              <a:ext cx="1217089" cy="2998036"/>
              <a:chOff x="166938" y="581846"/>
              <a:chExt cx="1217089" cy="1862226"/>
            </a:xfrm>
          </p:grpSpPr>
          <p:sp>
            <p:nvSpPr>
              <p:cNvPr id="31" name="Divisa 30"/>
              <p:cNvSpPr/>
              <p:nvPr/>
            </p:nvSpPr>
            <p:spPr>
              <a:xfrm rot="5400000">
                <a:off x="-155630" y="904415"/>
                <a:ext cx="1862226" cy="1217088"/>
              </a:xfrm>
              <a:prstGeom prst="chevron">
                <a:avLst>
                  <a:gd name="adj" fmla="val 16295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metal">
                <a:bevelT w="63500" h="254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2" name="Divisa 4"/>
              <p:cNvSpPr/>
              <p:nvPr/>
            </p:nvSpPr>
            <p:spPr>
              <a:xfrm>
                <a:off x="166938" y="1264750"/>
                <a:ext cx="1217089" cy="4819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Atenção!</a:t>
                </a:r>
                <a:endParaRPr lang="pt-BR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947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800422" cy="1470025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solidFill>
                  <a:schemeClr val="accent1"/>
                </a:solidFill>
              </a:rPr>
              <a:t>Obrigada</a:t>
            </a:r>
            <a:endParaRPr lang="pt-BR" sz="4800" dirty="0">
              <a:solidFill>
                <a:schemeClr val="accent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4221088"/>
            <a:ext cx="7728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Ana Paula Ferme</a:t>
            </a:r>
            <a:endParaRPr lang="pt-BR" sz="2400" b="1" dirty="0"/>
          </a:p>
          <a:p>
            <a:pPr algn="ctr"/>
            <a:r>
              <a:rPr lang="pt-BR" sz="2000" dirty="0" smtClean="0"/>
              <a:t>Gerente de Comercialização de Energia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77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9937" y="1052736"/>
            <a:ext cx="4653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3AE"/>
                </a:solidFill>
              </a:rPr>
              <a:t>Conheça</a:t>
            </a:r>
            <a:r>
              <a:rPr lang="en-US" sz="2400" dirty="0" smtClean="0">
                <a:solidFill>
                  <a:srgbClr val="0073AE"/>
                </a:solidFill>
              </a:rPr>
              <a:t> </a:t>
            </a:r>
            <a:r>
              <a:rPr lang="en-US" sz="2400" dirty="0" err="1" smtClean="0">
                <a:solidFill>
                  <a:srgbClr val="0073AE"/>
                </a:solidFill>
              </a:rPr>
              <a:t>nossas</a:t>
            </a:r>
            <a:r>
              <a:rPr lang="en-US" sz="2400" dirty="0" smtClean="0">
                <a:solidFill>
                  <a:srgbClr val="0073AE"/>
                </a:solidFill>
              </a:rPr>
              <a:t> </a:t>
            </a:r>
            <a:r>
              <a:rPr lang="en-US" sz="2400" dirty="0" err="1" smtClean="0">
                <a:solidFill>
                  <a:srgbClr val="0073AE"/>
                </a:solidFill>
              </a:rPr>
              <a:t>páginas</a:t>
            </a:r>
            <a:r>
              <a:rPr lang="en-US" sz="2400" dirty="0" smtClean="0">
                <a:solidFill>
                  <a:srgbClr val="0073AE"/>
                </a:solidFill>
              </a:rPr>
              <a:t> </a:t>
            </a:r>
            <a:r>
              <a:rPr lang="en-US" sz="2400" dirty="0" err="1" smtClean="0">
                <a:solidFill>
                  <a:srgbClr val="0073AE"/>
                </a:solidFill>
              </a:rPr>
              <a:t>na</a:t>
            </a:r>
            <a:r>
              <a:rPr lang="en-US" sz="2400" dirty="0" smtClean="0">
                <a:solidFill>
                  <a:srgbClr val="0073AE"/>
                </a:solidFill>
              </a:rPr>
              <a:t> internet</a:t>
            </a:r>
            <a:endParaRPr lang="en-US" sz="2400" dirty="0">
              <a:solidFill>
                <a:srgbClr val="0073A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700" y="3429000"/>
            <a:ext cx="554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ccee.org.br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oficial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notícias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documentos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656" y="5744869"/>
            <a:ext cx="25527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linkedin.com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/company/298493</a:t>
            </a:r>
          </a:p>
          <a:p>
            <a:pPr algn="ctr"/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Conheça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nossa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página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corporativa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8360" y="5733256"/>
            <a:ext cx="24958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slideshare.net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cceeoficial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Acervo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apresentações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CCEE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conferências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geral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5688831"/>
            <a:ext cx="25922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vimeo.com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ccee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Reúne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vídeos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institucionais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eventos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gravados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pela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instituição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logo-linked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81" y="5157192"/>
            <a:ext cx="1358296" cy="427484"/>
          </a:xfrm>
          <a:prstGeom prst="rect">
            <a:avLst/>
          </a:prstGeom>
        </p:spPr>
      </p:pic>
      <p:pic>
        <p:nvPicPr>
          <p:cNvPr id="3" name="Picture 2" descr="logo-slidesha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03" y="5085184"/>
            <a:ext cx="2151323" cy="553301"/>
          </a:xfrm>
          <a:prstGeom prst="rect">
            <a:avLst/>
          </a:prstGeom>
        </p:spPr>
      </p:pic>
      <p:pic>
        <p:nvPicPr>
          <p:cNvPr id="4" name="Picture 3" descr="logo-viem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46" y="5085184"/>
            <a:ext cx="1861349" cy="489438"/>
          </a:xfrm>
          <a:prstGeom prst="rect">
            <a:avLst/>
          </a:prstGeom>
        </p:spPr>
      </p:pic>
      <p:pic>
        <p:nvPicPr>
          <p:cNvPr id="5" name="Picture 4" descr="CCEE_CMYK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50" y="2132856"/>
            <a:ext cx="2461350" cy="13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Sistemáticas - Características</a:t>
            </a:r>
            <a:endParaRPr lang="pt-BR" dirty="0"/>
          </a:p>
        </p:txBody>
      </p: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16255"/>
              </p:ext>
            </p:extLst>
          </p:nvPr>
        </p:nvGraphicFramePr>
        <p:xfrm>
          <a:off x="827585" y="637078"/>
          <a:ext cx="7920880" cy="603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  <a:gridCol w="1584176"/>
              </a:tblGrid>
              <a:tr h="288030"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25º LEN A-4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26º LEN A-6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93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de Realização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18/12/2017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20/12/2017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93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Início de Suprimento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janeiro/ 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janeiro/ 2023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13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 de Produtos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Quatro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98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Produtos e Modalidades de Produto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Quantidade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UHE até 50 MW, PCH e CGH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- 30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UHE maior e menor 50 MW, PCH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- 30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6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Disponibilidade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Eólica - 20 anos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Eólica - 20 anos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03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 - 20 anos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Biomassa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Carvão - 25 anos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93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Biomassa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anos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Gás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- 25 anos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1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Primeira Fase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Disputa pela capacidade de escoamento da rede de transmissão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Disputa de concessão de UHE maior que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95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ocorrerá devido ausência de UHE habilitada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6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Segunda Fase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Negociação simultânea para atendimento da demanda por produto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6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Contínua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Inicial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6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Contínua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98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 Mínimo para o ACR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13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Venda Mínima no Leilão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MW médio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MW médio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6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Fator de Lote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 MW médio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93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Cálculo de Demanda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Cálculo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baseado na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oferta e parametrização por produto, ou seja, sem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demanda.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788024" y="4797152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Novo!</a:t>
            </a:r>
            <a:endParaRPr 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33650" y="4913062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Novo!</a:t>
            </a:r>
            <a:endParaRPr 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56176" y="5301208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Novo!</a:t>
            </a:r>
            <a:endParaRPr 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143900" y="6379333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Novo!</a:t>
            </a:r>
            <a:endParaRPr 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88024" y="5784697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Novo!</a:t>
            </a:r>
            <a:endParaRPr lang="pt-BR" sz="1200" b="1" dirty="0">
              <a:latin typeface="Arial Narrow" panose="020B0606020202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33650" y="5784697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Novo!</a:t>
            </a:r>
            <a:endParaRPr lang="pt-BR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Objeto 1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40871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09" y="142852"/>
            <a:ext cx="7745515" cy="549844"/>
          </a:xfrm>
        </p:spPr>
        <p:txBody>
          <a:bodyPr/>
          <a:lstStyle/>
          <a:p>
            <a:r>
              <a:rPr lang="pt-BR" dirty="0" smtClean="0"/>
              <a:t>Sistemáticas - Fluxograma</a:t>
            </a:r>
            <a:endParaRPr lang="pt-BR" dirty="0"/>
          </a:p>
        </p:txBody>
      </p:sp>
      <p:sp>
        <p:nvSpPr>
          <p:cNvPr id="76" name="Fluxograma: Processo alternativo 75"/>
          <p:cNvSpPr/>
          <p:nvPr/>
        </p:nvSpPr>
        <p:spPr>
          <a:xfrm>
            <a:off x="2103696" y="4736579"/>
            <a:ext cx="1512168" cy="31305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7" name="CaixaDeTexto 76"/>
          <p:cNvSpPr txBox="1"/>
          <p:nvPr/>
        </p:nvSpPr>
        <p:spPr>
          <a:xfrm>
            <a:off x="2103696" y="474185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Etapa Contínua</a:t>
            </a:r>
            <a:endParaRPr lang="pt-BR" sz="1400" b="1" dirty="0"/>
          </a:p>
        </p:txBody>
      </p:sp>
      <p:sp>
        <p:nvSpPr>
          <p:cNvPr id="79" name="Fluxograma: Processo alternativo 78"/>
          <p:cNvSpPr/>
          <p:nvPr/>
        </p:nvSpPr>
        <p:spPr>
          <a:xfrm>
            <a:off x="2100347" y="2930529"/>
            <a:ext cx="1512168" cy="87216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80" name="CaixaDeTexto 79"/>
          <p:cNvSpPr txBox="1"/>
          <p:nvPr/>
        </p:nvSpPr>
        <p:spPr>
          <a:xfrm>
            <a:off x="2103697" y="2898233"/>
            <a:ext cx="1512167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Cálculo de Demanda e Classificação dos Lances</a:t>
            </a:r>
          </a:p>
        </p:txBody>
      </p:sp>
      <p:sp>
        <p:nvSpPr>
          <p:cNvPr id="63" name="Fluxograma: Processo alternativo 62"/>
          <p:cNvSpPr/>
          <p:nvPr/>
        </p:nvSpPr>
        <p:spPr>
          <a:xfrm>
            <a:off x="2084073" y="886213"/>
            <a:ext cx="1512167" cy="2232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4" name="CaixaDeTexto 63"/>
          <p:cNvSpPr txBox="1"/>
          <p:nvPr/>
        </p:nvSpPr>
        <p:spPr>
          <a:xfrm>
            <a:off x="2228088" y="83671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A-4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65" name="Seta para baixo 64"/>
          <p:cNvSpPr/>
          <p:nvPr/>
        </p:nvSpPr>
        <p:spPr>
          <a:xfrm>
            <a:off x="2660136" y="1166231"/>
            <a:ext cx="299925" cy="242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7" name="Fluxograma: Processo alternativo 66"/>
          <p:cNvSpPr/>
          <p:nvPr/>
        </p:nvSpPr>
        <p:spPr>
          <a:xfrm>
            <a:off x="2096576" y="1470502"/>
            <a:ext cx="1512168" cy="246336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chemeClr val="tx1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2240592" y="144123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Primeira Fase</a:t>
            </a:r>
            <a:endParaRPr lang="pt-BR" sz="1400" b="1" dirty="0"/>
          </a:p>
        </p:txBody>
      </p:sp>
      <p:sp>
        <p:nvSpPr>
          <p:cNvPr id="70" name="Fluxograma: Processo alternativo 69"/>
          <p:cNvSpPr/>
          <p:nvPr/>
        </p:nvSpPr>
        <p:spPr>
          <a:xfrm>
            <a:off x="2085553" y="2055974"/>
            <a:ext cx="1512168" cy="52318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1" name="CaixaDeTexto 70"/>
          <p:cNvSpPr txBox="1"/>
          <p:nvPr/>
        </p:nvSpPr>
        <p:spPr>
          <a:xfrm>
            <a:off x="2084072" y="205593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Etapa Inicial (Transmissão)</a:t>
            </a:r>
            <a:endParaRPr lang="pt-BR" sz="1400" b="1" dirty="0"/>
          </a:p>
        </p:txBody>
      </p:sp>
      <p:sp>
        <p:nvSpPr>
          <p:cNvPr id="73" name="Fluxograma: Processo alternativo 72"/>
          <p:cNvSpPr/>
          <p:nvPr/>
        </p:nvSpPr>
        <p:spPr>
          <a:xfrm>
            <a:off x="2096576" y="4149108"/>
            <a:ext cx="1512168" cy="246336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chemeClr val="tx1"/>
              </a:solidFill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2240592" y="411838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Segunda Fase</a:t>
            </a:r>
            <a:endParaRPr lang="pt-BR" sz="1400" b="1" dirty="0"/>
          </a:p>
        </p:txBody>
      </p:sp>
      <p:sp>
        <p:nvSpPr>
          <p:cNvPr id="100" name="Seta para baixo 99"/>
          <p:cNvSpPr/>
          <p:nvPr/>
        </p:nvSpPr>
        <p:spPr>
          <a:xfrm>
            <a:off x="2660135" y="1766903"/>
            <a:ext cx="299925" cy="242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01" name="Seta para baixo 100"/>
          <p:cNvSpPr/>
          <p:nvPr/>
        </p:nvSpPr>
        <p:spPr>
          <a:xfrm>
            <a:off x="2660134" y="2632472"/>
            <a:ext cx="299925" cy="242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02" name="Seta para baixo 101"/>
          <p:cNvSpPr/>
          <p:nvPr/>
        </p:nvSpPr>
        <p:spPr>
          <a:xfrm>
            <a:off x="2660134" y="3846054"/>
            <a:ext cx="299925" cy="242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03" name="Seta para baixo 102"/>
          <p:cNvSpPr/>
          <p:nvPr/>
        </p:nvSpPr>
        <p:spPr>
          <a:xfrm>
            <a:off x="2657843" y="4449383"/>
            <a:ext cx="299925" cy="242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04" name="Seta para baixo 103"/>
          <p:cNvSpPr/>
          <p:nvPr/>
        </p:nvSpPr>
        <p:spPr>
          <a:xfrm>
            <a:off x="2657842" y="5102916"/>
            <a:ext cx="299925" cy="242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05" name="Fluxograma: Processo alternativo 104"/>
          <p:cNvSpPr/>
          <p:nvPr/>
        </p:nvSpPr>
        <p:spPr>
          <a:xfrm>
            <a:off x="2124682" y="5392215"/>
            <a:ext cx="1512168" cy="313053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06" name="CaixaDeTexto 105"/>
          <p:cNvSpPr txBox="1"/>
          <p:nvPr/>
        </p:nvSpPr>
        <p:spPr>
          <a:xfrm>
            <a:off x="2124682" y="539749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Ratificação</a:t>
            </a:r>
            <a:endParaRPr lang="pt-BR" sz="1400" b="1" dirty="0"/>
          </a:p>
        </p:txBody>
      </p:sp>
      <p:sp>
        <p:nvSpPr>
          <p:cNvPr id="107" name="Seta para baixo 106"/>
          <p:cNvSpPr/>
          <p:nvPr/>
        </p:nvSpPr>
        <p:spPr>
          <a:xfrm>
            <a:off x="2678828" y="5758552"/>
            <a:ext cx="299925" cy="242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08" name="Elipse 107"/>
          <p:cNvSpPr/>
          <p:nvPr/>
        </p:nvSpPr>
        <p:spPr>
          <a:xfrm>
            <a:off x="2447764" y="6025579"/>
            <a:ext cx="720080" cy="5431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CaixaDeTexto 108"/>
          <p:cNvSpPr txBox="1"/>
          <p:nvPr/>
        </p:nvSpPr>
        <p:spPr>
          <a:xfrm>
            <a:off x="2051720" y="612784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Fim</a:t>
            </a:r>
            <a:endParaRPr lang="pt-BR" sz="1400" b="1" dirty="0"/>
          </a:p>
        </p:txBody>
      </p:sp>
      <p:sp>
        <p:nvSpPr>
          <p:cNvPr id="140" name="Fluxograma: Processo alternativo 139"/>
          <p:cNvSpPr/>
          <p:nvPr/>
        </p:nvSpPr>
        <p:spPr>
          <a:xfrm>
            <a:off x="5674842" y="886213"/>
            <a:ext cx="1512167" cy="2232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41" name="CaixaDeTexto 140"/>
          <p:cNvSpPr txBox="1"/>
          <p:nvPr/>
        </p:nvSpPr>
        <p:spPr>
          <a:xfrm>
            <a:off x="5818857" y="83671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A-6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42" name="Seta para baixo 141"/>
          <p:cNvSpPr/>
          <p:nvPr/>
        </p:nvSpPr>
        <p:spPr>
          <a:xfrm>
            <a:off x="6250905" y="1166231"/>
            <a:ext cx="299925" cy="242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43" name="Fluxograma: Processo alternativo 142"/>
          <p:cNvSpPr/>
          <p:nvPr/>
        </p:nvSpPr>
        <p:spPr>
          <a:xfrm>
            <a:off x="5687345" y="1470502"/>
            <a:ext cx="1512168" cy="246336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chemeClr val="tx1"/>
              </a:solidFill>
            </a:endParaRPr>
          </a:p>
        </p:txBody>
      </p:sp>
      <p:sp>
        <p:nvSpPr>
          <p:cNvPr id="144" name="CaixaDeTexto 143"/>
          <p:cNvSpPr txBox="1"/>
          <p:nvPr/>
        </p:nvSpPr>
        <p:spPr>
          <a:xfrm>
            <a:off x="5831361" y="144123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Primeira Fase</a:t>
            </a:r>
            <a:endParaRPr lang="pt-BR" sz="1400" b="1" dirty="0"/>
          </a:p>
        </p:txBody>
      </p:sp>
      <p:sp>
        <p:nvSpPr>
          <p:cNvPr id="136" name="Fluxograma: Processo alternativo 135"/>
          <p:cNvSpPr/>
          <p:nvPr/>
        </p:nvSpPr>
        <p:spPr>
          <a:xfrm>
            <a:off x="5730703" y="3903753"/>
            <a:ext cx="1512168" cy="31305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37" name="CaixaDeTexto 136"/>
          <p:cNvSpPr txBox="1"/>
          <p:nvPr/>
        </p:nvSpPr>
        <p:spPr>
          <a:xfrm>
            <a:off x="5730703" y="390902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Etapa Contínua</a:t>
            </a:r>
            <a:endParaRPr lang="pt-BR" sz="1400" b="1" dirty="0"/>
          </a:p>
        </p:txBody>
      </p:sp>
      <p:sp>
        <p:nvSpPr>
          <p:cNvPr id="138" name="Fluxograma: Processo alternativo 137"/>
          <p:cNvSpPr/>
          <p:nvPr/>
        </p:nvSpPr>
        <p:spPr>
          <a:xfrm>
            <a:off x="5699850" y="2683405"/>
            <a:ext cx="1512168" cy="87216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39" name="CaixaDeTexto 138"/>
          <p:cNvSpPr txBox="1"/>
          <p:nvPr/>
        </p:nvSpPr>
        <p:spPr>
          <a:xfrm>
            <a:off x="5703200" y="2651109"/>
            <a:ext cx="1512167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Cálculo de Demanda e Classificação dos Lances</a:t>
            </a:r>
          </a:p>
        </p:txBody>
      </p:sp>
      <p:sp>
        <p:nvSpPr>
          <p:cNvPr id="145" name="Fluxograma: Processo alternativo 144"/>
          <p:cNvSpPr/>
          <p:nvPr/>
        </p:nvSpPr>
        <p:spPr>
          <a:xfrm>
            <a:off x="5663291" y="2045343"/>
            <a:ext cx="1512168" cy="30773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46" name="CaixaDeTexto 145"/>
          <p:cNvSpPr txBox="1"/>
          <p:nvPr/>
        </p:nvSpPr>
        <p:spPr>
          <a:xfrm>
            <a:off x="5661810" y="204530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Etapa Inicial</a:t>
            </a:r>
            <a:endParaRPr lang="pt-BR" sz="1400" b="1" dirty="0"/>
          </a:p>
        </p:txBody>
      </p:sp>
      <p:sp>
        <p:nvSpPr>
          <p:cNvPr id="148" name="CaixaDeTexto 147"/>
          <p:cNvSpPr txBox="1"/>
          <p:nvPr/>
        </p:nvSpPr>
        <p:spPr>
          <a:xfrm>
            <a:off x="5831361" y="144048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Segunda Fase</a:t>
            </a:r>
            <a:endParaRPr lang="pt-BR" sz="1400" b="1" dirty="0"/>
          </a:p>
        </p:txBody>
      </p:sp>
      <p:sp>
        <p:nvSpPr>
          <p:cNvPr id="150" name="Seta para baixo 149"/>
          <p:cNvSpPr/>
          <p:nvPr/>
        </p:nvSpPr>
        <p:spPr>
          <a:xfrm>
            <a:off x="6257345" y="2387361"/>
            <a:ext cx="299925" cy="242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51" name="Seta para baixo 150"/>
          <p:cNvSpPr/>
          <p:nvPr/>
        </p:nvSpPr>
        <p:spPr>
          <a:xfrm>
            <a:off x="6305971" y="3602043"/>
            <a:ext cx="299925" cy="242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52" name="Seta para baixo 151"/>
          <p:cNvSpPr/>
          <p:nvPr/>
        </p:nvSpPr>
        <p:spPr>
          <a:xfrm>
            <a:off x="6236360" y="1770209"/>
            <a:ext cx="299925" cy="242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53" name="Seta para baixo 152"/>
          <p:cNvSpPr/>
          <p:nvPr/>
        </p:nvSpPr>
        <p:spPr>
          <a:xfrm>
            <a:off x="6305971" y="4268446"/>
            <a:ext cx="299925" cy="242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57" name="Elipse 156"/>
          <p:cNvSpPr/>
          <p:nvPr/>
        </p:nvSpPr>
        <p:spPr>
          <a:xfrm>
            <a:off x="6096030" y="4534748"/>
            <a:ext cx="720080" cy="5431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8" name="CaixaDeTexto 157"/>
          <p:cNvSpPr txBox="1"/>
          <p:nvPr/>
        </p:nvSpPr>
        <p:spPr>
          <a:xfrm>
            <a:off x="5699850" y="462188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Fim</a:t>
            </a:r>
            <a:endParaRPr lang="pt-BR" sz="14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7343528" y="738004"/>
            <a:ext cx="1474626" cy="732498"/>
            <a:chOff x="7343528" y="738004"/>
            <a:chExt cx="1474626" cy="732498"/>
          </a:xfrm>
        </p:grpSpPr>
        <p:sp>
          <p:nvSpPr>
            <p:cNvPr id="49" name="Texto explicativo em elipse 48"/>
            <p:cNvSpPr/>
            <p:nvPr/>
          </p:nvSpPr>
          <p:spPr>
            <a:xfrm>
              <a:off x="7343528" y="738004"/>
              <a:ext cx="1474626" cy="732498"/>
            </a:xfrm>
            <a:prstGeom prst="wedgeEllipseCallout">
              <a:avLst>
                <a:gd name="adj1" fmla="val -67187"/>
                <a:gd name="adj2" fmla="val 34032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7" name="CaixaDeTexto 166"/>
            <p:cNvSpPr txBox="1"/>
            <p:nvPr/>
          </p:nvSpPr>
          <p:spPr>
            <a:xfrm>
              <a:off x="7556216" y="999260"/>
              <a:ext cx="1042867" cy="2204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  <a:lvl1pPr algn="ctr">
                <a:defRPr sz="1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t-BR" b="1" dirty="0" smtClean="0">
                  <a:solidFill>
                    <a:schemeClr val="accent2">
                      <a:lumMod val="75000"/>
                    </a:schemeClr>
                  </a:solidFill>
                </a:rPr>
                <a:t>Não será realizada</a:t>
              </a:r>
              <a:endParaRPr lang="pt-B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o explicativo em elipse 2"/>
          <p:cNvSpPr/>
          <p:nvPr/>
        </p:nvSpPr>
        <p:spPr>
          <a:xfrm>
            <a:off x="3890989" y="5047898"/>
            <a:ext cx="1305834" cy="633364"/>
          </a:xfrm>
          <a:prstGeom prst="wedgeEllipseCallout">
            <a:avLst>
              <a:gd name="adj1" fmla="val -67187"/>
              <a:gd name="adj2" fmla="val 3403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3956730" y="5102916"/>
            <a:ext cx="1174351" cy="439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Caso necessário !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9" grpId="0" animBg="1"/>
      <p:bldP spid="80" grpId="0"/>
      <p:bldP spid="65" grpId="0" animBg="1"/>
      <p:bldP spid="67" grpId="0" animBg="1"/>
      <p:bldP spid="68" grpId="0"/>
      <p:bldP spid="70" grpId="0" animBg="1"/>
      <p:bldP spid="71" grpId="0"/>
      <p:bldP spid="73" grpId="0" animBg="1"/>
      <p:bldP spid="74" grpId="0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07" grpId="0" animBg="1"/>
      <p:bldP spid="108" grpId="0" animBg="1"/>
      <p:bldP spid="109" grpId="0"/>
      <p:bldP spid="142" grpId="0" animBg="1"/>
      <p:bldP spid="143" grpId="0" animBg="1"/>
      <p:bldP spid="144" grpId="0"/>
      <p:bldP spid="144" grpId="1"/>
      <p:bldP spid="136" grpId="0" animBg="1"/>
      <p:bldP spid="137" grpId="0"/>
      <p:bldP spid="138" grpId="0" animBg="1"/>
      <p:bldP spid="139" grpId="0"/>
      <p:bldP spid="145" grpId="0" animBg="1"/>
      <p:bldP spid="146" grpId="0"/>
      <p:bldP spid="148" grpId="0"/>
      <p:bldP spid="150" grpId="0" animBg="1"/>
      <p:bldP spid="151" grpId="0" animBg="1"/>
      <p:bldP spid="152" grpId="0" animBg="1"/>
      <p:bldP spid="153" grpId="0" animBg="1"/>
      <p:bldP spid="157" grpId="0" animBg="1"/>
      <p:bldP spid="158" grpId="0"/>
      <p:bldP spid="3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9934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/>
          <p:cNvPicPr/>
          <p:nvPr/>
        </p:nvPicPr>
        <p:blipFill rotWithShape="1">
          <a:blip r:embed="rId6"/>
          <a:srcRect l="23462" t="-257" r="30954"/>
          <a:stretch/>
        </p:blipFill>
        <p:spPr bwMode="auto">
          <a:xfrm>
            <a:off x="5709924" y="-19860"/>
            <a:ext cx="3435362" cy="6889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2455070"/>
            <a:ext cx="4435995" cy="1102519"/>
          </a:xfrm>
        </p:spPr>
        <p:txBody>
          <a:bodyPr>
            <a:normAutofit/>
          </a:bodyPr>
          <a:lstStyle/>
          <a:p>
            <a:pPr algn="r"/>
            <a:r>
              <a:rPr lang="pt-BR" sz="3200" dirty="0" smtClean="0"/>
              <a:t>Sistemática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3557586"/>
            <a:ext cx="4659523" cy="1167558"/>
          </a:xfrm>
        </p:spPr>
        <p:txBody>
          <a:bodyPr>
            <a:normAutofit/>
          </a:bodyPr>
          <a:lstStyle/>
          <a:p>
            <a:pPr algn="r"/>
            <a:r>
              <a:rPr lang="pt-BR" dirty="0" smtClean="0"/>
              <a:t>Primeira Fase - Etapa Inicial do A-4</a:t>
            </a:r>
          </a:p>
          <a:p>
            <a:pPr algn="r"/>
            <a:r>
              <a:rPr lang="pt-BR" dirty="0" smtClean="0"/>
              <a:t>Transmissão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50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928670"/>
            <a:ext cx="6668244" cy="5429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Somente para o A-4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Disputa pela capacidade de escoamento na rede de transmissão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</p:txBody>
      </p:sp>
      <p:grpSp>
        <p:nvGrpSpPr>
          <p:cNvPr id="4" name="Group 84"/>
          <p:cNvGrpSpPr/>
          <p:nvPr/>
        </p:nvGrpSpPr>
        <p:grpSpPr>
          <a:xfrm>
            <a:off x="683568" y="2348880"/>
            <a:ext cx="2613914" cy="3240360"/>
            <a:chOff x="7008812" y="1981200"/>
            <a:chExt cx="3552073" cy="3175318"/>
          </a:xfrm>
        </p:grpSpPr>
        <p:sp>
          <p:nvSpPr>
            <p:cNvPr id="6" name="Freeform 83"/>
            <p:cNvSpPr/>
            <p:nvPr/>
          </p:nvSpPr>
          <p:spPr>
            <a:xfrm>
              <a:off x="7008812" y="24296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Rectangle 79"/>
            <p:cNvSpPr/>
            <p:nvPr/>
          </p:nvSpPr>
          <p:spPr>
            <a:xfrm>
              <a:off x="7237412" y="2285999"/>
              <a:ext cx="3124200" cy="2870519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5760" rIns="180000" rtlCol="0" anchor="t" anchorCtr="0"/>
            <a:lstStyle/>
            <a:p>
              <a:r>
                <a:rPr lang="pt-BR" sz="18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O lance será composto pela </a:t>
              </a:r>
              <a:r>
                <a:rPr lang="pt-BR" sz="18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Quantidade de Energia</a:t>
              </a:r>
              <a:r>
                <a:rPr lang="pt-BR" sz="18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(lotes) as </a:t>
              </a:r>
              <a:r>
                <a:rPr lang="pt-BR" sz="18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Perdas</a:t>
              </a:r>
              <a:r>
                <a:rPr lang="pt-BR" sz="18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e o </a:t>
              </a:r>
              <a:r>
                <a:rPr lang="pt-BR" sz="18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Preço de </a:t>
              </a:r>
              <a:r>
                <a:rPr lang="pt-BR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pt-BR" sz="18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ance</a:t>
              </a:r>
              <a:endParaRPr lang="pt-B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Rectangle 69"/>
            <p:cNvSpPr/>
            <p:nvPr/>
          </p:nvSpPr>
          <p:spPr>
            <a:xfrm>
              <a:off x="7008812" y="1981200"/>
              <a:ext cx="3552073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r>
                <a:rPr lang="pt-BR" dirty="0" smtClean="0"/>
                <a:t>Lance</a:t>
              </a:r>
              <a:endParaRPr lang="pt-BR" dirty="0"/>
            </a:p>
          </p:txBody>
        </p:sp>
      </p:grpSp>
      <p:grpSp>
        <p:nvGrpSpPr>
          <p:cNvPr id="9" name="Group 91"/>
          <p:cNvGrpSpPr/>
          <p:nvPr/>
        </p:nvGrpSpPr>
        <p:grpSpPr>
          <a:xfrm>
            <a:off x="3419872" y="2348880"/>
            <a:ext cx="2677431" cy="3240360"/>
            <a:chOff x="7008811" y="1981200"/>
            <a:chExt cx="3638387" cy="3175318"/>
          </a:xfrm>
        </p:grpSpPr>
        <p:sp>
          <p:nvSpPr>
            <p:cNvPr id="10" name="Freeform 92"/>
            <p:cNvSpPr/>
            <p:nvPr/>
          </p:nvSpPr>
          <p:spPr>
            <a:xfrm>
              <a:off x="7008812" y="24296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ctangle 95"/>
            <p:cNvSpPr/>
            <p:nvPr/>
          </p:nvSpPr>
          <p:spPr>
            <a:xfrm>
              <a:off x="7237412" y="2286000"/>
              <a:ext cx="3264941" cy="2870518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5760" rIns="180000" rtlCol="0" anchor="t" anchorCtr="0"/>
            <a:lstStyle/>
            <a:p>
              <a:r>
                <a:rPr lang="pt-BR" sz="18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O empilhamento na Subestação, Subárea e Área da rede será feito considerando: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Preço ↑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8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Potência </a:t>
              </a:r>
              <a:r>
                <a:rPr lang="pt-BR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↑</a:t>
              </a:r>
              <a:endParaRPr lang="pt-BR" sz="1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Lotes ↓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8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Randômica</a:t>
              </a:r>
              <a:endParaRPr lang="pt-B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Rectangle 102"/>
            <p:cNvSpPr/>
            <p:nvPr/>
          </p:nvSpPr>
          <p:spPr>
            <a:xfrm>
              <a:off x="7008811" y="1981200"/>
              <a:ext cx="3638387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r>
                <a:rPr lang="pt-BR" dirty="0" smtClean="0"/>
                <a:t>Classificação</a:t>
              </a:r>
              <a:endParaRPr lang="pt-BR" dirty="0"/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6300192" y="2348880"/>
            <a:ext cx="2660306" cy="3240360"/>
            <a:chOff x="7008811" y="1981200"/>
            <a:chExt cx="3435420" cy="3175318"/>
          </a:xfrm>
        </p:grpSpPr>
        <p:sp>
          <p:nvSpPr>
            <p:cNvPr id="14" name="Freeform 92"/>
            <p:cNvSpPr/>
            <p:nvPr/>
          </p:nvSpPr>
          <p:spPr>
            <a:xfrm>
              <a:off x="7008812" y="24296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95"/>
                <p:cNvSpPr/>
                <p:nvPr/>
              </p:nvSpPr>
              <p:spPr>
                <a:xfrm>
                  <a:off x="7237412" y="2286000"/>
                  <a:ext cx="3181183" cy="2870518"/>
                </a:xfrm>
                <a:prstGeom prst="rect">
                  <a:avLst/>
                </a:prstGeom>
                <a:solidFill>
                  <a:srgbClr val="E4E4E4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365760" rIns="180000" rtlCol="0" anchor="t" anchorCtr="0"/>
                <a:lstStyle/>
                <a:p>
                  <a:r>
                    <a:rPr lang="pt-BR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O Preço de Lance será limitado ao </a:t>
                  </a:r>
                  <a:r>
                    <a:rPr lang="pt-BR" b="1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Preço Teto </a:t>
                  </a:r>
                  <a:r>
                    <a:rPr lang="pt-BR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do Produto, definido pelo MME.</a:t>
                  </a:r>
                </a:p>
                <a:p>
                  <a:endParaRPr lang="pt-BR" b="0" i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  <a:cs typeface="Arial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1" i="1" kern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pt-BR" b="1" i="1" kern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kern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𝒍𝒂𝒏𝒄𝒆</m:t>
                          </m:r>
                        </m:sub>
                      </m:sSub>
                      <m:r>
                        <a:rPr lang="pt-BR" b="1" i="1" kern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≤</m:t>
                      </m:r>
                    </m:oMath>
                  </a14:m>
                  <a:r>
                    <a:rPr lang="pt-BR" sz="18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1" i="1" ker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pt-BR" b="1" i="1" ker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kern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𝒕𝒆𝒕𝒐</m:t>
                          </m:r>
                        </m:sub>
                      </m:sSub>
                    </m:oMath>
                  </a14:m>
                  <a:endParaRPr lang="pt-BR" sz="1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7412" y="2286000"/>
                  <a:ext cx="3181183" cy="287051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02"/>
            <p:cNvSpPr/>
            <p:nvPr/>
          </p:nvSpPr>
          <p:spPr>
            <a:xfrm>
              <a:off x="7008811" y="1981200"/>
              <a:ext cx="343542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r>
                <a:rPr lang="pt-BR" dirty="0" smtClean="0"/>
                <a:t>Preço de Lance</a:t>
              </a:r>
              <a:endParaRPr lang="pt-BR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824549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803452" y="5704331"/>
                <a:ext cx="22983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BR" i="1" ker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</m:e>
                      <m:sub>
                        <m:r>
                          <a:rPr lang="pt-BR" b="0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𝑙𝑎𝑛𝑐𝑒</m:t>
                        </m:r>
                      </m:sub>
                    </m:sSub>
                  </m:oMath>
                </a14:m>
                <a:r>
                  <a:rPr lang="pt-BR" dirty="0" smtClean="0"/>
                  <a:t>: Preço de Lance</a:t>
                </a:r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52" y="5704331"/>
                <a:ext cx="2298321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1326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840" y="959996"/>
            <a:ext cx="1080120" cy="998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789029" y="5988626"/>
                <a:ext cx="28428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BR" i="1" ker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</m:e>
                      <m:sub>
                        <m:r>
                          <a:rPr lang="pt-BR" b="0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𝑡𝑒𝑡𝑜</m:t>
                        </m:r>
                      </m:sub>
                    </m:sSub>
                  </m:oMath>
                </a14:m>
                <a:r>
                  <a:rPr lang="pt-BR" dirty="0" smtClean="0"/>
                  <a:t>: Preço teto do Produto</a:t>
                </a:r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29" y="5988626"/>
                <a:ext cx="2842894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1285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500990" cy="428628"/>
          </a:xfrm>
        </p:spPr>
        <p:txBody>
          <a:bodyPr/>
          <a:lstStyle/>
          <a:p>
            <a:r>
              <a:rPr lang="pt-BR" dirty="0" smtClean="0"/>
              <a:t>Sistemática: Primeira Fase A-4 - Transmissão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45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29" y="131229"/>
            <a:ext cx="7500990" cy="428628"/>
          </a:xfrm>
        </p:spPr>
        <p:txBody>
          <a:bodyPr/>
          <a:lstStyle/>
          <a:p>
            <a:r>
              <a:rPr lang="pt-BR" dirty="0"/>
              <a:t>Sistemática: Primeira Fase A-4 - Transmissão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827583" y="998826"/>
            <a:ext cx="7332535" cy="5598526"/>
            <a:chOff x="827583" y="1070834"/>
            <a:chExt cx="7332535" cy="5598526"/>
          </a:xfrm>
        </p:grpSpPr>
        <p:sp>
          <p:nvSpPr>
            <p:cNvPr id="7" name="Retângulo 6"/>
            <p:cNvSpPr/>
            <p:nvPr/>
          </p:nvSpPr>
          <p:spPr>
            <a:xfrm>
              <a:off x="827583" y="1070834"/>
              <a:ext cx="7332535" cy="55985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1092330" y="4341359"/>
              <a:ext cx="6828479" cy="2183985"/>
              <a:chOff x="1331640" y="3803852"/>
              <a:chExt cx="6828479" cy="2183985"/>
            </a:xfrm>
          </p:grpSpPr>
          <p:sp>
            <p:nvSpPr>
              <p:cNvPr id="45" name="Retângulo 44"/>
              <p:cNvSpPr/>
              <p:nvPr/>
            </p:nvSpPr>
            <p:spPr>
              <a:xfrm>
                <a:off x="1331640" y="3803852"/>
                <a:ext cx="6828479" cy="2183985"/>
              </a:xfrm>
              <a:prstGeom prst="rect">
                <a:avLst/>
              </a:prstGeom>
              <a:solidFill>
                <a:schemeClr val="bg1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6792" y="4195354"/>
                <a:ext cx="2628900" cy="1647825"/>
              </a:xfrm>
              <a:prstGeom prst="rect">
                <a:avLst/>
              </a:prstGeom>
            </p:spPr>
          </p:pic>
          <p:pic>
            <p:nvPicPr>
              <p:cNvPr id="52" name="Imagem 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3091" y="4195355"/>
                <a:ext cx="2628900" cy="1647825"/>
              </a:xfrm>
              <a:prstGeom prst="rect">
                <a:avLst/>
              </a:prstGeom>
            </p:spPr>
          </p:pic>
          <p:sp>
            <p:nvSpPr>
              <p:cNvPr id="53" name="CaixaDeTexto 52"/>
              <p:cNvSpPr txBox="1"/>
              <p:nvPr/>
            </p:nvSpPr>
            <p:spPr>
              <a:xfrm>
                <a:off x="1571700" y="3901465"/>
                <a:ext cx="2499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prstClr val="black"/>
                    </a:solidFill>
                  </a:rPr>
                  <a:t>Subestação 3</a:t>
                </a:r>
                <a:endParaRPr lang="pt-BR" sz="105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CaixaDeTexto 53"/>
              <p:cNvSpPr txBox="1"/>
              <p:nvPr/>
            </p:nvSpPr>
            <p:spPr>
              <a:xfrm>
                <a:off x="5267903" y="3871769"/>
                <a:ext cx="2499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prstClr val="black"/>
                    </a:solidFill>
                  </a:rPr>
                  <a:t>Subestação 4</a:t>
                </a:r>
                <a:endParaRPr lang="pt-BR" sz="105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5" name="Grupo 54"/>
            <p:cNvGrpSpPr/>
            <p:nvPr/>
          </p:nvGrpSpPr>
          <p:grpSpPr>
            <a:xfrm>
              <a:off x="1092330" y="1633875"/>
              <a:ext cx="6828479" cy="2183985"/>
              <a:chOff x="1331640" y="3803852"/>
              <a:chExt cx="6828479" cy="2183985"/>
            </a:xfrm>
          </p:grpSpPr>
          <p:sp>
            <p:nvSpPr>
              <p:cNvPr id="56" name="Retângulo 55"/>
              <p:cNvSpPr/>
              <p:nvPr/>
            </p:nvSpPr>
            <p:spPr>
              <a:xfrm>
                <a:off x="1331640" y="3803852"/>
                <a:ext cx="6828479" cy="2183985"/>
              </a:xfrm>
              <a:prstGeom prst="rect">
                <a:avLst/>
              </a:prstGeom>
              <a:solidFill>
                <a:schemeClr val="bg1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57" name="Imagem 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6792" y="4195354"/>
                <a:ext cx="2628900" cy="1647825"/>
              </a:xfrm>
              <a:prstGeom prst="rect">
                <a:avLst/>
              </a:prstGeom>
            </p:spPr>
          </p:pic>
          <p:pic>
            <p:nvPicPr>
              <p:cNvPr id="58" name="Imagem 5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3091" y="4195355"/>
                <a:ext cx="2628900" cy="1647825"/>
              </a:xfrm>
              <a:prstGeom prst="rect">
                <a:avLst/>
              </a:prstGeom>
            </p:spPr>
          </p:pic>
          <p:sp>
            <p:nvSpPr>
              <p:cNvPr id="59" name="CaixaDeTexto 58"/>
              <p:cNvSpPr txBox="1"/>
              <p:nvPr/>
            </p:nvSpPr>
            <p:spPr>
              <a:xfrm>
                <a:off x="1571700" y="3901465"/>
                <a:ext cx="2499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prstClr val="black"/>
                    </a:solidFill>
                  </a:rPr>
                  <a:t>Subestação 1</a:t>
                </a:r>
                <a:endParaRPr lang="pt-BR" sz="105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5267903" y="3871769"/>
                <a:ext cx="2499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prstClr val="black"/>
                    </a:solidFill>
                  </a:rPr>
                  <a:t>Subestação 2</a:t>
                </a:r>
                <a:endParaRPr lang="pt-BR" sz="105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" name="CaixaDeTexto 60"/>
            <p:cNvSpPr txBox="1"/>
            <p:nvPr/>
          </p:nvSpPr>
          <p:spPr>
            <a:xfrm>
              <a:off x="1092330" y="118746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prstClr val="black"/>
                  </a:solidFill>
                </a:rPr>
                <a:t>Subárea I</a:t>
              </a:r>
              <a:endParaRPr lang="pt-BR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1092330" y="3894943"/>
              <a:ext cx="114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prstClr val="black"/>
                  </a:solidFill>
                </a:rPr>
                <a:t>Subárea II</a:t>
              </a:r>
              <a:endParaRPr lang="pt-BR" sz="105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816567" y="620688"/>
            <a:ext cx="147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Área de Rede</a:t>
            </a:r>
            <a:endParaRPr lang="pt-BR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02430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Retângulo de cantos arredondados 106"/>
          <p:cNvSpPr/>
          <p:nvPr/>
        </p:nvSpPr>
        <p:spPr>
          <a:xfrm>
            <a:off x="683568" y="3947457"/>
            <a:ext cx="828000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D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683568" y="3126566"/>
            <a:ext cx="828000" cy="648072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8" name="Retângulo de cantos arredondados 137"/>
          <p:cNvSpPr/>
          <p:nvPr/>
        </p:nvSpPr>
        <p:spPr>
          <a:xfrm>
            <a:off x="683568" y="2304812"/>
            <a:ext cx="828000" cy="648072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6" name="Retângulo de cantos arredondados 135"/>
          <p:cNvSpPr/>
          <p:nvPr/>
        </p:nvSpPr>
        <p:spPr>
          <a:xfrm>
            <a:off x="683566" y="1484784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140" name="Retângulo de cantos arredondados 139"/>
          <p:cNvSpPr/>
          <p:nvPr/>
        </p:nvSpPr>
        <p:spPr>
          <a:xfrm>
            <a:off x="683566" y="3944073"/>
            <a:ext cx="828000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D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9" name="Retângulo de cantos arredondados 138"/>
          <p:cNvSpPr/>
          <p:nvPr/>
        </p:nvSpPr>
        <p:spPr>
          <a:xfrm>
            <a:off x="683567" y="3129951"/>
            <a:ext cx="828000" cy="648072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6" name="Retângulo de cantos arredondados 105"/>
          <p:cNvSpPr/>
          <p:nvPr/>
        </p:nvSpPr>
        <p:spPr>
          <a:xfrm>
            <a:off x="683568" y="2305675"/>
            <a:ext cx="828000" cy="648072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2" name="Retângulo de cantos arredondados 61"/>
          <p:cNvSpPr/>
          <p:nvPr/>
        </p:nvSpPr>
        <p:spPr>
          <a:xfrm>
            <a:off x="683568" y="1484784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497" y="90370"/>
            <a:ext cx="7500990" cy="428628"/>
          </a:xfrm>
        </p:spPr>
        <p:txBody>
          <a:bodyPr/>
          <a:lstStyle/>
          <a:p>
            <a:r>
              <a:rPr lang="pt-BR" dirty="0"/>
              <a:t>Ilustração - Exemplo Numérico – </a:t>
            </a:r>
            <a:r>
              <a:rPr lang="pt-BR" dirty="0" smtClean="0"/>
              <a:t>Primeira Fase A-4</a:t>
            </a:r>
            <a:endParaRPr lang="pt-BR" dirty="0"/>
          </a:p>
        </p:txBody>
      </p:sp>
      <p:sp>
        <p:nvSpPr>
          <p:cNvPr id="59" name="Retângulo 58"/>
          <p:cNvSpPr/>
          <p:nvPr/>
        </p:nvSpPr>
        <p:spPr>
          <a:xfrm>
            <a:off x="555497" y="826589"/>
            <a:ext cx="4443541" cy="39705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1691680" y="1392009"/>
            <a:ext cx="0" cy="326112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/>
          <p:cNvSpPr txBox="1"/>
          <p:nvPr/>
        </p:nvSpPr>
        <p:spPr>
          <a:xfrm>
            <a:off x="2781432" y="908720"/>
            <a:ext cx="78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POT. (MW)</a:t>
            </a:r>
            <a:endParaRPr lang="pt-BR" sz="1600" b="1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3861552" y="1031830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LOTES</a:t>
            </a:r>
            <a:endParaRPr lang="pt-BR" sz="1600" b="1" dirty="0"/>
          </a:p>
        </p:txBody>
      </p:sp>
      <p:sp>
        <p:nvSpPr>
          <p:cNvPr id="94" name="CaixaDeTexto 93"/>
          <p:cNvSpPr txBox="1"/>
          <p:nvPr/>
        </p:nvSpPr>
        <p:spPr>
          <a:xfrm>
            <a:off x="1657776" y="908720"/>
            <a:ext cx="109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LANCES (R$/</a:t>
            </a:r>
            <a:r>
              <a:rPr lang="pt-BR" sz="1600" b="1" dirty="0" err="1" smtClean="0"/>
              <a:t>MWh</a:t>
            </a:r>
            <a:r>
              <a:rPr lang="pt-BR" sz="1600" b="1" dirty="0" smtClean="0"/>
              <a:t>)</a:t>
            </a:r>
            <a:endParaRPr lang="pt-BR" sz="1600" b="1" dirty="0"/>
          </a:p>
        </p:txBody>
      </p:sp>
      <p:sp>
        <p:nvSpPr>
          <p:cNvPr id="109" name="CaixaDeTexto 108"/>
          <p:cNvSpPr txBox="1"/>
          <p:nvPr/>
        </p:nvSpPr>
        <p:spPr>
          <a:xfrm>
            <a:off x="2830530" y="1639543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50</a:t>
            </a:r>
            <a:endParaRPr lang="pt-BR" sz="1600" b="1" dirty="0"/>
          </a:p>
        </p:txBody>
      </p:sp>
      <p:sp>
        <p:nvSpPr>
          <p:cNvPr id="110" name="CaixaDeTexto 109"/>
          <p:cNvSpPr txBox="1"/>
          <p:nvPr/>
        </p:nvSpPr>
        <p:spPr>
          <a:xfrm>
            <a:off x="3835177" y="1639543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300</a:t>
            </a:r>
            <a:endParaRPr lang="pt-BR" sz="1600" b="1" dirty="0"/>
          </a:p>
        </p:txBody>
      </p:sp>
      <p:sp>
        <p:nvSpPr>
          <p:cNvPr id="111" name="CaixaDeTexto 110"/>
          <p:cNvSpPr txBox="1"/>
          <p:nvPr/>
        </p:nvSpPr>
        <p:spPr>
          <a:xfrm>
            <a:off x="1811389" y="1639543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150,00</a:t>
            </a:r>
          </a:p>
        </p:txBody>
      </p:sp>
      <p:sp>
        <p:nvSpPr>
          <p:cNvPr id="112" name="CaixaDeTexto 111"/>
          <p:cNvSpPr txBox="1"/>
          <p:nvPr/>
        </p:nvSpPr>
        <p:spPr>
          <a:xfrm>
            <a:off x="2830530" y="2442374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45</a:t>
            </a:r>
          </a:p>
        </p:txBody>
      </p:sp>
      <p:sp>
        <p:nvSpPr>
          <p:cNvPr id="113" name="CaixaDeTexto 112"/>
          <p:cNvSpPr txBox="1"/>
          <p:nvPr/>
        </p:nvSpPr>
        <p:spPr>
          <a:xfrm>
            <a:off x="3835177" y="2442374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250</a:t>
            </a:r>
            <a:endParaRPr lang="pt-BR" sz="1600" b="1" dirty="0"/>
          </a:p>
        </p:txBody>
      </p:sp>
      <p:sp>
        <p:nvSpPr>
          <p:cNvPr id="114" name="CaixaDeTexto 113"/>
          <p:cNvSpPr txBox="1"/>
          <p:nvPr/>
        </p:nvSpPr>
        <p:spPr>
          <a:xfrm>
            <a:off x="1811389" y="2442374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130,00</a:t>
            </a:r>
          </a:p>
        </p:txBody>
      </p:sp>
      <p:sp>
        <p:nvSpPr>
          <p:cNvPr id="128" name="CaixaDeTexto 127"/>
          <p:cNvSpPr txBox="1"/>
          <p:nvPr/>
        </p:nvSpPr>
        <p:spPr>
          <a:xfrm>
            <a:off x="2830530" y="3281325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</a:t>
            </a:r>
          </a:p>
        </p:txBody>
      </p:sp>
      <p:sp>
        <p:nvSpPr>
          <p:cNvPr id="129" name="CaixaDeTexto 128"/>
          <p:cNvSpPr txBox="1"/>
          <p:nvPr/>
        </p:nvSpPr>
        <p:spPr>
          <a:xfrm>
            <a:off x="3835177" y="3281325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100</a:t>
            </a:r>
            <a:endParaRPr lang="pt-BR" sz="1600" b="1" dirty="0"/>
          </a:p>
        </p:txBody>
      </p:sp>
      <p:sp>
        <p:nvSpPr>
          <p:cNvPr id="130" name="CaixaDeTexto 129"/>
          <p:cNvSpPr txBox="1"/>
          <p:nvPr/>
        </p:nvSpPr>
        <p:spPr>
          <a:xfrm>
            <a:off x="1811389" y="3281325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160,00</a:t>
            </a:r>
          </a:p>
        </p:txBody>
      </p:sp>
      <p:sp>
        <p:nvSpPr>
          <p:cNvPr id="131" name="CaixaDeTexto 130"/>
          <p:cNvSpPr txBox="1"/>
          <p:nvPr/>
        </p:nvSpPr>
        <p:spPr>
          <a:xfrm>
            <a:off x="2830530" y="4102216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30</a:t>
            </a:r>
            <a:endParaRPr lang="pt-BR" sz="1600" b="1" dirty="0"/>
          </a:p>
        </p:txBody>
      </p:sp>
      <p:sp>
        <p:nvSpPr>
          <p:cNvPr id="132" name="CaixaDeTexto 131"/>
          <p:cNvSpPr txBox="1"/>
          <p:nvPr/>
        </p:nvSpPr>
        <p:spPr>
          <a:xfrm>
            <a:off x="3835177" y="4102216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130</a:t>
            </a:r>
            <a:endParaRPr lang="pt-BR" sz="1600" b="1" dirty="0"/>
          </a:p>
        </p:txBody>
      </p:sp>
      <p:sp>
        <p:nvSpPr>
          <p:cNvPr id="133" name="CaixaDeTexto 132"/>
          <p:cNvSpPr txBox="1"/>
          <p:nvPr/>
        </p:nvSpPr>
        <p:spPr>
          <a:xfrm>
            <a:off x="1811389" y="4102216"/>
            <a:ext cx="78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160,00</a:t>
            </a:r>
          </a:p>
        </p:txBody>
      </p:sp>
      <p:sp>
        <p:nvSpPr>
          <p:cNvPr id="143" name="CaixaDeTexto 142"/>
          <p:cNvSpPr txBox="1"/>
          <p:nvPr/>
        </p:nvSpPr>
        <p:spPr>
          <a:xfrm>
            <a:off x="5184261" y="295288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Empilhamento Subestação 1</a:t>
            </a:r>
            <a:endParaRPr lang="pt-BR" sz="1600" b="1" dirty="0"/>
          </a:p>
        </p:txBody>
      </p:sp>
      <p:sp>
        <p:nvSpPr>
          <p:cNvPr id="150" name="Chave direita 149"/>
          <p:cNvSpPr/>
          <p:nvPr/>
        </p:nvSpPr>
        <p:spPr>
          <a:xfrm>
            <a:off x="6577493" y="5028822"/>
            <a:ext cx="532159" cy="129325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CaixaDeTexto 150"/>
          <p:cNvSpPr txBox="1"/>
          <p:nvPr/>
        </p:nvSpPr>
        <p:spPr>
          <a:xfrm>
            <a:off x="7086790" y="5414464"/>
            <a:ext cx="180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Ordem crescente de Preços</a:t>
            </a:r>
            <a:endParaRPr lang="pt-BR" dirty="0"/>
          </a:p>
        </p:txBody>
      </p:sp>
      <p:sp>
        <p:nvSpPr>
          <p:cNvPr id="152" name="Chave direita 151"/>
          <p:cNvSpPr/>
          <p:nvPr/>
        </p:nvSpPr>
        <p:spPr>
          <a:xfrm>
            <a:off x="6588224" y="3717032"/>
            <a:ext cx="532159" cy="129325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4" name="CaixaDeTexto 153"/>
          <p:cNvSpPr txBox="1"/>
          <p:nvPr/>
        </p:nvSpPr>
        <p:spPr>
          <a:xfrm>
            <a:off x="7138534" y="4006805"/>
            <a:ext cx="180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Ordem Crescente de Potência</a:t>
            </a:r>
            <a:endParaRPr lang="pt-BR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398531" y="465142"/>
            <a:ext cx="446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Subestação </a:t>
            </a:r>
            <a:r>
              <a:rPr lang="pt-BR" b="1" dirty="0"/>
              <a:t>1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11389" y="1567740"/>
            <a:ext cx="782456" cy="302440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2777267" y="3126566"/>
            <a:ext cx="782456" cy="146557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7" name="Conector reto 56"/>
          <p:cNvCxnSpPr/>
          <p:nvPr/>
        </p:nvCxnSpPr>
        <p:spPr>
          <a:xfrm>
            <a:off x="2683664" y="1392009"/>
            <a:ext cx="0" cy="326112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718921" y="1390742"/>
            <a:ext cx="0" cy="326112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91"/>
          <p:cNvGrpSpPr/>
          <p:nvPr/>
        </p:nvGrpSpPr>
        <p:grpSpPr>
          <a:xfrm>
            <a:off x="5847187" y="883603"/>
            <a:ext cx="2181197" cy="1522429"/>
            <a:chOff x="7008812" y="1981200"/>
            <a:chExt cx="3033423" cy="1575627"/>
          </a:xfrm>
        </p:grpSpPr>
        <p:sp>
          <p:nvSpPr>
            <p:cNvPr id="61" name="Freeform 92"/>
            <p:cNvSpPr/>
            <p:nvPr/>
          </p:nvSpPr>
          <p:spPr>
            <a:xfrm>
              <a:off x="7008812" y="24296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65" name="Rectangle 95"/>
            <p:cNvSpPr/>
            <p:nvPr/>
          </p:nvSpPr>
          <p:spPr>
            <a:xfrm>
              <a:off x="7237412" y="2286002"/>
              <a:ext cx="2609118" cy="127082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72000"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Preço ↑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Potência </a:t>
              </a:r>
              <a:r>
                <a:rPr lang="pt-B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↑</a:t>
              </a:r>
              <a:endParaRPr lang="pt-BR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Lotes ↓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Randômica</a:t>
              </a:r>
              <a:endPara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Rectangle 102"/>
            <p:cNvSpPr/>
            <p:nvPr/>
          </p:nvSpPr>
          <p:spPr>
            <a:xfrm>
              <a:off x="7008812" y="1981200"/>
              <a:ext cx="3033423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bIns="0" rtlCol="0" anchor="ctr"/>
            <a:lstStyle/>
            <a:p>
              <a:r>
                <a:rPr lang="pt-BR" sz="1600" dirty="0" smtClean="0"/>
                <a:t>Critérios de Desempate</a:t>
              </a:r>
              <a:endParaRPr lang="pt-BR" sz="1600" dirty="0"/>
            </a:p>
          </p:txBody>
        </p:sp>
      </p:grpSp>
      <p:sp>
        <p:nvSpPr>
          <p:cNvPr id="50" name="Retângulo de cantos arredondados 49"/>
          <p:cNvSpPr/>
          <p:nvPr/>
        </p:nvSpPr>
        <p:spPr>
          <a:xfrm>
            <a:off x="546910" y="6163831"/>
            <a:ext cx="3299239" cy="2389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Empreendimento do Produto </a:t>
            </a:r>
            <a:r>
              <a:rPr lang="pt-BR" dirty="0" smtClean="0">
                <a:solidFill>
                  <a:schemeClr val="tx1"/>
                </a:solidFill>
              </a:rPr>
              <a:t>4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1" name="Retângulo de cantos arredondados 50"/>
          <p:cNvSpPr/>
          <p:nvPr/>
        </p:nvSpPr>
        <p:spPr>
          <a:xfrm>
            <a:off x="520509" y="5812067"/>
            <a:ext cx="3325640" cy="297643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Empreendimento do Produto </a:t>
            </a:r>
            <a:r>
              <a:rPr lang="pt-BR" dirty="0" smtClean="0">
                <a:solidFill>
                  <a:schemeClr val="tx1"/>
                </a:solidFill>
              </a:rPr>
              <a:t>3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39988" y="5487359"/>
            <a:ext cx="3316893" cy="286981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Empreendimento do Produto 2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529256" y="5210132"/>
            <a:ext cx="3316894" cy="237330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Empreendimento do Produto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4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486 L 0.53281 0.508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2567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3.33333E-6 L 0.53281 0.484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1042 L 0.53281 0.176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82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648 L 0.53281 -0.03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6" grpId="0" animBg="1"/>
      <p:bldP spid="140" grpId="0" animBg="1"/>
      <p:bldP spid="139" grpId="0" animBg="1"/>
      <p:bldP spid="143" grpId="0"/>
      <p:bldP spid="150" grpId="0" animBg="1"/>
      <p:bldP spid="151" grpId="0"/>
      <p:bldP spid="152" grpId="0" animBg="1"/>
      <p:bldP spid="154" grpId="0"/>
      <p:bldP spid="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68517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de cantos arredondados 5"/>
          <p:cNvSpPr/>
          <p:nvPr/>
        </p:nvSpPr>
        <p:spPr>
          <a:xfrm>
            <a:off x="974594" y="5589240"/>
            <a:ext cx="828000" cy="648072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974594" y="3645024"/>
            <a:ext cx="828000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D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974594" y="4941168"/>
            <a:ext cx="828000" cy="648072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Ilustração - Exemplo Numérico – Primeira Fase A-4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971600" y="4293096"/>
            <a:ext cx="828000" cy="648072"/>
          </a:xfrm>
          <a:prstGeom prst="round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910698" y="3573016"/>
            <a:ext cx="0" cy="26951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959334" y="2742019"/>
            <a:ext cx="114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POT. Acumulada (MW)</a:t>
            </a:r>
            <a:endParaRPr lang="pt-BR" sz="16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26793" y="5743999"/>
            <a:ext cx="58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45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061205" y="5095927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50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061205" y="3799783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30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061205" y="4447855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25</a:t>
            </a:r>
            <a:endParaRPr lang="pt-BR" sz="16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979712" y="2905106"/>
            <a:ext cx="95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POT. (MW)</a:t>
            </a:r>
            <a:endParaRPr lang="pt-BR" sz="16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128414" y="5744296"/>
            <a:ext cx="58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45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062826" y="5096224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95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062826" y="3800080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150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062826" y="4448152"/>
            <a:ext cx="7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120</a:t>
            </a:r>
            <a:endParaRPr lang="pt-BR" sz="1600" b="1" dirty="0"/>
          </a:p>
        </p:txBody>
      </p:sp>
      <p:cxnSp>
        <p:nvCxnSpPr>
          <p:cNvPr id="35" name="Conector reto 34"/>
          <p:cNvCxnSpPr/>
          <p:nvPr/>
        </p:nvCxnSpPr>
        <p:spPr>
          <a:xfrm>
            <a:off x="755576" y="4078546"/>
            <a:ext cx="42484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5292080" y="3923764"/>
            <a:ext cx="327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Limite de Escoamento = 140 MW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1619672" y="1556792"/>
            <a:ext cx="271465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Classificação Subestação 1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91880" y="2924944"/>
            <a:ext cx="2592288" cy="92333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Empreendimentos classificados na Subestação </a:t>
            </a:r>
            <a:r>
              <a:rPr lang="pt-BR" dirty="0"/>
              <a:t>1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2843808" y="3573016"/>
            <a:ext cx="0" cy="26951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3995936" y="3573016"/>
            <a:ext cx="0" cy="26951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m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63" y="728573"/>
            <a:ext cx="2212066" cy="13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1.85185E-6 L 0.16927 -0.2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-12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07407E-6 L 0.17031 -0.258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129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1.48148E-6 L 0.17014 -0.2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1294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3" grpId="0" animBg="1"/>
      <p:bldP spid="4" grpId="0" animBg="1"/>
      <p:bldP spid="16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6" grpId="0"/>
      <p:bldP spid="36" grpId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081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28597</TotalTime>
  <Words>2913</Words>
  <Application>Microsoft Office PowerPoint</Application>
  <PresentationFormat>Apresentação na tela (4:3)</PresentationFormat>
  <Paragraphs>552</Paragraphs>
  <Slides>26</Slides>
  <Notes>18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8" baseType="lpstr">
      <vt:lpstr>Arial</vt:lpstr>
      <vt:lpstr>Arial Narrow</vt:lpstr>
      <vt:lpstr>Calibri</vt:lpstr>
      <vt:lpstr>Cambria Math</vt:lpstr>
      <vt:lpstr>Times New Roman</vt:lpstr>
      <vt:lpstr>Wingdings</vt:lpstr>
      <vt:lpstr>Personalizar design</vt:lpstr>
      <vt:lpstr>1_Personalizar design</vt:lpstr>
      <vt:lpstr>2_Personalizar design</vt:lpstr>
      <vt:lpstr>3_Personalizar design</vt:lpstr>
      <vt:lpstr>4_Personalizar design</vt:lpstr>
      <vt:lpstr>Slide do think-cell</vt:lpstr>
      <vt:lpstr>Workshop dos Leilões de Energia Nova de 2017</vt:lpstr>
      <vt:lpstr>Leilões de Energia Nova de 2017</vt:lpstr>
      <vt:lpstr>Sistemáticas - Características</vt:lpstr>
      <vt:lpstr>Sistemáticas - Fluxograma</vt:lpstr>
      <vt:lpstr>Sistemática</vt:lpstr>
      <vt:lpstr>Sistemática: Primeira Fase A-4 - Transmissão</vt:lpstr>
      <vt:lpstr>Sistemática: Primeira Fase A-4 - Transmissão</vt:lpstr>
      <vt:lpstr>Ilustração - Exemplo Numérico – Primeira Fase A-4</vt:lpstr>
      <vt:lpstr>Ilustração - Exemplo Numérico – Primeira Fase A-4</vt:lpstr>
      <vt:lpstr>Ilustração - Exemplo Numérico – Primeira Fase A-4</vt:lpstr>
      <vt:lpstr>Ilustração - Exemplo Numérico – Primeira Fase A-4</vt:lpstr>
      <vt:lpstr>Ilustração - Exemplo Numérico – Primeira Fase A-4</vt:lpstr>
      <vt:lpstr>Ilustração - Exemplo Numérico – Primeira Fase A-4</vt:lpstr>
      <vt:lpstr>Sistemática</vt:lpstr>
      <vt:lpstr>Produtos – Competição simultânea</vt:lpstr>
      <vt:lpstr>Sistemática: Segunda Fase - Etapa Inicial A-6</vt:lpstr>
      <vt:lpstr>Ilustração - Exemplo Numérico – Segunda Fase - Etapa Inicial A-6</vt:lpstr>
      <vt:lpstr>Sistemática: Segunda Fase – Etapa Contínua</vt:lpstr>
      <vt:lpstr>Sistemática: Segunda Fase – Etapa Contínua – A-4 e A-6</vt:lpstr>
      <vt:lpstr>Ilustração - Exemplo Numérico – Etapa Contínua</vt:lpstr>
      <vt:lpstr>Ilustração - Exemplo Numérico – Etapa Contínua</vt:lpstr>
      <vt:lpstr>Ilustração - Exemplo Numérico – Etapa Contínua</vt:lpstr>
      <vt:lpstr>Ilustração – Etapa Contínua – Ratificação de Lances – Somente A-4</vt:lpstr>
      <vt:lpstr>Lembretes Finais</vt:lpstr>
      <vt:lpstr>Obrigada</vt:lpstr>
      <vt:lpstr>Apresentação do PowerPoint</vt:lpstr>
    </vt:vector>
  </TitlesOfParts>
  <Company>CCEE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psampaio</dc:creator>
  <cp:lastModifiedBy>Ana Paula Ferme</cp:lastModifiedBy>
  <cp:revision>2215</cp:revision>
  <cp:lastPrinted>2016-10-05T13:05:08Z</cp:lastPrinted>
  <dcterms:created xsi:type="dcterms:W3CDTF">2014-01-28T11:48:40Z</dcterms:created>
  <dcterms:modified xsi:type="dcterms:W3CDTF">2017-11-23T13:03:46Z</dcterms:modified>
</cp:coreProperties>
</file>