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81" r:id="rId3"/>
    <p:sldId id="261" r:id="rId4"/>
    <p:sldId id="258" r:id="rId5"/>
    <p:sldId id="262" r:id="rId6"/>
    <p:sldId id="263" r:id="rId7"/>
    <p:sldId id="266" r:id="rId8"/>
    <p:sldId id="274" r:id="rId9"/>
    <p:sldId id="286" r:id="rId10"/>
    <p:sldId id="275" r:id="rId11"/>
    <p:sldId id="290" r:id="rId12"/>
    <p:sldId id="288" r:id="rId13"/>
    <p:sldId id="289" r:id="rId14"/>
    <p:sldId id="287" r:id="rId15"/>
    <p:sldId id="267" r:id="rId16"/>
    <p:sldId id="283" r:id="rId17"/>
    <p:sldId id="284" r:id="rId18"/>
    <p:sldId id="285" r:id="rId1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8889" autoAdjust="0"/>
    <p:restoredTop sz="94662" autoAdjust="0"/>
  </p:normalViewPr>
  <p:slideViewPr>
    <p:cSldViewPr>
      <p:cViewPr>
        <p:scale>
          <a:sx n="60" d="100"/>
          <a:sy n="60" d="100"/>
        </p:scale>
        <p:origin x="1260" y="3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64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56E837-365E-40B2-9C8C-FB5F8913B27B}" type="datetimeFigureOut">
              <a:rPr lang="pt-BR" smtClean="0"/>
              <a:t>02/07/2018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F3C269-2246-4CC3-A8EF-4FAE3C497A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0174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3C269-2246-4CC3-A8EF-4FAE3C497A25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6835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3C269-2246-4CC3-A8EF-4FAE3C497A25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6835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3C269-2246-4CC3-A8EF-4FAE3C497A25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683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BAB4D-DCD7-44D5-9920-9DF37AC860B2}" type="datetimeFigureOut">
              <a:rPr lang="pt-BR" smtClean="0"/>
              <a:t>02/07/2018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C151-AD4E-4BEF-81F9-A97561038D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570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BAB4D-DCD7-44D5-9920-9DF37AC860B2}" type="datetimeFigureOut">
              <a:rPr lang="pt-BR" smtClean="0"/>
              <a:t>02/07/2018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C151-AD4E-4BEF-81F9-A97561038D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995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BAB4D-DCD7-44D5-9920-9DF37AC860B2}" type="datetimeFigureOut">
              <a:rPr lang="pt-BR" smtClean="0"/>
              <a:t>02/07/2018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C151-AD4E-4BEF-81F9-A97561038D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262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BAB4D-DCD7-44D5-9920-9DF37AC860B2}" type="datetimeFigureOut">
              <a:rPr lang="pt-BR" smtClean="0"/>
              <a:t>02/07/2018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C151-AD4E-4BEF-81F9-A97561038D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796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BAB4D-DCD7-44D5-9920-9DF37AC860B2}" type="datetimeFigureOut">
              <a:rPr lang="pt-BR" smtClean="0"/>
              <a:t>02/07/2018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C151-AD4E-4BEF-81F9-A97561038D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028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BAB4D-DCD7-44D5-9920-9DF37AC860B2}" type="datetimeFigureOut">
              <a:rPr lang="pt-BR" smtClean="0"/>
              <a:t>02/07/2018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C151-AD4E-4BEF-81F9-A97561038D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579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BAB4D-DCD7-44D5-9920-9DF37AC860B2}" type="datetimeFigureOut">
              <a:rPr lang="pt-BR" smtClean="0"/>
              <a:t>02/07/2018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C151-AD4E-4BEF-81F9-A97561038D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352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BAB4D-DCD7-44D5-9920-9DF37AC860B2}" type="datetimeFigureOut">
              <a:rPr lang="pt-BR" smtClean="0"/>
              <a:t>02/07/2018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C151-AD4E-4BEF-81F9-A97561038D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730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BAB4D-DCD7-44D5-9920-9DF37AC860B2}" type="datetimeFigureOut">
              <a:rPr lang="pt-BR" smtClean="0"/>
              <a:t>02/07/2018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C151-AD4E-4BEF-81F9-A97561038D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034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BAB4D-DCD7-44D5-9920-9DF37AC860B2}" type="datetimeFigureOut">
              <a:rPr lang="pt-BR" smtClean="0"/>
              <a:t>02/07/2018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C151-AD4E-4BEF-81F9-A97561038D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581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BAB4D-DCD7-44D5-9920-9DF37AC860B2}" type="datetimeFigureOut">
              <a:rPr lang="pt-BR" smtClean="0"/>
              <a:t>02/07/2018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C151-AD4E-4BEF-81F9-A97561038D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17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BAB4D-DCD7-44D5-9920-9DF37AC860B2}" type="datetimeFigureOut">
              <a:rPr lang="pt-BR" smtClean="0"/>
              <a:t>02/07/2018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5C151-AD4E-4BEF-81F9-A97561038D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24975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27584" y="2420888"/>
            <a:ext cx="7772400" cy="1470025"/>
          </a:xfrm>
        </p:spPr>
        <p:txBody>
          <a:bodyPr/>
          <a:lstStyle/>
          <a:p>
            <a:r>
              <a:rPr lang="pt-BR" dirty="0" smtClean="0"/>
              <a:t>Projeto: Analise Técnica de Áreas Em Disponibilidade 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3528" y="4869160"/>
            <a:ext cx="8705056" cy="17526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pt-BR" sz="3000" dirty="0" smtClean="0">
                <a:solidFill>
                  <a:srgbClr val="FFFF00"/>
                </a:solidFill>
              </a:rPr>
              <a:t>Equipe:  </a:t>
            </a:r>
            <a:r>
              <a:rPr lang="pt-BR" sz="3000" i="1" dirty="0" err="1" smtClean="0">
                <a:solidFill>
                  <a:srgbClr val="FFFF00"/>
                </a:solidFill>
              </a:rPr>
              <a:t>Noevaldo</a:t>
            </a:r>
            <a:r>
              <a:rPr lang="pt-BR" sz="3000" i="1" dirty="0" smtClean="0">
                <a:solidFill>
                  <a:srgbClr val="FFFF00"/>
                </a:solidFill>
              </a:rPr>
              <a:t> Teixeira, </a:t>
            </a:r>
            <a:r>
              <a:rPr lang="pt-BR" sz="3000" i="1" dirty="0">
                <a:solidFill>
                  <a:srgbClr val="FFFF00"/>
                </a:solidFill>
              </a:rPr>
              <a:t>Elias </a:t>
            </a:r>
            <a:r>
              <a:rPr lang="pt-BR" sz="3000" i="1" dirty="0" smtClean="0">
                <a:solidFill>
                  <a:srgbClr val="FFFF00"/>
                </a:solidFill>
              </a:rPr>
              <a:t>Prado, Marco Túlio,  Leandro    Campos,, </a:t>
            </a:r>
            <a:r>
              <a:rPr lang="pt-BR" sz="3000" i="1" dirty="0" err="1" smtClean="0">
                <a:solidFill>
                  <a:srgbClr val="FFFF00"/>
                </a:solidFill>
              </a:rPr>
              <a:t>Cimara</a:t>
            </a:r>
            <a:r>
              <a:rPr lang="pt-BR" sz="3000" i="1" dirty="0" smtClean="0">
                <a:solidFill>
                  <a:srgbClr val="FFFF00"/>
                </a:solidFill>
              </a:rPr>
              <a:t> Monteiro, Marcelo Sousa, Thiago </a:t>
            </a:r>
            <a:r>
              <a:rPr lang="pt-BR" sz="3000" i="1" dirty="0" err="1" smtClean="0">
                <a:solidFill>
                  <a:srgbClr val="FFFF00"/>
                </a:solidFill>
              </a:rPr>
              <a:t>Buch</a:t>
            </a:r>
            <a:r>
              <a:rPr lang="pt-BR" sz="3000" i="1" dirty="0" smtClean="0">
                <a:solidFill>
                  <a:srgbClr val="FFFF00"/>
                </a:solidFill>
              </a:rPr>
              <a:t>, Leonardo Lopes. Equipe da geofísica.</a:t>
            </a:r>
          </a:p>
          <a:p>
            <a:pPr algn="l"/>
            <a:r>
              <a:rPr lang="pt-BR" sz="3000" i="1" dirty="0" smtClean="0">
                <a:solidFill>
                  <a:srgbClr val="FFFF00"/>
                </a:solidFill>
              </a:rPr>
              <a:t>Coordenação: Marco Túlio </a:t>
            </a:r>
          </a:p>
          <a:p>
            <a:pPr algn="l"/>
            <a:endParaRPr lang="pt-BR" sz="3000" i="1" dirty="0" smtClean="0">
              <a:solidFill>
                <a:srgbClr val="FFFF00"/>
              </a:solidFill>
            </a:endParaRPr>
          </a:p>
        </p:txBody>
      </p:sp>
      <p:pic>
        <p:nvPicPr>
          <p:cNvPr id="2051" name="Picture 3" descr="F:\NOE\DNPM_transparenc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093" y="51290"/>
            <a:ext cx="3302440" cy="75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NOE\CPRM_branco_transparen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839"/>
            <a:ext cx="2831001" cy="80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24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pt-BR" smtClean="0"/>
          </a:p>
        </p:txBody>
      </p:sp>
      <p:pic>
        <p:nvPicPr>
          <p:cNvPr id="205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5" t="16248" r="14989" b="4005"/>
          <a:stretch/>
        </p:blipFill>
        <p:spPr bwMode="auto">
          <a:xfrm>
            <a:off x="0" y="15838"/>
            <a:ext cx="9144000" cy="684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425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altLang="pt-BR" smtClean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pt-BR" smtClean="0"/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6" t="16004" r="15162" b="4005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Resultado de imagem para mouse pointer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084763"/>
            <a:ext cx="48418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235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96296E-6 L -0.37864 -0.66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41" y="-3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pt-BR" smtClean="0"/>
          </a:p>
        </p:txBody>
      </p:sp>
      <p:grpSp>
        <p:nvGrpSpPr>
          <p:cNvPr id="2" name="Grupo 1"/>
          <p:cNvGrpSpPr/>
          <p:nvPr/>
        </p:nvGrpSpPr>
        <p:grpSpPr>
          <a:xfrm>
            <a:off x="0" y="0"/>
            <a:ext cx="9144000" cy="6858000"/>
            <a:chOff x="1324302" y="1340068"/>
            <a:chExt cx="6416567" cy="5113119"/>
          </a:xfrm>
        </p:grpSpPr>
        <p:pic>
          <p:nvPicPr>
            <p:cNvPr id="410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42" t="16737" r="15334" b="4005"/>
            <a:stretch/>
          </p:blipFill>
          <p:spPr bwMode="auto">
            <a:xfrm>
              <a:off x="1324302" y="1340068"/>
              <a:ext cx="6416567" cy="5113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" name="Picture 2" descr="Resultado de imagem para mouse pointer 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1500" y="1916113"/>
              <a:ext cx="484188" cy="72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2874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0" b="4382"/>
          <a:stretch/>
        </p:blipFill>
        <p:spPr bwMode="auto">
          <a:xfrm>
            <a:off x="-6350" y="0"/>
            <a:ext cx="915035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 descr="Resultado de imagem para mouse pointer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806" y="1260475"/>
            <a:ext cx="48418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22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NOE\Sem títul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83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559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5157192"/>
            <a:ext cx="1368152" cy="69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7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4870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Resultado de imagem para mouse pointer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096" y="5137209"/>
            <a:ext cx="242094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Resultado de imagem para mouse pointer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052511"/>
            <a:ext cx="242094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019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980728"/>
            <a:ext cx="9143999" cy="487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Resultado de imagem para mouse pointer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789040"/>
            <a:ext cx="242094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Resultado de imagem para mouse pointer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653136"/>
            <a:ext cx="242094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23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pt-BR" smtClean="0"/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2" t="16737" r="15334" b="400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44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0"/>
            <a:ext cx="8686800" cy="6552728"/>
          </a:xfrm>
        </p:spPr>
        <p:txBody>
          <a:bodyPr>
            <a:normAutofit/>
          </a:bodyPr>
          <a:lstStyle/>
          <a:p>
            <a:pPr algn="l"/>
            <a:r>
              <a:rPr lang="pt-BR" sz="4800" dirty="0" smtClean="0"/>
              <a:t>Objetivo </a:t>
            </a: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dirty="0" smtClean="0"/>
              <a:t>Promover ações conjuntas entre os órgãos do MME, visando maximizar esforços para a </a:t>
            </a:r>
            <a:r>
              <a:rPr lang="pt-BR" dirty="0" smtClean="0">
                <a:solidFill>
                  <a:srgbClr val="FFFF00"/>
                </a:solidFill>
              </a:rPr>
              <a:t>dinamização do setor mineral brasileiro.</a:t>
            </a:r>
            <a:endParaRPr lang="pt-B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82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692696"/>
            <a:ext cx="8640960" cy="57227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000" dirty="0" smtClean="0">
                <a:solidFill>
                  <a:srgbClr val="FFFF00"/>
                </a:solidFill>
              </a:rPr>
              <a:t>Entregue </a:t>
            </a:r>
          </a:p>
          <a:p>
            <a:pPr marL="0" indent="0">
              <a:buNone/>
            </a:pPr>
            <a:r>
              <a:rPr lang="pt-BR" sz="4000" dirty="0" smtClean="0">
                <a:solidFill>
                  <a:srgbClr val="FFFF00"/>
                </a:solidFill>
              </a:rPr>
              <a:t>1. Priorização de 1000 áreas para metálicos – Etapa I e Etapa II</a:t>
            </a:r>
          </a:p>
          <a:p>
            <a:pPr marL="0" indent="0">
              <a:buNone/>
            </a:pPr>
            <a:r>
              <a:rPr lang="pt-BR" sz="4400" dirty="0" smtClean="0">
                <a:solidFill>
                  <a:srgbClr val="FFFF00"/>
                </a:solidFill>
              </a:rPr>
              <a:t>2. Priorização por algoritmos  para metais (21400) e agregados (21 400) </a:t>
            </a:r>
          </a:p>
          <a:p>
            <a:pPr marL="0" indent="0">
              <a:buNone/>
            </a:pPr>
            <a:r>
              <a:rPr lang="pt-BR" sz="4400" dirty="0" smtClean="0">
                <a:solidFill>
                  <a:srgbClr val="FFFF00"/>
                </a:solidFill>
              </a:rPr>
              <a:t>3. Fichas de “orientação técnica para o investidor” (42800 fichas )</a:t>
            </a:r>
            <a:r>
              <a:rPr lang="pt-BR" sz="4400" dirty="0" smtClean="0"/>
              <a:t>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974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9645"/>
            <a:ext cx="8229600" cy="1143000"/>
          </a:xfrm>
        </p:spPr>
        <p:txBody>
          <a:bodyPr/>
          <a:lstStyle/>
          <a:p>
            <a:r>
              <a:rPr lang="pt-BR" dirty="0" smtClean="0">
                <a:solidFill>
                  <a:srgbClr val="FFFF00"/>
                </a:solidFill>
              </a:rPr>
              <a:t>Critérios de Priorização – Etapa I 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544616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3500" i="1" dirty="0" smtClean="0"/>
              <a:t>Commodities</a:t>
            </a:r>
            <a:r>
              <a:rPr lang="pt-BR" sz="3500" dirty="0" smtClean="0"/>
              <a:t> carentes e estratégicas (P</a:t>
            </a:r>
            <a:r>
              <a:rPr lang="pt-BR" sz="3000" dirty="0" smtClean="0"/>
              <a:t>2</a:t>
            </a:r>
            <a:r>
              <a:rPr lang="pt-BR" sz="3500" dirty="0" smtClean="0"/>
              <a:t>O</a:t>
            </a:r>
            <a:r>
              <a:rPr lang="pt-BR" sz="3000" dirty="0" smtClean="0"/>
              <a:t>5</a:t>
            </a:r>
            <a:r>
              <a:rPr lang="pt-BR" sz="3500" dirty="0" smtClean="0"/>
              <a:t>, </a:t>
            </a:r>
            <a:r>
              <a:rPr lang="pt-BR" sz="3500" dirty="0" err="1" smtClean="0"/>
              <a:t>KCl</a:t>
            </a:r>
            <a:r>
              <a:rPr lang="pt-BR" sz="3500" dirty="0" smtClean="0"/>
              <a:t>);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500" dirty="0" smtClean="0"/>
              <a:t>Processos em áreas reconhecidamente produtoras de bens minerais (Províncias);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500" dirty="0" smtClean="0"/>
              <a:t>Blocos de processos contíguos permitindo programas empresarialmente robustos;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500" dirty="0" smtClean="0"/>
              <a:t>Dados existentes (geofísica, geoquímica) capazes de suportar e orientar programas exploratórios cientificamente embasados; 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500" dirty="0" smtClean="0"/>
              <a:t>Análise da maturidade X potencial exploratório (conceito subjetivo).</a:t>
            </a:r>
          </a:p>
          <a:p>
            <a:pPr marL="514350" indent="-514350">
              <a:buFont typeface="+mj-lt"/>
              <a:buAutoNum type="arabicPeriod"/>
            </a:pPr>
            <a:endParaRPr lang="pt-BR" dirty="0" smtClean="0"/>
          </a:p>
          <a:p>
            <a:pPr marL="514350" indent="-514350">
              <a:buFont typeface="+mj-lt"/>
              <a:buAutoNum type="arabicPeriod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9597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5236" y="-243408"/>
            <a:ext cx="8229600" cy="1143000"/>
          </a:xfrm>
        </p:spPr>
        <p:txBody>
          <a:bodyPr/>
          <a:lstStyle/>
          <a:p>
            <a:r>
              <a:rPr lang="pt-BR" dirty="0" smtClean="0">
                <a:solidFill>
                  <a:srgbClr val="FFFF00"/>
                </a:solidFill>
              </a:rPr>
              <a:t>Critérios de Priorização Etapa II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71340" y="692696"/>
            <a:ext cx="6264696" cy="15407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000" i="1" dirty="0" smtClean="0">
                <a:solidFill>
                  <a:srgbClr val="FFFF00"/>
                </a:solidFill>
              </a:rPr>
              <a:t>20 feições geológicas comumente indicadoras de processos mineralizantes comprovadamente usadas pelo investidor</a:t>
            </a:r>
            <a:endParaRPr lang="pt-BR" sz="2000" i="1" dirty="0">
              <a:solidFill>
                <a:srgbClr val="FFFF00"/>
              </a:solidFill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005077"/>
              </p:ext>
            </p:extLst>
          </p:nvPr>
        </p:nvGraphicFramePr>
        <p:xfrm>
          <a:off x="539552" y="1484784"/>
          <a:ext cx="8208912" cy="49105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02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06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96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2764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1. Áreas contíguas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2. Áreas com ocorrências minerais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3. Áreas contíguas em unidades geológicas favoráveis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4. Áreas contíguas com possibilidades para </a:t>
                      </a:r>
                      <a:r>
                        <a:rPr lang="pt-BR" sz="1400" b="1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commodities </a:t>
                      </a:r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estratégicas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5. Áreas com feições circulares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7644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 Áreas com unidades geológicas de mesma idade de eventos mineralizantes</a:t>
                      </a:r>
                    </a:p>
                    <a:p>
                      <a:endParaRPr lang="pt-BR" dirty="0"/>
                    </a:p>
                  </a:txBody>
                  <a:tcPr marL="7543" marR="7543" marT="754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7. Áreas com corpos magmáticos </a:t>
                      </a:r>
                      <a:r>
                        <a:rPr lang="pt-BR" sz="14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máficos</a:t>
                      </a:r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- </a:t>
                      </a:r>
                      <a:r>
                        <a:rPr lang="pt-BR" sz="14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ultramáficos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8. Áreas com evidências de atividade </a:t>
                      </a:r>
                      <a:r>
                        <a:rPr lang="pt-BR" sz="1400" b="1" u="none" strike="noStrike" dirty="0" err="1" smtClean="0">
                          <a:solidFill>
                            <a:schemeClr val="tx1"/>
                          </a:solidFill>
                          <a:effectLst/>
                        </a:rPr>
                        <a:t>exalativa</a:t>
                      </a:r>
                      <a:r>
                        <a:rPr lang="pt-BR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(BIF, barita, folhelhos negros)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9. Áreas </a:t>
                      </a:r>
                      <a:r>
                        <a:rPr lang="pt-BR" sz="1400" b="1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com </a:t>
                      </a:r>
                      <a:r>
                        <a:rPr lang="pt-BR" sz="1400" b="1" i="1" u="none" strike="noStrike" dirty="0" err="1" smtClean="0">
                          <a:solidFill>
                            <a:schemeClr val="tx1"/>
                          </a:solidFill>
                          <a:effectLst/>
                        </a:rPr>
                        <a:t>reed</a:t>
                      </a:r>
                      <a:r>
                        <a:rPr lang="pt-BR" sz="1400" b="1" i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pt-BR" sz="1400" b="1" i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beds</a:t>
                      </a:r>
                      <a:r>
                        <a:rPr lang="pt-BR" sz="1400" b="1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associados a níveis redutores e níveis </a:t>
                      </a:r>
                      <a:r>
                        <a:rPr lang="pt-BR" sz="1400" b="1" u="none" strike="noStrike" dirty="0" err="1" smtClean="0">
                          <a:solidFill>
                            <a:schemeClr val="tx1"/>
                          </a:solidFill>
                          <a:effectLst/>
                        </a:rPr>
                        <a:t>dolomíticos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10. Áreas com presença de basalto intercalado com </a:t>
                      </a:r>
                      <a:r>
                        <a:rPr lang="pt-BR" sz="1400" b="1" i="1" u="none" strike="noStrike" dirty="0" err="1" smtClean="0">
                          <a:solidFill>
                            <a:schemeClr val="tx1"/>
                          </a:solidFill>
                          <a:effectLst/>
                        </a:rPr>
                        <a:t>cherts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764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11. Áreas com presença de magmatismo oxidado e ocorrências de ouro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12. Áreas com alteração hidrotermal ou seus produtos metamórficos (cianita-</a:t>
                      </a:r>
                      <a:r>
                        <a:rPr lang="pt-BR" sz="14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sericita</a:t>
                      </a:r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13. Áreas com marcante presença de veios e vênulas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14. Anomalias geoquímicas ou pontos anômalos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15. </a:t>
                      </a:r>
                      <a:r>
                        <a:rPr lang="pt-BR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Fosfato associado a transgressão marinha em plataforma </a:t>
                      </a:r>
                      <a:r>
                        <a:rPr lang="pt-BR" sz="1400" b="1" u="none" strike="noStrike" dirty="0" err="1" smtClean="0">
                          <a:solidFill>
                            <a:schemeClr val="tx1"/>
                          </a:solidFill>
                          <a:effectLst/>
                        </a:rPr>
                        <a:t>carbonática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7644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16. </a:t>
                      </a:r>
                      <a:r>
                        <a:rPr lang="pt-BR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Fosfato associado a transgressão marinha pós-glaciação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17. </a:t>
                      </a:r>
                      <a:r>
                        <a:rPr lang="pt-BR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associação geoquímica P-Ba-</a:t>
                      </a:r>
                      <a:r>
                        <a:rPr lang="pt-BR" sz="1400" b="1" u="none" strike="noStrike" dirty="0" err="1" smtClean="0">
                          <a:solidFill>
                            <a:schemeClr val="tx1"/>
                          </a:solidFill>
                          <a:effectLst/>
                        </a:rPr>
                        <a:t>Sr</a:t>
                      </a:r>
                      <a:r>
                        <a:rPr lang="pt-BR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-ETR-</a:t>
                      </a:r>
                      <a:r>
                        <a:rPr lang="pt-BR" sz="1400" b="1" u="none" strike="noStrike" dirty="0" err="1" smtClean="0">
                          <a:solidFill>
                            <a:schemeClr val="tx1"/>
                          </a:solidFill>
                          <a:effectLst/>
                        </a:rPr>
                        <a:t>Nb</a:t>
                      </a:r>
                      <a:r>
                        <a:rPr lang="pt-BR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pt-BR" sz="1400" b="1" u="none" strike="noStrike" dirty="0" err="1" smtClean="0">
                          <a:solidFill>
                            <a:schemeClr val="tx1"/>
                          </a:solidFill>
                          <a:effectLst/>
                        </a:rPr>
                        <a:t>Ti-U</a:t>
                      </a:r>
                      <a:r>
                        <a:rPr lang="pt-BR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relacionada a anomalia magnética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4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18.</a:t>
                      </a:r>
                      <a:r>
                        <a:rPr lang="pt-BR" sz="14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4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Presença de </a:t>
                      </a:r>
                      <a:r>
                        <a:rPr lang="pt-BR" sz="1400" b="1" i="1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komatiitos</a:t>
                      </a:r>
                      <a:endParaRPr lang="pt-BR" sz="1400" b="1" i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43" marR="7543" marT="754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19. Granitos</a:t>
                      </a:r>
                      <a:r>
                        <a:rPr lang="pt-BR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intrusivos em rochas </a:t>
                      </a:r>
                      <a:r>
                        <a:rPr lang="pt-BR" sz="1400" b="1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carbonáticas</a:t>
                      </a:r>
                      <a:r>
                        <a:rPr lang="pt-BR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20. </a:t>
                      </a:r>
                      <a:r>
                        <a:rPr lang="pt-BR" sz="14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Zonações</a:t>
                      </a:r>
                      <a:r>
                        <a:rPr lang="pt-BR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hidrotermais associadas a corpos </a:t>
                      </a:r>
                      <a:r>
                        <a:rPr lang="pt-BR" sz="1400" b="1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subvulcânicos</a:t>
                      </a:r>
                      <a:r>
                        <a:rPr lang="pt-BR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943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C:\Users\noevaldo.teixeira\Downloads\mapabrasil_azul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" t="4310" r="5817" b="3564"/>
          <a:stretch/>
        </p:blipFill>
        <p:spPr bwMode="auto">
          <a:xfrm>
            <a:off x="17636" y="3717032"/>
            <a:ext cx="3301008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Imagem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t="15926" r="13703" b="13334"/>
          <a:stretch/>
        </p:blipFill>
        <p:spPr>
          <a:xfrm>
            <a:off x="7764" y="332656"/>
            <a:ext cx="3310880" cy="3161890"/>
          </a:xfrm>
          <a:prstGeom prst="rect">
            <a:avLst/>
          </a:prstGeom>
        </p:spPr>
      </p:pic>
      <p:grpSp>
        <p:nvGrpSpPr>
          <p:cNvPr id="63" name="Grupo 62"/>
          <p:cNvGrpSpPr/>
          <p:nvPr/>
        </p:nvGrpSpPr>
        <p:grpSpPr>
          <a:xfrm>
            <a:off x="3634606" y="3717032"/>
            <a:ext cx="5509394" cy="3140968"/>
            <a:chOff x="251520" y="965622"/>
            <a:chExt cx="8794074" cy="5051142"/>
          </a:xfrm>
        </p:grpSpPr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965622"/>
              <a:ext cx="8794074" cy="5051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4653136"/>
              <a:ext cx="1123950" cy="1038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6" name="Grupo 65"/>
          <p:cNvGrpSpPr/>
          <p:nvPr/>
        </p:nvGrpSpPr>
        <p:grpSpPr>
          <a:xfrm>
            <a:off x="3634606" y="285196"/>
            <a:ext cx="3169642" cy="3209350"/>
            <a:chOff x="2133600" y="1168400"/>
            <a:chExt cx="4837554" cy="4841651"/>
          </a:xfrm>
        </p:grpSpPr>
        <p:pic>
          <p:nvPicPr>
            <p:cNvPr id="67" name="Imagem 6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44" t="17037" r="15017" b="12365"/>
            <a:stretch/>
          </p:blipFill>
          <p:spPr>
            <a:xfrm>
              <a:off x="2133600" y="1168400"/>
              <a:ext cx="4837554" cy="4841651"/>
            </a:xfrm>
            <a:prstGeom prst="rect">
              <a:avLst/>
            </a:prstGeom>
          </p:spPr>
        </p:pic>
        <p:sp>
          <p:nvSpPr>
            <p:cNvPr id="68" name="CaixaDeTexto 67"/>
            <p:cNvSpPr txBox="1"/>
            <p:nvPr/>
          </p:nvSpPr>
          <p:spPr>
            <a:xfrm>
              <a:off x="3851920" y="315200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rgbClr val="FFFF00"/>
                  </a:solidFill>
                </a:rPr>
                <a:t>1</a:t>
              </a:r>
            </a:p>
          </p:txBody>
        </p:sp>
        <p:sp>
          <p:nvSpPr>
            <p:cNvPr id="69" name="CaixaDeTexto 68"/>
            <p:cNvSpPr txBox="1"/>
            <p:nvPr/>
          </p:nvSpPr>
          <p:spPr>
            <a:xfrm>
              <a:off x="4596818" y="264794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 smtClean="0">
                  <a:solidFill>
                    <a:srgbClr val="FFFF00"/>
                  </a:solidFill>
                </a:rPr>
                <a:t>2</a:t>
              </a:r>
              <a:endParaRPr lang="pt-BR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70" name="CaixaDeTexto 69"/>
            <p:cNvSpPr txBox="1"/>
            <p:nvPr/>
          </p:nvSpPr>
          <p:spPr>
            <a:xfrm>
              <a:off x="4788024" y="386104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 smtClean="0">
                  <a:solidFill>
                    <a:srgbClr val="FFFF00"/>
                  </a:solidFill>
                </a:rPr>
                <a:t>3</a:t>
              </a:r>
              <a:endParaRPr lang="pt-BR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71" name="CaixaDeTexto 70"/>
            <p:cNvSpPr txBox="1"/>
            <p:nvPr/>
          </p:nvSpPr>
          <p:spPr>
            <a:xfrm>
              <a:off x="4504653" y="314960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 smtClean="0">
                  <a:solidFill>
                    <a:srgbClr val="FFFF00"/>
                  </a:solidFill>
                </a:rPr>
                <a:t>4</a:t>
              </a:r>
              <a:endParaRPr lang="pt-BR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72" name="CaixaDeTexto 71"/>
            <p:cNvSpPr txBox="1"/>
            <p:nvPr/>
          </p:nvSpPr>
          <p:spPr>
            <a:xfrm>
              <a:off x="4276328" y="238695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 smtClean="0">
                  <a:solidFill>
                    <a:srgbClr val="FFFF00"/>
                  </a:solidFill>
                </a:rPr>
                <a:t>5</a:t>
              </a:r>
              <a:endParaRPr lang="pt-BR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73" name="CaixaDeTexto 72"/>
            <p:cNvSpPr txBox="1"/>
            <p:nvPr/>
          </p:nvSpPr>
          <p:spPr>
            <a:xfrm>
              <a:off x="5220072" y="429309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 smtClean="0">
                  <a:solidFill>
                    <a:srgbClr val="FFFF00"/>
                  </a:solidFill>
                </a:rPr>
                <a:t>6</a:t>
              </a:r>
              <a:endParaRPr lang="pt-BR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74" name="CaixaDeTexto 73"/>
            <p:cNvSpPr txBox="1"/>
            <p:nvPr/>
          </p:nvSpPr>
          <p:spPr>
            <a:xfrm>
              <a:off x="4788024" y="198884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 smtClean="0">
                  <a:solidFill>
                    <a:srgbClr val="FFFF00"/>
                  </a:solidFill>
                </a:rPr>
                <a:t>7</a:t>
              </a:r>
              <a:endParaRPr lang="pt-BR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75" name="CaixaDeTexto 74"/>
            <p:cNvSpPr txBox="1"/>
            <p:nvPr/>
          </p:nvSpPr>
          <p:spPr>
            <a:xfrm>
              <a:off x="4876510" y="301110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 smtClean="0">
                  <a:solidFill>
                    <a:srgbClr val="FFFF00"/>
                  </a:solidFill>
                </a:rPr>
                <a:t>8</a:t>
              </a:r>
              <a:endParaRPr lang="pt-BR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76" name="CaixaDeTexto 75"/>
            <p:cNvSpPr txBox="1"/>
            <p:nvPr/>
          </p:nvSpPr>
          <p:spPr>
            <a:xfrm>
              <a:off x="3203848" y="273410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 smtClean="0">
                  <a:solidFill>
                    <a:srgbClr val="FFFF00"/>
                  </a:solidFill>
                </a:rPr>
                <a:t>9</a:t>
              </a:r>
              <a:endParaRPr lang="pt-BR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77" name="CaixaDeTexto 76"/>
            <p:cNvSpPr txBox="1"/>
            <p:nvPr/>
          </p:nvSpPr>
          <p:spPr>
            <a:xfrm>
              <a:off x="5381938" y="3728566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 smtClean="0">
                  <a:solidFill>
                    <a:srgbClr val="FFFF00"/>
                  </a:solidFill>
                </a:rPr>
                <a:t>10</a:t>
              </a:r>
              <a:endParaRPr lang="pt-BR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78" name="CaixaDeTexto 77"/>
            <p:cNvSpPr txBox="1"/>
            <p:nvPr/>
          </p:nvSpPr>
          <p:spPr>
            <a:xfrm>
              <a:off x="5598392" y="3212976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 smtClean="0">
                  <a:solidFill>
                    <a:srgbClr val="FFFF00"/>
                  </a:solidFill>
                </a:rPr>
                <a:t>11</a:t>
              </a:r>
              <a:endParaRPr lang="pt-BR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79" name="CaixaDeTexto 78"/>
            <p:cNvSpPr txBox="1"/>
            <p:nvPr/>
          </p:nvSpPr>
          <p:spPr>
            <a:xfrm>
              <a:off x="6012160" y="3581400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 smtClean="0">
                  <a:solidFill>
                    <a:srgbClr val="FFFF00"/>
                  </a:solidFill>
                </a:rPr>
                <a:t>12</a:t>
              </a:r>
              <a:endParaRPr lang="pt-BR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80" name="CaixaDeTexto 79"/>
            <p:cNvSpPr txBox="1"/>
            <p:nvPr/>
          </p:nvSpPr>
          <p:spPr>
            <a:xfrm>
              <a:off x="6300192" y="3074476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 smtClean="0">
                  <a:solidFill>
                    <a:srgbClr val="FFFF00"/>
                  </a:solidFill>
                </a:rPr>
                <a:t>13</a:t>
              </a:r>
              <a:endParaRPr lang="pt-BR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81" name="CaixaDeTexto 80"/>
            <p:cNvSpPr txBox="1"/>
            <p:nvPr/>
          </p:nvSpPr>
          <p:spPr>
            <a:xfrm>
              <a:off x="5886424" y="3789040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 smtClean="0">
                  <a:solidFill>
                    <a:srgbClr val="FFFF00"/>
                  </a:solidFill>
                </a:rPr>
                <a:t>14</a:t>
              </a:r>
              <a:endParaRPr lang="pt-BR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5730197" y="2786444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 smtClean="0">
                  <a:solidFill>
                    <a:srgbClr val="FFFF00"/>
                  </a:solidFill>
                </a:rPr>
                <a:t>15</a:t>
              </a:r>
              <a:endParaRPr lang="pt-BR" sz="1200" b="1" dirty="0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83" name="Tabela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7933242"/>
              </p:ext>
            </p:extLst>
          </p:nvPr>
        </p:nvGraphicFramePr>
        <p:xfrm>
          <a:off x="6948264" y="281156"/>
          <a:ext cx="2088232" cy="22588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2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 smtClean="0">
                          <a:effectLst/>
                        </a:rPr>
                        <a:t>1_Dip_isolado</a:t>
                      </a:r>
                      <a:endParaRPr lang="pt-BR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 smtClean="0">
                          <a:effectLst/>
                        </a:rPr>
                        <a:t>2_An_Circular</a:t>
                      </a:r>
                      <a:endParaRPr lang="pt-BR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 smtClean="0">
                          <a:effectLst/>
                        </a:rPr>
                        <a:t>3_Mag_formacional </a:t>
                      </a:r>
                      <a:endParaRPr lang="pt-BR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 smtClean="0">
                          <a:effectLst/>
                        </a:rPr>
                        <a:t>4_Mag_Fallhas </a:t>
                      </a:r>
                      <a:endParaRPr lang="pt-BR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 smtClean="0">
                          <a:effectLst/>
                        </a:rPr>
                        <a:t>5_</a:t>
                      </a:r>
                      <a:r>
                        <a:rPr lang="pt-BR" sz="1200" i="1" u="none" strike="noStrike" dirty="0" smtClean="0">
                          <a:effectLst/>
                        </a:rPr>
                        <a:t>Trends</a:t>
                      </a:r>
                      <a:r>
                        <a:rPr lang="pt-BR" sz="1200" u="none" strike="noStrike" dirty="0" smtClean="0">
                          <a:effectLst/>
                        </a:rPr>
                        <a:t> desmagnetizados</a:t>
                      </a:r>
                      <a:endParaRPr lang="pt-BR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 smtClean="0">
                          <a:effectLst/>
                        </a:rPr>
                        <a:t>6_Anomalia de  </a:t>
                      </a:r>
                      <a:r>
                        <a:rPr lang="pt-BR" sz="1200" u="none" strike="noStrike" dirty="0" err="1" smtClean="0">
                          <a:effectLst/>
                        </a:rPr>
                        <a:t>Mag</a:t>
                      </a:r>
                      <a:r>
                        <a:rPr lang="pt-BR" sz="1200" u="none" strike="noStrike" dirty="0" smtClean="0">
                          <a:effectLst/>
                        </a:rPr>
                        <a:t> e K</a:t>
                      </a:r>
                      <a:endParaRPr lang="pt-BR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 smtClean="0">
                          <a:effectLst/>
                        </a:rPr>
                        <a:t>7_Anomalia  de  U isolado</a:t>
                      </a:r>
                      <a:endParaRPr lang="pt-BR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 smtClean="0">
                          <a:effectLst/>
                        </a:rPr>
                        <a:t>8_Anomalia </a:t>
                      </a:r>
                      <a:r>
                        <a:rPr lang="pt-BR" sz="1200" u="none" strike="noStrike" dirty="0" err="1" smtClean="0">
                          <a:effectLst/>
                        </a:rPr>
                        <a:t>Mag_U_K</a:t>
                      </a:r>
                      <a:endParaRPr lang="pt-BR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62" name="Conector de seta reta 61"/>
          <p:cNvCxnSpPr/>
          <p:nvPr/>
        </p:nvCxnSpPr>
        <p:spPr>
          <a:xfrm>
            <a:off x="2843808" y="5936808"/>
            <a:ext cx="460851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ector de seta reta 89"/>
          <p:cNvCxnSpPr/>
          <p:nvPr/>
        </p:nvCxnSpPr>
        <p:spPr>
          <a:xfrm>
            <a:off x="7884368" y="2540053"/>
            <a:ext cx="0" cy="117697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/>
          <p:cNvSpPr txBox="1"/>
          <p:nvPr/>
        </p:nvSpPr>
        <p:spPr>
          <a:xfrm>
            <a:off x="17636" y="262216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DNPM</a:t>
            </a:r>
            <a:endParaRPr lang="pt-BR" dirty="0"/>
          </a:p>
        </p:txBody>
      </p:sp>
      <p:sp>
        <p:nvSpPr>
          <p:cNvPr id="28" name="CaixaDeTexto 27"/>
          <p:cNvSpPr txBox="1"/>
          <p:nvPr/>
        </p:nvSpPr>
        <p:spPr>
          <a:xfrm>
            <a:off x="3846016" y="2622164"/>
            <a:ext cx="130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SELEÇÃO - I</a:t>
            </a:r>
            <a:endParaRPr lang="pt-BR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6063" y="5936808"/>
            <a:ext cx="130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SELEÇÃO - II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6948264" y="508518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SELEÇÃO III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35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7" t="15836" r="4126" b="28428"/>
          <a:stretch/>
        </p:blipFill>
        <p:spPr bwMode="auto">
          <a:xfrm>
            <a:off x="0" y="0"/>
            <a:ext cx="91067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89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NOE\prioridad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19" y="1"/>
            <a:ext cx="91489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02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3" name="Picture 25" descr="C:\Users\noevaldo.teixeira\Desktop\Ap.SEC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" b="2235"/>
          <a:stretch/>
        </p:blipFill>
        <p:spPr bwMode="auto">
          <a:xfrm>
            <a:off x="24911" y="0"/>
            <a:ext cx="4919114" cy="687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:\NOE\Ficha_850491-2007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0" t="2745" r="50117" b="71372"/>
          <a:stretch/>
        </p:blipFill>
        <p:spPr bwMode="auto">
          <a:xfrm>
            <a:off x="5076056" y="-1"/>
            <a:ext cx="3960440" cy="31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F:\NOE\Ficha_850491-2007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0" t="77800" r="49722" b="1070"/>
          <a:stretch/>
        </p:blipFill>
        <p:spPr bwMode="auto">
          <a:xfrm>
            <a:off x="5046154" y="3780900"/>
            <a:ext cx="3967355" cy="252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5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</TotalTime>
  <Words>394</Words>
  <Application>Microsoft Office PowerPoint</Application>
  <PresentationFormat>Apresentação na tela (4:3)</PresentationFormat>
  <Paragraphs>66</Paragraphs>
  <Slides>18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1" baseType="lpstr">
      <vt:lpstr>Arial</vt:lpstr>
      <vt:lpstr>Calibri</vt:lpstr>
      <vt:lpstr>Tema do Office</vt:lpstr>
      <vt:lpstr>Projeto: Analise Técnica de Áreas Em Disponibilidade </vt:lpstr>
      <vt:lpstr>Objetivo   Promover ações conjuntas entre os órgãos do MME, visando maximizar esforços para a dinamização do setor mineral brasileiro.</vt:lpstr>
      <vt:lpstr>Apresentação do PowerPoint</vt:lpstr>
      <vt:lpstr>Critérios de Priorização – Etapa I </vt:lpstr>
      <vt:lpstr>Critérios de Priorização Etapa II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Projeto Analise Técnica de Áreas Em Disponibilidade</dc:title>
  <dc:creator>Noevaldo de Araujo Teixeira</dc:creator>
  <cp:lastModifiedBy>Andrei Barbosa Lepsch</cp:lastModifiedBy>
  <cp:revision>52</cp:revision>
  <dcterms:created xsi:type="dcterms:W3CDTF">2016-12-06T15:30:42Z</dcterms:created>
  <dcterms:modified xsi:type="dcterms:W3CDTF">2018-07-02T20:36:32Z</dcterms:modified>
</cp:coreProperties>
</file>