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8" r:id="rId3"/>
    <p:sldId id="259" r:id="rId4"/>
    <p:sldId id="272" r:id="rId5"/>
    <p:sldId id="260" r:id="rId6"/>
    <p:sldId id="261" r:id="rId7"/>
    <p:sldId id="262" r:id="rId8"/>
    <p:sldId id="264" r:id="rId9"/>
    <p:sldId id="263" r:id="rId10"/>
    <p:sldId id="266" r:id="rId11"/>
    <p:sldId id="268" r:id="rId12"/>
    <p:sldId id="271" r:id="rId13"/>
    <p:sldId id="273" r:id="rId14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9C856-575A-48B0-BD7F-471D0B61F702}" type="doc">
      <dgm:prSet loTypeId="urn:microsoft.com/office/officeart/2005/8/layout/radial6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8D3A22D1-5753-4E83-8EF5-A8EE0D043293}">
      <dgm:prSet phldrT="[Texto]" custT="1"/>
      <dgm:spPr/>
      <dgm:t>
        <a:bodyPr/>
        <a:lstStyle/>
        <a:p>
          <a:r>
            <a:rPr lang="pt-BR" sz="2800" b="1" dirty="0" smtClean="0"/>
            <a:t>Desenvolvimento Regional</a:t>
          </a:r>
          <a:endParaRPr lang="pt-BR" sz="2800" b="1" dirty="0"/>
        </a:p>
      </dgm:t>
    </dgm:pt>
    <dgm:pt modelId="{ED31F391-56A5-419E-9440-007BE10E125E}" type="parTrans" cxnId="{8ABEE8DA-910D-41DB-9128-A87C7A043083}">
      <dgm:prSet/>
      <dgm:spPr/>
      <dgm:t>
        <a:bodyPr/>
        <a:lstStyle/>
        <a:p>
          <a:endParaRPr lang="pt-BR" sz="2400" b="1"/>
        </a:p>
      </dgm:t>
    </dgm:pt>
    <dgm:pt modelId="{6A849F7C-925A-4935-9112-B9A3E7646A1A}" type="sibTrans" cxnId="{8ABEE8DA-910D-41DB-9128-A87C7A043083}">
      <dgm:prSet/>
      <dgm:spPr/>
      <dgm:t>
        <a:bodyPr/>
        <a:lstStyle/>
        <a:p>
          <a:endParaRPr lang="pt-BR" sz="2400" b="1"/>
        </a:p>
      </dgm:t>
    </dgm:pt>
    <dgm:pt modelId="{A526AB98-0770-46B7-AEA8-538C44ECBE92}">
      <dgm:prSet phldrT="[Texto]" custT="1"/>
      <dgm:spPr/>
      <dgm:t>
        <a:bodyPr/>
        <a:lstStyle/>
        <a:p>
          <a:r>
            <a:rPr lang="pt-BR" sz="1500" b="1" dirty="0" smtClean="0"/>
            <a:t>Diálogo</a:t>
          </a:r>
          <a:endParaRPr lang="pt-BR" sz="1500" b="1" dirty="0"/>
        </a:p>
      </dgm:t>
    </dgm:pt>
    <dgm:pt modelId="{3FAD4BB1-0811-4994-80B5-D28B5553891B}" type="parTrans" cxnId="{5143E786-110B-4130-BECF-7F112BE5505D}">
      <dgm:prSet/>
      <dgm:spPr/>
      <dgm:t>
        <a:bodyPr/>
        <a:lstStyle/>
        <a:p>
          <a:endParaRPr lang="pt-BR" sz="2400" b="1"/>
        </a:p>
      </dgm:t>
    </dgm:pt>
    <dgm:pt modelId="{1EC1FED8-E727-444F-8CF5-05DBFA19C6C3}" type="sibTrans" cxnId="{5143E786-110B-4130-BECF-7F112BE5505D}">
      <dgm:prSet/>
      <dgm:spPr/>
      <dgm:t>
        <a:bodyPr/>
        <a:lstStyle/>
        <a:p>
          <a:endParaRPr lang="pt-BR" sz="2400" b="1"/>
        </a:p>
      </dgm:t>
    </dgm:pt>
    <dgm:pt modelId="{C423EF94-5638-4BEC-923D-14DA4F4623A0}">
      <dgm:prSet phldrT="[Texto]" custT="1"/>
      <dgm:spPr/>
      <dgm:t>
        <a:bodyPr/>
        <a:lstStyle/>
        <a:p>
          <a:r>
            <a:rPr lang="pt-BR" sz="1500" b="1" dirty="0" smtClean="0"/>
            <a:t>Diversidade de Atores</a:t>
          </a:r>
          <a:endParaRPr lang="pt-BR" sz="1500" b="1" dirty="0"/>
        </a:p>
      </dgm:t>
    </dgm:pt>
    <dgm:pt modelId="{F2382EB4-60A2-4785-9C53-91A044D0A9E6}" type="parTrans" cxnId="{398A3031-91A4-4BEB-958A-30CA19672A79}">
      <dgm:prSet/>
      <dgm:spPr/>
      <dgm:t>
        <a:bodyPr/>
        <a:lstStyle/>
        <a:p>
          <a:endParaRPr lang="pt-BR" sz="2400" b="1"/>
        </a:p>
      </dgm:t>
    </dgm:pt>
    <dgm:pt modelId="{A4DA3DC7-2E70-4ED0-B0F0-E76E577B3DF6}" type="sibTrans" cxnId="{398A3031-91A4-4BEB-958A-30CA19672A79}">
      <dgm:prSet/>
      <dgm:spPr/>
      <dgm:t>
        <a:bodyPr/>
        <a:lstStyle/>
        <a:p>
          <a:endParaRPr lang="pt-BR" sz="2400" b="1"/>
        </a:p>
      </dgm:t>
    </dgm:pt>
    <dgm:pt modelId="{8B43F7BF-BCF8-41B1-98F3-9728AA9960A5}">
      <dgm:prSet phldrT="[Texto]" custT="1"/>
      <dgm:spPr/>
      <dgm:t>
        <a:bodyPr/>
        <a:lstStyle/>
        <a:p>
          <a:r>
            <a:rPr lang="pt-BR" sz="1500" b="1" dirty="0" smtClean="0"/>
            <a:t>Sustentabilidade</a:t>
          </a:r>
          <a:endParaRPr lang="pt-BR" sz="1500" b="1" dirty="0"/>
        </a:p>
      </dgm:t>
    </dgm:pt>
    <dgm:pt modelId="{05CA4BDB-3B60-4413-83DD-D1CCDE8E90B2}" type="parTrans" cxnId="{9F46D0A1-8139-4B8B-BFA7-DFE1685DC0FB}">
      <dgm:prSet/>
      <dgm:spPr/>
      <dgm:t>
        <a:bodyPr/>
        <a:lstStyle/>
        <a:p>
          <a:endParaRPr lang="pt-BR" sz="2400" b="1"/>
        </a:p>
      </dgm:t>
    </dgm:pt>
    <dgm:pt modelId="{DDFE5C2F-7BD4-4519-BA5F-94621A5821FC}" type="sibTrans" cxnId="{9F46D0A1-8139-4B8B-BFA7-DFE1685DC0FB}">
      <dgm:prSet/>
      <dgm:spPr/>
      <dgm:t>
        <a:bodyPr/>
        <a:lstStyle/>
        <a:p>
          <a:endParaRPr lang="pt-BR" sz="2400" b="1"/>
        </a:p>
      </dgm:t>
    </dgm:pt>
    <dgm:pt modelId="{C2AD7F27-A9F9-4BE7-8563-8155E02E236D}">
      <dgm:prSet phldrT="[Texto]" custT="1"/>
      <dgm:spPr/>
      <dgm:t>
        <a:bodyPr/>
        <a:lstStyle/>
        <a:p>
          <a:r>
            <a:rPr lang="pt-BR" sz="1500" b="1" dirty="0" smtClean="0"/>
            <a:t>Competitividade</a:t>
          </a:r>
          <a:endParaRPr lang="pt-BR" sz="1500" b="1" dirty="0"/>
        </a:p>
      </dgm:t>
    </dgm:pt>
    <dgm:pt modelId="{CEA84301-4C38-41C8-8666-4B9E16653622}" type="parTrans" cxnId="{B0DA8D9C-ECBE-45CD-9D14-0A50BB0E46FE}">
      <dgm:prSet/>
      <dgm:spPr/>
      <dgm:t>
        <a:bodyPr/>
        <a:lstStyle/>
        <a:p>
          <a:endParaRPr lang="pt-BR" sz="2400" b="1"/>
        </a:p>
      </dgm:t>
    </dgm:pt>
    <dgm:pt modelId="{0A09969B-A63C-4713-8B60-72A211B4F554}" type="sibTrans" cxnId="{B0DA8D9C-ECBE-45CD-9D14-0A50BB0E46FE}">
      <dgm:prSet/>
      <dgm:spPr/>
      <dgm:t>
        <a:bodyPr/>
        <a:lstStyle/>
        <a:p>
          <a:endParaRPr lang="pt-BR" sz="2400" b="1"/>
        </a:p>
      </dgm:t>
    </dgm:pt>
    <dgm:pt modelId="{C7061DF1-F4A3-4935-B8B0-036262F8112E}">
      <dgm:prSet phldrT="[Texto]" custT="1"/>
      <dgm:spPr/>
      <dgm:t>
        <a:bodyPr/>
        <a:lstStyle/>
        <a:p>
          <a:r>
            <a:rPr lang="pt-BR" sz="1500" b="1" dirty="0" smtClean="0"/>
            <a:t>Empreendedorismo</a:t>
          </a:r>
          <a:endParaRPr lang="pt-BR" sz="1500" b="1" dirty="0"/>
        </a:p>
      </dgm:t>
    </dgm:pt>
    <dgm:pt modelId="{CC40D219-6CAB-46B4-9309-A44849BBF2BD}" type="parTrans" cxnId="{BB5AB8A1-8C4B-46F8-8564-26E51435E5BF}">
      <dgm:prSet/>
      <dgm:spPr/>
      <dgm:t>
        <a:bodyPr/>
        <a:lstStyle/>
        <a:p>
          <a:endParaRPr lang="pt-BR" sz="2400" b="1"/>
        </a:p>
      </dgm:t>
    </dgm:pt>
    <dgm:pt modelId="{C8D219C5-129B-4DB3-9E7E-4383EEABA821}" type="sibTrans" cxnId="{BB5AB8A1-8C4B-46F8-8564-26E51435E5BF}">
      <dgm:prSet/>
      <dgm:spPr/>
      <dgm:t>
        <a:bodyPr/>
        <a:lstStyle/>
        <a:p>
          <a:endParaRPr lang="pt-BR" sz="2400" b="1"/>
        </a:p>
      </dgm:t>
    </dgm:pt>
    <dgm:pt modelId="{39D7D9AC-1F55-4E60-8E08-D32A55BEF323}" type="pres">
      <dgm:prSet presAssocID="{DF89C856-575A-48B0-BD7F-471D0B61F7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209CC6F-F91D-4A6B-9B22-857FBD21AEA5}" type="pres">
      <dgm:prSet presAssocID="{8D3A22D1-5753-4E83-8EF5-A8EE0D043293}" presName="centerShape" presStyleLbl="node0" presStyleIdx="0" presStyleCnt="1" custScaleX="173811" custLinFactNeighborX="7880" custLinFactNeighborY="324"/>
      <dgm:spPr/>
      <dgm:t>
        <a:bodyPr/>
        <a:lstStyle/>
        <a:p>
          <a:endParaRPr lang="pt-BR"/>
        </a:p>
      </dgm:t>
    </dgm:pt>
    <dgm:pt modelId="{A398847A-1C92-4675-B33E-E608D3DC15F0}" type="pres">
      <dgm:prSet presAssocID="{A526AB98-0770-46B7-AEA8-538C44ECBE92}" presName="node" presStyleLbl="node1" presStyleIdx="0" presStyleCnt="5" custScaleX="156158" custScaleY="52269" custRadScaleRad="93336" custRadScaleInc="-1143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5BBC46-6C2F-4AD6-B05A-E05CE54C74DB}" type="pres">
      <dgm:prSet presAssocID="{A526AB98-0770-46B7-AEA8-538C44ECBE92}" presName="dummy" presStyleCnt="0"/>
      <dgm:spPr/>
      <dgm:t>
        <a:bodyPr/>
        <a:lstStyle/>
        <a:p>
          <a:endParaRPr lang="pt-BR"/>
        </a:p>
      </dgm:t>
    </dgm:pt>
    <dgm:pt modelId="{AA753967-7DAC-445F-8164-E9732C6F42A6}" type="pres">
      <dgm:prSet presAssocID="{1EC1FED8-E727-444F-8CF5-05DBFA19C6C3}" presName="sibTrans" presStyleLbl="sibTrans2D1" presStyleIdx="0" presStyleCnt="5" custScaleX="82759" custScaleY="89449" custLinFactNeighborX="4252" custLinFactNeighborY="-1539"/>
      <dgm:spPr/>
      <dgm:t>
        <a:bodyPr/>
        <a:lstStyle/>
        <a:p>
          <a:endParaRPr lang="pt-BR"/>
        </a:p>
      </dgm:t>
    </dgm:pt>
    <dgm:pt modelId="{462E9195-C4AC-4B24-99FD-6F6F7075557D}" type="pres">
      <dgm:prSet presAssocID="{C423EF94-5638-4BEC-923D-14DA4F4623A0}" presName="node" presStyleLbl="node1" presStyleIdx="1" presStyleCnt="5" custScaleX="156158" custScaleY="52269" custRadScaleRad="136760" custRadScaleInc="-288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3F27C3-BF10-4536-B901-6241268A1398}" type="pres">
      <dgm:prSet presAssocID="{C423EF94-5638-4BEC-923D-14DA4F4623A0}" presName="dummy" presStyleCnt="0"/>
      <dgm:spPr/>
      <dgm:t>
        <a:bodyPr/>
        <a:lstStyle/>
        <a:p>
          <a:endParaRPr lang="pt-BR"/>
        </a:p>
      </dgm:t>
    </dgm:pt>
    <dgm:pt modelId="{3329D402-E09C-4CC0-8454-B2661D3F7B8F}" type="pres">
      <dgm:prSet presAssocID="{A4DA3DC7-2E70-4ED0-B0F0-E76E577B3DF6}" presName="sibTrans" presStyleLbl="sibTrans2D1" presStyleIdx="1" presStyleCnt="5"/>
      <dgm:spPr/>
      <dgm:t>
        <a:bodyPr/>
        <a:lstStyle/>
        <a:p>
          <a:endParaRPr lang="pt-BR"/>
        </a:p>
      </dgm:t>
    </dgm:pt>
    <dgm:pt modelId="{A5C0A0A5-120B-4250-8907-FFE626C1D54E}" type="pres">
      <dgm:prSet presAssocID="{8B43F7BF-BCF8-41B1-98F3-9728AA9960A5}" presName="node" presStyleLbl="node1" presStyleIdx="2" presStyleCnt="5" custScaleX="156158" custScaleY="52269" custRadScaleRad="152986" custRadScaleInc="-1251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D93AF5-A2FA-408A-8D53-D012EABDF050}" type="pres">
      <dgm:prSet presAssocID="{8B43F7BF-BCF8-41B1-98F3-9728AA9960A5}" presName="dummy" presStyleCnt="0"/>
      <dgm:spPr/>
      <dgm:t>
        <a:bodyPr/>
        <a:lstStyle/>
        <a:p>
          <a:endParaRPr lang="pt-BR"/>
        </a:p>
      </dgm:t>
    </dgm:pt>
    <dgm:pt modelId="{FEC73129-7D38-4D47-82F5-393FB9567070}" type="pres">
      <dgm:prSet presAssocID="{DDFE5C2F-7BD4-4519-BA5F-94621A5821FC}" presName="sibTrans" presStyleLbl="sibTrans2D1" presStyleIdx="2" presStyleCnt="5" custScaleY="68721"/>
      <dgm:spPr/>
      <dgm:t>
        <a:bodyPr/>
        <a:lstStyle/>
        <a:p>
          <a:endParaRPr lang="pt-BR"/>
        </a:p>
      </dgm:t>
    </dgm:pt>
    <dgm:pt modelId="{5397EF72-99AE-4B35-A565-E24DB022EBBE}" type="pres">
      <dgm:prSet presAssocID="{C7061DF1-F4A3-4935-B8B0-036262F8112E}" presName="node" presStyleLbl="node1" presStyleIdx="3" presStyleCnt="5" custScaleX="156158" custScaleY="52269" custRadScaleRad="86787" custRadScaleInc="-917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DE6AC6-ED9A-45F3-AEC4-F3A9D8D19DB9}" type="pres">
      <dgm:prSet presAssocID="{C7061DF1-F4A3-4935-B8B0-036262F8112E}" presName="dummy" presStyleCnt="0"/>
      <dgm:spPr/>
      <dgm:t>
        <a:bodyPr/>
        <a:lstStyle/>
        <a:p>
          <a:endParaRPr lang="pt-BR"/>
        </a:p>
      </dgm:t>
    </dgm:pt>
    <dgm:pt modelId="{188B8027-038D-4A10-88BD-585612034ABF}" type="pres">
      <dgm:prSet presAssocID="{C8D219C5-129B-4DB3-9E7E-4383EEABA821}" presName="sibTrans" presStyleLbl="sibTrans2D1" presStyleIdx="3" presStyleCnt="5"/>
      <dgm:spPr/>
      <dgm:t>
        <a:bodyPr/>
        <a:lstStyle/>
        <a:p>
          <a:endParaRPr lang="pt-BR"/>
        </a:p>
      </dgm:t>
    </dgm:pt>
    <dgm:pt modelId="{CC2EF3F8-3BC4-4A52-8132-D7BB3FA37140}" type="pres">
      <dgm:prSet presAssocID="{C2AD7F27-A9F9-4BE7-8563-8155E02E236D}" presName="node" presStyleLbl="node1" presStyleIdx="4" presStyleCnt="5" custScaleX="156158" custScaleY="52269" custRadScaleRad="137682" custRadScaleInc="-844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2A05D6-80BF-47EC-93F7-DFE60687E26B}" type="pres">
      <dgm:prSet presAssocID="{C2AD7F27-A9F9-4BE7-8563-8155E02E236D}" presName="dummy" presStyleCnt="0"/>
      <dgm:spPr/>
      <dgm:t>
        <a:bodyPr/>
        <a:lstStyle/>
        <a:p>
          <a:endParaRPr lang="pt-BR"/>
        </a:p>
      </dgm:t>
    </dgm:pt>
    <dgm:pt modelId="{5CB6C366-6E46-42BC-BEB8-5BDE144D152C}" type="pres">
      <dgm:prSet presAssocID="{0A09969B-A63C-4713-8B60-72A211B4F554}" presName="sibTrans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ECBC6145-5A6E-4DCB-A0DC-C66364AE33A6}" type="presOf" srcId="{A4DA3DC7-2E70-4ED0-B0F0-E76E577B3DF6}" destId="{3329D402-E09C-4CC0-8454-B2661D3F7B8F}" srcOrd="0" destOrd="0" presId="urn:microsoft.com/office/officeart/2005/8/layout/radial6"/>
    <dgm:cxn modelId="{CB2AE744-9F04-4445-B1A9-811CB65FD8A1}" type="presOf" srcId="{1EC1FED8-E727-444F-8CF5-05DBFA19C6C3}" destId="{AA753967-7DAC-445F-8164-E9732C6F42A6}" srcOrd="0" destOrd="0" presId="urn:microsoft.com/office/officeart/2005/8/layout/radial6"/>
    <dgm:cxn modelId="{716C7613-3DC8-4D7B-A44A-BF6F2438B090}" type="presOf" srcId="{DDFE5C2F-7BD4-4519-BA5F-94621A5821FC}" destId="{FEC73129-7D38-4D47-82F5-393FB9567070}" srcOrd="0" destOrd="0" presId="urn:microsoft.com/office/officeart/2005/8/layout/radial6"/>
    <dgm:cxn modelId="{C62D17FC-5928-4844-947A-9F9438FFBA47}" type="presOf" srcId="{DF89C856-575A-48B0-BD7F-471D0B61F702}" destId="{39D7D9AC-1F55-4E60-8E08-D32A55BEF323}" srcOrd="0" destOrd="0" presId="urn:microsoft.com/office/officeart/2005/8/layout/radial6"/>
    <dgm:cxn modelId="{BB5AB8A1-8C4B-46F8-8564-26E51435E5BF}" srcId="{8D3A22D1-5753-4E83-8EF5-A8EE0D043293}" destId="{C7061DF1-F4A3-4935-B8B0-036262F8112E}" srcOrd="3" destOrd="0" parTransId="{CC40D219-6CAB-46B4-9309-A44849BBF2BD}" sibTransId="{C8D219C5-129B-4DB3-9E7E-4383EEABA821}"/>
    <dgm:cxn modelId="{4B86D154-B4AE-43D1-88A2-94FF85ED69B2}" type="presOf" srcId="{8B43F7BF-BCF8-41B1-98F3-9728AA9960A5}" destId="{A5C0A0A5-120B-4250-8907-FFE626C1D54E}" srcOrd="0" destOrd="0" presId="urn:microsoft.com/office/officeart/2005/8/layout/radial6"/>
    <dgm:cxn modelId="{2A9C0194-A9E3-4A4C-8A15-87345C5B192A}" type="presOf" srcId="{C8D219C5-129B-4DB3-9E7E-4383EEABA821}" destId="{188B8027-038D-4A10-88BD-585612034ABF}" srcOrd="0" destOrd="0" presId="urn:microsoft.com/office/officeart/2005/8/layout/radial6"/>
    <dgm:cxn modelId="{B0DA8D9C-ECBE-45CD-9D14-0A50BB0E46FE}" srcId="{8D3A22D1-5753-4E83-8EF5-A8EE0D043293}" destId="{C2AD7F27-A9F9-4BE7-8563-8155E02E236D}" srcOrd="4" destOrd="0" parTransId="{CEA84301-4C38-41C8-8666-4B9E16653622}" sibTransId="{0A09969B-A63C-4713-8B60-72A211B4F554}"/>
    <dgm:cxn modelId="{AA4E5219-03EB-4D5E-8761-1AFC3DE053F0}" type="presOf" srcId="{8D3A22D1-5753-4E83-8EF5-A8EE0D043293}" destId="{C209CC6F-F91D-4A6B-9B22-857FBD21AEA5}" srcOrd="0" destOrd="0" presId="urn:microsoft.com/office/officeart/2005/8/layout/radial6"/>
    <dgm:cxn modelId="{C89E6DBB-965D-49B9-A6EC-B073D74CE040}" type="presOf" srcId="{0A09969B-A63C-4713-8B60-72A211B4F554}" destId="{5CB6C366-6E46-42BC-BEB8-5BDE144D152C}" srcOrd="0" destOrd="0" presId="urn:microsoft.com/office/officeart/2005/8/layout/radial6"/>
    <dgm:cxn modelId="{5143E786-110B-4130-BECF-7F112BE5505D}" srcId="{8D3A22D1-5753-4E83-8EF5-A8EE0D043293}" destId="{A526AB98-0770-46B7-AEA8-538C44ECBE92}" srcOrd="0" destOrd="0" parTransId="{3FAD4BB1-0811-4994-80B5-D28B5553891B}" sibTransId="{1EC1FED8-E727-444F-8CF5-05DBFA19C6C3}"/>
    <dgm:cxn modelId="{1C8CDCA6-12C3-4EF8-AD71-8A59BC974D38}" type="presOf" srcId="{C7061DF1-F4A3-4935-B8B0-036262F8112E}" destId="{5397EF72-99AE-4B35-A565-E24DB022EBBE}" srcOrd="0" destOrd="0" presId="urn:microsoft.com/office/officeart/2005/8/layout/radial6"/>
    <dgm:cxn modelId="{44CC4BCF-3596-4B03-85FA-848FC92EFFFB}" type="presOf" srcId="{C423EF94-5638-4BEC-923D-14DA4F4623A0}" destId="{462E9195-C4AC-4B24-99FD-6F6F7075557D}" srcOrd="0" destOrd="0" presId="urn:microsoft.com/office/officeart/2005/8/layout/radial6"/>
    <dgm:cxn modelId="{398A3031-91A4-4BEB-958A-30CA19672A79}" srcId="{8D3A22D1-5753-4E83-8EF5-A8EE0D043293}" destId="{C423EF94-5638-4BEC-923D-14DA4F4623A0}" srcOrd="1" destOrd="0" parTransId="{F2382EB4-60A2-4785-9C53-91A044D0A9E6}" sibTransId="{A4DA3DC7-2E70-4ED0-B0F0-E76E577B3DF6}"/>
    <dgm:cxn modelId="{9F46D0A1-8139-4B8B-BFA7-DFE1685DC0FB}" srcId="{8D3A22D1-5753-4E83-8EF5-A8EE0D043293}" destId="{8B43F7BF-BCF8-41B1-98F3-9728AA9960A5}" srcOrd="2" destOrd="0" parTransId="{05CA4BDB-3B60-4413-83DD-D1CCDE8E90B2}" sibTransId="{DDFE5C2F-7BD4-4519-BA5F-94621A5821FC}"/>
    <dgm:cxn modelId="{FB913DD5-D436-4C4A-8E73-4BE51C8D7C0F}" type="presOf" srcId="{C2AD7F27-A9F9-4BE7-8563-8155E02E236D}" destId="{CC2EF3F8-3BC4-4A52-8132-D7BB3FA37140}" srcOrd="0" destOrd="0" presId="urn:microsoft.com/office/officeart/2005/8/layout/radial6"/>
    <dgm:cxn modelId="{8ABEE8DA-910D-41DB-9128-A87C7A043083}" srcId="{DF89C856-575A-48B0-BD7F-471D0B61F702}" destId="{8D3A22D1-5753-4E83-8EF5-A8EE0D043293}" srcOrd="0" destOrd="0" parTransId="{ED31F391-56A5-419E-9440-007BE10E125E}" sibTransId="{6A849F7C-925A-4935-9112-B9A3E7646A1A}"/>
    <dgm:cxn modelId="{16209AFE-E97C-4C6D-BC04-B90259B0F09D}" type="presOf" srcId="{A526AB98-0770-46B7-AEA8-538C44ECBE92}" destId="{A398847A-1C92-4675-B33E-E608D3DC15F0}" srcOrd="0" destOrd="0" presId="urn:microsoft.com/office/officeart/2005/8/layout/radial6"/>
    <dgm:cxn modelId="{CFD58DA9-A6B7-4930-8BB1-7A5A6650F808}" type="presParOf" srcId="{39D7D9AC-1F55-4E60-8E08-D32A55BEF323}" destId="{C209CC6F-F91D-4A6B-9B22-857FBD21AEA5}" srcOrd="0" destOrd="0" presId="urn:microsoft.com/office/officeart/2005/8/layout/radial6"/>
    <dgm:cxn modelId="{8065AE59-D371-410A-A28E-734D1DC501E7}" type="presParOf" srcId="{39D7D9AC-1F55-4E60-8E08-D32A55BEF323}" destId="{A398847A-1C92-4675-B33E-E608D3DC15F0}" srcOrd="1" destOrd="0" presId="urn:microsoft.com/office/officeart/2005/8/layout/radial6"/>
    <dgm:cxn modelId="{6EA491F3-6244-4E75-9432-502A65108914}" type="presParOf" srcId="{39D7D9AC-1F55-4E60-8E08-D32A55BEF323}" destId="{5C5BBC46-6C2F-4AD6-B05A-E05CE54C74DB}" srcOrd="2" destOrd="0" presId="urn:microsoft.com/office/officeart/2005/8/layout/radial6"/>
    <dgm:cxn modelId="{0E9DB032-7F47-4DAA-AD51-1855349201A0}" type="presParOf" srcId="{39D7D9AC-1F55-4E60-8E08-D32A55BEF323}" destId="{AA753967-7DAC-445F-8164-E9732C6F42A6}" srcOrd="3" destOrd="0" presId="urn:microsoft.com/office/officeart/2005/8/layout/radial6"/>
    <dgm:cxn modelId="{552476FB-B7FD-4220-B81C-248D0B7EFBF0}" type="presParOf" srcId="{39D7D9AC-1F55-4E60-8E08-D32A55BEF323}" destId="{462E9195-C4AC-4B24-99FD-6F6F7075557D}" srcOrd="4" destOrd="0" presId="urn:microsoft.com/office/officeart/2005/8/layout/radial6"/>
    <dgm:cxn modelId="{91DA1F30-876A-4D7D-B891-EE63B85E1313}" type="presParOf" srcId="{39D7D9AC-1F55-4E60-8E08-D32A55BEF323}" destId="{C83F27C3-BF10-4536-B901-6241268A1398}" srcOrd="5" destOrd="0" presId="urn:microsoft.com/office/officeart/2005/8/layout/radial6"/>
    <dgm:cxn modelId="{F52AD2EA-9D19-49B2-BBF1-67647015623D}" type="presParOf" srcId="{39D7D9AC-1F55-4E60-8E08-D32A55BEF323}" destId="{3329D402-E09C-4CC0-8454-B2661D3F7B8F}" srcOrd="6" destOrd="0" presId="urn:microsoft.com/office/officeart/2005/8/layout/radial6"/>
    <dgm:cxn modelId="{EFED0197-0739-4AC1-B813-B1A48C3A68CE}" type="presParOf" srcId="{39D7D9AC-1F55-4E60-8E08-D32A55BEF323}" destId="{A5C0A0A5-120B-4250-8907-FFE626C1D54E}" srcOrd="7" destOrd="0" presId="urn:microsoft.com/office/officeart/2005/8/layout/radial6"/>
    <dgm:cxn modelId="{D2DEB179-65E8-4149-ADC7-9E47E425B454}" type="presParOf" srcId="{39D7D9AC-1F55-4E60-8E08-D32A55BEF323}" destId="{E6D93AF5-A2FA-408A-8D53-D012EABDF050}" srcOrd="8" destOrd="0" presId="urn:microsoft.com/office/officeart/2005/8/layout/radial6"/>
    <dgm:cxn modelId="{CC845AE5-53E4-41B4-8496-01E959ED860E}" type="presParOf" srcId="{39D7D9AC-1F55-4E60-8E08-D32A55BEF323}" destId="{FEC73129-7D38-4D47-82F5-393FB9567070}" srcOrd="9" destOrd="0" presId="urn:microsoft.com/office/officeart/2005/8/layout/radial6"/>
    <dgm:cxn modelId="{1D705747-7EA4-4B67-9155-FE23BB4953BB}" type="presParOf" srcId="{39D7D9AC-1F55-4E60-8E08-D32A55BEF323}" destId="{5397EF72-99AE-4B35-A565-E24DB022EBBE}" srcOrd="10" destOrd="0" presId="urn:microsoft.com/office/officeart/2005/8/layout/radial6"/>
    <dgm:cxn modelId="{5D5D0D34-DA57-4392-AC3B-B78696CB8AFC}" type="presParOf" srcId="{39D7D9AC-1F55-4E60-8E08-D32A55BEF323}" destId="{15DE6AC6-ED9A-45F3-AEC4-F3A9D8D19DB9}" srcOrd="11" destOrd="0" presId="urn:microsoft.com/office/officeart/2005/8/layout/radial6"/>
    <dgm:cxn modelId="{A1C61A02-F908-4581-B5E8-181BBFEBF1ED}" type="presParOf" srcId="{39D7D9AC-1F55-4E60-8E08-D32A55BEF323}" destId="{188B8027-038D-4A10-88BD-585612034ABF}" srcOrd="12" destOrd="0" presId="urn:microsoft.com/office/officeart/2005/8/layout/radial6"/>
    <dgm:cxn modelId="{119AF966-25C3-4299-9662-1375322B85C2}" type="presParOf" srcId="{39D7D9AC-1F55-4E60-8E08-D32A55BEF323}" destId="{CC2EF3F8-3BC4-4A52-8132-D7BB3FA37140}" srcOrd="13" destOrd="0" presId="urn:microsoft.com/office/officeart/2005/8/layout/radial6"/>
    <dgm:cxn modelId="{661C1880-5017-44F7-9E76-73FC0313B77D}" type="presParOf" srcId="{39D7D9AC-1F55-4E60-8E08-D32A55BEF323}" destId="{2A2A05D6-80BF-47EC-93F7-DFE60687E26B}" srcOrd="14" destOrd="0" presId="urn:microsoft.com/office/officeart/2005/8/layout/radial6"/>
    <dgm:cxn modelId="{E0633127-AA88-4832-884D-44ED65C64DB8}" type="presParOf" srcId="{39D7D9AC-1F55-4E60-8E08-D32A55BEF323}" destId="{5CB6C366-6E46-42BC-BEB8-5BDE144D152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F0D51-973F-44C9-B815-919F2FAEE32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13FCEB8-8240-46BA-850F-D61E7D4583F2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300"/>
            </a:spcAft>
          </a:pPr>
          <a:r>
            <a:rPr lang="pt-BR" sz="2000" b="1" dirty="0" smtClean="0">
              <a:solidFill>
                <a:schemeClr val="tx1"/>
              </a:solidFill>
            </a:rPr>
            <a:t>Consolidação, Atração e Diversificação de Operadores</a:t>
          </a:r>
          <a:endParaRPr lang="pt-BR" sz="2000" b="1" dirty="0">
            <a:solidFill>
              <a:schemeClr val="tx1"/>
            </a:solidFill>
          </a:endParaRPr>
        </a:p>
      </dgm:t>
    </dgm:pt>
    <dgm:pt modelId="{87255D37-6DE0-4C80-8814-0F38CAC88EC6}" type="parTrans" cxnId="{36790ACA-1FD5-4A16-AA45-5F7BE032632D}">
      <dgm:prSet/>
      <dgm:spPr/>
      <dgm:t>
        <a:bodyPr/>
        <a:lstStyle/>
        <a:p>
          <a:endParaRPr lang="pt-BR"/>
        </a:p>
      </dgm:t>
    </dgm:pt>
    <dgm:pt modelId="{0F359836-C822-4529-876B-235CF3C394E1}" type="sibTrans" cxnId="{36790ACA-1FD5-4A16-AA45-5F7BE032632D}">
      <dgm:prSet/>
      <dgm:spPr/>
      <dgm:t>
        <a:bodyPr/>
        <a:lstStyle/>
        <a:p>
          <a:endParaRPr lang="pt-BR"/>
        </a:p>
      </dgm:t>
    </dgm:pt>
    <dgm:pt modelId="{FF396D14-7142-443B-AEBF-3E5E79FD6FC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Alternativas de financiamento</a:t>
          </a:r>
          <a:endParaRPr lang="pt-BR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EE554F5A-3CED-449A-A61E-9B4EAF05F6BF}" type="parTrans" cxnId="{69932218-DC9E-441B-B177-B00B37866FCF}">
      <dgm:prSet/>
      <dgm:spPr/>
      <dgm:t>
        <a:bodyPr/>
        <a:lstStyle/>
        <a:p>
          <a:endParaRPr lang="pt-BR"/>
        </a:p>
      </dgm:t>
    </dgm:pt>
    <dgm:pt modelId="{885D6B0C-DBA8-49F5-9BD8-7DFCEF822136}" type="sibTrans" cxnId="{69932218-DC9E-441B-B177-B00B37866FCF}">
      <dgm:prSet/>
      <dgm:spPr/>
      <dgm:t>
        <a:bodyPr/>
        <a:lstStyle/>
        <a:p>
          <a:endParaRPr lang="pt-BR"/>
        </a:p>
      </dgm:t>
    </dgm:pt>
    <dgm:pt modelId="{F25F1DFA-84C5-4E10-AABE-30A2B861D69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Road-show das Rodadas de Licitação</a:t>
          </a:r>
          <a:endParaRPr lang="pt-BR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3707E263-7BBA-4495-8E8B-D60CDF225AB1}" type="parTrans" cxnId="{1384F970-0291-4D84-91B3-09CE093D940F}">
      <dgm:prSet/>
      <dgm:spPr/>
      <dgm:t>
        <a:bodyPr/>
        <a:lstStyle/>
        <a:p>
          <a:endParaRPr lang="pt-BR"/>
        </a:p>
      </dgm:t>
    </dgm:pt>
    <dgm:pt modelId="{620BFE68-55EB-479F-8AA3-7FFAB4A185F9}" type="sibTrans" cxnId="{1384F970-0291-4D84-91B3-09CE093D940F}">
      <dgm:prSet/>
      <dgm:spPr/>
      <dgm:t>
        <a:bodyPr/>
        <a:lstStyle/>
        <a:p>
          <a:endParaRPr lang="pt-BR"/>
        </a:p>
      </dgm:t>
    </dgm:pt>
    <dgm:pt modelId="{C8209E17-85D3-4960-AD24-B7BFE4250F3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Definição de um calendário de o</a:t>
          </a:r>
          <a:r>
            <a:rPr lang="pt-BR" sz="1600" b="0" i="0" u="none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ferta de novas áreas com </a:t>
          </a:r>
          <a:r>
            <a:rPr lang="pt-BR" sz="1600" b="0" i="0" u="none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m</a:t>
          </a:r>
          <a:r>
            <a:rPr lang="pt-BR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ix</a:t>
          </a:r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apropriado de áreas a serem ofertadas</a:t>
          </a:r>
          <a:endParaRPr lang="pt-BR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7B16F184-218E-4870-96AF-E53D551F5108}" type="parTrans" cxnId="{D1F28FE2-D63A-4360-9587-C22821423268}">
      <dgm:prSet/>
      <dgm:spPr/>
      <dgm:t>
        <a:bodyPr/>
        <a:lstStyle/>
        <a:p>
          <a:endParaRPr lang="pt-BR"/>
        </a:p>
      </dgm:t>
    </dgm:pt>
    <dgm:pt modelId="{4078C0A9-CCF8-451F-8944-82E6F469047D}" type="sibTrans" cxnId="{D1F28FE2-D63A-4360-9587-C22821423268}">
      <dgm:prSet/>
      <dgm:spPr/>
      <dgm:t>
        <a:bodyPr/>
        <a:lstStyle/>
        <a:p>
          <a:endParaRPr lang="pt-BR"/>
        </a:p>
      </dgm:t>
    </dgm:pt>
    <dgm:pt modelId="{A00654F2-AE0D-4A72-9027-2B88261DC61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Sinergia com programa de desinvestimento da Petrobras</a:t>
          </a:r>
          <a:endParaRPr lang="pt-BR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E9111FDF-951F-4E47-8656-A594447B0884}" type="sibTrans" cxnId="{F94D9593-CD5E-48A4-98A7-1655759B7EA9}">
      <dgm:prSet/>
      <dgm:spPr/>
      <dgm:t>
        <a:bodyPr/>
        <a:lstStyle/>
        <a:p>
          <a:endParaRPr lang="pt-BR"/>
        </a:p>
      </dgm:t>
    </dgm:pt>
    <dgm:pt modelId="{F74C1FB3-65F5-4331-B966-BEF93B8DBF57}" type="parTrans" cxnId="{F94D9593-CD5E-48A4-98A7-1655759B7EA9}">
      <dgm:prSet/>
      <dgm:spPr/>
      <dgm:t>
        <a:bodyPr/>
        <a:lstStyle/>
        <a:p>
          <a:endParaRPr lang="pt-BR"/>
        </a:p>
      </dgm:t>
    </dgm:pt>
    <dgm:pt modelId="{A7ABCC38-289B-44CE-B446-85E59FBFC3C7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300"/>
            </a:spcAft>
          </a:pPr>
          <a:r>
            <a:rPr lang="pt-BR" sz="2000" b="1" dirty="0" smtClean="0">
              <a:solidFill>
                <a:schemeClr val="tx1"/>
              </a:solidFill>
            </a:rPr>
            <a:t>Adequação Regulatória</a:t>
          </a:r>
          <a:endParaRPr lang="pt-BR" sz="2000" b="1" dirty="0">
            <a:solidFill>
              <a:schemeClr val="tx1"/>
            </a:solidFill>
          </a:endParaRPr>
        </a:p>
      </dgm:t>
    </dgm:pt>
    <dgm:pt modelId="{5B98D876-A680-4151-BFA7-44670E3FC32D}" type="sibTrans" cxnId="{4D3749EA-D85C-40DB-B8F1-F301F2C72E0C}">
      <dgm:prSet/>
      <dgm:spPr/>
      <dgm:t>
        <a:bodyPr/>
        <a:lstStyle/>
        <a:p>
          <a:endParaRPr lang="pt-BR"/>
        </a:p>
      </dgm:t>
    </dgm:pt>
    <dgm:pt modelId="{5220E4AE-6D3C-452A-8F67-F4F0E57798E0}" type="parTrans" cxnId="{4D3749EA-D85C-40DB-B8F1-F301F2C72E0C}">
      <dgm:prSet/>
      <dgm:spPr/>
      <dgm:t>
        <a:bodyPr/>
        <a:lstStyle/>
        <a:p>
          <a:endParaRPr lang="pt-BR"/>
        </a:p>
      </dgm:t>
    </dgm:pt>
    <dgm:pt modelId="{FAC470C9-D5EE-48EC-98FE-C42A34449D86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t-BR" sz="1600" b="0" i="0" u="none" strike="noStrike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Exigências compatíveis ao nível de complexidade dos ativos terrestres</a:t>
          </a:r>
          <a:endParaRPr lang="pt-BR" sz="1600" dirty="0">
            <a:solidFill>
              <a:schemeClr val="tx1"/>
            </a:solidFill>
          </a:endParaRPr>
        </a:p>
      </dgm:t>
    </dgm:pt>
    <dgm:pt modelId="{385DCC23-9F12-4D20-91C8-3042CB811714}" type="sibTrans" cxnId="{D431E597-704B-4694-80EB-D5737A963C60}">
      <dgm:prSet/>
      <dgm:spPr/>
      <dgm:t>
        <a:bodyPr/>
        <a:lstStyle/>
        <a:p>
          <a:endParaRPr lang="pt-BR"/>
        </a:p>
      </dgm:t>
    </dgm:pt>
    <dgm:pt modelId="{BB33D503-FDFA-4C74-81C6-25F77790686B}" type="parTrans" cxnId="{D431E597-704B-4694-80EB-D5737A963C60}">
      <dgm:prSet/>
      <dgm:spPr/>
      <dgm:t>
        <a:bodyPr/>
        <a:lstStyle/>
        <a:p>
          <a:endParaRPr lang="pt-BR"/>
        </a:p>
      </dgm:t>
    </dgm:pt>
    <dgm:pt modelId="{45616B6B-A151-4FC8-860B-7F41286A256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Comercialização do óleo e do gás</a:t>
          </a:r>
          <a:endParaRPr lang="pt-BR" sz="1600" dirty="0">
            <a:solidFill>
              <a:schemeClr val="tx1"/>
            </a:solidFill>
          </a:endParaRPr>
        </a:p>
      </dgm:t>
    </dgm:pt>
    <dgm:pt modelId="{4813904F-E007-4813-9096-597950E86D4A}" type="parTrans" cxnId="{EBE7E777-F7CC-47B2-906C-AFBDED411951}">
      <dgm:prSet/>
      <dgm:spPr/>
      <dgm:t>
        <a:bodyPr/>
        <a:lstStyle/>
        <a:p>
          <a:endParaRPr lang="pt-BR"/>
        </a:p>
      </dgm:t>
    </dgm:pt>
    <dgm:pt modelId="{37547C2E-F18E-48FC-B2C9-60F56EA51BEA}" type="sibTrans" cxnId="{EBE7E777-F7CC-47B2-906C-AFBDED411951}">
      <dgm:prSet/>
      <dgm:spPr/>
      <dgm:t>
        <a:bodyPr/>
        <a:lstStyle/>
        <a:p>
          <a:endParaRPr lang="pt-BR"/>
        </a:p>
      </dgm:t>
    </dgm:pt>
    <dgm:pt modelId="{444D965E-3959-4082-9B39-91EEB38278A0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Disponibilidade de Bens e Serviços no Brasil</a:t>
          </a:r>
          <a:endParaRPr lang="pt-BR" sz="20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595E2C00-F8AB-462D-AD96-E71A5CA7F2B2}" type="parTrans" cxnId="{7AB7AC00-B154-4378-9951-37B10F2E397E}">
      <dgm:prSet/>
      <dgm:spPr/>
      <dgm:t>
        <a:bodyPr/>
        <a:lstStyle/>
        <a:p>
          <a:endParaRPr lang="pt-BR"/>
        </a:p>
      </dgm:t>
    </dgm:pt>
    <dgm:pt modelId="{9E5AA505-C942-48C7-8AC8-E557BD0F48EA}" type="sibTrans" cxnId="{7AB7AC00-B154-4378-9951-37B10F2E397E}">
      <dgm:prSet/>
      <dgm:spPr/>
      <dgm:t>
        <a:bodyPr/>
        <a:lstStyle/>
        <a:p>
          <a:endParaRPr lang="pt-BR"/>
        </a:p>
      </dgm:t>
    </dgm:pt>
    <dgm:pt modelId="{06DA0F8D-5C7F-4785-B6F9-3C8307DE317D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Fomentar sinergias no processo de licenciamento ambiental dos Estados</a:t>
          </a:r>
          <a:endParaRPr lang="pt-BR" sz="1600" dirty="0">
            <a:solidFill>
              <a:schemeClr val="tx1"/>
            </a:solidFill>
          </a:endParaRPr>
        </a:p>
      </dgm:t>
    </dgm:pt>
    <dgm:pt modelId="{D9E75D5C-895B-40F8-8405-ECBCEF1B7277}" type="parTrans" cxnId="{15DA0AF6-2E27-4328-82D5-31D4429D6246}">
      <dgm:prSet/>
      <dgm:spPr/>
      <dgm:t>
        <a:bodyPr/>
        <a:lstStyle/>
        <a:p>
          <a:endParaRPr lang="pt-BR"/>
        </a:p>
      </dgm:t>
    </dgm:pt>
    <dgm:pt modelId="{D62F1CE4-DB74-44E8-A7A1-52F3C8604601}" type="sibTrans" cxnId="{15DA0AF6-2E27-4328-82D5-31D4429D6246}">
      <dgm:prSet/>
      <dgm:spPr/>
      <dgm:t>
        <a:bodyPr/>
        <a:lstStyle/>
        <a:p>
          <a:endParaRPr lang="pt-BR"/>
        </a:p>
      </dgm:t>
    </dgm:pt>
    <dgm:pt modelId="{CF8E707E-B995-41CD-A8E6-A0FEB013DB24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Levantamento da demanda e oferta de bens e serviços</a:t>
          </a:r>
          <a:endParaRPr lang="pt-BR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8AEF5844-FB61-4D5A-A63D-C0CE4A681557}" type="parTrans" cxnId="{894A65B4-B6C0-4670-90C4-8DE86462EF2C}">
      <dgm:prSet/>
      <dgm:spPr/>
      <dgm:t>
        <a:bodyPr/>
        <a:lstStyle/>
        <a:p>
          <a:endParaRPr lang="pt-BR"/>
        </a:p>
      </dgm:t>
    </dgm:pt>
    <dgm:pt modelId="{3A723F6E-DC2A-4B17-90A0-DB44494519B2}" type="sibTrans" cxnId="{894A65B4-B6C0-4670-90C4-8DE86462EF2C}">
      <dgm:prSet/>
      <dgm:spPr/>
      <dgm:t>
        <a:bodyPr/>
        <a:lstStyle/>
        <a:p>
          <a:endParaRPr lang="pt-BR"/>
        </a:p>
      </dgm:t>
    </dgm:pt>
    <dgm:pt modelId="{95EC94F4-EA68-496D-8CE7-5DAC236ADB7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Desenvolvimento tecnológico</a:t>
          </a:r>
          <a:endParaRPr lang="pt-BR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4CC91633-F025-421A-882A-2B47727A5DC4}" type="parTrans" cxnId="{00CC3D01-4B5F-4B8B-93D1-A334194A3FA5}">
      <dgm:prSet/>
      <dgm:spPr/>
      <dgm:t>
        <a:bodyPr/>
        <a:lstStyle/>
        <a:p>
          <a:endParaRPr lang="pt-BR"/>
        </a:p>
      </dgm:t>
    </dgm:pt>
    <dgm:pt modelId="{85F2BDEF-ED81-4389-99D7-60C2EE8074D0}" type="sibTrans" cxnId="{00CC3D01-4B5F-4B8B-93D1-A334194A3FA5}">
      <dgm:prSet/>
      <dgm:spPr/>
      <dgm:t>
        <a:bodyPr/>
        <a:lstStyle/>
        <a:p>
          <a:endParaRPr lang="pt-BR"/>
        </a:p>
      </dgm:t>
    </dgm:pt>
    <dgm:pt modelId="{EB79A537-A5CE-4177-B0B7-8E9712363D5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Questões tributárias</a:t>
          </a:r>
          <a:endParaRPr lang="pt-BR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9704FF13-6040-4EDF-883D-4ACB1894E7EE}" type="sibTrans" cxnId="{EC1A0080-7DED-4BB6-85DB-37258613E609}">
      <dgm:prSet/>
      <dgm:spPr/>
      <dgm:t>
        <a:bodyPr/>
        <a:lstStyle/>
        <a:p>
          <a:endParaRPr lang="pt-BR"/>
        </a:p>
      </dgm:t>
    </dgm:pt>
    <dgm:pt modelId="{1B9D5A12-5482-444E-83F9-20B912E6A268}" type="parTrans" cxnId="{EC1A0080-7DED-4BB6-85DB-37258613E609}">
      <dgm:prSet/>
      <dgm:spPr/>
      <dgm:t>
        <a:bodyPr/>
        <a:lstStyle/>
        <a:p>
          <a:endParaRPr lang="pt-BR"/>
        </a:p>
      </dgm:t>
    </dgm:pt>
    <dgm:pt modelId="{A9359612-D6AA-415A-A284-57F27902E02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Questões tributárias</a:t>
          </a:r>
          <a:endParaRPr lang="pt-BR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FB6546F4-BB5F-4BF5-A40B-5BD743B48398}" type="parTrans" cxnId="{69508C22-DD1A-4C21-82AA-132180D933E2}">
      <dgm:prSet/>
      <dgm:spPr/>
      <dgm:t>
        <a:bodyPr/>
        <a:lstStyle/>
        <a:p>
          <a:endParaRPr lang="pt-BR"/>
        </a:p>
      </dgm:t>
    </dgm:pt>
    <dgm:pt modelId="{5B8A0266-3B09-48BA-A3A4-4BC1AA5A3A07}" type="sibTrans" cxnId="{69508C22-DD1A-4C21-82AA-132180D933E2}">
      <dgm:prSet/>
      <dgm:spPr/>
      <dgm:t>
        <a:bodyPr/>
        <a:lstStyle/>
        <a:p>
          <a:endParaRPr lang="pt-BR"/>
        </a:p>
      </dgm:t>
    </dgm:pt>
    <dgm:pt modelId="{DE737318-D1CF-40AC-BC19-FC6A0A1BBA10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Atração de novos fornecedores</a:t>
          </a:r>
          <a:endParaRPr lang="pt-BR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AC36503-C1D5-4AF3-96BD-B55AF50F6808}" type="parTrans" cxnId="{66B98A08-A588-42F1-B261-7D1C3D7CE3F3}">
      <dgm:prSet/>
      <dgm:spPr/>
      <dgm:t>
        <a:bodyPr/>
        <a:lstStyle/>
        <a:p>
          <a:endParaRPr lang="pt-BR"/>
        </a:p>
      </dgm:t>
    </dgm:pt>
    <dgm:pt modelId="{6B2AC3B0-03B6-4C9E-B264-05EB9931ADD6}" type="sibTrans" cxnId="{66B98A08-A588-42F1-B261-7D1C3D7CE3F3}">
      <dgm:prSet/>
      <dgm:spPr/>
      <dgm:t>
        <a:bodyPr/>
        <a:lstStyle/>
        <a:p>
          <a:endParaRPr lang="pt-BR"/>
        </a:p>
      </dgm:t>
    </dgm:pt>
    <dgm:pt modelId="{22023328-24A8-4029-BD9C-80E12A24C468}" type="pres">
      <dgm:prSet presAssocID="{774F0D51-973F-44C9-B815-919F2FAEE32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92B92D4-537C-46BE-A8E9-7F6C71889E28}" type="pres">
      <dgm:prSet presAssocID="{913FCEB8-8240-46BA-850F-D61E7D4583F2}" presName="comp" presStyleCnt="0"/>
      <dgm:spPr/>
      <dgm:t>
        <a:bodyPr/>
        <a:lstStyle/>
        <a:p>
          <a:endParaRPr lang="pt-BR"/>
        </a:p>
      </dgm:t>
    </dgm:pt>
    <dgm:pt modelId="{05E9105A-662D-4B66-8B73-9705B483001D}" type="pres">
      <dgm:prSet presAssocID="{913FCEB8-8240-46BA-850F-D61E7D4583F2}" presName="box" presStyleLbl="node1" presStyleIdx="0" presStyleCnt="3" custScaleY="135275"/>
      <dgm:spPr/>
      <dgm:t>
        <a:bodyPr/>
        <a:lstStyle/>
        <a:p>
          <a:endParaRPr lang="pt-BR"/>
        </a:p>
      </dgm:t>
    </dgm:pt>
    <dgm:pt modelId="{1B31BE01-9337-4615-A277-424393387145}" type="pres">
      <dgm:prSet presAssocID="{913FCEB8-8240-46BA-850F-D61E7D4583F2}" presName="img" presStyleLbl="fgImgPlace1" presStyleIdx="0" presStyleCnt="3" custScaleX="94219" custScaleY="11660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pt-BR"/>
        </a:p>
      </dgm:t>
    </dgm:pt>
    <dgm:pt modelId="{0C893CF9-AE4E-429B-B85E-A892ED369AB4}" type="pres">
      <dgm:prSet presAssocID="{913FCEB8-8240-46BA-850F-D61E7D4583F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74A505-F793-439D-ABC4-28B2810887ED}" type="pres">
      <dgm:prSet presAssocID="{0F359836-C822-4529-876B-235CF3C394E1}" presName="spacer" presStyleCnt="0"/>
      <dgm:spPr/>
      <dgm:t>
        <a:bodyPr/>
        <a:lstStyle/>
        <a:p>
          <a:endParaRPr lang="pt-BR"/>
        </a:p>
      </dgm:t>
    </dgm:pt>
    <dgm:pt modelId="{4E132CB1-1BD1-4983-82D6-E0ED010A8772}" type="pres">
      <dgm:prSet presAssocID="{A7ABCC38-289B-44CE-B446-85E59FBFC3C7}" presName="comp" presStyleCnt="0"/>
      <dgm:spPr/>
      <dgm:t>
        <a:bodyPr/>
        <a:lstStyle/>
        <a:p>
          <a:endParaRPr lang="pt-BR"/>
        </a:p>
      </dgm:t>
    </dgm:pt>
    <dgm:pt modelId="{0C452EB7-0100-45EE-9223-3F0BB023A999}" type="pres">
      <dgm:prSet presAssocID="{A7ABCC38-289B-44CE-B446-85E59FBFC3C7}" presName="box" presStyleLbl="node1" presStyleIdx="1" presStyleCnt="3" custLinFactNeighborX="563" custLinFactNeighborY="-6629"/>
      <dgm:spPr/>
      <dgm:t>
        <a:bodyPr/>
        <a:lstStyle/>
        <a:p>
          <a:endParaRPr lang="pt-BR"/>
        </a:p>
      </dgm:t>
    </dgm:pt>
    <dgm:pt modelId="{4799B6B0-6CA5-4EEB-A5C2-05D5DA8A6853}" type="pres">
      <dgm:prSet presAssocID="{A7ABCC38-289B-44CE-B446-85E59FBFC3C7}" presName="img" presStyleLbl="fgImgPlace1" presStyleIdx="1" presStyleCnt="3" custLinFactNeighborX="-735" custLinFactNeighborY="-786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pt-BR"/>
        </a:p>
      </dgm:t>
    </dgm:pt>
    <dgm:pt modelId="{8AB86061-46DD-4739-A938-61B4DCA02B4B}" type="pres">
      <dgm:prSet presAssocID="{A7ABCC38-289B-44CE-B446-85E59FBFC3C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C79E13-914F-4E81-9EA0-60CF70302128}" type="pres">
      <dgm:prSet presAssocID="{5B98D876-A680-4151-BFA7-44670E3FC32D}" presName="spacer" presStyleCnt="0"/>
      <dgm:spPr/>
      <dgm:t>
        <a:bodyPr/>
        <a:lstStyle/>
        <a:p>
          <a:endParaRPr lang="pt-BR"/>
        </a:p>
      </dgm:t>
    </dgm:pt>
    <dgm:pt modelId="{23EE767A-A5B6-4CAA-B5AB-17ED7CA6CD01}" type="pres">
      <dgm:prSet presAssocID="{444D965E-3959-4082-9B39-91EEB38278A0}" presName="comp" presStyleCnt="0"/>
      <dgm:spPr/>
      <dgm:t>
        <a:bodyPr/>
        <a:lstStyle/>
        <a:p>
          <a:endParaRPr lang="pt-BR"/>
        </a:p>
      </dgm:t>
    </dgm:pt>
    <dgm:pt modelId="{F45D0566-A6A9-4C3C-B3F9-0D2D6E103FF6}" type="pres">
      <dgm:prSet presAssocID="{444D965E-3959-4082-9B39-91EEB38278A0}" presName="box" presStyleLbl="node1" presStyleIdx="2" presStyleCnt="3" custScaleY="106468" custLinFactNeighborX="357" custLinFactNeighborY="-12307"/>
      <dgm:spPr/>
      <dgm:t>
        <a:bodyPr/>
        <a:lstStyle/>
        <a:p>
          <a:endParaRPr lang="pt-BR"/>
        </a:p>
      </dgm:t>
    </dgm:pt>
    <dgm:pt modelId="{865D1CAC-9E22-4C90-8C5E-91F0CB96DE9B}" type="pres">
      <dgm:prSet presAssocID="{444D965E-3959-4082-9B39-91EEB38278A0}" presName="img" presStyleLbl="fgImgPlace1" presStyleIdx="2" presStyleCnt="3" custScaleY="120972" custLinFactNeighborX="-1470" custLinFactNeighborY="-167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pt-BR"/>
        </a:p>
      </dgm:t>
    </dgm:pt>
    <dgm:pt modelId="{36315489-DC8B-46C6-9C24-1564DAD49065}" type="pres">
      <dgm:prSet presAssocID="{444D965E-3959-4082-9B39-91EEB38278A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431E597-704B-4694-80EB-D5737A963C60}" srcId="{A7ABCC38-289B-44CE-B446-85E59FBFC3C7}" destId="{FAC470C9-D5EE-48EC-98FE-C42A34449D86}" srcOrd="0" destOrd="0" parTransId="{BB33D503-FDFA-4C74-81C6-25F77790686B}" sibTransId="{385DCC23-9F12-4D20-91C8-3042CB811714}"/>
    <dgm:cxn modelId="{4B522927-451F-40B6-841A-8E63F341BD6C}" type="presOf" srcId="{F25F1DFA-84C5-4E10-AABE-30A2B861D694}" destId="{0C893CF9-AE4E-429B-B85E-A892ED369AB4}" srcOrd="1" destOrd="1" presId="urn:microsoft.com/office/officeart/2005/8/layout/vList4"/>
    <dgm:cxn modelId="{CA1BEDAC-320E-4E98-85A9-ECA210472C11}" type="presOf" srcId="{C8209E17-85D3-4960-AD24-B7BFE4250F31}" destId="{05E9105A-662D-4B66-8B73-9705B483001D}" srcOrd="0" destOrd="3" presId="urn:microsoft.com/office/officeart/2005/8/layout/vList4"/>
    <dgm:cxn modelId="{36790ACA-1FD5-4A16-AA45-5F7BE032632D}" srcId="{774F0D51-973F-44C9-B815-919F2FAEE325}" destId="{913FCEB8-8240-46BA-850F-D61E7D4583F2}" srcOrd="0" destOrd="0" parTransId="{87255D37-6DE0-4C80-8814-0F38CAC88EC6}" sibTransId="{0F359836-C822-4529-876B-235CF3C394E1}"/>
    <dgm:cxn modelId="{208C677B-B2DF-4668-8473-525943CEEB9E}" type="presOf" srcId="{774F0D51-973F-44C9-B815-919F2FAEE325}" destId="{22023328-24A8-4029-BD9C-80E12A24C468}" srcOrd="0" destOrd="0" presId="urn:microsoft.com/office/officeart/2005/8/layout/vList4"/>
    <dgm:cxn modelId="{CDC0B311-7BA6-45C2-B010-E0E3F532326D}" type="presOf" srcId="{95EC94F4-EA68-496D-8CE7-5DAC236ADB7F}" destId="{F45D0566-A6A9-4C3C-B3F9-0D2D6E103FF6}" srcOrd="0" destOrd="3" presId="urn:microsoft.com/office/officeart/2005/8/layout/vList4"/>
    <dgm:cxn modelId="{EBE7E777-F7CC-47B2-906C-AFBDED411951}" srcId="{913FCEB8-8240-46BA-850F-D61E7D4583F2}" destId="{45616B6B-A151-4FC8-860B-7F41286A2565}" srcOrd="3" destOrd="0" parTransId="{4813904F-E007-4813-9096-597950E86D4A}" sibTransId="{37547C2E-F18E-48FC-B2C9-60F56EA51BEA}"/>
    <dgm:cxn modelId="{91558C23-B3B4-40AF-B443-8A732088F2B8}" type="presOf" srcId="{A7ABCC38-289B-44CE-B446-85E59FBFC3C7}" destId="{0C452EB7-0100-45EE-9223-3F0BB023A999}" srcOrd="0" destOrd="0" presId="urn:microsoft.com/office/officeart/2005/8/layout/vList4"/>
    <dgm:cxn modelId="{19A28F6C-E7A1-4B96-91D0-97CBC312C3FD}" type="presOf" srcId="{FF396D14-7142-443B-AEBF-3E5E79FD6FC2}" destId="{0C893CF9-AE4E-429B-B85E-A892ED369AB4}" srcOrd="1" destOrd="5" presId="urn:microsoft.com/office/officeart/2005/8/layout/vList4"/>
    <dgm:cxn modelId="{C17FA185-CAFE-4D1B-952D-EC1030760A27}" type="presOf" srcId="{444D965E-3959-4082-9B39-91EEB38278A0}" destId="{F45D0566-A6A9-4C3C-B3F9-0D2D6E103FF6}" srcOrd="0" destOrd="0" presId="urn:microsoft.com/office/officeart/2005/8/layout/vList4"/>
    <dgm:cxn modelId="{69508C22-DD1A-4C21-82AA-132180D933E2}" srcId="{444D965E-3959-4082-9B39-91EEB38278A0}" destId="{A9359612-D6AA-415A-A284-57F27902E029}" srcOrd="3" destOrd="0" parTransId="{FB6546F4-BB5F-4BF5-A40B-5BD743B48398}" sibTransId="{5B8A0266-3B09-48BA-A3A4-4BC1AA5A3A07}"/>
    <dgm:cxn modelId="{5B71C9B8-7F1D-466A-8112-D72213623519}" type="presOf" srcId="{CF8E707E-B995-41CD-A8E6-A0FEB013DB24}" destId="{F45D0566-A6A9-4C3C-B3F9-0D2D6E103FF6}" srcOrd="0" destOrd="1" presId="urn:microsoft.com/office/officeart/2005/8/layout/vList4"/>
    <dgm:cxn modelId="{1F33F90E-5C9B-4DC6-825D-26971725BDAA}" type="presOf" srcId="{F25F1DFA-84C5-4E10-AABE-30A2B861D694}" destId="{05E9105A-662D-4B66-8B73-9705B483001D}" srcOrd="0" destOrd="1" presId="urn:microsoft.com/office/officeart/2005/8/layout/vList4"/>
    <dgm:cxn modelId="{309BFDB1-23E2-4F17-A219-256BCF096AC9}" type="presOf" srcId="{CF8E707E-B995-41CD-A8E6-A0FEB013DB24}" destId="{36315489-DC8B-46C6-9C24-1564DAD49065}" srcOrd="1" destOrd="1" presId="urn:microsoft.com/office/officeart/2005/8/layout/vList4"/>
    <dgm:cxn modelId="{1384F970-0291-4D84-91B3-09CE093D940F}" srcId="{913FCEB8-8240-46BA-850F-D61E7D4583F2}" destId="{F25F1DFA-84C5-4E10-AABE-30A2B861D694}" srcOrd="0" destOrd="0" parTransId="{3707E263-7BBA-4495-8E8B-D60CDF225AB1}" sibTransId="{620BFE68-55EB-479F-8AA3-7FFAB4A185F9}"/>
    <dgm:cxn modelId="{0DFA713F-02E7-401A-BD0A-6B8E8AD4B21C}" type="presOf" srcId="{DE737318-D1CF-40AC-BC19-FC6A0A1BBA10}" destId="{F45D0566-A6A9-4C3C-B3F9-0D2D6E103FF6}" srcOrd="0" destOrd="2" presId="urn:microsoft.com/office/officeart/2005/8/layout/vList4"/>
    <dgm:cxn modelId="{CF73B119-54A0-46C5-A430-E463D1CA493B}" type="presOf" srcId="{95EC94F4-EA68-496D-8CE7-5DAC236ADB7F}" destId="{36315489-DC8B-46C6-9C24-1564DAD49065}" srcOrd="1" destOrd="3" presId="urn:microsoft.com/office/officeart/2005/8/layout/vList4"/>
    <dgm:cxn modelId="{101EB452-D2C7-4571-B5E3-6EDAACE75779}" type="presOf" srcId="{A9359612-D6AA-415A-A284-57F27902E029}" destId="{36315489-DC8B-46C6-9C24-1564DAD49065}" srcOrd="1" destOrd="4" presId="urn:microsoft.com/office/officeart/2005/8/layout/vList4"/>
    <dgm:cxn modelId="{0DD3ACC9-DFB3-485C-AF25-609298A58ABF}" type="presOf" srcId="{FAC470C9-D5EE-48EC-98FE-C42A34449D86}" destId="{8AB86061-46DD-4739-A938-61B4DCA02B4B}" srcOrd="1" destOrd="1" presId="urn:microsoft.com/office/officeart/2005/8/layout/vList4"/>
    <dgm:cxn modelId="{21494E5A-27BF-47E0-AA39-DD96A18D895C}" type="presOf" srcId="{EB79A537-A5CE-4177-B0B7-8E9712363D57}" destId="{8AB86061-46DD-4739-A938-61B4DCA02B4B}" srcOrd="1" destOrd="3" presId="urn:microsoft.com/office/officeart/2005/8/layout/vList4"/>
    <dgm:cxn modelId="{7AB7AC00-B154-4378-9951-37B10F2E397E}" srcId="{774F0D51-973F-44C9-B815-919F2FAEE325}" destId="{444D965E-3959-4082-9B39-91EEB38278A0}" srcOrd="2" destOrd="0" parTransId="{595E2C00-F8AB-462D-AD96-E71A5CA7F2B2}" sibTransId="{9E5AA505-C942-48C7-8AC8-E557BD0F48EA}"/>
    <dgm:cxn modelId="{00CC3D01-4B5F-4B8B-93D1-A334194A3FA5}" srcId="{444D965E-3959-4082-9B39-91EEB38278A0}" destId="{95EC94F4-EA68-496D-8CE7-5DAC236ADB7F}" srcOrd="2" destOrd="0" parTransId="{4CC91633-F025-421A-882A-2B47727A5DC4}" sibTransId="{85F2BDEF-ED81-4389-99D7-60C2EE8074D0}"/>
    <dgm:cxn modelId="{41DA1EDC-F38D-42CD-B1A1-0B339DA16CD1}" type="presOf" srcId="{913FCEB8-8240-46BA-850F-D61E7D4583F2}" destId="{05E9105A-662D-4B66-8B73-9705B483001D}" srcOrd="0" destOrd="0" presId="urn:microsoft.com/office/officeart/2005/8/layout/vList4"/>
    <dgm:cxn modelId="{70F0D850-0122-4A2D-A6E6-2AD374C8DDE6}" type="presOf" srcId="{DE737318-D1CF-40AC-BC19-FC6A0A1BBA10}" destId="{36315489-DC8B-46C6-9C24-1564DAD49065}" srcOrd="1" destOrd="2" presId="urn:microsoft.com/office/officeart/2005/8/layout/vList4"/>
    <dgm:cxn modelId="{3628C686-B1A8-4EC9-8C28-F41E154D832D}" type="presOf" srcId="{444D965E-3959-4082-9B39-91EEB38278A0}" destId="{36315489-DC8B-46C6-9C24-1564DAD49065}" srcOrd="1" destOrd="0" presId="urn:microsoft.com/office/officeart/2005/8/layout/vList4"/>
    <dgm:cxn modelId="{C0D6EC83-BE53-416A-B71E-5C69342053D6}" type="presOf" srcId="{FF396D14-7142-443B-AEBF-3E5E79FD6FC2}" destId="{05E9105A-662D-4B66-8B73-9705B483001D}" srcOrd="0" destOrd="5" presId="urn:microsoft.com/office/officeart/2005/8/layout/vList4"/>
    <dgm:cxn modelId="{86B395AA-6899-4706-ABAB-0FF9DDA679E7}" type="presOf" srcId="{45616B6B-A151-4FC8-860B-7F41286A2565}" destId="{05E9105A-662D-4B66-8B73-9705B483001D}" srcOrd="0" destOrd="4" presId="urn:microsoft.com/office/officeart/2005/8/layout/vList4"/>
    <dgm:cxn modelId="{937C5B10-12C0-4F9D-B1BB-9F858A1D46A5}" type="presOf" srcId="{913FCEB8-8240-46BA-850F-D61E7D4583F2}" destId="{0C893CF9-AE4E-429B-B85E-A892ED369AB4}" srcOrd="1" destOrd="0" presId="urn:microsoft.com/office/officeart/2005/8/layout/vList4"/>
    <dgm:cxn modelId="{EC1A0080-7DED-4BB6-85DB-37258613E609}" srcId="{A7ABCC38-289B-44CE-B446-85E59FBFC3C7}" destId="{EB79A537-A5CE-4177-B0B7-8E9712363D57}" srcOrd="2" destOrd="0" parTransId="{1B9D5A12-5482-444E-83F9-20B912E6A268}" sibTransId="{9704FF13-6040-4EDF-883D-4ACB1894E7EE}"/>
    <dgm:cxn modelId="{5299DB73-735E-4E6F-A6C4-970DD099B1F3}" type="presOf" srcId="{06DA0F8D-5C7F-4785-B6F9-3C8307DE317D}" destId="{0C452EB7-0100-45EE-9223-3F0BB023A999}" srcOrd="0" destOrd="2" presId="urn:microsoft.com/office/officeart/2005/8/layout/vList4"/>
    <dgm:cxn modelId="{F97FE1BF-768A-4CFD-AB03-226A6FAA7B1E}" type="presOf" srcId="{06DA0F8D-5C7F-4785-B6F9-3C8307DE317D}" destId="{8AB86061-46DD-4739-A938-61B4DCA02B4B}" srcOrd="1" destOrd="2" presId="urn:microsoft.com/office/officeart/2005/8/layout/vList4"/>
    <dgm:cxn modelId="{4D3749EA-D85C-40DB-B8F1-F301F2C72E0C}" srcId="{774F0D51-973F-44C9-B815-919F2FAEE325}" destId="{A7ABCC38-289B-44CE-B446-85E59FBFC3C7}" srcOrd="1" destOrd="0" parTransId="{5220E4AE-6D3C-452A-8F67-F4F0E57798E0}" sibTransId="{5B98D876-A680-4151-BFA7-44670E3FC32D}"/>
    <dgm:cxn modelId="{D1F28FE2-D63A-4360-9587-C22821423268}" srcId="{913FCEB8-8240-46BA-850F-D61E7D4583F2}" destId="{C8209E17-85D3-4960-AD24-B7BFE4250F31}" srcOrd="2" destOrd="0" parTransId="{7B16F184-218E-4870-96AF-E53D551F5108}" sibTransId="{4078C0A9-CCF8-451F-8944-82E6F469047D}"/>
    <dgm:cxn modelId="{894A65B4-B6C0-4670-90C4-8DE86462EF2C}" srcId="{444D965E-3959-4082-9B39-91EEB38278A0}" destId="{CF8E707E-B995-41CD-A8E6-A0FEB013DB24}" srcOrd="0" destOrd="0" parTransId="{8AEF5844-FB61-4D5A-A63D-C0CE4A681557}" sibTransId="{3A723F6E-DC2A-4B17-90A0-DB44494519B2}"/>
    <dgm:cxn modelId="{36690C42-036B-4F5C-9454-91F1DA5F6090}" type="presOf" srcId="{A00654F2-AE0D-4A72-9027-2B88261DC61D}" destId="{05E9105A-662D-4B66-8B73-9705B483001D}" srcOrd="0" destOrd="2" presId="urn:microsoft.com/office/officeart/2005/8/layout/vList4"/>
    <dgm:cxn modelId="{F8590AF1-5BA5-464B-B89D-26BE340A196D}" type="presOf" srcId="{A7ABCC38-289B-44CE-B446-85E59FBFC3C7}" destId="{8AB86061-46DD-4739-A938-61B4DCA02B4B}" srcOrd="1" destOrd="0" presId="urn:microsoft.com/office/officeart/2005/8/layout/vList4"/>
    <dgm:cxn modelId="{3534AA1A-C137-49C2-BBC9-A16366790AAC}" type="presOf" srcId="{45616B6B-A151-4FC8-860B-7F41286A2565}" destId="{0C893CF9-AE4E-429B-B85E-A892ED369AB4}" srcOrd="1" destOrd="4" presId="urn:microsoft.com/office/officeart/2005/8/layout/vList4"/>
    <dgm:cxn modelId="{66B98A08-A588-42F1-B261-7D1C3D7CE3F3}" srcId="{444D965E-3959-4082-9B39-91EEB38278A0}" destId="{DE737318-D1CF-40AC-BC19-FC6A0A1BBA10}" srcOrd="1" destOrd="0" parTransId="{6AC36503-C1D5-4AF3-96BD-B55AF50F6808}" sibTransId="{6B2AC3B0-03B6-4C9E-B264-05EB9931ADD6}"/>
    <dgm:cxn modelId="{77381AB3-B285-4279-8282-35A2D7FE650D}" type="presOf" srcId="{EB79A537-A5CE-4177-B0B7-8E9712363D57}" destId="{0C452EB7-0100-45EE-9223-3F0BB023A999}" srcOrd="0" destOrd="3" presId="urn:microsoft.com/office/officeart/2005/8/layout/vList4"/>
    <dgm:cxn modelId="{15DA0AF6-2E27-4328-82D5-31D4429D6246}" srcId="{A7ABCC38-289B-44CE-B446-85E59FBFC3C7}" destId="{06DA0F8D-5C7F-4785-B6F9-3C8307DE317D}" srcOrd="1" destOrd="0" parTransId="{D9E75D5C-895B-40F8-8405-ECBCEF1B7277}" sibTransId="{D62F1CE4-DB74-44E8-A7A1-52F3C8604601}"/>
    <dgm:cxn modelId="{3D9CE919-7BAC-4A8C-967D-B6CC1AA1CCF0}" type="presOf" srcId="{A00654F2-AE0D-4A72-9027-2B88261DC61D}" destId="{0C893CF9-AE4E-429B-B85E-A892ED369AB4}" srcOrd="1" destOrd="2" presId="urn:microsoft.com/office/officeart/2005/8/layout/vList4"/>
    <dgm:cxn modelId="{69932218-DC9E-441B-B177-B00B37866FCF}" srcId="{913FCEB8-8240-46BA-850F-D61E7D4583F2}" destId="{FF396D14-7142-443B-AEBF-3E5E79FD6FC2}" srcOrd="4" destOrd="0" parTransId="{EE554F5A-3CED-449A-A61E-9B4EAF05F6BF}" sibTransId="{885D6B0C-DBA8-49F5-9BD8-7DFCEF822136}"/>
    <dgm:cxn modelId="{4FC67861-292C-4B8C-ABFC-8986D33D5899}" type="presOf" srcId="{C8209E17-85D3-4960-AD24-B7BFE4250F31}" destId="{0C893CF9-AE4E-429B-B85E-A892ED369AB4}" srcOrd="1" destOrd="3" presId="urn:microsoft.com/office/officeart/2005/8/layout/vList4"/>
    <dgm:cxn modelId="{45508106-54ED-49AE-90EE-5A23298DB01C}" type="presOf" srcId="{FAC470C9-D5EE-48EC-98FE-C42A34449D86}" destId="{0C452EB7-0100-45EE-9223-3F0BB023A999}" srcOrd="0" destOrd="1" presId="urn:microsoft.com/office/officeart/2005/8/layout/vList4"/>
    <dgm:cxn modelId="{F94D9593-CD5E-48A4-98A7-1655759B7EA9}" srcId="{913FCEB8-8240-46BA-850F-D61E7D4583F2}" destId="{A00654F2-AE0D-4A72-9027-2B88261DC61D}" srcOrd="1" destOrd="0" parTransId="{F74C1FB3-65F5-4331-B966-BEF93B8DBF57}" sibTransId="{E9111FDF-951F-4E47-8656-A594447B0884}"/>
    <dgm:cxn modelId="{859154A5-B611-4AA7-A075-68D8064E5118}" type="presOf" srcId="{A9359612-D6AA-415A-A284-57F27902E029}" destId="{F45D0566-A6A9-4C3C-B3F9-0D2D6E103FF6}" srcOrd="0" destOrd="4" presId="urn:microsoft.com/office/officeart/2005/8/layout/vList4"/>
    <dgm:cxn modelId="{0F995A06-6974-412A-A028-B81EEC14007D}" type="presParOf" srcId="{22023328-24A8-4029-BD9C-80E12A24C468}" destId="{992B92D4-537C-46BE-A8E9-7F6C71889E28}" srcOrd="0" destOrd="0" presId="urn:microsoft.com/office/officeart/2005/8/layout/vList4"/>
    <dgm:cxn modelId="{CAD9D32B-A039-4CF5-A400-0F302E92F956}" type="presParOf" srcId="{992B92D4-537C-46BE-A8E9-7F6C71889E28}" destId="{05E9105A-662D-4B66-8B73-9705B483001D}" srcOrd="0" destOrd="0" presId="urn:microsoft.com/office/officeart/2005/8/layout/vList4"/>
    <dgm:cxn modelId="{89835980-AED5-4B3B-8B1C-A6BB820220C0}" type="presParOf" srcId="{992B92D4-537C-46BE-A8E9-7F6C71889E28}" destId="{1B31BE01-9337-4615-A277-424393387145}" srcOrd="1" destOrd="0" presId="urn:microsoft.com/office/officeart/2005/8/layout/vList4"/>
    <dgm:cxn modelId="{798722DF-F65D-4332-B0CF-AEC665F86B6E}" type="presParOf" srcId="{992B92D4-537C-46BE-A8E9-7F6C71889E28}" destId="{0C893CF9-AE4E-429B-B85E-A892ED369AB4}" srcOrd="2" destOrd="0" presId="urn:microsoft.com/office/officeart/2005/8/layout/vList4"/>
    <dgm:cxn modelId="{E0EE6149-F2A8-4AE7-A320-45E8333FAB95}" type="presParOf" srcId="{22023328-24A8-4029-BD9C-80E12A24C468}" destId="{1774A505-F793-439D-ABC4-28B2810887ED}" srcOrd="1" destOrd="0" presId="urn:microsoft.com/office/officeart/2005/8/layout/vList4"/>
    <dgm:cxn modelId="{E6757721-14E1-4A89-9BFB-5AB3BF098A3C}" type="presParOf" srcId="{22023328-24A8-4029-BD9C-80E12A24C468}" destId="{4E132CB1-1BD1-4983-82D6-E0ED010A8772}" srcOrd="2" destOrd="0" presId="urn:microsoft.com/office/officeart/2005/8/layout/vList4"/>
    <dgm:cxn modelId="{EDDBFC15-C684-4EE2-ABA1-E6AB9EE46FEC}" type="presParOf" srcId="{4E132CB1-1BD1-4983-82D6-E0ED010A8772}" destId="{0C452EB7-0100-45EE-9223-3F0BB023A999}" srcOrd="0" destOrd="0" presId="urn:microsoft.com/office/officeart/2005/8/layout/vList4"/>
    <dgm:cxn modelId="{4C4B5E8F-19B2-4672-BCE5-C59B4EB29F81}" type="presParOf" srcId="{4E132CB1-1BD1-4983-82D6-E0ED010A8772}" destId="{4799B6B0-6CA5-4EEB-A5C2-05D5DA8A6853}" srcOrd="1" destOrd="0" presId="urn:microsoft.com/office/officeart/2005/8/layout/vList4"/>
    <dgm:cxn modelId="{E0E21C48-BF6D-4F26-A0BA-581E2A9EA1BA}" type="presParOf" srcId="{4E132CB1-1BD1-4983-82D6-E0ED010A8772}" destId="{8AB86061-46DD-4739-A938-61B4DCA02B4B}" srcOrd="2" destOrd="0" presId="urn:microsoft.com/office/officeart/2005/8/layout/vList4"/>
    <dgm:cxn modelId="{09D6C127-5B7E-4571-BFBE-4AED04DAC88F}" type="presParOf" srcId="{22023328-24A8-4029-BD9C-80E12A24C468}" destId="{27C79E13-914F-4E81-9EA0-60CF70302128}" srcOrd="3" destOrd="0" presId="urn:microsoft.com/office/officeart/2005/8/layout/vList4"/>
    <dgm:cxn modelId="{1B23DA3C-D876-430B-B83E-900AB492D4AD}" type="presParOf" srcId="{22023328-24A8-4029-BD9C-80E12A24C468}" destId="{23EE767A-A5B6-4CAA-B5AB-17ED7CA6CD01}" srcOrd="4" destOrd="0" presId="urn:microsoft.com/office/officeart/2005/8/layout/vList4"/>
    <dgm:cxn modelId="{9B1444D6-921A-4FD8-8865-D9E23F648F04}" type="presParOf" srcId="{23EE767A-A5B6-4CAA-B5AB-17ED7CA6CD01}" destId="{F45D0566-A6A9-4C3C-B3F9-0D2D6E103FF6}" srcOrd="0" destOrd="0" presId="urn:microsoft.com/office/officeart/2005/8/layout/vList4"/>
    <dgm:cxn modelId="{C6ECCE14-DA74-4D33-9ACB-4D528588AC8E}" type="presParOf" srcId="{23EE767A-A5B6-4CAA-B5AB-17ED7CA6CD01}" destId="{865D1CAC-9E22-4C90-8C5E-91F0CB96DE9B}" srcOrd="1" destOrd="0" presId="urn:microsoft.com/office/officeart/2005/8/layout/vList4"/>
    <dgm:cxn modelId="{814C11D2-B79B-47F3-8532-597F24228EAC}" type="presParOf" srcId="{23EE767A-A5B6-4CAA-B5AB-17ED7CA6CD01}" destId="{36315489-DC8B-46C6-9C24-1564DAD4906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6C366-6E46-42BC-BEB8-5BDE144D152C}">
      <dsp:nvSpPr>
        <dsp:cNvPr id="0" name=""/>
        <dsp:cNvSpPr/>
      </dsp:nvSpPr>
      <dsp:spPr>
        <a:xfrm>
          <a:off x="1359148" y="913285"/>
          <a:ext cx="4677785" cy="4677785"/>
        </a:xfrm>
        <a:prstGeom prst="blockArc">
          <a:avLst>
            <a:gd name="adj1" fmla="val 11200851"/>
            <a:gd name="adj2" fmla="val 16036141"/>
            <a:gd name="adj3" fmla="val 464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B8027-038D-4A10-88BD-585612034ABF}">
      <dsp:nvSpPr>
        <dsp:cNvPr id="0" name=""/>
        <dsp:cNvSpPr/>
      </dsp:nvSpPr>
      <dsp:spPr>
        <a:xfrm>
          <a:off x="1330940" y="202680"/>
          <a:ext cx="4677785" cy="4677785"/>
        </a:xfrm>
        <a:prstGeom prst="blockArc">
          <a:avLst>
            <a:gd name="adj1" fmla="val 4759180"/>
            <a:gd name="adj2" fmla="val 10126360"/>
            <a:gd name="adj3" fmla="val 464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73129-7D38-4D47-82F5-393FB9567070}">
      <dsp:nvSpPr>
        <dsp:cNvPr id="0" name=""/>
        <dsp:cNvSpPr/>
      </dsp:nvSpPr>
      <dsp:spPr>
        <a:xfrm>
          <a:off x="3408921" y="1603918"/>
          <a:ext cx="4677785" cy="3214620"/>
        </a:xfrm>
        <a:prstGeom prst="blockArc">
          <a:avLst>
            <a:gd name="adj1" fmla="val 1677890"/>
            <a:gd name="adj2" fmla="val 8184285"/>
            <a:gd name="adj3" fmla="val 464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9D402-E09C-4CC0-8454-B2661D3F7B8F}">
      <dsp:nvSpPr>
        <dsp:cNvPr id="0" name=""/>
        <dsp:cNvSpPr/>
      </dsp:nvSpPr>
      <dsp:spPr>
        <a:xfrm>
          <a:off x="3441548" y="813020"/>
          <a:ext cx="4677785" cy="4677785"/>
        </a:xfrm>
        <a:prstGeom prst="blockArc">
          <a:avLst>
            <a:gd name="adj1" fmla="val 18920738"/>
            <a:gd name="adj2" fmla="val 1779760"/>
            <a:gd name="adj3" fmla="val 464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53967-7DAC-445F-8164-E9732C6F42A6}">
      <dsp:nvSpPr>
        <dsp:cNvPr id="0" name=""/>
        <dsp:cNvSpPr/>
      </dsp:nvSpPr>
      <dsp:spPr>
        <a:xfrm>
          <a:off x="3578156" y="303168"/>
          <a:ext cx="3871288" cy="4184232"/>
        </a:xfrm>
        <a:prstGeom prst="blockArc">
          <a:avLst>
            <a:gd name="adj1" fmla="val 13256556"/>
            <a:gd name="adj2" fmla="val 20173470"/>
            <a:gd name="adj3" fmla="val 464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9CC6F-F91D-4A6B-9B22-857FBD21AEA5}">
      <dsp:nvSpPr>
        <dsp:cNvPr id="0" name=""/>
        <dsp:cNvSpPr/>
      </dsp:nvSpPr>
      <dsp:spPr>
        <a:xfrm>
          <a:off x="3059859" y="1800191"/>
          <a:ext cx="3744387" cy="21542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Desenvolvimento Regional</a:t>
          </a:r>
          <a:endParaRPr lang="pt-BR" sz="2800" b="1" kern="1200" dirty="0"/>
        </a:p>
      </dsp:txBody>
      <dsp:txXfrm>
        <a:off x="3608212" y="2115679"/>
        <a:ext cx="2647681" cy="1523311"/>
      </dsp:txXfrm>
    </dsp:sp>
    <dsp:sp modelId="{A398847A-1C92-4675-B33E-E608D3DC15F0}">
      <dsp:nvSpPr>
        <dsp:cNvPr id="0" name=""/>
        <dsp:cNvSpPr/>
      </dsp:nvSpPr>
      <dsp:spPr>
        <a:xfrm>
          <a:off x="2411755" y="576060"/>
          <a:ext cx="2354864" cy="7882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Diálogo</a:t>
          </a:r>
          <a:endParaRPr lang="pt-BR" sz="1500" b="1" kern="1200" dirty="0"/>
        </a:p>
      </dsp:txBody>
      <dsp:txXfrm>
        <a:off x="2756617" y="691492"/>
        <a:ext cx="1665140" cy="557353"/>
      </dsp:txXfrm>
    </dsp:sp>
    <dsp:sp modelId="{462E9195-C4AC-4B24-99FD-6F6F7075557D}">
      <dsp:nvSpPr>
        <dsp:cNvPr id="0" name=""/>
        <dsp:cNvSpPr/>
      </dsp:nvSpPr>
      <dsp:spPr>
        <a:xfrm>
          <a:off x="6228184" y="1152119"/>
          <a:ext cx="2354864" cy="7882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Diversidade de Atores</a:t>
          </a:r>
          <a:endParaRPr lang="pt-BR" sz="1500" b="1" kern="1200" dirty="0"/>
        </a:p>
      </dsp:txBody>
      <dsp:txXfrm>
        <a:off x="6573046" y="1267551"/>
        <a:ext cx="1665140" cy="557353"/>
      </dsp:txXfrm>
    </dsp:sp>
    <dsp:sp modelId="{A5C0A0A5-120B-4250-8907-FFE626C1D54E}">
      <dsp:nvSpPr>
        <dsp:cNvPr id="0" name=""/>
        <dsp:cNvSpPr/>
      </dsp:nvSpPr>
      <dsp:spPr>
        <a:xfrm>
          <a:off x="6588226" y="3888439"/>
          <a:ext cx="2354864" cy="7882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Sustentabilidade</a:t>
          </a:r>
          <a:endParaRPr lang="pt-BR" sz="1500" b="1" kern="1200" dirty="0"/>
        </a:p>
      </dsp:txBody>
      <dsp:txXfrm>
        <a:off x="6933088" y="4003871"/>
        <a:ext cx="1665140" cy="557353"/>
      </dsp:txXfrm>
    </dsp:sp>
    <dsp:sp modelId="{5397EF72-99AE-4B35-A565-E24DB022EBBE}">
      <dsp:nvSpPr>
        <dsp:cNvPr id="0" name=""/>
        <dsp:cNvSpPr/>
      </dsp:nvSpPr>
      <dsp:spPr>
        <a:xfrm>
          <a:off x="2915805" y="4392491"/>
          <a:ext cx="2354864" cy="7882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Empreendedorismo</a:t>
          </a:r>
          <a:endParaRPr lang="pt-BR" sz="1500" b="1" kern="1200" dirty="0"/>
        </a:p>
      </dsp:txBody>
      <dsp:txXfrm>
        <a:off x="3260667" y="4507923"/>
        <a:ext cx="1665140" cy="557353"/>
      </dsp:txXfrm>
    </dsp:sp>
    <dsp:sp modelId="{CC2EF3F8-3BC4-4A52-8132-D7BB3FA37140}">
      <dsp:nvSpPr>
        <dsp:cNvPr id="0" name=""/>
        <dsp:cNvSpPr/>
      </dsp:nvSpPr>
      <dsp:spPr>
        <a:xfrm>
          <a:off x="251518" y="2592281"/>
          <a:ext cx="2354864" cy="7882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Competitividade</a:t>
          </a:r>
          <a:endParaRPr lang="pt-BR" sz="1500" b="1" kern="1200" dirty="0"/>
        </a:p>
      </dsp:txBody>
      <dsp:txXfrm>
        <a:off x="596380" y="2707713"/>
        <a:ext cx="1665140" cy="557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9105A-662D-4B66-8B73-9705B483001D}">
      <dsp:nvSpPr>
        <dsp:cNvPr id="0" name=""/>
        <dsp:cNvSpPr/>
      </dsp:nvSpPr>
      <dsp:spPr>
        <a:xfrm>
          <a:off x="0" y="0"/>
          <a:ext cx="8498791" cy="212333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Consolidação, Atração e Diversificação de Operadores</a:t>
          </a:r>
          <a:endParaRPr lang="pt-BR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Road-show das Rodadas de Licitação</a:t>
          </a:r>
          <a:endParaRPr lang="pt-BR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Sinergia com programa de desinvestimento da Petrobras</a:t>
          </a:r>
          <a:endParaRPr lang="pt-BR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Definição de um calendário de o</a:t>
          </a:r>
          <a:r>
            <a:rPr lang="pt-BR" sz="1600" b="0" i="0" u="none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ferta de novas áreas com </a:t>
          </a:r>
          <a:r>
            <a:rPr lang="pt-BR" sz="1600" b="0" i="0" u="none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m</a:t>
          </a:r>
          <a:r>
            <a:rPr lang="pt-BR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ix</a:t>
          </a: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apropriado de áreas a serem ofertadas</a:t>
          </a:r>
          <a:endParaRPr lang="pt-BR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Comercialização do óleo e do gás</a:t>
          </a:r>
          <a:endParaRPr lang="pt-B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Alternativas de financiamento</a:t>
          </a:r>
          <a:endParaRPr lang="pt-BR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856722" y="0"/>
        <a:ext cx="6642068" cy="2123330"/>
      </dsp:txXfrm>
    </dsp:sp>
    <dsp:sp modelId="{1B31BE01-9337-4615-A277-424393387145}">
      <dsp:nvSpPr>
        <dsp:cNvPr id="0" name=""/>
        <dsp:cNvSpPr/>
      </dsp:nvSpPr>
      <dsp:spPr>
        <a:xfrm>
          <a:off x="206095" y="329547"/>
          <a:ext cx="1601495" cy="14642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52EB7-0100-45EE-9223-3F0BB023A999}">
      <dsp:nvSpPr>
        <dsp:cNvPr id="0" name=""/>
        <dsp:cNvSpPr/>
      </dsp:nvSpPr>
      <dsp:spPr>
        <a:xfrm>
          <a:off x="0" y="2176243"/>
          <a:ext cx="8498791" cy="156964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Adequação Regulatória</a:t>
          </a:r>
          <a:endParaRPr lang="pt-BR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0" i="0" u="none" strike="noStrike" kern="120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Exigências compatíveis ao nível de complexidade dos ativos terrestres</a:t>
          </a:r>
          <a:endParaRPr lang="pt-B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Fomentar sinergias no processo de licenciamento ambiental dos Estados</a:t>
          </a:r>
          <a:endParaRPr lang="pt-B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Questões tributárias</a:t>
          </a:r>
          <a:endParaRPr lang="pt-BR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856722" y="2176243"/>
        <a:ext cx="6642068" cy="1569640"/>
      </dsp:txXfrm>
    </dsp:sp>
    <dsp:sp modelId="{4799B6B0-6CA5-4EEB-A5C2-05D5DA8A6853}">
      <dsp:nvSpPr>
        <dsp:cNvPr id="0" name=""/>
        <dsp:cNvSpPr/>
      </dsp:nvSpPr>
      <dsp:spPr>
        <a:xfrm>
          <a:off x="144470" y="2338559"/>
          <a:ext cx="1699758" cy="12557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D0566-A6A9-4C3C-B3F9-0D2D6E103FF6}">
      <dsp:nvSpPr>
        <dsp:cNvPr id="0" name=""/>
        <dsp:cNvSpPr/>
      </dsp:nvSpPr>
      <dsp:spPr>
        <a:xfrm>
          <a:off x="0" y="3813723"/>
          <a:ext cx="8498791" cy="167116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Disponibilidade de Bens e Serviços no Brasil</a:t>
          </a:r>
          <a:endParaRPr lang="pt-BR" sz="20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Levantamento da demanda e oferta de bens e serviços</a:t>
          </a:r>
          <a:endParaRPr lang="pt-BR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Atração de novos fornecedores</a:t>
          </a:r>
          <a:endParaRPr lang="pt-BR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Desenvolvimento tecnológico</a:t>
          </a:r>
          <a:endParaRPr lang="pt-BR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Questões tributárias</a:t>
          </a:r>
          <a:endParaRPr lang="pt-BR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856722" y="3813723"/>
        <a:ext cx="6642068" cy="1671164"/>
      </dsp:txXfrm>
    </dsp:sp>
    <dsp:sp modelId="{865D1CAC-9E22-4C90-8C5E-91F0CB96DE9B}">
      <dsp:nvSpPr>
        <dsp:cNvPr id="0" name=""/>
        <dsp:cNvSpPr/>
      </dsp:nvSpPr>
      <dsp:spPr>
        <a:xfrm>
          <a:off x="131977" y="3873222"/>
          <a:ext cx="1699758" cy="15190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DD98D-40D9-4211-B8F9-FF32818BD8FA}" type="datetimeFigureOut">
              <a:rPr lang="pt-BR" smtClean="0"/>
              <a:t>26/01/2017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3DBD1-3B22-4E35-9191-E6EA0CF8F9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6442" y="4715788"/>
            <a:ext cx="5485123" cy="446667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Ver com</a:t>
            </a:r>
            <a:r>
              <a:rPr lang="pt-BR" baseline="0" dirty="0" smtClean="0"/>
              <a:t> JB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45942-3534-4E02-B2DA-8F06D08CCFFB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861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6442" y="4715788"/>
            <a:ext cx="5485123" cy="446667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Ver com</a:t>
            </a:r>
            <a:r>
              <a:rPr lang="pt-BR" baseline="0" dirty="0" smtClean="0"/>
              <a:t> JB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45942-3534-4E02-B2DA-8F06D08CCFFB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861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6442" y="4715788"/>
            <a:ext cx="5485123" cy="446667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Ver com</a:t>
            </a:r>
            <a:r>
              <a:rPr lang="pt-BR" baseline="0" dirty="0" smtClean="0"/>
              <a:t> JB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45942-3534-4E02-B2DA-8F06D08CCFFB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8617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0620-FC7D-4711-9CFA-95D771269BB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11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26/01/2017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8" name="Triângulo retângulo 7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9" name="Triângulo retângulo 8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Triângulo retângulo 9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11" name="Imagem 12" descr="Banner IDE-T 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17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26/01/2017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9" name="Triângulo retângulo 8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Triângulo retângulo 9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1" name="Triângulo retângulo 10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12" name="Imagem 12" descr="Banner IDE-T 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37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26/01/2017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8" name="Triângulo retângulo 7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9" name="Triângulo retângulo 8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Triângulo retângulo 9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11" name="Imagem 12" descr="Banner IDE-T 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646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26/01/2017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8" name="Triângulo retângulo 7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9" name="Triângulo retângulo 8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Triângulo retângulo 9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11" name="Imagem 12" descr="Banner IDE-T 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948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6" name="Triângulo retângulo 5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7" name="Triângulo retângulo 6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8" name="Triângulo retângulo 7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9" name="Imagem 12" descr="Banner IDE-T v3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601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26/01/2017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8" name="Triângulo retângulo 7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9" name="Triângulo retângulo 8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Triângulo retângulo 9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11" name="Imagem 12" descr="Banner IDE-T 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27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26/01/2017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8" name="Triângulo retângulo 7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9" name="Triângulo retângulo 8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Triângulo retângulo 9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11" name="Imagem 12" descr="Banner IDE-T 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26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26/01/2017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9" name="Triângulo retângulo 8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Triângulo retângulo 9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1" name="Triângulo retângulo 10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12" name="Imagem 12" descr="Banner IDE-T 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84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26/01/2017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11" name="Triângulo retângulo 10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2" name="Triângulo retângulo 11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3" name="Triângulo retângulo 12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14" name="Imagem 12" descr="Banner IDE-T 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22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26/01/2017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‹nº›</a:t>
            </a:fld>
            <a:endParaRPr lang="pt-BR"/>
          </a:p>
        </p:txBody>
      </p:sp>
      <p:grpSp>
        <p:nvGrpSpPr>
          <p:cNvPr id="6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7" name="Triângulo retângulo 6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8" name="Triângulo retângulo 7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9" name="Triângulo retângulo 8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10" name="Imagem 12" descr="Banner IDE-T 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05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26/01/2017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‹nº›</a:t>
            </a:fld>
            <a:endParaRPr lang="pt-BR"/>
          </a:p>
        </p:txBody>
      </p:sp>
      <p:grpSp>
        <p:nvGrpSpPr>
          <p:cNvPr id="5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6" name="Triângulo retângulo 5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7" name="Triângulo retângulo 6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8" name="Triângulo retângulo 7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9" name="Imagem 12" descr="Banner IDE-T 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75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26/01/2017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87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riângulo retângulo 4"/>
          <p:cNvSpPr/>
          <p:nvPr userDrawn="1"/>
        </p:nvSpPr>
        <p:spPr>
          <a:xfrm rot="10800000" flipH="1">
            <a:off x="0" y="0"/>
            <a:ext cx="4859338" cy="2781300"/>
          </a:xfrm>
          <a:prstGeom prst="rtTriangl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Triângulo retângulo 5"/>
          <p:cNvSpPr/>
          <p:nvPr userDrawn="1"/>
        </p:nvSpPr>
        <p:spPr>
          <a:xfrm rot="10800000" flipH="1">
            <a:off x="0" y="0"/>
            <a:ext cx="3635375" cy="2903538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Triângulo retângulo 6"/>
          <p:cNvSpPr/>
          <p:nvPr userDrawn="1"/>
        </p:nvSpPr>
        <p:spPr>
          <a:xfrm rot="10800000" flipH="1">
            <a:off x="0" y="0"/>
            <a:ext cx="2879725" cy="3095625"/>
          </a:xfrm>
          <a:prstGeom prst="rtTriangl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</a:endParaRPr>
          </a:p>
        </p:txBody>
      </p:sp>
      <p:pic>
        <p:nvPicPr>
          <p:cNvPr id="8" name="Imagem 7" descr="Brasão da Repúblic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0825" y="260350"/>
            <a:ext cx="1225550" cy="1223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27" y="5818498"/>
            <a:ext cx="1732440" cy="94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45" y="5414635"/>
            <a:ext cx="2007855" cy="141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89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26AED-2B46-4F92-88D4-E7BC2685AC4A}" type="datetimeFigureOut">
              <a:rPr lang="pt-BR" smtClean="0"/>
              <a:t>26/01/2017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0F9F1-B727-41B6-BAD0-62F0CD461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76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95536" y="2823071"/>
            <a:ext cx="8496944" cy="1470025"/>
          </a:xfrm>
        </p:spPr>
        <p:txBody>
          <a:bodyPr anchor="ctr">
            <a:normAutofit fontScale="90000"/>
          </a:bodyPr>
          <a:lstStyle/>
          <a:p>
            <a:r>
              <a:rPr lang="pt-BR" sz="4000" b="1" dirty="0"/>
              <a:t>REATE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dirty="0"/>
              <a:t>PROGRAMA PARA REVITALIZAÇÃO DA ATIVIDADE DE </a:t>
            </a:r>
            <a:r>
              <a:rPr lang="pt-BR" sz="2800" dirty="0" smtClean="0"/>
              <a:t>EXPLORAÇÃO E PRODUÇÃO DE PETRÓLEO E GÁS NATURAL </a:t>
            </a:r>
            <a:r>
              <a:rPr lang="pt-BR" sz="2800" dirty="0"/>
              <a:t>EM ÁREAS TERRESTRES</a:t>
            </a:r>
            <a:r>
              <a:rPr lang="pt-BR" sz="2800" b="1" dirty="0"/>
              <a:t/>
            </a:r>
            <a:br>
              <a:rPr lang="pt-BR" sz="2800" b="1" dirty="0"/>
            </a:br>
            <a:endParaRPr lang="pt-BR" sz="2800" b="1" dirty="0"/>
          </a:p>
        </p:txBody>
      </p:sp>
      <p:sp>
        <p:nvSpPr>
          <p:cNvPr id="6" name="Retângulo 5"/>
          <p:cNvSpPr/>
          <p:nvPr/>
        </p:nvSpPr>
        <p:spPr>
          <a:xfrm>
            <a:off x="8325" y="6309320"/>
            <a:ext cx="4851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kern="0" dirty="0" smtClean="0"/>
              <a:t>Salvador, 27 de janeiro de 2017</a:t>
            </a:r>
            <a:endParaRPr lang="pt-BR" kern="0" dirty="0"/>
          </a:p>
        </p:txBody>
      </p:sp>
      <p:sp>
        <p:nvSpPr>
          <p:cNvPr id="8" name="Subtítulo 4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326274"/>
          </a:xfrm>
        </p:spPr>
        <p:txBody>
          <a:bodyPr anchor="b"/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Márcio Félix</a:t>
            </a:r>
          </a:p>
          <a:p>
            <a:r>
              <a:rPr lang="pt-BR" sz="1800" b="1" dirty="0" smtClean="0">
                <a:solidFill>
                  <a:schemeClr val="tx1"/>
                </a:solidFill>
              </a:rPr>
              <a:t>Secretário de Petróleo, Gás Natural e Biocombustíveis</a:t>
            </a:r>
          </a:p>
          <a:p>
            <a:r>
              <a:rPr lang="pt-BR" sz="1800" b="1" dirty="0" smtClean="0">
                <a:solidFill>
                  <a:schemeClr val="tx1"/>
                </a:solidFill>
              </a:rPr>
              <a:t>spg@mme.gov.br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395536" y="1022871"/>
            <a:ext cx="8496944" cy="1470025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b="1" kern="0" dirty="0" smtClean="0">
                <a:solidFill>
                  <a:schemeClr val="tx1"/>
                </a:solidFill>
              </a:rPr>
              <a:t>Evento de Lançamento</a:t>
            </a:r>
            <a:r>
              <a:rPr lang="pt-BR" sz="2400" b="1" kern="0" dirty="0" smtClean="0">
                <a:solidFill>
                  <a:schemeClr val="tx1"/>
                </a:solidFill>
              </a:rPr>
              <a:t/>
            </a:r>
            <a:br>
              <a:rPr lang="pt-BR" sz="2400" b="1" kern="0" dirty="0" smtClean="0">
                <a:solidFill>
                  <a:schemeClr val="tx1"/>
                </a:solidFill>
              </a:rPr>
            </a:br>
            <a:endParaRPr lang="pt-BR" sz="24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126522" y="4869160"/>
            <a:ext cx="9001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084168" y="1556792"/>
            <a:ext cx="2714644" cy="1477247"/>
          </a:xfrm>
          <a:prstGeom prst="rect">
            <a:avLst/>
          </a:prstGeom>
        </p:spPr>
        <p:txBody>
          <a:bodyPr wrap="square" lIns="91352" tIns="45680" rIns="91352" bIns="4568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Bacia do Recôncavo</a:t>
            </a:r>
          </a:p>
          <a:p>
            <a:pPr algn="ctr"/>
            <a:r>
              <a:rPr lang="pt-BR" b="1" dirty="0" smtClean="0">
                <a:cs typeface="Arial" pitchFamily="34" charset="0"/>
              </a:rPr>
              <a:t>27 blocos exploratórios</a:t>
            </a:r>
          </a:p>
          <a:p>
            <a:pPr algn="ctr"/>
            <a:endParaRPr lang="pt-BR" b="1" dirty="0" smtClean="0">
              <a:cs typeface="Arial" pitchFamily="34" charset="0"/>
            </a:endParaRPr>
          </a:p>
          <a:p>
            <a:pPr algn="ctr"/>
            <a:r>
              <a:rPr lang="pt-BR" b="1" dirty="0" smtClean="0">
                <a:cs typeface="Arial" pitchFamily="34" charset="0"/>
              </a:rPr>
              <a:t>Área Total Proposta: </a:t>
            </a:r>
          </a:p>
          <a:p>
            <a:pPr algn="ctr"/>
            <a:r>
              <a:rPr lang="pt-BR" b="1" dirty="0" smtClean="0">
                <a:cs typeface="Arial" pitchFamily="34" charset="0"/>
              </a:rPr>
              <a:t>~ 644 km</a:t>
            </a:r>
            <a:r>
              <a:rPr lang="pt-BR" b="1" baseline="30000" dirty="0" smtClean="0">
                <a:cs typeface="Arial" pitchFamily="34" charset="0"/>
              </a:rPr>
              <a:t>2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" t="3500" r="2999" b="3500"/>
          <a:stretch/>
        </p:blipFill>
        <p:spPr>
          <a:xfrm>
            <a:off x="5730" y="690941"/>
            <a:ext cx="5841836" cy="582097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8" t="31275" r="23203" b="33447"/>
          <a:stretch/>
        </p:blipFill>
        <p:spPr bwMode="auto">
          <a:xfrm>
            <a:off x="6345284" y="3794933"/>
            <a:ext cx="2192411" cy="129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47664" y="5661248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00B050"/>
                </a:solidFill>
              </a:rPr>
              <a:t>Candeias</a:t>
            </a:r>
            <a:endParaRPr lang="pt-BR" sz="1600" b="1" dirty="0">
              <a:solidFill>
                <a:srgbClr val="00B050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1989209" y="5373216"/>
            <a:ext cx="134519" cy="3600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81905" y="5886563"/>
            <a:ext cx="1021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7030A0"/>
                </a:solidFill>
              </a:rPr>
              <a:t>Itaparica</a:t>
            </a:r>
            <a:endParaRPr lang="pt-BR" b="1" dirty="0">
              <a:solidFill>
                <a:srgbClr val="7030A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403648" y="4269289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solidFill>
                  <a:srgbClr val="7030A0"/>
                </a:solidFill>
              </a:rPr>
              <a:t>Jacumirim</a:t>
            </a:r>
            <a:endParaRPr lang="pt-BR" b="1" dirty="0" smtClean="0">
              <a:solidFill>
                <a:srgbClr val="7030A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920881" y="3601427"/>
            <a:ext cx="164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7030A0"/>
                </a:solidFill>
              </a:rPr>
              <a:t>Vale do </a:t>
            </a:r>
            <a:r>
              <a:rPr lang="pt-BR" b="1" dirty="0" err="1" smtClean="0">
                <a:solidFill>
                  <a:srgbClr val="7030A0"/>
                </a:solidFill>
              </a:rPr>
              <a:t>Quirico</a:t>
            </a:r>
            <a:endParaRPr lang="pt-BR" b="1" dirty="0" smtClean="0">
              <a:solidFill>
                <a:srgbClr val="7030A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105772" y="2360929"/>
            <a:ext cx="127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solidFill>
                  <a:srgbClr val="7030A0"/>
                </a:solidFill>
              </a:rPr>
              <a:t>Araça</a:t>
            </a:r>
            <a:r>
              <a:rPr lang="pt-BR" b="1" dirty="0" smtClean="0">
                <a:solidFill>
                  <a:srgbClr val="7030A0"/>
                </a:solidFill>
              </a:rPr>
              <a:t> Leste</a:t>
            </a:r>
          </a:p>
        </p:txBody>
      </p:sp>
      <p:sp>
        <p:nvSpPr>
          <p:cNvPr id="20" name="Título 8"/>
          <p:cNvSpPr txBox="1">
            <a:spLocks/>
          </p:cNvSpPr>
          <p:nvPr/>
        </p:nvSpPr>
        <p:spPr>
          <a:xfrm>
            <a:off x="0" y="20805"/>
            <a:ext cx="9144000" cy="8501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de Oportunidades: Bahia</a:t>
            </a:r>
            <a:endParaRPr lang="pt-BR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75615"/>
              </p:ext>
            </p:extLst>
          </p:nvPr>
        </p:nvGraphicFramePr>
        <p:xfrm>
          <a:off x="105755" y="1484784"/>
          <a:ext cx="8932489" cy="338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882"/>
                <a:gridCol w="279164"/>
                <a:gridCol w="315877"/>
                <a:gridCol w="341373"/>
                <a:gridCol w="288032"/>
                <a:gridCol w="360040"/>
                <a:gridCol w="288032"/>
                <a:gridCol w="360021"/>
                <a:gridCol w="288051"/>
                <a:gridCol w="264234"/>
                <a:gridCol w="286761"/>
                <a:gridCol w="286761"/>
                <a:gridCol w="286760"/>
                <a:gridCol w="286196"/>
                <a:gridCol w="274271"/>
                <a:gridCol w="274271"/>
                <a:gridCol w="298121"/>
                <a:gridCol w="323135"/>
                <a:gridCol w="285031"/>
                <a:gridCol w="321970"/>
                <a:gridCol w="294502"/>
                <a:gridCol w="300501"/>
                <a:gridCol w="300501"/>
                <a:gridCol w="300501"/>
                <a:gridCol w="300501"/>
              </a:tblGrid>
              <a:tr h="36128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Ano 2017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Janeiro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Fevereiro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Março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Abril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Maio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Junho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2403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Lançamento Reate: 27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/01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2403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Elaboração das Diretrizes Iniciais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697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Consulta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Pública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2403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Definição das Diretrizes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 smtClean="0"/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2403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Submissão ao CNPE: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08/06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ítulo 8"/>
          <p:cNvSpPr txBox="1">
            <a:spLocks/>
          </p:cNvSpPr>
          <p:nvPr/>
        </p:nvSpPr>
        <p:spPr>
          <a:xfrm>
            <a:off x="0" y="20805"/>
            <a:ext cx="9144000" cy="850106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de Atividades 2017</a:t>
            </a:r>
            <a:endParaRPr lang="pt-BR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7504" y="509137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Obs</a:t>
            </a:r>
            <a:r>
              <a:rPr lang="pt-BR" dirty="0" smtClean="0"/>
              <a:t>: Cronograma em sinergia com o Grupo de Trabalho de Revisão da Política de E&amp;P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27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57" y="771683"/>
            <a:ext cx="3891691" cy="560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143" y="116632"/>
            <a:ext cx="8301608" cy="476672"/>
          </a:xfrm>
          <a:extLst/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pt-BR" kern="0" dirty="0">
                <a:latin typeface="Arial" panose="020B0604020202020204" pitchFamily="34" charset="0"/>
                <a:cs typeface="Arial" panose="020B0604020202020204" pitchFamily="34" charset="0"/>
              </a:rPr>
              <a:t>Produção </a:t>
            </a:r>
            <a:r>
              <a:rPr lang="pt-BR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Terrestre</a:t>
            </a:r>
            <a:endParaRPr lang="pt-BR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984027" y="3115054"/>
            <a:ext cx="9001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08104" y="1002795"/>
            <a:ext cx="3332942" cy="116955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t-BR" sz="1400" dirty="0" smtClean="0"/>
              <a:t>23 </a:t>
            </a:r>
            <a:r>
              <a:rPr lang="pt-BR" sz="1400" dirty="0" smtClean="0"/>
              <a:t>operadores terrestres</a:t>
            </a:r>
            <a:endParaRPr lang="pt-BR" sz="1400" dirty="0" smtClean="0"/>
          </a:p>
          <a:p>
            <a:r>
              <a:rPr lang="pt-BR" sz="1400" dirty="0" smtClean="0"/>
              <a:t>produziram </a:t>
            </a:r>
            <a:r>
              <a:rPr lang="pt-BR" sz="1400" dirty="0" smtClean="0"/>
              <a:t>143 </a:t>
            </a:r>
            <a:r>
              <a:rPr lang="pt-BR" sz="1400" dirty="0" err="1" smtClean="0"/>
              <a:t>Mbbl</a:t>
            </a:r>
            <a:r>
              <a:rPr lang="pt-BR" sz="1400" dirty="0" smtClean="0"/>
              <a:t>/dia de petróleo </a:t>
            </a:r>
            <a:endParaRPr lang="pt-BR" sz="1400" dirty="0" smtClean="0"/>
          </a:p>
          <a:p>
            <a:r>
              <a:rPr lang="pt-BR" sz="1400" dirty="0" smtClean="0"/>
              <a:t>26 </a:t>
            </a:r>
            <a:r>
              <a:rPr lang="pt-BR" sz="1400" dirty="0" smtClean="0"/>
              <a:t>MMm³/dia de gás </a:t>
            </a:r>
            <a:r>
              <a:rPr lang="pt-BR" sz="1400" dirty="0" smtClean="0"/>
              <a:t>natural</a:t>
            </a:r>
          </a:p>
          <a:p>
            <a:r>
              <a:rPr lang="pt-BR" sz="1400" dirty="0"/>
              <a:t>t</a:t>
            </a:r>
            <a:r>
              <a:rPr lang="pt-BR" sz="1400" dirty="0" smtClean="0"/>
              <a:t>otalizando 306 </a:t>
            </a:r>
            <a:r>
              <a:rPr lang="pt-BR" sz="1400" dirty="0" err="1" smtClean="0"/>
              <a:t>Mboe</a:t>
            </a:r>
            <a:r>
              <a:rPr lang="pt-BR" sz="1400" dirty="0" smtClean="0"/>
              <a:t>/d</a:t>
            </a:r>
            <a:endParaRPr lang="pt-BR" sz="1400" dirty="0" smtClean="0"/>
          </a:p>
          <a:p>
            <a:endParaRPr lang="pt-BR" sz="14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508104" y="1943254"/>
            <a:ext cx="333294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5,5% da produção petróleo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23% da produção de </a:t>
            </a:r>
            <a:r>
              <a:rPr lang="pt-BR" sz="1400" dirty="0" smtClean="0"/>
              <a:t>gás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508104" y="4005064"/>
            <a:ext cx="3332942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t-BR" sz="1400" dirty="0" smtClean="0"/>
              <a:t>Participação da Petrobras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96% da produção de petróleo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70% da produção de gás</a:t>
            </a:r>
            <a:endParaRPr lang="pt-BR" sz="14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508104" y="3284984"/>
            <a:ext cx="333294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t-BR" sz="1400" dirty="0" smtClean="0"/>
              <a:t>10 bacias sedimentares</a:t>
            </a:r>
          </a:p>
          <a:p>
            <a:r>
              <a:rPr lang="pt-BR" sz="1400" dirty="0" smtClean="0"/>
              <a:t>8 Estados da Federação</a:t>
            </a:r>
            <a:endParaRPr lang="pt-BR" sz="1400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5508104" y="2780928"/>
            <a:ext cx="333294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pt-BR" sz="1400" dirty="0"/>
              <a:t>7855 poços </a:t>
            </a:r>
            <a:r>
              <a:rPr lang="pt-BR" sz="1400" dirty="0" err="1" smtClean="0"/>
              <a:t>onshore</a:t>
            </a:r>
            <a:endParaRPr lang="pt-BR" sz="1400" dirty="0"/>
          </a:p>
          <a:p>
            <a:r>
              <a:rPr lang="pt-BR" sz="1400" dirty="0" smtClean="0"/>
              <a:t>39 </a:t>
            </a:r>
            <a:r>
              <a:rPr lang="pt-BR" sz="1400" dirty="0" err="1" smtClean="0"/>
              <a:t>boed</a:t>
            </a:r>
            <a:r>
              <a:rPr lang="pt-BR" sz="1400" dirty="0" smtClean="0"/>
              <a:t>/poço</a:t>
            </a:r>
            <a:endParaRPr lang="pt-BR" sz="1400" dirty="0"/>
          </a:p>
        </p:txBody>
      </p:sp>
      <p:grpSp>
        <p:nvGrpSpPr>
          <p:cNvPr id="7" name="Grupo 6"/>
          <p:cNvGrpSpPr/>
          <p:nvPr/>
        </p:nvGrpSpPr>
        <p:grpSpPr>
          <a:xfrm>
            <a:off x="1112357" y="713978"/>
            <a:ext cx="1440000" cy="1440000"/>
            <a:chOff x="899592" y="908880"/>
            <a:chExt cx="1440000" cy="1440000"/>
          </a:xfrm>
        </p:grpSpPr>
        <p:sp>
          <p:nvSpPr>
            <p:cNvPr id="4" name="Elipse 3"/>
            <p:cNvSpPr/>
            <p:nvPr/>
          </p:nvSpPr>
          <p:spPr>
            <a:xfrm>
              <a:off x="899592" y="908880"/>
              <a:ext cx="1440000" cy="1440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009836" y="1321393"/>
              <a:ext cx="1284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err="1" smtClean="0"/>
                <a:t>Colombia</a:t>
              </a:r>
              <a:endParaRPr lang="pt-BR" sz="1200" b="1" dirty="0" smtClean="0"/>
            </a:p>
            <a:p>
              <a:pPr algn="ctr"/>
              <a:r>
                <a:rPr lang="pt-BR" sz="1200" b="1" dirty="0" smtClean="0"/>
                <a:t>1,000 </a:t>
              </a:r>
              <a:r>
                <a:rPr lang="pt-BR" sz="1200" b="1" dirty="0" err="1" smtClean="0"/>
                <a:t>Mbbl</a:t>
              </a:r>
              <a:r>
                <a:rPr lang="pt-BR" sz="1200" b="1" dirty="0" smtClean="0"/>
                <a:t>/d</a:t>
              </a:r>
              <a:endParaRPr lang="pt-BR" sz="1200" b="1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07207" y="1598852"/>
            <a:ext cx="1080120" cy="1080000"/>
            <a:chOff x="95110" y="1518301"/>
            <a:chExt cx="1080120" cy="1080000"/>
          </a:xfrm>
        </p:grpSpPr>
        <p:sp>
          <p:nvSpPr>
            <p:cNvPr id="28" name="Elipse 27"/>
            <p:cNvSpPr>
              <a:spLocks noChangeAspect="1"/>
            </p:cNvSpPr>
            <p:nvPr/>
          </p:nvSpPr>
          <p:spPr>
            <a:xfrm>
              <a:off x="95110" y="1518301"/>
              <a:ext cx="1080120" cy="1080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124362" y="1781303"/>
              <a:ext cx="1050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Equador</a:t>
              </a:r>
            </a:p>
            <a:p>
              <a:pPr algn="ctr"/>
              <a:r>
                <a:rPr lang="pt-BR" sz="1200" b="1" dirty="0" smtClean="0"/>
                <a:t>500 </a:t>
              </a:r>
              <a:r>
                <a:rPr lang="pt-BR" sz="1200" b="1" dirty="0" err="1"/>
                <a:t>Mbbl</a:t>
              </a:r>
              <a:r>
                <a:rPr lang="pt-BR" sz="1200" b="1" dirty="0"/>
                <a:t>/d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209941" y="2708923"/>
            <a:ext cx="819404" cy="720000"/>
            <a:chOff x="597844" y="2628372"/>
            <a:chExt cx="819404" cy="720000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>
            <a:xfrm>
              <a:off x="649796" y="2628372"/>
              <a:ext cx="720080" cy="720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597844" y="2674463"/>
              <a:ext cx="81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Peru</a:t>
              </a:r>
            </a:p>
            <a:p>
              <a:pPr algn="ctr"/>
              <a:r>
                <a:rPr lang="pt-BR" sz="1200" b="1" dirty="0" smtClean="0"/>
                <a:t>150 </a:t>
              </a:r>
              <a:r>
                <a:rPr lang="pt-BR" sz="1200" b="1" dirty="0" err="1"/>
                <a:t>Mbbl</a:t>
              </a:r>
              <a:r>
                <a:rPr lang="pt-BR" sz="1200" b="1" dirty="0"/>
                <a:t>/d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2251272" y="2953066"/>
            <a:ext cx="540060" cy="540000"/>
            <a:chOff x="2251272" y="2953066"/>
            <a:chExt cx="540060" cy="540000"/>
          </a:xfrm>
        </p:grpSpPr>
        <p:sp>
          <p:nvSpPr>
            <p:cNvPr id="38" name="Elipse 37"/>
            <p:cNvSpPr/>
            <p:nvPr/>
          </p:nvSpPr>
          <p:spPr>
            <a:xfrm>
              <a:off x="2251272" y="2953066"/>
              <a:ext cx="540060" cy="540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 dirty="0">
                <a:solidFill>
                  <a:schemeClr val="bg1"/>
                </a:solidFill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2267744" y="2996952"/>
              <a:ext cx="510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 err="1" smtClean="0"/>
                <a:t>Bolivia</a:t>
              </a:r>
              <a:endParaRPr lang="pt-BR" sz="800" b="1" dirty="0" smtClean="0"/>
            </a:p>
            <a:p>
              <a:pPr algn="ctr"/>
              <a:r>
                <a:rPr lang="pt-BR" sz="800" b="1" dirty="0" smtClean="0"/>
                <a:t>50 </a:t>
              </a:r>
              <a:r>
                <a:rPr lang="pt-BR" sz="800" b="1" dirty="0" err="1"/>
                <a:t>Mbbl</a:t>
              </a:r>
              <a:r>
                <a:rPr lang="pt-BR" sz="800" b="1" dirty="0"/>
                <a:t>/d</a:t>
              </a:r>
            </a:p>
          </p:txBody>
        </p:sp>
      </p:grpSp>
      <p:grpSp>
        <p:nvGrpSpPr>
          <p:cNvPr id="40" name="Grupo 39"/>
          <p:cNvGrpSpPr>
            <a:grpSpLocks noChangeAspect="1"/>
          </p:cNvGrpSpPr>
          <p:nvPr/>
        </p:nvGrpSpPr>
        <p:grpSpPr>
          <a:xfrm>
            <a:off x="2231769" y="4301639"/>
            <a:ext cx="1080120" cy="1080000"/>
            <a:chOff x="1115616" y="1447871"/>
            <a:chExt cx="2160240" cy="2160000"/>
          </a:xfrm>
        </p:grpSpPr>
        <p:sp>
          <p:nvSpPr>
            <p:cNvPr id="41" name="Elipse 40"/>
            <p:cNvSpPr>
              <a:spLocks noChangeAspect="1"/>
            </p:cNvSpPr>
            <p:nvPr/>
          </p:nvSpPr>
          <p:spPr>
            <a:xfrm>
              <a:off x="1115616" y="1447871"/>
              <a:ext cx="2160240" cy="2160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1174120" y="1973875"/>
              <a:ext cx="21017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Argentina</a:t>
              </a:r>
            </a:p>
            <a:p>
              <a:pPr algn="ctr"/>
              <a:r>
                <a:rPr lang="pt-BR" sz="1200" b="1" dirty="0" smtClean="0"/>
                <a:t>530 </a:t>
              </a:r>
              <a:r>
                <a:rPr lang="pt-BR" sz="1200" b="1" dirty="0" err="1"/>
                <a:t>Mbbl</a:t>
              </a:r>
              <a:r>
                <a:rPr lang="pt-BR" sz="1200" b="1" dirty="0"/>
                <a:t>/d</a:t>
              </a: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3743937" y="2325569"/>
            <a:ext cx="819404" cy="720000"/>
            <a:chOff x="597844" y="2628372"/>
            <a:chExt cx="819404" cy="720000"/>
          </a:xfrm>
        </p:grpSpPr>
        <p:sp>
          <p:nvSpPr>
            <p:cNvPr id="48" name="Elipse 47"/>
            <p:cNvSpPr>
              <a:spLocks noChangeAspect="1"/>
            </p:cNvSpPr>
            <p:nvPr/>
          </p:nvSpPr>
          <p:spPr>
            <a:xfrm>
              <a:off x="649796" y="2628372"/>
              <a:ext cx="720080" cy="720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597844" y="2674463"/>
              <a:ext cx="81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BRASIL</a:t>
              </a:r>
            </a:p>
            <a:p>
              <a:pPr algn="ctr"/>
              <a:r>
                <a:rPr lang="pt-BR" sz="1200" b="1" dirty="0" smtClean="0"/>
                <a:t>143 </a:t>
              </a:r>
              <a:r>
                <a:rPr lang="pt-BR" sz="1200" b="1" dirty="0" err="1"/>
                <a:t>Mbbl</a:t>
              </a:r>
              <a:r>
                <a:rPr lang="pt-BR" sz="1200" b="1" dirty="0"/>
                <a:t>/d</a:t>
              </a:r>
            </a:p>
          </p:txBody>
        </p:sp>
      </p:grpSp>
      <p:sp>
        <p:nvSpPr>
          <p:cNvPr id="5" name="Retângulo 4"/>
          <p:cNvSpPr/>
          <p:nvPr/>
        </p:nvSpPr>
        <p:spPr>
          <a:xfrm>
            <a:off x="5508104" y="2447310"/>
            <a:ext cx="33329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Fonte: ANP </a:t>
            </a:r>
            <a:r>
              <a:rPr lang="pt-BR" sz="1100" dirty="0"/>
              <a:t>- novembro de </a:t>
            </a:r>
            <a:r>
              <a:rPr lang="pt-BR" sz="1100" dirty="0" smtClean="0"/>
              <a:t>2016 </a:t>
            </a:r>
            <a:endParaRPr lang="pt-BR" sz="1100" dirty="0"/>
          </a:p>
        </p:txBody>
      </p:sp>
      <p:sp>
        <p:nvSpPr>
          <p:cNvPr id="6" name="Retângulo 5"/>
          <p:cNvSpPr/>
          <p:nvPr/>
        </p:nvSpPr>
        <p:spPr>
          <a:xfrm>
            <a:off x="3419872" y="5097445"/>
            <a:ext cx="55352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Há uma grande oportunidade no </a:t>
            </a:r>
            <a:r>
              <a:rPr lang="pt-BR" sz="3200" b="1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onshore</a:t>
            </a:r>
            <a:r>
              <a:rPr lang="pt-BR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do Brasil</a:t>
            </a:r>
            <a:endParaRPr lang="pt-BR" sz="32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416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850106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75 anos da Produção Comercial no BRASIL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joao.carvalho\AppData\Local\Microsoft\Windows\Temporary Internet Files\Content.Outlook\XG90HKJE\DSC_6072A_2208pxls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6" t="20834" r="14958" b="17191"/>
          <a:stretch/>
        </p:blipFill>
        <p:spPr bwMode="auto">
          <a:xfrm>
            <a:off x="251520" y="1227554"/>
            <a:ext cx="4548911" cy="464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292080" y="1124744"/>
            <a:ext cx="352839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Em 14/Dez/2016 completou-se 75 anos de operação contínua do poço comercial pioneiro, Candeias-1</a:t>
            </a:r>
          </a:p>
          <a:p>
            <a:pPr algn="ctr"/>
            <a:endParaRPr lang="pt-BR" sz="2800" b="1" dirty="0" smtClean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pt-BR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 poço Candeias-1 consolidou a indústria de petróleo no Brasil e continua produzindo até hoje</a:t>
            </a:r>
            <a:endParaRPr lang="pt-BR" sz="2800" b="1" dirty="0" smtClean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5877272"/>
            <a:ext cx="4548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Poço Candeias 1 , produzindo desde 14/Dez/1941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47927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0805"/>
            <a:ext cx="8229600" cy="850106"/>
          </a:xfrm>
        </p:spPr>
        <p:txBody>
          <a:bodyPr anchor="t"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niciativas do Ministério de Minas e Energia na área de Petróleo, Gás Natural e Biocombustíveis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5" descr="C:\Users\joao.carvalho\AppData\Local\Microsoft\Windows\Temporary Internet Files\Content.Outlook\XG90HKJE\_REATE_FLYER2_novo (7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4" t="1602" r="19329" b="70815"/>
          <a:stretch/>
        </p:blipFill>
        <p:spPr bwMode="auto">
          <a:xfrm>
            <a:off x="52180" y="2690250"/>
            <a:ext cx="1999540" cy="810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2" name="Picture 8" descr="C:\Users\joao.carvalho\AppData\Local\Microsoft\Windows\Temporary Internet Files\Content.Outlook\XG90HKJE\LOGO GasParaCresc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60" y="2925630"/>
            <a:ext cx="2173031" cy="3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o 12"/>
          <p:cNvSpPr/>
          <p:nvPr/>
        </p:nvSpPr>
        <p:spPr>
          <a:xfrm>
            <a:off x="594423" y="1747492"/>
            <a:ext cx="889420" cy="889420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upo 28"/>
          <p:cNvGrpSpPr/>
          <p:nvPr/>
        </p:nvGrpSpPr>
        <p:grpSpPr>
          <a:xfrm>
            <a:off x="149713" y="1747492"/>
            <a:ext cx="1778840" cy="889420"/>
            <a:chOff x="149713" y="1268760"/>
            <a:chExt cx="1778840" cy="889420"/>
          </a:xfrm>
        </p:grpSpPr>
        <p:sp>
          <p:nvSpPr>
            <p:cNvPr id="14" name="Arco 13"/>
            <p:cNvSpPr/>
            <p:nvPr/>
          </p:nvSpPr>
          <p:spPr>
            <a:xfrm>
              <a:off x="594423" y="1268760"/>
              <a:ext cx="889420" cy="889420"/>
            </a:xfrm>
            <a:prstGeom prst="arc">
              <a:avLst>
                <a:gd name="adj1" fmla="val 2400000"/>
                <a:gd name="adj2" fmla="val 840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a livre 14"/>
            <p:cNvSpPr/>
            <p:nvPr/>
          </p:nvSpPr>
          <p:spPr>
            <a:xfrm>
              <a:off x="149713" y="1428855"/>
              <a:ext cx="1778840" cy="569228"/>
            </a:xfrm>
            <a:custGeom>
              <a:avLst/>
              <a:gdLst>
                <a:gd name="connsiteX0" fmla="*/ 0 w 1778840"/>
                <a:gd name="connsiteY0" fmla="*/ 0 h 569228"/>
                <a:gd name="connsiteX1" fmla="*/ 1778840 w 1778840"/>
                <a:gd name="connsiteY1" fmla="*/ 0 h 569228"/>
                <a:gd name="connsiteX2" fmla="*/ 1778840 w 1778840"/>
                <a:gd name="connsiteY2" fmla="*/ 569228 h 569228"/>
                <a:gd name="connsiteX3" fmla="*/ 0 w 1778840"/>
                <a:gd name="connsiteY3" fmla="*/ 569228 h 569228"/>
                <a:gd name="connsiteX4" fmla="*/ 0 w 1778840"/>
                <a:gd name="connsiteY4" fmla="*/ 0 h 56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840" h="569228">
                  <a:moveTo>
                    <a:pt x="0" y="0"/>
                  </a:moveTo>
                  <a:lnTo>
                    <a:pt x="1778840" y="0"/>
                  </a:lnTo>
                  <a:lnTo>
                    <a:pt x="1778840" y="569228"/>
                  </a:lnTo>
                  <a:lnTo>
                    <a:pt x="0" y="5692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/>
                <a:t>Exploração &amp; Produção </a:t>
              </a:r>
              <a:endParaRPr lang="pt-BR" sz="2400" b="1" kern="1200" dirty="0"/>
            </a:p>
          </p:txBody>
        </p:sp>
      </p:grpSp>
      <p:sp>
        <p:nvSpPr>
          <p:cNvPr id="16" name="Arco 15"/>
          <p:cNvSpPr/>
          <p:nvPr/>
        </p:nvSpPr>
        <p:spPr>
          <a:xfrm>
            <a:off x="2843808" y="1747492"/>
            <a:ext cx="889420" cy="889420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8" name="Grupo 27"/>
          <p:cNvGrpSpPr/>
          <p:nvPr/>
        </p:nvGrpSpPr>
        <p:grpSpPr>
          <a:xfrm>
            <a:off x="2411058" y="1747492"/>
            <a:ext cx="1778840" cy="889420"/>
            <a:chOff x="2302109" y="1268760"/>
            <a:chExt cx="1778840" cy="889420"/>
          </a:xfrm>
        </p:grpSpPr>
        <p:sp>
          <p:nvSpPr>
            <p:cNvPr id="17" name="Arco 16"/>
            <p:cNvSpPr/>
            <p:nvPr/>
          </p:nvSpPr>
          <p:spPr>
            <a:xfrm>
              <a:off x="2746819" y="1268760"/>
              <a:ext cx="889420" cy="889420"/>
            </a:xfrm>
            <a:prstGeom prst="arc">
              <a:avLst>
                <a:gd name="adj1" fmla="val 2400000"/>
                <a:gd name="adj2" fmla="val 840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orma livre 17"/>
            <p:cNvSpPr/>
            <p:nvPr/>
          </p:nvSpPr>
          <p:spPr>
            <a:xfrm>
              <a:off x="2302109" y="1428855"/>
              <a:ext cx="1778840" cy="569228"/>
            </a:xfrm>
            <a:custGeom>
              <a:avLst/>
              <a:gdLst>
                <a:gd name="connsiteX0" fmla="*/ 0 w 1778840"/>
                <a:gd name="connsiteY0" fmla="*/ 0 h 569228"/>
                <a:gd name="connsiteX1" fmla="*/ 1778840 w 1778840"/>
                <a:gd name="connsiteY1" fmla="*/ 0 h 569228"/>
                <a:gd name="connsiteX2" fmla="*/ 1778840 w 1778840"/>
                <a:gd name="connsiteY2" fmla="*/ 569228 h 569228"/>
                <a:gd name="connsiteX3" fmla="*/ 0 w 1778840"/>
                <a:gd name="connsiteY3" fmla="*/ 569228 h 569228"/>
                <a:gd name="connsiteX4" fmla="*/ 0 w 1778840"/>
                <a:gd name="connsiteY4" fmla="*/ 0 h 56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840" h="569228">
                  <a:moveTo>
                    <a:pt x="0" y="0"/>
                  </a:moveTo>
                  <a:lnTo>
                    <a:pt x="1778840" y="0"/>
                  </a:lnTo>
                  <a:lnTo>
                    <a:pt x="1778840" y="569228"/>
                  </a:lnTo>
                  <a:lnTo>
                    <a:pt x="0" y="5692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/>
                <a:t>Gás Natural</a:t>
              </a:r>
              <a:endParaRPr lang="pt-BR" sz="1800" b="1" kern="1200" dirty="0"/>
            </a:p>
          </p:txBody>
        </p:sp>
      </p:grpSp>
      <p:sp>
        <p:nvSpPr>
          <p:cNvPr id="19" name="Arco 18"/>
          <p:cNvSpPr/>
          <p:nvPr/>
        </p:nvSpPr>
        <p:spPr>
          <a:xfrm>
            <a:off x="5122740" y="1747492"/>
            <a:ext cx="889420" cy="889420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upo 26"/>
          <p:cNvGrpSpPr/>
          <p:nvPr/>
        </p:nvGrpSpPr>
        <p:grpSpPr>
          <a:xfrm>
            <a:off x="4672403" y="1747492"/>
            <a:ext cx="1778840" cy="889420"/>
            <a:chOff x="4454506" y="1268760"/>
            <a:chExt cx="1778840" cy="889420"/>
          </a:xfrm>
        </p:grpSpPr>
        <p:sp>
          <p:nvSpPr>
            <p:cNvPr id="20" name="Arco 19"/>
            <p:cNvSpPr/>
            <p:nvPr/>
          </p:nvSpPr>
          <p:spPr>
            <a:xfrm>
              <a:off x="4899216" y="1268760"/>
              <a:ext cx="889420" cy="889420"/>
            </a:xfrm>
            <a:prstGeom prst="arc">
              <a:avLst>
                <a:gd name="adj1" fmla="val 2400000"/>
                <a:gd name="adj2" fmla="val 840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orma livre 20"/>
            <p:cNvSpPr/>
            <p:nvPr/>
          </p:nvSpPr>
          <p:spPr>
            <a:xfrm>
              <a:off x="4454506" y="1428855"/>
              <a:ext cx="1778840" cy="569228"/>
            </a:xfrm>
            <a:custGeom>
              <a:avLst/>
              <a:gdLst>
                <a:gd name="connsiteX0" fmla="*/ 0 w 1778840"/>
                <a:gd name="connsiteY0" fmla="*/ 0 h 569228"/>
                <a:gd name="connsiteX1" fmla="*/ 1778840 w 1778840"/>
                <a:gd name="connsiteY1" fmla="*/ 0 h 569228"/>
                <a:gd name="connsiteX2" fmla="*/ 1778840 w 1778840"/>
                <a:gd name="connsiteY2" fmla="*/ 569228 h 569228"/>
                <a:gd name="connsiteX3" fmla="*/ 0 w 1778840"/>
                <a:gd name="connsiteY3" fmla="*/ 569228 h 569228"/>
                <a:gd name="connsiteX4" fmla="*/ 0 w 1778840"/>
                <a:gd name="connsiteY4" fmla="*/ 0 h 56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840" h="569228">
                  <a:moveTo>
                    <a:pt x="0" y="0"/>
                  </a:moveTo>
                  <a:lnTo>
                    <a:pt x="1778840" y="0"/>
                  </a:lnTo>
                  <a:lnTo>
                    <a:pt x="1778840" y="569228"/>
                  </a:lnTo>
                  <a:lnTo>
                    <a:pt x="0" y="5692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/>
                <a:t>Combustíveis e Derivados de Petróleo</a:t>
              </a:r>
              <a:endParaRPr lang="pt-BR" sz="1800" b="1" kern="1200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6933747" y="1747492"/>
            <a:ext cx="2030741" cy="889420"/>
            <a:chOff x="6606903" y="1268760"/>
            <a:chExt cx="2030741" cy="889420"/>
          </a:xfrm>
        </p:grpSpPr>
        <p:sp>
          <p:nvSpPr>
            <p:cNvPr id="22" name="Arco 21"/>
            <p:cNvSpPr/>
            <p:nvPr/>
          </p:nvSpPr>
          <p:spPr>
            <a:xfrm>
              <a:off x="7114588" y="1268760"/>
              <a:ext cx="1015370" cy="889420"/>
            </a:xfrm>
            <a:prstGeom prst="arc">
              <a:avLst>
                <a:gd name="adj1" fmla="val 13200000"/>
                <a:gd name="adj2" fmla="val 1920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Arco 22"/>
            <p:cNvSpPr/>
            <p:nvPr/>
          </p:nvSpPr>
          <p:spPr>
            <a:xfrm>
              <a:off x="7114588" y="1268760"/>
              <a:ext cx="1015370" cy="889420"/>
            </a:xfrm>
            <a:prstGeom prst="arc">
              <a:avLst>
                <a:gd name="adj1" fmla="val 2400000"/>
                <a:gd name="adj2" fmla="val 840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orma livre 23"/>
            <p:cNvSpPr/>
            <p:nvPr/>
          </p:nvSpPr>
          <p:spPr>
            <a:xfrm>
              <a:off x="6606903" y="1428855"/>
              <a:ext cx="2030741" cy="569228"/>
            </a:xfrm>
            <a:custGeom>
              <a:avLst/>
              <a:gdLst>
                <a:gd name="connsiteX0" fmla="*/ 0 w 2030741"/>
                <a:gd name="connsiteY0" fmla="*/ 0 h 569228"/>
                <a:gd name="connsiteX1" fmla="*/ 2030741 w 2030741"/>
                <a:gd name="connsiteY1" fmla="*/ 0 h 569228"/>
                <a:gd name="connsiteX2" fmla="*/ 2030741 w 2030741"/>
                <a:gd name="connsiteY2" fmla="*/ 569228 h 569228"/>
                <a:gd name="connsiteX3" fmla="*/ 0 w 2030741"/>
                <a:gd name="connsiteY3" fmla="*/ 569228 h 569228"/>
                <a:gd name="connsiteX4" fmla="*/ 0 w 2030741"/>
                <a:gd name="connsiteY4" fmla="*/ 0 h 56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741" h="569228">
                  <a:moveTo>
                    <a:pt x="0" y="0"/>
                  </a:moveTo>
                  <a:lnTo>
                    <a:pt x="2030741" y="0"/>
                  </a:lnTo>
                  <a:lnTo>
                    <a:pt x="2030741" y="569228"/>
                  </a:lnTo>
                  <a:lnTo>
                    <a:pt x="0" y="5692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/>
                <a:t>Biocombustíveis</a:t>
              </a:r>
              <a:endParaRPr lang="pt-BR" sz="1800" b="1" kern="1200" dirty="0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-36512" y="3653730"/>
            <a:ext cx="38884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/>
              <a:t>Rodadas de Licitação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Partilha, Concessão e Campos Maduros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/>
              <a:t>Conteúdo Local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err="1"/>
              <a:t>Repetro</a:t>
            </a: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/>
              <a:t>Preço </a:t>
            </a:r>
            <a:r>
              <a:rPr lang="pt-BR" sz="2400" dirty="0"/>
              <a:t>Mínimo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/>
              <a:t>Revisão da Política de E&amp;P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/>
              <a:t>Cessão Onerosa</a:t>
            </a:r>
          </a:p>
          <a:p>
            <a:endParaRPr lang="pt-BR" sz="2000" dirty="0"/>
          </a:p>
        </p:txBody>
      </p:sp>
      <p:sp>
        <p:nvSpPr>
          <p:cNvPr id="25" name="Retângulo 24"/>
          <p:cNvSpPr/>
          <p:nvPr/>
        </p:nvSpPr>
        <p:spPr>
          <a:xfrm>
            <a:off x="4867109" y="2741686"/>
            <a:ext cx="15050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Combustível</a:t>
            </a:r>
          </a:p>
          <a:p>
            <a:pPr algn="ctr"/>
            <a:r>
              <a:rPr lang="pt-B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Brasil</a:t>
            </a:r>
            <a:endParaRPr lang="pt-BR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588" y="2693023"/>
            <a:ext cx="1289057" cy="95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2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46529"/>
            <a:ext cx="4166140" cy="478672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Missão</a:t>
            </a:r>
            <a:endParaRPr lang="pt-BR" sz="2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2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 smtClean="0"/>
              <a:t>Revitalizar a atividade de Exploração e Produção de petróleo e gás natural em áreas terrestres no Brasil, de modo a  propiciar o desenvolvimento regional e estimular a competitividade nacional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53761" y="946529"/>
            <a:ext cx="41387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</a:t>
            </a:r>
            <a:endParaRPr lang="pt-BR" sz="2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Uma indústria de </a:t>
            </a:r>
            <a:r>
              <a:rPr lang="pt-BR" sz="2800" dirty="0"/>
              <a:t>E&amp;P </a:t>
            </a:r>
            <a:r>
              <a:rPr lang="pt-BR" sz="2800" dirty="0" smtClean="0"/>
              <a:t>terrestre </a:t>
            </a:r>
            <a:r>
              <a:rPr lang="pt-BR" sz="2800" b="1" dirty="0" smtClean="0"/>
              <a:t>forte</a:t>
            </a:r>
            <a:r>
              <a:rPr lang="pt-BR" sz="2800" dirty="0" smtClean="0"/>
              <a:t>, </a:t>
            </a:r>
            <a:r>
              <a:rPr lang="pt-BR" sz="2800" b="1" dirty="0" smtClean="0"/>
              <a:t>competitiva</a:t>
            </a:r>
            <a:r>
              <a:rPr lang="pt-BR" sz="2800" dirty="0" smtClean="0"/>
              <a:t>, </a:t>
            </a:r>
            <a:r>
              <a:rPr lang="pt-BR" sz="2800" dirty="0"/>
              <a:t>com produção </a:t>
            </a:r>
            <a:r>
              <a:rPr lang="pt-BR" sz="2800" b="1" dirty="0"/>
              <a:t>crescente</a:t>
            </a:r>
            <a:r>
              <a:rPr lang="pt-BR" sz="2800" dirty="0"/>
              <a:t>, </a:t>
            </a:r>
            <a:r>
              <a:rPr lang="pt-BR" sz="2800" dirty="0" smtClean="0"/>
              <a:t>com </a:t>
            </a:r>
            <a:r>
              <a:rPr lang="pt-BR" sz="2800" b="1" dirty="0" smtClean="0"/>
              <a:t>pluralidade</a:t>
            </a:r>
            <a:r>
              <a:rPr lang="pt-BR" sz="2800" dirty="0" smtClean="0"/>
              <a:t> </a:t>
            </a:r>
            <a:r>
              <a:rPr lang="pt-BR" sz="2800" dirty="0"/>
              <a:t>de operadores e </a:t>
            </a:r>
            <a:r>
              <a:rPr lang="pt-BR" sz="2800" b="1" dirty="0"/>
              <a:t>diversidade</a:t>
            </a:r>
            <a:r>
              <a:rPr lang="pt-BR" sz="2800" dirty="0"/>
              <a:t> de fornecedores de bens e serviços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20805"/>
            <a:ext cx="8229600" cy="850106"/>
          </a:xfrm>
        </p:spPr>
        <p:txBody>
          <a:bodyPr anchor="ctr">
            <a:no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REATE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0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alt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7576178"/>
              </p:ext>
            </p:extLst>
          </p:nvPr>
        </p:nvGraphicFramePr>
        <p:xfrm>
          <a:off x="0" y="908720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89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28" y="4077072"/>
            <a:ext cx="2420352" cy="224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39552" y="2199111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Ministério de Minas e Energia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/>
              <a:t>Agência Nacional de Petróleo, Gás Natural e Biocombustíveis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/>
              <a:t>Empresa de Pesquisa </a:t>
            </a:r>
            <a:r>
              <a:rPr lang="pt-BR" sz="2000" dirty="0" smtClean="0"/>
              <a:t>Energética</a:t>
            </a:r>
          </a:p>
        </p:txBody>
      </p:sp>
      <p:sp>
        <p:nvSpPr>
          <p:cNvPr id="10" name="Elipse 9"/>
          <p:cNvSpPr/>
          <p:nvPr/>
        </p:nvSpPr>
        <p:spPr>
          <a:xfrm>
            <a:off x="1151620" y="1196752"/>
            <a:ext cx="2376264" cy="77874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Núcleo Operacional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5508104" y="1196751"/>
            <a:ext cx="2376264" cy="77874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Partes Interessadas*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716016" y="2172078"/>
            <a:ext cx="43204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/>
              <a:t>Governo Federal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/>
              <a:t>Fóruns de Secretários Estaduais: Desenvolvimento, Energia e Meio Ambiente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Associações da Indústria: </a:t>
            </a:r>
            <a:r>
              <a:rPr lang="pt-BR" sz="2000" dirty="0" err="1" smtClean="0"/>
              <a:t>Abespetro</a:t>
            </a:r>
            <a:r>
              <a:rPr lang="pt-BR" sz="2000" dirty="0"/>
              <a:t>, </a:t>
            </a:r>
            <a:r>
              <a:rPr lang="pt-BR" sz="2000" dirty="0" err="1"/>
              <a:t>Abpip</a:t>
            </a:r>
            <a:r>
              <a:rPr lang="pt-BR" sz="2000" dirty="0"/>
              <a:t>, </a:t>
            </a:r>
            <a:r>
              <a:rPr lang="pt-BR" sz="2000" dirty="0" err="1" smtClean="0"/>
              <a:t>Abrapet</a:t>
            </a:r>
            <a:r>
              <a:rPr lang="pt-BR" sz="2000" dirty="0" smtClean="0"/>
              <a:t>, IBP</a:t>
            </a:r>
            <a:endParaRPr lang="pt-BR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Confederação Nacional da Indústria (Federações Pertinentes)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Investidores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Petrobras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 err="1" smtClean="0"/>
              <a:t>Redepetro</a:t>
            </a:r>
            <a:endParaRPr lang="pt-BR" sz="2000" dirty="0" smtClean="0"/>
          </a:p>
          <a:p>
            <a:pPr lvl="0"/>
            <a:r>
              <a:rPr lang="pt-BR" sz="1400" dirty="0" smtClean="0"/>
              <a:t>*Lista não exaustiva </a:t>
            </a:r>
            <a:endParaRPr lang="pt-BR" sz="1400" dirty="0"/>
          </a:p>
        </p:txBody>
      </p:sp>
      <p:sp>
        <p:nvSpPr>
          <p:cNvPr id="16" name="Título 8"/>
          <p:cNvSpPr txBox="1">
            <a:spLocks/>
          </p:cNvSpPr>
          <p:nvPr/>
        </p:nvSpPr>
        <p:spPr>
          <a:xfrm>
            <a:off x="0" y="20805"/>
            <a:ext cx="9144000" cy="850106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Estratégica Coletiva</a:t>
            </a:r>
            <a:endParaRPr lang="pt-BR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0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8"/>
          <p:cNvSpPr txBox="1">
            <a:spLocks/>
          </p:cNvSpPr>
          <p:nvPr/>
        </p:nvSpPr>
        <p:spPr>
          <a:xfrm>
            <a:off x="0" y="130622"/>
            <a:ext cx="9144000" cy="8501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em Fase de </a:t>
            </a:r>
          </a:p>
          <a:p>
            <a:r>
              <a:rPr lang="pt-BR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Compilação e Análise</a:t>
            </a:r>
            <a:endParaRPr lang="pt-BR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entágono 28"/>
          <p:cNvSpPr/>
          <p:nvPr/>
        </p:nvSpPr>
        <p:spPr>
          <a:xfrm>
            <a:off x="3163903" y="1617370"/>
            <a:ext cx="5790301" cy="341278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30424" y="1970078"/>
            <a:ext cx="1440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Documento ANP Fevereiro</a:t>
            </a:r>
          </a:p>
          <a:p>
            <a:pPr lvl="0"/>
            <a:r>
              <a:rPr lang="pt-BR" b="1" dirty="0"/>
              <a:t>“Produtores locais de O&amp;G, pequenas acumulações e campos maduros” </a:t>
            </a:r>
          </a:p>
          <a:p>
            <a:endParaRPr lang="pt-BR" dirty="0" smtClean="0"/>
          </a:p>
        </p:txBody>
      </p:sp>
      <p:sp>
        <p:nvSpPr>
          <p:cNvPr id="31" name="CaixaDeTexto 30"/>
          <p:cNvSpPr txBox="1"/>
          <p:nvPr/>
        </p:nvSpPr>
        <p:spPr>
          <a:xfrm>
            <a:off x="1570584" y="1971123"/>
            <a:ext cx="144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Nota Técnica MME nº 26:</a:t>
            </a:r>
          </a:p>
          <a:p>
            <a:pPr lvl="0"/>
            <a:r>
              <a:rPr lang="pt-BR" b="1" dirty="0"/>
              <a:t>“Política para aumento das </a:t>
            </a:r>
            <a:r>
              <a:rPr lang="pt-BR" b="1" dirty="0" err="1" smtClean="0"/>
              <a:t>EPMs</a:t>
            </a:r>
            <a:r>
              <a:rPr lang="pt-BR" b="1" dirty="0" smtClean="0"/>
              <a:t> </a:t>
            </a:r>
            <a:r>
              <a:rPr lang="pt-BR" b="1" dirty="0"/>
              <a:t>nas atividades de E&amp;P”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3059832" y="2385576"/>
            <a:ext cx="1669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Carta da </a:t>
            </a:r>
            <a:r>
              <a:rPr lang="pt-BR" dirty="0" err="1" smtClean="0"/>
              <a:t>Abpip</a:t>
            </a:r>
            <a:r>
              <a:rPr lang="pt-BR" dirty="0" smtClean="0"/>
              <a:t> ao MME:</a:t>
            </a:r>
          </a:p>
          <a:p>
            <a:pPr lvl="0"/>
            <a:r>
              <a:rPr lang="pt-BR" b="1" dirty="0" smtClean="0"/>
              <a:t>“Demandas </a:t>
            </a:r>
            <a:r>
              <a:rPr lang="pt-BR" b="1" dirty="0"/>
              <a:t>e premissas para </a:t>
            </a:r>
            <a:r>
              <a:rPr lang="pt-BR" b="1" dirty="0" smtClean="0"/>
              <a:t> </a:t>
            </a:r>
            <a:r>
              <a:rPr lang="pt-BR" b="1" dirty="0" err="1"/>
              <a:t>destravamento</a:t>
            </a:r>
            <a:r>
              <a:rPr lang="pt-BR" b="1" dirty="0"/>
              <a:t> do </a:t>
            </a:r>
            <a:r>
              <a:rPr lang="pt-BR" b="1" dirty="0" err="1"/>
              <a:t>onshore</a:t>
            </a:r>
            <a:r>
              <a:rPr lang="pt-BR" b="1" dirty="0"/>
              <a:t> Brasileiro</a:t>
            </a:r>
            <a:r>
              <a:rPr lang="pt-BR" b="1" dirty="0" smtClean="0"/>
              <a:t>”</a:t>
            </a:r>
            <a:endParaRPr lang="pt-BR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4716016" y="2385576"/>
            <a:ext cx="1368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Carta FIEB ao MME:</a:t>
            </a:r>
          </a:p>
          <a:p>
            <a:pPr lvl="0"/>
            <a:r>
              <a:rPr lang="pt-BR" b="1" dirty="0" smtClean="0"/>
              <a:t>“</a:t>
            </a:r>
            <a:r>
              <a:rPr lang="pt-BR" b="1" dirty="0"/>
              <a:t>Propostas do conselho de petróleo, gás e naval da FIEB” </a:t>
            </a:r>
          </a:p>
          <a:p>
            <a:endParaRPr lang="pt-BR" dirty="0" smtClean="0"/>
          </a:p>
        </p:txBody>
      </p:sp>
      <p:sp>
        <p:nvSpPr>
          <p:cNvPr id="34" name="CaixaDeTexto 33"/>
          <p:cNvSpPr txBox="1"/>
          <p:nvPr/>
        </p:nvSpPr>
        <p:spPr>
          <a:xfrm>
            <a:off x="6059052" y="2385576"/>
            <a:ext cx="12532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Carta </a:t>
            </a:r>
            <a:r>
              <a:rPr lang="pt-BR" dirty="0" err="1" smtClean="0"/>
              <a:t>Redepetro</a:t>
            </a:r>
            <a:r>
              <a:rPr lang="pt-BR" dirty="0" smtClean="0"/>
              <a:t> RN ao MME:</a:t>
            </a:r>
          </a:p>
          <a:p>
            <a:pPr lvl="0"/>
            <a:r>
              <a:rPr lang="pt-BR" b="1" dirty="0" smtClean="0"/>
              <a:t>“</a:t>
            </a:r>
            <a:r>
              <a:rPr lang="pt-BR" b="1" dirty="0"/>
              <a:t>Carta de Mossoró”</a:t>
            </a:r>
          </a:p>
          <a:p>
            <a:endParaRPr lang="pt-BR" dirty="0" smtClean="0"/>
          </a:p>
        </p:txBody>
      </p:sp>
      <p:sp>
        <p:nvSpPr>
          <p:cNvPr id="35" name="CaixaDeTexto 34"/>
          <p:cNvSpPr txBox="1"/>
          <p:nvPr/>
        </p:nvSpPr>
        <p:spPr>
          <a:xfrm>
            <a:off x="7380311" y="2385576"/>
            <a:ext cx="157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Carta </a:t>
            </a:r>
            <a:r>
              <a:rPr lang="pt-BR" dirty="0" err="1" smtClean="0"/>
              <a:t>Redepetro</a:t>
            </a:r>
            <a:r>
              <a:rPr lang="pt-BR" dirty="0" smtClean="0"/>
              <a:t> Brasil ao MME:</a:t>
            </a:r>
          </a:p>
          <a:p>
            <a:pPr lvl="0"/>
            <a:r>
              <a:rPr lang="pt-BR" b="1" dirty="0" smtClean="0"/>
              <a:t>“</a:t>
            </a:r>
            <a:r>
              <a:rPr lang="pt-BR" b="1" dirty="0"/>
              <a:t>Propostas da </a:t>
            </a:r>
            <a:r>
              <a:rPr lang="pt-BR" b="1" dirty="0" err="1"/>
              <a:t>Redepetro</a:t>
            </a:r>
            <a:r>
              <a:rPr lang="pt-BR" b="1" dirty="0"/>
              <a:t> Brasil para o segmento de O&amp;G </a:t>
            </a:r>
            <a:r>
              <a:rPr lang="pt-BR" b="1" dirty="0" err="1"/>
              <a:t>onshore</a:t>
            </a:r>
            <a:r>
              <a:rPr lang="pt-BR" b="1" dirty="0"/>
              <a:t>”</a:t>
            </a:r>
          </a:p>
          <a:p>
            <a:endParaRPr lang="pt-BR" dirty="0" smtClean="0"/>
          </a:p>
        </p:txBody>
      </p:sp>
      <p:sp>
        <p:nvSpPr>
          <p:cNvPr id="37" name="Pentágono 36"/>
          <p:cNvSpPr/>
          <p:nvPr/>
        </p:nvSpPr>
        <p:spPr>
          <a:xfrm>
            <a:off x="1691680" y="1611630"/>
            <a:ext cx="1428710" cy="358448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2011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8" name="Pentágono 37"/>
          <p:cNvSpPr/>
          <p:nvPr/>
        </p:nvSpPr>
        <p:spPr>
          <a:xfrm>
            <a:off x="182881" y="1610560"/>
            <a:ext cx="1474510" cy="343969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2010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9" name="Pentágono 38"/>
          <p:cNvSpPr/>
          <p:nvPr/>
        </p:nvSpPr>
        <p:spPr>
          <a:xfrm>
            <a:off x="3163904" y="2003741"/>
            <a:ext cx="2805406" cy="341278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Novembro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0" name="Pentágono 39"/>
          <p:cNvSpPr/>
          <p:nvPr/>
        </p:nvSpPr>
        <p:spPr>
          <a:xfrm>
            <a:off x="6059052" y="1990862"/>
            <a:ext cx="2895151" cy="341278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Dezembro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6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60291659"/>
              </p:ext>
            </p:extLst>
          </p:nvPr>
        </p:nvGraphicFramePr>
        <p:xfrm>
          <a:off x="322025" y="764704"/>
          <a:ext cx="8498791" cy="5679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tângulo 15"/>
          <p:cNvSpPr/>
          <p:nvPr/>
        </p:nvSpPr>
        <p:spPr>
          <a:xfrm>
            <a:off x="-126522" y="4788066"/>
            <a:ext cx="90010" cy="21602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Título 8"/>
          <p:cNvSpPr txBox="1">
            <a:spLocks/>
          </p:cNvSpPr>
          <p:nvPr/>
        </p:nvSpPr>
        <p:spPr>
          <a:xfrm>
            <a:off x="0" y="20805"/>
            <a:ext cx="9144000" cy="8501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Reate </a:t>
            </a:r>
            <a:r>
              <a:rPr lang="pt-BR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2017: Frentes Estratégicas</a:t>
            </a:r>
            <a:endParaRPr lang="pt-BR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r="3627"/>
          <a:stretch/>
        </p:blipFill>
        <p:spPr>
          <a:xfrm>
            <a:off x="421814" y="1124744"/>
            <a:ext cx="7052310" cy="5511669"/>
          </a:xfrm>
          <a:prstGeom prst="rect">
            <a:avLst/>
          </a:prstGeom>
        </p:spPr>
      </p:pic>
      <p:sp>
        <p:nvSpPr>
          <p:cNvPr id="4" name="Título 8"/>
          <p:cNvSpPr txBox="1">
            <a:spLocks/>
          </p:cNvSpPr>
          <p:nvPr/>
        </p:nvSpPr>
        <p:spPr>
          <a:xfrm>
            <a:off x="0" y="20805"/>
            <a:ext cx="9144000" cy="8501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4ª Rodada de Licitações de Áreas com Acumulações Marginais 2017</a:t>
            </a:r>
            <a:endParaRPr lang="pt-BR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0192" y="1424960"/>
            <a:ext cx="2232248" cy="3552212"/>
          </a:xfrm>
        </p:spPr>
        <p:txBody>
          <a:bodyPr/>
          <a:lstStyle/>
          <a:p>
            <a:r>
              <a:rPr lang="pt-BR" sz="2800" dirty="0" smtClean="0"/>
              <a:t>Blocos </a:t>
            </a:r>
            <a:r>
              <a:rPr lang="pt-BR" sz="2800" dirty="0"/>
              <a:t>para Exploração e Produção de Petróleo e Gás </a:t>
            </a:r>
            <a:r>
              <a:rPr lang="pt-BR" sz="2800" dirty="0" smtClean="0"/>
              <a:t>Natural:</a:t>
            </a:r>
            <a:br>
              <a:rPr lang="pt-BR" sz="2800" dirty="0" smtClean="0"/>
            </a:br>
            <a:r>
              <a:rPr lang="pt-BR" sz="2800" dirty="0" smtClean="0"/>
              <a:t>288 Blocos</a:t>
            </a:r>
            <a:endParaRPr lang="pt-BR" sz="2800" dirty="0"/>
          </a:p>
        </p:txBody>
      </p:sp>
      <p:sp>
        <p:nvSpPr>
          <p:cNvPr id="16" name="Retângulo 15"/>
          <p:cNvSpPr/>
          <p:nvPr/>
        </p:nvSpPr>
        <p:spPr>
          <a:xfrm>
            <a:off x="-126522" y="4869160"/>
            <a:ext cx="9001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5229" r="3990" b="4052"/>
          <a:stretch/>
        </p:blipFill>
        <p:spPr>
          <a:xfrm>
            <a:off x="251520" y="692696"/>
            <a:ext cx="5760640" cy="5798575"/>
          </a:xfrm>
          <a:prstGeom prst="rect">
            <a:avLst/>
          </a:prstGeom>
        </p:spPr>
      </p:pic>
      <p:sp>
        <p:nvSpPr>
          <p:cNvPr id="6" name="Título 8"/>
          <p:cNvSpPr txBox="1">
            <a:spLocks/>
          </p:cNvSpPr>
          <p:nvPr/>
        </p:nvSpPr>
        <p:spPr>
          <a:xfrm>
            <a:off x="0" y="20805"/>
            <a:ext cx="9144000" cy="8501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14ª Rodada de Licitações 2017</a:t>
            </a:r>
            <a:endParaRPr lang="pt-BR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651</Words>
  <Application>Microsoft Office PowerPoint</Application>
  <PresentationFormat>Apresentação na tela (4:3)</PresentationFormat>
  <Paragraphs>151</Paragraphs>
  <Slides>13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Tema do Office</vt:lpstr>
      <vt:lpstr>think-cell Slide</vt:lpstr>
      <vt:lpstr>REATE PROGRAMA PARA REVITALIZAÇÃO DA ATIVIDADE DE EXPLORAÇÃO E PRODUÇÃO DE PETRÓLEO E GÁS NATURAL EM ÁREAS TERRESTRES </vt:lpstr>
      <vt:lpstr>Iniciativas do Ministério de Minas e Energia na área de Petróleo, Gás Natural e Biocombustíveis</vt:lpstr>
      <vt:lpstr>REATE</vt:lpstr>
      <vt:lpstr>Valores</vt:lpstr>
      <vt:lpstr>Apresentação do PowerPoint</vt:lpstr>
      <vt:lpstr>Apresentação do PowerPoint</vt:lpstr>
      <vt:lpstr>Apresentação do PowerPoint</vt:lpstr>
      <vt:lpstr>Apresentação do PowerPoint</vt:lpstr>
      <vt:lpstr>Blocos para Exploração e Produção de Petróleo e Gás Natural: 288 Blocos</vt:lpstr>
      <vt:lpstr>Apresentação do PowerPoint</vt:lpstr>
      <vt:lpstr>Apresentação do PowerPoint</vt:lpstr>
      <vt:lpstr>Produção Terrestre</vt:lpstr>
      <vt:lpstr>75 anos da Produção Comercial no BRASIL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REATE PROGRAMA PARA REVITALIZAÇÃO DA ATIVIDADE DE EXPLORAÇÃO E PRODUÇÃO DE PETRÓLEO E GÁS NATURAL EM ÁREAS TERRESTRES</dc:title>
  <dc:creator>gestor_seg</dc:creator>
  <cp:lastModifiedBy>gestor_seg</cp:lastModifiedBy>
  <cp:revision>28</cp:revision>
  <cp:lastPrinted>2017-01-25T22:49:54Z</cp:lastPrinted>
  <dcterms:created xsi:type="dcterms:W3CDTF">2017-01-23T19:10:07Z</dcterms:created>
  <dcterms:modified xsi:type="dcterms:W3CDTF">2017-01-26T18:23:35Z</dcterms:modified>
</cp:coreProperties>
</file>