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7" r:id="rId2"/>
    <p:sldId id="265" r:id="rId3"/>
    <p:sldId id="258" r:id="rId4"/>
    <p:sldId id="264" r:id="rId5"/>
    <p:sldId id="263" r:id="rId6"/>
    <p:sldId id="259" r:id="rId7"/>
    <p:sldId id="260" r:id="rId8"/>
    <p:sldId id="262" r:id="rId9"/>
    <p:sldId id="266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86" d="100"/>
          <a:sy n="86" d="100"/>
        </p:scale>
        <p:origin x="80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exandre\Downloads\Consumo_aparente_de_GLP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exandre\Downloads\Consumo_aparente_de_GLP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CONSUMO GLP P13 equivalente </a:t>
            </a:r>
            <a:r>
              <a:rPr lang="pt-BR" baseline="0"/>
              <a:t> </a:t>
            </a:r>
            <a:endParaRPr lang="pt-BR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[Consumo_aparente_de_GLP.xlsx]Plan2!$A$1:$A$121</c:f>
              <c:numCache>
                <c:formatCode>mmm\-yy</c:formatCode>
                <c:ptCount val="121"/>
                <c:pt idx="0">
                  <c:v>39083</c:v>
                </c:pt>
                <c:pt idx="1">
                  <c:v>39114</c:v>
                </c:pt>
                <c:pt idx="2">
                  <c:v>39142</c:v>
                </c:pt>
                <c:pt idx="3">
                  <c:v>39173</c:v>
                </c:pt>
                <c:pt idx="4">
                  <c:v>39203</c:v>
                </c:pt>
                <c:pt idx="5">
                  <c:v>39234</c:v>
                </c:pt>
                <c:pt idx="6">
                  <c:v>39264</c:v>
                </c:pt>
                <c:pt idx="7">
                  <c:v>39295</c:v>
                </c:pt>
                <c:pt idx="8">
                  <c:v>39326</c:v>
                </c:pt>
                <c:pt idx="9">
                  <c:v>39356</c:v>
                </c:pt>
                <c:pt idx="10">
                  <c:v>39387</c:v>
                </c:pt>
                <c:pt idx="11">
                  <c:v>39417</c:v>
                </c:pt>
                <c:pt idx="12">
                  <c:v>39448</c:v>
                </c:pt>
                <c:pt idx="13">
                  <c:v>39479</c:v>
                </c:pt>
                <c:pt idx="14">
                  <c:v>39508</c:v>
                </c:pt>
                <c:pt idx="15">
                  <c:v>39539</c:v>
                </c:pt>
                <c:pt idx="16">
                  <c:v>39569</c:v>
                </c:pt>
                <c:pt idx="17">
                  <c:v>39600</c:v>
                </c:pt>
                <c:pt idx="18">
                  <c:v>39630</c:v>
                </c:pt>
                <c:pt idx="19">
                  <c:v>39661</c:v>
                </c:pt>
                <c:pt idx="20">
                  <c:v>39692</c:v>
                </c:pt>
                <c:pt idx="21">
                  <c:v>39722</c:v>
                </c:pt>
                <c:pt idx="22">
                  <c:v>39753</c:v>
                </c:pt>
                <c:pt idx="23">
                  <c:v>39783</c:v>
                </c:pt>
                <c:pt idx="24">
                  <c:v>39814</c:v>
                </c:pt>
                <c:pt idx="25">
                  <c:v>39845</c:v>
                </c:pt>
                <c:pt idx="26">
                  <c:v>39873</c:v>
                </c:pt>
                <c:pt idx="27">
                  <c:v>39904</c:v>
                </c:pt>
                <c:pt idx="28">
                  <c:v>39934</c:v>
                </c:pt>
                <c:pt idx="29">
                  <c:v>39965</c:v>
                </c:pt>
                <c:pt idx="30">
                  <c:v>39995</c:v>
                </c:pt>
                <c:pt idx="31">
                  <c:v>40026</c:v>
                </c:pt>
                <c:pt idx="32">
                  <c:v>40057</c:v>
                </c:pt>
                <c:pt idx="33">
                  <c:v>40087</c:v>
                </c:pt>
                <c:pt idx="34">
                  <c:v>40118</c:v>
                </c:pt>
                <c:pt idx="35">
                  <c:v>40148</c:v>
                </c:pt>
                <c:pt idx="36">
                  <c:v>40179</c:v>
                </c:pt>
                <c:pt idx="37">
                  <c:v>40210</c:v>
                </c:pt>
                <c:pt idx="38">
                  <c:v>40238</c:v>
                </c:pt>
                <c:pt idx="39">
                  <c:v>40269</c:v>
                </c:pt>
                <c:pt idx="40">
                  <c:v>40299</c:v>
                </c:pt>
                <c:pt idx="41">
                  <c:v>40330</c:v>
                </c:pt>
                <c:pt idx="42">
                  <c:v>40360</c:v>
                </c:pt>
                <c:pt idx="43">
                  <c:v>40391</c:v>
                </c:pt>
                <c:pt idx="44">
                  <c:v>40422</c:v>
                </c:pt>
                <c:pt idx="45">
                  <c:v>40452</c:v>
                </c:pt>
                <c:pt idx="46">
                  <c:v>40483</c:v>
                </c:pt>
                <c:pt idx="47">
                  <c:v>40513</c:v>
                </c:pt>
                <c:pt idx="48">
                  <c:v>40544</c:v>
                </c:pt>
                <c:pt idx="49">
                  <c:v>40575</c:v>
                </c:pt>
                <c:pt idx="50">
                  <c:v>40603</c:v>
                </c:pt>
                <c:pt idx="51">
                  <c:v>40634</c:v>
                </c:pt>
                <c:pt idx="52">
                  <c:v>40664</c:v>
                </c:pt>
                <c:pt idx="53">
                  <c:v>40695</c:v>
                </c:pt>
                <c:pt idx="54">
                  <c:v>40725</c:v>
                </c:pt>
                <c:pt idx="55">
                  <c:v>40756</c:v>
                </c:pt>
                <c:pt idx="56">
                  <c:v>40787</c:v>
                </c:pt>
                <c:pt idx="57">
                  <c:v>40817</c:v>
                </c:pt>
                <c:pt idx="58">
                  <c:v>40848</c:v>
                </c:pt>
                <c:pt idx="59">
                  <c:v>40878</c:v>
                </c:pt>
                <c:pt idx="60">
                  <c:v>40909</c:v>
                </c:pt>
                <c:pt idx="61">
                  <c:v>40940</c:v>
                </c:pt>
                <c:pt idx="62">
                  <c:v>40969</c:v>
                </c:pt>
                <c:pt idx="63">
                  <c:v>41000</c:v>
                </c:pt>
                <c:pt idx="64">
                  <c:v>41030</c:v>
                </c:pt>
                <c:pt idx="65">
                  <c:v>41061</c:v>
                </c:pt>
                <c:pt idx="66">
                  <c:v>41091</c:v>
                </c:pt>
                <c:pt idx="67">
                  <c:v>41122</c:v>
                </c:pt>
                <c:pt idx="68">
                  <c:v>41153</c:v>
                </c:pt>
                <c:pt idx="69">
                  <c:v>41183</c:v>
                </c:pt>
                <c:pt idx="70">
                  <c:v>41214</c:v>
                </c:pt>
                <c:pt idx="71">
                  <c:v>41244</c:v>
                </c:pt>
                <c:pt idx="72">
                  <c:v>41275</c:v>
                </c:pt>
                <c:pt idx="73">
                  <c:v>41306</c:v>
                </c:pt>
                <c:pt idx="74">
                  <c:v>41334</c:v>
                </c:pt>
                <c:pt idx="75">
                  <c:v>41365</c:v>
                </c:pt>
                <c:pt idx="76">
                  <c:v>41395</c:v>
                </c:pt>
                <c:pt idx="77">
                  <c:v>41426</c:v>
                </c:pt>
                <c:pt idx="78">
                  <c:v>41456</c:v>
                </c:pt>
                <c:pt idx="79">
                  <c:v>41487</c:v>
                </c:pt>
                <c:pt idx="80">
                  <c:v>41518</c:v>
                </c:pt>
                <c:pt idx="81">
                  <c:v>41548</c:v>
                </c:pt>
                <c:pt idx="82">
                  <c:v>41579</c:v>
                </c:pt>
                <c:pt idx="83">
                  <c:v>41609</c:v>
                </c:pt>
                <c:pt idx="84">
                  <c:v>41640</c:v>
                </c:pt>
                <c:pt idx="85">
                  <c:v>41671</c:v>
                </c:pt>
                <c:pt idx="86">
                  <c:v>41699</c:v>
                </c:pt>
                <c:pt idx="87">
                  <c:v>41730</c:v>
                </c:pt>
                <c:pt idx="88">
                  <c:v>41760</c:v>
                </c:pt>
                <c:pt idx="89">
                  <c:v>41791</c:v>
                </c:pt>
                <c:pt idx="90">
                  <c:v>41821</c:v>
                </c:pt>
                <c:pt idx="91">
                  <c:v>41852</c:v>
                </c:pt>
                <c:pt idx="92">
                  <c:v>41883</c:v>
                </c:pt>
                <c:pt idx="93">
                  <c:v>41913</c:v>
                </c:pt>
                <c:pt idx="94">
                  <c:v>41944</c:v>
                </c:pt>
                <c:pt idx="95">
                  <c:v>41974</c:v>
                </c:pt>
                <c:pt idx="96">
                  <c:v>42005</c:v>
                </c:pt>
                <c:pt idx="97">
                  <c:v>42036</c:v>
                </c:pt>
                <c:pt idx="98">
                  <c:v>42064</c:v>
                </c:pt>
                <c:pt idx="99">
                  <c:v>42095</c:v>
                </c:pt>
                <c:pt idx="100">
                  <c:v>42125</c:v>
                </c:pt>
                <c:pt idx="101">
                  <c:v>42156</c:v>
                </c:pt>
                <c:pt idx="102">
                  <c:v>42186</c:v>
                </c:pt>
                <c:pt idx="103">
                  <c:v>42217</c:v>
                </c:pt>
                <c:pt idx="104">
                  <c:v>42248</c:v>
                </c:pt>
                <c:pt idx="105">
                  <c:v>42278</c:v>
                </c:pt>
                <c:pt idx="106">
                  <c:v>42309</c:v>
                </c:pt>
                <c:pt idx="107">
                  <c:v>42339</c:v>
                </c:pt>
                <c:pt idx="108">
                  <c:v>42370</c:v>
                </c:pt>
                <c:pt idx="109">
                  <c:v>42401</c:v>
                </c:pt>
                <c:pt idx="110">
                  <c:v>42430</c:v>
                </c:pt>
                <c:pt idx="111">
                  <c:v>42461</c:v>
                </c:pt>
                <c:pt idx="112">
                  <c:v>42491</c:v>
                </c:pt>
                <c:pt idx="113">
                  <c:v>42522</c:v>
                </c:pt>
                <c:pt idx="114">
                  <c:v>42552</c:v>
                </c:pt>
                <c:pt idx="115">
                  <c:v>42583</c:v>
                </c:pt>
                <c:pt idx="116">
                  <c:v>42614</c:v>
                </c:pt>
                <c:pt idx="117">
                  <c:v>42644</c:v>
                </c:pt>
                <c:pt idx="118">
                  <c:v>42675</c:v>
                </c:pt>
                <c:pt idx="119">
                  <c:v>42705</c:v>
                </c:pt>
                <c:pt idx="120">
                  <c:v>42736</c:v>
                </c:pt>
              </c:numCache>
            </c:numRef>
          </c:cat>
          <c:val>
            <c:numRef>
              <c:f>[Consumo_aparente_de_GLP.xlsx]Plan2!$B$1:$B$121</c:f>
              <c:numCache>
                <c:formatCode>_-* #,##0_-;\-* #,##0_-;_-* "-"??_-;_-@_-</c:formatCode>
                <c:ptCount val="121"/>
                <c:pt idx="0">
                  <c:v>29958840</c:v>
                </c:pt>
                <c:pt idx="1">
                  <c:v>27936708.46153846</c:v>
                </c:pt>
                <c:pt idx="2">
                  <c:v>30992612.53846154</c:v>
                </c:pt>
                <c:pt idx="3">
                  <c:v>29608733.692307692</c:v>
                </c:pt>
                <c:pt idx="4">
                  <c:v>32818709.307692308</c:v>
                </c:pt>
                <c:pt idx="5">
                  <c:v>32612150.307692308</c:v>
                </c:pt>
                <c:pt idx="6">
                  <c:v>32754936.769230768</c:v>
                </c:pt>
                <c:pt idx="7">
                  <c:v>33937567.769230768</c:v>
                </c:pt>
                <c:pt idx="8">
                  <c:v>30519773.846153848</c:v>
                </c:pt>
                <c:pt idx="9">
                  <c:v>32148305.769230768</c:v>
                </c:pt>
                <c:pt idx="10">
                  <c:v>31040386</c:v>
                </c:pt>
                <c:pt idx="11">
                  <c:v>32221501.846153848</c:v>
                </c:pt>
                <c:pt idx="12">
                  <c:v>29967437.846153848</c:v>
                </c:pt>
                <c:pt idx="13">
                  <c:v>29320191.076923076</c:v>
                </c:pt>
                <c:pt idx="14">
                  <c:v>30539743.53846154</c:v>
                </c:pt>
                <c:pt idx="15">
                  <c:v>31422565.923076924</c:v>
                </c:pt>
                <c:pt idx="16">
                  <c:v>32540092.46153846</c:v>
                </c:pt>
                <c:pt idx="17">
                  <c:v>32143382.153846152</c:v>
                </c:pt>
                <c:pt idx="18">
                  <c:v>34130971.92307692</c:v>
                </c:pt>
                <c:pt idx="19">
                  <c:v>32356326.769230768</c:v>
                </c:pt>
                <c:pt idx="20">
                  <c:v>32847064.384615384</c:v>
                </c:pt>
                <c:pt idx="21">
                  <c:v>32549254</c:v>
                </c:pt>
                <c:pt idx="22">
                  <c:v>29754943.153846152</c:v>
                </c:pt>
                <c:pt idx="23">
                  <c:v>33703035.92307692</c:v>
                </c:pt>
                <c:pt idx="24">
                  <c:v>30380907.769230768</c:v>
                </c:pt>
                <c:pt idx="25">
                  <c:v>27882004.153846152</c:v>
                </c:pt>
                <c:pt idx="26">
                  <c:v>30372481.692307692</c:v>
                </c:pt>
                <c:pt idx="27">
                  <c:v>31116623.692307692</c:v>
                </c:pt>
                <c:pt idx="28">
                  <c:v>31404458.53846154</c:v>
                </c:pt>
                <c:pt idx="29">
                  <c:v>33100578.846153848</c:v>
                </c:pt>
                <c:pt idx="30">
                  <c:v>34638157</c:v>
                </c:pt>
                <c:pt idx="31">
                  <c:v>33440253.846153848</c:v>
                </c:pt>
                <c:pt idx="32">
                  <c:v>32210621.615384616</c:v>
                </c:pt>
                <c:pt idx="33">
                  <c:v>32858041.307692308</c:v>
                </c:pt>
                <c:pt idx="34">
                  <c:v>29694511.230769232</c:v>
                </c:pt>
                <c:pt idx="35">
                  <c:v>33625562.538461536</c:v>
                </c:pt>
                <c:pt idx="36">
                  <c:v>29029233.846153848</c:v>
                </c:pt>
                <c:pt idx="37">
                  <c:v>27964024.692307692</c:v>
                </c:pt>
                <c:pt idx="38">
                  <c:v>32401974.615384616</c:v>
                </c:pt>
                <c:pt idx="39">
                  <c:v>31663530.769230768</c:v>
                </c:pt>
                <c:pt idx="40">
                  <c:v>32262319.692307692</c:v>
                </c:pt>
                <c:pt idx="41">
                  <c:v>33332981.923076924</c:v>
                </c:pt>
                <c:pt idx="42">
                  <c:v>34856385.153846152</c:v>
                </c:pt>
                <c:pt idx="43">
                  <c:v>34344964.384615384</c:v>
                </c:pt>
                <c:pt idx="44">
                  <c:v>32510573.230769232</c:v>
                </c:pt>
                <c:pt idx="45">
                  <c:v>32060950.384615384</c:v>
                </c:pt>
                <c:pt idx="46">
                  <c:v>31922203.230769232</c:v>
                </c:pt>
                <c:pt idx="47">
                  <c:v>34350685.461538464</c:v>
                </c:pt>
                <c:pt idx="48">
                  <c:v>29831781.076923076</c:v>
                </c:pt>
                <c:pt idx="49">
                  <c:v>29090096.615384616</c:v>
                </c:pt>
                <c:pt idx="50">
                  <c:v>32815843.076923076</c:v>
                </c:pt>
                <c:pt idx="51">
                  <c:v>31696214.846153848</c:v>
                </c:pt>
                <c:pt idx="52">
                  <c:v>33676976.846153848</c:v>
                </c:pt>
                <c:pt idx="53">
                  <c:v>34006669.153846152</c:v>
                </c:pt>
                <c:pt idx="54">
                  <c:v>34459929.846153848</c:v>
                </c:pt>
                <c:pt idx="55">
                  <c:v>35915983</c:v>
                </c:pt>
                <c:pt idx="56">
                  <c:v>33064938.692307692</c:v>
                </c:pt>
                <c:pt idx="57">
                  <c:v>32577319.923076924</c:v>
                </c:pt>
                <c:pt idx="58">
                  <c:v>32514910.307692308</c:v>
                </c:pt>
                <c:pt idx="59">
                  <c:v>35013670.846153848</c:v>
                </c:pt>
                <c:pt idx="60">
                  <c:v>31007023.384615384</c:v>
                </c:pt>
                <c:pt idx="61">
                  <c:v>30671318</c:v>
                </c:pt>
                <c:pt idx="62">
                  <c:v>33300581</c:v>
                </c:pt>
                <c:pt idx="63">
                  <c:v>30747136.46153846</c:v>
                </c:pt>
                <c:pt idx="64">
                  <c:v>34437619.307692304</c:v>
                </c:pt>
                <c:pt idx="65">
                  <c:v>33892201.769230768</c:v>
                </c:pt>
                <c:pt idx="66">
                  <c:v>34534617</c:v>
                </c:pt>
                <c:pt idx="67">
                  <c:v>35110527.92307692</c:v>
                </c:pt>
                <c:pt idx="68">
                  <c:v>31396934.53846154</c:v>
                </c:pt>
                <c:pt idx="69">
                  <c:v>33943826.538461536</c:v>
                </c:pt>
                <c:pt idx="70">
                  <c:v>32275549.307692308</c:v>
                </c:pt>
                <c:pt idx="71">
                  <c:v>32966865.46153846</c:v>
                </c:pt>
                <c:pt idx="72">
                  <c:v>31767516.53846154</c:v>
                </c:pt>
                <c:pt idx="73">
                  <c:v>29668089</c:v>
                </c:pt>
                <c:pt idx="74">
                  <c:v>31244786.46153846</c:v>
                </c:pt>
                <c:pt idx="75">
                  <c:v>33522493.615384616</c:v>
                </c:pt>
                <c:pt idx="76">
                  <c:v>34026612.769230768</c:v>
                </c:pt>
                <c:pt idx="77">
                  <c:v>33036926.53846154</c:v>
                </c:pt>
                <c:pt idx="78">
                  <c:v>36216613.92307692</c:v>
                </c:pt>
                <c:pt idx="79">
                  <c:v>36133245.307692304</c:v>
                </c:pt>
                <c:pt idx="80">
                  <c:v>32624591.923076924</c:v>
                </c:pt>
                <c:pt idx="81">
                  <c:v>34966660.615384616</c:v>
                </c:pt>
                <c:pt idx="82">
                  <c:v>32360738.230769232</c:v>
                </c:pt>
                <c:pt idx="83">
                  <c:v>34497053.846153848</c:v>
                </c:pt>
                <c:pt idx="84">
                  <c:v>32076427.615384616</c:v>
                </c:pt>
                <c:pt idx="85">
                  <c:v>29873622.153846152</c:v>
                </c:pt>
                <c:pt idx="86">
                  <c:v>32355259.384615384</c:v>
                </c:pt>
                <c:pt idx="87">
                  <c:v>32964158.615384616</c:v>
                </c:pt>
                <c:pt idx="88">
                  <c:v>34900900.615384616</c:v>
                </c:pt>
                <c:pt idx="89">
                  <c:v>33650569.615384616</c:v>
                </c:pt>
                <c:pt idx="90">
                  <c:v>36930781</c:v>
                </c:pt>
                <c:pt idx="91">
                  <c:v>35333673.307692304</c:v>
                </c:pt>
                <c:pt idx="92">
                  <c:v>34272876.307692304</c:v>
                </c:pt>
                <c:pt idx="93">
                  <c:v>34274845.92307692</c:v>
                </c:pt>
                <c:pt idx="94">
                  <c:v>31873989.846153848</c:v>
                </c:pt>
                <c:pt idx="95">
                  <c:v>36124012.538461536</c:v>
                </c:pt>
                <c:pt idx="96">
                  <c:v>31712943.53846154</c:v>
                </c:pt>
                <c:pt idx="97">
                  <c:v>30365000.384615384</c:v>
                </c:pt>
                <c:pt idx="98">
                  <c:v>33909961.07692308</c:v>
                </c:pt>
                <c:pt idx="99">
                  <c:v>33342259.692307692</c:v>
                </c:pt>
                <c:pt idx="100">
                  <c:v>33473279.076923076</c:v>
                </c:pt>
                <c:pt idx="101">
                  <c:v>35561278.769230768</c:v>
                </c:pt>
                <c:pt idx="102">
                  <c:v>37083491.92307692</c:v>
                </c:pt>
                <c:pt idx="103">
                  <c:v>35417166</c:v>
                </c:pt>
                <c:pt idx="104">
                  <c:v>33895132.92307692</c:v>
                </c:pt>
                <c:pt idx="105">
                  <c:v>33167598.615384616</c:v>
                </c:pt>
                <c:pt idx="106">
                  <c:v>31575300.384615384</c:v>
                </c:pt>
                <c:pt idx="107">
                  <c:v>35518110.384615384</c:v>
                </c:pt>
                <c:pt idx="108">
                  <c:v>30881452.923076924</c:v>
                </c:pt>
                <c:pt idx="109">
                  <c:v>31376558.923076924</c:v>
                </c:pt>
                <c:pt idx="110">
                  <c:v>33831049.461538464</c:v>
                </c:pt>
                <c:pt idx="111">
                  <c:v>32382819.076923076</c:v>
                </c:pt>
                <c:pt idx="112">
                  <c:v>34783650.230769232</c:v>
                </c:pt>
                <c:pt idx="113">
                  <c:v>35885045.461538464</c:v>
                </c:pt>
                <c:pt idx="114">
                  <c:v>35229640.769230768</c:v>
                </c:pt>
                <c:pt idx="115">
                  <c:v>37573681.846153848</c:v>
                </c:pt>
                <c:pt idx="116">
                  <c:v>34578375.846153848</c:v>
                </c:pt>
                <c:pt idx="117">
                  <c:v>33387881.384615384</c:v>
                </c:pt>
                <c:pt idx="118">
                  <c:v>33733896.769230768</c:v>
                </c:pt>
                <c:pt idx="119">
                  <c:v>36345410.230769232</c:v>
                </c:pt>
                <c:pt idx="120">
                  <c:v>31246406.153846152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5A1-4B5D-AD5D-9E2A8AB489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95150672"/>
        <c:axId val="795162096"/>
      </c:lineChart>
      <c:dateAx>
        <c:axId val="79515067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95162096"/>
        <c:crosses val="autoZero"/>
        <c:auto val="1"/>
        <c:lblOffset val="100"/>
        <c:baseTimeUnit val="months"/>
      </c:dateAx>
      <c:valAx>
        <c:axId val="795162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95150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CONSUMO GLP INDUSTRIAL</a:t>
            </a:r>
            <a:r>
              <a:rPr lang="pt-BR" baseline="0"/>
              <a:t> ( Kg)</a:t>
            </a:r>
            <a:endParaRPr lang="pt-BR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0997483518061996"/>
          <c:y val="0.11789271104516218"/>
          <c:w val="0.88026112776678145"/>
          <c:h val="0.78753693086330667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[Consumo_aparente_de_GLP.xlsx]Plan2!$A$1:$A$122</c:f>
              <c:numCache>
                <c:formatCode>mmm\-yy</c:formatCode>
                <c:ptCount val="122"/>
                <c:pt idx="0">
                  <c:v>39083</c:v>
                </c:pt>
                <c:pt idx="1">
                  <c:v>39114</c:v>
                </c:pt>
                <c:pt idx="2">
                  <c:v>39142</c:v>
                </c:pt>
                <c:pt idx="3">
                  <c:v>39173</c:v>
                </c:pt>
                <c:pt idx="4">
                  <c:v>39203</c:v>
                </c:pt>
                <c:pt idx="5">
                  <c:v>39234</c:v>
                </c:pt>
                <c:pt idx="6">
                  <c:v>39264</c:v>
                </c:pt>
                <c:pt idx="7">
                  <c:v>39295</c:v>
                </c:pt>
                <c:pt idx="8">
                  <c:v>39326</c:v>
                </c:pt>
                <c:pt idx="9">
                  <c:v>39356</c:v>
                </c:pt>
                <c:pt idx="10">
                  <c:v>39387</c:v>
                </c:pt>
                <c:pt idx="11">
                  <c:v>39417</c:v>
                </c:pt>
                <c:pt idx="12">
                  <c:v>39448</c:v>
                </c:pt>
                <c:pt idx="13">
                  <c:v>39479</c:v>
                </c:pt>
                <c:pt idx="14">
                  <c:v>39508</c:v>
                </c:pt>
                <c:pt idx="15">
                  <c:v>39539</c:v>
                </c:pt>
                <c:pt idx="16">
                  <c:v>39569</c:v>
                </c:pt>
                <c:pt idx="17">
                  <c:v>39600</c:v>
                </c:pt>
                <c:pt idx="18">
                  <c:v>39630</c:v>
                </c:pt>
                <c:pt idx="19">
                  <c:v>39661</c:v>
                </c:pt>
                <c:pt idx="20">
                  <c:v>39692</c:v>
                </c:pt>
                <c:pt idx="21">
                  <c:v>39722</c:v>
                </c:pt>
                <c:pt idx="22">
                  <c:v>39753</c:v>
                </c:pt>
                <c:pt idx="23">
                  <c:v>39783</c:v>
                </c:pt>
                <c:pt idx="24">
                  <c:v>39814</c:v>
                </c:pt>
                <c:pt idx="25">
                  <c:v>39845</c:v>
                </c:pt>
                <c:pt idx="26">
                  <c:v>39873</c:v>
                </c:pt>
                <c:pt idx="27">
                  <c:v>39904</c:v>
                </c:pt>
                <c:pt idx="28">
                  <c:v>39934</c:v>
                </c:pt>
                <c:pt idx="29">
                  <c:v>39965</c:v>
                </c:pt>
                <c:pt idx="30">
                  <c:v>39995</c:v>
                </c:pt>
                <c:pt idx="31">
                  <c:v>40026</c:v>
                </c:pt>
                <c:pt idx="32">
                  <c:v>40057</c:v>
                </c:pt>
                <c:pt idx="33">
                  <c:v>40087</c:v>
                </c:pt>
                <c:pt idx="34">
                  <c:v>40118</c:v>
                </c:pt>
                <c:pt idx="35">
                  <c:v>40148</c:v>
                </c:pt>
                <c:pt idx="36">
                  <c:v>40179</c:v>
                </c:pt>
                <c:pt idx="37">
                  <c:v>40210</c:v>
                </c:pt>
                <c:pt idx="38">
                  <c:v>40238</c:v>
                </c:pt>
                <c:pt idx="39">
                  <c:v>40269</c:v>
                </c:pt>
                <c:pt idx="40">
                  <c:v>40299</c:v>
                </c:pt>
                <c:pt idx="41">
                  <c:v>40330</c:v>
                </c:pt>
                <c:pt idx="42">
                  <c:v>40360</c:v>
                </c:pt>
                <c:pt idx="43">
                  <c:v>40391</c:v>
                </c:pt>
                <c:pt idx="44">
                  <c:v>40422</c:v>
                </c:pt>
                <c:pt idx="45">
                  <c:v>40452</c:v>
                </c:pt>
                <c:pt idx="46">
                  <c:v>40483</c:v>
                </c:pt>
                <c:pt idx="47">
                  <c:v>40513</c:v>
                </c:pt>
                <c:pt idx="48">
                  <c:v>40544</c:v>
                </c:pt>
                <c:pt idx="49">
                  <c:v>40575</c:v>
                </c:pt>
                <c:pt idx="50">
                  <c:v>40603</c:v>
                </c:pt>
                <c:pt idx="51">
                  <c:v>40634</c:v>
                </c:pt>
                <c:pt idx="52">
                  <c:v>40664</c:v>
                </c:pt>
                <c:pt idx="53">
                  <c:v>40695</c:v>
                </c:pt>
                <c:pt idx="54">
                  <c:v>40725</c:v>
                </c:pt>
                <c:pt idx="55">
                  <c:v>40756</c:v>
                </c:pt>
                <c:pt idx="56">
                  <c:v>40787</c:v>
                </c:pt>
                <c:pt idx="57">
                  <c:v>40817</c:v>
                </c:pt>
                <c:pt idx="58">
                  <c:v>40848</c:v>
                </c:pt>
                <c:pt idx="59">
                  <c:v>40878</c:v>
                </c:pt>
                <c:pt idx="60">
                  <c:v>40909</c:v>
                </c:pt>
                <c:pt idx="61">
                  <c:v>40940</c:v>
                </c:pt>
                <c:pt idx="62">
                  <c:v>40969</c:v>
                </c:pt>
                <c:pt idx="63">
                  <c:v>41000</c:v>
                </c:pt>
                <c:pt idx="64">
                  <c:v>41030</c:v>
                </c:pt>
                <c:pt idx="65">
                  <c:v>41061</c:v>
                </c:pt>
                <c:pt idx="66">
                  <c:v>41091</c:v>
                </c:pt>
                <c:pt idx="67">
                  <c:v>41122</c:v>
                </c:pt>
                <c:pt idx="68">
                  <c:v>41153</c:v>
                </c:pt>
                <c:pt idx="69">
                  <c:v>41183</c:v>
                </c:pt>
                <c:pt idx="70">
                  <c:v>41214</c:v>
                </c:pt>
                <c:pt idx="71">
                  <c:v>41244</c:v>
                </c:pt>
                <c:pt idx="72">
                  <c:v>41275</c:v>
                </c:pt>
                <c:pt idx="73">
                  <c:v>41306</c:v>
                </c:pt>
                <c:pt idx="74">
                  <c:v>41334</c:v>
                </c:pt>
                <c:pt idx="75">
                  <c:v>41365</c:v>
                </c:pt>
                <c:pt idx="76">
                  <c:v>41395</c:v>
                </c:pt>
                <c:pt idx="77">
                  <c:v>41426</c:v>
                </c:pt>
                <c:pt idx="78">
                  <c:v>41456</c:v>
                </c:pt>
                <c:pt idx="79">
                  <c:v>41487</c:v>
                </c:pt>
                <c:pt idx="80">
                  <c:v>41518</c:v>
                </c:pt>
                <c:pt idx="81">
                  <c:v>41548</c:v>
                </c:pt>
                <c:pt idx="82">
                  <c:v>41579</c:v>
                </c:pt>
                <c:pt idx="83">
                  <c:v>41609</c:v>
                </c:pt>
                <c:pt idx="84">
                  <c:v>41640</c:v>
                </c:pt>
                <c:pt idx="85">
                  <c:v>41671</c:v>
                </c:pt>
                <c:pt idx="86">
                  <c:v>41699</c:v>
                </c:pt>
                <c:pt idx="87">
                  <c:v>41730</c:v>
                </c:pt>
                <c:pt idx="88">
                  <c:v>41760</c:v>
                </c:pt>
                <c:pt idx="89">
                  <c:v>41791</c:v>
                </c:pt>
                <c:pt idx="90">
                  <c:v>41821</c:v>
                </c:pt>
                <c:pt idx="91">
                  <c:v>41852</c:v>
                </c:pt>
                <c:pt idx="92">
                  <c:v>41883</c:v>
                </c:pt>
                <c:pt idx="93">
                  <c:v>41913</c:v>
                </c:pt>
                <c:pt idx="94">
                  <c:v>41944</c:v>
                </c:pt>
                <c:pt idx="95">
                  <c:v>41974</c:v>
                </c:pt>
                <c:pt idx="96">
                  <c:v>42005</c:v>
                </c:pt>
                <c:pt idx="97">
                  <c:v>42036</c:v>
                </c:pt>
                <c:pt idx="98">
                  <c:v>42064</c:v>
                </c:pt>
                <c:pt idx="99">
                  <c:v>42095</c:v>
                </c:pt>
                <c:pt idx="100">
                  <c:v>42125</c:v>
                </c:pt>
                <c:pt idx="101">
                  <c:v>42156</c:v>
                </c:pt>
                <c:pt idx="102">
                  <c:v>42186</c:v>
                </c:pt>
                <c:pt idx="103">
                  <c:v>42217</c:v>
                </c:pt>
                <c:pt idx="104">
                  <c:v>42248</c:v>
                </c:pt>
                <c:pt idx="105">
                  <c:v>42278</c:v>
                </c:pt>
                <c:pt idx="106">
                  <c:v>42309</c:v>
                </c:pt>
                <c:pt idx="107">
                  <c:v>42339</c:v>
                </c:pt>
                <c:pt idx="108">
                  <c:v>42370</c:v>
                </c:pt>
                <c:pt idx="109">
                  <c:v>42401</c:v>
                </c:pt>
                <c:pt idx="110">
                  <c:v>42430</c:v>
                </c:pt>
                <c:pt idx="111">
                  <c:v>42461</c:v>
                </c:pt>
                <c:pt idx="112">
                  <c:v>42491</c:v>
                </c:pt>
                <c:pt idx="113">
                  <c:v>42522</c:v>
                </c:pt>
                <c:pt idx="114">
                  <c:v>42552</c:v>
                </c:pt>
                <c:pt idx="115">
                  <c:v>42583</c:v>
                </c:pt>
                <c:pt idx="116">
                  <c:v>42614</c:v>
                </c:pt>
                <c:pt idx="117">
                  <c:v>42644</c:v>
                </c:pt>
                <c:pt idx="118">
                  <c:v>42675</c:v>
                </c:pt>
                <c:pt idx="119">
                  <c:v>42705</c:v>
                </c:pt>
                <c:pt idx="120">
                  <c:v>42736</c:v>
                </c:pt>
              </c:numCache>
            </c:numRef>
          </c:cat>
          <c:val>
            <c:numRef>
              <c:f>[Consumo_aparente_de_GLP.xlsx]Plan2!$C$1:$C$122</c:f>
              <c:numCache>
                <c:formatCode>#,##0</c:formatCode>
                <c:ptCount val="122"/>
                <c:pt idx="0">
                  <c:v>127628850</c:v>
                </c:pt>
                <c:pt idx="1">
                  <c:v>120311869</c:v>
                </c:pt>
                <c:pt idx="2">
                  <c:v>144161964</c:v>
                </c:pt>
                <c:pt idx="3">
                  <c:v>135914874</c:v>
                </c:pt>
                <c:pt idx="4">
                  <c:v>157220874</c:v>
                </c:pt>
                <c:pt idx="5">
                  <c:v>153072342</c:v>
                </c:pt>
                <c:pt idx="6">
                  <c:v>155374890</c:v>
                </c:pt>
                <c:pt idx="7">
                  <c:v>163018025</c:v>
                </c:pt>
                <c:pt idx="8">
                  <c:v>139332503</c:v>
                </c:pt>
                <c:pt idx="9">
                  <c:v>154512897</c:v>
                </c:pt>
                <c:pt idx="10">
                  <c:v>144518796</c:v>
                </c:pt>
                <c:pt idx="11">
                  <c:v>133193322</c:v>
                </c:pt>
                <c:pt idx="12">
                  <c:v>137682083</c:v>
                </c:pt>
                <c:pt idx="13">
                  <c:v>133961325</c:v>
                </c:pt>
                <c:pt idx="14">
                  <c:v>142788176</c:v>
                </c:pt>
                <c:pt idx="15">
                  <c:v>149301148</c:v>
                </c:pt>
                <c:pt idx="16">
                  <c:v>155000164</c:v>
                </c:pt>
                <c:pt idx="17">
                  <c:v>162647444</c:v>
                </c:pt>
                <c:pt idx="18">
                  <c:v>169352974</c:v>
                </c:pt>
                <c:pt idx="19">
                  <c:v>159374201</c:v>
                </c:pt>
                <c:pt idx="20">
                  <c:v>163099562</c:v>
                </c:pt>
                <c:pt idx="21">
                  <c:v>160665504</c:v>
                </c:pt>
                <c:pt idx="22">
                  <c:v>142830497</c:v>
                </c:pt>
                <c:pt idx="23">
                  <c:v>133309536</c:v>
                </c:pt>
                <c:pt idx="24">
                  <c:v>126268450</c:v>
                </c:pt>
                <c:pt idx="25">
                  <c:v>119733868</c:v>
                </c:pt>
                <c:pt idx="26">
                  <c:v>137557421</c:v>
                </c:pt>
                <c:pt idx="27">
                  <c:v>137957103</c:v>
                </c:pt>
                <c:pt idx="28">
                  <c:v>140456546</c:v>
                </c:pt>
                <c:pt idx="29">
                  <c:v>154461406</c:v>
                </c:pt>
                <c:pt idx="30">
                  <c:v>162644798</c:v>
                </c:pt>
                <c:pt idx="31">
                  <c:v>154800818</c:v>
                </c:pt>
                <c:pt idx="32">
                  <c:v>154418039</c:v>
                </c:pt>
                <c:pt idx="33">
                  <c:v>158568592</c:v>
                </c:pt>
                <c:pt idx="34">
                  <c:v>143475285</c:v>
                </c:pt>
                <c:pt idx="35">
                  <c:v>146803230</c:v>
                </c:pt>
                <c:pt idx="36">
                  <c:v>134736531</c:v>
                </c:pt>
                <c:pt idx="37">
                  <c:v>133220996</c:v>
                </c:pt>
                <c:pt idx="38">
                  <c:v>162610888</c:v>
                </c:pt>
                <c:pt idx="39">
                  <c:v>153532325</c:v>
                </c:pt>
                <c:pt idx="40">
                  <c:v>163247426</c:v>
                </c:pt>
                <c:pt idx="41">
                  <c:v>167053526</c:v>
                </c:pt>
                <c:pt idx="42">
                  <c:v>173278266</c:v>
                </c:pt>
                <c:pt idx="43">
                  <c:v>176213295</c:v>
                </c:pt>
                <c:pt idx="44">
                  <c:v>165967409</c:v>
                </c:pt>
                <c:pt idx="45">
                  <c:v>161296755</c:v>
                </c:pt>
                <c:pt idx="46">
                  <c:v>163085819</c:v>
                </c:pt>
                <c:pt idx="47">
                  <c:v>152012514</c:v>
                </c:pt>
                <c:pt idx="48">
                  <c:v>141052700</c:v>
                </c:pt>
                <c:pt idx="49">
                  <c:v>145698873</c:v>
                </c:pt>
                <c:pt idx="50">
                  <c:v>164684165</c:v>
                </c:pt>
                <c:pt idx="51">
                  <c:v>154846855</c:v>
                </c:pt>
                <c:pt idx="52">
                  <c:v>172161027</c:v>
                </c:pt>
                <c:pt idx="53">
                  <c:v>173409685</c:v>
                </c:pt>
                <c:pt idx="54">
                  <c:v>172439007</c:v>
                </c:pt>
                <c:pt idx="55">
                  <c:v>185258486</c:v>
                </c:pt>
                <c:pt idx="56">
                  <c:v>170575195</c:v>
                </c:pt>
                <c:pt idx="57">
                  <c:v>164683602</c:v>
                </c:pt>
                <c:pt idx="58">
                  <c:v>168543821</c:v>
                </c:pt>
                <c:pt idx="59">
                  <c:v>158622173</c:v>
                </c:pt>
                <c:pt idx="60">
                  <c:v>156252189</c:v>
                </c:pt>
                <c:pt idx="61">
                  <c:v>151465870</c:v>
                </c:pt>
                <c:pt idx="62">
                  <c:v>170293387</c:v>
                </c:pt>
                <c:pt idx="63">
                  <c:v>156594178</c:v>
                </c:pt>
                <c:pt idx="64">
                  <c:v>178643608</c:v>
                </c:pt>
                <c:pt idx="65">
                  <c:v>171254540</c:v>
                </c:pt>
                <c:pt idx="66">
                  <c:v>179150176</c:v>
                </c:pt>
                <c:pt idx="67">
                  <c:v>187725945</c:v>
                </c:pt>
                <c:pt idx="68">
                  <c:v>163320528</c:v>
                </c:pt>
                <c:pt idx="69">
                  <c:v>179410386</c:v>
                </c:pt>
                <c:pt idx="70">
                  <c:v>167117317</c:v>
                </c:pt>
                <c:pt idx="71">
                  <c:v>148042225</c:v>
                </c:pt>
                <c:pt idx="72">
                  <c:v>162696796</c:v>
                </c:pt>
                <c:pt idx="73">
                  <c:v>150844682</c:v>
                </c:pt>
                <c:pt idx="74">
                  <c:v>166579240</c:v>
                </c:pt>
                <c:pt idx="75">
                  <c:v>182235323</c:v>
                </c:pt>
                <c:pt idx="76">
                  <c:v>181689672</c:v>
                </c:pt>
                <c:pt idx="77">
                  <c:v>177134320</c:v>
                </c:pt>
                <c:pt idx="78">
                  <c:v>196198885</c:v>
                </c:pt>
                <c:pt idx="79">
                  <c:v>196280408</c:v>
                </c:pt>
                <c:pt idx="80">
                  <c:v>179783702</c:v>
                </c:pt>
                <c:pt idx="81">
                  <c:v>195601959</c:v>
                </c:pt>
                <c:pt idx="82">
                  <c:v>178444766</c:v>
                </c:pt>
                <c:pt idx="83">
                  <c:v>160261848</c:v>
                </c:pt>
                <c:pt idx="84">
                  <c:v>166196103</c:v>
                </c:pt>
                <c:pt idx="85">
                  <c:v>160276632</c:v>
                </c:pt>
                <c:pt idx="86">
                  <c:v>172944370</c:v>
                </c:pt>
                <c:pt idx="87">
                  <c:v>178296696</c:v>
                </c:pt>
                <c:pt idx="88">
                  <c:v>188889006</c:v>
                </c:pt>
                <c:pt idx="89">
                  <c:v>178141591</c:v>
                </c:pt>
                <c:pt idx="90">
                  <c:v>200923718</c:v>
                </c:pt>
                <c:pt idx="91">
                  <c:v>194139989</c:v>
                </c:pt>
                <c:pt idx="92">
                  <c:v>191213404</c:v>
                </c:pt>
                <c:pt idx="93">
                  <c:v>193769161</c:v>
                </c:pt>
                <c:pt idx="94">
                  <c:v>172013212</c:v>
                </c:pt>
                <c:pt idx="95">
                  <c:v>164155644</c:v>
                </c:pt>
                <c:pt idx="96">
                  <c:v>160194358</c:v>
                </c:pt>
                <c:pt idx="97">
                  <c:v>152860852</c:v>
                </c:pt>
                <c:pt idx="98">
                  <c:v>179911680</c:v>
                </c:pt>
                <c:pt idx="99">
                  <c:v>168801753</c:v>
                </c:pt>
                <c:pt idx="100">
                  <c:v>171941210</c:v>
                </c:pt>
                <c:pt idx="101">
                  <c:v>179242646</c:v>
                </c:pt>
                <c:pt idx="102">
                  <c:v>189728760</c:v>
                </c:pt>
                <c:pt idx="103">
                  <c:v>178841471</c:v>
                </c:pt>
                <c:pt idx="104">
                  <c:v>174249361</c:v>
                </c:pt>
                <c:pt idx="105">
                  <c:v>172276594</c:v>
                </c:pt>
                <c:pt idx="106">
                  <c:v>159586665</c:v>
                </c:pt>
                <c:pt idx="107">
                  <c:v>155689558</c:v>
                </c:pt>
                <c:pt idx="108">
                  <c:v>150769298</c:v>
                </c:pt>
                <c:pt idx="109">
                  <c:v>156395120</c:v>
                </c:pt>
                <c:pt idx="110">
                  <c:v>175117367</c:v>
                </c:pt>
                <c:pt idx="111">
                  <c:v>162885773</c:v>
                </c:pt>
                <c:pt idx="112">
                  <c:v>179136640</c:v>
                </c:pt>
                <c:pt idx="113">
                  <c:v>190403454</c:v>
                </c:pt>
                <c:pt idx="114">
                  <c:v>183057628</c:v>
                </c:pt>
                <c:pt idx="115">
                  <c:v>192074166</c:v>
                </c:pt>
                <c:pt idx="116">
                  <c:v>178386437</c:v>
                </c:pt>
                <c:pt idx="117">
                  <c:v>170867457</c:v>
                </c:pt>
                <c:pt idx="118">
                  <c:v>167885174</c:v>
                </c:pt>
                <c:pt idx="119">
                  <c:v>159123430</c:v>
                </c:pt>
                <c:pt idx="120">
                  <c:v>156066190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DDE-460C-91C4-1ED9019575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95149584"/>
        <c:axId val="795158832"/>
      </c:lineChart>
      <c:dateAx>
        <c:axId val="79514958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95158832"/>
        <c:crosses val="autoZero"/>
        <c:auto val="1"/>
        <c:lblOffset val="100"/>
        <c:baseTimeUnit val="months"/>
      </c:dateAx>
      <c:valAx>
        <c:axId val="795158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95149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829B2-0ADC-45C6-9B1F-B7FB888B630D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F2C318-682D-451B-AF74-BF1E6B5A64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240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F2C318-682D-451B-AF74-BF1E6B5A645F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3331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9E5B-CB10-4B9B-89CE-EFC8607259E8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2F38-F850-40FE-8E1F-38C6D69B0F78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9E5B-CB10-4B9B-89CE-EFC8607259E8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2F38-F850-40FE-8E1F-38C6D69B0F7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9E5B-CB10-4B9B-89CE-EFC8607259E8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2F38-F850-40FE-8E1F-38C6D69B0F7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9E5B-CB10-4B9B-89CE-EFC8607259E8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2F38-F850-40FE-8E1F-38C6D69B0F7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9E5B-CB10-4B9B-89CE-EFC8607259E8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2F38-F850-40FE-8E1F-38C6D69B0F78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9E5B-CB10-4B9B-89CE-EFC8607259E8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2F38-F850-40FE-8E1F-38C6D69B0F7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9E5B-CB10-4B9B-89CE-EFC8607259E8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2F38-F850-40FE-8E1F-38C6D69B0F7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9E5B-CB10-4B9B-89CE-EFC8607259E8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2F38-F850-40FE-8E1F-38C6D69B0F7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9E5B-CB10-4B9B-89CE-EFC8607259E8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2F38-F850-40FE-8E1F-38C6D69B0F7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9E5B-CB10-4B9B-89CE-EFC8607259E8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2F38-F850-40FE-8E1F-38C6D69B0F7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9E5B-CB10-4B9B-89CE-EFC8607259E8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A9B2F38-F850-40FE-8E1F-38C6D69B0F78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2E9E5B-CB10-4B9B-89CE-EFC8607259E8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9B2F38-F850-40FE-8E1F-38C6D69B0F78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"/>
            <a:ext cx="2481883" cy="62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7092280" y="87043"/>
            <a:ext cx="1833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Arial Black" panose="020B0A04020102020204" pitchFamily="34" charset="0"/>
              </a:rPr>
              <a:t>ASMIRG-BR</a:t>
            </a:r>
            <a:endParaRPr lang="pt-BR" sz="2000" dirty="0">
              <a:latin typeface="Arial Black" panose="020B0A0402010202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7236296" y="406627"/>
            <a:ext cx="14542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>
                <a:latin typeface="Arial Black" panose="020B0A04020102020204" pitchFamily="34" charset="0"/>
              </a:rPr>
              <a:t>www.asmirg.com.br</a:t>
            </a:r>
            <a:endParaRPr lang="pt-BR" sz="900" dirty="0">
              <a:latin typeface="Arial Black" panose="020B0A04020102020204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987824" y="3429000"/>
            <a:ext cx="32864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400" dirty="0" smtClean="0">
                <a:latin typeface="Arial Black" panose="020B0A04020102020204" pitchFamily="34" charset="0"/>
              </a:rPr>
              <a:t>Setor GLP</a:t>
            </a:r>
            <a:endParaRPr lang="pt-BR" sz="4400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"/>
            <a:ext cx="2481883" cy="62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7092280" y="87043"/>
            <a:ext cx="1833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Arial Black" panose="020B0A04020102020204" pitchFamily="34" charset="0"/>
              </a:rPr>
              <a:t>ASMIRG-BR</a:t>
            </a:r>
            <a:endParaRPr lang="pt-BR" sz="2000" dirty="0">
              <a:latin typeface="Arial Black" panose="020B0A0402010202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236296" y="406627"/>
            <a:ext cx="14542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>
                <a:latin typeface="Arial Black" panose="020B0A04020102020204" pitchFamily="34" charset="0"/>
              </a:rPr>
              <a:t>www.asmirg.com.br</a:t>
            </a:r>
            <a:endParaRPr lang="pt-BR" sz="900" dirty="0">
              <a:latin typeface="Arial Black" panose="020B0A04020102020204" pitchFamily="34" charset="0"/>
            </a:endParaRPr>
          </a:p>
        </p:txBody>
      </p:sp>
      <p:pic>
        <p:nvPicPr>
          <p:cNvPr id="13" name="Imagem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617" y="1124744"/>
            <a:ext cx="5868372" cy="40445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84354"/>
            <a:ext cx="3384376" cy="5661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"/>
            <a:ext cx="2481883" cy="62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7092280" y="87043"/>
            <a:ext cx="1833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Arial Black" panose="020B0A04020102020204" pitchFamily="34" charset="0"/>
              </a:rPr>
              <a:t>ASMIRG-BR</a:t>
            </a:r>
            <a:endParaRPr lang="pt-BR" sz="2000" dirty="0">
              <a:latin typeface="Arial Black" panose="020B0A0402010202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236296" y="406627"/>
            <a:ext cx="14542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>
                <a:latin typeface="Arial Black" panose="020B0A04020102020204" pitchFamily="34" charset="0"/>
              </a:rPr>
              <a:t>www.asmirg.com.br</a:t>
            </a:r>
            <a:endParaRPr lang="pt-BR" sz="900" dirty="0">
              <a:latin typeface="Arial Black" panose="020B0A04020102020204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4559903" y="2469013"/>
            <a:ext cx="41306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 smtClean="0">
                <a:solidFill>
                  <a:srgbClr val="002060"/>
                </a:solidFill>
              </a:rPr>
              <a:t>COMBUSTÍVEL BRASIL</a:t>
            </a:r>
          </a:p>
          <a:p>
            <a:r>
              <a:rPr lang="pt-BR" sz="2400" dirty="0" smtClean="0"/>
              <a:t>    * livre concorrência </a:t>
            </a:r>
          </a:p>
          <a:p>
            <a:r>
              <a:rPr lang="pt-BR" sz="2400" dirty="0" smtClean="0"/>
              <a:t>    * regulação clara e objetiva</a:t>
            </a:r>
          </a:p>
          <a:p>
            <a:r>
              <a:rPr lang="pt-BR" sz="2400" dirty="0" smtClean="0"/>
              <a:t>    * tratamento isonômico 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"/>
            <a:ext cx="2481883" cy="62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7092280" y="87043"/>
            <a:ext cx="1833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Arial Black" panose="020B0A04020102020204" pitchFamily="34" charset="0"/>
              </a:rPr>
              <a:t>ASMIRG-BR</a:t>
            </a:r>
            <a:endParaRPr lang="pt-BR" sz="2000" dirty="0">
              <a:latin typeface="Arial Black" panose="020B0A040201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7236296" y="406627"/>
            <a:ext cx="14542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>
                <a:latin typeface="Arial Black" panose="020B0A04020102020204" pitchFamily="34" charset="0"/>
              </a:rPr>
              <a:t>www.asmirg.com.br</a:t>
            </a:r>
            <a:endParaRPr lang="pt-BR" sz="900" dirty="0">
              <a:latin typeface="Arial Black" panose="020B0A04020102020204" pitchFamily="34" charset="0"/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171670"/>
              </p:ext>
            </p:extLst>
          </p:nvPr>
        </p:nvGraphicFramePr>
        <p:xfrm>
          <a:off x="899592" y="1484784"/>
          <a:ext cx="7514406" cy="45442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4656795" y="6309320"/>
            <a:ext cx="3758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Fonte: www.anp.gov.br 03/03/17 às 09:00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"/>
            <a:ext cx="2481883" cy="62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aixaDeTexto 6"/>
          <p:cNvSpPr txBox="1"/>
          <p:nvPr/>
        </p:nvSpPr>
        <p:spPr>
          <a:xfrm>
            <a:off x="7092280" y="87043"/>
            <a:ext cx="1833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Arial Black" panose="020B0A04020102020204" pitchFamily="34" charset="0"/>
              </a:rPr>
              <a:t>ASMIRG-BR</a:t>
            </a:r>
            <a:endParaRPr lang="pt-BR" sz="2000" dirty="0">
              <a:latin typeface="Arial Black" panose="020B0A04020102020204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236296" y="406627"/>
            <a:ext cx="14542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>
                <a:latin typeface="Arial Black" panose="020B0A04020102020204" pitchFamily="34" charset="0"/>
              </a:rPr>
              <a:t>www.asmirg.com.br</a:t>
            </a:r>
            <a:endParaRPr lang="pt-BR" sz="900" dirty="0">
              <a:latin typeface="Arial Black" panose="020B0A04020102020204" pitchFamily="34" charset="0"/>
            </a:endParaRP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2759776"/>
              </p:ext>
            </p:extLst>
          </p:nvPr>
        </p:nvGraphicFramePr>
        <p:xfrm>
          <a:off x="971600" y="1340768"/>
          <a:ext cx="7804149" cy="4534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4656795" y="6309320"/>
            <a:ext cx="3758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Fonte: www.anp.gov.br 03/03/17 às 09:00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"/>
            <a:ext cx="2481883" cy="62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aixaDeTexto 6"/>
          <p:cNvSpPr txBox="1"/>
          <p:nvPr/>
        </p:nvSpPr>
        <p:spPr>
          <a:xfrm>
            <a:off x="7092280" y="87043"/>
            <a:ext cx="1833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Arial Black" panose="020B0A04020102020204" pitchFamily="34" charset="0"/>
              </a:rPr>
              <a:t>ASMIRG-BR</a:t>
            </a:r>
            <a:endParaRPr lang="pt-BR" sz="2000" dirty="0">
              <a:latin typeface="Arial Black" panose="020B0A04020102020204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236296" y="406627"/>
            <a:ext cx="14542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>
                <a:latin typeface="Arial Black" panose="020B0A04020102020204" pitchFamily="34" charset="0"/>
              </a:rPr>
              <a:t>www.asmirg.com.br</a:t>
            </a:r>
            <a:endParaRPr lang="pt-BR" sz="900" dirty="0">
              <a:latin typeface="Arial Black" panose="020B0A0402010202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14175" y="1412776"/>
            <a:ext cx="851102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    * Conceito de marca inibe novos agentes;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* Política de preço diferenciado GLP;</a:t>
            </a:r>
          </a:p>
          <a:p>
            <a:r>
              <a:rPr lang="pt-BR" sz="2000" dirty="0" smtClean="0"/>
              <a:t>    * Limitação do uso do GLP;</a:t>
            </a:r>
          </a:p>
          <a:p>
            <a:pPr marL="449263" indent="-449263"/>
            <a:r>
              <a:rPr lang="pt-BR" sz="2000" dirty="0"/>
              <a:t> </a:t>
            </a:r>
            <a:r>
              <a:rPr lang="pt-BR" sz="2000" dirty="0" smtClean="0"/>
              <a:t>   * Valores multas aplicadas, fora da capacidade contributiva das empresas;</a:t>
            </a:r>
          </a:p>
          <a:p>
            <a:r>
              <a:rPr lang="pt-BR" sz="2000" dirty="0" smtClean="0"/>
              <a:t>    * Oferta GLP envasado;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* Diferença alíquota ICMS;</a:t>
            </a:r>
          </a:p>
          <a:p>
            <a:r>
              <a:rPr lang="pt-BR" sz="2000" dirty="0" smtClean="0"/>
              <a:t>    * Regulação frágil:</a:t>
            </a:r>
          </a:p>
          <a:p>
            <a:pPr algn="just"/>
            <a:r>
              <a:rPr lang="pt-BR" sz="2000" dirty="0"/>
              <a:t>	</a:t>
            </a:r>
            <a:r>
              <a:rPr lang="pt-BR" sz="2000" dirty="0" smtClean="0"/>
              <a:t>  - Ausência de esclarecimentos de suas publicações vigentes;</a:t>
            </a:r>
          </a:p>
          <a:p>
            <a:pPr marL="1073150" indent="-1073150" algn="just">
              <a:tabLst>
                <a:tab pos="893763" algn="l"/>
              </a:tabLst>
            </a:pPr>
            <a:r>
              <a:rPr lang="pt-BR" sz="2000" dirty="0"/>
              <a:t>	</a:t>
            </a:r>
            <a:r>
              <a:rPr lang="pt-BR" sz="2000" dirty="0" smtClean="0"/>
              <a:t>	- Desconhecimento da legislação, entre os órgãos de fiscalização.</a:t>
            </a:r>
          </a:p>
          <a:p>
            <a:pPr marL="1073150" indent="-1073150" algn="just"/>
            <a:r>
              <a:rPr lang="pt-BR" sz="2000" dirty="0" smtClean="0"/>
              <a:t>	- </a:t>
            </a:r>
            <a:r>
              <a:rPr lang="pt-BR" sz="2000" dirty="0"/>
              <a:t>Divergência de interpretação da legislação </a:t>
            </a:r>
            <a:r>
              <a:rPr lang="pt-BR" sz="2000" dirty="0" smtClean="0"/>
              <a:t>pela própria agência, ANP, (classe II atuando com capacidade acima do permitido).</a:t>
            </a:r>
          </a:p>
          <a:p>
            <a:pPr marL="1073150" indent="-1073150" algn="just"/>
            <a:r>
              <a:rPr lang="pt-BR" sz="2000" dirty="0"/>
              <a:t>	</a:t>
            </a:r>
            <a:r>
              <a:rPr lang="pt-BR" sz="2000" dirty="0" smtClean="0"/>
              <a:t>- Dados desatualizados dos </a:t>
            </a:r>
            <a:r>
              <a:rPr lang="pt-BR" sz="2000" dirty="0"/>
              <a:t>agentes autorizados </a:t>
            </a:r>
            <a:r>
              <a:rPr lang="pt-BR" sz="2000" dirty="0" smtClean="0"/>
              <a:t>pela ANP.</a:t>
            </a:r>
          </a:p>
          <a:p>
            <a:pPr marL="1073150" indent="-1073150" algn="just"/>
            <a:r>
              <a:rPr lang="pt-BR" sz="2000" dirty="0"/>
              <a:t>	</a:t>
            </a:r>
            <a:r>
              <a:rPr lang="pt-BR" sz="2000" dirty="0" smtClean="0"/>
              <a:t>- Desestimulo do mercado com autorizações da atividade revenda como secundária ou MEI.</a:t>
            </a:r>
          </a:p>
          <a:p>
            <a:pPr marL="1073150" indent="-1073150" algn="just"/>
            <a:r>
              <a:rPr lang="pt-BR" sz="2000" dirty="0"/>
              <a:t>	</a:t>
            </a:r>
            <a:r>
              <a:rPr lang="pt-BR" sz="2000" dirty="0" smtClean="0"/>
              <a:t>- Descumprimento de Leis Federais;</a:t>
            </a:r>
          </a:p>
          <a:p>
            <a:pPr marL="1073150" indent="-1073150" algn="just"/>
            <a:r>
              <a:rPr lang="pt-BR" sz="2000" dirty="0"/>
              <a:t>	</a:t>
            </a:r>
            <a:r>
              <a:rPr lang="pt-BR" sz="2000" dirty="0" smtClean="0"/>
              <a:t>- Permite ações de concentração do mercado.</a:t>
            </a:r>
            <a:endParaRPr lang="pt-BR" sz="20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1895296" y="666801"/>
            <a:ext cx="6048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Entraves </a:t>
            </a:r>
            <a:r>
              <a:rPr lang="pt-BR" sz="2400" b="1" dirty="0"/>
              <a:t>do</a:t>
            </a:r>
            <a:r>
              <a:rPr lang="pt-BR" sz="2800" b="1" dirty="0"/>
              <a:t> setor revenda </a:t>
            </a:r>
            <a:r>
              <a:rPr lang="pt-BR" sz="2800" b="1" dirty="0" smtClean="0"/>
              <a:t>GLP</a:t>
            </a:r>
            <a:endParaRPr lang="pt-B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"/>
            <a:ext cx="2481883" cy="62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7092280" y="87043"/>
            <a:ext cx="1833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Arial Black" panose="020B0A04020102020204" pitchFamily="34" charset="0"/>
              </a:rPr>
              <a:t>ASMIRG-BR</a:t>
            </a:r>
            <a:endParaRPr lang="pt-BR" sz="2000" dirty="0">
              <a:latin typeface="Arial Black" panose="020B0A0402010202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236296" y="406627"/>
            <a:ext cx="14542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>
                <a:latin typeface="Arial Black" panose="020B0A04020102020204" pitchFamily="34" charset="0"/>
              </a:rPr>
              <a:t>www.asmirg.com.br</a:t>
            </a:r>
            <a:endParaRPr lang="pt-BR" sz="900" dirty="0">
              <a:latin typeface="Arial Black" panose="020B0A04020102020204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115616" y="957043"/>
            <a:ext cx="684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OFERTA DE ENVASADOS</a:t>
            </a:r>
            <a:endParaRPr lang="pt-BR" sz="2400" b="1" dirty="0"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1556792"/>
            <a:ext cx="6572250" cy="4457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"/>
            <a:ext cx="2481883" cy="62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7092280" y="87043"/>
            <a:ext cx="1833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Arial Black" panose="020B0A04020102020204" pitchFamily="34" charset="0"/>
              </a:rPr>
              <a:t>ASMIRG-BR</a:t>
            </a:r>
            <a:endParaRPr lang="pt-BR" sz="2000" dirty="0">
              <a:latin typeface="Arial Black" panose="020B0A040201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7236296" y="406627"/>
            <a:ext cx="14542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>
                <a:latin typeface="Arial Black" panose="020B0A04020102020204" pitchFamily="34" charset="0"/>
              </a:rPr>
              <a:t>www.asmirg.com.br</a:t>
            </a:r>
            <a:endParaRPr lang="pt-BR" sz="900" dirty="0">
              <a:latin typeface="Arial Black" panose="020B0A0402010202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282" y="1916832"/>
            <a:ext cx="7000875" cy="373380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1475656" y="1052736"/>
            <a:ext cx="612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Pequenas Distribuidoras (Granel)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124744"/>
            <a:ext cx="4379172" cy="4191986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"/>
            <a:ext cx="2481883" cy="62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7092280" y="87043"/>
            <a:ext cx="1833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Arial Black" panose="020B0A04020102020204" pitchFamily="34" charset="0"/>
              </a:rPr>
              <a:t>ASMIRG-BR</a:t>
            </a:r>
            <a:endParaRPr lang="pt-BR" sz="2000" dirty="0">
              <a:latin typeface="Arial Black" panose="020B0A0402010202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7236296" y="406627"/>
            <a:ext cx="14542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 smtClean="0">
                <a:latin typeface="Arial Black" panose="020B0A04020102020204" pitchFamily="34" charset="0"/>
              </a:rPr>
              <a:t>www.asmirg.com.br</a:t>
            </a:r>
            <a:endParaRPr lang="pt-BR" sz="900" dirty="0">
              <a:latin typeface="Arial Black" panose="020B0A04020102020204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419872" y="5517232"/>
            <a:ext cx="2828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www.asmirg.com.br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17125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2197</TotalTime>
  <Words>128</Words>
  <Application>Microsoft Office PowerPoint</Application>
  <PresentationFormat>Apresentação na tela (4:3)</PresentationFormat>
  <Paragraphs>46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 Black</vt:lpstr>
      <vt:lpstr>Calibri</vt:lpstr>
      <vt:lpstr>Constantia</vt:lpstr>
      <vt:lpstr>Wingdings 2</vt:lpstr>
      <vt:lpstr>Fluxo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Andrei Barbosa Lepsch</cp:lastModifiedBy>
  <cp:revision>65</cp:revision>
  <cp:lastPrinted>2017-03-06T13:24:36Z</cp:lastPrinted>
  <dcterms:created xsi:type="dcterms:W3CDTF">2016-10-25T21:34:22Z</dcterms:created>
  <dcterms:modified xsi:type="dcterms:W3CDTF">2018-06-04T18:31:04Z</dcterms:modified>
</cp:coreProperties>
</file>