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752" r:id="rId2"/>
    <p:sldId id="1115" r:id="rId3"/>
    <p:sldId id="1061" r:id="rId4"/>
    <p:sldId id="1116" r:id="rId5"/>
    <p:sldId id="1117" r:id="rId6"/>
    <p:sldId id="1063" r:id="rId7"/>
    <p:sldId id="1119" r:id="rId8"/>
    <p:sldId id="1120" r:id="rId9"/>
    <p:sldId id="1066" r:id="rId10"/>
    <p:sldId id="1067" r:id="rId11"/>
    <p:sldId id="1069" r:id="rId12"/>
    <p:sldId id="1080" r:id="rId13"/>
    <p:sldId id="1082" r:id="rId14"/>
    <p:sldId id="1102" r:id="rId15"/>
    <p:sldId id="1072" r:id="rId16"/>
    <p:sldId id="1073" r:id="rId17"/>
    <p:sldId id="1075" r:id="rId18"/>
    <p:sldId id="1076" r:id="rId19"/>
    <p:sldId id="1049" r:id="rId20"/>
    <p:sldId id="1091" r:id="rId21"/>
    <p:sldId id="1090" r:id="rId22"/>
    <p:sldId id="1113" r:id="rId23"/>
    <p:sldId id="1111" r:id="rId24"/>
    <p:sldId id="1114" r:id="rId25"/>
    <p:sldId id="759" r:id="rId26"/>
  </p:sldIdLst>
  <p:sldSz cx="9144000" cy="6858000" type="screen4x3"/>
  <p:notesSz cx="6797675" cy="99282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  <p15:guide id="5" orient="horz" pos="4542">
          <p15:clr>
            <a:srgbClr val="A4A3A4"/>
          </p15:clr>
        </p15:guide>
        <p15:guide id="6" orient="horz" pos="3127">
          <p15:clr>
            <a:srgbClr val="A4A3A4"/>
          </p15:clr>
        </p15:guide>
        <p15:guide id="7" pos="146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stor_seg" initials="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787"/>
    <a:srgbClr val="1B1680"/>
    <a:srgbClr val="1A1579"/>
    <a:srgbClr val="1830A8"/>
    <a:srgbClr val="48467A"/>
    <a:srgbClr val="221CA4"/>
    <a:srgbClr val="39358B"/>
    <a:srgbClr val="1E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7" autoAdjust="0"/>
    <p:restoredTop sz="96457" autoAdjust="0"/>
  </p:normalViewPr>
  <p:slideViewPr>
    <p:cSldViewPr showGuides="1">
      <p:cViewPr varScale="1">
        <p:scale>
          <a:sx n="89" d="100"/>
          <a:sy n="89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54"/>
    </p:cViewPr>
  </p:sorterViewPr>
  <p:notesViewPr>
    <p:cSldViewPr showGuides="1">
      <p:cViewPr varScale="1">
        <p:scale>
          <a:sx n="77" d="100"/>
          <a:sy n="77" d="100"/>
        </p:scale>
        <p:origin x="-2178" y="-90"/>
      </p:cViewPr>
      <p:guideLst>
        <p:guide orient="horz" pos="3110"/>
        <p:guide orient="horz" pos="2141"/>
        <p:guide orient="horz" pos="4542"/>
        <p:guide orient="horz" pos="3127"/>
        <p:guide pos="2141"/>
        <p:guide pos="3127"/>
        <p:guide pos="14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epe.lan\Arquivos\Projetos\SGE-Projetos\02-Estudos\16-Revis&#227;o%20Ordin&#225;ria%20Garantias%20F&#237;sicas\2016\02-Reuni&#245;es\2016.04.08_Reuni&#227;o%20Executiva\Superados\pizz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0"/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</c:dPt>
          <c:cat>
            <c:strRef>
              <c:f>Plan1!$J$1:$J$2</c:f>
              <c:strCache>
                <c:ptCount val="2"/>
                <c:pt idx="0">
                  <c:v>Não Revisado</c:v>
                </c:pt>
                <c:pt idx="1">
                  <c:v>Revisado</c:v>
                </c:pt>
              </c:strCache>
            </c:strRef>
          </c:cat>
          <c:val>
            <c:numRef>
              <c:f>Plan1!$N$1:$N$2</c:f>
              <c:numCache>
                <c:formatCode>#,##0</c:formatCode>
                <c:ptCount val="2"/>
                <c:pt idx="0">
                  <c:v>13341</c:v>
                </c:pt>
                <c:pt idx="1">
                  <c:v>43835.240749999997</c:v>
                </c:pt>
              </c:numCache>
            </c:numRef>
          </c:val>
        </c:ser>
        <c:ser>
          <c:idx val="0"/>
          <c:order val="1"/>
          <c:cat>
            <c:strRef>
              <c:f>Plan1!$J$1:$J$2</c:f>
              <c:strCache>
                <c:ptCount val="2"/>
                <c:pt idx="0">
                  <c:v>Não Revisado</c:v>
                </c:pt>
                <c:pt idx="1">
                  <c:v>Revisado</c:v>
                </c:pt>
              </c:strCache>
            </c:strRef>
          </c:cat>
          <c:val>
            <c:numRef>
              <c:f>Plan1!$K$1:$K$2</c:f>
              <c:numCache>
                <c:formatCode>0</c:formatCode>
                <c:ptCount val="2"/>
                <c:pt idx="0">
                  <c:v>50.920750000000027</c:v>
                </c:pt>
                <c:pt idx="1">
                  <c:v>170.75924999999998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dkEdge"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240048118985126"/>
                  <c:y val="0.15238387377921039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Plan1!$B$4:$B$5</c:f>
              <c:strCache>
                <c:ptCount val="2"/>
                <c:pt idx="0">
                  <c:v>Revisável</c:v>
                </c:pt>
                <c:pt idx="1">
                  <c:v>Não revisável</c:v>
                </c:pt>
              </c:strCache>
            </c:strRef>
          </c:cat>
          <c:val>
            <c:numRef>
              <c:f>Plan1!$C$4:$C$5</c:f>
              <c:numCache>
                <c:formatCode>0%</c:formatCode>
                <c:ptCount val="2"/>
                <c:pt idx="0">
                  <c:v>0.76761791794585543</c:v>
                </c:pt>
                <c:pt idx="1">
                  <c:v>0.23238208205414457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0F9F0-BCAF-4917-B697-61AE8B1B7F2B}" type="doc">
      <dgm:prSet loTypeId="urn:microsoft.com/office/officeart/2005/8/layout/equation1" loCatId="relationship" qsTypeId="urn:microsoft.com/office/officeart/2005/8/quickstyle/simple1" qsCatId="simple" csTypeId="urn:microsoft.com/office/officeart/2005/8/colors/accent0_2" csCatId="mainScheme" phldr="1"/>
      <dgm:spPr/>
    </dgm:pt>
    <dgm:pt modelId="{B35A06D9-A210-4B33-9A69-7801EFC0EE3E}">
      <dgm:prSet phldrT="[Texto]"/>
      <dgm:spPr/>
      <dgm:t>
        <a:bodyPr/>
        <a:lstStyle/>
        <a:p>
          <a:r>
            <a:rPr lang="pt-BR" dirty="0" smtClean="0"/>
            <a:t>GF LOCAL </a:t>
          </a:r>
          <a:r>
            <a:rPr lang="pt-BR" dirty="0" err="1" smtClean="0"/>
            <a:t>pré-RE</a:t>
          </a:r>
          <a:endParaRPr lang="pt-BR" dirty="0"/>
        </a:p>
      </dgm:t>
    </dgm:pt>
    <dgm:pt modelId="{21CE3AE1-DDBB-4C84-892E-0920430FF8EC}" type="parTrans" cxnId="{E6CE2A06-6C94-4EB5-9E56-E3C00135F99C}">
      <dgm:prSet/>
      <dgm:spPr/>
      <dgm:t>
        <a:bodyPr/>
        <a:lstStyle/>
        <a:p>
          <a:endParaRPr lang="pt-BR"/>
        </a:p>
      </dgm:t>
    </dgm:pt>
    <dgm:pt modelId="{5CEA63A9-5BD1-4B5B-B2C7-88EAED60CDE8}" type="sibTrans" cxnId="{E6CE2A06-6C94-4EB5-9E56-E3C00135F99C}">
      <dgm:prSet/>
      <dgm:spPr/>
      <dgm:t>
        <a:bodyPr/>
        <a:lstStyle/>
        <a:p>
          <a:endParaRPr lang="pt-BR" dirty="0"/>
        </a:p>
      </dgm:t>
    </dgm:pt>
    <dgm:pt modelId="{071CE28F-8F25-4743-99F7-6D68E25F2DE0}">
      <dgm:prSet phldrT="[Texto]"/>
      <dgm:spPr/>
      <dgm:t>
        <a:bodyPr/>
        <a:lstStyle/>
        <a:p>
          <a:r>
            <a:rPr lang="pt-BR" dirty="0" smtClean="0">
              <a:latin typeface="Calibri"/>
            </a:rPr>
            <a:t>∆</a:t>
          </a:r>
          <a:r>
            <a:rPr lang="pt-BR" dirty="0" smtClean="0"/>
            <a:t>GF RE</a:t>
          </a:r>
          <a:endParaRPr lang="pt-BR" dirty="0"/>
        </a:p>
      </dgm:t>
    </dgm:pt>
    <dgm:pt modelId="{E6172E37-9A24-4562-9771-6BFCC814CF90}" type="parTrans" cxnId="{F643E154-C475-4D7E-9EC9-D80CD8AE503A}">
      <dgm:prSet/>
      <dgm:spPr/>
      <dgm:t>
        <a:bodyPr/>
        <a:lstStyle/>
        <a:p>
          <a:endParaRPr lang="pt-BR"/>
        </a:p>
      </dgm:t>
    </dgm:pt>
    <dgm:pt modelId="{1C6BEFCC-BD4C-4ABE-A8A4-B466C32FF7F1}" type="sibTrans" cxnId="{F643E154-C475-4D7E-9EC9-D80CD8AE503A}">
      <dgm:prSet/>
      <dgm:spPr/>
      <dgm:t>
        <a:bodyPr/>
        <a:lstStyle/>
        <a:p>
          <a:endParaRPr lang="pt-BR"/>
        </a:p>
      </dgm:t>
    </dgm:pt>
    <dgm:pt modelId="{9C3BA1F4-503A-4C6F-8BED-5FCDC62CE0DB}">
      <dgm:prSet phldrT="[Texto]"/>
      <dgm:spPr/>
      <dgm:t>
        <a:bodyPr/>
        <a:lstStyle/>
        <a:p>
          <a:r>
            <a:rPr lang="pt-BR" dirty="0" smtClean="0"/>
            <a:t>GF LOCAL</a:t>
          </a:r>
          <a:endParaRPr lang="pt-BR" dirty="0"/>
        </a:p>
      </dgm:t>
    </dgm:pt>
    <dgm:pt modelId="{A9F7981F-4EE4-438F-9654-C951DCB1F80D}" type="parTrans" cxnId="{21BA13BD-9937-4DB1-A34D-CA92154875A2}">
      <dgm:prSet/>
      <dgm:spPr/>
      <dgm:t>
        <a:bodyPr/>
        <a:lstStyle/>
        <a:p>
          <a:endParaRPr lang="pt-BR"/>
        </a:p>
      </dgm:t>
    </dgm:pt>
    <dgm:pt modelId="{7B1175F1-0980-4FAF-BC83-D7BA8C5340CF}" type="sibTrans" cxnId="{21BA13BD-9937-4DB1-A34D-CA92154875A2}">
      <dgm:prSet/>
      <dgm:spPr/>
      <dgm:t>
        <a:bodyPr/>
        <a:lstStyle/>
        <a:p>
          <a:endParaRPr lang="pt-BR"/>
        </a:p>
      </dgm:t>
    </dgm:pt>
    <dgm:pt modelId="{6D3E9999-BE5F-488C-A6BF-91ED6DE45E82}" type="pres">
      <dgm:prSet presAssocID="{3780F9F0-BCAF-4917-B697-61AE8B1B7F2B}" presName="linearFlow" presStyleCnt="0">
        <dgm:presLayoutVars>
          <dgm:dir/>
          <dgm:resizeHandles val="exact"/>
        </dgm:presLayoutVars>
      </dgm:prSet>
      <dgm:spPr/>
    </dgm:pt>
    <dgm:pt modelId="{DBC07431-00F2-410F-8755-B1EE0FA3FA8C}" type="pres">
      <dgm:prSet presAssocID="{B35A06D9-A210-4B33-9A69-7801EFC0EE3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FBE093-1C10-4B61-9D66-73172AF2B9B1}" type="pres">
      <dgm:prSet presAssocID="{5CEA63A9-5BD1-4B5B-B2C7-88EAED60CDE8}" presName="spacerL" presStyleCnt="0"/>
      <dgm:spPr/>
    </dgm:pt>
    <dgm:pt modelId="{31151F39-E6C5-4C04-A9E3-228EA94D94FF}" type="pres">
      <dgm:prSet presAssocID="{5CEA63A9-5BD1-4B5B-B2C7-88EAED60CDE8}" presName="sibTrans" presStyleLbl="sibTrans2D1" presStyleIdx="0" presStyleCnt="2"/>
      <dgm:spPr/>
      <dgm:t>
        <a:bodyPr/>
        <a:lstStyle/>
        <a:p>
          <a:endParaRPr lang="pt-BR"/>
        </a:p>
      </dgm:t>
    </dgm:pt>
    <dgm:pt modelId="{5DB5BA6F-E007-47C4-934E-EB7F95A051C5}" type="pres">
      <dgm:prSet presAssocID="{5CEA63A9-5BD1-4B5B-B2C7-88EAED60CDE8}" presName="spacerR" presStyleCnt="0"/>
      <dgm:spPr/>
    </dgm:pt>
    <dgm:pt modelId="{70C7D49D-5997-4F52-8929-E35C15AAEFDA}" type="pres">
      <dgm:prSet presAssocID="{071CE28F-8F25-4743-99F7-6D68E25F2DE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6DE2E9-41B1-4F93-835F-3C0B1604A02D}" type="pres">
      <dgm:prSet presAssocID="{1C6BEFCC-BD4C-4ABE-A8A4-B466C32FF7F1}" presName="spacerL" presStyleCnt="0"/>
      <dgm:spPr/>
    </dgm:pt>
    <dgm:pt modelId="{C841752D-84B1-4164-911D-ACED4A18B61B}" type="pres">
      <dgm:prSet presAssocID="{1C6BEFCC-BD4C-4ABE-A8A4-B466C32FF7F1}" presName="sibTrans" presStyleLbl="sibTrans2D1" presStyleIdx="1" presStyleCnt="2"/>
      <dgm:spPr/>
      <dgm:t>
        <a:bodyPr/>
        <a:lstStyle/>
        <a:p>
          <a:endParaRPr lang="pt-BR"/>
        </a:p>
      </dgm:t>
    </dgm:pt>
    <dgm:pt modelId="{179D5C9A-7C66-40B6-A683-8530486ACE97}" type="pres">
      <dgm:prSet presAssocID="{1C6BEFCC-BD4C-4ABE-A8A4-B466C32FF7F1}" presName="spacerR" presStyleCnt="0"/>
      <dgm:spPr/>
    </dgm:pt>
    <dgm:pt modelId="{B278FDFC-BBB5-47E0-8BF7-503D66D6D184}" type="pres">
      <dgm:prSet presAssocID="{9C3BA1F4-503A-4C6F-8BED-5FCDC62CE0D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6CE2A06-6C94-4EB5-9E56-E3C00135F99C}" srcId="{3780F9F0-BCAF-4917-B697-61AE8B1B7F2B}" destId="{B35A06D9-A210-4B33-9A69-7801EFC0EE3E}" srcOrd="0" destOrd="0" parTransId="{21CE3AE1-DDBB-4C84-892E-0920430FF8EC}" sibTransId="{5CEA63A9-5BD1-4B5B-B2C7-88EAED60CDE8}"/>
    <dgm:cxn modelId="{E15AF87A-80BC-4AF9-85FE-ADC2F8A8C0AB}" type="presOf" srcId="{1C6BEFCC-BD4C-4ABE-A8A4-B466C32FF7F1}" destId="{C841752D-84B1-4164-911D-ACED4A18B61B}" srcOrd="0" destOrd="0" presId="urn:microsoft.com/office/officeart/2005/8/layout/equation1"/>
    <dgm:cxn modelId="{7331962D-33E7-47EC-9171-A0190F2DAE35}" type="presOf" srcId="{B35A06D9-A210-4B33-9A69-7801EFC0EE3E}" destId="{DBC07431-00F2-410F-8755-B1EE0FA3FA8C}" srcOrd="0" destOrd="0" presId="urn:microsoft.com/office/officeart/2005/8/layout/equation1"/>
    <dgm:cxn modelId="{21BA13BD-9937-4DB1-A34D-CA92154875A2}" srcId="{3780F9F0-BCAF-4917-B697-61AE8B1B7F2B}" destId="{9C3BA1F4-503A-4C6F-8BED-5FCDC62CE0DB}" srcOrd="2" destOrd="0" parTransId="{A9F7981F-4EE4-438F-9654-C951DCB1F80D}" sibTransId="{7B1175F1-0980-4FAF-BC83-D7BA8C5340CF}"/>
    <dgm:cxn modelId="{FC023387-FFA0-4BAC-B093-693891EBE21B}" type="presOf" srcId="{5CEA63A9-5BD1-4B5B-B2C7-88EAED60CDE8}" destId="{31151F39-E6C5-4C04-A9E3-228EA94D94FF}" srcOrd="0" destOrd="0" presId="urn:microsoft.com/office/officeart/2005/8/layout/equation1"/>
    <dgm:cxn modelId="{F643E154-C475-4D7E-9EC9-D80CD8AE503A}" srcId="{3780F9F0-BCAF-4917-B697-61AE8B1B7F2B}" destId="{071CE28F-8F25-4743-99F7-6D68E25F2DE0}" srcOrd="1" destOrd="0" parTransId="{E6172E37-9A24-4562-9771-6BFCC814CF90}" sibTransId="{1C6BEFCC-BD4C-4ABE-A8A4-B466C32FF7F1}"/>
    <dgm:cxn modelId="{A75030C4-4532-42F7-88D4-28221F79D5D5}" type="presOf" srcId="{9C3BA1F4-503A-4C6F-8BED-5FCDC62CE0DB}" destId="{B278FDFC-BBB5-47E0-8BF7-503D66D6D184}" srcOrd="0" destOrd="0" presId="urn:microsoft.com/office/officeart/2005/8/layout/equation1"/>
    <dgm:cxn modelId="{9B373F44-2804-4E93-8A69-57D5341C4301}" type="presOf" srcId="{071CE28F-8F25-4743-99F7-6D68E25F2DE0}" destId="{70C7D49D-5997-4F52-8929-E35C15AAEFDA}" srcOrd="0" destOrd="0" presId="urn:microsoft.com/office/officeart/2005/8/layout/equation1"/>
    <dgm:cxn modelId="{AB7E8B41-6D40-4839-814D-75E552EC8BB2}" type="presOf" srcId="{3780F9F0-BCAF-4917-B697-61AE8B1B7F2B}" destId="{6D3E9999-BE5F-488C-A6BF-91ED6DE45E82}" srcOrd="0" destOrd="0" presId="urn:microsoft.com/office/officeart/2005/8/layout/equation1"/>
    <dgm:cxn modelId="{82CA0738-59DA-4530-AE9E-A830A471E6BA}" type="presParOf" srcId="{6D3E9999-BE5F-488C-A6BF-91ED6DE45E82}" destId="{DBC07431-00F2-410F-8755-B1EE0FA3FA8C}" srcOrd="0" destOrd="0" presId="urn:microsoft.com/office/officeart/2005/8/layout/equation1"/>
    <dgm:cxn modelId="{088D8656-BDFF-4A86-A536-E414F405FBE5}" type="presParOf" srcId="{6D3E9999-BE5F-488C-A6BF-91ED6DE45E82}" destId="{58FBE093-1C10-4B61-9D66-73172AF2B9B1}" srcOrd="1" destOrd="0" presId="urn:microsoft.com/office/officeart/2005/8/layout/equation1"/>
    <dgm:cxn modelId="{D4F9A721-F50A-4A1D-AC5A-51FACBE93E19}" type="presParOf" srcId="{6D3E9999-BE5F-488C-A6BF-91ED6DE45E82}" destId="{31151F39-E6C5-4C04-A9E3-228EA94D94FF}" srcOrd="2" destOrd="0" presId="urn:microsoft.com/office/officeart/2005/8/layout/equation1"/>
    <dgm:cxn modelId="{1176944C-BA58-4D4B-AE2B-ED3F5338A7C9}" type="presParOf" srcId="{6D3E9999-BE5F-488C-A6BF-91ED6DE45E82}" destId="{5DB5BA6F-E007-47C4-934E-EB7F95A051C5}" srcOrd="3" destOrd="0" presId="urn:microsoft.com/office/officeart/2005/8/layout/equation1"/>
    <dgm:cxn modelId="{532F2145-B688-48CB-A176-16D3C8F92FE3}" type="presParOf" srcId="{6D3E9999-BE5F-488C-A6BF-91ED6DE45E82}" destId="{70C7D49D-5997-4F52-8929-E35C15AAEFDA}" srcOrd="4" destOrd="0" presId="urn:microsoft.com/office/officeart/2005/8/layout/equation1"/>
    <dgm:cxn modelId="{ECA03EC2-4A25-451F-92AB-5CD6F6922586}" type="presParOf" srcId="{6D3E9999-BE5F-488C-A6BF-91ED6DE45E82}" destId="{DC6DE2E9-41B1-4F93-835F-3C0B1604A02D}" srcOrd="5" destOrd="0" presId="urn:microsoft.com/office/officeart/2005/8/layout/equation1"/>
    <dgm:cxn modelId="{C824AD7A-0318-4B07-942C-7C44DDE776DF}" type="presParOf" srcId="{6D3E9999-BE5F-488C-A6BF-91ED6DE45E82}" destId="{C841752D-84B1-4164-911D-ACED4A18B61B}" srcOrd="6" destOrd="0" presId="urn:microsoft.com/office/officeart/2005/8/layout/equation1"/>
    <dgm:cxn modelId="{C22A9C33-0BFA-4745-9788-8B2C4F9FCD60}" type="presParOf" srcId="{6D3E9999-BE5F-488C-A6BF-91ED6DE45E82}" destId="{179D5C9A-7C66-40B6-A683-8530486ACE97}" srcOrd="7" destOrd="0" presId="urn:microsoft.com/office/officeart/2005/8/layout/equation1"/>
    <dgm:cxn modelId="{348F406A-E4C6-4FB9-BD0E-DFC87BD68D2C}" type="presParOf" srcId="{6D3E9999-BE5F-488C-A6BF-91ED6DE45E82}" destId="{B278FDFC-BBB5-47E0-8BF7-503D66D6D18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F0ADB-115F-44EE-811B-F593AFA1AF9A}" type="doc">
      <dgm:prSet loTypeId="urn:microsoft.com/office/officeart/2005/8/layout/chart3" loCatId="cycle" qsTypeId="urn:microsoft.com/office/officeart/2005/8/quickstyle/simple5" qsCatId="simple" csTypeId="urn:microsoft.com/office/officeart/2005/8/colors/accent1_4" csCatId="accent1" phldr="1"/>
      <dgm:spPr/>
    </dgm:pt>
    <dgm:pt modelId="{4200EBB3-A088-4868-98CE-43969BEB2F98}">
      <dgm:prSet phldrT="[Texto]"/>
      <dgm:spPr/>
      <dgm:t>
        <a:bodyPr/>
        <a:lstStyle/>
        <a:p>
          <a:r>
            <a:rPr lang="pt-BR" dirty="0" smtClean="0"/>
            <a:t>Bombas e Reservatórios puros</a:t>
          </a:r>
        </a:p>
        <a:p>
          <a:r>
            <a:rPr lang="pt-BR" dirty="0" smtClean="0"/>
            <a:t>(5)</a:t>
          </a:r>
          <a:endParaRPr lang="pt-BR" dirty="0"/>
        </a:p>
      </dgm:t>
    </dgm:pt>
    <dgm:pt modelId="{EEE10273-D581-4973-AE2C-E59919DF223E}" type="parTrans" cxnId="{30956137-0030-4074-B231-1167D0F952AB}">
      <dgm:prSet/>
      <dgm:spPr/>
      <dgm:t>
        <a:bodyPr/>
        <a:lstStyle/>
        <a:p>
          <a:endParaRPr lang="pt-BR"/>
        </a:p>
      </dgm:t>
    </dgm:pt>
    <dgm:pt modelId="{6DA4C1C3-BE44-410D-AA5B-47D1BB59FBBD}" type="sibTrans" cxnId="{30956137-0030-4074-B231-1167D0F952AB}">
      <dgm:prSet/>
      <dgm:spPr/>
      <dgm:t>
        <a:bodyPr/>
        <a:lstStyle/>
        <a:p>
          <a:endParaRPr lang="pt-BR"/>
        </a:p>
      </dgm:t>
    </dgm:pt>
    <dgm:pt modelId="{C2172FAA-3C9B-4A11-A2F6-5B9483B0F0FD}">
      <dgm:prSet phldrT="[Texto]"/>
      <dgm:spPr/>
      <dgm:t>
        <a:bodyPr/>
        <a:lstStyle/>
        <a:p>
          <a:r>
            <a:rPr lang="pt-BR" dirty="0" smtClean="0"/>
            <a:t>UHE </a:t>
          </a:r>
          <a:r>
            <a:rPr lang="pt-BR" u="sng" dirty="0" smtClean="0"/>
            <a:t>SEM</a:t>
          </a:r>
          <a:r>
            <a:rPr lang="pt-BR" dirty="0" smtClean="0"/>
            <a:t> Revisão Extraordinária de GF</a:t>
          </a:r>
        </a:p>
        <a:p>
          <a:r>
            <a:rPr lang="pt-BR" dirty="0" smtClean="0"/>
            <a:t>(121)</a:t>
          </a:r>
          <a:endParaRPr lang="pt-BR" dirty="0"/>
        </a:p>
      </dgm:t>
    </dgm:pt>
    <dgm:pt modelId="{3D063A3C-4A0D-4EF0-B2CA-B2C6BE821CD2}" type="parTrans" cxnId="{325721BD-3AC2-4AC1-9386-73C6010CF749}">
      <dgm:prSet/>
      <dgm:spPr/>
      <dgm:t>
        <a:bodyPr/>
        <a:lstStyle/>
        <a:p>
          <a:endParaRPr lang="pt-BR"/>
        </a:p>
      </dgm:t>
    </dgm:pt>
    <dgm:pt modelId="{7083DD56-4DA8-4520-B3CC-3AD7C19F1001}" type="sibTrans" cxnId="{325721BD-3AC2-4AC1-9386-73C6010CF749}">
      <dgm:prSet/>
      <dgm:spPr/>
      <dgm:t>
        <a:bodyPr/>
        <a:lstStyle/>
        <a:p>
          <a:endParaRPr lang="pt-BR"/>
        </a:p>
      </dgm:t>
    </dgm:pt>
    <dgm:pt modelId="{44FDD7F5-FC93-4CF7-B284-F2CCF63693AB}">
      <dgm:prSet phldrT="[Texto]"/>
      <dgm:spPr/>
      <dgm:t>
        <a:bodyPr/>
        <a:lstStyle/>
        <a:p>
          <a:r>
            <a:rPr lang="pt-BR" b="0" dirty="0" smtClean="0"/>
            <a:t>UHE </a:t>
          </a:r>
          <a:r>
            <a:rPr lang="pt-BR" b="0" u="sng" dirty="0" smtClean="0"/>
            <a:t>COM</a:t>
          </a:r>
          <a:r>
            <a:rPr lang="pt-BR" b="0" dirty="0" smtClean="0"/>
            <a:t> Revisão Extraordinária de GF</a:t>
          </a:r>
        </a:p>
        <a:p>
          <a:r>
            <a:rPr lang="pt-BR" b="0" dirty="0" smtClean="0"/>
            <a:t>(27)</a:t>
          </a:r>
          <a:endParaRPr lang="pt-BR" b="0" dirty="0"/>
        </a:p>
      </dgm:t>
    </dgm:pt>
    <dgm:pt modelId="{3FAF604F-C630-4DD8-9E03-C9A41DAFBE9D}" type="parTrans" cxnId="{3E65762D-C2BD-4397-8D26-FC6024EDFEC3}">
      <dgm:prSet/>
      <dgm:spPr/>
      <dgm:t>
        <a:bodyPr/>
        <a:lstStyle/>
        <a:p>
          <a:endParaRPr lang="pt-BR"/>
        </a:p>
      </dgm:t>
    </dgm:pt>
    <dgm:pt modelId="{5C5FB700-D543-49BF-AF1F-ED0532D9FEDB}" type="sibTrans" cxnId="{3E65762D-C2BD-4397-8D26-FC6024EDFEC3}">
      <dgm:prSet/>
      <dgm:spPr/>
      <dgm:t>
        <a:bodyPr/>
        <a:lstStyle/>
        <a:p>
          <a:endParaRPr lang="pt-BR"/>
        </a:p>
      </dgm:t>
    </dgm:pt>
    <dgm:pt modelId="{FA5EA49D-F6C8-4E92-A613-72C2AEECB7CB}" type="pres">
      <dgm:prSet presAssocID="{AD9F0ADB-115F-44EE-811B-F593AFA1AF9A}" presName="compositeShape" presStyleCnt="0">
        <dgm:presLayoutVars>
          <dgm:chMax val="7"/>
          <dgm:dir/>
          <dgm:resizeHandles val="exact"/>
        </dgm:presLayoutVars>
      </dgm:prSet>
      <dgm:spPr/>
    </dgm:pt>
    <dgm:pt modelId="{552E2037-FB82-4721-B35D-77F9DE9A2E1F}" type="pres">
      <dgm:prSet presAssocID="{AD9F0ADB-115F-44EE-811B-F593AFA1AF9A}" presName="wedge1" presStyleLbl="node1" presStyleIdx="0" presStyleCnt="3"/>
      <dgm:spPr/>
      <dgm:t>
        <a:bodyPr/>
        <a:lstStyle/>
        <a:p>
          <a:endParaRPr lang="pt-BR"/>
        </a:p>
      </dgm:t>
    </dgm:pt>
    <dgm:pt modelId="{81C5231E-6F19-485B-8578-1B9ECF23EFC9}" type="pres">
      <dgm:prSet presAssocID="{AD9F0ADB-115F-44EE-811B-F593AFA1AF9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209A70-CB2D-4CCC-B363-399233E697A3}" type="pres">
      <dgm:prSet presAssocID="{AD9F0ADB-115F-44EE-811B-F593AFA1AF9A}" presName="wedge2" presStyleLbl="node1" presStyleIdx="1" presStyleCnt="3"/>
      <dgm:spPr/>
      <dgm:t>
        <a:bodyPr/>
        <a:lstStyle/>
        <a:p>
          <a:endParaRPr lang="pt-BR"/>
        </a:p>
      </dgm:t>
    </dgm:pt>
    <dgm:pt modelId="{F06191C5-8A1E-49AA-8EFC-F6368580E96F}" type="pres">
      <dgm:prSet presAssocID="{AD9F0ADB-115F-44EE-811B-F593AFA1AF9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F397EA-BED4-41F3-BFEC-83FD5FB6EE4D}" type="pres">
      <dgm:prSet presAssocID="{AD9F0ADB-115F-44EE-811B-F593AFA1AF9A}" presName="wedge3" presStyleLbl="node1" presStyleIdx="2" presStyleCnt="3"/>
      <dgm:spPr/>
      <dgm:t>
        <a:bodyPr/>
        <a:lstStyle/>
        <a:p>
          <a:endParaRPr lang="pt-BR"/>
        </a:p>
      </dgm:t>
    </dgm:pt>
    <dgm:pt modelId="{3A179903-73BD-4156-9EA2-039375EF39EE}" type="pres">
      <dgm:prSet presAssocID="{AD9F0ADB-115F-44EE-811B-F593AFA1AF9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E65762D-C2BD-4397-8D26-FC6024EDFEC3}" srcId="{AD9F0ADB-115F-44EE-811B-F593AFA1AF9A}" destId="{44FDD7F5-FC93-4CF7-B284-F2CCF63693AB}" srcOrd="0" destOrd="0" parTransId="{3FAF604F-C630-4DD8-9E03-C9A41DAFBE9D}" sibTransId="{5C5FB700-D543-49BF-AF1F-ED0532D9FEDB}"/>
    <dgm:cxn modelId="{325721BD-3AC2-4AC1-9386-73C6010CF749}" srcId="{AD9F0ADB-115F-44EE-811B-F593AFA1AF9A}" destId="{C2172FAA-3C9B-4A11-A2F6-5B9483B0F0FD}" srcOrd="2" destOrd="0" parTransId="{3D063A3C-4A0D-4EF0-B2CA-B2C6BE821CD2}" sibTransId="{7083DD56-4DA8-4520-B3CC-3AD7C19F1001}"/>
    <dgm:cxn modelId="{1B9CD109-4D24-4415-A52D-846021E740CF}" type="presOf" srcId="{44FDD7F5-FC93-4CF7-B284-F2CCF63693AB}" destId="{81C5231E-6F19-485B-8578-1B9ECF23EFC9}" srcOrd="1" destOrd="0" presId="urn:microsoft.com/office/officeart/2005/8/layout/chart3"/>
    <dgm:cxn modelId="{4F34B732-9552-430D-B10C-3A6F20208601}" type="presOf" srcId="{4200EBB3-A088-4868-98CE-43969BEB2F98}" destId="{88209A70-CB2D-4CCC-B363-399233E697A3}" srcOrd="0" destOrd="0" presId="urn:microsoft.com/office/officeart/2005/8/layout/chart3"/>
    <dgm:cxn modelId="{3C459BF8-4335-49A0-9B5C-C2A58EDED91C}" type="presOf" srcId="{AD9F0ADB-115F-44EE-811B-F593AFA1AF9A}" destId="{FA5EA49D-F6C8-4E92-A613-72C2AEECB7CB}" srcOrd="0" destOrd="0" presId="urn:microsoft.com/office/officeart/2005/8/layout/chart3"/>
    <dgm:cxn modelId="{93A3F8F8-56E9-4319-B6EF-DA3E8784382E}" type="presOf" srcId="{C2172FAA-3C9B-4A11-A2F6-5B9483B0F0FD}" destId="{CDF397EA-BED4-41F3-BFEC-83FD5FB6EE4D}" srcOrd="0" destOrd="0" presId="urn:microsoft.com/office/officeart/2005/8/layout/chart3"/>
    <dgm:cxn modelId="{30956137-0030-4074-B231-1167D0F952AB}" srcId="{AD9F0ADB-115F-44EE-811B-F593AFA1AF9A}" destId="{4200EBB3-A088-4868-98CE-43969BEB2F98}" srcOrd="1" destOrd="0" parTransId="{EEE10273-D581-4973-AE2C-E59919DF223E}" sibTransId="{6DA4C1C3-BE44-410D-AA5B-47D1BB59FBBD}"/>
    <dgm:cxn modelId="{15261163-EFE3-46B9-BE6C-F17DECC241C7}" type="presOf" srcId="{44FDD7F5-FC93-4CF7-B284-F2CCF63693AB}" destId="{552E2037-FB82-4721-B35D-77F9DE9A2E1F}" srcOrd="0" destOrd="0" presId="urn:microsoft.com/office/officeart/2005/8/layout/chart3"/>
    <dgm:cxn modelId="{4055FB31-FB2B-4976-A9AE-F674595F1802}" type="presOf" srcId="{C2172FAA-3C9B-4A11-A2F6-5B9483B0F0FD}" destId="{3A179903-73BD-4156-9EA2-039375EF39EE}" srcOrd="1" destOrd="0" presId="urn:microsoft.com/office/officeart/2005/8/layout/chart3"/>
    <dgm:cxn modelId="{3D42D398-3B3D-4C1F-BF1A-B9401C31360A}" type="presOf" srcId="{4200EBB3-A088-4868-98CE-43969BEB2F98}" destId="{F06191C5-8A1E-49AA-8EFC-F6368580E96F}" srcOrd="1" destOrd="0" presId="urn:microsoft.com/office/officeart/2005/8/layout/chart3"/>
    <dgm:cxn modelId="{4EC6C0EF-4B63-4DAC-B322-0EF6DDE176C0}" type="presParOf" srcId="{FA5EA49D-F6C8-4E92-A613-72C2AEECB7CB}" destId="{552E2037-FB82-4721-B35D-77F9DE9A2E1F}" srcOrd="0" destOrd="0" presId="urn:microsoft.com/office/officeart/2005/8/layout/chart3"/>
    <dgm:cxn modelId="{53A18DA8-3480-4DBE-A481-DA681D39FA39}" type="presParOf" srcId="{FA5EA49D-F6C8-4E92-A613-72C2AEECB7CB}" destId="{81C5231E-6F19-485B-8578-1B9ECF23EFC9}" srcOrd="1" destOrd="0" presId="urn:microsoft.com/office/officeart/2005/8/layout/chart3"/>
    <dgm:cxn modelId="{62AE2678-A6AF-425D-AD34-343D85E797F3}" type="presParOf" srcId="{FA5EA49D-F6C8-4E92-A613-72C2AEECB7CB}" destId="{88209A70-CB2D-4CCC-B363-399233E697A3}" srcOrd="2" destOrd="0" presId="urn:microsoft.com/office/officeart/2005/8/layout/chart3"/>
    <dgm:cxn modelId="{85802780-7E66-4239-880F-63EB2AC50893}" type="presParOf" srcId="{FA5EA49D-F6C8-4E92-A613-72C2AEECB7CB}" destId="{F06191C5-8A1E-49AA-8EFC-F6368580E96F}" srcOrd="3" destOrd="0" presId="urn:microsoft.com/office/officeart/2005/8/layout/chart3"/>
    <dgm:cxn modelId="{2866C118-C6EB-481F-870D-24250281E0D3}" type="presParOf" srcId="{FA5EA49D-F6C8-4E92-A613-72C2AEECB7CB}" destId="{CDF397EA-BED4-41F3-BFEC-83FD5FB6EE4D}" srcOrd="4" destOrd="0" presId="urn:microsoft.com/office/officeart/2005/8/layout/chart3"/>
    <dgm:cxn modelId="{0925BFB9-FFA7-414D-8A8C-9B6801B7D303}" type="presParOf" srcId="{FA5EA49D-F6C8-4E92-A613-72C2AEECB7CB}" destId="{3A179903-73BD-4156-9EA2-039375EF39E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80F9F0-BCAF-4917-B697-61AE8B1B7F2B}" type="doc">
      <dgm:prSet loTypeId="urn:microsoft.com/office/officeart/2005/8/layout/equation1" loCatId="relationship" qsTypeId="urn:microsoft.com/office/officeart/2005/8/quickstyle/simple1" qsCatId="simple" csTypeId="urn:microsoft.com/office/officeart/2005/8/colors/accent0_2" csCatId="mainScheme" phldr="1"/>
      <dgm:spPr/>
    </dgm:pt>
    <dgm:pt modelId="{B35A06D9-A210-4B33-9A69-7801EFC0EE3E}">
      <dgm:prSet phldrT="[Texto]"/>
      <dgm:spPr/>
      <dgm:t>
        <a:bodyPr/>
        <a:lstStyle/>
        <a:p>
          <a:r>
            <a:rPr lang="pt-BR" dirty="0" smtClean="0"/>
            <a:t>GF LOCAL </a:t>
          </a:r>
          <a:r>
            <a:rPr lang="pt-BR" dirty="0" err="1" smtClean="0"/>
            <a:t>pré-RE</a:t>
          </a:r>
          <a:endParaRPr lang="pt-BR" dirty="0"/>
        </a:p>
      </dgm:t>
    </dgm:pt>
    <dgm:pt modelId="{21CE3AE1-DDBB-4C84-892E-0920430FF8EC}" type="parTrans" cxnId="{E6CE2A06-6C94-4EB5-9E56-E3C00135F99C}">
      <dgm:prSet/>
      <dgm:spPr/>
      <dgm:t>
        <a:bodyPr/>
        <a:lstStyle/>
        <a:p>
          <a:endParaRPr lang="pt-BR"/>
        </a:p>
      </dgm:t>
    </dgm:pt>
    <dgm:pt modelId="{5CEA63A9-5BD1-4B5B-B2C7-88EAED60CDE8}" type="sibTrans" cxnId="{E6CE2A06-6C94-4EB5-9E56-E3C00135F99C}">
      <dgm:prSet/>
      <dgm:spPr/>
      <dgm:t>
        <a:bodyPr/>
        <a:lstStyle/>
        <a:p>
          <a:endParaRPr lang="pt-BR" dirty="0"/>
        </a:p>
      </dgm:t>
    </dgm:pt>
    <dgm:pt modelId="{071CE28F-8F25-4743-99F7-6D68E25F2DE0}">
      <dgm:prSet phldrT="[Texto]"/>
      <dgm:spPr/>
      <dgm:t>
        <a:bodyPr/>
        <a:lstStyle/>
        <a:p>
          <a:r>
            <a:rPr lang="pt-BR" dirty="0" smtClean="0">
              <a:latin typeface="Calibri"/>
            </a:rPr>
            <a:t>∆</a:t>
          </a:r>
          <a:r>
            <a:rPr lang="pt-BR" dirty="0" smtClean="0"/>
            <a:t>GF (1) RE</a:t>
          </a:r>
          <a:endParaRPr lang="pt-BR" dirty="0"/>
        </a:p>
      </dgm:t>
    </dgm:pt>
    <dgm:pt modelId="{E6172E37-9A24-4562-9771-6BFCC814CF90}" type="parTrans" cxnId="{F643E154-C475-4D7E-9EC9-D80CD8AE503A}">
      <dgm:prSet/>
      <dgm:spPr/>
      <dgm:t>
        <a:bodyPr/>
        <a:lstStyle/>
        <a:p>
          <a:endParaRPr lang="pt-BR"/>
        </a:p>
      </dgm:t>
    </dgm:pt>
    <dgm:pt modelId="{1C6BEFCC-BD4C-4ABE-A8A4-B466C32FF7F1}" type="sibTrans" cxnId="{F643E154-C475-4D7E-9EC9-D80CD8AE503A}">
      <dgm:prSet/>
      <dgm:spPr/>
      <dgm:t>
        <a:bodyPr/>
        <a:lstStyle/>
        <a:p>
          <a:endParaRPr lang="pt-BR"/>
        </a:p>
      </dgm:t>
    </dgm:pt>
    <dgm:pt modelId="{9C3BA1F4-503A-4C6F-8BED-5FCDC62CE0DB}">
      <dgm:prSet phldrT="[Texto]"/>
      <dgm:spPr/>
      <dgm:t>
        <a:bodyPr/>
        <a:lstStyle/>
        <a:p>
          <a:r>
            <a:rPr lang="pt-BR" dirty="0" smtClean="0"/>
            <a:t>GF LOCAL</a:t>
          </a:r>
          <a:endParaRPr lang="pt-BR" dirty="0"/>
        </a:p>
      </dgm:t>
    </dgm:pt>
    <dgm:pt modelId="{A9F7981F-4EE4-438F-9654-C951DCB1F80D}" type="parTrans" cxnId="{21BA13BD-9937-4DB1-A34D-CA92154875A2}">
      <dgm:prSet/>
      <dgm:spPr/>
      <dgm:t>
        <a:bodyPr/>
        <a:lstStyle/>
        <a:p>
          <a:endParaRPr lang="pt-BR"/>
        </a:p>
      </dgm:t>
    </dgm:pt>
    <dgm:pt modelId="{7B1175F1-0980-4FAF-BC83-D7BA8C5340CF}" type="sibTrans" cxnId="{21BA13BD-9937-4DB1-A34D-CA92154875A2}">
      <dgm:prSet/>
      <dgm:spPr/>
      <dgm:t>
        <a:bodyPr/>
        <a:lstStyle/>
        <a:p>
          <a:endParaRPr lang="pt-BR"/>
        </a:p>
      </dgm:t>
    </dgm:pt>
    <dgm:pt modelId="{436F28F8-BDD3-4919-A672-736FFC3DD369}">
      <dgm:prSet phldrT="[Texto]"/>
      <dgm:spPr/>
      <dgm:t>
        <a:bodyPr/>
        <a:lstStyle/>
        <a:p>
          <a:r>
            <a:rPr lang="pt-BR" dirty="0" smtClean="0">
              <a:latin typeface="Calibri"/>
            </a:rPr>
            <a:t>∆</a:t>
          </a:r>
          <a:r>
            <a:rPr lang="pt-BR" dirty="0" smtClean="0"/>
            <a:t>GF (2) RE</a:t>
          </a:r>
          <a:endParaRPr lang="pt-BR" dirty="0"/>
        </a:p>
      </dgm:t>
    </dgm:pt>
    <dgm:pt modelId="{33A6EB40-8C09-4037-829A-5474A268A195}" type="parTrans" cxnId="{521737C7-6D47-4A2A-93EA-EE873CCFA791}">
      <dgm:prSet/>
      <dgm:spPr/>
      <dgm:t>
        <a:bodyPr/>
        <a:lstStyle/>
        <a:p>
          <a:endParaRPr lang="pt-BR"/>
        </a:p>
      </dgm:t>
    </dgm:pt>
    <dgm:pt modelId="{ABFAD37A-2E2C-4BF9-9203-AC275F9BB239}" type="sibTrans" cxnId="{521737C7-6D47-4A2A-93EA-EE873CCFA791}">
      <dgm:prSet/>
      <dgm:spPr/>
      <dgm:t>
        <a:bodyPr/>
        <a:lstStyle/>
        <a:p>
          <a:endParaRPr lang="pt-BR"/>
        </a:p>
      </dgm:t>
    </dgm:pt>
    <dgm:pt modelId="{6D3E9999-BE5F-488C-A6BF-91ED6DE45E82}" type="pres">
      <dgm:prSet presAssocID="{3780F9F0-BCAF-4917-B697-61AE8B1B7F2B}" presName="linearFlow" presStyleCnt="0">
        <dgm:presLayoutVars>
          <dgm:dir/>
          <dgm:resizeHandles val="exact"/>
        </dgm:presLayoutVars>
      </dgm:prSet>
      <dgm:spPr/>
    </dgm:pt>
    <dgm:pt modelId="{DBC07431-00F2-410F-8755-B1EE0FA3FA8C}" type="pres">
      <dgm:prSet presAssocID="{B35A06D9-A210-4B33-9A69-7801EFC0EE3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FBE093-1C10-4B61-9D66-73172AF2B9B1}" type="pres">
      <dgm:prSet presAssocID="{5CEA63A9-5BD1-4B5B-B2C7-88EAED60CDE8}" presName="spacerL" presStyleCnt="0"/>
      <dgm:spPr/>
    </dgm:pt>
    <dgm:pt modelId="{31151F39-E6C5-4C04-A9E3-228EA94D94FF}" type="pres">
      <dgm:prSet presAssocID="{5CEA63A9-5BD1-4B5B-B2C7-88EAED60CDE8}" presName="sibTrans" presStyleLbl="sibTrans2D1" presStyleIdx="0" presStyleCnt="3"/>
      <dgm:spPr/>
      <dgm:t>
        <a:bodyPr/>
        <a:lstStyle/>
        <a:p>
          <a:endParaRPr lang="pt-BR"/>
        </a:p>
      </dgm:t>
    </dgm:pt>
    <dgm:pt modelId="{5DB5BA6F-E007-47C4-934E-EB7F95A051C5}" type="pres">
      <dgm:prSet presAssocID="{5CEA63A9-5BD1-4B5B-B2C7-88EAED60CDE8}" presName="spacerR" presStyleCnt="0"/>
      <dgm:spPr/>
    </dgm:pt>
    <dgm:pt modelId="{70C7D49D-5997-4F52-8929-E35C15AAEFDA}" type="pres">
      <dgm:prSet presAssocID="{071CE28F-8F25-4743-99F7-6D68E25F2DE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6DE2E9-41B1-4F93-835F-3C0B1604A02D}" type="pres">
      <dgm:prSet presAssocID="{1C6BEFCC-BD4C-4ABE-A8A4-B466C32FF7F1}" presName="spacerL" presStyleCnt="0"/>
      <dgm:spPr/>
    </dgm:pt>
    <dgm:pt modelId="{C841752D-84B1-4164-911D-ACED4A18B61B}" type="pres">
      <dgm:prSet presAssocID="{1C6BEFCC-BD4C-4ABE-A8A4-B466C32FF7F1}" presName="sibTrans" presStyleLbl="sibTrans2D1" presStyleIdx="1" presStyleCnt="3"/>
      <dgm:spPr/>
      <dgm:t>
        <a:bodyPr/>
        <a:lstStyle/>
        <a:p>
          <a:endParaRPr lang="pt-BR"/>
        </a:p>
      </dgm:t>
    </dgm:pt>
    <dgm:pt modelId="{179D5C9A-7C66-40B6-A683-8530486ACE97}" type="pres">
      <dgm:prSet presAssocID="{1C6BEFCC-BD4C-4ABE-A8A4-B466C32FF7F1}" presName="spacerR" presStyleCnt="0"/>
      <dgm:spPr/>
    </dgm:pt>
    <dgm:pt modelId="{3871B8E7-4F5A-43CC-84E7-4BBB5DB1CC91}" type="pres">
      <dgm:prSet presAssocID="{436F28F8-BDD3-4919-A672-736FFC3DD3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5EE684-A010-42C2-A10C-594E3CC27473}" type="pres">
      <dgm:prSet presAssocID="{ABFAD37A-2E2C-4BF9-9203-AC275F9BB239}" presName="spacerL" presStyleCnt="0"/>
      <dgm:spPr/>
    </dgm:pt>
    <dgm:pt modelId="{EBD52C43-AE08-47CF-B182-B57278E4B694}" type="pres">
      <dgm:prSet presAssocID="{ABFAD37A-2E2C-4BF9-9203-AC275F9BB239}" presName="sibTrans" presStyleLbl="sibTrans2D1" presStyleIdx="2" presStyleCnt="3"/>
      <dgm:spPr/>
      <dgm:t>
        <a:bodyPr/>
        <a:lstStyle/>
        <a:p>
          <a:endParaRPr lang="pt-BR"/>
        </a:p>
      </dgm:t>
    </dgm:pt>
    <dgm:pt modelId="{B535B2E8-9C12-404E-988D-1D4520FCF41C}" type="pres">
      <dgm:prSet presAssocID="{ABFAD37A-2E2C-4BF9-9203-AC275F9BB239}" presName="spacerR" presStyleCnt="0"/>
      <dgm:spPr/>
    </dgm:pt>
    <dgm:pt modelId="{B278FDFC-BBB5-47E0-8BF7-503D66D6D184}" type="pres">
      <dgm:prSet presAssocID="{9C3BA1F4-503A-4C6F-8BED-5FCDC62CE0D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0042088-C449-45A7-9D1A-8BF39879F89B}" type="presOf" srcId="{9C3BA1F4-503A-4C6F-8BED-5FCDC62CE0DB}" destId="{B278FDFC-BBB5-47E0-8BF7-503D66D6D184}" srcOrd="0" destOrd="0" presId="urn:microsoft.com/office/officeart/2005/8/layout/equation1"/>
    <dgm:cxn modelId="{946971B8-0DD9-4106-9E4C-6706F1143FE1}" type="presOf" srcId="{071CE28F-8F25-4743-99F7-6D68E25F2DE0}" destId="{70C7D49D-5997-4F52-8929-E35C15AAEFDA}" srcOrd="0" destOrd="0" presId="urn:microsoft.com/office/officeart/2005/8/layout/equation1"/>
    <dgm:cxn modelId="{EE4123E1-D128-4789-B504-65F4C3F35E59}" type="presOf" srcId="{ABFAD37A-2E2C-4BF9-9203-AC275F9BB239}" destId="{EBD52C43-AE08-47CF-B182-B57278E4B694}" srcOrd="0" destOrd="0" presId="urn:microsoft.com/office/officeart/2005/8/layout/equation1"/>
    <dgm:cxn modelId="{53D65322-A495-4E5B-ADD5-8F2D25112ED6}" type="presOf" srcId="{5CEA63A9-5BD1-4B5B-B2C7-88EAED60CDE8}" destId="{31151F39-E6C5-4C04-A9E3-228EA94D94FF}" srcOrd="0" destOrd="0" presId="urn:microsoft.com/office/officeart/2005/8/layout/equation1"/>
    <dgm:cxn modelId="{E6CE2A06-6C94-4EB5-9E56-E3C00135F99C}" srcId="{3780F9F0-BCAF-4917-B697-61AE8B1B7F2B}" destId="{B35A06D9-A210-4B33-9A69-7801EFC0EE3E}" srcOrd="0" destOrd="0" parTransId="{21CE3AE1-DDBB-4C84-892E-0920430FF8EC}" sibTransId="{5CEA63A9-5BD1-4B5B-B2C7-88EAED60CDE8}"/>
    <dgm:cxn modelId="{21BA13BD-9937-4DB1-A34D-CA92154875A2}" srcId="{3780F9F0-BCAF-4917-B697-61AE8B1B7F2B}" destId="{9C3BA1F4-503A-4C6F-8BED-5FCDC62CE0DB}" srcOrd="3" destOrd="0" parTransId="{A9F7981F-4EE4-438F-9654-C951DCB1F80D}" sibTransId="{7B1175F1-0980-4FAF-BC83-D7BA8C5340CF}"/>
    <dgm:cxn modelId="{16A55339-1488-474D-BACC-88854933B06C}" type="presOf" srcId="{436F28F8-BDD3-4919-A672-736FFC3DD369}" destId="{3871B8E7-4F5A-43CC-84E7-4BBB5DB1CC91}" srcOrd="0" destOrd="0" presId="urn:microsoft.com/office/officeart/2005/8/layout/equation1"/>
    <dgm:cxn modelId="{A65E7944-B0C4-40EE-8342-E2994106BCE5}" type="presOf" srcId="{B35A06D9-A210-4B33-9A69-7801EFC0EE3E}" destId="{DBC07431-00F2-410F-8755-B1EE0FA3FA8C}" srcOrd="0" destOrd="0" presId="urn:microsoft.com/office/officeart/2005/8/layout/equation1"/>
    <dgm:cxn modelId="{A4C0F2F9-93E9-4387-BC56-B1ECD944110B}" type="presOf" srcId="{3780F9F0-BCAF-4917-B697-61AE8B1B7F2B}" destId="{6D3E9999-BE5F-488C-A6BF-91ED6DE45E82}" srcOrd="0" destOrd="0" presId="urn:microsoft.com/office/officeart/2005/8/layout/equation1"/>
    <dgm:cxn modelId="{521737C7-6D47-4A2A-93EA-EE873CCFA791}" srcId="{3780F9F0-BCAF-4917-B697-61AE8B1B7F2B}" destId="{436F28F8-BDD3-4919-A672-736FFC3DD369}" srcOrd="2" destOrd="0" parTransId="{33A6EB40-8C09-4037-829A-5474A268A195}" sibTransId="{ABFAD37A-2E2C-4BF9-9203-AC275F9BB239}"/>
    <dgm:cxn modelId="{F643E154-C475-4D7E-9EC9-D80CD8AE503A}" srcId="{3780F9F0-BCAF-4917-B697-61AE8B1B7F2B}" destId="{071CE28F-8F25-4743-99F7-6D68E25F2DE0}" srcOrd="1" destOrd="0" parTransId="{E6172E37-9A24-4562-9771-6BFCC814CF90}" sibTransId="{1C6BEFCC-BD4C-4ABE-A8A4-B466C32FF7F1}"/>
    <dgm:cxn modelId="{FA4CE605-5A1E-4E3B-A84E-28D2A3F03AEA}" type="presOf" srcId="{1C6BEFCC-BD4C-4ABE-A8A4-B466C32FF7F1}" destId="{C841752D-84B1-4164-911D-ACED4A18B61B}" srcOrd="0" destOrd="0" presId="urn:microsoft.com/office/officeart/2005/8/layout/equation1"/>
    <dgm:cxn modelId="{D0FABC87-817E-451C-BFAF-3B275BEE5C4D}" type="presParOf" srcId="{6D3E9999-BE5F-488C-A6BF-91ED6DE45E82}" destId="{DBC07431-00F2-410F-8755-B1EE0FA3FA8C}" srcOrd="0" destOrd="0" presId="urn:microsoft.com/office/officeart/2005/8/layout/equation1"/>
    <dgm:cxn modelId="{98A15A1F-7F35-4147-A3F1-84BA8DDD4E44}" type="presParOf" srcId="{6D3E9999-BE5F-488C-A6BF-91ED6DE45E82}" destId="{58FBE093-1C10-4B61-9D66-73172AF2B9B1}" srcOrd="1" destOrd="0" presId="urn:microsoft.com/office/officeart/2005/8/layout/equation1"/>
    <dgm:cxn modelId="{F6BE9808-9C5A-483E-B258-5DFC76DCC933}" type="presParOf" srcId="{6D3E9999-BE5F-488C-A6BF-91ED6DE45E82}" destId="{31151F39-E6C5-4C04-A9E3-228EA94D94FF}" srcOrd="2" destOrd="0" presId="urn:microsoft.com/office/officeart/2005/8/layout/equation1"/>
    <dgm:cxn modelId="{5D4F678E-0E8F-41E9-8D1F-D16BCEF66692}" type="presParOf" srcId="{6D3E9999-BE5F-488C-A6BF-91ED6DE45E82}" destId="{5DB5BA6F-E007-47C4-934E-EB7F95A051C5}" srcOrd="3" destOrd="0" presId="urn:microsoft.com/office/officeart/2005/8/layout/equation1"/>
    <dgm:cxn modelId="{2D50317F-9CC6-48E3-B8E8-92623C5E9565}" type="presParOf" srcId="{6D3E9999-BE5F-488C-A6BF-91ED6DE45E82}" destId="{70C7D49D-5997-4F52-8929-E35C15AAEFDA}" srcOrd="4" destOrd="0" presId="urn:microsoft.com/office/officeart/2005/8/layout/equation1"/>
    <dgm:cxn modelId="{C5E7638A-1F46-476D-AA35-C7288AAE581E}" type="presParOf" srcId="{6D3E9999-BE5F-488C-A6BF-91ED6DE45E82}" destId="{DC6DE2E9-41B1-4F93-835F-3C0B1604A02D}" srcOrd="5" destOrd="0" presId="urn:microsoft.com/office/officeart/2005/8/layout/equation1"/>
    <dgm:cxn modelId="{3803BF06-74A1-4CC2-97D8-82FA48F2D75B}" type="presParOf" srcId="{6D3E9999-BE5F-488C-A6BF-91ED6DE45E82}" destId="{C841752D-84B1-4164-911D-ACED4A18B61B}" srcOrd="6" destOrd="0" presId="urn:microsoft.com/office/officeart/2005/8/layout/equation1"/>
    <dgm:cxn modelId="{8B07F026-D2DB-4CC1-BD16-F35C2DF33228}" type="presParOf" srcId="{6D3E9999-BE5F-488C-A6BF-91ED6DE45E82}" destId="{179D5C9A-7C66-40B6-A683-8530486ACE97}" srcOrd="7" destOrd="0" presId="urn:microsoft.com/office/officeart/2005/8/layout/equation1"/>
    <dgm:cxn modelId="{D6844F0B-33ED-46C8-B13C-5142ACDDB1D5}" type="presParOf" srcId="{6D3E9999-BE5F-488C-A6BF-91ED6DE45E82}" destId="{3871B8E7-4F5A-43CC-84E7-4BBB5DB1CC91}" srcOrd="8" destOrd="0" presId="urn:microsoft.com/office/officeart/2005/8/layout/equation1"/>
    <dgm:cxn modelId="{43BE8A55-5DFC-4658-8E2D-1F4BC50A553B}" type="presParOf" srcId="{6D3E9999-BE5F-488C-A6BF-91ED6DE45E82}" destId="{BA5EE684-A010-42C2-A10C-594E3CC27473}" srcOrd="9" destOrd="0" presId="urn:microsoft.com/office/officeart/2005/8/layout/equation1"/>
    <dgm:cxn modelId="{CAE1B40D-EC62-4B89-864C-95124198D2CA}" type="presParOf" srcId="{6D3E9999-BE5F-488C-A6BF-91ED6DE45E82}" destId="{EBD52C43-AE08-47CF-B182-B57278E4B694}" srcOrd="10" destOrd="0" presId="urn:microsoft.com/office/officeart/2005/8/layout/equation1"/>
    <dgm:cxn modelId="{53E41A5A-8AC9-4710-8862-DFA753438765}" type="presParOf" srcId="{6D3E9999-BE5F-488C-A6BF-91ED6DE45E82}" destId="{B535B2E8-9C12-404E-988D-1D4520FCF41C}" srcOrd="11" destOrd="0" presId="urn:microsoft.com/office/officeart/2005/8/layout/equation1"/>
    <dgm:cxn modelId="{2C3DD46F-9EE9-4878-86B2-C3D40467037B}" type="presParOf" srcId="{6D3E9999-BE5F-488C-A6BF-91ED6DE45E82}" destId="{B278FDFC-BBB5-47E0-8BF7-503D66D6D184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0.56305</cdr:x>
      <cdr:y>0.26342</cdr:y>
    </cdr:from>
    <cdr:to>
      <cdr:x>0.94413</cdr:x>
      <cdr:y>0.36454</cdr:y>
    </cdr:to>
    <cdr:sp macro="" textlink="">
      <cdr:nvSpPr>
        <cdr:cNvPr id="2" name="CaixaDeTexto 15"/>
        <cdr:cNvSpPr txBox="1"/>
      </cdr:nvSpPr>
      <cdr:spPr>
        <a:xfrm xmlns:a="http://schemas.openxmlformats.org/drawingml/2006/main">
          <a:off x="2574255" y="881931"/>
          <a:ext cx="174230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 smtClean="0">
              <a:solidFill>
                <a:schemeClr val="bg1"/>
              </a:solidFill>
              <a:latin typeface="+mn-lt"/>
            </a:rPr>
            <a:t>44.006 MWmed</a:t>
          </a:r>
          <a:endParaRPr lang="pt-BR" sz="1600" b="1" dirty="0">
            <a:solidFill>
              <a:schemeClr val="bg1"/>
            </a:solidFill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41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B116DFC-020A-42A4-8006-C4731FAEDAA9}" type="datetimeFigureOut">
              <a:rPr lang="pt-BR"/>
              <a:pPr>
                <a:defRPr/>
              </a:pPr>
              <a:t>23/11/2016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430218"/>
            <a:ext cx="2946400" cy="49641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FD98D5D-5A8E-49E8-B02E-8AE175E902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660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41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58A9A4-F74E-44CA-AE3F-C0E3A5B82FF0}" type="datetimeFigureOut">
              <a:rPr lang="pt-BR"/>
              <a:pPr>
                <a:defRPr/>
              </a:pPr>
              <a:t>23/11/2016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9" y="4715110"/>
            <a:ext cx="5437187" cy="4467702"/>
          </a:xfrm>
          <a:prstGeom prst="rect">
            <a:avLst/>
          </a:prstGeom>
        </p:spPr>
        <p:txBody>
          <a:bodyPr vert="horz" lIns="91010" tIns="45505" rIns="91010" bIns="45505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9" y="9430218"/>
            <a:ext cx="2946400" cy="49641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1806366-B5A0-43F2-A613-CD94997F04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182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06366-B5A0-43F2-A613-CD94997F04F3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72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06366-B5A0-43F2-A613-CD94997F04F3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726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50295" y="9430816"/>
            <a:ext cx="2945862" cy="49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24" tIns="49511" rIns="99024" bIns="49511" anchor="b"/>
          <a:lstStyle/>
          <a:p>
            <a:pPr algn="r" defTabSz="989013" eaLnBrk="1" hangingPunct="1">
              <a:spcBef>
                <a:spcPct val="0"/>
              </a:spcBef>
              <a:buFontTx/>
              <a:buNone/>
            </a:pPr>
            <a:fld id="{7C7F6509-E43E-4E55-9510-C58AEA5604F5}" type="slidenum">
              <a:rPr lang="pt-BR" altLang="pt-BR" sz="1400"/>
              <a:pPr algn="r" defTabSz="989013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pt-BR" altLang="pt-BR" sz="14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51815" y="9432356"/>
            <a:ext cx="2945862" cy="49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9" tIns="47519" rIns="95039" bIns="47519" anchor="b"/>
          <a:lstStyle/>
          <a:p>
            <a:pPr algn="r" defTabSz="950733">
              <a:spcBef>
                <a:spcPct val="0"/>
              </a:spcBef>
              <a:buFontTx/>
              <a:buNone/>
              <a:defRPr/>
            </a:pPr>
            <a:fld id="{16319F40-E9F7-4F80-92BB-6073C4B83E94}" type="slidenum"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24" charset="0"/>
              </a:rPr>
              <a:pPr algn="r" defTabSz="950733">
                <a:spcBef>
                  <a:spcPct val="0"/>
                </a:spcBef>
                <a:buFontTx/>
                <a:buNone/>
                <a:defRPr/>
              </a:pPr>
              <a:t>21</a:t>
            </a:fld>
            <a:endParaRPr lang="en-US" sz="1200" dirty="0">
              <a:effectLst>
                <a:outerShdw blurRad="38100" dist="38100" dir="2700000" algn="tl">
                  <a:srgbClr val="C0C0C0"/>
                </a:outerShdw>
              </a:effectLst>
              <a:latin typeface="Times" pitchFamily="124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0937" cy="3721100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6949"/>
            <a:ext cx="4985772" cy="4464389"/>
          </a:xfrm>
          <a:noFill/>
          <a:ln/>
        </p:spPr>
        <p:txBody>
          <a:bodyPr lIns="95039" tIns="47519" rIns="95039" bIns="47519"/>
          <a:lstStyle/>
          <a:p>
            <a:pPr eaLnBrk="1" hangingPunct="1"/>
            <a:endParaRPr lang="en-US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444764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06366-B5A0-43F2-A613-CD94997F04F3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72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06366-B5A0-43F2-A613-CD94997F04F3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72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1B21-20D1-472A-9B5E-D750A28AE0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0" y="3933825"/>
            <a:ext cx="468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Espaço Reservado para Texto 2"/>
          <p:cNvSpPr>
            <a:spLocks noGrp="1"/>
          </p:cNvSpPr>
          <p:nvPr>
            <p:ph idx="1"/>
          </p:nvPr>
        </p:nvSpPr>
        <p:spPr>
          <a:xfrm>
            <a:off x="899592" y="1268760"/>
            <a:ext cx="806489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3F22C10-1190-4193-93C8-8A49767AC8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 userDrawn="1"/>
        </p:nvSpPr>
        <p:spPr>
          <a:xfrm>
            <a:off x="0" y="6021388"/>
            <a:ext cx="8982075" cy="755650"/>
          </a:xfrm>
          <a:prstGeom prst="roundRect">
            <a:avLst>
              <a:gd name="adj" fmla="val 10893"/>
            </a:avLst>
          </a:prstGeom>
          <a:ln>
            <a:solidFill>
              <a:srgbClr val="FFCC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1" name="Espaço Reservado para Texto 2"/>
          <p:cNvSpPr>
            <a:spLocks noGrp="1"/>
          </p:cNvSpPr>
          <p:nvPr>
            <p:ph idx="1"/>
          </p:nvPr>
        </p:nvSpPr>
        <p:spPr>
          <a:xfrm>
            <a:off x="899592" y="1268760"/>
            <a:ext cx="806489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defRPr>
            </a:lvl5pPr>
          </a:lstStyle>
          <a:p>
            <a:pPr lvl="0"/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2"/>
          <p:cNvSpPr>
            <a:spLocks noGrp="1"/>
          </p:cNvSpPr>
          <p:nvPr>
            <p:ph idx="1"/>
          </p:nvPr>
        </p:nvSpPr>
        <p:spPr>
          <a:xfrm>
            <a:off x="899592" y="1268760"/>
            <a:ext cx="806489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defRPr>
            </a:lvl5pPr>
          </a:lstStyle>
          <a:p>
            <a:pPr lvl="0"/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 userDrawn="1"/>
        </p:nvSpPr>
        <p:spPr>
          <a:xfrm>
            <a:off x="0" y="6021388"/>
            <a:ext cx="8982075" cy="755650"/>
          </a:xfrm>
          <a:prstGeom prst="roundRect">
            <a:avLst>
              <a:gd name="adj" fmla="val 10893"/>
            </a:avLst>
          </a:prstGeom>
          <a:ln>
            <a:solidFill>
              <a:srgbClr val="FFCC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1" name="Espaço Reservado para Texto 2"/>
          <p:cNvSpPr>
            <a:spLocks noGrp="1"/>
          </p:cNvSpPr>
          <p:nvPr>
            <p:ph idx="1"/>
          </p:nvPr>
        </p:nvSpPr>
        <p:spPr>
          <a:xfrm>
            <a:off x="899592" y="1268760"/>
            <a:ext cx="8064896" cy="4608512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defRPr>
            </a:lvl5pPr>
          </a:lstStyle>
          <a:p>
            <a:pPr lvl="0"/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D0EEFE3-5FCC-4A56-8A55-DC293FA06B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956550" y="6356350"/>
            <a:ext cx="7302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4660E4D-B822-4402-B722-D756E18FAC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520432" y="61162"/>
            <a:ext cx="3312367" cy="750150"/>
            <a:chOff x="3696" y="119"/>
            <a:chExt cx="1968" cy="454"/>
          </a:xfrm>
        </p:grpSpPr>
        <p:pic>
          <p:nvPicPr>
            <p:cNvPr id="6" name="Picture 15" descr="brasao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44" y="119"/>
              <a:ext cx="46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3696" y="206"/>
              <a:ext cx="1968" cy="2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pt-BR" sz="900" b="1" dirty="0">
                  <a:latin typeface="Verdana" pitchFamily="34" charset="0"/>
                </a:rPr>
                <a:t>Ministério de 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pt-BR" sz="900" b="1" dirty="0">
                  <a:latin typeface="Verdana" pitchFamily="34" charset="0"/>
                </a:rPr>
                <a:t>Minas e Energia</a:t>
              </a:r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2360" y="15249"/>
            <a:ext cx="1319253" cy="74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-11112" y="-14684"/>
            <a:ext cx="9161256" cy="971272"/>
          </a:xfrm>
          <a:prstGeom prst="rect">
            <a:avLst/>
          </a:prstGeom>
          <a:solidFill>
            <a:schemeClr val="tx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FFFF66"/>
          </a:solidFill>
          <a:latin typeface="Cambr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66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66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66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66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FF66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FF66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FF66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FF66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70C0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0070C0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70C0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70C0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70C0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 txBox="1">
            <a:spLocks/>
          </p:cNvSpPr>
          <p:nvPr/>
        </p:nvSpPr>
        <p:spPr bwMode="auto">
          <a:xfrm>
            <a:off x="4572000" y="5084763"/>
            <a:ext cx="44243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pt-BR" sz="1600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pt-BR" sz="11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pt-BR" sz="11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pt-BR" sz="11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pt-BR" sz="11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pt-BR" sz="11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pt-BR" sz="11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Brasília, 22 de novembro de 2016</a:t>
            </a:r>
            <a:endParaRPr lang="pt-BR" sz="11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pt-BR" sz="1200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pt-BR" sz="1200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pt-BR" sz="1400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7" name="Title 1"/>
          <p:cNvSpPr>
            <a:spLocks/>
          </p:cNvSpPr>
          <p:nvPr/>
        </p:nvSpPr>
        <p:spPr bwMode="auto">
          <a:xfrm>
            <a:off x="539749" y="1470794"/>
            <a:ext cx="81720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55 Roman" charset="0"/>
                <a:cs typeface="Arial" charset="0"/>
              </a:rPr>
              <a:t>5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55 Roman" charset="0"/>
                <a:cs typeface="Arial" charset="0"/>
              </a:rPr>
              <a:t>ª Reunião Ampla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55 Roman" charset="0"/>
                <a:cs typeface="Arial" charset="0"/>
              </a:rPr>
              <a:t>Revisão Ordinária das Garantias Físicas de Energia de Usinas Hidrelétricas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55 Roman" charset="0"/>
              <a:cs typeface="Arial" charset="0"/>
            </a:endParaRPr>
          </a:p>
        </p:txBody>
      </p:sp>
      <p:pic>
        <p:nvPicPr>
          <p:cNvPr id="9222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212579"/>
            <a:ext cx="1152525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9223" name="Group 4"/>
          <p:cNvGrpSpPr>
            <a:grpSpLocks noChangeAspect="1"/>
          </p:cNvGrpSpPr>
          <p:nvPr/>
        </p:nvGrpSpPr>
        <p:grpSpPr bwMode="auto">
          <a:xfrm>
            <a:off x="0" y="3215754"/>
            <a:ext cx="9144000" cy="1149350"/>
            <a:chOff x="-2" y="1907"/>
            <a:chExt cx="5763" cy="923"/>
          </a:xfrm>
        </p:grpSpPr>
        <p:pic>
          <p:nvPicPr>
            <p:cNvPr id="9224" name="Picture 5" descr="j018509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" y="1908"/>
              <a:ext cx="905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8" descr="0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36" y="1908"/>
              <a:ext cx="1115" cy="92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9226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l="14836"/>
            <a:stretch>
              <a:fillRect/>
            </a:stretch>
          </p:blipFill>
          <p:spPr bwMode="auto">
            <a:xfrm>
              <a:off x="3470" y="1908"/>
              <a:ext cx="1303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0" descr="j039014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1908"/>
              <a:ext cx="1292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1" descr="MPj0182586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81" y="1907"/>
              <a:ext cx="68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85" y="1908"/>
              <a:ext cx="1068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4685512"/>
              </p:ext>
            </p:extLst>
          </p:nvPr>
        </p:nvGraphicFramePr>
        <p:xfrm>
          <a:off x="4020891" y="2708920"/>
          <a:ext cx="477619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6"/>
          <p:cNvSpPr txBox="1">
            <a:spLocks noChangeArrowheads="1"/>
          </p:cNvSpPr>
          <p:nvPr/>
        </p:nvSpPr>
        <p:spPr bwMode="auto">
          <a:xfrm>
            <a:off x="9736" y="293827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cap="all" dirty="0">
                <a:solidFill>
                  <a:srgbClr val="1B1680"/>
                </a:solidFill>
                <a:latin typeface="+mj-lt"/>
                <a:cs typeface="Tahoma" pitchFamily="34" charset="0"/>
              </a:rPr>
              <a:t>Abrangência da Revisão</a:t>
            </a:r>
          </a:p>
        </p:txBody>
      </p:sp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0" y="1124744"/>
            <a:ext cx="8820472" cy="568863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09575" algn="just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solidFill>
                  <a:srgbClr val="1A1579"/>
                </a:solidFill>
                <a:latin typeface="+mn-lt"/>
              </a:rPr>
              <a:t> São 153 usinas na configuração de referência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:</a:t>
            </a: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66675" indent="0" algn="just">
              <a:buNone/>
              <a:defRPr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			</a:t>
            </a:r>
            <a:r>
              <a:rPr lang="pt-BR" sz="2400" b="1" dirty="0" smtClean="0">
                <a:solidFill>
                  <a:srgbClr val="1C1787"/>
                </a:solidFill>
                <a:latin typeface="+mn-lt"/>
              </a:rPr>
              <a:t>GF</a:t>
            </a:r>
            <a:r>
              <a:rPr lang="pt-BR" sz="2400" b="1" baseline="-25000" dirty="0" smtClean="0">
                <a:solidFill>
                  <a:srgbClr val="1C1787"/>
                </a:solidFill>
                <a:latin typeface="+mn-lt"/>
              </a:rPr>
              <a:t>TOTAL </a:t>
            </a:r>
            <a:r>
              <a:rPr lang="pt-BR" sz="2400" b="1" dirty="0" smtClean="0">
                <a:solidFill>
                  <a:srgbClr val="1C1787"/>
                </a:solidFill>
                <a:latin typeface="+mn-lt"/>
              </a:rPr>
              <a:t>= </a:t>
            </a:r>
            <a:r>
              <a:rPr lang="pt-BR" sz="2400" b="1" dirty="0" err="1" smtClean="0">
                <a:solidFill>
                  <a:srgbClr val="1C1787"/>
                </a:solidFill>
                <a:latin typeface="+mn-lt"/>
              </a:rPr>
              <a:t>GF</a:t>
            </a:r>
            <a:r>
              <a:rPr lang="pt-BR" sz="2400" b="1" baseline="-25000" dirty="0" err="1" smtClean="0">
                <a:solidFill>
                  <a:srgbClr val="1C1787"/>
                </a:solidFill>
                <a:latin typeface="+mn-lt"/>
              </a:rPr>
              <a:t>local</a:t>
            </a:r>
            <a:r>
              <a:rPr lang="pt-BR" sz="2400" b="1" dirty="0" smtClean="0">
                <a:solidFill>
                  <a:srgbClr val="1C1787"/>
                </a:solidFill>
                <a:latin typeface="+mn-lt"/>
              </a:rPr>
              <a:t> + BI + </a:t>
            </a:r>
            <a:r>
              <a:rPr lang="pt-BR" sz="2400" b="1" dirty="0" err="1" smtClean="0">
                <a:solidFill>
                  <a:srgbClr val="1C1787"/>
                </a:solidFill>
                <a:latin typeface="+mn-lt"/>
              </a:rPr>
              <a:t>GF</a:t>
            </a:r>
            <a:r>
              <a:rPr lang="pt-BR" sz="2400" b="1" baseline="-25000" dirty="0" err="1" smtClean="0">
                <a:solidFill>
                  <a:srgbClr val="1C1787"/>
                </a:solidFill>
                <a:latin typeface="+mn-lt"/>
              </a:rPr>
              <a:t>CFSec</a:t>
            </a:r>
            <a:endParaRPr lang="pt-BR" sz="2400" b="1" baseline="-25000" dirty="0" smtClean="0">
              <a:solidFill>
                <a:srgbClr val="1C1787"/>
              </a:solidFill>
              <a:latin typeface="+mn-lt"/>
            </a:endParaRPr>
          </a:p>
          <a:p>
            <a:pPr marL="66675" indent="0" algn="just">
              <a:buNone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66675" indent="0" algn="just">
              <a:buNone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b="1" dirty="0" smtClean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b="1" dirty="0">
              <a:solidFill>
                <a:srgbClr val="1A1579"/>
              </a:solidFill>
              <a:latin typeface="+mn-lt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</p:txBody>
      </p:sp>
      <p:sp>
        <p:nvSpPr>
          <p:cNvPr id="10246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10</a:t>
            </a:fld>
            <a:endParaRPr lang="pt-BR" smtClean="0">
              <a:latin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99256238"/>
              </p:ext>
            </p:extLst>
          </p:nvPr>
        </p:nvGraphicFramePr>
        <p:xfrm>
          <a:off x="-1260648" y="2389336"/>
          <a:ext cx="6408712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Seta em curva para baixo 6"/>
          <p:cNvSpPr/>
          <p:nvPr/>
        </p:nvSpPr>
        <p:spPr>
          <a:xfrm>
            <a:off x="3401659" y="2856384"/>
            <a:ext cx="1858170" cy="792088"/>
          </a:xfrm>
          <a:prstGeom prst="curved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6"/>
          <p:cNvSpPr txBox="1">
            <a:spLocks noChangeArrowheads="1"/>
          </p:cNvSpPr>
          <p:nvPr/>
        </p:nvSpPr>
        <p:spPr bwMode="auto">
          <a:xfrm>
            <a:off x="9736" y="293827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cap="all" dirty="0">
                <a:solidFill>
                  <a:srgbClr val="1B1680"/>
                </a:solidFill>
                <a:latin typeface="+mj-lt"/>
                <a:cs typeface="Tahoma" pitchFamily="34" charset="0"/>
              </a:rPr>
              <a:t>Abrangência da Revisão</a:t>
            </a:r>
          </a:p>
        </p:txBody>
      </p:sp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0" y="1124744"/>
            <a:ext cx="8820472" cy="568863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66675" indent="0" algn="just">
              <a:buNone/>
              <a:defRPr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Exemplo 1): UHE Foz do Chapecó (UHE sem Revisão Extraordinária)</a:t>
            </a:r>
          </a:p>
          <a:p>
            <a:pPr marL="66675" indent="0" algn="just">
              <a:buNone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r>
              <a:rPr lang="pt-BR" sz="2000" b="1" dirty="0" smtClean="0">
                <a:solidFill>
                  <a:srgbClr val="1C1787"/>
                </a:solidFill>
                <a:latin typeface="+mn-lt"/>
              </a:rPr>
              <a:t>Data de início de validade e eficácia da Garantia Física:</a:t>
            </a:r>
            <a:r>
              <a:rPr lang="pt-BR" sz="2000" b="1" dirty="0" smtClean="0">
                <a:solidFill>
                  <a:schemeClr val="tx1"/>
                </a:solidFill>
                <a:latin typeface="+mn-lt"/>
              </a:rPr>
              <a:t> 30/12/2010</a:t>
            </a:r>
          </a:p>
          <a:p>
            <a:pPr marL="809625" lvl="2" indent="-342900" algn="just">
              <a:buFont typeface="Wingdings" panose="05000000000000000000" pitchFamily="2" charset="2"/>
              <a:buChar char="§"/>
              <a:defRPr/>
            </a:pPr>
            <a:endParaRPr lang="pt-BR" sz="2000" dirty="0" smtClean="0">
              <a:solidFill>
                <a:srgbClr val="1B1680"/>
              </a:solidFill>
              <a:latin typeface="+mn-lt"/>
            </a:endParaRPr>
          </a:p>
          <a:p>
            <a:pPr marL="809625" lvl="2" indent="-342900" algn="just">
              <a:buFont typeface="Wingdings" panose="05000000000000000000" pitchFamily="2" charset="2"/>
              <a:buChar char="§"/>
              <a:defRPr/>
            </a:pPr>
            <a:r>
              <a:rPr lang="pt-BR" sz="2000" dirty="0" smtClean="0">
                <a:solidFill>
                  <a:srgbClr val="1B1680"/>
                </a:solidFill>
                <a:latin typeface="+mn-lt"/>
              </a:rPr>
              <a:t>Data </a:t>
            </a:r>
            <a:r>
              <a:rPr lang="pt-BR" sz="2000" dirty="0">
                <a:solidFill>
                  <a:srgbClr val="1B1680"/>
                </a:solidFill>
                <a:latin typeface="+mn-lt"/>
              </a:rPr>
              <a:t>de início de vigência </a:t>
            </a:r>
            <a:r>
              <a:rPr lang="pt-BR" sz="2000" dirty="0" smtClean="0">
                <a:solidFill>
                  <a:srgbClr val="1B1680"/>
                </a:solidFill>
                <a:latin typeface="+mn-lt"/>
              </a:rPr>
              <a:t>do montante de garantia física: </a:t>
            </a:r>
            <a:r>
              <a:rPr lang="pt-BR" sz="2000" b="1" dirty="0">
                <a:solidFill>
                  <a:srgbClr val="C00000"/>
                </a:solidFill>
                <a:latin typeface="+mn-lt"/>
              </a:rPr>
              <a:t>07/11/2001</a:t>
            </a:r>
          </a:p>
          <a:p>
            <a:pPr marL="809625" lvl="2" indent="-342900" algn="just">
              <a:buFont typeface="Wingdings" panose="05000000000000000000" pitchFamily="2" charset="2"/>
              <a:buChar char="§"/>
              <a:defRPr/>
            </a:pPr>
            <a:r>
              <a:rPr lang="pt-BR" sz="2000" dirty="0" smtClean="0">
                <a:solidFill>
                  <a:srgbClr val="1B1680"/>
                </a:solidFill>
                <a:latin typeface="+mn-lt"/>
              </a:rPr>
              <a:t>Data </a:t>
            </a:r>
            <a:r>
              <a:rPr lang="pt-BR" sz="2000" dirty="0">
                <a:solidFill>
                  <a:srgbClr val="1B1680"/>
                </a:solidFill>
                <a:latin typeface="+mn-lt"/>
              </a:rPr>
              <a:t>de entrada em </a:t>
            </a:r>
            <a:r>
              <a:rPr lang="pt-BR" sz="2000" dirty="0" smtClean="0">
                <a:solidFill>
                  <a:srgbClr val="1B1680"/>
                </a:solidFill>
                <a:latin typeface="+mn-lt"/>
              </a:rPr>
              <a:t>operação comercial no </a:t>
            </a:r>
            <a:r>
              <a:rPr lang="pt-BR" sz="2000" dirty="0">
                <a:solidFill>
                  <a:srgbClr val="1B1680"/>
                </a:solidFill>
                <a:latin typeface="+mn-lt"/>
              </a:rPr>
              <a:t>SIN da </a:t>
            </a:r>
            <a:r>
              <a:rPr lang="pt-BR" sz="2000" dirty="0" smtClean="0">
                <a:solidFill>
                  <a:srgbClr val="1B1680"/>
                </a:solidFill>
                <a:latin typeface="+mn-lt"/>
              </a:rPr>
              <a:t>UG com a qual a UHE atinge todo montante de garantia física: </a:t>
            </a:r>
            <a:r>
              <a:rPr lang="pt-BR" sz="2000" b="1" dirty="0" smtClean="0">
                <a:solidFill>
                  <a:srgbClr val="C00000"/>
                </a:solidFill>
                <a:latin typeface="+mn-lt"/>
              </a:rPr>
              <a:t>30/12/2010</a:t>
            </a:r>
            <a:endParaRPr lang="pt-BR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246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11</a:t>
            </a:fld>
            <a:endParaRPr lang="pt-BR" smtClean="0">
              <a:latin typeface="Arial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-23386" y="4149080"/>
            <a:ext cx="8051770" cy="2335697"/>
            <a:chOff x="446592" y="4303642"/>
            <a:chExt cx="8051770" cy="233569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14"/>
            <a:stretch/>
          </p:blipFill>
          <p:spPr bwMode="auto">
            <a:xfrm>
              <a:off x="446592" y="4583038"/>
              <a:ext cx="6362700" cy="2056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09"/>
            <a:stretch/>
          </p:blipFill>
          <p:spPr bwMode="auto">
            <a:xfrm>
              <a:off x="446592" y="4303642"/>
              <a:ext cx="4638675" cy="27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43" r="3637" b="17390"/>
            <a:stretch/>
          </p:blipFill>
          <p:spPr bwMode="auto">
            <a:xfrm>
              <a:off x="5919200" y="4303642"/>
              <a:ext cx="2579162" cy="27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99789"/>
            <a:ext cx="3964434" cy="102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4283968" y="4428475"/>
            <a:ext cx="37444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1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9"/>
          <a:stretch/>
        </p:blipFill>
        <p:spPr bwMode="auto">
          <a:xfrm>
            <a:off x="4769396" y="3976464"/>
            <a:ext cx="4343400" cy="13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6"/>
          <p:cNvSpPr txBox="1">
            <a:spLocks noChangeArrowheads="1"/>
          </p:cNvSpPr>
          <p:nvPr/>
        </p:nvSpPr>
        <p:spPr bwMode="auto">
          <a:xfrm>
            <a:off x="9736" y="293827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cap="all" dirty="0">
                <a:solidFill>
                  <a:srgbClr val="1B1680"/>
                </a:solidFill>
                <a:latin typeface="+mj-lt"/>
                <a:cs typeface="Tahoma" pitchFamily="34" charset="0"/>
              </a:rPr>
              <a:t>Abrangência da Revisão</a:t>
            </a:r>
          </a:p>
        </p:txBody>
      </p:sp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0" y="1124744"/>
            <a:ext cx="8820472" cy="568863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66675" indent="0" algn="just">
              <a:buNone/>
              <a:defRPr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Exemplo 2): UHE Samuel </a:t>
            </a:r>
            <a:r>
              <a:rPr lang="pt-BR" sz="2000" dirty="0" smtClean="0">
                <a:solidFill>
                  <a:srgbClr val="1A1579"/>
                </a:solidFill>
              </a:rPr>
              <a:t>(UHE sem </a:t>
            </a:r>
            <a:r>
              <a:rPr lang="pt-BR" sz="2000" dirty="0">
                <a:solidFill>
                  <a:srgbClr val="1A1579"/>
                </a:solidFill>
              </a:rPr>
              <a:t>Revisão Extraordinária)</a:t>
            </a:r>
          </a:p>
          <a:p>
            <a:pPr marL="66675" indent="0" algn="just">
              <a:buNone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r>
              <a:rPr lang="pt-BR" sz="2000" b="1" dirty="0" smtClean="0">
                <a:solidFill>
                  <a:srgbClr val="1C1787"/>
                </a:solidFill>
                <a:latin typeface="+mn-lt"/>
              </a:rPr>
              <a:t>Data de início de validade e eficácia da Garantia Física:</a:t>
            </a:r>
            <a:r>
              <a:rPr lang="pt-BR" sz="2000" b="1" dirty="0" smtClean="0">
                <a:solidFill>
                  <a:schemeClr val="tx1"/>
                </a:solidFill>
                <a:latin typeface="+mn-lt"/>
              </a:rPr>
              <a:t> 11/2011</a:t>
            </a:r>
          </a:p>
          <a:p>
            <a:pPr marL="809625" lvl="2" indent="-342900" algn="just">
              <a:buFont typeface="Wingdings" panose="05000000000000000000" pitchFamily="2" charset="2"/>
              <a:buChar char="§"/>
              <a:defRPr/>
            </a:pPr>
            <a:r>
              <a:rPr lang="pt-BR" sz="2000" dirty="0" smtClean="0">
                <a:solidFill>
                  <a:srgbClr val="1B1680"/>
                </a:solidFill>
                <a:latin typeface="+mn-lt"/>
              </a:rPr>
              <a:t>Data </a:t>
            </a:r>
            <a:r>
              <a:rPr lang="pt-BR" sz="2000" dirty="0">
                <a:solidFill>
                  <a:srgbClr val="1B1680"/>
                </a:solidFill>
                <a:latin typeface="+mn-lt"/>
              </a:rPr>
              <a:t>de início de vigência </a:t>
            </a:r>
            <a:r>
              <a:rPr lang="pt-BR" sz="2000" dirty="0" smtClean="0">
                <a:solidFill>
                  <a:srgbClr val="1B1680"/>
                </a:solidFill>
                <a:latin typeface="+mn-lt"/>
              </a:rPr>
              <a:t>do montante de garantia física: </a:t>
            </a:r>
            <a:r>
              <a:rPr lang="pt-BR" sz="2000" b="1" dirty="0" smtClean="0">
                <a:solidFill>
                  <a:srgbClr val="C00000"/>
                </a:solidFill>
                <a:latin typeface="+mn-lt"/>
              </a:rPr>
              <a:t>11/2011</a:t>
            </a:r>
            <a:endParaRPr lang="pt-BR" sz="2000" b="1" dirty="0">
              <a:solidFill>
                <a:srgbClr val="C00000"/>
              </a:solidFill>
              <a:latin typeface="+mn-lt"/>
            </a:endParaRPr>
          </a:p>
          <a:p>
            <a:pPr marL="809625" lvl="2" indent="-342900" algn="just">
              <a:buFont typeface="Wingdings" panose="05000000000000000000" pitchFamily="2" charset="2"/>
              <a:buChar char="§"/>
              <a:defRPr/>
            </a:pPr>
            <a:r>
              <a:rPr lang="pt-BR" sz="2000" dirty="0" smtClean="0">
                <a:solidFill>
                  <a:srgbClr val="1B1680"/>
                </a:solidFill>
                <a:latin typeface="+mn-lt"/>
              </a:rPr>
              <a:t>Data </a:t>
            </a:r>
            <a:r>
              <a:rPr lang="pt-BR" sz="2000" dirty="0">
                <a:solidFill>
                  <a:srgbClr val="1B1680"/>
                </a:solidFill>
                <a:latin typeface="+mn-lt"/>
              </a:rPr>
              <a:t>de entrada em </a:t>
            </a:r>
            <a:r>
              <a:rPr lang="pt-BR" sz="2000" dirty="0" smtClean="0">
                <a:solidFill>
                  <a:srgbClr val="1B1680"/>
                </a:solidFill>
                <a:latin typeface="+mn-lt"/>
              </a:rPr>
              <a:t>operação comercial no </a:t>
            </a:r>
            <a:r>
              <a:rPr lang="pt-BR" sz="2000" dirty="0">
                <a:solidFill>
                  <a:srgbClr val="1B1680"/>
                </a:solidFill>
                <a:latin typeface="+mn-lt"/>
              </a:rPr>
              <a:t>SIN da </a:t>
            </a:r>
            <a:r>
              <a:rPr lang="pt-BR" sz="2000" dirty="0" smtClean="0">
                <a:solidFill>
                  <a:srgbClr val="1B1680"/>
                </a:solidFill>
                <a:latin typeface="+mn-lt"/>
              </a:rPr>
              <a:t>UG com a qual a UHE atinge todo montante de garantia física: </a:t>
            </a:r>
            <a:r>
              <a:rPr lang="pt-BR" sz="2000" b="1" dirty="0" smtClean="0">
                <a:solidFill>
                  <a:srgbClr val="C00000"/>
                </a:solidFill>
                <a:latin typeface="+mn-lt"/>
              </a:rPr>
              <a:t>11/2009</a:t>
            </a:r>
            <a:endParaRPr lang="pt-BR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246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12</a:t>
            </a:fld>
            <a:endParaRPr lang="pt-BR" smtClean="0">
              <a:latin typeface="Arial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r="12680"/>
          <a:stretch/>
        </p:blipFill>
        <p:spPr bwMode="auto">
          <a:xfrm>
            <a:off x="278296" y="3717032"/>
            <a:ext cx="362778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r="2453"/>
          <a:stretch/>
        </p:blipFill>
        <p:spPr bwMode="auto">
          <a:xfrm>
            <a:off x="53955" y="4725144"/>
            <a:ext cx="552615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" y="5708476"/>
            <a:ext cx="58102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73216"/>
            <a:ext cx="3981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ector reto 16"/>
          <p:cNvCxnSpPr/>
          <p:nvPr/>
        </p:nvCxnSpPr>
        <p:spPr>
          <a:xfrm>
            <a:off x="2339752" y="4653136"/>
            <a:ext cx="151216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7762056" y="4430265"/>
            <a:ext cx="770384" cy="10869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5"/>
          <a:stretch/>
        </p:blipFill>
        <p:spPr bwMode="auto">
          <a:xfrm>
            <a:off x="3359696" y="3284984"/>
            <a:ext cx="5753100" cy="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ector reto 22"/>
          <p:cNvCxnSpPr>
            <a:endCxn id="31" idx="3"/>
          </p:cNvCxnSpPr>
          <p:nvPr/>
        </p:nvCxnSpPr>
        <p:spPr>
          <a:xfrm>
            <a:off x="3635896" y="3938814"/>
            <a:ext cx="28388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7690048" y="3598578"/>
            <a:ext cx="12973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5054352" y="4736207"/>
            <a:ext cx="275800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e 30"/>
          <p:cNvSpPr/>
          <p:nvPr/>
        </p:nvSpPr>
        <p:spPr>
          <a:xfrm>
            <a:off x="6430517" y="3717032"/>
            <a:ext cx="301723" cy="2598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5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6"/>
          <p:cNvSpPr txBox="1">
            <a:spLocks noChangeArrowheads="1"/>
          </p:cNvSpPr>
          <p:nvPr/>
        </p:nvSpPr>
        <p:spPr bwMode="auto">
          <a:xfrm>
            <a:off x="9736" y="293827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cap="all" dirty="0">
                <a:solidFill>
                  <a:srgbClr val="1B1680"/>
                </a:solidFill>
                <a:latin typeface="+mj-lt"/>
                <a:cs typeface="Tahoma" pitchFamily="34" charset="0"/>
              </a:rPr>
              <a:t>Abrangência da Revisão</a:t>
            </a:r>
          </a:p>
        </p:txBody>
      </p:sp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0" y="1124744"/>
            <a:ext cx="8820472" cy="568863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66675" indent="0" algn="just">
              <a:buNone/>
              <a:defRPr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Exemplo 3): UHE Rosana (UHE com Revisão Extraordinária)</a:t>
            </a:r>
          </a:p>
          <a:p>
            <a:pPr marL="66675" indent="0" algn="just">
              <a:buNone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b="1" dirty="0" smtClean="0">
              <a:solidFill>
                <a:srgbClr val="1C1787"/>
              </a:solidFill>
              <a:latin typeface="+mn-lt"/>
            </a:endParaRPr>
          </a:p>
          <a:p>
            <a:pPr marL="66675" lvl="2" indent="0" algn="just">
              <a:buNone/>
              <a:defRPr/>
            </a:pPr>
            <a:endParaRPr lang="pt-BR" sz="2000" b="1" dirty="0">
              <a:solidFill>
                <a:srgbClr val="1C1787"/>
              </a:solidFill>
              <a:latin typeface="+mn-lt"/>
            </a:endParaRPr>
          </a:p>
          <a:p>
            <a:pPr marL="66675" lvl="2" indent="0" algn="just">
              <a:buNone/>
              <a:defRPr/>
            </a:pPr>
            <a:r>
              <a:rPr lang="pt-BR" sz="2000" b="1" dirty="0" smtClean="0">
                <a:solidFill>
                  <a:srgbClr val="1A1579"/>
                </a:solidFill>
                <a:latin typeface="+mn-lt"/>
              </a:rPr>
              <a:t>Valores de GF (</a:t>
            </a:r>
            <a:r>
              <a:rPr lang="pt-BR" sz="2000" b="1" dirty="0" err="1" smtClean="0">
                <a:solidFill>
                  <a:srgbClr val="1A1579"/>
                </a:solidFill>
                <a:latin typeface="+mn-lt"/>
              </a:rPr>
              <a:t>MWmed</a:t>
            </a:r>
            <a:r>
              <a:rPr lang="pt-BR" sz="2000" b="1" dirty="0" smtClean="0">
                <a:solidFill>
                  <a:srgbClr val="1A1579"/>
                </a:solidFill>
                <a:latin typeface="+mn-lt"/>
              </a:rPr>
              <a:t>): 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                     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177     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  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+       (-1)     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   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+    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    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6,7    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   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=       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182,7 </a:t>
            </a:r>
            <a:endParaRPr lang="pt-BR" sz="2000" b="1" dirty="0">
              <a:solidFill>
                <a:srgbClr val="C00000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b="1" dirty="0" smtClean="0">
              <a:solidFill>
                <a:srgbClr val="1C1787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b="1" dirty="0" smtClean="0">
              <a:solidFill>
                <a:srgbClr val="1C1787"/>
              </a:solidFill>
              <a:latin typeface="+mn-lt"/>
            </a:endParaRPr>
          </a:p>
          <a:p>
            <a:pPr marL="66675" indent="0" algn="just">
              <a:buNone/>
              <a:defRPr/>
            </a:pPr>
            <a:r>
              <a:rPr lang="pt-BR" sz="2000" b="1" dirty="0">
                <a:solidFill>
                  <a:srgbClr val="1C1787"/>
                </a:solidFill>
                <a:latin typeface="+mn-lt"/>
              </a:rPr>
              <a:t>Data de início de validade </a:t>
            </a:r>
            <a:endParaRPr lang="pt-BR" sz="2000" b="1" dirty="0" smtClean="0">
              <a:solidFill>
                <a:srgbClr val="1C1787"/>
              </a:solidFill>
              <a:latin typeface="+mn-lt"/>
            </a:endParaRPr>
          </a:p>
          <a:p>
            <a:pPr marL="66675" indent="0" algn="just">
              <a:buNone/>
              <a:defRPr/>
            </a:pPr>
            <a:r>
              <a:rPr lang="pt-BR" sz="2000" b="1" dirty="0" smtClean="0">
                <a:solidFill>
                  <a:srgbClr val="1C1787"/>
                </a:solidFill>
                <a:latin typeface="+mn-lt"/>
              </a:rPr>
              <a:t>e </a:t>
            </a:r>
            <a:r>
              <a:rPr lang="pt-BR" sz="2000" b="1" dirty="0">
                <a:solidFill>
                  <a:srgbClr val="1C1787"/>
                </a:solidFill>
                <a:latin typeface="+mn-lt"/>
              </a:rPr>
              <a:t>eficácia da Garantia Física:</a:t>
            </a:r>
            <a:r>
              <a:rPr lang="pt-BR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2000" b="1" dirty="0">
                <a:solidFill>
                  <a:srgbClr val="1C1787"/>
                </a:solidFill>
                <a:latin typeface="+mn-lt"/>
              </a:rPr>
              <a:t> </a:t>
            </a:r>
            <a:r>
              <a:rPr lang="pt-BR" sz="2000" b="1" dirty="0" smtClean="0">
                <a:solidFill>
                  <a:srgbClr val="1C1787"/>
                </a:solidFill>
                <a:latin typeface="+mn-lt"/>
              </a:rPr>
              <a:t>           2003               dez/2012      maio/15</a:t>
            </a:r>
          </a:p>
          <a:p>
            <a:pPr marL="66675" indent="0" algn="just">
              <a:buNone/>
              <a:defRPr/>
            </a:pPr>
            <a:endParaRPr lang="pt-BR" sz="2000" b="1" dirty="0">
              <a:solidFill>
                <a:srgbClr val="1C1787"/>
              </a:solidFill>
              <a:latin typeface="+mn-lt"/>
            </a:endParaRPr>
          </a:p>
          <a:p>
            <a:pPr marL="66675" indent="0" algn="just">
              <a:buNone/>
              <a:defRPr/>
            </a:pPr>
            <a:r>
              <a:rPr lang="pt-BR" sz="2000" dirty="0" smtClean="0">
                <a:solidFill>
                  <a:srgbClr val="1C1787"/>
                </a:solidFill>
                <a:latin typeface="+mn-lt"/>
              </a:rPr>
              <a:t>2003:</a:t>
            </a:r>
          </a:p>
          <a:p>
            <a:pPr marL="66675" indent="0" algn="just">
              <a:buNone/>
              <a:defRPr/>
            </a:pPr>
            <a:r>
              <a:rPr lang="pt-BR" sz="2000" dirty="0" smtClean="0">
                <a:solidFill>
                  <a:srgbClr val="1C1787"/>
                </a:solidFill>
                <a:latin typeface="+mn-lt"/>
              </a:rPr>
              <a:t>Dez/12: </a:t>
            </a:r>
          </a:p>
          <a:p>
            <a:pPr marL="66675" indent="0" algn="just">
              <a:buNone/>
              <a:defRPr/>
            </a:pPr>
            <a:r>
              <a:rPr lang="pt-BR" sz="2000" dirty="0" smtClean="0">
                <a:solidFill>
                  <a:srgbClr val="1C1787"/>
                </a:solidFill>
                <a:latin typeface="+mn-lt"/>
              </a:rPr>
              <a:t>Maio/15</a:t>
            </a:r>
            <a:endParaRPr lang="pt-BR" sz="2000" dirty="0" smtClean="0">
              <a:solidFill>
                <a:schemeClr val="tx1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b="1" dirty="0">
              <a:solidFill>
                <a:schemeClr val="tx1"/>
              </a:solidFill>
              <a:latin typeface="+mn-lt"/>
            </a:endParaRPr>
          </a:p>
          <a:p>
            <a:pPr marL="409575" algn="ctr">
              <a:buFont typeface="Wingdings" panose="05000000000000000000" pitchFamily="2" charset="2"/>
              <a:buChar char="Ø"/>
              <a:defRPr/>
            </a:pPr>
            <a:r>
              <a:rPr lang="pt-BR" sz="2000" b="1" dirty="0" smtClean="0">
                <a:solidFill>
                  <a:srgbClr val="1B1680"/>
                </a:solidFill>
                <a:latin typeface="+mn-lt"/>
              </a:rPr>
              <a:t>Apenas a parcela de GF LOCAL </a:t>
            </a:r>
            <a:r>
              <a:rPr lang="pt-BR" sz="2000" b="1" dirty="0" err="1" smtClean="0">
                <a:solidFill>
                  <a:srgbClr val="1B1680"/>
                </a:solidFill>
                <a:latin typeface="+mn-lt"/>
              </a:rPr>
              <a:t>pré-RE</a:t>
            </a:r>
            <a:r>
              <a:rPr lang="pt-BR" sz="2000" b="1" dirty="0" smtClean="0">
                <a:solidFill>
                  <a:srgbClr val="1B1680"/>
                </a:solidFill>
                <a:latin typeface="+mn-lt"/>
              </a:rPr>
              <a:t> será revisada!</a:t>
            </a:r>
            <a:endParaRPr lang="pt-BR" sz="2000" b="1" dirty="0">
              <a:solidFill>
                <a:srgbClr val="C00000"/>
              </a:solidFill>
              <a:latin typeface="+mn-lt"/>
            </a:endParaRPr>
          </a:p>
          <a:p>
            <a:pPr marL="809625" lvl="2" indent="-342900" algn="just">
              <a:buFont typeface="Wingdings" panose="05000000000000000000" pitchFamily="2" charset="2"/>
              <a:buChar char="§"/>
              <a:defRPr/>
            </a:pPr>
            <a:endParaRPr lang="pt-BR" sz="2000" b="1" dirty="0">
              <a:solidFill>
                <a:srgbClr val="C00000"/>
              </a:solidFill>
              <a:latin typeface="+mn-lt"/>
            </a:endParaRPr>
          </a:p>
          <a:p>
            <a:pPr marL="809625" lvl="2" indent="-342900" algn="just">
              <a:buFont typeface="Wingdings" panose="05000000000000000000" pitchFamily="2" charset="2"/>
              <a:buChar char="§"/>
              <a:defRPr/>
            </a:pPr>
            <a:endParaRPr lang="pt-BR" sz="2000" b="1" dirty="0" smtClean="0">
              <a:solidFill>
                <a:srgbClr val="C00000"/>
              </a:solidFill>
              <a:latin typeface="+mn-lt"/>
            </a:endParaRPr>
          </a:p>
          <a:p>
            <a:pPr marL="809625" lvl="2" indent="-342900" algn="just">
              <a:buFont typeface="Wingdings" panose="05000000000000000000" pitchFamily="2" charset="2"/>
              <a:buChar char="§"/>
              <a:defRPr/>
            </a:pPr>
            <a:endParaRPr lang="pt-BR" sz="2000" b="1" dirty="0">
              <a:solidFill>
                <a:srgbClr val="C00000"/>
              </a:solidFill>
              <a:latin typeface="+mn-lt"/>
            </a:endParaRPr>
          </a:p>
          <a:p>
            <a:pPr marL="809625" lvl="2" indent="-342900" algn="just">
              <a:buFont typeface="Wingdings" panose="05000000000000000000" pitchFamily="2" charset="2"/>
              <a:buChar char="§"/>
              <a:defRPr/>
            </a:pPr>
            <a:endParaRPr lang="pt-BR" sz="2000" b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246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13</a:t>
            </a:fld>
            <a:endParaRPr lang="pt-BR" smtClean="0">
              <a:latin typeface="Arial" pitchFamily="34" charset="0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919479145"/>
              </p:ext>
            </p:extLst>
          </p:nvPr>
        </p:nvGraphicFramePr>
        <p:xfrm>
          <a:off x="3828256" y="1484784"/>
          <a:ext cx="477619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ta para baixo 1"/>
          <p:cNvSpPr/>
          <p:nvPr/>
        </p:nvSpPr>
        <p:spPr>
          <a:xfrm>
            <a:off x="3902775" y="3140968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>
            <a:off x="6655992" y="3140968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baixo 19"/>
          <p:cNvSpPr/>
          <p:nvPr/>
        </p:nvSpPr>
        <p:spPr>
          <a:xfrm>
            <a:off x="5340424" y="3140968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2" b="7838"/>
          <a:stretch/>
        </p:blipFill>
        <p:spPr bwMode="auto">
          <a:xfrm>
            <a:off x="1237474" y="4757324"/>
            <a:ext cx="5815233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2695"/>
          <a:stretch/>
        </p:blipFill>
        <p:spPr bwMode="auto">
          <a:xfrm>
            <a:off x="1290018" y="5631648"/>
            <a:ext cx="3112986" cy="20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1273" b="-1"/>
          <a:stretch/>
        </p:blipFill>
        <p:spPr bwMode="auto">
          <a:xfrm>
            <a:off x="1298740" y="5232156"/>
            <a:ext cx="4284000" cy="19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5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6"/>
          <p:cNvSpPr txBox="1">
            <a:spLocks noChangeArrowheads="1"/>
          </p:cNvSpPr>
          <p:nvPr/>
        </p:nvSpPr>
        <p:spPr bwMode="auto">
          <a:xfrm>
            <a:off x="9736" y="293827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cap="all" dirty="0">
                <a:solidFill>
                  <a:srgbClr val="1B1680"/>
                </a:solidFill>
                <a:latin typeface="+mj-lt"/>
                <a:cs typeface="Tahoma" pitchFamily="34" charset="0"/>
              </a:rPr>
              <a:t>Abrangência da Revisão</a:t>
            </a:r>
          </a:p>
        </p:txBody>
      </p:sp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0" y="1124744"/>
            <a:ext cx="8820472" cy="568863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09575" algn="just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solidFill>
                  <a:srgbClr val="1A1579"/>
                </a:solidFill>
                <a:latin typeface="+mn-lt"/>
              </a:rPr>
              <a:t> São 153 usinas na configuração de referência:</a:t>
            </a: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solidFill>
                  <a:srgbClr val="1A1579"/>
                </a:solidFill>
                <a:latin typeface="+mn-lt"/>
              </a:rPr>
              <a:t>5 bombas/reservatórios: Guarapiranga, Billings, Lajes, Jordão e Ernestina</a:t>
            </a: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solidFill>
                  <a:srgbClr val="1A1579"/>
                </a:solidFill>
                <a:latin typeface="+mn-lt"/>
              </a:rPr>
              <a:t>26 usinas cuja garantia 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física não 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será revisada em 2016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:</a:t>
            </a: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solidFill>
                  <a:srgbClr val="1A1579"/>
                </a:solidFill>
                <a:latin typeface="+mn-lt"/>
              </a:rPr>
              <a:t>122 usinas cuja garantia física será objeto de revisão em 2016 </a:t>
            </a: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1323975" lvl="2" indent="-342900" algn="just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solidFill>
                  <a:srgbClr val="1A1579"/>
                </a:solidFill>
                <a:latin typeface="+mn-lt"/>
                <a:cs typeface="Calibri" panose="020F0502020204030204" pitchFamily="34" charset="0"/>
              </a:rPr>
              <a:t>Os valores vigentes de benefício indireto e os acréscimos/decréscimos de garantia física obtidos em função de Revisões Extraordinárias (conforme rito da Portaria 861/2010) serão preservados.</a:t>
            </a: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b="1" dirty="0" smtClean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b="1" dirty="0">
              <a:solidFill>
                <a:srgbClr val="1A1579"/>
              </a:solidFill>
              <a:latin typeface="+mn-lt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</p:txBody>
      </p:sp>
      <p:sp>
        <p:nvSpPr>
          <p:cNvPr id="10246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14</a:t>
            </a:fld>
            <a:endParaRPr lang="pt-BR" smtClean="0">
              <a:latin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7048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4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0" y="1124744"/>
            <a:ext cx="8820472" cy="576064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66725" algn="just">
              <a:buFont typeface="Wingdings" panose="05000000000000000000" pitchFamily="2" charset="2"/>
              <a:buChar char="ü"/>
              <a:defRPr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Os acréscimos/decréscimos 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de garantia física obtidos em 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Revisões 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Extraordinárias (conforme rito da Portaria 861/2010) serão 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preservados, pois a  data de publicação desses montantes é posterior à 30/12/2010:</a:t>
            </a: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1266825" lvl="2" indent="-285750" algn="just">
              <a:buFont typeface="Wingdings" panose="05000000000000000000" pitchFamily="2" charset="2"/>
              <a:buChar char="ü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1266825" lvl="2" indent="-285750" algn="just">
              <a:buFont typeface="Wingdings" panose="05000000000000000000" pitchFamily="2" charset="2"/>
              <a:buChar char="ü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1266825" lvl="2" indent="-285750" algn="just">
              <a:buFont typeface="Wingdings" panose="05000000000000000000" pitchFamily="2" charset="2"/>
              <a:buChar char="Ø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b="1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b="1" dirty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b="1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b="1" dirty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b="1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2000" b="1" dirty="0">
              <a:solidFill>
                <a:srgbClr val="1A1579"/>
              </a:solidFill>
              <a:latin typeface="+mn-lt"/>
            </a:endParaRPr>
          </a:p>
          <a:p>
            <a:pPr marL="1209675" lvl="2" algn="just">
              <a:buFont typeface="Wingdings" panose="05000000000000000000" pitchFamily="2" charset="2"/>
              <a:buChar char="v"/>
              <a:defRPr/>
            </a:pPr>
            <a:endParaRPr lang="pt-BR" sz="2000" b="1" dirty="0" smtClean="0">
              <a:solidFill>
                <a:srgbClr val="1A1579"/>
              </a:solidFill>
              <a:latin typeface="+mn-lt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6372200" y="29969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15</a:t>
            </a:fld>
            <a:endParaRPr lang="pt-BR" dirty="0" smtClean="0">
              <a:latin typeface="Arial" pitchFamily="34" charset="0"/>
            </a:endParaRPr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9736" y="293827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cap="all" dirty="0">
                <a:solidFill>
                  <a:srgbClr val="1B1680"/>
                </a:solidFill>
                <a:latin typeface="+mj-lt"/>
                <a:cs typeface="Tahoma" pitchFamily="34" charset="0"/>
              </a:rPr>
              <a:t>Abrangência da Revisão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825507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uxograma: Conector 1"/>
          <p:cNvSpPr/>
          <p:nvPr/>
        </p:nvSpPr>
        <p:spPr>
          <a:xfrm>
            <a:off x="251520" y="3393008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</a:t>
            </a:r>
            <a:endParaRPr lang="pt-BR" dirty="0"/>
          </a:p>
        </p:txBody>
      </p:sp>
      <p:sp>
        <p:nvSpPr>
          <p:cNvPr id="25" name="Fluxograma: Conector 24"/>
          <p:cNvSpPr/>
          <p:nvPr/>
        </p:nvSpPr>
        <p:spPr>
          <a:xfrm>
            <a:off x="4572000" y="2888952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Fluxograma: Conector 25"/>
          <p:cNvSpPr/>
          <p:nvPr/>
        </p:nvSpPr>
        <p:spPr>
          <a:xfrm>
            <a:off x="251520" y="4977184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             </a:t>
            </a:r>
            <a:endParaRPr lang="pt-BR" dirty="0"/>
          </a:p>
        </p:txBody>
      </p:sp>
      <p:sp>
        <p:nvSpPr>
          <p:cNvPr id="27" name="Fluxograma: Conector 26"/>
          <p:cNvSpPr/>
          <p:nvPr/>
        </p:nvSpPr>
        <p:spPr>
          <a:xfrm>
            <a:off x="251520" y="522920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             </a:t>
            </a:r>
            <a:endParaRPr lang="pt-BR" dirty="0"/>
          </a:p>
        </p:txBody>
      </p:sp>
      <p:sp>
        <p:nvSpPr>
          <p:cNvPr id="28" name="Fluxograma: Conector 27"/>
          <p:cNvSpPr/>
          <p:nvPr/>
        </p:nvSpPr>
        <p:spPr>
          <a:xfrm>
            <a:off x="251520" y="6021288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</a:t>
            </a:r>
            <a:endParaRPr lang="pt-BR" dirty="0"/>
          </a:p>
        </p:txBody>
      </p:sp>
      <p:sp>
        <p:nvSpPr>
          <p:cNvPr id="32" name="Fluxograma: Conector 31"/>
          <p:cNvSpPr/>
          <p:nvPr/>
        </p:nvSpPr>
        <p:spPr>
          <a:xfrm>
            <a:off x="4572000" y="368104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Fluxograma: Conector 33"/>
          <p:cNvSpPr/>
          <p:nvPr/>
        </p:nvSpPr>
        <p:spPr>
          <a:xfrm>
            <a:off x="4572000" y="5517232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Fluxograma: Conector 34"/>
          <p:cNvSpPr/>
          <p:nvPr/>
        </p:nvSpPr>
        <p:spPr>
          <a:xfrm>
            <a:off x="4572000" y="6021288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Fluxograma: Conector 35"/>
          <p:cNvSpPr/>
          <p:nvPr/>
        </p:nvSpPr>
        <p:spPr>
          <a:xfrm>
            <a:off x="4572000" y="6309320"/>
            <a:ext cx="72000" cy="7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5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6"/>
          <p:cNvSpPr txBox="1">
            <a:spLocks noChangeArrowheads="1"/>
          </p:cNvSpPr>
          <p:nvPr/>
        </p:nvSpPr>
        <p:spPr bwMode="auto">
          <a:xfrm>
            <a:off x="45030" y="293827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cap="all" dirty="0" smtClean="0">
                <a:solidFill>
                  <a:srgbClr val="1B1680"/>
                </a:solidFill>
                <a:latin typeface="+mj-lt"/>
                <a:cs typeface="Tahoma" pitchFamily="34" charset="0"/>
              </a:rPr>
              <a:t>CONFIGURAÇÕES DE CÁLCULO</a:t>
            </a:r>
            <a:endParaRPr lang="pt-BR" sz="2400" b="1" cap="all" dirty="0">
              <a:solidFill>
                <a:srgbClr val="1B168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0" y="1124744"/>
            <a:ext cx="8820472" cy="568863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/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lvl="1"/>
            <a:endParaRPr lang="pt-BR" sz="2000" b="1" dirty="0" smtClean="0">
              <a:solidFill>
                <a:srgbClr val="1A1579"/>
              </a:solidFill>
              <a:latin typeface="+mn-lt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</p:txBody>
      </p:sp>
      <p:sp>
        <p:nvSpPr>
          <p:cNvPr id="10246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16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" name="CaixaDeTexto 42"/>
          <p:cNvSpPr txBox="1">
            <a:spLocks noChangeArrowheads="1"/>
          </p:cNvSpPr>
          <p:nvPr/>
        </p:nvSpPr>
        <p:spPr bwMode="auto">
          <a:xfrm>
            <a:off x="72008" y="1147391"/>
            <a:ext cx="8820472" cy="558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95325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solidFill>
                  <a:srgbClr val="1A1579"/>
                </a:solidFill>
                <a:latin typeface="+mn-lt"/>
              </a:rPr>
              <a:t>Os valores vigentes de benefício indireto e os acréscimos/decréscimos de garantia física obtidos em função de Revisões Extraordinárias (Portaria 861/2010) serão preservados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.</a:t>
            </a:r>
          </a:p>
          <a:p>
            <a:pPr marL="695325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1323975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1A1579"/>
                </a:solidFill>
                <a:latin typeface="+mn-lt"/>
              </a:rPr>
              <a:t>Portanto, é necessário definir outras configurações para esta revisão, além da configuração de referência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.</a:t>
            </a:r>
          </a:p>
          <a:p>
            <a:pPr marL="1323975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1724025" lvl="3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Configurações excluindo usinas com BI vigente</a:t>
            </a:r>
          </a:p>
          <a:p>
            <a:pPr marL="1724025" lvl="3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Configurações com usinas com características </a:t>
            </a:r>
            <a:r>
              <a:rPr lang="pt-BR" sz="2000" dirty="0" err="1" smtClean="0">
                <a:solidFill>
                  <a:srgbClr val="1A1579"/>
                </a:solidFill>
                <a:latin typeface="+mn-lt"/>
              </a:rPr>
              <a:t>pré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-Revisão Extraordinária (</a:t>
            </a:r>
            <a:r>
              <a:rPr lang="pt-BR" sz="2000" dirty="0" err="1" smtClean="0">
                <a:solidFill>
                  <a:srgbClr val="1A1579"/>
                </a:solidFill>
                <a:latin typeface="+mn-lt"/>
              </a:rPr>
              <a:t>pré-RE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)</a:t>
            </a:r>
          </a:p>
          <a:p>
            <a:pPr marL="1724025" lvl="3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Configurações combinando os dois critérios acima.</a:t>
            </a:r>
          </a:p>
          <a:p>
            <a:pPr marL="981075" lvl="2" algn="just">
              <a:lnSpc>
                <a:spcPct val="150000"/>
              </a:lnSpc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30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0" y="1124744"/>
            <a:ext cx="8820472" cy="568863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57150" indent="0">
              <a:buNone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Exemplo 1) Bacia do Uruguai </a:t>
            </a:r>
          </a:p>
          <a:p>
            <a:pPr marL="57150" indent="0">
              <a:buNone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57150" indent="0">
              <a:buNone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lvl="1"/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lvl="1"/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lvl="1"/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lvl="1"/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lvl="1"/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lvl="1"/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lvl="1"/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57150" indent="0">
              <a:buNone/>
            </a:pPr>
            <a:endParaRPr lang="pt-BR" sz="1800" dirty="0" smtClean="0">
              <a:solidFill>
                <a:srgbClr val="1A1579"/>
              </a:solidFill>
              <a:latin typeface="+mn-lt"/>
            </a:endParaRPr>
          </a:p>
          <a:p>
            <a:pPr marL="457200" lvl="1" indent="0">
              <a:buNone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457200" lvl="1" indent="0">
              <a:buNone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</p:txBody>
      </p:sp>
      <p:sp>
        <p:nvSpPr>
          <p:cNvPr id="10246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17</a:t>
            </a:fld>
            <a:endParaRPr lang="pt-BR" smtClean="0">
              <a:latin typeface="Arial" pitchFamily="34" charset="0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179512" y="1600167"/>
            <a:ext cx="8856984" cy="3196985"/>
            <a:chOff x="107504" y="980728"/>
            <a:chExt cx="8856984" cy="3196985"/>
          </a:xfrm>
        </p:grpSpPr>
        <p:grpSp>
          <p:nvGrpSpPr>
            <p:cNvPr id="32" name="Grupo 31"/>
            <p:cNvGrpSpPr/>
            <p:nvPr/>
          </p:nvGrpSpPr>
          <p:grpSpPr>
            <a:xfrm>
              <a:off x="107504" y="980728"/>
              <a:ext cx="7813302" cy="3196985"/>
              <a:chOff x="719138" y="3422476"/>
              <a:chExt cx="7813302" cy="3196985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719"/>
              <a:stretch/>
            </p:blipFill>
            <p:spPr bwMode="auto">
              <a:xfrm>
                <a:off x="719138" y="3422476"/>
                <a:ext cx="7705725" cy="3196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tângulo de cantos arredondados 3"/>
              <p:cNvSpPr/>
              <p:nvPr/>
            </p:nvSpPr>
            <p:spPr>
              <a:xfrm>
                <a:off x="7092280" y="3789040"/>
                <a:ext cx="914400" cy="288032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de cantos arredondados 8"/>
              <p:cNvSpPr/>
              <p:nvPr/>
            </p:nvSpPr>
            <p:spPr>
              <a:xfrm rot="5400000">
                <a:off x="7142170" y="4912692"/>
                <a:ext cx="781696" cy="406601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7" name="Conector de seta reta 6"/>
              <p:cNvCxnSpPr/>
              <p:nvPr/>
            </p:nvCxnSpPr>
            <p:spPr>
              <a:xfrm flipV="1">
                <a:off x="6810131" y="5235825"/>
                <a:ext cx="0" cy="271016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de seta reta 17"/>
              <p:cNvCxnSpPr/>
              <p:nvPr/>
            </p:nvCxnSpPr>
            <p:spPr>
              <a:xfrm flipV="1">
                <a:off x="5724128" y="4725144"/>
                <a:ext cx="0" cy="271016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de seta reta 21"/>
              <p:cNvCxnSpPr/>
              <p:nvPr/>
            </p:nvCxnSpPr>
            <p:spPr>
              <a:xfrm flipH="1" flipV="1">
                <a:off x="6948264" y="5235825"/>
                <a:ext cx="9265" cy="27101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de seta reta 23"/>
              <p:cNvCxnSpPr/>
              <p:nvPr/>
            </p:nvCxnSpPr>
            <p:spPr>
              <a:xfrm flipV="1">
                <a:off x="5868145" y="4725144"/>
                <a:ext cx="0" cy="27101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de seta reta 25"/>
              <p:cNvCxnSpPr/>
              <p:nvPr/>
            </p:nvCxnSpPr>
            <p:spPr>
              <a:xfrm flipV="1">
                <a:off x="4788024" y="4801761"/>
                <a:ext cx="0" cy="27101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de seta reta 30"/>
              <p:cNvCxnSpPr/>
              <p:nvPr/>
            </p:nvCxnSpPr>
            <p:spPr>
              <a:xfrm flipH="1">
                <a:off x="8244409" y="4509120"/>
                <a:ext cx="288031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de seta reta 32"/>
              <p:cNvCxnSpPr/>
              <p:nvPr/>
            </p:nvCxnSpPr>
            <p:spPr>
              <a:xfrm flipH="1">
                <a:off x="7928869" y="4221088"/>
                <a:ext cx="288031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o 36"/>
            <p:cNvGrpSpPr/>
            <p:nvPr/>
          </p:nvGrpSpPr>
          <p:grpSpPr>
            <a:xfrm>
              <a:off x="5715422" y="3212976"/>
              <a:ext cx="3249066" cy="964737"/>
              <a:chOff x="5652120" y="3212976"/>
              <a:chExt cx="3249066" cy="964737"/>
            </a:xfrm>
          </p:grpSpPr>
          <p:sp>
            <p:nvSpPr>
              <p:cNvPr id="39" name="Retângulo de cantos arredondados 38"/>
              <p:cNvSpPr/>
              <p:nvPr/>
            </p:nvSpPr>
            <p:spPr>
              <a:xfrm>
                <a:off x="5757737" y="3573016"/>
                <a:ext cx="542455" cy="25678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0" name="Conector de seta reta 39"/>
              <p:cNvCxnSpPr/>
              <p:nvPr/>
            </p:nvCxnSpPr>
            <p:spPr>
              <a:xfrm>
                <a:off x="5940152" y="3933056"/>
                <a:ext cx="31615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4361" y="3323585"/>
                <a:ext cx="2536825" cy="854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6" name="Retângulo 35"/>
              <p:cNvSpPr/>
              <p:nvPr/>
            </p:nvSpPr>
            <p:spPr>
              <a:xfrm>
                <a:off x="5652120" y="3212976"/>
                <a:ext cx="3249066" cy="914400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aphicFrame>
        <p:nvGraphicFramePr>
          <p:cNvPr id="41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160960"/>
              </p:ext>
            </p:extLst>
          </p:nvPr>
        </p:nvGraphicFramePr>
        <p:xfrm>
          <a:off x="539552" y="5217368"/>
          <a:ext cx="8166334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3167"/>
                <a:gridCol w="4083167"/>
              </a:tblGrid>
              <a:tr h="0">
                <a:tc>
                  <a:txBody>
                    <a:bodyPr/>
                    <a:lstStyle/>
                    <a:p>
                      <a:r>
                        <a:rPr lang="pt-BR" b="1" dirty="0" err="1" smtClean="0"/>
                        <a:t>UHE</a:t>
                      </a:r>
                      <a:r>
                        <a:rPr lang="pt-BR" b="1" baseline="0" dirty="0" err="1" smtClean="0"/>
                        <a:t>s</a:t>
                      </a:r>
                      <a:r>
                        <a:rPr lang="pt-BR" b="1" baseline="0" dirty="0" smtClean="0"/>
                        <a:t> revisáveis da Bacia do Uruguai</a:t>
                      </a:r>
                      <a:endParaRPr lang="pt-B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Configurações de cálculo</a:t>
                      </a:r>
                      <a:endParaRPr lang="pt-B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Campos Novos e Foz do Chapecó</a:t>
                      </a:r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CR sem São Roque</a:t>
                      </a:r>
                      <a:endParaRPr lang="pt-BR" sz="2000" dirty="0" smtClean="0">
                        <a:solidFill>
                          <a:srgbClr val="1A1579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Machadinho e </a:t>
                      </a:r>
                      <a:r>
                        <a:rPr lang="pt-BR" sz="1800" dirty="0" err="1" smtClean="0"/>
                        <a:t>Itá</a:t>
                      </a:r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CR sem São Roque e sem Barra Grande</a:t>
                      </a:r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Demais UHE revisáveis</a:t>
                      </a:r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Configuração de Referência - CR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7" name="CaixaDeTexto 6"/>
          <p:cNvSpPr txBox="1">
            <a:spLocks noChangeArrowheads="1"/>
          </p:cNvSpPr>
          <p:nvPr/>
        </p:nvSpPr>
        <p:spPr bwMode="auto">
          <a:xfrm>
            <a:off x="45030" y="293827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cap="all" dirty="0" smtClean="0">
                <a:solidFill>
                  <a:srgbClr val="1B1680"/>
                </a:solidFill>
                <a:latin typeface="+mj-lt"/>
                <a:cs typeface="Tahoma" pitchFamily="34" charset="0"/>
              </a:rPr>
              <a:t>CONFIGURAÇÕES DE CÁLCULO</a:t>
            </a:r>
            <a:endParaRPr lang="pt-BR" sz="2400" b="1" cap="all" dirty="0">
              <a:solidFill>
                <a:srgbClr val="1B168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0" y="1124744"/>
            <a:ext cx="8820472" cy="568863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57150" indent="0">
              <a:buNone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Exemplo 2) Bacia do Paranapanema </a:t>
            </a:r>
          </a:p>
          <a:p>
            <a:pPr marL="57150" indent="0">
              <a:buNone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57150" indent="0">
              <a:buNone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lvl="1"/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lvl="1"/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lvl="1"/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lvl="1"/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lvl="1"/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lvl="1"/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lvl="1"/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57150" indent="0">
              <a:buNone/>
            </a:pPr>
            <a:endParaRPr lang="pt-BR" sz="1800" dirty="0" smtClean="0">
              <a:solidFill>
                <a:srgbClr val="1A1579"/>
              </a:solidFill>
              <a:latin typeface="+mn-lt"/>
            </a:endParaRPr>
          </a:p>
          <a:p>
            <a:pPr marL="457200" lvl="1" indent="0">
              <a:buNone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457200" lvl="1" indent="0">
              <a:buNone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</p:txBody>
      </p:sp>
      <p:sp>
        <p:nvSpPr>
          <p:cNvPr id="10246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18</a:t>
            </a:fld>
            <a:endParaRPr lang="pt-BR" smtClean="0">
              <a:latin typeface="Arial" pitchFamily="34" charset="0"/>
            </a:endParaRPr>
          </a:p>
        </p:txBody>
      </p:sp>
      <p:graphicFrame>
        <p:nvGraphicFramePr>
          <p:cNvPr id="41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618189"/>
              </p:ext>
            </p:extLst>
          </p:nvPr>
        </p:nvGraphicFramePr>
        <p:xfrm>
          <a:off x="405070" y="4437112"/>
          <a:ext cx="827138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35693"/>
                <a:gridCol w="4135693"/>
              </a:tblGrid>
              <a:tr h="0">
                <a:tc>
                  <a:txBody>
                    <a:bodyPr/>
                    <a:lstStyle/>
                    <a:p>
                      <a:r>
                        <a:rPr lang="pt-BR" sz="1600" b="1" dirty="0" err="1" smtClean="0"/>
                        <a:t>UHE</a:t>
                      </a:r>
                      <a:r>
                        <a:rPr lang="pt-BR" sz="1600" b="1" baseline="0" dirty="0" err="1" smtClean="0"/>
                        <a:t>s</a:t>
                      </a:r>
                      <a:r>
                        <a:rPr lang="pt-BR" sz="1600" b="1" baseline="0" dirty="0" smtClean="0"/>
                        <a:t> revisáveis  da Bacia do Paranapanema</a:t>
                      </a:r>
                      <a:endParaRPr lang="pt-BR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Configurações de cálculo</a:t>
                      </a:r>
                      <a:endParaRPr lang="pt-BR" sz="16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Jurumirim</a:t>
                      </a:r>
                      <a:endParaRPr lang="pt-BR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CR com </a:t>
                      </a:r>
                      <a:r>
                        <a:rPr lang="pt-BR" sz="1600" dirty="0" err="1" smtClean="0"/>
                        <a:t>Jurumirim</a:t>
                      </a:r>
                      <a:r>
                        <a:rPr lang="pt-BR" sz="1600" dirty="0" smtClean="0"/>
                        <a:t> </a:t>
                      </a:r>
                      <a:r>
                        <a:rPr lang="pt-BR" sz="1600" dirty="0" err="1" smtClean="0"/>
                        <a:t>pré-RE</a:t>
                      </a:r>
                      <a:endParaRPr lang="pt-BR" sz="1600" dirty="0" smtClean="0">
                        <a:solidFill>
                          <a:srgbClr val="1A1579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Chavantes </a:t>
                      </a:r>
                      <a:endParaRPr lang="pt-BR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CR com Chavantes </a:t>
                      </a:r>
                      <a:r>
                        <a:rPr lang="pt-BR" sz="1600" dirty="0" err="1" smtClean="0"/>
                        <a:t>pré-RE</a:t>
                      </a:r>
                      <a:endParaRPr lang="pt-BR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Capivara</a:t>
                      </a:r>
                      <a:endParaRPr lang="pt-BR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CR com Capivara </a:t>
                      </a:r>
                      <a:r>
                        <a:rPr lang="pt-BR" sz="1600" dirty="0" err="1" smtClean="0"/>
                        <a:t>pré-RE</a:t>
                      </a:r>
                      <a:r>
                        <a:rPr lang="pt-BR" sz="1600" dirty="0" smtClean="0"/>
                        <a:t> e sem Mauá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Taquaruçu</a:t>
                      </a:r>
                      <a:endParaRPr lang="pt-BR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CR com </a:t>
                      </a:r>
                      <a:r>
                        <a:rPr lang="pt-BR" sz="1600" dirty="0" err="1" smtClean="0"/>
                        <a:t>Taquaruçu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err="1" smtClean="0"/>
                        <a:t>pré-RE</a:t>
                      </a:r>
                      <a:r>
                        <a:rPr lang="pt-BR" sz="1600" dirty="0" smtClean="0"/>
                        <a:t> e sem Mauá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Rosana</a:t>
                      </a:r>
                      <a:endParaRPr lang="pt-BR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CR com Rosana </a:t>
                      </a:r>
                      <a:r>
                        <a:rPr lang="pt-BR" sz="1600" dirty="0" err="1" smtClean="0"/>
                        <a:t>pré-RE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e sem Mauá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Demais UHE revisáveis</a:t>
                      </a:r>
                      <a:endParaRPr lang="pt-BR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Configuração de Referência - CR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0" y="1484784"/>
            <a:ext cx="9036496" cy="2816831"/>
            <a:chOff x="0" y="1908313"/>
            <a:chExt cx="9036496" cy="2816831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71"/>
            <a:stretch/>
          </p:blipFill>
          <p:spPr bwMode="auto">
            <a:xfrm>
              <a:off x="654496" y="1908313"/>
              <a:ext cx="8382000" cy="1918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ângulo de cantos arredondados 4"/>
            <p:cNvSpPr/>
            <p:nvPr/>
          </p:nvSpPr>
          <p:spPr>
            <a:xfrm>
              <a:off x="3571056" y="2759258"/>
              <a:ext cx="914400" cy="54165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5" name="Conector de seta reta 34"/>
            <p:cNvCxnSpPr/>
            <p:nvPr/>
          </p:nvCxnSpPr>
          <p:spPr>
            <a:xfrm flipV="1">
              <a:off x="3333328" y="2847322"/>
              <a:ext cx="0" cy="27101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de seta reta 41"/>
            <p:cNvCxnSpPr/>
            <p:nvPr/>
          </p:nvCxnSpPr>
          <p:spPr>
            <a:xfrm flipV="1">
              <a:off x="2685256" y="2847322"/>
              <a:ext cx="0" cy="27101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de seta reta 42"/>
            <p:cNvCxnSpPr/>
            <p:nvPr/>
          </p:nvCxnSpPr>
          <p:spPr>
            <a:xfrm flipV="1">
              <a:off x="1965176" y="2847322"/>
              <a:ext cx="0" cy="27101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1345"/>
              <a:ext cx="1103919" cy="1173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4" name="Conector de seta reta 43"/>
            <p:cNvCxnSpPr/>
            <p:nvPr/>
          </p:nvCxnSpPr>
          <p:spPr>
            <a:xfrm>
              <a:off x="529442" y="3449142"/>
              <a:ext cx="0" cy="34842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o 1"/>
          <p:cNvGrpSpPr/>
          <p:nvPr/>
        </p:nvGrpSpPr>
        <p:grpSpPr>
          <a:xfrm>
            <a:off x="5787430" y="3212976"/>
            <a:ext cx="3249066" cy="964737"/>
            <a:chOff x="5787430" y="3832415"/>
            <a:chExt cx="3249066" cy="964737"/>
          </a:xfrm>
        </p:grpSpPr>
        <p:sp>
          <p:nvSpPr>
            <p:cNvPr id="28" name="Retângulo de cantos arredondados 27"/>
            <p:cNvSpPr/>
            <p:nvPr/>
          </p:nvSpPr>
          <p:spPr>
            <a:xfrm>
              <a:off x="5893047" y="4192455"/>
              <a:ext cx="542455" cy="25678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9" name="Conector de seta reta 28"/>
            <p:cNvCxnSpPr/>
            <p:nvPr/>
          </p:nvCxnSpPr>
          <p:spPr>
            <a:xfrm>
              <a:off x="6075462" y="4552495"/>
              <a:ext cx="3161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671" y="3943024"/>
              <a:ext cx="2536825" cy="854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Retângulo 33"/>
            <p:cNvSpPr/>
            <p:nvPr/>
          </p:nvSpPr>
          <p:spPr>
            <a:xfrm>
              <a:off x="5787430" y="3832415"/>
              <a:ext cx="3249066" cy="9144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6"/>
          <p:cNvSpPr txBox="1">
            <a:spLocks noChangeArrowheads="1"/>
          </p:cNvSpPr>
          <p:nvPr/>
        </p:nvSpPr>
        <p:spPr bwMode="auto">
          <a:xfrm>
            <a:off x="45030" y="293827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cap="all" dirty="0" smtClean="0">
                <a:solidFill>
                  <a:srgbClr val="1B1680"/>
                </a:solidFill>
                <a:latin typeface="+mj-lt"/>
                <a:cs typeface="Tahoma" pitchFamily="34" charset="0"/>
              </a:rPr>
              <a:t>CONFIGURAÇÕES DE CÁLCULO</a:t>
            </a:r>
            <a:endParaRPr lang="pt-BR" sz="2400" b="1" cap="all" dirty="0">
              <a:solidFill>
                <a:srgbClr val="1B168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6"/>
          <p:cNvSpPr txBox="1">
            <a:spLocks noChangeArrowheads="1"/>
          </p:cNvSpPr>
          <p:nvPr/>
        </p:nvSpPr>
        <p:spPr bwMode="auto">
          <a:xfrm>
            <a:off x="45030" y="293827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cap="all" dirty="0" smtClean="0">
                <a:solidFill>
                  <a:srgbClr val="1B1680"/>
                </a:solidFill>
                <a:latin typeface="+mj-lt"/>
                <a:cs typeface="Tahoma" pitchFamily="34" charset="0"/>
              </a:rPr>
              <a:t>METODOLOGIA</a:t>
            </a:r>
            <a:endParaRPr lang="pt-BR" sz="2400" b="1" cap="all" dirty="0">
              <a:solidFill>
                <a:srgbClr val="1B168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0" y="980728"/>
            <a:ext cx="8820472" cy="568863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/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lvl="1"/>
            <a:endParaRPr lang="pt-BR" sz="2000" b="1" dirty="0" smtClean="0">
              <a:solidFill>
                <a:srgbClr val="1A1579"/>
              </a:solidFill>
              <a:latin typeface="+mn-lt"/>
            </a:endParaRPr>
          </a:p>
          <a:p>
            <a:pPr lvl="2">
              <a:buNone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</p:txBody>
      </p:sp>
      <p:sp>
        <p:nvSpPr>
          <p:cNvPr id="10246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19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" name="CaixaDeTexto 42"/>
          <p:cNvSpPr txBox="1">
            <a:spLocks noChangeArrowheads="1"/>
          </p:cNvSpPr>
          <p:nvPr/>
        </p:nvSpPr>
        <p:spPr bwMode="auto">
          <a:xfrm>
            <a:off x="72008" y="1147391"/>
            <a:ext cx="8820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t-BR" altLang="pt-BR" sz="2000" dirty="0" smtClean="0">
                <a:solidFill>
                  <a:srgbClr val="1A15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baseada naquela empregada para o cálculo das garantias físicas de energia dos novos empreendimentos de geração de energia elétrica do SIN. </a:t>
            </a:r>
          </a:p>
        </p:txBody>
      </p:sp>
      <p:grpSp>
        <p:nvGrpSpPr>
          <p:cNvPr id="42" name="Grupo 41"/>
          <p:cNvGrpSpPr/>
          <p:nvPr/>
        </p:nvGrpSpPr>
        <p:grpSpPr>
          <a:xfrm>
            <a:off x="323528" y="2319736"/>
            <a:ext cx="8650485" cy="4113531"/>
            <a:chOff x="323528" y="2319736"/>
            <a:chExt cx="8650485" cy="4113531"/>
          </a:xfrm>
        </p:grpSpPr>
        <p:sp>
          <p:nvSpPr>
            <p:cNvPr id="53" name="Retângulo 52"/>
            <p:cNvSpPr/>
            <p:nvPr/>
          </p:nvSpPr>
          <p:spPr>
            <a:xfrm>
              <a:off x="7533853" y="5905848"/>
              <a:ext cx="1440160" cy="461192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705968" y="2363168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Configuração Hidrotérmica </a:t>
              </a:r>
              <a:endParaRPr lang="pt-BR" sz="1400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1734544" y="3222388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NEWAVE</a:t>
              </a:r>
              <a:endParaRPr lang="pt-BR" sz="1400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323528" y="4057908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Altera o Mercado</a:t>
              </a:r>
              <a:endParaRPr lang="pt-BR" sz="1400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238600" y="4086484"/>
              <a:ext cx="12241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/>
                <a:t>CMO = CME</a:t>
              </a:r>
            </a:p>
            <a:p>
              <a:pPr algn="ctr"/>
              <a:r>
                <a:rPr lang="pt-BR" sz="1100" dirty="0" smtClean="0"/>
                <a:t>Risco ≤ 5%</a:t>
              </a:r>
              <a:endParaRPr lang="pt-BR" sz="1100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263551" y="5094596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Carga Crítica</a:t>
              </a:r>
              <a:endParaRPr lang="pt-BR" sz="1400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917752" y="2362600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Configuração Hidrelétrica</a:t>
              </a:r>
              <a:endParaRPr lang="pt-BR" sz="1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358757" y="3558160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SUISHI</a:t>
              </a:r>
              <a:endParaRPr lang="pt-BR" sz="1400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220072" y="4696000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Energias Firmes</a:t>
              </a:r>
              <a:endParaRPr lang="pt-BR" sz="1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2085628" y="5910047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Determinação das Ofertas H e T</a:t>
              </a:r>
              <a:endParaRPr lang="pt-BR" sz="1400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076056" y="5891449"/>
              <a:ext cx="18722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Rateio da Oferta H entre as </a:t>
              </a:r>
              <a:r>
                <a:rPr lang="pt-BR" sz="1400" dirty="0" err="1" smtClean="0"/>
                <a:t>UHEs</a:t>
              </a:r>
              <a:endParaRPr lang="pt-BR" sz="1400" dirty="0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691680" y="2320304"/>
              <a:ext cx="2304256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1950568" y="3140968"/>
              <a:ext cx="1800200" cy="461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37816" y="4091360"/>
              <a:ext cx="1152128" cy="461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Losango 20"/>
            <p:cNvSpPr/>
            <p:nvPr/>
          </p:nvSpPr>
          <p:spPr>
            <a:xfrm>
              <a:off x="2094016" y="3947344"/>
              <a:ext cx="1512168" cy="72008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2147543" y="5127480"/>
              <a:ext cx="1440160" cy="461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2146979" y="5929098"/>
              <a:ext cx="1440160" cy="461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4860032" y="2319736"/>
              <a:ext cx="2304256" cy="4326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5114157" y="3471864"/>
              <a:ext cx="1800200" cy="461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5114728" y="4623992"/>
              <a:ext cx="1800200" cy="461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5109397" y="5920025"/>
              <a:ext cx="1800200" cy="461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9" name="Conector de seta reta 28"/>
            <p:cNvCxnSpPr>
              <a:stCxn id="16" idx="2"/>
              <a:endCxn id="17" idx="0"/>
            </p:cNvCxnSpPr>
            <p:nvPr/>
          </p:nvCxnSpPr>
          <p:spPr>
            <a:xfrm>
              <a:off x="2843808" y="2752352"/>
              <a:ext cx="6860" cy="3886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de seta reta 32"/>
            <p:cNvCxnSpPr>
              <a:stCxn id="17" idx="2"/>
              <a:endCxn id="21" idx="0"/>
            </p:cNvCxnSpPr>
            <p:nvPr/>
          </p:nvCxnSpPr>
          <p:spPr>
            <a:xfrm flipH="1">
              <a:off x="2850100" y="3602160"/>
              <a:ext cx="568" cy="3451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ector de seta reta 34"/>
            <p:cNvCxnSpPr>
              <a:stCxn id="21" idx="2"/>
              <a:endCxn id="22" idx="0"/>
            </p:cNvCxnSpPr>
            <p:nvPr/>
          </p:nvCxnSpPr>
          <p:spPr>
            <a:xfrm>
              <a:off x="2850100" y="4667424"/>
              <a:ext cx="17523" cy="460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Forma 40"/>
            <p:cNvCxnSpPr>
              <a:stCxn id="8" idx="0"/>
              <a:endCxn id="17" idx="1"/>
            </p:cNvCxnSpPr>
            <p:nvPr/>
          </p:nvCxnSpPr>
          <p:spPr>
            <a:xfrm rot="5400000" flipH="1" flipV="1">
              <a:off x="1099910" y="3207250"/>
              <a:ext cx="686344" cy="1014972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ector de seta reta 42"/>
            <p:cNvCxnSpPr>
              <a:stCxn id="22" idx="2"/>
              <a:endCxn id="23" idx="0"/>
            </p:cNvCxnSpPr>
            <p:nvPr/>
          </p:nvCxnSpPr>
          <p:spPr>
            <a:xfrm flipH="1">
              <a:off x="2867059" y="5588672"/>
              <a:ext cx="564" cy="3404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ector de seta reta 44"/>
            <p:cNvCxnSpPr>
              <a:stCxn id="23" idx="3"/>
              <a:endCxn id="27" idx="1"/>
            </p:cNvCxnSpPr>
            <p:nvPr/>
          </p:nvCxnSpPr>
          <p:spPr>
            <a:xfrm flipV="1">
              <a:off x="3587139" y="6150621"/>
              <a:ext cx="1522258" cy="90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ector de seta reta 46"/>
            <p:cNvCxnSpPr>
              <a:stCxn id="24" idx="2"/>
              <a:endCxn id="25" idx="0"/>
            </p:cNvCxnSpPr>
            <p:nvPr/>
          </p:nvCxnSpPr>
          <p:spPr>
            <a:xfrm>
              <a:off x="6012160" y="2752352"/>
              <a:ext cx="2097" cy="7195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ector de seta reta 48"/>
            <p:cNvCxnSpPr>
              <a:stCxn id="25" idx="2"/>
              <a:endCxn id="26" idx="0"/>
            </p:cNvCxnSpPr>
            <p:nvPr/>
          </p:nvCxnSpPr>
          <p:spPr>
            <a:xfrm>
              <a:off x="6014257" y="3933056"/>
              <a:ext cx="571" cy="6909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ector de seta reta 50"/>
            <p:cNvCxnSpPr>
              <a:stCxn id="26" idx="2"/>
              <a:endCxn id="27" idx="0"/>
            </p:cNvCxnSpPr>
            <p:nvPr/>
          </p:nvCxnSpPr>
          <p:spPr>
            <a:xfrm flipH="1">
              <a:off x="6009497" y="5085184"/>
              <a:ext cx="5331" cy="8348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CaixaDeTexto 51"/>
            <p:cNvSpPr txBox="1"/>
            <p:nvPr/>
          </p:nvSpPr>
          <p:spPr>
            <a:xfrm>
              <a:off x="7577285" y="5877272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Garantias Físicas</a:t>
              </a:r>
              <a:endParaRPr lang="pt-BR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55" name="Conector de seta reta 54"/>
            <p:cNvCxnSpPr>
              <a:stCxn id="27" idx="3"/>
              <a:endCxn id="53" idx="1"/>
            </p:cNvCxnSpPr>
            <p:nvPr/>
          </p:nvCxnSpPr>
          <p:spPr>
            <a:xfrm flipV="1">
              <a:off x="6909597" y="6136444"/>
              <a:ext cx="624256" cy="141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CaixaDeTexto 55"/>
            <p:cNvSpPr txBox="1"/>
            <p:nvPr/>
          </p:nvSpPr>
          <p:spPr>
            <a:xfrm>
              <a:off x="2874937" y="4711263"/>
              <a:ext cx="44435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00" dirty="0" smtClean="0"/>
                <a:t>sim</a:t>
              </a:r>
              <a:endParaRPr lang="pt-BR" sz="1300" dirty="0"/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1600622" y="4053666"/>
              <a:ext cx="46358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00" dirty="0" smtClean="0"/>
                <a:t>não</a:t>
              </a:r>
              <a:endParaRPr lang="pt-BR" sz="1300" dirty="0"/>
            </a:p>
          </p:txBody>
        </p:sp>
        <p:cxnSp>
          <p:nvCxnSpPr>
            <p:cNvPr id="59" name="Conector de seta reta 58"/>
            <p:cNvCxnSpPr>
              <a:stCxn id="21" idx="1"/>
              <a:endCxn id="18" idx="3"/>
            </p:cNvCxnSpPr>
            <p:nvPr/>
          </p:nvCxnSpPr>
          <p:spPr>
            <a:xfrm flipH="1">
              <a:off x="1489944" y="4307384"/>
              <a:ext cx="604072" cy="145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72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6"/>
          <p:cNvSpPr txBox="1">
            <a:spLocks noChangeArrowheads="1"/>
          </p:cNvSpPr>
          <p:nvPr/>
        </p:nvSpPr>
        <p:spPr bwMode="auto">
          <a:xfrm>
            <a:off x="107950" y="0"/>
            <a:ext cx="5256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6675" algn="just">
              <a:defRPr/>
            </a:pPr>
            <a:endParaRPr lang="pt-BR" sz="2400" b="1" cap="all" dirty="0">
              <a:solidFill>
                <a:srgbClr val="0070C0"/>
              </a:solidFill>
              <a:latin typeface="+mj-lt"/>
              <a:cs typeface="Tahoma" pitchFamily="34" charset="0"/>
            </a:endParaRPr>
          </a:p>
          <a:p>
            <a:pPr marL="66675" algn="just">
              <a:defRPr/>
            </a:pPr>
            <a:r>
              <a:rPr lang="pt-BR" sz="2400" b="1" cap="all" dirty="0" smtClean="0">
                <a:solidFill>
                  <a:srgbClr val="1B1680"/>
                </a:solidFill>
                <a:latin typeface="+mj-lt"/>
                <a:cs typeface="Tahoma" pitchFamily="34" charset="0"/>
              </a:rPr>
              <a:t>AGENDA</a:t>
            </a:r>
            <a:endParaRPr lang="pt-BR" sz="2400" b="1" cap="all" dirty="0">
              <a:solidFill>
                <a:srgbClr val="1B168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-7709" y="857568"/>
            <a:ext cx="8820472" cy="568863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61950" lvl="1" indent="0" algn="just">
              <a:buNone/>
              <a:defRPr/>
            </a:pPr>
            <a:endParaRPr lang="pt-BR" sz="2400" b="1" i="1" dirty="0" smtClean="0">
              <a:solidFill>
                <a:srgbClr val="1B1680"/>
              </a:solidFill>
              <a:latin typeface="+mn-lt"/>
            </a:endParaRPr>
          </a:p>
          <a:p>
            <a:pPr marL="70485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sz="2400" b="1" i="1" dirty="0" smtClean="0">
                <a:solidFill>
                  <a:srgbClr val="1B1680"/>
                </a:solidFill>
                <a:latin typeface="+mn-lt"/>
              </a:rPr>
              <a:t>Abertura </a:t>
            </a:r>
            <a:r>
              <a:rPr lang="pt-BR" sz="2400" b="1" i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MME, EPE, CCEE</a:t>
            </a:r>
            <a:endParaRPr lang="pt-BR" sz="2400" b="1" i="1" dirty="0">
              <a:solidFill>
                <a:schemeClr val="bg1">
                  <a:lumMod val="75000"/>
                </a:schemeClr>
              </a:solidFill>
            </a:endParaRPr>
          </a:p>
          <a:p>
            <a:pPr marL="704850" lvl="1" indent="-342900" algn="just">
              <a:buFont typeface="Wingdings" panose="05000000000000000000" pitchFamily="2" charset="2"/>
              <a:buChar char="v"/>
              <a:defRPr/>
            </a:pPr>
            <a:endParaRPr lang="pt-BR" sz="2400" b="1" i="1" dirty="0" smtClean="0">
              <a:solidFill>
                <a:srgbClr val="1B1680"/>
              </a:solidFill>
              <a:latin typeface="+mn-lt"/>
            </a:endParaRPr>
          </a:p>
          <a:p>
            <a:pPr marL="70485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sz="2400" b="1" i="1" dirty="0" smtClean="0">
                <a:solidFill>
                  <a:srgbClr val="1B1680"/>
                </a:solidFill>
                <a:latin typeface="+mn-lt"/>
              </a:rPr>
              <a:t>Cronograma das atividades   </a:t>
            </a:r>
            <a:r>
              <a:rPr lang="pt-BR" sz="2400" b="1" i="1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pt-BR" sz="2400" b="1" i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MME</a:t>
            </a:r>
            <a:endParaRPr lang="pt-BR" sz="2400" b="1" i="1" dirty="0">
              <a:solidFill>
                <a:schemeClr val="bg1">
                  <a:lumMod val="75000"/>
                </a:schemeClr>
              </a:solidFill>
            </a:endParaRPr>
          </a:p>
          <a:p>
            <a:pPr marL="361950" lvl="1" indent="0" algn="just">
              <a:buNone/>
              <a:defRPr/>
            </a:pPr>
            <a:r>
              <a:rPr lang="pt-BR" sz="2400" b="1" i="1" dirty="0" smtClean="0">
                <a:solidFill>
                  <a:srgbClr val="1B1680"/>
                </a:solidFill>
                <a:latin typeface="+mn-lt"/>
              </a:rPr>
              <a:t> </a:t>
            </a:r>
          </a:p>
          <a:p>
            <a:pPr marL="70485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sz="2400" b="1" i="1" dirty="0" smtClean="0">
                <a:solidFill>
                  <a:srgbClr val="1B1680"/>
                </a:solidFill>
                <a:latin typeface="+mn-lt"/>
              </a:rPr>
              <a:t>Contexto  </a:t>
            </a:r>
          </a:p>
          <a:p>
            <a:pPr marL="704850" lvl="1" indent="-342900" algn="just">
              <a:buFont typeface="Wingdings" panose="05000000000000000000" pitchFamily="2" charset="2"/>
              <a:buChar char="v"/>
              <a:defRPr/>
            </a:pPr>
            <a:endParaRPr lang="pt-BR" sz="2400" b="1" i="1" dirty="0" smtClean="0">
              <a:solidFill>
                <a:srgbClr val="1B1680"/>
              </a:solidFill>
              <a:latin typeface="+mn-lt"/>
            </a:endParaRPr>
          </a:p>
          <a:p>
            <a:pPr marL="70485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sz="2400" b="1" i="1" dirty="0" smtClean="0">
                <a:solidFill>
                  <a:srgbClr val="1B1680"/>
                </a:solidFill>
                <a:latin typeface="+mn-lt"/>
              </a:rPr>
              <a:t>Descrição </a:t>
            </a:r>
            <a:r>
              <a:rPr lang="pt-BR" sz="2400" b="1" i="1" dirty="0">
                <a:solidFill>
                  <a:srgbClr val="1B1680"/>
                </a:solidFill>
                <a:latin typeface="+mn-lt"/>
              </a:rPr>
              <a:t>da Configuração de </a:t>
            </a:r>
            <a:r>
              <a:rPr lang="pt-BR" sz="2400" b="1" i="1" dirty="0" smtClean="0">
                <a:solidFill>
                  <a:srgbClr val="1B1680"/>
                </a:solidFill>
                <a:latin typeface="+mn-lt"/>
              </a:rPr>
              <a:t>Referência</a:t>
            </a:r>
          </a:p>
          <a:p>
            <a:pPr marL="704850" lvl="1" indent="-342900" algn="just">
              <a:buFont typeface="Wingdings" panose="05000000000000000000" pitchFamily="2" charset="2"/>
              <a:buChar char="v"/>
              <a:defRPr/>
            </a:pPr>
            <a:endParaRPr lang="pt-BR" sz="2400" b="1" i="1" dirty="0" smtClean="0">
              <a:solidFill>
                <a:srgbClr val="1B1680"/>
              </a:solidFill>
              <a:latin typeface="+mn-lt"/>
            </a:endParaRPr>
          </a:p>
          <a:p>
            <a:pPr marL="70485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sz="2400" b="1" i="1" dirty="0" smtClean="0">
                <a:solidFill>
                  <a:srgbClr val="1B1680"/>
                </a:solidFill>
                <a:latin typeface="+mn-lt"/>
              </a:rPr>
              <a:t>Abrangência </a:t>
            </a:r>
            <a:r>
              <a:rPr lang="pt-BR" sz="2400" b="1" i="1" dirty="0">
                <a:solidFill>
                  <a:srgbClr val="1B1680"/>
                </a:solidFill>
                <a:latin typeface="+mn-lt"/>
              </a:rPr>
              <a:t>da Revisão</a:t>
            </a:r>
          </a:p>
          <a:p>
            <a:pPr marL="704850" lvl="1" indent="-342900" algn="just">
              <a:buFont typeface="Wingdings" panose="05000000000000000000" pitchFamily="2" charset="2"/>
              <a:buChar char="v"/>
              <a:defRPr/>
            </a:pPr>
            <a:endParaRPr lang="pt-BR" sz="2400" b="1" i="1" dirty="0" smtClean="0">
              <a:solidFill>
                <a:srgbClr val="1B1680"/>
              </a:solidFill>
              <a:latin typeface="+mn-lt"/>
            </a:endParaRPr>
          </a:p>
          <a:p>
            <a:pPr marL="70485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sz="2400" b="1" i="1" dirty="0" smtClean="0">
                <a:solidFill>
                  <a:srgbClr val="1B1680"/>
                </a:solidFill>
                <a:latin typeface="+mn-lt"/>
              </a:rPr>
              <a:t>Configurações </a:t>
            </a:r>
            <a:r>
              <a:rPr lang="pt-BR" sz="2400" b="1" i="1" dirty="0">
                <a:solidFill>
                  <a:srgbClr val="1B1680"/>
                </a:solidFill>
                <a:latin typeface="+mn-lt"/>
              </a:rPr>
              <a:t>Necessárias para </a:t>
            </a:r>
            <a:r>
              <a:rPr lang="pt-BR" sz="2400" b="1" i="1" dirty="0" smtClean="0">
                <a:solidFill>
                  <a:srgbClr val="1B1680"/>
                </a:solidFill>
                <a:latin typeface="+mn-lt"/>
              </a:rPr>
              <a:t>Cálculo                       </a:t>
            </a:r>
            <a:r>
              <a:rPr lang="pt-BR" sz="2400" b="1" i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EPE</a:t>
            </a:r>
            <a:endParaRPr lang="pt-BR" sz="2400" b="1" i="1" dirty="0">
              <a:solidFill>
                <a:schemeClr val="bg1">
                  <a:lumMod val="75000"/>
                </a:schemeClr>
              </a:solidFill>
            </a:endParaRPr>
          </a:p>
          <a:p>
            <a:pPr marL="704850" lvl="1" indent="-342900" algn="just">
              <a:buFont typeface="Wingdings" panose="05000000000000000000" pitchFamily="2" charset="2"/>
              <a:buChar char="v"/>
              <a:defRPr/>
            </a:pPr>
            <a:endParaRPr lang="pt-BR" sz="2400" b="1" i="1" dirty="0" smtClean="0">
              <a:solidFill>
                <a:srgbClr val="1B1680"/>
              </a:solidFill>
              <a:latin typeface="+mn-lt"/>
            </a:endParaRPr>
          </a:p>
          <a:p>
            <a:pPr marL="70485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sz="2400" b="1" i="1" dirty="0" smtClean="0">
                <a:solidFill>
                  <a:srgbClr val="1B1680"/>
                </a:solidFill>
                <a:latin typeface="+mn-lt"/>
              </a:rPr>
              <a:t>Metodologia</a:t>
            </a:r>
          </a:p>
          <a:p>
            <a:pPr marL="704850" lvl="1" indent="-342900" algn="just">
              <a:buFont typeface="Wingdings" panose="05000000000000000000" pitchFamily="2" charset="2"/>
              <a:buChar char="v"/>
              <a:defRPr/>
            </a:pPr>
            <a:endParaRPr lang="pt-BR" sz="2400" b="1" i="1" dirty="0">
              <a:solidFill>
                <a:srgbClr val="1B1680"/>
              </a:solidFill>
              <a:latin typeface="+mn-lt"/>
            </a:endParaRPr>
          </a:p>
          <a:p>
            <a:pPr marL="70485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sz="2400" b="1" i="1" dirty="0" smtClean="0">
                <a:solidFill>
                  <a:srgbClr val="1B1680"/>
                </a:solidFill>
                <a:latin typeface="+mn-lt"/>
              </a:rPr>
              <a:t>Resultados Preliminares</a:t>
            </a:r>
          </a:p>
          <a:p>
            <a:pPr marL="704850" lvl="1" indent="-342900" algn="just">
              <a:buFont typeface="Wingdings" panose="05000000000000000000" pitchFamily="2" charset="2"/>
              <a:buChar char="v"/>
              <a:defRPr/>
            </a:pPr>
            <a:endParaRPr lang="pt-BR" sz="2400" b="1" i="1" dirty="0" smtClean="0">
              <a:solidFill>
                <a:srgbClr val="1B1680"/>
              </a:solidFill>
              <a:latin typeface="+mn-lt"/>
            </a:endParaRPr>
          </a:p>
          <a:p>
            <a:pPr marL="70485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sz="2400" b="1" i="1" dirty="0" smtClean="0">
                <a:solidFill>
                  <a:srgbClr val="1B1680"/>
                </a:solidFill>
                <a:latin typeface="+mn-lt"/>
              </a:rPr>
              <a:t>Aperfeiçoamentos futuros</a:t>
            </a:r>
          </a:p>
          <a:p>
            <a:pPr marL="704850" lvl="1" indent="-342900" algn="just">
              <a:buFont typeface="Wingdings" panose="05000000000000000000" pitchFamily="2" charset="2"/>
              <a:buChar char="v"/>
              <a:defRPr/>
            </a:pPr>
            <a:endParaRPr lang="pt-BR" sz="2400" b="1" i="1" dirty="0">
              <a:solidFill>
                <a:srgbClr val="1B1680"/>
              </a:solidFill>
              <a:latin typeface="+mn-lt"/>
            </a:endParaRPr>
          </a:p>
          <a:p>
            <a:pPr marL="70485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sz="2400" b="1" i="1" dirty="0" smtClean="0">
                <a:solidFill>
                  <a:srgbClr val="1B1680"/>
                </a:solidFill>
                <a:latin typeface="+mn-lt"/>
                <a:sym typeface="Wingdings" panose="05000000000000000000" pitchFamily="2" charset="2"/>
              </a:rPr>
              <a:t>Análise dos resultados  </a:t>
            </a:r>
            <a:r>
              <a:rPr lang="pt-BR" sz="2400" b="1" i="1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CCEE</a:t>
            </a:r>
            <a:endParaRPr lang="pt-BR" sz="2400" b="1" i="1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 marL="704850" lvl="1" indent="-342900" algn="just">
              <a:buFont typeface="Wingdings" panose="05000000000000000000" pitchFamily="2" charset="2"/>
              <a:buChar char="v"/>
              <a:defRPr/>
            </a:pPr>
            <a:endParaRPr lang="pt-BR" sz="2400" b="1" i="1" dirty="0">
              <a:solidFill>
                <a:srgbClr val="1A1579"/>
              </a:solidFill>
              <a:latin typeface="+mn-lt"/>
            </a:endParaRPr>
          </a:p>
          <a:p>
            <a:pPr marL="704850" lvl="1" indent="-342900" algn="just">
              <a:buFont typeface="Wingdings" panose="05000000000000000000" pitchFamily="2" charset="2"/>
              <a:buChar char="v"/>
              <a:defRPr/>
            </a:pPr>
            <a:endParaRPr lang="pt-BR" sz="2400" b="1" i="1" dirty="0" smtClean="0">
              <a:solidFill>
                <a:srgbClr val="1A1579"/>
              </a:solidFill>
              <a:latin typeface="+mn-lt"/>
            </a:endParaRPr>
          </a:p>
          <a:p>
            <a:pPr marL="942975" lvl="2" indent="-180975" algn="just">
              <a:defRPr/>
            </a:pPr>
            <a:endParaRPr lang="pt-BR" sz="2400" b="1" i="1" dirty="0">
              <a:solidFill>
                <a:srgbClr val="1A1579"/>
              </a:solidFill>
              <a:latin typeface="+mn-lt"/>
            </a:endParaRPr>
          </a:p>
        </p:txBody>
      </p:sp>
      <p:sp>
        <p:nvSpPr>
          <p:cNvPr id="10246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2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2" name="Chave direita 1"/>
          <p:cNvSpPr/>
          <p:nvPr/>
        </p:nvSpPr>
        <p:spPr>
          <a:xfrm>
            <a:off x="5004048" y="2060848"/>
            <a:ext cx="288032" cy="3672408"/>
          </a:xfrm>
          <a:prstGeom prst="rightBrac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0" y="1124744"/>
            <a:ext cx="8820472" cy="576064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09575" algn="just">
              <a:buFont typeface="Wingdings" panose="05000000000000000000" pitchFamily="2" charset="2"/>
              <a:buChar char="Ø"/>
              <a:defRPr/>
            </a:pPr>
            <a:r>
              <a:rPr lang="pt-BR" sz="1800" b="1" dirty="0" smtClean="0">
                <a:solidFill>
                  <a:srgbClr val="1A1579"/>
                </a:solidFill>
                <a:latin typeface="+mn-lt"/>
              </a:rPr>
              <a:t>Para as 122 </a:t>
            </a:r>
            <a:r>
              <a:rPr lang="pt-BR" sz="1800" b="1" dirty="0">
                <a:solidFill>
                  <a:srgbClr val="1A1579"/>
                </a:solidFill>
                <a:latin typeface="+mn-lt"/>
              </a:rPr>
              <a:t>usinas cuja </a:t>
            </a:r>
            <a:r>
              <a:rPr lang="pt-BR" sz="1800" b="1" dirty="0" smtClean="0">
                <a:solidFill>
                  <a:srgbClr val="1A1579"/>
                </a:solidFill>
                <a:latin typeface="+mn-lt"/>
              </a:rPr>
              <a:t>garantia </a:t>
            </a:r>
            <a:r>
              <a:rPr lang="pt-BR" sz="1800" b="1" dirty="0">
                <a:solidFill>
                  <a:srgbClr val="1A1579"/>
                </a:solidFill>
                <a:latin typeface="+mn-lt"/>
              </a:rPr>
              <a:t>física será objeto de revisão em 2016</a:t>
            </a:r>
          </a:p>
          <a:p>
            <a:pPr marL="809625" lvl="1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sz="1800" dirty="0">
                <a:solidFill>
                  <a:srgbClr val="1A1579"/>
                </a:solidFill>
                <a:latin typeface="+mn-lt"/>
              </a:rPr>
              <a:t>Os valores vigentes de benefício indireto e os acréscimos/decréscimos de garantia física obtidos em função de Revisões Extraordinárias (Portaria 861/2010) </a:t>
            </a:r>
            <a:r>
              <a:rPr lang="pt-BR" sz="1800" dirty="0" smtClean="0">
                <a:solidFill>
                  <a:srgbClr val="1A1579"/>
                </a:solidFill>
                <a:latin typeface="+mn-lt"/>
              </a:rPr>
              <a:t>serão preservados </a:t>
            </a:r>
            <a:r>
              <a:rPr lang="pt-BR" sz="1800" b="1" dirty="0" smtClean="0">
                <a:solidFill>
                  <a:srgbClr val="1A1579"/>
                </a:solidFill>
                <a:latin typeface="+mn-lt"/>
              </a:rPr>
              <a:t>-&gt;</a:t>
            </a:r>
            <a:r>
              <a:rPr lang="pt-BR" sz="1800" dirty="0" smtClean="0">
                <a:solidFill>
                  <a:srgbClr val="1A1579"/>
                </a:solidFill>
                <a:latin typeface="+mn-lt"/>
              </a:rPr>
              <a:t> configurações específicas de cálculo.</a:t>
            </a:r>
            <a:endParaRPr lang="pt-BR" sz="1800" dirty="0">
              <a:solidFill>
                <a:srgbClr val="1A1579"/>
              </a:solidFill>
              <a:latin typeface="+mn-lt"/>
            </a:endParaRPr>
          </a:p>
          <a:p>
            <a:pPr marL="866775" lvl="1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sz="1800" dirty="0" smtClean="0">
                <a:solidFill>
                  <a:srgbClr val="1A1579"/>
                </a:solidFill>
                <a:latin typeface="+mn-lt"/>
              </a:rPr>
              <a:t>Os </a:t>
            </a:r>
            <a:r>
              <a:rPr lang="pt-BR" sz="1800" b="1" dirty="0" smtClean="0">
                <a:solidFill>
                  <a:srgbClr val="1A1579"/>
                </a:solidFill>
                <a:latin typeface="+mn-lt"/>
              </a:rPr>
              <a:t>limites de redução </a:t>
            </a:r>
            <a:r>
              <a:rPr lang="pt-BR" sz="1800" dirty="0" smtClean="0">
                <a:solidFill>
                  <a:srgbClr val="1A1579"/>
                </a:solidFill>
                <a:latin typeface="+mn-lt"/>
              </a:rPr>
              <a:t>previstos no Decreto 2.655/1998 serão </a:t>
            </a:r>
            <a:r>
              <a:rPr lang="pt-BR" sz="1800" b="1" dirty="0" smtClean="0">
                <a:solidFill>
                  <a:srgbClr val="1A1579"/>
                </a:solidFill>
                <a:latin typeface="+mn-lt"/>
              </a:rPr>
              <a:t>aplicados às garantias físicas locais </a:t>
            </a:r>
            <a:r>
              <a:rPr lang="pt-BR" sz="1800" dirty="0" smtClean="0">
                <a:solidFill>
                  <a:srgbClr val="1A1579"/>
                </a:solidFill>
                <a:latin typeface="+mn-lt"/>
              </a:rPr>
              <a:t>obtidas e somente ao final os montantes preservados serão somados.</a:t>
            </a:r>
          </a:p>
          <a:p>
            <a:pPr marL="866775" lvl="1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sz="1800" dirty="0">
                <a:solidFill>
                  <a:srgbClr val="1A1579"/>
                </a:solidFill>
                <a:latin typeface="+mn-lt"/>
              </a:rPr>
              <a:t>Conforme definido na Portaria MME nº 101, de 22 de março de 2016, a </a:t>
            </a:r>
            <a:r>
              <a:rPr lang="pt-BR" sz="1800" b="1" dirty="0">
                <a:solidFill>
                  <a:srgbClr val="1A1579"/>
                </a:solidFill>
                <a:latin typeface="+mn-lt"/>
              </a:rPr>
              <a:t>garantia física total</a:t>
            </a:r>
            <a:r>
              <a:rPr lang="pt-BR" sz="1800" dirty="0">
                <a:solidFill>
                  <a:srgbClr val="1A1579"/>
                </a:solidFill>
                <a:latin typeface="+mn-lt"/>
              </a:rPr>
              <a:t> de uma usina hidrelétrica deverá ser </a:t>
            </a:r>
            <a:r>
              <a:rPr lang="pt-BR" sz="1800" b="1" dirty="0">
                <a:solidFill>
                  <a:srgbClr val="1A1579"/>
                </a:solidFill>
                <a:latin typeface="+mn-lt"/>
              </a:rPr>
              <a:t>limitada ao valor de sua disponibilidade máxima de </a:t>
            </a:r>
            <a:r>
              <a:rPr lang="pt-BR" sz="1800" b="1" dirty="0" smtClean="0">
                <a:solidFill>
                  <a:srgbClr val="1A1579"/>
                </a:solidFill>
                <a:latin typeface="+mn-lt"/>
              </a:rPr>
              <a:t>geração</a:t>
            </a:r>
            <a:r>
              <a:rPr lang="pt-BR" sz="1800" dirty="0" smtClean="0">
                <a:solidFill>
                  <a:srgbClr val="1A1579"/>
                </a:solidFill>
                <a:latin typeface="+mn-lt"/>
              </a:rPr>
              <a:t>.</a:t>
            </a:r>
          </a:p>
          <a:p>
            <a:pPr marL="1266825" lvl="2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1800" dirty="0" smtClean="0">
                <a:solidFill>
                  <a:srgbClr val="1A1579"/>
                </a:solidFill>
                <a:latin typeface="+mn-lt"/>
              </a:rPr>
              <a:t>Caso ultrapasse este valor, a garantia física local será reduzida de forma que a garantia física total atenda a esta restrição. </a:t>
            </a:r>
            <a:endParaRPr lang="pt-BR" sz="1800" dirty="0">
              <a:solidFill>
                <a:srgbClr val="1A1579"/>
              </a:solidFill>
              <a:latin typeface="+mn-lt"/>
            </a:endParaRPr>
          </a:p>
          <a:p>
            <a:pPr marL="1266825" lvl="2" indent="-285750" algn="just">
              <a:buFont typeface="Wingdings" panose="05000000000000000000" pitchFamily="2" charset="2"/>
              <a:buChar char="ü"/>
              <a:defRPr/>
            </a:pPr>
            <a:endParaRPr lang="pt-BR" sz="1800" dirty="0">
              <a:solidFill>
                <a:srgbClr val="1A1579"/>
              </a:solidFill>
              <a:latin typeface="+mn-lt"/>
            </a:endParaRPr>
          </a:p>
          <a:p>
            <a:pPr marL="1266825" lvl="2" indent="-285750" algn="just">
              <a:buFont typeface="Wingdings" panose="05000000000000000000" pitchFamily="2" charset="2"/>
              <a:buChar char="ü"/>
              <a:defRPr/>
            </a:pPr>
            <a:endParaRPr lang="pt-BR" sz="1800" dirty="0">
              <a:solidFill>
                <a:srgbClr val="1A1579"/>
              </a:solidFill>
              <a:latin typeface="+mn-lt"/>
            </a:endParaRPr>
          </a:p>
          <a:p>
            <a:pPr marL="1266825" lvl="2" indent="-285750" algn="just">
              <a:buFont typeface="Wingdings" panose="05000000000000000000" pitchFamily="2" charset="2"/>
              <a:buChar char="ü"/>
              <a:defRPr/>
            </a:pPr>
            <a:endParaRPr lang="pt-BR" sz="1800" dirty="0" smtClean="0">
              <a:solidFill>
                <a:srgbClr val="1A1579"/>
              </a:solidFill>
              <a:latin typeface="+mn-lt"/>
            </a:endParaRPr>
          </a:p>
          <a:p>
            <a:pPr marL="1266825" lvl="2" indent="-285750" algn="just">
              <a:buFont typeface="Wingdings" panose="05000000000000000000" pitchFamily="2" charset="2"/>
              <a:buChar char="Ø"/>
              <a:defRPr/>
            </a:pPr>
            <a:endParaRPr lang="pt-BR" sz="1800" dirty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1800" b="1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1800" b="1" dirty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1800" b="1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1800" b="1" dirty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1800" b="1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§"/>
              <a:defRPr/>
            </a:pPr>
            <a:endParaRPr lang="pt-BR" sz="1800" b="1" dirty="0">
              <a:solidFill>
                <a:srgbClr val="1A1579"/>
              </a:solidFill>
              <a:latin typeface="+mn-lt"/>
            </a:endParaRPr>
          </a:p>
          <a:p>
            <a:pPr marL="1209675" lvl="2" algn="just">
              <a:buFont typeface="Wingdings" panose="05000000000000000000" pitchFamily="2" charset="2"/>
              <a:buChar char="v"/>
              <a:defRPr/>
            </a:pPr>
            <a:endParaRPr lang="pt-BR" sz="1800" b="1" dirty="0" smtClean="0">
              <a:solidFill>
                <a:srgbClr val="1A1579"/>
              </a:solidFill>
              <a:latin typeface="+mn-lt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6372200" y="29969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20</a:t>
            </a:fld>
            <a:endParaRPr lang="pt-BR" dirty="0" smtClean="0">
              <a:latin typeface="Arial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5030" y="293827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cap="all" dirty="0" smtClean="0">
                <a:solidFill>
                  <a:srgbClr val="1B1680"/>
                </a:solidFill>
                <a:latin typeface="+mj-lt"/>
                <a:cs typeface="Tahoma" pitchFamily="34" charset="0"/>
              </a:rPr>
              <a:t>METODOLOGIA</a:t>
            </a:r>
            <a:endParaRPr lang="pt-BR" sz="2400" b="1" cap="all" dirty="0">
              <a:solidFill>
                <a:srgbClr val="1B168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aixaDeTexto 42"/>
          <p:cNvSpPr txBox="1">
            <a:spLocks noChangeArrowheads="1"/>
          </p:cNvSpPr>
          <p:nvPr/>
        </p:nvSpPr>
        <p:spPr bwMode="auto">
          <a:xfrm>
            <a:off x="287524" y="980728"/>
            <a:ext cx="8604956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</a:pPr>
            <a:r>
              <a:rPr lang="pt-BR" altLang="pt-BR" sz="2000" dirty="0" smtClean="0">
                <a:solidFill>
                  <a:srgbClr val="1A15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Fluxograma</a:t>
            </a:r>
          </a:p>
          <a:p>
            <a:pPr marL="342900" lvl="1" indent="-342900">
              <a:spcBef>
                <a:spcPct val="20000"/>
              </a:spcBef>
            </a:pPr>
            <a:r>
              <a:rPr lang="pt-BR" altLang="pt-BR" sz="2000" dirty="0" smtClean="0">
                <a:solidFill>
                  <a:srgbClr val="1A15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cálculo </a:t>
            </a:r>
          </a:p>
          <a:p>
            <a:pPr marL="342900" lvl="1" indent="-342900">
              <a:spcBef>
                <a:spcPct val="20000"/>
              </a:spcBef>
            </a:pPr>
            <a:r>
              <a:rPr lang="pt-BR" altLang="pt-BR" sz="2000" dirty="0" smtClean="0">
                <a:solidFill>
                  <a:srgbClr val="1A15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GF</a:t>
            </a:r>
            <a:r>
              <a:rPr lang="pt-BR" altLang="pt-BR" sz="2000" baseline="-25000" dirty="0" smtClean="0">
                <a:solidFill>
                  <a:srgbClr val="1A15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pt-BR" altLang="pt-BR" sz="2000" dirty="0" smtClean="0">
                <a:solidFill>
                  <a:srgbClr val="1A15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RO:</a:t>
            </a:r>
          </a:p>
          <a:p>
            <a:pPr marL="342900" lvl="1" indent="-342900">
              <a:spcBef>
                <a:spcPct val="20000"/>
              </a:spcBef>
            </a:pPr>
            <a:endParaRPr lang="pt-BR" altLang="pt-BR" sz="2000" dirty="0" smtClean="0">
              <a:solidFill>
                <a:srgbClr val="1A15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pt-BR" altLang="pt-B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8226"/>
            <a:ext cx="6327775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45030" y="293827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cap="all" dirty="0" smtClean="0">
                <a:solidFill>
                  <a:srgbClr val="1B1680"/>
                </a:solidFill>
                <a:latin typeface="+mj-lt"/>
                <a:cs typeface="Tahoma" pitchFamily="34" charset="0"/>
              </a:rPr>
              <a:t>METODOLOGIA</a:t>
            </a:r>
            <a:endParaRPr lang="pt-BR" sz="2400" b="1" cap="all" dirty="0">
              <a:solidFill>
                <a:srgbClr val="1B168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87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306513"/>
            <a:ext cx="9102725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0" y="1124744"/>
            <a:ext cx="8820472" cy="576064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09575" algn="just">
              <a:buFont typeface="Wingdings" panose="05000000000000000000" pitchFamily="2" charset="2"/>
              <a:buChar char="v"/>
              <a:defRPr/>
            </a:pPr>
            <a:endParaRPr lang="pt-BR" sz="1700" b="1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v"/>
              <a:defRPr/>
            </a:pPr>
            <a:endParaRPr lang="pt-BR" sz="1700" b="1" dirty="0" smtClean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v"/>
              <a:defRPr/>
            </a:pPr>
            <a:endParaRPr lang="pt-BR" sz="1700" b="1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v"/>
              <a:defRPr/>
            </a:pPr>
            <a:endParaRPr lang="pt-BR" sz="1700" b="1" dirty="0" smtClean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v"/>
              <a:defRPr/>
            </a:pPr>
            <a:endParaRPr lang="pt-BR" sz="1700" b="1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v"/>
              <a:defRPr/>
            </a:pPr>
            <a:endParaRPr lang="pt-BR" sz="1700" b="1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Ø"/>
              <a:defRPr/>
            </a:pPr>
            <a:endParaRPr lang="pt-BR" sz="1700" b="1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v"/>
              <a:defRPr/>
            </a:pPr>
            <a:endParaRPr lang="pt-BR" sz="1700" b="1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v"/>
              <a:defRPr/>
            </a:pPr>
            <a:endParaRPr lang="pt-BR" sz="1700" b="1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v"/>
              <a:defRPr/>
            </a:pPr>
            <a:endParaRPr lang="pt-BR" sz="1700" b="1" dirty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v"/>
              <a:defRPr/>
            </a:pPr>
            <a:endParaRPr lang="pt-BR" sz="1700" b="1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v"/>
              <a:defRPr/>
            </a:pPr>
            <a:endParaRPr lang="pt-BR" sz="1700" b="1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v"/>
              <a:defRPr/>
            </a:pPr>
            <a:endParaRPr lang="pt-BR" sz="1700" b="1" dirty="0" smtClean="0">
              <a:solidFill>
                <a:srgbClr val="1A1579"/>
              </a:solidFill>
              <a:latin typeface="+mn-lt"/>
            </a:endParaRPr>
          </a:p>
          <a:p>
            <a:pPr marL="66675" indent="0" algn="just">
              <a:buNone/>
              <a:defRPr/>
            </a:pPr>
            <a:endParaRPr lang="pt-BR" sz="1600" b="1" dirty="0" smtClean="0">
              <a:solidFill>
                <a:srgbClr val="1A1579"/>
              </a:solidFill>
              <a:latin typeface="+mn-lt"/>
            </a:endParaRPr>
          </a:p>
          <a:p>
            <a:pPr marL="866775" lvl="1" indent="-342900" algn="just">
              <a:buFont typeface="Wingdings" panose="05000000000000000000" pitchFamily="2" charset="2"/>
              <a:buChar char="q"/>
              <a:defRPr/>
            </a:pPr>
            <a:endParaRPr lang="pt-BR" sz="1600" dirty="0" smtClean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1800" b="1" dirty="0" smtClean="0">
              <a:solidFill>
                <a:srgbClr val="1A1579"/>
              </a:solidFill>
              <a:latin typeface="+mn-lt"/>
            </a:endParaRPr>
          </a:p>
        </p:txBody>
      </p:sp>
      <p:sp>
        <p:nvSpPr>
          <p:cNvPr id="10246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22</a:t>
            </a:fld>
            <a:endParaRPr lang="pt-BR" dirty="0" smtClean="0">
              <a:latin typeface="Arial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6372200" y="32129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907704" y="4778568"/>
            <a:ext cx="2088232" cy="7386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C00000"/>
                </a:solidFill>
              </a:rPr>
              <a:t>48 usinas com perdas maiores que 5% em relação à GF vigente</a:t>
            </a:r>
            <a:endParaRPr lang="pt-BR" sz="1400" b="1" dirty="0">
              <a:solidFill>
                <a:srgbClr val="C00000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4139952" y="4963234"/>
            <a:ext cx="576064" cy="369332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883485" y="4886290"/>
            <a:ext cx="2088232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C00000"/>
                </a:solidFill>
              </a:rPr>
              <a:t>Aplicar o limite de redução de 5%</a:t>
            </a:r>
            <a:endParaRPr lang="pt-BR" sz="1400" b="1" dirty="0">
              <a:solidFill>
                <a:srgbClr val="C00000"/>
              </a:solidFill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45030" y="293827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cap="all" dirty="0" smtClean="0">
                <a:solidFill>
                  <a:srgbClr val="1B1680"/>
                </a:solidFill>
                <a:latin typeface="+mj-lt"/>
                <a:cs typeface="Tahoma" pitchFamily="34" charset="0"/>
              </a:rPr>
              <a:t>RESULTADOS PRELIMINARES</a:t>
            </a:r>
            <a:endParaRPr lang="pt-BR" sz="2400" b="1" cap="all" dirty="0">
              <a:solidFill>
                <a:srgbClr val="1B168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35496" y="1052736"/>
            <a:ext cx="8424936" cy="576064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914400" lvl="2" indent="0">
              <a:buNone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914400" lvl="2" indent="0">
              <a:buNone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914400" lvl="2" indent="0">
              <a:buNone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914400" lvl="2" indent="0">
              <a:buNone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914400" lvl="2" indent="0">
              <a:buNone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914400" lvl="2" indent="0">
              <a:buNone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914400" lvl="2" indent="0">
              <a:buNone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914400" lvl="2" indent="0">
              <a:buNone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914400" lvl="2" indent="0">
              <a:buNone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914400" lvl="2" indent="0">
              <a:buNone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914400" lvl="2" indent="0">
              <a:buNone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</p:txBody>
      </p:sp>
      <p:sp>
        <p:nvSpPr>
          <p:cNvPr id="10246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23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020" y="1027475"/>
            <a:ext cx="6928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C1787"/>
                </a:solidFill>
                <a:latin typeface="+mn-lt"/>
              </a:rPr>
              <a:t>Nota </a:t>
            </a:r>
            <a:r>
              <a:rPr lang="pt-BR" sz="1600" b="1" dirty="0">
                <a:solidFill>
                  <a:srgbClr val="1C1787"/>
                </a:solidFill>
                <a:latin typeface="+mn-lt"/>
              </a:rPr>
              <a:t>Técnica </a:t>
            </a:r>
            <a:r>
              <a:rPr lang="pt-BR" sz="1600" b="1" dirty="0" smtClean="0">
                <a:solidFill>
                  <a:srgbClr val="1C1787"/>
                </a:solidFill>
                <a:latin typeface="+mn-lt"/>
              </a:rPr>
              <a:t>EPE-DEE-RE-097/2016-r0, de 11 de novembro de 2016 </a:t>
            </a:r>
            <a:endParaRPr lang="pt-BR" sz="1600" b="1" dirty="0">
              <a:solidFill>
                <a:srgbClr val="1C1787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324544" y="2776290"/>
            <a:ext cx="455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1B1680"/>
                </a:solidFill>
                <a:latin typeface="+mn-lt"/>
                <a:cs typeface="Tahoma" pitchFamily="34" charset="0"/>
              </a:rPr>
              <a:t>GF VIGENTE TOTAL = </a:t>
            </a:r>
            <a:r>
              <a:rPr lang="pt-BR" b="1" dirty="0" smtClean="0">
                <a:solidFill>
                  <a:srgbClr val="1B1680"/>
                </a:solidFill>
                <a:latin typeface="+mn-lt"/>
                <a:cs typeface="Tahoma" pitchFamily="34" charset="0"/>
              </a:rPr>
              <a:t>57.425 </a:t>
            </a:r>
            <a:r>
              <a:rPr lang="pt-BR" b="1" dirty="0">
                <a:solidFill>
                  <a:srgbClr val="1B1680"/>
                </a:solidFill>
                <a:latin typeface="+mn-lt"/>
                <a:cs typeface="Tahoma" pitchFamily="34" charset="0"/>
              </a:rPr>
              <a:t>MWmed</a:t>
            </a:r>
          </a:p>
        </p:txBody>
      </p:sp>
      <p:sp>
        <p:nvSpPr>
          <p:cNvPr id="4" name="Seta em curva para baixo 3"/>
          <p:cNvSpPr/>
          <p:nvPr/>
        </p:nvSpPr>
        <p:spPr>
          <a:xfrm>
            <a:off x="3419872" y="1772816"/>
            <a:ext cx="2592288" cy="974177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220072" y="2776290"/>
            <a:ext cx="40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1B1680"/>
                </a:solidFill>
                <a:latin typeface="+mn-lt"/>
                <a:cs typeface="Tahoma" pitchFamily="34" charset="0"/>
              </a:rPr>
              <a:t>GF </a:t>
            </a:r>
            <a:r>
              <a:rPr lang="pt-BR" b="1" dirty="0" smtClean="0">
                <a:solidFill>
                  <a:srgbClr val="1B1680"/>
                </a:solidFill>
                <a:latin typeface="+mn-lt"/>
                <a:cs typeface="Tahoma" pitchFamily="34" charset="0"/>
              </a:rPr>
              <a:t>REVISADA TOTAL </a:t>
            </a:r>
            <a:r>
              <a:rPr lang="pt-BR" b="1" dirty="0">
                <a:solidFill>
                  <a:srgbClr val="1B1680"/>
                </a:solidFill>
                <a:latin typeface="+mn-lt"/>
                <a:cs typeface="Tahoma" pitchFamily="34" charset="0"/>
              </a:rPr>
              <a:t>= </a:t>
            </a:r>
            <a:r>
              <a:rPr lang="pt-BR" b="1" dirty="0" smtClean="0">
                <a:solidFill>
                  <a:srgbClr val="1B1680"/>
                </a:solidFill>
                <a:latin typeface="+mn-lt"/>
                <a:cs typeface="Tahoma" pitchFamily="34" charset="0"/>
              </a:rPr>
              <a:t>56.016 </a:t>
            </a:r>
            <a:r>
              <a:rPr lang="pt-BR" b="1" dirty="0">
                <a:solidFill>
                  <a:srgbClr val="1B1680"/>
                </a:solidFill>
                <a:latin typeface="+mn-lt"/>
                <a:cs typeface="Tahoma" pitchFamily="34" charset="0"/>
              </a:rPr>
              <a:t>MWmed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612494" y="212995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1B1680"/>
                </a:solidFill>
                <a:latin typeface="+mn-lt"/>
                <a:cs typeface="Tahoma" pitchFamily="34" charset="0"/>
              </a:rPr>
              <a:t>-1.409 </a:t>
            </a:r>
            <a:r>
              <a:rPr lang="pt-BR" b="1" dirty="0" err="1" smtClean="0">
                <a:solidFill>
                  <a:srgbClr val="1B1680"/>
                </a:solidFill>
                <a:latin typeface="+mn-lt"/>
                <a:cs typeface="Tahoma" pitchFamily="34" charset="0"/>
              </a:rPr>
              <a:t>MWmed</a:t>
            </a:r>
            <a:endParaRPr lang="pt-BR" b="1" dirty="0" smtClean="0">
              <a:solidFill>
                <a:srgbClr val="1B1680"/>
              </a:solidFill>
              <a:latin typeface="+mn-lt"/>
              <a:cs typeface="Tahoma" pitchFamily="34" charset="0"/>
            </a:endParaRPr>
          </a:p>
          <a:p>
            <a:pPr algn="ctr"/>
            <a:r>
              <a:rPr lang="pt-BR" b="1" dirty="0" smtClean="0">
                <a:solidFill>
                  <a:srgbClr val="1B1680"/>
                </a:solidFill>
                <a:latin typeface="+mn-lt"/>
                <a:cs typeface="Tahoma" pitchFamily="34" charset="0"/>
              </a:rPr>
              <a:t>-2,5%</a:t>
            </a:r>
            <a:endParaRPr lang="pt-BR" b="1" dirty="0">
              <a:solidFill>
                <a:srgbClr val="1B1680"/>
              </a:solidFill>
              <a:latin typeface="+mn-lt"/>
              <a:cs typeface="Tahoma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718813" y="3141288"/>
            <a:ext cx="4248000" cy="2880000"/>
            <a:chOff x="4718813" y="2385517"/>
            <a:chExt cx="4419600" cy="2619375"/>
          </a:xfrm>
        </p:grpSpPr>
        <p:graphicFrame>
          <p:nvGraphicFramePr>
            <p:cNvPr id="15" name="Gráfico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46063267"/>
                </p:ext>
              </p:extLst>
            </p:nvPr>
          </p:nvGraphicFramePr>
          <p:xfrm>
            <a:off x="4718813" y="2385517"/>
            <a:ext cx="4419600" cy="26193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" name="CaixaDeTexto 18"/>
            <p:cNvSpPr txBox="1"/>
            <p:nvPr/>
          </p:nvSpPr>
          <p:spPr>
            <a:xfrm>
              <a:off x="5689821" y="2614163"/>
              <a:ext cx="1605900" cy="307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chemeClr val="bg1"/>
                  </a:solidFill>
                  <a:latin typeface="+mn-lt"/>
                </a:rPr>
                <a:t>13.419 MWmed</a:t>
              </a:r>
              <a:endParaRPr lang="pt-BR" sz="16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" name="CaixaDeTexto 15"/>
            <p:cNvSpPr txBox="1"/>
            <p:nvPr/>
          </p:nvSpPr>
          <p:spPr>
            <a:xfrm>
              <a:off x="6888491" y="3138096"/>
              <a:ext cx="1798003" cy="307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b="1" dirty="0" smtClean="0">
                  <a:solidFill>
                    <a:schemeClr val="bg1"/>
                  </a:solidFill>
                </a:rPr>
                <a:t>42. 598 </a:t>
              </a:r>
              <a:r>
                <a:rPr lang="pt-BR" sz="1600" b="1" dirty="0" err="1" smtClean="0">
                  <a:solidFill>
                    <a:schemeClr val="bg1"/>
                  </a:solidFill>
                  <a:latin typeface="+mn-lt"/>
                </a:rPr>
                <a:t>MWmed</a:t>
              </a:r>
              <a:endParaRPr lang="pt-BR" sz="16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6228184" y="2876130"/>
              <a:ext cx="519006" cy="279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solidFill>
                    <a:schemeClr val="bg1"/>
                  </a:solidFill>
                  <a:latin typeface="+mn-lt"/>
                </a:rPr>
                <a:t>24%</a:t>
              </a:r>
              <a:endParaRPr lang="pt-BR" sz="1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7295722" y="3465737"/>
              <a:ext cx="519006" cy="279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solidFill>
                    <a:schemeClr val="bg1"/>
                  </a:solidFill>
                  <a:latin typeface="+mn-lt"/>
                </a:rPr>
                <a:t>76%</a:t>
              </a:r>
              <a:endParaRPr lang="pt-BR" sz="14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838736"/>
              </p:ext>
            </p:extLst>
          </p:nvPr>
        </p:nvGraphicFramePr>
        <p:xfrm>
          <a:off x="-141032" y="3141288"/>
          <a:ext cx="4248472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755576" y="3372292"/>
            <a:ext cx="154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+mn-lt"/>
              </a:rPr>
              <a:t>13.419 MWmed</a:t>
            </a:r>
            <a:endParaRPr lang="pt-BR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CaixaDeTexto 6"/>
          <p:cNvSpPr txBox="1">
            <a:spLocks noChangeArrowheads="1"/>
          </p:cNvSpPr>
          <p:nvPr/>
        </p:nvSpPr>
        <p:spPr bwMode="auto">
          <a:xfrm>
            <a:off x="45030" y="293827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cap="all" dirty="0" smtClean="0">
                <a:solidFill>
                  <a:srgbClr val="1B1680"/>
                </a:solidFill>
                <a:latin typeface="+mj-lt"/>
                <a:cs typeface="Tahoma" pitchFamily="34" charset="0"/>
              </a:rPr>
              <a:t>RESULTADOS PRELIMINARES</a:t>
            </a:r>
            <a:endParaRPr lang="pt-BR" sz="2400" b="1" cap="all" dirty="0">
              <a:solidFill>
                <a:srgbClr val="1B168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6"/>
          <p:cNvSpPr txBox="1">
            <a:spLocks noChangeArrowheads="1"/>
          </p:cNvSpPr>
          <p:nvPr/>
        </p:nvSpPr>
        <p:spPr bwMode="auto">
          <a:xfrm>
            <a:off x="107950" y="88900"/>
            <a:ext cx="77764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rgbClr val="1A1579"/>
                </a:solidFill>
                <a:latin typeface="+mj-lt"/>
              </a:rPr>
              <a:t>Aperfeiçoamentos Futuros (próximo ciclo)</a:t>
            </a:r>
            <a:endParaRPr lang="pt-BR" sz="2400" b="1" i="1" dirty="0">
              <a:solidFill>
                <a:srgbClr val="1A1579"/>
              </a:solidFill>
              <a:latin typeface="+mj-lt"/>
            </a:endParaRPr>
          </a:p>
        </p:txBody>
      </p:sp>
      <p:sp>
        <p:nvSpPr>
          <p:cNvPr id="10246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24</a:t>
            </a:fld>
            <a:endParaRPr lang="pt-BR" dirty="0" smtClean="0">
              <a:latin typeface="Arial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6588224" y="29969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323528" y="1169368"/>
            <a:ext cx="8424936" cy="568863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09575" algn="just">
              <a:buFont typeface="Wingdings" panose="05000000000000000000" pitchFamily="2" charset="2"/>
              <a:buChar char="Ø"/>
              <a:defRPr/>
            </a:pPr>
            <a:r>
              <a:rPr lang="pt-BR" sz="2000" b="1" dirty="0" smtClean="0">
                <a:solidFill>
                  <a:srgbClr val="1A1579"/>
                </a:solidFill>
                <a:latin typeface="+mn-lt"/>
              </a:rPr>
              <a:t>Aperfeiçoamentos metodológicos (exemplos):</a:t>
            </a:r>
          </a:p>
          <a:p>
            <a:pPr marL="809625" lvl="1" algn="just">
              <a:buFont typeface="Wingdings" panose="05000000000000000000" pitchFamily="2" charset="2"/>
              <a:buChar char="Ø"/>
              <a:defRPr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Múltiplos períodos críticos</a:t>
            </a:r>
          </a:p>
          <a:p>
            <a:pPr marL="809625" lvl="1" algn="just">
              <a:buFont typeface="Wingdings" panose="05000000000000000000" pitchFamily="2" charset="2"/>
              <a:buChar char="Ø"/>
              <a:defRPr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Modelo individualizado hidrotérmico</a:t>
            </a: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b="1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r>
              <a:rPr lang="pt-BR" sz="2000" b="1" dirty="0" smtClean="0">
                <a:solidFill>
                  <a:srgbClr val="1A1579"/>
                </a:solidFill>
                <a:latin typeface="+mn-lt"/>
              </a:rPr>
              <a:t>Aperfeiçoamento de configuração:</a:t>
            </a:r>
          </a:p>
          <a:p>
            <a:pPr marL="809625" lvl="1" algn="just">
              <a:buFont typeface="Wingdings" panose="05000000000000000000" pitchFamily="2" charset="2"/>
              <a:buChar char="Ø"/>
              <a:defRPr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Atualização das séries 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de vazões 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em função da nova base de usos consuntivos desenvolvida pela ANA (atividade a ser desenvolvida em 2017, a depender do ONS/ANEEL)</a:t>
            </a: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Ø"/>
              <a:defRPr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Atualização das produtibilidades das usinas (provável finalização do estudo do ONS em 2017)</a:t>
            </a:r>
          </a:p>
          <a:p>
            <a:pPr marL="809625" lvl="1" algn="just">
              <a:buFont typeface="Wingdings" panose="05000000000000000000" pitchFamily="2" charset="2"/>
              <a:buChar char="Ø"/>
              <a:defRPr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Atualização das curvas (PCA, PCV, PJ) </a:t>
            </a:r>
            <a:r>
              <a:rPr lang="pt-BR" sz="2000" dirty="0" smtClean="0">
                <a:solidFill>
                  <a:srgbClr val="1A1579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 Ainda sem previsão (ANA/ANEEL)</a:t>
            </a: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Ø"/>
              <a:defRPr/>
            </a:pPr>
            <a:endParaRPr lang="pt-BR" sz="2000" b="1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r>
              <a:rPr lang="pt-BR" sz="2000" b="1" dirty="0" smtClean="0">
                <a:solidFill>
                  <a:srgbClr val="1A1579"/>
                </a:solidFill>
                <a:latin typeface="+mn-lt"/>
              </a:rPr>
              <a:t>Elaboração de um Plano de Continuidade dos trabalhos conforme já determinado na Portaria 681/2014:</a:t>
            </a:r>
          </a:p>
          <a:p>
            <a:pPr marL="523875" lvl="1" indent="0" algn="just">
              <a:buNone/>
              <a:defRPr/>
            </a:pPr>
            <a:r>
              <a:rPr lang="pt-BR" sz="1500" i="1" dirty="0" smtClean="0">
                <a:solidFill>
                  <a:srgbClr val="1A157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“II </a:t>
            </a:r>
            <a:r>
              <a:rPr lang="pt-BR" sz="1500" i="1" dirty="0">
                <a:solidFill>
                  <a:srgbClr val="1A157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elaborar plano de trabalho, com horizonte de longo prazo, no qual constem </a:t>
            </a:r>
            <a:r>
              <a:rPr lang="pt-BR" sz="1500" i="1" dirty="0" smtClean="0">
                <a:solidFill>
                  <a:srgbClr val="1A157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 instituições </a:t>
            </a:r>
            <a:r>
              <a:rPr lang="pt-BR" sz="1500" i="1" dirty="0">
                <a:solidFill>
                  <a:srgbClr val="1A157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envolvidas e as atividades a serem realizadas, o grau de interação e responsabilidades </a:t>
            </a:r>
            <a:r>
              <a:rPr lang="pt-BR" sz="1500" i="1" dirty="0" smtClean="0">
                <a:solidFill>
                  <a:srgbClr val="1A157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das instituições</a:t>
            </a:r>
            <a:r>
              <a:rPr lang="pt-BR" sz="1500" i="1" dirty="0">
                <a:solidFill>
                  <a:srgbClr val="1A157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o fluxo de informações e prazos definidos para cada atividade, visando </a:t>
            </a:r>
            <a:r>
              <a:rPr lang="pt-BR" sz="1500" i="1" dirty="0" smtClean="0">
                <a:solidFill>
                  <a:srgbClr val="1A157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atender periodicamente </a:t>
            </a:r>
            <a:r>
              <a:rPr lang="pt-BR" sz="1500" i="1" dirty="0">
                <a:solidFill>
                  <a:srgbClr val="1A157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revisão ordinária prevista no Decreto </a:t>
            </a:r>
            <a:r>
              <a:rPr lang="pt-BR" sz="1500" i="1" dirty="0" smtClean="0">
                <a:solidFill>
                  <a:srgbClr val="1A157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2.655/1998.”</a:t>
            </a: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b="1" dirty="0" smtClean="0">
              <a:solidFill>
                <a:srgbClr val="1A1579"/>
              </a:solidFill>
              <a:latin typeface="+mn-lt"/>
            </a:endParaRPr>
          </a:p>
          <a:p>
            <a:pPr marL="66675" indent="0" algn="just">
              <a:buNone/>
              <a:defRPr/>
            </a:pPr>
            <a:endParaRPr lang="pt-BR" sz="2000" b="1" dirty="0">
              <a:solidFill>
                <a:srgbClr val="1A157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02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CaixaDeTexto 5"/>
          <p:cNvSpPr txBox="1">
            <a:spLocks noChangeArrowheads="1"/>
          </p:cNvSpPr>
          <p:nvPr/>
        </p:nvSpPr>
        <p:spPr bwMode="auto">
          <a:xfrm>
            <a:off x="3276600" y="2492375"/>
            <a:ext cx="266382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500">
                <a:solidFill>
                  <a:srgbClr val="002060"/>
                </a:solidFill>
                <a:latin typeface="Edwardian Script ITC" pitchFamily="66" charset="0"/>
              </a:rPr>
              <a:t>Fim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353939" y="1340768"/>
            <a:ext cx="8424936" cy="568863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sz="2400" dirty="0" smtClean="0">
              <a:solidFill>
                <a:srgbClr val="1A1579"/>
              </a:solidFill>
              <a:latin typeface="+mn-lt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1A1579"/>
                </a:solidFill>
                <a:latin typeface="+mn-lt"/>
              </a:rPr>
              <a:t>Decreto nº 2.655/1998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sz="2400" dirty="0" smtClean="0">
              <a:solidFill>
                <a:srgbClr val="1A1579"/>
              </a:solidFill>
              <a:latin typeface="+mn-lt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1A1579"/>
                </a:solidFill>
                <a:latin typeface="+mn-lt"/>
              </a:rPr>
              <a:t>Portaria </a:t>
            </a:r>
            <a:r>
              <a:rPr lang="pt-BR" sz="2400" dirty="0">
                <a:solidFill>
                  <a:srgbClr val="1A1579"/>
                </a:solidFill>
                <a:latin typeface="+mn-lt"/>
              </a:rPr>
              <a:t>MME nº </a:t>
            </a:r>
            <a:r>
              <a:rPr lang="pt-BR" sz="2400" dirty="0" smtClean="0">
                <a:solidFill>
                  <a:srgbClr val="1A1579"/>
                </a:solidFill>
                <a:latin typeface="+mn-lt"/>
              </a:rPr>
              <a:t>303/2004 </a:t>
            </a:r>
          </a:p>
          <a:p>
            <a:pPr marL="914400" lvl="2" indent="0" algn="just">
              <a:spcBef>
                <a:spcPts val="0"/>
              </a:spcBef>
              <a:buNone/>
            </a:pPr>
            <a:endParaRPr lang="pt-BR" sz="2400" dirty="0" smtClean="0">
              <a:solidFill>
                <a:srgbClr val="1A1579"/>
              </a:solidFill>
              <a:latin typeface="+mn-lt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1A1579"/>
                </a:solidFill>
                <a:latin typeface="+mn-lt"/>
              </a:rPr>
              <a:t>Portaria </a:t>
            </a:r>
            <a:r>
              <a:rPr lang="pt-BR" sz="2400" dirty="0">
                <a:solidFill>
                  <a:srgbClr val="1A1579"/>
                </a:solidFill>
                <a:latin typeface="+mn-lt"/>
              </a:rPr>
              <a:t>MME </a:t>
            </a:r>
            <a:r>
              <a:rPr lang="pt-BR" sz="2400" dirty="0" smtClean="0">
                <a:solidFill>
                  <a:srgbClr val="1A1579"/>
                </a:solidFill>
                <a:latin typeface="+mn-lt"/>
              </a:rPr>
              <a:t>nº 681/2014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 smtClean="0">
              <a:solidFill>
                <a:srgbClr val="1A1579"/>
              </a:solidFill>
              <a:latin typeface="+mn-lt"/>
            </a:endParaRP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1A1579"/>
                </a:solidFill>
                <a:latin typeface="+mn-lt"/>
              </a:rPr>
              <a:t>Portaria </a:t>
            </a:r>
            <a:r>
              <a:rPr lang="pt-BR" sz="2400" dirty="0">
                <a:solidFill>
                  <a:srgbClr val="1A1579"/>
                </a:solidFill>
                <a:latin typeface="+mn-lt"/>
              </a:rPr>
              <a:t>MME nº </a:t>
            </a:r>
            <a:r>
              <a:rPr lang="pt-BR" sz="2400" dirty="0" smtClean="0">
                <a:solidFill>
                  <a:srgbClr val="1A1579"/>
                </a:solidFill>
                <a:latin typeface="+mn-lt"/>
              </a:rPr>
              <a:t>537/ 2015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sz="2400" dirty="0" smtClean="0">
              <a:solidFill>
                <a:srgbClr val="1A1579"/>
              </a:solidFill>
              <a:latin typeface="+mn-lt"/>
            </a:endParaRPr>
          </a:p>
          <a:p>
            <a:pPr marL="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1A1579"/>
                </a:solidFill>
                <a:latin typeface="+mn-lt"/>
              </a:rPr>
              <a:t>Portaria MME nº 622, de 17 de novembro de 2016</a:t>
            </a:r>
          </a:p>
        </p:txBody>
      </p:sp>
      <p:sp>
        <p:nvSpPr>
          <p:cNvPr id="10246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3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107504" y="26064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cap="all" dirty="0" smtClean="0">
                <a:solidFill>
                  <a:srgbClr val="1B1680"/>
                </a:solidFill>
                <a:latin typeface="+mj-lt"/>
                <a:cs typeface="Tahoma" pitchFamily="34" charset="0"/>
              </a:rPr>
              <a:t>Contexto </a:t>
            </a:r>
            <a:endParaRPr lang="pt-BR" sz="2400" b="1" cap="all" dirty="0">
              <a:solidFill>
                <a:srgbClr val="1B168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124652" y="996202"/>
            <a:ext cx="8790061" cy="568863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Portaria MME nº 622/2016:</a:t>
            </a:r>
          </a:p>
          <a:p>
            <a:pPr marL="0" algn="just"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Relatório </a:t>
            </a:r>
            <a:r>
              <a:rPr lang="pt-BR" sz="1800" dirty="0">
                <a:solidFill>
                  <a:srgbClr val="1C1787"/>
                </a:solidFill>
                <a:latin typeface="+mn-lt"/>
              </a:rPr>
              <a:t>“Revisão Ordinária de Garantia Física de Energia das Usinas Hidrelétricas - </a:t>
            </a:r>
            <a:r>
              <a:rPr lang="pt-BR" sz="1800" dirty="0" err="1">
                <a:solidFill>
                  <a:srgbClr val="1C1787"/>
                </a:solidFill>
                <a:latin typeface="+mn-lt"/>
              </a:rPr>
              <a:t>UHEs</a:t>
            </a:r>
            <a:r>
              <a:rPr lang="pt-BR" sz="1800" dirty="0">
                <a:solidFill>
                  <a:srgbClr val="1C1787"/>
                </a:solidFill>
                <a:latin typeface="+mn-lt"/>
              </a:rPr>
              <a:t>”, de 11 de novembro de 2016, </a:t>
            </a:r>
            <a:endParaRPr lang="pt-BR" sz="1800" dirty="0" smtClean="0">
              <a:solidFill>
                <a:srgbClr val="1C1787"/>
              </a:solidFill>
              <a:latin typeface="+mn-lt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Valores </a:t>
            </a:r>
            <a:r>
              <a:rPr lang="pt-BR" sz="1800" dirty="0">
                <a:solidFill>
                  <a:srgbClr val="1C1787"/>
                </a:solidFill>
                <a:latin typeface="+mn-lt"/>
              </a:rPr>
              <a:t>Revistos de Garantia Física de Energia das Usinas </a:t>
            </a:r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Hidrelétricas, </a:t>
            </a:r>
            <a:r>
              <a:rPr lang="pt-BR" sz="1800" dirty="0">
                <a:solidFill>
                  <a:srgbClr val="1C1787"/>
                </a:solidFill>
                <a:latin typeface="+mn-lt"/>
              </a:rPr>
              <a:t>que constam na Nota Técnica EPE-DEE-RE-097/2016-r0, de </a:t>
            </a:r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11/11/2016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Coloca em CP até </a:t>
            </a:r>
            <a:r>
              <a:rPr lang="pt-BR" sz="1800" dirty="0">
                <a:solidFill>
                  <a:srgbClr val="1C1787"/>
                </a:solidFill>
                <a:latin typeface="+mn-lt"/>
              </a:rPr>
              <a:t>o dia 4 de dezembro de 2016, por meio do </a:t>
            </a:r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Portal </a:t>
            </a:r>
            <a:r>
              <a:rPr lang="pt-BR" sz="1800" dirty="0">
                <a:solidFill>
                  <a:srgbClr val="1C1787"/>
                </a:solidFill>
                <a:latin typeface="+mn-lt"/>
              </a:rPr>
              <a:t>de Consulta </a:t>
            </a:r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Pública.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Fixa prazo</a:t>
            </a:r>
            <a:r>
              <a:rPr lang="pt-BR" sz="1800" dirty="0">
                <a:solidFill>
                  <a:srgbClr val="1C1787"/>
                </a:solidFill>
                <a:latin typeface="+mn-lt"/>
              </a:rPr>
              <a:t>, até 4 de dezembro de 2016, para que os agentes declarem os novos valores de Taxa Equivalente de Indisponibilidade Forçada - TEIF e de Indisponibilidade Programada - IP, conforme dispõe o art. 5o , § 1o , da Portaria MME no 484, de 11 de setembro de </a:t>
            </a:r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2014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Estabelece que os </a:t>
            </a:r>
            <a:r>
              <a:rPr lang="pt-BR" sz="1800" dirty="0">
                <a:solidFill>
                  <a:srgbClr val="1C1787"/>
                </a:solidFill>
                <a:latin typeface="+mn-lt"/>
              </a:rPr>
              <a:t>valores de TEIF e IP das Usinas Hidrelétricas Despachadas </a:t>
            </a:r>
            <a:r>
              <a:rPr lang="pt-BR" sz="1800" dirty="0" err="1">
                <a:solidFill>
                  <a:srgbClr val="1C1787"/>
                </a:solidFill>
                <a:latin typeface="+mn-lt"/>
              </a:rPr>
              <a:t>Centralizadamente</a:t>
            </a:r>
            <a:r>
              <a:rPr lang="pt-BR" sz="1800" dirty="0">
                <a:solidFill>
                  <a:srgbClr val="1C1787"/>
                </a:solidFill>
                <a:latin typeface="+mn-lt"/>
              </a:rPr>
              <a:t> no SIN submetidas à Revisão Ordinária de Garantia Física de Energia, de que trata o art. 1o , serão utilizados na determinação dos Índices de Referência de Disponibilidade considerados nos Procedimentos e Regras de Comercialização de Energia Elétrica vigentes.</a:t>
            </a:r>
          </a:p>
          <a:p>
            <a:pPr lvl="1" algn="just"/>
            <a:endParaRPr lang="pt-BR" sz="1400" dirty="0" smtClean="0">
              <a:solidFill>
                <a:srgbClr val="1A1579"/>
              </a:solidFill>
              <a:latin typeface="+mn-lt"/>
            </a:endParaRPr>
          </a:p>
          <a:p>
            <a:pPr lvl="1" algn="just"/>
            <a:endParaRPr lang="pt-BR" sz="1400" b="1" dirty="0" smtClean="0">
              <a:solidFill>
                <a:srgbClr val="1A1579"/>
              </a:solidFill>
              <a:latin typeface="+mn-lt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endParaRPr lang="pt-BR" sz="1400" dirty="0" smtClean="0">
              <a:solidFill>
                <a:srgbClr val="1A1579"/>
              </a:solidFill>
              <a:latin typeface="+mn-lt"/>
            </a:endParaRPr>
          </a:p>
        </p:txBody>
      </p:sp>
      <p:sp>
        <p:nvSpPr>
          <p:cNvPr id="10246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4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107504" y="26064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cap="all" dirty="0" smtClean="0">
                <a:solidFill>
                  <a:srgbClr val="1B1680"/>
                </a:solidFill>
                <a:latin typeface="+mj-lt"/>
                <a:cs typeface="Tahoma" pitchFamily="34" charset="0"/>
              </a:rPr>
              <a:t>Contexto </a:t>
            </a:r>
            <a:endParaRPr lang="pt-BR" sz="2400" b="1" cap="all" dirty="0">
              <a:solidFill>
                <a:srgbClr val="1B168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124652" y="996202"/>
            <a:ext cx="8790061" cy="568863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Portaria MME nº 622/2016:</a:t>
            </a:r>
          </a:p>
          <a:p>
            <a:pPr marL="0" algn="just"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endParaRPr lang="pt-BR" sz="1400" dirty="0" smtClean="0">
              <a:solidFill>
                <a:srgbClr val="1A1579"/>
              </a:solidFill>
              <a:latin typeface="+mn-lt"/>
            </a:endParaRPr>
          </a:p>
        </p:txBody>
      </p:sp>
      <p:sp>
        <p:nvSpPr>
          <p:cNvPr id="10246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5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107504" y="26064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cap="all" dirty="0" smtClean="0">
                <a:solidFill>
                  <a:srgbClr val="1B1680"/>
                </a:solidFill>
                <a:latin typeface="+mj-lt"/>
                <a:cs typeface="Tahoma" pitchFamily="34" charset="0"/>
              </a:rPr>
              <a:t>Contexto </a:t>
            </a:r>
            <a:endParaRPr lang="pt-BR" sz="2400" b="1" cap="all" dirty="0">
              <a:solidFill>
                <a:srgbClr val="1B1680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0706" t="4011" r="15134" b="31297"/>
          <a:stretch/>
        </p:blipFill>
        <p:spPr>
          <a:xfrm>
            <a:off x="2983" y="1412776"/>
            <a:ext cx="6313327" cy="30963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8969" t="28343" r="15687" b="8657"/>
          <a:stretch/>
        </p:blipFill>
        <p:spPr>
          <a:xfrm>
            <a:off x="3159646" y="3005995"/>
            <a:ext cx="6048673" cy="38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3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323528" y="961009"/>
            <a:ext cx="8424936" cy="568863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09575" algn="just">
              <a:buFont typeface="Wingdings" panose="05000000000000000000" pitchFamily="2" charset="2"/>
              <a:buChar char="ü"/>
              <a:defRPr/>
            </a:pPr>
            <a:r>
              <a:rPr lang="pt-BR" sz="2000" dirty="0" smtClean="0">
                <a:solidFill>
                  <a:srgbClr val="1A1579"/>
                </a:solidFill>
                <a:latin typeface="+mn-lt"/>
                <a:cs typeface="+mn-cs"/>
              </a:rPr>
              <a:t>Pontos de Destaque da </a:t>
            </a:r>
            <a:r>
              <a:rPr lang="pt-BR" sz="2000" dirty="0">
                <a:solidFill>
                  <a:srgbClr val="1A1579"/>
                </a:solidFill>
                <a:latin typeface="+mn-lt"/>
                <a:cs typeface="+mn-cs"/>
              </a:rPr>
              <a:t>atualização de premissas e parâmetros que poderiam impactar na Revisão das garantias físicas:</a:t>
            </a:r>
          </a:p>
          <a:p>
            <a:pPr marL="809625" lvl="1" algn="just">
              <a:buFont typeface="Wingdings" panose="05000000000000000000" pitchFamily="2" charset="2"/>
              <a:buChar char="Ø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Modelo 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NEWAVE em sua versão 22.6, atualmente em validação pela FT-Newave com previsão de homologação no mês de novembro de 2016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.</a:t>
            </a:r>
          </a:p>
          <a:p>
            <a:pPr marL="809625" lvl="1" algn="just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Reservatórios 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Equivalentes de 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Energia: 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seguindo a topologia D3, considerada no PMO, conforme Despacho ANEEL nº 3.276, de 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22/09/2015, 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a saber: Sudeste, Madeira, Teles Pires, Itaipu, Paraná, Sul, Nordeste, Norte e Belo Monte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.</a:t>
            </a:r>
          </a:p>
          <a:p>
            <a:pPr marL="809625" lvl="1" algn="just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Parâmetros 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do </a:t>
            </a:r>
            <a:r>
              <a:rPr lang="pt-BR" sz="2000" dirty="0" err="1">
                <a:solidFill>
                  <a:srgbClr val="1A1579"/>
                </a:solidFill>
                <a:latin typeface="+mn-lt"/>
              </a:rPr>
              <a:t>CVaR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: alfa 50% e lambda 40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%.</a:t>
            </a:r>
          </a:p>
          <a:p>
            <a:pPr marL="809625" lvl="1" algn="just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Custo 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Marginal de Expansão: R$ 193,00/</a:t>
            </a:r>
            <a:r>
              <a:rPr lang="pt-BR" sz="2000" dirty="0" err="1">
                <a:solidFill>
                  <a:srgbClr val="1A1579"/>
                </a:solidFill>
                <a:latin typeface="+mn-lt"/>
              </a:rPr>
              <a:t>MWh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.</a:t>
            </a:r>
          </a:p>
          <a:p>
            <a:pPr marL="809625" lvl="1" algn="just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Função 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de Custo do Déficit: patamar único de R$ 4.650,00/</a:t>
            </a:r>
            <a:r>
              <a:rPr lang="pt-BR" sz="2000" dirty="0" err="1">
                <a:solidFill>
                  <a:srgbClr val="1A1579"/>
                </a:solidFill>
                <a:latin typeface="+mn-lt"/>
              </a:rPr>
              <a:t>MWh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.</a:t>
            </a:r>
          </a:p>
          <a:p>
            <a:pPr marL="809625" lvl="1" algn="just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Configuração 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de referência baseada no PMO de Setembro de 2016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.</a:t>
            </a:r>
          </a:p>
          <a:p>
            <a:pPr marL="809625" lvl="1" algn="just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solidFill>
                  <a:srgbClr val="1A1579"/>
                </a:solidFill>
                <a:latin typeface="+mn-lt"/>
              </a:rPr>
              <a:t>Modelo SUISHI em sua versão 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11.0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.</a:t>
            </a:r>
          </a:p>
          <a:p>
            <a:pPr marL="809625" lvl="1" algn="just">
              <a:buFont typeface="Wingdings" panose="05000000000000000000" pitchFamily="2" charset="2"/>
              <a:buChar char="Ø"/>
              <a:defRPr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809625" lvl="1" algn="just">
              <a:buFont typeface="Wingdings" panose="05000000000000000000" pitchFamily="2" charset="2"/>
              <a:buChar char="Ø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</p:txBody>
      </p:sp>
      <p:sp>
        <p:nvSpPr>
          <p:cNvPr id="10246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6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07504" y="260648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cap="all" dirty="0" smtClean="0">
                <a:solidFill>
                  <a:srgbClr val="1B1680"/>
                </a:solidFill>
                <a:latin typeface="+mj-lt"/>
                <a:cs typeface="Tahoma" pitchFamily="34" charset="0"/>
              </a:rPr>
              <a:t>CONTEXTO</a:t>
            </a:r>
            <a:endParaRPr lang="pt-BR" sz="2400" b="1" cap="all" dirty="0">
              <a:solidFill>
                <a:srgbClr val="1B168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6"/>
          <p:cNvSpPr txBox="1">
            <a:spLocks noChangeArrowheads="1"/>
          </p:cNvSpPr>
          <p:nvPr/>
        </p:nvSpPr>
        <p:spPr bwMode="auto">
          <a:xfrm>
            <a:off x="107504" y="116631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cap="all" dirty="0" smtClean="0">
                <a:solidFill>
                  <a:srgbClr val="1B1680"/>
                </a:solidFill>
                <a:latin typeface="+mj-lt"/>
                <a:cs typeface="Tahoma" pitchFamily="34" charset="0"/>
              </a:rPr>
              <a:t>Descrição </a:t>
            </a:r>
            <a:r>
              <a:rPr lang="pt-BR" sz="2400" b="1" cap="all" dirty="0">
                <a:solidFill>
                  <a:srgbClr val="1B1680"/>
                </a:solidFill>
                <a:latin typeface="+mj-lt"/>
                <a:cs typeface="Tahoma" pitchFamily="34" charset="0"/>
              </a:rPr>
              <a:t>da configuração </a:t>
            </a:r>
          </a:p>
          <a:p>
            <a:pPr>
              <a:defRPr/>
            </a:pPr>
            <a:r>
              <a:rPr lang="pt-BR" sz="2400" b="1" cap="all" dirty="0">
                <a:solidFill>
                  <a:srgbClr val="1B1680"/>
                </a:solidFill>
                <a:latin typeface="+mj-lt"/>
                <a:cs typeface="Tahoma" pitchFamily="34" charset="0"/>
              </a:rPr>
              <a:t>de referência</a:t>
            </a:r>
          </a:p>
        </p:txBody>
      </p:sp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0" y="1124744"/>
            <a:ext cx="8820472" cy="568863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1800" b="1" dirty="0" smtClean="0">
                <a:solidFill>
                  <a:srgbClr val="1C1787"/>
                </a:solidFill>
                <a:latin typeface="+mn-lt"/>
              </a:rPr>
              <a:t>Configuração Hidrelétrica</a:t>
            </a:r>
          </a:p>
          <a:p>
            <a:pPr lvl="1" algn="just"/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UHE despachadas </a:t>
            </a:r>
            <a:r>
              <a:rPr lang="pt-BR" sz="1800" dirty="0" err="1" smtClean="0">
                <a:solidFill>
                  <a:srgbClr val="1C1787"/>
                </a:solidFill>
                <a:latin typeface="+mn-lt"/>
              </a:rPr>
              <a:t>centralizadamente</a:t>
            </a:r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 e interligadas ao SIN, em operação, concedidas ou licitadas.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800" b="1" dirty="0" smtClean="0">
              <a:solidFill>
                <a:srgbClr val="1C1787"/>
              </a:solidFill>
              <a:latin typeface="+mn-lt"/>
              <a:cs typeface="+mn-cs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b="1" dirty="0" smtClean="0">
                <a:solidFill>
                  <a:srgbClr val="1C1787"/>
                </a:solidFill>
                <a:latin typeface="+mn-lt"/>
                <a:cs typeface="+mn-cs"/>
              </a:rPr>
              <a:t>Dados físicos e operativos</a:t>
            </a:r>
          </a:p>
          <a:p>
            <a:pPr lvl="1" algn="just"/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PMO set/2016</a:t>
            </a:r>
          </a:p>
          <a:p>
            <a:pPr lvl="1" algn="just"/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Características homologadas pela ANEEL, Resoluções</a:t>
            </a:r>
            <a:r>
              <a:rPr lang="pt-BR" sz="1800" dirty="0">
                <a:solidFill>
                  <a:srgbClr val="1C1787"/>
                </a:solidFill>
                <a:latin typeface="+mn-lt"/>
              </a:rPr>
              <a:t>, Despachos, Ofício e Notas Técnicas </a:t>
            </a:r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emitidas por </a:t>
            </a:r>
            <a:r>
              <a:rPr lang="pt-BR" sz="1800" dirty="0">
                <a:solidFill>
                  <a:srgbClr val="1C1787"/>
                </a:solidFill>
                <a:latin typeface="+mn-lt"/>
              </a:rPr>
              <a:t>ANA e </a:t>
            </a:r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ANEEL.</a:t>
            </a:r>
            <a:endParaRPr lang="pt-BR" sz="1800" dirty="0">
              <a:solidFill>
                <a:srgbClr val="1C1787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1800" b="1" dirty="0" smtClean="0">
              <a:solidFill>
                <a:srgbClr val="1C1787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b="1" dirty="0" smtClean="0">
                <a:solidFill>
                  <a:srgbClr val="1C1787"/>
                </a:solidFill>
                <a:latin typeface="+mn-lt"/>
              </a:rPr>
              <a:t>Usos </a:t>
            </a:r>
            <a:r>
              <a:rPr lang="pt-BR" sz="1800" b="1" dirty="0">
                <a:solidFill>
                  <a:srgbClr val="1C1787"/>
                </a:solidFill>
                <a:latin typeface="+mn-lt"/>
              </a:rPr>
              <a:t>consuntivos</a:t>
            </a:r>
            <a:r>
              <a:rPr lang="pt-BR" sz="1800" dirty="0" smtClean="0">
                <a:solidFill>
                  <a:srgbClr val="1A1579"/>
                </a:solidFill>
                <a:latin typeface="+mn-lt"/>
              </a:rPr>
              <a:t>: definidos em conjunto com a ANA. Ano de referência: 2016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1800" b="1" dirty="0" smtClean="0">
              <a:solidFill>
                <a:srgbClr val="1C1787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1800" b="1" dirty="0" smtClean="0">
                <a:solidFill>
                  <a:srgbClr val="1C1787"/>
                </a:solidFill>
                <a:latin typeface="+mn-lt"/>
              </a:rPr>
              <a:t>TEIF/IP</a:t>
            </a:r>
            <a:r>
              <a:rPr lang="pt-BR" sz="1800" b="1" dirty="0">
                <a:solidFill>
                  <a:srgbClr val="1C1787"/>
                </a:solidFill>
                <a:latin typeface="+mn-lt"/>
              </a:rPr>
              <a:t>: </a:t>
            </a:r>
            <a:r>
              <a:rPr lang="pt-BR" sz="1800" dirty="0">
                <a:solidFill>
                  <a:srgbClr val="1C1787"/>
                </a:solidFill>
                <a:latin typeface="+mn-lt"/>
              </a:rPr>
              <a:t>Portarias MME nº 484/2014 e nº 248/2015:</a:t>
            </a:r>
          </a:p>
          <a:p>
            <a:pPr lvl="1" algn="just"/>
            <a:r>
              <a:rPr lang="pt-BR" sz="1800" dirty="0">
                <a:solidFill>
                  <a:srgbClr val="1C1787"/>
                </a:solidFill>
                <a:latin typeface="+mn-lt"/>
              </a:rPr>
              <a:t>Usinas com menos de 60 meses de operação </a:t>
            </a:r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comercial: anexo </a:t>
            </a:r>
            <a:r>
              <a:rPr lang="pt-BR" sz="1800" dirty="0">
                <a:solidFill>
                  <a:srgbClr val="1C1787"/>
                </a:solidFill>
                <a:latin typeface="+mn-lt"/>
              </a:rPr>
              <a:t>da Portaria 248/2015</a:t>
            </a:r>
          </a:p>
          <a:p>
            <a:pPr lvl="1" algn="just"/>
            <a:r>
              <a:rPr lang="pt-BR" sz="1800" dirty="0">
                <a:solidFill>
                  <a:srgbClr val="1C1787"/>
                </a:solidFill>
                <a:latin typeface="+mn-lt"/>
              </a:rPr>
              <a:t>Usinas com mais de 60 meses de motorização completa: </a:t>
            </a:r>
          </a:p>
          <a:p>
            <a:pPr lvl="2" algn="just"/>
            <a:r>
              <a:rPr lang="pt-BR" sz="1800" dirty="0">
                <a:solidFill>
                  <a:srgbClr val="1C1787"/>
                </a:solidFill>
                <a:latin typeface="+mn-lt"/>
              </a:rPr>
              <a:t>Valores apurados referentes ao período de jan/2011 a dez/2015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pt-BR" sz="1800" b="1" dirty="0">
                <a:solidFill>
                  <a:srgbClr val="1C1787"/>
                </a:solidFill>
                <a:latin typeface="+mn-lt"/>
              </a:rPr>
              <a:t>Para o cálculo final, a ser publicado em 26/12/2016, serão considerados os valores declarados, que atenderem </a:t>
            </a:r>
            <a:r>
              <a:rPr lang="pt-BR" sz="1800" b="1" dirty="0" smtClean="0">
                <a:solidFill>
                  <a:srgbClr val="1C1787"/>
                </a:solidFill>
                <a:latin typeface="+mn-lt"/>
              </a:rPr>
              <a:t>aos </a:t>
            </a:r>
            <a:r>
              <a:rPr lang="pt-BR" sz="1800" b="1" dirty="0">
                <a:solidFill>
                  <a:srgbClr val="1C1787"/>
                </a:solidFill>
                <a:latin typeface="+mn-lt"/>
              </a:rPr>
              <a:t>critérios, para </a:t>
            </a:r>
            <a:r>
              <a:rPr lang="pt-BR" sz="1800" b="1" dirty="0" smtClean="0">
                <a:solidFill>
                  <a:srgbClr val="1C1787"/>
                </a:solidFill>
                <a:latin typeface="+mn-lt"/>
              </a:rPr>
              <a:t>os agentes </a:t>
            </a:r>
            <a:r>
              <a:rPr lang="pt-BR" sz="1800" b="1" dirty="0">
                <a:solidFill>
                  <a:srgbClr val="1C1787"/>
                </a:solidFill>
                <a:latin typeface="+mn-lt"/>
              </a:rPr>
              <a:t>listados na Portaria MME nº 622/2016.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pt-BR" sz="1800" dirty="0" smtClean="0">
              <a:solidFill>
                <a:srgbClr val="1A1579"/>
              </a:solidFill>
              <a:latin typeface="+mn-lt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pt-BR" sz="1800" dirty="0" smtClean="0">
              <a:solidFill>
                <a:srgbClr val="1A1579"/>
              </a:solidFill>
              <a:latin typeface="+mn-lt"/>
            </a:endParaRPr>
          </a:p>
        </p:txBody>
      </p:sp>
      <p:sp>
        <p:nvSpPr>
          <p:cNvPr id="10246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7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6"/>
          <p:cNvSpPr txBox="1">
            <a:spLocks noChangeArrowheads="1"/>
          </p:cNvSpPr>
          <p:nvPr/>
        </p:nvSpPr>
        <p:spPr bwMode="auto">
          <a:xfrm>
            <a:off x="107504" y="116631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cap="all" dirty="0" smtClean="0">
                <a:solidFill>
                  <a:srgbClr val="1B1680"/>
                </a:solidFill>
                <a:latin typeface="+mj-lt"/>
                <a:cs typeface="Tahoma" pitchFamily="34" charset="0"/>
              </a:rPr>
              <a:t>Descrição </a:t>
            </a:r>
            <a:r>
              <a:rPr lang="pt-BR" sz="2400" b="1" cap="all" dirty="0">
                <a:solidFill>
                  <a:srgbClr val="1B1680"/>
                </a:solidFill>
                <a:latin typeface="+mj-lt"/>
                <a:cs typeface="Tahoma" pitchFamily="34" charset="0"/>
              </a:rPr>
              <a:t>da configuração </a:t>
            </a:r>
          </a:p>
          <a:p>
            <a:pPr>
              <a:defRPr/>
            </a:pPr>
            <a:r>
              <a:rPr lang="pt-BR" sz="2400" b="1" cap="all" dirty="0">
                <a:solidFill>
                  <a:srgbClr val="1B1680"/>
                </a:solidFill>
                <a:latin typeface="+mj-lt"/>
                <a:cs typeface="Tahoma" pitchFamily="34" charset="0"/>
              </a:rPr>
              <a:t>de referência</a:t>
            </a:r>
          </a:p>
        </p:txBody>
      </p:sp>
      <p:sp>
        <p:nvSpPr>
          <p:cNvPr id="10246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8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 bwMode="auto">
          <a:xfrm>
            <a:off x="107504" y="1052736"/>
            <a:ext cx="8820472" cy="568863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pt-BR" sz="3200" kern="1200" dirty="0" smtClean="0">
                <a:solidFill>
                  <a:srgbClr val="0070C0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sz="1800" b="1" dirty="0">
                <a:solidFill>
                  <a:srgbClr val="1C1787"/>
                </a:solidFill>
                <a:latin typeface="+mn-lt"/>
                <a:cs typeface="+mn-cs"/>
              </a:rPr>
              <a:t>Configuração Termelétrica</a:t>
            </a:r>
          </a:p>
          <a:p>
            <a:pPr lvl="1"/>
            <a:r>
              <a:rPr lang="pt-BR" sz="1800" dirty="0">
                <a:solidFill>
                  <a:srgbClr val="1C1787"/>
                </a:solidFill>
                <a:latin typeface="+mn-lt"/>
              </a:rPr>
              <a:t>UTE despachadas centralizadamente e interligadas ao SIN, em operação, autorizadas e acompanhadas pelo DMSE/SEE-MME.</a:t>
            </a:r>
          </a:p>
          <a:p>
            <a:pPr lvl="1"/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Usinas com graves impedimentos para início da construção e/ou usinas que estão em processo de suspensão ou revogação da autorização foram modeladas com disponibilidade nula.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1800" b="1" dirty="0" smtClean="0">
              <a:solidFill>
                <a:srgbClr val="1C1787"/>
              </a:solidFill>
              <a:latin typeface="+mn-lt"/>
              <a:cs typeface="+mn-cs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1800" b="1" dirty="0" smtClean="0">
                <a:solidFill>
                  <a:srgbClr val="1C1787"/>
                </a:solidFill>
                <a:latin typeface="+mn-lt"/>
                <a:cs typeface="+mn-cs"/>
              </a:rPr>
              <a:t>TEIF/IP: </a:t>
            </a:r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Referência</a:t>
            </a:r>
            <a:r>
              <a:rPr lang="pt-BR" sz="1800" dirty="0">
                <a:solidFill>
                  <a:srgbClr val="1C1787"/>
                </a:solidFill>
                <a:latin typeface="+mn-lt"/>
              </a:rPr>
              <a:t>: PMO </a:t>
            </a:r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set/2016 </a:t>
            </a:r>
            <a:endParaRPr lang="pt-BR" sz="1800" dirty="0">
              <a:solidFill>
                <a:srgbClr val="1C1787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1800" b="1" dirty="0" smtClean="0">
              <a:solidFill>
                <a:srgbClr val="1C1787"/>
              </a:solidFill>
              <a:latin typeface="+mn-lt"/>
              <a:cs typeface="+mn-cs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1800" b="1" dirty="0" smtClean="0">
                <a:solidFill>
                  <a:srgbClr val="1C1787"/>
                </a:solidFill>
                <a:latin typeface="+mn-lt"/>
                <a:cs typeface="+mn-cs"/>
              </a:rPr>
              <a:t>Inflexibilidade Operativa: </a:t>
            </a:r>
            <a:r>
              <a:rPr lang="pt-BR" sz="1800" dirty="0" smtClean="0">
                <a:solidFill>
                  <a:srgbClr val="1C1787"/>
                </a:solidFill>
                <a:latin typeface="+mn-lt"/>
                <a:cs typeface="+mn-cs"/>
              </a:rPr>
              <a:t>d</a:t>
            </a:r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eclarada para </a:t>
            </a:r>
            <a:r>
              <a:rPr lang="pt-BR" sz="1800" dirty="0">
                <a:solidFill>
                  <a:srgbClr val="1C1787"/>
                </a:solidFill>
                <a:latin typeface="+mn-lt"/>
              </a:rPr>
              <a:t>os cálculos das </a:t>
            </a:r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GF vigentes ou PMO de set/2016, na ausência daqueles.</a:t>
            </a:r>
            <a:endParaRPr lang="pt-BR" sz="1800" dirty="0">
              <a:solidFill>
                <a:srgbClr val="1C1787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800" b="1" dirty="0">
              <a:solidFill>
                <a:srgbClr val="1C1787"/>
              </a:solidFill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b="1" dirty="0" smtClean="0">
                <a:solidFill>
                  <a:srgbClr val="1C1787"/>
                </a:solidFill>
                <a:latin typeface="+mn-lt"/>
              </a:rPr>
              <a:t>CVU</a:t>
            </a:r>
            <a:endParaRPr lang="pt-BR" sz="1800" b="1" dirty="0">
              <a:solidFill>
                <a:srgbClr val="1C1787"/>
              </a:solidFill>
              <a:latin typeface="+mn-lt"/>
            </a:endParaRPr>
          </a:p>
          <a:p>
            <a:pPr lvl="1" algn="just"/>
            <a:r>
              <a:rPr lang="pt-BR" sz="1800" dirty="0">
                <a:solidFill>
                  <a:srgbClr val="1C1787"/>
                </a:solidFill>
                <a:latin typeface="+mn-lt"/>
              </a:rPr>
              <a:t>Usinas dos leilões de 2007, 2008, 2011 a 2014: calculados de acordo com a Portaria MME nº 42/2007, sendo que para a parcela de Custo de Combustível - Ccomb, foi considerada a média dos preços dos combustíveis de set/2015 a ago/2016 (meses “M-1” de apuração do Pv). A taxa de câmbio adotada foi a média do período de set/2015 a ago/2016.</a:t>
            </a:r>
          </a:p>
          <a:p>
            <a:pPr lvl="1" algn="just"/>
            <a:r>
              <a:rPr lang="pt-BR" sz="1800" dirty="0" smtClean="0">
                <a:solidFill>
                  <a:srgbClr val="1C1787"/>
                </a:solidFill>
                <a:latin typeface="+mn-lt"/>
              </a:rPr>
              <a:t>Para </a:t>
            </a:r>
            <a:r>
              <a:rPr lang="pt-BR" sz="1800" dirty="0">
                <a:solidFill>
                  <a:srgbClr val="1C1787"/>
                </a:solidFill>
                <a:latin typeface="+mn-lt"/>
              </a:rPr>
              <a:t>as demais usinas: média dos CVU dos PMOs de out/15 a set/16.</a:t>
            </a:r>
          </a:p>
          <a:p>
            <a:pPr lvl="1"/>
            <a:endParaRPr lang="pt-BR" sz="1800" dirty="0">
              <a:solidFill>
                <a:srgbClr val="1C1787"/>
              </a:solidFill>
              <a:latin typeface="+mn-lt"/>
            </a:endParaRPr>
          </a:p>
          <a:p>
            <a:pPr lvl="1"/>
            <a:endParaRPr lang="pt-BR" sz="1800" dirty="0" smtClean="0">
              <a:solidFill>
                <a:srgbClr val="FF0000"/>
              </a:solidFill>
              <a:latin typeface="+mn-lt"/>
            </a:endParaRPr>
          </a:p>
          <a:p>
            <a:pPr lvl="1"/>
            <a:endParaRPr lang="pt-BR" sz="1800" dirty="0" smtClean="0">
              <a:solidFill>
                <a:srgbClr val="FF0000"/>
              </a:solidFill>
              <a:latin typeface="+mn-lt"/>
            </a:endParaRPr>
          </a:p>
          <a:p>
            <a:pPr marL="914400" lvl="2" indent="0">
              <a:buFont typeface="Arial" pitchFamily="34" charset="0"/>
              <a:buNone/>
            </a:pPr>
            <a:endParaRPr lang="pt-BR" sz="1800" dirty="0">
              <a:solidFill>
                <a:srgbClr val="1A157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91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6"/>
          <p:cNvSpPr txBox="1">
            <a:spLocks noChangeArrowheads="1"/>
          </p:cNvSpPr>
          <p:nvPr/>
        </p:nvSpPr>
        <p:spPr bwMode="auto">
          <a:xfrm>
            <a:off x="9736" y="293827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cap="all" dirty="0">
                <a:solidFill>
                  <a:srgbClr val="1B1680"/>
                </a:solidFill>
                <a:latin typeface="+mj-lt"/>
                <a:cs typeface="Tahoma" pitchFamily="34" charset="0"/>
              </a:rPr>
              <a:t>Abrangência da Revisão</a:t>
            </a:r>
          </a:p>
        </p:txBody>
      </p:sp>
      <p:sp>
        <p:nvSpPr>
          <p:cNvPr id="10243" name="Espaço Reservado para Conteúdo 4"/>
          <p:cNvSpPr>
            <a:spLocks noGrp="1"/>
          </p:cNvSpPr>
          <p:nvPr>
            <p:ph idx="1"/>
          </p:nvPr>
        </p:nvSpPr>
        <p:spPr bwMode="auto">
          <a:xfrm>
            <a:off x="0" y="1124744"/>
            <a:ext cx="8820472" cy="5688632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6675" indent="0" algn="just">
              <a:buNone/>
              <a:defRPr/>
            </a:pPr>
            <a:r>
              <a:rPr lang="pt-BR" sz="2000" dirty="0">
                <a:solidFill>
                  <a:srgbClr val="1A1579"/>
                </a:solidFill>
                <a:latin typeface="+mn-lt"/>
              </a:rPr>
              <a:t> </a:t>
            </a:r>
            <a:endParaRPr lang="pt-BR" sz="2000" dirty="0" smtClean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Somente 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serão revistos os valores de </a:t>
            </a:r>
            <a:r>
              <a:rPr lang="pt-BR" sz="2000" b="1" dirty="0">
                <a:solidFill>
                  <a:srgbClr val="1A1579"/>
                </a:solidFill>
                <a:latin typeface="+mn-lt"/>
              </a:rPr>
              <a:t>garantia física de energia local 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das usinas hidrelétricas despachadas </a:t>
            </a:r>
            <a:r>
              <a:rPr lang="pt-BR" sz="2000" dirty="0" err="1">
                <a:solidFill>
                  <a:srgbClr val="1A1579"/>
                </a:solidFill>
                <a:latin typeface="+mn-lt"/>
              </a:rPr>
              <a:t>centralizadamente</a:t>
            </a:r>
            <a:r>
              <a:rPr lang="pt-BR" sz="2000" dirty="0">
                <a:solidFill>
                  <a:srgbClr val="1A1579"/>
                </a:solidFill>
                <a:latin typeface="+mn-lt"/>
              </a:rPr>
              <a:t> cuja garantia física de energia é </a:t>
            </a:r>
            <a:r>
              <a:rPr lang="pt-BR" sz="2000" b="1" dirty="0">
                <a:solidFill>
                  <a:srgbClr val="1A1579"/>
                </a:solidFill>
                <a:latin typeface="+mn-lt"/>
              </a:rPr>
              <a:t>válida e eficaz há pelo menos cinco anos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.</a:t>
            </a:r>
          </a:p>
          <a:p>
            <a:pPr marL="866775" lvl="1" indent="-342900" algn="just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1A1579"/>
                </a:solidFill>
                <a:latin typeface="+mn-lt"/>
              </a:rPr>
              <a:t>Os valores vigentes de benefício </a:t>
            </a:r>
            <a:r>
              <a:rPr lang="pt-BR" sz="2000" dirty="0" smtClean="0">
                <a:solidFill>
                  <a:srgbClr val="1A1579"/>
                </a:solidFill>
                <a:latin typeface="+mn-lt"/>
              </a:rPr>
              <a:t>indireto não serão revisados.</a:t>
            </a: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dirty="0">
              <a:solidFill>
                <a:srgbClr val="1A1579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r>
              <a:rPr lang="pt-BR" sz="2000" dirty="0">
                <a:solidFill>
                  <a:srgbClr val="1A1579"/>
                </a:solidFill>
                <a:latin typeface="+mn-lt"/>
              </a:rPr>
              <a:t>Para que uma usina seja considerada passível de revisão, a data de início de validade e eficácia de sua garantia física deverá ser </a:t>
            </a:r>
            <a:r>
              <a:rPr lang="pt-BR" sz="2000" b="1" dirty="0">
                <a:solidFill>
                  <a:srgbClr val="1A1579"/>
                </a:solidFill>
                <a:latin typeface="+mn-lt"/>
              </a:rPr>
              <a:t>igual ou anterior a 31 de dezembro de 2010</a:t>
            </a:r>
            <a:r>
              <a:rPr lang="pt-BR" sz="2000" b="1" dirty="0" smtClean="0">
                <a:solidFill>
                  <a:srgbClr val="1A1579"/>
                </a:solidFill>
                <a:latin typeface="+mn-lt"/>
              </a:rPr>
              <a:t>.</a:t>
            </a: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b="1" dirty="0" smtClean="0">
              <a:solidFill>
                <a:srgbClr val="1A1579"/>
              </a:solidFill>
              <a:latin typeface="+mn-lt"/>
            </a:endParaRPr>
          </a:p>
          <a:p>
            <a:pPr marL="409575" lvl="1" indent="-342900" algn="just">
              <a:buFont typeface="Wingdings" panose="05000000000000000000" pitchFamily="2" charset="2"/>
              <a:buChar char="Ø"/>
              <a:defRPr/>
            </a:pPr>
            <a:r>
              <a:rPr lang="pt-BR" sz="2000" dirty="0" smtClean="0">
                <a:solidFill>
                  <a:srgbClr val="1B1680"/>
                </a:solidFill>
                <a:latin typeface="+mn-lt"/>
              </a:rPr>
              <a:t>A data </a:t>
            </a:r>
            <a:r>
              <a:rPr lang="pt-BR" sz="2000" dirty="0">
                <a:solidFill>
                  <a:srgbClr val="1B1680"/>
                </a:solidFill>
                <a:latin typeface="+mn-lt"/>
              </a:rPr>
              <a:t>de início de validade e </a:t>
            </a:r>
            <a:r>
              <a:rPr lang="pt-BR" sz="2000" dirty="0" smtClean="0">
                <a:solidFill>
                  <a:srgbClr val="1B1680"/>
                </a:solidFill>
                <a:latin typeface="+mn-lt"/>
              </a:rPr>
              <a:t>eficácia da garantia </a:t>
            </a:r>
            <a:r>
              <a:rPr lang="pt-BR" sz="2000" dirty="0">
                <a:solidFill>
                  <a:srgbClr val="1B1680"/>
                </a:solidFill>
                <a:latin typeface="+mn-lt"/>
              </a:rPr>
              <a:t>f</a:t>
            </a:r>
            <a:r>
              <a:rPr lang="pt-BR" sz="2000" dirty="0" smtClean="0">
                <a:solidFill>
                  <a:srgbClr val="1B1680"/>
                </a:solidFill>
                <a:latin typeface="+mn-lt"/>
              </a:rPr>
              <a:t>ísica é a mais recente entre:</a:t>
            </a:r>
            <a:endParaRPr lang="pt-BR" sz="2000" dirty="0">
              <a:solidFill>
                <a:srgbClr val="1B1680"/>
              </a:solidFill>
              <a:latin typeface="+mn-lt"/>
            </a:endParaRPr>
          </a:p>
          <a:p>
            <a:pPr marL="809625" lvl="2" indent="-342900" algn="just">
              <a:buFont typeface="Wingdings" panose="05000000000000000000" pitchFamily="2" charset="2"/>
              <a:buChar char="§"/>
              <a:defRPr/>
            </a:pPr>
            <a:r>
              <a:rPr lang="pt-BR" sz="2000" dirty="0" smtClean="0">
                <a:solidFill>
                  <a:srgbClr val="1B1680"/>
                </a:solidFill>
                <a:latin typeface="+mn-lt"/>
              </a:rPr>
              <a:t>Data </a:t>
            </a:r>
            <a:r>
              <a:rPr lang="pt-BR" sz="2000" dirty="0">
                <a:solidFill>
                  <a:srgbClr val="1B1680"/>
                </a:solidFill>
                <a:latin typeface="+mn-lt"/>
              </a:rPr>
              <a:t>de início de vigência </a:t>
            </a:r>
            <a:r>
              <a:rPr lang="pt-BR" sz="2000" dirty="0" smtClean="0">
                <a:solidFill>
                  <a:srgbClr val="1B1680"/>
                </a:solidFill>
                <a:latin typeface="+mn-lt"/>
              </a:rPr>
              <a:t>do montante de garantia física</a:t>
            </a:r>
            <a:endParaRPr lang="pt-BR" sz="2000" dirty="0">
              <a:solidFill>
                <a:srgbClr val="1B1680"/>
              </a:solidFill>
              <a:latin typeface="+mn-lt"/>
            </a:endParaRPr>
          </a:p>
          <a:p>
            <a:pPr marL="809625" lvl="2" indent="-342900" algn="just">
              <a:buFont typeface="Wingdings" panose="05000000000000000000" pitchFamily="2" charset="2"/>
              <a:buChar char="§"/>
              <a:defRPr/>
            </a:pPr>
            <a:r>
              <a:rPr lang="pt-BR" sz="2000" dirty="0" smtClean="0">
                <a:solidFill>
                  <a:srgbClr val="1B1680"/>
                </a:solidFill>
                <a:latin typeface="+mn-lt"/>
              </a:rPr>
              <a:t>Data </a:t>
            </a:r>
            <a:r>
              <a:rPr lang="pt-BR" sz="2000" dirty="0">
                <a:solidFill>
                  <a:srgbClr val="1B1680"/>
                </a:solidFill>
                <a:latin typeface="+mn-lt"/>
              </a:rPr>
              <a:t>de entrada em o</a:t>
            </a:r>
            <a:r>
              <a:rPr lang="pt-BR" sz="2000" dirty="0" smtClean="0">
                <a:solidFill>
                  <a:srgbClr val="1B1680"/>
                </a:solidFill>
                <a:latin typeface="+mn-lt"/>
              </a:rPr>
              <a:t>peração comercial no </a:t>
            </a:r>
            <a:r>
              <a:rPr lang="pt-BR" sz="2000" dirty="0">
                <a:solidFill>
                  <a:srgbClr val="1B1680"/>
                </a:solidFill>
                <a:latin typeface="+mn-lt"/>
              </a:rPr>
              <a:t>SIN da </a:t>
            </a:r>
            <a:r>
              <a:rPr lang="pt-BR" sz="2000" dirty="0" smtClean="0">
                <a:solidFill>
                  <a:srgbClr val="1B1680"/>
                </a:solidFill>
                <a:latin typeface="+mn-lt"/>
              </a:rPr>
              <a:t>UG com a qual a UHE atinge todo montante de garantia física</a:t>
            </a:r>
            <a:endParaRPr lang="pt-BR" sz="2000" dirty="0">
              <a:solidFill>
                <a:srgbClr val="1B1680"/>
              </a:solidFill>
              <a:latin typeface="+mn-lt"/>
            </a:endParaRPr>
          </a:p>
          <a:p>
            <a:pPr marL="1381125" lvl="4" indent="0" algn="just">
              <a:buNone/>
              <a:defRPr/>
            </a:pPr>
            <a:endParaRPr lang="pt-BR" sz="2000" dirty="0">
              <a:solidFill>
                <a:srgbClr val="1B1680"/>
              </a:solidFill>
              <a:latin typeface="+mn-lt"/>
            </a:endParaRPr>
          </a:p>
          <a:p>
            <a:pPr marL="409575" algn="just">
              <a:buFont typeface="Wingdings" panose="05000000000000000000" pitchFamily="2" charset="2"/>
              <a:buChar char="Ø"/>
              <a:defRPr/>
            </a:pPr>
            <a:endParaRPr lang="pt-BR" sz="2000" b="1" dirty="0" smtClean="0">
              <a:solidFill>
                <a:srgbClr val="1A1579"/>
              </a:solidFill>
              <a:latin typeface="+mn-lt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rgbClr val="1A1579"/>
              </a:solidFill>
              <a:latin typeface="+mn-lt"/>
            </a:endParaRPr>
          </a:p>
        </p:txBody>
      </p:sp>
      <p:sp>
        <p:nvSpPr>
          <p:cNvPr id="10246" name="Espaço Reservado para Número de Slide 5"/>
          <p:cNvSpPr>
            <a:spLocks noGrp="1"/>
          </p:cNvSpPr>
          <p:nvPr>
            <p:ph type="sldNum" sz="quarter" idx="10"/>
          </p:nvPr>
        </p:nvSpPr>
        <p:spPr bwMode="auto">
          <a:xfrm>
            <a:off x="8413750" y="6492875"/>
            <a:ext cx="7302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ECFEE62-24A6-4D87-B166-47C209FB86A0}" type="slidenum">
              <a:rPr lang="pt-BR" smtClean="0">
                <a:latin typeface="Arial" pitchFamily="34" charset="0"/>
              </a:rPr>
              <a:pPr algn="r"/>
              <a:t>9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23859</TotalTime>
  <Words>1611</Words>
  <Application>Microsoft Office PowerPoint</Application>
  <PresentationFormat>Apresentação na tela (4:3)</PresentationFormat>
  <Paragraphs>394</Paragraphs>
  <Slides>25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Empresa de Pesquisa Energética - 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maria.pinheiro</dc:creator>
  <cp:lastModifiedBy>gestor_seg</cp:lastModifiedBy>
  <cp:revision>1705</cp:revision>
  <cp:lastPrinted>2016-11-22T11:43:34Z</cp:lastPrinted>
  <dcterms:created xsi:type="dcterms:W3CDTF">2011-06-02T13:57:59Z</dcterms:created>
  <dcterms:modified xsi:type="dcterms:W3CDTF">2016-11-23T16:27:09Z</dcterms:modified>
</cp:coreProperties>
</file>