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1" r:id="rId2"/>
    <p:sldId id="322" r:id="rId3"/>
    <p:sldId id="323" r:id="rId4"/>
    <p:sldId id="336" r:id="rId5"/>
    <p:sldId id="325" r:id="rId6"/>
    <p:sldId id="326" r:id="rId7"/>
    <p:sldId id="327" r:id="rId8"/>
    <p:sldId id="328" r:id="rId9"/>
    <p:sldId id="329" r:id="rId10"/>
    <p:sldId id="331" r:id="rId11"/>
    <p:sldId id="330" r:id="rId12"/>
    <p:sldId id="306" r:id="rId13"/>
    <p:sldId id="332" r:id="rId14"/>
    <p:sldId id="333" r:id="rId15"/>
    <p:sldId id="334" r:id="rId16"/>
    <p:sldId id="335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0" autoAdjust="0"/>
  </p:normalViewPr>
  <p:slideViewPr>
    <p:cSldViewPr snapToGrid="0">
      <p:cViewPr varScale="1">
        <p:scale>
          <a:sx n="112" d="100"/>
          <a:sy n="112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04433650292"/>
          <c:y val="4.8005013747623698E-2"/>
          <c:w val="0.89583948613943098"/>
          <c:h val="0.7225457565112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Estagnação (manutenção status quo)</c:v>
                </c:pt>
              </c:strCache>
            </c:strRef>
          </c:tx>
          <c:spPr>
            <a:solidFill>
              <a:schemeClr val="accent6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53740815290854E-2"/>
                  <c:y val="-1.33901271534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852-4542-B548-F234D1D8B6A1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2.11</c:v>
                </c:pt>
                <c:pt idx="1">
                  <c:v>1.84</c:v>
                </c:pt>
                <c:pt idx="2">
                  <c:v>2.12</c:v>
                </c:pt>
                <c:pt idx="3">
                  <c:v>2.36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52-4542-B548-F234D1D8B6A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Expansão (COP-21)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852-4542-B548-F234D1D8B6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5336734223115E-2"/>
                  <c:y val="8.9267514356606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852-4542-B548-F234D1D8B6A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2020405338692E-3"/>
                  <c:y val="8.92675143566058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852-4542-B548-F234D1D8B6A1}"/>
                </c:ex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Planilha1!$C$2:$C$5</c:f>
              <c:numCache>
                <c:formatCode>General</c:formatCode>
                <c:ptCount val="4"/>
                <c:pt idx="2">
                  <c:v>1.99</c:v>
                </c:pt>
                <c:pt idx="3">
                  <c:v>1.67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52-4542-B548-F234D1D8B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41013664"/>
        <c:axId val="241014056"/>
      </c:barChart>
      <c:catAx>
        <c:axId val="2410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014056"/>
        <c:crosses val="autoZero"/>
        <c:auto val="1"/>
        <c:lblAlgn val="ctr"/>
        <c:lblOffset val="100"/>
        <c:noMultiLvlLbl val="0"/>
      </c:catAx>
      <c:valAx>
        <c:axId val="241014056"/>
        <c:scaling>
          <c:orientation val="minMax"/>
          <c:min val="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01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04433650292"/>
          <c:y val="4.8005013747623698E-2"/>
          <c:w val="0.89583948613943098"/>
          <c:h val="0.72254575651124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Estagnação (manutenção status quo)</c:v>
                </c:pt>
              </c:strCache>
            </c:strRef>
          </c:tx>
          <c:spPr>
            <a:solidFill>
              <a:schemeClr val="accent6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53740815290854E-2"/>
                  <c:y val="-1.33901271534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852-4542-B548-F234D1D8B6A1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73.938000000000002</c:v>
                </c:pt>
                <c:pt idx="1">
                  <c:v>67.069800000000001</c:v>
                </c:pt>
                <c:pt idx="2">
                  <c:v>74.09</c:v>
                </c:pt>
                <c:pt idx="3">
                  <c:v>79.75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52-4542-B548-F234D1D8B6A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Expansão (COP-21)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852-4542-B548-F234D1D8B6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5336734223115E-2"/>
                  <c:y val="8.92675143566062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852-4542-B548-F234D1D8B6A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2020405338692E-3"/>
                  <c:y val="8.92675143566058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852-4542-B548-F234D1D8B6A1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</c:numCache>
            </c:numRef>
          </c:cat>
          <c:val>
            <c:numRef>
              <c:f>Planilha1!$C$2:$C$5</c:f>
              <c:numCache>
                <c:formatCode>General</c:formatCode>
                <c:ptCount val="4"/>
                <c:pt idx="2">
                  <c:v>70.930000000000007</c:v>
                </c:pt>
                <c:pt idx="3">
                  <c:v>62.48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52-4542-B548-F234D1D8B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41014840"/>
        <c:axId val="241015232"/>
      </c:barChart>
      <c:catAx>
        <c:axId val="24101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015232"/>
        <c:crosses val="autoZero"/>
        <c:auto val="1"/>
        <c:lblAlgn val="ctr"/>
        <c:lblOffset val="100"/>
        <c:noMultiLvlLbl val="0"/>
      </c:catAx>
      <c:valAx>
        <c:axId val="241015232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014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95BF4-547D-D94B-A0D0-D6E55CE5F165}" type="datetimeFigureOut">
              <a:rPr lang="pt-BR" smtClean="0"/>
              <a:t>13/12/2016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B8E3-BA2F-ED4F-9D47-30B7A796B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06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0E213-4BE6-4FD8-A102-BD65A18F5872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1ABEB-C836-4263-868B-86D4342037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41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54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7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73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3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25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93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62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1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7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7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1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5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784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6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002E-E619-4313-A06C-B81B2F0CB15F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8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7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55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05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34590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82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58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87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81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8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85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60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25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9E51E-C6A0-42D3-9DDB-CC35D33FF1C6}" type="datetimeFigureOut">
              <a:rPr lang="pt-BR" smtClean="0"/>
              <a:pPr/>
              <a:t>13/12/2016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2DE5D-FC81-44D8-924F-F99BDFE5B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16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12879"/>
            <a:ext cx="12192000" cy="6858000"/>
            <a:chOff x="3312" y="3300"/>
            <a:chExt cx="12192000" cy="685800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" y="3300"/>
              <a:ext cx="12192000" cy="6858000"/>
            </a:xfrm>
            <a:prstGeom prst="rect">
              <a:avLst/>
            </a:prstGeom>
          </p:spPr>
        </p:pic>
        <p:sp>
          <p:nvSpPr>
            <p:cNvPr id="2" name="Retângulo 1"/>
            <p:cNvSpPr/>
            <p:nvPr/>
          </p:nvSpPr>
          <p:spPr>
            <a:xfrm>
              <a:off x="1885950" y="504610"/>
              <a:ext cx="4005100" cy="170126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12" name="Conector reto 11"/>
          <p:cNvCxnSpPr/>
          <p:nvPr/>
        </p:nvCxnSpPr>
        <p:spPr>
          <a:xfrm>
            <a:off x="2896678" y="501310"/>
            <a:ext cx="0" cy="1680000"/>
          </a:xfrm>
          <a:prstGeom prst="line">
            <a:avLst/>
          </a:prstGeom>
          <a:ln>
            <a:solidFill>
              <a:srgbClr val="81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056455" y="501310"/>
            <a:ext cx="8653625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3600" b="1" dirty="0" smtClean="0">
                <a:latin typeface="Century Gothic" panose="020B0502020202020204" pitchFamily="34" charset="0"/>
              </a:rPr>
              <a:t>RENOVABIO - propostas do setor </a:t>
            </a:r>
            <a:r>
              <a:rPr lang="pt-BR" sz="3600" b="1" dirty="0" err="1" smtClean="0">
                <a:latin typeface="Century Gothic" panose="020B0502020202020204" pitchFamily="34" charset="0"/>
              </a:rPr>
              <a:t>sucroenergético</a:t>
            </a:r>
            <a:r>
              <a:rPr lang="pt-BR" sz="3600" b="1" dirty="0">
                <a:latin typeface="Century Gothic" panose="020B0502020202020204" pitchFamily="34" charset="0"/>
              </a:rPr>
              <a:t> </a:t>
            </a:r>
            <a:r>
              <a:rPr lang="pt-BR" sz="3600" b="1" dirty="0" smtClean="0">
                <a:latin typeface="Century Gothic" panose="020B0502020202020204" pitchFamily="34" charset="0"/>
              </a:rPr>
              <a:t>e agenda para 2030 </a:t>
            </a:r>
          </a:p>
        </p:txBody>
      </p:sp>
      <p:pic>
        <p:nvPicPr>
          <p:cNvPr id="16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4" y="574190"/>
            <a:ext cx="2406650" cy="153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21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2636" y="1432916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DIRETRIZES: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42636" y="2117912"/>
            <a:ext cx="11125489" cy="327782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70AD47"/>
              </a:buClr>
              <a:buSzPct val="110000"/>
              <a:buFont typeface="+mj-lt"/>
              <a:buAutoNum type="arabicPeriod" startAt="4"/>
            </a:pPr>
            <a:r>
              <a:rPr lang="pt-BR" sz="2200" b="1" dirty="0" smtClean="0">
                <a:latin typeface="Century Gothic" panose="020B0502020202020204" pitchFamily="34" charset="0"/>
              </a:rPr>
              <a:t>Reconhecimento das externalidades positivas do etanol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Condição atual </a:t>
            </a:r>
            <a:r>
              <a:rPr lang="pt-BR" dirty="0" smtClean="0">
                <a:latin typeface="Century Gothic" panose="020B0502020202020204" pitchFamily="34" charset="0"/>
              </a:rPr>
              <a:t>– diferenciação tributária insuficiente e instável – nos últimos anos definida por condições econômicas e políticas, gerando insegurança ao investidor.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pt-BR" sz="200" dirty="0" smtClean="0">
              <a:latin typeface="Century Gothic" panose="020B0502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Meta</a:t>
            </a:r>
            <a:r>
              <a:rPr lang="pt-BR" dirty="0" smtClean="0">
                <a:latin typeface="Century Gothic" panose="020B0502020202020204" pitchFamily="34" charset="0"/>
              </a:rPr>
              <a:t> – tributo ambiental/diferenciação tributária entre derivados e renováveis (</a:t>
            </a:r>
            <a:r>
              <a:rPr lang="pt-BR" i="1" dirty="0" err="1" smtClean="0">
                <a:latin typeface="Century Gothic" panose="020B0502020202020204" pitchFamily="34" charset="0"/>
              </a:rPr>
              <a:t>carbon</a:t>
            </a:r>
            <a:r>
              <a:rPr lang="pt-BR" i="1" dirty="0" smtClean="0">
                <a:latin typeface="Century Gothic" panose="020B0502020202020204" pitchFamily="34" charset="0"/>
              </a:rPr>
              <a:t> </a:t>
            </a:r>
            <a:r>
              <a:rPr lang="pt-BR" i="1" dirty="0" err="1" smtClean="0">
                <a:latin typeface="Century Gothic" panose="020B0502020202020204" pitchFamily="34" charset="0"/>
              </a:rPr>
              <a:t>tax</a:t>
            </a:r>
            <a:r>
              <a:rPr lang="pt-BR" dirty="0" smtClean="0">
                <a:latin typeface="Century Gothic" panose="020B0502020202020204" pitchFamily="34" charset="0"/>
              </a:rPr>
              <a:t>) em valor compatível com os prejuízos gerados à sociedade pelo combustível fóssil. Garantia de que a condição estabelecida seja permanente e previsível.</a:t>
            </a:r>
          </a:p>
        </p:txBody>
      </p:sp>
    </p:spTree>
    <p:extLst>
      <p:ext uri="{BB962C8B-B14F-4D97-AF65-F5344CB8AC3E}">
        <p14:creationId xmlns:p14="http://schemas.microsoft.com/office/powerpoint/2010/main" val="37443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2636" y="1432916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DIRETRIZES: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42636" y="2117912"/>
            <a:ext cx="11125489" cy="215443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70AD47"/>
              </a:buClr>
              <a:buSzPct val="110000"/>
              <a:buFont typeface="+mj-lt"/>
              <a:buAutoNum type="arabicPeriod" startAt="5"/>
            </a:pPr>
            <a:r>
              <a:rPr lang="pt-BR" sz="2200" b="1" dirty="0" smtClean="0">
                <a:latin typeface="Century Gothic" panose="020B0502020202020204" pitchFamily="34" charset="0"/>
              </a:rPr>
              <a:t>Mecanismos para garantir o atendimento das metas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Condição atual </a:t>
            </a:r>
            <a:r>
              <a:rPr lang="pt-BR" dirty="0" smtClean="0">
                <a:latin typeface="Century Gothic" panose="020B0502020202020204" pitchFamily="34" charset="0"/>
              </a:rPr>
              <a:t>– ausência de mandato e de mecanismos de controle e monitoramento.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Meta</a:t>
            </a:r>
            <a:r>
              <a:rPr lang="pt-BR" dirty="0" smtClean="0">
                <a:latin typeface="Century Gothic" panose="020B0502020202020204" pitchFamily="34" charset="0"/>
              </a:rPr>
              <a:t> – implementação de mandato de emissões de gases de efeito estufa, envolvendo os diferentes agentes privados e públicos associados a esse setor.</a:t>
            </a:r>
          </a:p>
        </p:txBody>
      </p:sp>
    </p:spTree>
    <p:extLst>
      <p:ext uri="{BB962C8B-B14F-4D97-AF65-F5344CB8AC3E}">
        <p14:creationId xmlns:p14="http://schemas.microsoft.com/office/powerpoint/2010/main" val="14683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1800" y="1501760"/>
            <a:ext cx="11112499" cy="505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000" dirty="0">
                <a:latin typeface="Century Gothic" panose="020B0502020202020204" pitchFamily="34" charset="0"/>
              </a:rPr>
              <a:t>M</a:t>
            </a:r>
            <a:r>
              <a:rPr lang="pt-BR" sz="2000" dirty="0" smtClean="0">
                <a:latin typeface="Century Gothic" panose="020B0502020202020204" pitchFamily="34" charset="0"/>
              </a:rPr>
              <a:t>andato de emissões para o setor de combustíveis leves (estímulo às fontes atuais e futuras de energia renovável)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Meta seria estabelecida de forma a reduzir as emissões da frota brasileira de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autoveículos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leves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estabeleceria um patamar máximo de emissão de CO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2eq.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por unidade de energia comercializada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).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Lógica similar à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iniciativa da Califórnia, cujo mandato define metas de redução da intensidade de CO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de 96 gramas de CO</a:t>
            </a:r>
            <a:r>
              <a:rPr lang="pt-BR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2eq.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por MJ em 2005 para 86 gramas em 2020.</a:t>
            </a:r>
            <a:endParaRPr lang="pt-BR" sz="1600" baseline="-25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914400" lvl="1" indent="-457200" algn="just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000" dirty="0" smtClean="0">
              <a:latin typeface="Century Gothic" panose="020B0502020202020204" pitchFamily="34" charset="0"/>
            </a:endParaRP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pt-BR" sz="2000" dirty="0" smtClean="0">
                <a:latin typeface="Century Gothic" panose="020B0502020202020204" pitchFamily="34" charset="0"/>
              </a:rPr>
              <a:t>Cada </a:t>
            </a:r>
            <a:r>
              <a:rPr lang="pt-BR" sz="2000" dirty="0">
                <a:latin typeface="Century Gothic" panose="020B0502020202020204" pitchFamily="34" charset="0"/>
              </a:rPr>
              <a:t>combustível teria um nível específico de </a:t>
            </a:r>
            <a:r>
              <a:rPr lang="pt-BR" sz="2000" dirty="0" smtClean="0">
                <a:latin typeface="Century Gothic" panose="020B0502020202020204" pitchFamily="34" charset="0"/>
              </a:rPr>
              <a:t>emissões no ciclo de vida</a:t>
            </a:r>
            <a:endParaRPr lang="pt-BR" sz="2000" dirty="0">
              <a:latin typeface="Century Gothic" panose="020B0502020202020204" pitchFamily="34" charset="0"/>
            </a:endParaRP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Emissão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etanol de milho produzido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nos EUA &gt; emissão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 etanol brasileiro de cana-de-açúcar &gt; emissão do etanol celulósico, etc.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Sistema criaria um benefício maior para as tecnologias mais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limpas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Mecanismo pode incorporar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todos os tipos de energia renovável (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biometano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 outras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alternativas que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possam surgir no futuro)</a:t>
            </a: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pt-BR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CONSIDERAÇÕES SOBRE O MANDATO DE EMISSÕES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98475" y="1476360"/>
            <a:ext cx="11112499" cy="474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pt-BR" sz="2000" dirty="0" smtClean="0">
                <a:latin typeface="Century Gothic" panose="020B0502020202020204" pitchFamily="34" charset="0"/>
              </a:rPr>
              <a:t>Em síntese teríamos: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Metas anuais de emissão por unidade de energia consumida pela frota leve.</a:t>
            </a:r>
          </a:p>
          <a:p>
            <a:pPr marL="914400" lvl="1" indent="-457200" algn="just">
              <a:lnSpc>
                <a:spcPct val="114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Uma lista com os diferentes combustíveis e suas respectivas emissões</a:t>
            </a:r>
          </a:p>
          <a:p>
            <a:pPr marL="1371600" lvl="2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Etanol hidratado de cana-de-açúcar - “X” gramas de CO2eq/MJ</a:t>
            </a:r>
          </a:p>
          <a:p>
            <a:pPr marL="1371600" lvl="2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Etanol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anidro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celulósico -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“X” gramas de CO2eq/MJ</a:t>
            </a:r>
          </a:p>
          <a:p>
            <a:pPr marL="1371600" lvl="2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Gasolina C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 “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X” gramas de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CO2eq/MJ</a:t>
            </a:r>
          </a:p>
          <a:p>
            <a:pPr marL="1371600" lvl="2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914400" lvl="1" indent="-457200" algn="just">
              <a:lnSpc>
                <a:spcPct val="114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2000" dirty="0" smtClean="0">
              <a:latin typeface="Century Gothic" panose="020B0502020202020204" pitchFamily="34" charset="0"/>
            </a:endParaRP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r>
              <a:rPr lang="pt-BR" sz="2000" dirty="0" smtClean="0">
                <a:latin typeface="Century Gothic" panose="020B0502020202020204" pitchFamily="34" charset="0"/>
              </a:rPr>
              <a:t>Certificado de emissões poderia ser comercializado entre as distribuidoras (parte obrigada do mandato*) e “armazenados” de um ano para outro, minimizando impacto de variações pontuais exógenas na oferta de renováveis em um ano específico. </a:t>
            </a:r>
          </a:p>
          <a:p>
            <a:pPr marL="1371600" lvl="2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1371600" lvl="2" indent="-4572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Lógica similar ao sistema de </a:t>
            </a:r>
            <a:r>
              <a:rPr lang="pt-B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RINs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nos EUA.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endParaRPr lang="pt-BR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CONSIDERAÇÕES SOBRE O MANDATO DE EMISSÕES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800" y="6286500"/>
            <a:ext cx="12026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Century Gothic" panose="020B0502020202020204" pitchFamily="34" charset="0"/>
              </a:rPr>
              <a:t>* Nota: De forma </a:t>
            </a:r>
            <a:r>
              <a:rPr lang="pt-BR" sz="1400" dirty="0">
                <a:latin typeface="Century Gothic" panose="020B0502020202020204" pitchFamily="34" charset="0"/>
              </a:rPr>
              <a:t>complementar, outros agentes da cadeia também poderão ser </a:t>
            </a:r>
            <a:r>
              <a:rPr lang="pt-BR" sz="1400" dirty="0" smtClean="0">
                <a:latin typeface="Century Gothic" panose="020B0502020202020204" pitchFamily="34" charset="0"/>
              </a:rPr>
              <a:t>incorporados como parte obrigada do mandato durante </a:t>
            </a:r>
            <a:r>
              <a:rPr lang="pt-BR" sz="1400" dirty="0">
                <a:latin typeface="Century Gothic" panose="020B0502020202020204" pitchFamily="34" charset="0"/>
              </a:rPr>
              <a:t>o detalhamento da </a:t>
            </a:r>
            <a:r>
              <a:rPr lang="pt-BR" sz="1400" dirty="0" smtClean="0">
                <a:latin typeface="Century Gothic" panose="020B0502020202020204" pitchFamily="34" charset="0"/>
              </a:rPr>
              <a:t>proposta.</a:t>
            </a:r>
            <a:r>
              <a:rPr lang="pt-BR" sz="1400" dirty="0">
                <a:latin typeface="Century Gothic" panose="020B0502020202020204" pitchFamily="34" charset="0"/>
              </a:rPr>
              <a:t/>
            </a:r>
            <a:br>
              <a:rPr lang="pt-BR" sz="1400" dirty="0">
                <a:latin typeface="Century Gothic" panose="020B0502020202020204" pitchFamily="34" charset="0"/>
              </a:rPr>
            </a:br>
            <a:endParaRPr lang="pt-BR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06003" y="1146774"/>
            <a:ext cx="11376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2" indent="-2667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onsiderando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valores de emissão disponíveis e a existência apenas de etanol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de cana-de-açúcar (anidro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 hidratado) e de gasolina combustíveis líquidos do ciclo Otto. Lógica de cálculo também seria similar com o uso de outros combustíveis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pt-BR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CONSIDERAÇÕES SOBRE O MANDATO DE EMISSÕES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81226" y="740275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EXEMPLO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7772" y="2170902"/>
            <a:ext cx="112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Century Gothic" panose="020B0502020202020204" pitchFamily="34" charset="0"/>
              </a:rPr>
              <a:t>DISTRIBUIDORA 1</a:t>
            </a:r>
            <a:endParaRPr lang="pt-BR" sz="1600" baseline="-25000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41286" y="2550609"/>
            <a:ext cx="260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100% de etanol hidratado</a:t>
            </a:r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3881567" y="2755372"/>
            <a:ext cx="953012" cy="202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921270" y="2590947"/>
            <a:ext cx="23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100% * 0,62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</a:t>
            </a:r>
            <a:endParaRPr lang="pt-BR" baseline="30000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7279160" y="2755372"/>
            <a:ext cx="5976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884097" y="2372697"/>
            <a:ext cx="176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rgbClr val="FF0000"/>
                </a:solidFill>
              </a:rPr>
              <a:t>Nível de emissão</a:t>
            </a:r>
          </a:p>
          <a:p>
            <a:r>
              <a:rPr lang="pt-BR" dirty="0" smtClean="0"/>
              <a:t> 0,62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</a:t>
            </a:r>
            <a:endParaRPr lang="pt-BR" baseline="30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30706" y="3288807"/>
            <a:ext cx="112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Century Gothic" panose="020B0502020202020204" pitchFamily="34" charset="0"/>
              </a:rPr>
              <a:t>DISTRIBUIDORA 2</a:t>
            </a:r>
            <a:endParaRPr lang="pt-BR" sz="1600" baseline="-25000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197339" y="3781035"/>
            <a:ext cx="198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100% de gasolina C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408770" y="3992065"/>
            <a:ext cx="5976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111225" y="3659732"/>
            <a:ext cx="345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73% * 3,00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 </a:t>
            </a:r>
            <a:r>
              <a:rPr lang="pt-BR" dirty="0" smtClean="0"/>
              <a:t>de gasolina</a:t>
            </a:r>
            <a:endParaRPr lang="pt-BR" baseline="30000" dirty="0"/>
          </a:p>
        </p:txBody>
      </p:sp>
      <p:cxnSp>
        <p:nvCxnSpPr>
          <p:cNvPr id="19" name="Conector de seta reta 18"/>
          <p:cNvCxnSpPr/>
          <p:nvPr/>
        </p:nvCxnSpPr>
        <p:spPr>
          <a:xfrm>
            <a:off x="7520925" y="3992065"/>
            <a:ext cx="5976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7792505" y="3610478"/>
            <a:ext cx="2912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rgbClr val="FF0000"/>
                </a:solidFill>
              </a:rPr>
              <a:t>Nível de emissão</a:t>
            </a:r>
          </a:p>
          <a:p>
            <a:pPr algn="ctr"/>
            <a:r>
              <a:rPr lang="pt-BR" dirty="0" smtClean="0"/>
              <a:t> 2,36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</a:t>
            </a:r>
            <a:r>
              <a:rPr lang="pt-BR" dirty="0" smtClean="0"/>
              <a:t>de combustível </a:t>
            </a:r>
            <a:r>
              <a:rPr lang="pt-BR" dirty="0"/>
              <a:t>c</a:t>
            </a:r>
            <a:r>
              <a:rPr lang="pt-BR" dirty="0" smtClean="0"/>
              <a:t>omercializado</a:t>
            </a:r>
            <a:endParaRPr lang="pt-BR" baseline="30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4093141" y="4026005"/>
            <a:ext cx="328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27% * 0,62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 </a:t>
            </a:r>
            <a:r>
              <a:rPr lang="pt-BR" dirty="0" smtClean="0"/>
              <a:t>de anidro</a:t>
            </a:r>
            <a:endParaRPr lang="pt-BR" baseline="30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87772" y="4689925"/>
            <a:ext cx="11253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smtClean="0">
                <a:latin typeface="Century Gothic" panose="020B0502020202020204" pitchFamily="34" charset="0"/>
              </a:rPr>
              <a:t>DISTRIBUIDORA </a:t>
            </a:r>
            <a:r>
              <a:rPr lang="pt-BR" sz="2000" b="1" dirty="0" smtClean="0">
                <a:latin typeface="Century Gothic" panose="020B0502020202020204" pitchFamily="34" charset="0"/>
              </a:rPr>
              <a:t>3</a:t>
            </a:r>
            <a:endParaRPr lang="pt-BR" sz="1600" baseline="-250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072474" y="5373039"/>
            <a:ext cx="18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50% de gasolina C</a:t>
            </a:r>
            <a:endParaRPr lang="pt-BR" dirty="0"/>
          </a:p>
        </p:txBody>
      </p:sp>
      <p:cxnSp>
        <p:nvCxnSpPr>
          <p:cNvPr id="24" name="Conector de seta reta 23"/>
          <p:cNvCxnSpPr/>
          <p:nvPr/>
        </p:nvCxnSpPr>
        <p:spPr>
          <a:xfrm>
            <a:off x="3283905" y="5584069"/>
            <a:ext cx="5976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986360" y="5251736"/>
            <a:ext cx="395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50% * 73% * 3,00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 </a:t>
            </a:r>
            <a:r>
              <a:rPr lang="pt-BR" dirty="0" smtClean="0"/>
              <a:t>de gasolina</a:t>
            </a:r>
            <a:endParaRPr lang="pt-BR" baseline="30000" dirty="0"/>
          </a:p>
        </p:txBody>
      </p:sp>
      <p:cxnSp>
        <p:nvCxnSpPr>
          <p:cNvPr id="26" name="Conector de seta reta 25"/>
          <p:cNvCxnSpPr/>
          <p:nvPr/>
        </p:nvCxnSpPr>
        <p:spPr>
          <a:xfrm>
            <a:off x="7792505" y="5973932"/>
            <a:ext cx="5976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8118587" y="5545702"/>
            <a:ext cx="2912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rgbClr val="FF0000"/>
                </a:solidFill>
              </a:rPr>
              <a:t>Nível de emissão</a:t>
            </a:r>
          </a:p>
          <a:p>
            <a:pPr algn="ctr"/>
            <a:r>
              <a:rPr lang="pt-BR" dirty="0" smtClean="0"/>
              <a:t>1,49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</a:t>
            </a:r>
            <a:r>
              <a:rPr lang="pt-BR" dirty="0" smtClean="0"/>
              <a:t>de combustível </a:t>
            </a:r>
            <a:r>
              <a:rPr lang="pt-BR" dirty="0"/>
              <a:t>c</a:t>
            </a:r>
            <a:r>
              <a:rPr lang="pt-BR" dirty="0" smtClean="0"/>
              <a:t>omercializado</a:t>
            </a:r>
            <a:endParaRPr lang="pt-BR" baseline="300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968276" y="5618009"/>
            <a:ext cx="379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50% * 27% * 0,62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 </a:t>
            </a:r>
            <a:r>
              <a:rPr lang="pt-BR" dirty="0" smtClean="0"/>
              <a:t>de anidro</a:t>
            </a:r>
            <a:endParaRPr lang="pt-BR" baseline="300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072474" y="6237761"/>
            <a:ext cx="248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50% de etanol hidratado</a:t>
            </a:r>
            <a:endParaRPr lang="pt-BR" dirty="0"/>
          </a:p>
        </p:txBody>
      </p:sp>
      <p:cxnSp>
        <p:nvCxnSpPr>
          <p:cNvPr id="30" name="Conector de seta reta 29"/>
          <p:cNvCxnSpPr/>
          <p:nvPr/>
        </p:nvCxnSpPr>
        <p:spPr>
          <a:xfrm>
            <a:off x="3582736" y="6451368"/>
            <a:ext cx="59766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4584004" y="6284366"/>
            <a:ext cx="2240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50% * 0,62 tCO</a:t>
            </a:r>
            <a:r>
              <a:rPr lang="pt-BR" baseline="-25000" dirty="0" smtClean="0"/>
              <a:t>2eq</a:t>
            </a:r>
            <a:r>
              <a:rPr lang="pt-BR" dirty="0" smtClean="0"/>
              <a:t>/m</a:t>
            </a:r>
            <a:r>
              <a:rPr lang="pt-BR" baseline="30000" dirty="0" smtClean="0"/>
              <a:t>3 </a:t>
            </a:r>
            <a:endParaRPr lang="pt-BR" baseline="30000" dirty="0"/>
          </a:p>
        </p:txBody>
      </p:sp>
    </p:spTree>
    <p:extLst>
      <p:ext uri="{BB962C8B-B14F-4D97-AF65-F5344CB8AC3E}">
        <p14:creationId xmlns:p14="http://schemas.microsoft.com/office/powerpoint/2010/main" val="27529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91041" y="1413791"/>
            <a:ext cx="1111249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2" indent="-26670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Estimativas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preliminares considerando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dois cenários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distintos para a produção de etanol: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expansão (com política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pública e expansão da oferta compatível com 50 bilhões de litros em 2030)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 estagnação </a:t>
            </a: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(crescimento marginal da oferta de cana)</a:t>
            </a:r>
          </a:p>
          <a:p>
            <a:pPr marL="266700" lvl="2" indent="-26670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Exercício estruturado com valores médios de emissão, disponíveis na literatura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266700" lvl="2" indent="-266700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457200" indent="-457200" algn="just">
              <a:buClr>
                <a:schemeClr val="accent6">
                  <a:lumMod val="75000"/>
                </a:schemeClr>
              </a:buClr>
              <a:buFont typeface="+mj-lt"/>
              <a:buAutoNum type="arabicPeriod" startAt="3"/>
            </a:pPr>
            <a:endParaRPr lang="pt-BR" sz="2000" dirty="0" smtClean="0">
              <a:latin typeface="Century Gothic" panose="020B0502020202020204" pitchFamily="34" charset="0"/>
            </a:endParaRPr>
          </a:p>
        </p:txBody>
      </p:sp>
      <p:pic>
        <p:nvPicPr>
          <p:cNvPr id="7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CONSIDERAÇÕES SOBRE O MANDATO DE EMISSÕES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6017" y="998292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CENÁRIO </a:t>
            </a:r>
            <a:r>
              <a:rPr lang="pt-BR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(valores preliminares para exemplificar o conceito)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0" y="6457890"/>
            <a:ext cx="11302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Century Gothic" panose="020B0502020202020204" pitchFamily="34" charset="0"/>
              </a:rPr>
              <a:t>Nota: Poder calorífico da gasolina: 32,24 MJ/l; Poder calorífico do etanol: 22,36 MJ/l; Quantidade de emissões da gasolina: 93,10 gCO2eq/MJ; Quantidade de emissões do etanol: 27,7 gCO2eq/MJ</a:t>
            </a:r>
            <a:r>
              <a:rPr lang="pt-BR" sz="1000" dirty="0" smtClean="0">
                <a:latin typeface="Century Gothic" panose="020B0502020202020204" pitchFamily="34" charset="0"/>
              </a:rPr>
              <a:t>. Fonte</a:t>
            </a:r>
            <a:r>
              <a:rPr lang="pt-BR" sz="1000" dirty="0">
                <a:latin typeface="Century Gothic" panose="020B0502020202020204" pitchFamily="34" charset="0"/>
              </a:rPr>
              <a:t>: </a:t>
            </a:r>
            <a:r>
              <a:rPr lang="pt-BR" sz="1000" dirty="0" smtClean="0">
                <a:latin typeface="Century Gothic" panose="020B0502020202020204" pitchFamily="34" charset="0"/>
              </a:rPr>
              <a:t>ANP, CTC </a:t>
            </a:r>
            <a:r>
              <a:rPr lang="pt-BR" sz="1000" dirty="0">
                <a:latin typeface="Century Gothic" panose="020B0502020202020204" pitchFamily="34" charset="0"/>
              </a:rPr>
              <a:t>e UNICA.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275746" y="2466324"/>
            <a:ext cx="405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Emissão gCO</a:t>
            </a:r>
            <a:r>
              <a:rPr lang="pt-BR" b="1" baseline="-25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2eq</a:t>
            </a:r>
            <a:r>
              <a:rPr lang="pt-BR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/</a:t>
            </a:r>
            <a:r>
              <a:rPr lang="pt-BR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Megajoule</a:t>
            </a:r>
            <a:r>
              <a:rPr lang="pt-BR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(MJ)</a:t>
            </a:r>
            <a:endParaRPr lang="en-US" baseline="-25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1514521827"/>
              </p:ext>
            </p:extLst>
          </p:nvPr>
        </p:nvGraphicFramePr>
        <p:xfrm>
          <a:off x="322668" y="3007771"/>
          <a:ext cx="4773207" cy="321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456017" y="2518582"/>
            <a:ext cx="3510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Emissão tCO</a:t>
            </a:r>
            <a:r>
              <a:rPr lang="pt-BR" b="1" baseline="-25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2eq</a:t>
            </a:r>
            <a:r>
              <a:rPr lang="pt-BR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/m³ </a:t>
            </a:r>
            <a:r>
              <a:rPr lang="pt-BR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gasolina</a:t>
            </a:r>
            <a:r>
              <a:rPr lang="pt-BR" b="1" baseline="-250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eq</a:t>
            </a:r>
            <a:r>
              <a:rPr lang="pt-BR" b="1" baseline="-25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.</a:t>
            </a:r>
            <a:endParaRPr lang="en-US" baseline="-25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3894631896"/>
              </p:ext>
            </p:extLst>
          </p:nvPr>
        </p:nvGraphicFramePr>
        <p:xfrm>
          <a:off x="5994782" y="3127644"/>
          <a:ext cx="4773207" cy="321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2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2636" y="1190028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ROAD MAP: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42635" y="1656326"/>
            <a:ext cx="11500959" cy="32624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rgbClr val="70AD47"/>
              </a:buClr>
              <a:buSzPct val="110000"/>
            </a:pPr>
            <a:r>
              <a:rPr lang="pt-BR" sz="2200" b="1" dirty="0" smtClean="0">
                <a:latin typeface="Century Gothic" panose="020B0502020202020204" pitchFamily="34" charset="0"/>
              </a:rPr>
              <a:t>Emergencial</a:t>
            </a:r>
          </a:p>
          <a:p>
            <a:pPr marL="447675" lvl="1" indent="-35242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i="1" dirty="0" smtClean="0">
                <a:latin typeface="Century Gothic" panose="020B0502020202020204" pitchFamily="34" charset="0"/>
              </a:rPr>
              <a:t>Manutenção da competitividade </a:t>
            </a:r>
            <a:r>
              <a:rPr lang="pt-BR" sz="1600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 neutralizar impacto do fim do crédito presumido de </a:t>
            </a:r>
            <a:r>
              <a:rPr lang="pt-BR" sz="1600" i="1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Pis</a:t>
            </a:r>
            <a:r>
              <a:rPr lang="pt-BR" sz="1600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/</a:t>
            </a:r>
            <a:r>
              <a:rPr lang="pt-BR" sz="1600" i="1" dirty="0" err="1" smtClean="0">
                <a:latin typeface="Century Gothic" panose="020B0502020202020204" pitchFamily="34" charset="0"/>
                <a:sym typeface="Wingdings" panose="05000000000000000000" pitchFamily="2" charset="2"/>
              </a:rPr>
              <a:t>Cofins</a:t>
            </a:r>
            <a:r>
              <a:rPr lang="pt-BR" sz="1600" i="1" dirty="0"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  <a:endParaRPr lang="pt-BR" sz="1600" i="1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95250" lvl="1">
              <a:spcBef>
                <a:spcPts val="1200"/>
              </a:spcBef>
            </a:pPr>
            <a:r>
              <a:rPr lang="pt-BR" sz="2200" b="1" dirty="0" smtClean="0">
                <a:latin typeface="Century Gothic" panose="020B0502020202020204" pitchFamily="34" charset="0"/>
              </a:rPr>
              <a:t>A partir de 2017</a:t>
            </a:r>
            <a:endParaRPr lang="pt-BR" sz="2200" b="1" dirty="0">
              <a:latin typeface="Century Gothic" panose="020B0502020202020204" pitchFamily="34" charset="0"/>
            </a:endParaRPr>
          </a:p>
          <a:p>
            <a:pPr marL="447675" lvl="1" indent="-35242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i="1" dirty="0" smtClean="0">
                <a:latin typeface="Century Gothic" panose="020B0502020202020204" pitchFamily="34" charset="0"/>
              </a:rPr>
              <a:t>Reconhecimento das externalidades positivas do etanol (diferenciação tributária entre fóssil e renováveis).</a:t>
            </a:r>
          </a:p>
          <a:p>
            <a:pPr marL="447675" lvl="1" indent="-35242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i="1" dirty="0" smtClean="0">
                <a:latin typeface="Century Gothic" panose="020B0502020202020204" pitchFamily="34" charset="0"/>
              </a:rPr>
              <a:t>Consulta pública </a:t>
            </a:r>
            <a:r>
              <a:rPr lang="pt-BR" sz="1600" i="1" smtClean="0">
                <a:latin typeface="Century Gothic" panose="020B0502020202020204" pitchFamily="34" charset="0"/>
              </a:rPr>
              <a:t>e  </a:t>
            </a:r>
            <a:r>
              <a:rPr lang="pt-BR" sz="1600" i="1" dirty="0" smtClean="0">
                <a:latin typeface="Century Gothic" panose="020B0502020202020204" pitchFamily="34" charset="0"/>
              </a:rPr>
              <a:t>desenvolvimento dos instrumentos legais necessários para implementação</a:t>
            </a:r>
            <a:endParaRPr lang="pt-BR" sz="1600" dirty="0">
              <a:latin typeface="Century Gothic" panose="020B0502020202020204" pitchFamily="34" charset="0"/>
            </a:endParaRPr>
          </a:p>
          <a:p>
            <a:pPr>
              <a:spcBef>
                <a:spcPts val="1200"/>
              </a:spcBef>
              <a:buClr>
                <a:srgbClr val="70AD47"/>
              </a:buClr>
              <a:buSzPct val="110000"/>
            </a:pPr>
            <a:r>
              <a:rPr lang="pt-BR" sz="2200" b="1" dirty="0">
                <a:latin typeface="Century Gothic" panose="020B0502020202020204" pitchFamily="34" charset="0"/>
              </a:rPr>
              <a:t>A partir de </a:t>
            </a:r>
            <a:r>
              <a:rPr lang="pt-BR" sz="2200" b="1" dirty="0" smtClean="0">
                <a:latin typeface="Century Gothic" panose="020B0502020202020204" pitchFamily="34" charset="0"/>
              </a:rPr>
              <a:t>2018</a:t>
            </a:r>
            <a:endParaRPr lang="pt-BR" sz="2200" b="1" dirty="0">
              <a:latin typeface="Century Gothic" panose="020B0502020202020204" pitchFamily="34" charset="0"/>
            </a:endParaRPr>
          </a:p>
          <a:p>
            <a:pPr marL="447675" lvl="1" indent="-35242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i="1" dirty="0" smtClean="0">
                <a:latin typeface="Century Gothic" panose="020B0502020202020204" pitchFamily="34" charset="0"/>
              </a:rPr>
              <a:t>Implementação do mandato de emissões para combustíveis renováveis, com obrigatoriedade para os agentes envolvidos em 2019.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40076" y="4876071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AÇÕES: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2635" y="5370503"/>
            <a:ext cx="11125489" cy="98488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447675" lvl="1" indent="-35242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i="1" dirty="0" smtClean="0">
                <a:latin typeface="Century Gothic" panose="020B0502020202020204" pitchFamily="34" charset="0"/>
              </a:rPr>
              <a:t>Grupo de trabalho para detalhamento das propostas (quantificação das metas,</a:t>
            </a:r>
            <a:r>
              <a:rPr lang="pt-BR" sz="1600" i="1" dirty="0">
                <a:latin typeface="Century Gothic" panose="020B0502020202020204" pitchFamily="34" charset="0"/>
              </a:rPr>
              <a:t> alterações legais, regulamentação,</a:t>
            </a:r>
            <a:r>
              <a:rPr lang="pt-BR" sz="1600" i="1" dirty="0" smtClean="0">
                <a:latin typeface="Century Gothic" panose="020B0502020202020204" pitchFamily="34" charset="0"/>
              </a:rPr>
              <a:t> etc.) e estabelecimento do cronograma.</a:t>
            </a:r>
          </a:p>
          <a:p>
            <a:pPr marL="447675" lvl="1" indent="-352425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1600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Conclusão do plano em março/2017 para consulta pública</a:t>
            </a:r>
          </a:p>
        </p:txBody>
      </p:sp>
    </p:spTree>
    <p:extLst>
      <p:ext uri="{BB962C8B-B14F-4D97-AF65-F5344CB8AC3E}">
        <p14:creationId xmlns:p14="http://schemas.microsoft.com/office/powerpoint/2010/main" val="12078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81226" y="792294"/>
            <a:ext cx="92346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000" b="1" dirty="0" smtClean="0">
                <a:latin typeface="Century Gothic" panose="020B0502020202020204" pitchFamily="34" charset="0"/>
              </a:rPr>
              <a:t>Momento propício </a:t>
            </a:r>
            <a:r>
              <a:rPr lang="pt-BR" sz="2000" dirty="0" smtClean="0">
                <a:latin typeface="Century Gothic" panose="020B0502020202020204" pitchFamily="34" charset="0"/>
              </a:rPr>
              <a:t>para a discussão de </a:t>
            </a:r>
            <a:r>
              <a:rPr lang="pt-BR" sz="2000" b="1" dirty="0" smtClean="0">
                <a:latin typeface="Century Gothic" panose="020B0502020202020204" pitchFamily="34" charset="0"/>
              </a:rPr>
              <a:t>agenda de revitalização do etanol combustível:</a:t>
            </a:r>
            <a:endParaRPr lang="pt-BR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000" dirty="0" smtClean="0">
              <a:latin typeface="Century Gothic" panose="020B0502020202020204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99761" y="1691549"/>
            <a:ext cx="3819083" cy="510038"/>
            <a:chOff x="514061" y="2012140"/>
            <a:chExt cx="3819083" cy="510038"/>
          </a:xfrm>
        </p:grpSpPr>
        <p:grpSp>
          <p:nvGrpSpPr>
            <p:cNvPr id="7" name="Grupo 6"/>
            <p:cNvGrpSpPr/>
            <p:nvPr/>
          </p:nvGrpSpPr>
          <p:grpSpPr>
            <a:xfrm>
              <a:off x="514061" y="2012140"/>
              <a:ext cx="3819083" cy="510038"/>
              <a:chOff x="517048" y="58009"/>
              <a:chExt cx="7739005" cy="510038"/>
            </a:xfrm>
          </p:grpSpPr>
          <p:sp>
            <p:nvSpPr>
              <p:cNvPr id="8" name="Retângulo de cantos arredondados 7"/>
              <p:cNvSpPr/>
              <p:nvPr/>
            </p:nvSpPr>
            <p:spPr>
              <a:xfrm>
                <a:off x="517048" y="68518"/>
                <a:ext cx="7739005" cy="449082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Retângulo 8"/>
              <p:cNvSpPr/>
              <p:nvPr/>
            </p:nvSpPr>
            <p:spPr>
              <a:xfrm>
                <a:off x="544640" y="58009"/>
                <a:ext cx="7183498" cy="510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3605" tIns="0" rIns="273605" bIns="0" numCol="1" spcCol="1270" anchor="ctr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3200" kern="1200"/>
              </a:p>
            </p:txBody>
          </p:sp>
        </p:grpSp>
        <p:sp>
          <p:nvSpPr>
            <p:cNvPr id="11" name="CaixaDeTexto 10"/>
            <p:cNvSpPr txBox="1"/>
            <p:nvPr/>
          </p:nvSpPr>
          <p:spPr>
            <a:xfrm>
              <a:off x="627129" y="2071620"/>
              <a:ext cx="3706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/>
                  </a:solidFill>
                </a:rPr>
                <a:t>DÉFICIT DE COMBUSTÍVEIS LEVES</a:t>
              </a:r>
              <a:endParaRPr lang="pt-BR" sz="2000" b="1" dirty="0">
                <a:solidFill>
                  <a:srgbClr val="70AD47"/>
                </a:solidFill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51477" y="2237983"/>
            <a:ext cx="11489557" cy="224676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Falta de planejamento </a:t>
            </a:r>
            <a:r>
              <a:rPr lang="pt-BR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pt-BR" sz="1600" dirty="0" smtClean="0">
                <a:latin typeface="Century Gothic" panose="020B0502020202020204" pitchFamily="34" charset="0"/>
              </a:rPr>
              <a:t> </a:t>
            </a:r>
            <a:r>
              <a:rPr lang="pt-BR" sz="1600" b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país passou de autossuficiente para importador de combustíveis</a:t>
            </a:r>
            <a:r>
              <a:rPr lang="pt-BR" sz="1600" dirty="0" smtClean="0">
                <a:latin typeface="Century Gothic" panose="020B0502020202020204" pitchFamily="34" charset="0"/>
              </a:rPr>
              <a:t>. </a:t>
            </a:r>
            <a:r>
              <a:rPr lang="pt-BR" sz="1600" i="1" dirty="0" smtClean="0">
                <a:latin typeface="Century Gothic" panose="020B0502020202020204" pitchFamily="34" charset="0"/>
              </a:rPr>
              <a:t>Déficit</a:t>
            </a:r>
            <a:r>
              <a:rPr lang="pt-BR" sz="1600" dirty="0" smtClean="0">
                <a:latin typeface="Century Gothic" panose="020B0502020202020204" pitchFamily="34" charset="0"/>
              </a:rPr>
              <a:t> presente em todos os cenários de previsão: ANP, EPE e Petrobras.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2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Opções ao uso do etanol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800" b="1" dirty="0" smtClean="0">
              <a:latin typeface="Century Gothic" panose="020B0502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i="1" u="sng" dirty="0" smtClean="0">
                <a:latin typeface="Century Gothic" panose="020B0502020202020204" pitchFamily="34" charset="0"/>
              </a:rPr>
              <a:t>Gasolina importada </a:t>
            </a:r>
            <a:r>
              <a:rPr lang="pt-BR" sz="1600" i="1" dirty="0" smtClean="0">
                <a:latin typeface="Century Gothic" panose="020B0502020202020204" pitchFamily="34" charset="0"/>
              </a:rPr>
              <a:t>-  </a:t>
            </a:r>
            <a:r>
              <a:rPr lang="pt-BR" sz="1400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investimento em logística, prejuízo à balança comercial, maior vulnerabilidade energética e econômica, aumenta emissões e elimina benefícios sociais e econômicos da produção interna.</a:t>
            </a:r>
            <a:r>
              <a:rPr lang="pt-BR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pt-BR" sz="1000" dirty="0" smtClean="0"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1600" u="sng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Ampliar capacidade de refino </a:t>
            </a:r>
            <a:r>
              <a:rPr lang="pt-BR" sz="16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– </a:t>
            </a:r>
            <a:r>
              <a:rPr lang="pt-BR" sz="1400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desafio dos prazos de tomada de decisão e implementação;</a:t>
            </a:r>
            <a:r>
              <a:rPr lang="pt-BR" sz="1400" i="1" dirty="0" smtClean="0">
                <a:latin typeface="Century Gothic" panose="020B0502020202020204" pitchFamily="34" charset="0"/>
                <a:sym typeface="Wingdings" panose="05000000000000000000" pitchFamily="2" charset="2"/>
              </a:rPr>
              <a:t> amplia emissões (contrária ao compromisso brasileiro na COP). </a:t>
            </a:r>
            <a:endParaRPr lang="pt-BR" sz="1600" i="1" u="sng" dirty="0" smtClean="0">
              <a:latin typeface="Century Gothic" panose="020B0502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50561" y="4899510"/>
            <a:ext cx="5680822" cy="510038"/>
            <a:chOff x="517048" y="58009"/>
            <a:chExt cx="7238682" cy="510038"/>
          </a:xfrm>
        </p:grpSpPr>
        <p:sp>
          <p:nvSpPr>
            <p:cNvPr id="18" name="Retângulo de cantos arredondados 17"/>
            <p:cNvSpPr/>
            <p:nvPr/>
          </p:nvSpPr>
          <p:spPr>
            <a:xfrm>
              <a:off x="517048" y="68517"/>
              <a:ext cx="7238682" cy="467277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544640" y="58009"/>
              <a:ext cx="7183498" cy="510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605" tIns="0" rIns="273605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200" kern="1200"/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450561" y="5428087"/>
            <a:ext cx="11514574" cy="107721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Etanol é parte fundamental para o compromisso brasileiro de combate às mudanças climáticas apresentado à ONU e ratificado pelo congresso e pelo presidente.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b="1" dirty="0" smtClean="0">
                <a:latin typeface="Century Gothic" panose="020B0502020202020204" pitchFamily="34" charset="0"/>
              </a:rPr>
              <a:t>Proposta </a:t>
            </a:r>
            <a:r>
              <a:rPr lang="pt-BR" sz="1600" dirty="0" smtClean="0">
                <a:latin typeface="Century Gothic" panose="020B0502020202020204" pitchFamily="34" charset="0"/>
              </a:rPr>
              <a:t>prevê a necessidade de </a:t>
            </a:r>
            <a:r>
              <a:rPr lang="pt-BR" sz="1600" b="1" dirty="0" smtClean="0">
                <a:latin typeface="Century Gothic" panose="020B0502020202020204" pitchFamily="34" charset="0"/>
              </a:rPr>
              <a:t>54 bilhões de litros de etanol em 2030</a:t>
            </a:r>
            <a:r>
              <a:rPr lang="pt-BR" sz="1600" dirty="0" smtClean="0">
                <a:latin typeface="Century Gothic" panose="020B0502020202020204" pitchFamily="34" charset="0"/>
              </a:rPr>
              <a:t> (EPE, 2016).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03942" y="48934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 smtClean="0">
              <a:solidFill>
                <a:srgbClr val="70AD47"/>
              </a:solidFill>
            </a:endParaRPr>
          </a:p>
          <a:p>
            <a:endParaRPr lang="pt-BR" b="1" dirty="0">
              <a:solidFill>
                <a:srgbClr val="70AD47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28567" y="4945041"/>
            <a:ext cx="5602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70AD47"/>
                </a:solidFill>
              </a:rPr>
              <a:t>COMPROMISSO BRASILEIRO E ACORDO CLIMÁTICO</a:t>
            </a:r>
            <a:endParaRPr lang="pt-BR" sz="2000" b="1" dirty="0">
              <a:solidFill>
                <a:srgbClr val="70AD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14061" y="1169638"/>
            <a:ext cx="1150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000" b="1" dirty="0" smtClean="0">
                <a:latin typeface="Century Gothic" panose="020B0502020202020204" pitchFamily="34" charset="0"/>
              </a:rPr>
              <a:t>Momento propício </a:t>
            </a:r>
            <a:r>
              <a:rPr lang="pt-BR" sz="2000" dirty="0" smtClean="0">
                <a:latin typeface="Century Gothic" panose="020B0502020202020204" pitchFamily="34" charset="0"/>
              </a:rPr>
              <a:t>para a discussão de </a:t>
            </a:r>
            <a:r>
              <a:rPr lang="pt-BR" sz="2000" b="1" dirty="0" smtClean="0">
                <a:latin typeface="Century Gothic" panose="020B0502020202020204" pitchFamily="34" charset="0"/>
              </a:rPr>
              <a:t>agenda de revitalização do etanol combustível:</a:t>
            </a:r>
            <a:endParaRPr lang="pt-BR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000" dirty="0" smtClean="0">
              <a:latin typeface="Century Gothic" panose="020B0502020202020204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14061" y="2059775"/>
            <a:ext cx="8642368" cy="510038"/>
            <a:chOff x="517048" y="58009"/>
            <a:chExt cx="7238682" cy="510038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517048" y="68517"/>
              <a:ext cx="7238682" cy="467277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tângulo 16"/>
            <p:cNvSpPr/>
            <p:nvPr/>
          </p:nvSpPr>
          <p:spPr>
            <a:xfrm>
              <a:off x="544640" y="58009"/>
              <a:ext cx="7183498" cy="510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3605" tIns="0" rIns="273605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200" kern="1200"/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618835" y="2130128"/>
            <a:ext cx="853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70AD47"/>
                </a:solidFill>
              </a:rPr>
              <a:t>MUDANÇAS TECNOLÓGICA E REGULATÓRIA NA INDÚSTRIA AUTOMOBILÍSTICA </a:t>
            </a:r>
            <a:endParaRPr lang="pt-BR" sz="2000" b="1" dirty="0">
              <a:solidFill>
                <a:srgbClr val="70AD47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27677" y="2661912"/>
            <a:ext cx="10873457" cy="155427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Necessidade de combustíveis com maior octanagem.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Discussão sobre novo mecanismo de estímulo à eficiência energética veicular no Brasil.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Busca de tecnologias que utilizem fontes limpas e renováveis.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Direcionamento de longo prazo é fundamental para a definição do futuro dos veículos </a:t>
            </a:r>
            <a:r>
              <a:rPr lang="pt-BR" sz="1600" dirty="0" err="1" smtClean="0">
                <a:latin typeface="Century Gothic" panose="020B0502020202020204" pitchFamily="34" charset="0"/>
              </a:rPr>
              <a:t>flex</a:t>
            </a:r>
            <a:r>
              <a:rPr lang="pt-BR" sz="1600" dirty="0" smtClean="0">
                <a:latin typeface="Century Gothic" panose="020B0502020202020204" pitchFamily="34" charset="0"/>
              </a:rPr>
              <a:t> e para a introdução de novas tecnologias utilizando etanol.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27676" y="4757472"/>
            <a:ext cx="8632931" cy="510038"/>
            <a:chOff x="544144" y="3902094"/>
            <a:chExt cx="8632931" cy="510038"/>
          </a:xfrm>
        </p:grpSpPr>
        <p:grpSp>
          <p:nvGrpSpPr>
            <p:cNvPr id="20" name="Grupo 19"/>
            <p:cNvGrpSpPr/>
            <p:nvPr/>
          </p:nvGrpSpPr>
          <p:grpSpPr>
            <a:xfrm>
              <a:off x="544144" y="3902094"/>
              <a:ext cx="8595809" cy="510038"/>
              <a:chOff x="517047" y="58009"/>
              <a:chExt cx="7883709" cy="510038"/>
            </a:xfrm>
          </p:grpSpPr>
          <p:sp>
            <p:nvSpPr>
              <p:cNvPr id="21" name="Retângulo de cantos arredondados 20"/>
              <p:cNvSpPr/>
              <p:nvPr/>
            </p:nvSpPr>
            <p:spPr>
              <a:xfrm>
                <a:off x="517047" y="68517"/>
                <a:ext cx="7883709" cy="499530"/>
              </a:xfrm>
              <a:prstGeom prst="round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tângulo 21"/>
              <p:cNvSpPr/>
              <p:nvPr/>
            </p:nvSpPr>
            <p:spPr>
              <a:xfrm>
                <a:off x="544640" y="58009"/>
                <a:ext cx="7183498" cy="510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73605" tIns="0" rIns="273605" bIns="0" numCol="1" spcCol="1270" anchor="ctr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3200" kern="1200"/>
              </a:p>
            </p:txBody>
          </p:sp>
        </p:grpSp>
        <p:sp>
          <p:nvSpPr>
            <p:cNvPr id="23" name="CaixaDeTexto 22"/>
            <p:cNvSpPr txBox="1"/>
            <p:nvPr/>
          </p:nvSpPr>
          <p:spPr>
            <a:xfrm>
              <a:off x="618835" y="3972447"/>
              <a:ext cx="85582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70AD47"/>
                  </a:solidFill>
                </a:rPr>
                <a:t>AVANÇOS TECNOLÓGICOS E GANHOS DE EFICIÊNCIA NA INDÚSTRIA DE ETANOL</a:t>
              </a:r>
              <a:endParaRPr lang="pt-BR" sz="2000" b="1" dirty="0">
                <a:solidFill>
                  <a:srgbClr val="70AD47"/>
                </a:solidFill>
              </a:endParaRPr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514061" y="5351444"/>
            <a:ext cx="10873457" cy="90794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Tecnologias em desenvolvimento indicam excelente oportunidade para rupturas e saltos de produtividade (variedades, tecnologia de multiplicação, etanol de segunda geração, etc.).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Diretriz de longo prazo pode consolidar e ampliar investimentos nessas áreas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743575" y="1020082"/>
            <a:ext cx="6010064" cy="5647700"/>
          </a:xfrm>
          <a:prstGeom prst="rect">
            <a:avLst/>
          </a:prstGeom>
          <a:noFill/>
          <a:ln w="19050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Benefícios estimados para 2030 </a:t>
            </a:r>
            <a:r>
              <a:rPr lang="pt-BR" sz="1600" b="1" dirty="0" smtClean="0">
                <a:latin typeface="Century Gothic" panose="020B0502020202020204" pitchFamily="34" charset="0"/>
              </a:rPr>
              <a:t>com a ampliação do etanol e o atendimento das metas da NDC brasileira: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Geração de </a:t>
            </a:r>
            <a:r>
              <a:rPr lang="pt-BR" sz="1600" b="1" dirty="0" smtClean="0">
                <a:latin typeface="Century Gothic" panose="020B0502020202020204" pitchFamily="34" charset="0"/>
              </a:rPr>
              <a:t>750 mil empregos </a:t>
            </a:r>
            <a:r>
              <a:rPr lang="pt-BR" sz="1600" dirty="0" smtClean="0">
                <a:latin typeface="Century Gothic" panose="020B0502020202020204" pitchFamily="34" charset="0"/>
              </a:rPr>
              <a:t>diretos e indiretos.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1600" b="1" dirty="0" smtClean="0">
                <a:latin typeface="Century Gothic" panose="020B0502020202020204" pitchFamily="34" charset="0"/>
              </a:rPr>
              <a:t>US$ 40 bilhões de investimento.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1600" b="1" dirty="0" smtClean="0">
                <a:latin typeface="Century Gothic" panose="020B0502020202020204" pitchFamily="34" charset="0"/>
              </a:rPr>
              <a:t>Redução</a:t>
            </a:r>
            <a:r>
              <a:rPr lang="pt-BR" sz="1600" dirty="0" smtClean="0">
                <a:latin typeface="Century Gothic" panose="020B0502020202020204" pitchFamily="34" charset="0"/>
              </a:rPr>
              <a:t> de </a:t>
            </a:r>
            <a:r>
              <a:rPr lang="pt-BR" sz="1600" b="1" dirty="0" smtClean="0">
                <a:latin typeface="Century Gothic" panose="020B0502020202020204" pitchFamily="34" charset="0"/>
              </a:rPr>
              <a:t>gastos com saúde pública</a:t>
            </a:r>
            <a:r>
              <a:rPr lang="pt-BR" sz="1600" dirty="0" smtClean="0">
                <a:latin typeface="Century Gothic" panose="020B0502020202020204" pitchFamily="34" charset="0"/>
              </a:rPr>
              <a:t>, </a:t>
            </a:r>
            <a:r>
              <a:rPr lang="pt-BR" sz="1600" b="1" dirty="0" smtClean="0">
                <a:latin typeface="Century Gothic" panose="020B0502020202020204" pitchFamily="34" charset="0"/>
              </a:rPr>
              <a:t>mortes e internações </a:t>
            </a:r>
            <a:r>
              <a:rPr lang="pt-BR" sz="1600" dirty="0" smtClean="0">
                <a:latin typeface="Century Gothic" panose="020B0502020202020204" pitchFamily="34" charset="0"/>
              </a:rPr>
              <a:t>relacionadas ao uso de combustíveis fósseis.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1600" b="1" dirty="0" smtClean="0">
                <a:latin typeface="Century Gothic" panose="020B0502020202020204" pitchFamily="34" charset="0"/>
              </a:rPr>
              <a:t>Economia de US$ 45 bilhões à balança </a:t>
            </a:r>
            <a:r>
              <a:rPr lang="pt-BR" sz="1600" dirty="0" smtClean="0">
                <a:latin typeface="Century Gothic" panose="020B0502020202020204" pitchFamily="34" charset="0"/>
              </a:rPr>
              <a:t>comercial (redução da importação de gasolina em 95 bilhões de </a:t>
            </a:r>
            <a:r>
              <a:rPr lang="pt-BR" sz="1600" dirty="0" err="1" smtClean="0">
                <a:latin typeface="Century Gothic" panose="020B0502020202020204" pitchFamily="34" charset="0"/>
              </a:rPr>
              <a:t>ltiros</a:t>
            </a:r>
            <a:r>
              <a:rPr lang="pt-BR" sz="1600" dirty="0" smtClean="0">
                <a:latin typeface="Century Gothic" panose="020B0502020202020204" pitchFamily="34" charset="0"/>
              </a:rPr>
              <a:t>).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Redução total de emissões – </a:t>
            </a:r>
            <a:r>
              <a:rPr lang="pt-BR" sz="1600" b="1" dirty="0" smtClean="0">
                <a:latin typeface="Century Gothic" panose="020B0502020202020204" pitchFamily="34" charset="0"/>
              </a:rPr>
              <a:t>571 milhões de toneladas de CO</a:t>
            </a:r>
            <a:r>
              <a:rPr lang="pt-BR" sz="1600" b="1" baseline="-25000" dirty="0" smtClean="0">
                <a:latin typeface="Century Gothic" panose="020B0502020202020204" pitchFamily="34" charset="0"/>
              </a:rPr>
              <a:t>2eq.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Century Gothic" panose="020B0502020202020204" pitchFamily="34" charset="0"/>
              </a:rPr>
              <a:t>Interiorização do desenvolvimento (mais de 1600 municípios com cultivo de cana-de-açúcar)*.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pt-BR" sz="1600" b="1" dirty="0" smtClean="0">
                <a:latin typeface="Century Gothic" panose="020B0502020202020204" pitchFamily="34" charset="0"/>
              </a:rPr>
              <a:t>Ativação do comércio e da indústria nacional </a:t>
            </a:r>
            <a:r>
              <a:rPr lang="pt-BR" sz="1600" dirty="0" smtClean="0">
                <a:latin typeface="Century Gothic" panose="020B0502020202020204" pitchFamily="34" charset="0"/>
              </a:rPr>
              <a:t>(máquinas, equipamentos, etc.).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14375" y="1801133"/>
            <a:ext cx="4162425" cy="4504418"/>
            <a:chOff x="571500" y="1315357"/>
            <a:chExt cx="4729163" cy="5104493"/>
          </a:xfrm>
        </p:grpSpPr>
        <p:pic>
          <p:nvPicPr>
            <p:cNvPr id="24" name="Picture 3" descr="\\pc1\DADOS (D)\Projetos\Gemt\versão 4\enviados\cana_etanol_v4_091009_2000dpi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83"/>
            <a:stretch>
              <a:fillRect/>
            </a:stretch>
          </p:blipFill>
          <p:spPr bwMode="auto">
            <a:xfrm>
              <a:off x="571500" y="1315357"/>
              <a:ext cx="4729163" cy="5104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1781175" y="4486275"/>
              <a:ext cx="400051" cy="1238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714375" y="1351471"/>
            <a:ext cx="448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Century Gothic" panose="020B0502020202020204" pitchFamily="34" charset="0"/>
              </a:rPr>
              <a:t>Capilaridade da indústria </a:t>
            </a:r>
            <a:r>
              <a:rPr lang="pt-BR" sz="1600" dirty="0" err="1" smtClean="0">
                <a:latin typeface="Century Gothic" panose="020B0502020202020204" pitchFamily="34" charset="0"/>
              </a:rPr>
              <a:t>sucroenergética</a:t>
            </a:r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951" y="6416659"/>
            <a:ext cx="4530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latin typeface="Century Gothic" panose="020B0502020202020204" pitchFamily="34" charset="0"/>
              </a:rPr>
              <a:t>Fonte: MORAES, M.A.F.D.de et. al. (2010). Nota: * </a:t>
            </a:r>
            <a:r>
              <a:rPr lang="pt-BR" sz="1000" dirty="0">
                <a:latin typeface="Century Gothic" panose="020B0502020202020204" pitchFamily="34" charset="0"/>
              </a:rPr>
              <a:t>m</a:t>
            </a:r>
            <a:r>
              <a:rPr lang="pt-BR" sz="1000" dirty="0" smtClean="0">
                <a:latin typeface="Century Gothic" panose="020B0502020202020204" pitchFamily="34" charset="0"/>
              </a:rPr>
              <a:t>unicípios com mais de 100 hectares de cana-de-açúcar. </a:t>
            </a:r>
            <a:endParaRPr lang="pt-BR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5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12460" y="1283938"/>
            <a:ext cx="1180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Cenário vigente incompatível com a necessidade de crescimento da oferta: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70AD47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2336" y="2217051"/>
            <a:ext cx="10684164" cy="386259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Century Gothic" panose="020B0502020202020204" pitchFamily="34" charset="0"/>
              </a:rPr>
              <a:t>Produção</a:t>
            </a:r>
            <a:r>
              <a:rPr lang="pt-BR" sz="2000" dirty="0" smtClean="0">
                <a:latin typeface="Century Gothic" panose="020B0502020202020204" pitchFamily="34" charset="0"/>
              </a:rPr>
              <a:t> de etanol </a:t>
            </a:r>
            <a:r>
              <a:rPr lang="pt-BR" sz="2000" b="1" dirty="0" smtClean="0">
                <a:latin typeface="Century Gothic" panose="020B0502020202020204" pitchFamily="34" charset="0"/>
              </a:rPr>
              <a:t>no </a:t>
            </a:r>
            <a:r>
              <a:rPr lang="pt-BR" sz="2000" b="1" dirty="0">
                <a:latin typeface="Century Gothic" panose="020B0502020202020204" pitchFamily="34" charset="0"/>
              </a:rPr>
              <a:t>curto prazo limitada </a:t>
            </a:r>
            <a:r>
              <a:rPr lang="pt-BR" sz="2000" dirty="0">
                <a:latin typeface="Century Gothic" panose="020B0502020202020204" pitchFamily="34" charset="0"/>
              </a:rPr>
              <a:t>pela capacidade de </a:t>
            </a:r>
            <a:r>
              <a:rPr lang="pt-BR" sz="2000" dirty="0" smtClean="0">
                <a:latin typeface="Century Gothic" panose="020B0502020202020204" pitchFamily="34" charset="0"/>
              </a:rPr>
              <a:t>processamento.</a:t>
            </a:r>
          </a:p>
          <a:p>
            <a:pPr marL="285750" indent="-285750"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Century Gothic" panose="020B0502020202020204" pitchFamily="34" charset="0"/>
              </a:rPr>
              <a:t>Esforço</a:t>
            </a:r>
            <a:r>
              <a:rPr lang="pt-BR" sz="2000" dirty="0" smtClean="0">
                <a:latin typeface="Century Gothic" panose="020B0502020202020204" pitchFamily="34" charset="0"/>
              </a:rPr>
              <a:t> das empresas concentrado no </a:t>
            </a:r>
            <a:r>
              <a:rPr lang="pt-BR" sz="2000" b="1" dirty="0" smtClean="0">
                <a:latin typeface="Century Gothic" panose="020B0502020202020204" pitchFamily="34" charset="0"/>
              </a:rPr>
              <a:t>restabelecimento da lavoura</a:t>
            </a:r>
            <a:r>
              <a:rPr lang="pt-BR" sz="2000" dirty="0" smtClean="0">
                <a:latin typeface="Century Gothic" panose="020B0502020202020204" pitchFamily="34" charset="0"/>
              </a:rPr>
              <a:t>, </a:t>
            </a:r>
            <a:r>
              <a:rPr lang="pt-BR" sz="2000" b="1" dirty="0" smtClean="0">
                <a:latin typeface="Century Gothic" panose="020B0502020202020204" pitchFamily="34" charset="0"/>
              </a:rPr>
              <a:t>otimização da produção</a:t>
            </a:r>
            <a:r>
              <a:rPr lang="pt-BR" sz="2000" dirty="0" smtClean="0">
                <a:latin typeface="Century Gothic" panose="020B0502020202020204" pitchFamily="34" charset="0"/>
              </a:rPr>
              <a:t> e </a:t>
            </a:r>
            <a:r>
              <a:rPr lang="pt-BR" sz="2000" b="1" dirty="0" smtClean="0">
                <a:latin typeface="Century Gothic" panose="020B0502020202020204" pitchFamily="34" charset="0"/>
              </a:rPr>
              <a:t>redução da exposição financeira.</a:t>
            </a:r>
          </a:p>
          <a:p>
            <a:pPr marL="285750" indent="-285750"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pt-BR" sz="2000" b="1" dirty="0" smtClean="0">
                <a:latin typeface="Century Gothic" panose="020B0502020202020204" pitchFamily="34" charset="0"/>
              </a:rPr>
              <a:t>Condições atuais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b="1" dirty="0" smtClean="0">
                <a:latin typeface="Century Gothic" panose="020B0502020202020204" pitchFamily="34" charset="0"/>
              </a:rPr>
              <a:t>NÃO</a:t>
            </a:r>
            <a:r>
              <a:rPr lang="pt-BR" sz="2000" dirty="0" smtClean="0">
                <a:latin typeface="Century Gothic" panose="020B0502020202020204" pitchFamily="34" charset="0"/>
              </a:rPr>
              <a:t> </a:t>
            </a:r>
            <a:r>
              <a:rPr lang="pt-BR" sz="2000" b="1" dirty="0" smtClean="0">
                <a:latin typeface="Century Gothic" panose="020B0502020202020204" pitchFamily="34" charset="0"/>
              </a:rPr>
              <a:t>viabilizam</a:t>
            </a:r>
            <a:r>
              <a:rPr lang="pt-BR" sz="2000" dirty="0" smtClean="0">
                <a:latin typeface="Century Gothic" panose="020B0502020202020204" pitchFamily="34" charset="0"/>
              </a:rPr>
              <a:t> novos investimentos para a </a:t>
            </a:r>
            <a:r>
              <a:rPr lang="pt-BR" sz="2000" b="1" dirty="0" smtClean="0">
                <a:latin typeface="Century Gothic" panose="020B0502020202020204" pitchFamily="34" charset="0"/>
              </a:rPr>
              <a:t>ampliação de capacidade</a:t>
            </a:r>
            <a:r>
              <a:rPr lang="pt-BR" sz="2000" dirty="0" smtClean="0">
                <a:latin typeface="Century Gothic" panose="020B0502020202020204" pitchFamily="34" charset="0"/>
              </a:rPr>
              <a:t> de produção de etanol.</a:t>
            </a:r>
          </a:p>
          <a:p>
            <a:pPr marL="285750" indent="-285750">
              <a:spcBef>
                <a:spcPts val="4200"/>
              </a:spcBef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Century Gothic" panose="020B0502020202020204" pitchFamily="34" charset="0"/>
              </a:rPr>
              <a:t>Alterações recentes no mercado de combustíveis leves precisam ser consolidadas e ampliadas, com </a:t>
            </a:r>
            <a:r>
              <a:rPr lang="pt-BR" sz="2000" b="1" dirty="0" smtClean="0">
                <a:latin typeface="Century Gothic" panose="020B0502020202020204" pitchFamily="34" charset="0"/>
              </a:rPr>
              <a:t>garantia de estabilidade das regras.</a:t>
            </a:r>
          </a:p>
        </p:txBody>
      </p:sp>
    </p:spTree>
    <p:extLst>
      <p:ext uri="{BB962C8B-B14F-4D97-AF65-F5344CB8AC3E}">
        <p14:creationId xmlns:p14="http://schemas.microsoft.com/office/powerpoint/2010/main" val="16603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2636" y="1176337"/>
            <a:ext cx="1150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000" b="1" dirty="0" smtClean="0">
                <a:latin typeface="Century Gothic" panose="020B0502020202020204" pitchFamily="34" charset="0"/>
              </a:rPr>
              <a:t>OBJETIVO:</a:t>
            </a:r>
            <a:endParaRPr lang="pt-BR" sz="2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42636" y="1649075"/>
            <a:ext cx="10573039" cy="444737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Century Gothic" panose="020B0502020202020204" pitchFamily="34" charset="0"/>
              </a:rPr>
              <a:t>Plano de </a:t>
            </a:r>
            <a:r>
              <a:rPr lang="pt-BR" sz="2200" b="1" dirty="0" smtClean="0">
                <a:latin typeface="Century Gothic" panose="020B0502020202020204" pitchFamily="34" charset="0"/>
              </a:rPr>
              <a:t>longo prazo </a:t>
            </a:r>
            <a:r>
              <a:rPr lang="pt-BR" sz="2200" dirty="0" smtClean="0">
                <a:latin typeface="Century Gothic" panose="020B0502020202020204" pitchFamily="34" charset="0"/>
              </a:rPr>
              <a:t>(2030) para estímulo ao </a:t>
            </a:r>
            <a:r>
              <a:rPr lang="pt-BR" sz="2200" b="1" dirty="0" smtClean="0">
                <a:latin typeface="Century Gothic" panose="020B0502020202020204" pitchFamily="34" charset="0"/>
              </a:rPr>
              <a:t>uso de energias renováveis</a:t>
            </a:r>
            <a:r>
              <a:rPr lang="pt-BR" sz="2200" dirty="0" smtClean="0">
                <a:latin typeface="Century Gothic" panose="020B0502020202020204" pitchFamily="34" charset="0"/>
              </a:rPr>
              <a:t> no </a:t>
            </a:r>
            <a:r>
              <a:rPr lang="pt-BR" sz="2200" b="1" dirty="0" smtClean="0">
                <a:latin typeface="Century Gothic" panose="020B0502020202020204" pitchFamily="34" charset="0"/>
              </a:rPr>
              <a:t>mercado de combustíveis leves</a:t>
            </a:r>
            <a:r>
              <a:rPr lang="pt-BR" sz="2200" dirty="0" smtClean="0">
                <a:latin typeface="Century Gothic" panose="020B0502020202020204" pitchFamily="34" charset="0"/>
              </a:rPr>
              <a:t>, </a:t>
            </a:r>
            <a:r>
              <a:rPr lang="pt-BR" sz="2200" dirty="0">
                <a:latin typeface="Century Gothic" panose="020B0502020202020204" pitchFamily="34" charset="0"/>
              </a:rPr>
              <a:t>com </a:t>
            </a:r>
            <a:r>
              <a:rPr lang="pt-BR" sz="2200" b="1" dirty="0">
                <a:solidFill>
                  <a:srgbClr val="70AD47"/>
                </a:solidFill>
                <a:latin typeface="Century Gothic" panose="020B0502020202020204" pitchFamily="34" charset="0"/>
              </a:rPr>
              <a:t>destaque para o </a:t>
            </a:r>
            <a:r>
              <a:rPr lang="pt-BR" sz="2200" b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etanol</a:t>
            </a:r>
            <a:r>
              <a:rPr lang="pt-BR" sz="2200" b="1" dirty="0" smtClean="0"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 smtClean="0">
                <a:latin typeface="Century Gothic" panose="020B0502020202020204" pitchFamily="34" charset="0"/>
              </a:rPr>
              <a:t>Características: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Garantir a segurança energética e o abastecimento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pt-B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Gerar benefícios ambientais, sociais e de saúde pública.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Promover geração descentralizada de renda.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Estimular inovação na indústria nacional e a eficiência energética.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Preservar infraestrutura existente (distribuição, revenda) e frota apta ao uso do etanol.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Recuperar interesse do setor privado em novos investimentos.</a:t>
            </a:r>
          </a:p>
          <a:p>
            <a:pPr lvl="1">
              <a:lnSpc>
                <a:spcPct val="150000"/>
              </a:lnSpc>
            </a:pPr>
            <a:endParaRPr lang="pt-BR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2636" y="1432916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DIRETRIZES: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42636" y="2117912"/>
            <a:ext cx="11125489" cy="307776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70AD47"/>
              </a:buClr>
              <a:buSzPct val="110000"/>
              <a:buFont typeface="+mj-lt"/>
              <a:buAutoNum type="arabicPeriod"/>
            </a:pPr>
            <a:r>
              <a:rPr lang="pt-BR" sz="2200" b="1" dirty="0" smtClean="0">
                <a:latin typeface="Century Gothic" panose="020B0502020202020204" pitchFamily="34" charset="0"/>
              </a:rPr>
              <a:t>Manter a competitividade atual do etanol até que os demais instrumentos sejam implementados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Condição atual </a:t>
            </a:r>
            <a:r>
              <a:rPr lang="pt-BR" dirty="0" smtClean="0">
                <a:latin typeface="Century Gothic" panose="020B0502020202020204" pitchFamily="34" charset="0"/>
              </a:rPr>
              <a:t>– término do crédito presumido do </a:t>
            </a:r>
            <a:r>
              <a:rPr lang="pt-BR" dirty="0" err="1" smtClean="0">
                <a:latin typeface="Century Gothic" panose="020B0502020202020204" pitchFamily="34" charset="0"/>
              </a:rPr>
              <a:t>Pis</a:t>
            </a:r>
            <a:r>
              <a:rPr lang="pt-BR" dirty="0" smtClean="0">
                <a:latin typeface="Century Gothic" panose="020B0502020202020204" pitchFamily="34" charset="0"/>
              </a:rPr>
              <a:t>/</a:t>
            </a:r>
            <a:r>
              <a:rPr lang="pt-BR" dirty="0" err="1" smtClean="0">
                <a:latin typeface="Century Gothic" panose="020B0502020202020204" pitchFamily="34" charset="0"/>
              </a:rPr>
              <a:t>Cofins</a:t>
            </a:r>
            <a:r>
              <a:rPr lang="pt-BR" dirty="0" smtClean="0">
                <a:latin typeface="Century Gothic" panose="020B0502020202020204" pitchFamily="34" charset="0"/>
              </a:rPr>
              <a:t> aplicado ao etanol combustível em janeiro de 2017.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Meta</a:t>
            </a:r>
            <a:r>
              <a:rPr lang="pt-BR" b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latin typeface="Century Gothic" panose="020B0502020202020204" pitchFamily="34" charset="0"/>
              </a:rPr>
              <a:t>– estruturar retorno do tributo sem alteração nos preços relativos dos combustíveis e sem perda de </a:t>
            </a:r>
            <a:r>
              <a:rPr lang="pt-BR" dirty="0">
                <a:latin typeface="Century Gothic" panose="020B0502020202020204" pitchFamily="34" charset="0"/>
              </a:rPr>
              <a:t>c</a:t>
            </a:r>
            <a:r>
              <a:rPr lang="pt-BR" dirty="0" smtClean="0">
                <a:latin typeface="Century Gothic" panose="020B0502020202020204" pitchFamily="34" charset="0"/>
              </a:rPr>
              <a:t>ompetitividade do etanol hidratado.</a:t>
            </a:r>
          </a:p>
        </p:txBody>
      </p:sp>
    </p:spTree>
    <p:extLst>
      <p:ext uri="{BB962C8B-B14F-4D97-AF65-F5344CB8AC3E}">
        <p14:creationId xmlns:p14="http://schemas.microsoft.com/office/powerpoint/2010/main" val="330716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2636" y="1432916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DIRETRIZES: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42636" y="2117912"/>
            <a:ext cx="11125489" cy="266226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70AD47"/>
              </a:buClr>
              <a:buSzPct val="110000"/>
              <a:buFont typeface="+mj-lt"/>
              <a:buAutoNum type="arabicPeriod" startAt="2"/>
            </a:pPr>
            <a:r>
              <a:rPr lang="pt-BR" sz="2200" b="1" dirty="0" smtClean="0">
                <a:latin typeface="Century Gothic" panose="020B0502020202020204" pitchFamily="34" charset="0"/>
              </a:rPr>
              <a:t>Precificação da gasolina no mercado doméstico alinhada com o preço internacional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Condição atual</a:t>
            </a:r>
            <a:r>
              <a:rPr lang="pt-BR" b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latin typeface="Century Gothic" panose="020B0502020202020204" pitchFamily="34" charset="0"/>
              </a:rPr>
              <a:t>– mudança declarada da política de precificação da gasolina pela Petrobrás.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Meta</a:t>
            </a:r>
            <a:r>
              <a:rPr lang="pt-BR" dirty="0" smtClean="0">
                <a:latin typeface="Century Gothic" panose="020B0502020202020204" pitchFamily="34" charset="0"/>
              </a:rPr>
              <a:t> – consolidação da nova posição, com estabilidade das regras.</a:t>
            </a:r>
          </a:p>
        </p:txBody>
      </p:sp>
    </p:spTree>
    <p:extLst>
      <p:ext uri="{BB962C8B-B14F-4D97-AF65-F5344CB8AC3E}">
        <p14:creationId xmlns:p14="http://schemas.microsoft.com/office/powerpoint/2010/main" val="34886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QUANTO VALE ETANOL COMBUSTIVE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1" y="42862"/>
            <a:ext cx="17780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42636" y="1432916"/>
            <a:ext cx="11500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DIRETRIZES: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pt-BR" sz="2400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181226" y="312091"/>
            <a:ext cx="9759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en-US" sz="2400" b="1" dirty="0" smtClean="0">
                <a:solidFill>
                  <a:srgbClr val="009900"/>
                </a:solidFill>
                <a:latin typeface="Century Gothic" panose="020B0502020202020204" pitchFamily="34" charset="0"/>
              </a:rPr>
              <a:t>RENOVABIO – Agenda 2030</a:t>
            </a:r>
            <a:endParaRPr lang="en-US" baseline="-25000" dirty="0">
              <a:solidFill>
                <a:srgbClr val="00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42636" y="2117912"/>
            <a:ext cx="11125489" cy="256993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Clr>
                <a:srgbClr val="70AD47"/>
              </a:buClr>
              <a:buSzPct val="110000"/>
              <a:buFont typeface="+mj-lt"/>
              <a:buAutoNum type="arabicPeriod" startAt="3"/>
            </a:pPr>
            <a:r>
              <a:rPr lang="pt-BR" sz="2200" b="1" dirty="0" smtClean="0">
                <a:latin typeface="Century Gothic" panose="020B0502020202020204" pitchFamily="34" charset="0"/>
              </a:rPr>
              <a:t>Definição do etanol na matriz energética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Condição atual </a:t>
            </a:r>
            <a:r>
              <a:rPr lang="pt-BR" dirty="0" smtClean="0">
                <a:latin typeface="Century Gothic" panose="020B0502020202020204" pitchFamily="34" charset="0"/>
              </a:rPr>
              <a:t>– NDC brasileira não traz indicação objetiva sobre o posicionamento do etanol (apenas o documento divulgado pela EPE apresenta os valores utilizados no desenho da proposta).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b="1" i="1" dirty="0" smtClean="0">
                <a:solidFill>
                  <a:srgbClr val="70AD47"/>
                </a:solidFill>
                <a:latin typeface="Century Gothic" panose="020B0502020202020204" pitchFamily="34" charset="0"/>
              </a:rPr>
              <a:t>Meta</a:t>
            </a:r>
            <a:r>
              <a:rPr lang="pt-BR" dirty="0" smtClean="0">
                <a:latin typeface="Century Gothic" panose="020B0502020202020204" pitchFamily="34" charset="0"/>
              </a:rPr>
              <a:t> – institucionalizar volume/meta de etanol combustível da NDC brasileira para 2030.</a:t>
            </a:r>
          </a:p>
        </p:txBody>
      </p:sp>
    </p:spTree>
    <p:extLst>
      <p:ext uri="{BB962C8B-B14F-4D97-AF65-F5344CB8AC3E}">
        <p14:creationId xmlns:p14="http://schemas.microsoft.com/office/powerpoint/2010/main" val="514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 w="38100">
          <a:solidFill>
            <a:srgbClr val="92D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1781</TotalTime>
  <Words>1563</Words>
  <Application>Microsoft Office PowerPoint</Application>
  <PresentationFormat>Widescreen</PresentationFormat>
  <Paragraphs>157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Belon</dc:creator>
  <cp:lastModifiedBy>Eduardo Leão de Sousa</cp:lastModifiedBy>
  <cp:revision>175</cp:revision>
  <dcterms:created xsi:type="dcterms:W3CDTF">2016-09-16T13:45:49Z</dcterms:created>
  <dcterms:modified xsi:type="dcterms:W3CDTF">2016-12-13T10:08:48Z</dcterms:modified>
</cp:coreProperties>
</file>