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77" r:id="rId2"/>
    <p:sldId id="264" r:id="rId3"/>
    <p:sldId id="281" r:id="rId4"/>
    <p:sldId id="282" r:id="rId5"/>
    <p:sldId id="273" r:id="rId6"/>
    <p:sldId id="272" r:id="rId7"/>
    <p:sldId id="271" r:id="rId8"/>
    <p:sldId id="267" r:id="rId9"/>
    <p:sldId id="283" r:id="rId10"/>
    <p:sldId id="279" r:id="rId11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-24" y="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3E215C-6B09-40CE-88A6-B442FFF5657F}" type="datetimeFigureOut">
              <a:rPr lang="pt-BR" smtClean="0"/>
              <a:t>26/02/2019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DC0A92-89BF-48B1-8B6D-8E7790A9D8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04309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26/02/2019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0887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26/02/2019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5131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26/02/2019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6504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26/02/2019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9144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26/02/2019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3171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26/02/2019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694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26/02/2019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8259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26/02/2019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0051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26/02/2019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2488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26/02/2019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8220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38A4-C149-4994-9A4B-3898C51BAA39}" type="datetimeFigureOut">
              <a:rPr lang="pt-BR" smtClean="0"/>
              <a:t>26/02/2019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2819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838A4-C149-4994-9A4B-3898C51BAA39}" type="datetimeFigureOut">
              <a:rPr lang="pt-BR" smtClean="0"/>
              <a:t>26/02/2019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23A93-D93D-458F-815E-69AD41F00E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4503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die@mme.gov.b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2.emf"/><Relationship Id="rId7" Type="http://schemas.openxmlformats.org/officeDocument/2006/relationships/image" Target="../media/image14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emf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2"/>
          <p:cNvSpPr txBox="1"/>
          <p:nvPr/>
        </p:nvSpPr>
        <p:spPr>
          <a:xfrm>
            <a:off x="1503474" y="1632696"/>
            <a:ext cx="9144000" cy="247247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 latinLnBrk="1" hangingPunct="0">
              <a:defRPr/>
            </a:pPr>
            <a:r>
              <a:rPr lang="pt-BR" sz="20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Workshop</a:t>
            </a:r>
          </a:p>
          <a:p>
            <a:pPr algn="ctr" defTabSz="825500" latinLnBrk="1" hangingPunct="0">
              <a:defRPr/>
            </a:pPr>
            <a:r>
              <a:rPr lang="pt-BR" sz="20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Long-term</a:t>
            </a:r>
            <a:r>
              <a:rPr lang="pt-BR" sz="20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Energy </a:t>
            </a:r>
            <a:r>
              <a:rPr lang="pt-BR" sz="20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Scenarios</a:t>
            </a:r>
            <a:r>
              <a:rPr lang="pt-BR" sz="20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for </a:t>
            </a:r>
            <a:r>
              <a:rPr lang="pt-BR" sz="20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the</a:t>
            </a:r>
            <a:endParaRPr lang="pt-BR" sz="2000" b="1" kern="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algn="ctr" defTabSz="825500" latinLnBrk="1" hangingPunct="0">
              <a:defRPr/>
            </a:pPr>
            <a:r>
              <a:rPr lang="pt-BR" sz="20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Clean Energy </a:t>
            </a:r>
            <a:r>
              <a:rPr lang="pt-BR" sz="20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Transition</a:t>
            </a:r>
            <a:r>
              <a:rPr lang="pt-BR" sz="20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in </a:t>
            </a:r>
            <a:r>
              <a:rPr lang="pt-BR" sz="20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Latin</a:t>
            </a:r>
            <a:r>
              <a:rPr lang="pt-BR" sz="20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sz="20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America</a:t>
            </a:r>
            <a:endParaRPr lang="pt-BR" sz="2000" b="1" kern="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algn="ctr" defTabSz="825500" latinLnBrk="1" hangingPunct="0">
              <a:defRPr/>
            </a:pPr>
            <a:r>
              <a:rPr lang="pt-BR" sz="14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26th </a:t>
            </a:r>
            <a:r>
              <a:rPr lang="pt-BR" sz="14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February</a:t>
            </a:r>
            <a:r>
              <a:rPr lang="pt-BR" sz="14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2019 - </a:t>
            </a:r>
            <a:r>
              <a:rPr lang="pt-BR" sz="1400" b="1" kern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Brasília - </a:t>
            </a:r>
            <a:r>
              <a:rPr lang="pt-BR" sz="14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Brazil</a:t>
            </a:r>
            <a:endParaRPr lang="pt-BR" sz="1400" b="1" kern="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algn="ctr" defTabSz="825500" latinLnBrk="1" hangingPunct="0">
              <a:defRPr/>
            </a:pPr>
            <a:r>
              <a:rPr lang="pt-BR" sz="14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Auditorium</a:t>
            </a:r>
            <a:r>
              <a:rPr lang="pt-BR" sz="14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– </a:t>
            </a:r>
            <a:r>
              <a:rPr lang="pt-BR" sz="14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Ministry</a:t>
            </a:r>
            <a:r>
              <a:rPr lang="pt-BR" sz="14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sz="14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of</a:t>
            </a:r>
            <a:r>
              <a:rPr lang="pt-BR" sz="14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Mines </a:t>
            </a:r>
            <a:r>
              <a:rPr lang="pt-BR" sz="14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and</a:t>
            </a:r>
            <a:r>
              <a:rPr lang="pt-BR" sz="14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Energy</a:t>
            </a:r>
          </a:p>
          <a:p>
            <a:pPr algn="ctr" defTabSz="825500" latinLnBrk="1" hangingPunct="0">
              <a:defRPr/>
            </a:pPr>
            <a:endParaRPr lang="pt-BR" sz="2800" b="1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r>
              <a:rPr lang="pt-BR" sz="2000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Informe sobre participação e status</a:t>
            </a:r>
            <a:endParaRPr lang="pt-BR" dirty="0"/>
          </a:p>
          <a:p>
            <a:r>
              <a:rPr lang="pt-BR" b="1" dirty="0" smtClean="0">
                <a:solidFill>
                  <a:schemeClr val="tx2"/>
                </a:solidFill>
              </a:rPr>
              <a:t>FORO </a:t>
            </a:r>
            <a:r>
              <a:rPr lang="pt-BR" b="1" dirty="0">
                <a:solidFill>
                  <a:schemeClr val="tx2"/>
                </a:solidFill>
              </a:rPr>
              <a:t>TECNICO REGIONAL DE PLANIFICADORES DE LA ENERGÍA </a:t>
            </a:r>
            <a:r>
              <a:rPr lang="pt-BR" b="1" dirty="0" smtClean="0">
                <a:solidFill>
                  <a:schemeClr val="tx2"/>
                </a:solidFill>
              </a:rPr>
              <a:t>– CEPAL</a:t>
            </a:r>
          </a:p>
        </p:txBody>
      </p:sp>
      <p:pic>
        <p:nvPicPr>
          <p:cNvPr id="10" name="Picture 2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755722" y="6382087"/>
            <a:ext cx="8640000" cy="21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CaixaDeTexto 18"/>
          <p:cNvSpPr txBox="1"/>
          <p:nvPr/>
        </p:nvSpPr>
        <p:spPr>
          <a:xfrm>
            <a:off x="1524000" y="4475344"/>
            <a:ext cx="9144000" cy="130292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 latinLnBrk="1" hangingPunct="0"/>
            <a:r>
              <a:rPr lang="pt-BR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Ubiratan F Castellano</a:t>
            </a:r>
          </a:p>
          <a:p>
            <a:pPr algn="ctr" defTabSz="825500" latinLnBrk="1" hangingPunct="0"/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Director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of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Department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of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Energy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Information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and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Studies</a:t>
            </a:r>
            <a:endParaRPr lang="pt-BR" sz="24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algn="ctr" defTabSz="825500" latinLnBrk="1" hangingPunct="0"/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Secretariat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of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Planning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and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Energy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D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evelopment</a:t>
            </a:r>
          </a:p>
          <a:p>
            <a:pPr algn="ctr" defTabSz="825500" latinLnBrk="1" hangingPunct="0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Ministry of Mines and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Energy - Brazil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grpSp>
        <p:nvGrpSpPr>
          <p:cNvPr id="2" name="Agrupar 1"/>
          <p:cNvGrpSpPr/>
          <p:nvPr/>
        </p:nvGrpSpPr>
        <p:grpSpPr>
          <a:xfrm>
            <a:off x="2291745" y="278208"/>
            <a:ext cx="7083489" cy="701847"/>
            <a:chOff x="2291745" y="278208"/>
            <a:chExt cx="7083489" cy="701847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94792" y="278208"/>
              <a:ext cx="2480442" cy="698600"/>
            </a:xfrm>
            <a:prstGeom prst="rect">
              <a:avLst/>
            </a:prstGeom>
          </p:spPr>
        </p:pic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91745" y="278208"/>
              <a:ext cx="4582016" cy="7018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7469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2"/>
          <p:cNvSpPr txBox="1"/>
          <p:nvPr/>
        </p:nvSpPr>
        <p:spPr>
          <a:xfrm>
            <a:off x="1503474" y="1632696"/>
            <a:ext cx="9144000" cy="247247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 latinLnBrk="1" hangingPunct="0">
              <a:defRPr/>
            </a:pPr>
            <a:r>
              <a:rPr lang="pt-BR" sz="20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Workshop</a:t>
            </a:r>
          </a:p>
          <a:p>
            <a:pPr algn="ctr" defTabSz="825500" latinLnBrk="1" hangingPunct="0">
              <a:defRPr/>
            </a:pPr>
            <a:r>
              <a:rPr lang="pt-BR" sz="20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Long-term</a:t>
            </a:r>
            <a:r>
              <a:rPr lang="pt-BR" sz="20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Energy </a:t>
            </a:r>
            <a:r>
              <a:rPr lang="pt-BR" sz="20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Scenarios</a:t>
            </a:r>
            <a:r>
              <a:rPr lang="pt-BR" sz="20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for </a:t>
            </a:r>
            <a:r>
              <a:rPr lang="pt-BR" sz="20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the</a:t>
            </a:r>
            <a:endParaRPr lang="pt-BR" sz="2000" b="1" kern="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algn="ctr" defTabSz="825500" latinLnBrk="1" hangingPunct="0">
              <a:defRPr/>
            </a:pPr>
            <a:r>
              <a:rPr lang="pt-BR" sz="20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Clean Energy </a:t>
            </a:r>
            <a:r>
              <a:rPr lang="pt-BR" sz="20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Transition</a:t>
            </a:r>
            <a:r>
              <a:rPr lang="pt-BR" sz="20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in </a:t>
            </a:r>
            <a:r>
              <a:rPr lang="pt-BR" sz="20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Latin</a:t>
            </a:r>
            <a:r>
              <a:rPr lang="pt-BR" sz="20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sz="20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America</a:t>
            </a:r>
            <a:endParaRPr lang="pt-BR" sz="2000" b="1" kern="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algn="ctr" defTabSz="825500" latinLnBrk="1" hangingPunct="0">
              <a:defRPr/>
            </a:pPr>
            <a:r>
              <a:rPr lang="pt-BR" sz="14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26th </a:t>
            </a:r>
            <a:r>
              <a:rPr lang="pt-BR" sz="14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February</a:t>
            </a:r>
            <a:r>
              <a:rPr lang="pt-BR" sz="14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2019 - </a:t>
            </a:r>
            <a:r>
              <a:rPr lang="pt-BR" sz="1400" b="1" kern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Brasília - </a:t>
            </a:r>
            <a:r>
              <a:rPr lang="pt-BR" sz="14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Brazil</a:t>
            </a:r>
            <a:endParaRPr lang="pt-BR" sz="1400" b="1" kern="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algn="ctr" defTabSz="825500" latinLnBrk="1" hangingPunct="0">
              <a:defRPr/>
            </a:pPr>
            <a:r>
              <a:rPr lang="pt-BR" sz="14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Auditorium</a:t>
            </a:r>
            <a:r>
              <a:rPr lang="pt-BR" sz="14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– </a:t>
            </a:r>
            <a:r>
              <a:rPr lang="pt-BR" sz="14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Ministry</a:t>
            </a:r>
            <a:r>
              <a:rPr lang="pt-BR" sz="14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sz="14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of</a:t>
            </a:r>
            <a:r>
              <a:rPr lang="pt-BR" sz="14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Mines </a:t>
            </a:r>
            <a:r>
              <a:rPr lang="pt-BR" sz="1400" b="1" kern="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and</a:t>
            </a:r>
            <a:r>
              <a:rPr lang="pt-BR" sz="1400" b="1" kern="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Energy</a:t>
            </a:r>
          </a:p>
          <a:p>
            <a:pPr algn="ctr" defTabSz="825500" latinLnBrk="1" hangingPunct="0">
              <a:defRPr/>
            </a:pPr>
            <a:endParaRPr lang="pt-BR" sz="2800" b="1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r>
              <a:rPr lang="pt-BR" sz="2000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Informe sobre participação e status</a:t>
            </a:r>
            <a:endParaRPr lang="pt-BR" dirty="0"/>
          </a:p>
          <a:p>
            <a:r>
              <a:rPr lang="pt-BR" b="1" dirty="0" smtClean="0">
                <a:solidFill>
                  <a:schemeClr val="tx2"/>
                </a:solidFill>
              </a:rPr>
              <a:t>FORO </a:t>
            </a:r>
            <a:r>
              <a:rPr lang="pt-BR" b="1" dirty="0">
                <a:solidFill>
                  <a:schemeClr val="tx2"/>
                </a:solidFill>
              </a:rPr>
              <a:t>TECNICO REGIONAL DE PLANIFICADORES DE LA ENERGÍA </a:t>
            </a:r>
            <a:r>
              <a:rPr lang="pt-BR" b="1" dirty="0" smtClean="0">
                <a:solidFill>
                  <a:schemeClr val="tx2"/>
                </a:solidFill>
              </a:rPr>
              <a:t>– CEPAL</a:t>
            </a:r>
          </a:p>
        </p:txBody>
      </p:sp>
      <p:pic>
        <p:nvPicPr>
          <p:cNvPr id="10" name="Picture 2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755722" y="6382087"/>
            <a:ext cx="8640000" cy="21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CaixaDeTexto 18"/>
          <p:cNvSpPr txBox="1"/>
          <p:nvPr/>
        </p:nvSpPr>
        <p:spPr>
          <a:xfrm>
            <a:off x="1524000" y="4198346"/>
            <a:ext cx="9144000" cy="185691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 latinLnBrk="1" hangingPunct="0"/>
            <a:r>
              <a:rPr lang="pt-BR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Ubiratan F Castellano</a:t>
            </a:r>
          </a:p>
          <a:p>
            <a:pPr algn="ctr" defTabSz="825500" latinLnBrk="1" hangingPunct="0"/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Director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of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Department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of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Energy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Information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and</a:t>
            </a:r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 </a:t>
            </a:r>
            <a:r>
              <a:rPr lang="pt-BR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Studies</a:t>
            </a:r>
            <a:endParaRPr lang="pt-BR" sz="24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algn="ctr" defTabSz="825500" latinLnBrk="1" hangingPunct="0"/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Secretariat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of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Planning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and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Energy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D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evelopment</a:t>
            </a:r>
          </a:p>
          <a:p>
            <a:pPr algn="ctr" defTabSz="825500" latinLnBrk="1" hangingPunct="0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Ministry of Mines and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Energy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– Brazil</a:t>
            </a:r>
          </a:p>
          <a:p>
            <a:pPr algn="ctr" defTabSz="825500" latinLnBrk="1" hangingPunct="0"/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  <a:hlinkClick r:id="rId3"/>
              </a:rPr>
              <a:t>die@mme.gov.br</a:t>
            </a:r>
            <a:endParaRPr lang="en-US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  <a:p>
            <a:pPr algn="ctr" defTabSz="825500" latinLnBrk="1" hangingPunct="0"/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Light"/>
              </a:rPr>
              <a:t>+55 61 20325986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Helvetica Light"/>
            </a:endParaRPr>
          </a:p>
        </p:txBody>
      </p:sp>
      <p:grpSp>
        <p:nvGrpSpPr>
          <p:cNvPr id="2" name="Agrupar 1"/>
          <p:cNvGrpSpPr/>
          <p:nvPr/>
        </p:nvGrpSpPr>
        <p:grpSpPr>
          <a:xfrm>
            <a:off x="2291745" y="278208"/>
            <a:ext cx="7083489" cy="701847"/>
            <a:chOff x="2291745" y="278208"/>
            <a:chExt cx="7083489" cy="701847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94792" y="278208"/>
              <a:ext cx="2480442" cy="698600"/>
            </a:xfrm>
            <a:prstGeom prst="rect">
              <a:avLst/>
            </a:prstGeom>
          </p:spPr>
        </p:pic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91745" y="278208"/>
              <a:ext cx="4582016" cy="7018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6885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9900" y="976808"/>
            <a:ext cx="4242100" cy="3111098"/>
          </a:xfrm>
          <a:prstGeom prst="rect">
            <a:avLst/>
          </a:prstGeom>
        </p:spPr>
      </p:pic>
      <p:pic>
        <p:nvPicPr>
          <p:cNvPr id="10" name="Picture 2"/>
          <p:cNvPicPr>
            <a:picLocks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755722" y="6382087"/>
            <a:ext cx="8640000" cy="21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8" name="Agrupar 37"/>
          <p:cNvGrpSpPr/>
          <p:nvPr/>
        </p:nvGrpSpPr>
        <p:grpSpPr>
          <a:xfrm>
            <a:off x="2291745" y="278208"/>
            <a:ext cx="7083489" cy="701847"/>
            <a:chOff x="2291745" y="278208"/>
            <a:chExt cx="7083489" cy="701847"/>
          </a:xfrm>
        </p:grpSpPr>
        <p:pic>
          <p:nvPicPr>
            <p:cNvPr id="39" name="Imagem 3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94792" y="278208"/>
              <a:ext cx="2480442" cy="698600"/>
            </a:xfrm>
            <a:prstGeom prst="rect">
              <a:avLst/>
            </a:prstGeom>
          </p:spPr>
        </p:pic>
        <p:pic>
          <p:nvPicPr>
            <p:cNvPr id="40" name="Imagem 3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91745" y="278208"/>
              <a:ext cx="4582016" cy="701847"/>
            </a:xfrm>
            <a:prstGeom prst="rect">
              <a:avLst/>
            </a:prstGeom>
          </p:spPr>
        </p:pic>
      </p:grpSp>
      <p:pic>
        <p:nvPicPr>
          <p:cNvPr id="5" name="Imagem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969869"/>
            <a:ext cx="8035962" cy="4520229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0197" y="4214686"/>
            <a:ext cx="3627769" cy="2040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6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202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7476" y="0"/>
            <a:ext cx="8103476" cy="1870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80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to (21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7492" y="0"/>
            <a:ext cx="4484508" cy="170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065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755722" y="6382087"/>
            <a:ext cx="8640000" cy="21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8" name="Agrupar 37"/>
          <p:cNvGrpSpPr/>
          <p:nvPr/>
        </p:nvGrpSpPr>
        <p:grpSpPr>
          <a:xfrm>
            <a:off x="2291745" y="278208"/>
            <a:ext cx="7083489" cy="701847"/>
            <a:chOff x="2291745" y="278208"/>
            <a:chExt cx="7083489" cy="701847"/>
          </a:xfrm>
        </p:grpSpPr>
        <p:pic>
          <p:nvPicPr>
            <p:cNvPr id="39" name="Imagem 3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94792" y="278208"/>
              <a:ext cx="2480442" cy="698600"/>
            </a:xfrm>
            <a:prstGeom prst="rect">
              <a:avLst/>
            </a:prstGeom>
          </p:spPr>
        </p:pic>
        <p:pic>
          <p:nvPicPr>
            <p:cNvPr id="40" name="Imagem 3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91745" y="278208"/>
              <a:ext cx="4582016" cy="701847"/>
            </a:xfrm>
            <a:prstGeom prst="rect">
              <a:avLst/>
            </a:prstGeom>
          </p:spPr>
        </p:pic>
      </p:grpSp>
      <p:pic>
        <p:nvPicPr>
          <p:cNvPr id="4" name="Imagem 3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543502" y="976808"/>
            <a:ext cx="6604801" cy="5408525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69371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755722" y="6382087"/>
            <a:ext cx="8640000" cy="21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3" name="Conector de Seta Reta 32"/>
          <p:cNvCxnSpPr/>
          <p:nvPr/>
        </p:nvCxnSpPr>
        <p:spPr>
          <a:xfrm flipV="1">
            <a:off x="1017270" y="2903220"/>
            <a:ext cx="0" cy="156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Agrupar 33"/>
          <p:cNvGrpSpPr/>
          <p:nvPr/>
        </p:nvGrpSpPr>
        <p:grpSpPr>
          <a:xfrm>
            <a:off x="2291745" y="278208"/>
            <a:ext cx="7083489" cy="701847"/>
            <a:chOff x="2291745" y="278208"/>
            <a:chExt cx="7083489" cy="701847"/>
          </a:xfrm>
        </p:grpSpPr>
        <p:pic>
          <p:nvPicPr>
            <p:cNvPr id="35" name="Imagem 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94792" y="278208"/>
              <a:ext cx="2480442" cy="698600"/>
            </a:xfrm>
            <a:prstGeom prst="rect">
              <a:avLst/>
            </a:prstGeom>
          </p:spPr>
        </p:pic>
        <p:pic>
          <p:nvPicPr>
            <p:cNvPr id="36" name="Imagem 3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91745" y="278208"/>
              <a:ext cx="4582016" cy="701847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29972" y="1099455"/>
            <a:ext cx="7907372" cy="193561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</p:pic>
      <p:grpSp>
        <p:nvGrpSpPr>
          <p:cNvPr id="5" name="Agrupar 4"/>
          <p:cNvGrpSpPr/>
          <p:nvPr/>
        </p:nvGrpSpPr>
        <p:grpSpPr>
          <a:xfrm>
            <a:off x="3224990" y="3035071"/>
            <a:ext cx="5955936" cy="1754019"/>
            <a:chOff x="3380704" y="3038318"/>
            <a:chExt cx="5344733" cy="1159547"/>
          </a:xfrm>
          <a:solidFill>
            <a:schemeClr val="accent4">
              <a:lumMod val="40000"/>
              <a:lumOff val="60000"/>
            </a:schemeClr>
          </a:solidFill>
        </p:grpSpPr>
        <p:pic>
          <p:nvPicPr>
            <p:cNvPr id="4" name="Imagem 3"/>
            <p:cNvPicPr>
              <a:picLocks noChangeAspect="1"/>
            </p:cNvPicPr>
            <p:nvPr/>
          </p:nvPicPr>
          <p:blipFill rotWithShape="1">
            <a:blip r:embed="rId6">
              <a:duotone>
                <a:prstClr val="black"/>
                <a:schemeClr val="accent4">
                  <a:tint val="45000"/>
                  <a:satMod val="400000"/>
                </a:schemeClr>
              </a:duotone>
            </a:blip>
            <a:srcRect r="1666"/>
            <a:stretch/>
          </p:blipFill>
          <p:spPr>
            <a:xfrm>
              <a:off x="3387088" y="3495206"/>
              <a:ext cx="5338349" cy="702659"/>
            </a:xfrm>
            <a:prstGeom prst="rect">
              <a:avLst/>
            </a:prstGeom>
            <a:grpFill/>
          </p:spPr>
        </p:pic>
        <p:pic>
          <p:nvPicPr>
            <p:cNvPr id="3" name="Imagem 2"/>
            <p:cNvPicPr>
              <a:picLocks noChangeAspect="1"/>
            </p:cNvPicPr>
            <p:nvPr/>
          </p:nvPicPr>
          <p:blipFill rotWithShape="1">
            <a:blip r:embed="rId7">
              <a:duotone>
                <a:prstClr val="black"/>
                <a:schemeClr val="accent4">
                  <a:tint val="45000"/>
                  <a:satMod val="400000"/>
                </a:schemeClr>
              </a:duotone>
            </a:blip>
            <a:srcRect l="4641" b="9533"/>
            <a:stretch/>
          </p:blipFill>
          <p:spPr>
            <a:xfrm>
              <a:off x="3380704" y="3038318"/>
              <a:ext cx="5332196" cy="664358"/>
            </a:xfrm>
            <a:prstGeom prst="rect">
              <a:avLst/>
            </a:prstGeom>
            <a:grpFill/>
          </p:spPr>
        </p:pic>
      </p:grpSp>
      <p:pic>
        <p:nvPicPr>
          <p:cNvPr id="13" name="Imagem 12"/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499099" y="4339312"/>
            <a:ext cx="6501307" cy="251868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29606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755722" y="6382087"/>
            <a:ext cx="8640000" cy="21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Agrupar 5"/>
          <p:cNvGrpSpPr/>
          <p:nvPr/>
        </p:nvGrpSpPr>
        <p:grpSpPr>
          <a:xfrm>
            <a:off x="2291745" y="278208"/>
            <a:ext cx="7083489" cy="701847"/>
            <a:chOff x="2291745" y="278208"/>
            <a:chExt cx="7083489" cy="701847"/>
          </a:xfrm>
        </p:grpSpPr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94792" y="278208"/>
              <a:ext cx="2480442" cy="698600"/>
            </a:xfrm>
            <a:prstGeom prst="rect">
              <a:avLst/>
            </a:prstGeom>
          </p:spPr>
        </p:pic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91745" y="278208"/>
              <a:ext cx="4582016" cy="701847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291745" y="975768"/>
            <a:ext cx="6991955" cy="538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77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755722" y="6382087"/>
            <a:ext cx="8640000" cy="21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Agrupar 5"/>
          <p:cNvGrpSpPr/>
          <p:nvPr/>
        </p:nvGrpSpPr>
        <p:grpSpPr>
          <a:xfrm>
            <a:off x="2291745" y="278208"/>
            <a:ext cx="7083489" cy="701847"/>
            <a:chOff x="2291745" y="278208"/>
            <a:chExt cx="7083489" cy="701847"/>
          </a:xfrm>
        </p:grpSpPr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94792" y="278208"/>
              <a:ext cx="2480442" cy="698600"/>
            </a:xfrm>
            <a:prstGeom prst="rect">
              <a:avLst/>
            </a:prstGeom>
          </p:spPr>
        </p:pic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91745" y="278208"/>
              <a:ext cx="4582016" cy="701847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" y="943280"/>
            <a:ext cx="7734300" cy="110499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278982" y="1828800"/>
            <a:ext cx="6416693" cy="4769310"/>
          </a:xfrm>
          <a:prstGeom prst="rect">
            <a:avLst/>
          </a:prstGeom>
        </p:spPr>
      </p:pic>
      <p:sp>
        <p:nvSpPr>
          <p:cNvPr id="4" name="Seta para a Direita 3"/>
          <p:cNvSpPr/>
          <p:nvPr/>
        </p:nvSpPr>
        <p:spPr>
          <a:xfrm>
            <a:off x="4787900" y="2565400"/>
            <a:ext cx="685800" cy="1651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eta para a Direita 10"/>
          <p:cNvSpPr/>
          <p:nvPr/>
        </p:nvSpPr>
        <p:spPr>
          <a:xfrm>
            <a:off x="4466182" y="2743297"/>
            <a:ext cx="1041400" cy="2159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 para a Direita 11"/>
          <p:cNvSpPr/>
          <p:nvPr/>
        </p:nvSpPr>
        <p:spPr>
          <a:xfrm>
            <a:off x="4279900" y="4402849"/>
            <a:ext cx="1193800" cy="1945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 para a Direita 12"/>
          <p:cNvSpPr/>
          <p:nvPr/>
        </p:nvSpPr>
        <p:spPr>
          <a:xfrm>
            <a:off x="3987800" y="5647498"/>
            <a:ext cx="1519782" cy="21990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 para a Direita 13"/>
          <p:cNvSpPr/>
          <p:nvPr/>
        </p:nvSpPr>
        <p:spPr>
          <a:xfrm>
            <a:off x="3632200" y="6043342"/>
            <a:ext cx="1841500" cy="28637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872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to (21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7429500" y="342900"/>
            <a:ext cx="4089400" cy="20313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QUESTÕES para Avanço da articulação</a:t>
            </a:r>
          </a:p>
          <a:p>
            <a:r>
              <a:rPr lang="pt-BR" dirty="0" smtClean="0"/>
              <a:t>do FORO: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Ação construtiva e coordenada por CEPAL das multilaterais tempestivamente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Cenarização, Modelos, Planejamento e Capacitação – temas prioritários?</a:t>
            </a:r>
          </a:p>
        </p:txBody>
      </p:sp>
    </p:spTree>
    <p:extLst>
      <p:ext uri="{BB962C8B-B14F-4D97-AF65-F5344CB8AC3E}">
        <p14:creationId xmlns:p14="http://schemas.microsoft.com/office/powerpoint/2010/main" val="24323715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819</TotalTime>
  <Words>163</Words>
  <Application>Microsoft Office PowerPoint</Application>
  <PresentationFormat>Widescreen</PresentationFormat>
  <Paragraphs>30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Helvetica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Daniele de Oliveira Bandeira</dc:creator>
  <cp:lastModifiedBy>Ubiratan Francisco Castellano</cp:lastModifiedBy>
  <cp:revision>75</cp:revision>
  <cp:lastPrinted>2019-02-25T11:57:18Z</cp:lastPrinted>
  <dcterms:created xsi:type="dcterms:W3CDTF">2019-02-20T12:14:12Z</dcterms:created>
  <dcterms:modified xsi:type="dcterms:W3CDTF">2019-02-26T16:44:49Z</dcterms:modified>
</cp:coreProperties>
</file>