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Planilha_do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Planilha_do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Planilha_do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Planilha_do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Planilha_do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Planilha_do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 smtClean="0"/>
              <a:t>Administração</a:t>
            </a:r>
            <a:r>
              <a:rPr lang="pt-BR" b="1" baseline="0" dirty="0" smtClean="0"/>
              <a:t> </a:t>
            </a:r>
            <a:r>
              <a:rPr lang="pt-BR" b="1" dirty="0"/>
              <a:t>Direta</a:t>
            </a:r>
            <a:r>
              <a:rPr lang="pt-BR" b="1" baseline="0" dirty="0"/>
              <a:t> MME - LP - Anexo II/2020</a:t>
            </a:r>
            <a:endParaRPr lang="pt-BR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'Z:\Coordenação-Geral\2020\1 - Administração Financeira\[Fluxo Pagamentos 08 de Agosto - 2020 - Decreto nº 10.444 (12-08-2020).xlsx]Dados-LP'!$B$2</c:f>
              <c:strCache>
                <c:ptCount val="1"/>
                <c:pt idx="0">
                  <c:v>ATÉ JUL C/ AJUSTES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'[1]Dados-LP'!$A$3:$A$10</c:f>
              <c:strCache>
                <c:ptCount val="8"/>
                <c:pt idx="0">
                  <c:v>320004 - CGRL</c:v>
                </c:pt>
                <c:pt idx="1">
                  <c:v>320005 - CGRH</c:v>
                </c:pt>
                <c:pt idx="2">
                  <c:v>320010 - SPE</c:v>
                </c:pt>
                <c:pt idx="3">
                  <c:v>320011 - SECEX</c:v>
                </c:pt>
                <c:pt idx="4">
                  <c:v>320012 - SGM</c:v>
                </c:pt>
                <c:pt idx="5">
                  <c:v>320013 - SEE</c:v>
                </c:pt>
                <c:pt idx="6">
                  <c:v>320017 - SPG</c:v>
                </c:pt>
                <c:pt idx="7">
                  <c:v>320060 - META</c:v>
                </c:pt>
              </c:strCache>
            </c:strRef>
          </c:cat>
          <c:val>
            <c:numRef>
              <c:f>'[1]Dados-LP'!$B$3:$B$10</c:f>
              <c:numCache>
                <c:formatCode>General</c:formatCode>
                <c:ptCount val="8"/>
                <c:pt idx="0">
                  <c:v>12794673.069142647</c:v>
                </c:pt>
                <c:pt idx="1">
                  <c:v>967574.91591142339</c:v>
                </c:pt>
                <c:pt idx="2">
                  <c:v>67415.494600916776</c:v>
                </c:pt>
                <c:pt idx="3">
                  <c:v>-39548.130375778856</c:v>
                </c:pt>
                <c:pt idx="4">
                  <c:v>123366.70288548386</c:v>
                </c:pt>
                <c:pt idx="5">
                  <c:v>36293.254420027661</c:v>
                </c:pt>
                <c:pt idx="6">
                  <c:v>11846580.473351508</c:v>
                </c:pt>
                <c:pt idx="7">
                  <c:v>288146.51704359055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E7-4925-8CA8-737111D7811F}"/>
            </c:ext>
          </c:extLst>
        </c:ser>
        <c:ser>
          <c:idx val="1"/>
          <c:order val="1"/>
          <c:tx>
            <c:strRef>
              <c:f>'Z:\Coordenação-Geral\2020\1 - Administração Financeira\[Fluxo Pagamentos 08 de Agosto - 2020 - Decreto nº 10.444 (12-08-2020).xlsx]Dados-LP'!$C$2</c:f>
              <c:strCache>
                <c:ptCount val="1"/>
                <c:pt idx="0">
                  <c:v>ATÉ AGOS C/ AJUSTES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'[1]Dados-LP'!$A$3:$A$10</c:f>
              <c:strCache>
                <c:ptCount val="8"/>
                <c:pt idx="0">
                  <c:v>320004 - CGRL</c:v>
                </c:pt>
                <c:pt idx="1">
                  <c:v>320005 - CGRH</c:v>
                </c:pt>
                <c:pt idx="2">
                  <c:v>320010 - SPE</c:v>
                </c:pt>
                <c:pt idx="3">
                  <c:v>320011 - SECEX</c:v>
                </c:pt>
                <c:pt idx="4">
                  <c:v>320012 - SGM</c:v>
                </c:pt>
                <c:pt idx="5">
                  <c:v>320013 - SEE</c:v>
                </c:pt>
                <c:pt idx="6">
                  <c:v>320017 - SPG</c:v>
                </c:pt>
                <c:pt idx="7">
                  <c:v>320060 - META</c:v>
                </c:pt>
              </c:strCache>
            </c:strRef>
          </c:cat>
          <c:val>
            <c:numRef>
              <c:f>'[1]Dados-LP'!$C$3:$C$10</c:f>
              <c:numCache>
                <c:formatCode>General</c:formatCode>
                <c:ptCount val="8"/>
                <c:pt idx="0">
                  <c:v>21968526.373802993</c:v>
                </c:pt>
                <c:pt idx="1">
                  <c:v>1152664.4521210028</c:v>
                </c:pt>
                <c:pt idx="2">
                  <c:v>87595.204569875554</c:v>
                </c:pt>
                <c:pt idx="3">
                  <c:v>15048.115072753018</c:v>
                </c:pt>
                <c:pt idx="4">
                  <c:v>154534.59767240431</c:v>
                </c:pt>
                <c:pt idx="5">
                  <c:v>70092.20986192298</c:v>
                </c:pt>
                <c:pt idx="6">
                  <c:v>30848846.753226899</c:v>
                </c:pt>
                <c:pt idx="7">
                  <c:v>267786.29793373402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E7-4925-8CA8-737111D7811F}"/>
            </c:ext>
          </c:extLst>
        </c:ser>
        <c:ser>
          <c:idx val="2"/>
          <c:order val="2"/>
          <c:tx>
            <c:strRef>
              <c:f>'Z:\Coordenação-Geral\2020\1 - Administração Financeira\[Fluxo Pagamentos 08 de Agosto - 2020 - Decreto nº 10.444 (12-08-2020).xlsx]Dados-LP'!$D$2</c:f>
              <c:strCache>
                <c:ptCount val="1"/>
                <c:pt idx="0">
                  <c:v>ATÉ SET C/ AJUSTES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'[1]Dados-LP'!$A$3:$A$10</c:f>
              <c:strCache>
                <c:ptCount val="8"/>
                <c:pt idx="0">
                  <c:v>320004 - CGRL</c:v>
                </c:pt>
                <c:pt idx="1">
                  <c:v>320005 - CGRH</c:v>
                </c:pt>
                <c:pt idx="2">
                  <c:v>320010 - SPE</c:v>
                </c:pt>
                <c:pt idx="3">
                  <c:v>320011 - SECEX</c:v>
                </c:pt>
                <c:pt idx="4">
                  <c:v>320012 - SGM</c:v>
                </c:pt>
                <c:pt idx="5">
                  <c:v>320013 - SEE</c:v>
                </c:pt>
                <c:pt idx="6">
                  <c:v>320017 - SPG</c:v>
                </c:pt>
                <c:pt idx="7">
                  <c:v>320060 - META</c:v>
                </c:pt>
              </c:strCache>
            </c:strRef>
          </c:cat>
          <c:val>
            <c:numRef>
              <c:f>'[1]Dados-LP'!$D$3:$D$10</c:f>
              <c:numCache>
                <c:formatCode>General</c:formatCode>
                <c:ptCount val="8"/>
                <c:pt idx="0">
                  <c:v>25411208.805376749</c:v>
                </c:pt>
                <c:pt idx="1">
                  <c:v>1293412.4479428318</c:v>
                </c:pt>
                <c:pt idx="2">
                  <c:v>120086.65409518249</c:v>
                </c:pt>
                <c:pt idx="3">
                  <c:v>29367.578521207586</c:v>
                </c:pt>
                <c:pt idx="4">
                  <c:v>238130.17105097848</c:v>
                </c:pt>
                <c:pt idx="5">
                  <c:v>124081.67319158334</c:v>
                </c:pt>
                <c:pt idx="6">
                  <c:v>36647930.079945922</c:v>
                </c:pt>
                <c:pt idx="7">
                  <c:v>331871.17266390659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E7-4925-8CA8-737111D7811F}"/>
            </c:ext>
          </c:extLst>
        </c:ser>
        <c:ser>
          <c:idx val="3"/>
          <c:order val="3"/>
          <c:tx>
            <c:strRef>
              <c:f>'Z:\Coordenação-Geral\2020\1 - Administração Financeira\[Fluxo Pagamentos 08 de Agosto - 2020 - Decreto nº 10.444 (12-08-2020).xlsx]Dados-LP'!$E$2</c:f>
              <c:strCache>
                <c:ptCount val="1"/>
                <c:pt idx="0">
                  <c:v>ATÉ OUT C/ AJUSTES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'[1]Dados-LP'!$A$3:$A$10</c:f>
              <c:strCache>
                <c:ptCount val="8"/>
                <c:pt idx="0">
                  <c:v>320004 - CGRL</c:v>
                </c:pt>
                <c:pt idx="1">
                  <c:v>320005 - CGRH</c:v>
                </c:pt>
                <c:pt idx="2">
                  <c:v>320010 - SPE</c:v>
                </c:pt>
                <c:pt idx="3">
                  <c:v>320011 - SECEX</c:v>
                </c:pt>
                <c:pt idx="4">
                  <c:v>320012 - SGM</c:v>
                </c:pt>
                <c:pt idx="5">
                  <c:v>320013 - SEE</c:v>
                </c:pt>
                <c:pt idx="6">
                  <c:v>320017 - SPG</c:v>
                </c:pt>
                <c:pt idx="7">
                  <c:v>320060 - META</c:v>
                </c:pt>
              </c:strCache>
            </c:strRef>
          </c:cat>
          <c:val>
            <c:numRef>
              <c:f>'[1]Dados-LP'!$E$3:$E$10</c:f>
              <c:numCache>
                <c:formatCode>General</c:formatCode>
                <c:ptCount val="8"/>
                <c:pt idx="0">
                  <c:v>28997073.342754737</c:v>
                </c:pt>
                <c:pt idx="1">
                  <c:v>1374156.6323799815</c:v>
                </c:pt>
                <c:pt idx="2">
                  <c:v>162577.51401180797</c:v>
                </c:pt>
                <c:pt idx="3">
                  <c:v>33686.366076928825</c:v>
                </c:pt>
                <c:pt idx="4">
                  <c:v>271724.15868550562</c:v>
                </c:pt>
                <c:pt idx="5">
                  <c:v>198070.47620483991</c:v>
                </c:pt>
                <c:pt idx="6">
                  <c:v>43255741.159033172</c:v>
                </c:pt>
                <c:pt idx="7">
                  <c:v>395938.86223053932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E7-4925-8CA8-737111D7811F}"/>
            </c:ext>
          </c:extLst>
        </c:ser>
        <c:ser>
          <c:idx val="4"/>
          <c:order val="4"/>
          <c:tx>
            <c:strRef>
              <c:f>'Z:\Coordenação-Geral\2020\1 - Administração Financeira\[Fluxo Pagamentos 08 de Agosto - 2020 - Decreto nº 10.444 (12-08-2020).xlsx]Dados-LP'!$F$2</c:f>
              <c:strCache>
                <c:ptCount val="1"/>
                <c:pt idx="0">
                  <c:v>ATÉ NOV C/ AJUSTES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'[1]Dados-LP'!$A$3:$A$10</c:f>
              <c:strCache>
                <c:ptCount val="8"/>
                <c:pt idx="0">
                  <c:v>320004 - CGRL</c:v>
                </c:pt>
                <c:pt idx="1">
                  <c:v>320005 - CGRH</c:v>
                </c:pt>
                <c:pt idx="2">
                  <c:v>320010 - SPE</c:v>
                </c:pt>
                <c:pt idx="3">
                  <c:v>320011 - SECEX</c:v>
                </c:pt>
                <c:pt idx="4">
                  <c:v>320012 - SGM</c:v>
                </c:pt>
                <c:pt idx="5">
                  <c:v>320013 - SEE</c:v>
                </c:pt>
                <c:pt idx="6">
                  <c:v>320017 - SPG</c:v>
                </c:pt>
                <c:pt idx="7">
                  <c:v>320060 - META</c:v>
                </c:pt>
              </c:strCache>
            </c:strRef>
          </c:cat>
          <c:val>
            <c:numRef>
              <c:f>'[1]Dados-LP'!$F$3:$F$10</c:f>
              <c:numCache>
                <c:formatCode>General</c:formatCode>
                <c:ptCount val="8"/>
                <c:pt idx="0">
                  <c:v>30786913.689719561</c:v>
                </c:pt>
                <c:pt idx="1">
                  <c:v>1731132.321793644</c:v>
                </c:pt>
                <c:pt idx="2">
                  <c:v>176861.13716621615</c:v>
                </c:pt>
                <c:pt idx="3">
                  <c:v>51523.684192101588</c:v>
                </c:pt>
                <c:pt idx="4">
                  <c:v>337034.61300297733</c:v>
                </c:pt>
                <c:pt idx="5">
                  <c:v>235266.26760932355</c:v>
                </c:pt>
                <c:pt idx="6">
                  <c:v>59956654.121189773</c:v>
                </c:pt>
                <c:pt idx="7">
                  <c:v>3903727.0077340258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E7-4925-8CA8-737111D7811F}"/>
            </c:ext>
          </c:extLst>
        </c:ser>
        <c:ser>
          <c:idx val="5"/>
          <c:order val="5"/>
          <c:tx>
            <c:strRef>
              <c:f>'Z:\Coordenação-Geral\2020\1 - Administração Financeira\[Fluxo Pagamentos 08 de Agosto - 2020 - Decreto nº 10.444 (12-08-2020).xlsx]Dados-LP'!$G$2</c:f>
              <c:strCache>
                <c:ptCount val="1"/>
                <c:pt idx="0">
                  <c:v>ATÉ DEZ C/ AJUSTES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'[1]Dados-LP'!$A$3:$A$10</c:f>
              <c:strCache>
                <c:ptCount val="8"/>
                <c:pt idx="0">
                  <c:v>320004 - CGRL</c:v>
                </c:pt>
                <c:pt idx="1">
                  <c:v>320005 - CGRH</c:v>
                </c:pt>
                <c:pt idx="2">
                  <c:v>320010 - SPE</c:v>
                </c:pt>
                <c:pt idx="3">
                  <c:v>320011 - SECEX</c:v>
                </c:pt>
                <c:pt idx="4">
                  <c:v>320012 - SGM</c:v>
                </c:pt>
                <c:pt idx="5">
                  <c:v>320013 - SEE</c:v>
                </c:pt>
                <c:pt idx="6">
                  <c:v>320017 - SPG</c:v>
                </c:pt>
                <c:pt idx="7">
                  <c:v>320060 - META</c:v>
                </c:pt>
              </c:strCache>
            </c:strRef>
          </c:cat>
          <c:val>
            <c:numRef>
              <c:f>'[1]Dados-LP'!$G$3:$G$10</c:f>
              <c:numCache>
                <c:formatCode>General</c:formatCode>
                <c:ptCount val="8"/>
                <c:pt idx="0">
                  <c:v>31700314.343571492</c:v>
                </c:pt>
                <c:pt idx="1">
                  <c:v>1756677.6685532113</c:v>
                </c:pt>
                <c:pt idx="2">
                  <c:v>189376.5238849406</c:v>
                </c:pt>
                <c:pt idx="3">
                  <c:v>77334</c:v>
                </c:pt>
                <c:pt idx="4">
                  <c:v>547589.42092366132</c:v>
                </c:pt>
                <c:pt idx="5">
                  <c:v>240481.77011898748</c:v>
                </c:pt>
                <c:pt idx="6">
                  <c:v>70655973.435662508</c:v>
                </c:pt>
                <c:pt idx="7">
                  <c:v>3921976.8477850538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3E7-4925-8CA8-737111D78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6005199"/>
        <c:axId val="1246006447"/>
      </c:barChart>
      <c:catAx>
        <c:axId val="124600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46006447"/>
        <c:crosses val="autoZero"/>
        <c:auto val="1"/>
        <c:lblAlgn val="ctr"/>
        <c:lblOffset val="100"/>
        <c:noMultiLvlLbl val="0"/>
      </c:catAx>
      <c:valAx>
        <c:axId val="124600644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46005199"/>
        <c:crosses val="autoZero"/>
        <c:crossBetween val="between"/>
      </c:valAx>
      <c:spPr>
        <a:noFill/>
        <a:ln>
          <a:solidFill>
            <a:schemeClr val="accent6">
              <a:lumMod val="75000"/>
            </a:schemeClr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solidFill>
        <a:schemeClr val="accent6">
          <a:lumMod val="75000"/>
        </a:schemeClr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 i="0" baseline="0">
                <a:effectLst/>
              </a:rPr>
              <a:t>MME - LP - Anexo II/2020</a:t>
            </a:r>
            <a:endParaRPr lang="pt-BR" b="1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'Z:\Coordenação-Geral\2020\1 - Administração Financeira\[Fluxo Pagamentos 08 de Agosto - 2020 - Decreto nº 10.444 (12-08-2020).xlsx]Dados-LP'!$B$2</c:f>
              <c:strCache>
                <c:ptCount val="1"/>
                <c:pt idx="0">
                  <c:v>ATÉ JUL C/ AJUSTES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'[1]Dados-LP'!$A$11:$A$15</c:f>
              <c:strCache>
                <c:ptCount val="5"/>
                <c:pt idx="0">
                  <c:v>32.000 - MME </c:v>
                </c:pt>
                <c:pt idx="1">
                  <c:v>32202 - CPRM</c:v>
                </c:pt>
                <c:pt idx="2">
                  <c:v>32314 - EPE</c:v>
                </c:pt>
                <c:pt idx="3">
                  <c:v>32397 - INB</c:v>
                </c:pt>
                <c:pt idx="4">
                  <c:v>32398 - NUCLEP</c:v>
                </c:pt>
              </c:strCache>
            </c:strRef>
          </c:cat>
          <c:val>
            <c:numRef>
              <c:f>'[1]Dados-LP'!$B$11:$B$15</c:f>
              <c:numCache>
                <c:formatCode>General</c:formatCode>
                <c:ptCount val="5"/>
                <c:pt idx="0">
                  <c:v>26084502.296979818</c:v>
                </c:pt>
                <c:pt idx="1">
                  <c:v>46081366.116013587</c:v>
                </c:pt>
                <c:pt idx="2">
                  <c:v>14107725.923770454</c:v>
                </c:pt>
                <c:pt idx="3">
                  <c:v>172337480.05368611</c:v>
                </c:pt>
                <c:pt idx="4">
                  <c:v>8371925.6095500318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36-4F90-91A9-9AADCA43ACED}"/>
            </c:ext>
          </c:extLst>
        </c:ser>
        <c:ser>
          <c:idx val="1"/>
          <c:order val="1"/>
          <c:tx>
            <c:strRef>
              <c:f>'Z:\Coordenação-Geral\2020\1 - Administração Financeira\[Fluxo Pagamentos 08 de Agosto - 2020 - Decreto nº 10.444 (12-08-2020).xlsx]Dados-LP'!$C$2</c:f>
              <c:strCache>
                <c:ptCount val="1"/>
                <c:pt idx="0">
                  <c:v>ATÉ AGOS C/ AJUSTES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'[1]Dados-LP'!$A$11:$A$15</c:f>
              <c:strCache>
                <c:ptCount val="5"/>
                <c:pt idx="0">
                  <c:v>32.000 - MME </c:v>
                </c:pt>
                <c:pt idx="1">
                  <c:v>32202 - CPRM</c:v>
                </c:pt>
                <c:pt idx="2">
                  <c:v>32314 - EPE</c:v>
                </c:pt>
                <c:pt idx="3">
                  <c:v>32397 - INB</c:v>
                </c:pt>
                <c:pt idx="4">
                  <c:v>32398 - NUCLEP</c:v>
                </c:pt>
              </c:strCache>
            </c:strRef>
          </c:cat>
          <c:val>
            <c:numRef>
              <c:f>'[1]Dados-LP'!$C$11:$C$15</c:f>
              <c:numCache>
                <c:formatCode>General</c:formatCode>
                <c:ptCount val="5"/>
                <c:pt idx="0">
                  <c:v>54565094.004261591</c:v>
                </c:pt>
                <c:pt idx="1">
                  <c:v>52475576.256787613</c:v>
                </c:pt>
                <c:pt idx="2">
                  <c:v>18693288.147335678</c:v>
                </c:pt>
                <c:pt idx="3">
                  <c:v>182318177.97383827</c:v>
                </c:pt>
                <c:pt idx="4">
                  <c:v>10116863.617776878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36-4F90-91A9-9AADCA43ACED}"/>
            </c:ext>
          </c:extLst>
        </c:ser>
        <c:ser>
          <c:idx val="2"/>
          <c:order val="2"/>
          <c:tx>
            <c:strRef>
              <c:f>'Z:\Coordenação-Geral\2020\1 - Administração Financeira\[Fluxo Pagamentos 08 de Agosto - 2020 - Decreto nº 10.444 (12-08-2020).xlsx]Dados-LP'!$D$2</c:f>
              <c:strCache>
                <c:ptCount val="1"/>
                <c:pt idx="0">
                  <c:v>ATÉ SET C/ AJUSTES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'[1]Dados-LP'!$A$11:$A$15</c:f>
              <c:strCache>
                <c:ptCount val="5"/>
                <c:pt idx="0">
                  <c:v>32.000 - MME </c:v>
                </c:pt>
                <c:pt idx="1">
                  <c:v>32202 - CPRM</c:v>
                </c:pt>
                <c:pt idx="2">
                  <c:v>32314 - EPE</c:v>
                </c:pt>
                <c:pt idx="3">
                  <c:v>32397 - INB</c:v>
                </c:pt>
                <c:pt idx="4">
                  <c:v>32398 - NUCLEP</c:v>
                </c:pt>
              </c:strCache>
            </c:strRef>
          </c:cat>
          <c:val>
            <c:numRef>
              <c:f>'[1]Dados-LP'!$D$11:$D$15</c:f>
              <c:numCache>
                <c:formatCode>General</c:formatCode>
                <c:ptCount val="5"/>
                <c:pt idx="0">
                  <c:v>64196088.582788363</c:v>
                </c:pt>
                <c:pt idx="1">
                  <c:v>58923256.493345238</c:v>
                </c:pt>
                <c:pt idx="2">
                  <c:v>21804848.364356991</c:v>
                </c:pt>
                <c:pt idx="3">
                  <c:v>183340050.53673324</c:v>
                </c:pt>
                <c:pt idx="4">
                  <c:v>11090756.022776173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36-4F90-91A9-9AADCA43ACED}"/>
            </c:ext>
          </c:extLst>
        </c:ser>
        <c:ser>
          <c:idx val="3"/>
          <c:order val="3"/>
          <c:tx>
            <c:strRef>
              <c:f>'Z:\Coordenação-Geral\2020\1 - Administração Financeira\[Fluxo Pagamentos 08 de Agosto - 2020 - Decreto nº 10.444 (12-08-2020).xlsx]Dados-LP'!$E$2</c:f>
              <c:strCache>
                <c:ptCount val="1"/>
                <c:pt idx="0">
                  <c:v>ATÉ OUT C/ AJUSTES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'[1]Dados-LP'!$A$11:$A$15</c:f>
              <c:strCache>
                <c:ptCount val="5"/>
                <c:pt idx="0">
                  <c:v>32.000 - MME </c:v>
                </c:pt>
                <c:pt idx="1">
                  <c:v>32202 - CPRM</c:v>
                </c:pt>
                <c:pt idx="2">
                  <c:v>32314 - EPE</c:v>
                </c:pt>
                <c:pt idx="3">
                  <c:v>32397 - INB</c:v>
                </c:pt>
                <c:pt idx="4">
                  <c:v>32398 - NUCLEP</c:v>
                </c:pt>
              </c:strCache>
            </c:strRef>
          </c:cat>
          <c:val>
            <c:numRef>
              <c:f>'[1]Dados-LP'!$E$11:$E$15</c:f>
              <c:numCache>
                <c:formatCode>General</c:formatCode>
                <c:ptCount val="5"/>
                <c:pt idx="0">
                  <c:v>74688968.511377513</c:v>
                </c:pt>
                <c:pt idx="1">
                  <c:v>65265278.086872719</c:v>
                </c:pt>
                <c:pt idx="2">
                  <c:v>24916356.114644751</c:v>
                </c:pt>
                <c:pt idx="3">
                  <c:v>184574771.22751632</c:v>
                </c:pt>
                <c:pt idx="4">
                  <c:v>11094626.059588695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36-4F90-91A9-9AADCA43ACED}"/>
            </c:ext>
          </c:extLst>
        </c:ser>
        <c:ser>
          <c:idx val="4"/>
          <c:order val="4"/>
          <c:tx>
            <c:strRef>
              <c:f>'Z:\Coordenação-Geral\2020\1 - Administração Financeira\[Fluxo Pagamentos 08 de Agosto - 2020 - Decreto nº 10.444 (12-08-2020).xlsx]Dados-LP'!$F$2</c:f>
              <c:strCache>
                <c:ptCount val="1"/>
                <c:pt idx="0">
                  <c:v>ATÉ NOV C/ AJUSTES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'[1]Dados-LP'!$A$11:$A$15</c:f>
              <c:strCache>
                <c:ptCount val="5"/>
                <c:pt idx="0">
                  <c:v>32.000 - MME </c:v>
                </c:pt>
                <c:pt idx="1">
                  <c:v>32202 - CPRM</c:v>
                </c:pt>
                <c:pt idx="2">
                  <c:v>32314 - EPE</c:v>
                </c:pt>
                <c:pt idx="3">
                  <c:v>32397 - INB</c:v>
                </c:pt>
                <c:pt idx="4">
                  <c:v>32398 - NUCLEP</c:v>
                </c:pt>
              </c:strCache>
            </c:strRef>
          </c:cat>
          <c:val>
            <c:numRef>
              <c:f>'[1]Dados-LP'!$F$11:$F$15</c:f>
              <c:numCache>
                <c:formatCode>General</c:formatCode>
                <c:ptCount val="5"/>
                <c:pt idx="0">
                  <c:v>97179112.842407629</c:v>
                </c:pt>
                <c:pt idx="1">
                  <c:v>71093057.926241279</c:v>
                </c:pt>
                <c:pt idx="2">
                  <c:v>30077251.002695337</c:v>
                </c:pt>
                <c:pt idx="3">
                  <c:v>191390696.02858275</c:v>
                </c:pt>
                <c:pt idx="4">
                  <c:v>11985882.200073024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36-4F90-91A9-9AADCA43ACED}"/>
            </c:ext>
          </c:extLst>
        </c:ser>
        <c:ser>
          <c:idx val="5"/>
          <c:order val="5"/>
          <c:tx>
            <c:strRef>
              <c:f>'Z:\Coordenação-Geral\2020\1 - Administração Financeira\[Fluxo Pagamentos 08 de Agosto - 2020 - Decreto nº 10.444 (12-08-2020).xlsx]Dados-LP'!$G$2</c:f>
              <c:strCache>
                <c:ptCount val="1"/>
                <c:pt idx="0">
                  <c:v>ATÉ DEZ C/ AJUSTES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'[1]Dados-LP'!$A$11:$A$15</c:f>
              <c:strCache>
                <c:ptCount val="5"/>
                <c:pt idx="0">
                  <c:v>32.000 - MME </c:v>
                </c:pt>
                <c:pt idx="1">
                  <c:v>32202 - CPRM</c:v>
                </c:pt>
                <c:pt idx="2">
                  <c:v>32314 - EPE</c:v>
                </c:pt>
                <c:pt idx="3">
                  <c:v>32397 - INB</c:v>
                </c:pt>
                <c:pt idx="4">
                  <c:v>32398 - NUCLEP</c:v>
                </c:pt>
              </c:strCache>
            </c:strRef>
          </c:cat>
          <c:val>
            <c:numRef>
              <c:f>'[1]Dados-LP'!$G$11:$G$15</c:f>
              <c:numCache>
                <c:formatCode>General</c:formatCode>
                <c:ptCount val="5"/>
                <c:pt idx="0">
                  <c:v>109089724.01049986</c:v>
                </c:pt>
                <c:pt idx="1">
                  <c:v>71311045.318218336</c:v>
                </c:pt>
                <c:pt idx="2">
                  <c:v>31080798.156825084</c:v>
                </c:pt>
                <c:pt idx="3">
                  <c:v>215591376.36603537</c:v>
                </c:pt>
                <c:pt idx="4">
                  <c:v>12840056.148421373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36-4F90-91A9-9AADCA43A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7091887"/>
        <c:axId val="1457093551"/>
      </c:barChart>
      <c:catAx>
        <c:axId val="1457091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7093551"/>
        <c:crosses val="autoZero"/>
        <c:auto val="1"/>
        <c:lblAlgn val="ctr"/>
        <c:lblOffset val="100"/>
        <c:noMultiLvlLbl val="0"/>
      </c:catAx>
      <c:valAx>
        <c:axId val="145709355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57091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solidFill>
        <a:schemeClr val="accent6">
          <a:lumMod val="75000"/>
        </a:schemeClr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MME</a:t>
            </a:r>
            <a:r>
              <a:rPr lang="pt-BR" b="1" baseline="0"/>
              <a:t> - LP - Anexso IV/2020</a:t>
            </a:r>
            <a:endParaRPr lang="pt-BR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'Z:\Coordenação-Geral\2020\1 - Administração Financeira\[Fluxo Pagamentos 08 de Agosto - 2020 - Decreto nº 10.444 (12-08-2020).xlsx]Dados-LP'!$A$32</c:f>
              <c:strCache>
                <c:ptCount val="1"/>
                <c:pt idx="0">
                  <c:v>32.000 - MME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'[1]Dados-LP'!$B$23:$G$23</c:f>
              <c:strCache>
                <c:ptCount val="6"/>
                <c:pt idx="0">
                  <c:v>ATÉ JUL</c:v>
                </c:pt>
                <c:pt idx="1">
                  <c:v>ATÉ AGO</c:v>
                </c:pt>
                <c:pt idx="2">
                  <c:v>ATÉ  SET</c:v>
                </c:pt>
                <c:pt idx="3">
                  <c:v>ATÉ OUT</c:v>
                </c:pt>
                <c:pt idx="4">
                  <c:v>ATÉ NOV</c:v>
                </c:pt>
                <c:pt idx="5">
                  <c:v>ATÉ DEZ</c:v>
                </c:pt>
              </c:strCache>
            </c:strRef>
          </c:cat>
          <c:val>
            <c:numRef>
              <c:f>'[1]Dados-LP'!$B$32:$G$32</c:f>
              <c:numCache>
                <c:formatCode>General</c:formatCode>
                <c:ptCount val="6"/>
                <c:pt idx="0">
                  <c:v>20219351.807016611</c:v>
                </c:pt>
                <c:pt idx="1">
                  <c:v>20218603.28134916</c:v>
                </c:pt>
                <c:pt idx="2">
                  <c:v>20218555.80798867</c:v>
                </c:pt>
                <c:pt idx="3">
                  <c:v>20219207.282321215</c:v>
                </c:pt>
                <c:pt idx="4">
                  <c:v>20222959.808960728</c:v>
                </c:pt>
                <c:pt idx="5">
                  <c:v>20228054.026981443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70-44B4-9ED1-1EBB7738035F}"/>
            </c:ext>
          </c:extLst>
        </c:ser>
        <c:ser>
          <c:idx val="1"/>
          <c:order val="1"/>
          <c:tx>
            <c:strRef>
              <c:f>'Z:\Coordenação-Geral\2020\1 - Administração Financeira\[Fluxo Pagamentos 08 de Agosto - 2020 - Decreto nº 10.444 (12-08-2020).xlsx]Dados-LP'!$A$33</c:f>
              <c:strCache>
                <c:ptCount val="1"/>
                <c:pt idx="0">
                  <c:v>32202 - CPRM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'[1]Dados-LP'!$B$23:$G$23</c:f>
              <c:strCache>
                <c:ptCount val="6"/>
                <c:pt idx="0">
                  <c:v>ATÉ JUL</c:v>
                </c:pt>
                <c:pt idx="1">
                  <c:v>ATÉ AGO</c:v>
                </c:pt>
                <c:pt idx="2">
                  <c:v>ATÉ  SET</c:v>
                </c:pt>
                <c:pt idx="3">
                  <c:v>ATÉ OUT</c:v>
                </c:pt>
                <c:pt idx="4">
                  <c:v>ATÉ NOV</c:v>
                </c:pt>
                <c:pt idx="5">
                  <c:v>ATÉ DEZ</c:v>
                </c:pt>
              </c:strCache>
            </c:strRef>
          </c:cat>
          <c:val>
            <c:numRef>
              <c:f>'[1]Dados-LP'!$B$33:$G$33</c:f>
              <c:numCache>
                <c:formatCode>General</c:formatCode>
                <c:ptCount val="6"/>
                <c:pt idx="0">
                  <c:v>4044388.7690763958</c:v>
                </c:pt>
                <c:pt idx="1">
                  <c:v>4351943.061529032</c:v>
                </c:pt>
                <c:pt idx="2">
                  <c:v>4359541.5487341089</c:v>
                </c:pt>
                <c:pt idx="3">
                  <c:v>5017095.8411867451</c:v>
                </c:pt>
                <c:pt idx="4">
                  <c:v>5174694.3283918221</c:v>
                </c:pt>
                <c:pt idx="5">
                  <c:v>5388641.124959344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70-44B4-9ED1-1EBB7738035F}"/>
            </c:ext>
          </c:extLst>
        </c:ser>
        <c:ser>
          <c:idx val="2"/>
          <c:order val="2"/>
          <c:tx>
            <c:strRef>
              <c:f>'Z:\Coordenação-Geral\2020\1 - Administração Financeira\[Fluxo Pagamentos 08 de Agosto - 2020 - Decreto nº 10.444 (12-08-2020).xlsx]Dados-LP'!$A$34</c:f>
              <c:strCache>
                <c:ptCount val="1"/>
                <c:pt idx="0">
                  <c:v>32314 - EPE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'[1]Dados-LP'!$B$23:$G$23</c:f>
              <c:strCache>
                <c:ptCount val="6"/>
                <c:pt idx="0">
                  <c:v>ATÉ JUL</c:v>
                </c:pt>
                <c:pt idx="1">
                  <c:v>ATÉ AGO</c:v>
                </c:pt>
                <c:pt idx="2">
                  <c:v>ATÉ  SET</c:v>
                </c:pt>
                <c:pt idx="3">
                  <c:v>ATÉ OUT</c:v>
                </c:pt>
                <c:pt idx="4">
                  <c:v>ATÉ NOV</c:v>
                </c:pt>
                <c:pt idx="5">
                  <c:v>ATÉ DEZ</c:v>
                </c:pt>
              </c:strCache>
            </c:strRef>
          </c:cat>
          <c:val>
            <c:numRef>
              <c:f>'[1]Dados-LP'!$B$34:$G$34</c:f>
              <c:numCache>
                <c:formatCode>General</c:formatCode>
                <c:ptCount val="6"/>
                <c:pt idx="0">
                  <c:v>90821.90406188475</c:v>
                </c:pt>
                <c:pt idx="1">
                  <c:v>90785.371572419434</c:v>
                </c:pt>
                <c:pt idx="2">
                  <c:v>90704.293071035616</c:v>
                </c:pt>
                <c:pt idx="3">
                  <c:v>90922.760581570299</c:v>
                </c:pt>
                <c:pt idx="4">
                  <c:v>92541.682080186481</c:v>
                </c:pt>
                <c:pt idx="5">
                  <c:v>90794.438382710578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70-44B4-9ED1-1EBB7738035F}"/>
            </c:ext>
          </c:extLst>
        </c:ser>
        <c:ser>
          <c:idx val="3"/>
          <c:order val="3"/>
          <c:tx>
            <c:strRef>
              <c:f>'Z:\Coordenação-Geral\2020\1 - Administração Financeira\[Fluxo Pagamentos 08 de Agosto - 2020 - Decreto nº 10.444 (12-08-2020).xlsx]Dados-LP'!$A$35</c:f>
              <c:strCache>
                <c:ptCount val="1"/>
                <c:pt idx="0">
                  <c:v>32397 - INB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'[1]Dados-LP'!$B$23:$G$23</c:f>
              <c:strCache>
                <c:ptCount val="6"/>
                <c:pt idx="0">
                  <c:v>ATÉ JUL</c:v>
                </c:pt>
                <c:pt idx="1">
                  <c:v>ATÉ AGO</c:v>
                </c:pt>
                <c:pt idx="2">
                  <c:v>ATÉ  SET</c:v>
                </c:pt>
                <c:pt idx="3">
                  <c:v>ATÉ OUT</c:v>
                </c:pt>
                <c:pt idx="4">
                  <c:v>ATÉ NOV</c:v>
                </c:pt>
                <c:pt idx="5">
                  <c:v>ATÉ DEZ</c:v>
                </c:pt>
              </c:strCache>
            </c:strRef>
          </c:cat>
          <c:val>
            <c:numRef>
              <c:f>'[1]Dados-LP'!$B$35:$G$35</c:f>
              <c:numCache>
                <c:formatCode>General</c:formatCode>
                <c:ptCount val="6"/>
                <c:pt idx="0">
                  <c:v>116209413.03507936</c:v>
                </c:pt>
                <c:pt idx="1">
                  <c:v>117853530.45959181</c:v>
                </c:pt>
                <c:pt idx="2">
                  <c:v>119817466.36585027</c:v>
                </c:pt>
                <c:pt idx="3">
                  <c:v>121504428.79036273</c:v>
                </c:pt>
                <c:pt idx="4">
                  <c:v>123192864.69662118</c:v>
                </c:pt>
                <c:pt idx="5">
                  <c:v>125034989.82903768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70-44B4-9ED1-1EBB7738035F}"/>
            </c:ext>
          </c:extLst>
        </c:ser>
        <c:ser>
          <c:idx val="4"/>
          <c:order val="4"/>
          <c:tx>
            <c:strRef>
              <c:f>'Z:\Coordenação-Geral\2020\1 - Administração Financeira\[Fluxo Pagamentos 08 de Agosto - 2020 - Decreto nº 10.444 (12-08-2020).xlsx]Dados-LP'!$A$36</c:f>
              <c:strCache>
                <c:ptCount val="1"/>
                <c:pt idx="0">
                  <c:v>32398 - NUCLEP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'[1]Dados-LP'!$B$23:$G$23</c:f>
              <c:strCache>
                <c:ptCount val="6"/>
                <c:pt idx="0">
                  <c:v>ATÉ JUL</c:v>
                </c:pt>
                <c:pt idx="1">
                  <c:v>ATÉ AGO</c:v>
                </c:pt>
                <c:pt idx="2">
                  <c:v>ATÉ  SET</c:v>
                </c:pt>
                <c:pt idx="3">
                  <c:v>ATÉ OUT</c:v>
                </c:pt>
                <c:pt idx="4">
                  <c:v>ATÉ NOV</c:v>
                </c:pt>
                <c:pt idx="5">
                  <c:v>ATÉ DEZ</c:v>
                </c:pt>
              </c:strCache>
            </c:strRef>
          </c:cat>
          <c:val>
            <c:numRef>
              <c:f>'[1]Dados-LP'!$B$36:$G$36</c:f>
              <c:numCache>
                <c:formatCode>General</c:formatCode>
                <c:ptCount val="6"/>
                <c:pt idx="0">
                  <c:v>40326024.484765768</c:v>
                </c:pt>
                <c:pt idx="1">
                  <c:v>41940137.825957596</c:v>
                </c:pt>
                <c:pt idx="2">
                  <c:v>43534731.984355927</c:v>
                </c:pt>
                <c:pt idx="3">
                  <c:v>44754345.325547755</c:v>
                </c:pt>
                <c:pt idx="4">
                  <c:v>46468939.483946085</c:v>
                </c:pt>
                <c:pt idx="5">
                  <c:v>49250520.580638841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70-44B4-9ED1-1EBB77380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8148255"/>
        <c:axId val="1428148671"/>
      </c:barChart>
      <c:catAx>
        <c:axId val="1428148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28148671"/>
        <c:crosses val="autoZero"/>
        <c:auto val="1"/>
        <c:lblAlgn val="ctr"/>
        <c:lblOffset val="100"/>
        <c:noMultiLvlLbl val="0"/>
      </c:catAx>
      <c:valAx>
        <c:axId val="142814867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28148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solidFill>
        <a:schemeClr val="accent6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 smtClean="0"/>
              <a:t>Administração</a:t>
            </a:r>
            <a:r>
              <a:rPr lang="pt-BR" b="1" baseline="0" dirty="0" smtClean="0"/>
              <a:t> </a:t>
            </a:r>
            <a:r>
              <a:rPr lang="pt-BR" b="1" baseline="0" dirty="0"/>
              <a:t>Direta MME - LP - Anexo IV/2020</a:t>
            </a:r>
            <a:endParaRPr lang="pt-BR" b="1" dirty="0"/>
          </a:p>
        </c:rich>
      </c:tx>
      <c:layout>
        <c:manualLayout>
          <c:xMode val="edge"/>
          <c:yMode val="edge"/>
          <c:x val="0.3067464346528172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'Z:\Coordenação-Geral\2020\1 - Administração Financeira\[Fluxo Pagamentos 08 de Agosto - 2020 - Decreto nº 10.444 (12-08-2020).xlsx]Dados-LP'!$B$23</c:f>
              <c:strCache>
                <c:ptCount val="1"/>
                <c:pt idx="0">
                  <c:v>ATÉ JUL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'[1]Dados-LP'!$A$24:$A$31</c:f>
              <c:strCache>
                <c:ptCount val="8"/>
                <c:pt idx="0">
                  <c:v>320004 - CGRL</c:v>
                </c:pt>
                <c:pt idx="1">
                  <c:v>320005 - CGRH</c:v>
                </c:pt>
                <c:pt idx="2">
                  <c:v>320010 - SPE</c:v>
                </c:pt>
                <c:pt idx="3">
                  <c:v>320011 - SECEX</c:v>
                </c:pt>
                <c:pt idx="4">
                  <c:v>320012 - SGM</c:v>
                </c:pt>
                <c:pt idx="5">
                  <c:v>320013 - SEE</c:v>
                </c:pt>
                <c:pt idx="6">
                  <c:v>320017 - SPG</c:v>
                </c:pt>
                <c:pt idx="7">
                  <c:v>320060 - META</c:v>
                </c:pt>
              </c:strCache>
            </c:strRef>
          </c:cat>
          <c:val>
            <c:numRef>
              <c:f>'[1]Dados-LP'!$B$24:$B$31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16714.882480397177</c:v>
                </c:pt>
                <c:pt idx="3">
                  <c:v>0</c:v>
                </c:pt>
                <c:pt idx="4">
                  <c:v>162462.62437438575</c:v>
                </c:pt>
                <c:pt idx="5">
                  <c:v>11242.24224646238</c:v>
                </c:pt>
                <c:pt idx="6">
                  <c:v>0</c:v>
                </c:pt>
                <c:pt idx="7">
                  <c:v>28932.057915366979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A5-46B8-80A2-50B57F9B7EDC}"/>
            </c:ext>
          </c:extLst>
        </c:ser>
        <c:ser>
          <c:idx val="1"/>
          <c:order val="1"/>
          <c:tx>
            <c:strRef>
              <c:f>'Z:\Coordenação-Geral\2020\1 - Administração Financeira\[Fluxo Pagamentos 08 de Agosto - 2020 - Decreto nº 10.444 (12-08-2020).xlsx]Dados-LP'!$C$23</c:f>
              <c:strCache>
                <c:ptCount val="1"/>
                <c:pt idx="0">
                  <c:v>ATÉ AGO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'[1]Dados-LP'!$A$24:$A$31</c:f>
              <c:strCache>
                <c:ptCount val="8"/>
                <c:pt idx="0">
                  <c:v>320004 - CGRL</c:v>
                </c:pt>
                <c:pt idx="1">
                  <c:v>320005 - CGRH</c:v>
                </c:pt>
                <c:pt idx="2">
                  <c:v>320010 - SPE</c:v>
                </c:pt>
                <c:pt idx="3">
                  <c:v>320011 - SECEX</c:v>
                </c:pt>
                <c:pt idx="4">
                  <c:v>320012 - SGM</c:v>
                </c:pt>
                <c:pt idx="5">
                  <c:v>320013 - SEE</c:v>
                </c:pt>
                <c:pt idx="6">
                  <c:v>320017 - SPG</c:v>
                </c:pt>
                <c:pt idx="7">
                  <c:v>320060 - META</c:v>
                </c:pt>
              </c:strCache>
            </c:strRef>
          </c:cat>
          <c:val>
            <c:numRef>
              <c:f>'[1]Dados-LP'!$C$24:$C$31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16565.468781699714</c:v>
                </c:pt>
                <c:pt idx="3">
                  <c:v>0</c:v>
                </c:pt>
                <c:pt idx="4">
                  <c:v>162309.7096521495</c:v>
                </c:pt>
                <c:pt idx="5">
                  <c:v>11024.389372387739</c:v>
                </c:pt>
                <c:pt idx="6">
                  <c:v>0</c:v>
                </c:pt>
                <c:pt idx="7">
                  <c:v>28703.713542921203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A5-46B8-80A2-50B57F9B7EDC}"/>
            </c:ext>
          </c:extLst>
        </c:ser>
        <c:ser>
          <c:idx val="2"/>
          <c:order val="2"/>
          <c:tx>
            <c:strRef>
              <c:f>'Z:\Coordenação-Geral\2020\1 - Administração Financeira\[Fluxo Pagamentos 08 de Agosto - 2020 - Decreto nº 10.444 (12-08-2020).xlsx]Dados-LP'!$D$23</c:f>
              <c:strCache>
                <c:ptCount val="1"/>
                <c:pt idx="0">
                  <c:v>ATÉ  SET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'[1]Dados-LP'!$A$24:$A$31</c:f>
              <c:strCache>
                <c:ptCount val="8"/>
                <c:pt idx="0">
                  <c:v>320004 - CGRL</c:v>
                </c:pt>
                <c:pt idx="1">
                  <c:v>320005 - CGRH</c:v>
                </c:pt>
                <c:pt idx="2">
                  <c:v>320010 - SPE</c:v>
                </c:pt>
                <c:pt idx="3">
                  <c:v>320011 - SECEX</c:v>
                </c:pt>
                <c:pt idx="4">
                  <c:v>320012 - SGM</c:v>
                </c:pt>
                <c:pt idx="5">
                  <c:v>320013 - SEE</c:v>
                </c:pt>
                <c:pt idx="6">
                  <c:v>320017 - SPG</c:v>
                </c:pt>
                <c:pt idx="7">
                  <c:v>320060 - META</c:v>
                </c:pt>
              </c:strCache>
            </c:strRef>
          </c:cat>
          <c:val>
            <c:numRef>
              <c:f>'[1]Dados-LP'!$D$24:$D$31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16316.125373689852</c:v>
                </c:pt>
                <c:pt idx="3">
                  <c:v>0</c:v>
                </c:pt>
                <c:pt idx="4">
                  <c:v>163157.59355130955</c:v>
                </c:pt>
                <c:pt idx="5">
                  <c:v>10906.587591476053</c:v>
                </c:pt>
                <c:pt idx="6">
                  <c:v>0</c:v>
                </c:pt>
                <c:pt idx="7">
                  <c:v>28175.501472194232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A5-46B8-80A2-50B57F9B7EDC}"/>
            </c:ext>
          </c:extLst>
        </c:ser>
        <c:ser>
          <c:idx val="3"/>
          <c:order val="3"/>
          <c:tx>
            <c:strRef>
              <c:f>'Z:\Coordenação-Geral\2020\1 - Administração Financeira\[Fluxo Pagamentos 08 de Agosto - 2020 - Decreto nº 10.444 (12-08-2020).xlsx]Dados-LP'!$E$23</c:f>
              <c:strCache>
                <c:ptCount val="1"/>
                <c:pt idx="0">
                  <c:v>ATÉ OUT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'[1]Dados-LP'!$A$24:$A$31</c:f>
              <c:strCache>
                <c:ptCount val="8"/>
                <c:pt idx="0">
                  <c:v>320004 - CGRL</c:v>
                </c:pt>
                <c:pt idx="1">
                  <c:v>320005 - CGRH</c:v>
                </c:pt>
                <c:pt idx="2">
                  <c:v>320010 - SPE</c:v>
                </c:pt>
                <c:pt idx="3">
                  <c:v>320011 - SECEX</c:v>
                </c:pt>
                <c:pt idx="4">
                  <c:v>320012 - SGM</c:v>
                </c:pt>
                <c:pt idx="5">
                  <c:v>320013 - SEE</c:v>
                </c:pt>
                <c:pt idx="6">
                  <c:v>320017 - SPG</c:v>
                </c:pt>
                <c:pt idx="7">
                  <c:v>320060 - META</c:v>
                </c:pt>
              </c:strCache>
            </c:strRef>
          </c:cat>
          <c:val>
            <c:numRef>
              <c:f>'[1]Dados-LP'!$E$24:$E$31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16366.71167499239</c:v>
                </c:pt>
                <c:pt idx="3">
                  <c:v>0</c:v>
                </c:pt>
                <c:pt idx="4">
                  <c:v>164004.67882907329</c:v>
                </c:pt>
                <c:pt idx="5">
                  <c:v>10888.734717401412</c:v>
                </c:pt>
                <c:pt idx="6">
                  <c:v>0</c:v>
                </c:pt>
                <c:pt idx="7">
                  <c:v>27947.157099748456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A5-46B8-80A2-50B57F9B7EDC}"/>
            </c:ext>
          </c:extLst>
        </c:ser>
        <c:ser>
          <c:idx val="4"/>
          <c:order val="4"/>
          <c:tx>
            <c:strRef>
              <c:f>'Z:\Coordenação-Geral\2020\1 - Administração Financeira\[Fluxo Pagamentos 08 de Agosto - 2020 - Decreto nº 10.444 (12-08-2020).xlsx]Dados-LP'!$F$23</c:f>
              <c:strCache>
                <c:ptCount val="1"/>
                <c:pt idx="0">
                  <c:v>ATÉ NOV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'[1]Dados-LP'!$A$24:$A$31</c:f>
              <c:strCache>
                <c:ptCount val="8"/>
                <c:pt idx="0">
                  <c:v>320004 - CGRL</c:v>
                </c:pt>
                <c:pt idx="1">
                  <c:v>320005 - CGRH</c:v>
                </c:pt>
                <c:pt idx="2">
                  <c:v>320010 - SPE</c:v>
                </c:pt>
                <c:pt idx="3">
                  <c:v>320011 - SECEX</c:v>
                </c:pt>
                <c:pt idx="4">
                  <c:v>320012 - SGM</c:v>
                </c:pt>
                <c:pt idx="5">
                  <c:v>320013 - SEE</c:v>
                </c:pt>
                <c:pt idx="6">
                  <c:v>320017 - SPG</c:v>
                </c:pt>
                <c:pt idx="7">
                  <c:v>320060 - META</c:v>
                </c:pt>
              </c:strCache>
            </c:strRef>
          </c:cat>
          <c:val>
            <c:numRef>
              <c:f>'[1]Dados-LP'!$F$24:$F$31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16617.368266982528</c:v>
                </c:pt>
                <c:pt idx="3">
                  <c:v>0</c:v>
                </c:pt>
                <c:pt idx="4">
                  <c:v>166852.56272823332</c:v>
                </c:pt>
                <c:pt idx="5">
                  <c:v>11070.932936489724</c:v>
                </c:pt>
                <c:pt idx="6">
                  <c:v>0</c:v>
                </c:pt>
                <c:pt idx="7">
                  <c:v>28418.945029021488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A5-46B8-80A2-50B57F9B7EDC}"/>
            </c:ext>
          </c:extLst>
        </c:ser>
        <c:ser>
          <c:idx val="5"/>
          <c:order val="5"/>
          <c:tx>
            <c:strRef>
              <c:f>'Z:\Coordenação-Geral\2020\1 - Administração Financeira\[Fluxo Pagamentos 08 de Agosto - 2020 - Decreto nº 10.444 (12-08-2020).xlsx]Dados-LP'!$G$23</c:f>
              <c:strCache>
                <c:ptCount val="1"/>
                <c:pt idx="0">
                  <c:v>ATÉ DEZ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'[1]Dados-LP'!$A$24:$A$31</c:f>
              <c:strCache>
                <c:ptCount val="8"/>
                <c:pt idx="0">
                  <c:v>320004 - CGRL</c:v>
                </c:pt>
                <c:pt idx="1">
                  <c:v>320005 - CGRH</c:v>
                </c:pt>
                <c:pt idx="2">
                  <c:v>320010 - SPE</c:v>
                </c:pt>
                <c:pt idx="3">
                  <c:v>320011 - SECEX</c:v>
                </c:pt>
                <c:pt idx="4">
                  <c:v>320012 - SGM</c:v>
                </c:pt>
                <c:pt idx="5">
                  <c:v>320013 - SEE</c:v>
                </c:pt>
                <c:pt idx="6">
                  <c:v>320017 - SPG</c:v>
                </c:pt>
                <c:pt idx="7">
                  <c:v>320060 - META</c:v>
                </c:pt>
              </c:strCache>
            </c:strRef>
          </c:cat>
          <c:val>
            <c:numRef>
              <c:f>'[1]Dados-LP'!$G$24:$G$31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16957.645485665722</c:v>
                </c:pt>
                <c:pt idx="3">
                  <c:v>0</c:v>
                </c:pt>
                <c:pt idx="4">
                  <c:v>170718.6889076595</c:v>
                </c:pt>
                <c:pt idx="5">
                  <c:v>11318.274938342367</c:v>
                </c:pt>
                <c:pt idx="6">
                  <c:v>0</c:v>
                </c:pt>
                <c:pt idx="7">
                  <c:v>29059.417649776042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DA5-46B8-80A2-50B57F9B7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2846927"/>
        <c:axId val="1542856495"/>
      </c:barChart>
      <c:catAx>
        <c:axId val="1542846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2856495"/>
        <c:crosses val="autoZero"/>
        <c:auto val="1"/>
        <c:lblAlgn val="ctr"/>
        <c:lblOffset val="100"/>
        <c:noMultiLvlLbl val="0"/>
      </c:catAx>
      <c:valAx>
        <c:axId val="154285649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70AD47">
                  <a:lumMod val="40000"/>
                  <a:lumOff val="6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42846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solidFill>
        <a:srgbClr val="70AD47"/>
      </a:solidFill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LP - Emendas de Comissão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'Z:\Coordenação-Geral\2020\1 - Administração Financeira\[Fluxo Pagamentos 08 de Agosto - 2020 - Decreto nº 10.444 (12-08-2020).xlsx]Dados-LP'!$A$44</c:f>
              <c:strCache>
                <c:ptCount val="1"/>
                <c:pt idx="0">
                  <c:v>320013 - SEE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'[1]Dados-LP'!$B$43:$G$43</c:f>
              <c:strCache>
                <c:ptCount val="6"/>
                <c:pt idx="0">
                  <c:v>ATÉ JUL C/ AJUSTES</c:v>
                </c:pt>
                <c:pt idx="1">
                  <c:v>ATÉ AGOS C/ AJUSTES</c:v>
                </c:pt>
                <c:pt idx="2">
                  <c:v>ATÉ SET C/ AJUSTES</c:v>
                </c:pt>
                <c:pt idx="3">
                  <c:v>ATÉ OUT C/ AJUSTES</c:v>
                </c:pt>
                <c:pt idx="4">
                  <c:v>ATÉ NOV C/ AJUSTES</c:v>
                </c:pt>
                <c:pt idx="5">
                  <c:v>ATÉ DEZ C/ AJUSTES</c:v>
                </c:pt>
              </c:strCache>
            </c:strRef>
          </c:cat>
          <c:val>
            <c:numRef>
              <c:f>'[1]Dados-LP'!$B$44:$G$44</c:f>
              <c:numCache>
                <c:formatCode>General</c:formatCode>
                <c:ptCount val="6"/>
                <c:pt idx="0">
                  <c:v>1209333.1388627621</c:v>
                </c:pt>
                <c:pt idx="1">
                  <c:v>1381999.7777632335</c:v>
                </c:pt>
                <c:pt idx="2">
                  <c:v>1554666.4166637051</c:v>
                </c:pt>
                <c:pt idx="3">
                  <c:v>1727333.0555641765</c:v>
                </c:pt>
                <c:pt idx="4">
                  <c:v>1899999.6944646481</c:v>
                </c:pt>
                <c:pt idx="5">
                  <c:v>2072999.6666448503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40-4830-93A8-4F1DBE796878}"/>
            </c:ext>
          </c:extLst>
        </c:ser>
        <c:ser>
          <c:idx val="1"/>
          <c:order val="1"/>
          <c:tx>
            <c:strRef>
              <c:f>'Z:\Coordenação-Geral\2020\1 - Administração Financeira\[Fluxo Pagamentos 08 de Agosto - 2020 - Decreto nº 10.444 (12-08-2020).xlsx]Dados-LP'!$A$45</c:f>
              <c:strCache>
                <c:ptCount val="1"/>
                <c:pt idx="0">
                  <c:v>320017 - SPG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'[1]Dados-LP'!$B$43:$G$43</c:f>
              <c:strCache>
                <c:ptCount val="6"/>
                <c:pt idx="0">
                  <c:v>ATÉ JUL C/ AJUSTES</c:v>
                </c:pt>
                <c:pt idx="1">
                  <c:v>ATÉ AGOS C/ AJUSTES</c:v>
                </c:pt>
                <c:pt idx="2">
                  <c:v>ATÉ SET C/ AJUSTES</c:v>
                </c:pt>
                <c:pt idx="3">
                  <c:v>ATÉ OUT C/ AJUSTES</c:v>
                </c:pt>
                <c:pt idx="4">
                  <c:v>ATÉ NOV C/ AJUSTES</c:v>
                </c:pt>
                <c:pt idx="5">
                  <c:v>ATÉ DEZ C/ AJUSTES</c:v>
                </c:pt>
              </c:strCache>
            </c:strRef>
          </c:cat>
          <c:val>
            <c:numRef>
              <c:f>'[1]Dados-LP'!$B$45:$G$45</c:f>
              <c:numCache>
                <c:formatCode>General</c:formatCode>
                <c:ptCount val="6"/>
                <c:pt idx="0">
                  <c:v>1209333.1388627621</c:v>
                </c:pt>
                <c:pt idx="1">
                  <c:v>1381999.7777632335</c:v>
                </c:pt>
                <c:pt idx="2">
                  <c:v>1554666.4166637051</c:v>
                </c:pt>
                <c:pt idx="3">
                  <c:v>1727333.0555641765</c:v>
                </c:pt>
                <c:pt idx="4">
                  <c:v>1899999.6944646481</c:v>
                </c:pt>
                <c:pt idx="5">
                  <c:v>2072999.6666448503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40-4830-93A8-4F1DBE796878}"/>
            </c:ext>
          </c:extLst>
        </c:ser>
        <c:ser>
          <c:idx val="2"/>
          <c:order val="2"/>
          <c:tx>
            <c:strRef>
              <c:f>'Z:\Coordenação-Geral\2020\1 - Administração Financeira\[Fluxo Pagamentos 08 de Agosto - 2020 - Decreto nº 10.444 (12-08-2020).xlsx]Dados-LP'!$A$46</c:f>
              <c:strCache>
                <c:ptCount val="1"/>
                <c:pt idx="0">
                  <c:v>32314 - EPE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'[1]Dados-LP'!$B$43:$G$43</c:f>
              <c:strCache>
                <c:ptCount val="6"/>
                <c:pt idx="0">
                  <c:v>ATÉ JUL C/ AJUSTES</c:v>
                </c:pt>
                <c:pt idx="1">
                  <c:v>ATÉ AGOS C/ AJUSTES</c:v>
                </c:pt>
                <c:pt idx="2">
                  <c:v>ATÉ SET C/ AJUSTES</c:v>
                </c:pt>
                <c:pt idx="3">
                  <c:v>ATÉ OUT C/ AJUSTES</c:v>
                </c:pt>
                <c:pt idx="4">
                  <c:v>ATÉ NOV C/ AJUSTES</c:v>
                </c:pt>
                <c:pt idx="5">
                  <c:v>ATÉ DEZ C/ AJUSTES</c:v>
                </c:pt>
              </c:strCache>
            </c:strRef>
          </c:cat>
          <c:val>
            <c:numRef>
              <c:f>'[1]Dados-LP'!$B$46:$G$46</c:f>
              <c:numCache>
                <c:formatCode>General</c:formatCode>
                <c:ptCount val="6"/>
                <c:pt idx="0">
                  <c:v>1209333.722274476</c:v>
                </c:pt>
                <c:pt idx="1">
                  <c:v>1382000.444473533</c:v>
                </c:pt>
                <c:pt idx="2">
                  <c:v>1554667.1666725897</c:v>
                </c:pt>
                <c:pt idx="3">
                  <c:v>1727333.8888716467</c:v>
                </c:pt>
                <c:pt idx="4">
                  <c:v>1900000.6110707037</c:v>
                </c:pt>
                <c:pt idx="5">
                  <c:v>2073000.6667102992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40-4830-93A8-4F1DBE796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3894975"/>
        <c:axId val="1893896223"/>
      </c:barChart>
      <c:catAx>
        <c:axId val="189389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3896223"/>
        <c:crosses val="autoZero"/>
        <c:auto val="1"/>
        <c:lblAlgn val="ctr"/>
        <c:lblOffset val="100"/>
        <c:noMultiLvlLbl val="0"/>
      </c:catAx>
      <c:valAx>
        <c:axId val="1893896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70AD47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3894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solidFill>
        <a:srgbClr val="70AD47"/>
      </a:solidFill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Execução</a:t>
            </a:r>
            <a:r>
              <a:rPr lang="pt-BR" b="1" baseline="0" dirty="0"/>
              <a:t> Orçamentária LOA/2020</a:t>
            </a:r>
            <a:r>
              <a:rPr lang="pt-BR" b="1" dirty="0"/>
              <a:t> - </a:t>
            </a:r>
            <a:r>
              <a:rPr lang="pt-BR" b="1" dirty="0" smtClean="0"/>
              <a:t>Administração</a:t>
            </a:r>
            <a:r>
              <a:rPr lang="pt-BR" b="1" baseline="0" dirty="0" smtClean="0"/>
              <a:t> </a:t>
            </a:r>
            <a:r>
              <a:rPr lang="pt-BR" b="1" baseline="0" dirty="0"/>
              <a:t>Direta MME</a:t>
            </a:r>
            <a:endParaRPr lang="pt-BR" b="1" dirty="0"/>
          </a:p>
        </c:rich>
      </c:tx>
      <c:layout>
        <c:manualLayout>
          <c:xMode val="edge"/>
          <c:yMode val="edge"/>
          <c:x val="0.15536106163715874"/>
          <c:y val="4.48276268342055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'Z:\Coordenação-Geral\2020\1 - Administração Financeira\[Fluxo Pagamentos 08 de Agosto - 2020 - Decreto nº 10.444 (12-08-2020).xlsx]Dados-DA-Ad,Dir.'!$B$1</c:f>
              <c:strCache>
                <c:ptCount val="1"/>
                <c:pt idx="0">
                  <c:v>LOA + Créditos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'[1]Dados-DA-Ad,Dir.'!$A$2:$A$9</c:f>
              <c:strCache>
                <c:ptCount val="8"/>
                <c:pt idx="0">
                  <c:v>320004 -CGRL</c:v>
                </c:pt>
                <c:pt idx="1">
                  <c:v>320005 - GGRH</c:v>
                </c:pt>
                <c:pt idx="2">
                  <c:v>320010 - SPE</c:v>
                </c:pt>
                <c:pt idx="3">
                  <c:v>320011 - SECEX</c:v>
                </c:pt>
                <c:pt idx="4">
                  <c:v>320012 - SGM</c:v>
                </c:pt>
                <c:pt idx="5">
                  <c:v>320013 - SEE</c:v>
                </c:pt>
                <c:pt idx="6">
                  <c:v>320017 - SPG</c:v>
                </c:pt>
                <c:pt idx="7">
                  <c:v>320060 - META</c:v>
                </c:pt>
              </c:strCache>
            </c:strRef>
          </c:cat>
          <c:val>
            <c:numRef>
              <c:f>'[1]Dados-DA-Ad,Dir.'!$B$2:$B$9</c:f>
              <c:numCache>
                <c:formatCode>General</c:formatCode>
                <c:ptCount val="8"/>
                <c:pt idx="0">
                  <c:v>40645833</c:v>
                </c:pt>
                <c:pt idx="1">
                  <c:v>1805307</c:v>
                </c:pt>
                <c:pt idx="2">
                  <c:v>289768</c:v>
                </c:pt>
                <c:pt idx="3">
                  <c:v>297334</c:v>
                </c:pt>
                <c:pt idx="4">
                  <c:v>794211</c:v>
                </c:pt>
                <c:pt idx="5">
                  <c:v>332154</c:v>
                </c:pt>
                <c:pt idx="6">
                  <c:v>95655858</c:v>
                </c:pt>
                <c:pt idx="7">
                  <c:v>7697417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A9-4085-91DE-1E1F3866C2BF}"/>
            </c:ext>
          </c:extLst>
        </c:ser>
        <c:ser>
          <c:idx val="1"/>
          <c:order val="1"/>
          <c:tx>
            <c:strRef>
              <c:f>'Z:\Coordenação-Geral\2020\1 - Administração Financeira\[Fluxo Pagamentos 08 de Agosto - 2020 - Decreto nº 10.444 (12-08-2020).xlsx]Dados-DA-Ad,Dir.'!$C$1</c:f>
              <c:strCache>
                <c:ptCount val="1"/>
                <c:pt idx="0">
                  <c:v>EMPENHADO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'[1]Dados-DA-Ad,Dir.'!$A$2:$A$9</c:f>
              <c:strCache>
                <c:ptCount val="8"/>
                <c:pt idx="0">
                  <c:v>320004 -CGRL</c:v>
                </c:pt>
                <c:pt idx="1">
                  <c:v>320005 - GGRH</c:v>
                </c:pt>
                <c:pt idx="2">
                  <c:v>320010 - SPE</c:v>
                </c:pt>
                <c:pt idx="3">
                  <c:v>320011 - SECEX</c:v>
                </c:pt>
                <c:pt idx="4">
                  <c:v>320012 - SGM</c:v>
                </c:pt>
                <c:pt idx="5">
                  <c:v>320013 - SEE</c:v>
                </c:pt>
                <c:pt idx="6">
                  <c:v>320017 - SPG</c:v>
                </c:pt>
                <c:pt idx="7">
                  <c:v>320060 - META</c:v>
                </c:pt>
              </c:strCache>
            </c:strRef>
          </c:cat>
          <c:val>
            <c:numRef>
              <c:f>'[1]Dados-DA-Ad,Dir.'!$C$2:$C$9</c:f>
              <c:numCache>
                <c:formatCode>General</c:formatCode>
                <c:ptCount val="8"/>
                <c:pt idx="0">
                  <c:v>26307035.356360003</c:v>
                </c:pt>
                <c:pt idx="1">
                  <c:v>1025696.91</c:v>
                </c:pt>
                <c:pt idx="2">
                  <c:v>52000</c:v>
                </c:pt>
                <c:pt idx="3">
                  <c:v>0</c:v>
                </c:pt>
                <c:pt idx="4">
                  <c:v>105000</c:v>
                </c:pt>
                <c:pt idx="5">
                  <c:v>30500</c:v>
                </c:pt>
                <c:pt idx="6">
                  <c:v>10155250.5</c:v>
                </c:pt>
                <c:pt idx="7">
                  <c:v>400000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A9-4085-91DE-1E1F3866C2BF}"/>
            </c:ext>
          </c:extLst>
        </c:ser>
        <c:ser>
          <c:idx val="2"/>
          <c:order val="2"/>
          <c:tx>
            <c:strRef>
              <c:f>'Z:\Coordenação-Geral\2020\1 - Administração Financeira\[Fluxo Pagamentos 08 de Agosto - 2020 - Decreto nº 10.444 (12-08-2020).xlsx]Dados-DA-Ad,Dir.'!$D$1</c:f>
              <c:strCache>
                <c:ptCount val="1"/>
                <c:pt idx="0">
                  <c:v>LIQUIDADO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'[1]Dados-DA-Ad,Dir.'!$A$2:$A$9</c:f>
              <c:strCache>
                <c:ptCount val="8"/>
                <c:pt idx="0">
                  <c:v>320004 -CGRL</c:v>
                </c:pt>
                <c:pt idx="1">
                  <c:v>320005 - GGRH</c:v>
                </c:pt>
                <c:pt idx="2">
                  <c:v>320010 - SPE</c:v>
                </c:pt>
                <c:pt idx="3">
                  <c:v>320011 - SECEX</c:v>
                </c:pt>
                <c:pt idx="4">
                  <c:v>320012 - SGM</c:v>
                </c:pt>
                <c:pt idx="5">
                  <c:v>320013 - SEE</c:v>
                </c:pt>
                <c:pt idx="6">
                  <c:v>320017 - SPG</c:v>
                </c:pt>
                <c:pt idx="7">
                  <c:v>320060 - META</c:v>
                </c:pt>
              </c:strCache>
            </c:strRef>
          </c:cat>
          <c:val>
            <c:numRef>
              <c:f>'[1]Dados-DA-Ad,Dir.'!$D$2:$D$9</c:f>
              <c:numCache>
                <c:formatCode>General</c:formatCode>
                <c:ptCount val="8"/>
                <c:pt idx="0">
                  <c:v>12149567.306359999</c:v>
                </c:pt>
                <c:pt idx="1">
                  <c:v>787575.11</c:v>
                </c:pt>
                <c:pt idx="2">
                  <c:v>31811.48</c:v>
                </c:pt>
                <c:pt idx="3">
                  <c:v>0</c:v>
                </c:pt>
                <c:pt idx="4">
                  <c:v>89174.7</c:v>
                </c:pt>
                <c:pt idx="5">
                  <c:v>23021.920000000002</c:v>
                </c:pt>
                <c:pt idx="6">
                  <c:v>6199632.8999999994</c:v>
                </c:pt>
                <c:pt idx="7">
                  <c:v>188536.94999999995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A9-4085-91DE-1E1F3866C2BF}"/>
            </c:ext>
          </c:extLst>
        </c:ser>
        <c:ser>
          <c:idx val="3"/>
          <c:order val="3"/>
          <c:tx>
            <c:strRef>
              <c:f>'Z:\Coordenação-Geral\2020\1 - Administração Financeira\[Fluxo Pagamentos 08 de Agosto - 2020 - Decreto nº 10.444 (12-08-2020).xlsx]Dados-DA-Ad,Dir.'!$E$1</c:f>
              <c:strCache>
                <c:ptCount val="1"/>
                <c:pt idx="0">
                  <c:v>PAGO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'[1]Dados-DA-Ad,Dir.'!$A$2:$A$9</c:f>
              <c:strCache>
                <c:ptCount val="8"/>
                <c:pt idx="0">
                  <c:v>320004 -CGRL</c:v>
                </c:pt>
                <c:pt idx="1">
                  <c:v>320005 - GGRH</c:v>
                </c:pt>
                <c:pt idx="2">
                  <c:v>320010 - SPE</c:v>
                </c:pt>
                <c:pt idx="3">
                  <c:v>320011 - SECEX</c:v>
                </c:pt>
                <c:pt idx="4">
                  <c:v>320012 - SGM</c:v>
                </c:pt>
                <c:pt idx="5">
                  <c:v>320013 - SEE</c:v>
                </c:pt>
                <c:pt idx="6">
                  <c:v>320017 - SPG</c:v>
                </c:pt>
                <c:pt idx="7">
                  <c:v>320060 - META</c:v>
                </c:pt>
              </c:strCache>
            </c:strRef>
          </c:cat>
          <c:val>
            <c:numRef>
              <c:f>'[1]Dados-DA-Ad,Dir.'!$E$2:$E$9</c:f>
              <c:numCache>
                <c:formatCode>General</c:formatCode>
                <c:ptCount val="8"/>
                <c:pt idx="0">
                  <c:v>12149567.306359999</c:v>
                </c:pt>
                <c:pt idx="1">
                  <c:v>787575.11</c:v>
                </c:pt>
                <c:pt idx="2">
                  <c:v>31811.48</c:v>
                </c:pt>
                <c:pt idx="3">
                  <c:v>0</c:v>
                </c:pt>
                <c:pt idx="4">
                  <c:v>89174.7</c:v>
                </c:pt>
                <c:pt idx="5">
                  <c:v>23021.920000000002</c:v>
                </c:pt>
                <c:pt idx="6">
                  <c:v>6198832.4399999995</c:v>
                </c:pt>
                <c:pt idx="7">
                  <c:v>188536.94999999995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A9-4085-91DE-1E1F3866C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6964847"/>
        <c:axId val="1886963599"/>
      </c:barChart>
      <c:catAx>
        <c:axId val="1886964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86963599"/>
        <c:crosses val="autoZero"/>
        <c:auto val="1"/>
        <c:lblAlgn val="ctr"/>
        <c:lblOffset val="100"/>
        <c:noMultiLvlLbl val="0"/>
      </c:catAx>
      <c:valAx>
        <c:axId val="188696359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70AD47">
                  <a:lumMod val="40000"/>
                  <a:lumOff val="6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86964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solidFill>
        <a:srgbClr val="70AD47"/>
      </a:solidFill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baseline="0"/>
              <a:t>Execução Orçamentária do MME - LOA/2020 - Unidades Orçamentárias</a:t>
            </a:r>
            <a:endParaRPr lang="pt-BR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'Z:\Coordenação-Geral\2020\1 - Administração Financeira\[Fluxo Pagamentos 08 de Agosto - 2020 - Decreto nº 10.444 (12-08-2020).xlsx]Dados-DA-MME'!$B$1</c:f>
              <c:strCache>
                <c:ptCount val="1"/>
                <c:pt idx="0">
                  <c:v>LOA + Créditos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'[1]Dados-DA-MME'!$A$2:$A$6</c:f>
              <c:strCache>
                <c:ptCount val="5"/>
                <c:pt idx="0">
                  <c:v>32.101 -MME</c:v>
                </c:pt>
                <c:pt idx="1">
                  <c:v>32.202 - CPRM</c:v>
                </c:pt>
                <c:pt idx="2">
                  <c:v>32.314 - EPE</c:v>
                </c:pt>
                <c:pt idx="3">
                  <c:v>32.397 - INB</c:v>
                </c:pt>
                <c:pt idx="4">
                  <c:v>32.398 - NUCLEP</c:v>
                </c:pt>
              </c:strCache>
            </c:strRef>
          </c:cat>
          <c:val>
            <c:numRef>
              <c:f>'[1]Dados-DA-MME'!$B$2:$B$6</c:f>
              <c:numCache>
                <c:formatCode>General</c:formatCode>
                <c:ptCount val="5"/>
                <c:pt idx="0">
                  <c:v>147517882</c:v>
                </c:pt>
                <c:pt idx="1">
                  <c:v>72146061</c:v>
                </c:pt>
                <c:pt idx="2">
                  <c:v>30964925.999999996</c:v>
                </c:pt>
                <c:pt idx="3">
                  <c:v>310183075</c:v>
                </c:pt>
                <c:pt idx="4">
                  <c:v>52093440.000000007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E-4DDF-9954-3D3984FCBC8B}"/>
            </c:ext>
          </c:extLst>
        </c:ser>
        <c:ser>
          <c:idx val="1"/>
          <c:order val="1"/>
          <c:tx>
            <c:strRef>
              <c:f>'Z:\Coordenação-Geral\2020\1 - Administração Financeira\[Fluxo Pagamentos 08 de Agosto - 2020 - Decreto nº 10.444 (12-08-2020).xlsx]Dados-DA-MME'!$C$1</c:f>
              <c:strCache>
                <c:ptCount val="1"/>
                <c:pt idx="0">
                  <c:v>EMPENHADO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'[1]Dados-DA-MME'!$A$2:$A$6</c:f>
              <c:strCache>
                <c:ptCount val="5"/>
                <c:pt idx="0">
                  <c:v>32.101 -MME</c:v>
                </c:pt>
                <c:pt idx="1">
                  <c:v>32.202 - CPRM</c:v>
                </c:pt>
                <c:pt idx="2">
                  <c:v>32.314 - EPE</c:v>
                </c:pt>
                <c:pt idx="3">
                  <c:v>32.397 - INB</c:v>
                </c:pt>
                <c:pt idx="4">
                  <c:v>32.398 - NUCLEP</c:v>
                </c:pt>
              </c:strCache>
            </c:strRef>
          </c:cat>
          <c:val>
            <c:numRef>
              <c:f>'[1]Dados-DA-MME'!$C$2:$C$6</c:f>
              <c:numCache>
                <c:formatCode>General</c:formatCode>
                <c:ptCount val="5"/>
                <c:pt idx="0">
                  <c:v>38075482.766360007</c:v>
                </c:pt>
                <c:pt idx="1">
                  <c:v>36172672.41999995</c:v>
                </c:pt>
                <c:pt idx="2">
                  <c:v>13164432.649999999</c:v>
                </c:pt>
                <c:pt idx="3">
                  <c:v>267030422.10000005</c:v>
                </c:pt>
                <c:pt idx="4">
                  <c:v>40679570.470000014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E-4DDF-9954-3D3984FCBC8B}"/>
            </c:ext>
          </c:extLst>
        </c:ser>
        <c:ser>
          <c:idx val="2"/>
          <c:order val="2"/>
          <c:tx>
            <c:strRef>
              <c:f>'Z:\Coordenação-Geral\2020\1 - Administração Financeira\[Fluxo Pagamentos 08 de Agosto - 2020 - Decreto nº 10.444 (12-08-2020).xlsx]Dados-DA-MME'!$D$1</c:f>
              <c:strCache>
                <c:ptCount val="1"/>
                <c:pt idx="0">
                  <c:v>LIQUIDADO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'[1]Dados-DA-MME'!$A$2:$A$6</c:f>
              <c:strCache>
                <c:ptCount val="5"/>
                <c:pt idx="0">
                  <c:v>32.101 -MME</c:v>
                </c:pt>
                <c:pt idx="1">
                  <c:v>32.202 - CPRM</c:v>
                </c:pt>
                <c:pt idx="2">
                  <c:v>32.314 - EPE</c:v>
                </c:pt>
                <c:pt idx="3">
                  <c:v>32.397 - INB</c:v>
                </c:pt>
                <c:pt idx="4">
                  <c:v>32.398 - NUCLEP</c:v>
                </c:pt>
              </c:strCache>
            </c:strRef>
          </c:cat>
          <c:val>
            <c:numRef>
              <c:f>'[1]Dados-DA-MME'!$D$2:$D$6</c:f>
              <c:numCache>
                <c:formatCode>General</c:formatCode>
                <c:ptCount val="5"/>
                <c:pt idx="0">
                  <c:v>19469320.366359998</c:v>
                </c:pt>
                <c:pt idx="1">
                  <c:v>27874496.909999967</c:v>
                </c:pt>
                <c:pt idx="2">
                  <c:v>9175855.7599999998</c:v>
                </c:pt>
                <c:pt idx="3">
                  <c:v>197263806.0999999</c:v>
                </c:pt>
                <c:pt idx="4">
                  <c:v>33181421.869999997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E-4DDF-9954-3D3984FCBC8B}"/>
            </c:ext>
          </c:extLst>
        </c:ser>
        <c:ser>
          <c:idx val="3"/>
          <c:order val="3"/>
          <c:tx>
            <c:strRef>
              <c:f>'Z:\Coordenação-Geral\2020\1 - Administração Financeira\[Fluxo Pagamentos 08 de Agosto - 2020 - Decreto nº 10.444 (12-08-2020).xlsx]Dados-DA-MME'!$E$1</c:f>
              <c:strCache>
                <c:ptCount val="1"/>
                <c:pt idx="0">
                  <c:v>PAGO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'[1]Dados-DA-MME'!$A$2:$A$6</c:f>
              <c:strCache>
                <c:ptCount val="5"/>
                <c:pt idx="0">
                  <c:v>32.101 -MME</c:v>
                </c:pt>
                <c:pt idx="1">
                  <c:v>32.202 - CPRM</c:v>
                </c:pt>
                <c:pt idx="2">
                  <c:v>32.314 - EPE</c:v>
                </c:pt>
                <c:pt idx="3">
                  <c:v>32.397 - INB</c:v>
                </c:pt>
                <c:pt idx="4">
                  <c:v>32.398 - NUCLEP</c:v>
                </c:pt>
              </c:strCache>
            </c:strRef>
          </c:cat>
          <c:val>
            <c:numRef>
              <c:f>'[1]Dados-DA-MME'!$E$2:$E$6</c:f>
              <c:numCache>
                <c:formatCode>General</c:formatCode>
                <c:ptCount val="5"/>
                <c:pt idx="0">
                  <c:v>19468519.90636</c:v>
                </c:pt>
                <c:pt idx="1">
                  <c:v>27038161.159999952</c:v>
                </c:pt>
                <c:pt idx="2">
                  <c:v>9093972.8100000005</c:v>
                </c:pt>
                <c:pt idx="3">
                  <c:v>196231027.68999994</c:v>
                </c:pt>
                <c:pt idx="4">
                  <c:v>32176213.010000013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E-4DDF-9954-3D3984FCB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3893311"/>
        <c:axId val="1893901631"/>
      </c:barChart>
      <c:catAx>
        <c:axId val="1893893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3901631"/>
        <c:crosses val="autoZero"/>
        <c:auto val="1"/>
        <c:lblAlgn val="ctr"/>
        <c:lblOffset val="100"/>
        <c:noMultiLvlLbl val="0"/>
      </c:catAx>
      <c:valAx>
        <c:axId val="189390163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70AD47">
                  <a:lumMod val="40000"/>
                  <a:lumOff val="6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93893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solidFill>
        <a:srgbClr val="70AD47"/>
      </a:solidFill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MME - Valor da PLOA/2021 - CPO Fase II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'Z:\Coordenação-Geral\2020\1 - Administração Financeira\[Fluxo Pagamentos 08 de Agosto - 2020 - Decreto nº 10.444 (12-08-2020).xlsx]Dados-PLOA-2021'!$B$1</c:f>
              <c:strCache>
                <c:ptCount val="1"/>
                <c:pt idx="0">
                  <c:v>Valor de Redistribuição dos Limites pela CPO Fase II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'[1]Dados-PLOA-2021'!$A$13:$A$17</c:f>
              <c:strCache>
                <c:ptCount val="5"/>
                <c:pt idx="0">
                  <c:v>MME</c:v>
                </c:pt>
                <c:pt idx="1">
                  <c:v>CPRM</c:v>
                </c:pt>
                <c:pt idx="2">
                  <c:v>EPE</c:v>
                </c:pt>
                <c:pt idx="3">
                  <c:v>INB</c:v>
                </c:pt>
                <c:pt idx="4">
                  <c:v>NUCLEP</c:v>
                </c:pt>
              </c:strCache>
            </c:strRef>
          </c:cat>
          <c:val>
            <c:numRef>
              <c:f>'[1]Dados-PLOA-2021'!$B$13:$B$17</c:f>
              <c:numCache>
                <c:formatCode>General</c:formatCode>
                <c:ptCount val="5"/>
                <c:pt idx="0">
                  <c:v>163060283</c:v>
                </c:pt>
                <c:pt idx="1">
                  <c:v>110000000</c:v>
                </c:pt>
                <c:pt idx="2">
                  <c:v>40000000</c:v>
                </c:pt>
                <c:pt idx="3">
                  <c:v>140000000</c:v>
                </c:pt>
                <c:pt idx="4">
                  <c:v>80000000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15-434E-9F0C-04B332DA1B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28142431"/>
        <c:axId val="1428146175"/>
      </c:barChart>
      <c:catAx>
        <c:axId val="14281424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28146175"/>
        <c:crosses val="autoZero"/>
        <c:auto val="1"/>
        <c:lblAlgn val="ctr"/>
        <c:lblOffset val="100"/>
        <c:noMultiLvlLbl val="0"/>
      </c:catAx>
      <c:valAx>
        <c:axId val="1428146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70AD47">
                  <a:lumMod val="40000"/>
                  <a:lumOff val="60000"/>
                </a:srgb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2814243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70AD47"/>
      </a:solidFill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Administração </a:t>
            </a:r>
            <a:r>
              <a:rPr lang="en-US" b="1" dirty="0" err="1"/>
              <a:t>Direta</a:t>
            </a:r>
            <a:r>
              <a:rPr lang="en-US" b="1" dirty="0"/>
              <a:t> MME - Valor da</a:t>
            </a:r>
            <a:r>
              <a:rPr lang="en-US" b="1" baseline="0" dirty="0"/>
              <a:t> PLOA/2021</a:t>
            </a:r>
            <a:r>
              <a:rPr lang="en-US" b="1" dirty="0"/>
              <a:t> - CPO </a:t>
            </a:r>
            <a:r>
              <a:rPr lang="en-US" b="1" dirty="0" err="1"/>
              <a:t>Fase</a:t>
            </a:r>
            <a:r>
              <a:rPr lang="en-US" b="1" dirty="0"/>
              <a:t> II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'Z:\Coordenação-Geral\2020\1 - Administração Financeira\[Fluxo Pagamentos 08 de Agosto - 2020 - Decreto nº 10.444 (12-08-2020).xlsx]Dados-PLOA-2021'!$B$1</c:f>
              <c:strCache>
                <c:ptCount val="1"/>
                <c:pt idx="0">
                  <c:v>Valor de Redistribuição dos Limites pela CPO Fase II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'[1]Dados-PLOA-2021'!$A$2:$A$9</c:f>
              <c:strCache>
                <c:ptCount val="8"/>
                <c:pt idx="0">
                  <c:v>SPOA/CGRL</c:v>
                </c:pt>
                <c:pt idx="1">
                  <c:v>CGRH</c:v>
                </c:pt>
                <c:pt idx="2">
                  <c:v>SEE</c:v>
                </c:pt>
                <c:pt idx="3">
                  <c:v>SGM</c:v>
                </c:pt>
                <c:pt idx="4">
                  <c:v>SPE</c:v>
                </c:pt>
                <c:pt idx="5">
                  <c:v>Projeto META II</c:v>
                </c:pt>
                <c:pt idx="6">
                  <c:v>ASCOM</c:v>
                </c:pt>
                <c:pt idx="7">
                  <c:v>SPG</c:v>
                </c:pt>
              </c:strCache>
            </c:strRef>
          </c:cat>
          <c:val>
            <c:numRef>
              <c:f>'[1]Dados-PLOA-2021'!$B$2:$B$9</c:f>
              <c:numCache>
                <c:formatCode>General</c:formatCode>
                <c:ptCount val="8"/>
                <c:pt idx="0">
                  <c:v>48860283</c:v>
                </c:pt>
                <c:pt idx="1">
                  <c:v>1100000</c:v>
                </c:pt>
                <c:pt idx="2">
                  <c:v>350000</c:v>
                </c:pt>
                <c:pt idx="3">
                  <c:v>800000</c:v>
                </c:pt>
                <c:pt idx="4">
                  <c:v>300000</c:v>
                </c:pt>
                <c:pt idx="5">
                  <c:v>15000000</c:v>
                </c:pt>
                <c:pt idx="6">
                  <c:v>100000</c:v>
                </c:pt>
                <c:pt idx="7">
                  <c:v>81450000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1A-4F3B-A067-21BF64135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1900831"/>
        <c:axId val="1251904575"/>
      </c:barChart>
      <c:catAx>
        <c:axId val="12519008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1904575"/>
        <c:crosses val="autoZero"/>
        <c:auto val="1"/>
        <c:lblAlgn val="ctr"/>
        <c:lblOffset val="100"/>
        <c:noMultiLvlLbl val="0"/>
      </c:catAx>
      <c:valAx>
        <c:axId val="1251904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70AD47">
                  <a:lumMod val="40000"/>
                  <a:lumOff val="60000"/>
                </a:srgb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1900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70AD47"/>
      </a:solidFill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78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29"/>
            <a:ext cx="12179064" cy="7126827"/>
          </a:xfrm>
          <a:prstGeom prst="rect">
            <a:avLst/>
          </a:prstGeom>
        </p:spPr>
      </p:pic>
      <p:sp>
        <p:nvSpPr>
          <p:cNvPr id="7" name="Triângulo Retângulo 7"/>
          <p:cNvSpPr/>
          <p:nvPr userDrawn="1"/>
        </p:nvSpPr>
        <p:spPr>
          <a:xfrm rot="10800000" flipH="1" flipV="1">
            <a:off x="0" y="-217750"/>
            <a:ext cx="12192000" cy="7228150"/>
          </a:xfrm>
          <a:prstGeom prst="rect">
            <a:avLst/>
          </a:prstGeom>
          <a:solidFill>
            <a:schemeClr val="accent6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7067554" y="4907008"/>
            <a:ext cx="5124446" cy="2103392"/>
            <a:chOff x="7067549" y="4772025"/>
            <a:chExt cx="5124446" cy="2103392"/>
          </a:xfrm>
        </p:grpSpPr>
        <p:sp>
          <p:nvSpPr>
            <p:cNvPr id="9" name="Triângulo Retângulo 7"/>
            <p:cNvSpPr/>
            <p:nvPr userDrawn="1"/>
          </p:nvSpPr>
          <p:spPr>
            <a:xfrm flipH="1">
              <a:off x="7067549" y="4772025"/>
              <a:ext cx="5124446" cy="2103392"/>
            </a:xfrm>
            <a:custGeom>
              <a:avLst/>
              <a:gdLst>
                <a:gd name="connsiteX0" fmla="*/ 0 w 10725665"/>
                <a:gd name="connsiteY0" fmla="*/ 5025144 h 5025144"/>
                <a:gd name="connsiteX1" fmla="*/ 0 w 10725665"/>
                <a:gd name="connsiteY1" fmla="*/ 0 h 5025144"/>
                <a:gd name="connsiteX2" fmla="*/ 10725665 w 10725665"/>
                <a:gd name="connsiteY2" fmla="*/ 5025144 h 5025144"/>
                <a:gd name="connsiteX3" fmla="*/ 0 w 10725665"/>
                <a:gd name="connsiteY3" fmla="*/ 5025144 h 5025144"/>
                <a:gd name="connsiteX0" fmla="*/ 0 w 13271157"/>
                <a:gd name="connsiteY0" fmla="*/ 5025144 h 5025144"/>
                <a:gd name="connsiteX1" fmla="*/ 0 w 13271157"/>
                <a:gd name="connsiteY1" fmla="*/ 0 h 5025144"/>
                <a:gd name="connsiteX2" fmla="*/ 13271157 w 13271157"/>
                <a:gd name="connsiteY2" fmla="*/ 5012787 h 5025144"/>
                <a:gd name="connsiteX3" fmla="*/ 0 w 13271157"/>
                <a:gd name="connsiteY3" fmla="*/ 5025144 h 502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71157" h="5025144">
                  <a:moveTo>
                    <a:pt x="0" y="5025144"/>
                  </a:moveTo>
                  <a:lnTo>
                    <a:pt x="0" y="0"/>
                  </a:lnTo>
                  <a:lnTo>
                    <a:pt x="13271157" y="5012787"/>
                  </a:lnTo>
                  <a:lnTo>
                    <a:pt x="0" y="5025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Imagem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3475" y="5984061"/>
              <a:ext cx="3196862" cy="609373"/>
            </a:xfrm>
            <a:prstGeom prst="rect">
              <a:avLst/>
            </a:prstGeom>
          </p:spPr>
        </p:pic>
      </p:grpSp>
      <p:sp>
        <p:nvSpPr>
          <p:cNvPr id="12" name="CaixaDeTexto 11"/>
          <p:cNvSpPr txBox="1"/>
          <p:nvPr userDrawn="1"/>
        </p:nvSpPr>
        <p:spPr>
          <a:xfrm>
            <a:off x="-8238" y="-52992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SECRETARIA EXECUTIVA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SUBSECRETARIA DE PLANEJAMENTO, ORÇAMENTO E ADMINISTRAÇÃO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COORDENAÇÃO GERAL </a:t>
            </a:r>
            <a:r>
              <a:rPr kumimoji="0" lang="pt-BR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ORÇAMENTO E FINANÇAS - CGOF</a:t>
            </a:r>
            <a:endParaRPr kumimoji="0" lang="pt-B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35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6" y="659867"/>
            <a:ext cx="6807200" cy="2903551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020160"/>
              </p:ext>
            </p:extLst>
          </p:nvPr>
        </p:nvGraphicFramePr>
        <p:xfrm>
          <a:off x="6871856" y="886924"/>
          <a:ext cx="4922982" cy="2402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182608"/>
              </p:ext>
            </p:extLst>
          </p:nvPr>
        </p:nvGraphicFramePr>
        <p:xfrm>
          <a:off x="0" y="3715396"/>
          <a:ext cx="5476875" cy="344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tângulo 2"/>
          <p:cNvSpPr/>
          <p:nvPr/>
        </p:nvSpPr>
        <p:spPr>
          <a:xfrm>
            <a:off x="-72917" y="3499952"/>
            <a:ext cx="14125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b="1" dirty="0">
                <a:solidFill>
                  <a:srgbClr val="000000"/>
                </a:solidFill>
              </a:rPr>
              <a:t>Valor Publicado no ANEXO II</a:t>
            </a:r>
            <a:r>
              <a:rPr lang="pt-BR" sz="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61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63310"/>
            <a:ext cx="6640944" cy="2838298"/>
          </a:xfrm>
          <a:prstGeom prst="rect">
            <a:avLst/>
          </a:prstGeom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807279"/>
              </p:ext>
            </p:extLst>
          </p:nvPr>
        </p:nvGraphicFramePr>
        <p:xfrm>
          <a:off x="1" y="3825958"/>
          <a:ext cx="5938982" cy="2750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383217"/>
              </p:ext>
            </p:extLst>
          </p:nvPr>
        </p:nvGraphicFramePr>
        <p:xfrm>
          <a:off x="6733309" y="663309"/>
          <a:ext cx="5347854" cy="266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928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36906"/>
            <a:ext cx="7902226" cy="1553933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088053"/>
              </p:ext>
            </p:extLst>
          </p:nvPr>
        </p:nvGraphicFramePr>
        <p:xfrm>
          <a:off x="1588912" y="2290905"/>
          <a:ext cx="7837314" cy="3731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848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54" y="512806"/>
            <a:ext cx="6457609" cy="2716026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075262"/>
              </p:ext>
            </p:extLst>
          </p:nvPr>
        </p:nvGraphicFramePr>
        <p:xfrm>
          <a:off x="6589364" y="512807"/>
          <a:ext cx="5611258" cy="2716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54" y="3382237"/>
            <a:ext cx="6112029" cy="1590916"/>
          </a:xfrm>
          <a:prstGeom prst="rect">
            <a:avLst/>
          </a:prstGeom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057951"/>
              </p:ext>
            </p:extLst>
          </p:nvPr>
        </p:nvGraphicFramePr>
        <p:xfrm>
          <a:off x="6243782" y="3382237"/>
          <a:ext cx="5948217" cy="2187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768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2" y="3801326"/>
            <a:ext cx="2752437" cy="3162892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149398"/>
              </p:ext>
            </p:extLst>
          </p:nvPr>
        </p:nvGraphicFramePr>
        <p:xfrm>
          <a:off x="6901800" y="553301"/>
          <a:ext cx="5186363" cy="359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191875"/>
              </p:ext>
            </p:extLst>
          </p:nvPr>
        </p:nvGraphicFramePr>
        <p:xfrm>
          <a:off x="554182" y="553301"/>
          <a:ext cx="6235700" cy="324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8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74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8" baseType="lpstr">
      <vt:lpstr>Arial</vt:lpstr>
      <vt:lpstr>Calibri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Manoel Humberto Lemos da Silva</dc:creator>
  <cp:lastModifiedBy>Manoel Humberto Lemos da Silva</cp:lastModifiedBy>
  <cp:revision>21</cp:revision>
  <dcterms:created xsi:type="dcterms:W3CDTF">2020-08-13T13:38:00Z</dcterms:created>
  <dcterms:modified xsi:type="dcterms:W3CDTF">2020-08-18T15:21:58Z</dcterms:modified>
</cp:coreProperties>
</file>