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91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8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1961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64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4944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808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073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510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4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7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97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07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05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5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48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5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2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6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27353" y="1824609"/>
            <a:ext cx="104472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pt-BR" sz="3600" dirty="0">
                <a:ln w="0"/>
              </a:rPr>
              <a:t>BLOCO IV – </a:t>
            </a:r>
            <a:r>
              <a:rPr lang="pt-PT" sz="3600" dirty="0">
                <a:ln w="0"/>
              </a:rPr>
              <a:t>Propostas para o desenvolvimento da Concorrência e da Competitividade</a:t>
            </a:r>
            <a:endParaRPr lang="pt-BR" sz="3600" dirty="0">
              <a:ln w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B33A5825-BF07-4164-BA2C-34F8536B9F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05261" y="5591680"/>
            <a:ext cx="1324160" cy="53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m 8" descr="LogoEPE_1">
            <a:extLst>
              <a:ext uri="{FF2B5EF4-FFF2-40B4-BE49-F238E27FC236}">
                <a16:creationId xmlns:a16="http://schemas.microsoft.com/office/drawing/2014/main" id="{EAC90502-D7A1-44B7-8D61-EC44F24CD92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3363" y="5443164"/>
            <a:ext cx="1035558" cy="681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FD5CBE48-1285-4B92-82AC-4D65FDDE8C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75" y="5545911"/>
            <a:ext cx="3196862" cy="609373"/>
          </a:xfrm>
          <a:prstGeom prst="rect">
            <a:avLst/>
          </a:prstGeom>
        </p:spPr>
      </p:pic>
      <p:sp>
        <p:nvSpPr>
          <p:cNvPr id="7" name="CaixaDeTexto 2">
            <a:extLst>
              <a:ext uri="{FF2B5EF4-FFF2-40B4-BE49-F238E27FC236}">
                <a16:creationId xmlns:a16="http://schemas.microsoft.com/office/drawing/2014/main" id="{DBFD164E-4A10-457A-B903-4F258466B993}"/>
              </a:ext>
            </a:extLst>
          </p:cNvPr>
          <p:cNvSpPr txBox="1"/>
          <p:nvPr/>
        </p:nvSpPr>
        <p:spPr>
          <a:xfrm>
            <a:off x="457203" y="5584104"/>
            <a:ext cx="3498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/>
              <a:t>Brasília, 25 de abril de 2019.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796634F-A2BC-4A0A-8704-20E7083443B5}"/>
              </a:ext>
            </a:extLst>
          </p:cNvPr>
          <p:cNvSpPr txBox="1"/>
          <p:nvPr/>
        </p:nvSpPr>
        <p:spPr>
          <a:xfrm>
            <a:off x="457203" y="3492701"/>
            <a:ext cx="113875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+mn-lt"/>
                <a:cs typeface="Arial" pitchFamily="34" charset="0"/>
              </a:rPr>
              <a:t>Bruno </a:t>
            </a:r>
            <a:r>
              <a:rPr lang="pt-BR" sz="2800" b="1" dirty="0" err="1">
                <a:latin typeface="+mn-lt"/>
                <a:cs typeface="Arial" pitchFamily="34" charset="0"/>
              </a:rPr>
              <a:t>Caselli</a:t>
            </a:r>
            <a:endParaRPr lang="pt-BR" sz="2800" b="1" dirty="0">
              <a:latin typeface="+mn-lt"/>
              <a:cs typeface="Arial" pitchFamily="34" charset="0"/>
            </a:endParaRPr>
          </a:p>
          <a:p>
            <a:r>
              <a:rPr lang="pt-BR" sz="2400" dirty="0">
                <a:latin typeface="+mn-lt"/>
                <a:cs typeface="Arial" pitchFamily="34" charset="0"/>
              </a:rPr>
              <a:t>Coordenador </a:t>
            </a:r>
          </a:p>
          <a:p>
            <a:r>
              <a:rPr lang="pt-BR" sz="2400" dirty="0">
                <a:latin typeface="+mn-lt"/>
                <a:cs typeface="Arial" pitchFamily="34" charset="0"/>
              </a:rPr>
              <a:t>Superintendente de Defesa da Concorrência, Estudos e Regulação Econômica</a:t>
            </a:r>
          </a:p>
          <a:p>
            <a:r>
              <a:rPr lang="pt-BR" sz="2400" dirty="0">
                <a:latin typeface="+mn-lt"/>
                <a:cs typeface="Arial" pitchFamily="34" charset="0"/>
              </a:rPr>
              <a:t>Agência Nacional do Petróleo, Gás Natural e Biocombustíveis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22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97100D33-D3ED-4A2A-9E23-02F88828C741}"/>
              </a:ext>
            </a:extLst>
          </p:cNvPr>
          <p:cNvSpPr/>
          <p:nvPr/>
        </p:nvSpPr>
        <p:spPr>
          <a:xfrm>
            <a:off x="4140120" y="385863"/>
            <a:ext cx="63965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200" b="1" dirty="0">
                <a:ln w="0"/>
              </a:rPr>
              <a:t>BLOCO IV – </a:t>
            </a:r>
            <a:r>
              <a:rPr lang="pt-PT" sz="2200" b="1" dirty="0">
                <a:ln w="0"/>
              </a:rPr>
              <a:t>Propostas para o desenvolvimento da Concorrência e Competitividade</a:t>
            </a:r>
            <a:endParaRPr lang="pt-BR" sz="2200" b="1" dirty="0">
              <a:ln w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E337075-059A-4EA5-9207-B2258EC9316A}"/>
              </a:ext>
            </a:extLst>
          </p:cNvPr>
          <p:cNvCxnSpPr>
            <a:cxnSpLocks/>
          </p:cNvCxnSpPr>
          <p:nvPr/>
        </p:nvCxnSpPr>
        <p:spPr>
          <a:xfrm>
            <a:off x="3700151" y="1254740"/>
            <a:ext cx="8036376" cy="0"/>
          </a:xfrm>
          <a:prstGeom prst="line">
            <a:avLst/>
          </a:prstGeom>
          <a:ln w="412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8304476A-9DD0-4360-9406-4F8C6E009283}"/>
              </a:ext>
            </a:extLst>
          </p:cNvPr>
          <p:cNvSpPr/>
          <p:nvPr/>
        </p:nvSpPr>
        <p:spPr>
          <a:xfrm>
            <a:off x="2254127" y="1494976"/>
            <a:ext cx="7704856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Forte integração entre diferentes entidades governamentais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73BA2CC8-9AEB-406A-AA11-4BAA9B7BD1EB}"/>
              </a:ext>
            </a:extLst>
          </p:cNvPr>
          <p:cNvSpPr/>
          <p:nvPr/>
        </p:nvSpPr>
        <p:spPr>
          <a:xfrm>
            <a:off x="2254127" y="2473471"/>
            <a:ext cx="7704856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Definição de diretrizes gerais relevantes para o setor (Res CNPE 15/2017)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E4A4DE6D-05E1-440A-95BF-58369192F6F0}"/>
              </a:ext>
            </a:extLst>
          </p:cNvPr>
          <p:cNvSpPr/>
          <p:nvPr/>
        </p:nvSpPr>
        <p:spPr>
          <a:xfrm>
            <a:off x="2254127" y="3462999"/>
            <a:ext cx="7704856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Fortalecimento da participação dos agentes econômicos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2A0E2DE3-3043-4FCB-8310-108FFFB18C19}"/>
              </a:ext>
            </a:extLst>
          </p:cNvPr>
          <p:cNvSpPr/>
          <p:nvPr/>
        </p:nvSpPr>
        <p:spPr>
          <a:xfrm>
            <a:off x="2254127" y="4480403"/>
            <a:ext cx="7704856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Elaboração de propostas e estudos concretos para subsidiar a tomada de decisão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8BD8B587-824F-4F57-B363-2A3892C3BDD7}"/>
              </a:ext>
            </a:extLst>
          </p:cNvPr>
          <p:cNvSpPr/>
          <p:nvPr/>
        </p:nvSpPr>
        <p:spPr>
          <a:xfrm>
            <a:off x="2243572" y="5659532"/>
            <a:ext cx="7704856" cy="46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Reavaliação de escopo e nova priorização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3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97100D33-D3ED-4A2A-9E23-02F88828C741}"/>
              </a:ext>
            </a:extLst>
          </p:cNvPr>
          <p:cNvSpPr/>
          <p:nvPr/>
        </p:nvSpPr>
        <p:spPr>
          <a:xfrm>
            <a:off x="4140120" y="385863"/>
            <a:ext cx="63965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200" b="1" dirty="0">
                <a:ln w="0"/>
              </a:rPr>
              <a:t>BLOCO IV – </a:t>
            </a:r>
            <a:r>
              <a:rPr lang="pt-PT" sz="2200" b="1" dirty="0">
                <a:ln w="0"/>
              </a:rPr>
              <a:t>Propostas para o desenvolvimento da Concorrência e Competitividade</a:t>
            </a:r>
            <a:endParaRPr lang="pt-BR" sz="2200" b="1" dirty="0">
              <a:ln w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E337075-059A-4EA5-9207-B2258EC9316A}"/>
              </a:ext>
            </a:extLst>
          </p:cNvPr>
          <p:cNvCxnSpPr>
            <a:cxnSpLocks/>
          </p:cNvCxnSpPr>
          <p:nvPr/>
        </p:nvCxnSpPr>
        <p:spPr>
          <a:xfrm>
            <a:off x="3700151" y="1254740"/>
            <a:ext cx="8036376" cy="0"/>
          </a:xfrm>
          <a:prstGeom prst="line">
            <a:avLst/>
          </a:prstGeom>
          <a:ln w="412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ângulo 25">
            <a:extLst>
              <a:ext uri="{FF2B5EF4-FFF2-40B4-BE49-F238E27FC236}">
                <a16:creationId xmlns:a16="http://schemas.microsoft.com/office/drawing/2014/main" id="{0499A387-6673-4E7A-B115-4FE7446ED09C}"/>
              </a:ext>
            </a:extLst>
          </p:cNvPr>
          <p:cNvSpPr/>
          <p:nvPr/>
        </p:nvSpPr>
        <p:spPr>
          <a:xfrm>
            <a:off x="2082017" y="1903711"/>
            <a:ext cx="3024253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/>
              <a:t>A) Atração de investimentos para criar competição no refino e logística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3C2020FA-8849-49AC-92D5-66607DC9CC88}"/>
              </a:ext>
            </a:extLst>
          </p:cNvPr>
          <p:cNvSpPr/>
          <p:nvPr/>
        </p:nvSpPr>
        <p:spPr>
          <a:xfrm>
            <a:off x="7930347" y="1903711"/>
            <a:ext cx="230425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/>
              <a:t>C) Combate à sonegação e à adulteração de combustíveis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F26CC02F-9850-4263-B6CC-6428D12A26A8}"/>
              </a:ext>
            </a:extLst>
          </p:cNvPr>
          <p:cNvSpPr/>
          <p:nvPr/>
        </p:nvSpPr>
        <p:spPr>
          <a:xfrm>
            <a:off x="5322294" y="1927202"/>
            <a:ext cx="2304255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dk1"/>
                </a:solidFill>
                <a:latin typeface="+mn-lt"/>
                <a:cs typeface="+mn-cs"/>
              </a:rPr>
              <a:t>B) Avaliação de alternativas para equalizar os preços de GLP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FD629F4F-4812-40D4-9511-EE95107ACC16}"/>
              </a:ext>
            </a:extLst>
          </p:cNvPr>
          <p:cNvSpPr/>
          <p:nvPr/>
        </p:nvSpPr>
        <p:spPr>
          <a:xfrm>
            <a:off x="1953683" y="1735888"/>
            <a:ext cx="8496944" cy="1584176"/>
          </a:xfrm>
          <a:prstGeom prst="rect">
            <a:avLst/>
          </a:prstGeom>
          <a:noFill/>
          <a:ln w="57150">
            <a:solidFill>
              <a:srgbClr val="0080A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57733D62-2A97-4C81-8BF7-24F723887FAD}"/>
              </a:ext>
            </a:extLst>
          </p:cNvPr>
          <p:cNvSpPr txBox="1"/>
          <p:nvPr/>
        </p:nvSpPr>
        <p:spPr>
          <a:xfrm>
            <a:off x="1881675" y="12945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Priorização ministerial:</a:t>
            </a:r>
          </a:p>
        </p:txBody>
      </p:sp>
      <p:graphicFrame>
        <p:nvGraphicFramePr>
          <p:cNvPr id="31" name="Espaço Reservado para Conteúdo 2">
            <a:extLst>
              <a:ext uri="{FF2B5EF4-FFF2-40B4-BE49-F238E27FC236}">
                <a16:creationId xmlns:a16="http://schemas.microsoft.com/office/drawing/2014/main" id="{4AD799B2-9351-4D15-B51A-2FD3DC837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4038671"/>
              </p:ext>
            </p:extLst>
          </p:nvPr>
        </p:nvGraphicFramePr>
        <p:xfrm>
          <a:off x="1953682" y="3651466"/>
          <a:ext cx="8568952" cy="17126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121115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P26 -  </a:t>
                      </a:r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Elaborar nova resolução do CNPE para reconhecer, como de interesse para a política energética nacional, programas de acesso ao consumo do GLP destinado ao uso doméstico e acondicionado em recipientes transportáveis de capacidade de até 13 kg para consumidores de baixa renda, reforçando o conceito de que incentivos governamentais ocorrem exclusivamente com previsão específica no orçamento público. Adicionalmente, propor a revogação da Resolução CNPE nº 4/2005, que reconhece como de interesse para a política energética nacional a prática de preços diferenciados para o GLP.</a:t>
                      </a: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Espaço Reservado para Conteúdo 2">
            <a:extLst>
              <a:ext uri="{FF2B5EF4-FFF2-40B4-BE49-F238E27FC236}">
                <a16:creationId xmlns:a16="http://schemas.microsoft.com/office/drawing/2014/main" id="{1BD8DB42-A8EF-4266-AC04-C1AF24C72C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487185"/>
              </p:ext>
            </p:extLst>
          </p:nvPr>
        </p:nvGraphicFramePr>
        <p:xfrm>
          <a:off x="1953683" y="5392520"/>
          <a:ext cx="8496944" cy="879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8798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>
                          <a:effectLst/>
                        </a:rPr>
                        <a:t>P18 - </a:t>
                      </a:r>
                      <a:r>
                        <a:rPr lang="pt-BR" sz="1600" u="none" strike="noStrike" dirty="0">
                          <a:effectLst/>
                        </a:rPr>
                        <a:t>Reforçar o combate ao comércio irregular de combustíveis, biocombustíveis e demais derivados e à concorrência desleal, por meio de ações conjuntas da ANP, distribuidores, revendedores e outras instituições governamentais.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" name="Retângulo 32">
            <a:extLst>
              <a:ext uri="{FF2B5EF4-FFF2-40B4-BE49-F238E27FC236}">
                <a16:creationId xmlns:a16="http://schemas.microsoft.com/office/drawing/2014/main" id="{698E3FF9-457A-4987-8F9A-F7B64A82EAB0}"/>
              </a:ext>
            </a:extLst>
          </p:cNvPr>
          <p:cNvSpPr/>
          <p:nvPr/>
        </p:nvSpPr>
        <p:spPr>
          <a:xfrm>
            <a:off x="1800723" y="3545032"/>
            <a:ext cx="8856984" cy="2808312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1A03EB7C-4F99-49D4-BF93-B09E2998F331}"/>
              </a:ext>
            </a:extLst>
          </p:cNvPr>
          <p:cNvSpPr/>
          <p:nvPr/>
        </p:nvSpPr>
        <p:spPr>
          <a:xfrm>
            <a:off x="4473963" y="3972846"/>
            <a:ext cx="3152586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PRIORIZADA (Tema B)</a:t>
            </a:r>
          </a:p>
          <a:p>
            <a:pPr algn="ctr"/>
            <a:r>
              <a:rPr lang="pt-BR" b="1" dirty="0" err="1"/>
              <a:t>Cocoordenação</a:t>
            </a:r>
            <a:r>
              <a:rPr lang="pt-BR" b="1" dirty="0"/>
              <a:t> pelo MME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BBFDD91F-AA75-4FC4-8675-1F24D86D5ECC}"/>
              </a:ext>
            </a:extLst>
          </p:cNvPr>
          <p:cNvSpPr/>
          <p:nvPr/>
        </p:nvSpPr>
        <p:spPr>
          <a:xfrm>
            <a:off x="4473522" y="5408296"/>
            <a:ext cx="3152586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PRIORIZADA (Tema C)</a:t>
            </a:r>
          </a:p>
          <a:p>
            <a:pPr algn="ctr"/>
            <a:r>
              <a:rPr lang="pt-BR" b="1" dirty="0" err="1"/>
              <a:t>Cocoordenação</a:t>
            </a:r>
            <a:r>
              <a:rPr lang="pt-BR" b="1" dirty="0"/>
              <a:t> pela SFI/ANP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33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09389" y="5551949"/>
            <a:ext cx="1324160" cy="53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LogoEPE_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7491" y="5403433"/>
            <a:ext cx="1035558" cy="681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603" y="5506180"/>
            <a:ext cx="3196862" cy="609373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7100D33-D3ED-4A2A-9E23-02F88828C741}"/>
              </a:ext>
            </a:extLst>
          </p:cNvPr>
          <p:cNvSpPr/>
          <p:nvPr/>
        </p:nvSpPr>
        <p:spPr>
          <a:xfrm>
            <a:off x="4140120" y="385863"/>
            <a:ext cx="63965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200" b="1" dirty="0">
                <a:ln w="0"/>
              </a:rPr>
              <a:t>BLOCO IV – </a:t>
            </a:r>
            <a:r>
              <a:rPr lang="pt-PT" sz="2200" b="1" dirty="0">
                <a:ln w="0"/>
              </a:rPr>
              <a:t>Propostas para o desenvolvimento da Concorrência e Competitividade</a:t>
            </a:r>
            <a:endParaRPr lang="pt-BR" sz="2200" b="1" dirty="0">
              <a:ln w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E337075-059A-4EA5-9207-B2258EC9316A}"/>
              </a:ext>
            </a:extLst>
          </p:cNvPr>
          <p:cNvCxnSpPr>
            <a:cxnSpLocks/>
          </p:cNvCxnSpPr>
          <p:nvPr/>
        </p:nvCxnSpPr>
        <p:spPr>
          <a:xfrm>
            <a:off x="3700151" y="1254740"/>
            <a:ext cx="8036376" cy="0"/>
          </a:xfrm>
          <a:prstGeom prst="line">
            <a:avLst/>
          </a:prstGeom>
          <a:ln w="412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Espaço Reservado para Conteúdo 2">
            <a:extLst>
              <a:ext uri="{FF2B5EF4-FFF2-40B4-BE49-F238E27FC236}">
                <a16:creationId xmlns:a16="http://schemas.microsoft.com/office/drawing/2014/main" id="{ADCDCB10-EA05-4457-A122-F2B8892AC0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0948540"/>
              </p:ext>
            </p:extLst>
          </p:nvPr>
        </p:nvGraphicFramePr>
        <p:xfrm>
          <a:off x="1842714" y="1776162"/>
          <a:ext cx="8640960" cy="1927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103549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>
                          <a:effectLst/>
                        </a:rPr>
                        <a:t>P21 - </a:t>
                      </a:r>
                      <a:r>
                        <a:rPr lang="pt-BR" sz="1600" u="none" strike="noStrike" dirty="0">
                          <a:effectLst/>
                        </a:rPr>
                        <a:t>Aperfeiçoar os mecanismos regulatórios de incentivos e de definição de condicionantes para atuação dos agentes de mercado, quando necessário, tendo como objetivo a promoção da concorrência, a mitigação das falhas e a prevenção do abuso de poder de mercado.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3467252258"/>
                  </a:ext>
                </a:extLst>
              </a:tr>
              <a:tr h="89242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>
                          <a:effectLst/>
                        </a:rPr>
                        <a:t>P23 -</a:t>
                      </a:r>
                      <a:r>
                        <a:rPr lang="pt-BR" sz="1600" u="none" strike="noStrike" dirty="0">
                          <a:effectLst/>
                        </a:rPr>
                        <a:t> Aperfeiçoar a atuação regulatória de modo a evitar cláusulas contratuais potencialmente danosas à concorrência e/ou que afetem a garantia do suprimento de combustíveis, biocombustíveis e demais derivados de petróleo.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81152904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7BD133DC-4743-4D74-9E11-27611F3FE9C7}"/>
              </a:ext>
            </a:extLst>
          </p:cNvPr>
          <p:cNvSpPr/>
          <p:nvPr/>
        </p:nvSpPr>
        <p:spPr>
          <a:xfrm>
            <a:off x="3498898" y="2984311"/>
            <a:ext cx="5052513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Ação de regulatória em andamento. Consulta e Audiência Públicas nº 04/2019 – Tema 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E732B47B-C629-41BB-848F-77C4BEE0398B}"/>
              </a:ext>
            </a:extLst>
          </p:cNvPr>
          <p:cNvSpPr/>
          <p:nvPr/>
        </p:nvSpPr>
        <p:spPr>
          <a:xfrm>
            <a:off x="3486945" y="1976199"/>
            <a:ext cx="5052513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Ação de regulatória em andamento. Consulta e Audiência Públicas nº 04/2019 – Tema A</a:t>
            </a:r>
          </a:p>
        </p:txBody>
      </p:sp>
      <p:graphicFrame>
        <p:nvGraphicFramePr>
          <p:cNvPr id="14" name="Espaço Reservado para Conteúdo 2">
            <a:extLst>
              <a:ext uri="{FF2B5EF4-FFF2-40B4-BE49-F238E27FC236}">
                <a16:creationId xmlns:a16="http://schemas.microsoft.com/office/drawing/2014/main" id="{AFEDD33B-4226-4465-B420-BE7B3C10D9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44209"/>
              </p:ext>
            </p:extLst>
          </p:nvPr>
        </p:nvGraphicFramePr>
        <p:xfrm>
          <a:off x="1847528" y="4104887"/>
          <a:ext cx="8496944" cy="879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8798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P25 -  </a:t>
                      </a:r>
                      <a:r>
                        <a:rPr lang="pt-BR" sz="1600" u="none" strike="noStrike" dirty="0">
                          <a:effectLst/>
                        </a:rPr>
                        <a:t>Avaliar ações para garantir o desenvolvimento de um mercado competitivo nos diversos elos da cadeia, com condições de oferta a preços de mercado para combustíveis, biocombustíveis e demais derivados de petróleo no Brasil.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1795156991"/>
                  </a:ext>
                </a:extLst>
              </a:tr>
            </a:tbl>
          </a:graphicData>
        </a:graphic>
      </p:graphicFrame>
      <p:sp>
        <p:nvSpPr>
          <p:cNvPr id="15" name="Retângulo 14">
            <a:extLst>
              <a:ext uri="{FF2B5EF4-FFF2-40B4-BE49-F238E27FC236}">
                <a16:creationId xmlns:a16="http://schemas.microsoft.com/office/drawing/2014/main" id="{5D3DECC1-861F-4AA4-880F-4B76DC1AA933}"/>
              </a:ext>
            </a:extLst>
          </p:cNvPr>
          <p:cNvSpPr/>
          <p:nvPr/>
        </p:nvSpPr>
        <p:spPr>
          <a:xfrm>
            <a:off x="3527421" y="4343171"/>
            <a:ext cx="5052513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Ação e atuação regulatória permanente (</a:t>
            </a:r>
            <a:r>
              <a:rPr lang="pt-BR" b="1" dirty="0" err="1"/>
              <a:t>TPCs</a:t>
            </a:r>
            <a:r>
              <a:rPr lang="pt-BR" b="1" dirty="0"/>
              <a:t>)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7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09389" y="5551949"/>
            <a:ext cx="1324160" cy="53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LogoEPE_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7491" y="5403433"/>
            <a:ext cx="1035558" cy="681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603" y="5506180"/>
            <a:ext cx="3196862" cy="609373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7100D33-D3ED-4A2A-9E23-02F88828C741}"/>
              </a:ext>
            </a:extLst>
          </p:cNvPr>
          <p:cNvSpPr/>
          <p:nvPr/>
        </p:nvSpPr>
        <p:spPr>
          <a:xfrm>
            <a:off x="4140120" y="385863"/>
            <a:ext cx="63965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200" b="1" dirty="0">
                <a:ln w="0"/>
              </a:rPr>
              <a:t>BLOCO IV – </a:t>
            </a:r>
            <a:r>
              <a:rPr lang="pt-PT" sz="2200" b="1" dirty="0">
                <a:ln w="0"/>
              </a:rPr>
              <a:t>Propostas para o desenvolvimento da Concorrência e Competitividade</a:t>
            </a:r>
            <a:endParaRPr lang="pt-BR" sz="2200" b="1" dirty="0">
              <a:ln w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E337075-059A-4EA5-9207-B2258EC9316A}"/>
              </a:ext>
            </a:extLst>
          </p:cNvPr>
          <p:cNvCxnSpPr>
            <a:cxnSpLocks/>
          </p:cNvCxnSpPr>
          <p:nvPr/>
        </p:nvCxnSpPr>
        <p:spPr>
          <a:xfrm>
            <a:off x="3700151" y="1254740"/>
            <a:ext cx="8036376" cy="0"/>
          </a:xfrm>
          <a:prstGeom prst="line">
            <a:avLst/>
          </a:prstGeom>
          <a:ln w="412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Espaço Reservado para Conteúdo 2">
            <a:extLst>
              <a:ext uri="{FF2B5EF4-FFF2-40B4-BE49-F238E27FC236}">
                <a16:creationId xmlns:a16="http://schemas.microsoft.com/office/drawing/2014/main" id="{9AE45246-E6CD-4382-BD19-D9D71E545D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7622497"/>
              </p:ext>
            </p:extLst>
          </p:nvPr>
        </p:nvGraphicFramePr>
        <p:xfrm>
          <a:off x="1847528" y="3933267"/>
          <a:ext cx="8496944" cy="879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8798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P24 - </a:t>
                      </a:r>
                      <a:r>
                        <a:rPr lang="pt-BR" sz="1600" u="none" strike="noStrike" dirty="0">
                          <a:effectLst/>
                        </a:rPr>
                        <a:t>Realizar estudos de modo a avaliar o nível de concentração em mercados relevantes com o intuito de subsidiar as decisões das autoridades competentes nas análises da atuação dos agentes e dos atos de concentração, incluindo possíveis desinvestimentos da Petrobras.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2264102294"/>
                  </a:ext>
                </a:extLst>
              </a:tr>
            </a:tbl>
          </a:graphicData>
        </a:graphic>
      </p:graphicFrame>
      <p:graphicFrame>
        <p:nvGraphicFramePr>
          <p:cNvPr id="12" name="Espaço Reservado para Conteúdo 2">
            <a:extLst>
              <a:ext uri="{FF2B5EF4-FFF2-40B4-BE49-F238E27FC236}">
                <a16:creationId xmlns:a16="http://schemas.microsoft.com/office/drawing/2014/main" id="{829C0E15-2EBA-4AB6-A45A-04A63A74B8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847523"/>
              </p:ext>
            </p:extLst>
          </p:nvPr>
        </p:nvGraphicFramePr>
        <p:xfrm>
          <a:off x="1847528" y="2868923"/>
          <a:ext cx="8640960" cy="892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89242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>
                          <a:effectLst/>
                        </a:rPr>
                        <a:t>P22 - </a:t>
                      </a:r>
                      <a:r>
                        <a:rPr lang="pt-BR" sz="1600" u="none" strike="noStrike" dirty="0">
                          <a:effectLst/>
                        </a:rPr>
                        <a:t>Reforçar a atuação conjunta e cooperativa das autoridades regulatórias e de defesa da concorrência no que tange ao abastecimento nacional de combustíveis, de modo a prevenir e coibir práticas anticompetitivas.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Espaço Reservado para Conteúdo 2">
            <a:extLst>
              <a:ext uri="{FF2B5EF4-FFF2-40B4-BE49-F238E27FC236}">
                <a16:creationId xmlns:a16="http://schemas.microsoft.com/office/drawing/2014/main" id="{2D4F921A-DCB0-454D-9694-23E344B13F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378496"/>
              </p:ext>
            </p:extLst>
          </p:nvPr>
        </p:nvGraphicFramePr>
        <p:xfrm>
          <a:off x="1852342" y="1845035"/>
          <a:ext cx="8496944" cy="879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3331446602"/>
                    </a:ext>
                  </a:extLst>
                </a:gridCol>
              </a:tblGrid>
              <a:tr h="8798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P10 - 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estudos acerca das estruturas de mercado e da atuação integrada nos diversos elos da cadeia de combustíveis, biocombustíveis e demais derivados de petróleo, tendo em vista a necessidade de garantir a atratividade para novos investimentos.</a:t>
                      </a:r>
                    </a:p>
                  </a:txBody>
                  <a:tcPr marL="5758" marR="5758" marT="575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Retângulo 13">
            <a:extLst>
              <a:ext uri="{FF2B5EF4-FFF2-40B4-BE49-F238E27FC236}">
                <a16:creationId xmlns:a16="http://schemas.microsoft.com/office/drawing/2014/main" id="{AEBF0473-59E3-4505-A48B-4B0F95D59243}"/>
              </a:ext>
            </a:extLst>
          </p:cNvPr>
          <p:cNvSpPr/>
          <p:nvPr/>
        </p:nvSpPr>
        <p:spPr>
          <a:xfrm>
            <a:off x="3289010" y="1876587"/>
            <a:ext cx="5052513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Concluída. Renovação por 10 anos do ACT ANP/CADE e Plano de Trabalho aprovados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0B8D0CA5-95DC-4B81-9A9E-F8B689389E35}"/>
              </a:ext>
            </a:extLst>
          </p:cNvPr>
          <p:cNvSpPr/>
          <p:nvPr/>
        </p:nvSpPr>
        <p:spPr>
          <a:xfrm>
            <a:off x="3287688" y="2998904"/>
            <a:ext cx="5052513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Concluída . Publicação do CADE e estudo DEE/</a:t>
            </a:r>
            <a:r>
              <a:rPr lang="pt-BR" b="1" dirty="0" err="1"/>
              <a:t>Cade</a:t>
            </a:r>
            <a:r>
              <a:rPr lang="pt-BR" b="1" dirty="0"/>
              <a:t>. Incorporação ao escopo do CT-CB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886B1836-653F-4103-8CA6-05BD4308B415}"/>
              </a:ext>
            </a:extLst>
          </p:cNvPr>
          <p:cNvSpPr/>
          <p:nvPr/>
        </p:nvSpPr>
        <p:spPr>
          <a:xfrm>
            <a:off x="3275735" y="4079024"/>
            <a:ext cx="5052513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Concluída . Publicação do CADE e estudo DEE/</a:t>
            </a:r>
            <a:r>
              <a:rPr lang="pt-BR" b="1" dirty="0" err="1"/>
              <a:t>Cade</a:t>
            </a:r>
            <a:r>
              <a:rPr lang="pt-BR" b="1" dirty="0"/>
              <a:t>. Incorporação ao escopo do CT-CB</a:t>
            </a:r>
          </a:p>
        </p:txBody>
      </p:sp>
      <p:pic>
        <p:nvPicPr>
          <p:cNvPr id="17" name="Picture 2" descr="G:\WS CT-CB ABR 2019\depositphotos_109844724-stock-illustration-hand-like-green.jpg">
            <a:extLst>
              <a:ext uri="{FF2B5EF4-FFF2-40B4-BE49-F238E27FC236}">
                <a16:creationId xmlns:a16="http://schemas.microsoft.com/office/drawing/2014/main" id="{AB748C53-4448-4B2A-AFA8-D37621AA4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352" y="4077283"/>
            <a:ext cx="526368" cy="52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G:\WS CT-CB ABR 2019\depositphotos_109844724-stock-illustration-hand-like-green.jpg">
            <a:extLst>
              <a:ext uri="{FF2B5EF4-FFF2-40B4-BE49-F238E27FC236}">
                <a16:creationId xmlns:a16="http://schemas.microsoft.com/office/drawing/2014/main" id="{BD304AE6-4ECF-4E28-8C6F-EAEF15A54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2973424"/>
            <a:ext cx="526368" cy="52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G:\WS CT-CB ABR 2019\depositphotos_109844724-stock-illustration-hand-like-green.jpg">
            <a:extLst>
              <a:ext uri="{FF2B5EF4-FFF2-40B4-BE49-F238E27FC236}">
                <a16:creationId xmlns:a16="http://schemas.microsoft.com/office/drawing/2014/main" id="{97B9699A-17DE-4006-9950-102389E2D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826" y="1994212"/>
            <a:ext cx="526368" cy="52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5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09389" y="5551949"/>
            <a:ext cx="1324160" cy="53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 descr="LogoEPE_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7491" y="5403433"/>
            <a:ext cx="1035558" cy="681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603" y="5506180"/>
            <a:ext cx="3196862" cy="609373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7100D33-D3ED-4A2A-9E23-02F88828C741}"/>
              </a:ext>
            </a:extLst>
          </p:cNvPr>
          <p:cNvSpPr/>
          <p:nvPr/>
        </p:nvSpPr>
        <p:spPr>
          <a:xfrm>
            <a:off x="4140120" y="385863"/>
            <a:ext cx="63965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200" b="1" dirty="0">
                <a:ln w="0"/>
              </a:rPr>
              <a:t>BLOCO IV – </a:t>
            </a:r>
            <a:r>
              <a:rPr lang="pt-PT" sz="2200" b="1" dirty="0">
                <a:ln w="0"/>
              </a:rPr>
              <a:t>Propostas para o desenvolvimento da Concorrência e Competitividade</a:t>
            </a:r>
            <a:endParaRPr lang="pt-BR" sz="2200" b="1" dirty="0">
              <a:ln w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E337075-059A-4EA5-9207-B2258EC9316A}"/>
              </a:ext>
            </a:extLst>
          </p:cNvPr>
          <p:cNvCxnSpPr>
            <a:cxnSpLocks/>
          </p:cNvCxnSpPr>
          <p:nvPr/>
        </p:nvCxnSpPr>
        <p:spPr>
          <a:xfrm>
            <a:off x="3700151" y="1254740"/>
            <a:ext cx="8036376" cy="0"/>
          </a:xfrm>
          <a:prstGeom prst="line">
            <a:avLst/>
          </a:prstGeom>
          <a:ln w="412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DA39E277-C728-4BFD-B094-4764B1359CB2}"/>
              </a:ext>
            </a:extLst>
          </p:cNvPr>
          <p:cNvSpPr/>
          <p:nvPr/>
        </p:nvSpPr>
        <p:spPr>
          <a:xfrm>
            <a:off x="871628" y="3057295"/>
            <a:ext cx="104472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pt-BR" sz="3600" dirty="0">
                <a:ln w="0"/>
              </a:rPr>
              <a:t>OBRIGADO!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8" y="113472"/>
            <a:ext cx="2339806" cy="147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720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</TotalTime>
  <Words>637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Microsoft Sans Serif</vt:lpstr>
      <vt:lpstr>Trebuchet MS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Marisa Maia de Barros</dc:creator>
  <cp:lastModifiedBy>Marisa Maia de Barros</cp:lastModifiedBy>
  <cp:revision>38</cp:revision>
  <dcterms:created xsi:type="dcterms:W3CDTF">2019-04-23T20:10:16Z</dcterms:created>
  <dcterms:modified xsi:type="dcterms:W3CDTF">2019-06-07T19:59:09Z</dcterms:modified>
</cp:coreProperties>
</file>