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8"/>
  </p:handoutMasterIdLst>
  <p:sldIdLst>
    <p:sldId id="256" r:id="rId2"/>
    <p:sldId id="262" r:id="rId3"/>
    <p:sldId id="263" r:id="rId4"/>
    <p:sldId id="267" r:id="rId5"/>
    <p:sldId id="266" r:id="rId6"/>
    <p:sldId id="261" r:id="rId7"/>
  </p:sldIdLst>
  <p:sldSz cx="12192000" cy="6858000"/>
  <p:notesSz cx="6797675" cy="9926638"/>
  <p:embeddedFontLst>
    <p:embeddedFont>
      <p:font typeface="Raleway ExtraBold" panose="020B0903030101060003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aleway" panose="020B0503030101060003"/>
      <p:regular r:id="rId16"/>
      <p:bold r:id="rId17"/>
      <p:italic r:id="rId18"/>
      <p:boldItalic r:id="rId19"/>
    </p:embeddedFont>
    <p:embeddedFont>
      <p:font typeface="Raleway ExtraLight" panose="020B0303030101060003"/>
      <p:regular r:id="rId20"/>
      <p:italic r:id="rId2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172949"/>
    <a:srgbClr val="203864"/>
    <a:srgbClr val="F2F2F2"/>
    <a:srgbClr val="C55A11"/>
    <a:srgbClr val="401D06"/>
    <a:srgbClr val="1F4E79"/>
    <a:srgbClr val="313C4D"/>
    <a:srgbClr val="3F4E63"/>
    <a:srgbClr val="22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9" autoAdjust="0"/>
    <p:restoredTop sz="96395" autoAdjust="0"/>
  </p:normalViewPr>
  <p:slideViewPr>
    <p:cSldViewPr snapToGrid="0">
      <p:cViewPr varScale="1">
        <p:scale>
          <a:sx n="107" d="100"/>
          <a:sy n="107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4D24A-D2A8-4915-95D4-802207E87385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04750-36FD-4E3C-9F04-F5A26B1A7F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85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ângulo Retângulo 7"/>
          <p:cNvSpPr/>
          <p:nvPr userDrawn="1"/>
        </p:nvSpPr>
        <p:spPr>
          <a:xfrm rot="10800000" flipH="1" flipV="1">
            <a:off x="0" y="0"/>
            <a:ext cx="12191999" cy="6858001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  <a:gd name="connsiteX0" fmla="*/ 0 w 13271157"/>
              <a:gd name="connsiteY0" fmla="*/ 6742280 h 6742280"/>
              <a:gd name="connsiteX1" fmla="*/ 0 w 13271157"/>
              <a:gd name="connsiteY1" fmla="*/ 0 h 6742280"/>
              <a:gd name="connsiteX2" fmla="*/ 13271157 w 13271157"/>
              <a:gd name="connsiteY2" fmla="*/ 6729923 h 6742280"/>
              <a:gd name="connsiteX3" fmla="*/ 0 w 13271157"/>
              <a:gd name="connsiteY3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1054556 w 11054556"/>
              <a:gd name="connsiteY2" fmla="*/ 6741526 h 6742280"/>
              <a:gd name="connsiteX3" fmla="*/ 0 w 11054556"/>
              <a:gd name="connsiteY3" fmla="*/ 6742280 h 674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4556" h="6742280">
                <a:moveTo>
                  <a:pt x="0" y="6742280"/>
                </a:moveTo>
                <a:lnTo>
                  <a:pt x="0" y="0"/>
                </a:lnTo>
                <a:lnTo>
                  <a:pt x="11054556" y="6741526"/>
                </a:lnTo>
                <a:lnTo>
                  <a:pt x="0" y="6742280"/>
                </a:lnTo>
                <a:close/>
              </a:path>
            </a:pathLst>
          </a:custGeom>
          <a:solidFill>
            <a:srgbClr val="172949">
              <a:alpha val="8470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riângulo Retângulo 7"/>
          <p:cNvSpPr/>
          <p:nvPr userDrawn="1"/>
        </p:nvSpPr>
        <p:spPr>
          <a:xfrm flipH="1">
            <a:off x="7067549" y="4772025"/>
            <a:ext cx="5124446" cy="2103392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1157" h="5025144">
                <a:moveTo>
                  <a:pt x="0" y="5025144"/>
                </a:moveTo>
                <a:lnTo>
                  <a:pt x="0" y="0"/>
                </a:lnTo>
                <a:lnTo>
                  <a:pt x="13271157" y="5012787"/>
                </a:lnTo>
                <a:lnTo>
                  <a:pt x="0" y="5025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pt-BR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75" y="5984061"/>
            <a:ext cx="3196862" cy="6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9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1" y="0"/>
            <a:ext cx="12192000" cy="6896558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riângulo Retângulo 7"/>
          <p:cNvSpPr/>
          <p:nvPr userDrawn="1"/>
        </p:nvSpPr>
        <p:spPr>
          <a:xfrm flipH="1">
            <a:off x="7067549" y="4772025"/>
            <a:ext cx="5124446" cy="2103392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1157" h="5025144">
                <a:moveTo>
                  <a:pt x="0" y="5025144"/>
                </a:moveTo>
                <a:lnTo>
                  <a:pt x="0" y="0"/>
                </a:lnTo>
                <a:lnTo>
                  <a:pt x="13271157" y="5012787"/>
                </a:lnTo>
                <a:lnTo>
                  <a:pt x="0" y="5025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pt-BR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75" y="5984061"/>
            <a:ext cx="3196862" cy="6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9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1" y="0"/>
            <a:ext cx="12192000" cy="6896558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tângulo 4"/>
          <p:cNvSpPr/>
          <p:nvPr userDrawn="1"/>
        </p:nvSpPr>
        <p:spPr>
          <a:xfrm>
            <a:off x="0" y="0"/>
            <a:ext cx="12192000" cy="687541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25098">
                <a:schemeClr val="accent5">
                  <a:lumMod val="60000"/>
                  <a:lumOff val="40000"/>
                </a:schemeClr>
              </a:gs>
              <a:gs pos="47000">
                <a:schemeClr val="accent4"/>
              </a:gs>
              <a:gs pos="76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0" y="-21142"/>
            <a:ext cx="12192000" cy="6858000"/>
          </a:xfrm>
          <a:prstGeom prst="rect">
            <a:avLst/>
          </a:prstGeom>
          <a:blipFill>
            <a:blip r:embed="rId2">
              <a:alphaModFix amt="3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273" y="3758514"/>
            <a:ext cx="2978171" cy="1539516"/>
          </a:xfrm>
          <a:prstGeom prst="rect">
            <a:avLst/>
          </a:prstGeom>
          <a:effectLst>
            <a:reflection blurRad="6350" stA="38000" endPos="27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6850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8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Raleway ExtraBold" panose="020B09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32279" y="4976404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18944" y="3427304"/>
            <a:ext cx="11885970" cy="10356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Subcomitê Novo Cenário </a:t>
            </a:r>
            <a:r>
              <a:rPr lang="pt-BR" dirty="0" err="1" smtClean="0"/>
              <a:t>Downstream</a:t>
            </a:r>
            <a:r>
              <a:rPr lang="pt-BR" dirty="0" smtClean="0"/>
              <a:t>: Infraestrutura (1ª Reunião) </a:t>
            </a:r>
            <a:endParaRPr lang="pt-BR" dirty="0"/>
          </a:p>
        </p:txBody>
      </p:sp>
      <p:sp>
        <p:nvSpPr>
          <p:cNvPr id="9" name="Espaço Reservado para Texto 20"/>
          <p:cNvSpPr txBox="1">
            <a:spLocks/>
          </p:cNvSpPr>
          <p:nvPr/>
        </p:nvSpPr>
        <p:spPr>
          <a:xfrm>
            <a:off x="242149" y="5130517"/>
            <a:ext cx="6984330" cy="914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bg1"/>
                </a:solidFill>
                <a:latin typeface="Raleway ExtraLight" panose="020B03030301010600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Pedro Henrique Milhomem Coutinho - DCDP/SPG/MME</a:t>
            </a:r>
          </a:p>
          <a:p>
            <a:r>
              <a:rPr lang="pt-BR" dirty="0" smtClean="0"/>
              <a:t>5 de março de 2020</a:t>
            </a:r>
            <a:endParaRPr lang="pt-BR" dirty="0"/>
          </a:p>
        </p:txBody>
      </p:sp>
      <p:sp>
        <p:nvSpPr>
          <p:cNvPr id="10" name="Espaço Reservado para Texto 23"/>
          <p:cNvSpPr txBox="1">
            <a:spLocks/>
          </p:cNvSpPr>
          <p:nvPr/>
        </p:nvSpPr>
        <p:spPr>
          <a:xfrm>
            <a:off x="242148" y="3183986"/>
            <a:ext cx="7952945" cy="2719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23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500">
              <a:srgbClr val="A0C5E7"/>
            </a:gs>
            <a:gs pos="0">
              <a:schemeClr val="tx1"/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23"/>
          <p:cNvSpPr txBox="1">
            <a:spLocks/>
          </p:cNvSpPr>
          <p:nvPr/>
        </p:nvSpPr>
        <p:spPr>
          <a:xfrm>
            <a:off x="242149" y="395998"/>
            <a:ext cx="9083006" cy="2471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41804" y="776029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218495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b="1" dirty="0" smtClean="0"/>
              <a:t>Organização</a:t>
            </a:r>
            <a:endParaRPr lang="pt-BR" b="1" dirty="0"/>
          </a:p>
        </p:txBody>
      </p:sp>
      <p:pic>
        <p:nvPicPr>
          <p:cNvPr id="15" name="Imagem 14" descr="C:\Users\pedro.coutinho\AppData\Local\Microsoft\Windows\INetCache\Content.Word\Logo EP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201" y="1095779"/>
            <a:ext cx="1320812" cy="698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 descr="Cade 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725" y="2032350"/>
            <a:ext cx="1270263" cy="433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705" y="1845051"/>
            <a:ext cx="1199145" cy="40894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87" r="67992" b="13962"/>
          <a:stretch/>
        </p:blipFill>
        <p:spPr>
          <a:xfrm>
            <a:off x="6336775" y="2142791"/>
            <a:ext cx="1283901" cy="4250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" t="48180" r="80782" b="47099"/>
          <a:stretch/>
        </p:blipFill>
        <p:spPr>
          <a:xfrm>
            <a:off x="7516636" y="2006385"/>
            <a:ext cx="1912560" cy="64623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6" t="2069" r="80384" b="94591"/>
          <a:stretch/>
        </p:blipFill>
        <p:spPr>
          <a:xfrm>
            <a:off x="7316382" y="1129013"/>
            <a:ext cx="1395369" cy="478947"/>
          </a:xfrm>
          <a:prstGeom prst="rect">
            <a:avLst/>
          </a:prstGeom>
        </p:spPr>
      </p:pic>
      <p:pic>
        <p:nvPicPr>
          <p:cNvPr id="28" name="Imagem 2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37685" r="45826"/>
          <a:stretch/>
        </p:blipFill>
        <p:spPr bwMode="auto">
          <a:xfrm>
            <a:off x="5936006" y="1107466"/>
            <a:ext cx="1742783" cy="5716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tângulo 8"/>
          <p:cNvSpPr/>
          <p:nvPr/>
        </p:nvSpPr>
        <p:spPr>
          <a:xfrm>
            <a:off x="8676679" y="1148566"/>
            <a:ext cx="24172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Secretaria Especial do Programa de Parceria de Investimentos da Secretaria Geral da Presidência da República (</a:t>
            </a:r>
            <a:r>
              <a:rPr lang="pt-BR" sz="1100" b="1" dirty="0" smtClean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SPPI)</a:t>
            </a:r>
            <a:endParaRPr lang="pt-BR" sz="1100" b="1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00956" y="1587504"/>
            <a:ext cx="55341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CT-CB: Comitê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Técnico Integrado para o Desenvolvimento do Mercado de Combustíveis, demais Derivados de Petróleo e Biocombustíveis</a:t>
            </a:r>
          </a:p>
        </p:txBody>
      </p:sp>
      <p:sp>
        <p:nvSpPr>
          <p:cNvPr id="18" name="Título 13"/>
          <p:cNvSpPr txBox="1">
            <a:spLocks/>
          </p:cNvSpPr>
          <p:nvPr/>
        </p:nvSpPr>
        <p:spPr>
          <a:xfrm>
            <a:off x="242149" y="1136295"/>
            <a:ext cx="5235198" cy="506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Decreto n° 9.928, de 22/7/2019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260127" y="2626677"/>
            <a:ext cx="5504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Portaria MME nº 427, de 22/11/2019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60127" y="3751283"/>
            <a:ext cx="5217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CT-CB instituiu três subcomitês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Divisa 18"/>
          <p:cNvSpPr/>
          <p:nvPr/>
        </p:nvSpPr>
        <p:spPr>
          <a:xfrm>
            <a:off x="1083855" y="4727888"/>
            <a:ext cx="145094" cy="1739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Divisa 25"/>
          <p:cNvSpPr/>
          <p:nvPr/>
        </p:nvSpPr>
        <p:spPr>
          <a:xfrm>
            <a:off x="1083855" y="5059894"/>
            <a:ext cx="145094" cy="1739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190588" y="4263204"/>
            <a:ext cx="87520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 Cenário </a:t>
            </a:r>
            <a:r>
              <a:rPr lang="pt-BR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Downstream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22/11/2019</a:t>
            </a:r>
          </a:p>
          <a:p>
            <a:pPr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Combate à Sonegação e à Adulteração de Combustíveis – Reunião 22/11/2019</a:t>
            </a:r>
          </a:p>
          <a:p>
            <a:pPr>
              <a:spcAft>
                <a:spcPts val="600"/>
              </a:spcAft>
            </a:pP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Abastecimento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Combustíveis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Aviação - 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23/1/2020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tângulo 44"/>
          <p:cNvSpPr/>
          <p:nvPr/>
        </p:nvSpPr>
        <p:spPr>
          <a:xfrm>
            <a:off x="871334" y="3208419"/>
            <a:ext cx="4251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 os representantes do CT-CB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2654041" y="5970326"/>
            <a:ext cx="2079136" cy="666414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1" name="Retângulo 20"/>
          <p:cNvSpPr/>
          <p:nvPr/>
        </p:nvSpPr>
        <p:spPr>
          <a:xfrm>
            <a:off x="3083775" y="6108906"/>
            <a:ext cx="1219667" cy="52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Estoques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tângulo 46"/>
          <p:cNvSpPr/>
          <p:nvPr/>
        </p:nvSpPr>
        <p:spPr>
          <a:xfrm>
            <a:off x="430154" y="5951177"/>
            <a:ext cx="2053861" cy="641708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48" name="Retângulo 47"/>
          <p:cNvSpPr/>
          <p:nvPr/>
        </p:nvSpPr>
        <p:spPr>
          <a:xfrm>
            <a:off x="466011" y="5961855"/>
            <a:ext cx="19603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Abastecimento de Biodiesel</a:t>
            </a:r>
          </a:p>
          <a:p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Divisa 48"/>
          <p:cNvSpPr/>
          <p:nvPr/>
        </p:nvSpPr>
        <p:spPr>
          <a:xfrm>
            <a:off x="1083855" y="4341278"/>
            <a:ext cx="145094" cy="1739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39" name="Agrupar 38"/>
          <p:cNvGrpSpPr/>
          <p:nvPr/>
        </p:nvGrpSpPr>
        <p:grpSpPr>
          <a:xfrm rot="20188580" flipH="1">
            <a:off x="221510" y="4361414"/>
            <a:ext cx="1115073" cy="1034232"/>
            <a:chOff x="3652181" y="719666"/>
            <a:chExt cx="4283498" cy="5048190"/>
          </a:xfrm>
        </p:grpSpPr>
        <p:sp>
          <p:nvSpPr>
            <p:cNvPr id="40" name="Forma 39"/>
            <p:cNvSpPr/>
            <p:nvPr/>
          </p:nvSpPr>
          <p:spPr>
            <a:xfrm rot="4396374">
              <a:off x="3965761" y="1797938"/>
              <a:ext cx="4677714" cy="3262122"/>
            </a:xfrm>
            <a:prstGeom prst="swooshArrow">
              <a:avLst>
                <a:gd name="adj1" fmla="val 16310"/>
                <a:gd name="adj2" fmla="val 313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Forma Livre 40"/>
            <p:cNvSpPr/>
            <p:nvPr/>
          </p:nvSpPr>
          <p:spPr>
            <a:xfrm>
              <a:off x="3652181" y="719666"/>
              <a:ext cx="2205397" cy="866986"/>
            </a:xfrm>
            <a:custGeom>
              <a:avLst/>
              <a:gdLst>
                <a:gd name="connsiteX0" fmla="*/ 0 w 2205397"/>
                <a:gd name="connsiteY0" fmla="*/ 0 h 866986"/>
                <a:gd name="connsiteX1" fmla="*/ 2205397 w 2205397"/>
                <a:gd name="connsiteY1" fmla="*/ 0 h 866986"/>
                <a:gd name="connsiteX2" fmla="*/ 2205397 w 2205397"/>
                <a:gd name="connsiteY2" fmla="*/ 866986 h 866986"/>
                <a:gd name="connsiteX3" fmla="*/ 0 w 2205397"/>
                <a:gd name="connsiteY3" fmla="*/ 866986 h 866986"/>
                <a:gd name="connsiteX4" fmla="*/ 0 w 2205397"/>
                <a:gd name="connsiteY4" fmla="*/ 0 h 86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5397" h="866986">
                  <a:moveTo>
                    <a:pt x="0" y="0"/>
                  </a:moveTo>
                  <a:lnTo>
                    <a:pt x="2205397" y="0"/>
                  </a:lnTo>
                  <a:lnTo>
                    <a:pt x="2205397" y="866986"/>
                  </a:lnTo>
                  <a:lnTo>
                    <a:pt x="0" y="8669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040" tIns="66040" rIns="66040" bIns="66040" numCol="1" spcCol="1270" anchor="b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5200" kern="1200"/>
            </a:p>
          </p:txBody>
        </p:sp>
      </p:grpSp>
      <p:sp>
        <p:nvSpPr>
          <p:cNvPr id="42" name="Retângulo 41"/>
          <p:cNvSpPr/>
          <p:nvPr/>
        </p:nvSpPr>
        <p:spPr>
          <a:xfrm>
            <a:off x="260127" y="5505933"/>
            <a:ext cx="6856290" cy="1239424"/>
          </a:xfrm>
          <a:prstGeom prst="rect">
            <a:avLst/>
          </a:prstGeom>
          <a:noFill/>
          <a:ln w="635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2317286" y="5575199"/>
            <a:ext cx="2741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TEMAS PRIORITÁRIOS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Diagram group"/>
          <p:cNvGrpSpPr/>
          <p:nvPr/>
        </p:nvGrpSpPr>
        <p:grpSpPr>
          <a:xfrm>
            <a:off x="4877548" y="5951177"/>
            <a:ext cx="2079136" cy="656670"/>
            <a:chOff x="564162" y="1258"/>
            <a:chExt cx="2781635" cy="1668982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38" name="Agrupar 37"/>
            <p:cNvGrpSpPr/>
            <p:nvPr/>
          </p:nvGrpSpPr>
          <p:grpSpPr>
            <a:xfrm>
              <a:off x="564162" y="1258"/>
              <a:ext cx="2781635" cy="1668982"/>
              <a:chOff x="564162" y="1258"/>
              <a:chExt cx="2781635" cy="1668982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43" name="Retângulo 42"/>
              <p:cNvSpPr/>
              <p:nvPr/>
            </p:nvSpPr>
            <p:spPr>
              <a:xfrm>
                <a:off x="564162" y="1258"/>
                <a:ext cx="2781635" cy="1668982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rgbClr r="0" g="0" b="0"/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4" name="CaixaDeTexto 43"/>
              <p:cNvSpPr txBox="1"/>
              <p:nvPr/>
            </p:nvSpPr>
            <p:spPr>
              <a:xfrm>
                <a:off x="564162" y="1258"/>
                <a:ext cx="2781635" cy="166898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8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pt-BR" b="1" dirty="0" smtClean="0">
                    <a:effectLst>
                      <a:glow rad="228600">
                        <a:schemeClr val="accent5">
                          <a:satMod val="175000"/>
                          <a:alpha val="40000"/>
                        </a:schemeClr>
                      </a:glo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Infraestrutura</a:t>
                </a:r>
                <a:endParaRPr lang="pt-BR" b="1" kern="1200" dirty="0"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" name="Imagem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013" y="1653152"/>
            <a:ext cx="2543530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41804" y="1020391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405681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PROPOSTA DE PLANO DE TRABALHO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8468" y="2318862"/>
            <a:ext cx="11784237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Apresentações de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Produtores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Formuladores, Distribuidores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Importadores e Operadores Logísticos.</a:t>
            </a:r>
            <a:endParaRPr lang="pt-BR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</a:pP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valiação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 de abastecimento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combustíveis considerando a nova dinâmica após a venda das 8 refinarias da Petrobras;</a:t>
            </a:r>
          </a:p>
          <a:p>
            <a:pPr algn="just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propostas para um novo modelo de </a:t>
            </a:r>
            <a:r>
              <a:rPr lang="pt-B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downstream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Brasil, aberto, dinâmico e competitivo (médio e longo prazo), incluindo questões operacionais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regulatórias, concorrenciais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pontos críticos</a:t>
            </a:r>
            <a:endParaRPr lang="pt-BR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ivisa 8"/>
          <p:cNvSpPr/>
          <p:nvPr/>
        </p:nvSpPr>
        <p:spPr>
          <a:xfrm>
            <a:off x="703521" y="2860339"/>
            <a:ext cx="145094" cy="15812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Divisa 9"/>
          <p:cNvSpPr/>
          <p:nvPr/>
        </p:nvSpPr>
        <p:spPr>
          <a:xfrm>
            <a:off x="703521" y="4938551"/>
            <a:ext cx="145094" cy="1739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95094" y="4780307"/>
            <a:ext cx="5111256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 para as apresentações: </a:t>
            </a:r>
          </a:p>
          <a:p>
            <a:pPr marL="285750" indent="-28575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Produtores e Formuladores :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12/3 </a:t>
            </a:r>
          </a:p>
          <a:p>
            <a:pPr marL="285750" indent="-28575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Tx/>
              <a:buChar char="-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Distribuidores e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Importadores: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16/3</a:t>
            </a:r>
          </a:p>
          <a:p>
            <a:pPr marL="285750" indent="-28575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Operadores Logísticos: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20/3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28468" y="1230281"/>
            <a:ext cx="116492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5/3/2020: 1ª Reunião Interna - Definição do Plano de Trabalho e Estrutura do Relatório</a:t>
            </a:r>
          </a:p>
          <a:p>
            <a:pPr marL="457200" indent="-457200"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6/3/2020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Envio do Plano de Trabalho e Estrutura do Relatório para </a:t>
            </a: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aprovação do </a:t>
            </a:r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CT-CB até </a:t>
            </a: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9/3 </a:t>
            </a:r>
          </a:p>
        </p:txBody>
      </p:sp>
      <p:sp>
        <p:nvSpPr>
          <p:cNvPr id="11" name="Divisa 10"/>
          <p:cNvSpPr/>
          <p:nvPr/>
        </p:nvSpPr>
        <p:spPr>
          <a:xfrm>
            <a:off x="703521" y="6466551"/>
            <a:ext cx="145094" cy="1739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95094" y="6309661"/>
            <a:ext cx="5258812" cy="43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 Setor e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Interessados: 25/3/2020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39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41804" y="856497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241787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PROPOSTA DE PLANO DE TRABALHO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8469" y="1030402"/>
            <a:ext cx="11905306" cy="556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19/3: Levantamento dos estudos e Definição do Escopo do Relatório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24/3/2020: 2ª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–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 sobre as Manifestações Formais do Mercado, Alinhamento para o Workshop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25/3/2020: Workshop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Setor e Interessados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2/4/2020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3ª Reunião – Discussão sobre o Resultado do Workshop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7/5/2020: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Contribuições do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Setor e da 1ª versão do Relatório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19/5/2020: Contribuições do Grupo de Trabalho para o Relatório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2/6/2020: 4ª Reunião – Definição da Proposta Final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10/6/2020: Contribuições Finais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Grupo de Trabalho para o Relatório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18/6/2020: Consolidação do Relatório pelo MME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22-26/6/2020: Relatório para Revisão e Contribuições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3/7/2020: Envio do Relatório para Validação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13-17/7/2020: Validação do Relatório pelas Instituições</a:t>
            </a:r>
          </a:p>
          <a:p>
            <a:pPr marL="457200" indent="-457200">
              <a:lnSpc>
                <a:spcPct val="140000"/>
              </a:lnSpc>
              <a:spcBef>
                <a:spcPct val="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22/7/2020: Entrega do Relatório Final para Aprovação pelo CT-CB</a:t>
            </a:r>
          </a:p>
        </p:txBody>
      </p:sp>
    </p:spTree>
    <p:extLst>
      <p:ext uri="{BB962C8B-B14F-4D97-AF65-F5344CB8AC3E}">
        <p14:creationId xmlns:p14="http://schemas.microsoft.com/office/powerpoint/2010/main" val="32607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41804" y="856497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241787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PROPOSTA DE ESTRUTURA DO RELATÓRIO 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8469" y="1039363"/>
            <a:ext cx="11905306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 - 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Metodológicas (restrições, </a:t>
            </a:r>
            <a:r>
              <a:rPr lang="pt-B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MME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 contribuições dos demais)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Dinâmica do abastecimento de combustíveis – óleo diesel, gasolina, QAV e GLP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 e áreas de influência das refinarias e dos terminais – Balanço oferta e demanda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mercados atendidos considerando a nova dinâmica após a venda das 8 refinarias da Petrobras (balanço de oferta e demanda de derivados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MME (com contribuições dos demais)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da infraestrutura (terminais e dutos) dos mercados atendidos considerando a nova dinâmica após a venda das 8 refinarias 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Petrobras – ANP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Dinâmica concorrencial dos agentes de mercado (curto prazo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ME e CADE (com contribuição da ANP)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e ações de transição para um novo modelo de </a:t>
            </a:r>
            <a:r>
              <a:rPr lang="pt-BR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downstream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Brasil, aberto, dinâmico e competitivo (médio e longo prazo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Identificação de infraestrutura </a:t>
            </a:r>
            <a:r>
              <a:rPr lang="pt-B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dutoviária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portuária que pode ser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desenvolvida - </a:t>
            </a:r>
            <a:r>
              <a:rPr lang="pt-B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MInfra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Atração de investimentos para desenvolvimento 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Contribuição do Setor e Interessados (Produtores, Formuladores, Distribuidores, Importadores, Operadores Logísticos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(Aspectos Regulatórios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Concorrenciais,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contribuições dos demais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 (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contribuições dos demais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pt-BR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8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solidFill>
              <a:schemeClr val="bg1"/>
            </a:solidFill>
            <a:latin typeface="Raleway ExtraBold" panose="020B09030301010600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614</Words>
  <Application>Microsoft Office PowerPoint</Application>
  <PresentationFormat>Widescreen</PresentationFormat>
  <Paragraphs>58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3" baseType="lpstr">
      <vt:lpstr>Raleway ExtraBold</vt:lpstr>
      <vt:lpstr>Calibri</vt:lpstr>
      <vt:lpstr>Wingdings</vt:lpstr>
      <vt:lpstr>Arial</vt:lpstr>
      <vt:lpstr>Raleway</vt:lpstr>
      <vt:lpstr>Raleway ExtraLight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 Barbosa Lepsch</dc:creator>
  <cp:lastModifiedBy>Pedro Henrique Milhomem Coutinho</cp:lastModifiedBy>
  <cp:revision>182</cp:revision>
  <cp:lastPrinted>2020-03-04T17:20:43Z</cp:lastPrinted>
  <dcterms:created xsi:type="dcterms:W3CDTF">2019-02-19T16:06:49Z</dcterms:created>
  <dcterms:modified xsi:type="dcterms:W3CDTF">2020-03-06T20:02:36Z</dcterms:modified>
</cp:coreProperties>
</file>