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6"/>
  </p:handoutMasterIdLst>
  <p:sldIdLst>
    <p:sldId id="256" r:id="rId2"/>
    <p:sldId id="267" r:id="rId3"/>
    <p:sldId id="266" r:id="rId4"/>
    <p:sldId id="261" r:id="rId5"/>
  </p:sldIdLst>
  <p:sldSz cx="12192000" cy="6858000"/>
  <p:notesSz cx="6797675" cy="9926638"/>
  <p:embeddedFontLst>
    <p:embeddedFont>
      <p:font typeface="Raleway ExtraLight" panose="020B0604020202020204" charset="0"/>
      <p:regular r:id="rId7"/>
      <p:italic r:id="rId8"/>
    </p:embeddedFont>
    <p:embeddedFont>
      <p:font typeface="Raleway ExtraBold" panose="020B0604020202020204" charset="0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aleway" panose="020B0604020202020204" charset="0"/>
      <p:regular r:id="rId16"/>
      <p:bold r:id="rId17"/>
      <p:italic r:id="rId18"/>
      <p:boldItalic r:id="rId1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172949"/>
    <a:srgbClr val="203864"/>
    <a:srgbClr val="F2F2F2"/>
    <a:srgbClr val="C55A11"/>
    <a:srgbClr val="401D06"/>
    <a:srgbClr val="1F4E79"/>
    <a:srgbClr val="313C4D"/>
    <a:srgbClr val="3F4E63"/>
    <a:srgbClr val="222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9" autoAdjust="0"/>
    <p:restoredTop sz="96395" autoAdjust="0"/>
  </p:normalViewPr>
  <p:slideViewPr>
    <p:cSldViewPr snapToGrid="0">
      <p:cViewPr varScale="1">
        <p:scale>
          <a:sx n="87" d="100"/>
          <a:sy n="87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4D24A-D2A8-4915-95D4-802207E87385}" type="datetimeFigureOut">
              <a:rPr lang="pt-BR" smtClean="0"/>
              <a:t>13/07/2020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04750-36FD-4E3C-9F04-F5A26B1A7F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285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7"/>
          <p:cNvSpPr/>
          <p:nvPr userDrawn="1"/>
        </p:nvSpPr>
        <p:spPr>
          <a:xfrm rot="10800000" flipH="1" flipV="1">
            <a:off x="0" y="0"/>
            <a:ext cx="12191999" cy="6858001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  <a:gd name="connsiteX0" fmla="*/ 0 w 13271157"/>
              <a:gd name="connsiteY0" fmla="*/ 6742280 h 6742280"/>
              <a:gd name="connsiteX1" fmla="*/ 0 w 13271157"/>
              <a:gd name="connsiteY1" fmla="*/ 0 h 6742280"/>
              <a:gd name="connsiteX2" fmla="*/ 13271157 w 13271157"/>
              <a:gd name="connsiteY2" fmla="*/ 6729923 h 6742280"/>
              <a:gd name="connsiteX3" fmla="*/ 0 w 13271157"/>
              <a:gd name="connsiteY3" fmla="*/ 6742280 h 6742280"/>
              <a:gd name="connsiteX0" fmla="*/ 0 w 11054556"/>
              <a:gd name="connsiteY0" fmla="*/ 6742280 h 6742280"/>
              <a:gd name="connsiteX1" fmla="*/ 0 w 11054556"/>
              <a:gd name="connsiteY1" fmla="*/ 0 h 6742280"/>
              <a:gd name="connsiteX2" fmla="*/ 11054556 w 11054556"/>
              <a:gd name="connsiteY2" fmla="*/ 6741526 h 6742280"/>
              <a:gd name="connsiteX3" fmla="*/ 0 w 11054556"/>
              <a:gd name="connsiteY3" fmla="*/ 6742280 h 674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4556" h="6742280">
                <a:moveTo>
                  <a:pt x="0" y="6742280"/>
                </a:moveTo>
                <a:lnTo>
                  <a:pt x="0" y="0"/>
                </a:lnTo>
                <a:lnTo>
                  <a:pt x="11054556" y="6741526"/>
                </a:lnTo>
                <a:lnTo>
                  <a:pt x="0" y="6742280"/>
                </a:lnTo>
                <a:close/>
              </a:path>
            </a:pathLst>
          </a:custGeom>
          <a:solidFill>
            <a:srgbClr val="172949">
              <a:alpha val="8470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riângulo Retângulo 7"/>
          <p:cNvSpPr/>
          <p:nvPr userDrawn="1"/>
        </p:nvSpPr>
        <p:spPr>
          <a:xfrm flipH="1">
            <a:off x="7067549" y="4772025"/>
            <a:ext cx="5124446" cy="2103392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1157" h="5025144">
                <a:moveTo>
                  <a:pt x="0" y="5025144"/>
                </a:moveTo>
                <a:lnTo>
                  <a:pt x="0" y="0"/>
                </a:lnTo>
                <a:lnTo>
                  <a:pt x="13271157" y="5012787"/>
                </a:lnTo>
                <a:lnTo>
                  <a:pt x="0" y="5025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5984061"/>
            <a:ext cx="3196862" cy="6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9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90000"/>
                <a:lumOff val="10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Retângulo 7"/>
          <p:cNvSpPr/>
          <p:nvPr userDrawn="1"/>
        </p:nvSpPr>
        <p:spPr>
          <a:xfrm rot="10800000" flipH="1" flipV="1">
            <a:off x="1" y="0"/>
            <a:ext cx="12192000" cy="6896558"/>
          </a:xfrm>
          <a:prstGeom prst="rect">
            <a:avLst/>
          </a:prstGeom>
          <a:solidFill>
            <a:srgbClr val="F2F2F2">
              <a:alpha val="8902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riângulo Retângulo 7"/>
          <p:cNvSpPr/>
          <p:nvPr userDrawn="1"/>
        </p:nvSpPr>
        <p:spPr>
          <a:xfrm flipH="1">
            <a:off x="7067549" y="4772025"/>
            <a:ext cx="5124446" cy="2103392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1157" h="5025144">
                <a:moveTo>
                  <a:pt x="0" y="5025144"/>
                </a:moveTo>
                <a:lnTo>
                  <a:pt x="0" y="0"/>
                </a:lnTo>
                <a:lnTo>
                  <a:pt x="13271157" y="5012787"/>
                </a:lnTo>
                <a:lnTo>
                  <a:pt x="0" y="5025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5984061"/>
            <a:ext cx="3196862" cy="6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93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90000"/>
                <a:lumOff val="10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Retângulo 7"/>
          <p:cNvSpPr/>
          <p:nvPr userDrawn="1"/>
        </p:nvSpPr>
        <p:spPr>
          <a:xfrm rot="10800000" flipH="1" flipV="1">
            <a:off x="1" y="0"/>
            <a:ext cx="12192000" cy="6896558"/>
          </a:xfrm>
          <a:prstGeom prst="rect">
            <a:avLst/>
          </a:prstGeom>
          <a:solidFill>
            <a:srgbClr val="F2F2F2">
              <a:alpha val="8902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12192000" cy="6875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25098">
                <a:schemeClr val="accent5">
                  <a:lumMod val="60000"/>
                  <a:lumOff val="40000"/>
                </a:schemeClr>
              </a:gs>
              <a:gs pos="47000">
                <a:schemeClr val="accent4"/>
              </a:gs>
              <a:gs pos="76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0" y="-21142"/>
            <a:ext cx="12192000" cy="6858000"/>
          </a:xfrm>
          <a:prstGeom prst="rect">
            <a:avLst/>
          </a:prstGeom>
          <a:blipFill>
            <a:blip r:embed="rId2">
              <a:alphaModFix amt="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73" y="3758514"/>
            <a:ext cx="2978171" cy="1539516"/>
          </a:xfrm>
          <a:prstGeom prst="rect">
            <a:avLst/>
          </a:prstGeom>
          <a:effectLst>
            <a:reflection blurRad="6350" stA="38000" endPos="27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6850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8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Raleway ExtraBold" panose="020B090303010106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32279" y="4976404"/>
            <a:ext cx="2048698" cy="97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3"/>
          <p:cNvSpPr txBox="1">
            <a:spLocks/>
          </p:cNvSpPr>
          <p:nvPr/>
        </p:nvSpPr>
        <p:spPr>
          <a:xfrm>
            <a:off x="218944" y="3427304"/>
            <a:ext cx="11885970" cy="10356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Raleway ExtraBold" panose="020B0903030101060003" pitchFamily="34" charset="0"/>
                <a:ea typeface="+mj-ea"/>
                <a:cs typeface="+mj-cs"/>
              </a:defRPr>
            </a:lvl1pPr>
          </a:lstStyle>
          <a:p>
            <a:r>
              <a:rPr lang="pt-BR" dirty="0" smtClean="0"/>
              <a:t>Subcomitê Novo Cenário </a:t>
            </a:r>
            <a:r>
              <a:rPr lang="pt-BR" dirty="0" err="1" smtClean="0"/>
              <a:t>Downstream</a:t>
            </a:r>
            <a:r>
              <a:rPr lang="pt-BR" dirty="0" smtClean="0"/>
              <a:t>: Infraestrutura</a:t>
            </a:r>
            <a:endParaRPr lang="pt-BR" dirty="0"/>
          </a:p>
        </p:txBody>
      </p:sp>
      <p:sp>
        <p:nvSpPr>
          <p:cNvPr id="9" name="Espaço Reservado para Texto 20"/>
          <p:cNvSpPr txBox="1">
            <a:spLocks/>
          </p:cNvSpPr>
          <p:nvPr/>
        </p:nvSpPr>
        <p:spPr>
          <a:xfrm>
            <a:off x="242149" y="5130517"/>
            <a:ext cx="6984330" cy="914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bg1"/>
                </a:solidFill>
                <a:latin typeface="Raleway ExtraLight" panose="020B03030301010600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Pedro Henrique Milhomem Coutinho - DCDP/SPG/MME</a:t>
            </a:r>
          </a:p>
          <a:p>
            <a:r>
              <a:rPr lang="pt-BR" dirty="0" smtClean="0"/>
              <a:t>3 </a:t>
            </a:r>
            <a:r>
              <a:rPr lang="pt-BR" dirty="0" smtClean="0"/>
              <a:t>de </a:t>
            </a:r>
            <a:r>
              <a:rPr lang="pt-BR" dirty="0" smtClean="0"/>
              <a:t>julho </a:t>
            </a:r>
            <a:r>
              <a:rPr lang="pt-BR" dirty="0" smtClean="0"/>
              <a:t>de 2020</a:t>
            </a:r>
            <a:endParaRPr lang="pt-BR" dirty="0"/>
          </a:p>
        </p:txBody>
      </p:sp>
      <p:sp>
        <p:nvSpPr>
          <p:cNvPr id="10" name="Espaço Reservado para Texto 23"/>
          <p:cNvSpPr txBox="1">
            <a:spLocks/>
          </p:cNvSpPr>
          <p:nvPr/>
        </p:nvSpPr>
        <p:spPr>
          <a:xfrm>
            <a:off x="242148" y="3183986"/>
            <a:ext cx="7952945" cy="2719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23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41804" y="856497"/>
            <a:ext cx="2048698" cy="97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3"/>
          <p:cNvSpPr txBox="1">
            <a:spLocks/>
          </p:cNvSpPr>
          <p:nvPr/>
        </p:nvSpPr>
        <p:spPr>
          <a:xfrm>
            <a:off x="228469" y="241787"/>
            <a:ext cx="11649206" cy="6028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Raleway ExtraBold" panose="020B0903030101060003" pitchFamily="34" charset="0"/>
                <a:ea typeface="+mj-ea"/>
                <a:cs typeface="+mj-cs"/>
              </a:defRPr>
            </a:lvl1pPr>
          </a:lstStyle>
          <a:p>
            <a:r>
              <a:rPr lang="pt-BR" dirty="0" smtClean="0"/>
              <a:t>PROPOSTA DE PLANO DE TRABALHO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28469" y="1030402"/>
            <a:ext cx="1164920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19/3: Levantamento dos estudos e Definição do Escopo do Relatório </a:t>
            </a:r>
          </a:p>
          <a:p>
            <a:pPr marL="457200" indent="-4572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26/3/2020: 2ª </a:t>
            </a:r>
            <a:r>
              <a:rPr lang="pt-BR" sz="1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</a:t>
            </a: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Readequação do Plano de Trabalho</a:t>
            </a:r>
          </a:p>
          <a:p>
            <a:pPr marL="457200" indent="-4572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22/5/2020: </a:t>
            </a:r>
            <a:r>
              <a:rPr lang="pt-BR" sz="1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</a:t>
            </a: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Contribuições do Setor</a:t>
            </a:r>
          </a:p>
          <a:p>
            <a:pPr marL="457200" indent="-4572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8/6/2020 : </a:t>
            </a:r>
            <a:r>
              <a:rPr lang="pt-BR" sz="1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</a:t>
            </a: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1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1ª versão do </a:t>
            </a: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</a:t>
            </a:r>
          </a:p>
          <a:p>
            <a:pPr marL="457200" indent="-4572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29/06/2020 Entrega da 2ª versão do Relatório (complementações)</a:t>
            </a:r>
          </a:p>
          <a:p>
            <a:pPr marL="457200" indent="-4572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09/07/2020 Envio, pelo Grupo de Trabalho, das contribuições sobre o Relatório ao MME</a:t>
            </a:r>
          </a:p>
          <a:p>
            <a:pPr marL="457200" indent="-4572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16/07/2020 Reunião para discussão do Relatório </a:t>
            </a:r>
          </a:p>
          <a:p>
            <a:pPr marL="457200" indent="-4572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21/07/2020 Reunião para discussão do Relatório </a:t>
            </a:r>
          </a:p>
          <a:p>
            <a:pPr marL="457200" indent="-4572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23/07/2020 Reunião para discussão do Relatório </a:t>
            </a:r>
          </a:p>
          <a:p>
            <a:pPr marL="457200" indent="-4572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30/07/2020 Envio, pelo Grupo de Trabalho, das contribuições finais sobre o Relatório ao MME</a:t>
            </a:r>
          </a:p>
          <a:p>
            <a:pPr marL="457200" indent="-4572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06/08/2020 Envio, pelo MME, do Relatório consolidado para validação das instituições</a:t>
            </a:r>
          </a:p>
          <a:p>
            <a:pPr marL="457200" indent="-4572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18/08/2020 Envio, pelo Grupo de Trabalho, dos ajustes finais sobre o relatório validado pelas Instituições para o MME </a:t>
            </a:r>
          </a:p>
          <a:p>
            <a:pPr marL="457200" indent="-4572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21/08/2020 Entrega do Relatório Final para Aprovação pelo CT-CB</a:t>
            </a:r>
          </a:p>
        </p:txBody>
      </p:sp>
    </p:spTree>
    <p:extLst>
      <p:ext uri="{BB962C8B-B14F-4D97-AF65-F5344CB8AC3E}">
        <p14:creationId xmlns:p14="http://schemas.microsoft.com/office/powerpoint/2010/main" val="32607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41804" y="856497"/>
            <a:ext cx="2048698" cy="97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3"/>
          <p:cNvSpPr txBox="1">
            <a:spLocks/>
          </p:cNvSpPr>
          <p:nvPr/>
        </p:nvSpPr>
        <p:spPr>
          <a:xfrm>
            <a:off x="228469" y="241787"/>
            <a:ext cx="11649206" cy="6028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Raleway ExtraBold" panose="020B0903030101060003" pitchFamily="34" charset="0"/>
                <a:ea typeface="+mj-ea"/>
                <a:cs typeface="+mj-cs"/>
              </a:defRPr>
            </a:lvl1pPr>
          </a:lstStyle>
          <a:p>
            <a:r>
              <a:rPr lang="pt-BR" dirty="0" smtClean="0"/>
              <a:t>PROPOSTA DE ESTRUTURA DO RELATÓRIO 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28469" y="1039363"/>
            <a:ext cx="11905306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MME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- 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Metodológicas (restrições,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MME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 contribuições dos demais)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Dinâmica do abastecimento de combustíveis – óleo diesel, gasolina, QAV e GLP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 e áreas de influência das refinarias e dos terminais – Balanço oferta e demanda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mercados atendidos considerando a nova dinâmica após a venda das 8 refinarias da Petrobras (balanço de oferta e demanda de derivados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MME (com contribuições dos demais)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da infraestrutura (terminais e dutos) dos mercados atendidos considerando a nova dinâmica após a venda das 8 refinarias da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Petrobras – ANP 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Dinâmica concorrencial dos agentes de mercado (curto prazo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ME e CADE (com contribuição da ANP)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e ações de transição para um novo modelo de </a:t>
            </a:r>
            <a:r>
              <a:rPr lang="pt-BR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Brasil, aberto, dinâmico e competitivo (médio e longo prazo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MME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de infraestrutura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dutoviária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portuária que pode ser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desenvolvida -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MInfra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Atração de investimentos para desenvolvimento da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 - MME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Contribuição do Setor e Interessados (Produtores, Formuladores, Distribuidores, Importadores, Operadores Logísticos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MME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(Aspectos Regulatórios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Concorrenciais,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Propostas)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MME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contribuições dos demais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MME (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contribuições dos demais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endParaRPr lang="pt-BR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8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chemeClr val="bg1"/>
            </a:solidFill>
            <a:latin typeface="Raleway ExtraBold" panose="020B09030301010600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4749</TotalTime>
  <Words>387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Raleway ExtraLight</vt:lpstr>
      <vt:lpstr>Arial</vt:lpstr>
      <vt:lpstr>Raleway ExtraBold</vt:lpstr>
      <vt:lpstr>Calibri</vt:lpstr>
      <vt:lpstr>Wingdings</vt:lpstr>
      <vt:lpstr>Raleway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Andrei Barbosa Lepsch</dc:creator>
  <cp:lastModifiedBy>Pedro Henrique Milhomem Coutinho</cp:lastModifiedBy>
  <cp:revision>195</cp:revision>
  <cp:lastPrinted>2020-03-04T17:20:43Z</cp:lastPrinted>
  <dcterms:created xsi:type="dcterms:W3CDTF">2019-02-19T16:06:49Z</dcterms:created>
  <dcterms:modified xsi:type="dcterms:W3CDTF">2020-07-13T18:27:33Z</dcterms:modified>
</cp:coreProperties>
</file>